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3" r:id="rId2"/>
    <p:sldMasterId id="2147483710" r:id="rId3"/>
    <p:sldMasterId id="2147483735" r:id="rId4"/>
    <p:sldMasterId id="2147483780" r:id="rId5"/>
    <p:sldMasterId id="2147483797" r:id="rId6"/>
    <p:sldMasterId id="2147483810" r:id="rId7"/>
  </p:sldMasterIdLst>
  <p:notesMasterIdLst>
    <p:notesMasterId r:id="rId32"/>
  </p:notesMasterIdLst>
  <p:sldIdLst>
    <p:sldId id="537" r:id="rId8"/>
    <p:sldId id="547" r:id="rId9"/>
    <p:sldId id="542" r:id="rId10"/>
    <p:sldId id="546" r:id="rId11"/>
    <p:sldId id="569" r:id="rId12"/>
    <p:sldId id="570" r:id="rId13"/>
    <p:sldId id="549" r:id="rId14"/>
    <p:sldId id="550" r:id="rId15"/>
    <p:sldId id="551" r:id="rId16"/>
    <p:sldId id="571" r:id="rId17"/>
    <p:sldId id="572" r:id="rId18"/>
    <p:sldId id="573" r:id="rId19"/>
    <p:sldId id="555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3" r:id="rId28"/>
    <p:sldId id="564" r:id="rId29"/>
    <p:sldId id="565" r:id="rId30"/>
    <p:sldId id="566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" y="64"/>
      </p:cViewPr>
      <p:guideLst>
        <p:guide orient="horz" pos="2478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386E8-B38D-47E3-8306-11B1CFC36BFC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A6317-F4BC-4938-A927-233A3F1915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82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5F0D5-908B-40D7-A524-723EA3C2130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2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70EA-C933-4A3F-6C22-8D3CC02E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A28FF-6A03-C878-1CDB-D90A6B17B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E161F-3D5D-E68C-9999-78A7A7AEE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26E36-0F4E-E03B-23B7-6D92110F2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880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58BB-378E-5C88-4D57-5E8704ADF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4F859-E372-E6C6-440C-4A14E5144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7DA4D-2314-7087-84F1-7D4CAE785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A10B1-5589-74CB-6E8D-1706BC416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83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443FC-703D-127B-940A-CD9334CF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4E0CE-C1EC-1137-DBD1-B14834E2E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F8FC8-6BDF-D9F8-C7E1-C2C6DFB1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0B56B-AD83-DF00-EB28-E29894BBC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9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8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407FC-40E8-4D45-F1CF-DD3FCB7F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21C88-6238-DA0D-41EB-ECB82F731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1A362-2BC3-B7F9-87E2-F48D8AB33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48487-B668-E44B-D6C2-14A40C1C9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62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Majid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1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Majid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6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D77ED-8C88-8DFA-914D-C81EC067B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021D-F417-9002-7768-71AD066B3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BFC13-421F-BCE1-90E5-7E99E377C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9C476-D386-DC7D-03FD-100C1CC53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7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A3132-88BD-926A-95FE-8F67F39B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C7561-E454-1DBA-FFC3-BB38C42EB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32589-AA43-9799-0B16-386DC2CEF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3D2D-EF62-B76D-43F3-0E519A22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20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CBC1-3528-E9AF-B67F-7E3CBA3F4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BCCEC-D130-EB09-E038-6BB575898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E4D21-C661-9AEA-B764-4C133BD20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14404-3832-B4C8-2745-F01BCBEC0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65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9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461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706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200177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609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70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3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2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699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1479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3027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6142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76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1558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226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1393936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37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9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D643-958D-2910-30C1-77209160D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33F658-3C12-4819-B3F2-7C966915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1CA875-F69C-A7AE-70F9-281F8EDB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415DDD-8FCA-9971-A17E-A78B4266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2739B-8C14-5751-D3F5-DCE18643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152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2354E-9F11-BDEC-2142-DC152251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67520-B431-6DB1-D406-0AECBCD7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D35459-4839-1087-062F-92C1D45C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CDE93-03EA-1F26-4490-EA7E8886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0124C2-68A9-8148-E934-0666F7F2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480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A3D23-F804-6463-256D-02FB4BCE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7CEA72-D0BB-E0A1-5FF6-BA8AD50A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093409-F46E-5765-E156-B18BCAD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3A106-4CF1-AAC0-8166-266D0C91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4222B9-B48F-CF0D-033F-B9C915B7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46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9CF90-69F5-8802-6145-8CCBF788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5F9C96-34E3-B93F-6D6D-BCDC221E3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42ABE6-4463-54C7-2669-BAC581D72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BD3149-34FB-71AD-2191-16F5409E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61C6F4-B1A3-8177-E337-4DAE8FCD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0133AC-4B9D-C684-FDFA-9F7C2B33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243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70F4B-9002-9452-D274-0D1FAC09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4EC6D-2427-6348-BB93-B5553BC7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FD9C86-3D66-21CA-1875-12F49E9C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72F50D-19D0-BD71-2571-1AFCC6B3E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C617C0-81E9-9D91-8D87-F95EDEC6C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FBAFFB-9AED-8308-B757-AE8D8827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4F1DDA-F9BC-434B-BB68-8137A775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C4376E-CCAF-A6C0-5B02-F1109C5B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50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E3743-2399-9873-7824-11A50258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9078F3-AB61-AE39-B003-BF7BABD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ED3E26-16CC-2BCA-DA76-90575D8F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325E3-610A-EAF4-8130-4CA863A4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636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3DDC48-816D-0B9B-31AB-55D62AE0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BFB48-BF6B-6FC1-9741-4DCD3333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15DCFB-0AED-991A-DF1D-87A886BA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747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70FD2-C30A-0826-AD16-2C5A3112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847A3-6974-CE6A-6A5D-568C7423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81F70D-453D-EB5D-C775-01536282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FD93A-770A-7616-CFFA-6B8E558B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247F8-5294-18F3-3493-E6F02BF5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84C106-B5DF-82CB-77ED-A7C625BB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409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695CA-CED0-E9ED-74C7-5FCED131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AF2374-1FFE-2D35-0579-D76514EE3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F9B96A-F4D0-409B-7B4A-D27AB2FB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D49148-BD68-7D86-7185-F24A3C94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3834BF-A520-81EA-9F1F-3B312F8A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64562D-88F2-4416-7695-E23F405C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56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8F297-D507-8551-FCD4-B3D34C10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63FBE8-F5E9-9B5F-3E6A-1B9613B77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B9E384-DBD0-3B35-D1E1-36029EAD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95B54C-B8AD-FB77-D116-03B5E86E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E4EC63-B40C-A70C-C05A-95120E0F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32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514A99-63C5-69DE-0327-7B8A07582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4AFC0D-A88E-C462-88B8-953C54F17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71CC22-9C9C-8376-9286-BC290B2A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873DE1-D6FE-3640-F10B-2F3DE529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A57118-BE8D-5BF3-9007-E80FE26E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850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6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0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7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2114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431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232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40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2966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74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499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6776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2134609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353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36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097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2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968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6907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372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068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6719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9160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171670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75328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57183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D643-958D-2910-30C1-77209160D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33F658-3C12-4819-B3F2-7C966915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1CA875-F69C-A7AE-70F9-281F8EDB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415DDD-8FCA-9971-A17E-A78B4266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2739B-8C14-5751-D3F5-DCE18643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5594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2354E-9F11-BDEC-2142-DC152251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67520-B431-6DB1-D406-0AECBCD7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D35459-4839-1087-062F-92C1D45C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CDE93-03EA-1F26-4490-EA7E8886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0124C2-68A9-8148-E934-0666F7F2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676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A3D23-F804-6463-256D-02FB4BCE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7CEA72-D0BB-E0A1-5FF6-BA8AD50A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093409-F46E-5765-E156-B18BCAD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3A106-4CF1-AAC0-8166-266D0C91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4222B9-B48F-CF0D-033F-B9C915B7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696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9CF90-69F5-8802-6145-8CCBF788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5F9C96-34E3-B93F-6D6D-BCDC221E3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42ABE6-4463-54C7-2669-BAC581D72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BD3149-34FB-71AD-2191-16F5409E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61C6F4-B1A3-8177-E337-4DAE8FCD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0133AC-4B9D-C684-FDFA-9F7C2B33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656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70F4B-9002-9452-D274-0D1FAC09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4EC6D-2427-6348-BB93-B5553BC7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FD9C86-3D66-21CA-1875-12F49E9C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72F50D-19D0-BD71-2571-1AFCC6B3E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C617C0-81E9-9D91-8D87-F95EDEC6C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FBAFFB-9AED-8308-B757-AE8D8827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4F1DDA-F9BC-434B-BB68-8137A775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C4376E-CCAF-A6C0-5B02-F1109C5B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563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E3743-2399-9873-7824-11A50258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9078F3-AB61-AE39-B003-BF7BABD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ED3E26-16CC-2BCA-DA76-90575D8F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325E3-610A-EAF4-8130-4CA863A4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833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3DDC48-816D-0B9B-31AB-55D62AE0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BFB48-BF6B-6FC1-9741-4DCD3333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15DCFB-0AED-991A-DF1D-87A886BA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734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70FD2-C30A-0826-AD16-2C5A3112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847A3-6974-CE6A-6A5D-568C7423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81F70D-453D-EB5D-C775-01536282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FD93A-770A-7616-CFFA-6B8E558B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247F8-5294-18F3-3493-E6F02BF5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84C106-B5DF-82CB-77ED-A7C625BB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68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374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695CA-CED0-E9ED-74C7-5FCED131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AF2374-1FFE-2D35-0579-D76514EE3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F9B96A-F4D0-409B-7B4A-D27AB2FB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D49148-BD68-7D86-7185-F24A3C94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3834BF-A520-81EA-9F1F-3B312F8A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64562D-88F2-4416-7695-E23F405C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392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8F297-D507-8551-FCD4-B3D34C10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63FBE8-F5E9-9B5F-3E6A-1B9613B77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B9E384-DBD0-3B35-D1E1-36029EAD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95B54C-B8AD-FB77-D116-03B5E86E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E4EC63-B40C-A70C-C05A-95120E0F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110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514A99-63C5-69DE-0327-7B8A07582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4AFC0D-A88E-C462-88B8-953C54F17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71CC22-9C9C-8376-9286-BC290B2A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873DE1-D6FE-3640-F10B-2F3DE529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A57118-BE8D-5BF3-9007-E80FE26E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1943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A5884-7B32-433B-86CD-59A5371742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ira Sans SemiBold" panose="020B06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ira Sans SemiBold" panose="020B06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07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6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4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61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72660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55917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762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574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798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27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562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5060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3579730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214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5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4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9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C30B3-6FE9-F4D2-CC83-AF88F974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03D8BB-D255-441C-E89D-345298BCA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739D07-E079-0396-E2B6-339C8893D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C109C1-2505-A933-C8E4-30EEF0FAB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260FFA-AD6C-72B6-406E-BC193C5E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46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6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C30B3-6FE9-F4D2-CC83-AF88F974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03D8BB-D255-441C-E89D-345298BCA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739D07-E079-0396-E2B6-339C8893D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C109C1-2505-A933-C8E4-30EEF0FAB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260FFA-AD6C-72B6-406E-BC193C5E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51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6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8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jp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1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2.jp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3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4.jp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jp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9802CBC-3800-D66E-F2B4-28C2AC99F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580"/>
            <a:ext cx="12192000" cy="548083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BDC28E9-D741-8F17-BB9F-17A96114AEEE}"/>
              </a:ext>
            </a:extLst>
          </p:cNvPr>
          <p:cNvSpPr/>
          <p:nvPr/>
        </p:nvSpPr>
        <p:spPr>
          <a:xfrm>
            <a:off x="0" y="1"/>
            <a:ext cx="12206115" cy="136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BFC533-59E2-DAEA-417D-68307643C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0" y="174484"/>
            <a:ext cx="5655118" cy="109079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424600A-A8E7-DDC2-1ADA-4AB8DB9526BC}"/>
              </a:ext>
            </a:extLst>
          </p:cNvPr>
          <p:cNvGrpSpPr/>
          <p:nvPr/>
        </p:nvGrpSpPr>
        <p:grpSpPr>
          <a:xfrm>
            <a:off x="8208335" y="7259"/>
            <a:ext cx="3912774" cy="1411367"/>
            <a:chOff x="8208335" y="7259"/>
            <a:chExt cx="3912774" cy="141136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17DCFB2-40AE-8EC1-7CE4-99B36C7F3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633" y="71536"/>
              <a:ext cx="1611113" cy="540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9106275-2276-B554-14E0-582AC84ED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" t="32928" r="8005" b="33392"/>
            <a:stretch>
              <a:fillRect/>
            </a:stretch>
          </p:blipFill>
          <p:spPr bwMode="auto">
            <a:xfrm>
              <a:off x="10347078" y="890196"/>
              <a:ext cx="1774031" cy="45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DA33299-34C7-959A-FBD0-DC294E9E9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3" b="16476"/>
            <a:stretch>
              <a:fillRect/>
            </a:stretch>
          </p:blipFill>
          <p:spPr bwMode="auto">
            <a:xfrm>
              <a:off x="10520774" y="7259"/>
              <a:ext cx="1327150" cy="892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BDA299B-E65F-88C5-8FDE-7F83FEFE2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35" y="545658"/>
              <a:ext cx="1411607" cy="872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2990FAD-7758-534D-452A-8419CC294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943" y="633748"/>
              <a:ext cx="631826" cy="62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03B1091-D4ED-3E18-BA10-FA28BE2C2F44}"/>
              </a:ext>
            </a:extLst>
          </p:cNvPr>
          <p:cNvGrpSpPr/>
          <p:nvPr/>
        </p:nvGrpSpPr>
        <p:grpSpPr>
          <a:xfrm>
            <a:off x="-56448" y="5837701"/>
            <a:ext cx="12248448" cy="1031554"/>
            <a:chOff x="-56448" y="5837701"/>
            <a:chExt cx="12248448" cy="10315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618BD18-D8D6-884E-B753-BEA3FF739D1B}"/>
                </a:ext>
              </a:extLst>
            </p:cNvPr>
            <p:cNvGrpSpPr/>
            <p:nvPr/>
          </p:nvGrpSpPr>
          <p:grpSpPr>
            <a:xfrm>
              <a:off x="-56448" y="5837701"/>
              <a:ext cx="12248448" cy="1031554"/>
              <a:chOff x="-56448" y="6266592"/>
              <a:chExt cx="12248448" cy="687100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D26CE0AE-C506-7312-DABA-75F9892179B9}"/>
                  </a:ext>
                </a:extLst>
              </p:cNvPr>
              <p:cNvSpPr/>
              <p:nvPr/>
            </p:nvSpPr>
            <p:spPr>
              <a:xfrm>
                <a:off x="-14116" y="6266592"/>
                <a:ext cx="12206116" cy="687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18D21B7-0611-3612-4F91-B06F93E8EA24}"/>
                  </a:ext>
                </a:extLst>
              </p:cNvPr>
              <p:cNvSpPr txBox="1"/>
              <p:nvPr/>
            </p:nvSpPr>
            <p:spPr>
              <a:xfrm>
                <a:off x="-56448" y="6308563"/>
                <a:ext cx="12124270" cy="184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PLATINUM SPONSOR                   GOLD SPONSORS                                                                  SILVER SPONSORS                                                                                  BRONZE SPONSORS</a:t>
                </a:r>
              </a:p>
            </p:txBody>
          </p:sp>
          <p:sp>
            <p:nvSpPr>
              <p:cNvPr id="36" name="Flussdiagramm: Prozess 35">
                <a:extLst>
                  <a:ext uri="{FF2B5EF4-FFF2-40B4-BE49-F238E27FC236}">
                    <a16:creationId xmlns:a16="http://schemas.microsoft.com/office/drawing/2014/main" id="{FA6CB9A5-1241-5DEA-1C17-5FA2EF4A1213}"/>
                  </a:ext>
                </a:extLst>
              </p:cNvPr>
              <p:cNvSpPr/>
              <p:nvPr/>
            </p:nvSpPr>
            <p:spPr>
              <a:xfrm flipH="1">
                <a:off x="1784947" y="6371702"/>
                <a:ext cx="45719" cy="500216"/>
              </a:xfrm>
              <a:prstGeom prst="flowChartProces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D2D985A-DBB5-E6BD-CFAC-3EDC42C8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334" y="6096583"/>
              <a:ext cx="757414" cy="757414"/>
            </a:xfrm>
            <a:prstGeom prst="rect">
              <a:avLst/>
            </a:prstGeom>
          </p:spPr>
        </p:pic>
        <p:sp>
          <p:nvSpPr>
            <p:cNvPr id="1040" name="Flussdiagramm: Prozess 1039">
              <a:extLst>
                <a:ext uri="{FF2B5EF4-FFF2-40B4-BE49-F238E27FC236}">
                  <a16:creationId xmlns:a16="http://schemas.microsoft.com/office/drawing/2014/main" id="{B6A54826-9B11-BFFE-19FD-7B9A1E614851}"/>
                </a:ext>
              </a:extLst>
            </p:cNvPr>
            <p:cNvSpPr/>
            <p:nvPr/>
          </p:nvSpPr>
          <p:spPr>
            <a:xfrm flipH="1">
              <a:off x="3727948" y="6012436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3" name="Grafik 1042">
              <a:extLst>
                <a:ext uri="{FF2B5EF4-FFF2-40B4-BE49-F238E27FC236}">
                  <a16:creationId xmlns:a16="http://schemas.microsoft.com/office/drawing/2014/main" id="{B1FF676F-A409-8D4C-521C-A7450D42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65" y="6135250"/>
              <a:ext cx="1353708" cy="623348"/>
            </a:xfrm>
            <a:prstGeom prst="rect">
              <a:avLst/>
            </a:prstGeom>
          </p:spPr>
        </p:pic>
        <p:sp>
          <p:nvSpPr>
            <p:cNvPr id="1050" name="Flussdiagramm: Prozess 1049">
              <a:extLst>
                <a:ext uri="{FF2B5EF4-FFF2-40B4-BE49-F238E27FC236}">
                  <a16:creationId xmlns:a16="http://schemas.microsoft.com/office/drawing/2014/main" id="{207A1EE8-B9F8-D021-FE62-30E0DFD95F4F}"/>
                </a:ext>
              </a:extLst>
            </p:cNvPr>
            <p:cNvSpPr/>
            <p:nvPr/>
          </p:nvSpPr>
          <p:spPr>
            <a:xfrm flipH="1">
              <a:off x="8066643" y="6006903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53" name="Grafik 1052">
              <a:extLst>
                <a:ext uri="{FF2B5EF4-FFF2-40B4-BE49-F238E27FC236}">
                  <a16:creationId xmlns:a16="http://schemas.microsoft.com/office/drawing/2014/main" id="{8ECA4A38-7E5E-0E2F-C89B-D5714D80D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96" y="6106986"/>
              <a:ext cx="1205079" cy="636598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063160E-E5ED-02F8-655F-87731E859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6" y="6336480"/>
              <a:ext cx="1641242" cy="212897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396D201-1C0E-E502-90C3-8E914E7D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495" y="6235130"/>
              <a:ext cx="1482929" cy="493961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E8196B0-236F-C2BF-C159-0BA122BEC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905" y="6166564"/>
              <a:ext cx="845947" cy="618192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B441CDA-9D33-951E-EB48-C8C9AF01A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069" y="6145298"/>
              <a:ext cx="1205079" cy="64293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985583B-22A0-8D8C-A646-1A337B8DC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466" y="6123814"/>
              <a:ext cx="1117128" cy="638228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450D8873-B08D-2D2F-A97B-D80C56E7A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944" y="6360340"/>
              <a:ext cx="1660510" cy="152108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2CA86EC1-31E6-0D5C-AB30-F3499F536EA9}"/>
              </a:ext>
            </a:extLst>
          </p:cNvPr>
          <p:cNvSpPr txBox="1"/>
          <p:nvPr/>
        </p:nvSpPr>
        <p:spPr>
          <a:xfrm>
            <a:off x="7718720" y="4390114"/>
            <a:ext cx="4470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– 22 May, 2026</a:t>
            </a:r>
            <a:endParaRPr lang="de-DE" sz="4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dirty="0">
                <a:solidFill>
                  <a:prstClr val="white"/>
                </a:solidFill>
                <a:latin typeface="Calibri" panose="020F0502020204030204"/>
              </a:rPr>
              <a:t>     Nantes, France</a:t>
            </a:r>
            <a:r>
              <a:rPr lang="de-DE" sz="3600" dirty="0">
                <a:solidFill>
                  <a:prstClr val="white"/>
                </a:solidFill>
                <a:latin typeface="Calibri" panose="020F0502020204030204"/>
              </a:rPr>
              <a:t>  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1552A-DB6B-ABD2-C608-3F7F1C58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3C2C32-31ED-5C69-2FEB-CA2FDA4B2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4D9CD5-3083-6EA2-A175-303D7D5E6250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4C35A7-09BC-2CA8-7C91-BD05105F56CC}"/>
              </a:ext>
            </a:extLst>
          </p:cNvPr>
          <p:cNvSpPr txBox="1"/>
          <p:nvPr/>
        </p:nvSpPr>
        <p:spPr>
          <a:xfrm>
            <a:off x="247624" y="2068914"/>
            <a:ext cx="1132702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Clément Petitjean</a:t>
            </a:r>
            <a:b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Université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de Rennes, France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Mixing enhancement in porous media with impermeable inclusions </a:t>
            </a: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2D9857-8393-6C5B-49C7-4A95A470D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225601CA-EDE5-ABA1-D4A4-7E036DCC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95AA8E66-E42E-3F2E-57C0-5F6AADA8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C11A7-EEF1-748D-ECFB-7F511130B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80" y="1280433"/>
            <a:ext cx="1885470" cy="2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0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7A857-629B-B9D9-DB15-C000A143A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E6FC1D5-E71C-DAA7-EAD5-792A7F1C3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349CE0-9D1F-E6FB-34D6-2FDEA00DAB3A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2CF39E-C6FD-2FA5-500D-157ECBEA45FE}"/>
              </a:ext>
            </a:extLst>
          </p:cNvPr>
          <p:cNvSpPr txBox="1"/>
          <p:nvPr/>
        </p:nvSpPr>
        <p:spPr>
          <a:xfrm>
            <a:off x="247624" y="1863957"/>
            <a:ext cx="1132702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Berilo de Oliveira Santos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Federal University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of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Juiz de Fora, Brazil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Impacts of permeability heterogeneities on foam flow in porous media: uncertainty quantification and sensitivity analysis </a:t>
            </a:r>
            <a:r>
              <a:rPr kumimoji="0" lang="de-DE" sz="3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066470-2E6A-059E-AF93-1BCBB90EC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AA18D1AB-868C-5A7F-F3B1-5AE9B72E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08E09ED0-16B5-9CDE-BEE5-883E26D6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DEAE1-FA0A-CB20-BC59-90FBE6C38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1" y="1223557"/>
            <a:ext cx="2205443" cy="22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7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DED1D-F186-AE93-D42B-CFECD4F2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69E028-DE6A-C73B-AE1E-926D291D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B8FBBA-A65F-23AF-9521-23B07C69C46E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5DF464-AF75-CAFE-3B30-F5D771D5825C}"/>
              </a:ext>
            </a:extLst>
          </p:cNvPr>
          <p:cNvSpPr txBox="1"/>
          <p:nvPr/>
        </p:nvSpPr>
        <p:spPr>
          <a:xfrm>
            <a:off x="247624" y="2068914"/>
            <a:ext cx="1132702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Jingxuan Deng</a:t>
            </a:r>
            <a:b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University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of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Minnesota,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Geologic stress modulates fluid mixing at fracture intersections </a:t>
            </a: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8844ED-7B03-59C2-9D33-EB4BAE8A8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EAEC9F70-7798-A224-6EE6-0B4A97BE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B01C9796-B216-21E5-C590-CB0176AC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D15E5-56B4-DA59-0013-5606BD538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66" y="1144453"/>
            <a:ext cx="1678085" cy="25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1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F1D6D0-918D-8D72-CF1E-C1E72FBE6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6A9D902-2CB7-60A8-E6B7-7CC91E87718C}"/>
              </a:ext>
            </a:extLst>
          </p:cNvPr>
          <p:cNvSpPr/>
          <p:nvPr/>
        </p:nvSpPr>
        <p:spPr>
          <a:xfrm>
            <a:off x="627529" y="598797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1B8AE47-8F72-3354-2B5E-88631B43A673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91297EA-B9D0-3B45-F527-13B745957A52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F0A906C-B492-EB97-69E6-82F00725870C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7" name="Rechthoek 10">
            <a:extLst>
              <a:ext uri="{FF2B5EF4-FFF2-40B4-BE49-F238E27FC236}">
                <a16:creationId xmlns:a16="http://schemas.microsoft.com/office/drawing/2014/main" id="{22DFF547-4E48-EFB0-AE83-E6C43B46C31B}"/>
              </a:ext>
            </a:extLst>
          </p:cNvPr>
          <p:cNvSpPr/>
          <p:nvPr/>
        </p:nvSpPr>
        <p:spPr>
          <a:xfrm>
            <a:off x="227384" y="5801995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B90AA4-1F06-C56F-222F-C9BDAD576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9" y="5784157"/>
            <a:ext cx="2222850" cy="911591"/>
          </a:xfrm>
          <a:prstGeom prst="rect">
            <a:avLst/>
          </a:prstGeom>
        </p:spPr>
      </p:pic>
      <p:sp>
        <p:nvSpPr>
          <p:cNvPr id="20" name="Rechthoek 10">
            <a:extLst>
              <a:ext uri="{FF2B5EF4-FFF2-40B4-BE49-F238E27FC236}">
                <a16:creationId xmlns:a16="http://schemas.microsoft.com/office/drawing/2014/main" id="{C1A72FF9-5A20-9D1B-F5E1-906E5ED9AF42}"/>
              </a:ext>
            </a:extLst>
          </p:cNvPr>
          <p:cNvSpPr/>
          <p:nvPr/>
        </p:nvSpPr>
        <p:spPr>
          <a:xfrm>
            <a:off x="2369667" y="5810384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1B8BEE-35E2-1291-1671-8E8960655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8" y="6041932"/>
            <a:ext cx="2833445" cy="546530"/>
          </a:xfrm>
          <a:prstGeom prst="rect">
            <a:avLst/>
          </a:prstGeom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AF2376D7-16FC-4681-58CB-A532F9F5B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3" y="920436"/>
            <a:ext cx="10389600" cy="4454407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Recognizes dedication and leadership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Honors exceptional contributions to </a:t>
            </a:r>
            <a:r>
              <a:rPr lang="en-US" sz="2000" dirty="0" err="1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InterPore</a:t>
            </a: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activities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Awarded annually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Recipients are selected by the InterPore Executive Committee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4257BB-CA4A-9B17-B338-DDCB88BB53C4}"/>
              </a:ext>
            </a:extLst>
          </p:cNvPr>
          <p:cNvSpPr txBox="1">
            <a:spLocks/>
          </p:cNvSpPr>
          <p:nvPr/>
        </p:nvSpPr>
        <p:spPr>
          <a:xfrm>
            <a:off x="3049388" y="1400071"/>
            <a:ext cx="6625848" cy="81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0000"/>
                </a:solidFill>
                <a:latin typeface="Fira Sans SemiBold"/>
              </a:rPr>
              <a:t>InterPore</a:t>
            </a:r>
            <a:r>
              <a:rPr lang="en-US" b="1" dirty="0">
                <a:solidFill>
                  <a:srgbClr val="000000"/>
                </a:solidFill>
                <a:latin typeface="Fira Sans SemiBold"/>
              </a:rPr>
              <a:t> Rosette 2026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05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CC79F6-1739-85C5-FE00-AFCC36855C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836459"/>
            <a:ext cx="12192000" cy="10243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5FFC1B-6DE5-2042-D8B7-D533B9B6E149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A9C7B5-D3CE-7F51-750A-4C1901D400AE}"/>
              </a:ext>
            </a:extLst>
          </p:cNvPr>
          <p:cNvSpPr txBox="1"/>
          <p:nvPr/>
        </p:nvSpPr>
        <p:spPr>
          <a:xfrm>
            <a:off x="155953" y="1326049"/>
            <a:ext cx="6097772" cy="165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758D55-58F9-B66D-01D7-83CDF32BD431}"/>
              </a:ext>
            </a:extLst>
          </p:cNvPr>
          <p:cNvSpPr txBox="1"/>
          <p:nvPr/>
        </p:nvSpPr>
        <p:spPr>
          <a:xfrm>
            <a:off x="155953" y="2211250"/>
            <a:ext cx="36418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Tiina Roose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84232B2-ED2B-F20A-5FA3-901F2E6D5780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2724FC8-5C23-FD70-7210-1D61636448B8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4E1CF5DF-E6CD-4EC2-4ECB-EED8C2315B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10DEDC14-40F4-FDB0-8C5C-589F1AE150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858F4AEE-8DC6-1075-B169-E7DF4FC6C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D8BCAFED-D401-38A2-4144-364B650A76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D70BF86F-1E67-E4E8-F79B-DEB9D8CA1A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00814EA-7AC0-AC18-AA60-CDBD494BB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C9C0C67F-DA90-3035-A43D-B48D2B556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-80"/>
          <a:stretch>
            <a:fillRect/>
          </a:stretch>
        </p:blipFill>
        <p:spPr>
          <a:xfrm>
            <a:off x="7878189" y="1981835"/>
            <a:ext cx="3932308" cy="385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1F210EB-3939-0CAB-46CB-27FF20A4DABC}"/>
              </a:ext>
            </a:extLst>
          </p:cNvPr>
          <p:cNvSpPr txBox="1"/>
          <p:nvPr/>
        </p:nvSpPr>
        <p:spPr>
          <a:xfrm>
            <a:off x="145314" y="3738395"/>
            <a:ext cx="70506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Founder of the InterPore DEI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Former chair now member of the DEI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 of the Program Committee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DEI speaker at InterPore2025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Plenary Speaker at InterPore2019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3062AC-B75A-E22F-51C8-77399C8C0B17}"/>
              </a:ext>
            </a:extLst>
          </p:cNvPr>
          <p:cNvSpPr txBox="1"/>
          <p:nvPr/>
        </p:nvSpPr>
        <p:spPr>
          <a:xfrm>
            <a:off x="118994" y="2898703"/>
            <a:ext cx="712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Professor of Biological and Environmental Modelling, School of Engineering, Faculty of Engineering and Physical Sciences (FEPS)  University of Southampton, UK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47503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989B-578F-3F06-E7C1-26EA9390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753071-12D4-2439-82DA-212536D6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962188"/>
            <a:ext cx="12192000" cy="909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E56F7A-7F2C-A9EE-C1BF-D18C37ACFE32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0757F2-4717-90F0-3E0C-2BBFFA4F93C3}"/>
              </a:ext>
            </a:extLst>
          </p:cNvPr>
          <p:cNvSpPr txBox="1"/>
          <p:nvPr/>
        </p:nvSpPr>
        <p:spPr>
          <a:xfrm>
            <a:off x="155952" y="1311925"/>
            <a:ext cx="6097772" cy="165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4C503B-C470-7D3B-339B-A657101FFA5D}"/>
              </a:ext>
            </a:extLst>
          </p:cNvPr>
          <p:cNvSpPr txBox="1"/>
          <p:nvPr/>
        </p:nvSpPr>
        <p:spPr>
          <a:xfrm>
            <a:off x="129728" y="2230870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Kolditz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151BC71-8F23-13CF-EC5D-B11EF0790114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5ECCC7A-3089-3C38-AF4F-F8C45C6115E0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BFD10C28-73B6-6B31-4ACE-1AE0D67980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840FE83E-92F2-69EA-DE1F-4BAAAD4C57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A68F1092-23B9-83F0-9D93-27C5ED724C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FF261ECF-ABCD-ED79-02EB-A2D7CDBFD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C175DBB0-8A61-E94E-1E29-ADA440CF2B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C86BDD6-6405-3E5C-445A-F6E13512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8D1258F-0B11-DA8C-F0E0-ED6EB525F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3"/>
          <a:stretch>
            <a:fillRect/>
          </a:stretch>
        </p:blipFill>
        <p:spPr>
          <a:xfrm>
            <a:off x="7606624" y="2048411"/>
            <a:ext cx="4229306" cy="365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3609AF-0FC3-A883-FC8D-1FD779E2CAE1}"/>
              </a:ext>
            </a:extLst>
          </p:cNvPr>
          <p:cNvSpPr txBox="1"/>
          <p:nvPr/>
        </p:nvSpPr>
        <p:spPr>
          <a:xfrm>
            <a:off x="179392" y="3706315"/>
            <a:ext cx="7308104" cy="225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Longstanding supporter of InterPore since 2016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Facilitated institutional membership of Helmholtz-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Zentrum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Umweltforschung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UFZ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Instrumental in securing support for the InterPore newsletter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572B65-2C5A-87A3-5B03-5D516B9677C4}"/>
              </a:ext>
            </a:extLst>
          </p:cNvPr>
          <p:cNvSpPr txBox="1"/>
          <p:nvPr/>
        </p:nvSpPr>
        <p:spPr>
          <a:xfrm>
            <a:off x="140954" y="2850710"/>
            <a:ext cx="712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Professor for Applied Environmental Systems Analysis</a:t>
            </a:r>
          </a:p>
          <a:p>
            <a:r>
              <a:rPr lang="en-GB" sz="1600" i="1" dirty="0" err="1"/>
              <a:t>Technische</a:t>
            </a:r>
            <a:r>
              <a:rPr lang="en-GB" sz="1600" i="1" dirty="0"/>
              <a:t> Universität Dresden, Germany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285045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3061-A56A-69EF-C205-55F667DDD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4E56CDE-A7EF-D79C-48C2-F217637BEC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912173"/>
            <a:ext cx="12192000" cy="9486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07247B-8758-F9B5-8CA6-6299EE0B4821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DD721E-8A9D-CBCC-0071-41657BEFC0EF}"/>
              </a:ext>
            </a:extLst>
          </p:cNvPr>
          <p:cNvSpPr txBox="1"/>
          <p:nvPr/>
        </p:nvSpPr>
        <p:spPr>
          <a:xfrm>
            <a:off x="120310" y="1311926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F40234-F641-5EB9-8861-8A9667110752}"/>
              </a:ext>
            </a:extLst>
          </p:cNvPr>
          <p:cNvSpPr txBox="1"/>
          <p:nvPr/>
        </p:nvSpPr>
        <p:spPr>
          <a:xfrm>
            <a:off x="95326" y="2254194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Dorthe Wildenschild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9C8AE1D-B071-8A37-2775-8A3739DFDB4D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5916052-A326-F0A7-6248-BCE0EF4AC268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0D65718C-667C-0A69-9397-D4170C1E4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598B9C3C-A652-7E0E-C8F2-DC06372320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64BFC95F-20E1-6B4F-B2C2-67647E60B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074A6988-05A0-4F44-B5E7-44642C2F7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4865B84E-B3AE-7613-EBA0-E1B27FFEA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55B8092-D641-5A11-B5BC-BD1457B69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6033B5F-C056-DE3C-B404-67B4F2488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68" y="1903381"/>
            <a:ext cx="4141405" cy="404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198CD2-B5A2-A094-8812-BFB339C179D8}"/>
              </a:ext>
            </a:extLst>
          </p:cNvPr>
          <p:cNvSpPr txBox="1"/>
          <p:nvPr/>
        </p:nvSpPr>
        <p:spPr>
          <a:xfrm>
            <a:off x="107808" y="3733596"/>
            <a:ext cx="72124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Chair of the Honors &amp; Awards Committee 2024 &amp; 2025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Member of the Editorial Board of the InterPore Journal during its inaugural year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InterPore Council Member from 2015 to 2017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43770E-4ED9-95F3-D20E-2BF479F40EB7}"/>
              </a:ext>
            </a:extLst>
          </p:cNvPr>
          <p:cNvSpPr txBox="1"/>
          <p:nvPr/>
        </p:nvSpPr>
        <p:spPr>
          <a:xfrm>
            <a:off x="145314" y="2914804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Professor of Environmental Engineering</a:t>
            </a:r>
          </a:p>
          <a:p>
            <a:r>
              <a:rPr lang="en-GB" sz="1600" i="1" dirty="0"/>
              <a:t>Oregon State University, USA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200249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28F2A-C80E-9664-9DEC-369ACC3DE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9C6E67-0D9A-64FB-4950-B752A85877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6383911"/>
            <a:ext cx="12192000" cy="4769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6A4D8C-AD52-A148-2F9D-B21B0BDCA77B}"/>
              </a:ext>
            </a:extLst>
          </p:cNvPr>
          <p:cNvSpPr txBox="1"/>
          <p:nvPr/>
        </p:nvSpPr>
        <p:spPr>
          <a:xfrm>
            <a:off x="132030" y="1332254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FAC263-405D-55B9-0B79-77DDB77B33C2}"/>
              </a:ext>
            </a:extLst>
          </p:cNvPr>
          <p:cNvSpPr txBox="1"/>
          <p:nvPr/>
        </p:nvSpPr>
        <p:spPr>
          <a:xfrm>
            <a:off x="155953" y="2231225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Andrew Baker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A5C7AB6-971D-4951-8504-B5E89AA2C149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6E6C1A7-2CC3-17BF-1E63-D86B047FE0EA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D80753DA-154A-1E48-637D-EC3416D7D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72525F80-2258-8665-06C1-94B058D61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A5AD9FF1-6F17-3CE6-0FF7-408B24C39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83B99307-C6DF-F65F-5352-16946C987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9A5FEAD7-5218-6F05-23DC-300D31EE20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1B57A25-BD28-F1EC-7213-3C7FECF77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87522CF3-2CAD-1860-9B53-9972A5F5E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7" b="5186"/>
          <a:stretch>
            <a:fillRect/>
          </a:stretch>
        </p:blipFill>
        <p:spPr>
          <a:xfrm rot="16200000">
            <a:off x="7741174" y="1953079"/>
            <a:ext cx="4222947" cy="382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AEF06F9-5C06-A343-5E48-0DED2203CF96}"/>
              </a:ext>
            </a:extLst>
          </p:cNvPr>
          <p:cNvSpPr txBox="1"/>
          <p:nvPr/>
        </p:nvSpPr>
        <p:spPr>
          <a:xfrm>
            <a:off x="125779" y="3706255"/>
            <a:ext cx="7690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Vice Chair of the InterPore Foundation (2022–2024)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Chair of the InterPore Foundation (2024–present)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Key contributor to the success and continuation of the Kimberly-Clark Distinguished Lectureship Award (2018–2025)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Played a leading role in establishing the new Kimberly-Clark Distinguished Fellowship Award</a:t>
            </a:r>
            <a:endParaRPr lang="de-DE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AB4F36-824A-B343-585C-06E1D3E51F2E}"/>
              </a:ext>
            </a:extLst>
          </p:cNvPr>
          <p:cNvSpPr txBox="1"/>
          <p:nvPr/>
        </p:nvSpPr>
        <p:spPr>
          <a:xfrm>
            <a:off x="132030" y="2905518"/>
            <a:ext cx="6145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Senior Scientist and Technical Leader </a:t>
            </a:r>
          </a:p>
          <a:p>
            <a:r>
              <a:rPr lang="en-GB" sz="1600" i="1" dirty="0"/>
              <a:t>Kimberly-Clark, USA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181875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6205-E236-6FD9-6540-F2B088ED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19C21D1-955E-B1C6-C7EF-B110B3F6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63062" y="6343662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CD4FEF-E3BF-8129-75B2-4294900A2B39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59903E-57EE-1B3A-7539-886F62C64A8C}"/>
              </a:ext>
            </a:extLst>
          </p:cNvPr>
          <p:cNvSpPr txBox="1"/>
          <p:nvPr/>
        </p:nvSpPr>
        <p:spPr>
          <a:xfrm>
            <a:off x="155953" y="1318718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C5462F0-B628-4810-A449-88F31AB4305C}"/>
              </a:ext>
            </a:extLst>
          </p:cNvPr>
          <p:cNvSpPr txBox="1"/>
          <p:nvPr/>
        </p:nvSpPr>
        <p:spPr>
          <a:xfrm>
            <a:off x="131988" y="2076148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Beno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i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Rousseau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84F4537-8FAB-D277-6D2F-09B550F0CC02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A2582A6-D7FA-47D4-5466-BF96C14DF9FA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4813D9E2-2D78-20D0-02F0-84EB31996B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CED12590-0029-6B91-700B-A964508DB5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83D83818-0E26-8DFE-014C-D3AA2B945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72E99399-2315-D220-50AC-1AD1C11AB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523B823B-C026-CD2B-AF31-39F0BB18B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0F52E5F-32D3-C10D-8361-ED29212CE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EDF2E51-AD32-8579-48CD-D7946CF4D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82" y="1781032"/>
            <a:ext cx="3322760" cy="44303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7B6A9A1-392A-2770-6940-7C218FA0CC9C}"/>
              </a:ext>
            </a:extLst>
          </p:cNvPr>
          <p:cNvSpPr txBox="1"/>
          <p:nvPr/>
        </p:nvSpPr>
        <p:spPr>
          <a:xfrm>
            <a:off x="131988" y="3495142"/>
            <a:ext cx="8050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Chair of the Local Organizing Committee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Demonstrated outstanding dedication to the successful organization of the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Instrumental in ensuring the smooth planning and execution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Contributed significantly to the conference’s success and participants’ experience</a:t>
            </a: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2699B3-3C5F-0FD0-EF18-8FF49C9F04EE}"/>
              </a:ext>
            </a:extLst>
          </p:cNvPr>
          <p:cNvSpPr txBox="1"/>
          <p:nvPr/>
        </p:nvSpPr>
        <p:spPr>
          <a:xfrm>
            <a:off x="179891" y="2778084"/>
            <a:ext cx="716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Director, CNRS Research Federation TAMARYS</a:t>
            </a:r>
          </a:p>
          <a:p>
            <a:r>
              <a:rPr lang="en-US" sz="1600" i="1" dirty="0"/>
              <a:t>Nantes </a:t>
            </a:r>
            <a:r>
              <a:rPr lang="en-US" sz="1600" i="1" dirty="0" err="1"/>
              <a:t>Universit</a:t>
            </a:r>
            <a:r>
              <a:rPr lang="en-US" sz="1600" i="1" dirty="0"/>
              <a:t>, France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020723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70167-981A-B925-1627-78473621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0377D7F-EA79-B07E-7352-74595D50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6165651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E85F73-692D-92CB-A7F3-D9E409274D1C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7273EFB-AE96-87AE-DCDA-D96AC171C1B8}"/>
              </a:ext>
            </a:extLst>
          </p:cNvPr>
          <p:cNvSpPr txBox="1"/>
          <p:nvPr/>
        </p:nvSpPr>
        <p:spPr>
          <a:xfrm>
            <a:off x="155953" y="1328982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92AC25-EFC4-572F-5097-689E9A9B8CA0}"/>
              </a:ext>
            </a:extLst>
          </p:cNvPr>
          <p:cNvSpPr txBox="1"/>
          <p:nvPr/>
        </p:nvSpPr>
        <p:spPr>
          <a:xfrm>
            <a:off x="117760" y="2231225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Christ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ophe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Binetruy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E932339-A97C-0ED8-F757-9C9B5E545AFB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39400745-3E00-E1F9-FF0B-E8DDAA855AC0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1A65543-8810-5FAB-2759-250932448C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11EC9FC3-3580-0D48-29C2-881BFA1870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F701D28C-2803-C954-76B2-2E05DC025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F9D661B0-13B5-E1D5-07F6-CD2E512F88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57A90010-581E-9F3D-A956-3E5412A882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4D090CD-3570-9A4D-7691-9967F87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EFD04487-4F0E-FCC0-D714-8A202C074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15" y="1682177"/>
            <a:ext cx="3296391" cy="44889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C181E10-EC90-57D5-BBA9-894D3365C39E}"/>
              </a:ext>
            </a:extLst>
          </p:cNvPr>
          <p:cNvSpPr txBox="1"/>
          <p:nvPr/>
        </p:nvSpPr>
        <p:spPr>
          <a:xfrm>
            <a:off x="117760" y="3687402"/>
            <a:ext cx="8219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Co-Chair of the Local Organizing Committee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Provided invaluable support with visa requests and participants’ coordination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Played a key role in engaging potential exhibitors and sponsors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7A9172-B7F0-6B77-C464-4E3DE9F4D81B}"/>
              </a:ext>
            </a:extLst>
          </p:cNvPr>
          <p:cNvSpPr txBox="1"/>
          <p:nvPr/>
        </p:nvSpPr>
        <p:spPr>
          <a:xfrm>
            <a:off x="155953" y="3027988"/>
            <a:ext cx="6166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dirty="0" err="1"/>
              <a:t>Centrale</a:t>
            </a:r>
            <a:r>
              <a:rPr lang="de-DE" sz="1600" i="1" dirty="0"/>
              <a:t> Nantes, Nantes </a:t>
            </a:r>
            <a:r>
              <a:rPr lang="de-DE" sz="1600" i="1" dirty="0" err="1"/>
              <a:t>Université</a:t>
            </a:r>
            <a:r>
              <a:rPr lang="de-DE" sz="1600" i="1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30888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2AADA9D-4AA4-B663-F5D9-9D20540018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396705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35F7-C840-1B4C-2C2C-DF81DCDA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9" y="115911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endParaRPr lang="en-US" sz="54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B973A03-7FB9-1D38-7D2C-80B78E28CFA9}"/>
              </a:ext>
            </a:extLst>
          </p:cNvPr>
          <p:cNvSpPr txBox="1"/>
          <p:nvPr/>
        </p:nvSpPr>
        <p:spPr>
          <a:xfrm>
            <a:off x="248356" y="1241777"/>
            <a:ext cx="11773296" cy="588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Plenary Lecture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May 2026, </a:t>
            </a:r>
            <a:r>
              <a:rPr lang="nl-N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:00 – </a:t>
            </a:r>
            <a:r>
              <a:rPr lang="nl-N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:40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0099CC"/>
                </a:solidFill>
                <a:latin typeface="Calibri  "/>
                <a:ea typeface="Roboto" panose="02000000000000000000" pitchFamily="2" charset="0"/>
              </a:rPr>
              <a:t>Sophia </a:t>
            </a:r>
            <a:r>
              <a:rPr lang="en-US" sz="5000" b="1" dirty="0" err="1">
                <a:solidFill>
                  <a:srgbClr val="0099CC"/>
                </a:solidFill>
                <a:latin typeface="Calibri  "/>
                <a:ea typeface="Roboto" panose="02000000000000000000" pitchFamily="2" charset="0"/>
              </a:rPr>
              <a:t>Haussener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Calibri  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0099CC"/>
                </a:solidFill>
                <a:highlight>
                  <a:srgbClr val="FFFFFF"/>
                </a:highlight>
                <a:latin typeface="Calibri" panose="020F0502020204030204"/>
              </a:rPr>
              <a:t>EPFL, Switzerland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algn="ctr"/>
            <a:r>
              <a:rPr lang="de-DE" sz="4400" b="1" i="1" dirty="0"/>
              <a:t>Multi-</a:t>
            </a:r>
            <a:r>
              <a:rPr lang="de-DE" sz="4400" b="1" i="1" dirty="0" err="1"/>
              <a:t>physical</a:t>
            </a:r>
            <a:r>
              <a:rPr lang="de-DE" sz="4400" b="1" i="1" dirty="0"/>
              <a:t> </a:t>
            </a:r>
            <a:r>
              <a:rPr lang="de-DE" sz="4400" b="1" i="1" dirty="0" err="1"/>
              <a:t>transport</a:t>
            </a:r>
            <a:r>
              <a:rPr lang="de-DE" sz="4400" b="1" i="1" dirty="0"/>
              <a:t> in </a:t>
            </a:r>
            <a:r>
              <a:rPr lang="de-DE" sz="4400" b="1" i="1" dirty="0" err="1"/>
              <a:t>porous</a:t>
            </a:r>
            <a:r>
              <a:rPr lang="de-DE" sz="4400" b="1" i="1" dirty="0"/>
              <a:t> </a:t>
            </a:r>
            <a:r>
              <a:rPr lang="de-DE" sz="4400" b="1" i="1" dirty="0" err="1"/>
              <a:t>media</a:t>
            </a:r>
            <a:r>
              <a:rPr lang="de-DE" sz="4400" b="1" i="1" dirty="0"/>
              <a:t> </a:t>
            </a:r>
            <a:r>
              <a:rPr lang="de-DE" sz="4400" b="1" i="1" dirty="0" err="1"/>
              <a:t>for</a:t>
            </a:r>
            <a:r>
              <a:rPr lang="de-DE" sz="4400" b="1" i="1" dirty="0"/>
              <a:t> </a:t>
            </a:r>
            <a:r>
              <a:rPr lang="de-DE" sz="4400" b="1" i="1" dirty="0" err="1"/>
              <a:t>energy</a:t>
            </a:r>
            <a:r>
              <a:rPr lang="de-DE" sz="4400" b="1" i="1" dirty="0"/>
              <a:t> </a:t>
            </a:r>
            <a:r>
              <a:rPr lang="de-DE" sz="4400" b="1" i="1" dirty="0" err="1"/>
              <a:t>applications</a:t>
            </a:r>
            <a:endParaRPr lang="de-DE" sz="4400" i="1" dirty="0"/>
          </a:p>
          <a:p>
            <a:r>
              <a:rPr lang="de-DE" dirty="0"/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Chair: </a:t>
            </a:r>
            <a:r>
              <a:rPr lang="en-US" sz="3200" b="1" i="1" dirty="0" err="1"/>
              <a:t>Chaozhong</a:t>
            </a:r>
            <a:r>
              <a:rPr lang="en-US" sz="3200" b="1" i="1" dirty="0"/>
              <a:t> Qin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     </a:t>
            </a:r>
            <a:r>
              <a:rPr lang="de-DE" sz="2800" i="1" dirty="0"/>
              <a:t>Chongqing University, China</a:t>
            </a:r>
            <a:endParaRPr kumimoji="0" lang="nl-NL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A86AE9E-0992-271F-54A6-39CFD3FAA4B6}"/>
              </a:ext>
            </a:extLst>
          </p:cNvPr>
          <p:cNvGrpSpPr/>
          <p:nvPr/>
        </p:nvGrpSpPr>
        <p:grpSpPr>
          <a:xfrm>
            <a:off x="241018" y="7259"/>
            <a:ext cx="11880091" cy="1411367"/>
            <a:chOff x="241018" y="7259"/>
            <a:chExt cx="11880091" cy="141136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7157A8F-02FD-6858-1A61-D8566D8789ED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A9B84775-817C-884E-0826-50CCF00540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0AD6520C-2F4F-922E-1784-132A56DDB0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4819408A-D7E1-7EF2-221F-BFA06676F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B99646C2-C544-3606-506E-CEEE3B8328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76C78B3E-E9C7-75A4-7F5E-DAD52E0F2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DAC2E1C-EDA7-7910-C537-4122D2CE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1307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42CB-6AFB-AD0A-8DFF-0AD834F09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6449EB4-29F7-EDA5-06CB-B253C9001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6047665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CB1D18-4633-C454-25CF-B1AC0FD9DDC3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BAB098-94B8-BB7A-AF4B-0AE84782721F}"/>
              </a:ext>
            </a:extLst>
          </p:cNvPr>
          <p:cNvSpPr txBox="1"/>
          <p:nvPr/>
        </p:nvSpPr>
        <p:spPr>
          <a:xfrm>
            <a:off x="174231" y="1350120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AA94B34-9862-EBBF-AB4D-CC369E5A5B33}"/>
              </a:ext>
            </a:extLst>
          </p:cNvPr>
          <p:cNvSpPr txBox="1"/>
          <p:nvPr/>
        </p:nvSpPr>
        <p:spPr>
          <a:xfrm>
            <a:off x="155117" y="2231225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Béatrice 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Béchet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18E4526-65D0-FCDF-122B-BCE8A392B840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5BC88D2-52E4-1AC9-5E8F-41B1D816383A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998983B-34DF-0B74-0BF6-E7019B7AE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A33E8EA4-1C6E-C8F4-9A33-03B9E994D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77250571-CE44-CD23-2B2C-ECCA4E9C2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B653E82B-3ADB-3B17-3FED-68EE3B754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FDC1BD7C-DC84-2AB6-42D0-EA140C418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4B9EE8D-18CC-8CAD-7974-C9476EA84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2D3F9C6-5557-3497-173B-E8A83AA83A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47" y="1831244"/>
            <a:ext cx="2769133" cy="4164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386B82-07A5-D0F0-8FB6-7180EC2F5B56}"/>
              </a:ext>
            </a:extLst>
          </p:cNvPr>
          <p:cNvSpPr txBox="1"/>
          <p:nvPr/>
        </p:nvSpPr>
        <p:spPr>
          <a:xfrm>
            <a:off x="137017" y="3665470"/>
            <a:ext cx="8288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Co-Chair of the Local Organizing Committee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Organized and secured funding for the lab tour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Coordinated “Sightseeing Hunt in Nantes” features for the 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Coordinated contributions to conference bulletins, sections on “Scientific Activities in the Field of Porous Media in Nantes”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6EF2DF-7980-31B1-5334-17708EBE80C5}"/>
              </a:ext>
            </a:extLst>
          </p:cNvPr>
          <p:cNvSpPr txBox="1"/>
          <p:nvPr/>
        </p:nvSpPr>
        <p:spPr>
          <a:xfrm>
            <a:off x="137017" y="3000666"/>
            <a:ext cx="61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dirty="0" err="1"/>
              <a:t>Université</a:t>
            </a:r>
            <a:r>
              <a:rPr lang="de-DE" sz="1600" i="1" dirty="0"/>
              <a:t> Gustave Eiffel, France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54556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FAF1F6-37BD-090B-C9DF-969DA368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396705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35F7-C840-1B4C-2C2C-DF81DCDA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9" y="1159114"/>
            <a:ext cx="10515600" cy="4351338"/>
          </a:xfrm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Calibri" panose="020F0502020204030204"/>
                <a:ea typeface="+mj-ea"/>
                <a:cs typeface="+mj-cs"/>
              </a:rPr>
              <a:t>May </a:t>
            </a:r>
            <a:r>
              <a:rPr lang="nl-NL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  <a:ea typeface="+mj-ea"/>
                <a:cs typeface="+mj-cs"/>
              </a:rPr>
              <a:t>22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Calibri" panose="020F0502020204030204"/>
                <a:ea typeface="+mj-ea"/>
                <a:cs typeface="+mj-cs"/>
              </a:rPr>
              <a:t>, 2026</a:t>
            </a:r>
          </a:p>
          <a:p>
            <a:pPr marL="0" indent="0" algn="ctr">
              <a:buNone/>
            </a:pPr>
            <a:endParaRPr lang="en-US" sz="5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12101E-0FDA-4E97-8C90-E6A25840F9CC}"/>
              </a:ext>
            </a:extLst>
          </p:cNvPr>
          <p:cNvSpPr txBox="1"/>
          <p:nvPr/>
        </p:nvSpPr>
        <p:spPr>
          <a:xfrm>
            <a:off x="1688265" y="2765872"/>
            <a:ext cx="86469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Closing Ceremony </a:t>
            </a:r>
            <a:endParaRPr kumimoji="0" lang="en-AE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FC578A-2849-1347-31C9-984CC3FA345D}"/>
              </a:ext>
            </a:extLst>
          </p:cNvPr>
          <p:cNvSpPr txBox="1"/>
          <p:nvPr/>
        </p:nvSpPr>
        <p:spPr>
          <a:xfrm>
            <a:off x="2963729" y="4785986"/>
            <a:ext cx="6096000" cy="14773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Chaired by: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Azita Ahmadi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InterPore Treasurer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29CBFBF-022F-5B0F-7578-199BE16EBDD3}"/>
              </a:ext>
            </a:extLst>
          </p:cNvPr>
          <p:cNvGrpSpPr/>
          <p:nvPr/>
        </p:nvGrpSpPr>
        <p:grpSpPr>
          <a:xfrm>
            <a:off x="145324" y="71057"/>
            <a:ext cx="11880091" cy="1411367"/>
            <a:chOff x="241018" y="7259"/>
            <a:chExt cx="11880091" cy="141136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8F15760-8E90-6A20-D692-699599BA649E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369F5A40-E38C-0EB2-3A07-E3160F1C2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DAA756C3-24C8-A5DD-A0EB-3A2186E74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D52DDBD4-D2B3-2594-2E76-18195E42D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4DFF3849-AFCB-C949-D159-A2309FA65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C8B45FB4-4825-4AD6-25DB-B14BE07A36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EE0BCDF-C96B-BD04-8771-09838E7C7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14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D5058-47F6-C7E2-BACE-5020667A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0E0ED17-6204-4130-0576-215D2FED4170}"/>
              </a:ext>
            </a:extLst>
          </p:cNvPr>
          <p:cNvSpPr txBox="1"/>
          <p:nvPr/>
        </p:nvSpPr>
        <p:spPr>
          <a:xfrm>
            <a:off x="223286" y="258629"/>
            <a:ext cx="1174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JOIN US IN </a:t>
            </a:r>
            <a:r>
              <a:rPr lang="de-DE" sz="42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2027</a:t>
            </a:r>
            <a:r>
              <a:rPr kumimoji="0" lang="de-DE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IN RIO DE JANEIRO</a:t>
            </a:r>
            <a:r>
              <a:rPr lang="de-DE" sz="42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BRAZIL!</a:t>
            </a:r>
            <a:endParaRPr kumimoji="0" lang="de-DE" sz="4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DB05E28-94B5-642E-1571-02D6AD30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1" y="1233378"/>
            <a:ext cx="10893029" cy="54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49002-B234-F9F0-0F70-48AA3DB1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C46ED127-5BDA-7743-5338-14FAE41DC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" y="163376"/>
            <a:ext cx="7340296" cy="206368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51F8E42-1F09-71EE-9E52-E0AC6A98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6" y="229936"/>
            <a:ext cx="4324667" cy="87338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A88687-F081-6B5D-BFB0-067B29AC8D41}"/>
              </a:ext>
            </a:extLst>
          </p:cNvPr>
          <p:cNvSpPr txBox="1"/>
          <p:nvPr/>
        </p:nvSpPr>
        <p:spPr>
          <a:xfrm>
            <a:off x="712376" y="988827"/>
            <a:ext cx="48803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19th Annual Meeting &amp; Conference Courses</a:t>
            </a:r>
            <a:endParaRPr lang="en-US" sz="2000" b="1" dirty="0"/>
          </a:p>
          <a:p>
            <a:r>
              <a:rPr lang="en-US" b="1" dirty="0"/>
              <a:t>📍 Rio de Janeiro, Brazil</a:t>
            </a:r>
            <a:br>
              <a:rPr lang="en-US" b="1" dirty="0"/>
            </a:br>
            <a:r>
              <a:rPr lang="en-US" b="1" dirty="0"/>
              <a:t>📅 10–13 May 2027</a:t>
            </a:r>
          </a:p>
          <a:p>
            <a:r>
              <a:rPr lang="en-US" b="1" dirty="0"/>
              <a:t>Conference Courses: 9 &amp; 14 May 2027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3E71D5-DF87-6C2B-642D-72BAD50CDE1C}"/>
              </a:ext>
            </a:extLst>
          </p:cNvPr>
          <p:cNvSpPr txBox="1"/>
          <p:nvPr/>
        </p:nvSpPr>
        <p:spPr>
          <a:xfrm>
            <a:off x="77210" y="2494683"/>
            <a:ext cx="72060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8000"/>
            <a:r>
              <a:rPr lang="en-US" sz="2400" b="1" dirty="0">
                <a:solidFill>
                  <a:schemeClr val="accent2"/>
                </a:solidFill>
              </a:rPr>
              <a:t>Focus Theme </a:t>
            </a:r>
          </a:p>
          <a:p>
            <a:pPr algn="ctr" defTabSz="648000"/>
            <a:r>
              <a:rPr lang="en-US" sz="2000" b="1" i="1" dirty="0"/>
              <a:t>Imaging of Porous Materials</a:t>
            </a:r>
            <a:endParaRPr lang="en-US" sz="2000" i="1" dirty="0"/>
          </a:p>
          <a:p>
            <a:pPr algn="ctr" defTabSz="648000"/>
            <a:endParaRPr lang="en-US" b="1" i="1" dirty="0"/>
          </a:p>
          <a:p>
            <a:pPr algn="ctr" defTabSz="648000"/>
            <a:r>
              <a:rPr lang="en-US" sz="2400" b="1" dirty="0">
                <a:solidFill>
                  <a:schemeClr val="accent2"/>
                </a:solidFill>
              </a:rPr>
              <a:t>Key Topics</a:t>
            </a:r>
          </a:p>
          <a:p>
            <a:pPr algn="ctr" defTabSz="648000"/>
            <a:r>
              <a:rPr lang="en-US" dirty="0"/>
              <a:t>CO₂ storage • Hydrogen • Smart materials • Soil health • Energy transition</a:t>
            </a:r>
          </a:p>
          <a:p>
            <a:pPr algn="ctr" defTabSz="648000"/>
            <a:endParaRPr lang="en-US" b="1" dirty="0"/>
          </a:p>
          <a:p>
            <a:pPr algn="ctr" defTabSz="648000"/>
            <a:r>
              <a:rPr lang="en-US" sz="2400" b="1" dirty="0">
                <a:solidFill>
                  <a:schemeClr val="accent2"/>
                </a:solidFill>
              </a:rPr>
              <a:t>Global Community</a:t>
            </a:r>
          </a:p>
          <a:p>
            <a:pPr algn="ctr" defTabSz="648000"/>
            <a:r>
              <a:rPr lang="en-US" dirty="0"/>
              <a:t>Leading researchers, industry partners, courses &amp; technical tours</a:t>
            </a:r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36C2A5-80D0-4041-D11E-447F722D6999}"/>
              </a:ext>
            </a:extLst>
          </p:cNvPr>
          <p:cNvSpPr txBox="1"/>
          <p:nvPr/>
        </p:nvSpPr>
        <p:spPr>
          <a:xfrm>
            <a:off x="7400543" y="163376"/>
            <a:ext cx="475275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</a:rPr>
              <a:t>Featured Speakers</a:t>
            </a:r>
          </a:p>
          <a:p>
            <a:endParaRPr lang="de-DE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Marcio da Silveira Carvalho </a:t>
            </a:r>
            <a:r>
              <a:rPr lang="pt-BR" sz="1400" i="1" dirty="0"/>
              <a:t>Pontifícia Universidade do Rio de Janeiro, Brazil </a:t>
            </a:r>
            <a:endParaRPr lang="de-DE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Tito José </a:t>
            </a:r>
            <a:r>
              <a:rPr lang="de-DE" dirty="0" err="1"/>
              <a:t>Bonagamba</a:t>
            </a:r>
            <a:r>
              <a:rPr lang="de-DE" dirty="0"/>
              <a:t> </a:t>
            </a:r>
            <a:r>
              <a:rPr lang="de-DE" sz="1400" i="1" dirty="0"/>
              <a:t>University </a:t>
            </a:r>
            <a:r>
              <a:rPr lang="de-DE" sz="1400" i="1" dirty="0" err="1"/>
              <a:t>of</a:t>
            </a:r>
            <a:r>
              <a:rPr lang="de-DE" sz="1400" i="1" dirty="0"/>
              <a:t> Sao Paulo, Brazil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Malgorzata Peszynska </a:t>
            </a:r>
            <a:r>
              <a:rPr lang="de-DE" sz="1400" i="1" dirty="0"/>
              <a:t>Oregon State University, USA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Yoel</a:t>
            </a:r>
            <a:r>
              <a:rPr lang="de-DE" dirty="0"/>
              <a:t> </a:t>
            </a:r>
            <a:r>
              <a:rPr lang="de-DE" dirty="0" err="1"/>
              <a:t>Forterre</a:t>
            </a:r>
            <a:r>
              <a:rPr lang="de-DE" dirty="0"/>
              <a:t> </a:t>
            </a:r>
            <a:r>
              <a:rPr lang="de-DE" sz="1400" i="1" dirty="0"/>
              <a:t>CNRS,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Harry </a:t>
            </a:r>
            <a:r>
              <a:rPr lang="de-DE" dirty="0" err="1"/>
              <a:t>Westfahl</a:t>
            </a:r>
            <a:r>
              <a:rPr lang="de-DE" dirty="0"/>
              <a:t> Jr. </a:t>
            </a:r>
            <a:r>
              <a:rPr lang="de-DE" sz="1400" i="1" dirty="0"/>
              <a:t>Brazilian Synchrotron Light Laboratory (LNLS), Brazil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Inga Berre </a:t>
            </a:r>
            <a:r>
              <a:rPr lang="en-US" sz="1400" i="1" dirty="0"/>
              <a:t>University of Bergen, Norway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Nathaly Lopes </a:t>
            </a:r>
            <a:r>
              <a:rPr lang="en-US" sz="1400" i="1" dirty="0"/>
              <a:t>Brazilian Center for Research in Energy and Materials (CNPEM) – Brazilian Synchrotron Light Source, Brazil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Suzanne </a:t>
            </a:r>
            <a:r>
              <a:rPr lang="de-DE" dirty="0" err="1"/>
              <a:t>Hangx</a:t>
            </a:r>
            <a:r>
              <a:rPr lang="de-DE" dirty="0"/>
              <a:t> </a:t>
            </a:r>
            <a:r>
              <a:rPr lang="de-DE" sz="1400" i="1" dirty="0"/>
              <a:t>Utrecht University, The </a:t>
            </a:r>
            <a:r>
              <a:rPr lang="de-DE" sz="1400" i="1" dirty="0" err="1"/>
              <a:t>Netherlands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Bill </a:t>
            </a:r>
            <a:r>
              <a:rPr lang="de-DE" dirty="0" err="1"/>
              <a:t>Ristenpart</a:t>
            </a:r>
            <a:r>
              <a:rPr lang="de-DE" dirty="0"/>
              <a:t> </a:t>
            </a:r>
            <a:r>
              <a:rPr lang="de-DE" sz="1400" i="1" dirty="0"/>
              <a:t>UC Davis, USA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Daniel Lester</a:t>
            </a:r>
            <a:r>
              <a:rPr lang="de-DE" i="1" dirty="0"/>
              <a:t> </a:t>
            </a:r>
            <a:r>
              <a:rPr lang="de-DE" sz="1400" i="1" dirty="0"/>
              <a:t>RMIT University,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Dachamir</a:t>
            </a:r>
            <a:r>
              <a:rPr lang="de-DE" dirty="0"/>
              <a:t> </a:t>
            </a:r>
            <a:r>
              <a:rPr lang="de-DE" dirty="0" err="1"/>
              <a:t>Hotza</a:t>
            </a:r>
            <a:r>
              <a:rPr lang="de-DE" dirty="0"/>
              <a:t> </a:t>
            </a:r>
            <a:r>
              <a:rPr lang="de-DE" sz="1400" i="1" dirty="0"/>
              <a:t>Federal University </a:t>
            </a:r>
            <a:r>
              <a:rPr lang="de-DE" sz="1400" i="1" dirty="0" err="1"/>
              <a:t>of</a:t>
            </a:r>
            <a:r>
              <a:rPr lang="de-DE" sz="1400" i="1" dirty="0"/>
              <a:t> Santa Catarina, Brazil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Ryan Armstrong </a:t>
            </a:r>
            <a:r>
              <a:rPr lang="de-DE" sz="1400" i="1" dirty="0"/>
              <a:t>UNSW, Australia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Henk </a:t>
            </a:r>
            <a:r>
              <a:rPr lang="de-DE" dirty="0" err="1"/>
              <a:t>Huinink</a:t>
            </a:r>
            <a:r>
              <a:rPr lang="de-DE" dirty="0"/>
              <a:t> </a:t>
            </a:r>
            <a:r>
              <a:rPr lang="de-DE" sz="1400" i="1" dirty="0"/>
              <a:t>Eindhoven University </a:t>
            </a:r>
            <a:r>
              <a:rPr lang="de-DE" sz="1400" i="1" dirty="0" err="1"/>
              <a:t>of</a:t>
            </a:r>
            <a:r>
              <a:rPr lang="de-DE" sz="1400" i="1" dirty="0"/>
              <a:t> Technology, </a:t>
            </a:r>
            <a:br>
              <a:rPr lang="de-DE" sz="1400" i="1" dirty="0"/>
            </a:br>
            <a:r>
              <a:rPr lang="de-DE" sz="1400" i="1" dirty="0"/>
              <a:t>The </a:t>
            </a:r>
            <a:r>
              <a:rPr lang="de-DE" sz="1400" i="1" dirty="0" err="1"/>
              <a:t>Netherlands</a:t>
            </a:r>
            <a:endParaRPr lang="de-DE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068E24A-4D21-A234-A89B-7CDC9B9C7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26" y="5754268"/>
            <a:ext cx="2027284" cy="95625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F43A638-DA24-F0E4-3FA6-D3EAA1806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631" y="5796800"/>
            <a:ext cx="946225" cy="83126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CF0D452-AB63-2A62-0157-152DD8985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78" y="5667448"/>
            <a:ext cx="946226" cy="10031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BD0ED4E-88BB-6F68-B896-7AB8F512CB0A}"/>
              </a:ext>
            </a:extLst>
          </p:cNvPr>
          <p:cNvSpPr txBox="1"/>
          <p:nvPr/>
        </p:nvSpPr>
        <p:spPr>
          <a:xfrm>
            <a:off x="1978979" y="5858622"/>
            <a:ext cx="4909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DE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www.interpore.org/2027</a:t>
            </a:r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832522E-A86B-7F5E-35B8-3F7076B10DB2}"/>
              </a:ext>
            </a:extLst>
          </p:cNvPr>
          <p:cNvSpPr txBox="1"/>
          <p:nvPr/>
        </p:nvSpPr>
        <p:spPr>
          <a:xfrm>
            <a:off x="191389" y="5518299"/>
            <a:ext cx="7857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i="1" dirty="0">
                <a:solidFill>
                  <a:schemeClr val="accent2"/>
                </a:solidFill>
              </a:rPr>
              <a:t>Rio de Janeiro </a:t>
            </a:r>
            <a:r>
              <a:rPr lang="de-DE" sz="3000" b="1" i="1" dirty="0" err="1">
                <a:solidFill>
                  <a:schemeClr val="accent2"/>
                </a:solidFill>
              </a:rPr>
              <a:t>welcomes</a:t>
            </a:r>
            <a:r>
              <a:rPr lang="de-DE" sz="3000" b="1" i="1" dirty="0">
                <a:solidFill>
                  <a:schemeClr val="accent2"/>
                </a:solidFill>
              </a:rPr>
              <a:t> </a:t>
            </a:r>
            <a:r>
              <a:rPr lang="de-DE" sz="3000" b="1" i="1" dirty="0" err="1">
                <a:solidFill>
                  <a:schemeClr val="accent2"/>
                </a:solidFill>
              </a:rPr>
              <a:t>you</a:t>
            </a:r>
            <a:r>
              <a:rPr lang="de-DE" sz="3000" b="1" i="1" dirty="0">
                <a:solidFill>
                  <a:schemeClr val="accent2"/>
                </a:solidFill>
              </a:rPr>
              <a:t> </a:t>
            </a:r>
            <a:r>
              <a:rPr lang="de-DE" sz="3000" b="1" i="1" dirty="0" err="1">
                <a:solidFill>
                  <a:schemeClr val="accent2"/>
                </a:solidFill>
              </a:rPr>
              <a:t>with</a:t>
            </a:r>
            <a:r>
              <a:rPr lang="de-DE" sz="3000" b="1" i="1" dirty="0">
                <a:solidFill>
                  <a:schemeClr val="accent2"/>
                </a:solidFill>
              </a:rPr>
              <a:t> open </a:t>
            </a:r>
            <a:r>
              <a:rPr lang="de-DE" sz="3000" b="1" i="1" dirty="0" err="1">
                <a:solidFill>
                  <a:schemeClr val="accent2"/>
                </a:solidFill>
              </a:rPr>
              <a:t>arms</a:t>
            </a:r>
            <a:r>
              <a:rPr lang="de-DE" sz="3000" b="1" i="1" dirty="0">
                <a:solidFill>
                  <a:schemeClr val="accent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1037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FE7CA-F72C-6888-5BF2-580A87F82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46456D8-8D46-AEAB-5FB1-1F05BA8A48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385416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95A04FE-0E2B-6C88-CC01-01C0326CF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16" y="293273"/>
            <a:ext cx="7354609" cy="777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joining us! </a:t>
            </a:r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CAEEBFA-39B6-C70B-154C-EA04F12FC5C8}"/>
              </a:ext>
            </a:extLst>
          </p:cNvPr>
          <p:cNvSpPr txBox="1">
            <a:spLocks/>
          </p:cNvSpPr>
          <p:nvPr/>
        </p:nvSpPr>
        <p:spPr>
          <a:xfrm>
            <a:off x="1709090" y="1355835"/>
            <a:ext cx="8143373" cy="2742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Euclid" panose="02020503060505020303" pitchFamily="18" charset="0"/>
              <a:ea typeface="+mj-ea"/>
              <a:cs typeface="+mj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F02CA1A-A880-C3C8-2475-8C4A0E410D1A}"/>
              </a:ext>
            </a:extLst>
          </p:cNvPr>
          <p:cNvSpPr txBox="1"/>
          <p:nvPr/>
        </p:nvSpPr>
        <p:spPr>
          <a:xfrm>
            <a:off x="2944595" y="1172719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InterPore2026 is sponsored by: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504E42-D02C-B94A-C1C7-AFD614A27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03" y="5216100"/>
            <a:ext cx="3441872" cy="11464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0ED80FA-C0D1-7892-EB69-F05200528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8" y="1968558"/>
            <a:ext cx="6875129" cy="8918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81B92B-EAB3-DB55-B982-2EDE518F8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24" y="4807352"/>
            <a:ext cx="3197543" cy="168914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52FF4CC-0F5F-F919-37AB-BB8629440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97" y="1083522"/>
            <a:ext cx="2468915" cy="246891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A1C30AC-CD69-BC3C-9552-C85B12A2A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3" y="163851"/>
            <a:ext cx="4405413" cy="8497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BA21C4D-AAFD-FE81-97B5-3FA33B8B2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5" y="3212520"/>
            <a:ext cx="2657379" cy="141776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E45AEE3-8D87-986B-88EE-8F7E6D4EFC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9" y="4940746"/>
            <a:ext cx="2235734" cy="163380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446881B-B1A6-B89F-A4BA-AC7EC69F2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49" y="3774382"/>
            <a:ext cx="4406392" cy="4036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080071D-342D-DB8D-99C9-D750A3002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65" y="4932055"/>
            <a:ext cx="2657379" cy="151819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5CF1271-5640-FCE0-00FA-204018D238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93" y="3156983"/>
            <a:ext cx="3189845" cy="14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A04A66B-87C0-103B-C310-84B910F61DD0}"/>
              </a:ext>
            </a:extLst>
          </p:cNvPr>
          <p:cNvSpPr txBox="1">
            <a:spLocks/>
          </p:cNvSpPr>
          <p:nvPr/>
        </p:nvSpPr>
        <p:spPr>
          <a:xfrm>
            <a:off x="2768380" y="1779687"/>
            <a:ext cx="6183709" cy="3478868"/>
          </a:xfrm>
          <a:prstGeom prst="rect">
            <a:avLst/>
          </a:prstGeom>
          <a:noFill/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May 22, 202</a:t>
            </a:r>
            <a:r>
              <a:rPr lang="nl-NL" b="1" dirty="0">
                <a:solidFill>
                  <a:srgbClr val="0070C0"/>
                </a:solidFill>
                <a:latin typeface="Calibri" panose="020F0502020204030204"/>
              </a:rPr>
              <a:t>6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AWARD CEREMONY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SemiBold" panose="020B060402020202020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Chaired by: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Azita Ahmadi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InterPore Treasurer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SemiBold" panose="020B0604020202020204" charset="0"/>
              <a:ea typeface="+mj-ea"/>
              <a:cs typeface="+mj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B95FB9D-4F6B-C2EE-AC64-C0C54FC25501}"/>
              </a:ext>
            </a:extLst>
          </p:cNvPr>
          <p:cNvGrpSpPr/>
          <p:nvPr/>
        </p:nvGrpSpPr>
        <p:grpSpPr>
          <a:xfrm>
            <a:off x="-56448" y="5837701"/>
            <a:ext cx="12248448" cy="1031554"/>
            <a:chOff x="-56448" y="5837701"/>
            <a:chExt cx="12248448" cy="103155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5784DF0B-5F09-EDF9-587E-8E7D00DA0276}"/>
                </a:ext>
              </a:extLst>
            </p:cNvPr>
            <p:cNvGrpSpPr/>
            <p:nvPr/>
          </p:nvGrpSpPr>
          <p:grpSpPr>
            <a:xfrm>
              <a:off x="-56448" y="5837701"/>
              <a:ext cx="12248448" cy="1031554"/>
              <a:chOff x="-56448" y="6266592"/>
              <a:chExt cx="12248448" cy="687100"/>
            </a:xfrm>
          </p:grpSpPr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2C36D823-4A33-3BBB-CF07-4CB4F89C09AA}"/>
                  </a:ext>
                </a:extLst>
              </p:cNvPr>
              <p:cNvSpPr/>
              <p:nvPr/>
            </p:nvSpPr>
            <p:spPr>
              <a:xfrm>
                <a:off x="-14116" y="6266592"/>
                <a:ext cx="12206116" cy="687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2BAC0869-F234-E1CC-5429-1A29BD6FDFFA}"/>
                  </a:ext>
                </a:extLst>
              </p:cNvPr>
              <p:cNvSpPr txBox="1"/>
              <p:nvPr/>
            </p:nvSpPr>
            <p:spPr>
              <a:xfrm>
                <a:off x="-56448" y="6308563"/>
                <a:ext cx="12124270" cy="184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PLATINUM SPONSOR                   GOLD SPONSORS                                                                  SILVER SPONSORS                                                                                  BRONZE SPONSORS</a:t>
                </a:r>
              </a:p>
            </p:txBody>
          </p:sp>
          <p:sp>
            <p:nvSpPr>
              <p:cNvPr id="35" name="Flussdiagramm: Prozess 34">
                <a:extLst>
                  <a:ext uri="{FF2B5EF4-FFF2-40B4-BE49-F238E27FC236}">
                    <a16:creationId xmlns:a16="http://schemas.microsoft.com/office/drawing/2014/main" id="{AF8D5463-6D12-46E2-4C60-9DD8F2B18236}"/>
                  </a:ext>
                </a:extLst>
              </p:cNvPr>
              <p:cNvSpPr/>
              <p:nvPr/>
            </p:nvSpPr>
            <p:spPr>
              <a:xfrm flipH="1">
                <a:off x="1784947" y="6371702"/>
                <a:ext cx="45719" cy="500216"/>
              </a:xfrm>
              <a:prstGeom prst="flowChartProces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3F9AEAA-7213-45D0-D051-72CCFA4A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334" y="6096583"/>
              <a:ext cx="757414" cy="757414"/>
            </a:xfrm>
            <a:prstGeom prst="rect">
              <a:avLst/>
            </a:prstGeom>
          </p:spPr>
        </p:pic>
        <p:sp>
          <p:nvSpPr>
            <p:cNvPr id="20" name="Flussdiagramm: Prozess 19">
              <a:extLst>
                <a:ext uri="{FF2B5EF4-FFF2-40B4-BE49-F238E27FC236}">
                  <a16:creationId xmlns:a16="http://schemas.microsoft.com/office/drawing/2014/main" id="{0DDAF326-BAFA-492F-AE12-89E6678A1576}"/>
                </a:ext>
              </a:extLst>
            </p:cNvPr>
            <p:cNvSpPr/>
            <p:nvPr/>
          </p:nvSpPr>
          <p:spPr>
            <a:xfrm flipH="1">
              <a:off x="3727948" y="6012436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2DC5B272-E1BB-B1E2-3CF6-E5E17AC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65" y="6135250"/>
              <a:ext cx="1353708" cy="623348"/>
            </a:xfrm>
            <a:prstGeom prst="rect">
              <a:avLst/>
            </a:prstGeom>
          </p:spPr>
        </p:pic>
        <p:sp>
          <p:nvSpPr>
            <p:cNvPr id="25" name="Flussdiagramm: Prozess 24">
              <a:extLst>
                <a:ext uri="{FF2B5EF4-FFF2-40B4-BE49-F238E27FC236}">
                  <a16:creationId xmlns:a16="http://schemas.microsoft.com/office/drawing/2014/main" id="{AA660E7A-452C-E70A-6A63-FE7CF6543502}"/>
                </a:ext>
              </a:extLst>
            </p:cNvPr>
            <p:cNvSpPr/>
            <p:nvPr/>
          </p:nvSpPr>
          <p:spPr>
            <a:xfrm flipH="1">
              <a:off x="8066643" y="6006903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8F2CCF3-A787-8846-1F84-97FD3D6AF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96" y="6106986"/>
              <a:ext cx="1205079" cy="636598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CFAC4E9-222B-49E6-087F-97AF2647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6" y="6336480"/>
              <a:ext cx="1641242" cy="212897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4720A531-9437-C71C-C0A4-C24B9246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495" y="6235130"/>
              <a:ext cx="1482929" cy="493961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6FF6EC6-8769-1D2A-5D67-7DFFF979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905" y="6166564"/>
              <a:ext cx="845947" cy="618192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0D3448EA-41B1-A756-B89F-7A68FDB67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069" y="6145298"/>
              <a:ext cx="1205079" cy="642936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C790423-F740-8C26-DA78-6CFD9DF5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466" y="6123814"/>
              <a:ext cx="1117128" cy="638228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75B6CBD-7A2A-2A61-5E76-AE1A57DE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944" y="6360340"/>
              <a:ext cx="1660510" cy="152108"/>
            </a:xfrm>
            <a:prstGeom prst="rect">
              <a:avLst/>
            </a:prstGeom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1CC75A41-C23F-8BD5-FF7B-653D5D327FE1}"/>
              </a:ext>
            </a:extLst>
          </p:cNvPr>
          <p:cNvGrpSpPr/>
          <p:nvPr/>
        </p:nvGrpSpPr>
        <p:grpSpPr>
          <a:xfrm>
            <a:off x="-13582" y="-5116"/>
            <a:ext cx="12272949" cy="1029340"/>
            <a:chOff x="-13582" y="-5116"/>
            <a:chExt cx="12272949" cy="1029340"/>
          </a:xfrm>
        </p:grpSpPr>
        <p:pic>
          <p:nvPicPr>
            <p:cNvPr id="53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2550A32-9C1F-F6A8-74D1-1F756BA8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82" y="-5116"/>
              <a:ext cx="2475519" cy="1015209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CE1C9F39-80F6-567D-7E6E-0FD052E18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954" y="174484"/>
              <a:ext cx="4405413" cy="84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91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35BE8-E609-55DD-A9A7-7ABB039BB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5">
            <a:extLst>
              <a:ext uri="{FF2B5EF4-FFF2-40B4-BE49-F238E27FC236}">
                <a16:creationId xmlns:a16="http://schemas.microsoft.com/office/drawing/2014/main" id="{B4509EB3-21B0-B110-19F3-84CF760CC441}"/>
              </a:ext>
            </a:extLst>
          </p:cNvPr>
          <p:cNvSpPr/>
          <p:nvPr/>
        </p:nvSpPr>
        <p:spPr>
          <a:xfrm>
            <a:off x="627529" y="375508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D180E1E-C6A1-DE23-3284-EBA1186E92E6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773006A-D979-8F2B-946F-F9788D221FBD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8A315F9-04BB-482A-FF3B-B5C34A6BABDA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7" name="Rechthoek 10">
            <a:extLst>
              <a:ext uri="{FF2B5EF4-FFF2-40B4-BE49-F238E27FC236}">
                <a16:creationId xmlns:a16="http://schemas.microsoft.com/office/drawing/2014/main" id="{A614E6C0-454B-882C-62B7-7CB0A91FD53C}"/>
              </a:ext>
            </a:extLst>
          </p:cNvPr>
          <p:cNvSpPr/>
          <p:nvPr/>
        </p:nvSpPr>
        <p:spPr>
          <a:xfrm>
            <a:off x="227384" y="5801995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B3EA9F-6187-5E5D-1F2C-A170E7283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9" y="5784157"/>
            <a:ext cx="2222850" cy="911591"/>
          </a:xfrm>
          <a:prstGeom prst="rect">
            <a:avLst/>
          </a:prstGeom>
        </p:spPr>
      </p:pic>
      <p:sp>
        <p:nvSpPr>
          <p:cNvPr id="20" name="Rechthoek 10">
            <a:extLst>
              <a:ext uri="{FF2B5EF4-FFF2-40B4-BE49-F238E27FC236}">
                <a16:creationId xmlns:a16="http://schemas.microsoft.com/office/drawing/2014/main" id="{8A3563BB-496E-904D-A771-56FD66FAC76F}"/>
              </a:ext>
            </a:extLst>
          </p:cNvPr>
          <p:cNvSpPr/>
          <p:nvPr/>
        </p:nvSpPr>
        <p:spPr>
          <a:xfrm>
            <a:off x="2369667" y="5810384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94A303-0892-2340-2A04-CDB5C543E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8" y="6041932"/>
            <a:ext cx="2833445" cy="5465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16228C-C87D-A977-AFEE-2CE371D96C4B}"/>
              </a:ext>
            </a:extLst>
          </p:cNvPr>
          <p:cNvSpPr txBox="1"/>
          <p:nvPr/>
        </p:nvSpPr>
        <p:spPr>
          <a:xfrm>
            <a:off x="2488019" y="1134613"/>
            <a:ext cx="7697975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InterPore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 -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PoreLab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 Award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for Young Researchers</a:t>
            </a:r>
            <a:endParaRPr kumimoji="0" lang="nl-NL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SemiBold" panose="020B0604020202020204" charset="0"/>
              <a:ea typeface="+mn-ea"/>
              <a:cs typeface="+mn-cs"/>
            </a:endParaRPr>
          </a:p>
        </p:txBody>
      </p:sp>
      <p:sp>
        <p:nvSpPr>
          <p:cNvPr id="21" name="Tijdelijke aanduiding voor inhoud 4">
            <a:extLst>
              <a:ext uri="{FF2B5EF4-FFF2-40B4-BE49-F238E27FC236}">
                <a16:creationId xmlns:a16="http://schemas.microsoft.com/office/drawing/2014/main" id="{BDFC7CD3-7B1B-4F5E-5D2C-FCEBDC1E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58" y="3195945"/>
            <a:ext cx="8447421" cy="2017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/>
              <a:t>In recognition of outstanding contributions in porous media research.</a:t>
            </a:r>
          </a:p>
          <a:p>
            <a:pPr marL="0" indent="0" algn="ctr">
              <a:buNone/>
            </a:pPr>
            <a:r>
              <a:rPr lang="en-GB" dirty="0"/>
              <a:t>The research may be theoretical, computational, or experimental.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13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B2DCCACE-611C-4E12-92A4-F96AB65CF2D5}"/>
              </a:ext>
            </a:extLst>
          </p:cNvPr>
          <p:cNvSpPr txBox="1">
            <a:spLocks/>
          </p:cNvSpPr>
          <p:nvPr/>
        </p:nvSpPr>
        <p:spPr>
          <a:xfrm>
            <a:off x="149890" y="1028947"/>
            <a:ext cx="6413268" cy="8455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054EB7E8-188E-42F3-8DF4-AFBA68E80C3B}"/>
              </a:ext>
            </a:extLst>
          </p:cNvPr>
          <p:cNvSpPr txBox="1">
            <a:spLocks/>
          </p:cNvSpPr>
          <p:nvPr/>
        </p:nvSpPr>
        <p:spPr>
          <a:xfrm>
            <a:off x="335413" y="3686402"/>
            <a:ext cx="6271568" cy="11077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8DBFF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Lifei Yan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Postdoctoral Researcher at Delft University of Technology, The Netherlands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hthoek 10">
            <a:extLst>
              <a:ext uri="{FF2B5EF4-FFF2-40B4-BE49-F238E27FC236}">
                <a16:creationId xmlns:a16="http://schemas.microsoft.com/office/drawing/2014/main" id="{3D100076-0816-48D9-B01C-FD01269C6DF3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5060FC-3923-7F44-5E71-D3DEB887F281}"/>
              </a:ext>
            </a:extLst>
          </p:cNvPr>
          <p:cNvSpPr txBox="1"/>
          <p:nvPr/>
        </p:nvSpPr>
        <p:spPr>
          <a:xfrm>
            <a:off x="0" y="936727"/>
            <a:ext cx="7106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–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PoreLab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Award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Young Researchers 2026</a:t>
            </a:r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3492F5C9-AF61-8772-D704-E1ECE6EA6706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6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8A04A8-B3CB-784A-40FA-DD4E6F80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5898878"/>
            <a:ext cx="2365940" cy="9702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3D463B-9E8C-A6CD-47D5-30F549402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1" y="1181818"/>
            <a:ext cx="5012559" cy="520219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3A6725-6674-16C2-AAB8-AEC68065D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89" y="6073939"/>
            <a:ext cx="2833445" cy="5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B2DCCACE-611C-4E12-92A4-F96AB65CF2D5}"/>
              </a:ext>
            </a:extLst>
          </p:cNvPr>
          <p:cNvSpPr txBox="1">
            <a:spLocks/>
          </p:cNvSpPr>
          <p:nvPr/>
        </p:nvSpPr>
        <p:spPr>
          <a:xfrm>
            <a:off x="149890" y="1028947"/>
            <a:ext cx="6413268" cy="8455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054EB7E8-188E-42F3-8DF4-AFBA68E80C3B}"/>
              </a:ext>
            </a:extLst>
          </p:cNvPr>
          <p:cNvSpPr txBox="1">
            <a:spLocks/>
          </p:cNvSpPr>
          <p:nvPr/>
        </p:nvSpPr>
        <p:spPr>
          <a:xfrm>
            <a:off x="262974" y="2122754"/>
            <a:ext cx="6271568" cy="1107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8DBFF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Lifei Yan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hthoek 10">
            <a:extLst>
              <a:ext uri="{FF2B5EF4-FFF2-40B4-BE49-F238E27FC236}">
                <a16:creationId xmlns:a16="http://schemas.microsoft.com/office/drawing/2014/main" id="{3D100076-0816-48D9-B01C-FD01269C6DF3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5060FC-3923-7F44-5E71-D3DEB887F281}"/>
              </a:ext>
            </a:extLst>
          </p:cNvPr>
          <p:cNvSpPr txBox="1"/>
          <p:nvPr/>
        </p:nvSpPr>
        <p:spPr>
          <a:xfrm>
            <a:off x="159740" y="406322"/>
            <a:ext cx="7106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PoreLab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Award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Young Researchers 2026</a:t>
            </a:r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3492F5C9-AF61-8772-D704-E1ECE6EA6706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6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8A04A8-B3CB-784A-40FA-DD4E6F80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5898878"/>
            <a:ext cx="2365940" cy="9702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2FD1994-72DB-B91A-9250-DC48684EE105}"/>
              </a:ext>
            </a:extLst>
          </p:cNvPr>
          <p:cNvSpPr txBox="1"/>
          <p:nvPr/>
        </p:nvSpPr>
        <p:spPr>
          <a:xfrm>
            <a:off x="251491" y="3382995"/>
            <a:ext cx="67682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Recognized for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tackling complex problems in: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Porous media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CO₂ storage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43D463B-9E8C-A6CD-47D5-30F549402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1" y="1181818"/>
            <a:ext cx="5012559" cy="520219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3A6725-6674-16C2-AAB8-AEC68065D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73" y="6169528"/>
            <a:ext cx="2833445" cy="5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4F9BF-6A02-D436-AAD6-D37BA8EF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D5955F3-11F1-44DC-89E1-AF5885A77886}"/>
              </a:ext>
            </a:extLst>
          </p:cNvPr>
          <p:cNvSpPr/>
          <p:nvPr/>
        </p:nvSpPr>
        <p:spPr>
          <a:xfrm>
            <a:off x="627529" y="598797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629CB16-A20C-BDE3-C908-4EFDE6720F61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49CDD20-3275-65EA-0D1D-86B33C99D86F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5B8BA7C-0AD1-BA30-AD65-CE976CADFA97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0" name="Rechthoek 10">
            <a:extLst>
              <a:ext uri="{FF2B5EF4-FFF2-40B4-BE49-F238E27FC236}">
                <a16:creationId xmlns:a16="http://schemas.microsoft.com/office/drawing/2014/main" id="{E9B88F1A-63D9-E8B2-FB2E-951ACB8B26F5}"/>
              </a:ext>
            </a:extLst>
          </p:cNvPr>
          <p:cNvSpPr/>
          <p:nvPr/>
        </p:nvSpPr>
        <p:spPr>
          <a:xfrm>
            <a:off x="75817" y="5814387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DC5716-5B05-8BD2-B32C-431275AE2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8" y="6045935"/>
            <a:ext cx="2833445" cy="546530"/>
          </a:xfrm>
          <a:prstGeom prst="rect">
            <a:avLst/>
          </a:prstGeom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B9BCDA88-5F0F-0D53-309E-C1C09442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78" y="1054239"/>
            <a:ext cx="10389600" cy="498079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00"/>
              </a:spcBef>
              <a:buNone/>
            </a:pPr>
            <a:endParaRPr lang="en-US" sz="4000" dirty="0"/>
          </a:p>
          <a:p>
            <a:pPr marL="0" indent="0" algn="ctr">
              <a:spcBef>
                <a:spcPts val="800"/>
              </a:spcBef>
              <a:buNone/>
            </a:pPr>
            <a:r>
              <a:rPr lang="en-US" sz="3200" dirty="0"/>
              <a:t>In recognition of outstanding student poster presentations at the annual </a:t>
            </a:r>
            <a:r>
              <a:rPr lang="en-US" sz="3200" dirty="0" err="1"/>
              <a:t>InterPore</a:t>
            </a:r>
            <a:r>
              <a:rPr lang="en-US" sz="3200" dirty="0"/>
              <a:t> conference.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sz="3200" dirty="0">
                <a:solidFill>
                  <a:prstClr val="black"/>
                </a:solidFill>
              </a:rPr>
              <a:t>This award has been made possible by generous grants from </a:t>
            </a:r>
            <a:r>
              <a:rPr lang="en-US" sz="3200" b="1" dirty="0"/>
              <a:t>Earth Energy Science </a:t>
            </a:r>
            <a:r>
              <a:rPr lang="en-US" sz="3200" dirty="0"/>
              <a:t>(EES) and </a:t>
            </a:r>
            <a:r>
              <a:rPr lang="en-US" sz="3200" b="1" dirty="0"/>
              <a:t>Capillarity</a:t>
            </a:r>
            <a:r>
              <a:rPr lang="en-US" sz="3200" dirty="0"/>
              <a:t>. </a:t>
            </a:r>
            <a:endParaRPr lang="en-US" sz="3200" dirty="0">
              <a:solidFill>
                <a:prstClr val="black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endParaRPr lang="en-NL" sz="3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CB2398-F5A7-5B22-B954-D77D29598590}"/>
              </a:ext>
            </a:extLst>
          </p:cNvPr>
          <p:cNvSpPr txBox="1">
            <a:spLocks/>
          </p:cNvSpPr>
          <p:nvPr/>
        </p:nvSpPr>
        <p:spPr>
          <a:xfrm>
            <a:off x="3230145" y="953504"/>
            <a:ext cx="6625848" cy="81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Fira Sans SemiBold"/>
              </a:rPr>
              <a:t>Student Poster Award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</p:txBody>
      </p:sp>
      <p:pic>
        <p:nvPicPr>
          <p:cNvPr id="3074" name="Picture 2" descr="capillarity">
            <a:extLst>
              <a:ext uri="{FF2B5EF4-FFF2-40B4-BE49-F238E27FC236}">
                <a16:creationId xmlns:a16="http://schemas.microsoft.com/office/drawing/2014/main" id="{8BB86FFE-1E5B-A35C-101D-31C53211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83" y="4095428"/>
            <a:ext cx="4007963" cy="16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arth Energy Science | Journal ...">
            <a:extLst>
              <a:ext uri="{FF2B5EF4-FFF2-40B4-BE49-F238E27FC236}">
                <a16:creationId xmlns:a16="http://schemas.microsoft.com/office/drawing/2014/main" id="{BA0CF3C4-CF0B-AB5C-497B-1CDDC4DA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29" y="3828790"/>
            <a:ext cx="2260201" cy="30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34E64-ABC3-F7F1-60AC-FB20AC2B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B45890D-B974-F767-495B-196F44515780}"/>
              </a:ext>
            </a:extLst>
          </p:cNvPr>
          <p:cNvSpPr/>
          <p:nvPr/>
        </p:nvSpPr>
        <p:spPr>
          <a:xfrm>
            <a:off x="627529" y="598797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29D5D42-292E-BA78-94E1-CA812A386B5D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152460B-CACE-2682-4243-FD8F54FF81B8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B017D01-CFC1-15EB-96CD-C4CB195C91D6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0" name="Rechthoek 10">
            <a:extLst>
              <a:ext uri="{FF2B5EF4-FFF2-40B4-BE49-F238E27FC236}">
                <a16:creationId xmlns:a16="http://schemas.microsoft.com/office/drawing/2014/main" id="{34662407-FB65-99BE-C922-700117A86D9E}"/>
              </a:ext>
            </a:extLst>
          </p:cNvPr>
          <p:cNvSpPr/>
          <p:nvPr/>
        </p:nvSpPr>
        <p:spPr>
          <a:xfrm>
            <a:off x="2369667" y="5810384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E7BDF4-05B0-C33B-B2AE-D0F0A8C8D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8" y="6041932"/>
            <a:ext cx="2833445" cy="546530"/>
          </a:xfrm>
          <a:prstGeom prst="rect">
            <a:avLst/>
          </a:prstGeom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6C15E191-1F5A-F8AE-8F38-C6016C6F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78" y="1580625"/>
            <a:ext cx="10389600" cy="44544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00"/>
              </a:spcBef>
              <a:buNone/>
            </a:pPr>
            <a:endParaRPr lang="en-US" sz="4000" dirty="0"/>
          </a:p>
          <a:p>
            <a:pPr marL="0" indent="0" algn="ctr">
              <a:spcBef>
                <a:spcPts val="800"/>
              </a:spcBef>
              <a:buNone/>
            </a:pPr>
            <a:endParaRPr lang="en-US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75DB3B-8520-5358-BC54-CDA3A6042E7A}"/>
              </a:ext>
            </a:extLst>
          </p:cNvPr>
          <p:cNvSpPr txBox="1">
            <a:spLocks/>
          </p:cNvSpPr>
          <p:nvPr/>
        </p:nvSpPr>
        <p:spPr>
          <a:xfrm>
            <a:off x="1409731" y="606394"/>
            <a:ext cx="9500903" cy="792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Fira Sans SemiBold"/>
              </a:rPr>
              <a:t>Earth Energy Science and Capillarity Best Student Poster Award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2FA3C8D5-B667-43A2-99FF-7A0ADD562E87}"/>
              </a:ext>
            </a:extLst>
          </p:cNvPr>
          <p:cNvSpPr txBox="1">
            <a:spLocks/>
          </p:cNvSpPr>
          <p:nvPr/>
        </p:nvSpPr>
        <p:spPr>
          <a:xfrm>
            <a:off x="1477971" y="1785736"/>
            <a:ext cx="10135424" cy="378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8DBFF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The Student Grant Committee reviews outstanding posters and chooses four winners, based on: </a:t>
            </a:r>
          </a:p>
          <a:p>
            <a:pPr marL="285750" lvl="0" indent="-285750" defTabSz="457200">
              <a:spcBef>
                <a:spcPts val="1800"/>
              </a:spcBef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Scientific content and novelty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Presentation and appearance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 of the research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Performance in live presentation session </a:t>
            </a: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 </a:t>
            </a:r>
            <a:endParaRPr lang="en-US" sz="2400" b="1" dirty="0"/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br>
              <a:rPr lang="en-US" sz="2400" dirty="0">
                <a:solidFill>
                  <a:schemeClr val="accent1"/>
                </a:solidFill>
              </a:rPr>
            </a:b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capillarity">
            <a:extLst>
              <a:ext uri="{FF2B5EF4-FFF2-40B4-BE49-F238E27FC236}">
                <a16:creationId xmlns:a16="http://schemas.microsoft.com/office/drawing/2014/main" id="{227CA7EC-6661-A785-8DC2-C80F022E9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arth Energy Science | Journal ...">
            <a:extLst>
              <a:ext uri="{FF2B5EF4-FFF2-40B4-BE49-F238E27FC236}">
                <a16:creationId xmlns:a16="http://schemas.microsoft.com/office/drawing/2014/main" id="{555AAF53-7749-8342-7B88-3302A848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360D71-4576-106B-57F2-ADD1D86E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0963C8-674B-9C76-A4A9-6FDC9DF4912E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732E53-CC27-275A-1A72-D4CF835B02D6}"/>
              </a:ext>
            </a:extLst>
          </p:cNvPr>
          <p:cNvSpPr txBox="1"/>
          <p:nvPr/>
        </p:nvSpPr>
        <p:spPr>
          <a:xfrm>
            <a:off x="247624" y="2068914"/>
            <a:ext cx="11327027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Rima Manik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Indian Institute of Technology, Hyderabad, India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Co-transport of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ZnO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and TiO2 nanoparticle aggregates with bacteria in soil:  A coupled experimental and modeling approach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B85BA8A-F638-32D5-B56E-BECE8E8D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A347B285-7869-4182-E266-0A726ED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CB74832C-9CA8-B0A6-BAF0-E01D54BDE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F73D0-0D6A-5230-60AB-521ABFA8A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89" y="1374772"/>
            <a:ext cx="2034664" cy="25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43695"/>
      </p:ext>
    </p:extLst>
  </p:cSld>
  <p:clrMapOvr>
    <a:masterClrMapping/>
  </p:clrMapOvr>
</p:sld>
</file>

<file path=ppt/theme/theme1.xml><?xml version="1.0" encoding="utf-8"?>
<a:theme xmlns:a="http://schemas.openxmlformats.org/drawingml/2006/main" name="1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1047</Words>
  <Application>Microsoft Office PowerPoint</Application>
  <PresentationFormat>Widescreen</PresentationFormat>
  <Paragraphs>199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Calibri</vt:lpstr>
      <vt:lpstr>Calibri  </vt:lpstr>
      <vt:lpstr>Calibri Light</vt:lpstr>
      <vt:lpstr>Euclid</vt:lpstr>
      <vt:lpstr>Fira Sans</vt:lpstr>
      <vt:lpstr>Fira Sans Condensed</vt:lpstr>
      <vt:lpstr>Fira Sans Light</vt:lpstr>
      <vt:lpstr>Fira Sans Medium</vt:lpstr>
      <vt:lpstr>Fira Sans SemiBold</vt:lpstr>
      <vt:lpstr>Open Sans</vt:lpstr>
      <vt:lpstr>Segoe UI</vt:lpstr>
      <vt:lpstr>Wingdings 3</vt:lpstr>
      <vt:lpstr>1_Aangepast ontwerp</vt:lpstr>
      <vt:lpstr>2_Aangepast ontwerp</vt:lpstr>
      <vt:lpstr>Office</vt:lpstr>
      <vt:lpstr>3_Aangepast ontwerp</vt:lpstr>
      <vt:lpstr>4_Aangepast ontwerp</vt:lpstr>
      <vt:lpstr>1_Office</vt:lpstr>
      <vt:lpstr>5_Aangepast ontwerp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Sandra Bartsch</dc:creator>
  <cp:lastModifiedBy>Amy Spang</cp:lastModifiedBy>
  <cp:revision>74</cp:revision>
  <dcterms:created xsi:type="dcterms:W3CDTF">2024-02-02T15:29:44Z</dcterms:created>
  <dcterms:modified xsi:type="dcterms:W3CDTF">2026-05-22T15:23:15Z</dcterms:modified>
</cp:coreProperties>
</file>