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8" r:id="rId4"/>
  </p:sldMasterIdLst>
  <p:notesMasterIdLst>
    <p:notesMasterId r:id="rId31"/>
  </p:notesMasterIdLst>
  <p:handoutMasterIdLst>
    <p:handoutMasterId r:id="rId32"/>
  </p:handoutMasterIdLst>
  <p:sldIdLst>
    <p:sldId id="256" r:id="rId5"/>
    <p:sldId id="420" r:id="rId6"/>
    <p:sldId id="415" r:id="rId7"/>
    <p:sldId id="425" r:id="rId8"/>
    <p:sldId id="404" r:id="rId9"/>
    <p:sldId id="419" r:id="rId10"/>
    <p:sldId id="422" r:id="rId11"/>
    <p:sldId id="410" r:id="rId12"/>
    <p:sldId id="400" r:id="rId13"/>
    <p:sldId id="403" r:id="rId14"/>
    <p:sldId id="426" r:id="rId15"/>
    <p:sldId id="423" r:id="rId16"/>
    <p:sldId id="424" r:id="rId17"/>
    <p:sldId id="409" r:id="rId18"/>
    <p:sldId id="393" r:id="rId19"/>
    <p:sldId id="407" r:id="rId20"/>
    <p:sldId id="402" r:id="rId21"/>
    <p:sldId id="406" r:id="rId22"/>
    <p:sldId id="405" r:id="rId23"/>
    <p:sldId id="396" r:id="rId24"/>
    <p:sldId id="307" r:id="rId25"/>
    <p:sldId id="308" r:id="rId26"/>
    <p:sldId id="309" r:id="rId27"/>
    <p:sldId id="389" r:id="rId28"/>
    <p:sldId id="390" r:id="rId29"/>
    <p:sldId id="391" r:id="rId30"/>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02CFB9-00E9-475E-90D2-C5FF1B83C015}">
          <p14:sldIdLst>
            <p14:sldId id="256"/>
            <p14:sldId id="420"/>
            <p14:sldId id="415"/>
            <p14:sldId id="425"/>
            <p14:sldId id="404"/>
            <p14:sldId id="419"/>
            <p14:sldId id="422"/>
            <p14:sldId id="410"/>
            <p14:sldId id="400"/>
            <p14:sldId id="403"/>
            <p14:sldId id="426"/>
            <p14:sldId id="423"/>
            <p14:sldId id="424"/>
          </p14:sldIdLst>
        </p14:section>
        <p14:section name="Annexes - WRR" id="{D813ADCD-5307-4527-BBDF-91041095575E}">
          <p14:sldIdLst>
            <p14:sldId id="409"/>
            <p14:sldId id="393"/>
            <p14:sldId id="407"/>
            <p14:sldId id="402"/>
            <p14:sldId id="406"/>
            <p14:sldId id="405"/>
            <p14:sldId id="396"/>
          </p14:sldIdLst>
        </p14:section>
        <p14:section name="JCP_GRL" id="{63233259-E6E5-4C84-B8EA-26EBA7121687}">
          <p14:sldIdLst>
            <p14:sldId id="307"/>
            <p14:sldId id="308"/>
            <p14:sldId id="309"/>
            <p14:sldId id="389"/>
            <p14:sldId id="390"/>
            <p14:sldId id="3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3F8"/>
    <a:srgbClr val="1C514E"/>
    <a:srgbClr val="990000"/>
    <a:srgbClr val="DEE8DE"/>
    <a:srgbClr val="3B0F69"/>
    <a:srgbClr val="DAE3E3"/>
    <a:srgbClr val="66AAD0"/>
    <a:srgbClr val="A5A5A5"/>
    <a:srgbClr val="DBDBDB"/>
    <a:srgbClr val="CCE8F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FBD2AD-71A4-451B-BAF1-1FC510262605}" v="49" dt="2026-05-18T17:27:44.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706" autoAdjust="0"/>
  </p:normalViewPr>
  <p:slideViewPr>
    <p:cSldViewPr snapToGrid="0">
      <p:cViewPr varScale="1">
        <p:scale>
          <a:sx n="91" d="100"/>
          <a:sy n="91" d="100"/>
        </p:scale>
        <p:origin x="322" y="72"/>
      </p:cViewPr>
      <p:guideLst/>
    </p:cSldViewPr>
  </p:slideViewPr>
  <p:outlineViewPr>
    <p:cViewPr>
      <p:scale>
        <a:sx n="33" d="100"/>
        <a:sy n="33" d="100"/>
      </p:scale>
      <p:origin x="0" y="-1829"/>
    </p:cViewPr>
  </p:outlineViewPr>
  <p:notesTextViewPr>
    <p:cViewPr>
      <p:scale>
        <a:sx n="133" d="100"/>
        <a:sy n="133" d="100"/>
      </p:scale>
      <p:origin x="0" y="0"/>
    </p:cViewPr>
  </p:notesTextViewPr>
  <p:sorterViewPr>
    <p:cViewPr varScale="1">
      <p:scale>
        <a:sx n="1" d="1"/>
        <a:sy n="1" d="1"/>
      </p:scale>
      <p:origin x="0" y="0"/>
    </p:cViewPr>
  </p:sorterViewPr>
  <p:notesViewPr>
    <p:cSldViewPr snapToGrid="0">
      <p:cViewPr varScale="1">
        <p:scale>
          <a:sx n="73" d="100"/>
          <a:sy n="73" d="100"/>
        </p:scale>
        <p:origin x="2990"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14C67D-B906-455D-BA57-3AC7BDDD5A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0D332E0C-8512-4414-B261-B516F8BA77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275B80D-FABD-4FC7-8A89-6B424C925E22}" type="datetime1">
              <a:rPr lang="en-GB" smtClean="0"/>
              <a:t>18/05/2026</a:t>
            </a:fld>
            <a:endParaRPr lang="en-GB"/>
          </a:p>
        </p:txBody>
      </p:sp>
      <p:sp>
        <p:nvSpPr>
          <p:cNvPr id="4" name="Footer Placeholder 3">
            <a:extLst>
              <a:ext uri="{FF2B5EF4-FFF2-40B4-BE49-F238E27FC236}">
                <a16:creationId xmlns:a16="http://schemas.microsoft.com/office/drawing/2014/main" id="{9286510F-EAB7-49FF-882B-FACF21CCB6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4B226CFF-3858-4E44-8689-2174855E04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F9FA676-98A1-4ED8-86AE-3FF061B14C58}" type="slidenum">
              <a:rPr lang="en-GB" smtClean="0"/>
              <a:t>‹#›</a:t>
            </a:fld>
            <a:endParaRPr lang="en-GB"/>
          </a:p>
        </p:txBody>
      </p:sp>
    </p:spTree>
    <p:extLst>
      <p:ext uri="{BB962C8B-B14F-4D97-AF65-F5344CB8AC3E}">
        <p14:creationId xmlns:p14="http://schemas.microsoft.com/office/powerpoint/2010/main" val="19438620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CF671F2-2E7C-46ED-BAF7-C6A1BAC40ED2}" type="datetime1">
              <a:rPr lang="en-GB" noProof="0" smtClean="0"/>
              <a:t>18/05/2026</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B8B270D-091D-4ED2-8C85-0898DD7D9F21}" type="slidenum">
              <a:rPr lang="en-GB" noProof="0" smtClean="0"/>
              <a:t>‹#›</a:t>
            </a:fld>
            <a:endParaRPr lang="en-GB" noProof="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rtlCol="0"/>
          <a:lstStyle/>
          <a:p>
            <a:endParaRPr lang="en-GB" sz="1800" b="0" kern="1200" dirty="0">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5B8B270D-091D-4ED2-8C85-0898DD7D9F21}" type="slidenum">
              <a:rPr lang="en-GB" smtClean="0"/>
              <a:t>1</a:t>
            </a:fld>
            <a:endParaRPr lang="en-GB"/>
          </a:p>
        </p:txBody>
      </p:sp>
    </p:spTree>
    <p:extLst>
      <p:ext uri="{BB962C8B-B14F-4D97-AF65-F5344CB8AC3E}">
        <p14:creationId xmlns:p14="http://schemas.microsoft.com/office/powerpoint/2010/main" val="249010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02F2A-2CAF-D8B6-C057-2D4255746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566B8-375D-C966-8A85-E23C42ECD80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8CB335D-E1B5-F08C-587D-5717AAB5675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86314F4-DB0D-54DA-903F-75CFFCE39E93}"/>
              </a:ext>
            </a:extLst>
          </p:cNvPr>
          <p:cNvSpPr>
            <a:spLocks noGrp="1"/>
          </p:cNvSpPr>
          <p:nvPr>
            <p:ph type="sldNum" sz="quarter" idx="5"/>
          </p:nvPr>
        </p:nvSpPr>
        <p:spPr/>
        <p:txBody>
          <a:bodyPr/>
          <a:lstStyle/>
          <a:p>
            <a:pPr rtl="0"/>
            <a:fld id="{5B8B270D-091D-4ED2-8C85-0898DD7D9F21}" type="slidenum">
              <a:rPr lang="en-GB" noProof="0" smtClean="0"/>
              <a:t>10</a:t>
            </a:fld>
            <a:endParaRPr lang="en-GB" noProof="0"/>
          </a:p>
        </p:txBody>
      </p:sp>
    </p:spTree>
    <p:extLst>
      <p:ext uri="{BB962C8B-B14F-4D97-AF65-F5344CB8AC3E}">
        <p14:creationId xmlns:p14="http://schemas.microsoft.com/office/powerpoint/2010/main" val="953240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083E3-EC0D-A780-07CA-D50A47630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67C8D-4A55-5A4F-D007-9BDC931D842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04C5396-DD86-13C0-96B0-A4F3C7E8B09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6FE288-8E6B-95D2-CEC2-7C92B1F39BFC}"/>
              </a:ext>
            </a:extLst>
          </p:cNvPr>
          <p:cNvSpPr>
            <a:spLocks noGrp="1"/>
          </p:cNvSpPr>
          <p:nvPr>
            <p:ph type="sldNum" sz="quarter" idx="5"/>
          </p:nvPr>
        </p:nvSpPr>
        <p:spPr/>
        <p:txBody>
          <a:bodyPr/>
          <a:lstStyle/>
          <a:p>
            <a:pPr rtl="0"/>
            <a:fld id="{5B8B270D-091D-4ED2-8C85-0898DD7D9F21}" type="slidenum">
              <a:rPr lang="en-GB" noProof="0" smtClean="0"/>
              <a:t>11</a:t>
            </a:fld>
            <a:endParaRPr lang="en-GB" noProof="0"/>
          </a:p>
        </p:txBody>
      </p:sp>
    </p:spTree>
    <p:extLst>
      <p:ext uri="{BB962C8B-B14F-4D97-AF65-F5344CB8AC3E}">
        <p14:creationId xmlns:p14="http://schemas.microsoft.com/office/powerpoint/2010/main" val="2282659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22C3C-F89B-9BF9-49E3-52D8C7DD3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07CB7-5C5C-82A9-AB59-4B90E69D05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746799E-F885-53D6-2065-E82DBFC546B0}"/>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To conclude, this workflow replaces direct aperture-based conductivity estimates with physics-calibrated probabilistic properties. It propagates uncertainty to upscaled transmissivity distributions and provides a route for coupling these properties with network-scale models.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More broadly, the same strategy can be extended to solute transport and geomechanics, supporting coupled risk assessment in fractured reservoirs.</a:t>
            </a:r>
          </a:p>
          <a:p>
            <a:br>
              <a:rPr lang="en-GB" sz="1200" kern="1200" dirty="0">
                <a:solidFill>
                  <a:schemeClr val="tx1"/>
                </a:solidFill>
                <a:effectLst/>
                <a:latin typeface="+mn-lt"/>
                <a:ea typeface="+mn-ea"/>
                <a:cs typeface="+mn-cs"/>
              </a:rPr>
            </a:br>
            <a:endParaRPr lang="en-GB" dirty="0"/>
          </a:p>
        </p:txBody>
      </p:sp>
      <p:sp>
        <p:nvSpPr>
          <p:cNvPr id="4" name="Slide Number Placeholder 3">
            <a:extLst>
              <a:ext uri="{FF2B5EF4-FFF2-40B4-BE49-F238E27FC236}">
                <a16:creationId xmlns:a16="http://schemas.microsoft.com/office/drawing/2014/main" id="{04B0FE3F-8439-DF42-5741-C3663F8798BA}"/>
              </a:ext>
            </a:extLst>
          </p:cNvPr>
          <p:cNvSpPr>
            <a:spLocks noGrp="1"/>
          </p:cNvSpPr>
          <p:nvPr>
            <p:ph type="sldNum" sz="quarter" idx="5"/>
          </p:nvPr>
        </p:nvSpPr>
        <p:spPr/>
        <p:txBody>
          <a:bodyPr/>
          <a:lstStyle/>
          <a:p>
            <a:pPr rtl="0"/>
            <a:fld id="{5B8B270D-091D-4ED2-8C85-0898DD7D9F21}" type="slidenum">
              <a:rPr lang="en-GB" noProof="0" smtClean="0"/>
              <a:t>12</a:t>
            </a:fld>
            <a:endParaRPr lang="en-GB" noProof="0"/>
          </a:p>
        </p:txBody>
      </p:sp>
    </p:spTree>
    <p:extLst>
      <p:ext uri="{BB962C8B-B14F-4D97-AF65-F5344CB8AC3E}">
        <p14:creationId xmlns:p14="http://schemas.microsoft.com/office/powerpoint/2010/main" val="3970016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5B8B270D-091D-4ED2-8C85-0898DD7D9F21}" type="slidenum">
              <a:rPr lang="en-GB" noProof="0" smtClean="0"/>
              <a:t>13</a:t>
            </a:fld>
            <a:endParaRPr lang="en-GB" noProof="0"/>
          </a:p>
        </p:txBody>
      </p:sp>
    </p:spTree>
    <p:extLst>
      <p:ext uri="{BB962C8B-B14F-4D97-AF65-F5344CB8AC3E}">
        <p14:creationId xmlns:p14="http://schemas.microsoft.com/office/powerpoint/2010/main" val="421085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03C59-B838-AAB4-3D00-76C39CDEB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B152C-C0B4-224E-EB1E-CBACBCAF82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CF0D090-CA20-DD43-E1E6-2CB0DFD9AF1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DFFF5FB-A80A-80D5-0CE4-64CF51566C23}"/>
              </a:ext>
            </a:extLst>
          </p:cNvPr>
          <p:cNvSpPr>
            <a:spLocks noGrp="1"/>
          </p:cNvSpPr>
          <p:nvPr>
            <p:ph type="sldNum" sz="quarter" idx="5"/>
          </p:nvPr>
        </p:nvSpPr>
        <p:spPr/>
        <p:txBody>
          <a:bodyPr/>
          <a:lstStyle/>
          <a:p>
            <a:pPr rtl="0"/>
            <a:fld id="{5B8B270D-091D-4ED2-8C85-0898DD7D9F21}" type="slidenum">
              <a:rPr lang="en-GB" noProof="0" smtClean="0"/>
              <a:t>14</a:t>
            </a:fld>
            <a:endParaRPr lang="en-GB" noProof="0"/>
          </a:p>
        </p:txBody>
      </p:sp>
    </p:spTree>
    <p:extLst>
      <p:ext uri="{BB962C8B-B14F-4D97-AF65-F5344CB8AC3E}">
        <p14:creationId xmlns:p14="http://schemas.microsoft.com/office/powerpoint/2010/main" val="3164494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04CA-C6EA-F238-4CF5-1B5DED52D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D7BB4-C641-D01D-49E2-B26B14B2101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1D1ED98-07A3-763E-403D-EAF412528D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76DECE7-28D3-B725-7740-645AFBDD7FFE}"/>
              </a:ext>
            </a:extLst>
          </p:cNvPr>
          <p:cNvSpPr>
            <a:spLocks noGrp="1"/>
          </p:cNvSpPr>
          <p:nvPr>
            <p:ph type="sldNum" sz="quarter" idx="5"/>
          </p:nvPr>
        </p:nvSpPr>
        <p:spPr/>
        <p:txBody>
          <a:bodyPr/>
          <a:lstStyle/>
          <a:p>
            <a:pPr rtl="0"/>
            <a:fld id="{5B8B270D-091D-4ED2-8C85-0898DD7D9F21}" type="slidenum">
              <a:rPr lang="en-GB" noProof="0" smtClean="0"/>
              <a:t>15</a:t>
            </a:fld>
            <a:endParaRPr lang="en-GB" noProof="0"/>
          </a:p>
        </p:txBody>
      </p:sp>
    </p:spTree>
    <p:extLst>
      <p:ext uri="{BB962C8B-B14F-4D97-AF65-F5344CB8AC3E}">
        <p14:creationId xmlns:p14="http://schemas.microsoft.com/office/powerpoint/2010/main" val="3061425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DC90D-696D-DDBC-0F91-53059AEA5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06795-4E84-B09A-8E62-6D744B13C42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63B63CB-B9DB-88B6-C691-6C9755EF53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5C9DC77-98C7-C8B7-9B34-959A66BC9ABA}"/>
              </a:ext>
            </a:extLst>
          </p:cNvPr>
          <p:cNvSpPr>
            <a:spLocks noGrp="1"/>
          </p:cNvSpPr>
          <p:nvPr>
            <p:ph type="sldNum" sz="quarter" idx="5"/>
          </p:nvPr>
        </p:nvSpPr>
        <p:spPr/>
        <p:txBody>
          <a:bodyPr/>
          <a:lstStyle/>
          <a:p>
            <a:pPr rtl="0"/>
            <a:fld id="{5B8B270D-091D-4ED2-8C85-0898DD7D9F21}" type="slidenum">
              <a:rPr lang="en-GB" noProof="0" smtClean="0"/>
              <a:t>16</a:t>
            </a:fld>
            <a:endParaRPr lang="en-GB" noProof="0"/>
          </a:p>
        </p:txBody>
      </p:sp>
    </p:spTree>
    <p:extLst>
      <p:ext uri="{BB962C8B-B14F-4D97-AF65-F5344CB8AC3E}">
        <p14:creationId xmlns:p14="http://schemas.microsoft.com/office/powerpoint/2010/main" val="3597099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5B8B270D-091D-4ED2-8C85-0898DD7D9F21}" type="slidenum">
              <a:rPr lang="en-GB" noProof="0" smtClean="0"/>
              <a:t>17</a:t>
            </a:fld>
            <a:endParaRPr lang="en-GB" noProof="0"/>
          </a:p>
        </p:txBody>
      </p:sp>
    </p:spTree>
    <p:extLst>
      <p:ext uri="{BB962C8B-B14F-4D97-AF65-F5344CB8AC3E}">
        <p14:creationId xmlns:p14="http://schemas.microsoft.com/office/powerpoint/2010/main" val="4159735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F165-D9DF-4E0A-5599-B7FA8F3CA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859F1-15E3-1293-5507-88590F85BF0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FD8A4E-D444-56AC-048F-B1A56A9CA13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C1394E4-19A6-688C-DE4A-A5546A55C902}"/>
              </a:ext>
            </a:extLst>
          </p:cNvPr>
          <p:cNvSpPr>
            <a:spLocks noGrp="1"/>
          </p:cNvSpPr>
          <p:nvPr>
            <p:ph type="sldNum" sz="quarter" idx="5"/>
          </p:nvPr>
        </p:nvSpPr>
        <p:spPr/>
        <p:txBody>
          <a:bodyPr/>
          <a:lstStyle/>
          <a:p>
            <a:pPr rtl="0"/>
            <a:fld id="{5B8B270D-091D-4ED2-8C85-0898DD7D9F21}" type="slidenum">
              <a:rPr lang="en-GB" noProof="0" smtClean="0"/>
              <a:t>18</a:t>
            </a:fld>
            <a:endParaRPr lang="en-GB" noProof="0"/>
          </a:p>
        </p:txBody>
      </p:sp>
    </p:spTree>
    <p:extLst>
      <p:ext uri="{BB962C8B-B14F-4D97-AF65-F5344CB8AC3E}">
        <p14:creationId xmlns:p14="http://schemas.microsoft.com/office/powerpoint/2010/main" val="33677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B41B1-3F42-0659-1E7C-ECE426266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92DA7-4931-FCE2-DDBE-3C13A404B39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ACAABD7-58AE-C169-C374-E0FA30D74A5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6ED8D8B-E2CF-4BDF-7134-223B2C295400}"/>
              </a:ext>
            </a:extLst>
          </p:cNvPr>
          <p:cNvSpPr>
            <a:spLocks noGrp="1"/>
          </p:cNvSpPr>
          <p:nvPr>
            <p:ph type="sldNum" sz="quarter" idx="5"/>
          </p:nvPr>
        </p:nvSpPr>
        <p:spPr/>
        <p:txBody>
          <a:bodyPr/>
          <a:lstStyle/>
          <a:p>
            <a:pPr rtl="0"/>
            <a:fld id="{5B8B270D-091D-4ED2-8C85-0898DD7D9F21}" type="slidenum">
              <a:rPr lang="en-GB" noProof="0" smtClean="0"/>
              <a:t>19</a:t>
            </a:fld>
            <a:endParaRPr lang="en-GB" noProof="0"/>
          </a:p>
        </p:txBody>
      </p:sp>
    </p:spTree>
    <p:extLst>
      <p:ext uri="{BB962C8B-B14F-4D97-AF65-F5344CB8AC3E}">
        <p14:creationId xmlns:p14="http://schemas.microsoft.com/office/powerpoint/2010/main" val="612537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85661-C519-0225-C26E-0C8F2442B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6C72D-7A82-9F90-BBF5-87CF5929EA7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102DD89-F961-5B7F-27C1-17B5AD80EF53}"/>
              </a:ext>
            </a:extLst>
          </p:cNvPr>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natural fractures analysed in this study were extracted from core material recovered within the damage zone of the Little Grand Wash Fault near Green River Basin, Utah [31, 33]. The fractured sample plugs originate from the Jurassic Carmel Formation, representing a shallow-marine succession of claystone, siltstone and evaporite layers, acting as a caprock for the underlying Navajo Formation.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Several fractures in the samples exhibit clear indicators of shear displacement, including mismatched surface geometries and locally interlocked asperities. Such features provide strong evidence that the fractures formed in situ during fault activity.</a:t>
            </a:r>
          </a:p>
          <a:p>
            <a:endParaRPr lang="en-GB" sz="1200" b="0" i="0" u="none" strike="noStrike" kern="1200" baseline="0" dirty="0">
              <a:solidFill>
                <a:schemeClr val="tx1"/>
              </a:solidFill>
              <a:latin typeface="+mn-lt"/>
              <a:ea typeface="+mn-ea"/>
              <a:cs typeface="+mn-cs"/>
            </a:endParaRPr>
          </a:p>
          <a:p>
            <a:r>
              <a:rPr lang="en-US" sz="1200" dirty="0">
                <a:solidFill>
                  <a:srgbClr val="1A2828"/>
                </a:solidFill>
                <a:latin typeface="Georgia" pitchFamily="34" charset="0"/>
                <a:ea typeface="Georgia" pitchFamily="34" charset="-122"/>
                <a:cs typeface="Georgia" pitchFamily="34" charset="-120"/>
              </a:rPr>
              <a:t>Fault-zone leakage risk is sensitive to properties that are not directly observed – data uncertainties.</a:t>
            </a:r>
            <a:endParaRPr lang="en-GB" sz="1200" b="0" i="0" u="none" strike="noStrike" kern="1200" baseline="0" dirty="0">
              <a:solidFill>
                <a:schemeClr val="tx1"/>
              </a:solidFill>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9531961-FC47-A978-5CAC-6426AB865E43}"/>
              </a:ext>
            </a:extLst>
          </p:cNvPr>
          <p:cNvSpPr>
            <a:spLocks noGrp="1"/>
          </p:cNvSpPr>
          <p:nvPr>
            <p:ph type="sldNum" sz="quarter" idx="5"/>
          </p:nvPr>
        </p:nvSpPr>
        <p:spPr/>
        <p:txBody>
          <a:bodyPr/>
          <a:lstStyle/>
          <a:p>
            <a:pPr rtl="0"/>
            <a:fld id="{5B8B270D-091D-4ED2-8C85-0898DD7D9F21}" type="slidenum">
              <a:rPr lang="en-GB" noProof="0" smtClean="0"/>
              <a:t>2</a:t>
            </a:fld>
            <a:endParaRPr lang="en-GB" noProof="0"/>
          </a:p>
        </p:txBody>
      </p:sp>
    </p:spTree>
    <p:extLst>
      <p:ext uri="{BB962C8B-B14F-4D97-AF65-F5344CB8AC3E}">
        <p14:creationId xmlns:p14="http://schemas.microsoft.com/office/powerpoint/2010/main" val="1211748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083E3-EC0D-A780-07CA-D50A47630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67C8D-4A55-5A4F-D007-9BDC931D842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04C5396-DD86-13C0-96B0-A4F3C7E8B09C}"/>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The next question is scalability.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key point is that the expensive physics-based correction is confined to the training stage. After that, the U-Net predicts full permeability distributions in a single forward pass, and Darcy upscaling is only applied to a few representative descriptors. This makes uncertainty propagation much cheaper than repeated high-fidelity simulations.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Besides, the graph on the left supports the generalisation capability, as the upscaled permeability of the natural shear fracture lies outside the permeability range covered by the training patches.</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E36FE288-8E6B-95D2-CEC2-7C92B1F39BFC}"/>
              </a:ext>
            </a:extLst>
          </p:cNvPr>
          <p:cNvSpPr>
            <a:spLocks noGrp="1"/>
          </p:cNvSpPr>
          <p:nvPr>
            <p:ph type="sldNum" sz="quarter" idx="5"/>
          </p:nvPr>
        </p:nvSpPr>
        <p:spPr/>
        <p:txBody>
          <a:bodyPr/>
          <a:lstStyle/>
          <a:p>
            <a:pPr rtl="0"/>
            <a:fld id="{5B8B270D-091D-4ED2-8C85-0898DD7D9F21}" type="slidenum">
              <a:rPr lang="en-GB" noProof="0" smtClean="0"/>
              <a:t>20</a:t>
            </a:fld>
            <a:endParaRPr lang="en-GB" noProof="0"/>
          </a:p>
        </p:txBody>
      </p:sp>
    </p:spTree>
    <p:extLst>
      <p:ext uri="{BB962C8B-B14F-4D97-AF65-F5344CB8AC3E}">
        <p14:creationId xmlns:p14="http://schemas.microsoft.com/office/powerpoint/2010/main" val="2282659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90EF5-A52E-3D8E-89AD-EE7C6B2A4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28E1E-BB91-589A-9103-36FA53A8BBD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40E696D-6627-3156-A914-D5318AC76A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6C7C01-2A9C-5133-1A6C-55C14D3FFED6}"/>
              </a:ext>
            </a:extLst>
          </p:cNvPr>
          <p:cNvSpPr>
            <a:spLocks noGrp="1"/>
          </p:cNvSpPr>
          <p:nvPr>
            <p:ph type="sldNum" sz="quarter" idx="5"/>
          </p:nvPr>
        </p:nvSpPr>
        <p:spPr/>
        <p:txBody>
          <a:bodyPr/>
          <a:lstStyle/>
          <a:p>
            <a:pPr rtl="0"/>
            <a:fld id="{5B8B270D-091D-4ED2-8C85-0898DD7D9F21}" type="slidenum">
              <a:rPr lang="en-GB" smtClean="0"/>
              <a:t>21</a:t>
            </a:fld>
            <a:endParaRPr lang="en-GB"/>
          </a:p>
        </p:txBody>
      </p:sp>
    </p:spTree>
    <p:extLst>
      <p:ext uri="{BB962C8B-B14F-4D97-AF65-F5344CB8AC3E}">
        <p14:creationId xmlns:p14="http://schemas.microsoft.com/office/powerpoint/2010/main" val="1185639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768BF-8068-CE71-8899-57A412A04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613AE-83B4-434B-C2A9-B5B0EECD6F2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F6D6FA9-AB82-DE6A-C354-22E56EB2D5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5F3914-59E2-33FE-01A7-02DC11C6B661}"/>
              </a:ext>
            </a:extLst>
          </p:cNvPr>
          <p:cNvSpPr>
            <a:spLocks noGrp="1"/>
          </p:cNvSpPr>
          <p:nvPr>
            <p:ph type="sldNum" sz="quarter" idx="5"/>
          </p:nvPr>
        </p:nvSpPr>
        <p:spPr/>
        <p:txBody>
          <a:bodyPr/>
          <a:lstStyle/>
          <a:p>
            <a:pPr rtl="0"/>
            <a:fld id="{5B8B270D-091D-4ED2-8C85-0898DD7D9F21}" type="slidenum">
              <a:rPr lang="en-GB" smtClean="0"/>
              <a:t>22</a:t>
            </a:fld>
            <a:endParaRPr lang="en-GB"/>
          </a:p>
        </p:txBody>
      </p:sp>
    </p:spTree>
    <p:extLst>
      <p:ext uri="{BB962C8B-B14F-4D97-AF65-F5344CB8AC3E}">
        <p14:creationId xmlns:p14="http://schemas.microsoft.com/office/powerpoint/2010/main" val="3913040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1406C-17A4-F780-227D-2BE92FE5F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A0C58-A389-6BA4-A9C2-20B7F68615C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F9BC5B4-B299-C16A-5015-1452219E7D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2122297F-A3D8-57A7-4209-72FD3F0CE648}"/>
              </a:ext>
            </a:extLst>
          </p:cNvPr>
          <p:cNvSpPr>
            <a:spLocks noGrp="1"/>
          </p:cNvSpPr>
          <p:nvPr>
            <p:ph type="sldNum" sz="quarter" idx="5"/>
          </p:nvPr>
        </p:nvSpPr>
        <p:spPr/>
        <p:txBody>
          <a:bodyPr/>
          <a:lstStyle/>
          <a:p>
            <a:pPr rtl="0"/>
            <a:fld id="{5B8B270D-091D-4ED2-8C85-0898DD7D9F21}" type="slidenum">
              <a:rPr lang="en-GB" smtClean="0"/>
              <a:t>23</a:t>
            </a:fld>
            <a:endParaRPr lang="en-GB"/>
          </a:p>
        </p:txBody>
      </p:sp>
    </p:spTree>
    <p:extLst>
      <p:ext uri="{BB962C8B-B14F-4D97-AF65-F5344CB8AC3E}">
        <p14:creationId xmlns:p14="http://schemas.microsoft.com/office/powerpoint/2010/main" val="2526949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14D9-0787-460B-C54D-196867C2A8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9ED66-E51D-9B9E-C4A4-3FBB0BDC604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A9D70EB-30B7-AF21-A66C-F943AC8BBB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D1BC734-C39B-1EC7-F315-8820E875CB6B}"/>
              </a:ext>
            </a:extLst>
          </p:cNvPr>
          <p:cNvSpPr>
            <a:spLocks noGrp="1"/>
          </p:cNvSpPr>
          <p:nvPr>
            <p:ph type="sldNum" sz="quarter" idx="5"/>
          </p:nvPr>
        </p:nvSpPr>
        <p:spPr/>
        <p:txBody>
          <a:bodyPr/>
          <a:lstStyle/>
          <a:p>
            <a:pPr rtl="0"/>
            <a:fld id="{5B8B270D-091D-4ED2-8C85-0898DD7D9F21}" type="slidenum">
              <a:rPr lang="en-GB" smtClean="0"/>
              <a:t>24</a:t>
            </a:fld>
            <a:endParaRPr lang="en-GB"/>
          </a:p>
        </p:txBody>
      </p:sp>
    </p:spTree>
    <p:extLst>
      <p:ext uri="{BB962C8B-B14F-4D97-AF65-F5344CB8AC3E}">
        <p14:creationId xmlns:p14="http://schemas.microsoft.com/office/powerpoint/2010/main" val="3546455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AED5F-C97C-2AB1-83A6-511A7B9E0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4B6B9-9E5F-E6DA-CEC3-4F2B3EDEC6E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4F41C84-9248-A592-D81C-C46AD78C62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E02A43E-7E18-6A2B-646A-110B9E3C041F}"/>
              </a:ext>
            </a:extLst>
          </p:cNvPr>
          <p:cNvSpPr>
            <a:spLocks noGrp="1"/>
          </p:cNvSpPr>
          <p:nvPr>
            <p:ph type="sldNum" sz="quarter" idx="5"/>
          </p:nvPr>
        </p:nvSpPr>
        <p:spPr/>
        <p:txBody>
          <a:bodyPr/>
          <a:lstStyle/>
          <a:p>
            <a:pPr rtl="0"/>
            <a:fld id="{5B8B270D-091D-4ED2-8C85-0898DD7D9F21}" type="slidenum">
              <a:rPr lang="en-GB" smtClean="0"/>
              <a:t>25</a:t>
            </a:fld>
            <a:endParaRPr lang="en-GB"/>
          </a:p>
        </p:txBody>
      </p:sp>
    </p:spTree>
    <p:extLst>
      <p:ext uri="{BB962C8B-B14F-4D97-AF65-F5344CB8AC3E}">
        <p14:creationId xmlns:p14="http://schemas.microsoft.com/office/powerpoint/2010/main" val="3415154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714A4-C2BC-3105-076A-94AEA53D8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B4D6C-FE1E-344F-EEF5-FF7AA356CF9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F255080-FA75-61CF-8958-2FDF113841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32B39F-D75A-9BAC-6308-47CAB93C666B}"/>
              </a:ext>
            </a:extLst>
          </p:cNvPr>
          <p:cNvSpPr>
            <a:spLocks noGrp="1"/>
          </p:cNvSpPr>
          <p:nvPr>
            <p:ph type="sldNum" sz="quarter" idx="5"/>
          </p:nvPr>
        </p:nvSpPr>
        <p:spPr/>
        <p:txBody>
          <a:bodyPr/>
          <a:lstStyle/>
          <a:p>
            <a:pPr rtl="0"/>
            <a:fld id="{5B8B270D-091D-4ED2-8C85-0898DD7D9F21}" type="slidenum">
              <a:rPr lang="en-GB" smtClean="0"/>
              <a:t>26</a:t>
            </a:fld>
            <a:endParaRPr lang="en-GB"/>
          </a:p>
        </p:txBody>
      </p:sp>
    </p:spTree>
    <p:extLst>
      <p:ext uri="{BB962C8B-B14F-4D97-AF65-F5344CB8AC3E}">
        <p14:creationId xmlns:p14="http://schemas.microsoft.com/office/powerpoint/2010/main" val="406651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B0792-9502-D9F5-726E-DC1053A6A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79B44-9C11-1410-B95D-C0DE1BF00CE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604287C-6037-4F9C-76B9-B3582DA8356F}"/>
              </a:ext>
            </a:extLst>
          </p:cNvPr>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ECEB0CB1-E98B-C17D-49F4-D6D54DAE890B}"/>
              </a:ext>
            </a:extLst>
          </p:cNvPr>
          <p:cNvSpPr>
            <a:spLocks noGrp="1"/>
          </p:cNvSpPr>
          <p:nvPr>
            <p:ph type="sldNum" sz="quarter" idx="5"/>
          </p:nvPr>
        </p:nvSpPr>
        <p:spPr/>
        <p:txBody>
          <a:bodyPr/>
          <a:lstStyle/>
          <a:p>
            <a:pPr rtl="0"/>
            <a:fld id="{5B8B270D-091D-4ED2-8C85-0898DD7D9F21}" type="slidenum">
              <a:rPr lang="en-GB" noProof="0" smtClean="0"/>
              <a:t>3</a:t>
            </a:fld>
            <a:endParaRPr lang="en-GB" noProof="0"/>
          </a:p>
        </p:txBody>
      </p:sp>
    </p:spTree>
    <p:extLst>
      <p:ext uri="{BB962C8B-B14F-4D97-AF65-F5344CB8AC3E}">
        <p14:creationId xmlns:p14="http://schemas.microsoft.com/office/powerpoint/2010/main" val="2316342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30FAB-FAD0-D3E0-85F4-906AE8ABD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48725-14BF-4CC9-6916-8B72BAD7F1E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8B37AC0-9377-78D4-0D66-373C482487E0}"/>
              </a:ext>
            </a:extLst>
          </p:cNvPr>
          <p:cNvSpPr>
            <a:spLocks noGrp="1"/>
          </p:cNvSpPr>
          <p:nvPr>
            <p:ph type="body" idx="1"/>
          </p:nvPr>
        </p:nvSpPr>
        <p:spPr/>
        <p:txBody>
          <a:bodyPr/>
          <a:lstStyle/>
          <a:p>
            <a:r>
              <a:rPr lang="en-GB" dirty="0"/>
              <a:t>My aim is to retain the useful physical information from detailed fracture simulations, but compress it into a fast, uncertainty-aware reduced closure for network-scale modelling</a:t>
            </a:r>
          </a:p>
          <a:p>
            <a:endParaRPr lang="en-GB" sz="1200" b="0" i="0" u="none" strike="noStrike" kern="1200" baseline="0" dirty="0">
              <a:solidFill>
                <a:schemeClr val="tx1"/>
              </a:solidFill>
              <a:latin typeface="+mn-lt"/>
              <a:ea typeface="+mn-ea"/>
              <a:cs typeface="+mn-cs"/>
            </a:endParaRPr>
          </a:p>
          <a:p>
            <a:r>
              <a:rPr lang="en-GB" dirty="0"/>
              <a:t>Physics-calibrated reduced models for network-scale uncertainty propagation</a:t>
            </a:r>
            <a:endParaRPr lang="en-GB" sz="1200" b="0" i="0" u="none" strike="noStrike" kern="1200" baseline="0" dirty="0">
              <a:solidFill>
                <a:schemeClr val="tx1"/>
              </a:solidFill>
              <a:latin typeface="+mn-lt"/>
              <a:ea typeface="+mn-ea"/>
              <a:cs typeface="+mn-cs"/>
            </a:endParaRPr>
          </a:p>
          <a:p>
            <a:endParaRPr lang="en-GB" sz="1200" kern="1200" dirty="0">
              <a:solidFill>
                <a:schemeClr val="tx1"/>
              </a:solidFill>
              <a:effectLst/>
              <a:latin typeface="+mn-lt"/>
              <a:ea typeface="+mn-ea"/>
              <a:cs typeface="+mn-cs"/>
            </a:endParaRPr>
          </a:p>
          <a:p>
            <a:endParaRPr lang="en-GB" sz="1200" b="0" i="0" u="none" strike="noStrike"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CA897133-8AF3-8E68-8923-00549D0F5669}"/>
              </a:ext>
            </a:extLst>
          </p:cNvPr>
          <p:cNvSpPr>
            <a:spLocks noGrp="1"/>
          </p:cNvSpPr>
          <p:nvPr>
            <p:ph type="sldNum" sz="quarter" idx="5"/>
          </p:nvPr>
        </p:nvSpPr>
        <p:spPr/>
        <p:txBody>
          <a:bodyPr/>
          <a:lstStyle/>
          <a:p>
            <a:pPr rtl="0"/>
            <a:fld id="{5B8B270D-091D-4ED2-8C85-0898DD7D9F21}" type="slidenum">
              <a:rPr lang="en-GB" noProof="0" smtClean="0"/>
              <a:t>4</a:t>
            </a:fld>
            <a:endParaRPr lang="en-GB" noProof="0"/>
          </a:p>
        </p:txBody>
      </p:sp>
    </p:spTree>
    <p:extLst>
      <p:ext uri="{BB962C8B-B14F-4D97-AF65-F5344CB8AC3E}">
        <p14:creationId xmlns:p14="http://schemas.microsoft.com/office/powerpoint/2010/main" val="315880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43E87-595D-AF70-B37E-CF816DAB8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2A33D-1051-7357-1868-741023662C7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AB54690-A332-E5AD-FE89-5BE97EBBCC5D}"/>
              </a:ext>
            </a:extLst>
          </p:cNvPr>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This definition offers several advantages. First, it yields a geometric aperture measured only where the fracture is actually open, and therefore reduces to the standard vertical aperture for synthetic fractures that contain a single connected channel. Second, unlike the maximum-aperture criterion applied to partially cemented fractures in Landry et al. (2024) [4], it accounts for the contribution of all coexisting branches to</a:t>
            </a:r>
          </a:p>
          <a:p>
            <a:r>
              <a:rPr lang="en-GB" sz="1200" b="0" i="0" u="none" strike="noStrike" kern="1200" baseline="0" dirty="0">
                <a:solidFill>
                  <a:schemeClr val="tx1"/>
                </a:solidFill>
                <a:latin typeface="+mn-lt"/>
                <a:ea typeface="+mn-ea"/>
                <a:cs typeface="+mn-cs"/>
              </a:rPr>
              <a:t>the hydraulic behaviour.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By weighting each branch by its local open thickness, the definition naturally blends their influence in a manner consistent with their volumetric importance. In fact, (12) corresponds to the expected gap encountered when sampling a point uniformly within the open sub-volume, thereby providing a probabilistic interpretation of the local mechanical aperture in complex fracture geometries.</a:t>
            </a:r>
          </a:p>
          <a:p>
            <a:endParaRPr lang="en-GB" sz="1200" b="0" i="0" u="none" strike="noStrike"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E9F0BB7B-4EBF-6DBD-B290-3E012D27C797}"/>
              </a:ext>
            </a:extLst>
          </p:cNvPr>
          <p:cNvSpPr>
            <a:spLocks noGrp="1"/>
          </p:cNvSpPr>
          <p:nvPr>
            <p:ph type="sldNum" sz="quarter" idx="5"/>
          </p:nvPr>
        </p:nvSpPr>
        <p:spPr/>
        <p:txBody>
          <a:bodyPr/>
          <a:lstStyle/>
          <a:p>
            <a:pPr rtl="0"/>
            <a:fld id="{5B8B270D-091D-4ED2-8C85-0898DD7D9F21}" type="slidenum">
              <a:rPr lang="en-GB" noProof="0" smtClean="0"/>
              <a:t>5</a:t>
            </a:fld>
            <a:endParaRPr lang="en-GB" noProof="0"/>
          </a:p>
        </p:txBody>
      </p:sp>
    </p:spTree>
    <p:extLst>
      <p:ext uri="{BB962C8B-B14F-4D97-AF65-F5344CB8AC3E}">
        <p14:creationId xmlns:p14="http://schemas.microsoft.com/office/powerpoint/2010/main" val="1964918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0FE00-4940-133E-45EB-960B1B43B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CAC5B-9ED8-2D0B-26FE-E6729308B2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44B4CE6-11C1-68FA-DC78-3F7DD07347E3}"/>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This is the strength of the hybrid approach: the Bayesian correction provides the physically grounded information, while the U-Net provides scalability.</a:t>
            </a:r>
          </a:p>
          <a:p>
            <a:endParaRPr lang="en-GB"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Fast surrogate-based uncertainty propagation from mechanical aperture geometry to upscaled effective permeability</a:t>
            </a:r>
          </a:p>
          <a:p>
            <a:endParaRPr lang="en-GB" sz="1200" b="0" i="0" u="none" strike="noStrike" kern="1200" baseline="0" dirty="0">
              <a:solidFill>
                <a:schemeClr val="tx1"/>
              </a:solidFill>
              <a:latin typeface="+mn-lt"/>
              <a:ea typeface="+mn-ea"/>
              <a:cs typeface="+mn-cs"/>
            </a:endParaRPr>
          </a:p>
          <a:p>
            <a:endParaRPr lang="en-GB" sz="1200" kern="1200" dirty="0">
              <a:solidFill>
                <a:schemeClr val="tx1"/>
              </a:solidFill>
              <a:effectLst/>
              <a:latin typeface="+mn-lt"/>
              <a:ea typeface="+mn-ea"/>
              <a:cs typeface="+mn-cs"/>
            </a:endParaRPr>
          </a:p>
          <a:p>
            <a:endParaRPr lang="en-GB" sz="1200" b="0" i="0" u="none" strike="noStrike" kern="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D4B1DCAC-C5E0-899E-3D90-FB8E10913866}"/>
              </a:ext>
            </a:extLst>
          </p:cNvPr>
          <p:cNvSpPr>
            <a:spLocks noGrp="1"/>
          </p:cNvSpPr>
          <p:nvPr>
            <p:ph type="sldNum" sz="quarter" idx="5"/>
          </p:nvPr>
        </p:nvSpPr>
        <p:spPr/>
        <p:txBody>
          <a:bodyPr/>
          <a:lstStyle/>
          <a:p>
            <a:pPr rtl="0"/>
            <a:fld id="{5B8B270D-091D-4ED2-8C85-0898DD7D9F21}" type="slidenum">
              <a:rPr lang="en-GB" noProof="0" smtClean="0"/>
              <a:t>6</a:t>
            </a:fld>
            <a:endParaRPr lang="en-GB" noProof="0"/>
          </a:p>
        </p:txBody>
      </p:sp>
    </p:spTree>
    <p:extLst>
      <p:ext uri="{BB962C8B-B14F-4D97-AF65-F5344CB8AC3E}">
        <p14:creationId xmlns:p14="http://schemas.microsoft.com/office/powerpoint/2010/main" val="24725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778C3-6769-4867-7959-F95628EE8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C8305-7B19-434C-7F27-AFCB426D3E8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C444AA-2569-C267-302A-3093222FC7BE}"/>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The workflow goes from </a:t>
            </a:r>
            <a:r>
              <a:rPr lang="en-GB" sz="1200" b="1" kern="1200" dirty="0">
                <a:solidFill>
                  <a:schemeClr val="tx1"/>
                </a:solidFill>
                <a:effectLst/>
                <a:latin typeface="+mn-lt"/>
                <a:ea typeface="+mn-ea"/>
                <a:cs typeface="+mn-cs"/>
              </a:rPr>
              <a:t>uncertain fracture geometry</a:t>
            </a:r>
            <a:r>
              <a:rPr lang="en-GB" sz="1200" kern="1200" dirty="0">
                <a:solidFill>
                  <a:schemeClr val="tx1"/>
                </a:solidFill>
                <a:effectLst/>
                <a:latin typeface="+mn-lt"/>
                <a:ea typeface="+mn-ea"/>
                <a:cs typeface="+mn-cs"/>
              </a:rPr>
              <a:t> to </a:t>
            </a:r>
            <a:r>
              <a:rPr lang="en-GB" sz="1200" b="1" kern="1200" dirty="0">
                <a:solidFill>
                  <a:schemeClr val="tx1"/>
                </a:solidFill>
                <a:effectLst/>
                <a:latin typeface="+mn-lt"/>
                <a:ea typeface="+mn-ea"/>
                <a:cs typeface="+mn-cs"/>
              </a:rPr>
              <a:t>probabilistic permeability fields</a:t>
            </a:r>
            <a:r>
              <a:rPr lang="en-GB" sz="1200" kern="1200" dirty="0">
                <a:solidFill>
                  <a:schemeClr val="tx1"/>
                </a:solidFill>
                <a:effectLst/>
                <a:latin typeface="+mn-lt"/>
                <a:ea typeface="+mn-ea"/>
                <a:cs typeface="+mn-cs"/>
              </a:rPr>
              <a:t>, to </a:t>
            </a:r>
            <a:r>
              <a:rPr lang="en-GB" sz="1200" b="1" kern="1200" dirty="0">
                <a:solidFill>
                  <a:schemeClr val="tx1"/>
                </a:solidFill>
                <a:effectLst/>
                <a:latin typeface="+mn-lt"/>
                <a:ea typeface="+mn-ea"/>
                <a:cs typeface="+mn-cs"/>
              </a:rPr>
              <a:t>upscaled hydraulic uncertainty</a:t>
            </a:r>
            <a:r>
              <a:rPr lang="en-GB" sz="120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682E83F6-A5CC-465E-E73E-844EB74FAB26}"/>
              </a:ext>
            </a:extLst>
          </p:cNvPr>
          <p:cNvSpPr>
            <a:spLocks noGrp="1"/>
          </p:cNvSpPr>
          <p:nvPr>
            <p:ph type="sldNum" sz="quarter" idx="5"/>
          </p:nvPr>
        </p:nvSpPr>
        <p:spPr/>
        <p:txBody>
          <a:bodyPr/>
          <a:lstStyle/>
          <a:p>
            <a:pPr rtl="0"/>
            <a:fld id="{5B8B270D-091D-4ED2-8C85-0898DD7D9F21}" type="slidenum">
              <a:rPr lang="en-GB" noProof="0" smtClean="0"/>
              <a:t>7</a:t>
            </a:fld>
            <a:endParaRPr lang="en-GB" noProof="0"/>
          </a:p>
        </p:txBody>
      </p:sp>
    </p:spTree>
    <p:extLst>
      <p:ext uri="{BB962C8B-B14F-4D97-AF65-F5344CB8AC3E}">
        <p14:creationId xmlns:p14="http://schemas.microsoft.com/office/powerpoint/2010/main" val="302499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69066-3EF1-C60B-0796-B986018BF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461B4-7449-EA25-4FF5-CF92E704012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9DD3E67-1FC5-EE61-6354-3DA4F12FC30C}"/>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Moving to some results, the first output is a set of uncertainty-aware permeability fields.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Here, we show four descriptors of the local permeability distribution for a natural shear fracture at full resolution.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key point is that uncertainty is spatially structured. The mean and upper quantile emphasise regions with high-permeability tails, which can then impact the connectivity of flow pathways.</a:t>
            </a:r>
          </a:p>
          <a:p>
            <a:endParaRPr lang="en-GB" dirty="0"/>
          </a:p>
        </p:txBody>
      </p:sp>
      <p:sp>
        <p:nvSpPr>
          <p:cNvPr id="4" name="Slide Number Placeholder 3">
            <a:extLst>
              <a:ext uri="{FF2B5EF4-FFF2-40B4-BE49-F238E27FC236}">
                <a16:creationId xmlns:a16="http://schemas.microsoft.com/office/drawing/2014/main" id="{7E4F3BEB-5203-7941-7F82-3A6AD814F2C9}"/>
              </a:ext>
            </a:extLst>
          </p:cNvPr>
          <p:cNvSpPr>
            <a:spLocks noGrp="1"/>
          </p:cNvSpPr>
          <p:nvPr>
            <p:ph type="sldNum" sz="quarter" idx="5"/>
          </p:nvPr>
        </p:nvSpPr>
        <p:spPr/>
        <p:txBody>
          <a:bodyPr/>
          <a:lstStyle/>
          <a:p>
            <a:pPr rtl="0"/>
            <a:fld id="{5B8B270D-091D-4ED2-8C85-0898DD7D9F21}" type="slidenum">
              <a:rPr lang="en-GB" noProof="0" smtClean="0"/>
              <a:t>8</a:t>
            </a:fld>
            <a:endParaRPr lang="en-GB" noProof="0"/>
          </a:p>
        </p:txBody>
      </p:sp>
    </p:spTree>
    <p:extLst>
      <p:ext uri="{BB962C8B-B14F-4D97-AF65-F5344CB8AC3E}">
        <p14:creationId xmlns:p14="http://schemas.microsoft.com/office/powerpoint/2010/main" val="2193006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These differences arise because deterministic aperture-permeability mappings emphasise local aperture extremes, whereas the probabilistic framework redistributes flow across competing pathways.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More importantly, these differences directly influence the propagation of uncertainty at the fracture scale, as flow redistribution can amplify or attenuate the impact of local permeability variability based on the connectivity and organisation of flow pathways.</a:t>
            </a:r>
            <a:endParaRPr lang="en-GB" dirty="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rtl="0"/>
            <a:fld id="{5B8B270D-091D-4ED2-8C85-0898DD7D9F21}" type="slidenum">
              <a:rPr lang="en-GB" noProof="0" smtClean="0"/>
              <a:t>9</a:t>
            </a:fld>
            <a:endParaRPr lang="en-GB" noProof="0"/>
          </a:p>
        </p:txBody>
      </p:sp>
    </p:spTree>
    <p:extLst>
      <p:ext uri="{BB962C8B-B14F-4D97-AF65-F5344CB8AC3E}">
        <p14:creationId xmlns:p14="http://schemas.microsoft.com/office/powerpoint/2010/main" val="385724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4522" y="874663"/>
            <a:ext cx="4650901" cy="2334637"/>
          </a:xfrm>
        </p:spPr>
        <p:txBody>
          <a:bodyPr rtlCol="0">
            <a:normAutofit/>
          </a:bodyPr>
          <a:lstStyle>
            <a:lvl1pPr algn="ctr">
              <a:defRPr sz="4800"/>
            </a:lvl1pPr>
          </a:lstStyle>
          <a:p>
            <a:pPr rtl="0"/>
            <a:r>
              <a:rPr lang="en-US" noProof="0"/>
              <a:t>Click to edit Master title style</a:t>
            </a:r>
            <a:endParaRPr lang="en-GB" noProof="0"/>
          </a:p>
        </p:txBody>
      </p:sp>
      <p:grpSp>
        <p:nvGrpSpPr>
          <p:cNvPr id="6" name="Group 5" hidden="1">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cxnSp>
        <p:nvCxnSpPr>
          <p:cNvPr id="173" name="Straight Connector 172">
            <a:extLst>
              <a:ext uri="{FF2B5EF4-FFF2-40B4-BE49-F238E27FC236}">
                <a16:creationId xmlns:a16="http://schemas.microsoft.com/office/drawing/2014/main" id="{88D7A558-4107-4032-8E5F-99B44536914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0384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5" name="Subtitle 2">
            <a:extLst>
              <a:ext uri="{FF2B5EF4-FFF2-40B4-BE49-F238E27FC236}">
                <a16:creationId xmlns:a16="http://schemas.microsoft.com/office/drawing/2014/main" id="{6B5BCC80-B184-4F6C-B3E3-CFC7F4C41C95}"/>
              </a:ext>
            </a:extLst>
          </p:cNvPr>
          <p:cNvSpPr>
            <a:spLocks noGrp="1"/>
          </p:cNvSpPr>
          <p:nvPr>
            <p:ph type="subTitle" idx="1" hasCustomPrompt="1"/>
          </p:nvPr>
        </p:nvSpPr>
        <p:spPr>
          <a:xfrm>
            <a:off x="990000" y="4113213"/>
            <a:ext cx="4636800" cy="1655762"/>
          </a:xfrm>
        </p:spPr>
        <p:txBody>
          <a:bodyPr rtlCol="0">
            <a:normAutofit/>
          </a:bodyPr>
          <a:lstStyle>
            <a:lvl1pPr marL="0" indent="0" algn="ctr">
              <a:buNone/>
              <a:defRPr/>
            </a:lvl1pPr>
          </a:lstStyle>
          <a:p>
            <a:pPr rtl="0"/>
            <a:r>
              <a:rPr lang="en-GB" noProof="0">
                <a:cs typeface="Calibri"/>
              </a:rPr>
              <a:t>Presenter name</a:t>
            </a:r>
            <a:endParaRPr lang="en-GB" noProof="0"/>
          </a:p>
        </p:txBody>
      </p:sp>
    </p:spTree>
    <p:extLst>
      <p:ext uri="{BB962C8B-B14F-4D97-AF65-F5344CB8AC3E}">
        <p14:creationId xmlns:p14="http://schemas.microsoft.com/office/powerpoint/2010/main" val="422912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rtlCol="0"/>
          <a:lstStyle>
            <a:lvl1pPr>
              <a:defRPr/>
            </a:lvl1pPr>
          </a:lstStyle>
          <a:p>
            <a:pPr rtl="0"/>
            <a:r>
              <a:rPr lang="en-US"/>
              <a:t>March 2025</a:t>
            </a:r>
            <a:endParaRPr lang="en-GB" noProof="0"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a:xfrm>
            <a:off x="2754312" y="6357600"/>
            <a:ext cx="6683376" cy="460800"/>
          </a:xfrm>
          <a:prstGeom prst="rect">
            <a:avLst/>
          </a:prstGeom>
        </p:spPr>
        <p:txBody>
          <a:bodyPr rtlCol="0"/>
          <a:lstStyle>
            <a:lvl1pPr>
              <a:defRPr/>
            </a:lvl1pPr>
          </a:lstStyle>
          <a:p>
            <a:r>
              <a:rPr lang="it-IT" dirty="0"/>
              <a:t>ECO-AI Workshop</a:t>
            </a:r>
            <a:endParaRPr lang="en-GB"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418549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2971400" cy="661912"/>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2971400" cy="3632750"/>
          </a:xfrm>
        </p:spPr>
        <p:txBody>
          <a:bodyPr rtlCol="0">
            <a:noAutofit/>
          </a:bodyPr>
          <a:lstStyle>
            <a:lvl1pPr>
              <a:defRPr sz="1600"/>
            </a:lvl1pPr>
            <a:lvl2pPr>
              <a:defRPr sz="1600"/>
            </a:lvl2pPr>
            <a:lvl3pPr>
              <a:defRPr sz="16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4610300" y="1756025"/>
            <a:ext cx="2971400" cy="662400"/>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4610300" y="2450550"/>
            <a:ext cx="2971400" cy="3632750"/>
          </a:xfrm>
        </p:spPr>
        <p:txBody>
          <a:bodyPr rtlCol="0">
            <a:noAutofit/>
          </a:bodyPr>
          <a:lstStyle>
            <a:lvl1pPr>
              <a:defRPr sz="1600"/>
            </a:lvl1pPr>
            <a:lvl2pPr>
              <a:defRPr sz="1600"/>
            </a:lvl2pPr>
            <a:lvl3pPr>
              <a:defRPr sz="16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4">
            <a:extLst>
              <a:ext uri="{FF2B5EF4-FFF2-40B4-BE49-F238E27FC236}">
                <a16:creationId xmlns:a16="http://schemas.microsoft.com/office/drawing/2014/main" id="{65563541-7DAA-4F84-BBAB-31C12F6AE981}"/>
              </a:ext>
            </a:extLst>
          </p:cNvPr>
          <p:cNvSpPr>
            <a:spLocks noGrp="1"/>
          </p:cNvSpPr>
          <p:nvPr>
            <p:ph type="body" sz="quarter" idx="13"/>
          </p:nvPr>
        </p:nvSpPr>
        <p:spPr>
          <a:xfrm>
            <a:off x="8231200" y="1756025"/>
            <a:ext cx="2971400" cy="662400"/>
          </a:xfrm>
        </p:spPr>
        <p:txBody>
          <a:bodyPr rtlCol="0"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1" name="Content Placeholder 5">
            <a:extLst>
              <a:ext uri="{FF2B5EF4-FFF2-40B4-BE49-F238E27FC236}">
                <a16:creationId xmlns:a16="http://schemas.microsoft.com/office/drawing/2014/main" id="{AE3321C3-E759-4DD7-BFA1-2E724B8DDBF0}"/>
              </a:ext>
            </a:extLst>
          </p:cNvPr>
          <p:cNvSpPr>
            <a:spLocks noGrp="1"/>
          </p:cNvSpPr>
          <p:nvPr>
            <p:ph sz="quarter" idx="14"/>
          </p:nvPr>
        </p:nvSpPr>
        <p:spPr>
          <a:xfrm>
            <a:off x="8231200" y="2450550"/>
            <a:ext cx="2971400" cy="3632750"/>
          </a:xfrm>
        </p:spPr>
        <p:txBody>
          <a:bodyPr rtlCol="0">
            <a:noAutofit/>
          </a:bodyPr>
          <a:lstStyle>
            <a:lvl1pPr>
              <a:defRPr sz="1600"/>
            </a:lvl1pPr>
            <a:lvl2pPr>
              <a:defRPr sz="1600"/>
            </a:lvl2pPr>
            <a:lvl3pPr>
              <a:defRPr sz="16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rtlCol="0"/>
          <a:lstStyle>
            <a:lvl1pPr>
              <a:defRPr/>
            </a:lvl1pPr>
          </a:lstStyle>
          <a:p>
            <a:r>
              <a:rPr lang="en-US"/>
              <a:t>March 2025</a:t>
            </a:r>
            <a:endParaRPr lang="en-GB"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a:xfrm>
            <a:off x="2754312" y="6357600"/>
            <a:ext cx="6683376" cy="460800"/>
          </a:xfrm>
          <a:prstGeom prst="rect">
            <a:avLst/>
          </a:prstGeom>
        </p:spPr>
        <p:txBody>
          <a:bodyPr rtlCol="0"/>
          <a:lstStyle/>
          <a:p>
            <a:r>
              <a:rPr lang="it-IT" dirty="0"/>
              <a:t>ECO-AI Workshop</a:t>
            </a:r>
            <a:endParaRPr lang="en-GB"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193649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318001" y="536573"/>
            <a:ext cx="7424950" cy="1453003"/>
          </a:xfrm>
        </p:spPr>
        <p:txBody>
          <a:bodyPr rtlCol="0"/>
          <a:lstStyle>
            <a:lvl1pPr algn="ctr">
              <a:defRPr/>
            </a:lvl1pPr>
          </a:lstStyle>
          <a:p>
            <a:pPr rtl="0"/>
            <a:r>
              <a:rPr lang="en-US" noProof="0"/>
              <a:t>Click to edit Master title style</a:t>
            </a:r>
            <a:endParaRPr lang="en-GB" noProof="0"/>
          </a:p>
        </p:txBody>
      </p: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p:nvPr>
        </p:nvSpPr>
        <p:spPr>
          <a:xfrm>
            <a:off x="627063" y="536575"/>
            <a:ext cx="2616200" cy="1743075"/>
          </a:xfrm>
        </p:spPr>
        <p:txBody>
          <a:bodyPr rtlCol="0"/>
          <a:lstStyle/>
          <a:p>
            <a:pPr rtl="0"/>
            <a:r>
              <a:rPr lang="en-US" noProof="0"/>
              <a:t>Click icon to add picture</a:t>
            </a:r>
            <a:endParaRPr lang="en-GB" noProof="0"/>
          </a:p>
        </p:txBody>
      </p:sp>
      <p:sp>
        <p:nvSpPr>
          <p:cNvPr id="207" name="Picture Placeholder 10">
            <a:extLst>
              <a:ext uri="{FF2B5EF4-FFF2-40B4-BE49-F238E27FC236}">
                <a16:creationId xmlns:a16="http://schemas.microsoft.com/office/drawing/2014/main" id="{524BD50E-995A-4DB3-8E0A-E7F1FC636936}"/>
              </a:ext>
            </a:extLst>
          </p:cNvPr>
          <p:cNvSpPr>
            <a:spLocks noGrp="1"/>
          </p:cNvSpPr>
          <p:nvPr>
            <p:ph type="pic" sz="quarter" idx="15"/>
          </p:nvPr>
        </p:nvSpPr>
        <p:spPr>
          <a:xfrm>
            <a:off x="616853" y="2557090"/>
            <a:ext cx="2616200" cy="1743075"/>
          </a:xfrm>
        </p:spPr>
        <p:txBody>
          <a:bodyPr rtlCol="0"/>
          <a:lstStyle/>
          <a:p>
            <a:pPr rtl="0"/>
            <a:r>
              <a:rPr lang="en-US" noProof="0"/>
              <a:t>Click icon to add picture</a:t>
            </a:r>
            <a:endParaRPr lang="en-GB" noProof="0"/>
          </a:p>
        </p:txBody>
      </p:sp>
      <p:sp>
        <p:nvSpPr>
          <p:cNvPr id="208" name="Picture Placeholder 10">
            <a:extLst>
              <a:ext uri="{FF2B5EF4-FFF2-40B4-BE49-F238E27FC236}">
                <a16:creationId xmlns:a16="http://schemas.microsoft.com/office/drawing/2014/main" id="{ABAB6489-3F37-4A20-8777-093046E5C82D}"/>
              </a:ext>
            </a:extLst>
          </p:cNvPr>
          <p:cNvSpPr>
            <a:spLocks noGrp="1"/>
          </p:cNvSpPr>
          <p:nvPr>
            <p:ph type="pic" sz="quarter" idx="16"/>
          </p:nvPr>
        </p:nvSpPr>
        <p:spPr>
          <a:xfrm>
            <a:off x="627063" y="4576347"/>
            <a:ext cx="2616200" cy="1743075"/>
          </a:xfrm>
        </p:spPr>
        <p:txBody>
          <a:bodyPr rtlCol="0"/>
          <a:lstStyle/>
          <a:p>
            <a:pPr rtl="0"/>
            <a:r>
              <a:rPr lang="en-US" noProof="0"/>
              <a:t>Click icon to add picture</a:t>
            </a:r>
            <a:endParaRPr lang="en-GB" noProof="0"/>
          </a:p>
        </p:txBody>
      </p:sp>
      <p:sp>
        <p:nvSpPr>
          <p:cNvPr id="7" name="Text Placeholder 6">
            <a:extLst>
              <a:ext uri="{FF2B5EF4-FFF2-40B4-BE49-F238E27FC236}">
                <a16:creationId xmlns:a16="http://schemas.microsoft.com/office/drawing/2014/main" id="{92523157-52E2-4F89-B3C9-EA9FE7914BAB}"/>
              </a:ext>
            </a:extLst>
          </p:cNvPr>
          <p:cNvSpPr>
            <a:spLocks noGrp="1"/>
          </p:cNvSpPr>
          <p:nvPr>
            <p:ph type="body" sz="quarter" idx="17" hasCustomPrompt="1"/>
          </p:nvPr>
        </p:nvSpPr>
        <p:spPr>
          <a:xfrm>
            <a:off x="4864100" y="2876550"/>
            <a:ext cx="6332538" cy="3219450"/>
          </a:xfrm>
        </p:spPr>
        <p:txBody>
          <a:bodyPr rtlCol="0">
            <a:normAutofit/>
          </a:bodyPr>
          <a:lstStyle>
            <a:lvl1pPr marL="0" indent="0" algn="ctr">
              <a:buNone/>
              <a:defRPr sz="190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rtl="0"/>
            <a:r>
              <a:rPr lang="en-GB" noProof="0"/>
              <a:t>Click to edit text</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318000" y="6357167"/>
            <a:ext cx="1760150" cy="461665"/>
          </a:xfrm>
        </p:spPr>
        <p:txBody>
          <a:bodyPr rtlCol="0"/>
          <a:lstStyle>
            <a:lvl1pPr>
              <a:defRPr/>
            </a:lvl1pPr>
          </a:lstStyle>
          <a:p>
            <a:r>
              <a:rPr lang="en-US"/>
              <a:t>March 2025</a:t>
            </a:r>
            <a:endParaRPr lang="en-GB"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6356725" y="6357600"/>
            <a:ext cx="3347285" cy="460800"/>
          </a:xfrm>
          <a:prstGeom prst="rect">
            <a:avLst/>
          </a:prstGeom>
        </p:spPr>
        <p:txBody>
          <a:bodyPr rtlCol="0"/>
          <a:lstStyle/>
          <a:p>
            <a:r>
              <a:rPr lang="it-IT" dirty="0"/>
              <a:t>ECO-AI Workshop</a:t>
            </a:r>
            <a:endParaRPr lang="en-GB"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77417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167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7794707" y="536573"/>
            <a:ext cx="3856679" cy="1453003"/>
          </a:xfrm>
        </p:spPr>
        <p:txBody>
          <a:bodyPr rtlCol="0"/>
          <a:lstStyle>
            <a:lvl1pPr algn="ctr">
              <a:defRPr/>
            </a:lvl1pPr>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rtlCol="0"/>
          <a:lstStyle>
            <a:lvl1pPr>
              <a:defRPr/>
            </a:lvl1pPr>
          </a:lstStyle>
          <a:p>
            <a:r>
              <a:rPr lang="en-US" dirty="0"/>
              <a:t>March 2025</a:t>
            </a:r>
            <a:endParaRPr lang="en-GB"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2754312" y="6357600"/>
            <a:ext cx="6683376" cy="460800"/>
          </a:xfrm>
          <a:prstGeom prst="rect">
            <a:avLst/>
          </a:prstGeom>
        </p:spPr>
        <p:txBody>
          <a:bodyPr rtlCol="0"/>
          <a:lstStyle/>
          <a:p>
            <a:r>
              <a:rPr lang="it-IT" dirty="0"/>
              <a:t>ECO-AI Workshop</a:t>
            </a:r>
            <a:endParaRPr lang="en-GB"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hidden="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grpSp>
      </p:grpSp>
      <p:sp>
        <p:nvSpPr>
          <p:cNvPr id="7" name="Text Placeholder 6">
            <a:extLst>
              <a:ext uri="{FF2B5EF4-FFF2-40B4-BE49-F238E27FC236}">
                <a16:creationId xmlns:a16="http://schemas.microsoft.com/office/drawing/2014/main" id="{9CF2D931-86F8-40B1-B2C0-BE477572ECCA}"/>
              </a:ext>
            </a:extLst>
          </p:cNvPr>
          <p:cNvSpPr>
            <a:spLocks noGrp="1"/>
          </p:cNvSpPr>
          <p:nvPr>
            <p:ph type="body" sz="quarter" idx="14"/>
          </p:nvPr>
        </p:nvSpPr>
        <p:spPr>
          <a:xfrm>
            <a:off x="8181686" y="2876550"/>
            <a:ext cx="3059113" cy="2983947"/>
          </a:xfrm>
        </p:spPr>
        <p:txBody>
          <a:bodyPr rtlCol="0"/>
          <a:lstStyle>
            <a:lvl1pPr marL="0" indent="0" algn="ctr">
              <a:buNone/>
              <a:defRPr/>
            </a:lvl1pPr>
            <a:lvl2pPr marL="360000" indent="0">
              <a:buFont typeface="Arial" panose="020B0604020202020204" pitchFamily="34" charset="0"/>
              <a:buNone/>
              <a:defRPr/>
            </a:lvl2pPr>
            <a:lvl3pPr marL="720000" indent="0">
              <a:buNone/>
              <a:defRPr/>
            </a:lvl3pPr>
            <a:lvl4pPr marL="1080000" indent="0">
              <a:buFont typeface="Arial" panose="020B0604020202020204" pitchFamily="34" charset="0"/>
              <a:buNone/>
              <a:defRPr/>
            </a:lvl4pPr>
            <a:lvl5pPr marL="1440000" indent="0">
              <a:buNone/>
              <a:defRPr/>
            </a:lvl5pPr>
          </a:lstStyle>
          <a:p>
            <a:pPr lvl="0" rtl="0"/>
            <a:r>
              <a:rPr lang="en-US" noProof="0"/>
              <a:t>Click to edit Master text styles</a:t>
            </a:r>
          </a:p>
        </p:txBody>
      </p:sp>
    </p:spTree>
    <p:extLst>
      <p:ext uri="{BB962C8B-B14F-4D97-AF65-F5344CB8AC3E}">
        <p14:creationId xmlns:p14="http://schemas.microsoft.com/office/powerpoint/2010/main" val="1868871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B0C00E-BA18-9CA1-85D5-F3C67279FCED}"/>
              </a:ext>
            </a:extLst>
          </p:cNvPr>
          <p:cNvSpPr>
            <a:spLocks noGrp="1"/>
          </p:cNvSpPr>
          <p:nvPr>
            <p:ph type="dt" sz="half" idx="10"/>
          </p:nvPr>
        </p:nvSpPr>
        <p:spPr/>
        <p:txBody>
          <a:bodyPr/>
          <a:lstStyle/>
          <a:p>
            <a:fld id="{11058206-07C3-4BD3-A2B9-6120F3BEA886}" type="datetimeFigureOut">
              <a:rPr lang="en-GB" smtClean="0"/>
              <a:t>18/05/2026</a:t>
            </a:fld>
            <a:endParaRPr lang="en-GB"/>
          </a:p>
        </p:txBody>
      </p:sp>
      <p:sp>
        <p:nvSpPr>
          <p:cNvPr id="3" name="Footer Placeholder 2">
            <a:extLst>
              <a:ext uri="{FF2B5EF4-FFF2-40B4-BE49-F238E27FC236}">
                <a16:creationId xmlns:a16="http://schemas.microsoft.com/office/drawing/2014/main" id="{413744DA-8A8C-2885-2B4E-236E75C068AD}"/>
              </a:ext>
            </a:extLst>
          </p:cNvPr>
          <p:cNvSpPr>
            <a:spLocks noGrp="1"/>
          </p:cNvSpPr>
          <p:nvPr>
            <p:ph type="ftr" sz="quarter" idx="11"/>
          </p:nvPr>
        </p:nvSpPr>
        <p:spPr>
          <a:xfrm>
            <a:off x="2754312" y="6357600"/>
            <a:ext cx="6683376" cy="460800"/>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94D8DD32-B2B7-916B-3C64-867E658C9DC1}"/>
              </a:ext>
            </a:extLst>
          </p:cNvPr>
          <p:cNvSpPr>
            <a:spLocks noGrp="1"/>
          </p:cNvSpPr>
          <p:nvPr>
            <p:ph type="sldNum" sz="quarter" idx="12"/>
          </p:nvPr>
        </p:nvSpPr>
        <p:spPr/>
        <p:txBody>
          <a:bodyPr/>
          <a:lstStyle/>
          <a:p>
            <a:fld id="{8E44CB9D-288E-4080-B75E-7296351D23BE}" type="slidenum">
              <a:rPr lang="en-GB" smtClean="0"/>
              <a:t>‹#›</a:t>
            </a:fld>
            <a:endParaRPr lang="en-GB"/>
          </a:p>
        </p:txBody>
      </p:sp>
    </p:spTree>
    <p:extLst>
      <p:ext uri="{BB962C8B-B14F-4D97-AF65-F5344CB8AC3E}">
        <p14:creationId xmlns:p14="http://schemas.microsoft.com/office/powerpoint/2010/main" val="399039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530307" y="536573"/>
            <a:ext cx="3856679" cy="1453003"/>
          </a:xfrm>
        </p:spPr>
        <p:txBody>
          <a:bodyPr rtlCol="0"/>
          <a:lstStyle>
            <a:lvl1pPr algn="ctr">
              <a:defRPr/>
            </a:lvl1pPr>
          </a:lstStyle>
          <a:p>
            <a:pPr rtl="0"/>
            <a:r>
              <a:rPr lang="en-US" noProof="0"/>
              <a:t>Click to edit Master title style</a:t>
            </a:r>
            <a:endParaRPr lang="en-GB" noProof="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03" name="Content Placeholder 2">
            <a:extLst>
              <a:ext uri="{FF2B5EF4-FFF2-40B4-BE49-F238E27FC236}">
                <a16:creationId xmlns:a16="http://schemas.microsoft.com/office/drawing/2014/main" id="{E4838519-F7BD-42C9-BDE6-B4D6DF7E1175}"/>
              </a:ext>
            </a:extLst>
          </p:cNvPr>
          <p:cNvSpPr>
            <a:spLocks noGrp="1"/>
          </p:cNvSpPr>
          <p:nvPr>
            <p:ph idx="13" hasCustomPrompt="1"/>
          </p:nvPr>
        </p:nvSpPr>
        <p:spPr>
          <a:xfrm>
            <a:off x="907606" y="2877018"/>
            <a:ext cx="3060000" cy="2938561"/>
          </a:xfrm>
        </p:spPr>
        <p:txBody>
          <a:bodyPr rtlCol="0">
            <a:normAutofit/>
          </a:bodyPr>
          <a:lstStyle>
            <a:lvl1pPr algn="ctr">
              <a:defRPr/>
            </a:lvl1pPr>
          </a:lstStyle>
          <a:p>
            <a:pPr marL="0" indent="0" algn="ctr" rtl="0">
              <a:buNone/>
            </a:pPr>
            <a:r>
              <a:rPr lang="en-GB" noProof="0"/>
              <a:t>Click to edit master text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a:xfrm>
            <a:off x="450000" y="6357168"/>
            <a:ext cx="1480400" cy="461665"/>
          </a:xfrm>
        </p:spPr>
        <p:txBody>
          <a:bodyPr rtlCol="0"/>
          <a:lstStyle>
            <a:lvl1pPr>
              <a:defRPr/>
            </a:lvl1pPr>
          </a:lstStyle>
          <a:p>
            <a:r>
              <a:rPr lang="en-US"/>
              <a:t>March 2025</a:t>
            </a:r>
            <a:endParaRPr lang="en-GB"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1996947" y="6357600"/>
            <a:ext cx="6683376" cy="460800"/>
          </a:xfrm>
          <a:prstGeom prst="rect">
            <a:avLst/>
          </a:prstGeom>
        </p:spPr>
        <p:txBody>
          <a:bodyPr rtlCol="0"/>
          <a:lstStyle>
            <a:lvl1pPr algn="l">
              <a:defRPr/>
            </a:lvl1pPr>
          </a:lstStyle>
          <a:p>
            <a:r>
              <a:rPr lang="it-IT" dirty="0"/>
              <a:t>ECO-AI Workshop</a:t>
            </a:r>
            <a:endParaRPr lang="en-GB" dirty="0"/>
          </a:p>
        </p:txBody>
      </p: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rtlCol="0"/>
          <a:lstStyle/>
          <a:p>
            <a:pPr rtl="0"/>
            <a:r>
              <a:rPr lang="en-US" noProof="0"/>
              <a:t>Click icon to add picture</a:t>
            </a:r>
            <a:endParaRPr lang="en-GB" noProof="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44646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056600" y="536573"/>
            <a:ext cx="4078800" cy="1453003"/>
          </a:xfrm>
        </p:spPr>
        <p:txBody>
          <a:bodyPr rtlCol="0"/>
          <a:lstStyle>
            <a:lvl1pPr algn="ctr">
              <a:defRPr/>
            </a:lvl1pPr>
          </a:lstStyle>
          <a:p>
            <a:pPr rtl="0"/>
            <a:r>
              <a:rPr lang="en-US" noProof="0"/>
              <a:t>Click to edit Master title style</a:t>
            </a:r>
            <a:endParaRPr lang="en-GB" noProof="0"/>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rtlCol="0">
            <a:normAutofit/>
          </a:bodyPr>
          <a:lstStyle>
            <a:lvl1pPr marL="0" indent="0" algn="ctr">
              <a:buNone/>
              <a:defRPr sz="16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rtl="0"/>
            <a:r>
              <a:rPr lang="en-GB" noProof="0"/>
              <a:t>Click to add text</a:t>
            </a:r>
          </a:p>
        </p:txBody>
      </p:sp>
      <p:grpSp>
        <p:nvGrpSpPr>
          <p:cNvPr id="6" name="Group 5" hidden="1">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40" name="Group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8" name="Group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19" name="Group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9" name="Group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1" name="Group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grpSp>
        <p:nvGrpSpPr>
          <p:cNvPr id="48" name="Group 47" hidden="1">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grpSp>
            <p:nvGrpSpPr>
              <p:cNvPr id="82" name="Group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90" name="Date Placeholder 89">
            <a:extLst>
              <a:ext uri="{FF2B5EF4-FFF2-40B4-BE49-F238E27FC236}">
                <a16:creationId xmlns:a16="http://schemas.microsoft.com/office/drawing/2014/main" id="{1BF976B7-3681-B918-D798-4A70FE40023D}"/>
              </a:ext>
            </a:extLst>
          </p:cNvPr>
          <p:cNvSpPr>
            <a:spLocks noGrp="1"/>
          </p:cNvSpPr>
          <p:nvPr>
            <p:ph type="dt" sz="half" idx="14"/>
          </p:nvPr>
        </p:nvSpPr>
        <p:spPr/>
        <p:txBody>
          <a:bodyPr/>
          <a:lstStyle>
            <a:lvl1pPr>
              <a:defRPr/>
            </a:lvl1pPr>
          </a:lstStyle>
          <a:p>
            <a:r>
              <a:rPr lang="en-US"/>
              <a:t>March 2025</a:t>
            </a:r>
            <a:endParaRPr lang="en-GB" dirty="0"/>
          </a:p>
        </p:txBody>
      </p:sp>
      <p:sp>
        <p:nvSpPr>
          <p:cNvPr id="92" name="Footer Placeholder 91">
            <a:extLst>
              <a:ext uri="{FF2B5EF4-FFF2-40B4-BE49-F238E27FC236}">
                <a16:creationId xmlns:a16="http://schemas.microsoft.com/office/drawing/2014/main" id="{F83E9D7D-3FD5-275E-04A7-EE0021BC9FA7}"/>
              </a:ext>
            </a:extLst>
          </p:cNvPr>
          <p:cNvSpPr>
            <a:spLocks noGrp="1"/>
          </p:cNvSpPr>
          <p:nvPr>
            <p:ph type="ftr" sz="quarter" idx="15"/>
          </p:nvPr>
        </p:nvSpPr>
        <p:spPr>
          <a:xfrm>
            <a:off x="2754312" y="6357600"/>
            <a:ext cx="6683376" cy="460800"/>
          </a:xfrm>
          <a:prstGeom prst="rect">
            <a:avLst/>
          </a:prstGeom>
        </p:spPr>
        <p:txBody>
          <a:bodyPr/>
          <a:lstStyle/>
          <a:p>
            <a:r>
              <a:rPr lang="it-IT" dirty="0"/>
              <a:t>ECO-AI Workshop</a:t>
            </a:r>
            <a:endParaRPr lang="en-GB" dirty="0"/>
          </a:p>
        </p:txBody>
      </p:sp>
      <p:sp>
        <p:nvSpPr>
          <p:cNvPr id="93" name="Slide Number Placeholder 92">
            <a:extLst>
              <a:ext uri="{FF2B5EF4-FFF2-40B4-BE49-F238E27FC236}">
                <a16:creationId xmlns:a16="http://schemas.microsoft.com/office/drawing/2014/main" id="{8B0C4335-F883-15E0-9D64-F16157E29949}"/>
              </a:ext>
            </a:extLst>
          </p:cNvPr>
          <p:cNvSpPr>
            <a:spLocks noGrp="1"/>
          </p:cNvSpPr>
          <p:nvPr>
            <p:ph type="sldNum" sz="quarter" idx="16"/>
          </p:nvPr>
        </p:nvSpPr>
        <p:spPr/>
        <p:txBody>
          <a:bodyPr/>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420943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9400" y="563402"/>
            <a:ext cx="4075200" cy="2058573"/>
          </a:xfrm>
        </p:spPr>
        <p:txBody>
          <a:bodyPr rtlCol="0">
            <a:noAutofit/>
          </a:bodyPr>
          <a:lstStyle>
            <a:lvl1pPr algn="ctr">
              <a:defRPr sz="3200"/>
            </a:lvl1pPr>
          </a:lstStyle>
          <a:p>
            <a:pPr rtl="0"/>
            <a:r>
              <a:rPr lang="en-US" noProof="0"/>
              <a:t>Click to edit Master title style</a:t>
            </a:r>
            <a:endParaRPr lang="en-GB" noProof="0"/>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hasCustomPrompt="1"/>
          </p:nvPr>
        </p:nvSpPr>
        <p:spPr>
          <a:xfrm>
            <a:off x="990000" y="4248000"/>
            <a:ext cx="4075200" cy="1520975"/>
          </a:xfrm>
        </p:spPr>
        <p:txBody>
          <a:bodyPr rtlCol="0">
            <a:normAutofit/>
          </a:bodyPr>
          <a:lstStyle>
            <a:lvl1pPr marL="0" indent="0" algn="ctr">
              <a:buNone/>
              <a:defRPr/>
            </a:lvl1pPr>
          </a:lstStyle>
          <a:p>
            <a:pPr rtl="0"/>
            <a:r>
              <a:rPr lang="en-GB" noProof="0"/>
              <a:t>Subtitle</a:t>
            </a:r>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p:nvPr>
        </p:nvSpPr>
        <p:spPr>
          <a:xfrm>
            <a:off x="6654800" y="563563"/>
            <a:ext cx="4995863" cy="2706687"/>
          </a:xfrm>
        </p:spPr>
        <p:txBody>
          <a:bodyPr rtlCol="0"/>
          <a:lstStyle/>
          <a:p>
            <a:pPr rtl="0"/>
            <a:r>
              <a:rPr lang="en-US" noProof="0"/>
              <a:t>Click icon to add picture</a:t>
            </a:r>
            <a:endParaRPr lang="en-GB" noProof="0"/>
          </a:p>
        </p:txBody>
      </p:sp>
      <p:sp>
        <p:nvSpPr>
          <p:cNvPr id="26" name="Picture Placeholder 25">
            <a:extLst>
              <a:ext uri="{FF2B5EF4-FFF2-40B4-BE49-F238E27FC236}">
                <a16:creationId xmlns:a16="http://schemas.microsoft.com/office/drawing/2014/main" id="{92FA415D-7F98-4C81-A18F-A114BF021CC5}"/>
              </a:ext>
            </a:extLst>
          </p:cNvPr>
          <p:cNvSpPr>
            <a:spLocks noGrp="1"/>
          </p:cNvSpPr>
          <p:nvPr>
            <p:ph type="pic" sz="quarter" idx="14"/>
          </p:nvPr>
        </p:nvSpPr>
        <p:spPr>
          <a:xfrm>
            <a:off x="6654800" y="3587750"/>
            <a:ext cx="4995863" cy="2698750"/>
          </a:xfrm>
        </p:spPr>
        <p:txBody>
          <a:bodyPr rtlCol="0"/>
          <a:lstStyle/>
          <a:p>
            <a:pPr rtl="0"/>
            <a:r>
              <a:rPr lang="en-US" noProof="0"/>
              <a:t>Click icon to add picture</a:t>
            </a:r>
            <a:endParaRPr lang="en-GB" noProof="0"/>
          </a:p>
        </p:txBody>
      </p:sp>
      <p:grpSp>
        <p:nvGrpSpPr>
          <p:cNvPr id="6" name="Group 5" hidden="1">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p:nvPr userDrawn="1">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grpSp>
    </p:spTree>
    <p:extLst>
      <p:ext uri="{BB962C8B-B14F-4D97-AF65-F5344CB8AC3E}">
        <p14:creationId xmlns:p14="http://schemas.microsoft.com/office/powerpoint/2010/main" val="193872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rtlCol="0"/>
          <a:lstStyle>
            <a:lvl1pPr>
              <a:defRPr/>
            </a:lvl1pPr>
          </a:lstStyle>
          <a:p>
            <a:r>
              <a:rPr lang="en-US"/>
              <a:t>March 2025</a:t>
            </a:r>
            <a:endParaRPr lang="en-GB"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a:xfrm>
            <a:off x="2754312" y="6357600"/>
            <a:ext cx="6683376" cy="460800"/>
          </a:xfrm>
          <a:prstGeom prst="rect">
            <a:avLst/>
          </a:prstGeom>
        </p:spPr>
        <p:txBody>
          <a:bodyPr rtlCol="0"/>
          <a:lstStyle/>
          <a:p>
            <a:r>
              <a:rPr lang="it-IT" dirty="0"/>
              <a:t>ECO-AI Workshop</a:t>
            </a:r>
            <a:endParaRPr lang="en-GB"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rtlCol="0"/>
          <a:lstStyle/>
          <a:p>
            <a:pPr rtl="0"/>
            <a:fld id="{FF2BD96E-3838-45D2-9031-D3AF67C920A5}" type="slidenum">
              <a:rPr lang="en-GB" noProof="0" smtClean="0"/>
              <a:t>‹#›</a:t>
            </a:fld>
            <a:endParaRPr lang="en-GB" noProof="0"/>
          </a:p>
        </p:txBody>
      </p:sp>
    </p:spTree>
    <p:extLst>
      <p:ext uri="{BB962C8B-B14F-4D97-AF65-F5344CB8AC3E}">
        <p14:creationId xmlns:p14="http://schemas.microsoft.com/office/powerpoint/2010/main" val="1372053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a:xfrm>
            <a:off x="838200" y="1839595"/>
            <a:ext cx="10515600" cy="415448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rtlCol="0"/>
          <a:lstStyle>
            <a:lvl1pPr>
              <a:defRPr/>
            </a:lvl1pPr>
          </a:lstStyle>
          <a:p>
            <a:r>
              <a:rPr lang="en-US"/>
              <a:t>March 2025</a:t>
            </a:r>
            <a:endParaRPr lang="en-GB"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a:xfrm>
            <a:off x="2754312" y="6357600"/>
            <a:ext cx="6683376" cy="460800"/>
          </a:xfrm>
          <a:prstGeom prst="rect">
            <a:avLst/>
          </a:prstGeom>
        </p:spPr>
        <p:txBody>
          <a:bodyPr rtlCol="0"/>
          <a:lstStyle/>
          <a:p>
            <a:r>
              <a:rPr lang="it-IT" dirty="0"/>
              <a:t>ECO-AI Workshop</a:t>
            </a:r>
            <a:endParaRPr lang="en-GB"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rtlCol="0"/>
          <a:lstStyle/>
          <a:p>
            <a:pPr rtl="0"/>
            <a:fld id="{FF2BD96E-3838-45D2-9031-D3AF67C920A5}" type="slidenum">
              <a:rPr lang="en-GB" noProof="0" smtClean="0"/>
              <a:t>‹#›</a:t>
            </a:fld>
            <a:endParaRPr lang="en-GB" noProof="0"/>
          </a:p>
        </p:txBody>
      </p:sp>
    </p:spTree>
    <p:extLst>
      <p:ext uri="{BB962C8B-B14F-4D97-AF65-F5344CB8AC3E}">
        <p14:creationId xmlns:p14="http://schemas.microsoft.com/office/powerpoint/2010/main" val="6372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7324726" y="4217899"/>
            <a:ext cx="4079874" cy="1132373"/>
          </a:xfrm>
        </p:spPr>
        <p:txBody>
          <a:bodyPr rtlCol="0" anchor="t">
            <a:noAutofit/>
          </a:bodyPr>
          <a:lstStyle>
            <a:lvl1pPr algn="ctr">
              <a:defRPr sz="3200"/>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rtlCol="0" anchor="b">
            <a:normAutofit/>
          </a:bodyPr>
          <a:lstStyle>
            <a:lvl1pPr marL="0" indent="0" algn="ctr">
              <a:lnSpc>
                <a:spcPct val="125000"/>
              </a:lnSpc>
              <a:buNone/>
              <a:defRPr sz="32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43" name="Picture Placeholder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rtlCol="0"/>
          <a:lstStyle/>
          <a:p>
            <a:pPr rtl="0"/>
            <a:r>
              <a:rPr lang="en-US" noProof="0"/>
              <a:t>Click icon to add picture</a:t>
            </a:r>
            <a:endParaRPr lang="en-GB" noProof="0"/>
          </a:p>
        </p:txBody>
      </p:sp>
      <p:sp>
        <p:nvSpPr>
          <p:cNvPr id="44" name="Picture Placeholder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rtlCol="0"/>
          <a:lstStyle/>
          <a:p>
            <a:pPr rtl="0"/>
            <a:r>
              <a:rPr lang="en-US" noProof="0"/>
              <a:t>Click icon to add picture</a:t>
            </a:r>
            <a:endParaRPr lang="en-GB" noProof="0"/>
          </a:p>
        </p:txBody>
      </p:sp>
      <p:sp>
        <p:nvSpPr>
          <p:cNvPr id="46" name="Picture Placeholder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rtlCol="0"/>
          <a:lstStyle/>
          <a:p>
            <a:pPr rtl="0"/>
            <a:r>
              <a:rPr lang="en-US" noProof="0"/>
              <a:t>Click icon to add picture</a:t>
            </a:r>
            <a:endParaRPr lang="en-GB" noProof="0"/>
          </a:p>
        </p:txBody>
      </p:sp>
      <p:sp>
        <p:nvSpPr>
          <p:cNvPr id="47" name="Picture Placeholder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rtlCol="0"/>
          <a:lstStyle/>
          <a:p>
            <a:pPr rtl="0"/>
            <a:r>
              <a:rPr lang="en-US" noProof="0"/>
              <a:t>Click icon to add picture</a:t>
            </a:r>
            <a:endParaRPr lang="en-GB" noProof="0"/>
          </a:p>
        </p:txBody>
      </p:sp>
      <p:sp>
        <p:nvSpPr>
          <p:cNvPr id="28" name="Date Placeholder 47">
            <a:extLst>
              <a:ext uri="{FF2B5EF4-FFF2-40B4-BE49-F238E27FC236}">
                <a16:creationId xmlns:a16="http://schemas.microsoft.com/office/drawing/2014/main" id="{5B51C357-082C-45A5-80C8-69FD4B94D329}"/>
              </a:ext>
            </a:extLst>
          </p:cNvPr>
          <p:cNvSpPr txBox="1">
            <a:spLocks/>
          </p:cNvSpPr>
          <p:nvPr userDrawn="1"/>
        </p:nvSpPr>
        <p:spPr>
          <a:xfrm>
            <a:off x="450000" y="6357168"/>
            <a:ext cx="1760150" cy="46166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noProof="0"/>
              <a:t>20XX</a:t>
            </a:r>
          </a:p>
        </p:txBody>
      </p:sp>
      <p:cxnSp>
        <p:nvCxnSpPr>
          <p:cNvPr id="18" name="Straight Connector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Group 18" hidden="1">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Group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21" name="Group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29" name="Footer Placeholder 48">
            <a:extLst>
              <a:ext uri="{FF2B5EF4-FFF2-40B4-BE49-F238E27FC236}">
                <a16:creationId xmlns:a16="http://schemas.microsoft.com/office/drawing/2014/main" id="{B217CCF8-D1B0-4B96-AF9D-78BFAEE6D77D}"/>
              </a:ext>
            </a:extLst>
          </p:cNvPr>
          <p:cNvSpPr txBox="1">
            <a:spLocks/>
          </p:cNvSpPr>
          <p:nvPr userDrawn="1"/>
        </p:nvSpPr>
        <p:spPr>
          <a:xfrm>
            <a:off x="2754312" y="6357600"/>
            <a:ext cx="6683376" cy="460800"/>
          </a:xfrm>
          <a:prstGeom prst="rect">
            <a:avLst/>
          </a:prstGeom>
        </p:spPr>
        <p:txBody>
          <a:bodyPr vert="horz" lIns="91440" tIns="45720" rIns="91440" bIns="45720" rtlCol="0" anchor="ctr"/>
          <a:lstStyle>
            <a:defPPr>
              <a:defRPr lang="en-US"/>
            </a:defPPr>
            <a:lvl1pPr marL="0" algn="ctr" defTabSz="914400" rtl="0" eaLnBrk="1" latinLnBrk="0" hangingPunct="1">
              <a:defRPr sz="1000" kern="1200" cap="all" spc="3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GB" noProof="0"/>
              <a:t>Sample Footer Text</a:t>
            </a:r>
          </a:p>
        </p:txBody>
      </p:sp>
      <p:grpSp>
        <p:nvGrpSpPr>
          <p:cNvPr id="30" name="Group 29" hidden="1">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Group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32" name="Group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rtlCol="0" anchor="t" anchorCtr="0" compatLnSpc="1">
                <a:prstTxWarp prst="textNoShape">
                  <a:avLst/>
                </a:prstTxWarp>
              </a:bodyPr>
              <a:lstStyle/>
              <a:p>
                <a:pPr rtl="0"/>
                <a:endParaRPr lang="en-US" dirty="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39" name="Slide Number Placeholder 49">
            <a:extLst>
              <a:ext uri="{FF2B5EF4-FFF2-40B4-BE49-F238E27FC236}">
                <a16:creationId xmlns:a16="http://schemas.microsoft.com/office/drawing/2014/main" id="{FAE9A1BE-DDB9-4362-A4F6-BE1A07DBF6F1}"/>
              </a:ext>
            </a:extLst>
          </p:cNvPr>
          <p:cNvSpPr txBox="1">
            <a:spLocks/>
          </p:cNvSpPr>
          <p:nvPr userDrawn="1"/>
        </p:nvSpPr>
        <p:spPr>
          <a:xfrm>
            <a:off x="9982800" y="6357600"/>
            <a:ext cx="1760150" cy="460800"/>
          </a:xfrm>
          <a:prstGeom prst="rect">
            <a:avLst/>
          </a:prstGeom>
        </p:spPr>
        <p:txBody>
          <a:bodyPr vert="horz" lIns="91440" tIns="45720" rIns="91440" bIns="45720" rtlCol="0" anchor="ctr"/>
          <a:lstStyle>
            <a:defPPr>
              <a:defRPr lang="en-US"/>
            </a:defPPr>
            <a:lvl1pPr marL="0" algn="r" defTabSz="914400" rtl="0" eaLnBrk="1" latinLnBrk="0" hangingPunct="1">
              <a:defRPr sz="1000" kern="1200" cap="all" spc="200" baseline="0">
                <a:solidFill>
                  <a:schemeClr val="tx1">
                    <a:alpha val="6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D39607A7-8386-47DB-8578-DDEDD194E5D4}" type="slidenum">
              <a:rPr lang="en-GB" noProof="0" smtClean="0"/>
              <a:pPr/>
              <a:t>‹#›</a:t>
            </a:fld>
            <a:endParaRPr lang="en-GB" noProof="0"/>
          </a:p>
        </p:txBody>
      </p:sp>
    </p:spTree>
    <p:extLst>
      <p:ext uri="{BB962C8B-B14F-4D97-AF65-F5344CB8AC3E}">
        <p14:creationId xmlns:p14="http://schemas.microsoft.com/office/powerpoint/2010/main" val="128376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rtlCol="0"/>
          <a:lstStyle>
            <a:lvl1pPr algn="ctr">
              <a:defRPr/>
            </a:lvl1pPr>
          </a:lstStyle>
          <a:p>
            <a:pPr rtl="0"/>
            <a:r>
              <a:rPr lang="en-US" noProof="0"/>
              <a:t>Click to edit Master title style</a:t>
            </a:r>
            <a:endParaRPr lang="en-GB" noProof="0"/>
          </a:p>
        </p:txBody>
      </p:sp>
      <p:sp>
        <p:nvSpPr>
          <p:cNvPr id="14" name="Picture Placeholder 13">
            <a:extLst>
              <a:ext uri="{FF2B5EF4-FFF2-40B4-BE49-F238E27FC236}">
                <a16:creationId xmlns:a16="http://schemas.microsoft.com/office/drawing/2014/main" id="{BC50FC60-9736-40BD-8EF0-51BD04771675}"/>
              </a:ext>
            </a:extLst>
          </p:cNvPr>
          <p:cNvSpPr>
            <a:spLocks noGrp="1"/>
          </p:cNvSpPr>
          <p:nvPr>
            <p:ph type="pic" sz="quarter" idx="13"/>
          </p:nvPr>
        </p:nvSpPr>
        <p:spPr>
          <a:xfrm>
            <a:off x="1166813" y="2479675"/>
            <a:ext cx="1587500" cy="2330450"/>
          </a:xfrm>
        </p:spPr>
        <p:txBody>
          <a:bodyPr rtlCol="0"/>
          <a:lstStyle/>
          <a:p>
            <a:pPr rtl="0"/>
            <a:r>
              <a:rPr lang="en-US" noProof="0"/>
              <a:t>Click icon to add picture</a:t>
            </a:r>
            <a:endParaRPr lang="en-GB" noProof="0"/>
          </a:p>
        </p:txBody>
      </p:sp>
      <p:sp>
        <p:nvSpPr>
          <p:cNvPr id="15" name="Picture Placeholder 13">
            <a:extLst>
              <a:ext uri="{FF2B5EF4-FFF2-40B4-BE49-F238E27FC236}">
                <a16:creationId xmlns:a16="http://schemas.microsoft.com/office/drawing/2014/main" id="{7D564077-E600-44C8-B691-00C1C3ECC1C6}"/>
              </a:ext>
            </a:extLst>
          </p:cNvPr>
          <p:cNvSpPr>
            <a:spLocks noGrp="1"/>
          </p:cNvSpPr>
          <p:nvPr>
            <p:ph type="pic" sz="quarter" idx="14"/>
          </p:nvPr>
        </p:nvSpPr>
        <p:spPr>
          <a:xfrm>
            <a:off x="3228885" y="2479675"/>
            <a:ext cx="1587500" cy="2330450"/>
          </a:xfrm>
        </p:spPr>
        <p:txBody>
          <a:bodyPr rtlCol="0"/>
          <a:lstStyle/>
          <a:p>
            <a:pPr rtl="0"/>
            <a:r>
              <a:rPr lang="en-US" noProof="0"/>
              <a:t>Click icon to add picture</a:t>
            </a:r>
            <a:endParaRPr lang="en-GB" noProof="0"/>
          </a:p>
        </p:txBody>
      </p:sp>
      <p:sp>
        <p:nvSpPr>
          <p:cNvPr id="16" name="Picture Placeholder 13">
            <a:extLst>
              <a:ext uri="{FF2B5EF4-FFF2-40B4-BE49-F238E27FC236}">
                <a16:creationId xmlns:a16="http://schemas.microsoft.com/office/drawing/2014/main" id="{5EF6670B-24A6-4EC1-AB19-83414A6BFC81}"/>
              </a:ext>
            </a:extLst>
          </p:cNvPr>
          <p:cNvSpPr>
            <a:spLocks noGrp="1"/>
          </p:cNvSpPr>
          <p:nvPr>
            <p:ph type="pic" sz="quarter" idx="15"/>
          </p:nvPr>
        </p:nvSpPr>
        <p:spPr>
          <a:xfrm>
            <a:off x="5302249" y="2479675"/>
            <a:ext cx="1587500" cy="2330450"/>
          </a:xfrm>
        </p:spPr>
        <p:txBody>
          <a:bodyPr rtlCol="0"/>
          <a:lstStyle/>
          <a:p>
            <a:pPr rtl="0"/>
            <a:r>
              <a:rPr lang="en-US" noProof="0"/>
              <a:t>Click icon to add picture</a:t>
            </a:r>
            <a:endParaRPr lang="en-GB" noProof="0"/>
          </a:p>
        </p:txBody>
      </p:sp>
      <p:sp>
        <p:nvSpPr>
          <p:cNvPr id="17" name="Picture Placeholder 13">
            <a:extLst>
              <a:ext uri="{FF2B5EF4-FFF2-40B4-BE49-F238E27FC236}">
                <a16:creationId xmlns:a16="http://schemas.microsoft.com/office/drawing/2014/main" id="{DCE770BA-A562-4780-AEC9-94BC0C7C53FA}"/>
              </a:ext>
            </a:extLst>
          </p:cNvPr>
          <p:cNvSpPr>
            <a:spLocks noGrp="1"/>
          </p:cNvSpPr>
          <p:nvPr>
            <p:ph type="pic" sz="quarter" idx="16"/>
          </p:nvPr>
        </p:nvSpPr>
        <p:spPr>
          <a:xfrm>
            <a:off x="7364764" y="2479675"/>
            <a:ext cx="1587500" cy="2330450"/>
          </a:xfrm>
        </p:spPr>
        <p:txBody>
          <a:bodyPr rtlCol="0"/>
          <a:lstStyle/>
          <a:p>
            <a:pPr rtl="0"/>
            <a:r>
              <a:rPr lang="en-US" noProof="0"/>
              <a:t>Click icon to add picture</a:t>
            </a:r>
            <a:endParaRPr lang="en-GB" noProof="0"/>
          </a:p>
        </p:txBody>
      </p:sp>
      <p:sp>
        <p:nvSpPr>
          <p:cNvPr id="18" name="Picture Placeholder 13">
            <a:extLst>
              <a:ext uri="{FF2B5EF4-FFF2-40B4-BE49-F238E27FC236}">
                <a16:creationId xmlns:a16="http://schemas.microsoft.com/office/drawing/2014/main" id="{C627DB31-AE80-40F1-A5C7-E1FBE1521BD4}"/>
              </a:ext>
            </a:extLst>
          </p:cNvPr>
          <p:cNvSpPr>
            <a:spLocks noGrp="1"/>
          </p:cNvSpPr>
          <p:nvPr>
            <p:ph type="pic" sz="quarter" idx="17"/>
          </p:nvPr>
        </p:nvSpPr>
        <p:spPr>
          <a:xfrm>
            <a:off x="9437688" y="2479675"/>
            <a:ext cx="1587500" cy="2330450"/>
          </a:xfrm>
        </p:spPr>
        <p:txBody>
          <a:bodyPr rtlCol="0"/>
          <a:lstStyle/>
          <a:p>
            <a:pPr rtl="0"/>
            <a:r>
              <a:rPr lang="en-US" noProof="0"/>
              <a:t>Click icon to add picture</a:t>
            </a:r>
            <a:endParaRPr lang="en-GB" noProof="0"/>
          </a:p>
        </p:txBody>
      </p:sp>
      <p:cxnSp>
        <p:nvCxnSpPr>
          <p:cNvPr id="11" name="Straight Connector 10">
            <a:extLst>
              <a:ext uri="{FF2B5EF4-FFF2-40B4-BE49-F238E27FC236}">
                <a16:creationId xmlns:a16="http://schemas.microsoft.com/office/drawing/2014/main" id="{CDA79604-04BA-44C3-8188-694F8E9C2360}"/>
              </a:ext>
              <a:ext uri="{C183D7F6-B498-43B3-948B-1728B52AA6E4}">
                <adec:decorative xmlns:adec="http://schemas.microsoft.com/office/drawing/2017/decorative" val="1"/>
              </a:ext>
            </a:extLst>
          </p:cNvPr>
          <p:cNvCxnSpPr>
            <a:cxnSpLocks/>
          </p:cNvCxnSpPr>
          <p:nvPr userDrawn="1"/>
        </p:nvCxnSpPr>
        <p:spPr>
          <a:xfrm>
            <a:off x="5826000" y="191159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Text Placeholder 27">
            <a:extLst>
              <a:ext uri="{FF2B5EF4-FFF2-40B4-BE49-F238E27FC236}">
                <a16:creationId xmlns:a16="http://schemas.microsoft.com/office/drawing/2014/main" id="{325542BB-A1DE-421A-898F-007CCBCC1040}"/>
              </a:ext>
            </a:extLst>
          </p:cNvPr>
          <p:cNvSpPr>
            <a:spLocks noGrp="1"/>
          </p:cNvSpPr>
          <p:nvPr>
            <p:ph type="body" sz="quarter" idx="18"/>
          </p:nvPr>
        </p:nvSpPr>
        <p:spPr>
          <a:xfrm>
            <a:off x="1166813"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0" name="Text Placeholder 27">
            <a:extLst>
              <a:ext uri="{FF2B5EF4-FFF2-40B4-BE49-F238E27FC236}">
                <a16:creationId xmlns:a16="http://schemas.microsoft.com/office/drawing/2014/main" id="{95E87339-255E-4557-9768-A292ED25DBA8}"/>
              </a:ext>
            </a:extLst>
          </p:cNvPr>
          <p:cNvSpPr>
            <a:spLocks noGrp="1"/>
          </p:cNvSpPr>
          <p:nvPr>
            <p:ph type="body" sz="quarter" idx="19"/>
          </p:nvPr>
        </p:nvSpPr>
        <p:spPr>
          <a:xfrm>
            <a:off x="1166813"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1" name="Text Placeholder 27">
            <a:extLst>
              <a:ext uri="{FF2B5EF4-FFF2-40B4-BE49-F238E27FC236}">
                <a16:creationId xmlns:a16="http://schemas.microsoft.com/office/drawing/2014/main" id="{969EC781-370F-41FC-AD76-0728B465E512}"/>
              </a:ext>
            </a:extLst>
          </p:cNvPr>
          <p:cNvSpPr>
            <a:spLocks noGrp="1"/>
          </p:cNvSpPr>
          <p:nvPr>
            <p:ph type="body" sz="quarter" idx="20"/>
          </p:nvPr>
        </p:nvSpPr>
        <p:spPr>
          <a:xfrm>
            <a:off x="3228885"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2" name="Text Placeholder 27">
            <a:extLst>
              <a:ext uri="{FF2B5EF4-FFF2-40B4-BE49-F238E27FC236}">
                <a16:creationId xmlns:a16="http://schemas.microsoft.com/office/drawing/2014/main" id="{50C960BB-D9A3-417D-87D9-E93363FB5850}"/>
              </a:ext>
            </a:extLst>
          </p:cNvPr>
          <p:cNvSpPr>
            <a:spLocks noGrp="1"/>
          </p:cNvSpPr>
          <p:nvPr>
            <p:ph type="body" sz="quarter" idx="21"/>
          </p:nvPr>
        </p:nvSpPr>
        <p:spPr>
          <a:xfrm>
            <a:off x="3228885"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3" name="Text Placeholder 27">
            <a:extLst>
              <a:ext uri="{FF2B5EF4-FFF2-40B4-BE49-F238E27FC236}">
                <a16:creationId xmlns:a16="http://schemas.microsoft.com/office/drawing/2014/main" id="{714B566C-453D-4E47-8BE0-2EF7145AD3AF}"/>
              </a:ext>
            </a:extLst>
          </p:cNvPr>
          <p:cNvSpPr>
            <a:spLocks noGrp="1"/>
          </p:cNvSpPr>
          <p:nvPr>
            <p:ph type="body" sz="quarter" idx="22"/>
          </p:nvPr>
        </p:nvSpPr>
        <p:spPr>
          <a:xfrm>
            <a:off x="5302249"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4" name="Text Placeholder 27">
            <a:extLst>
              <a:ext uri="{FF2B5EF4-FFF2-40B4-BE49-F238E27FC236}">
                <a16:creationId xmlns:a16="http://schemas.microsoft.com/office/drawing/2014/main" id="{8C9D423F-AE1B-476A-AC7E-F34CE6ABFA31}"/>
              </a:ext>
            </a:extLst>
          </p:cNvPr>
          <p:cNvSpPr>
            <a:spLocks noGrp="1"/>
          </p:cNvSpPr>
          <p:nvPr>
            <p:ph type="body" sz="quarter" idx="23"/>
          </p:nvPr>
        </p:nvSpPr>
        <p:spPr>
          <a:xfrm>
            <a:off x="5302249"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5" name="Text Placeholder 27">
            <a:extLst>
              <a:ext uri="{FF2B5EF4-FFF2-40B4-BE49-F238E27FC236}">
                <a16:creationId xmlns:a16="http://schemas.microsoft.com/office/drawing/2014/main" id="{F25DCDC4-ECAE-47AB-8ED3-07D8D33BF181}"/>
              </a:ext>
            </a:extLst>
          </p:cNvPr>
          <p:cNvSpPr>
            <a:spLocks noGrp="1"/>
          </p:cNvSpPr>
          <p:nvPr>
            <p:ph type="body" sz="quarter" idx="24"/>
          </p:nvPr>
        </p:nvSpPr>
        <p:spPr>
          <a:xfrm>
            <a:off x="7364765"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6" name="Text Placeholder 27">
            <a:extLst>
              <a:ext uri="{FF2B5EF4-FFF2-40B4-BE49-F238E27FC236}">
                <a16:creationId xmlns:a16="http://schemas.microsoft.com/office/drawing/2014/main" id="{1A7D8398-681A-475F-9624-02EFB0099D50}"/>
              </a:ext>
            </a:extLst>
          </p:cNvPr>
          <p:cNvSpPr>
            <a:spLocks noGrp="1"/>
          </p:cNvSpPr>
          <p:nvPr>
            <p:ph type="body" sz="quarter" idx="25"/>
          </p:nvPr>
        </p:nvSpPr>
        <p:spPr>
          <a:xfrm>
            <a:off x="7364765"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7" name="Text Placeholder 27">
            <a:extLst>
              <a:ext uri="{FF2B5EF4-FFF2-40B4-BE49-F238E27FC236}">
                <a16:creationId xmlns:a16="http://schemas.microsoft.com/office/drawing/2014/main" id="{9692C358-06E1-468E-90F8-9F5F3918233E}"/>
              </a:ext>
            </a:extLst>
          </p:cNvPr>
          <p:cNvSpPr>
            <a:spLocks noGrp="1"/>
          </p:cNvSpPr>
          <p:nvPr>
            <p:ph type="body" sz="quarter" idx="26"/>
          </p:nvPr>
        </p:nvSpPr>
        <p:spPr>
          <a:xfrm>
            <a:off x="9437688" y="5094555"/>
            <a:ext cx="1587499" cy="350292"/>
          </a:xfrm>
        </p:spPr>
        <p:txBody>
          <a:bodyPr rtlCol="0" anchor="ctr">
            <a:noAutofit/>
          </a:bodyPr>
          <a:lstStyle>
            <a:lvl1pPr marL="0" indent="0" algn="ctr">
              <a:buNone/>
              <a:defRPr lang="en-US" sz="16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28" name="Text Placeholder 27">
            <a:extLst>
              <a:ext uri="{FF2B5EF4-FFF2-40B4-BE49-F238E27FC236}">
                <a16:creationId xmlns:a16="http://schemas.microsoft.com/office/drawing/2014/main" id="{2167CC03-B865-47EB-83C3-CA5CDC584C0F}"/>
              </a:ext>
            </a:extLst>
          </p:cNvPr>
          <p:cNvSpPr>
            <a:spLocks noGrp="1"/>
          </p:cNvSpPr>
          <p:nvPr>
            <p:ph type="body" sz="quarter" idx="27"/>
          </p:nvPr>
        </p:nvSpPr>
        <p:spPr>
          <a:xfrm>
            <a:off x="9437688" y="5371723"/>
            <a:ext cx="1587499" cy="350292"/>
          </a:xfrm>
        </p:spPr>
        <p:txBody>
          <a:bodyPr rtlCol="0">
            <a:noAutofit/>
          </a:bodyPr>
          <a:lstStyle>
            <a:lvl1pPr marL="0" indent="0" algn="ctr">
              <a:buNone/>
              <a:defRPr lang="en-US" sz="1200" kern="1200" dirty="0" smtClean="0">
                <a:solidFill>
                  <a:schemeClr val="tx1"/>
                </a:solidFill>
                <a:latin typeface="+mn-lt"/>
                <a:ea typeface="+mn-ea"/>
                <a:cs typeface="+mn-cs"/>
              </a:defRPr>
            </a:lvl1pPr>
            <a:lvl2pPr marL="0" indent="0">
              <a:buNone/>
              <a:defRPr/>
            </a:lvl2pPr>
          </a:lstStyle>
          <a:p>
            <a:pPr lvl="0" rtl="0"/>
            <a:r>
              <a:rPr lang="en-US" noProof="0"/>
              <a:t>Click to edit Master text styles</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rtlCol="0"/>
          <a:lstStyle>
            <a:lvl1pPr>
              <a:defRPr/>
            </a:lvl1pPr>
          </a:lstStyle>
          <a:p>
            <a:r>
              <a:rPr lang="en-US"/>
              <a:t>March 2025</a:t>
            </a:r>
            <a:endParaRPr lang="en-GB" dirty="0"/>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a:xfrm>
            <a:off x="2754312" y="6357600"/>
            <a:ext cx="6683376" cy="460800"/>
          </a:xfrm>
          <a:prstGeom prst="rect">
            <a:avLst/>
          </a:prstGeom>
        </p:spPr>
        <p:txBody>
          <a:bodyPr rtlCol="0"/>
          <a:lstStyle/>
          <a:p>
            <a:r>
              <a:rPr lang="it-IT" dirty="0"/>
              <a:t>ECO-AI Workshop</a:t>
            </a:r>
            <a:endParaRPr lang="en-GB" dirty="0"/>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188530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rtlCol="0"/>
          <a:lstStyle>
            <a:lvl1pPr>
              <a:defRPr/>
            </a:lvl1pPr>
          </a:lstStyle>
          <a:p>
            <a:r>
              <a:rPr lang="en-US"/>
              <a:t>March 2025</a:t>
            </a:r>
            <a:endParaRPr lang="en-GB" dirty="0"/>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a:xfrm>
            <a:off x="2754312" y="6357600"/>
            <a:ext cx="6683376" cy="460800"/>
          </a:xfrm>
          <a:prstGeom prst="rect">
            <a:avLst/>
          </a:prstGeom>
        </p:spPr>
        <p:txBody>
          <a:bodyPr rtlCol="0"/>
          <a:lstStyle/>
          <a:p>
            <a:r>
              <a:rPr lang="it-IT" dirty="0"/>
              <a:t>ECO-AI Workshop</a:t>
            </a:r>
            <a:endParaRPr lang="en-GB" dirty="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273054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dirty="0"/>
              <a:t> </a:t>
            </a:r>
            <a:endParaRPr lang="en-GB"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r>
              <a:rPr lang="it-IT" dirty="0"/>
              <a:t> </a:t>
            </a:r>
            <a:endParaRPr lang="en-GB"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391197465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78" r:id="rId4"/>
    <p:sldLayoutId id="2147483660" r:id="rId5"/>
    <p:sldLayoutId id="2147483680" r:id="rId6"/>
    <p:sldLayoutId id="2147483679" r:id="rId7"/>
    <p:sldLayoutId id="2147483677" r:id="rId8"/>
    <p:sldLayoutId id="2147483662" r:id="rId9"/>
    <p:sldLayoutId id="2147483663" r:id="rId10"/>
    <p:sldLayoutId id="2147483671" r:id="rId11"/>
    <p:sldLayoutId id="2147483676" r:id="rId12"/>
    <p:sldLayoutId id="2147483674" r:id="rId13"/>
    <p:sldLayoutId id="2147483681" r:id="rId14"/>
  </p:sldLayoutIdLst>
  <p:hf hd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guide id="30" orient="horz" pos="2160" userDrawn="1">
          <p15:clr>
            <a:srgbClr val="A4A3A4"/>
          </p15:clr>
        </p15:guide>
        <p15:guide id="31" pos="3840" userDrawn="1">
          <p15:clr>
            <a:srgbClr val="A4A3A4"/>
          </p15:clr>
        </p15:guide>
        <p15:guide id="32" pos="240" userDrawn="1">
          <p15:clr>
            <a:srgbClr val="547EBF"/>
          </p15:clr>
        </p15:guide>
        <p15:guide id="33" orient="horz" pos="240" userDrawn="1">
          <p15:clr>
            <a:srgbClr val="547EBF"/>
          </p15:clr>
        </p15:guide>
        <p15:guide id="34" pos="7440" userDrawn="1">
          <p15:clr>
            <a:srgbClr val="547EBF"/>
          </p15:clr>
        </p15:guide>
        <p15:guide id="35" orient="horz" pos="4080" userDrawn="1">
          <p15:clr>
            <a:srgbClr val="547EBF"/>
          </p15:clr>
        </p15:guide>
        <p15:guide id="36" pos="3960" userDrawn="1">
          <p15:clr>
            <a:srgbClr val="547EBF"/>
          </p15:clr>
        </p15:guide>
        <p15:guide id="37" pos="3720" userDrawn="1">
          <p15:clr>
            <a:srgbClr val="547EBF"/>
          </p15:clr>
        </p15:guide>
        <p15:guide id="38" pos="2112" userDrawn="1">
          <p15:clr>
            <a:srgbClr val="547EBF"/>
          </p15:clr>
        </p15:guide>
        <p15:guide id="39" pos="1848" userDrawn="1">
          <p15:clr>
            <a:srgbClr val="547EBF"/>
          </p15:clr>
        </p15:guide>
        <p15:guide id="40" pos="5568" userDrawn="1">
          <p15:clr>
            <a:srgbClr val="547EBF"/>
          </p15:clr>
        </p15:guide>
        <p15:guide id="41" pos="5832" userDrawn="1">
          <p15:clr>
            <a:srgbClr val="547EBF"/>
          </p15:clr>
        </p15:guide>
        <p15:guide id="42" pos="4968" userDrawn="1">
          <p15:clr>
            <a:srgbClr val="9FCC3B"/>
          </p15:clr>
        </p15:guide>
        <p15:guide id="43" pos="5208" userDrawn="1">
          <p15:clr>
            <a:srgbClr val="9FCC3B"/>
          </p15:clr>
        </p15:guide>
        <p15:guide id="44" pos="2712" userDrawn="1">
          <p15:clr>
            <a:srgbClr val="9FCC3B"/>
          </p15:clr>
        </p15:guide>
        <p15:guide id="45" pos="2472" userDrawn="1">
          <p15:clr>
            <a:srgbClr val="9FCC3B"/>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51.tif"/></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JP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image" Target="../media/image65.png"/><Relationship Id="rId3" Type="http://schemas.openxmlformats.org/officeDocument/2006/relationships/image" Target="../media/image47.png"/><Relationship Id="rId7" Type="http://schemas.openxmlformats.org/officeDocument/2006/relationships/image" Target="../media/image470.png"/><Relationship Id="rId12" Type="http://schemas.openxmlformats.org/officeDocument/2006/relationships/image" Target="../media/image52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61.png"/><Relationship Id="rId11" Type="http://schemas.openxmlformats.org/officeDocument/2006/relationships/image" Target="../media/image511.png"/><Relationship Id="rId5" Type="http://schemas.openxmlformats.org/officeDocument/2006/relationships/image" Target="../media/image450.png"/><Relationship Id="rId10" Type="http://schemas.openxmlformats.org/officeDocument/2006/relationships/image" Target="../media/image500.png"/><Relationship Id="rId4" Type="http://schemas.openxmlformats.org/officeDocument/2006/relationships/image" Target="../media/image3.png"/><Relationship Id="rId9" Type="http://schemas.openxmlformats.org/officeDocument/2006/relationships/image" Target="../media/image490.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86.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52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51.tif"/><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220.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34" Type="http://schemas.openxmlformats.org/officeDocument/2006/relationships/image" Target="../media/image250.png"/><Relationship Id="rId33" Type="http://schemas.openxmlformats.org/officeDocument/2006/relationships/image" Target="../media/image80.png"/><Relationship Id="rId2" Type="http://schemas.openxmlformats.org/officeDocument/2006/relationships/notesSlide" Target="../notesSlides/notesSlide22.xml"/><Relationship Id="rId29" Type="http://schemas.openxmlformats.org/officeDocument/2006/relationships/image" Target="../media/image77.emf"/><Relationship Id="rId1" Type="http://schemas.openxmlformats.org/officeDocument/2006/relationships/slideLayout" Target="../slideLayouts/slideLayout10.xml"/><Relationship Id="rId6" Type="http://schemas.openxmlformats.org/officeDocument/2006/relationships/image" Target="../media/image190.png"/><Relationship Id="rId32" Type="http://schemas.openxmlformats.org/officeDocument/2006/relationships/image" Target="../media/image79.png"/><Relationship Id="rId5" Type="http://schemas.openxmlformats.org/officeDocument/2006/relationships/image" Target="../media/image180.png"/><Relationship Id="rId28" Type="http://schemas.openxmlformats.org/officeDocument/2006/relationships/image" Target="../media/image200.png"/><Relationship Id="rId31" Type="http://schemas.openxmlformats.org/officeDocument/2006/relationships/image" Target="../media/image78.png"/><Relationship Id="rId4" Type="http://schemas.openxmlformats.org/officeDocument/2006/relationships/image" Target="../media/image76.png"/><Relationship Id="rId27" Type="http://schemas.openxmlformats.org/officeDocument/2006/relationships/image" Target="../media/image280.png"/><Relationship Id="rId30"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60.png"/><Relationship Id="rId11" Type="http://schemas.openxmlformats.org/officeDocument/2006/relationships/image" Target="../media/image510.png"/><Relationship Id="rId10" Type="http://schemas.openxmlformats.org/officeDocument/2006/relationships/image" Target="../media/image91.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92.png"/><Relationship Id="rId7" Type="http://schemas.openxmlformats.org/officeDocument/2006/relationships/image" Target="../media/image300.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3.png"/><Relationship Id="rId10" Type="http://schemas.openxmlformats.org/officeDocument/2006/relationships/image" Target="../media/image93.png"/><Relationship Id="rId4" Type="http://schemas.openxmlformats.org/officeDocument/2006/relationships/image" Target="../media/image270.png"/><Relationship Id="rId9" Type="http://schemas.openxmlformats.org/officeDocument/2006/relationships/image" Target="../media/image281.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600.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5.svg"/><Relationship Id="rId12"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0.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2.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2.png"/><Relationship Id="rId10" Type="http://schemas.openxmlformats.org/officeDocument/2006/relationships/image" Target="../media/image31.png"/><Relationship Id="rId4" Type="http://schemas.openxmlformats.org/officeDocument/2006/relationships/image" Target="../media/image26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5.png"/><Relationship Id="rId9" Type="http://schemas.openxmlformats.org/officeDocument/2006/relationships/image" Target="../media/image41.pn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3.png"/><Relationship Id="rId7" Type="http://schemas.openxmlformats.org/officeDocument/2006/relationships/image" Target="../media/image27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61.png"/><Relationship Id="rId5" Type="http://schemas.openxmlformats.org/officeDocument/2006/relationships/image" Target="../media/image251.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68D447-28D3-4F5F-B2DC-FD67E9015868}"/>
              </a:ext>
            </a:extLst>
          </p:cNvPr>
          <p:cNvSpPr>
            <a:spLocks noGrp="1"/>
          </p:cNvSpPr>
          <p:nvPr>
            <p:ph type="body" sz="quarter" idx="17"/>
          </p:nvPr>
        </p:nvSpPr>
        <p:spPr>
          <a:xfrm>
            <a:off x="3858126" y="3328579"/>
            <a:ext cx="8333874" cy="2940793"/>
          </a:xfrm>
        </p:spPr>
        <p:txBody>
          <a:bodyPr rtlCol="0">
            <a:normAutofit lnSpcReduction="10000"/>
          </a:bodyPr>
          <a:lstStyle/>
          <a:p>
            <a:r>
              <a:rPr lang="en-GB" b="1" u="sng" dirty="0">
                <a:latin typeface="+mj-lt"/>
                <a:cs typeface="Calibri"/>
              </a:rPr>
              <a:t>S. Perez</a:t>
            </a:r>
            <a:r>
              <a:rPr lang="en-GB" baseline="30000" dirty="0">
                <a:latin typeface="+mj-lt"/>
                <a:cs typeface="Calibri"/>
              </a:rPr>
              <a:t>†</a:t>
            </a:r>
            <a:r>
              <a:rPr lang="en-GB" dirty="0">
                <a:latin typeface="+mj-lt"/>
                <a:cs typeface="Calibri"/>
              </a:rPr>
              <a:t>,</a:t>
            </a:r>
            <a:r>
              <a:rPr lang="en-GB" baseline="30000" dirty="0">
                <a:latin typeface="+mj-lt"/>
                <a:cs typeface="Calibri"/>
              </a:rPr>
              <a:t> </a:t>
            </a:r>
            <a:r>
              <a:rPr lang="en-GB" dirty="0">
                <a:latin typeface="+mj-lt"/>
                <a:cs typeface="Calibri"/>
              </a:rPr>
              <a:t>F. Doster</a:t>
            </a:r>
            <a:r>
              <a:rPr lang="en-GB" baseline="30000" dirty="0">
                <a:latin typeface="+mj-lt"/>
                <a:cs typeface="Calibri"/>
              </a:rPr>
              <a:t>*</a:t>
            </a:r>
            <a:r>
              <a:rPr lang="en-GB" dirty="0">
                <a:latin typeface="+mj-lt"/>
                <a:cs typeface="Calibri"/>
              </a:rPr>
              <a:t>, H. Menke</a:t>
            </a:r>
            <a:r>
              <a:rPr lang="en-GB" baseline="30000" dirty="0">
                <a:latin typeface="+mj-lt"/>
                <a:cs typeface="Calibri"/>
              </a:rPr>
              <a:t>*</a:t>
            </a:r>
            <a:r>
              <a:rPr lang="en-GB" dirty="0">
                <a:latin typeface="+mj-lt"/>
                <a:cs typeface="Calibri"/>
              </a:rPr>
              <a:t>, A. ElSheikh</a:t>
            </a:r>
            <a:r>
              <a:rPr lang="en-GB" baseline="30000" dirty="0">
                <a:latin typeface="+mj-lt"/>
                <a:cs typeface="Calibri"/>
              </a:rPr>
              <a:t>*</a:t>
            </a:r>
            <a:r>
              <a:rPr lang="en-GB" dirty="0">
                <a:latin typeface="+mj-lt"/>
                <a:cs typeface="Calibri"/>
              </a:rPr>
              <a:t> &amp; A. Busch</a:t>
            </a:r>
            <a:r>
              <a:rPr lang="en-GB" baseline="30000" dirty="0">
                <a:latin typeface="+mj-lt"/>
                <a:cs typeface="Calibri"/>
              </a:rPr>
              <a:t>†</a:t>
            </a:r>
            <a:r>
              <a:rPr lang="en-GB" dirty="0">
                <a:latin typeface="+mj-lt"/>
                <a:cs typeface="Calibri"/>
              </a:rPr>
              <a:t> </a:t>
            </a:r>
          </a:p>
          <a:p>
            <a:pPr rtl="0"/>
            <a:endParaRPr lang="en-GB" sz="1200" dirty="0">
              <a:cs typeface="Calibri"/>
            </a:endParaRPr>
          </a:p>
          <a:p>
            <a:r>
              <a:rPr lang="en-GB" sz="2100" baseline="30000" dirty="0">
                <a:latin typeface="+mj-lt"/>
                <a:cs typeface="Calibri"/>
              </a:rPr>
              <a:t>† </a:t>
            </a:r>
            <a:r>
              <a:rPr lang="en-GB" sz="1800" b="1" dirty="0">
                <a:latin typeface="+mj-lt"/>
              </a:rPr>
              <a:t>The Lyell Centre, </a:t>
            </a:r>
            <a:r>
              <a:rPr lang="en-GB" sz="1800" b="1" dirty="0" err="1">
                <a:latin typeface="+mj-lt"/>
              </a:rPr>
              <a:t>GeoEnergy</a:t>
            </a:r>
            <a:r>
              <a:rPr lang="en-GB" sz="1800" b="1" dirty="0">
                <a:latin typeface="+mj-lt"/>
              </a:rPr>
              <a:t> Group </a:t>
            </a:r>
          </a:p>
          <a:p>
            <a:r>
              <a:rPr lang="en-GB" sz="1800" baseline="30000" dirty="0">
                <a:cs typeface="Calibri"/>
              </a:rPr>
              <a:t>* </a:t>
            </a:r>
            <a:r>
              <a:rPr lang="en-GB" sz="1800" b="1" dirty="0">
                <a:latin typeface="+mj-lt"/>
              </a:rPr>
              <a:t>Institute of </a:t>
            </a:r>
            <a:r>
              <a:rPr lang="en-GB" sz="1800" b="1" dirty="0" err="1">
                <a:latin typeface="+mj-lt"/>
              </a:rPr>
              <a:t>GeoEnergy</a:t>
            </a:r>
            <a:r>
              <a:rPr lang="en-GB" sz="1800" b="1" dirty="0">
                <a:latin typeface="+mj-lt"/>
              </a:rPr>
              <a:t> Engineering</a:t>
            </a:r>
          </a:p>
          <a:p>
            <a:r>
              <a:rPr lang="en-GB" sz="1800" b="1" dirty="0">
                <a:latin typeface="+mj-lt"/>
              </a:rPr>
              <a:t>Subsurface Energy Transition &amp; Innovation Centre (SET-IT)</a:t>
            </a:r>
          </a:p>
          <a:p>
            <a:r>
              <a:rPr lang="en-GB" sz="1800" b="1" dirty="0">
                <a:latin typeface="+mj-lt"/>
              </a:rPr>
              <a:t>Heriot-Watt University, Edinburgh, UK </a:t>
            </a:r>
            <a:endParaRPr lang="en-GB" dirty="0"/>
          </a:p>
        </p:txBody>
      </p:sp>
      <p:pic>
        <p:nvPicPr>
          <p:cNvPr id="16" name="Picture 15">
            <a:extLst>
              <a:ext uri="{FF2B5EF4-FFF2-40B4-BE49-F238E27FC236}">
                <a16:creationId xmlns:a16="http://schemas.microsoft.com/office/drawing/2014/main" id="{6F06D919-E906-E50C-025A-A146B5E0DABB}"/>
              </a:ext>
            </a:extLst>
          </p:cNvPr>
          <p:cNvPicPr>
            <a:picLocks noChangeAspect="1"/>
          </p:cNvPicPr>
          <p:nvPr/>
        </p:nvPicPr>
        <p:blipFill>
          <a:blip r:embed="rId3"/>
          <a:stretch>
            <a:fillRect/>
          </a:stretch>
        </p:blipFill>
        <p:spPr>
          <a:xfrm>
            <a:off x="7519826" y="2190141"/>
            <a:ext cx="1021085" cy="485843"/>
          </a:xfrm>
          <a:prstGeom prst="rect">
            <a:avLst/>
          </a:prstGeom>
        </p:spPr>
      </p:pic>
      <p:pic>
        <p:nvPicPr>
          <p:cNvPr id="6" name="Picture 5">
            <a:extLst>
              <a:ext uri="{FF2B5EF4-FFF2-40B4-BE49-F238E27FC236}">
                <a16:creationId xmlns:a16="http://schemas.microsoft.com/office/drawing/2014/main" id="{86A1B068-89BD-8087-5E09-5FD96982C109}"/>
              </a:ext>
            </a:extLst>
          </p:cNvPr>
          <p:cNvPicPr>
            <a:picLocks noChangeAspect="1"/>
          </p:cNvPicPr>
          <p:nvPr/>
        </p:nvPicPr>
        <p:blipFill>
          <a:blip r:embed="rId4"/>
          <a:stretch>
            <a:fillRect/>
          </a:stretch>
        </p:blipFill>
        <p:spPr>
          <a:xfrm>
            <a:off x="6938215" y="200258"/>
            <a:ext cx="2361984" cy="910644"/>
          </a:xfrm>
          <a:prstGeom prst="rect">
            <a:avLst/>
          </a:prstGeom>
        </p:spPr>
      </p:pic>
      <p:pic>
        <p:nvPicPr>
          <p:cNvPr id="13" name="Picture 12">
            <a:extLst>
              <a:ext uri="{FF2B5EF4-FFF2-40B4-BE49-F238E27FC236}">
                <a16:creationId xmlns:a16="http://schemas.microsoft.com/office/drawing/2014/main" id="{5D058C6A-ED53-0E07-5336-A081813245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7627" y="345443"/>
            <a:ext cx="1457635" cy="7288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856A0F7-6EEF-C796-C928-ACE204B6CC6D}"/>
              </a:ext>
            </a:extLst>
          </p:cNvPr>
          <p:cNvPicPr>
            <a:picLocks noChangeAspect="1"/>
          </p:cNvPicPr>
          <p:nvPr/>
        </p:nvPicPr>
        <p:blipFill>
          <a:blip r:embed="rId6"/>
          <a:stretch>
            <a:fillRect/>
          </a:stretch>
        </p:blipFill>
        <p:spPr>
          <a:xfrm>
            <a:off x="10373152" y="239023"/>
            <a:ext cx="1424027" cy="910644"/>
          </a:xfrm>
          <a:prstGeom prst="rect">
            <a:avLst/>
          </a:prstGeom>
        </p:spPr>
      </p:pic>
      <p:grpSp>
        <p:nvGrpSpPr>
          <p:cNvPr id="35" name="Group 34">
            <a:extLst>
              <a:ext uri="{FF2B5EF4-FFF2-40B4-BE49-F238E27FC236}">
                <a16:creationId xmlns:a16="http://schemas.microsoft.com/office/drawing/2014/main" id="{E5CE3485-3E05-85F7-A8A2-6970C1717C36}"/>
              </a:ext>
            </a:extLst>
          </p:cNvPr>
          <p:cNvGrpSpPr/>
          <p:nvPr/>
        </p:nvGrpSpPr>
        <p:grpSpPr>
          <a:xfrm>
            <a:off x="585541" y="1684865"/>
            <a:ext cx="2622884" cy="2065939"/>
            <a:chOff x="586320" y="1846872"/>
            <a:chExt cx="2622884" cy="2065939"/>
          </a:xfrm>
        </p:grpSpPr>
        <p:pic>
          <p:nvPicPr>
            <p:cNvPr id="24" name="Picture 23">
              <a:extLst>
                <a:ext uri="{FF2B5EF4-FFF2-40B4-BE49-F238E27FC236}">
                  <a16:creationId xmlns:a16="http://schemas.microsoft.com/office/drawing/2014/main" id="{0A67B3B8-AC72-757B-5AC1-0DDF7B0F6AEA}"/>
                </a:ext>
              </a:extLst>
            </p:cNvPr>
            <p:cNvPicPr>
              <a:picLocks noChangeAspect="1"/>
            </p:cNvPicPr>
            <p:nvPr/>
          </p:nvPicPr>
          <p:blipFill>
            <a:blip r:embed="rId7"/>
            <a:stretch>
              <a:fillRect/>
            </a:stretch>
          </p:blipFill>
          <p:spPr>
            <a:xfrm>
              <a:off x="1098811" y="1846872"/>
              <a:ext cx="1461237" cy="1461237"/>
            </a:xfrm>
            <a:prstGeom prst="rect">
              <a:avLst/>
            </a:prstGeom>
          </p:spPr>
        </p:pic>
        <p:sp>
          <p:nvSpPr>
            <p:cNvPr id="26" name="Rectangle 25">
              <a:extLst>
                <a:ext uri="{FF2B5EF4-FFF2-40B4-BE49-F238E27FC236}">
                  <a16:creationId xmlns:a16="http://schemas.microsoft.com/office/drawing/2014/main" id="{51899E88-80E1-CE3C-C8CD-C9F41EB0E210}"/>
                </a:ext>
              </a:extLst>
            </p:cNvPr>
            <p:cNvSpPr/>
            <p:nvPr/>
          </p:nvSpPr>
          <p:spPr>
            <a:xfrm>
              <a:off x="586320" y="3343424"/>
              <a:ext cx="2622884" cy="569387"/>
            </a:xfrm>
            <a:prstGeom prst="rect">
              <a:avLst/>
            </a:prstGeom>
          </p:spPr>
          <p:txBody>
            <a:bodyPr wrap="square">
              <a:spAutoFit/>
            </a:bodyPr>
            <a:lstStyle/>
            <a:p>
              <a:pPr algn="ctr"/>
              <a:r>
                <a:rPr lang="en-GB" sz="1100" b="1" dirty="0">
                  <a:solidFill>
                    <a:srgbClr val="154C49"/>
                  </a:solidFill>
                  <a:latin typeface="Garamond" panose="02020404030301010803" pitchFamily="18" charset="0"/>
                  <a:cs typeface="Calibri" panose="020F0502020204030204" pitchFamily="34" charset="0"/>
                </a:rPr>
                <a:t>Perez et al. (2026), </a:t>
              </a:r>
              <a:r>
                <a:rPr lang="en-GB" sz="1100" b="1" dirty="0" err="1">
                  <a:solidFill>
                    <a:srgbClr val="154C49"/>
                  </a:solidFill>
                  <a:latin typeface="Garamond" panose="02020404030301010803" pitchFamily="18" charset="0"/>
                  <a:cs typeface="Calibri" panose="020F0502020204030204" pitchFamily="34" charset="0"/>
                </a:rPr>
                <a:t>ArXiv</a:t>
              </a:r>
              <a:r>
                <a:rPr lang="en-GB" sz="1100" b="1" dirty="0">
                  <a:solidFill>
                    <a:srgbClr val="154C49"/>
                  </a:solidFill>
                  <a:latin typeface="Garamond" panose="02020404030301010803" pitchFamily="18" charset="0"/>
                  <a:cs typeface="Calibri" panose="020F0502020204030204" pitchFamily="34" charset="0"/>
                </a:rPr>
                <a:t> Preprint</a:t>
              </a:r>
              <a:endParaRPr lang="en-GB" sz="1200" b="1" dirty="0">
                <a:solidFill>
                  <a:srgbClr val="154C49"/>
                </a:solidFill>
                <a:latin typeface="Garamond" panose="02020404030301010803" pitchFamily="18" charset="0"/>
              </a:endParaRPr>
            </a:p>
            <a:p>
              <a:pPr algn="ctr"/>
              <a:r>
                <a:rPr lang="en-US" sz="1000" dirty="0">
                  <a:solidFill>
                    <a:srgbClr val="154C49"/>
                  </a:solidFill>
                  <a:latin typeface="Calibri Light" panose="020F0302020204030204" pitchFamily="34" charset="0"/>
                  <a:cs typeface="Calibri Light" panose="020F0302020204030204" pitchFamily="34" charset="0"/>
                </a:rPr>
                <a:t>“Probabilistic Upscaling of Hydrodynamics </a:t>
              </a:r>
            </a:p>
            <a:p>
              <a:pPr algn="ctr"/>
              <a:r>
                <a:rPr lang="en-US" sz="1000" dirty="0">
                  <a:solidFill>
                    <a:srgbClr val="154C49"/>
                  </a:solidFill>
                  <a:latin typeface="Calibri Light" panose="020F0302020204030204" pitchFamily="34" charset="0"/>
                  <a:cs typeface="Calibri Light" panose="020F0302020204030204" pitchFamily="34" charset="0"/>
                </a:rPr>
                <a:t>in Geological Fractures Under Uncertainty”</a:t>
              </a:r>
              <a:endParaRPr lang="en-US" sz="1050" b="1" i="1" dirty="0">
                <a:solidFill>
                  <a:srgbClr val="154C49"/>
                </a:solidFill>
                <a:latin typeface="Calibri Light" panose="020F0302020204030204" pitchFamily="34" charset="0"/>
                <a:cs typeface="Calibri Light" panose="020F0302020204030204" pitchFamily="34" charset="0"/>
              </a:endParaRPr>
            </a:p>
          </p:txBody>
        </p:sp>
      </p:grpSp>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3858126" y="1537546"/>
            <a:ext cx="8333874" cy="1453003"/>
          </a:xfrm>
        </p:spPr>
        <p:txBody>
          <a:bodyPr rtlCol="0">
            <a:noAutofit/>
          </a:bodyPr>
          <a:lstStyle/>
          <a:p>
            <a:r>
              <a:rPr lang="en-GB" sz="3600" dirty="0"/>
              <a:t>Stochastic Upscaling of Hydraulic </a:t>
            </a:r>
            <a:br>
              <a:rPr lang="en-GB" sz="3600" dirty="0"/>
            </a:br>
            <a:r>
              <a:rPr lang="en-GB" sz="3600" dirty="0"/>
              <a:t>Properties in Natural Shear Fractures</a:t>
            </a:r>
          </a:p>
        </p:txBody>
      </p:sp>
      <p:grpSp>
        <p:nvGrpSpPr>
          <p:cNvPr id="32" name="Group 31">
            <a:extLst>
              <a:ext uri="{FF2B5EF4-FFF2-40B4-BE49-F238E27FC236}">
                <a16:creationId xmlns:a16="http://schemas.microsoft.com/office/drawing/2014/main" id="{1606E5F7-B85E-D0F3-C554-E0B99A4F559E}"/>
              </a:ext>
            </a:extLst>
          </p:cNvPr>
          <p:cNvGrpSpPr/>
          <p:nvPr/>
        </p:nvGrpSpPr>
        <p:grpSpPr>
          <a:xfrm>
            <a:off x="84510" y="4272367"/>
            <a:ext cx="3693405" cy="2082215"/>
            <a:chOff x="185168" y="3109579"/>
            <a:chExt cx="3693405" cy="2082215"/>
          </a:xfrm>
        </p:grpSpPr>
        <p:pic>
          <p:nvPicPr>
            <p:cNvPr id="33" name="Picture 32" descr="A qr code with green squares&#10;&#10;AI-generated content may be incorrect.">
              <a:extLst>
                <a:ext uri="{FF2B5EF4-FFF2-40B4-BE49-F238E27FC236}">
                  <a16:creationId xmlns:a16="http://schemas.microsoft.com/office/drawing/2014/main" id="{75FFE6AD-DEF0-AB76-388B-95EE7FAEB7B5}"/>
                </a:ext>
              </a:extLst>
            </p:cNvPr>
            <p:cNvPicPr>
              <a:picLocks noChangeAspect="1"/>
            </p:cNvPicPr>
            <p:nvPr/>
          </p:nvPicPr>
          <p:blipFill>
            <a:blip r:embed="rId8"/>
            <a:stretch>
              <a:fillRect/>
            </a:stretch>
          </p:blipFill>
          <p:spPr>
            <a:xfrm>
              <a:off x="1199469" y="3109579"/>
              <a:ext cx="1461471" cy="1461471"/>
            </a:xfrm>
            <a:prstGeom prst="rect">
              <a:avLst/>
            </a:prstGeom>
          </p:spPr>
        </p:pic>
        <p:sp>
          <p:nvSpPr>
            <p:cNvPr id="34" name="Rectangle 33">
              <a:extLst>
                <a:ext uri="{FF2B5EF4-FFF2-40B4-BE49-F238E27FC236}">
                  <a16:creationId xmlns:a16="http://schemas.microsoft.com/office/drawing/2014/main" id="{3D338CBE-FB47-0C61-4CF9-97B483D1DB36}"/>
                </a:ext>
              </a:extLst>
            </p:cNvPr>
            <p:cNvSpPr/>
            <p:nvPr/>
          </p:nvSpPr>
          <p:spPr>
            <a:xfrm>
              <a:off x="185168" y="4622407"/>
              <a:ext cx="3693405" cy="569387"/>
            </a:xfrm>
            <a:prstGeom prst="rect">
              <a:avLst/>
            </a:prstGeom>
          </p:spPr>
          <p:txBody>
            <a:bodyPr wrap="square">
              <a:spAutoFit/>
            </a:bodyPr>
            <a:lstStyle/>
            <a:p>
              <a:pPr algn="ctr"/>
              <a:r>
                <a:rPr lang="en-GB" sz="1100" b="1" dirty="0">
                  <a:solidFill>
                    <a:srgbClr val="154C49"/>
                  </a:solidFill>
                  <a:latin typeface="Garamond" panose="02020404030301010803" pitchFamily="18" charset="0"/>
                  <a:cs typeface="Calibri" panose="020F0502020204030204" pitchFamily="34" charset="0"/>
                </a:rPr>
                <a:t>Perez et al. (2025), Geophysical Research Letters</a:t>
              </a:r>
              <a:endParaRPr lang="en-GB" sz="1200" b="1" dirty="0">
                <a:solidFill>
                  <a:srgbClr val="154C49"/>
                </a:solidFill>
                <a:latin typeface="Garamond" panose="02020404030301010803" pitchFamily="18" charset="0"/>
              </a:endParaRPr>
            </a:p>
            <a:p>
              <a:pPr algn="ctr"/>
              <a:r>
                <a:rPr lang="en-US" sz="1000" dirty="0">
                  <a:solidFill>
                    <a:srgbClr val="154C49"/>
                  </a:solidFill>
                  <a:latin typeface="Calibri Light" panose="020F0302020204030204" pitchFamily="34" charset="0"/>
                  <a:cs typeface="Calibri Light" panose="020F0302020204030204" pitchFamily="34" charset="0"/>
                </a:rPr>
                <a:t>“</a:t>
              </a:r>
              <a:r>
                <a:rPr lang="en-GB" sz="1000" dirty="0">
                  <a:solidFill>
                    <a:srgbClr val="154C49"/>
                  </a:solidFill>
                  <a:latin typeface="Calibri Light" panose="020F0302020204030204" pitchFamily="34" charset="0"/>
                  <a:cs typeface="Calibri Light" panose="020F0302020204030204" pitchFamily="34" charset="0"/>
                </a:rPr>
                <a:t>When Cubic Law and Darcy Fail: Bayesian Correction </a:t>
              </a:r>
            </a:p>
            <a:p>
              <a:pPr algn="ctr"/>
              <a:r>
                <a:rPr lang="en-GB" sz="1000" dirty="0">
                  <a:solidFill>
                    <a:srgbClr val="154C49"/>
                  </a:solidFill>
                  <a:latin typeface="Calibri Light" panose="020F0302020204030204" pitchFamily="34" charset="0"/>
                  <a:cs typeface="Calibri Light" panose="020F0302020204030204" pitchFamily="34" charset="0"/>
                </a:rPr>
                <a:t>of Model Misspecification in Fracture Conductivities</a:t>
              </a:r>
              <a:r>
                <a:rPr lang="en-US" sz="1000" dirty="0">
                  <a:solidFill>
                    <a:srgbClr val="154C49"/>
                  </a:solidFill>
                  <a:latin typeface="Calibri Light" panose="020F0302020204030204" pitchFamily="34" charset="0"/>
                  <a:cs typeface="Calibri Light" panose="020F0302020204030204" pitchFamily="34" charset="0"/>
                </a:rPr>
                <a:t>” </a:t>
              </a:r>
              <a:endParaRPr lang="en-US" sz="1050" b="1" i="1" dirty="0">
                <a:solidFill>
                  <a:srgbClr val="154C49"/>
                </a:solidFill>
                <a:latin typeface="Calibri Light" panose="020F0302020204030204" pitchFamily="34" charset="0"/>
                <a:cs typeface="Calibri Light" panose="020F0302020204030204" pitchFamily="34" charset="0"/>
              </a:endParaRPr>
            </a:p>
          </p:txBody>
        </p:sp>
      </p:grpSp>
      <p:pic>
        <p:nvPicPr>
          <p:cNvPr id="1032" name="Picture 8" descr="InterPore 2026 (Nantes) - 18th annual meeting of International Society for  Porous Media -- showsbee.com">
            <a:extLst>
              <a:ext uri="{FF2B5EF4-FFF2-40B4-BE49-F238E27FC236}">
                <a16:creationId xmlns:a16="http://schemas.microsoft.com/office/drawing/2014/main" id="{EBA03339-1B95-AD8D-B668-F72ABDDB27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541" y="315863"/>
            <a:ext cx="2622884" cy="73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B3947-19A3-55D0-549D-541124E405A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35521BA-FA94-1AD0-8848-53E67D57F39E}"/>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BC63A3EE-C14B-ABA4-EBBC-37A6547C9DCE}"/>
              </a:ext>
            </a:extLst>
          </p:cNvPr>
          <p:cNvSpPr>
            <a:spLocks noGrp="1"/>
          </p:cNvSpPr>
          <p:nvPr>
            <p:ph type="sldNum" sz="quarter" idx="12"/>
          </p:nvPr>
        </p:nvSpPr>
        <p:spPr/>
        <p:txBody>
          <a:bodyPr/>
          <a:lstStyle/>
          <a:p>
            <a:pPr rtl="0"/>
            <a:fld id="{294A09A9-5501-47C1-A89A-A340965A2BE2}" type="slidenum">
              <a:rPr lang="en-GB" noProof="0" smtClean="0"/>
              <a:t>10</a:t>
            </a:fld>
            <a:endParaRPr lang="en-GB" noProof="0"/>
          </a:p>
        </p:txBody>
      </p:sp>
      <p:pic>
        <p:nvPicPr>
          <p:cNvPr id="5" name="Picture 4">
            <a:extLst>
              <a:ext uri="{FF2B5EF4-FFF2-40B4-BE49-F238E27FC236}">
                <a16:creationId xmlns:a16="http://schemas.microsoft.com/office/drawing/2014/main" id="{A67DFC28-E446-FAF3-C8DE-4095E63F6891}"/>
              </a:ext>
            </a:extLst>
          </p:cNvPr>
          <p:cNvPicPr>
            <a:picLocks noChangeAspect="1"/>
          </p:cNvPicPr>
          <p:nvPr/>
        </p:nvPicPr>
        <p:blipFill>
          <a:blip r:embed="rId3"/>
          <a:stretch>
            <a:fillRect/>
          </a:stretch>
        </p:blipFill>
        <p:spPr>
          <a:xfrm>
            <a:off x="97524" y="2026444"/>
            <a:ext cx="5998476" cy="4014224"/>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76C07BF-1582-7503-EA9F-C4BB67A50330}"/>
                  </a:ext>
                </a:extLst>
              </p:cNvPr>
              <p:cNvSpPr txBox="1"/>
              <p:nvPr/>
            </p:nvSpPr>
            <p:spPr>
              <a:xfrm>
                <a:off x="6340960" y="1542113"/>
                <a:ext cx="5919537" cy="5028813"/>
              </a:xfrm>
              <a:prstGeom prst="rect">
                <a:avLst/>
              </a:prstGeom>
              <a:noFill/>
            </p:spPr>
            <p:txBody>
              <a:bodyPr wrap="square">
                <a:spAutoFit/>
              </a:bodyPr>
              <a:lstStyle/>
              <a:p>
                <a:pPr algn="ctr"/>
                <a:r>
                  <a:rPr lang="en-GB" sz="1200" b="1" dirty="0">
                    <a:solidFill>
                      <a:srgbClr val="154C49"/>
                    </a:solidFill>
                    <a:latin typeface="+mj-lt"/>
                    <a:cs typeface="Calibri" panose="020F0502020204030204" pitchFamily="34" charset="0"/>
                  </a:rPr>
                  <a:t> </a:t>
                </a:r>
                <a:endParaRPr lang="en-GB" sz="100" b="1" dirty="0">
                  <a:solidFill>
                    <a:srgbClr val="154C49"/>
                  </a:solidFill>
                  <a:latin typeface="+mj-lt"/>
                  <a:cs typeface="Calibri" panose="020F0502020204030204" pitchFamily="34" charset="0"/>
                </a:endParaRPr>
              </a:p>
              <a:p>
                <a:pPr marL="342900" indent="-342900">
                  <a:buFont typeface="Arial" panose="020B0604020202020204" pitchFamily="34" charset="0"/>
                  <a:buChar char="•"/>
                </a:pPr>
                <a:r>
                  <a:rPr lang="en-GB" sz="2000" b="1" dirty="0">
                    <a:solidFill>
                      <a:schemeClr val="tx1"/>
                    </a:solidFill>
                    <a:latin typeface="Garamond" panose="02020404030301010803" pitchFamily="18" charset="0"/>
                    <a:cs typeface="Calibri" panose="020F0502020204030204" pitchFamily="34" charset="0"/>
                  </a:rPr>
                  <a:t>Analytical distribution </a:t>
                </a:r>
                <a14:m>
                  <m:oMath xmlns:m="http://schemas.openxmlformats.org/officeDocument/2006/math">
                    <m:r>
                      <a:rPr lang="en-GB" sz="2000" b="1" smtClean="0">
                        <a:solidFill>
                          <a:srgbClr val="66AAD0"/>
                        </a:solidFill>
                        <a:latin typeface="Cambria Math" panose="02040503050406030204" pitchFamily="18" charset="0"/>
                        <a:cs typeface="Calibri" panose="020F0502020204030204" pitchFamily="34" charset="0"/>
                      </a:rPr>
                      <m:t>𝓟</m:t>
                    </m:r>
                    <m:r>
                      <a:rPr lang="en-GB" sz="2000" b="1" i="1">
                        <a:solidFill>
                          <a:schemeClr val="tx1"/>
                        </a:solidFill>
                        <a:latin typeface="Cambria Math" panose="02040503050406030204" pitchFamily="18" charset="0"/>
                        <a:cs typeface="Calibri" panose="020F0502020204030204" pitchFamily="34" charset="0"/>
                      </a:rPr>
                      <m:t> </m:t>
                    </m:r>
                  </m:oMath>
                </a14:m>
                <a:r>
                  <a:rPr lang="en-GB" sz="2000" b="1" dirty="0">
                    <a:solidFill>
                      <a:schemeClr val="tx1"/>
                    </a:solidFill>
                    <a:latin typeface="Garamond" panose="02020404030301010803" pitchFamily="18" charset="0"/>
                    <a:cs typeface="Calibri" panose="020F0502020204030204" pitchFamily="34" charset="0"/>
                  </a:rPr>
                  <a:t>from descriptor fields</a:t>
                </a:r>
              </a:p>
              <a:p>
                <a:r>
                  <a:rPr lang="en-GB" b="1" dirty="0">
                    <a:solidFill>
                      <a:schemeClr val="tx1"/>
                    </a:solidFill>
                    <a:latin typeface="Garamond" panose="02020404030301010803" pitchFamily="18" charset="0"/>
                    <a:cs typeface="Calibri" panose="020F0502020204030204" pitchFamily="34" charset="0"/>
                  </a:rPr>
                  <a:t> </a:t>
                </a:r>
              </a:p>
              <a:p>
                <a:pPr/>
                <a14:m>
                  <m:oMathPara xmlns:m="http://schemas.openxmlformats.org/officeDocument/2006/math">
                    <m:oMathParaPr>
                      <m:jc m:val="centerGroup"/>
                    </m:oMathParaPr>
                    <m:oMath xmlns:m="http://schemas.openxmlformats.org/officeDocument/2006/math">
                      <m:r>
                        <a:rPr lang="en-GB" b="0" i="1">
                          <a:solidFill>
                            <a:schemeClr val="tx1"/>
                          </a:solidFill>
                          <a:latin typeface="Cambria Math" panose="02040503050406030204" pitchFamily="18" charset="0"/>
                          <a:cs typeface="Calibri" panose="020F0502020204030204" pitchFamily="34" charset="0"/>
                        </a:rPr>
                        <m:t>95% </m:t>
                      </m:r>
                      <m:r>
                        <a:rPr lang="en-GB" b="0" i="1">
                          <a:solidFill>
                            <a:schemeClr val="tx1"/>
                          </a:solidFill>
                          <a:latin typeface="Cambria Math" panose="02040503050406030204" pitchFamily="18" charset="0"/>
                          <a:cs typeface="Calibri" panose="020F0502020204030204" pitchFamily="34" charset="0"/>
                        </a:rPr>
                        <m:t>𝐶𝐼</m:t>
                      </m:r>
                      <m:r>
                        <a:rPr lang="en-GB" b="0" i="1">
                          <a:solidFill>
                            <a:schemeClr val="tx1"/>
                          </a:solidFill>
                          <a:latin typeface="Cambria Math" panose="02040503050406030204" pitchFamily="18" charset="0"/>
                          <a:cs typeface="Calibri" panose="020F0502020204030204" pitchFamily="34" charset="0"/>
                        </a:rPr>
                        <m:t> =</m:t>
                      </m:r>
                      <m:d>
                        <m:dPr>
                          <m:begChr m:val="["/>
                          <m:endChr m:val="]"/>
                          <m:ctrlPr>
                            <a:rPr lang="en-GB" i="1">
                              <a:solidFill>
                                <a:schemeClr val="tx1"/>
                              </a:solidFill>
                              <a:latin typeface="Cambria Math" panose="02040503050406030204" pitchFamily="18" charset="0"/>
                              <a:cs typeface="Calibri" panose="020F0502020204030204" pitchFamily="34" charset="0"/>
                            </a:rPr>
                          </m:ctrlPr>
                        </m:dPr>
                        <m:e>
                          <m:r>
                            <a:rPr lang="en-GB" b="0" i="1">
                              <a:solidFill>
                                <a:schemeClr val="tx1"/>
                              </a:solidFill>
                              <a:latin typeface="Cambria Math" panose="02040503050406030204" pitchFamily="18" charset="0"/>
                              <a:cs typeface="Calibri" panose="020F0502020204030204" pitchFamily="34" charset="0"/>
                            </a:rPr>
                            <m:t>1.58 , 172.5</m:t>
                          </m:r>
                        </m:e>
                      </m:d>
                      <m:r>
                        <a:rPr lang="en-GB" b="0" i="1">
                          <a:solidFill>
                            <a:schemeClr val="tx1"/>
                          </a:solidFill>
                          <a:latin typeface="Cambria Math" panose="02040503050406030204" pitchFamily="18" charset="0"/>
                          <a:cs typeface="Calibri" panose="020F0502020204030204" pitchFamily="34" charset="0"/>
                        </a:rPr>
                        <m:t> </m:t>
                      </m:r>
                      <m:r>
                        <a:rPr lang="en-GB" b="0" i="1">
                          <a:solidFill>
                            <a:schemeClr val="tx1"/>
                          </a:solidFill>
                          <a:latin typeface="Cambria Math" panose="02040503050406030204" pitchFamily="18" charset="0"/>
                          <a:cs typeface="Calibri" panose="020F0502020204030204" pitchFamily="34" charset="0"/>
                        </a:rPr>
                        <m:t>𝜇</m:t>
                      </m:r>
                      <m:sSup>
                        <m:sSupPr>
                          <m:ctrlPr>
                            <a:rPr lang="en-GB" i="1">
                              <a:solidFill>
                                <a:schemeClr val="tx1"/>
                              </a:solidFill>
                              <a:latin typeface="Cambria Math" panose="02040503050406030204" pitchFamily="18" charset="0"/>
                              <a:cs typeface="Calibri" panose="020F0502020204030204" pitchFamily="34" charset="0"/>
                            </a:rPr>
                          </m:ctrlPr>
                        </m:sSupPr>
                        <m:e>
                          <m:r>
                            <a:rPr lang="en-GB" b="0" i="1">
                              <a:solidFill>
                                <a:schemeClr val="tx1"/>
                              </a:solidFill>
                              <a:latin typeface="Cambria Math" panose="02040503050406030204" pitchFamily="18" charset="0"/>
                              <a:cs typeface="Calibri" panose="020F0502020204030204" pitchFamily="34" charset="0"/>
                            </a:rPr>
                            <m:t>𝑚</m:t>
                          </m:r>
                        </m:e>
                        <m:sup>
                          <m:r>
                            <a:rPr lang="en-GB" b="0" i="1">
                              <a:solidFill>
                                <a:schemeClr val="tx1"/>
                              </a:solidFill>
                              <a:latin typeface="Cambria Math" panose="02040503050406030204" pitchFamily="18" charset="0"/>
                              <a:cs typeface="Calibri" panose="020F0502020204030204" pitchFamily="34" charset="0"/>
                            </a:rPr>
                            <m:t>2</m:t>
                          </m:r>
                        </m:sup>
                      </m:sSup>
                    </m:oMath>
                  </m:oMathPara>
                </a14:m>
                <a:endParaRPr lang="en-GB" sz="2400" dirty="0">
                  <a:solidFill>
                    <a:schemeClr val="tx1"/>
                  </a:solidFill>
                  <a:latin typeface="Garamond" panose="02020404030301010803" pitchFamily="18" charset="0"/>
                  <a:cs typeface="Calibri" panose="020F0502020204030204" pitchFamily="34" charset="0"/>
                </a:endParaRPr>
              </a:p>
              <a:p>
                <a:r>
                  <a:rPr lang="en-GB" sz="2400" dirty="0">
                    <a:solidFill>
                      <a:schemeClr val="tx1"/>
                    </a:solidFill>
                    <a:latin typeface="Garamond" panose="02020404030301010803" pitchFamily="18" charset="0"/>
                    <a:cs typeface="Calibri" panose="020F0502020204030204" pitchFamily="34" charset="0"/>
                  </a:rPr>
                  <a:t>  </a:t>
                </a:r>
              </a:p>
              <a:p>
                <a:pPr marL="342900" indent="-342900">
                  <a:buFont typeface="Arial" panose="020B0604020202020204" pitchFamily="34" charset="0"/>
                  <a:buChar char="•"/>
                </a:pPr>
                <a:r>
                  <a:rPr kumimoji="0" lang="en-GB" sz="2000" b="1" i="0" u="none" strike="noStrike" kern="1200" cap="none" spc="0" normalizeH="0" baseline="0" noProof="0" dirty="0">
                    <a:ln>
                      <a:noFill/>
                    </a:ln>
                    <a:solidFill>
                      <a:schemeClr val="tx1"/>
                    </a:solidFill>
                    <a:effectLst/>
                    <a:uLnTx/>
                    <a:uFillTx/>
                    <a:latin typeface="Garamond" panose="02020404030301010803" pitchFamily="18" charset="0"/>
                    <a:cs typeface="Calibri" panose="020F0502020204030204" pitchFamily="34" charset="0"/>
                  </a:rPr>
                  <a:t>Monte Carlo sampled distribution </a:t>
                </a:r>
                <a14:m>
                  <m:oMath xmlns:m="http://schemas.openxmlformats.org/officeDocument/2006/math">
                    <m:sSub>
                      <m:sSubPr>
                        <m:ctrlPr>
                          <a:rPr lang="en-GB" sz="2000" b="1" i="1" smtClean="0">
                            <a:solidFill>
                              <a:srgbClr val="A5A5A5"/>
                            </a:solidFill>
                            <a:latin typeface="Cambria Math" panose="02040503050406030204" pitchFamily="18" charset="0"/>
                            <a:cs typeface="Calibri" panose="020F0502020204030204" pitchFamily="34" charset="0"/>
                          </a:rPr>
                        </m:ctrlPr>
                      </m:sSubPr>
                      <m:e>
                        <m:r>
                          <a:rPr lang="en-GB" sz="2000" b="1">
                            <a:solidFill>
                              <a:srgbClr val="A5A5A5"/>
                            </a:solidFill>
                            <a:latin typeface="Cambria Math" panose="02040503050406030204" pitchFamily="18" charset="0"/>
                            <a:cs typeface="Calibri" panose="020F0502020204030204" pitchFamily="34" charset="0"/>
                          </a:rPr>
                          <m:t>𝓟</m:t>
                        </m:r>
                      </m:e>
                      <m:sub>
                        <m:r>
                          <a:rPr lang="en-GB" sz="2000" b="1">
                            <a:solidFill>
                              <a:srgbClr val="A5A5A5"/>
                            </a:solidFill>
                            <a:latin typeface="Cambria Math" panose="02040503050406030204" pitchFamily="18" charset="0"/>
                            <a:cs typeface="Calibri" panose="020F0502020204030204" pitchFamily="34" charset="0"/>
                          </a:rPr>
                          <m:t>𝑴𝑪</m:t>
                        </m:r>
                      </m:sub>
                    </m:sSub>
                  </m:oMath>
                </a14:m>
                <a:endParaRPr kumimoji="0" lang="en-GB" sz="2000" b="1" i="0" u="none" strike="noStrike" kern="1200" cap="none" spc="0" normalizeH="0" baseline="0" noProof="0" dirty="0">
                  <a:ln>
                    <a:noFill/>
                  </a:ln>
                  <a:solidFill>
                    <a:schemeClr val="tx1"/>
                  </a:solidFill>
                  <a:effectLst/>
                  <a:uLnTx/>
                  <a:uFillTx/>
                  <a:latin typeface="Garamond" panose="02020404030301010803" pitchFamily="18" charset="0"/>
                  <a:cs typeface="Calibri" panose="020F0502020204030204" pitchFamily="34" charset="0"/>
                </a:endParaRPr>
              </a:p>
              <a:p>
                <a:r>
                  <a:rPr lang="en-GB" sz="900" b="1" dirty="0">
                    <a:solidFill>
                      <a:schemeClr val="tx1"/>
                    </a:solidFill>
                    <a:latin typeface="Garamond" panose="02020404030301010803" pitchFamily="18" charset="0"/>
                    <a:cs typeface="Calibri" panose="020F0502020204030204" pitchFamily="34" charset="0"/>
                  </a:rPr>
                  <a:t> </a:t>
                </a:r>
                <a:endParaRPr lang="en-GB" sz="2000" b="1" dirty="0">
                  <a:solidFill>
                    <a:schemeClr val="tx1"/>
                  </a:solidFill>
                  <a:latin typeface="Garamond" panose="02020404030301010803"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p>
                        <m:sSupPr>
                          <m:ctrlPr>
                            <a:rPr lang="en-GB" i="1" smtClean="0">
                              <a:solidFill>
                                <a:schemeClr val="tx1"/>
                              </a:solidFill>
                              <a:latin typeface="Cambria Math" panose="02040503050406030204" pitchFamily="18" charset="0"/>
                              <a:cs typeface="Calibri" panose="020F0502020204030204" pitchFamily="34" charset="0"/>
                            </a:rPr>
                          </m:ctrlPr>
                        </m:sSupPr>
                        <m:e>
                          <m:r>
                            <a:rPr lang="en-GB" b="0" i="1">
                              <a:solidFill>
                                <a:schemeClr val="tx1"/>
                              </a:solidFill>
                              <a:latin typeface="Cambria Math" panose="02040503050406030204" pitchFamily="18" charset="0"/>
                              <a:cs typeface="Calibri" panose="020F0502020204030204" pitchFamily="34" charset="0"/>
                            </a:rPr>
                            <m:t>𝐾</m:t>
                          </m:r>
                        </m:e>
                        <m:sup>
                          <m:d>
                            <m:dPr>
                              <m:ctrlPr>
                                <a:rPr lang="en-GB" i="1">
                                  <a:solidFill>
                                    <a:schemeClr val="tx1"/>
                                  </a:solidFill>
                                  <a:latin typeface="Cambria Math" panose="02040503050406030204" pitchFamily="18" charset="0"/>
                                  <a:cs typeface="Calibri" panose="020F0502020204030204" pitchFamily="34" charset="0"/>
                                </a:rPr>
                              </m:ctrlPr>
                            </m:dPr>
                            <m:e>
                              <m:r>
                                <a:rPr lang="en-GB" b="0" i="1">
                                  <a:solidFill>
                                    <a:schemeClr val="tx1"/>
                                  </a:solidFill>
                                  <a:latin typeface="Cambria Math" panose="02040503050406030204" pitchFamily="18" charset="0"/>
                                  <a:cs typeface="Calibri" panose="020F0502020204030204" pitchFamily="34" charset="0"/>
                                </a:rPr>
                                <m:t>𝑛</m:t>
                              </m:r>
                            </m:e>
                          </m:d>
                        </m:sup>
                      </m:sSup>
                      <m:d>
                        <m:dPr>
                          <m:ctrlPr>
                            <a:rPr lang="en-GB" i="1">
                              <a:solidFill>
                                <a:schemeClr val="tx1"/>
                              </a:solidFill>
                              <a:latin typeface="Cambria Math" panose="02040503050406030204" pitchFamily="18" charset="0"/>
                              <a:cs typeface="Calibri" panose="020F0502020204030204" pitchFamily="34" charset="0"/>
                            </a:rPr>
                          </m:ctrlPr>
                        </m:dPr>
                        <m:e>
                          <m:r>
                            <a:rPr lang="en-GB" b="0" i="1">
                              <a:solidFill>
                                <a:schemeClr val="tx1"/>
                              </a:solidFill>
                              <a:latin typeface="Cambria Math" panose="02040503050406030204" pitchFamily="18" charset="0"/>
                              <a:cs typeface="Calibri" panose="020F0502020204030204" pitchFamily="34" charset="0"/>
                            </a:rPr>
                            <m:t>𝑥</m:t>
                          </m:r>
                          <m:r>
                            <a:rPr lang="en-GB" b="0" i="1">
                              <a:solidFill>
                                <a:schemeClr val="tx1"/>
                              </a:solidFill>
                              <a:latin typeface="Cambria Math" panose="02040503050406030204" pitchFamily="18" charset="0"/>
                              <a:cs typeface="Calibri" panose="020F0502020204030204" pitchFamily="34" charset="0"/>
                            </a:rPr>
                            <m:t>,</m:t>
                          </m:r>
                          <m:r>
                            <a:rPr lang="en-GB" b="0" i="1">
                              <a:solidFill>
                                <a:schemeClr val="tx1"/>
                              </a:solidFill>
                              <a:latin typeface="Cambria Math" panose="02040503050406030204" pitchFamily="18" charset="0"/>
                              <a:cs typeface="Calibri" panose="020F0502020204030204" pitchFamily="34" charset="0"/>
                            </a:rPr>
                            <m:t>𝑦</m:t>
                          </m:r>
                        </m:e>
                      </m:d>
                      <m:r>
                        <a:rPr lang="en-GB" b="0" i="1">
                          <a:solidFill>
                            <a:schemeClr val="tx1"/>
                          </a:solidFill>
                          <a:latin typeface="Cambria Math" panose="02040503050406030204" pitchFamily="18" charset="0"/>
                          <a:cs typeface="Calibri" panose="020F0502020204030204" pitchFamily="34" charset="0"/>
                        </a:rPr>
                        <m:t>=</m:t>
                      </m:r>
                      <m:sSup>
                        <m:sSupPr>
                          <m:ctrlPr>
                            <a:rPr lang="en-GB" i="1">
                              <a:solidFill>
                                <a:schemeClr val="tx1"/>
                              </a:solidFill>
                              <a:latin typeface="Cambria Math" panose="02040503050406030204" pitchFamily="18" charset="0"/>
                              <a:cs typeface="Calibri" panose="020F0502020204030204" pitchFamily="34" charset="0"/>
                            </a:rPr>
                          </m:ctrlPr>
                        </m:sSupPr>
                        <m:e>
                          <m:r>
                            <a:rPr lang="en-GB" b="0" i="1">
                              <a:solidFill>
                                <a:schemeClr val="tx1"/>
                              </a:solidFill>
                              <a:latin typeface="Cambria Math" panose="02040503050406030204" pitchFamily="18" charset="0"/>
                              <a:cs typeface="Calibri" panose="020F0502020204030204" pitchFamily="34" charset="0"/>
                            </a:rPr>
                            <m:t>𝑒</m:t>
                          </m:r>
                        </m:e>
                        <m:sup>
                          <m:acc>
                            <m:accPr>
                              <m:chr m:val="̂"/>
                              <m:ctrlPr>
                                <a:rPr lang="en-GB" i="1">
                                  <a:solidFill>
                                    <a:schemeClr val="tx1"/>
                                  </a:solidFill>
                                  <a:latin typeface="Cambria Math" panose="02040503050406030204" pitchFamily="18" charset="0"/>
                                  <a:cs typeface="Calibri" panose="020F0502020204030204" pitchFamily="34" charset="0"/>
                                </a:rPr>
                              </m:ctrlPr>
                            </m:accPr>
                            <m:e>
                              <m:r>
                                <a:rPr lang="en-GB" b="0" i="1">
                                  <a:solidFill>
                                    <a:schemeClr val="tx1"/>
                                  </a:solidFill>
                                  <a:latin typeface="Cambria Math" panose="02040503050406030204" pitchFamily="18" charset="0"/>
                                  <a:cs typeface="Calibri" panose="020F0502020204030204" pitchFamily="34" charset="0"/>
                                </a:rPr>
                                <m:t>𝜇</m:t>
                              </m:r>
                            </m:e>
                          </m:acc>
                          <m:d>
                            <m:dPr>
                              <m:ctrlPr>
                                <a:rPr lang="en-GB" i="1">
                                  <a:solidFill>
                                    <a:schemeClr val="tx1"/>
                                  </a:solidFill>
                                  <a:latin typeface="Cambria Math" panose="02040503050406030204" pitchFamily="18" charset="0"/>
                                  <a:cs typeface="Calibri" panose="020F0502020204030204" pitchFamily="34" charset="0"/>
                                </a:rPr>
                              </m:ctrlPr>
                            </m:dPr>
                            <m:e>
                              <m:r>
                                <a:rPr lang="en-GB" b="0" i="1">
                                  <a:solidFill>
                                    <a:schemeClr val="tx1"/>
                                  </a:solidFill>
                                  <a:latin typeface="Cambria Math" panose="02040503050406030204" pitchFamily="18" charset="0"/>
                                  <a:cs typeface="Calibri" panose="020F0502020204030204" pitchFamily="34" charset="0"/>
                                </a:rPr>
                                <m:t>𝑥</m:t>
                              </m:r>
                              <m:r>
                                <a:rPr lang="en-GB" b="0" i="1">
                                  <a:solidFill>
                                    <a:schemeClr val="tx1"/>
                                  </a:solidFill>
                                  <a:latin typeface="Cambria Math" panose="02040503050406030204" pitchFamily="18" charset="0"/>
                                  <a:cs typeface="Calibri" panose="020F0502020204030204" pitchFamily="34" charset="0"/>
                                </a:rPr>
                                <m:t>,</m:t>
                              </m:r>
                              <m:r>
                                <a:rPr lang="en-GB" b="0" i="1">
                                  <a:solidFill>
                                    <a:schemeClr val="tx1"/>
                                  </a:solidFill>
                                  <a:latin typeface="Cambria Math" panose="02040503050406030204" pitchFamily="18" charset="0"/>
                                  <a:cs typeface="Calibri" panose="020F0502020204030204" pitchFamily="34" charset="0"/>
                                </a:rPr>
                                <m:t>𝑦</m:t>
                              </m:r>
                            </m:e>
                          </m:d>
                          <m:r>
                            <a:rPr lang="en-GB" b="0" i="1">
                              <a:solidFill>
                                <a:schemeClr val="tx1"/>
                              </a:solidFill>
                              <a:latin typeface="Cambria Math" panose="02040503050406030204" pitchFamily="18" charset="0"/>
                              <a:cs typeface="Calibri" panose="020F0502020204030204" pitchFamily="34" charset="0"/>
                            </a:rPr>
                            <m:t>+</m:t>
                          </m:r>
                          <m:acc>
                            <m:accPr>
                              <m:chr m:val="̂"/>
                              <m:ctrlPr>
                                <a:rPr lang="en-GB" i="1">
                                  <a:solidFill>
                                    <a:schemeClr val="tx1"/>
                                  </a:solidFill>
                                  <a:latin typeface="Cambria Math" panose="02040503050406030204" pitchFamily="18" charset="0"/>
                                  <a:cs typeface="Calibri" panose="020F0502020204030204" pitchFamily="34" charset="0"/>
                                </a:rPr>
                              </m:ctrlPr>
                            </m:accPr>
                            <m:e>
                              <m:r>
                                <a:rPr lang="en-GB" b="0" i="1">
                                  <a:solidFill>
                                    <a:schemeClr val="tx1"/>
                                  </a:solidFill>
                                  <a:latin typeface="Cambria Math" panose="02040503050406030204" pitchFamily="18" charset="0"/>
                                  <a:cs typeface="Calibri" panose="020F0502020204030204" pitchFamily="34" charset="0"/>
                                </a:rPr>
                                <m:t>𝜎</m:t>
                              </m:r>
                            </m:e>
                          </m:acc>
                          <m:d>
                            <m:dPr>
                              <m:ctrlPr>
                                <a:rPr lang="en-GB" i="1">
                                  <a:solidFill>
                                    <a:schemeClr val="tx1"/>
                                  </a:solidFill>
                                  <a:latin typeface="Cambria Math" panose="02040503050406030204" pitchFamily="18" charset="0"/>
                                  <a:cs typeface="Calibri" panose="020F0502020204030204" pitchFamily="34" charset="0"/>
                                </a:rPr>
                              </m:ctrlPr>
                            </m:dPr>
                            <m:e>
                              <m:r>
                                <a:rPr lang="en-GB" b="0" i="1">
                                  <a:solidFill>
                                    <a:schemeClr val="tx1"/>
                                  </a:solidFill>
                                  <a:latin typeface="Cambria Math" panose="02040503050406030204" pitchFamily="18" charset="0"/>
                                  <a:cs typeface="Calibri" panose="020F0502020204030204" pitchFamily="34" charset="0"/>
                                </a:rPr>
                                <m:t>𝑥</m:t>
                              </m:r>
                              <m:r>
                                <a:rPr lang="en-GB" b="0" i="1">
                                  <a:solidFill>
                                    <a:schemeClr val="tx1"/>
                                  </a:solidFill>
                                  <a:latin typeface="Cambria Math" panose="02040503050406030204" pitchFamily="18" charset="0"/>
                                  <a:cs typeface="Calibri" panose="020F0502020204030204" pitchFamily="34" charset="0"/>
                                </a:rPr>
                                <m:t>,</m:t>
                              </m:r>
                              <m:r>
                                <a:rPr lang="en-GB" b="0" i="1">
                                  <a:solidFill>
                                    <a:schemeClr val="tx1"/>
                                  </a:solidFill>
                                  <a:latin typeface="Cambria Math" panose="02040503050406030204" pitchFamily="18" charset="0"/>
                                  <a:cs typeface="Calibri" panose="020F0502020204030204" pitchFamily="34" charset="0"/>
                                </a:rPr>
                                <m:t>𝑦</m:t>
                              </m:r>
                            </m:e>
                          </m:d>
                          <m:r>
                            <a:rPr lang="en-GB" b="0" i="1">
                              <a:solidFill>
                                <a:schemeClr val="tx1"/>
                              </a:solidFill>
                              <a:latin typeface="Cambria Math" panose="02040503050406030204" pitchFamily="18" charset="0"/>
                              <a:cs typeface="Calibri" panose="020F0502020204030204" pitchFamily="34" charset="0"/>
                            </a:rPr>
                            <m:t> </m:t>
                          </m:r>
                          <m:sSub>
                            <m:sSubPr>
                              <m:ctrlPr>
                                <a:rPr lang="en-GB" i="1">
                                  <a:solidFill>
                                    <a:schemeClr val="tx1"/>
                                  </a:solidFill>
                                  <a:latin typeface="Cambria Math" panose="02040503050406030204" pitchFamily="18" charset="0"/>
                                  <a:cs typeface="Calibri" panose="020F0502020204030204" pitchFamily="34" charset="0"/>
                                </a:rPr>
                              </m:ctrlPr>
                            </m:sSubPr>
                            <m:e>
                              <m:r>
                                <a:rPr lang="en-GB" b="0" i="1">
                                  <a:solidFill>
                                    <a:schemeClr val="tx1"/>
                                  </a:solidFill>
                                  <a:latin typeface="Cambria Math" panose="02040503050406030204" pitchFamily="18" charset="0"/>
                                  <a:cs typeface="Calibri" panose="020F0502020204030204" pitchFamily="34" charset="0"/>
                                </a:rPr>
                                <m:t>𝑍</m:t>
                              </m:r>
                            </m:e>
                            <m:sub>
                              <m:r>
                                <a:rPr lang="en-GB" b="0" i="1">
                                  <a:solidFill>
                                    <a:schemeClr val="tx1"/>
                                  </a:solidFill>
                                  <a:latin typeface="Cambria Math" panose="02040503050406030204" pitchFamily="18" charset="0"/>
                                  <a:cs typeface="Calibri" panose="020F0502020204030204" pitchFamily="34" charset="0"/>
                                </a:rPr>
                                <m:t>𝑛</m:t>
                              </m:r>
                            </m:sub>
                          </m:sSub>
                        </m:sup>
                      </m:sSup>
                      <m:r>
                        <a:rPr lang="en-GB" b="0" i="1">
                          <a:solidFill>
                            <a:schemeClr val="tx1"/>
                          </a:solidFill>
                          <a:latin typeface="Cambria Math" panose="02040503050406030204" pitchFamily="18" charset="0"/>
                          <a:cs typeface="Calibri" panose="020F0502020204030204" pitchFamily="34" charset="0"/>
                        </a:rPr>
                        <m:t> </m:t>
                      </m:r>
                      <m:r>
                        <a:rPr lang="en-GB" b="0" i="1" smtClean="0">
                          <a:solidFill>
                            <a:schemeClr val="tx1"/>
                          </a:solidFill>
                          <a:latin typeface="Cambria Math" panose="02040503050406030204" pitchFamily="18" charset="0"/>
                          <a:cs typeface="Calibri" panose="020F0502020204030204" pitchFamily="34" charset="0"/>
                        </a:rPr>
                        <m:t> </m:t>
                      </m:r>
                      <m:r>
                        <a:rPr lang="en-GB" b="0" i="1">
                          <a:solidFill>
                            <a:schemeClr val="tx1"/>
                          </a:solidFill>
                          <a:latin typeface="Cambria Math" panose="02040503050406030204" pitchFamily="18" charset="0"/>
                          <a:cs typeface="Calibri" panose="020F0502020204030204" pitchFamily="34" charset="0"/>
                        </a:rPr>
                        <m:t> </m:t>
                      </m:r>
                      <m:r>
                        <a:rPr lang="en-GB" b="0" i="1">
                          <a:solidFill>
                            <a:schemeClr val="tx1"/>
                          </a:solidFill>
                          <a:latin typeface="Cambria Math" panose="02040503050406030204" pitchFamily="18" charset="0"/>
                          <a:cs typeface="Calibri" panose="020F0502020204030204" pitchFamily="34" charset="0"/>
                        </a:rPr>
                        <m:t>𝑤𝑖𝑡h</m:t>
                      </m:r>
                      <m:r>
                        <a:rPr lang="en-GB" b="0" i="1" smtClean="0">
                          <a:solidFill>
                            <a:schemeClr val="tx1"/>
                          </a:solidFill>
                          <a:latin typeface="Cambria Math" panose="02040503050406030204" pitchFamily="18" charset="0"/>
                          <a:cs typeface="Calibri" panose="020F0502020204030204" pitchFamily="34" charset="0"/>
                        </a:rPr>
                        <m:t> </m:t>
                      </m:r>
                      <m:r>
                        <a:rPr lang="en-GB" b="0" i="1">
                          <a:solidFill>
                            <a:schemeClr val="tx1"/>
                          </a:solidFill>
                          <a:latin typeface="Cambria Math" panose="02040503050406030204" pitchFamily="18" charset="0"/>
                          <a:cs typeface="Calibri" panose="020F0502020204030204" pitchFamily="34" charset="0"/>
                        </a:rPr>
                        <m:t>  </m:t>
                      </m:r>
                      <m:sSub>
                        <m:sSubPr>
                          <m:ctrlPr>
                            <a:rPr lang="en-GB" i="1">
                              <a:solidFill>
                                <a:schemeClr val="tx1"/>
                              </a:solidFill>
                              <a:latin typeface="Cambria Math" panose="02040503050406030204" pitchFamily="18" charset="0"/>
                              <a:cs typeface="Calibri" panose="020F0502020204030204" pitchFamily="34" charset="0"/>
                            </a:rPr>
                          </m:ctrlPr>
                        </m:sSubPr>
                        <m:e>
                          <m:r>
                            <a:rPr lang="en-GB" b="0" i="1">
                              <a:solidFill>
                                <a:schemeClr val="tx1"/>
                              </a:solidFill>
                              <a:latin typeface="Cambria Math" panose="02040503050406030204" pitchFamily="18" charset="0"/>
                              <a:cs typeface="Calibri" panose="020F0502020204030204" pitchFamily="34" charset="0"/>
                            </a:rPr>
                            <m:t>𝑍</m:t>
                          </m:r>
                        </m:e>
                        <m:sub>
                          <m:r>
                            <a:rPr lang="en-GB" b="0" i="1">
                              <a:solidFill>
                                <a:schemeClr val="tx1"/>
                              </a:solidFill>
                              <a:latin typeface="Cambria Math" panose="02040503050406030204" pitchFamily="18" charset="0"/>
                              <a:cs typeface="Calibri" panose="020F0502020204030204" pitchFamily="34" charset="0"/>
                            </a:rPr>
                            <m:t>𝑛</m:t>
                          </m:r>
                        </m:sub>
                      </m:sSub>
                      <m:r>
                        <a:rPr lang="en-GB" b="0" i="1">
                          <a:solidFill>
                            <a:schemeClr val="tx1"/>
                          </a:solidFill>
                          <a:latin typeface="Cambria Math" panose="02040503050406030204" pitchFamily="18" charset="0"/>
                          <a:cs typeface="Calibri" panose="020F0502020204030204" pitchFamily="34" charset="0"/>
                        </a:rPr>
                        <m:t>∼</m:t>
                      </m:r>
                      <m:r>
                        <a:rPr lang="en-GB" b="0" i="1">
                          <a:solidFill>
                            <a:schemeClr val="tx1"/>
                          </a:solidFill>
                          <a:latin typeface="Cambria Math" panose="02040503050406030204" pitchFamily="18" charset="0"/>
                          <a:cs typeface="Calibri" panose="020F0502020204030204" pitchFamily="34" charset="0"/>
                        </a:rPr>
                        <m:t>𝒩</m:t>
                      </m:r>
                      <m:d>
                        <m:dPr>
                          <m:ctrlPr>
                            <a:rPr lang="en-GB" i="1">
                              <a:solidFill>
                                <a:schemeClr val="tx1"/>
                              </a:solidFill>
                              <a:latin typeface="Cambria Math" panose="02040503050406030204" pitchFamily="18" charset="0"/>
                              <a:cs typeface="Calibri" panose="020F0502020204030204" pitchFamily="34" charset="0"/>
                            </a:rPr>
                          </m:ctrlPr>
                        </m:dPr>
                        <m:e>
                          <m:r>
                            <a:rPr lang="en-GB" b="0" i="1">
                              <a:solidFill>
                                <a:schemeClr val="tx1"/>
                              </a:solidFill>
                              <a:latin typeface="Cambria Math" panose="02040503050406030204" pitchFamily="18" charset="0"/>
                              <a:cs typeface="Calibri" panose="020F0502020204030204" pitchFamily="34" charset="0"/>
                            </a:rPr>
                            <m:t>0,1</m:t>
                          </m:r>
                        </m:e>
                      </m:d>
                    </m:oMath>
                  </m:oMathPara>
                </a14:m>
                <a:endParaRPr lang="en-GB" i="1" dirty="0">
                  <a:solidFill>
                    <a:schemeClr val="tx1"/>
                  </a:solidFill>
                  <a:latin typeface="Garamond" panose="02020404030301010803" pitchFamily="18" charset="0"/>
                  <a:cs typeface="Calibri" panose="020F0502020204030204" pitchFamily="34" charset="0"/>
                </a:endParaRPr>
              </a:p>
              <a:p>
                <a:endParaRPr lang="en-GB" b="0" i="1" dirty="0">
                  <a:solidFill>
                    <a:schemeClr val="tx1"/>
                  </a:solidFill>
                  <a:latin typeface="Garamond" panose="02020404030301010803"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cs typeface="Calibri" panose="020F0502020204030204" pitchFamily="34" charset="0"/>
                        </a:rPr>
                        <m:t>95% </m:t>
                      </m:r>
                      <m:r>
                        <a:rPr lang="en-GB" b="0" i="1" smtClean="0">
                          <a:solidFill>
                            <a:schemeClr val="tx1"/>
                          </a:solidFill>
                          <a:latin typeface="Cambria Math" panose="02040503050406030204" pitchFamily="18" charset="0"/>
                          <a:cs typeface="Calibri" panose="020F0502020204030204" pitchFamily="34" charset="0"/>
                        </a:rPr>
                        <m:t>𝐶𝐼</m:t>
                      </m:r>
                      <m:r>
                        <a:rPr lang="en-GB" b="0" i="1" smtClean="0">
                          <a:solidFill>
                            <a:schemeClr val="tx1"/>
                          </a:solidFill>
                          <a:latin typeface="Cambria Math" panose="02040503050406030204" pitchFamily="18" charset="0"/>
                          <a:cs typeface="Calibri" panose="020F0502020204030204" pitchFamily="34" charset="0"/>
                        </a:rPr>
                        <m:t> =</m:t>
                      </m:r>
                      <m:d>
                        <m:dPr>
                          <m:begChr m:val="["/>
                          <m:endChr m:val="]"/>
                          <m:ctrlPr>
                            <a:rPr lang="en-GB" i="1">
                              <a:solidFill>
                                <a:schemeClr val="tx1"/>
                              </a:solidFill>
                              <a:latin typeface="Cambria Math" panose="02040503050406030204" pitchFamily="18" charset="0"/>
                              <a:cs typeface="Calibri" panose="020F0502020204030204" pitchFamily="34" charset="0"/>
                            </a:rPr>
                          </m:ctrlPr>
                        </m:dPr>
                        <m:e>
                          <m:r>
                            <a:rPr lang="en-GB" b="0" i="1">
                              <a:solidFill>
                                <a:schemeClr val="tx1"/>
                              </a:solidFill>
                              <a:latin typeface="Cambria Math" panose="02040503050406030204" pitchFamily="18" charset="0"/>
                              <a:cs typeface="Calibri" panose="020F0502020204030204" pitchFamily="34" charset="0"/>
                            </a:rPr>
                            <m:t>1.48 , 152.2</m:t>
                          </m:r>
                        </m:e>
                      </m:d>
                      <m:r>
                        <a:rPr lang="en-GB" b="0" i="1">
                          <a:solidFill>
                            <a:schemeClr val="tx1"/>
                          </a:solidFill>
                          <a:latin typeface="Cambria Math" panose="02040503050406030204" pitchFamily="18" charset="0"/>
                          <a:cs typeface="Calibri" panose="020F0502020204030204" pitchFamily="34" charset="0"/>
                        </a:rPr>
                        <m:t> </m:t>
                      </m:r>
                      <m:r>
                        <a:rPr lang="en-GB" b="0" i="1">
                          <a:solidFill>
                            <a:schemeClr val="tx1"/>
                          </a:solidFill>
                          <a:latin typeface="Cambria Math" panose="02040503050406030204" pitchFamily="18" charset="0"/>
                          <a:cs typeface="Calibri" panose="020F0502020204030204" pitchFamily="34" charset="0"/>
                        </a:rPr>
                        <m:t>𝜇</m:t>
                      </m:r>
                      <m:sSup>
                        <m:sSupPr>
                          <m:ctrlPr>
                            <a:rPr lang="en-GB" i="1">
                              <a:solidFill>
                                <a:schemeClr val="tx1"/>
                              </a:solidFill>
                              <a:latin typeface="Cambria Math" panose="02040503050406030204" pitchFamily="18" charset="0"/>
                              <a:cs typeface="Calibri" panose="020F0502020204030204" pitchFamily="34" charset="0"/>
                            </a:rPr>
                          </m:ctrlPr>
                        </m:sSupPr>
                        <m:e>
                          <m:r>
                            <a:rPr lang="en-GB" b="0" i="1">
                              <a:solidFill>
                                <a:schemeClr val="tx1"/>
                              </a:solidFill>
                              <a:latin typeface="Cambria Math" panose="02040503050406030204" pitchFamily="18" charset="0"/>
                              <a:cs typeface="Calibri" panose="020F0502020204030204" pitchFamily="34" charset="0"/>
                            </a:rPr>
                            <m:t>𝑚</m:t>
                          </m:r>
                        </m:e>
                        <m:sup>
                          <m:r>
                            <a:rPr lang="en-GB" b="0" i="1">
                              <a:solidFill>
                                <a:schemeClr val="tx1"/>
                              </a:solidFill>
                              <a:latin typeface="Cambria Math" panose="02040503050406030204" pitchFamily="18" charset="0"/>
                              <a:cs typeface="Calibri" panose="020F0502020204030204" pitchFamily="34" charset="0"/>
                            </a:rPr>
                            <m:t>2</m:t>
                          </m:r>
                        </m:sup>
                      </m:sSup>
                    </m:oMath>
                  </m:oMathPara>
                </a14:m>
                <a:endParaRPr lang="en-GB" i="1" dirty="0">
                  <a:solidFill>
                    <a:schemeClr val="tx1"/>
                  </a:solidFill>
                  <a:latin typeface="Garamond" panose="02020404030301010803" pitchFamily="18" charset="0"/>
                  <a:cs typeface="Calibri" panose="020F0502020204030204" pitchFamily="34" charset="0"/>
                </a:endParaRPr>
              </a:p>
              <a:p>
                <a:pPr algn="ctr"/>
                <a:r>
                  <a:rPr kumimoji="0" lang="en-GB" sz="2400" b="1" i="0" u="none" strike="noStrike" kern="1200" cap="none" spc="0" normalizeH="0" baseline="0" noProof="0" dirty="0">
                    <a:ln>
                      <a:noFill/>
                    </a:ln>
                    <a:solidFill>
                      <a:schemeClr val="tx1"/>
                    </a:solidFill>
                    <a:effectLst/>
                    <a:uLnTx/>
                    <a:uFillTx/>
                    <a:latin typeface="Garamond" panose="02020404030301010803" pitchFamily="18" charset="0"/>
                    <a:cs typeface="Calibri" panose="020F0502020204030204" pitchFamily="34" charset="0"/>
                  </a:rPr>
                  <a:t> </a:t>
                </a:r>
                <a:endParaRPr kumimoji="0" lang="en-GB" sz="2000" b="1" i="0" u="none" strike="noStrike" kern="1200" cap="none" spc="0" normalizeH="0" baseline="0" noProof="0" dirty="0">
                  <a:ln>
                    <a:noFill/>
                  </a:ln>
                  <a:solidFill>
                    <a:schemeClr val="tx1"/>
                  </a:solidFill>
                  <a:effectLst/>
                  <a:uLnTx/>
                  <a:uFillTx/>
                  <a:latin typeface="Garamond" panose="02020404030301010803" pitchFamily="18" charset="0"/>
                  <a:cs typeface="Calibri" panose="020F0502020204030204" pitchFamily="34" charset="0"/>
                </a:endParaRPr>
              </a:p>
              <a:p>
                <a:pPr marL="342900" indent="-342900" algn="ctr">
                  <a:buFont typeface="Arial" panose="020B0604020202020204" pitchFamily="34" charset="0"/>
                  <a:buChar char="•"/>
                </a:pPr>
                <a14:m>
                  <m:oMath xmlns:m="http://schemas.openxmlformats.org/officeDocument/2006/math">
                    <m:sSub>
                      <m:sSubPr>
                        <m:ctrlPr>
                          <a:rPr lang="en-GB" sz="2000" b="1" i="1" smtClean="0">
                            <a:solidFill>
                              <a:schemeClr val="tx1"/>
                            </a:solidFill>
                            <a:latin typeface="Cambria Math" panose="02040503050406030204" pitchFamily="18" charset="0"/>
                            <a:cs typeface="Calibri" panose="020F0502020204030204" pitchFamily="34" charset="0"/>
                          </a:rPr>
                        </m:ctrlPr>
                      </m:sSubPr>
                      <m:e>
                        <m:r>
                          <a:rPr lang="en-GB" sz="2000" b="1" i="1">
                            <a:solidFill>
                              <a:schemeClr val="tx1"/>
                            </a:solidFill>
                            <a:latin typeface="Cambria Math" panose="02040503050406030204" pitchFamily="18" charset="0"/>
                            <a:cs typeface="Calibri" panose="020F0502020204030204" pitchFamily="34" charset="0"/>
                          </a:rPr>
                          <m:t>𝑫</m:t>
                        </m:r>
                      </m:e>
                      <m:sub>
                        <m:r>
                          <a:rPr lang="en-GB" sz="2000" b="1" i="1">
                            <a:solidFill>
                              <a:schemeClr val="tx1"/>
                            </a:solidFill>
                            <a:latin typeface="Cambria Math" panose="02040503050406030204" pitchFamily="18" charset="0"/>
                            <a:cs typeface="Calibri" panose="020F0502020204030204" pitchFamily="34" charset="0"/>
                          </a:rPr>
                          <m:t>𝑲𝑳</m:t>
                        </m:r>
                      </m:sub>
                    </m:sSub>
                    <m:r>
                      <a:rPr lang="en-GB" sz="2000" b="1" i="1">
                        <a:solidFill>
                          <a:schemeClr val="tx1"/>
                        </a:solidFill>
                        <a:latin typeface="Cambria Math" panose="02040503050406030204" pitchFamily="18" charset="0"/>
                        <a:cs typeface="Calibri" panose="020F0502020204030204" pitchFamily="34" charset="0"/>
                      </a:rPr>
                      <m:t>(</m:t>
                    </m:r>
                    <m:sSub>
                      <m:sSubPr>
                        <m:ctrlPr>
                          <a:rPr lang="en-GB" sz="2000" b="1" i="1" smtClean="0">
                            <a:solidFill>
                              <a:srgbClr val="A5A5A5"/>
                            </a:solidFill>
                            <a:latin typeface="Cambria Math" panose="02040503050406030204" pitchFamily="18" charset="0"/>
                            <a:cs typeface="Calibri" panose="020F0502020204030204" pitchFamily="34" charset="0"/>
                          </a:rPr>
                        </m:ctrlPr>
                      </m:sSubPr>
                      <m:e>
                        <m:r>
                          <a:rPr lang="en-GB" sz="2000" b="1" i="1">
                            <a:solidFill>
                              <a:srgbClr val="A5A5A5"/>
                            </a:solidFill>
                            <a:latin typeface="Cambria Math" panose="02040503050406030204" pitchFamily="18" charset="0"/>
                            <a:cs typeface="Calibri" panose="020F0502020204030204" pitchFamily="34" charset="0"/>
                          </a:rPr>
                          <m:t>𝓟</m:t>
                        </m:r>
                      </m:e>
                      <m:sub>
                        <m:r>
                          <a:rPr lang="en-GB" sz="2000" b="1" i="1">
                            <a:solidFill>
                              <a:srgbClr val="A5A5A5"/>
                            </a:solidFill>
                            <a:latin typeface="Cambria Math" panose="02040503050406030204" pitchFamily="18" charset="0"/>
                            <a:cs typeface="Calibri" panose="020F0502020204030204" pitchFamily="34" charset="0"/>
                          </a:rPr>
                          <m:t>𝑴𝑪</m:t>
                        </m:r>
                      </m:sub>
                    </m:sSub>
                    <m:r>
                      <a:rPr lang="en-GB" sz="2000" b="1" i="1">
                        <a:solidFill>
                          <a:schemeClr val="tx1"/>
                        </a:solidFill>
                        <a:latin typeface="Cambria Math" panose="02040503050406030204" pitchFamily="18" charset="0"/>
                        <a:cs typeface="Calibri" panose="020F0502020204030204" pitchFamily="34" charset="0"/>
                      </a:rPr>
                      <m:t>||</m:t>
                    </m:r>
                    <m:r>
                      <a:rPr lang="en-GB" sz="2000" b="1" i="1" smtClean="0">
                        <a:solidFill>
                          <a:srgbClr val="66AAD0"/>
                        </a:solidFill>
                        <a:latin typeface="Cambria Math" panose="02040503050406030204" pitchFamily="18" charset="0"/>
                        <a:cs typeface="Calibri" panose="020F0502020204030204" pitchFamily="34" charset="0"/>
                      </a:rPr>
                      <m:t>𝓟</m:t>
                    </m:r>
                    <m:r>
                      <a:rPr lang="en-GB" sz="2000" b="1" i="1">
                        <a:solidFill>
                          <a:schemeClr val="tx1"/>
                        </a:solidFill>
                        <a:latin typeface="Cambria Math" panose="02040503050406030204" pitchFamily="18" charset="0"/>
                        <a:cs typeface="Calibri" panose="020F0502020204030204" pitchFamily="34" charset="0"/>
                      </a:rPr>
                      <m:t>)=</m:t>
                    </m:r>
                    <m:r>
                      <a:rPr lang="en-GB" sz="2000" b="1" i="1">
                        <a:solidFill>
                          <a:schemeClr val="tx1"/>
                        </a:solidFill>
                        <a:latin typeface="Cambria Math" panose="02040503050406030204" pitchFamily="18" charset="0"/>
                        <a:cs typeface="Calibri" panose="020F0502020204030204" pitchFamily="34" charset="0"/>
                      </a:rPr>
                      <m:t>𝓞</m:t>
                    </m:r>
                    <m:d>
                      <m:dPr>
                        <m:ctrlPr>
                          <a:rPr lang="en-GB" sz="2000" b="1" i="1">
                            <a:solidFill>
                              <a:schemeClr val="tx1"/>
                            </a:solidFill>
                            <a:latin typeface="Cambria Math" panose="02040503050406030204" pitchFamily="18" charset="0"/>
                            <a:cs typeface="Calibri" panose="020F0502020204030204" pitchFamily="34" charset="0"/>
                          </a:rPr>
                        </m:ctrlPr>
                      </m:dPr>
                      <m:e>
                        <m:r>
                          <a:rPr lang="en-GB" sz="2000" b="1" i="1">
                            <a:solidFill>
                              <a:schemeClr val="tx1"/>
                            </a:solidFill>
                            <a:latin typeface="Cambria Math" panose="02040503050406030204" pitchFamily="18" charset="0"/>
                            <a:cs typeface="Calibri" panose="020F0502020204030204" pitchFamily="34" charset="0"/>
                          </a:rPr>
                          <m:t>𝟏</m:t>
                        </m:r>
                        <m:sSup>
                          <m:sSupPr>
                            <m:ctrlPr>
                              <a:rPr lang="en-GB" sz="2000" b="1" i="1">
                                <a:solidFill>
                                  <a:schemeClr val="tx1"/>
                                </a:solidFill>
                                <a:latin typeface="Cambria Math" panose="02040503050406030204" pitchFamily="18" charset="0"/>
                                <a:cs typeface="Calibri" panose="020F0502020204030204" pitchFamily="34" charset="0"/>
                              </a:rPr>
                            </m:ctrlPr>
                          </m:sSupPr>
                          <m:e>
                            <m:r>
                              <a:rPr lang="en-GB" sz="2000" b="1" i="1">
                                <a:solidFill>
                                  <a:schemeClr val="tx1"/>
                                </a:solidFill>
                                <a:latin typeface="Cambria Math" panose="02040503050406030204" pitchFamily="18" charset="0"/>
                                <a:cs typeface="Calibri" panose="020F0502020204030204" pitchFamily="34" charset="0"/>
                              </a:rPr>
                              <m:t>𝟎</m:t>
                            </m:r>
                          </m:e>
                          <m:sup>
                            <m:r>
                              <a:rPr lang="en-GB" sz="2000" b="1" i="1">
                                <a:solidFill>
                                  <a:schemeClr val="tx1"/>
                                </a:solidFill>
                                <a:latin typeface="Cambria Math" panose="02040503050406030204" pitchFamily="18" charset="0"/>
                                <a:cs typeface="Calibri" panose="020F0502020204030204" pitchFamily="34" charset="0"/>
                              </a:rPr>
                              <m:t>−</m:t>
                            </m:r>
                            <m:r>
                              <a:rPr lang="en-GB" sz="2000" b="1" i="1">
                                <a:solidFill>
                                  <a:schemeClr val="tx1"/>
                                </a:solidFill>
                                <a:latin typeface="Cambria Math" panose="02040503050406030204" pitchFamily="18" charset="0"/>
                                <a:cs typeface="Calibri" panose="020F0502020204030204" pitchFamily="34" charset="0"/>
                              </a:rPr>
                              <m:t>𝟑</m:t>
                            </m:r>
                          </m:sup>
                        </m:sSup>
                      </m:e>
                    </m:d>
                    <m:r>
                      <a:rPr lang="en-GB" sz="2000" b="1" i="1">
                        <a:solidFill>
                          <a:schemeClr val="tx1"/>
                        </a:solidFill>
                        <a:latin typeface="Cambria Math" panose="02040503050406030204" pitchFamily="18" charset="0"/>
                        <a:cs typeface="Calibri" panose="020F0502020204030204" pitchFamily="34" charset="0"/>
                      </a:rPr>
                      <m:t> </m:t>
                    </m:r>
                  </m:oMath>
                </a14:m>
                <a:endParaRPr lang="en-GB" sz="2000" b="1" i="1" dirty="0">
                  <a:latin typeface="Garamond" panose="02020404030301010803" pitchFamily="18" charset="0"/>
                  <a:cs typeface="Calibri" panose="020F0502020204030204" pitchFamily="34" charset="0"/>
                </a:endParaRPr>
              </a:p>
              <a:p>
                <a:pPr algn="ctr"/>
                <a:r>
                  <a:rPr lang="en-GB" sz="2400" b="1" i="1" dirty="0">
                    <a:latin typeface="Garamond" panose="02020404030301010803" pitchFamily="18" charset="0"/>
                    <a:cs typeface="Calibri" panose="020F0502020204030204" pitchFamily="34" charset="0"/>
                  </a:rPr>
                  <a:t> </a:t>
                </a:r>
                <a:endParaRPr lang="en-GB" sz="2000" b="1" i="1" dirty="0">
                  <a:latin typeface="Garamond" panose="02020404030301010803" pitchFamily="18"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Reference physical permeability VS Cubic Law </a:t>
                </a:r>
                <a:endParaRPr kumimoji="0" lang="en-GB" sz="2000" b="0" i="1"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 </a:t>
                </a:r>
                <a:endParaRPr kumimoji="0" lang="en-GB" sz="2000" b="0" i="1"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ctrlPr>
                        </m:sSubPr>
                        <m:e>
                          <m: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t>𝐾</m:t>
                          </m:r>
                        </m:e>
                        <m:sub>
                          <m: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t>𝑁𝑆</m:t>
                          </m:r>
                        </m:sub>
                      </m:sSub>
                      <m: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t>=</m:t>
                      </m:r>
                      <m:r>
                        <a:rPr kumimoji="0" lang="en-GB" sz="1800" b="0" i="1" u="none" strike="noStrike" kern="1200" cap="none" spc="0" normalizeH="0" baseline="0" noProof="0" smtClean="0">
                          <a:ln>
                            <a:noFill/>
                          </a:ln>
                          <a:solidFill>
                            <a:srgbClr val="1C514E"/>
                          </a:solidFill>
                          <a:effectLst/>
                          <a:uLnTx/>
                          <a:uFillTx/>
                          <a:latin typeface="Cambria Math" panose="02040503050406030204" pitchFamily="18" charset="0"/>
                          <a:ea typeface="+mn-ea"/>
                          <a:cs typeface="Calibri" panose="020F0502020204030204" pitchFamily="34" charset="0"/>
                        </a:rPr>
                        <m:t>4</m:t>
                      </m:r>
                      <m: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t>.</m:t>
                      </m:r>
                      <m:r>
                        <a:rPr kumimoji="0" lang="en-GB" sz="1800" b="0" i="1" u="none" strike="noStrike" kern="1200" cap="none" spc="0" normalizeH="0" baseline="0" noProof="0" smtClean="0">
                          <a:ln>
                            <a:noFill/>
                          </a:ln>
                          <a:solidFill>
                            <a:srgbClr val="1C514E"/>
                          </a:solidFill>
                          <a:effectLst/>
                          <a:uLnTx/>
                          <a:uFillTx/>
                          <a:latin typeface="Cambria Math" panose="02040503050406030204" pitchFamily="18" charset="0"/>
                          <a:ea typeface="+mn-ea"/>
                          <a:cs typeface="Calibri" panose="020F0502020204030204" pitchFamily="34" charset="0"/>
                        </a:rPr>
                        <m:t>4</m:t>
                      </m:r>
                      <m: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t>8 </m:t>
                      </m:r>
                      <m: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t>𝜇</m:t>
                      </m:r>
                      <m:sSup>
                        <m:sSupPr>
                          <m:ctrlP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ctrlPr>
                        </m:sSupPr>
                        <m:e>
                          <m: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t>𝑚</m:t>
                          </m:r>
                        </m:e>
                        <m:sup>
                          <m:r>
                            <a:rPr kumimoji="0" lang="en-GB" sz="1800" b="0" i="1" u="none" strike="noStrike" kern="1200" cap="none" spc="0" normalizeH="0" baseline="0" noProof="0">
                              <a:ln>
                                <a:noFill/>
                              </a:ln>
                              <a:solidFill>
                                <a:srgbClr val="1C514E"/>
                              </a:solidFill>
                              <a:effectLst/>
                              <a:uLnTx/>
                              <a:uFillTx/>
                              <a:latin typeface="Cambria Math" panose="02040503050406030204" pitchFamily="18" charset="0"/>
                              <a:ea typeface="+mn-ea"/>
                              <a:cs typeface="Calibri" panose="020F0502020204030204" pitchFamily="34" charset="0"/>
                            </a:rPr>
                            <m:t>2</m:t>
                          </m:r>
                        </m:sup>
                      </m:sSup>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   </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𝑉𝑆</m:t>
                      </m:r>
                      <m:r>
                        <a:rPr kumimoji="0" lang="en-GB" sz="1800" b="0" i="1" u="none" strike="noStrike" kern="1200" cap="none" spc="0" normalizeH="0" baseline="0" noProof="0">
                          <a:ln>
                            <a:noFill/>
                          </a:ln>
                          <a:solidFill>
                            <a:prstClr val="black"/>
                          </a:solidFill>
                          <a:effectLst/>
                          <a:uLnTx/>
                          <a:uFillTx/>
                          <a:latin typeface="Cambria Math" panose="02040503050406030204" pitchFamily="18" charset="0"/>
                          <a:ea typeface="+mn-ea"/>
                          <a:cs typeface="Calibri" panose="020F0502020204030204" pitchFamily="34" charset="0"/>
                        </a:rPr>
                        <m:t>   </m:t>
                      </m:r>
                      <m:sSub>
                        <m:sSubPr>
                          <m:ctrlPr>
                            <a:rPr kumimoji="0" lang="en-GB" sz="1800" b="0" i="1" u="none" strike="noStrike" kern="1200" cap="none" spc="0" normalizeH="0" baseline="0" noProof="0">
                              <a:ln>
                                <a:noFill/>
                              </a:ln>
                              <a:solidFill>
                                <a:srgbClr val="D15A29"/>
                              </a:solidFill>
                              <a:effectLst/>
                              <a:uLnTx/>
                              <a:uFillTx/>
                              <a:latin typeface="Cambria Math" panose="02040503050406030204" pitchFamily="18" charset="0"/>
                              <a:ea typeface="+mn-ea"/>
                              <a:cs typeface="Calibri" panose="020F0502020204030204" pitchFamily="34" charset="0"/>
                            </a:rPr>
                          </m:ctrlPr>
                        </m:sSubPr>
                        <m:e>
                          <m:r>
                            <a:rPr kumimoji="0" lang="en-GB" sz="1800" b="0" i="1" u="none" strike="noStrike" kern="1200" cap="none" spc="0" normalizeH="0" baseline="0" noProof="0">
                              <a:ln>
                                <a:noFill/>
                              </a:ln>
                              <a:solidFill>
                                <a:srgbClr val="D15A29"/>
                              </a:solidFill>
                              <a:effectLst/>
                              <a:uLnTx/>
                              <a:uFillTx/>
                              <a:latin typeface="Cambria Math" panose="02040503050406030204" pitchFamily="18" charset="0"/>
                              <a:ea typeface="+mn-ea"/>
                              <a:cs typeface="Calibri" panose="020F0502020204030204" pitchFamily="34" charset="0"/>
                            </a:rPr>
                            <m:t>𝐾</m:t>
                          </m:r>
                        </m:e>
                        <m:sub>
                          <m:r>
                            <a:rPr kumimoji="0" lang="en-GB" sz="1800" b="0" i="1" u="none" strike="noStrike" kern="1200" cap="none" spc="0" normalizeH="0" baseline="0" noProof="0">
                              <a:ln>
                                <a:noFill/>
                              </a:ln>
                              <a:solidFill>
                                <a:srgbClr val="D15A29"/>
                              </a:solidFill>
                              <a:effectLst/>
                              <a:uLnTx/>
                              <a:uFillTx/>
                              <a:latin typeface="Cambria Math" panose="02040503050406030204" pitchFamily="18" charset="0"/>
                              <a:ea typeface="+mn-ea"/>
                              <a:cs typeface="Calibri" panose="020F0502020204030204" pitchFamily="34" charset="0"/>
                            </a:rPr>
                            <m:t>𝐶𝐿</m:t>
                          </m:r>
                        </m:sub>
                      </m:sSub>
                      <m:r>
                        <a:rPr kumimoji="0" lang="en-GB" sz="1800" b="0" i="1" u="none" strike="noStrike" kern="1200" cap="none" spc="0" normalizeH="0" baseline="0" noProof="0">
                          <a:ln>
                            <a:noFill/>
                          </a:ln>
                          <a:solidFill>
                            <a:srgbClr val="D15A29"/>
                          </a:solidFill>
                          <a:effectLst/>
                          <a:uLnTx/>
                          <a:uFillTx/>
                          <a:latin typeface="Cambria Math" panose="02040503050406030204" pitchFamily="18" charset="0"/>
                          <a:ea typeface="+mn-ea"/>
                          <a:cs typeface="Calibri" panose="020F0502020204030204" pitchFamily="34" charset="0"/>
                        </a:rPr>
                        <m:t>=</m:t>
                      </m:r>
                      <m:r>
                        <a:rPr kumimoji="0" lang="en-GB" sz="1800" b="0" i="1" u="none" strike="noStrike" kern="1200" cap="none" spc="0" normalizeH="0" baseline="0" noProof="0" smtClean="0">
                          <a:ln>
                            <a:noFill/>
                          </a:ln>
                          <a:solidFill>
                            <a:srgbClr val="D15A29"/>
                          </a:solidFill>
                          <a:effectLst/>
                          <a:uLnTx/>
                          <a:uFillTx/>
                          <a:latin typeface="Cambria Math" panose="02040503050406030204" pitchFamily="18" charset="0"/>
                          <a:ea typeface="+mn-ea"/>
                          <a:cs typeface="Calibri" panose="020F0502020204030204" pitchFamily="34" charset="0"/>
                        </a:rPr>
                        <m:t>383.75</m:t>
                      </m:r>
                      <m:r>
                        <a:rPr kumimoji="0" lang="en-GB" sz="1800" b="0" i="1" u="none" strike="noStrike" kern="1200" cap="none" spc="0" normalizeH="0" baseline="0" noProof="0">
                          <a:ln>
                            <a:noFill/>
                          </a:ln>
                          <a:solidFill>
                            <a:srgbClr val="D15A29"/>
                          </a:solidFill>
                          <a:effectLst/>
                          <a:uLnTx/>
                          <a:uFillTx/>
                          <a:latin typeface="Cambria Math" panose="02040503050406030204" pitchFamily="18" charset="0"/>
                          <a:ea typeface="+mn-ea"/>
                          <a:cs typeface="Calibri" panose="020F0502020204030204" pitchFamily="34" charset="0"/>
                        </a:rPr>
                        <m:t> </m:t>
                      </m:r>
                      <m:r>
                        <a:rPr kumimoji="0" lang="en-GB" sz="1800" b="0" i="1" u="none" strike="noStrike" kern="1200" cap="none" spc="0" normalizeH="0" baseline="0" noProof="0">
                          <a:ln>
                            <a:noFill/>
                          </a:ln>
                          <a:solidFill>
                            <a:srgbClr val="D15A29"/>
                          </a:solidFill>
                          <a:effectLst/>
                          <a:uLnTx/>
                          <a:uFillTx/>
                          <a:latin typeface="Cambria Math" panose="02040503050406030204" pitchFamily="18" charset="0"/>
                          <a:ea typeface="+mn-ea"/>
                          <a:cs typeface="Calibri" panose="020F0502020204030204" pitchFamily="34" charset="0"/>
                        </a:rPr>
                        <m:t>𝜇</m:t>
                      </m:r>
                      <m:sSup>
                        <m:sSupPr>
                          <m:ctrlPr>
                            <a:rPr kumimoji="0" lang="en-GB" sz="1800" b="0" i="1" u="none" strike="noStrike" kern="1200" cap="none" spc="0" normalizeH="0" baseline="0" noProof="0">
                              <a:ln>
                                <a:noFill/>
                              </a:ln>
                              <a:solidFill>
                                <a:srgbClr val="D15A29"/>
                              </a:solidFill>
                              <a:effectLst/>
                              <a:uLnTx/>
                              <a:uFillTx/>
                              <a:latin typeface="Cambria Math" panose="02040503050406030204" pitchFamily="18" charset="0"/>
                              <a:ea typeface="+mn-ea"/>
                              <a:cs typeface="Calibri" panose="020F0502020204030204" pitchFamily="34" charset="0"/>
                            </a:rPr>
                          </m:ctrlPr>
                        </m:sSupPr>
                        <m:e>
                          <m:r>
                            <a:rPr kumimoji="0" lang="en-GB" sz="1800" b="0" i="1" u="none" strike="noStrike" kern="1200" cap="none" spc="0" normalizeH="0" baseline="0" noProof="0">
                              <a:ln>
                                <a:noFill/>
                              </a:ln>
                              <a:solidFill>
                                <a:srgbClr val="D15A29"/>
                              </a:solidFill>
                              <a:effectLst/>
                              <a:uLnTx/>
                              <a:uFillTx/>
                              <a:latin typeface="Cambria Math" panose="02040503050406030204" pitchFamily="18" charset="0"/>
                              <a:ea typeface="+mn-ea"/>
                              <a:cs typeface="Calibri" panose="020F0502020204030204" pitchFamily="34" charset="0"/>
                            </a:rPr>
                            <m:t>𝑚</m:t>
                          </m:r>
                        </m:e>
                        <m:sup>
                          <m:r>
                            <a:rPr kumimoji="0" lang="en-GB" sz="1800" b="0" i="1" u="none" strike="noStrike" kern="1200" cap="none" spc="0" normalizeH="0" baseline="0" noProof="0">
                              <a:ln>
                                <a:noFill/>
                              </a:ln>
                              <a:solidFill>
                                <a:srgbClr val="D15A29"/>
                              </a:solidFill>
                              <a:effectLst/>
                              <a:uLnTx/>
                              <a:uFillTx/>
                              <a:latin typeface="Cambria Math" panose="02040503050406030204" pitchFamily="18" charset="0"/>
                              <a:ea typeface="+mn-ea"/>
                              <a:cs typeface="Calibri" panose="020F0502020204030204" pitchFamily="34" charset="0"/>
                            </a:rPr>
                            <m:t>2</m:t>
                          </m:r>
                        </m:sup>
                      </m:sSup>
                    </m:oMath>
                  </m:oMathPara>
                </a14:m>
                <a:endParaRPr lang="en-GB" sz="2000" b="1" i="1" dirty="0">
                  <a:solidFill>
                    <a:schemeClr val="tx1"/>
                  </a:solidFill>
                  <a:latin typeface="Garamond" panose="02020404030301010803" pitchFamily="18" charset="0"/>
                  <a:cs typeface="Calibri" panose="020F0502020204030204" pitchFamily="34" charset="0"/>
                </a:endParaRPr>
              </a:p>
              <a:p>
                <a:pPr marL="342900" indent="-342900" algn="ctr">
                  <a:buFont typeface="Arial" panose="020B0604020202020204" pitchFamily="34" charset="0"/>
                  <a:buChar char="•"/>
                </a:pPr>
                <a:endParaRPr lang="en-GB" dirty="0">
                  <a:solidFill>
                    <a:srgbClr val="154C49"/>
                  </a:solidFill>
                  <a:latin typeface="+mj-lt"/>
                  <a:cs typeface="Calibri" panose="020F0502020204030204" pitchFamily="34" charset="0"/>
                </a:endParaRPr>
              </a:p>
            </p:txBody>
          </p:sp>
        </mc:Choice>
        <mc:Fallback xmlns="">
          <p:sp>
            <p:nvSpPr>
              <p:cNvPr id="19" name="TextBox 18">
                <a:extLst>
                  <a:ext uri="{FF2B5EF4-FFF2-40B4-BE49-F238E27FC236}">
                    <a16:creationId xmlns:a16="http://schemas.microsoft.com/office/drawing/2014/main" id="{D76C07BF-1582-7503-EA9F-C4BB67A50330}"/>
                  </a:ext>
                </a:extLst>
              </p:cNvPr>
              <p:cNvSpPr txBox="1">
                <a:spLocks noRot="1" noChangeAspect="1" noMove="1" noResize="1" noEditPoints="1" noAdjustHandles="1" noChangeArrowheads="1" noChangeShapeType="1" noTextEdit="1"/>
              </p:cNvSpPr>
              <p:nvPr/>
            </p:nvSpPr>
            <p:spPr>
              <a:xfrm>
                <a:off x="6340960" y="1542113"/>
                <a:ext cx="5919537" cy="5028813"/>
              </a:xfrm>
              <a:prstGeom prst="rect">
                <a:avLst/>
              </a:prstGeom>
              <a:blipFill>
                <a:blip r:embed="rId4"/>
                <a:stretch>
                  <a:fillRect l="-927"/>
                </a:stretch>
              </a:blipFill>
            </p:spPr>
            <p:txBody>
              <a:bodyPr/>
              <a:lstStyle/>
              <a:p>
                <a:r>
                  <a:rPr lang="en-GB">
                    <a:noFill/>
                  </a:rPr>
                  <a:t> </a:t>
                </a:r>
              </a:p>
            </p:txBody>
          </p:sp>
        </mc:Fallback>
      </mc:AlternateContent>
      <p:pic>
        <p:nvPicPr>
          <p:cNvPr id="24" name="Picture 23">
            <a:extLst>
              <a:ext uri="{FF2B5EF4-FFF2-40B4-BE49-F238E27FC236}">
                <a16:creationId xmlns:a16="http://schemas.microsoft.com/office/drawing/2014/main" id="{F771F36C-2921-A327-70DB-B9AAF77D3D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a:extLst>
              <a:ext uri="{FF2B5EF4-FFF2-40B4-BE49-F238E27FC236}">
                <a16:creationId xmlns:a16="http://schemas.microsoft.com/office/drawing/2014/main" id="{4829A4A2-8BB3-4BDA-F650-041ED0DE82DF}"/>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Uncertainty on Upscaled Permeability</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Analytical upscaling vs Monte Carlo sampling</a:t>
            </a:r>
            <a:endParaRPr lang="en-GB" dirty="0"/>
          </a:p>
        </p:txBody>
      </p:sp>
      <p:sp>
        <p:nvSpPr>
          <p:cNvPr id="31" name="Footer Placeholder 6">
            <a:extLst>
              <a:ext uri="{FF2B5EF4-FFF2-40B4-BE49-F238E27FC236}">
                <a16:creationId xmlns:a16="http://schemas.microsoft.com/office/drawing/2014/main" id="{ACF25B85-81BC-A4DE-458B-9E6F50E3C7E7}"/>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
        <p:nvSpPr>
          <p:cNvPr id="32" name="TextBox 31">
            <a:extLst>
              <a:ext uri="{FF2B5EF4-FFF2-40B4-BE49-F238E27FC236}">
                <a16:creationId xmlns:a16="http://schemas.microsoft.com/office/drawing/2014/main" id="{4CAD489F-64B7-8934-060B-915682768088}"/>
              </a:ext>
            </a:extLst>
          </p:cNvPr>
          <p:cNvSpPr txBox="1"/>
          <p:nvPr/>
        </p:nvSpPr>
        <p:spPr>
          <a:xfrm>
            <a:off x="370072" y="1660699"/>
            <a:ext cx="5701865" cy="338554"/>
          </a:xfrm>
          <a:prstGeom prst="rect">
            <a:avLst/>
          </a:prstGeom>
          <a:noFill/>
        </p:spPr>
        <p:txBody>
          <a:bodyPr wrap="square" rtlCol="0">
            <a:spAutoFit/>
          </a:bodyPr>
          <a:lstStyle/>
          <a:p>
            <a:pPr algn="ctr"/>
            <a:r>
              <a:rPr lang="en-GB" sz="1600" dirty="0">
                <a:latin typeface="Garamond" panose="02020404030301010803" pitchFamily="18" charset="0"/>
              </a:rPr>
              <a:t>Natural Fracture #1</a:t>
            </a:r>
          </a:p>
        </p:txBody>
      </p:sp>
    </p:spTree>
    <p:extLst>
      <p:ext uri="{BB962C8B-B14F-4D97-AF65-F5344CB8AC3E}">
        <p14:creationId xmlns:p14="http://schemas.microsoft.com/office/powerpoint/2010/main" val="127319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D87E5-8A66-1271-9254-A01739AB761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9450E59-B19F-EC38-9A50-2FF32E7B8D00}"/>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a:extLst>
              <a:ext uri="{FF2B5EF4-FFF2-40B4-BE49-F238E27FC236}">
                <a16:creationId xmlns:a16="http://schemas.microsoft.com/office/drawing/2014/main" id="{EB6936B2-A595-EBFE-E9BB-1FA805E958BC}"/>
              </a:ext>
            </a:extLst>
          </p:cNvPr>
          <p:cNvSpPr>
            <a:spLocks noGrp="1"/>
          </p:cNvSpPr>
          <p:nvPr>
            <p:ph type="sldNum" sz="quarter" idx="12"/>
          </p:nvPr>
        </p:nvSpPr>
        <p:spPr/>
        <p:txBody>
          <a:bodyPr/>
          <a:lstStyle/>
          <a:p>
            <a:fld id="{8E44CB9D-288E-4080-B75E-7296351D23BE}" type="slidenum">
              <a:rPr lang="en-GB" smtClean="0"/>
              <a:t>11</a:t>
            </a:fld>
            <a:endParaRPr lang="en-GB"/>
          </a:p>
        </p:txBody>
      </p:sp>
      <p:sp>
        <p:nvSpPr>
          <p:cNvPr id="5" name="Title 1">
            <a:extLst>
              <a:ext uri="{FF2B5EF4-FFF2-40B4-BE49-F238E27FC236}">
                <a16:creationId xmlns:a16="http://schemas.microsoft.com/office/drawing/2014/main" id="{DFDB0D88-3C8B-474A-661B-15DA53CC92E1}"/>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Scalable Uncertainty Propagation </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COMPUTATIONAL EFFICIENCY</a:t>
            </a:r>
            <a:endParaRPr lang="en-GB" dirty="0"/>
          </a:p>
        </p:txBody>
      </p:sp>
      <p:pic>
        <p:nvPicPr>
          <p:cNvPr id="6" name="Picture 5">
            <a:extLst>
              <a:ext uri="{FF2B5EF4-FFF2-40B4-BE49-F238E27FC236}">
                <a16:creationId xmlns:a16="http://schemas.microsoft.com/office/drawing/2014/main" id="{2B17DE92-3A7A-0D3C-C224-05DEAD08C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Map&#10;&#10;Description automatically generated">
            <a:extLst>
              <a:ext uri="{FF2B5EF4-FFF2-40B4-BE49-F238E27FC236}">
                <a16:creationId xmlns:a16="http://schemas.microsoft.com/office/drawing/2014/main" id="{B9AF3CA2-FE5C-5534-88D3-539EF163C43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972" y="4206112"/>
            <a:ext cx="3914494" cy="2078435"/>
          </a:xfrm>
          <a:prstGeom prst="rect">
            <a:avLst/>
          </a:prstGeom>
          <a:ln>
            <a:noFill/>
          </a:ln>
        </p:spPr>
      </p:pic>
      <p:graphicFrame>
        <p:nvGraphicFramePr>
          <p:cNvPr id="30" name="Table 29">
            <a:extLst>
              <a:ext uri="{FF2B5EF4-FFF2-40B4-BE49-F238E27FC236}">
                <a16:creationId xmlns:a16="http://schemas.microsoft.com/office/drawing/2014/main" id="{73C19109-2FA0-47B0-43AF-0E9FC66092F9}"/>
              </a:ext>
            </a:extLst>
          </p:cNvPr>
          <p:cNvGraphicFramePr>
            <a:graphicFrameLocks noGrp="1"/>
          </p:cNvGraphicFramePr>
          <p:nvPr/>
        </p:nvGraphicFramePr>
        <p:xfrm>
          <a:off x="5059574" y="1962860"/>
          <a:ext cx="6683376" cy="3980825"/>
        </p:xfrm>
        <a:graphic>
          <a:graphicData uri="http://schemas.openxmlformats.org/drawingml/2006/table">
            <a:tbl>
              <a:tblPr firstRow="1" bandRow="1">
                <a:tableStyleId>{F5AB1C69-6EDB-4FF4-983F-18BD219EF322}</a:tableStyleId>
              </a:tblPr>
              <a:tblGrid>
                <a:gridCol w="3341688">
                  <a:extLst>
                    <a:ext uri="{9D8B030D-6E8A-4147-A177-3AD203B41FA5}">
                      <a16:colId xmlns:a16="http://schemas.microsoft.com/office/drawing/2014/main" val="1370051568"/>
                    </a:ext>
                  </a:extLst>
                </a:gridCol>
                <a:gridCol w="3341688">
                  <a:extLst>
                    <a:ext uri="{9D8B030D-6E8A-4147-A177-3AD203B41FA5}">
                      <a16:colId xmlns:a16="http://schemas.microsoft.com/office/drawing/2014/main" val="3567649449"/>
                    </a:ext>
                  </a:extLst>
                </a:gridCol>
              </a:tblGrid>
              <a:tr h="771709">
                <a:tc>
                  <a:txBody>
                    <a:bodyPr/>
                    <a:lstStyle/>
                    <a:p>
                      <a:pPr algn="ctr"/>
                      <a:endParaRPr lang="en-GB" dirty="0">
                        <a:latin typeface="Garamond" panose="02020404030301010803" pitchFamily="18" charset="0"/>
                      </a:endParaRPr>
                    </a:p>
                  </a:txBody>
                  <a:tcPr anchor="ctr"/>
                </a:tc>
                <a:tc>
                  <a:txBody>
                    <a:bodyPr/>
                    <a:lstStyle/>
                    <a:p>
                      <a:pPr algn="ctr"/>
                      <a:r>
                        <a:rPr lang="en-GB" dirty="0">
                          <a:latin typeface="Garamond" panose="02020404030301010803" pitchFamily="18" charset="0"/>
                        </a:rPr>
                        <a:t>Computational time </a:t>
                      </a:r>
                    </a:p>
                  </a:txBody>
                  <a:tcPr anchor="ctr"/>
                </a:tc>
                <a:extLst>
                  <a:ext uri="{0D108BD9-81ED-4DB2-BD59-A6C34878D82A}">
                    <a16:rowId xmlns:a16="http://schemas.microsoft.com/office/drawing/2014/main" val="3677173084"/>
                  </a:ext>
                </a:extLst>
              </a:tr>
              <a:tr h="802279">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U-Net: Training on patches </a:t>
                      </a:r>
                      <a:r>
                        <a:rPr lang="en-GB" sz="1800" b="0"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(128x128)</a:t>
                      </a:r>
                    </a:p>
                  </a:txBody>
                  <a:tcPr anchor="ctr"/>
                </a:tc>
                <a:tc>
                  <a:txBody>
                    <a:bodyPr/>
                    <a:lstStyle/>
                    <a:p>
                      <a:pPr marL="0" algn="ctr" defTabSz="914400" rtl="0" eaLnBrk="1" latinLnBrk="0" hangingPunct="1"/>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1h25min</a:t>
                      </a:r>
                    </a:p>
                  </a:txBody>
                  <a:tcPr anchor="ctr"/>
                </a:tc>
                <a:extLst>
                  <a:ext uri="{0D108BD9-81ED-4DB2-BD59-A6C34878D82A}">
                    <a16:rowId xmlns:a16="http://schemas.microsoft.com/office/drawing/2014/main" val="3157042538"/>
                  </a:ext>
                </a:extLst>
              </a:tr>
              <a:tr h="802279">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U-Net: </a:t>
                      </a:r>
                      <a:r>
                        <a:rPr lang="en-GB" sz="1800" b="1" kern="0" dirty="0">
                          <a:solidFill>
                            <a:srgbClr val="154C49"/>
                          </a:solidFill>
                          <a:latin typeface="Garamond" panose="02020404030301010803" pitchFamily="18" charset="0"/>
                          <a:ea typeface="Cambria" panose="02040503050406030204" pitchFamily="18" charset="0"/>
                          <a:cs typeface="Times New Roman" panose="02020603050405020304" pitchFamily="18" charset="0"/>
                        </a:rPr>
                        <a:t>Full Permeability Distribution </a:t>
                      </a:r>
                      <a:r>
                        <a:rPr lang="en-GB" sz="1800" b="0"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(1873x1480)</a:t>
                      </a:r>
                    </a:p>
                  </a:txBody>
                  <a:tcPr anchor="ctr"/>
                </a:tc>
                <a:tc>
                  <a:txBody>
                    <a:bodyPr/>
                    <a:lstStyle/>
                    <a:p>
                      <a:pPr marL="0" algn="ctr" defTabSz="914400" rtl="0" eaLnBrk="1" latinLnBrk="0" hangingPunct="1"/>
                      <a:r>
                        <a:rPr lang="en-GB" sz="1800" b="1" kern="0" dirty="0">
                          <a:solidFill>
                            <a:srgbClr val="154C49"/>
                          </a:solidFill>
                          <a:latin typeface="Garamond" panose="02020404030301010803" pitchFamily="18" charset="0"/>
                          <a:ea typeface="Cambria" panose="02040503050406030204" pitchFamily="18" charset="0"/>
                          <a:cs typeface="Times New Roman" panose="02020603050405020304" pitchFamily="18" charset="0"/>
                        </a:rPr>
                        <a:t>1.3 seconds </a:t>
                      </a:r>
                    </a:p>
                  </a:txBody>
                  <a:tcPr anchor="ctr"/>
                </a:tc>
                <a:extLst>
                  <a:ext uri="{0D108BD9-81ED-4DB2-BD59-A6C34878D82A}">
                    <a16:rowId xmlns:a16="http://schemas.microsoft.com/office/drawing/2014/main" val="2512365051"/>
                  </a:ext>
                </a:extLst>
              </a:tr>
              <a:tr h="802279">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Flow-based Upscaling: </a:t>
                      </a:r>
                      <a:b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br>
                      <a:r>
                        <a:rPr lang="en-GB" sz="1800" b="1" kern="0" dirty="0">
                          <a:solidFill>
                            <a:srgbClr val="154C49"/>
                          </a:solidFill>
                          <a:latin typeface="Garamond" panose="02020404030301010803" pitchFamily="18" charset="0"/>
                          <a:ea typeface="Cambria" panose="02040503050406030204" pitchFamily="18" charset="0"/>
                          <a:cs typeface="Times New Roman" panose="02020603050405020304" pitchFamily="18" charset="0"/>
                        </a:rPr>
                        <a:t>Full Uncertainty Range</a:t>
                      </a:r>
                    </a:p>
                  </a:txBody>
                  <a:tcPr anchor="ctr"/>
                </a:tc>
                <a:tc>
                  <a:txBody>
                    <a:bodyPr/>
                    <a:lstStyle/>
                    <a:p>
                      <a:pPr marL="0" algn="ctr" defTabSz="914400" rtl="0" eaLnBrk="1" latinLnBrk="0" hangingPunct="1"/>
                      <a:r>
                        <a:rPr lang="en-GB" sz="1800" b="1" kern="0" dirty="0">
                          <a:solidFill>
                            <a:srgbClr val="154C49"/>
                          </a:solidFill>
                          <a:latin typeface="Garamond" panose="02020404030301010803" pitchFamily="18" charset="0"/>
                          <a:ea typeface="Cambria" panose="02040503050406030204" pitchFamily="18" charset="0"/>
                          <a:cs typeface="Times New Roman" panose="02020603050405020304" pitchFamily="18" charset="0"/>
                        </a:rPr>
                        <a:t>4min </a:t>
                      </a:r>
                    </a:p>
                  </a:txBody>
                  <a:tcPr anchor="ctr"/>
                </a:tc>
                <a:extLst>
                  <a:ext uri="{0D108BD9-81ED-4DB2-BD59-A6C34878D82A}">
                    <a16:rowId xmlns:a16="http://schemas.microsoft.com/office/drawing/2014/main" val="76771401"/>
                  </a:ext>
                </a:extLst>
              </a:tr>
              <a:tr h="802279">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Physical Solver in 3D</a:t>
                      </a:r>
                    </a:p>
                  </a:txBody>
                  <a:tcPr anchor="ctr"/>
                </a:tc>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A </a:t>
                      </a:r>
                      <a:r>
                        <a:rPr lang="en-GB" sz="1800" b="1" kern="0" dirty="0">
                          <a:solidFill>
                            <a:srgbClr val="990000"/>
                          </a:solidFill>
                          <a:latin typeface="Garamond" panose="02020404030301010803" pitchFamily="18" charset="0"/>
                          <a:ea typeface="Cambria" panose="02040503050406030204" pitchFamily="18" charset="0"/>
                          <a:cs typeface="Times New Roman" panose="02020603050405020304" pitchFamily="18" charset="0"/>
                        </a:rPr>
                        <a:t>few hours </a:t>
                      </a: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for </a:t>
                      </a:r>
                    </a:p>
                    <a:p>
                      <a:pPr algn="ctr"/>
                      <a:r>
                        <a:rPr lang="en-GB" sz="1800" b="1" kern="0" dirty="0">
                          <a:solidFill>
                            <a:srgbClr val="990000"/>
                          </a:solidFill>
                          <a:latin typeface="Garamond" panose="02020404030301010803" pitchFamily="18" charset="0"/>
                          <a:ea typeface="Cambria" panose="02040503050406030204" pitchFamily="18" charset="0"/>
                          <a:cs typeface="Times New Roman" panose="02020603050405020304" pitchFamily="18" charset="0"/>
                        </a:rPr>
                        <a:t>deterministic</a:t>
                      </a: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 output !</a:t>
                      </a:r>
                    </a:p>
                  </a:txBody>
                  <a:tcPr anchor="ctr"/>
                </a:tc>
                <a:extLst>
                  <a:ext uri="{0D108BD9-81ED-4DB2-BD59-A6C34878D82A}">
                    <a16:rowId xmlns:a16="http://schemas.microsoft.com/office/drawing/2014/main" val="782700530"/>
                  </a:ext>
                </a:extLst>
              </a:tr>
            </a:tbl>
          </a:graphicData>
        </a:graphic>
      </p:graphicFrame>
      <p:pic>
        <p:nvPicPr>
          <p:cNvPr id="10" name="Picture 9">
            <a:extLst>
              <a:ext uri="{FF2B5EF4-FFF2-40B4-BE49-F238E27FC236}">
                <a16:creationId xmlns:a16="http://schemas.microsoft.com/office/drawing/2014/main" id="{6C5849C8-B66A-9DDC-BA77-F0BFCFE07B3C}"/>
              </a:ext>
            </a:extLst>
          </p:cNvPr>
          <p:cNvPicPr>
            <a:picLocks noChangeAspect="1"/>
          </p:cNvPicPr>
          <p:nvPr/>
        </p:nvPicPr>
        <p:blipFill>
          <a:blip r:embed="rId5"/>
          <a:stretch>
            <a:fillRect/>
          </a:stretch>
        </p:blipFill>
        <p:spPr>
          <a:xfrm>
            <a:off x="397972" y="1471845"/>
            <a:ext cx="4181430" cy="2078435"/>
          </a:xfrm>
          <a:prstGeom prst="rect">
            <a:avLst/>
          </a:prstGeom>
        </p:spPr>
      </p:pic>
      <p:sp>
        <p:nvSpPr>
          <p:cNvPr id="2" name="Footer Placeholder 6">
            <a:extLst>
              <a:ext uri="{FF2B5EF4-FFF2-40B4-BE49-F238E27FC236}">
                <a16:creationId xmlns:a16="http://schemas.microsoft.com/office/drawing/2014/main" id="{55223E4C-BC44-7B87-5F54-D3CC682BC6A8}"/>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Tree>
    <p:extLst>
      <p:ext uri="{BB962C8B-B14F-4D97-AF65-F5344CB8AC3E}">
        <p14:creationId xmlns:p14="http://schemas.microsoft.com/office/powerpoint/2010/main" val="2640799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61CF-D251-D92A-D51C-0FE29F6CD6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9C67CDB-6997-0342-170E-5F7CED63F4CE}"/>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a:extLst>
              <a:ext uri="{FF2B5EF4-FFF2-40B4-BE49-F238E27FC236}">
                <a16:creationId xmlns:a16="http://schemas.microsoft.com/office/drawing/2014/main" id="{8C12D0AE-1E93-4592-69C3-3A76D412C92B}"/>
              </a:ext>
            </a:extLst>
          </p:cNvPr>
          <p:cNvSpPr>
            <a:spLocks noGrp="1"/>
          </p:cNvSpPr>
          <p:nvPr>
            <p:ph type="sldNum" sz="quarter" idx="12"/>
          </p:nvPr>
        </p:nvSpPr>
        <p:spPr/>
        <p:txBody>
          <a:bodyPr/>
          <a:lstStyle/>
          <a:p>
            <a:fld id="{8E44CB9D-288E-4080-B75E-7296351D23BE}" type="slidenum">
              <a:rPr lang="en-GB" smtClean="0"/>
              <a:t>12</a:t>
            </a:fld>
            <a:endParaRPr lang="en-GB"/>
          </a:p>
        </p:txBody>
      </p:sp>
      <p:sp>
        <p:nvSpPr>
          <p:cNvPr id="5" name="Title 1">
            <a:extLst>
              <a:ext uri="{FF2B5EF4-FFF2-40B4-BE49-F238E27FC236}">
                <a16:creationId xmlns:a16="http://schemas.microsoft.com/office/drawing/2014/main" id="{D3812AEC-E94D-1A26-704D-CC87D6BA2390}"/>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Take Home Messages</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Uncertainty-aware reduced models for fractured systems</a:t>
            </a:r>
            <a:endParaRPr lang="en-GB" dirty="0"/>
          </a:p>
        </p:txBody>
      </p:sp>
      <p:pic>
        <p:nvPicPr>
          <p:cNvPr id="6" name="Picture 5">
            <a:extLst>
              <a:ext uri="{FF2B5EF4-FFF2-40B4-BE49-F238E27FC236}">
                <a16:creationId xmlns:a16="http://schemas.microsoft.com/office/drawing/2014/main" id="{D31BD92C-7BCB-4F01-697F-AC3B4059AC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6">
            <a:extLst>
              <a:ext uri="{FF2B5EF4-FFF2-40B4-BE49-F238E27FC236}">
                <a16:creationId xmlns:a16="http://schemas.microsoft.com/office/drawing/2014/main" id="{13B079A9-814B-906F-50E0-82E2693E9FA8}"/>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grpSp>
        <p:nvGrpSpPr>
          <p:cNvPr id="40" name="Group 39">
            <a:extLst>
              <a:ext uri="{FF2B5EF4-FFF2-40B4-BE49-F238E27FC236}">
                <a16:creationId xmlns:a16="http://schemas.microsoft.com/office/drawing/2014/main" id="{D1D451ED-5F50-A089-4B26-2A76E89D775C}"/>
              </a:ext>
            </a:extLst>
          </p:cNvPr>
          <p:cNvGrpSpPr/>
          <p:nvPr/>
        </p:nvGrpSpPr>
        <p:grpSpPr>
          <a:xfrm>
            <a:off x="399587" y="2392393"/>
            <a:ext cx="5734996" cy="3871639"/>
            <a:chOff x="110219" y="1940977"/>
            <a:chExt cx="5734996" cy="3871639"/>
          </a:xfrm>
        </p:grpSpPr>
        <p:pic>
          <p:nvPicPr>
            <p:cNvPr id="23" name="Picture 22">
              <a:extLst>
                <a:ext uri="{FF2B5EF4-FFF2-40B4-BE49-F238E27FC236}">
                  <a16:creationId xmlns:a16="http://schemas.microsoft.com/office/drawing/2014/main" id="{F1FD2C29-3D2F-79CD-7BAD-D620C3C9FA12}"/>
                </a:ext>
              </a:extLst>
            </p:cNvPr>
            <p:cNvPicPr>
              <a:picLocks noChangeAspect="1"/>
            </p:cNvPicPr>
            <p:nvPr/>
          </p:nvPicPr>
          <p:blipFill>
            <a:blip r:embed="rId4"/>
            <a:srcRect l="81955"/>
            <a:stretch>
              <a:fillRect/>
            </a:stretch>
          </p:blipFill>
          <p:spPr>
            <a:xfrm>
              <a:off x="1632184" y="1975702"/>
              <a:ext cx="347240" cy="3753374"/>
            </a:xfrm>
            <a:prstGeom prst="rect">
              <a:avLst/>
            </a:prstGeom>
          </p:spPr>
        </p:pic>
        <p:pic>
          <p:nvPicPr>
            <p:cNvPr id="12" name="Picture 11">
              <a:extLst>
                <a:ext uri="{FF2B5EF4-FFF2-40B4-BE49-F238E27FC236}">
                  <a16:creationId xmlns:a16="http://schemas.microsoft.com/office/drawing/2014/main" id="{3EDFECBB-1E6E-D723-CB74-5A5BD315C2CF}"/>
                </a:ext>
              </a:extLst>
            </p:cNvPr>
            <p:cNvPicPr>
              <a:picLocks noChangeAspect="1"/>
            </p:cNvPicPr>
            <p:nvPr/>
          </p:nvPicPr>
          <p:blipFill>
            <a:blip r:embed="rId4"/>
            <a:srcRect l="16044" t="30984" r="24813" b="37126"/>
            <a:stretch>
              <a:fillRect/>
            </a:stretch>
          </p:blipFill>
          <p:spPr>
            <a:xfrm>
              <a:off x="355039" y="3143532"/>
              <a:ext cx="1138096" cy="1196974"/>
            </a:xfrm>
            <a:prstGeom prst="rect">
              <a:avLst/>
            </a:prstGeom>
          </p:spPr>
        </p:pic>
        <p:sp>
          <p:nvSpPr>
            <p:cNvPr id="14" name="TextBox 13">
              <a:extLst>
                <a:ext uri="{FF2B5EF4-FFF2-40B4-BE49-F238E27FC236}">
                  <a16:creationId xmlns:a16="http://schemas.microsoft.com/office/drawing/2014/main" id="{83617816-3BBB-E5EC-08AA-910A3479528C}"/>
                </a:ext>
              </a:extLst>
            </p:cNvPr>
            <p:cNvSpPr txBox="1"/>
            <p:nvPr/>
          </p:nvSpPr>
          <p:spPr>
            <a:xfrm>
              <a:off x="1924318" y="1940977"/>
              <a:ext cx="3689403" cy="1246495"/>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Physics-calibrated properties</a:t>
              </a:r>
            </a:p>
            <a:p>
              <a:r>
                <a:rPr lang="en-GB" sz="300" dirty="0">
                  <a:latin typeface="Garamond" panose="02020404030301010803" pitchFamily="18" charset="0"/>
                  <a:cs typeface="Calibri" panose="020F0502020204030204" pitchFamily="34" charset="0"/>
                </a:rPr>
                <a:t> </a:t>
              </a:r>
            </a:p>
            <a:p>
              <a:r>
                <a:rPr lang="en-GB" dirty="0">
                  <a:latin typeface="Garamond" panose="02020404030301010803" pitchFamily="18" charset="0"/>
                  <a:cs typeface="Calibri" panose="020F0502020204030204" pitchFamily="34" charset="0"/>
                </a:rPr>
                <a:t>Lower-scale fracture physics calibrates </a:t>
              </a:r>
            </a:p>
            <a:p>
              <a:r>
                <a:rPr lang="en-GB" dirty="0">
                  <a:latin typeface="Garamond" panose="02020404030301010803" pitchFamily="18" charset="0"/>
                  <a:cs typeface="Calibri" panose="020F0502020204030204" pitchFamily="34" charset="0"/>
                </a:rPr>
                <a:t>hydraulic properties</a:t>
              </a:r>
              <a:endParaRPr lang="en-GB" dirty="0"/>
            </a:p>
            <a:p>
              <a:endParaRPr lang="en-GB" b="1" dirty="0">
                <a:solidFill>
                  <a:srgbClr val="1C514E"/>
                </a:solidFill>
                <a:latin typeface="Garamond" panose="02020404030301010803" pitchFamily="18" charset="0"/>
                <a:cs typeface="Calibri" panose="020F0502020204030204" pitchFamily="34" charset="0"/>
              </a:endParaRPr>
            </a:p>
          </p:txBody>
        </p:sp>
        <p:sp>
          <p:nvSpPr>
            <p:cNvPr id="15" name="TextBox 14">
              <a:extLst>
                <a:ext uri="{FF2B5EF4-FFF2-40B4-BE49-F238E27FC236}">
                  <a16:creationId xmlns:a16="http://schemas.microsoft.com/office/drawing/2014/main" id="{2C495FC9-E642-0FC3-C4F9-0ECE1C21831E}"/>
                </a:ext>
              </a:extLst>
            </p:cNvPr>
            <p:cNvSpPr txBox="1"/>
            <p:nvPr/>
          </p:nvSpPr>
          <p:spPr>
            <a:xfrm>
              <a:off x="1924318" y="3271012"/>
              <a:ext cx="3920897" cy="1246495"/>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Scalable uncertainty propagation</a:t>
              </a:r>
            </a:p>
            <a:p>
              <a:r>
                <a:rPr lang="en-GB" sz="300" dirty="0">
                  <a:latin typeface="Garamond" panose="02020404030301010803" pitchFamily="18" charset="0"/>
                  <a:cs typeface="Calibri" panose="020F0502020204030204" pitchFamily="34" charset="0"/>
                </a:rPr>
                <a:t> </a:t>
              </a:r>
            </a:p>
            <a:p>
              <a:r>
                <a:rPr lang="en-GB" dirty="0">
                  <a:latin typeface="Garamond" panose="02020404030301010803" pitchFamily="18" charset="0"/>
                  <a:cs typeface="Calibri" panose="020F0502020204030204" pitchFamily="34" charset="0"/>
                </a:rPr>
                <a:t>Uncertainty is propagated to upscaled transmissivity</a:t>
              </a:r>
              <a:endParaRPr lang="en-GB" dirty="0"/>
            </a:p>
            <a:p>
              <a:endParaRPr lang="en-GB" b="1" dirty="0">
                <a:solidFill>
                  <a:srgbClr val="1C514E"/>
                </a:solidFill>
                <a:latin typeface="Garamond" panose="02020404030301010803" pitchFamily="18" charset="0"/>
                <a:cs typeface="Calibri" panose="020F0502020204030204" pitchFamily="34" charset="0"/>
              </a:endParaRPr>
            </a:p>
          </p:txBody>
        </p:sp>
        <p:pic>
          <p:nvPicPr>
            <p:cNvPr id="22" name="Picture 21">
              <a:extLst>
                <a:ext uri="{FF2B5EF4-FFF2-40B4-BE49-F238E27FC236}">
                  <a16:creationId xmlns:a16="http://schemas.microsoft.com/office/drawing/2014/main" id="{B893CD99-26E5-8E39-7FFE-5F9F317CCABA}"/>
                </a:ext>
              </a:extLst>
            </p:cNvPr>
            <p:cNvPicPr>
              <a:picLocks noChangeAspect="1"/>
            </p:cNvPicPr>
            <p:nvPr/>
          </p:nvPicPr>
          <p:blipFill>
            <a:blip r:embed="rId5"/>
            <a:srcRect r="23553" b="-8309"/>
            <a:stretch>
              <a:fillRect/>
            </a:stretch>
          </p:blipFill>
          <p:spPr>
            <a:xfrm>
              <a:off x="110219" y="2125643"/>
              <a:ext cx="1267168" cy="536531"/>
            </a:xfrm>
            <a:prstGeom prst="rect">
              <a:avLst/>
            </a:prstGeom>
          </p:spPr>
        </p:pic>
        <p:sp>
          <p:nvSpPr>
            <p:cNvPr id="28" name="TextBox 27">
              <a:extLst>
                <a:ext uri="{FF2B5EF4-FFF2-40B4-BE49-F238E27FC236}">
                  <a16:creationId xmlns:a16="http://schemas.microsoft.com/office/drawing/2014/main" id="{F222C11C-D447-0C03-8FA9-9E83134082EE}"/>
                </a:ext>
              </a:extLst>
            </p:cNvPr>
            <p:cNvSpPr txBox="1"/>
            <p:nvPr/>
          </p:nvSpPr>
          <p:spPr>
            <a:xfrm>
              <a:off x="1924317" y="4566121"/>
              <a:ext cx="3920897" cy="1246495"/>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Fracture network-scale coupling</a:t>
              </a:r>
            </a:p>
            <a:p>
              <a:r>
                <a:rPr lang="en-GB" sz="300" dirty="0">
                  <a:latin typeface="Garamond" panose="02020404030301010803" pitchFamily="18" charset="0"/>
                  <a:cs typeface="Calibri" panose="020F0502020204030204" pitchFamily="34" charset="0"/>
                </a:rPr>
                <a:t> </a:t>
              </a:r>
            </a:p>
            <a:p>
              <a:r>
                <a:rPr lang="en-GB" dirty="0">
                  <a:latin typeface="Garamond" panose="02020404030301010803" pitchFamily="18" charset="0"/>
                  <a:cs typeface="Calibri" panose="020F0502020204030204" pitchFamily="34" charset="0"/>
                </a:rPr>
                <a:t>Efficient priors for fault damage-zone conductivity</a:t>
              </a:r>
              <a:endParaRPr lang="en-GB" dirty="0"/>
            </a:p>
            <a:p>
              <a:endParaRPr lang="en-GB" b="1" dirty="0">
                <a:solidFill>
                  <a:srgbClr val="1C514E"/>
                </a:solidFill>
                <a:latin typeface="Garamond" panose="02020404030301010803"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9273739D-7222-5E97-8458-79D3FF28AF4B}"/>
                </a:ext>
              </a:extLst>
            </p:cNvPr>
            <p:cNvPicPr>
              <a:picLocks noChangeAspect="1"/>
            </p:cNvPicPr>
            <p:nvPr/>
          </p:nvPicPr>
          <p:blipFill>
            <a:blip r:embed="rId6"/>
            <a:stretch>
              <a:fillRect/>
            </a:stretch>
          </p:blipFill>
          <p:spPr>
            <a:xfrm>
              <a:off x="355039" y="4517507"/>
              <a:ext cx="1138096" cy="1106700"/>
            </a:xfrm>
            <a:prstGeom prst="rect">
              <a:avLst/>
            </a:prstGeom>
          </p:spPr>
        </p:pic>
      </p:grpSp>
      <p:grpSp>
        <p:nvGrpSpPr>
          <p:cNvPr id="39" name="Group 38">
            <a:extLst>
              <a:ext uri="{FF2B5EF4-FFF2-40B4-BE49-F238E27FC236}">
                <a16:creationId xmlns:a16="http://schemas.microsoft.com/office/drawing/2014/main" id="{E59B3348-6AD1-84B8-9D5D-E2A7D96D4592}"/>
              </a:ext>
            </a:extLst>
          </p:cNvPr>
          <p:cNvGrpSpPr/>
          <p:nvPr/>
        </p:nvGrpSpPr>
        <p:grpSpPr>
          <a:xfrm>
            <a:off x="6878985" y="2379407"/>
            <a:ext cx="5366037" cy="3904613"/>
            <a:chOff x="7226226" y="1927991"/>
            <a:chExt cx="5366037" cy="3904613"/>
          </a:xfrm>
        </p:grpSpPr>
        <p:pic>
          <p:nvPicPr>
            <p:cNvPr id="33" name="Picture 32">
              <a:extLst>
                <a:ext uri="{FF2B5EF4-FFF2-40B4-BE49-F238E27FC236}">
                  <a16:creationId xmlns:a16="http://schemas.microsoft.com/office/drawing/2014/main" id="{EFC37D02-4524-1DDC-55F3-33762E7AE00C}"/>
                </a:ext>
              </a:extLst>
            </p:cNvPr>
            <p:cNvPicPr>
              <a:picLocks noChangeAspect="1"/>
            </p:cNvPicPr>
            <p:nvPr/>
          </p:nvPicPr>
          <p:blipFill>
            <a:blip r:embed="rId7"/>
            <a:stretch>
              <a:fillRect/>
            </a:stretch>
          </p:blipFill>
          <p:spPr>
            <a:xfrm>
              <a:off x="7226226" y="1927991"/>
              <a:ext cx="1676634" cy="3696216"/>
            </a:xfrm>
            <a:prstGeom prst="rect">
              <a:avLst/>
            </a:prstGeom>
          </p:spPr>
        </p:pic>
        <p:sp>
          <p:nvSpPr>
            <p:cNvPr id="34" name="TextBox 33">
              <a:extLst>
                <a:ext uri="{FF2B5EF4-FFF2-40B4-BE49-F238E27FC236}">
                  <a16:creationId xmlns:a16="http://schemas.microsoft.com/office/drawing/2014/main" id="{676504E7-5226-E7CE-D9B3-A4FBC70228A5}"/>
                </a:ext>
              </a:extLst>
            </p:cNvPr>
            <p:cNvSpPr txBox="1"/>
            <p:nvPr/>
          </p:nvSpPr>
          <p:spPr>
            <a:xfrm>
              <a:off x="8902860" y="1975702"/>
              <a:ext cx="3689403" cy="1246495"/>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Solute transport</a:t>
              </a:r>
            </a:p>
            <a:p>
              <a:r>
                <a:rPr lang="en-GB" sz="300" dirty="0">
                  <a:latin typeface="Garamond" panose="02020404030301010803" pitchFamily="18" charset="0"/>
                  <a:cs typeface="Calibri" panose="020F0502020204030204" pitchFamily="34" charset="0"/>
                </a:rPr>
                <a:t> </a:t>
              </a:r>
            </a:p>
            <a:p>
              <a:r>
                <a:rPr lang="en-GB" dirty="0">
                  <a:latin typeface="Garamond" panose="02020404030301010803" pitchFamily="18" charset="0"/>
                  <a:cs typeface="Calibri" panose="020F0502020204030204" pitchFamily="34" charset="0"/>
                </a:rPr>
                <a:t>Uncertainty on residence time, breakthrough curves, … </a:t>
              </a:r>
              <a:endParaRPr lang="en-GB" dirty="0"/>
            </a:p>
            <a:p>
              <a:endParaRPr lang="en-GB" b="1" dirty="0">
                <a:solidFill>
                  <a:srgbClr val="1C514E"/>
                </a:solidFill>
                <a:latin typeface="Garamond" panose="02020404030301010803" pitchFamily="18" charset="0"/>
                <a:cs typeface="Calibri" panose="020F0502020204030204" pitchFamily="34" charset="0"/>
              </a:endParaRPr>
            </a:p>
          </p:txBody>
        </p:sp>
        <p:sp>
          <p:nvSpPr>
            <p:cNvPr id="35" name="TextBox 34">
              <a:extLst>
                <a:ext uri="{FF2B5EF4-FFF2-40B4-BE49-F238E27FC236}">
                  <a16:creationId xmlns:a16="http://schemas.microsoft.com/office/drawing/2014/main" id="{96B3A363-86D1-00A0-97CA-0D3072E3D429}"/>
                </a:ext>
              </a:extLst>
            </p:cNvPr>
            <p:cNvSpPr txBox="1"/>
            <p:nvPr/>
          </p:nvSpPr>
          <p:spPr>
            <a:xfrm>
              <a:off x="8902860" y="3289379"/>
              <a:ext cx="3689403" cy="1246495"/>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Geomechanics</a:t>
              </a:r>
            </a:p>
            <a:p>
              <a:r>
                <a:rPr lang="en-GB" sz="300" dirty="0">
                  <a:latin typeface="Garamond" panose="02020404030301010803" pitchFamily="18" charset="0"/>
                  <a:cs typeface="Calibri" panose="020F0502020204030204" pitchFamily="34" charset="0"/>
                </a:rPr>
                <a:t> </a:t>
              </a:r>
            </a:p>
            <a:p>
              <a:r>
                <a:rPr lang="en-GB" dirty="0">
                  <a:latin typeface="Garamond" panose="02020404030301010803" pitchFamily="18" charset="0"/>
                  <a:cs typeface="Calibri" panose="020F0502020204030204" pitchFamily="34" charset="0"/>
                </a:rPr>
                <a:t>Stress-sensitive conductivity</a:t>
              </a:r>
            </a:p>
            <a:p>
              <a:r>
                <a:rPr lang="en-GB" dirty="0">
                  <a:latin typeface="Garamond" panose="02020404030301010803" pitchFamily="18" charset="0"/>
                  <a:cs typeface="Calibri" panose="020F0502020204030204" pitchFamily="34" charset="0"/>
                </a:rPr>
                <a:t>evolution, opening/closure, …</a:t>
              </a:r>
              <a:endParaRPr lang="en-GB" dirty="0"/>
            </a:p>
            <a:p>
              <a:endParaRPr lang="en-GB" b="1" dirty="0">
                <a:solidFill>
                  <a:srgbClr val="1C514E"/>
                </a:solidFill>
                <a:latin typeface="Garamond" panose="02020404030301010803" pitchFamily="18" charset="0"/>
                <a:cs typeface="Calibri" panose="020F0502020204030204" pitchFamily="34" charset="0"/>
              </a:endParaRPr>
            </a:p>
          </p:txBody>
        </p:sp>
        <p:sp>
          <p:nvSpPr>
            <p:cNvPr id="36" name="TextBox 35">
              <a:extLst>
                <a:ext uri="{FF2B5EF4-FFF2-40B4-BE49-F238E27FC236}">
                  <a16:creationId xmlns:a16="http://schemas.microsoft.com/office/drawing/2014/main" id="{86D229C0-CD06-C73D-67CD-E8A7AB69B75D}"/>
                </a:ext>
              </a:extLst>
            </p:cNvPr>
            <p:cNvSpPr txBox="1"/>
            <p:nvPr/>
          </p:nvSpPr>
          <p:spPr>
            <a:xfrm>
              <a:off x="8902859" y="4586109"/>
              <a:ext cx="3689403" cy="1246495"/>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Coupled risk assessment</a:t>
              </a:r>
            </a:p>
            <a:p>
              <a:r>
                <a:rPr lang="en-GB" sz="300" dirty="0">
                  <a:latin typeface="Garamond" panose="02020404030301010803" pitchFamily="18" charset="0"/>
                  <a:cs typeface="Calibri" panose="020F0502020204030204" pitchFamily="34" charset="0"/>
                </a:rPr>
                <a:t> </a:t>
              </a:r>
            </a:p>
            <a:p>
              <a:r>
                <a:rPr lang="en-GB" dirty="0">
                  <a:latin typeface="Garamond" panose="02020404030301010803" pitchFamily="18" charset="0"/>
                  <a:cs typeface="Calibri" panose="020F0502020204030204" pitchFamily="34" charset="0"/>
                </a:rPr>
                <a:t>Integrated priors for flow, </a:t>
              </a:r>
            </a:p>
            <a:p>
              <a:r>
                <a:rPr lang="en-GB" dirty="0">
                  <a:latin typeface="Garamond" panose="02020404030301010803" pitchFamily="18" charset="0"/>
                  <a:cs typeface="Calibri" panose="020F0502020204030204" pitchFamily="34" charset="0"/>
                </a:rPr>
                <a:t>transport &amp; mechanics</a:t>
              </a:r>
              <a:endParaRPr lang="en-GB" dirty="0"/>
            </a:p>
            <a:p>
              <a:endParaRPr lang="en-GB" b="1" dirty="0">
                <a:solidFill>
                  <a:srgbClr val="1C514E"/>
                </a:solidFill>
                <a:latin typeface="Garamond" panose="02020404030301010803" pitchFamily="18" charset="0"/>
                <a:cs typeface="Calibri" panose="020F0502020204030204" pitchFamily="34" charset="0"/>
              </a:endParaRPr>
            </a:p>
          </p:txBody>
        </p:sp>
        <p:pic>
          <p:nvPicPr>
            <p:cNvPr id="38" name="Graphic 37" descr="Shield Tick outline">
              <a:extLst>
                <a:ext uri="{FF2B5EF4-FFF2-40B4-BE49-F238E27FC236}">
                  <a16:creationId xmlns:a16="http://schemas.microsoft.com/office/drawing/2014/main" id="{072664EA-6A43-94A1-7FA7-D8EA33892AE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50325" y="4566121"/>
              <a:ext cx="986717" cy="986717"/>
            </a:xfrm>
            <a:prstGeom prst="rect">
              <a:avLst/>
            </a:prstGeom>
          </p:spPr>
        </p:pic>
      </p:grpSp>
      <p:sp>
        <p:nvSpPr>
          <p:cNvPr id="42" name="TextBox 41">
            <a:extLst>
              <a:ext uri="{FF2B5EF4-FFF2-40B4-BE49-F238E27FC236}">
                <a16:creationId xmlns:a16="http://schemas.microsoft.com/office/drawing/2014/main" id="{40CE777C-5559-68E0-1897-B0468B39C5C3}"/>
              </a:ext>
            </a:extLst>
          </p:cNvPr>
          <p:cNvSpPr txBox="1"/>
          <p:nvPr/>
        </p:nvSpPr>
        <p:spPr>
          <a:xfrm>
            <a:off x="394135" y="1541461"/>
            <a:ext cx="3806610" cy="461665"/>
          </a:xfrm>
          <a:prstGeom prst="rect">
            <a:avLst/>
          </a:prstGeom>
          <a:noFill/>
        </p:spPr>
        <p:txBody>
          <a:bodyPr wrap="square">
            <a:spAutoFit/>
          </a:bodyPr>
          <a:lstStyle/>
          <a:p>
            <a:r>
              <a:rPr lang="en-GB" sz="2400" b="1" dirty="0">
                <a:solidFill>
                  <a:srgbClr val="1C514E"/>
                </a:solidFill>
                <a:latin typeface="Garamond" panose="02020404030301010803" pitchFamily="18" charset="0"/>
                <a:cs typeface="Calibri" panose="020F0502020204030204" pitchFamily="34" charset="0"/>
              </a:rPr>
              <a:t>CONTRIBUTIONS</a:t>
            </a:r>
            <a:r>
              <a:rPr lang="en-GB" sz="2000" b="1" dirty="0">
                <a:solidFill>
                  <a:srgbClr val="1C514E"/>
                </a:solidFill>
                <a:latin typeface="Garamond" panose="02020404030301010803" pitchFamily="18" charset="0"/>
                <a:cs typeface="Calibri" panose="020F0502020204030204" pitchFamily="34" charset="0"/>
              </a:rPr>
              <a:t> </a:t>
            </a:r>
            <a:endParaRPr lang="en-GB" sz="2000" dirty="0"/>
          </a:p>
        </p:txBody>
      </p:sp>
      <p:cxnSp>
        <p:nvCxnSpPr>
          <p:cNvPr id="45" name="Straight Connector 44">
            <a:extLst>
              <a:ext uri="{FF2B5EF4-FFF2-40B4-BE49-F238E27FC236}">
                <a16:creationId xmlns:a16="http://schemas.microsoft.com/office/drawing/2014/main" id="{35426DD9-587A-F8B0-4D3D-329713C07F67}"/>
              </a:ext>
            </a:extLst>
          </p:cNvPr>
          <p:cNvCxnSpPr/>
          <p:nvPr/>
        </p:nvCxnSpPr>
        <p:spPr>
          <a:xfrm>
            <a:off x="430422" y="1999293"/>
            <a:ext cx="3770323" cy="0"/>
          </a:xfrm>
          <a:prstGeom prst="line">
            <a:avLst/>
          </a:prstGeom>
          <a:ln w="38100" cap="rnd">
            <a:solidFill>
              <a:srgbClr val="1C514E"/>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EE7E775-1208-A366-F173-A95D3D08B93B}"/>
              </a:ext>
            </a:extLst>
          </p:cNvPr>
          <p:cNvSpPr txBox="1"/>
          <p:nvPr/>
        </p:nvSpPr>
        <p:spPr>
          <a:xfrm>
            <a:off x="7003084" y="1540579"/>
            <a:ext cx="3806610" cy="461665"/>
          </a:xfrm>
          <a:prstGeom prst="rect">
            <a:avLst/>
          </a:prstGeom>
          <a:noFill/>
        </p:spPr>
        <p:txBody>
          <a:bodyPr wrap="square">
            <a:spAutoFit/>
          </a:bodyPr>
          <a:lstStyle/>
          <a:p>
            <a:r>
              <a:rPr lang="en-GB" sz="2400" b="1" dirty="0">
                <a:solidFill>
                  <a:srgbClr val="1C514E"/>
                </a:solidFill>
                <a:latin typeface="Garamond" panose="02020404030301010803" pitchFamily="18" charset="0"/>
                <a:cs typeface="Calibri" panose="020F0502020204030204" pitchFamily="34" charset="0"/>
              </a:rPr>
              <a:t>OUTLOOKS</a:t>
            </a:r>
            <a:endParaRPr lang="en-GB" sz="2000" dirty="0"/>
          </a:p>
        </p:txBody>
      </p:sp>
      <p:cxnSp>
        <p:nvCxnSpPr>
          <p:cNvPr id="47" name="Straight Connector 46">
            <a:extLst>
              <a:ext uri="{FF2B5EF4-FFF2-40B4-BE49-F238E27FC236}">
                <a16:creationId xmlns:a16="http://schemas.microsoft.com/office/drawing/2014/main" id="{63254028-EC0A-CAFD-3A30-36F18DE81F47}"/>
              </a:ext>
            </a:extLst>
          </p:cNvPr>
          <p:cNvCxnSpPr/>
          <p:nvPr/>
        </p:nvCxnSpPr>
        <p:spPr>
          <a:xfrm>
            <a:off x="7039371" y="1998411"/>
            <a:ext cx="3770323" cy="0"/>
          </a:xfrm>
          <a:prstGeom prst="line">
            <a:avLst/>
          </a:prstGeom>
          <a:ln w="38100" cap="rnd">
            <a:solidFill>
              <a:srgbClr val="1C514E"/>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687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6E19F1-ABE4-85C8-712F-4B6020102E67}"/>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a:extLst>
              <a:ext uri="{FF2B5EF4-FFF2-40B4-BE49-F238E27FC236}">
                <a16:creationId xmlns:a16="http://schemas.microsoft.com/office/drawing/2014/main" id="{DE4DD2E3-BD61-FF34-DD1F-8C5C5DB065B4}"/>
              </a:ext>
            </a:extLst>
          </p:cNvPr>
          <p:cNvSpPr>
            <a:spLocks noGrp="1"/>
          </p:cNvSpPr>
          <p:nvPr>
            <p:ph type="sldNum" sz="quarter" idx="12"/>
          </p:nvPr>
        </p:nvSpPr>
        <p:spPr/>
        <p:txBody>
          <a:bodyPr/>
          <a:lstStyle/>
          <a:p>
            <a:fld id="{8E44CB9D-288E-4080-B75E-7296351D23BE}" type="slidenum">
              <a:rPr lang="en-GB" smtClean="0"/>
              <a:t>13</a:t>
            </a:fld>
            <a:endParaRPr lang="en-GB"/>
          </a:p>
        </p:txBody>
      </p:sp>
      <p:pic>
        <p:nvPicPr>
          <p:cNvPr id="4" name="Picture 3">
            <a:extLst>
              <a:ext uri="{FF2B5EF4-FFF2-40B4-BE49-F238E27FC236}">
                <a16:creationId xmlns:a16="http://schemas.microsoft.com/office/drawing/2014/main" id="{EABFD313-BB52-FC27-5F6F-26901F28C2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6">
            <a:extLst>
              <a:ext uri="{FF2B5EF4-FFF2-40B4-BE49-F238E27FC236}">
                <a16:creationId xmlns:a16="http://schemas.microsoft.com/office/drawing/2014/main" id="{EAC444DA-26B1-087D-7EBF-E152D77A0614}"/>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
        <p:nvSpPr>
          <p:cNvPr id="7" name="Title 1">
            <a:extLst>
              <a:ext uri="{FF2B5EF4-FFF2-40B4-BE49-F238E27FC236}">
                <a16:creationId xmlns:a16="http://schemas.microsoft.com/office/drawing/2014/main" id="{D3BAE08B-BC69-AABC-AB92-8A80032E02D0}"/>
              </a:ext>
            </a:extLst>
          </p:cNvPr>
          <p:cNvSpPr txBox="1">
            <a:spLocks/>
          </p:cNvSpPr>
          <p:nvPr/>
        </p:nvSpPr>
        <p:spPr>
          <a:xfrm>
            <a:off x="394135" y="1496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err="1"/>
              <a:t>InterPore</a:t>
            </a:r>
            <a:r>
              <a:rPr lang="en-GB" dirty="0"/>
              <a:t> UK Chapter Annual Conference</a:t>
            </a:r>
            <a:br>
              <a:rPr lang="en-GB" dirty="0"/>
            </a:br>
            <a:endParaRPr lang="en-GB" dirty="0"/>
          </a:p>
        </p:txBody>
      </p:sp>
      <p:pic>
        <p:nvPicPr>
          <p:cNvPr id="9" name="Picture 8">
            <a:extLst>
              <a:ext uri="{FF2B5EF4-FFF2-40B4-BE49-F238E27FC236}">
                <a16:creationId xmlns:a16="http://schemas.microsoft.com/office/drawing/2014/main" id="{9172061B-139B-28C9-3599-2FDD2B33139B}"/>
              </a:ext>
            </a:extLst>
          </p:cNvPr>
          <p:cNvPicPr>
            <a:picLocks noChangeAspect="1"/>
          </p:cNvPicPr>
          <p:nvPr/>
        </p:nvPicPr>
        <p:blipFill>
          <a:blip r:embed="rId4"/>
          <a:stretch>
            <a:fillRect/>
          </a:stretch>
        </p:blipFill>
        <p:spPr>
          <a:xfrm>
            <a:off x="0" y="12760"/>
            <a:ext cx="12192000" cy="6832479"/>
          </a:xfrm>
          <a:prstGeom prst="rect">
            <a:avLst/>
          </a:prstGeom>
        </p:spPr>
      </p:pic>
      <p:pic>
        <p:nvPicPr>
          <p:cNvPr id="11" name="Picture 10">
            <a:extLst>
              <a:ext uri="{FF2B5EF4-FFF2-40B4-BE49-F238E27FC236}">
                <a16:creationId xmlns:a16="http://schemas.microsoft.com/office/drawing/2014/main" id="{3B99F73B-A074-6030-7FF8-215B0FB19E15}"/>
              </a:ext>
            </a:extLst>
          </p:cNvPr>
          <p:cNvPicPr>
            <a:picLocks noChangeAspect="1"/>
          </p:cNvPicPr>
          <p:nvPr/>
        </p:nvPicPr>
        <p:blipFill>
          <a:blip r:embed="rId5"/>
          <a:stretch>
            <a:fillRect/>
          </a:stretch>
        </p:blipFill>
        <p:spPr>
          <a:xfrm>
            <a:off x="394135" y="4675621"/>
            <a:ext cx="1108382" cy="1121754"/>
          </a:xfrm>
          <a:prstGeom prst="ellipse">
            <a:avLst/>
          </a:prstGeom>
          <a:ln w="3175" cap="rnd">
            <a:solidFill>
              <a:srgbClr val="ECF3F8"/>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13" name="Picture 12">
            <a:extLst>
              <a:ext uri="{FF2B5EF4-FFF2-40B4-BE49-F238E27FC236}">
                <a16:creationId xmlns:a16="http://schemas.microsoft.com/office/drawing/2014/main" id="{4E06E83F-6E5D-9127-980F-719EC97EC6BF}"/>
              </a:ext>
            </a:extLst>
          </p:cNvPr>
          <p:cNvPicPr>
            <a:picLocks noChangeAspect="1"/>
          </p:cNvPicPr>
          <p:nvPr/>
        </p:nvPicPr>
        <p:blipFill>
          <a:blip r:embed="rId6"/>
          <a:stretch>
            <a:fillRect/>
          </a:stretch>
        </p:blipFill>
        <p:spPr>
          <a:xfrm>
            <a:off x="3195199" y="4675621"/>
            <a:ext cx="1156297" cy="1121754"/>
          </a:xfrm>
          <a:prstGeom prst="ellipse">
            <a:avLst/>
          </a:prstGeom>
          <a:ln w="3175" cap="rnd">
            <a:solidFill>
              <a:srgbClr val="ECF3F8"/>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15" name="Picture 14">
            <a:extLst>
              <a:ext uri="{FF2B5EF4-FFF2-40B4-BE49-F238E27FC236}">
                <a16:creationId xmlns:a16="http://schemas.microsoft.com/office/drawing/2014/main" id="{BB8258D1-1BD2-A70F-7BA9-597C3A383A2F}"/>
              </a:ext>
            </a:extLst>
          </p:cNvPr>
          <p:cNvPicPr>
            <a:picLocks noChangeAspect="1"/>
          </p:cNvPicPr>
          <p:nvPr/>
        </p:nvPicPr>
        <p:blipFill>
          <a:blip r:embed="rId7"/>
          <a:stretch>
            <a:fillRect/>
          </a:stretch>
        </p:blipFill>
        <p:spPr>
          <a:xfrm>
            <a:off x="5963541" y="4675621"/>
            <a:ext cx="1057689" cy="1121754"/>
          </a:xfrm>
          <a:prstGeom prst="ellipse">
            <a:avLst/>
          </a:prstGeom>
          <a:ln w="3175" cap="rnd">
            <a:solidFill>
              <a:srgbClr val="ECF3F8"/>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17" name="Picture 16">
            <a:extLst>
              <a:ext uri="{FF2B5EF4-FFF2-40B4-BE49-F238E27FC236}">
                <a16:creationId xmlns:a16="http://schemas.microsoft.com/office/drawing/2014/main" id="{20F79928-7D81-22A3-1A62-985D04C9AAC6}"/>
              </a:ext>
            </a:extLst>
          </p:cNvPr>
          <p:cNvPicPr>
            <a:picLocks noChangeAspect="1"/>
          </p:cNvPicPr>
          <p:nvPr/>
        </p:nvPicPr>
        <p:blipFill>
          <a:blip r:embed="rId8"/>
          <a:srcRect b="6268"/>
          <a:stretch>
            <a:fillRect/>
          </a:stretch>
        </p:blipFill>
        <p:spPr>
          <a:xfrm>
            <a:off x="4600962" y="4675621"/>
            <a:ext cx="1103474" cy="1121754"/>
          </a:xfrm>
          <a:prstGeom prst="ellipse">
            <a:avLst/>
          </a:prstGeom>
          <a:ln w="3175" cap="rnd">
            <a:solidFill>
              <a:srgbClr val="ECF3F8"/>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19" name="Picture 18">
            <a:extLst>
              <a:ext uri="{FF2B5EF4-FFF2-40B4-BE49-F238E27FC236}">
                <a16:creationId xmlns:a16="http://schemas.microsoft.com/office/drawing/2014/main" id="{ED973EAB-AE27-3E87-29F9-4EDBE057ADF8}"/>
              </a:ext>
            </a:extLst>
          </p:cNvPr>
          <p:cNvPicPr>
            <a:picLocks noChangeAspect="1"/>
          </p:cNvPicPr>
          <p:nvPr/>
        </p:nvPicPr>
        <p:blipFill>
          <a:blip r:embed="rId9"/>
          <a:srcRect t="14965" b="8574"/>
          <a:stretch>
            <a:fillRect/>
          </a:stretch>
        </p:blipFill>
        <p:spPr>
          <a:xfrm>
            <a:off x="1785331" y="4675621"/>
            <a:ext cx="1160402" cy="1121754"/>
          </a:xfrm>
          <a:prstGeom prst="ellipse">
            <a:avLst/>
          </a:prstGeom>
          <a:ln w="3175" cap="rnd">
            <a:solidFill>
              <a:srgbClr val="ECF3F8"/>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pic>
        <p:nvPicPr>
          <p:cNvPr id="22" name="Picture 21">
            <a:extLst>
              <a:ext uri="{FF2B5EF4-FFF2-40B4-BE49-F238E27FC236}">
                <a16:creationId xmlns:a16="http://schemas.microsoft.com/office/drawing/2014/main" id="{38EA5881-596E-5573-9894-AE55BC0018CE}"/>
              </a:ext>
            </a:extLst>
          </p:cNvPr>
          <p:cNvPicPr>
            <a:picLocks noChangeAspect="1"/>
          </p:cNvPicPr>
          <p:nvPr/>
        </p:nvPicPr>
        <p:blipFill>
          <a:blip r:embed="rId10"/>
          <a:srcRect t="2731" b="12855"/>
          <a:stretch>
            <a:fillRect/>
          </a:stretch>
        </p:blipFill>
        <p:spPr>
          <a:xfrm>
            <a:off x="7301895" y="4656867"/>
            <a:ext cx="1096499" cy="1159262"/>
          </a:xfrm>
          <a:prstGeom prst="ellipse">
            <a:avLst/>
          </a:prstGeom>
          <a:ln w="3175" cap="rnd">
            <a:solidFill>
              <a:srgbClr val="ECF3F8"/>
            </a:soli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spTree>
    <p:extLst>
      <p:ext uri="{BB962C8B-B14F-4D97-AF65-F5344CB8AC3E}">
        <p14:creationId xmlns:p14="http://schemas.microsoft.com/office/powerpoint/2010/main" val="2671766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94B46-0E3C-F889-8900-6BD6847AB10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CE65453-C641-DBA1-E91A-CA4AC5F5D4CD}"/>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DC9C0698-5A80-49BD-3FFD-2AC20E126B88}"/>
              </a:ext>
            </a:extLst>
          </p:cNvPr>
          <p:cNvSpPr>
            <a:spLocks noGrp="1"/>
          </p:cNvSpPr>
          <p:nvPr>
            <p:ph type="sldNum" sz="quarter" idx="12"/>
          </p:nvPr>
        </p:nvSpPr>
        <p:spPr/>
        <p:txBody>
          <a:bodyPr/>
          <a:lstStyle/>
          <a:p>
            <a:pPr rtl="0"/>
            <a:fld id="{294A09A9-5501-47C1-A89A-A340965A2BE2}" type="slidenum">
              <a:rPr lang="en-GB" noProof="0" smtClean="0"/>
              <a:t>14</a:t>
            </a:fld>
            <a:endParaRPr lang="en-GB" noProof="0"/>
          </a:p>
        </p:txBody>
      </p:sp>
      <p:sp>
        <p:nvSpPr>
          <p:cNvPr id="29" name="Title 1">
            <a:extLst>
              <a:ext uri="{FF2B5EF4-FFF2-40B4-BE49-F238E27FC236}">
                <a16:creationId xmlns:a16="http://schemas.microsoft.com/office/drawing/2014/main" id="{B71290B0-4FAF-D759-CB7D-A412C9726E7A}"/>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Thickness-weighted mechanical aperture</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A Probabilistic Formulation of the aperture</a:t>
            </a:r>
            <a:endParaRPr lang="en-GB" dirty="0"/>
          </a:p>
        </p:txBody>
      </p:sp>
      <p:sp>
        <p:nvSpPr>
          <p:cNvPr id="31" name="Footer Placeholder 6">
            <a:extLst>
              <a:ext uri="{FF2B5EF4-FFF2-40B4-BE49-F238E27FC236}">
                <a16:creationId xmlns:a16="http://schemas.microsoft.com/office/drawing/2014/main" id="{38A412D6-C295-F172-9641-4D81FDA6A431}"/>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
        <p:nvSpPr>
          <p:cNvPr id="45" name="TextBox 44">
            <a:extLst>
              <a:ext uri="{FF2B5EF4-FFF2-40B4-BE49-F238E27FC236}">
                <a16:creationId xmlns:a16="http://schemas.microsoft.com/office/drawing/2014/main" id="{741ACF5F-D523-7568-316B-4EB8AC9A8075}"/>
              </a:ext>
            </a:extLst>
          </p:cNvPr>
          <p:cNvSpPr txBox="1"/>
          <p:nvPr/>
        </p:nvSpPr>
        <p:spPr>
          <a:xfrm>
            <a:off x="8528965" y="2199110"/>
            <a:ext cx="3534934" cy="3477875"/>
          </a:xfrm>
          <a:prstGeom prst="rect">
            <a:avLst/>
          </a:prstGeom>
          <a:noFill/>
        </p:spPr>
        <p:txBody>
          <a:bodyPr wrap="square">
            <a:spAutoFit/>
          </a:bodyPr>
          <a:lstStyle/>
          <a:p>
            <a:pPr marL="342900" indent="-342900" algn="l">
              <a:buFont typeface="Arial" panose="020B0604020202020204" pitchFamily="34" charset="0"/>
              <a:buChar char="•"/>
            </a:pPr>
            <a:r>
              <a:rPr kumimoji="0" lang="en-GB" sz="2000" i="0" u="none" strike="noStrike" kern="1200" cap="none" spc="0" normalizeH="0" baseline="0" noProof="0" dirty="0">
                <a:ln>
                  <a:noFill/>
                </a:ln>
                <a:effectLst/>
                <a:uLnTx/>
                <a:uFillTx/>
                <a:latin typeface="Garamond" panose="02020404030301010803" pitchFamily="18" charset="0"/>
                <a:cs typeface="Calibri" panose="020F0502020204030204" pitchFamily="34" charset="0"/>
              </a:rPr>
              <a:t>Comparison with </a:t>
            </a:r>
            <a:r>
              <a:rPr kumimoji="0" lang="en-GB" sz="2000" b="1" i="0" u="none" strike="noStrike" kern="1200" cap="none" spc="0" normalizeH="0" baseline="0" noProof="0" dirty="0">
                <a:ln>
                  <a:noFill/>
                </a:ln>
                <a:effectLst/>
                <a:uLnTx/>
                <a:uFillTx/>
                <a:latin typeface="Garamond" panose="02020404030301010803" pitchFamily="18" charset="0"/>
                <a:cs typeface="Calibri" panose="020F0502020204030204" pitchFamily="34" charset="0"/>
              </a:rPr>
              <a:t>maximum aperture</a:t>
            </a:r>
          </a:p>
          <a:p>
            <a:pPr algn="l"/>
            <a:endParaRPr lang="en-GB" sz="2000" b="1" dirty="0">
              <a:latin typeface="Garamond" panose="02020404030301010803" pitchFamily="18" charset="0"/>
              <a:cs typeface="Calibri" panose="020F0502020204030204" pitchFamily="34" charset="0"/>
            </a:endParaRPr>
          </a:p>
          <a:p>
            <a:pPr marL="342900" indent="-342900">
              <a:buFont typeface="Arial" panose="020B0604020202020204" pitchFamily="34" charset="0"/>
              <a:buChar char="•"/>
            </a:pPr>
            <a:r>
              <a:rPr lang="en-GB" sz="2000" dirty="0">
                <a:latin typeface="Garamond" panose="02020404030301010803" pitchFamily="18" charset="0"/>
                <a:cs typeface="Calibri" panose="020F0502020204030204" pitchFamily="34" charset="0"/>
              </a:rPr>
              <a:t>Account for </a:t>
            </a:r>
            <a:r>
              <a:rPr lang="en-GB" sz="2000" b="1" dirty="0">
                <a:latin typeface="Garamond" panose="02020404030301010803" pitchFamily="18" charset="0"/>
                <a:cs typeface="Calibri" panose="020F0502020204030204" pitchFamily="34" charset="0"/>
              </a:rPr>
              <a:t>contribution of all coexisting branches</a:t>
            </a:r>
          </a:p>
          <a:p>
            <a:pPr marL="342900" indent="-342900">
              <a:buFont typeface="Arial" panose="020B0604020202020204" pitchFamily="34" charset="0"/>
              <a:buChar char="•"/>
            </a:pPr>
            <a:endParaRPr lang="en-GB" sz="2000" b="1" dirty="0">
              <a:latin typeface="Garamond" panose="02020404030301010803" pitchFamily="18" charset="0"/>
              <a:cs typeface="Calibri" panose="020F050202020403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latin typeface="Garamond" panose="02020404030301010803" pitchFamily="18" charset="0"/>
                <a:cs typeface="Calibri" panose="020F0502020204030204" pitchFamily="34" charset="0"/>
              </a:rPr>
              <a:t>Weight </a:t>
            </a:r>
            <a:r>
              <a:rPr lang="en-GB" sz="2000" dirty="0">
                <a:solidFill>
                  <a:prstClr val="black"/>
                </a:solidFill>
                <a:latin typeface="Garamond" panose="02020404030301010803" pitchFamily="18" charset="0"/>
                <a:cs typeface="Calibri" panose="020F0502020204030204" pitchFamily="34" charset="0"/>
              </a:rPr>
              <a:t>the </a:t>
            </a:r>
            <a:r>
              <a:rPr kumimoji="0" lang="en-GB" sz="2000" i="0" u="none" strike="noStrike" kern="1200" cap="none" spc="0" normalizeH="0" baseline="0" noProof="0" dirty="0">
                <a:ln>
                  <a:noFill/>
                </a:ln>
                <a:solidFill>
                  <a:prstClr val="black"/>
                </a:solidFill>
                <a:effectLst/>
                <a:uLnTx/>
                <a:uFillTx/>
                <a:latin typeface="Garamond" panose="02020404030301010803" pitchFamily="18" charset="0"/>
                <a:cs typeface="Calibri" panose="020F0502020204030204" pitchFamily="34" charset="0"/>
              </a:rPr>
              <a:t>influence of </a:t>
            </a:r>
            <a:r>
              <a:rPr lang="en-GB" sz="2000" dirty="0">
                <a:latin typeface="Garamond" panose="02020404030301010803" pitchFamily="18" charset="0"/>
                <a:cs typeface="Calibri" panose="020F0502020204030204" pitchFamily="34" charset="0"/>
              </a:rPr>
              <a:t>branches </a:t>
            </a:r>
            <a:r>
              <a:rPr lang="en-GB" sz="2000" b="1" dirty="0">
                <a:latin typeface="Garamond" panose="02020404030301010803" pitchFamily="18" charset="0"/>
                <a:cs typeface="Calibri" panose="020F0502020204030204" pitchFamily="34" charset="0"/>
              </a:rPr>
              <a:t>w.r.t their volumetric importance</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1" dirty="0">
              <a:latin typeface="Garamond" panose="02020404030301010803" pitchFamily="18" charset="0"/>
              <a:cs typeface="Calibri" panose="020F050202020403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latin typeface="Garamond" panose="02020404030301010803" pitchFamily="18" charset="0"/>
                <a:cs typeface="Calibri" panose="020F0502020204030204" pitchFamily="34" charset="0"/>
              </a:rPr>
              <a:t>Probabilistic interpretation</a:t>
            </a:r>
            <a:endParaRPr lang="en-GB" sz="2000" dirty="0">
              <a:latin typeface="Garamond" panose="02020404030301010803" pitchFamily="18" charset="0"/>
              <a:cs typeface="Calibri" panose="020F0502020204030204" pitchFamily="34" charset="0"/>
            </a:endParaRPr>
          </a:p>
        </p:txBody>
      </p:sp>
      <p:pic>
        <p:nvPicPr>
          <p:cNvPr id="7" name="Picture 6">
            <a:extLst>
              <a:ext uri="{FF2B5EF4-FFF2-40B4-BE49-F238E27FC236}">
                <a16:creationId xmlns:a16="http://schemas.microsoft.com/office/drawing/2014/main" id="{BC7D27F8-9355-E70D-25C3-32350F7A7F27}"/>
              </a:ext>
            </a:extLst>
          </p:cNvPr>
          <p:cNvPicPr>
            <a:picLocks noChangeAspect="1"/>
          </p:cNvPicPr>
          <p:nvPr/>
        </p:nvPicPr>
        <p:blipFill>
          <a:blip r:embed="rId3"/>
          <a:srcRect l="1860" t="8746" r="-1860" b="3999"/>
          <a:stretch>
            <a:fillRect/>
          </a:stretch>
        </p:blipFill>
        <p:spPr>
          <a:xfrm>
            <a:off x="128101" y="2240569"/>
            <a:ext cx="8403423" cy="3471958"/>
          </a:xfrm>
          <a:prstGeom prst="rect">
            <a:avLst/>
          </a:prstGeom>
        </p:spPr>
      </p:pic>
      <p:sp>
        <p:nvSpPr>
          <p:cNvPr id="2" name="TextBox 1">
            <a:extLst>
              <a:ext uri="{FF2B5EF4-FFF2-40B4-BE49-F238E27FC236}">
                <a16:creationId xmlns:a16="http://schemas.microsoft.com/office/drawing/2014/main" id="{973AA0C2-E0CF-0D66-7D26-66A4BCC2DDD3}"/>
              </a:ext>
            </a:extLst>
          </p:cNvPr>
          <p:cNvSpPr txBox="1"/>
          <p:nvPr/>
        </p:nvSpPr>
        <p:spPr>
          <a:xfrm>
            <a:off x="0" y="1754422"/>
            <a:ext cx="5605244" cy="338554"/>
          </a:xfrm>
          <a:prstGeom prst="rect">
            <a:avLst/>
          </a:prstGeom>
          <a:noFill/>
        </p:spPr>
        <p:txBody>
          <a:bodyPr wrap="square" rtlCol="0">
            <a:spAutoFit/>
          </a:bodyPr>
          <a:lstStyle/>
          <a:p>
            <a:pPr algn="ctr"/>
            <a:r>
              <a:rPr lang="en-GB" sz="1600" dirty="0">
                <a:latin typeface="Garamond" panose="02020404030301010803" pitchFamily="18" charset="0"/>
              </a:rPr>
              <a:t>Natural Fracture #1</a:t>
            </a:r>
          </a:p>
        </p:txBody>
      </p:sp>
    </p:spTree>
    <p:extLst>
      <p:ext uri="{BB962C8B-B14F-4D97-AF65-F5344CB8AC3E}">
        <p14:creationId xmlns:p14="http://schemas.microsoft.com/office/powerpoint/2010/main" val="849858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B1AFB-7225-78BC-4A8B-EB7E0563A92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F5DB0EA-AE3D-236E-2F05-C7636D79F870}"/>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E60F8A3-2FEC-F44E-2ED8-743CE141AE3A}"/>
              </a:ext>
            </a:extLst>
          </p:cNvPr>
          <p:cNvPicPr>
            <a:picLocks noChangeAspect="1"/>
          </p:cNvPicPr>
          <p:nvPr/>
        </p:nvPicPr>
        <p:blipFill>
          <a:blip r:embed="rId3"/>
          <a:srcRect t="2182" r="6386" b="51229"/>
          <a:stretch>
            <a:fillRect/>
          </a:stretch>
        </p:blipFill>
        <p:spPr>
          <a:xfrm>
            <a:off x="483852" y="3967423"/>
            <a:ext cx="5280159" cy="2890577"/>
          </a:xfrm>
          <a:prstGeom prst="rect">
            <a:avLst/>
          </a:prstGeom>
        </p:spPr>
      </p:pic>
      <p:pic>
        <p:nvPicPr>
          <p:cNvPr id="11" name="Picture 10">
            <a:extLst>
              <a:ext uri="{FF2B5EF4-FFF2-40B4-BE49-F238E27FC236}">
                <a16:creationId xmlns:a16="http://schemas.microsoft.com/office/drawing/2014/main" id="{20183B18-7AC7-C640-1653-9DA17412E50C}"/>
              </a:ext>
            </a:extLst>
          </p:cNvPr>
          <p:cNvPicPr>
            <a:picLocks noChangeAspect="1"/>
          </p:cNvPicPr>
          <p:nvPr/>
        </p:nvPicPr>
        <p:blipFill>
          <a:blip r:embed="rId3"/>
          <a:srcRect l="3298" t="51111" b="2299"/>
          <a:stretch>
            <a:fillRect/>
          </a:stretch>
        </p:blipFill>
        <p:spPr>
          <a:xfrm>
            <a:off x="5960974" y="3950028"/>
            <a:ext cx="5454316" cy="2890577"/>
          </a:xfrm>
          <a:prstGeom prst="rect">
            <a:avLst/>
          </a:prstGeom>
        </p:spPr>
      </p:pic>
      <p:sp>
        <p:nvSpPr>
          <p:cNvPr id="3" name="Slide Number Placeholder 2">
            <a:extLst>
              <a:ext uri="{FF2B5EF4-FFF2-40B4-BE49-F238E27FC236}">
                <a16:creationId xmlns:a16="http://schemas.microsoft.com/office/drawing/2014/main" id="{D001C334-4934-D564-2AA4-95A1CD755605}"/>
              </a:ext>
            </a:extLst>
          </p:cNvPr>
          <p:cNvSpPr>
            <a:spLocks noGrp="1"/>
          </p:cNvSpPr>
          <p:nvPr>
            <p:ph type="sldNum" sz="quarter" idx="12"/>
          </p:nvPr>
        </p:nvSpPr>
        <p:spPr/>
        <p:txBody>
          <a:bodyPr/>
          <a:lstStyle/>
          <a:p>
            <a:fld id="{8E44CB9D-288E-4080-B75E-7296351D23BE}" type="slidenum">
              <a:rPr lang="en-GB" smtClean="0"/>
              <a:t>15</a:t>
            </a:fld>
            <a:endParaRPr lang="en-GB"/>
          </a:p>
        </p:txBody>
      </p:sp>
      <p:pic>
        <p:nvPicPr>
          <p:cNvPr id="6" name="Picture 5">
            <a:extLst>
              <a:ext uri="{FF2B5EF4-FFF2-40B4-BE49-F238E27FC236}">
                <a16:creationId xmlns:a16="http://schemas.microsoft.com/office/drawing/2014/main" id="{AF014A52-B2F2-ED2A-EBE8-5E6E8824D2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C990A72-98B1-F829-25E1-6B102C13A71B}"/>
                  </a:ext>
                </a:extLst>
              </p:cNvPr>
              <p:cNvSpPr txBox="1"/>
              <p:nvPr/>
            </p:nvSpPr>
            <p:spPr>
              <a:xfrm>
                <a:off x="4140658" y="1462683"/>
                <a:ext cx="7681696" cy="374270"/>
              </a:xfrm>
              <a:prstGeom prst="rect">
                <a:avLst/>
              </a:prstGeom>
              <a:noFill/>
            </p:spPr>
            <p:txBody>
              <a:bodyPr wrap="square">
                <a:spAutoFit/>
              </a:bodyPr>
              <a:lstStyle/>
              <a:p>
                <a:pPr algn="ctr">
                  <a:defRPr/>
                </a:pP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Mean, Mode and Quantiles (95% CI) based on </a:t>
                </a:r>
                <a14:m>
                  <m:oMath xmlns:m="http://schemas.openxmlformats.org/officeDocument/2006/math">
                    <m:acc>
                      <m:accPr>
                        <m:chr m:val="̂"/>
                        <m:ctrlPr>
                          <a:rPr lang="en-GB" b="1" i="1">
                            <a:latin typeface="Cambria Math" panose="02040503050406030204" pitchFamily="18" charset="0"/>
                          </a:rPr>
                        </m:ctrlPr>
                      </m:accPr>
                      <m:e>
                        <m:r>
                          <a:rPr lang="en-GB" b="1" i="1">
                            <a:latin typeface="Cambria Math" panose="02040503050406030204" pitchFamily="18" charset="0"/>
                          </a:rPr>
                          <m:t>𝝁</m:t>
                        </m:r>
                      </m:e>
                    </m:acc>
                    <m:d>
                      <m:dPr>
                        <m:ctrlPr>
                          <a:rPr lang="en-GB" b="1"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GB" b="1"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𝒙</m:t>
                        </m:r>
                        <m:r>
                          <a:rPr lang="en-GB" b="1"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GB" b="1"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𝒚</m:t>
                        </m:r>
                      </m:e>
                    </m:d>
                  </m:oMath>
                </a14:m>
                <a:r>
                  <a:rPr lang="en-GB" sz="1800" b="1" i="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 and</a:t>
                </a:r>
                <a14:m>
                  <m:oMath xmlns:m="http://schemas.openxmlformats.org/officeDocument/2006/math">
                    <m:r>
                      <a:rPr lang="en-GB" b="1" i="1" smtClean="0">
                        <a:latin typeface="Cambria Math" panose="02040503050406030204" pitchFamily="18" charset="0"/>
                      </a:rPr>
                      <m:t> </m:t>
                    </m:r>
                    <m:acc>
                      <m:accPr>
                        <m:chr m:val="̂"/>
                        <m:ctrlPr>
                          <a:rPr lang="en-GB" b="1" i="1">
                            <a:latin typeface="Cambria Math" panose="02040503050406030204" pitchFamily="18" charset="0"/>
                          </a:rPr>
                        </m:ctrlPr>
                      </m:accPr>
                      <m:e>
                        <m:r>
                          <a:rPr lang="en-GB" b="1" i="1">
                            <a:latin typeface="Cambria Math" panose="02040503050406030204" pitchFamily="18" charset="0"/>
                          </a:rPr>
                          <m:t>𝝈</m:t>
                        </m:r>
                      </m:e>
                    </m:acc>
                    <m:d>
                      <m:dPr>
                        <m:ctrlPr>
                          <a:rPr lang="en-GB" b="1" i="1" kern="0" dirty="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GB" b="1" i="1" kern="0" dirty="0">
                            <a:solidFill>
                              <a:schemeClr val="tx1"/>
                            </a:solidFill>
                            <a:latin typeface="Cambria Math" panose="02040503050406030204" pitchFamily="18" charset="0"/>
                            <a:ea typeface="Cambria" panose="02040503050406030204" pitchFamily="18" charset="0"/>
                            <a:cs typeface="Times New Roman" panose="02020603050405020304" pitchFamily="18" charset="0"/>
                          </a:rPr>
                          <m:t>𝒙</m:t>
                        </m:r>
                        <m:r>
                          <a:rPr lang="en-GB" b="1" i="1" kern="0" dirty="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GB" b="1" i="1" kern="0" dirty="0">
                            <a:solidFill>
                              <a:schemeClr val="tx1"/>
                            </a:solidFill>
                            <a:latin typeface="Cambria Math" panose="02040503050406030204" pitchFamily="18" charset="0"/>
                            <a:ea typeface="Cambria" panose="02040503050406030204" pitchFamily="18" charset="0"/>
                            <a:cs typeface="Times New Roman" panose="02020603050405020304" pitchFamily="18" charset="0"/>
                          </a:rPr>
                          <m:t>𝒚</m:t>
                        </m:r>
                      </m:e>
                    </m:d>
                  </m:oMath>
                </a14:m>
                <a:endParaRPr lang="en-GB" sz="1800" b="1" i="1" kern="0" dirty="0">
                  <a:solidFill>
                    <a:schemeClr val="tx1"/>
                  </a:solidFill>
                  <a:latin typeface="Garamond" panose="02020404030301010803" pitchFamily="18" charset="0"/>
                  <a:ea typeface="Cambria" panose="020405030504060302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C990A72-98B1-F829-25E1-6B102C13A71B}"/>
                  </a:ext>
                </a:extLst>
              </p:cNvPr>
              <p:cNvSpPr txBox="1">
                <a:spLocks noRot="1" noChangeAspect="1" noMove="1" noResize="1" noEditPoints="1" noAdjustHandles="1" noChangeArrowheads="1" noChangeShapeType="1" noTextEdit="1"/>
              </p:cNvSpPr>
              <p:nvPr/>
            </p:nvSpPr>
            <p:spPr>
              <a:xfrm>
                <a:off x="4140658" y="1462683"/>
                <a:ext cx="7681696" cy="374270"/>
              </a:xfrm>
              <a:prstGeom prst="rect">
                <a:avLst/>
              </a:prstGeom>
              <a:blipFill>
                <a:blip r:embed="rId5"/>
                <a:stretch>
                  <a:fillRect t="-8197" b="-262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EE9CB2-4975-9541-10BB-5B0204FCA58D}"/>
                  </a:ext>
                </a:extLst>
              </p:cNvPr>
              <p:cNvSpPr txBox="1"/>
              <p:nvPr/>
            </p:nvSpPr>
            <p:spPr>
              <a:xfrm>
                <a:off x="8507286" y="2077214"/>
                <a:ext cx="3623548" cy="4168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𝔼</m:t>
                      </m:r>
                      <m:d>
                        <m:dPr>
                          <m:begChr m:val="["/>
                          <m:endChr m:val="]"/>
                          <m:ctrlPr>
                            <a:rPr lang="en-GB" sz="1800" b="1"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𝑲</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𝒚</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e>
                      </m:d>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sz="180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sSup>
                            <m:sSupPr>
                              <m:ctrlPr>
                                <a:rPr lang="en-GB" sz="180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𝑒</m:t>
                              </m:r>
                            </m:e>
                            <m:sup>
                              <m:acc>
                                <m:accPr>
                                  <m:chr m:val="̂"/>
                                  <m:ctrlPr>
                                    <a:rPr lang="en-GB" i="1">
                                      <a:latin typeface="Cambria Math" panose="02040503050406030204" pitchFamily="18" charset="0"/>
                                    </a:rPr>
                                  </m:ctrlPr>
                                </m:accPr>
                                <m:e>
                                  <m:r>
                                    <a:rPr lang="en-GB" b="0" i="1">
                                      <a:latin typeface="Cambria Math" panose="02040503050406030204" pitchFamily="18" charset="0"/>
                                    </a:rPr>
                                    <m:t>𝜇</m:t>
                                  </m:r>
                                </m:e>
                              </m:acc>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)+0.5</m:t>
                              </m:r>
                              <m:sSup>
                                <m:sSupPr>
                                  <m:ctrlPr>
                                    <a:rPr lang="en-GB"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en-GB" i="1">
                                          <a:latin typeface="Cambria Math" panose="02040503050406030204" pitchFamily="18" charset="0"/>
                                        </a:rPr>
                                      </m:ctrlPr>
                                    </m:accPr>
                                    <m:e>
                                      <m:r>
                                        <a:rPr lang="en-GB" b="0" i="1">
                                          <a:latin typeface="Cambria Math" panose="02040503050406030204" pitchFamily="18" charset="0"/>
                                        </a:rPr>
                                        <m:t>𝜎</m:t>
                                      </m:r>
                                    </m:e>
                                  </m:acc>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e>
                                <m:sup>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sup>
                          </m:sSup>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e>
                        <m:sub>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ub>
                      </m:sSub>
                    </m:oMath>
                  </m:oMathPara>
                </a14:m>
                <a:endParaRPr lang="en-GB" i="1" dirty="0">
                  <a:solidFill>
                    <a:schemeClr val="tx1"/>
                  </a:solidFill>
                </a:endParaRPr>
              </a:p>
            </p:txBody>
          </p:sp>
        </mc:Choice>
        <mc:Fallback xmlns="">
          <p:sp>
            <p:nvSpPr>
              <p:cNvPr id="22" name="TextBox 21">
                <a:extLst>
                  <a:ext uri="{FF2B5EF4-FFF2-40B4-BE49-F238E27FC236}">
                    <a16:creationId xmlns:a16="http://schemas.microsoft.com/office/drawing/2014/main" id="{68EE9CB2-4975-9541-10BB-5B0204FCA58D}"/>
                  </a:ext>
                </a:extLst>
              </p:cNvPr>
              <p:cNvSpPr txBox="1">
                <a:spLocks noRot="1" noChangeAspect="1" noMove="1" noResize="1" noEditPoints="1" noAdjustHandles="1" noChangeArrowheads="1" noChangeShapeType="1" noTextEdit="1"/>
              </p:cNvSpPr>
              <p:nvPr/>
            </p:nvSpPr>
            <p:spPr>
              <a:xfrm>
                <a:off x="8507286" y="2077214"/>
                <a:ext cx="3623548" cy="416845"/>
              </a:xfrm>
              <a:prstGeom prst="rect">
                <a:avLst/>
              </a:prstGeom>
              <a:blipFill>
                <a:blip r:embed="rId6"/>
                <a:stretch>
                  <a:fillRect b="-102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367A981-D951-AE18-D6AD-80358EC01972}"/>
                  </a:ext>
                </a:extLst>
              </p:cNvPr>
              <p:cNvSpPr txBox="1"/>
              <p:nvPr/>
            </p:nvSpPr>
            <p:spPr>
              <a:xfrm>
                <a:off x="3096324" y="2113323"/>
                <a:ext cx="6094476" cy="4071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1" i="1" kern="0" smtClean="0">
                          <a:latin typeface="Cambria Math" panose="02040503050406030204" pitchFamily="18" charset="0"/>
                          <a:ea typeface="Cambria Math" panose="02040503050406030204" pitchFamily="18" charset="0"/>
                          <a:cs typeface="Times New Roman" panose="02020603050405020304" pitchFamily="18" charset="0"/>
                        </a:rPr>
                        <m:t>𝑴𝒐𝒅𝒆</m:t>
                      </m:r>
                      <m:d>
                        <m:dPr>
                          <m:begChr m:val="["/>
                          <m:endChr m:val="]"/>
                          <m:ctrlPr>
                            <a:rPr lang="en-GB" b="1" i="1" kern="0">
                              <a:latin typeface="Cambria Math" panose="02040503050406030204" pitchFamily="18" charset="0"/>
                              <a:ea typeface="Cambria Math" panose="02040503050406030204" pitchFamily="18" charset="0"/>
                              <a:cs typeface="Times New Roman" panose="02020603050405020304" pitchFamily="18" charset="0"/>
                            </a:rPr>
                          </m:ctrlPr>
                        </m:dPr>
                        <m:e>
                          <m:r>
                            <a:rPr lang="en-GB" b="1" i="1" kern="0">
                              <a:latin typeface="Cambria Math" panose="02040503050406030204" pitchFamily="18" charset="0"/>
                              <a:ea typeface="Cambria Math" panose="02040503050406030204" pitchFamily="18" charset="0"/>
                              <a:cs typeface="Times New Roman" panose="02020603050405020304" pitchFamily="18" charset="0"/>
                            </a:rPr>
                            <m:t>𝑲</m:t>
                          </m:r>
                          <m:r>
                            <a:rPr lang="en-GB" b="1" i="1" kern="0">
                              <a:latin typeface="Cambria Math" panose="02040503050406030204" pitchFamily="18" charset="0"/>
                              <a:ea typeface="Cambria Math" panose="02040503050406030204" pitchFamily="18" charset="0"/>
                              <a:cs typeface="Times New Roman" panose="02020603050405020304" pitchFamily="18" charset="0"/>
                            </a:rPr>
                            <m:t>(</m:t>
                          </m:r>
                          <m:r>
                            <a:rPr lang="en-GB" b="1" i="1" kern="0">
                              <a:latin typeface="Cambria Math" panose="02040503050406030204" pitchFamily="18" charset="0"/>
                              <a:ea typeface="Cambria Math" panose="02040503050406030204" pitchFamily="18" charset="0"/>
                              <a:cs typeface="Times New Roman" panose="02020603050405020304" pitchFamily="18" charset="0"/>
                            </a:rPr>
                            <m:t>𝒙</m:t>
                          </m:r>
                          <m:r>
                            <a:rPr lang="en-GB" b="1" i="1" kern="0">
                              <a:latin typeface="Cambria Math" panose="02040503050406030204" pitchFamily="18" charset="0"/>
                              <a:ea typeface="Cambria Math" panose="02040503050406030204" pitchFamily="18" charset="0"/>
                              <a:cs typeface="Times New Roman" panose="02020603050405020304" pitchFamily="18" charset="0"/>
                            </a:rPr>
                            <m:t>,</m:t>
                          </m:r>
                          <m:r>
                            <a:rPr lang="en-GB" b="1" i="1" kern="0">
                              <a:latin typeface="Cambria Math" panose="02040503050406030204" pitchFamily="18" charset="0"/>
                              <a:ea typeface="Cambria Math" panose="02040503050406030204" pitchFamily="18" charset="0"/>
                              <a:cs typeface="Times New Roman" panose="02020603050405020304" pitchFamily="18" charset="0"/>
                            </a:rPr>
                            <m:t>𝒚</m:t>
                          </m:r>
                          <m:r>
                            <a:rPr lang="en-GB" b="1" i="1" kern="0">
                              <a:latin typeface="Cambria Math" panose="02040503050406030204" pitchFamily="18" charset="0"/>
                              <a:ea typeface="Cambria Math" panose="02040503050406030204" pitchFamily="18" charset="0"/>
                              <a:cs typeface="Times New Roman" panose="02020603050405020304" pitchFamily="18" charset="0"/>
                            </a:rPr>
                            <m:t>)</m:t>
                          </m:r>
                        </m:e>
                      </m:d>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sz="180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sSup>
                            <m:sSupPr>
                              <m:ctrlPr>
                                <a:rPr lang="en-GB" sz="180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𝑒</m:t>
                              </m:r>
                            </m:e>
                            <m:sup>
                              <m:acc>
                                <m:accPr>
                                  <m:chr m:val="̂"/>
                                  <m:ctrlPr>
                                    <a:rPr lang="en-GB" i="1">
                                      <a:latin typeface="Cambria Math" panose="02040503050406030204" pitchFamily="18" charset="0"/>
                                    </a:rPr>
                                  </m:ctrlPr>
                                </m:accPr>
                                <m:e>
                                  <m:r>
                                    <a:rPr lang="en-GB" b="0" i="1">
                                      <a:latin typeface="Cambria Math" panose="02040503050406030204" pitchFamily="18" charset="0"/>
                                    </a:rPr>
                                    <m:t>𝜇</m:t>
                                  </m:r>
                                </m:e>
                              </m:acc>
                              <m:d>
                                <m:dPr>
                                  <m:ctrlPr>
                                    <a:rPr lang="en-GB"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e>
                              </m:d>
                              <m:r>
                                <a:rPr lang="en-GB"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GB"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en-GB" i="1">
                                          <a:latin typeface="Cambria Math" panose="02040503050406030204" pitchFamily="18" charset="0"/>
                                        </a:rPr>
                                      </m:ctrlPr>
                                    </m:accPr>
                                    <m:e>
                                      <m:r>
                                        <a:rPr lang="en-GB" b="0" i="1">
                                          <a:latin typeface="Cambria Math" panose="02040503050406030204" pitchFamily="18" charset="0"/>
                                        </a:rPr>
                                        <m:t>𝜎</m:t>
                                      </m:r>
                                    </m:e>
                                  </m:acc>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e>
                                <m:sup>
                                  <m:r>
                                    <a:rPr lang="en-GB"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sup>
                          </m:sSup>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e>
                        <m:sub>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ub>
                      </m:sSub>
                    </m:oMath>
                  </m:oMathPara>
                </a14:m>
                <a:endParaRPr lang="en-GB" i="1" dirty="0">
                  <a:solidFill>
                    <a:schemeClr val="tx1"/>
                  </a:solidFill>
                </a:endParaRPr>
              </a:p>
            </p:txBody>
          </p:sp>
        </mc:Choice>
        <mc:Fallback xmlns="">
          <p:sp>
            <p:nvSpPr>
              <p:cNvPr id="23" name="TextBox 22">
                <a:extLst>
                  <a:ext uri="{FF2B5EF4-FFF2-40B4-BE49-F238E27FC236}">
                    <a16:creationId xmlns:a16="http://schemas.microsoft.com/office/drawing/2014/main" id="{E367A981-D951-AE18-D6AD-80358EC01972}"/>
                  </a:ext>
                </a:extLst>
              </p:cNvPr>
              <p:cNvSpPr txBox="1">
                <a:spLocks noRot="1" noChangeAspect="1" noMove="1" noResize="1" noEditPoints="1" noAdjustHandles="1" noChangeArrowheads="1" noChangeShapeType="1" noTextEdit="1"/>
              </p:cNvSpPr>
              <p:nvPr/>
            </p:nvSpPr>
            <p:spPr>
              <a:xfrm>
                <a:off x="3096324" y="2113323"/>
                <a:ext cx="6094476" cy="407163"/>
              </a:xfrm>
              <a:prstGeom prst="rect">
                <a:avLst/>
              </a:prstGeom>
              <a:blipFill>
                <a:blip r:embed="rId7"/>
                <a:stretch>
                  <a:fillRect b="-136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34A9341-78A5-823C-B0BF-212D9B5B8D20}"/>
                  </a:ext>
                </a:extLst>
              </p:cNvPr>
              <p:cNvSpPr txBox="1"/>
              <p:nvPr/>
            </p:nvSpPr>
            <p:spPr>
              <a:xfrm>
                <a:off x="4934268" y="2654383"/>
                <a:ext cx="6094476" cy="7393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𝑸</m:t>
                          </m:r>
                        </m:e>
                        <m:sub>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𝒑</m:t>
                          </m:r>
                        </m:sub>
                      </m:sSub>
                      <m:d>
                        <m:dPr>
                          <m:begChr m:val="["/>
                          <m:endChr m:val="]"/>
                          <m:ctrlP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𝑲</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𝒙</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𝒚</m:t>
                          </m:r>
                          <m:r>
                            <a:rPr lang="en-GB" sz="1800" b="1"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e>
                      </m:d>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GB" sz="180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180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𝑒</m:t>
                          </m:r>
                        </m:e>
                        <m:sup>
                          <m:acc>
                            <m:accPr>
                              <m:chr m:val="̂"/>
                              <m:ctrlPr>
                                <a:rPr lang="en-GB" i="1">
                                  <a:latin typeface="Cambria Math" panose="02040503050406030204" pitchFamily="18" charset="0"/>
                                </a:rPr>
                              </m:ctrlPr>
                            </m:accPr>
                            <m:e>
                              <m:r>
                                <a:rPr lang="en-GB" b="0" i="1">
                                  <a:latin typeface="Cambria Math" panose="02040503050406030204" pitchFamily="18" charset="0"/>
                                </a:rPr>
                                <m:t>𝜇</m:t>
                              </m:r>
                            </m:e>
                          </m:acc>
                          <m:d>
                            <m:dPr>
                              <m:ctrlPr>
                                <a:rPr lang="en-GB" i="1" kern="0">
                                  <a:latin typeface="Cambria Math" panose="02040503050406030204" pitchFamily="18" charset="0"/>
                                  <a:ea typeface="Cambria Math" panose="02040503050406030204" pitchFamily="18" charset="0"/>
                                  <a:cs typeface="Times New Roman" panose="02020603050405020304" pitchFamily="18" charset="0"/>
                                </a:rPr>
                              </m:ctrlPr>
                            </m:dPr>
                            <m:e>
                              <m:r>
                                <a:rPr lang="en-GB" b="0" i="1" kern="0">
                                  <a:latin typeface="Cambria Math" panose="02040503050406030204" pitchFamily="18" charset="0"/>
                                  <a:ea typeface="Cambria Math" panose="02040503050406030204" pitchFamily="18" charset="0"/>
                                  <a:cs typeface="Times New Roman" panose="02020603050405020304" pitchFamily="18" charset="0"/>
                                </a:rPr>
                                <m:t>𝑥</m:t>
                              </m:r>
                              <m:r>
                                <a:rPr lang="en-GB" b="0" i="1" kern="0">
                                  <a:latin typeface="Cambria Math" panose="02040503050406030204" pitchFamily="18" charset="0"/>
                                  <a:ea typeface="Cambria Math" panose="02040503050406030204" pitchFamily="18" charset="0"/>
                                  <a:cs typeface="Times New Roman" panose="02020603050405020304" pitchFamily="18" charset="0"/>
                                </a:rPr>
                                <m:t>,</m:t>
                              </m:r>
                              <m:r>
                                <a:rPr lang="en-GB" b="0" i="1" kern="0">
                                  <a:latin typeface="Cambria Math" panose="02040503050406030204" pitchFamily="18" charset="0"/>
                                  <a:ea typeface="Cambria Math" panose="02040503050406030204" pitchFamily="18" charset="0"/>
                                  <a:cs typeface="Times New Roman" panose="02020603050405020304" pitchFamily="18" charset="0"/>
                                </a:rPr>
                                <m:t>𝑦</m:t>
                              </m:r>
                            </m:e>
                          </m:d>
                          <m:r>
                            <a:rPr lang="en-GB" b="0" i="1" kern="0" smtClean="0">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GB" i="1">
                                  <a:latin typeface="Cambria Math" panose="02040503050406030204" pitchFamily="18" charset="0"/>
                                </a:rPr>
                              </m:ctrlPr>
                            </m:accPr>
                            <m:e>
                              <m:r>
                                <a:rPr lang="en-GB" b="0" i="1">
                                  <a:latin typeface="Cambria Math" panose="02040503050406030204" pitchFamily="18" charset="0"/>
                                </a:rPr>
                                <m:t>𝜎</m:t>
                              </m:r>
                            </m:e>
                          </m:acc>
                          <m:d>
                            <m:dPr>
                              <m:ctrlPr>
                                <a:rPr lang="en-GB" i="1" kern="0" smtClean="0">
                                  <a:latin typeface="Cambria Math" panose="02040503050406030204" pitchFamily="18" charset="0"/>
                                  <a:ea typeface="Cambria Math" panose="02040503050406030204" pitchFamily="18" charset="0"/>
                                  <a:cs typeface="Times New Roman" panose="02020603050405020304" pitchFamily="18" charset="0"/>
                                </a:rPr>
                              </m:ctrlPr>
                            </m:dPr>
                            <m:e>
                              <m:r>
                                <a:rPr lang="en-GB" b="0" i="1" kern="0" smtClean="0">
                                  <a:latin typeface="Cambria Math" panose="02040503050406030204" pitchFamily="18" charset="0"/>
                                  <a:ea typeface="Cambria Math" panose="02040503050406030204" pitchFamily="18" charset="0"/>
                                  <a:cs typeface="Times New Roman" panose="02020603050405020304" pitchFamily="18" charset="0"/>
                                </a:rPr>
                                <m:t>𝑥</m:t>
                              </m:r>
                              <m:r>
                                <a:rPr lang="en-GB" b="0" i="1" kern="0" smtClean="0">
                                  <a:latin typeface="Cambria Math" panose="02040503050406030204" pitchFamily="18" charset="0"/>
                                  <a:ea typeface="Cambria Math" panose="02040503050406030204" pitchFamily="18" charset="0"/>
                                  <a:cs typeface="Times New Roman" panose="02020603050405020304" pitchFamily="18" charset="0"/>
                                </a:rPr>
                                <m:t>,</m:t>
                              </m:r>
                              <m:r>
                                <a:rPr lang="en-GB" b="0" i="1" kern="0" smtClean="0">
                                  <a:latin typeface="Cambria Math" panose="02040503050406030204" pitchFamily="18" charset="0"/>
                                  <a:ea typeface="Cambria Math" panose="02040503050406030204" pitchFamily="18" charset="0"/>
                                  <a:cs typeface="Times New Roman" panose="02020603050405020304" pitchFamily="18" charset="0"/>
                                </a:rPr>
                                <m:t>𝑦</m:t>
                              </m:r>
                            </m:e>
                          </m:d>
                          <m:sSup>
                            <m:sSupPr>
                              <m:ctrlPr>
                                <a:rPr lang="en-GB" i="1" kern="0"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GB" b="0" i="1" kern="0" smtClean="0">
                                  <a:latin typeface="Cambria Math" panose="02040503050406030204" pitchFamily="18" charset="0"/>
                                  <a:ea typeface="Cambria Math" panose="02040503050406030204" pitchFamily="18" charset="0"/>
                                  <a:cs typeface="Times New Roman" panose="02020603050405020304" pitchFamily="18" charset="0"/>
                                </a:rPr>
                                <m:t>𝜙</m:t>
                              </m:r>
                            </m:e>
                            <m:sup>
                              <m:r>
                                <a:rPr lang="en-GB" b="0" i="1" kern="0" smtClean="0">
                                  <a:latin typeface="Cambria Math" panose="02040503050406030204" pitchFamily="18" charset="0"/>
                                  <a:ea typeface="Cambria Math" panose="02040503050406030204" pitchFamily="18" charset="0"/>
                                  <a:cs typeface="Times New Roman" panose="02020603050405020304" pitchFamily="18" charset="0"/>
                                </a:rPr>
                                <m:t>−1</m:t>
                              </m:r>
                            </m:sup>
                          </m:sSup>
                          <m:r>
                            <a:rPr lang="en-GB" b="0" i="1" kern="0" smtClean="0">
                              <a:latin typeface="Cambria Math" panose="02040503050406030204" pitchFamily="18" charset="0"/>
                              <a:ea typeface="Cambria Math" panose="02040503050406030204" pitchFamily="18" charset="0"/>
                              <a:cs typeface="Times New Roman" panose="02020603050405020304" pitchFamily="18" charset="0"/>
                            </a:rPr>
                            <m:t>(</m:t>
                          </m:r>
                          <m:r>
                            <a:rPr lang="en-GB" b="0" i="1" kern="0" smtClean="0">
                              <a:latin typeface="Cambria Math" panose="02040503050406030204" pitchFamily="18" charset="0"/>
                              <a:ea typeface="Cambria Math" panose="02040503050406030204" pitchFamily="18" charset="0"/>
                              <a:cs typeface="Times New Roman" panose="02020603050405020304" pitchFamily="18" charset="0"/>
                            </a:rPr>
                            <m:t>𝑝</m:t>
                          </m:r>
                          <m:r>
                            <a:rPr lang="en-GB" b="0" i="1" kern="0" smtClean="0">
                              <a:latin typeface="Cambria Math" panose="02040503050406030204" pitchFamily="18" charset="0"/>
                              <a:ea typeface="Cambria Math" panose="02040503050406030204" pitchFamily="18" charset="0"/>
                              <a:cs typeface="Times New Roman" panose="02020603050405020304" pitchFamily="18" charset="0"/>
                            </a:rPr>
                            <m:t>)</m:t>
                          </m:r>
                        </m:sup>
                      </m:sSup>
                    </m:oMath>
                  </m:oMathPara>
                </a14:m>
                <a:endParaRPr lang="en-GB" i="1" dirty="0"/>
              </a:p>
              <a:p>
                <a:r>
                  <a:rPr lang="en-GB" sz="600" dirty="0"/>
                  <a:t> </a:t>
                </a:r>
              </a:p>
              <a:p>
                <a:pPr/>
                <a14:m>
                  <m:oMathPara xmlns:m="http://schemas.openxmlformats.org/officeDocument/2006/math">
                    <m:oMathParaPr>
                      <m:jc m:val="centerGroup"/>
                    </m:oMathParaPr>
                    <m:oMath xmlns:m="http://schemas.openxmlformats.org/officeDocument/2006/math">
                      <m:r>
                        <m:rPr>
                          <m:sty m:val="p"/>
                        </m:rPr>
                        <a:rPr lang="en-GB" sz="1200" kern="0">
                          <a:latin typeface="Cambria Math" panose="02040503050406030204" pitchFamily="18" charset="0"/>
                          <a:ea typeface="Cambria Math" panose="02040503050406030204" pitchFamily="18" charset="0"/>
                          <a:cs typeface="Times New Roman" panose="02020603050405020304" pitchFamily="18" charset="0"/>
                        </a:rPr>
                        <m:t>with</m:t>
                      </m:r>
                      <m:r>
                        <a:rPr lang="en-GB" sz="1200" kern="0">
                          <a:latin typeface="Cambria Math" panose="02040503050406030204" pitchFamily="18" charset="0"/>
                          <a:ea typeface="Cambria Math" panose="02040503050406030204" pitchFamily="18" charset="0"/>
                          <a:cs typeface="Times New Roman" panose="02020603050405020304" pitchFamily="18" charset="0"/>
                        </a:rPr>
                        <m:t> </m:t>
                      </m:r>
                      <m:sSup>
                        <m:sSupPr>
                          <m:ctrlPr>
                            <a:rPr lang="en-GB" sz="1200" i="1" kern="0">
                              <a:latin typeface="Cambria Math" panose="02040503050406030204" pitchFamily="18" charset="0"/>
                              <a:ea typeface="Cambria Math" panose="02040503050406030204" pitchFamily="18" charset="0"/>
                              <a:cs typeface="Times New Roman" panose="02020603050405020304" pitchFamily="18" charset="0"/>
                            </a:rPr>
                          </m:ctrlPr>
                        </m:sSupPr>
                        <m:e>
                          <m:r>
                            <a:rPr lang="en-GB" sz="1200" i="1" kern="0">
                              <a:latin typeface="Cambria Math" panose="02040503050406030204" pitchFamily="18" charset="0"/>
                              <a:ea typeface="Cambria Math" panose="02040503050406030204" pitchFamily="18" charset="0"/>
                              <a:cs typeface="Times New Roman" panose="02020603050405020304" pitchFamily="18" charset="0"/>
                            </a:rPr>
                            <m:t>𝜙</m:t>
                          </m:r>
                        </m:e>
                        <m:sup>
                          <m:r>
                            <a:rPr lang="en-GB" sz="1200" i="1" kern="0">
                              <a:latin typeface="Cambria Math" panose="02040503050406030204" pitchFamily="18" charset="0"/>
                              <a:ea typeface="Cambria Math" panose="02040503050406030204" pitchFamily="18" charset="0"/>
                              <a:cs typeface="Times New Roman" panose="02020603050405020304" pitchFamily="18" charset="0"/>
                            </a:rPr>
                            <m:t>−1</m:t>
                          </m:r>
                        </m:sup>
                      </m:sSup>
                      <m:d>
                        <m:dPr>
                          <m:ctrlPr>
                            <a:rPr lang="en-GB" sz="1200" i="1" kern="0">
                              <a:latin typeface="Cambria Math" panose="02040503050406030204" pitchFamily="18" charset="0"/>
                              <a:ea typeface="Cambria Math" panose="02040503050406030204" pitchFamily="18" charset="0"/>
                              <a:cs typeface="Times New Roman" panose="02020603050405020304" pitchFamily="18" charset="0"/>
                            </a:rPr>
                          </m:ctrlPr>
                        </m:dPr>
                        <m:e>
                          <m:r>
                            <a:rPr lang="en-GB" sz="1200" i="1" kern="0">
                              <a:latin typeface="Cambria Math" panose="02040503050406030204" pitchFamily="18" charset="0"/>
                              <a:ea typeface="Cambria Math" panose="02040503050406030204" pitchFamily="18" charset="0"/>
                              <a:cs typeface="Times New Roman" panose="02020603050405020304" pitchFamily="18" charset="0"/>
                            </a:rPr>
                            <m:t>𝑝</m:t>
                          </m:r>
                        </m:e>
                      </m:d>
                      <m:r>
                        <a:rPr lang="en-GB" sz="1200" i="1" kern="0">
                          <a:latin typeface="Cambria Math" panose="02040503050406030204" pitchFamily="18" charset="0"/>
                          <a:ea typeface="Cambria Math" panose="02040503050406030204" pitchFamily="18" charset="0"/>
                          <a:cs typeface="Times New Roman" panose="02020603050405020304" pitchFamily="18" charset="0"/>
                        </a:rPr>
                        <m:t> </m:t>
                      </m:r>
                      <m:r>
                        <a:rPr lang="en-GB" sz="1200" i="1" kern="0">
                          <a:latin typeface="Cambria Math" panose="02040503050406030204" pitchFamily="18" charset="0"/>
                          <a:ea typeface="Cambria Math" panose="02040503050406030204" pitchFamily="18" charset="0"/>
                          <a:cs typeface="Times New Roman" panose="02020603050405020304" pitchFamily="18" charset="0"/>
                        </a:rPr>
                        <m:t>𝑡h𝑒</m:t>
                      </m:r>
                      <m:r>
                        <a:rPr lang="en-GB" sz="1200" i="1" kern="0">
                          <a:latin typeface="Cambria Math" panose="02040503050406030204" pitchFamily="18" charset="0"/>
                          <a:ea typeface="Cambria Math" panose="02040503050406030204" pitchFamily="18" charset="0"/>
                          <a:cs typeface="Times New Roman" panose="02020603050405020304" pitchFamily="18" charset="0"/>
                        </a:rPr>
                        <m:t> </m:t>
                      </m:r>
                      <m:r>
                        <a:rPr lang="en-GB" sz="1200" i="1" kern="0">
                          <a:latin typeface="Cambria Math" panose="02040503050406030204" pitchFamily="18" charset="0"/>
                          <a:ea typeface="Cambria Math" panose="02040503050406030204" pitchFamily="18" charset="0"/>
                          <a:cs typeface="Times New Roman" panose="02020603050405020304" pitchFamily="18" charset="0"/>
                        </a:rPr>
                        <m:t>𝑝</m:t>
                      </m:r>
                      <m:r>
                        <a:rPr lang="en-GB" sz="1200" i="1" kern="0">
                          <a:latin typeface="Cambria Math" panose="02040503050406030204" pitchFamily="18" charset="0"/>
                          <a:ea typeface="Cambria Math" panose="02040503050406030204" pitchFamily="18" charset="0"/>
                          <a:cs typeface="Times New Roman" panose="02020603050405020304" pitchFamily="18" charset="0"/>
                        </a:rPr>
                        <m:t>% </m:t>
                      </m:r>
                      <m:r>
                        <a:rPr lang="en-GB" sz="1200" i="1" kern="0">
                          <a:latin typeface="Cambria Math" panose="02040503050406030204" pitchFamily="18" charset="0"/>
                          <a:ea typeface="Cambria Math" panose="02040503050406030204" pitchFamily="18" charset="0"/>
                          <a:cs typeface="Times New Roman" panose="02020603050405020304" pitchFamily="18" charset="0"/>
                        </a:rPr>
                        <m:t>𝑞𝑢𝑎𝑛𝑡𝑖𝑙𝑒</m:t>
                      </m:r>
                      <m:r>
                        <a:rPr lang="en-GB" sz="1200" i="1" kern="0">
                          <a:latin typeface="Cambria Math" panose="02040503050406030204" pitchFamily="18" charset="0"/>
                          <a:ea typeface="Cambria Math" panose="02040503050406030204" pitchFamily="18" charset="0"/>
                          <a:cs typeface="Times New Roman" panose="02020603050405020304" pitchFamily="18" charset="0"/>
                        </a:rPr>
                        <m:t> </m:t>
                      </m:r>
                      <m:r>
                        <a:rPr lang="en-GB" sz="1200" i="1" kern="0">
                          <a:latin typeface="Cambria Math" panose="02040503050406030204" pitchFamily="18" charset="0"/>
                          <a:ea typeface="Cambria Math" panose="02040503050406030204" pitchFamily="18" charset="0"/>
                          <a:cs typeface="Times New Roman" panose="02020603050405020304" pitchFamily="18" charset="0"/>
                        </a:rPr>
                        <m:t>𝑜𝑓</m:t>
                      </m:r>
                      <m:r>
                        <a:rPr lang="en-GB" sz="1200" i="1" kern="0">
                          <a:latin typeface="Cambria Math" panose="02040503050406030204" pitchFamily="18" charset="0"/>
                          <a:ea typeface="Cambria Math" panose="02040503050406030204" pitchFamily="18" charset="0"/>
                          <a:cs typeface="Times New Roman" panose="02020603050405020304" pitchFamily="18" charset="0"/>
                        </a:rPr>
                        <m:t> </m:t>
                      </m:r>
                      <m:r>
                        <a:rPr lang="en-GB" sz="1200" i="1" kern="0">
                          <a:latin typeface="Cambria Math" panose="02040503050406030204" pitchFamily="18" charset="0"/>
                          <a:ea typeface="Cambria Math" panose="02040503050406030204" pitchFamily="18" charset="0"/>
                          <a:cs typeface="Times New Roman" panose="02020603050405020304" pitchFamily="18" charset="0"/>
                        </a:rPr>
                        <m:t>𝑡h𝑒</m:t>
                      </m:r>
                      <m:r>
                        <a:rPr lang="en-GB" sz="1200" i="1" kern="0">
                          <a:latin typeface="Cambria Math" panose="02040503050406030204" pitchFamily="18" charset="0"/>
                          <a:ea typeface="Cambria Math" panose="02040503050406030204" pitchFamily="18" charset="0"/>
                          <a:cs typeface="Times New Roman" panose="02020603050405020304" pitchFamily="18" charset="0"/>
                        </a:rPr>
                        <m:t> </m:t>
                      </m:r>
                      <m:r>
                        <a:rPr lang="en-GB" sz="1200" i="1" kern="0">
                          <a:latin typeface="Cambria Math" panose="02040503050406030204" pitchFamily="18" charset="0"/>
                          <a:ea typeface="Cambria Math" panose="02040503050406030204" pitchFamily="18" charset="0"/>
                          <a:cs typeface="Times New Roman" panose="02020603050405020304" pitchFamily="18" charset="0"/>
                        </a:rPr>
                        <m:t>𝑠𝑡𝑎𝑛𝑑𝑎𝑟𝑑</m:t>
                      </m:r>
                      <m:r>
                        <a:rPr lang="en-GB" sz="1200" i="1" kern="0">
                          <a:latin typeface="Cambria Math" panose="02040503050406030204" pitchFamily="18" charset="0"/>
                          <a:ea typeface="Cambria Math" panose="02040503050406030204" pitchFamily="18" charset="0"/>
                          <a:cs typeface="Times New Roman" panose="02020603050405020304" pitchFamily="18" charset="0"/>
                        </a:rPr>
                        <m:t> </m:t>
                      </m:r>
                      <m:r>
                        <a:rPr lang="en-GB" sz="1200" i="1" kern="0">
                          <a:latin typeface="Cambria Math" panose="02040503050406030204" pitchFamily="18" charset="0"/>
                          <a:ea typeface="Cambria Math" panose="02040503050406030204" pitchFamily="18" charset="0"/>
                          <a:cs typeface="Times New Roman" panose="02020603050405020304" pitchFamily="18" charset="0"/>
                        </a:rPr>
                        <m:t>𝑛𝑜𝑟𝑚𝑎𝑙</m:t>
                      </m:r>
                      <m:r>
                        <a:rPr lang="en-GB" sz="1200" i="1" kern="0">
                          <a:latin typeface="Cambria Math" panose="02040503050406030204" pitchFamily="18" charset="0"/>
                          <a:ea typeface="Cambria Math" panose="02040503050406030204" pitchFamily="18" charset="0"/>
                          <a:cs typeface="Times New Roman" panose="02020603050405020304" pitchFamily="18" charset="0"/>
                        </a:rPr>
                        <m:t> </m:t>
                      </m:r>
                      <m:r>
                        <a:rPr lang="en-GB" sz="1200" i="1" kern="0">
                          <a:latin typeface="Cambria Math" panose="02040503050406030204" pitchFamily="18" charset="0"/>
                          <a:ea typeface="Cambria Math" panose="02040503050406030204" pitchFamily="18" charset="0"/>
                          <a:cs typeface="Times New Roman" panose="02020603050405020304" pitchFamily="18" charset="0"/>
                        </a:rPr>
                        <m:t>𝑑𝑖𝑠𝑡𝑟𝑖𝑏𝑢𝑡𝑖𝑜𝑛</m:t>
                      </m:r>
                    </m:oMath>
                  </m:oMathPara>
                </a14:m>
                <a:endParaRPr lang="en-GB" sz="1200" dirty="0"/>
              </a:p>
            </p:txBody>
          </p:sp>
        </mc:Choice>
        <mc:Fallback xmlns="">
          <p:sp>
            <p:nvSpPr>
              <p:cNvPr id="24" name="TextBox 23">
                <a:extLst>
                  <a:ext uri="{FF2B5EF4-FFF2-40B4-BE49-F238E27FC236}">
                    <a16:creationId xmlns:a16="http://schemas.microsoft.com/office/drawing/2014/main" id="{134A9341-78A5-823C-B0BF-212D9B5B8D20}"/>
                  </a:ext>
                </a:extLst>
              </p:cNvPr>
              <p:cNvSpPr txBox="1">
                <a:spLocks noRot="1" noChangeAspect="1" noMove="1" noResize="1" noEditPoints="1" noAdjustHandles="1" noChangeArrowheads="1" noChangeShapeType="1" noTextEdit="1"/>
              </p:cNvSpPr>
              <p:nvPr/>
            </p:nvSpPr>
            <p:spPr>
              <a:xfrm>
                <a:off x="4934268" y="2654383"/>
                <a:ext cx="6094476" cy="739370"/>
              </a:xfrm>
              <a:prstGeom prst="rect">
                <a:avLst/>
              </a:prstGeom>
              <a:blipFill>
                <a:blip r:embed="rId8"/>
                <a:stretch>
                  <a:fillRect/>
                </a:stretch>
              </a:blipFill>
            </p:spPr>
            <p:txBody>
              <a:bodyPr/>
              <a:lstStyle/>
              <a:p>
                <a:r>
                  <a:rPr lang="en-GB">
                    <a:noFill/>
                  </a:rPr>
                  <a:t> </a:t>
                </a:r>
              </a:p>
            </p:txBody>
          </p:sp>
        </mc:Fallback>
      </mc:AlternateContent>
      <p:grpSp>
        <p:nvGrpSpPr>
          <p:cNvPr id="2" name="Group 1">
            <a:extLst>
              <a:ext uri="{FF2B5EF4-FFF2-40B4-BE49-F238E27FC236}">
                <a16:creationId xmlns:a16="http://schemas.microsoft.com/office/drawing/2014/main" id="{07BD755A-7032-34F3-D818-3801D90DF84F}"/>
              </a:ext>
            </a:extLst>
          </p:cNvPr>
          <p:cNvGrpSpPr/>
          <p:nvPr/>
        </p:nvGrpSpPr>
        <p:grpSpPr>
          <a:xfrm>
            <a:off x="937827" y="3561383"/>
            <a:ext cx="9660415" cy="565603"/>
            <a:chOff x="587846" y="1390972"/>
            <a:chExt cx="10597208" cy="660763"/>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25D416-7C28-E5F8-8A17-838036F5486B}"/>
                    </a:ext>
                  </a:extLst>
                </p:cNvPr>
                <p:cNvSpPr txBox="1"/>
                <p:nvPr/>
              </p:nvSpPr>
              <p:spPr>
                <a:xfrm>
                  <a:off x="587846" y="1390972"/>
                  <a:ext cx="1890660" cy="634274"/>
                </a:xfrm>
                <a:prstGeom prst="rect">
                  <a:avLst/>
                </a:prstGeom>
                <a:solidFill>
                  <a:schemeClr val="bg1"/>
                </a:solidFill>
              </p:spPr>
              <p:txBody>
                <a:bodyPr wrap="square" rtlCol="0">
                  <a:spAutoFit/>
                </a:bodyPr>
                <a:lstStyle/>
                <a:p>
                  <a:pPr algn="ctr"/>
                  <a:endParaRPr lang="en-GB" sz="1600" b="1" dirty="0">
                    <a:latin typeface="Garamond" panose="02020404030301010803" pitchFamily="18" charset="0"/>
                  </a:endParaRPr>
                </a:p>
                <a:p>
                  <a:pPr algn="ct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ea typeface="Cambria Math" panose="02040503050406030204" pitchFamily="18" charset="0"/>
                              </a:rPr>
                            </m:ctrlPr>
                          </m:sSubPr>
                          <m:e>
                            <m:r>
                              <a:rPr lang="en-GB" sz="1600" b="0" i="0" smtClean="0">
                                <a:latin typeface="Cambria Math" panose="02040503050406030204" pitchFamily="18" charset="0"/>
                                <a:ea typeface="Cambria Math" panose="02040503050406030204" pitchFamily="18" charset="0"/>
                              </a:rPr>
                              <m:t>𝑄</m:t>
                            </m:r>
                          </m:e>
                          <m:sub>
                            <m:r>
                              <a:rPr lang="en-GB" sz="1600">
                                <a:latin typeface="Cambria Math" panose="02040503050406030204" pitchFamily="18" charset="0"/>
                                <a:ea typeface="Cambria Math" panose="02040503050406030204" pitchFamily="18" charset="0"/>
                              </a:rPr>
                              <m:t>0.025</m:t>
                            </m:r>
                          </m:sub>
                        </m:sSub>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m:oMathPara>
                  </a14:m>
                  <a:endParaRPr lang="en-GB" sz="1600" i="1" dirty="0">
                    <a:latin typeface="Garamond" panose="02020404030301010803" pitchFamily="18" charset="0"/>
                  </a:endParaRPr>
                </a:p>
              </p:txBody>
            </p:sp>
          </mc:Choice>
          <mc:Fallback xmlns="">
            <p:sp>
              <p:nvSpPr>
                <p:cNvPr id="8" name="TextBox 7">
                  <a:extLst>
                    <a:ext uri="{FF2B5EF4-FFF2-40B4-BE49-F238E27FC236}">
                      <a16:creationId xmlns:a16="http://schemas.microsoft.com/office/drawing/2014/main" id="{A525D416-7C28-E5F8-8A17-838036F5486B}"/>
                    </a:ext>
                  </a:extLst>
                </p:cNvPr>
                <p:cNvSpPr txBox="1">
                  <a:spLocks noRot="1" noChangeAspect="1" noMove="1" noResize="1" noEditPoints="1" noAdjustHandles="1" noChangeArrowheads="1" noChangeShapeType="1" noTextEdit="1"/>
                </p:cNvSpPr>
                <p:nvPr/>
              </p:nvSpPr>
              <p:spPr>
                <a:xfrm>
                  <a:off x="587846" y="1390972"/>
                  <a:ext cx="1890660" cy="634274"/>
                </a:xfrm>
                <a:prstGeom prst="rect">
                  <a:avLst/>
                </a:prstGeom>
                <a:blipFill>
                  <a:blip r:embed="rId9"/>
                  <a:stretch>
                    <a:fillRect b="-134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79FBA8D-BA78-5C35-72D1-C3E7DE8B7F7C}"/>
                    </a:ext>
                  </a:extLst>
                </p:cNvPr>
                <p:cNvSpPr txBox="1"/>
                <p:nvPr/>
              </p:nvSpPr>
              <p:spPr>
                <a:xfrm>
                  <a:off x="6513590" y="1417461"/>
                  <a:ext cx="1571631" cy="634274"/>
                </a:xfrm>
                <a:prstGeom prst="rect">
                  <a:avLst/>
                </a:prstGeom>
                <a:solidFill>
                  <a:schemeClr val="bg1"/>
                </a:solidFill>
              </p:spPr>
              <p:txBody>
                <a:bodyPr wrap="square" rtlCol="0">
                  <a:spAutoFit/>
                </a:bodyPr>
                <a:lstStyle/>
                <a:p>
                  <a:pPr algn="ctr"/>
                  <a:endParaRPr lang="en-GB" sz="1600" i="1"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600" i="1" smtClean="0">
                            <a:latin typeface="Cambria Math" panose="02040503050406030204" pitchFamily="18" charset="0"/>
                            <a:ea typeface="Cambria Math" panose="02040503050406030204" pitchFamily="18" charset="0"/>
                          </a:rPr>
                          <m:t>𝔼</m:t>
                        </m:r>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m:oMathPara>
                  </a14:m>
                  <a:endParaRPr lang="en-GB" sz="1600" i="1" dirty="0">
                    <a:latin typeface="Garamond" panose="02020404030301010803" pitchFamily="18" charset="0"/>
                  </a:endParaRPr>
                </a:p>
              </p:txBody>
            </p:sp>
          </mc:Choice>
          <mc:Fallback xmlns="">
            <p:sp>
              <p:nvSpPr>
                <p:cNvPr id="9" name="TextBox 8">
                  <a:extLst>
                    <a:ext uri="{FF2B5EF4-FFF2-40B4-BE49-F238E27FC236}">
                      <a16:creationId xmlns:a16="http://schemas.microsoft.com/office/drawing/2014/main" id="{779FBA8D-BA78-5C35-72D1-C3E7DE8B7F7C}"/>
                    </a:ext>
                  </a:extLst>
                </p:cNvPr>
                <p:cNvSpPr txBox="1">
                  <a:spLocks noRot="1" noChangeAspect="1" noMove="1" noResize="1" noEditPoints="1" noAdjustHandles="1" noChangeArrowheads="1" noChangeShapeType="1" noTextEdit="1"/>
                </p:cNvSpPr>
                <p:nvPr/>
              </p:nvSpPr>
              <p:spPr>
                <a:xfrm>
                  <a:off x="6513590" y="1417461"/>
                  <a:ext cx="1571631" cy="634274"/>
                </a:xfrm>
                <a:prstGeom prst="rect">
                  <a:avLst/>
                </a:prstGeom>
                <a:blipFill>
                  <a:blip r:embed="rId10"/>
                  <a:stretch>
                    <a:fillRect b="-134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85893F5-0025-1B50-9F9B-7740695B5508}"/>
                    </a:ext>
                  </a:extLst>
                </p:cNvPr>
                <p:cNvSpPr txBox="1"/>
                <p:nvPr/>
              </p:nvSpPr>
              <p:spPr>
                <a:xfrm>
                  <a:off x="3609474" y="1393325"/>
                  <a:ext cx="1571631" cy="634274"/>
                </a:xfrm>
                <a:prstGeom prst="rect">
                  <a:avLst/>
                </a:prstGeom>
                <a:solidFill>
                  <a:schemeClr val="bg1"/>
                </a:solidFill>
              </p:spPr>
              <p:txBody>
                <a:bodyPr wrap="square" rtlCol="0">
                  <a:spAutoFit/>
                </a:bodyPr>
                <a:lstStyle/>
                <a:p>
                  <a:pPr algn="ctr"/>
                  <a:endParaRPr lang="en-GB" sz="1600" dirty="0">
                    <a:latin typeface="Garamond" panose="02020404030301010803" pitchFamily="18" charset="0"/>
                  </a:endParaRPr>
                </a:p>
                <a:p>
                  <a:pPr algn="ctr"/>
                  <a:r>
                    <a:rPr lang="en-GB" sz="1600" dirty="0">
                      <a:latin typeface="Garamond" panose="02020404030301010803" pitchFamily="18" charset="0"/>
                    </a:rPr>
                    <a:t>Mode</a:t>
                  </a:r>
                  <a14:m>
                    <m:oMath xmlns:m="http://schemas.openxmlformats.org/officeDocument/2006/math">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a14:m>
                  <a:endParaRPr lang="en-GB" sz="1600" i="1" dirty="0">
                    <a:latin typeface="Garamond" panose="02020404030301010803" pitchFamily="18" charset="0"/>
                  </a:endParaRPr>
                </a:p>
              </p:txBody>
            </p:sp>
          </mc:Choice>
          <mc:Fallback xmlns="">
            <p:sp>
              <p:nvSpPr>
                <p:cNvPr id="10" name="TextBox 9">
                  <a:extLst>
                    <a:ext uri="{FF2B5EF4-FFF2-40B4-BE49-F238E27FC236}">
                      <a16:creationId xmlns:a16="http://schemas.microsoft.com/office/drawing/2014/main" id="{185893F5-0025-1B50-9F9B-7740695B5508}"/>
                    </a:ext>
                  </a:extLst>
                </p:cNvPr>
                <p:cNvSpPr txBox="1">
                  <a:spLocks noRot="1" noChangeAspect="1" noMove="1" noResize="1" noEditPoints="1" noAdjustHandles="1" noChangeArrowheads="1" noChangeShapeType="1" noTextEdit="1"/>
                </p:cNvSpPr>
                <p:nvPr/>
              </p:nvSpPr>
              <p:spPr>
                <a:xfrm>
                  <a:off x="3609474" y="1393325"/>
                  <a:ext cx="1571631" cy="634274"/>
                </a:xfrm>
                <a:prstGeom prst="rect">
                  <a:avLst/>
                </a:prstGeom>
                <a:blipFill>
                  <a:blip r:embed="rId11"/>
                  <a:stretch>
                    <a:fillRect l="-1702" b="-2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F5DE8AE-FB1F-B1EF-4F18-00140C5113A3}"/>
                    </a:ext>
                  </a:extLst>
                </p:cNvPr>
                <p:cNvSpPr txBox="1"/>
                <p:nvPr/>
              </p:nvSpPr>
              <p:spPr>
                <a:xfrm>
                  <a:off x="9294394" y="1405009"/>
                  <a:ext cx="1890660" cy="634274"/>
                </a:xfrm>
                <a:prstGeom prst="rect">
                  <a:avLst/>
                </a:prstGeom>
                <a:solidFill>
                  <a:schemeClr val="bg1"/>
                </a:solidFill>
              </p:spPr>
              <p:txBody>
                <a:bodyPr wrap="square" rtlCol="0">
                  <a:spAutoFit/>
                </a:bodyPr>
                <a:lstStyle/>
                <a:p>
                  <a:pPr algn="ctr"/>
                  <a:endParaRPr lang="en-GB" sz="1600" b="0" i="0"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GB" sz="1600" b="0" i="1" smtClean="0">
                                <a:latin typeface="Cambria Math" panose="02040503050406030204" pitchFamily="18" charset="0"/>
                                <a:ea typeface="Cambria Math" panose="02040503050406030204" pitchFamily="18" charset="0"/>
                              </a:rPr>
                            </m:ctrlPr>
                          </m:sSubPr>
                          <m:e>
                            <m:r>
                              <a:rPr lang="en-GB" sz="1600" b="0" i="0" smtClean="0">
                                <a:latin typeface="Cambria Math" panose="02040503050406030204" pitchFamily="18" charset="0"/>
                                <a:ea typeface="Cambria Math" panose="02040503050406030204" pitchFamily="18" charset="0"/>
                              </a:rPr>
                              <m:t>𝑄</m:t>
                            </m:r>
                          </m:e>
                          <m:sub>
                            <m:r>
                              <a:rPr lang="en-GB" sz="1600">
                                <a:latin typeface="Cambria Math" panose="02040503050406030204" pitchFamily="18" charset="0"/>
                                <a:ea typeface="Cambria Math" panose="02040503050406030204" pitchFamily="18" charset="0"/>
                              </a:rPr>
                              <m:t>0.</m:t>
                            </m:r>
                            <m:r>
                              <a:rPr lang="en-GB" sz="1600" b="0" i="0" smtClean="0">
                                <a:latin typeface="Cambria Math" panose="02040503050406030204" pitchFamily="18" charset="0"/>
                                <a:ea typeface="Cambria Math" panose="02040503050406030204" pitchFamily="18" charset="0"/>
                              </a:rPr>
                              <m:t>97</m:t>
                            </m:r>
                            <m:r>
                              <a:rPr lang="en-GB" sz="1600">
                                <a:latin typeface="Cambria Math" panose="02040503050406030204" pitchFamily="18" charset="0"/>
                                <a:ea typeface="Cambria Math" panose="02040503050406030204" pitchFamily="18" charset="0"/>
                              </a:rPr>
                              <m:t>5</m:t>
                            </m:r>
                          </m:sub>
                        </m:sSub>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m:oMathPara>
                  </a14:m>
                  <a:endParaRPr lang="en-GB" sz="1600" i="1" dirty="0">
                    <a:latin typeface="Garamond" panose="02020404030301010803" pitchFamily="18" charset="0"/>
                  </a:endParaRPr>
                </a:p>
              </p:txBody>
            </p:sp>
          </mc:Choice>
          <mc:Fallback xmlns="">
            <p:sp>
              <p:nvSpPr>
                <p:cNvPr id="14" name="TextBox 13">
                  <a:extLst>
                    <a:ext uri="{FF2B5EF4-FFF2-40B4-BE49-F238E27FC236}">
                      <a16:creationId xmlns:a16="http://schemas.microsoft.com/office/drawing/2014/main" id="{CF5DE8AE-FB1F-B1EF-4F18-00140C5113A3}"/>
                    </a:ext>
                  </a:extLst>
                </p:cNvPr>
                <p:cNvSpPr txBox="1">
                  <a:spLocks noRot="1" noChangeAspect="1" noMove="1" noResize="1" noEditPoints="1" noAdjustHandles="1" noChangeArrowheads="1" noChangeShapeType="1" noTextEdit="1"/>
                </p:cNvSpPr>
                <p:nvPr/>
              </p:nvSpPr>
              <p:spPr>
                <a:xfrm>
                  <a:off x="9294394" y="1405009"/>
                  <a:ext cx="1890660" cy="634274"/>
                </a:xfrm>
                <a:prstGeom prst="rect">
                  <a:avLst/>
                </a:prstGeom>
                <a:blipFill>
                  <a:blip r:embed="rId12"/>
                  <a:stretch>
                    <a:fillRect b="-13483"/>
                  </a:stretch>
                </a:blipFill>
              </p:spPr>
              <p:txBody>
                <a:bodyPr/>
                <a:lstStyle/>
                <a:p>
                  <a:r>
                    <a:rPr lang="en-GB">
                      <a:noFill/>
                    </a:rPr>
                    <a:t> </a:t>
                  </a:r>
                </a:p>
              </p:txBody>
            </p:sp>
          </mc:Fallback>
        </mc:AlternateContent>
      </p:grpSp>
      <p:sp>
        <p:nvSpPr>
          <p:cNvPr id="17" name="Title 1">
            <a:extLst>
              <a:ext uri="{FF2B5EF4-FFF2-40B4-BE49-F238E27FC236}">
                <a16:creationId xmlns:a16="http://schemas.microsoft.com/office/drawing/2014/main" id="{067D787A-50D6-59FD-ED33-112FD83CD724}"/>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Uncertainty-Aware Permeability Fields</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Posterior </a:t>
            </a:r>
            <a:r>
              <a:rPr lang="en-GB" sz="1600" cap="all" spc="300" dirty="0">
                <a:solidFill>
                  <a:prstClr val="black">
                    <a:alpha val="60000"/>
                  </a:prstClr>
                </a:solidFill>
                <a:latin typeface="Avenir Next LT Pro"/>
                <a:ea typeface="+mn-ea"/>
                <a:cs typeface="+mn-cs"/>
              </a:rPr>
              <a:t>Permeability Descriptors </a:t>
            </a: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 Natural Fracture #1</a:t>
            </a:r>
            <a:endParaRPr lang="en-GB" dirty="0"/>
          </a:p>
        </p:txBody>
      </p:sp>
      <p:grpSp>
        <p:nvGrpSpPr>
          <p:cNvPr id="25" name="Group 24">
            <a:extLst>
              <a:ext uri="{FF2B5EF4-FFF2-40B4-BE49-F238E27FC236}">
                <a16:creationId xmlns:a16="http://schemas.microsoft.com/office/drawing/2014/main" id="{1739AD5A-136E-143D-E20F-64DA2117833F}"/>
              </a:ext>
            </a:extLst>
          </p:cNvPr>
          <p:cNvGrpSpPr/>
          <p:nvPr/>
        </p:nvGrpSpPr>
        <p:grpSpPr>
          <a:xfrm>
            <a:off x="1104390" y="1320928"/>
            <a:ext cx="2343433" cy="2498462"/>
            <a:chOff x="1104390" y="1344991"/>
            <a:chExt cx="2343433" cy="2498462"/>
          </a:xfrm>
        </p:grpSpPr>
        <p:pic>
          <p:nvPicPr>
            <p:cNvPr id="19" name="Picture 18">
              <a:extLst>
                <a:ext uri="{FF2B5EF4-FFF2-40B4-BE49-F238E27FC236}">
                  <a16:creationId xmlns:a16="http://schemas.microsoft.com/office/drawing/2014/main" id="{162F5F03-5956-B62B-B039-47450C84D74B}"/>
                </a:ext>
              </a:extLst>
            </p:cNvPr>
            <p:cNvPicPr>
              <a:picLocks noChangeAspect="1"/>
            </p:cNvPicPr>
            <p:nvPr/>
          </p:nvPicPr>
          <p:blipFill>
            <a:blip r:embed="rId13"/>
            <a:srcRect l="2248" t="12634" b="7822"/>
            <a:stretch>
              <a:fillRect/>
            </a:stretch>
          </p:blipFill>
          <p:spPr>
            <a:xfrm>
              <a:off x="1104390" y="1555160"/>
              <a:ext cx="2343433" cy="2288293"/>
            </a:xfrm>
            <a:prstGeom prst="rect">
              <a:avLst/>
            </a:prstGeom>
          </p:spPr>
        </p:pic>
        <p:sp>
          <p:nvSpPr>
            <p:cNvPr id="20" name="TextBox 19">
              <a:extLst>
                <a:ext uri="{FF2B5EF4-FFF2-40B4-BE49-F238E27FC236}">
                  <a16:creationId xmlns:a16="http://schemas.microsoft.com/office/drawing/2014/main" id="{CC9B57FB-76FC-FF8F-60E5-B9FD152551F8}"/>
                </a:ext>
              </a:extLst>
            </p:cNvPr>
            <p:cNvSpPr txBox="1"/>
            <p:nvPr/>
          </p:nvSpPr>
          <p:spPr>
            <a:xfrm>
              <a:off x="1371600" y="1344991"/>
              <a:ext cx="1550076" cy="338554"/>
            </a:xfrm>
            <a:prstGeom prst="rect">
              <a:avLst/>
            </a:prstGeom>
            <a:solidFill>
              <a:schemeClr val="bg1"/>
            </a:solidFill>
          </p:spPr>
          <p:txBody>
            <a:bodyPr wrap="square" rtlCol="0">
              <a:spAutoFit/>
            </a:bodyPr>
            <a:lstStyle/>
            <a:p>
              <a:pPr algn="ctr"/>
              <a:r>
                <a:rPr lang="en-GB" sz="1600" dirty="0">
                  <a:latin typeface="Garamond" panose="02020404030301010803" pitchFamily="18" charset="0"/>
                </a:rPr>
                <a:t>Local Cubic Law</a:t>
              </a:r>
              <a:endParaRPr lang="en-GB" sz="1600" i="1" dirty="0">
                <a:latin typeface="Garamond" panose="02020404030301010803" pitchFamily="18" charset="0"/>
              </a:endParaRPr>
            </a:p>
          </p:txBody>
        </p:sp>
      </p:grpSp>
    </p:spTree>
    <p:extLst>
      <p:ext uri="{BB962C8B-B14F-4D97-AF65-F5344CB8AC3E}">
        <p14:creationId xmlns:p14="http://schemas.microsoft.com/office/powerpoint/2010/main" val="519032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0E4A6-E7EB-197A-3429-E04CD21F3D5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95554B8-03D1-4293-87DA-49DE433D9E3E}"/>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0ED9938B-432F-6CB6-73AF-9E4D0A4D4E16}"/>
              </a:ext>
            </a:extLst>
          </p:cNvPr>
          <p:cNvSpPr>
            <a:spLocks noGrp="1"/>
          </p:cNvSpPr>
          <p:nvPr>
            <p:ph type="sldNum" sz="quarter" idx="12"/>
          </p:nvPr>
        </p:nvSpPr>
        <p:spPr/>
        <p:txBody>
          <a:bodyPr/>
          <a:lstStyle/>
          <a:p>
            <a:pPr rtl="0"/>
            <a:fld id="{294A09A9-5501-47C1-A89A-A340965A2BE2}" type="slidenum">
              <a:rPr lang="en-GB" noProof="0" smtClean="0"/>
              <a:t>16</a:t>
            </a:fld>
            <a:endParaRPr lang="en-GB" noProof="0"/>
          </a:p>
        </p:txBody>
      </p:sp>
      <p:sp>
        <p:nvSpPr>
          <p:cNvPr id="29" name="Title 1">
            <a:extLst>
              <a:ext uri="{FF2B5EF4-FFF2-40B4-BE49-F238E27FC236}">
                <a16:creationId xmlns:a16="http://schemas.microsoft.com/office/drawing/2014/main" id="{E275AF4C-8717-2144-E8BF-60F802FB3AEB}"/>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Uncertainty-Aware Upscaling Affects Flow Predictions</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Darcy </a:t>
            </a:r>
            <a:r>
              <a:rPr lang="en-GB" sz="1600" cap="all" spc="300" dirty="0">
                <a:solidFill>
                  <a:prstClr val="black">
                    <a:alpha val="60000"/>
                  </a:prstClr>
                </a:solidFill>
                <a:latin typeface="Avenir Next LT Pro"/>
                <a:ea typeface="+mn-ea"/>
                <a:cs typeface="+mn-cs"/>
              </a:rPr>
              <a:t>Flow-BASED </a:t>
            </a: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Upscaling – Natural Fracture #2</a:t>
            </a:r>
            <a:endParaRPr lang="en-GB" dirty="0"/>
          </a:p>
        </p:txBody>
      </p:sp>
      <p:sp>
        <p:nvSpPr>
          <p:cNvPr id="31" name="Footer Placeholder 6">
            <a:extLst>
              <a:ext uri="{FF2B5EF4-FFF2-40B4-BE49-F238E27FC236}">
                <a16:creationId xmlns:a16="http://schemas.microsoft.com/office/drawing/2014/main" id="{E586E29A-96E3-A459-C16A-E791112688A0}"/>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
        <p:nvSpPr>
          <p:cNvPr id="45" name="TextBox 44">
            <a:extLst>
              <a:ext uri="{FF2B5EF4-FFF2-40B4-BE49-F238E27FC236}">
                <a16:creationId xmlns:a16="http://schemas.microsoft.com/office/drawing/2014/main" id="{67FEB460-6D08-6DCB-E55B-F3A002192059}"/>
              </a:ext>
            </a:extLst>
          </p:cNvPr>
          <p:cNvSpPr txBox="1"/>
          <p:nvPr/>
        </p:nvSpPr>
        <p:spPr>
          <a:xfrm>
            <a:off x="8528965" y="2199110"/>
            <a:ext cx="3534934" cy="3477875"/>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effectLst/>
                <a:uLnTx/>
                <a:uFillTx/>
                <a:latin typeface="Garamond" panose="02020404030301010803" pitchFamily="18" charset="0"/>
                <a:cs typeface="Calibri" panose="020F0502020204030204" pitchFamily="34" charset="0"/>
              </a:rPr>
              <a:t>Local Cubic Law </a:t>
            </a:r>
            <a:r>
              <a:rPr kumimoji="0" lang="en-GB" sz="2000" b="1" i="0" u="none" strike="noStrike" kern="1200" cap="none" spc="0" normalizeH="0" baseline="0" noProof="0" dirty="0">
                <a:ln>
                  <a:noFill/>
                </a:ln>
                <a:effectLst/>
                <a:uLnTx/>
                <a:uFillTx/>
                <a:latin typeface="Garamond" panose="02020404030301010803" pitchFamily="18" charset="0"/>
                <a:cs typeface="Calibri" panose="020F0502020204030204" pitchFamily="34" charset="0"/>
              </a:rPr>
              <a:t>amplifies aperture extremes </a:t>
            </a:r>
            <a:endParaRPr lang="en-GB" sz="2000" b="1" dirty="0">
              <a:latin typeface="Garamond" panose="02020404030301010803" pitchFamily="18" charset="0"/>
              <a:cs typeface="Calibri" panose="020F0502020204030204" pitchFamily="34" charset="0"/>
            </a:endParaRPr>
          </a:p>
          <a:p>
            <a:pPr marL="342900" indent="-342900">
              <a:buFont typeface="Arial" panose="020B0604020202020204" pitchFamily="34" charset="0"/>
              <a:buChar char="•"/>
            </a:pPr>
            <a:endParaRPr lang="en-GB" sz="2000" b="1" dirty="0">
              <a:latin typeface="Garamond" panose="02020404030301010803" pitchFamily="18" charset="0"/>
              <a:cs typeface="Calibri" panose="020F0502020204030204" pitchFamily="34" charset="0"/>
            </a:endParaRPr>
          </a:p>
          <a:p>
            <a:pPr marL="342900" indent="-342900">
              <a:buFont typeface="Arial" panose="020B0604020202020204" pitchFamily="34" charset="0"/>
              <a:buChar char="•"/>
            </a:pPr>
            <a:endParaRPr lang="en-GB" sz="2000" b="1" dirty="0">
              <a:latin typeface="Garamond" panose="02020404030301010803" pitchFamily="18" charset="0"/>
              <a:cs typeface="Calibri" panose="020F0502020204030204" pitchFamily="34" charset="0"/>
            </a:endParaRPr>
          </a:p>
          <a:p>
            <a:pPr marL="342900" indent="-342900">
              <a:buFont typeface="Arial" panose="020B0604020202020204" pitchFamily="34" charset="0"/>
              <a:buChar char="•"/>
            </a:pPr>
            <a:r>
              <a:rPr lang="en-GB" sz="2000" b="1" dirty="0">
                <a:latin typeface="Garamond" panose="02020404030301010803" pitchFamily="18" charset="0"/>
                <a:cs typeface="Calibri" panose="020F0502020204030204" pitchFamily="34" charset="0"/>
              </a:rPr>
              <a:t>Preferential pathways are preserved</a:t>
            </a:r>
          </a:p>
          <a:p>
            <a:pPr marL="342900" indent="-342900">
              <a:buFont typeface="Arial" panose="020B0604020202020204" pitchFamily="34" charset="0"/>
              <a:buChar char="•"/>
            </a:pPr>
            <a:endParaRPr lang="en-GB" sz="2000" b="1" dirty="0">
              <a:latin typeface="Garamond" panose="02020404030301010803" pitchFamily="18" charset="0"/>
              <a:cs typeface="Calibri" panose="020F0502020204030204" pitchFamily="34" charset="0"/>
            </a:endParaRPr>
          </a:p>
          <a:p>
            <a:endParaRPr lang="en-GB" sz="2000" b="1" dirty="0">
              <a:latin typeface="Garamond" panose="02020404030301010803" pitchFamily="18" charset="0"/>
              <a:cs typeface="Calibri" panose="020F050202020403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latin typeface="Garamond" panose="02020404030301010803" pitchFamily="18" charset="0"/>
                <a:cs typeface="Calibri" panose="020F0502020204030204" pitchFamily="34" charset="0"/>
              </a:rPr>
              <a:t>Physically-grounded flux redistribution </a:t>
            </a:r>
            <a:r>
              <a:rPr lang="en-GB" sz="2000" dirty="0">
                <a:latin typeface="Garamond" panose="02020404030301010803" pitchFamily="18" charset="0"/>
                <a:cs typeface="Calibri" panose="020F0502020204030204" pitchFamily="34" charset="0"/>
              </a:rPr>
              <a:t>from learned permeability</a:t>
            </a:r>
          </a:p>
        </p:txBody>
      </p:sp>
      <p:grpSp>
        <p:nvGrpSpPr>
          <p:cNvPr id="5" name="Group 4">
            <a:extLst>
              <a:ext uri="{FF2B5EF4-FFF2-40B4-BE49-F238E27FC236}">
                <a16:creationId xmlns:a16="http://schemas.microsoft.com/office/drawing/2014/main" id="{2A559EBF-AA1D-7D1B-3DD4-BE093124F79E}"/>
              </a:ext>
            </a:extLst>
          </p:cNvPr>
          <p:cNvGrpSpPr/>
          <p:nvPr/>
        </p:nvGrpSpPr>
        <p:grpSpPr>
          <a:xfrm>
            <a:off x="378275" y="1594596"/>
            <a:ext cx="7772415" cy="4310678"/>
            <a:chOff x="378275" y="1594596"/>
            <a:chExt cx="7772415" cy="4310678"/>
          </a:xfrm>
        </p:grpSpPr>
        <p:pic>
          <p:nvPicPr>
            <p:cNvPr id="3" name="Picture 2">
              <a:extLst>
                <a:ext uri="{FF2B5EF4-FFF2-40B4-BE49-F238E27FC236}">
                  <a16:creationId xmlns:a16="http://schemas.microsoft.com/office/drawing/2014/main" id="{D7EC29F0-A206-750C-31C2-CB74DA87545C}"/>
                </a:ext>
              </a:extLst>
            </p:cNvPr>
            <p:cNvPicPr>
              <a:picLocks noChangeAspect="1"/>
            </p:cNvPicPr>
            <p:nvPr/>
          </p:nvPicPr>
          <p:blipFill>
            <a:blip r:embed="rId3"/>
            <a:stretch>
              <a:fillRect/>
            </a:stretch>
          </p:blipFill>
          <p:spPr>
            <a:xfrm>
              <a:off x="378275" y="1744746"/>
              <a:ext cx="7772415" cy="4160528"/>
            </a:xfrm>
            <a:prstGeom prst="rect">
              <a:avLst/>
            </a:prstGeom>
          </p:spPr>
        </p:pic>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4AF81E1-74EE-03FF-5CE5-E7A511BF9A5A}"/>
                    </a:ext>
                  </a:extLst>
                </p:cNvPr>
                <p:cNvSpPr txBox="1"/>
                <p:nvPr/>
              </p:nvSpPr>
              <p:spPr>
                <a:xfrm>
                  <a:off x="812435" y="1594596"/>
                  <a:ext cx="2566737" cy="584775"/>
                </a:xfrm>
                <a:prstGeom prst="rect">
                  <a:avLst/>
                </a:prstGeom>
                <a:solidFill>
                  <a:schemeClr val="bg1"/>
                </a:solidFill>
              </p:spPr>
              <p:txBody>
                <a:bodyPr wrap="square" rtlCol="0">
                  <a:spAutoFit/>
                </a:bodyPr>
                <a:lstStyle/>
                <a:p>
                  <a:pPr algn="ctr"/>
                  <a:r>
                    <a:rPr lang="en-GB" sz="1600" dirty="0">
                      <a:latin typeface="Garamond" panose="02020404030301010803" pitchFamily="18" charset="0"/>
                    </a:rPr>
                    <a:t>Learned permeability </a:t>
                  </a:r>
                </a:p>
                <a:p>
                  <a:pPr algn="ctr"/>
                  <a:r>
                    <a:rPr lang="en-GB" sz="1600" dirty="0">
                      <a:latin typeface="Garamond" panose="02020404030301010803" pitchFamily="18" charset="0"/>
                    </a:rPr>
                    <a:t>model: </a:t>
                  </a:r>
                  <a14:m>
                    <m:oMath xmlns:m="http://schemas.openxmlformats.org/officeDocument/2006/math">
                      <m:r>
                        <a:rPr lang="en-GB" sz="1600" i="1" smtClean="0">
                          <a:latin typeface="Cambria Math" panose="02040503050406030204" pitchFamily="18" charset="0"/>
                          <a:ea typeface="Cambria Math" panose="02040503050406030204" pitchFamily="18" charset="0"/>
                        </a:rPr>
                        <m:t>𝔼</m:t>
                      </m:r>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a14:m>
                  <a:endParaRPr lang="en-GB" sz="1600" i="1" dirty="0">
                    <a:latin typeface="Garamond" panose="02020404030301010803" pitchFamily="18" charset="0"/>
                  </a:endParaRPr>
                </a:p>
              </p:txBody>
            </p:sp>
          </mc:Choice>
          <mc:Fallback xmlns="">
            <p:sp>
              <p:nvSpPr>
                <p:cNvPr id="41" name="TextBox 40">
                  <a:extLst>
                    <a:ext uri="{FF2B5EF4-FFF2-40B4-BE49-F238E27FC236}">
                      <a16:creationId xmlns:a16="http://schemas.microsoft.com/office/drawing/2014/main" id="{94AF81E1-74EE-03FF-5CE5-E7A511BF9A5A}"/>
                    </a:ext>
                  </a:extLst>
                </p:cNvPr>
                <p:cNvSpPr txBox="1">
                  <a:spLocks noRot="1" noChangeAspect="1" noMove="1" noResize="1" noEditPoints="1" noAdjustHandles="1" noChangeArrowheads="1" noChangeShapeType="1" noTextEdit="1"/>
                </p:cNvSpPr>
                <p:nvPr/>
              </p:nvSpPr>
              <p:spPr>
                <a:xfrm>
                  <a:off x="812435" y="1594596"/>
                  <a:ext cx="2566737" cy="584775"/>
                </a:xfrm>
                <a:prstGeom prst="rect">
                  <a:avLst/>
                </a:prstGeom>
                <a:blipFill>
                  <a:blip r:embed="rId4"/>
                  <a:stretch>
                    <a:fillRect t="-2083" b="-135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04B6C17-9AE0-E0A1-5359-4D4F3DA91E2F}"/>
                    </a:ext>
                  </a:extLst>
                </p:cNvPr>
                <p:cNvSpPr txBox="1"/>
                <p:nvPr/>
              </p:nvSpPr>
              <p:spPr>
                <a:xfrm>
                  <a:off x="4691407" y="1594596"/>
                  <a:ext cx="2566737" cy="615810"/>
                </a:xfrm>
                <a:prstGeom prst="rect">
                  <a:avLst/>
                </a:prstGeom>
                <a:solidFill>
                  <a:schemeClr val="bg1"/>
                </a:solidFill>
              </p:spPr>
              <p:txBody>
                <a:bodyPr wrap="square" rtlCol="0">
                  <a:spAutoFit/>
                </a:bodyPr>
                <a:lstStyle/>
                <a:p>
                  <a:pPr algn="ctr"/>
                  <a:r>
                    <a:rPr lang="en-GB" sz="1600" dirty="0">
                      <a:latin typeface="Garamond" panose="02020404030301010803" pitchFamily="18" charset="0"/>
                    </a:rPr>
                    <a:t>Local Cubic Law</a:t>
                  </a:r>
                </a:p>
                <a:p>
                  <a:pPr algn="ctr"/>
                  <a:r>
                    <a:rPr lang="en-GB" sz="1600" dirty="0">
                      <a:latin typeface="Garamond" panose="02020404030301010803" pitchFamily="18" charset="0"/>
                    </a:rPr>
                    <a:t>model: </a:t>
                  </a:r>
                  <a14:m>
                    <m:oMath xmlns:m="http://schemas.openxmlformats.org/officeDocument/2006/math">
                      <m:sSubSup>
                        <m:sSubSupPr>
                          <m:ctrlPr>
                            <a:rPr lang="en-GB" sz="1600" b="0" i="1" smtClean="0">
                              <a:latin typeface="Cambria Math" panose="02040503050406030204" pitchFamily="18" charset="0"/>
                            </a:rPr>
                          </m:ctrlPr>
                        </m:sSubSupPr>
                        <m:e>
                          <m:r>
                            <a:rPr lang="en-GB" sz="1600" b="0" i="1" smtClean="0">
                              <a:latin typeface="Cambria Math" panose="02040503050406030204" pitchFamily="18" charset="0"/>
                            </a:rPr>
                            <m:t>𝐾</m:t>
                          </m:r>
                        </m:e>
                        <m:sub>
                          <m:r>
                            <a:rPr lang="en-GB" sz="1600" b="0" i="1" smtClean="0">
                              <a:latin typeface="Cambria Math" panose="02040503050406030204" pitchFamily="18" charset="0"/>
                            </a:rPr>
                            <m:t>𝐶𝐿</m:t>
                          </m:r>
                        </m:sub>
                        <m:sup>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𝑎</m:t>
                              </m:r>
                            </m:e>
                            <m:sub>
                              <m:r>
                                <a:rPr lang="en-GB" sz="1600" b="0" i="1" smtClean="0">
                                  <a:latin typeface="Cambria Math" panose="02040503050406030204" pitchFamily="18" charset="0"/>
                                </a:rPr>
                                <m:t>𝑚</m:t>
                              </m:r>
                            </m:sub>
                          </m:sSub>
                        </m:sup>
                      </m:sSubSup>
                      <m:d>
                        <m:dPr>
                          <m:ctrlPr>
                            <a:rPr lang="en-GB" sz="1600" b="0" i="1" smtClean="0">
                              <a:latin typeface="Cambria Math" panose="02040503050406030204" pitchFamily="18" charset="0"/>
                            </a:rPr>
                          </m:ctrlPr>
                        </m:dPr>
                        <m:e>
                          <m:r>
                            <a:rPr lang="en-GB" sz="1600" b="0" i="1" smtClean="0">
                              <a:latin typeface="Cambria Math" panose="02040503050406030204" pitchFamily="18" charset="0"/>
                            </a:rPr>
                            <m:t>𝑥</m:t>
                          </m:r>
                          <m:r>
                            <a:rPr lang="en-GB" sz="1600" b="0" i="1" smtClean="0">
                              <a:latin typeface="Cambria Math" panose="02040503050406030204" pitchFamily="18" charset="0"/>
                            </a:rPr>
                            <m:t>,</m:t>
                          </m:r>
                          <m:r>
                            <a:rPr lang="en-GB" sz="1600" b="0" i="1" smtClean="0">
                              <a:latin typeface="Cambria Math" panose="02040503050406030204" pitchFamily="18" charset="0"/>
                            </a:rPr>
                            <m:t>𝑦</m:t>
                          </m:r>
                        </m:e>
                      </m:d>
                    </m:oMath>
                  </a14:m>
                  <a:r>
                    <a:rPr lang="en-GB" sz="1600" dirty="0">
                      <a:latin typeface="Garamond" panose="02020404030301010803" pitchFamily="18" charset="0"/>
                    </a:rPr>
                    <a:t> </a:t>
                  </a:r>
                  <a:endParaRPr lang="en-GB" sz="1600" i="1" dirty="0">
                    <a:latin typeface="Garamond" panose="02020404030301010803" pitchFamily="18" charset="0"/>
                  </a:endParaRPr>
                </a:p>
              </p:txBody>
            </p:sp>
          </mc:Choice>
          <mc:Fallback xmlns="">
            <p:sp>
              <p:nvSpPr>
                <p:cNvPr id="56" name="TextBox 55">
                  <a:extLst>
                    <a:ext uri="{FF2B5EF4-FFF2-40B4-BE49-F238E27FC236}">
                      <a16:creationId xmlns:a16="http://schemas.microsoft.com/office/drawing/2014/main" id="{604B6C17-9AE0-E0A1-5359-4D4F3DA91E2F}"/>
                    </a:ext>
                  </a:extLst>
                </p:cNvPr>
                <p:cNvSpPr txBox="1">
                  <a:spLocks noRot="1" noChangeAspect="1" noMove="1" noResize="1" noEditPoints="1" noAdjustHandles="1" noChangeArrowheads="1" noChangeShapeType="1" noTextEdit="1"/>
                </p:cNvSpPr>
                <p:nvPr/>
              </p:nvSpPr>
              <p:spPr>
                <a:xfrm>
                  <a:off x="4691407" y="1594596"/>
                  <a:ext cx="2566737" cy="615810"/>
                </a:xfrm>
                <a:prstGeom prst="rect">
                  <a:avLst/>
                </a:prstGeom>
                <a:blipFill>
                  <a:blip r:embed="rId5"/>
                  <a:stretch>
                    <a:fillRect t="-1980" b="-11881"/>
                  </a:stretch>
                </a:blipFill>
              </p:spPr>
              <p:txBody>
                <a:bodyPr/>
                <a:lstStyle/>
                <a:p>
                  <a:r>
                    <a:rPr lang="en-GB">
                      <a:noFill/>
                    </a:rPr>
                    <a:t> </a:t>
                  </a:r>
                </a:p>
              </p:txBody>
            </p:sp>
          </mc:Fallback>
        </mc:AlternateContent>
        <p:sp>
          <p:nvSpPr>
            <p:cNvPr id="4" name="Rectangle 3">
              <a:extLst>
                <a:ext uri="{FF2B5EF4-FFF2-40B4-BE49-F238E27FC236}">
                  <a16:creationId xmlns:a16="http://schemas.microsoft.com/office/drawing/2014/main" id="{DD27439A-71DC-522B-859C-86B75E3F7D9A}"/>
                </a:ext>
              </a:extLst>
            </p:cNvPr>
            <p:cNvSpPr/>
            <p:nvPr/>
          </p:nvSpPr>
          <p:spPr>
            <a:xfrm>
              <a:off x="3906253" y="2478505"/>
              <a:ext cx="296779" cy="2679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86789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C4FF-AD91-FB64-380B-92C3D5C8E25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B40ACC1-B83E-04BC-B5BF-384D873F2421}"/>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D4B13CA7-082A-3D69-6630-41BE0BAA7776}"/>
              </a:ext>
            </a:extLst>
          </p:cNvPr>
          <p:cNvSpPr>
            <a:spLocks noGrp="1"/>
          </p:cNvSpPr>
          <p:nvPr>
            <p:ph type="sldNum" sz="quarter" idx="12"/>
          </p:nvPr>
        </p:nvSpPr>
        <p:spPr/>
        <p:txBody>
          <a:bodyPr/>
          <a:lstStyle/>
          <a:p>
            <a:pPr rtl="0"/>
            <a:fld id="{294A09A9-5501-47C1-A89A-A340965A2BE2}" type="slidenum">
              <a:rPr lang="en-GB" noProof="0" smtClean="0"/>
              <a:t>17</a:t>
            </a:fld>
            <a:endParaRPr lang="en-GB" noProof="0"/>
          </a:p>
        </p:txBody>
      </p:sp>
      <p:pic>
        <p:nvPicPr>
          <p:cNvPr id="3" name="Picture 2">
            <a:extLst>
              <a:ext uri="{FF2B5EF4-FFF2-40B4-BE49-F238E27FC236}">
                <a16:creationId xmlns:a16="http://schemas.microsoft.com/office/drawing/2014/main" id="{21BF1624-346C-AC9A-6435-C313AE35DAE2}"/>
              </a:ext>
            </a:extLst>
          </p:cNvPr>
          <p:cNvPicPr>
            <a:picLocks noChangeAspect="1"/>
          </p:cNvPicPr>
          <p:nvPr/>
        </p:nvPicPr>
        <p:blipFill>
          <a:blip r:embed="rId3"/>
          <a:stretch>
            <a:fillRect/>
          </a:stretch>
        </p:blipFill>
        <p:spPr>
          <a:xfrm>
            <a:off x="97200" y="2026800"/>
            <a:ext cx="6053340" cy="4014224"/>
          </a:xfrm>
          <a:prstGeom prst="rect">
            <a:avLst/>
          </a:prstGeom>
        </p:spPr>
      </p:pic>
      <p:sp>
        <p:nvSpPr>
          <p:cNvPr id="2" name="Title 1">
            <a:extLst>
              <a:ext uri="{FF2B5EF4-FFF2-40B4-BE49-F238E27FC236}">
                <a16:creationId xmlns:a16="http://schemas.microsoft.com/office/drawing/2014/main" id="{FB698FBD-0B88-6DF1-FF91-F92724BBB268}"/>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Uncertainty on Upscaled Permeability</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Analytical upscaling vs Monte Carlo sampling</a:t>
            </a:r>
            <a:endParaRPr lang="en-GB" dirty="0"/>
          </a:p>
        </p:txBody>
      </p:sp>
      <p:pic>
        <p:nvPicPr>
          <p:cNvPr id="4" name="Picture 3">
            <a:extLst>
              <a:ext uri="{FF2B5EF4-FFF2-40B4-BE49-F238E27FC236}">
                <a16:creationId xmlns:a16="http://schemas.microsoft.com/office/drawing/2014/main" id="{D8F5E423-01A3-B821-FE4B-30EB887406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6">
            <a:extLst>
              <a:ext uri="{FF2B5EF4-FFF2-40B4-BE49-F238E27FC236}">
                <a16:creationId xmlns:a16="http://schemas.microsoft.com/office/drawing/2014/main" id="{F79B1011-5E4B-A15A-A86B-049931C49308}"/>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
        <p:nvSpPr>
          <p:cNvPr id="6" name="TextBox 5">
            <a:extLst>
              <a:ext uri="{FF2B5EF4-FFF2-40B4-BE49-F238E27FC236}">
                <a16:creationId xmlns:a16="http://schemas.microsoft.com/office/drawing/2014/main" id="{80350609-290C-D4EA-FDD4-2CBF9FC81A70}"/>
              </a:ext>
            </a:extLst>
          </p:cNvPr>
          <p:cNvSpPr txBox="1"/>
          <p:nvPr/>
        </p:nvSpPr>
        <p:spPr>
          <a:xfrm>
            <a:off x="370072" y="1660699"/>
            <a:ext cx="5701865" cy="338554"/>
          </a:xfrm>
          <a:prstGeom prst="rect">
            <a:avLst/>
          </a:prstGeom>
          <a:noFill/>
        </p:spPr>
        <p:txBody>
          <a:bodyPr wrap="square" rtlCol="0">
            <a:spAutoFit/>
          </a:bodyPr>
          <a:lstStyle/>
          <a:p>
            <a:pPr algn="ctr"/>
            <a:r>
              <a:rPr lang="en-GB" sz="1600" dirty="0">
                <a:latin typeface="Garamond" panose="02020404030301010803" pitchFamily="18" charset="0"/>
              </a:rPr>
              <a:t>Natural Fracture #2</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5E1247-BD0E-A65C-A5DE-A42424E540BC}"/>
                  </a:ext>
                </a:extLst>
              </p:cNvPr>
              <p:cNvSpPr txBox="1"/>
              <p:nvPr/>
            </p:nvSpPr>
            <p:spPr>
              <a:xfrm>
                <a:off x="6340960" y="1542113"/>
                <a:ext cx="5919537" cy="5078313"/>
              </a:xfrm>
              <a:prstGeom prst="rect">
                <a:avLst/>
              </a:prstGeom>
              <a:noFill/>
            </p:spPr>
            <p:txBody>
              <a:bodyPr wrap="square">
                <a:spAutoFit/>
              </a:bodyPr>
              <a:lstStyle/>
              <a:p>
                <a:pPr algn="ctr"/>
                <a:r>
                  <a:rPr lang="en-GB" sz="1200" b="1" dirty="0">
                    <a:solidFill>
                      <a:srgbClr val="154C49"/>
                    </a:solidFill>
                    <a:latin typeface="+mj-lt"/>
                    <a:cs typeface="Calibri" panose="020F0502020204030204" pitchFamily="34" charset="0"/>
                  </a:rPr>
                  <a:t> </a:t>
                </a:r>
                <a:endParaRPr lang="en-GB" sz="100" b="1" dirty="0">
                  <a:solidFill>
                    <a:srgbClr val="154C49"/>
                  </a:solidFill>
                  <a:latin typeface="+mj-lt"/>
                  <a:cs typeface="Calibri" panose="020F0502020204030204" pitchFamily="34" charset="0"/>
                </a:endParaRPr>
              </a:p>
              <a:p>
                <a:pPr marL="342900" indent="-342900">
                  <a:buFont typeface="Arial" panose="020B0604020202020204" pitchFamily="34" charset="0"/>
                  <a:buChar char="•"/>
                </a:pPr>
                <a:r>
                  <a:rPr lang="en-GB" sz="2000" b="1" dirty="0">
                    <a:solidFill>
                      <a:schemeClr val="tx1"/>
                    </a:solidFill>
                    <a:latin typeface="Garamond" panose="02020404030301010803" pitchFamily="18" charset="0"/>
                    <a:cs typeface="Calibri" panose="020F0502020204030204" pitchFamily="34" charset="0"/>
                  </a:rPr>
                  <a:t>Analytical distribution </a:t>
                </a:r>
                <a14:m>
                  <m:oMath xmlns:m="http://schemas.openxmlformats.org/officeDocument/2006/math">
                    <m:r>
                      <a:rPr lang="en-GB" sz="2000" b="1" smtClean="0">
                        <a:solidFill>
                          <a:srgbClr val="66AAD0"/>
                        </a:solidFill>
                        <a:latin typeface="Cambria Math" panose="02040503050406030204" pitchFamily="18" charset="0"/>
                        <a:cs typeface="Calibri" panose="020F0502020204030204" pitchFamily="34" charset="0"/>
                      </a:rPr>
                      <m:t>𝓟</m:t>
                    </m:r>
                    <m:r>
                      <a:rPr lang="en-GB" sz="2000" b="1" i="1">
                        <a:solidFill>
                          <a:schemeClr val="tx1"/>
                        </a:solidFill>
                        <a:latin typeface="Cambria Math" panose="02040503050406030204" pitchFamily="18" charset="0"/>
                        <a:cs typeface="Calibri" panose="020F0502020204030204" pitchFamily="34" charset="0"/>
                      </a:rPr>
                      <m:t> </m:t>
                    </m:r>
                  </m:oMath>
                </a14:m>
                <a:r>
                  <a:rPr lang="en-GB" sz="2000" b="1" dirty="0">
                    <a:solidFill>
                      <a:schemeClr val="tx1"/>
                    </a:solidFill>
                    <a:latin typeface="Garamond" panose="02020404030301010803" pitchFamily="18" charset="0"/>
                    <a:cs typeface="Calibri" panose="020F0502020204030204" pitchFamily="34" charset="0"/>
                  </a:rPr>
                  <a:t>from descriptor fields</a:t>
                </a:r>
              </a:p>
              <a:p>
                <a:r>
                  <a:rPr lang="en-GB" b="1" dirty="0">
                    <a:solidFill>
                      <a:schemeClr val="tx1"/>
                    </a:solidFill>
                    <a:latin typeface="Garamond" panose="02020404030301010803" pitchFamily="18" charset="0"/>
                    <a:cs typeface="Calibri" panose="020F0502020204030204" pitchFamily="34" charset="0"/>
                  </a:rPr>
                  <a:t> </a:t>
                </a:r>
              </a:p>
              <a:p>
                <a:pPr/>
                <a14:m>
                  <m:oMathPara xmlns:m="http://schemas.openxmlformats.org/officeDocument/2006/math">
                    <m:oMathParaPr>
                      <m:jc m:val="centerGroup"/>
                    </m:oMathParaPr>
                    <m:oMath xmlns:m="http://schemas.openxmlformats.org/officeDocument/2006/math">
                      <m:r>
                        <a:rPr lang="en-GB" b="0" i="1">
                          <a:solidFill>
                            <a:schemeClr val="tx1"/>
                          </a:solidFill>
                          <a:latin typeface="Cambria Math" panose="02040503050406030204" pitchFamily="18" charset="0"/>
                          <a:cs typeface="Calibri" panose="020F0502020204030204" pitchFamily="34" charset="0"/>
                        </a:rPr>
                        <m:t>95% </m:t>
                      </m:r>
                      <m:r>
                        <a:rPr lang="en-GB" b="0" i="1">
                          <a:solidFill>
                            <a:schemeClr val="tx1"/>
                          </a:solidFill>
                          <a:latin typeface="Cambria Math" panose="02040503050406030204" pitchFamily="18" charset="0"/>
                          <a:cs typeface="Calibri" panose="020F0502020204030204" pitchFamily="34" charset="0"/>
                        </a:rPr>
                        <m:t>𝐶𝐼</m:t>
                      </m:r>
                      <m:r>
                        <a:rPr lang="en-GB" b="0" i="1">
                          <a:solidFill>
                            <a:schemeClr val="tx1"/>
                          </a:solidFill>
                          <a:latin typeface="Cambria Math" panose="02040503050406030204" pitchFamily="18" charset="0"/>
                          <a:cs typeface="Calibri" panose="020F0502020204030204" pitchFamily="34" charset="0"/>
                        </a:rPr>
                        <m:t> =</m:t>
                      </m:r>
                      <m:d>
                        <m:dPr>
                          <m:begChr m:val="["/>
                          <m:endChr m:val="]"/>
                          <m:ctrlPr>
                            <a:rPr lang="en-GB" i="1">
                              <a:solidFill>
                                <a:schemeClr val="tx1"/>
                              </a:solidFill>
                              <a:latin typeface="Cambria Math" panose="02040503050406030204" pitchFamily="18" charset="0"/>
                              <a:cs typeface="Calibri" panose="020F0502020204030204" pitchFamily="34" charset="0"/>
                            </a:rPr>
                          </m:ctrlPr>
                        </m:dPr>
                        <m:e>
                          <m:r>
                            <a:rPr lang="en-GB" b="0" i="1" smtClean="0">
                              <a:solidFill>
                                <a:schemeClr val="tx1"/>
                              </a:solidFill>
                              <a:latin typeface="Cambria Math" panose="02040503050406030204" pitchFamily="18" charset="0"/>
                              <a:cs typeface="Calibri" panose="020F0502020204030204" pitchFamily="34" charset="0"/>
                            </a:rPr>
                            <m:t>47.83</m:t>
                          </m:r>
                          <m:r>
                            <a:rPr lang="en-GB" b="0" i="1">
                              <a:solidFill>
                                <a:schemeClr val="tx1"/>
                              </a:solidFill>
                              <a:latin typeface="Cambria Math" panose="02040503050406030204" pitchFamily="18" charset="0"/>
                              <a:cs typeface="Calibri" panose="020F0502020204030204" pitchFamily="34" charset="0"/>
                            </a:rPr>
                            <m:t> , 1</m:t>
                          </m:r>
                          <m:r>
                            <a:rPr lang="en-GB" b="0" i="1" smtClean="0">
                              <a:solidFill>
                                <a:schemeClr val="tx1"/>
                              </a:solidFill>
                              <a:latin typeface="Cambria Math" panose="02040503050406030204" pitchFamily="18" charset="0"/>
                              <a:cs typeface="Calibri" panose="020F0502020204030204" pitchFamily="34" charset="0"/>
                            </a:rPr>
                            <m:t>0</m:t>
                          </m:r>
                          <m:r>
                            <a:rPr lang="en-GB" b="0" i="1">
                              <a:solidFill>
                                <a:schemeClr val="tx1"/>
                              </a:solidFill>
                              <a:latin typeface="Cambria Math" panose="02040503050406030204" pitchFamily="18" charset="0"/>
                              <a:cs typeface="Calibri" panose="020F0502020204030204" pitchFamily="34" charset="0"/>
                            </a:rPr>
                            <m:t>2</m:t>
                          </m:r>
                          <m:r>
                            <a:rPr lang="en-GB" b="0" i="1" smtClean="0">
                              <a:solidFill>
                                <a:schemeClr val="tx1"/>
                              </a:solidFill>
                              <a:latin typeface="Cambria Math" panose="02040503050406030204" pitchFamily="18" charset="0"/>
                              <a:cs typeface="Calibri" panose="020F0502020204030204" pitchFamily="34" charset="0"/>
                            </a:rPr>
                            <m:t>0</m:t>
                          </m:r>
                          <m:r>
                            <a:rPr lang="en-GB" b="0" i="1">
                              <a:solidFill>
                                <a:schemeClr val="tx1"/>
                              </a:solidFill>
                              <a:latin typeface="Cambria Math" panose="02040503050406030204" pitchFamily="18" charset="0"/>
                              <a:cs typeface="Calibri" panose="020F0502020204030204" pitchFamily="34" charset="0"/>
                            </a:rPr>
                            <m:t>.</m:t>
                          </m:r>
                          <m:r>
                            <a:rPr lang="en-GB" b="0" i="1" smtClean="0">
                              <a:solidFill>
                                <a:schemeClr val="tx1"/>
                              </a:solidFill>
                              <a:latin typeface="Cambria Math" panose="02040503050406030204" pitchFamily="18" charset="0"/>
                              <a:cs typeface="Calibri" panose="020F0502020204030204" pitchFamily="34" charset="0"/>
                            </a:rPr>
                            <m:t>8</m:t>
                          </m:r>
                        </m:e>
                      </m:d>
                      <m:r>
                        <a:rPr lang="en-GB" b="0" i="1">
                          <a:solidFill>
                            <a:schemeClr val="tx1"/>
                          </a:solidFill>
                          <a:latin typeface="Cambria Math" panose="02040503050406030204" pitchFamily="18" charset="0"/>
                          <a:cs typeface="Calibri" panose="020F0502020204030204" pitchFamily="34" charset="0"/>
                        </a:rPr>
                        <m:t> </m:t>
                      </m:r>
                      <m:r>
                        <a:rPr lang="en-GB" b="0" i="1">
                          <a:solidFill>
                            <a:schemeClr val="tx1"/>
                          </a:solidFill>
                          <a:latin typeface="Cambria Math" panose="02040503050406030204" pitchFamily="18" charset="0"/>
                          <a:cs typeface="Calibri" panose="020F0502020204030204" pitchFamily="34" charset="0"/>
                        </a:rPr>
                        <m:t>𝜇</m:t>
                      </m:r>
                      <m:sSup>
                        <m:sSupPr>
                          <m:ctrlPr>
                            <a:rPr lang="en-GB" i="1">
                              <a:solidFill>
                                <a:schemeClr val="tx1"/>
                              </a:solidFill>
                              <a:latin typeface="Cambria Math" panose="02040503050406030204" pitchFamily="18" charset="0"/>
                              <a:cs typeface="Calibri" panose="020F0502020204030204" pitchFamily="34" charset="0"/>
                            </a:rPr>
                          </m:ctrlPr>
                        </m:sSupPr>
                        <m:e>
                          <m:r>
                            <a:rPr lang="en-GB" b="0" i="1">
                              <a:solidFill>
                                <a:schemeClr val="tx1"/>
                              </a:solidFill>
                              <a:latin typeface="Cambria Math" panose="02040503050406030204" pitchFamily="18" charset="0"/>
                              <a:cs typeface="Calibri" panose="020F0502020204030204" pitchFamily="34" charset="0"/>
                            </a:rPr>
                            <m:t>𝑚</m:t>
                          </m:r>
                        </m:e>
                        <m:sup>
                          <m:r>
                            <a:rPr lang="en-GB" b="0" i="1">
                              <a:solidFill>
                                <a:schemeClr val="tx1"/>
                              </a:solidFill>
                              <a:latin typeface="Cambria Math" panose="02040503050406030204" pitchFamily="18" charset="0"/>
                              <a:cs typeface="Calibri" panose="020F0502020204030204" pitchFamily="34" charset="0"/>
                            </a:rPr>
                            <m:t>2</m:t>
                          </m:r>
                        </m:sup>
                      </m:sSup>
                    </m:oMath>
                  </m:oMathPara>
                </a14:m>
                <a:endParaRPr lang="en-GB" sz="2000" i="1" dirty="0">
                  <a:solidFill>
                    <a:schemeClr val="tx1"/>
                  </a:solidFill>
                  <a:latin typeface="Garamond" panose="02020404030301010803" pitchFamily="18" charset="0"/>
                  <a:cs typeface="Calibri" panose="020F0502020204030204" pitchFamily="34" charset="0"/>
                </a:endParaRPr>
              </a:p>
              <a:p>
                <a:endParaRPr lang="en-GB" sz="2400" dirty="0">
                  <a:solidFill>
                    <a:schemeClr val="tx1"/>
                  </a:solidFill>
                  <a:latin typeface="Garamond" panose="02020404030301010803" pitchFamily="18" charset="0"/>
                  <a:cs typeface="Calibri" panose="020F0502020204030204" pitchFamily="34" charset="0"/>
                </a:endParaRPr>
              </a:p>
              <a:p>
                <a:endParaRPr lang="en-GB" sz="2400" dirty="0">
                  <a:solidFill>
                    <a:schemeClr val="tx1"/>
                  </a:solidFill>
                  <a:latin typeface="Garamond" panose="02020404030301010803" pitchFamily="18" charset="0"/>
                  <a:cs typeface="Calibri" panose="020F0502020204030204" pitchFamily="34" charset="0"/>
                </a:endParaRPr>
              </a:p>
              <a:p>
                <a:pPr marL="342900" indent="-342900">
                  <a:buFont typeface="Arial" panose="020B0604020202020204" pitchFamily="34" charset="0"/>
                  <a:buChar char="•"/>
                </a:pPr>
                <a:r>
                  <a:rPr kumimoji="0" lang="en-GB" sz="2000" b="1" i="0" u="none" strike="noStrike" kern="1200" cap="none" spc="0" normalizeH="0" baseline="0" noProof="0" dirty="0">
                    <a:ln>
                      <a:noFill/>
                    </a:ln>
                    <a:solidFill>
                      <a:schemeClr val="tx1"/>
                    </a:solidFill>
                    <a:effectLst/>
                    <a:uLnTx/>
                    <a:uFillTx/>
                    <a:latin typeface="Garamond" panose="02020404030301010803" pitchFamily="18" charset="0"/>
                    <a:cs typeface="Calibri" panose="020F0502020204030204" pitchFamily="34" charset="0"/>
                  </a:rPr>
                  <a:t>Monte Carlo sampled distribution </a:t>
                </a:r>
                <a14:m>
                  <m:oMath xmlns:m="http://schemas.openxmlformats.org/officeDocument/2006/math">
                    <m:sSub>
                      <m:sSubPr>
                        <m:ctrlPr>
                          <a:rPr lang="en-GB" sz="2000" b="1" i="1" smtClean="0">
                            <a:solidFill>
                              <a:srgbClr val="A5A5A5"/>
                            </a:solidFill>
                            <a:latin typeface="Cambria Math" panose="02040503050406030204" pitchFamily="18" charset="0"/>
                            <a:cs typeface="Calibri" panose="020F0502020204030204" pitchFamily="34" charset="0"/>
                          </a:rPr>
                        </m:ctrlPr>
                      </m:sSubPr>
                      <m:e>
                        <m:r>
                          <a:rPr lang="en-GB" sz="2000" b="1">
                            <a:solidFill>
                              <a:srgbClr val="A5A5A5"/>
                            </a:solidFill>
                            <a:latin typeface="Cambria Math" panose="02040503050406030204" pitchFamily="18" charset="0"/>
                            <a:cs typeface="Calibri" panose="020F0502020204030204" pitchFamily="34" charset="0"/>
                          </a:rPr>
                          <m:t>𝓟</m:t>
                        </m:r>
                      </m:e>
                      <m:sub>
                        <m:r>
                          <a:rPr lang="en-GB" sz="2000" b="1">
                            <a:solidFill>
                              <a:srgbClr val="A5A5A5"/>
                            </a:solidFill>
                            <a:latin typeface="Cambria Math" panose="02040503050406030204" pitchFamily="18" charset="0"/>
                            <a:cs typeface="Calibri" panose="020F0502020204030204" pitchFamily="34" charset="0"/>
                          </a:rPr>
                          <m:t>𝑴𝑪</m:t>
                        </m:r>
                      </m:sub>
                    </m:sSub>
                    <m:r>
                      <a:rPr lang="en-GB" sz="2000" b="1" i="1">
                        <a:latin typeface="Cambria Math" panose="02040503050406030204" pitchFamily="18" charset="0"/>
                        <a:cs typeface="Calibri" panose="020F0502020204030204" pitchFamily="34" charset="0"/>
                      </a:rPr>
                      <m:t> </m:t>
                    </m:r>
                  </m:oMath>
                </a14:m>
                <a:r>
                  <a:rPr kumimoji="0" lang="en-GB" sz="2000" b="1" i="0" u="none" strike="noStrike" kern="1200" cap="none" spc="0" normalizeH="0" baseline="0" noProof="0" dirty="0">
                    <a:ln>
                      <a:noFill/>
                    </a:ln>
                    <a:solidFill>
                      <a:schemeClr val="tx1"/>
                    </a:solidFill>
                    <a:effectLst/>
                    <a:uLnTx/>
                    <a:uFillTx/>
                    <a:latin typeface="Garamond" panose="02020404030301010803" pitchFamily="18" charset="0"/>
                    <a:cs typeface="Calibri" panose="020F0502020204030204" pitchFamily="34" charset="0"/>
                  </a:rPr>
                  <a:t>from log-normal parameters</a:t>
                </a:r>
                <a:endParaRPr lang="en-GB" sz="2000" b="1" dirty="0">
                  <a:latin typeface="Garamond" panose="02020404030301010803" pitchFamily="18" charset="0"/>
                  <a:cs typeface="Calibri" panose="020F0502020204030204" pitchFamily="34" charset="0"/>
                </a:endParaRPr>
              </a:p>
              <a:p>
                <a:r>
                  <a:rPr lang="en-GB" b="1" i="1" dirty="0">
                    <a:solidFill>
                      <a:schemeClr val="tx1"/>
                    </a:solidFill>
                    <a:latin typeface="Garamond" panose="02020404030301010803" pitchFamily="18" charset="0"/>
                    <a:cs typeface="Calibri" panose="020F0502020204030204" pitchFamily="34" charset="0"/>
                  </a:rPr>
                  <a:t> </a:t>
                </a:r>
                <a:endParaRPr lang="en-GB" b="0" i="1" dirty="0">
                  <a:solidFill>
                    <a:schemeClr val="tx1"/>
                  </a:solidFill>
                  <a:latin typeface="Garamond" panose="02020404030301010803"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GB" b="0" i="1">
                          <a:solidFill>
                            <a:schemeClr val="tx1"/>
                          </a:solidFill>
                          <a:latin typeface="Cambria Math" panose="02040503050406030204" pitchFamily="18" charset="0"/>
                          <a:cs typeface="Calibri" panose="020F0502020204030204" pitchFamily="34" charset="0"/>
                        </a:rPr>
                        <m:t>95% </m:t>
                      </m:r>
                      <m:r>
                        <a:rPr lang="en-GB" b="0" i="1">
                          <a:solidFill>
                            <a:schemeClr val="tx1"/>
                          </a:solidFill>
                          <a:latin typeface="Cambria Math" panose="02040503050406030204" pitchFamily="18" charset="0"/>
                          <a:cs typeface="Calibri" panose="020F0502020204030204" pitchFamily="34" charset="0"/>
                        </a:rPr>
                        <m:t>𝐶𝐼</m:t>
                      </m:r>
                      <m:r>
                        <a:rPr lang="en-GB" b="0" i="1">
                          <a:solidFill>
                            <a:schemeClr val="tx1"/>
                          </a:solidFill>
                          <a:latin typeface="Cambria Math" panose="02040503050406030204" pitchFamily="18" charset="0"/>
                          <a:cs typeface="Calibri" panose="020F0502020204030204" pitchFamily="34" charset="0"/>
                        </a:rPr>
                        <m:t> =</m:t>
                      </m:r>
                      <m:d>
                        <m:dPr>
                          <m:begChr m:val="["/>
                          <m:endChr m:val="]"/>
                          <m:ctrlPr>
                            <a:rPr lang="en-GB" i="1">
                              <a:solidFill>
                                <a:schemeClr val="tx1"/>
                              </a:solidFill>
                              <a:latin typeface="Cambria Math" panose="02040503050406030204" pitchFamily="18" charset="0"/>
                              <a:cs typeface="Calibri" panose="020F0502020204030204" pitchFamily="34" charset="0"/>
                            </a:rPr>
                          </m:ctrlPr>
                        </m:dPr>
                        <m:e>
                          <m:r>
                            <a:rPr lang="en-GB" b="0" i="1">
                              <a:solidFill>
                                <a:schemeClr val="tx1"/>
                              </a:solidFill>
                              <a:latin typeface="Cambria Math" panose="02040503050406030204" pitchFamily="18" charset="0"/>
                              <a:cs typeface="Calibri" panose="020F0502020204030204" pitchFamily="34" charset="0"/>
                            </a:rPr>
                            <m:t>4</m:t>
                          </m:r>
                          <m:r>
                            <a:rPr lang="en-GB" b="0" i="1" smtClean="0">
                              <a:solidFill>
                                <a:schemeClr val="tx1"/>
                              </a:solidFill>
                              <a:latin typeface="Cambria Math" panose="02040503050406030204" pitchFamily="18" charset="0"/>
                              <a:cs typeface="Calibri" panose="020F0502020204030204" pitchFamily="34" charset="0"/>
                            </a:rPr>
                            <m:t>7.10 </m:t>
                          </m:r>
                          <m:r>
                            <a:rPr lang="en-GB" b="0" i="1">
                              <a:solidFill>
                                <a:schemeClr val="tx1"/>
                              </a:solidFill>
                              <a:latin typeface="Cambria Math" panose="02040503050406030204" pitchFamily="18" charset="0"/>
                              <a:cs typeface="Calibri" panose="020F0502020204030204" pitchFamily="34" charset="0"/>
                            </a:rPr>
                            <m:t>, </m:t>
                          </m:r>
                          <m:r>
                            <a:rPr lang="en-GB" b="0" i="1" smtClean="0">
                              <a:solidFill>
                                <a:schemeClr val="tx1"/>
                              </a:solidFill>
                              <a:latin typeface="Cambria Math" panose="02040503050406030204" pitchFamily="18" charset="0"/>
                              <a:cs typeface="Calibri" panose="020F0502020204030204" pitchFamily="34" charset="0"/>
                            </a:rPr>
                            <m:t>907.3</m:t>
                          </m:r>
                        </m:e>
                      </m:d>
                      <m:r>
                        <a:rPr lang="en-GB" b="0" i="1">
                          <a:solidFill>
                            <a:schemeClr val="tx1"/>
                          </a:solidFill>
                          <a:latin typeface="Cambria Math" panose="02040503050406030204" pitchFamily="18" charset="0"/>
                          <a:cs typeface="Calibri" panose="020F0502020204030204" pitchFamily="34" charset="0"/>
                        </a:rPr>
                        <m:t> </m:t>
                      </m:r>
                      <m:r>
                        <a:rPr lang="en-GB" b="0" i="1">
                          <a:solidFill>
                            <a:schemeClr val="tx1"/>
                          </a:solidFill>
                          <a:latin typeface="Cambria Math" panose="02040503050406030204" pitchFamily="18" charset="0"/>
                          <a:cs typeface="Calibri" panose="020F0502020204030204" pitchFamily="34" charset="0"/>
                        </a:rPr>
                        <m:t>𝜇</m:t>
                      </m:r>
                      <m:sSup>
                        <m:sSupPr>
                          <m:ctrlPr>
                            <a:rPr lang="en-GB" i="1">
                              <a:solidFill>
                                <a:schemeClr val="tx1"/>
                              </a:solidFill>
                              <a:latin typeface="Cambria Math" panose="02040503050406030204" pitchFamily="18" charset="0"/>
                              <a:cs typeface="Calibri" panose="020F0502020204030204" pitchFamily="34" charset="0"/>
                            </a:rPr>
                          </m:ctrlPr>
                        </m:sSupPr>
                        <m:e>
                          <m:r>
                            <a:rPr lang="en-GB" b="0" i="1">
                              <a:solidFill>
                                <a:schemeClr val="tx1"/>
                              </a:solidFill>
                              <a:latin typeface="Cambria Math" panose="02040503050406030204" pitchFamily="18" charset="0"/>
                              <a:cs typeface="Calibri" panose="020F0502020204030204" pitchFamily="34" charset="0"/>
                            </a:rPr>
                            <m:t>𝑚</m:t>
                          </m:r>
                        </m:e>
                        <m:sup>
                          <m:r>
                            <a:rPr lang="en-GB" b="0" i="1">
                              <a:solidFill>
                                <a:schemeClr val="tx1"/>
                              </a:solidFill>
                              <a:latin typeface="Cambria Math" panose="02040503050406030204" pitchFamily="18" charset="0"/>
                              <a:cs typeface="Calibri" panose="020F0502020204030204" pitchFamily="34" charset="0"/>
                            </a:rPr>
                            <m:t>2</m:t>
                          </m:r>
                        </m:sup>
                      </m:sSup>
                    </m:oMath>
                  </m:oMathPara>
                </a14:m>
                <a:endParaRPr lang="en-GB" i="1" dirty="0">
                  <a:solidFill>
                    <a:schemeClr val="tx1"/>
                  </a:solidFill>
                  <a:latin typeface="Garamond" panose="02020404030301010803" pitchFamily="18" charset="0"/>
                  <a:cs typeface="Calibri" panose="020F0502020204030204" pitchFamily="34" charset="0"/>
                </a:endParaRPr>
              </a:p>
              <a:p>
                <a:endParaRPr lang="en-GB" i="1" dirty="0">
                  <a:solidFill>
                    <a:schemeClr val="tx1"/>
                  </a:solidFill>
                  <a:latin typeface="Garamond" panose="02020404030301010803" pitchFamily="18" charset="0"/>
                  <a:cs typeface="Calibri" panose="020F0502020204030204" pitchFamily="34" charset="0"/>
                </a:endParaRPr>
              </a:p>
              <a:p>
                <a:endParaRPr lang="en-GB" i="1" dirty="0">
                  <a:latin typeface="Garamond" panose="02020404030301010803" pitchFamily="18" charset="0"/>
                  <a:cs typeface="Calibri" panose="020F0502020204030204" pitchFamily="34" charset="0"/>
                </a:endParaRPr>
              </a:p>
              <a:p>
                <a:pPr marL="285750" indent="-285750">
                  <a:buFont typeface="Arial" panose="020B0604020202020204" pitchFamily="34" charset="0"/>
                  <a:buChar char="•"/>
                </a:pPr>
                <a:r>
                  <a:rPr lang="en-GB" sz="2000" b="1" dirty="0">
                    <a:latin typeface="Garamond" panose="02020404030301010803" pitchFamily="18" charset="0"/>
                    <a:cs typeface="Calibri" panose="020F0502020204030204" pitchFamily="34" charset="0"/>
                  </a:rPr>
                  <a:t>Reference Stokes permeability VS Cubic Law </a:t>
                </a:r>
                <a:endParaRPr lang="en-GB" sz="2000" i="1" dirty="0">
                  <a:latin typeface="Garamond" panose="02020404030301010803" pitchFamily="18" charset="0"/>
                  <a:cs typeface="Calibri" panose="020F0502020204030204" pitchFamily="34" charset="0"/>
                </a:endParaRPr>
              </a:p>
              <a:p>
                <a:r>
                  <a:rPr lang="en-GB" i="1" dirty="0">
                    <a:latin typeface="Garamond" panose="02020404030301010803" pitchFamily="18" charset="0"/>
                    <a:cs typeface="Calibri" panose="020F0502020204030204" pitchFamily="34" charset="0"/>
                  </a:rPr>
                  <a:t> </a:t>
                </a:r>
                <a:endParaRPr lang="en-GB" sz="2000" i="1" dirty="0">
                  <a:latin typeface="Garamond" panose="02020404030301010803"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n-GB" i="1" smtClean="0">
                              <a:solidFill>
                                <a:srgbClr val="1C514E"/>
                              </a:solidFill>
                              <a:latin typeface="Cambria Math" panose="02040503050406030204" pitchFamily="18" charset="0"/>
                              <a:cs typeface="Calibri" panose="020F0502020204030204" pitchFamily="34" charset="0"/>
                            </a:rPr>
                          </m:ctrlPr>
                        </m:sSubPr>
                        <m:e>
                          <m:r>
                            <a:rPr lang="en-GB" i="1">
                              <a:solidFill>
                                <a:srgbClr val="1C514E"/>
                              </a:solidFill>
                              <a:latin typeface="Cambria Math" panose="02040503050406030204" pitchFamily="18" charset="0"/>
                              <a:cs typeface="Calibri" panose="020F0502020204030204" pitchFamily="34" charset="0"/>
                            </a:rPr>
                            <m:t>𝐾</m:t>
                          </m:r>
                        </m:e>
                        <m:sub>
                          <m:r>
                            <a:rPr lang="en-GB" i="1">
                              <a:solidFill>
                                <a:srgbClr val="1C514E"/>
                              </a:solidFill>
                              <a:latin typeface="Cambria Math" panose="02040503050406030204" pitchFamily="18" charset="0"/>
                              <a:cs typeface="Calibri" panose="020F0502020204030204" pitchFamily="34" charset="0"/>
                            </a:rPr>
                            <m:t>𝑁𝑆</m:t>
                          </m:r>
                        </m:sub>
                      </m:sSub>
                      <m:r>
                        <a:rPr lang="en-GB" i="1">
                          <a:solidFill>
                            <a:srgbClr val="1C514E"/>
                          </a:solidFill>
                          <a:latin typeface="Cambria Math" panose="02040503050406030204" pitchFamily="18" charset="0"/>
                          <a:cs typeface="Calibri" panose="020F0502020204030204" pitchFamily="34" charset="0"/>
                        </a:rPr>
                        <m:t>=62.08 </m:t>
                      </m:r>
                      <m:r>
                        <a:rPr lang="en-GB" i="1">
                          <a:solidFill>
                            <a:srgbClr val="1C514E"/>
                          </a:solidFill>
                          <a:latin typeface="Cambria Math" panose="02040503050406030204" pitchFamily="18" charset="0"/>
                          <a:cs typeface="Calibri" panose="020F0502020204030204" pitchFamily="34" charset="0"/>
                        </a:rPr>
                        <m:t>𝜇</m:t>
                      </m:r>
                      <m:sSup>
                        <m:sSupPr>
                          <m:ctrlPr>
                            <a:rPr lang="en-GB" i="1">
                              <a:solidFill>
                                <a:srgbClr val="1C514E"/>
                              </a:solidFill>
                              <a:latin typeface="Cambria Math" panose="02040503050406030204" pitchFamily="18" charset="0"/>
                              <a:cs typeface="Calibri" panose="020F0502020204030204" pitchFamily="34" charset="0"/>
                            </a:rPr>
                          </m:ctrlPr>
                        </m:sSupPr>
                        <m:e>
                          <m:r>
                            <a:rPr lang="en-GB" i="1">
                              <a:solidFill>
                                <a:srgbClr val="1C514E"/>
                              </a:solidFill>
                              <a:latin typeface="Cambria Math" panose="02040503050406030204" pitchFamily="18" charset="0"/>
                              <a:cs typeface="Calibri" panose="020F0502020204030204" pitchFamily="34" charset="0"/>
                            </a:rPr>
                            <m:t>𝑚</m:t>
                          </m:r>
                        </m:e>
                        <m:sup>
                          <m:r>
                            <a:rPr lang="en-GB" i="1">
                              <a:solidFill>
                                <a:srgbClr val="1C514E"/>
                              </a:solidFill>
                              <a:latin typeface="Cambria Math" panose="02040503050406030204" pitchFamily="18" charset="0"/>
                              <a:cs typeface="Calibri" panose="020F0502020204030204" pitchFamily="34" charset="0"/>
                            </a:rPr>
                            <m:t>2</m:t>
                          </m:r>
                        </m:sup>
                      </m:sSup>
                      <m:r>
                        <a:rPr lang="en-GB" b="0" i="1" smtClean="0">
                          <a:latin typeface="Cambria Math" panose="02040503050406030204" pitchFamily="18" charset="0"/>
                          <a:cs typeface="Calibri" panose="020F0502020204030204" pitchFamily="34" charset="0"/>
                        </a:rPr>
                        <m:t>   </m:t>
                      </m:r>
                      <m:r>
                        <a:rPr lang="en-GB" b="0" i="1" smtClean="0">
                          <a:latin typeface="Cambria Math" panose="02040503050406030204" pitchFamily="18" charset="0"/>
                          <a:cs typeface="Calibri" panose="020F0502020204030204" pitchFamily="34" charset="0"/>
                        </a:rPr>
                        <m:t>𝑉𝑆</m:t>
                      </m:r>
                      <m:r>
                        <a:rPr lang="en-GB" b="0" i="1" smtClean="0">
                          <a:latin typeface="Cambria Math" panose="02040503050406030204" pitchFamily="18" charset="0"/>
                          <a:cs typeface="Calibri" panose="020F0502020204030204" pitchFamily="34" charset="0"/>
                        </a:rPr>
                        <m:t>   </m:t>
                      </m:r>
                      <m:sSub>
                        <m:sSubPr>
                          <m:ctrlPr>
                            <a:rPr lang="en-GB" i="1" smtClean="0">
                              <a:solidFill>
                                <a:schemeClr val="accent5"/>
                              </a:solidFill>
                              <a:latin typeface="Cambria Math" panose="02040503050406030204" pitchFamily="18" charset="0"/>
                              <a:cs typeface="Calibri" panose="020F0502020204030204" pitchFamily="34" charset="0"/>
                            </a:rPr>
                          </m:ctrlPr>
                        </m:sSubPr>
                        <m:e>
                          <m:r>
                            <a:rPr lang="en-GB" i="1">
                              <a:solidFill>
                                <a:schemeClr val="accent5"/>
                              </a:solidFill>
                              <a:latin typeface="Cambria Math" panose="02040503050406030204" pitchFamily="18" charset="0"/>
                              <a:cs typeface="Calibri" panose="020F0502020204030204" pitchFamily="34" charset="0"/>
                            </a:rPr>
                            <m:t>𝐾</m:t>
                          </m:r>
                        </m:e>
                        <m:sub>
                          <m:r>
                            <a:rPr lang="en-GB" b="0" i="1" smtClean="0">
                              <a:solidFill>
                                <a:schemeClr val="accent5"/>
                              </a:solidFill>
                              <a:latin typeface="Cambria Math" panose="02040503050406030204" pitchFamily="18" charset="0"/>
                              <a:cs typeface="Calibri" panose="020F0502020204030204" pitchFamily="34" charset="0"/>
                            </a:rPr>
                            <m:t>𝐶𝐿</m:t>
                          </m:r>
                        </m:sub>
                      </m:sSub>
                      <m:r>
                        <a:rPr lang="en-GB" i="1">
                          <a:solidFill>
                            <a:schemeClr val="accent5"/>
                          </a:solidFill>
                          <a:latin typeface="Cambria Math" panose="02040503050406030204" pitchFamily="18" charset="0"/>
                          <a:cs typeface="Calibri" panose="020F0502020204030204" pitchFamily="34" charset="0"/>
                        </a:rPr>
                        <m:t>=</m:t>
                      </m:r>
                      <m:r>
                        <a:rPr lang="en-GB" b="0" i="1" smtClean="0">
                          <a:solidFill>
                            <a:schemeClr val="accent5"/>
                          </a:solidFill>
                          <a:latin typeface="Cambria Math" panose="02040503050406030204" pitchFamily="18" charset="0"/>
                          <a:cs typeface="Calibri" panose="020F0502020204030204" pitchFamily="34" charset="0"/>
                        </a:rPr>
                        <m:t>1645.35 </m:t>
                      </m:r>
                      <m:r>
                        <a:rPr lang="en-GB" i="1">
                          <a:solidFill>
                            <a:schemeClr val="accent5"/>
                          </a:solidFill>
                          <a:latin typeface="Cambria Math" panose="02040503050406030204" pitchFamily="18" charset="0"/>
                          <a:cs typeface="Calibri" panose="020F0502020204030204" pitchFamily="34" charset="0"/>
                        </a:rPr>
                        <m:t>𝜇</m:t>
                      </m:r>
                      <m:sSup>
                        <m:sSupPr>
                          <m:ctrlPr>
                            <a:rPr lang="en-GB" i="1">
                              <a:solidFill>
                                <a:schemeClr val="accent5"/>
                              </a:solidFill>
                              <a:latin typeface="Cambria Math" panose="02040503050406030204" pitchFamily="18" charset="0"/>
                              <a:cs typeface="Calibri" panose="020F0502020204030204" pitchFamily="34" charset="0"/>
                            </a:rPr>
                          </m:ctrlPr>
                        </m:sSupPr>
                        <m:e>
                          <m:r>
                            <a:rPr lang="en-GB" i="1">
                              <a:solidFill>
                                <a:schemeClr val="accent5"/>
                              </a:solidFill>
                              <a:latin typeface="Cambria Math" panose="02040503050406030204" pitchFamily="18" charset="0"/>
                              <a:cs typeface="Calibri" panose="020F0502020204030204" pitchFamily="34" charset="0"/>
                            </a:rPr>
                            <m:t>𝑚</m:t>
                          </m:r>
                        </m:e>
                        <m:sup>
                          <m:r>
                            <a:rPr lang="en-GB" i="1">
                              <a:solidFill>
                                <a:schemeClr val="accent5"/>
                              </a:solidFill>
                              <a:latin typeface="Cambria Math" panose="02040503050406030204" pitchFamily="18" charset="0"/>
                              <a:cs typeface="Calibri" panose="020F0502020204030204" pitchFamily="34" charset="0"/>
                            </a:rPr>
                            <m:t>2</m:t>
                          </m:r>
                        </m:sup>
                      </m:sSup>
                    </m:oMath>
                  </m:oMathPara>
                </a14:m>
                <a:endParaRPr lang="en-GB" i="1" dirty="0">
                  <a:latin typeface="Garamond" panose="02020404030301010803" pitchFamily="18" charset="0"/>
                  <a:cs typeface="Calibri" panose="020F0502020204030204" pitchFamily="34" charset="0"/>
                </a:endParaRPr>
              </a:p>
              <a:p>
                <a:pPr algn="ctr"/>
                <a:endParaRPr kumimoji="0" lang="en-GB" sz="2000" b="1" i="0" u="none" strike="noStrike" kern="1200" cap="none" spc="0" normalizeH="0" baseline="0" noProof="0" dirty="0">
                  <a:ln>
                    <a:noFill/>
                  </a:ln>
                  <a:solidFill>
                    <a:schemeClr val="tx1"/>
                  </a:solidFill>
                  <a:effectLst/>
                  <a:uLnTx/>
                  <a:uFillTx/>
                  <a:latin typeface="Garamond" panose="02020404030301010803" pitchFamily="18" charset="0"/>
                  <a:cs typeface="Calibri" panose="020F0502020204030204" pitchFamily="34" charset="0"/>
                </a:endParaRPr>
              </a:p>
              <a:p>
                <a:pPr algn="ctr"/>
                <a:endParaRPr kumimoji="0" lang="en-GB" sz="2000" b="1" i="0" u="none" strike="noStrike" kern="1200" cap="none" spc="0" normalizeH="0" baseline="0" noProof="0" dirty="0">
                  <a:ln>
                    <a:noFill/>
                  </a:ln>
                  <a:solidFill>
                    <a:schemeClr val="tx1"/>
                  </a:solidFill>
                  <a:effectLst/>
                  <a:uLnTx/>
                  <a:uFillTx/>
                  <a:latin typeface="Goudy Old Style"/>
                  <a:ea typeface="+mn-ea"/>
                  <a:cs typeface="Calibri" panose="020F0502020204030204" pitchFamily="34" charset="0"/>
                </a:endParaRPr>
              </a:p>
            </p:txBody>
          </p:sp>
        </mc:Choice>
        <mc:Fallback xmlns="">
          <p:sp>
            <p:nvSpPr>
              <p:cNvPr id="9" name="TextBox 8">
                <a:extLst>
                  <a:ext uri="{FF2B5EF4-FFF2-40B4-BE49-F238E27FC236}">
                    <a16:creationId xmlns:a16="http://schemas.microsoft.com/office/drawing/2014/main" id="{D15E1247-BD0E-A65C-A5DE-A42424E540BC}"/>
                  </a:ext>
                </a:extLst>
              </p:cNvPr>
              <p:cNvSpPr txBox="1">
                <a:spLocks noRot="1" noChangeAspect="1" noMove="1" noResize="1" noEditPoints="1" noAdjustHandles="1" noChangeArrowheads="1" noChangeShapeType="1" noTextEdit="1"/>
              </p:cNvSpPr>
              <p:nvPr/>
            </p:nvSpPr>
            <p:spPr>
              <a:xfrm>
                <a:off x="6340960" y="1542113"/>
                <a:ext cx="5919537" cy="5078313"/>
              </a:xfrm>
              <a:prstGeom prst="rect">
                <a:avLst/>
              </a:prstGeom>
              <a:blipFill>
                <a:blip r:embed="rId5"/>
                <a:stretch>
                  <a:fillRect l="-927"/>
                </a:stretch>
              </a:blipFill>
            </p:spPr>
            <p:txBody>
              <a:bodyPr/>
              <a:lstStyle/>
              <a:p>
                <a:r>
                  <a:rPr lang="en-GB">
                    <a:noFill/>
                  </a:rPr>
                  <a:t> </a:t>
                </a:r>
              </a:p>
            </p:txBody>
          </p:sp>
        </mc:Fallback>
      </mc:AlternateContent>
    </p:spTree>
    <p:extLst>
      <p:ext uri="{BB962C8B-B14F-4D97-AF65-F5344CB8AC3E}">
        <p14:creationId xmlns:p14="http://schemas.microsoft.com/office/powerpoint/2010/main" val="4043154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6049-35B4-1051-FF9E-DF58A44D0F4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4913733-EFD6-ABE6-B72A-4D1F8C0453B3}"/>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A012BB1B-677F-2984-BCB3-18BF72541B50}"/>
              </a:ext>
            </a:extLst>
          </p:cNvPr>
          <p:cNvSpPr>
            <a:spLocks noGrp="1"/>
          </p:cNvSpPr>
          <p:nvPr>
            <p:ph type="sldNum" sz="quarter" idx="12"/>
          </p:nvPr>
        </p:nvSpPr>
        <p:spPr/>
        <p:txBody>
          <a:bodyPr/>
          <a:lstStyle/>
          <a:p>
            <a:pPr rtl="0"/>
            <a:fld id="{294A09A9-5501-47C1-A89A-A340965A2BE2}" type="slidenum">
              <a:rPr lang="en-GB" noProof="0" smtClean="0"/>
              <a:t>18</a:t>
            </a:fld>
            <a:endParaRPr lang="en-GB" noProof="0"/>
          </a:p>
        </p:txBody>
      </p:sp>
      <mc:AlternateContent xmlns:mc="http://schemas.openxmlformats.org/markup-compatibility/2006" xmlns:a14="http://schemas.microsoft.com/office/drawing/2010/main">
        <mc:Choice Requires="a14">
          <p:sp>
            <p:nvSpPr>
              <p:cNvPr id="29" name="Title 1">
                <a:extLst>
                  <a:ext uri="{FF2B5EF4-FFF2-40B4-BE49-F238E27FC236}">
                    <a16:creationId xmlns:a16="http://schemas.microsoft.com/office/drawing/2014/main" id="{61EE159C-8041-BC20-3501-EBF4BA122F51}"/>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defRPr/>
                </a:pPr>
                <a:r>
                  <a:rPr lang="en-GB" dirty="0"/>
                  <a:t>Residual U-Net Architecture</a:t>
                </a:r>
                <a:br>
                  <a:rPr lang="en-GB" dirty="0"/>
                </a:br>
                <a:r>
                  <a:rPr kumimoji="0" lang="en-GB" sz="1600" b="0" i="0" u="none" strike="noStrike" kern="1200" cap="all" spc="300" normalizeH="0" baseline="0" noProof="0" dirty="0" err="1">
                    <a:ln>
                      <a:noFill/>
                    </a:ln>
                    <a:solidFill>
                      <a:prstClr val="black">
                        <a:alpha val="60000"/>
                      </a:prstClr>
                    </a:solidFill>
                    <a:effectLst/>
                    <a:uLnTx/>
                    <a:uFillTx/>
                    <a:latin typeface="Avenir Next LT Pro"/>
                    <a:ea typeface="+mn-ea"/>
                    <a:cs typeface="+mn-cs"/>
                  </a:rPr>
                  <a:t>D</a:t>
                </a:r>
                <a:r>
                  <a:rPr lang="en-GB" sz="1600" cap="all" spc="300" noProof="0" dirty="0" err="1">
                    <a:solidFill>
                      <a:prstClr val="black">
                        <a:alpha val="60000"/>
                      </a:prstClr>
                    </a:solidFill>
                    <a:latin typeface="Avenir Next LT Pro"/>
                  </a:rPr>
                  <a:t>Ata</a:t>
                </a:r>
                <a:r>
                  <a:rPr lang="en-GB" sz="1600" cap="all" spc="300" dirty="0">
                    <a:solidFill>
                      <a:prstClr val="black">
                        <a:alpha val="60000"/>
                      </a:prstClr>
                    </a:solidFill>
                    <a:latin typeface="Avenir Next LT Pro"/>
                  </a:rPr>
                  <a:t>-Driven UPSCALING of </a:t>
                </a:r>
                <a14:m>
                  <m:oMath xmlns:m="http://schemas.openxmlformats.org/officeDocument/2006/math">
                    <m:r>
                      <a:rPr lang="en-GB" sz="1600" i="1" cap="all" spc="300">
                        <a:solidFill>
                          <a:prstClr val="black">
                            <a:alpha val="60000"/>
                          </a:prstClr>
                        </a:solidFill>
                        <a:latin typeface="Cambria Math" panose="02040503050406030204" pitchFamily="18" charset="0"/>
                      </a:rPr>
                      <m:t>𝐾</m:t>
                    </m:r>
                    <m:d>
                      <m:dPr>
                        <m:ctrlPr>
                          <a:rPr lang="en-GB" sz="1600" i="1" cap="all" spc="300">
                            <a:solidFill>
                              <a:prstClr val="black">
                                <a:alpha val="60000"/>
                              </a:prstClr>
                            </a:solidFill>
                            <a:latin typeface="Cambria Math" panose="02040503050406030204" pitchFamily="18" charset="0"/>
                          </a:rPr>
                        </m:ctrlPr>
                      </m:dPr>
                      <m:e>
                        <m:r>
                          <a:rPr lang="en-GB" sz="1600" i="1" cap="all" spc="300">
                            <a:solidFill>
                              <a:prstClr val="black">
                                <a:alpha val="60000"/>
                              </a:prstClr>
                            </a:solidFill>
                            <a:latin typeface="Cambria Math" panose="02040503050406030204" pitchFamily="18" charset="0"/>
                          </a:rPr>
                          <m:t>𝑥</m:t>
                        </m:r>
                        <m:r>
                          <a:rPr lang="en-GB" sz="1600" i="1" cap="all" spc="300">
                            <a:solidFill>
                              <a:prstClr val="black">
                                <a:alpha val="60000"/>
                              </a:prstClr>
                            </a:solidFill>
                            <a:latin typeface="Cambria Math" panose="02040503050406030204" pitchFamily="18" charset="0"/>
                          </a:rPr>
                          <m:t>,</m:t>
                        </m:r>
                        <m:r>
                          <a:rPr lang="en-GB" sz="1600" i="1" cap="all" spc="300">
                            <a:solidFill>
                              <a:prstClr val="black">
                                <a:alpha val="60000"/>
                              </a:prstClr>
                            </a:solidFill>
                            <a:latin typeface="Cambria Math" panose="02040503050406030204" pitchFamily="18" charset="0"/>
                          </a:rPr>
                          <m:t>𝑦</m:t>
                        </m:r>
                      </m:e>
                    </m:d>
                  </m:oMath>
                </a14:m>
                <a:endParaRPr lang="en-GB" dirty="0"/>
              </a:p>
            </p:txBody>
          </p:sp>
        </mc:Choice>
        <mc:Fallback xmlns="">
          <p:sp>
            <p:nvSpPr>
              <p:cNvPr id="29" name="Title 1">
                <a:extLst>
                  <a:ext uri="{FF2B5EF4-FFF2-40B4-BE49-F238E27FC236}">
                    <a16:creationId xmlns:a16="http://schemas.microsoft.com/office/drawing/2014/main" id="{61EE159C-8041-BC20-3501-EBF4BA122F51}"/>
                  </a:ext>
                </a:extLst>
              </p:cNvPr>
              <p:cNvSpPr txBox="1">
                <a:spLocks noRot="1" noChangeAspect="1" noMove="1" noResize="1" noEditPoints="1" noAdjustHandles="1" noChangeArrowheads="1" noChangeShapeType="1" noTextEdit="1"/>
              </p:cNvSpPr>
              <p:nvPr/>
            </p:nvSpPr>
            <p:spPr>
              <a:xfrm>
                <a:off x="394135" y="10750"/>
                <a:ext cx="9209619" cy="964800"/>
              </a:xfrm>
              <a:prstGeom prst="rect">
                <a:avLst/>
              </a:prstGeom>
              <a:blipFill>
                <a:blip r:embed="rId3"/>
                <a:stretch>
                  <a:fillRect l="-1722" b="-27215"/>
                </a:stretch>
              </a:blipFill>
            </p:spPr>
            <p:txBody>
              <a:bodyPr/>
              <a:lstStyle/>
              <a:p>
                <a:r>
                  <a:rPr lang="en-GB">
                    <a:noFill/>
                  </a:rPr>
                  <a:t> </a:t>
                </a:r>
              </a:p>
            </p:txBody>
          </p:sp>
        </mc:Fallback>
      </mc:AlternateContent>
      <p:sp>
        <p:nvSpPr>
          <p:cNvPr id="31" name="Footer Placeholder 6">
            <a:extLst>
              <a:ext uri="{FF2B5EF4-FFF2-40B4-BE49-F238E27FC236}">
                <a16:creationId xmlns:a16="http://schemas.microsoft.com/office/drawing/2014/main" id="{011033D0-EF6B-827A-8A74-61603F5DD81D}"/>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
        <p:nvSpPr>
          <p:cNvPr id="5" name="TextBox 4">
            <a:extLst>
              <a:ext uri="{FF2B5EF4-FFF2-40B4-BE49-F238E27FC236}">
                <a16:creationId xmlns:a16="http://schemas.microsoft.com/office/drawing/2014/main" id="{ECDA8C46-9E73-F76E-680B-4001E0D017E4}"/>
              </a:ext>
            </a:extLst>
          </p:cNvPr>
          <p:cNvSpPr txBox="1"/>
          <p:nvPr/>
        </p:nvSpPr>
        <p:spPr>
          <a:xfrm>
            <a:off x="6800675" y="3644332"/>
            <a:ext cx="5481943" cy="400110"/>
          </a:xfrm>
          <a:prstGeom prst="rect">
            <a:avLst/>
          </a:prstGeom>
          <a:noFill/>
        </p:spPr>
        <p:txBody>
          <a:bodyPr wrap="square">
            <a:spAutoFit/>
          </a:bodyPr>
          <a:lstStyle/>
          <a:p>
            <a:pPr algn="ctr"/>
            <a:r>
              <a:rPr lang="en-GB" sz="2000" b="1" dirty="0">
                <a:solidFill>
                  <a:srgbClr val="154C49"/>
                </a:solidFill>
                <a:latin typeface="+mj-lt"/>
              </a:rPr>
              <a:t>Training on 448 Paired Images </a:t>
            </a:r>
            <a:r>
              <a:rPr lang="en-GB" sz="1600" b="1" dirty="0">
                <a:solidFill>
                  <a:srgbClr val="154C49"/>
                </a:solidFill>
                <a:latin typeface="+mj-lt"/>
              </a:rPr>
              <a:t>(80% of full dataset)</a:t>
            </a:r>
            <a:endParaRPr lang="en-GB" sz="2000" b="1" dirty="0">
              <a:solidFill>
                <a:srgbClr val="154C49"/>
              </a:solidFill>
              <a:latin typeface="+mj-lt"/>
            </a:endParaRPr>
          </a:p>
        </p:txBody>
      </p:sp>
      <p:pic>
        <p:nvPicPr>
          <p:cNvPr id="16" name="Picture 15">
            <a:extLst>
              <a:ext uri="{FF2B5EF4-FFF2-40B4-BE49-F238E27FC236}">
                <a16:creationId xmlns:a16="http://schemas.microsoft.com/office/drawing/2014/main" id="{C46DC947-1EB7-8D7E-2F2D-8A43D9C6D397}"/>
              </a:ext>
            </a:extLst>
          </p:cNvPr>
          <p:cNvPicPr>
            <a:picLocks noChangeAspect="1"/>
          </p:cNvPicPr>
          <p:nvPr/>
        </p:nvPicPr>
        <p:blipFill>
          <a:blip r:embed="rId4"/>
          <a:srcRect b="51445"/>
          <a:stretch>
            <a:fillRect/>
          </a:stretch>
        </p:blipFill>
        <p:spPr>
          <a:xfrm>
            <a:off x="6963150" y="1449532"/>
            <a:ext cx="5156992" cy="2095354"/>
          </a:xfrm>
          <a:prstGeom prst="rect">
            <a:avLst/>
          </a:prstGeom>
        </p:spPr>
      </p:pic>
      <p:pic>
        <p:nvPicPr>
          <p:cNvPr id="18" name="Picture 17">
            <a:extLst>
              <a:ext uri="{FF2B5EF4-FFF2-40B4-BE49-F238E27FC236}">
                <a16:creationId xmlns:a16="http://schemas.microsoft.com/office/drawing/2014/main" id="{FBA82B0D-25E9-114D-ABFD-B516867ADBEF}"/>
              </a:ext>
            </a:extLst>
          </p:cNvPr>
          <p:cNvPicPr>
            <a:picLocks noChangeAspect="1"/>
          </p:cNvPicPr>
          <p:nvPr/>
        </p:nvPicPr>
        <p:blipFill>
          <a:blip r:embed="rId4"/>
          <a:srcRect t="48811"/>
          <a:stretch>
            <a:fillRect/>
          </a:stretch>
        </p:blipFill>
        <p:spPr>
          <a:xfrm>
            <a:off x="6963150" y="4125329"/>
            <a:ext cx="5156992" cy="2209049"/>
          </a:xfrm>
          <a:prstGeom prst="rect">
            <a:avLst/>
          </a:prstGeom>
        </p:spPr>
      </p:pic>
      <p:pic>
        <p:nvPicPr>
          <p:cNvPr id="19" name="Picture 18">
            <a:extLst>
              <a:ext uri="{FF2B5EF4-FFF2-40B4-BE49-F238E27FC236}">
                <a16:creationId xmlns:a16="http://schemas.microsoft.com/office/drawing/2014/main" id="{6BE2E98A-517E-EE40-3B44-EDEC09BC7975}"/>
              </a:ext>
            </a:extLst>
          </p:cNvPr>
          <p:cNvPicPr>
            <a:picLocks noChangeAspect="1"/>
          </p:cNvPicPr>
          <p:nvPr/>
        </p:nvPicPr>
        <p:blipFill>
          <a:blip r:embed="rId5"/>
          <a:srcRect r="21725"/>
          <a:stretch>
            <a:fillRect/>
          </a:stretch>
        </p:blipFill>
        <p:spPr>
          <a:xfrm>
            <a:off x="274776" y="1489084"/>
            <a:ext cx="6251123" cy="3651408"/>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12B4A58-2261-659F-82BE-3640D9CD126D}"/>
                  </a:ext>
                </a:extLst>
              </p:cNvPr>
              <p:cNvSpPr txBox="1"/>
              <p:nvPr/>
            </p:nvSpPr>
            <p:spPr>
              <a:xfrm>
                <a:off x="0" y="5025242"/>
                <a:ext cx="6096000" cy="1639873"/>
              </a:xfrm>
              <a:prstGeom prst="rect">
                <a:avLst/>
              </a:prstGeom>
              <a:noFill/>
            </p:spPr>
            <p:txBody>
              <a:bodyPr wrap="square" rtlCol="0">
                <a:spAutoFit/>
              </a:bodyPr>
              <a:lstStyle/>
              <a:p>
                <a:pPr algn="ctr">
                  <a:defRPr/>
                </a:pPr>
                <a:endParaRPr lang="en-GB" sz="1460" b="1" kern="0" dirty="0">
                  <a:latin typeface="Garamond" panose="02020404030301010803" pitchFamily="18" charset="0"/>
                  <a:ea typeface="Cambria" panose="02040503050406030204" pitchFamily="18" charset="0"/>
                  <a:cs typeface="Times New Roman" panose="02020603050405020304" pitchFamily="18" charset="0"/>
                </a:endParaRPr>
              </a:p>
              <a:p>
                <a:pPr algn="ctr">
                  <a:defRPr/>
                </a:pPr>
                <a14:m>
                  <m:oMathPara xmlns:m="http://schemas.openxmlformats.org/officeDocument/2006/math">
                    <m:oMathParaPr>
                      <m:jc m:val="centerGroup"/>
                    </m:oMathParaPr>
                    <m:oMath xmlns:m="http://schemas.openxmlformats.org/officeDocument/2006/math">
                      <m:r>
                        <a:rPr lang="en-GB" sz="1460" b="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𝜎</m:t>
                      </m:r>
                      <m:d>
                        <m:dPr>
                          <m:ctrlPr>
                            <a:rPr lang="en-GB" sz="146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GB" sz="1460" b="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𝑥</m:t>
                          </m:r>
                          <m:r>
                            <a:rPr lang="en-GB" sz="1460" b="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GB" sz="1460" b="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𝑦</m:t>
                          </m:r>
                        </m:e>
                      </m:d>
                      <m:r>
                        <a:rPr lang="en-GB" sz="1460" b="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ad>
                        <m:radPr>
                          <m:degHide m:val="on"/>
                          <m:ctrlPr>
                            <a:rPr lang="en-GB" sz="146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radPr>
                        <m:deg/>
                        <m:e>
                          <m:r>
                            <a:rPr lang="en-GB" sz="1460" b="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𝑙𝑛</m:t>
                          </m:r>
                          <m:d>
                            <m:dPr>
                              <m:ctrlPr>
                                <a:rPr lang="en-GB" sz="146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GB" sz="1460" b="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m:t>
                              </m:r>
                              <m:sSup>
                                <m:sSupPr>
                                  <m:ctrlPr>
                                    <a:rPr lang="en-GB" sz="146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pPr>
                                <m:e>
                                  <m:d>
                                    <m:dPr>
                                      <m:ctrlPr>
                                        <a:rPr lang="en-GB" sz="146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GB" sz="1460" b="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 </m:t>
                                      </m:r>
                                      <m:f>
                                        <m:fPr>
                                          <m:ctrlPr>
                                            <a:rPr lang="en-GB" sz="146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ad>
                                            <m:radPr>
                                              <m:degHide m:val="on"/>
                                              <m:ctrlPr>
                                                <a:rPr lang="en-GB" sz="146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radPr>
                                            <m:deg/>
                                            <m:e>
                                              <m:r>
                                                <m:rPr>
                                                  <m:sty m:val="p"/>
                                                </m:rPr>
                                                <a:rPr lang="en-GB" sz="1460" b="0"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Var</m:t>
                                              </m:r>
                                              <m:d>
                                                <m:dPr>
                                                  <m:begChr m:val="["/>
                                                  <m:endChr m:val="]"/>
                                                  <m:ctrlPr>
                                                    <a:rPr lang="en-GB" sz="1460"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GB" sz="1460" b="0"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𝐾</m:t>
                                                  </m:r>
                                                  <m:r>
                                                    <a:rPr lang="en-GB" sz="1460" b="0"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GB" sz="1460" b="0"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𝑥</m:t>
                                                  </m:r>
                                                  <m:r>
                                                    <a:rPr lang="en-GB" sz="1460" b="0"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GB" sz="1460" b="0"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𝑦</m:t>
                                                  </m:r>
                                                  <m:r>
                                                    <a:rPr lang="en-GB" sz="1460" b="0" i="1" ker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e>
                                              </m:d>
                                            </m:e>
                                          </m:rad>
                                        </m:num>
                                        <m:den>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𝔼</m:t>
                                          </m:r>
                                          <m:d>
                                            <m:dPr>
                                              <m:begChr m:val="["/>
                                              <m:endChr m:val="]"/>
                                              <m:ctrlPr>
                                                <a:rPr lang="en-GB" sz="146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e>
                                          </m:d>
                                        </m:den>
                                      </m:f>
                                      <m:r>
                                        <a:rPr lang="en-GB" sz="1460" b="0" i="1" kern="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e>
                                  </m:d>
                                </m:e>
                                <m:sup>
                                  <m:r>
                                    <a:rPr lang="en-GB" sz="1460" b="0" i="1"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2</m:t>
                                  </m:r>
                                </m:sup>
                              </m:sSup>
                            </m:e>
                          </m:d>
                        </m:e>
                      </m:rad>
                      <m:r>
                        <a:rPr lang="en-GB" sz="1460" b="0" i="0" kern="0"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  </m:t>
                      </m:r>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  </m:t>
                      </m:r>
                    </m:oMath>
                  </m:oMathPara>
                </a14:m>
                <a:endParaRPr lang="en-GB" sz="1460" b="0" i="1" kern="0"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a:p>
                <a:pPr algn="ctr">
                  <a:defRPr/>
                </a:pPr>
                <a:endParaRPr lang="en-GB" sz="1460" b="0" i="1" kern="0"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a:p>
                <a:pPr algn="ctr">
                  <a:defRPr/>
                </a:pPr>
                <a14:m>
                  <m:oMath xmlns:m="http://schemas.openxmlformats.org/officeDocument/2006/math">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𝜇</m:t>
                    </m:r>
                    <m:d>
                      <m:dPr>
                        <m:ctrlPr>
                          <a:rPr lang="en-GB" sz="146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𝑥</m:t>
                        </m:r>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𝑦</m:t>
                        </m:r>
                      </m:e>
                    </m:d>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𝑙𝑛</m:t>
                    </m:r>
                    <m:d>
                      <m:dPr>
                        <m:ctrlPr>
                          <a:rPr lang="en-GB" sz="146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𝔼</m:t>
                        </m:r>
                        <m:d>
                          <m:dPr>
                            <m:begChr m:val="["/>
                            <m:endChr m:val="]"/>
                            <m:ctrlPr>
                              <a:rPr lang="en-GB" sz="146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𝑥</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𝑦</m:t>
                            </m:r>
                            <m:r>
                              <a:rPr lang="en-GB" sz="1460" b="0" i="1" ker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e>
                        </m:d>
                      </m:e>
                    </m:d>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−0.5</m:t>
                    </m:r>
                    <m:sSup>
                      <m:sSupPr>
                        <m:ctrlPr>
                          <a:rPr lang="en-GB" sz="146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pPr>
                      <m:e>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𝜎</m:t>
                        </m:r>
                      </m:e>
                      <m:sup>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2</m:t>
                        </m:r>
                      </m:sup>
                    </m:sSup>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𝑥</m:t>
                    </m:r>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𝑦</m:t>
                    </m:r>
                    <m:r>
                      <a:rPr lang="en-GB" sz="1460" b="0" i="1" kern="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oMath>
                </a14:m>
                <a:r>
                  <a:rPr kumimoji="0" lang="en-GB" sz="1400" i="0" u="none" strike="noStrike" kern="0" cap="none" spc="0" normalizeH="0" baseline="0" noProof="0" dirty="0">
                    <a:ln>
                      <a:noFill/>
                    </a:ln>
                    <a:effectLst/>
                    <a:uLnTx/>
                    <a:uFillTx/>
                    <a:latin typeface="Garamond" panose="02020404030301010803" pitchFamily="18" charset="0"/>
                    <a:ea typeface="Cambria" panose="02040503050406030204" pitchFamily="18" charset="0"/>
                    <a:cs typeface="Times New Roman" panose="02020603050405020304" pitchFamily="18" charset="0"/>
                  </a:rPr>
                  <a:t>  </a:t>
                </a:r>
              </a:p>
            </p:txBody>
          </p:sp>
        </mc:Choice>
        <mc:Fallback xmlns="">
          <p:sp>
            <p:nvSpPr>
              <p:cNvPr id="2" name="TextBox 1">
                <a:extLst>
                  <a:ext uri="{FF2B5EF4-FFF2-40B4-BE49-F238E27FC236}">
                    <a16:creationId xmlns:a16="http://schemas.microsoft.com/office/drawing/2014/main" id="{C12B4A58-2261-659F-82BE-3640D9CD126D}"/>
                  </a:ext>
                </a:extLst>
              </p:cNvPr>
              <p:cNvSpPr txBox="1">
                <a:spLocks noRot="1" noChangeAspect="1" noMove="1" noResize="1" noEditPoints="1" noAdjustHandles="1" noChangeArrowheads="1" noChangeShapeType="1" noTextEdit="1"/>
              </p:cNvSpPr>
              <p:nvPr/>
            </p:nvSpPr>
            <p:spPr>
              <a:xfrm>
                <a:off x="0" y="5025242"/>
                <a:ext cx="6096000" cy="1639873"/>
              </a:xfrm>
              <a:prstGeom prst="rect">
                <a:avLst/>
              </a:prstGeom>
              <a:blipFill>
                <a:blip r:embed="rId6"/>
                <a:stretch>
                  <a:fillRect b="-1487"/>
                </a:stretch>
              </a:blipFill>
            </p:spPr>
            <p:txBody>
              <a:bodyPr/>
              <a:lstStyle/>
              <a:p>
                <a:r>
                  <a:rPr lang="en-GB">
                    <a:noFill/>
                  </a:rPr>
                  <a:t> </a:t>
                </a:r>
              </a:p>
            </p:txBody>
          </p:sp>
        </mc:Fallback>
      </mc:AlternateContent>
    </p:spTree>
    <p:extLst>
      <p:ext uri="{BB962C8B-B14F-4D97-AF65-F5344CB8AC3E}">
        <p14:creationId xmlns:p14="http://schemas.microsoft.com/office/powerpoint/2010/main" val="700225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A275-5FE6-4270-5D25-151D7DF4D8C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047E69C-6EBE-CEE7-A699-5F83823105C7}"/>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4D4362FD-6ECA-359B-DCD5-C6C0A8DC45DC}"/>
              </a:ext>
            </a:extLst>
          </p:cNvPr>
          <p:cNvSpPr>
            <a:spLocks noGrp="1"/>
          </p:cNvSpPr>
          <p:nvPr>
            <p:ph type="sldNum" sz="quarter" idx="12"/>
          </p:nvPr>
        </p:nvSpPr>
        <p:spPr/>
        <p:txBody>
          <a:bodyPr/>
          <a:lstStyle/>
          <a:p>
            <a:pPr rtl="0"/>
            <a:fld id="{294A09A9-5501-47C1-A89A-A340965A2BE2}" type="slidenum">
              <a:rPr lang="en-GB" noProof="0" smtClean="0"/>
              <a:t>19</a:t>
            </a:fld>
            <a:endParaRPr lang="en-GB" noProof="0"/>
          </a:p>
        </p:txBody>
      </p:sp>
      <mc:AlternateContent xmlns:mc="http://schemas.openxmlformats.org/markup-compatibility/2006" xmlns:a14="http://schemas.microsoft.com/office/drawing/2010/main">
        <mc:Choice Requires="a14">
          <p:sp>
            <p:nvSpPr>
              <p:cNvPr id="29" name="Title 1">
                <a:extLst>
                  <a:ext uri="{FF2B5EF4-FFF2-40B4-BE49-F238E27FC236}">
                    <a16:creationId xmlns:a16="http://schemas.microsoft.com/office/drawing/2014/main" id="{AC7C1DE1-EE94-BA8D-DB08-A511ECE4AD56}"/>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defRPr/>
                </a:pPr>
                <a:r>
                  <a:rPr lang="en-GB" dirty="0"/>
                  <a:t>Residual U-Net Architecture</a:t>
                </a:r>
                <a:br>
                  <a:rPr lang="en-GB" dirty="0"/>
                </a:br>
                <a:r>
                  <a:rPr kumimoji="0" lang="en-GB" sz="1600" b="0" i="0" u="none" strike="noStrike" kern="1200" cap="all" spc="300" normalizeH="0" baseline="0" noProof="0" dirty="0" err="1">
                    <a:ln>
                      <a:noFill/>
                    </a:ln>
                    <a:solidFill>
                      <a:prstClr val="black">
                        <a:alpha val="60000"/>
                      </a:prstClr>
                    </a:solidFill>
                    <a:effectLst/>
                    <a:uLnTx/>
                    <a:uFillTx/>
                    <a:latin typeface="Avenir Next LT Pro"/>
                    <a:ea typeface="+mn-ea"/>
                    <a:cs typeface="+mn-cs"/>
                  </a:rPr>
                  <a:t>D</a:t>
                </a:r>
                <a:r>
                  <a:rPr lang="en-GB" sz="1600" cap="all" spc="300" noProof="0" dirty="0" err="1">
                    <a:solidFill>
                      <a:prstClr val="black">
                        <a:alpha val="60000"/>
                      </a:prstClr>
                    </a:solidFill>
                    <a:latin typeface="Avenir Next LT Pro"/>
                  </a:rPr>
                  <a:t>Ata</a:t>
                </a:r>
                <a:r>
                  <a:rPr lang="en-GB" sz="1600" cap="all" spc="300" dirty="0">
                    <a:solidFill>
                      <a:prstClr val="black">
                        <a:alpha val="60000"/>
                      </a:prstClr>
                    </a:solidFill>
                    <a:latin typeface="Avenir Next LT Pro"/>
                  </a:rPr>
                  <a:t>-Driven UPSCALING of </a:t>
                </a:r>
                <a14:m>
                  <m:oMath xmlns:m="http://schemas.openxmlformats.org/officeDocument/2006/math">
                    <m:r>
                      <a:rPr lang="en-GB" sz="1600" i="1" cap="all" spc="300">
                        <a:solidFill>
                          <a:prstClr val="black">
                            <a:alpha val="60000"/>
                          </a:prstClr>
                        </a:solidFill>
                        <a:latin typeface="Cambria Math" panose="02040503050406030204" pitchFamily="18" charset="0"/>
                      </a:rPr>
                      <m:t>𝐾</m:t>
                    </m:r>
                    <m:d>
                      <m:dPr>
                        <m:ctrlPr>
                          <a:rPr lang="en-GB" sz="1600" i="1" cap="all" spc="300">
                            <a:solidFill>
                              <a:prstClr val="black">
                                <a:alpha val="60000"/>
                              </a:prstClr>
                            </a:solidFill>
                            <a:latin typeface="Cambria Math" panose="02040503050406030204" pitchFamily="18" charset="0"/>
                          </a:rPr>
                        </m:ctrlPr>
                      </m:dPr>
                      <m:e>
                        <m:r>
                          <a:rPr lang="en-GB" sz="1600" i="1" cap="all" spc="300">
                            <a:solidFill>
                              <a:prstClr val="black">
                                <a:alpha val="60000"/>
                              </a:prstClr>
                            </a:solidFill>
                            <a:latin typeface="Cambria Math" panose="02040503050406030204" pitchFamily="18" charset="0"/>
                          </a:rPr>
                          <m:t>𝑥</m:t>
                        </m:r>
                        <m:r>
                          <a:rPr lang="en-GB" sz="1600" i="1" cap="all" spc="300">
                            <a:solidFill>
                              <a:prstClr val="black">
                                <a:alpha val="60000"/>
                              </a:prstClr>
                            </a:solidFill>
                            <a:latin typeface="Cambria Math" panose="02040503050406030204" pitchFamily="18" charset="0"/>
                          </a:rPr>
                          <m:t>,</m:t>
                        </m:r>
                        <m:r>
                          <a:rPr lang="en-GB" sz="1600" i="1" cap="all" spc="300">
                            <a:solidFill>
                              <a:prstClr val="black">
                                <a:alpha val="60000"/>
                              </a:prstClr>
                            </a:solidFill>
                            <a:latin typeface="Cambria Math" panose="02040503050406030204" pitchFamily="18" charset="0"/>
                          </a:rPr>
                          <m:t>𝑦</m:t>
                        </m:r>
                      </m:e>
                    </m:d>
                  </m:oMath>
                </a14:m>
                <a:endParaRPr lang="en-GB" dirty="0"/>
              </a:p>
            </p:txBody>
          </p:sp>
        </mc:Choice>
        <mc:Fallback xmlns="">
          <p:sp>
            <p:nvSpPr>
              <p:cNvPr id="29" name="Title 1">
                <a:extLst>
                  <a:ext uri="{FF2B5EF4-FFF2-40B4-BE49-F238E27FC236}">
                    <a16:creationId xmlns:a16="http://schemas.microsoft.com/office/drawing/2014/main" id="{AC7C1DE1-EE94-BA8D-DB08-A511ECE4AD56}"/>
                  </a:ext>
                </a:extLst>
              </p:cNvPr>
              <p:cNvSpPr txBox="1">
                <a:spLocks noRot="1" noChangeAspect="1" noMove="1" noResize="1" noEditPoints="1" noAdjustHandles="1" noChangeArrowheads="1" noChangeShapeType="1" noTextEdit="1"/>
              </p:cNvSpPr>
              <p:nvPr/>
            </p:nvSpPr>
            <p:spPr>
              <a:xfrm>
                <a:off x="394135" y="10750"/>
                <a:ext cx="9209619" cy="964800"/>
              </a:xfrm>
              <a:prstGeom prst="rect">
                <a:avLst/>
              </a:prstGeom>
              <a:blipFill>
                <a:blip r:embed="rId3"/>
                <a:stretch>
                  <a:fillRect l="-1722" b="-27215"/>
                </a:stretch>
              </a:blipFill>
            </p:spPr>
            <p:txBody>
              <a:bodyPr/>
              <a:lstStyle/>
              <a:p>
                <a:r>
                  <a:rPr lang="en-GB">
                    <a:noFill/>
                  </a:rPr>
                  <a:t> </a:t>
                </a:r>
              </a:p>
            </p:txBody>
          </p:sp>
        </mc:Fallback>
      </mc:AlternateContent>
      <p:sp>
        <p:nvSpPr>
          <p:cNvPr id="31" name="Footer Placeholder 6">
            <a:extLst>
              <a:ext uri="{FF2B5EF4-FFF2-40B4-BE49-F238E27FC236}">
                <a16:creationId xmlns:a16="http://schemas.microsoft.com/office/drawing/2014/main" id="{413FC769-A666-5779-6F07-47149AF57D53}"/>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pic>
        <p:nvPicPr>
          <p:cNvPr id="3" name="Picture 2">
            <a:extLst>
              <a:ext uri="{FF2B5EF4-FFF2-40B4-BE49-F238E27FC236}">
                <a16:creationId xmlns:a16="http://schemas.microsoft.com/office/drawing/2014/main" id="{81FFC152-0054-3473-7775-992DAD973001}"/>
              </a:ext>
            </a:extLst>
          </p:cNvPr>
          <p:cNvPicPr>
            <a:picLocks noChangeAspect="1"/>
          </p:cNvPicPr>
          <p:nvPr/>
        </p:nvPicPr>
        <p:blipFill>
          <a:blip r:embed="rId4"/>
          <a:stretch>
            <a:fillRect/>
          </a:stretch>
        </p:blipFill>
        <p:spPr>
          <a:xfrm>
            <a:off x="662469" y="1340675"/>
            <a:ext cx="10867062" cy="4968671"/>
          </a:xfrm>
          <a:prstGeom prst="rect">
            <a:avLst/>
          </a:prstGeom>
        </p:spPr>
      </p:pic>
    </p:spTree>
    <p:extLst>
      <p:ext uri="{BB962C8B-B14F-4D97-AF65-F5344CB8AC3E}">
        <p14:creationId xmlns:p14="http://schemas.microsoft.com/office/powerpoint/2010/main" val="377666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1B4A4-C19B-FF3F-FC99-31EEEE228BF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F203827-714D-B8EF-A53F-2C623B472A2E}"/>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a:extLst>
              <a:ext uri="{FF2B5EF4-FFF2-40B4-BE49-F238E27FC236}">
                <a16:creationId xmlns:a16="http://schemas.microsoft.com/office/drawing/2014/main" id="{96452D9D-36B1-7FA2-51B2-82E903C621CE}"/>
              </a:ext>
            </a:extLst>
          </p:cNvPr>
          <p:cNvPicPr>
            <a:picLocks noChangeAspect="1"/>
          </p:cNvPicPr>
          <p:nvPr/>
        </p:nvPicPr>
        <p:blipFill>
          <a:blip r:embed="rId3"/>
          <a:stretch>
            <a:fillRect/>
          </a:stretch>
        </p:blipFill>
        <p:spPr>
          <a:xfrm>
            <a:off x="183057" y="2075755"/>
            <a:ext cx="4895484" cy="4742645"/>
          </a:xfrm>
          <a:prstGeom prst="rect">
            <a:avLst/>
          </a:prstGeom>
        </p:spPr>
      </p:pic>
      <p:sp>
        <p:nvSpPr>
          <p:cNvPr id="8" name="Slide Number Placeholder 7">
            <a:extLst>
              <a:ext uri="{FF2B5EF4-FFF2-40B4-BE49-F238E27FC236}">
                <a16:creationId xmlns:a16="http://schemas.microsoft.com/office/drawing/2014/main" id="{2A1983B0-8639-7E82-8476-7C9C2CFE557F}"/>
              </a:ext>
            </a:extLst>
          </p:cNvPr>
          <p:cNvSpPr>
            <a:spLocks noGrp="1"/>
          </p:cNvSpPr>
          <p:nvPr>
            <p:ph type="sldNum" sz="quarter" idx="12"/>
          </p:nvPr>
        </p:nvSpPr>
        <p:spPr/>
        <p:txBody>
          <a:bodyPr/>
          <a:lstStyle/>
          <a:p>
            <a:pPr rtl="0"/>
            <a:fld id="{294A09A9-5501-47C1-A89A-A340965A2BE2}" type="slidenum">
              <a:rPr lang="en-GB" noProof="0" smtClean="0"/>
              <a:t>2</a:t>
            </a:fld>
            <a:endParaRPr lang="en-GB" noProof="0"/>
          </a:p>
        </p:txBody>
      </p:sp>
      <p:sp>
        <p:nvSpPr>
          <p:cNvPr id="29" name="Title 1">
            <a:extLst>
              <a:ext uri="{FF2B5EF4-FFF2-40B4-BE49-F238E27FC236}">
                <a16:creationId xmlns:a16="http://schemas.microsoft.com/office/drawing/2014/main" id="{7D31F8F3-132C-B6FA-A499-BE2E11434F07}"/>
              </a:ext>
            </a:extLst>
          </p:cNvPr>
          <p:cNvSpPr txBox="1">
            <a:spLocks/>
          </p:cNvSpPr>
          <p:nvPr/>
        </p:nvSpPr>
        <p:spPr>
          <a:xfrm>
            <a:off x="394135" y="10750"/>
            <a:ext cx="9961044"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Uncertainty Propagation in Fractured Systems</a:t>
            </a:r>
            <a:br>
              <a:rPr lang="en-GB" dirty="0"/>
            </a:br>
            <a:r>
              <a:rPr lang="en-GB" sz="1600" cap="all" spc="300" dirty="0">
                <a:solidFill>
                  <a:prstClr val="black">
                    <a:alpha val="60000"/>
                  </a:prstClr>
                </a:solidFill>
                <a:latin typeface="Avenir Next LT Pro"/>
                <a:ea typeface="+mn-ea"/>
                <a:cs typeface="+mn-cs"/>
              </a:rPr>
              <a:t>Fault Damage Zones as uncertain leakage pathways</a:t>
            </a:r>
            <a:endParaRPr lang="en-GB" dirty="0"/>
          </a:p>
        </p:txBody>
      </p:sp>
      <p:sp>
        <p:nvSpPr>
          <p:cNvPr id="31" name="Footer Placeholder 6">
            <a:extLst>
              <a:ext uri="{FF2B5EF4-FFF2-40B4-BE49-F238E27FC236}">
                <a16:creationId xmlns:a16="http://schemas.microsoft.com/office/drawing/2014/main" id="{7089B1CA-D206-EFA0-3AA3-DBB760E4FF0E}"/>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pic>
        <p:nvPicPr>
          <p:cNvPr id="13" name="Picture 12">
            <a:extLst>
              <a:ext uri="{FF2B5EF4-FFF2-40B4-BE49-F238E27FC236}">
                <a16:creationId xmlns:a16="http://schemas.microsoft.com/office/drawing/2014/main" id="{C4A3708A-46D4-E8A3-8C36-4272A3BB8E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sp>
        <p:nvSpPr>
          <p:cNvPr id="11" name="Star: 5 Points 10">
            <a:extLst>
              <a:ext uri="{FF2B5EF4-FFF2-40B4-BE49-F238E27FC236}">
                <a16:creationId xmlns:a16="http://schemas.microsoft.com/office/drawing/2014/main" id="{5DA4DCBC-EC4F-FFC6-3FC5-D311E6A1BCA1}"/>
              </a:ext>
            </a:extLst>
          </p:cNvPr>
          <p:cNvSpPr/>
          <p:nvPr/>
        </p:nvSpPr>
        <p:spPr>
          <a:xfrm>
            <a:off x="4253784" y="3875966"/>
            <a:ext cx="334257" cy="303002"/>
          </a:xfrm>
          <a:prstGeom prst="star5">
            <a:avLst/>
          </a:prstGeom>
          <a:solidFill>
            <a:srgbClr val="FFC00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E00FBDD4-1926-D6FC-05DB-C6E95FF577A2}"/>
              </a:ext>
            </a:extLst>
          </p:cNvPr>
          <p:cNvPicPr>
            <a:picLocks noChangeAspect="1"/>
          </p:cNvPicPr>
          <p:nvPr/>
        </p:nvPicPr>
        <p:blipFill>
          <a:blip r:embed="rId5"/>
          <a:stretch>
            <a:fillRect/>
          </a:stretch>
        </p:blipFill>
        <p:spPr>
          <a:xfrm>
            <a:off x="3527110" y="1473445"/>
            <a:ext cx="1503305" cy="965584"/>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a14="http://schemas.microsoft.com/office/drawing/2010/main">
        <mc:Choice Requires="a14">
          <p:sp>
            <p:nvSpPr>
              <p:cNvPr id="18" name="ZoneTexte 41">
                <a:extLst>
                  <a:ext uri="{FF2B5EF4-FFF2-40B4-BE49-F238E27FC236}">
                    <a16:creationId xmlns:a16="http://schemas.microsoft.com/office/drawing/2014/main" id="{10F747D2-485F-2532-B619-875B5EEB868C}"/>
                  </a:ext>
                </a:extLst>
              </p:cNvPr>
              <p:cNvSpPr txBox="1"/>
              <p:nvPr/>
            </p:nvSpPr>
            <p:spPr>
              <a:xfrm>
                <a:off x="6383288" y="1473445"/>
                <a:ext cx="4919708" cy="1123712"/>
              </a:xfrm>
              <a:prstGeom prst="roundRect">
                <a:avLst/>
              </a:prstGeom>
              <a:solidFill>
                <a:srgbClr val="DAE3E3"/>
              </a:solidFill>
              <a:ln>
                <a:solidFill>
                  <a:srgbClr val="DAE3E3"/>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defPPr rtl="0">
                  <a:defRPr lang="en-us"/>
                </a:defPPr>
                <a:lvl1pPr marR="0" lvl="0" algn="ctr" fontAlgn="auto">
                  <a:lnSpc>
                    <a:spcPct val="100000"/>
                  </a:lnSpc>
                  <a:spcBef>
                    <a:spcPts val="0"/>
                  </a:spcBef>
                  <a:spcAft>
                    <a:spcPts val="0"/>
                  </a:spcAft>
                  <a:buClrTx/>
                  <a:buSzTx/>
                  <a:tabLst/>
                  <a:defRPr sz="2000" b="1">
                    <a:solidFill>
                      <a:srgbClr val="1C514E"/>
                    </a:solidFill>
                    <a:latin typeface="Goudy Old Style"/>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latin typeface="Garamond" panose="02020404030301010803" pitchFamily="18" charset="0"/>
                  </a:rPr>
                  <a:t>How conductive </a:t>
                </a:r>
                <a:r>
                  <a:rPr lang="fr-FR" dirty="0" err="1">
                    <a:latin typeface="Garamond" panose="02020404030301010803" pitchFamily="18" charset="0"/>
                  </a:rPr>
                  <a:t>is</a:t>
                </a:r>
                <a:r>
                  <a:rPr lang="fr-FR" dirty="0">
                    <a:latin typeface="Garamond" panose="02020404030301010803" pitchFamily="18" charset="0"/>
                  </a:rPr>
                  <a:t> the </a:t>
                </a:r>
                <a:r>
                  <a:rPr lang="fr-FR" dirty="0" err="1">
                    <a:latin typeface="Garamond" panose="02020404030301010803" pitchFamily="18" charset="0"/>
                  </a:rPr>
                  <a:t>fault</a:t>
                </a:r>
                <a:r>
                  <a:rPr lang="fr-FR" dirty="0">
                    <a:latin typeface="Garamond" panose="02020404030301010803" pitchFamily="18" charset="0"/>
                  </a:rPr>
                  <a:t> damage zone? </a:t>
                </a:r>
              </a:p>
              <a:p>
                <a14:m>
                  <m:oMath xmlns:m="http://schemas.openxmlformats.org/officeDocument/2006/math">
                    <m:r>
                      <a:rPr lang="en-GB" b="0" i="1" smtClean="0">
                        <a:latin typeface="Cambria Math" panose="02040503050406030204" pitchFamily="18" charset="0"/>
                      </a:rPr>
                      <m:t>→ </m:t>
                    </m:r>
                  </m:oMath>
                </a14:m>
                <a:r>
                  <a:rPr lang="fr-FR" b="0" dirty="0" err="1">
                    <a:latin typeface="Garamond" panose="02020404030301010803" pitchFamily="18" charset="0"/>
                  </a:rPr>
                  <a:t>Physics-informed</a:t>
                </a:r>
                <a:r>
                  <a:rPr lang="fr-FR" b="0" dirty="0">
                    <a:latin typeface="Garamond" panose="02020404030301010803" pitchFamily="18" charset="0"/>
                  </a:rPr>
                  <a:t>, </a:t>
                </a:r>
                <a:r>
                  <a:rPr lang="fr-FR" b="0" dirty="0" err="1">
                    <a:latin typeface="Garamond" panose="02020404030301010803" pitchFamily="18" charset="0"/>
                  </a:rPr>
                  <a:t>uncertainty-aware</a:t>
                </a:r>
                <a:r>
                  <a:rPr lang="fr-FR" b="0" dirty="0">
                    <a:latin typeface="Garamond" panose="02020404030301010803" pitchFamily="18" charset="0"/>
                  </a:rPr>
                  <a:t> </a:t>
                </a:r>
              </a:p>
              <a:p>
                <a:r>
                  <a:rPr lang="fr-FR" b="0" dirty="0" err="1">
                    <a:latin typeface="Garamond" panose="02020404030301010803" pitchFamily="18" charset="0"/>
                  </a:rPr>
                  <a:t>priors</a:t>
                </a:r>
                <a:r>
                  <a:rPr lang="fr-FR" b="0" dirty="0">
                    <a:latin typeface="Garamond" panose="02020404030301010803" pitchFamily="18" charset="0"/>
                  </a:rPr>
                  <a:t> for </a:t>
                </a:r>
                <a:r>
                  <a:rPr lang="fr-FR" b="0" dirty="0" err="1">
                    <a:latin typeface="Garamond" panose="02020404030301010803" pitchFamily="18" charset="0"/>
                  </a:rPr>
                  <a:t>leakage-risk</a:t>
                </a:r>
                <a:r>
                  <a:rPr lang="fr-FR" b="0" dirty="0">
                    <a:latin typeface="Garamond" panose="02020404030301010803" pitchFamily="18" charset="0"/>
                  </a:rPr>
                  <a:t> </a:t>
                </a:r>
                <a:r>
                  <a:rPr lang="fr-FR" b="0" dirty="0" err="1">
                    <a:latin typeface="Garamond" panose="02020404030301010803" pitchFamily="18" charset="0"/>
                  </a:rPr>
                  <a:t>prediction</a:t>
                </a:r>
                <a:r>
                  <a:rPr lang="fr-FR" b="0" dirty="0">
                    <a:latin typeface="Garamond" panose="02020404030301010803" pitchFamily="18" charset="0"/>
                  </a:rPr>
                  <a:t> </a:t>
                </a:r>
              </a:p>
            </p:txBody>
          </p:sp>
        </mc:Choice>
        <mc:Fallback xmlns="">
          <p:sp>
            <p:nvSpPr>
              <p:cNvPr id="18" name="ZoneTexte 41">
                <a:extLst>
                  <a:ext uri="{FF2B5EF4-FFF2-40B4-BE49-F238E27FC236}">
                    <a16:creationId xmlns:a16="http://schemas.microsoft.com/office/drawing/2014/main" id="{10F747D2-485F-2532-B619-875B5EEB868C}"/>
                  </a:ext>
                </a:extLst>
              </p:cNvPr>
              <p:cNvSpPr txBox="1">
                <a:spLocks noRot="1" noChangeAspect="1" noMove="1" noResize="1" noEditPoints="1" noAdjustHandles="1" noChangeArrowheads="1" noChangeShapeType="1" noTextEdit="1"/>
              </p:cNvSpPr>
              <p:nvPr/>
            </p:nvSpPr>
            <p:spPr>
              <a:xfrm>
                <a:off x="6383288" y="1473445"/>
                <a:ext cx="4919708" cy="1123712"/>
              </a:xfrm>
              <a:prstGeom prst="roundRect">
                <a:avLst/>
              </a:prstGeom>
              <a:blipFill>
                <a:blip r:embed="rId6"/>
                <a:stretch>
                  <a:fillRect/>
                </a:stretch>
              </a:blipFill>
              <a:ln>
                <a:solidFill>
                  <a:srgbClr val="DAE3E3"/>
                </a:solidFill>
              </a:ln>
              <a:effectLst>
                <a:outerShdw blurRad="50800" dist="38100" algn="l" rotWithShape="0">
                  <a:prstClr val="black">
                    <a:alpha val="40000"/>
                  </a:prstClr>
                </a:outerShdw>
              </a:effectLst>
            </p:spPr>
            <p:txBody>
              <a:bodyPr/>
              <a:lstStyle/>
              <a:p>
                <a:r>
                  <a:rPr lang="en-GB">
                    <a:noFill/>
                  </a:rPr>
                  <a:t> </a:t>
                </a:r>
              </a:p>
            </p:txBody>
          </p:sp>
        </mc:Fallback>
      </mc:AlternateContent>
      <p:sp>
        <p:nvSpPr>
          <p:cNvPr id="23" name="TextBox 22">
            <a:extLst>
              <a:ext uri="{FF2B5EF4-FFF2-40B4-BE49-F238E27FC236}">
                <a16:creationId xmlns:a16="http://schemas.microsoft.com/office/drawing/2014/main" id="{8A5C2545-7FF0-91ED-9C7D-88E9F69673E1}"/>
              </a:ext>
            </a:extLst>
          </p:cNvPr>
          <p:cNvSpPr txBox="1"/>
          <p:nvPr/>
        </p:nvSpPr>
        <p:spPr>
          <a:xfrm>
            <a:off x="9541824" y="3363608"/>
            <a:ext cx="2642101" cy="2862322"/>
          </a:xfrm>
          <a:prstGeom prst="rect">
            <a:avLst/>
          </a:prstGeom>
          <a:noFill/>
        </p:spPr>
        <p:txBody>
          <a:bodyPr wrap="square">
            <a:spAutoFit/>
          </a:bodyPr>
          <a:lstStyle/>
          <a:p>
            <a:pPr marL="342900" indent="-342900" algn="l">
              <a:buFont typeface="Arial" panose="020B0604020202020204" pitchFamily="34" charset="0"/>
              <a:buChar char="•"/>
            </a:pPr>
            <a:r>
              <a:rPr lang="fr-FR" sz="2000" b="1" dirty="0">
                <a:latin typeface="Garamond" panose="02020404030301010803" pitchFamily="18" charset="0"/>
                <a:cs typeface="Calibri" panose="020F0502020204030204" pitchFamily="34" charset="0"/>
              </a:rPr>
              <a:t>Data Uncertainty</a:t>
            </a:r>
          </a:p>
          <a:p>
            <a:pPr algn="l"/>
            <a:r>
              <a:rPr lang="fr-FR" sz="2000" dirty="0">
                <a:latin typeface="Garamond" panose="02020404030301010803" pitchFamily="18" charset="0"/>
                <a:cs typeface="Calibri" panose="020F0502020204030204" pitchFamily="34" charset="0"/>
              </a:rPr>
              <a:t>Limited observations</a:t>
            </a:r>
          </a:p>
          <a:p>
            <a:pPr algn="l"/>
            <a:endParaRPr lang="fr-FR" sz="2000" dirty="0">
              <a:latin typeface="Garamond" panose="02020404030301010803" pitchFamily="18" charset="0"/>
              <a:cs typeface="Calibri" panose="020F0502020204030204" pitchFamily="34" charset="0"/>
            </a:endParaRPr>
          </a:p>
          <a:p>
            <a:pPr marL="342900" indent="-342900" algn="l">
              <a:buFont typeface="Arial" panose="020B0604020202020204" pitchFamily="34" charset="0"/>
              <a:buChar char="•"/>
            </a:pPr>
            <a:r>
              <a:rPr lang="fr-FR" sz="2000" b="1" dirty="0">
                <a:latin typeface="Garamond" panose="02020404030301010803" pitchFamily="18" charset="0"/>
                <a:cs typeface="Calibri" panose="020F0502020204030204" pitchFamily="34" charset="0"/>
              </a:rPr>
              <a:t>Model Uncertainty </a:t>
            </a:r>
          </a:p>
          <a:p>
            <a:pPr algn="l"/>
            <a:r>
              <a:rPr lang="fr-FR" sz="2000" dirty="0" err="1">
                <a:latin typeface="Garamond" panose="02020404030301010803" pitchFamily="18" charset="0"/>
                <a:cs typeface="Calibri" panose="020F0502020204030204" pitchFamily="34" charset="0"/>
              </a:rPr>
              <a:t>Conductivity</a:t>
            </a:r>
            <a:r>
              <a:rPr lang="fr-FR" sz="2000" dirty="0">
                <a:latin typeface="Garamond" panose="02020404030301010803" pitchFamily="18" charset="0"/>
                <a:cs typeface="Calibri" panose="020F0502020204030204" pitchFamily="34" charset="0"/>
              </a:rPr>
              <a:t> </a:t>
            </a:r>
            <a:r>
              <a:rPr lang="fr-FR" sz="2000" dirty="0" err="1">
                <a:latin typeface="Garamond" panose="02020404030301010803" pitchFamily="18" charset="0"/>
                <a:cs typeface="Calibri" panose="020F0502020204030204" pitchFamily="34" charset="0"/>
              </a:rPr>
              <a:t>priors</a:t>
            </a:r>
            <a:r>
              <a:rPr lang="fr-FR" sz="2000" dirty="0">
                <a:latin typeface="Garamond" panose="02020404030301010803" pitchFamily="18" charset="0"/>
                <a:cs typeface="Calibri" panose="020F0502020204030204" pitchFamily="34" charset="0"/>
              </a:rPr>
              <a:t>  </a:t>
            </a:r>
          </a:p>
          <a:p>
            <a:pPr marL="342900" indent="-342900" algn="l">
              <a:buFont typeface="Arial" panose="020B0604020202020204" pitchFamily="34" charset="0"/>
              <a:buChar char="•"/>
            </a:pPr>
            <a:endParaRPr lang="fr-FR" sz="2000" b="1" dirty="0">
              <a:latin typeface="Garamond" panose="02020404030301010803" pitchFamily="18" charset="0"/>
              <a:cs typeface="Calibri" panose="020F0502020204030204" pitchFamily="34" charset="0"/>
            </a:endParaRPr>
          </a:p>
          <a:p>
            <a:pPr marL="342900" indent="-342900" algn="l">
              <a:buFont typeface="Arial" panose="020B0604020202020204" pitchFamily="34" charset="0"/>
              <a:buChar char="•"/>
            </a:pPr>
            <a:r>
              <a:rPr lang="fr-FR" sz="2000" b="1" dirty="0" err="1">
                <a:latin typeface="Garamond" panose="02020404030301010803" pitchFamily="18" charset="0"/>
                <a:cs typeface="Calibri" panose="020F0502020204030204" pitchFamily="34" charset="0"/>
              </a:rPr>
              <a:t>Scale</a:t>
            </a:r>
            <a:r>
              <a:rPr lang="fr-FR" sz="2000" b="1" dirty="0">
                <a:latin typeface="Garamond" panose="02020404030301010803" pitchFamily="18" charset="0"/>
                <a:cs typeface="Calibri" panose="020F0502020204030204" pitchFamily="34" charset="0"/>
              </a:rPr>
              <a:t> Transfer </a:t>
            </a:r>
          </a:p>
          <a:p>
            <a:pPr algn="l"/>
            <a:endParaRPr lang="fr-FR" sz="2000" dirty="0">
              <a:latin typeface="Garamond" panose="02020404030301010803" pitchFamily="18" charset="0"/>
              <a:cs typeface="Calibri" panose="020F0502020204030204" pitchFamily="34" charset="0"/>
            </a:endParaRPr>
          </a:p>
          <a:p>
            <a:pPr marL="342900" indent="-342900" algn="l">
              <a:buFont typeface="Arial" panose="020B0604020202020204" pitchFamily="34" charset="0"/>
              <a:buChar char="•"/>
            </a:pPr>
            <a:endParaRPr lang="fr-FR" sz="2000" b="1" dirty="0">
              <a:latin typeface="Garamond" panose="02020404030301010803"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1852F20-E015-0148-A5B2-DDDC71D0A64A}"/>
              </a:ext>
            </a:extLst>
          </p:cNvPr>
          <p:cNvGrpSpPr/>
          <p:nvPr/>
        </p:nvGrpSpPr>
        <p:grpSpPr>
          <a:xfrm>
            <a:off x="5189457" y="3082635"/>
            <a:ext cx="4120906" cy="2805916"/>
            <a:chOff x="5374657" y="3082635"/>
            <a:chExt cx="4120906" cy="2805916"/>
          </a:xfrm>
        </p:grpSpPr>
        <p:grpSp>
          <p:nvGrpSpPr>
            <p:cNvPr id="21" name="Group 20">
              <a:extLst>
                <a:ext uri="{FF2B5EF4-FFF2-40B4-BE49-F238E27FC236}">
                  <a16:creationId xmlns:a16="http://schemas.microsoft.com/office/drawing/2014/main" id="{8D48E2C4-5777-5AA4-C19E-9057498DA4D7}"/>
                </a:ext>
              </a:extLst>
            </p:cNvPr>
            <p:cNvGrpSpPr/>
            <p:nvPr/>
          </p:nvGrpSpPr>
          <p:grpSpPr>
            <a:xfrm>
              <a:off x="5374657" y="3082635"/>
              <a:ext cx="3890772" cy="2805916"/>
              <a:chOff x="7731890" y="3616151"/>
              <a:chExt cx="3890772" cy="2805916"/>
            </a:xfrm>
          </p:grpSpPr>
          <p:pic>
            <p:nvPicPr>
              <p:cNvPr id="16" name="Picture 15">
                <a:extLst>
                  <a:ext uri="{FF2B5EF4-FFF2-40B4-BE49-F238E27FC236}">
                    <a16:creationId xmlns:a16="http://schemas.microsoft.com/office/drawing/2014/main" id="{38575220-8C94-2D27-85FF-C886FA85F0A2}"/>
                  </a:ext>
                </a:extLst>
              </p:cNvPr>
              <p:cNvPicPr>
                <a:picLocks noChangeAspect="1"/>
              </p:cNvPicPr>
              <p:nvPr/>
            </p:nvPicPr>
            <p:blipFill>
              <a:blip r:embed="rId7"/>
              <a:srcRect r="12385"/>
              <a:stretch>
                <a:fillRect/>
              </a:stretch>
            </p:blipFill>
            <p:spPr>
              <a:xfrm>
                <a:off x="7731890" y="3616151"/>
                <a:ext cx="3890772" cy="220733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2A079A9-2C44-5298-FAD5-DF1A082DC7CB}"/>
                      </a:ext>
                    </a:extLst>
                  </p:cNvPr>
                  <p:cNvSpPr txBox="1"/>
                  <p:nvPr/>
                </p:nvSpPr>
                <p:spPr>
                  <a:xfrm>
                    <a:off x="8089009" y="5868069"/>
                    <a:ext cx="3435126" cy="553998"/>
                  </a:xfrm>
                  <a:prstGeom prst="rect">
                    <a:avLst/>
                  </a:prstGeom>
                  <a:noFill/>
                </p:spPr>
                <p:txBody>
                  <a:bodyPr wrap="square">
                    <a:spAutoFit/>
                  </a:bodyPr>
                  <a:lstStyle/>
                  <a:p>
                    <a:r>
                      <a:rPr lang="en-GB" b="1" dirty="0">
                        <a:latin typeface="Garamond" panose="02020404030301010803" pitchFamily="18" charset="0"/>
                        <a:cs typeface="Calibri" panose="020F0502020204030204" pitchFamily="34" charset="0"/>
                      </a:rPr>
                      <a:t>Core-scale natural shear fractures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Depth </a:t>
                    </a:r>
                    <a14:m>
                      <m:oMath xmlns:m="http://schemas.openxmlformats.org/officeDocument/2006/math">
                        <m:r>
                          <a:rPr kumimoji="0" lang="en-GB" sz="1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∼198 </m:t>
                        </m:r>
                        <m:r>
                          <m:rPr>
                            <m:sty m:val="p"/>
                          </m:rPr>
                          <a:rPr kumimoji="0" lang="en-GB" sz="1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m</m:t>
                        </m:r>
                      </m:oMath>
                    </a14:m>
                    <a:endParaRPr kumimoji="0" lang="en-GB"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endParaRPr>
                  </a:p>
                </p:txBody>
              </p:sp>
            </mc:Choice>
            <mc:Fallback xmlns="">
              <p:sp>
                <p:nvSpPr>
                  <p:cNvPr id="4" name="TextBox 3">
                    <a:extLst>
                      <a:ext uri="{FF2B5EF4-FFF2-40B4-BE49-F238E27FC236}">
                        <a16:creationId xmlns:a16="http://schemas.microsoft.com/office/drawing/2014/main" id="{92A079A9-2C44-5298-FAD5-DF1A082DC7CB}"/>
                      </a:ext>
                    </a:extLst>
                  </p:cNvPr>
                  <p:cNvSpPr txBox="1">
                    <a:spLocks noRot="1" noChangeAspect="1" noMove="1" noResize="1" noEditPoints="1" noAdjustHandles="1" noChangeArrowheads="1" noChangeShapeType="1" noTextEdit="1"/>
                  </p:cNvSpPr>
                  <p:nvPr/>
                </p:nvSpPr>
                <p:spPr>
                  <a:xfrm>
                    <a:off x="8089009" y="5868069"/>
                    <a:ext cx="3435126" cy="553998"/>
                  </a:xfrm>
                  <a:prstGeom prst="rect">
                    <a:avLst/>
                  </a:prstGeom>
                  <a:blipFill>
                    <a:blip r:embed="rId8"/>
                    <a:stretch>
                      <a:fillRect l="-1599" t="-5495" r="-1421" b="-7692"/>
                    </a:stretch>
                  </a:blipFill>
                </p:spPr>
                <p:txBody>
                  <a:bodyPr/>
                  <a:lstStyle/>
                  <a:p>
                    <a:r>
                      <a:rPr lang="en-GB">
                        <a:noFill/>
                      </a:rPr>
                      <a:t> </a:t>
                    </a:r>
                  </a:p>
                </p:txBody>
              </p:sp>
            </mc:Fallback>
          </mc:AlternateContent>
        </p:grpSp>
        <p:pic>
          <p:nvPicPr>
            <p:cNvPr id="24" name="Picture 23">
              <a:extLst>
                <a:ext uri="{FF2B5EF4-FFF2-40B4-BE49-F238E27FC236}">
                  <a16:creationId xmlns:a16="http://schemas.microsoft.com/office/drawing/2014/main" id="{F14F82FD-E25D-7E0D-A54B-4571D9361C6D}"/>
                </a:ext>
              </a:extLst>
            </p:cNvPr>
            <p:cNvPicPr>
              <a:picLocks noChangeAspect="1"/>
            </p:cNvPicPr>
            <p:nvPr/>
          </p:nvPicPr>
          <p:blipFill>
            <a:blip r:embed="rId7"/>
            <a:srcRect l="86687" t="30033" r="-337" b="58402"/>
            <a:stretch>
              <a:fillRect/>
            </a:stretch>
          </p:blipFill>
          <p:spPr>
            <a:xfrm>
              <a:off x="8889359" y="3305532"/>
              <a:ext cx="606204" cy="255277"/>
            </a:xfrm>
            <a:prstGeom prst="rect">
              <a:avLst/>
            </a:prstGeom>
          </p:spPr>
        </p:pic>
      </p:grpSp>
      <p:sp>
        <p:nvSpPr>
          <p:cNvPr id="27" name="TextBox 26">
            <a:extLst>
              <a:ext uri="{FF2B5EF4-FFF2-40B4-BE49-F238E27FC236}">
                <a16:creationId xmlns:a16="http://schemas.microsoft.com/office/drawing/2014/main" id="{EE058AEF-991A-EAB3-AFD2-4155016974EC}"/>
              </a:ext>
            </a:extLst>
          </p:cNvPr>
          <p:cNvSpPr txBox="1"/>
          <p:nvPr/>
        </p:nvSpPr>
        <p:spPr>
          <a:xfrm>
            <a:off x="119430" y="6497750"/>
            <a:ext cx="6111432" cy="276999"/>
          </a:xfrm>
          <a:prstGeom prst="rect">
            <a:avLst/>
          </a:prstGeom>
          <a:noFill/>
        </p:spPr>
        <p:txBody>
          <a:bodyPr wrap="square">
            <a:spAutoFit/>
          </a:bodyPr>
          <a:lstStyle/>
          <a:p>
            <a:r>
              <a:rPr lang="en-GB" sz="1200" dirty="0">
                <a:solidFill>
                  <a:prstClr val="black"/>
                </a:solidFill>
                <a:latin typeface="Garamond"/>
              </a:rPr>
              <a:t>Kampman et al. (2013)</a:t>
            </a:r>
          </a:p>
        </p:txBody>
      </p:sp>
    </p:spTree>
    <p:extLst>
      <p:ext uri="{BB962C8B-B14F-4D97-AF65-F5344CB8AC3E}">
        <p14:creationId xmlns:p14="http://schemas.microsoft.com/office/powerpoint/2010/main" val="32791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D87E5-8A66-1271-9254-A01739AB761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9450E59-B19F-EC38-9A50-2FF32E7B8D00}"/>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a:extLst>
              <a:ext uri="{FF2B5EF4-FFF2-40B4-BE49-F238E27FC236}">
                <a16:creationId xmlns:a16="http://schemas.microsoft.com/office/drawing/2014/main" id="{EB6936B2-A595-EBFE-E9BB-1FA805E958BC}"/>
              </a:ext>
            </a:extLst>
          </p:cNvPr>
          <p:cNvSpPr>
            <a:spLocks noGrp="1"/>
          </p:cNvSpPr>
          <p:nvPr>
            <p:ph type="sldNum" sz="quarter" idx="12"/>
          </p:nvPr>
        </p:nvSpPr>
        <p:spPr/>
        <p:txBody>
          <a:bodyPr/>
          <a:lstStyle/>
          <a:p>
            <a:fld id="{8E44CB9D-288E-4080-B75E-7296351D23BE}" type="slidenum">
              <a:rPr lang="en-GB" smtClean="0"/>
              <a:t>20</a:t>
            </a:fld>
            <a:endParaRPr lang="en-GB"/>
          </a:p>
        </p:txBody>
      </p:sp>
      <p:sp>
        <p:nvSpPr>
          <p:cNvPr id="5" name="Title 1">
            <a:extLst>
              <a:ext uri="{FF2B5EF4-FFF2-40B4-BE49-F238E27FC236}">
                <a16:creationId xmlns:a16="http://schemas.microsoft.com/office/drawing/2014/main" id="{DFDB0D88-3C8B-474A-661B-15DA53CC92E1}"/>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Scalable Uncertainty Propagation </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COMPUTATIONAL EFFICIENCY &amp; GENERALISATION</a:t>
            </a:r>
            <a:endParaRPr lang="en-GB" dirty="0"/>
          </a:p>
        </p:txBody>
      </p:sp>
      <p:pic>
        <p:nvPicPr>
          <p:cNvPr id="6" name="Picture 5">
            <a:extLst>
              <a:ext uri="{FF2B5EF4-FFF2-40B4-BE49-F238E27FC236}">
                <a16:creationId xmlns:a16="http://schemas.microsoft.com/office/drawing/2014/main" id="{2B17DE92-3A7A-0D3C-C224-05DEAD08C1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screen shot of a computer&#10;&#10;AI-generated content may be incorrect.">
            <a:extLst>
              <a:ext uri="{FF2B5EF4-FFF2-40B4-BE49-F238E27FC236}">
                <a16:creationId xmlns:a16="http://schemas.microsoft.com/office/drawing/2014/main" id="{657C0502-0949-01CD-86AE-2DC8183DA41B}"/>
              </a:ext>
            </a:extLst>
          </p:cNvPr>
          <p:cNvPicPr>
            <a:picLocks noChangeAspect="1"/>
          </p:cNvPicPr>
          <p:nvPr/>
        </p:nvPicPr>
        <p:blipFill>
          <a:blip r:embed="rId4"/>
          <a:srcRect t="4864" r="7655" b="7201"/>
          <a:stretch>
            <a:fillRect/>
          </a:stretch>
        </p:blipFill>
        <p:spPr>
          <a:xfrm>
            <a:off x="249738" y="2957542"/>
            <a:ext cx="5646950" cy="3360821"/>
          </a:xfrm>
          <a:prstGeom prst="rect">
            <a:avLst/>
          </a:prstGeom>
        </p:spPr>
      </p:pic>
      <p:pic>
        <p:nvPicPr>
          <p:cNvPr id="16" name="Picture 15" descr="Map&#10;&#10;Description automatically generated">
            <a:extLst>
              <a:ext uri="{FF2B5EF4-FFF2-40B4-BE49-F238E27FC236}">
                <a16:creationId xmlns:a16="http://schemas.microsoft.com/office/drawing/2014/main" id="{B9AF3CA2-FE5C-5534-88D3-539EF163C43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9001" y="1442807"/>
            <a:ext cx="2916556" cy="1548571"/>
          </a:xfrm>
          <a:prstGeom prst="rect">
            <a:avLst/>
          </a:prstGeom>
          <a:ln>
            <a:noFill/>
          </a:ln>
        </p:spPr>
      </p:pic>
      <p:graphicFrame>
        <p:nvGraphicFramePr>
          <p:cNvPr id="30" name="Table 29">
            <a:extLst>
              <a:ext uri="{FF2B5EF4-FFF2-40B4-BE49-F238E27FC236}">
                <a16:creationId xmlns:a16="http://schemas.microsoft.com/office/drawing/2014/main" id="{73C19109-2FA0-47B0-43AF-0E9FC66092F9}"/>
              </a:ext>
            </a:extLst>
          </p:cNvPr>
          <p:cNvGraphicFramePr>
            <a:graphicFrameLocks noGrp="1"/>
          </p:cNvGraphicFramePr>
          <p:nvPr>
            <p:extLst>
              <p:ext uri="{D42A27DB-BD31-4B8C-83A1-F6EECF244321}">
                <p14:modId xmlns:p14="http://schemas.microsoft.com/office/powerpoint/2010/main" val="1294134974"/>
              </p:ext>
            </p:extLst>
          </p:nvPr>
        </p:nvGraphicFramePr>
        <p:xfrm>
          <a:off x="6624876" y="2002054"/>
          <a:ext cx="5342150" cy="3716956"/>
        </p:xfrm>
        <a:graphic>
          <a:graphicData uri="http://schemas.openxmlformats.org/drawingml/2006/table">
            <a:tbl>
              <a:tblPr firstRow="1" bandRow="1">
                <a:tableStyleId>{F5AB1C69-6EDB-4FF4-983F-18BD219EF322}</a:tableStyleId>
              </a:tblPr>
              <a:tblGrid>
                <a:gridCol w="2671075">
                  <a:extLst>
                    <a:ext uri="{9D8B030D-6E8A-4147-A177-3AD203B41FA5}">
                      <a16:colId xmlns:a16="http://schemas.microsoft.com/office/drawing/2014/main" val="1370051568"/>
                    </a:ext>
                  </a:extLst>
                </a:gridCol>
                <a:gridCol w="2671075">
                  <a:extLst>
                    <a:ext uri="{9D8B030D-6E8A-4147-A177-3AD203B41FA5}">
                      <a16:colId xmlns:a16="http://schemas.microsoft.com/office/drawing/2014/main" val="3567649449"/>
                    </a:ext>
                  </a:extLst>
                </a:gridCol>
              </a:tblGrid>
              <a:tr h="720556">
                <a:tc>
                  <a:txBody>
                    <a:bodyPr/>
                    <a:lstStyle/>
                    <a:p>
                      <a:pPr algn="ctr"/>
                      <a:endParaRPr lang="en-GB" dirty="0">
                        <a:latin typeface="Garamond" panose="02020404030301010803" pitchFamily="18" charset="0"/>
                      </a:endParaRPr>
                    </a:p>
                  </a:txBody>
                  <a:tcPr anchor="ctr"/>
                </a:tc>
                <a:tc>
                  <a:txBody>
                    <a:bodyPr/>
                    <a:lstStyle/>
                    <a:p>
                      <a:pPr algn="ctr"/>
                      <a:r>
                        <a:rPr lang="en-GB" dirty="0">
                          <a:latin typeface="Garamond" panose="02020404030301010803" pitchFamily="18" charset="0"/>
                        </a:rPr>
                        <a:t>Computational time </a:t>
                      </a:r>
                    </a:p>
                  </a:txBody>
                  <a:tcPr anchor="ctr"/>
                </a:tc>
                <a:extLst>
                  <a:ext uri="{0D108BD9-81ED-4DB2-BD59-A6C34878D82A}">
                    <a16:rowId xmlns:a16="http://schemas.microsoft.com/office/drawing/2014/main" val="3677173084"/>
                  </a:ext>
                </a:extLst>
              </a:tr>
              <a:tr h="749100">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U-Net: Training on patches </a:t>
                      </a:r>
                      <a:r>
                        <a:rPr lang="en-GB" sz="1800" b="0"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(128x128)</a:t>
                      </a:r>
                    </a:p>
                  </a:txBody>
                  <a:tcPr anchor="ctr"/>
                </a:tc>
                <a:tc>
                  <a:txBody>
                    <a:bodyPr/>
                    <a:lstStyle/>
                    <a:p>
                      <a:pPr marL="0" algn="ctr" defTabSz="914400" rtl="0" eaLnBrk="1" latinLnBrk="0" hangingPunct="1"/>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1h25min</a:t>
                      </a:r>
                    </a:p>
                  </a:txBody>
                  <a:tcPr anchor="ctr"/>
                </a:tc>
                <a:extLst>
                  <a:ext uri="{0D108BD9-81ED-4DB2-BD59-A6C34878D82A}">
                    <a16:rowId xmlns:a16="http://schemas.microsoft.com/office/drawing/2014/main" val="3157042538"/>
                  </a:ext>
                </a:extLst>
              </a:tr>
              <a:tr h="749100">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U-Net: </a:t>
                      </a:r>
                      <a:r>
                        <a:rPr lang="en-GB" sz="1800" b="1" kern="0" dirty="0">
                          <a:solidFill>
                            <a:srgbClr val="154C49"/>
                          </a:solidFill>
                          <a:latin typeface="Garamond" panose="02020404030301010803" pitchFamily="18" charset="0"/>
                          <a:ea typeface="Cambria" panose="02040503050406030204" pitchFamily="18" charset="0"/>
                          <a:cs typeface="Times New Roman" panose="02020603050405020304" pitchFamily="18" charset="0"/>
                        </a:rPr>
                        <a:t>Full Posterior Distribution </a:t>
                      </a:r>
                      <a:r>
                        <a:rPr lang="en-GB" sz="1800" b="0"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(1873x1480)</a:t>
                      </a:r>
                    </a:p>
                  </a:txBody>
                  <a:tcPr anchor="ctr"/>
                </a:tc>
                <a:tc>
                  <a:txBody>
                    <a:bodyPr/>
                    <a:lstStyle/>
                    <a:p>
                      <a:pPr marL="0" algn="ctr" defTabSz="914400" rtl="0" eaLnBrk="1" latinLnBrk="0" hangingPunct="1"/>
                      <a:r>
                        <a:rPr lang="en-GB" sz="1800" b="1" kern="0" dirty="0">
                          <a:solidFill>
                            <a:srgbClr val="154C49"/>
                          </a:solidFill>
                          <a:latin typeface="Garamond" panose="02020404030301010803" pitchFamily="18" charset="0"/>
                          <a:ea typeface="Cambria" panose="02040503050406030204" pitchFamily="18" charset="0"/>
                          <a:cs typeface="Times New Roman" panose="02020603050405020304" pitchFamily="18" charset="0"/>
                        </a:rPr>
                        <a:t>1.3 seconds </a:t>
                      </a:r>
                    </a:p>
                  </a:txBody>
                  <a:tcPr anchor="ctr"/>
                </a:tc>
                <a:extLst>
                  <a:ext uri="{0D108BD9-81ED-4DB2-BD59-A6C34878D82A}">
                    <a16:rowId xmlns:a16="http://schemas.microsoft.com/office/drawing/2014/main" val="2512365051"/>
                  </a:ext>
                </a:extLst>
              </a:tr>
              <a:tr h="749100">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MRST Upscaling: </a:t>
                      </a:r>
                      <a:b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br>
                      <a:r>
                        <a:rPr lang="en-GB" sz="1800" b="1" kern="0" dirty="0">
                          <a:solidFill>
                            <a:srgbClr val="154C49"/>
                          </a:solidFill>
                          <a:latin typeface="Garamond" panose="02020404030301010803" pitchFamily="18" charset="0"/>
                          <a:ea typeface="Cambria" panose="02040503050406030204" pitchFamily="18" charset="0"/>
                          <a:cs typeface="Times New Roman" panose="02020603050405020304" pitchFamily="18" charset="0"/>
                        </a:rPr>
                        <a:t>Full Uncertainty Range</a:t>
                      </a:r>
                    </a:p>
                  </a:txBody>
                  <a:tcPr anchor="ctr"/>
                </a:tc>
                <a:tc>
                  <a:txBody>
                    <a:bodyPr/>
                    <a:lstStyle/>
                    <a:p>
                      <a:pPr marL="0" algn="ctr" defTabSz="914400" rtl="0" eaLnBrk="1" latinLnBrk="0" hangingPunct="1"/>
                      <a:r>
                        <a:rPr lang="en-GB" sz="1800" b="1" kern="0" dirty="0">
                          <a:solidFill>
                            <a:srgbClr val="154C49"/>
                          </a:solidFill>
                          <a:latin typeface="Garamond" panose="02020404030301010803" pitchFamily="18" charset="0"/>
                          <a:ea typeface="Cambria" panose="02040503050406030204" pitchFamily="18" charset="0"/>
                          <a:cs typeface="Times New Roman" panose="02020603050405020304" pitchFamily="18" charset="0"/>
                        </a:rPr>
                        <a:t>4min </a:t>
                      </a:r>
                    </a:p>
                  </a:txBody>
                  <a:tcPr anchor="ctr"/>
                </a:tc>
                <a:extLst>
                  <a:ext uri="{0D108BD9-81ED-4DB2-BD59-A6C34878D82A}">
                    <a16:rowId xmlns:a16="http://schemas.microsoft.com/office/drawing/2014/main" val="76771401"/>
                  </a:ext>
                </a:extLst>
              </a:tr>
              <a:tr h="749100">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Stokes - </a:t>
                      </a:r>
                      <a:r>
                        <a:rPr lang="en-GB" sz="1800" b="1" kern="0" dirty="0" err="1">
                          <a:solidFill>
                            <a:schemeClr val="tx1"/>
                          </a:solidFill>
                          <a:latin typeface="Garamond" panose="02020404030301010803" pitchFamily="18" charset="0"/>
                          <a:ea typeface="Cambria" panose="02040503050406030204" pitchFamily="18" charset="0"/>
                          <a:cs typeface="Times New Roman" panose="02020603050405020304" pitchFamily="18" charset="0"/>
                        </a:rPr>
                        <a:t>GeoChemFoam</a:t>
                      </a:r>
                      <a:endPar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endParaRPr>
                    </a:p>
                  </a:txBody>
                  <a:tcPr anchor="ctr"/>
                </a:tc>
                <a:tc>
                  <a:txBody>
                    <a:bodyPr/>
                    <a:lstStyle/>
                    <a:p>
                      <a:pPr algn="ct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A </a:t>
                      </a:r>
                      <a:r>
                        <a:rPr lang="en-GB" sz="1800" b="1" kern="0" dirty="0">
                          <a:solidFill>
                            <a:srgbClr val="990000"/>
                          </a:solidFill>
                          <a:latin typeface="Garamond" panose="02020404030301010803" pitchFamily="18" charset="0"/>
                          <a:ea typeface="Cambria" panose="02040503050406030204" pitchFamily="18" charset="0"/>
                          <a:cs typeface="Times New Roman" panose="02020603050405020304" pitchFamily="18" charset="0"/>
                        </a:rPr>
                        <a:t>few hours </a:t>
                      </a: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for </a:t>
                      </a:r>
                      <a:r>
                        <a:rPr lang="en-GB" sz="1800" b="1" kern="0" dirty="0">
                          <a:solidFill>
                            <a:srgbClr val="990000"/>
                          </a:solidFill>
                          <a:latin typeface="Garamond" panose="02020404030301010803" pitchFamily="18" charset="0"/>
                          <a:ea typeface="Cambria" panose="02040503050406030204" pitchFamily="18" charset="0"/>
                          <a:cs typeface="Times New Roman" panose="02020603050405020304" pitchFamily="18" charset="0"/>
                        </a:rPr>
                        <a:t>deterministic</a:t>
                      </a:r>
                      <a:r>
                        <a:rPr lang="en-GB" sz="1800" b="1" kern="0" dirty="0">
                          <a:solidFill>
                            <a:schemeClr val="tx1"/>
                          </a:solidFill>
                          <a:latin typeface="Garamond" panose="02020404030301010803" pitchFamily="18" charset="0"/>
                          <a:ea typeface="Cambria" panose="02040503050406030204" pitchFamily="18" charset="0"/>
                          <a:cs typeface="Times New Roman" panose="02020603050405020304" pitchFamily="18" charset="0"/>
                        </a:rPr>
                        <a:t> output !</a:t>
                      </a:r>
                    </a:p>
                  </a:txBody>
                  <a:tcPr anchor="ctr"/>
                </a:tc>
                <a:extLst>
                  <a:ext uri="{0D108BD9-81ED-4DB2-BD59-A6C34878D82A}">
                    <a16:rowId xmlns:a16="http://schemas.microsoft.com/office/drawing/2014/main" val="782700530"/>
                  </a:ext>
                </a:extLst>
              </a:tr>
            </a:tbl>
          </a:graphicData>
        </a:graphic>
      </p:graphicFrame>
      <p:sp>
        <p:nvSpPr>
          <p:cNvPr id="2" name="Footer Placeholder 6">
            <a:extLst>
              <a:ext uri="{FF2B5EF4-FFF2-40B4-BE49-F238E27FC236}">
                <a16:creationId xmlns:a16="http://schemas.microsoft.com/office/drawing/2014/main" id="{60E94A9B-0E0D-39F7-0685-D904457E746C}"/>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pic>
        <p:nvPicPr>
          <p:cNvPr id="10" name="Picture 9">
            <a:extLst>
              <a:ext uri="{FF2B5EF4-FFF2-40B4-BE49-F238E27FC236}">
                <a16:creationId xmlns:a16="http://schemas.microsoft.com/office/drawing/2014/main" id="{6C5849C8-B66A-9DDC-BA77-F0BFCFE07B3C}"/>
              </a:ext>
            </a:extLst>
          </p:cNvPr>
          <p:cNvPicPr>
            <a:picLocks noChangeAspect="1"/>
          </p:cNvPicPr>
          <p:nvPr/>
        </p:nvPicPr>
        <p:blipFill>
          <a:blip r:embed="rId6"/>
          <a:stretch>
            <a:fillRect/>
          </a:stretch>
        </p:blipFill>
        <p:spPr>
          <a:xfrm>
            <a:off x="391649" y="1389352"/>
            <a:ext cx="3115441" cy="1548571"/>
          </a:xfrm>
          <a:prstGeom prst="rect">
            <a:avLst/>
          </a:prstGeom>
        </p:spPr>
      </p:pic>
    </p:spTree>
    <p:extLst>
      <p:ext uri="{BB962C8B-B14F-4D97-AF65-F5344CB8AC3E}">
        <p14:creationId xmlns:p14="http://schemas.microsoft.com/office/powerpoint/2010/main" val="2316471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72A56-BB82-9597-3592-2699A565D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02DF54-4851-0256-1985-E6C8D3017241}"/>
              </a:ext>
            </a:extLst>
          </p:cNvPr>
          <p:cNvSpPr>
            <a:spLocks noGrp="1"/>
          </p:cNvSpPr>
          <p:nvPr>
            <p:ph type="title"/>
          </p:nvPr>
        </p:nvSpPr>
        <p:spPr>
          <a:xfrm>
            <a:off x="434258" y="232378"/>
            <a:ext cx="8100141" cy="964454"/>
          </a:xfrm>
        </p:spPr>
        <p:txBody>
          <a:bodyPr rtlCol="0">
            <a:noAutofit/>
          </a:bodyPr>
          <a:lstStyle/>
          <a:p>
            <a:pPr marL="0" marR="0" lvl="0" indent="0" algn="l" defTabSz="914400" rtl="0" eaLnBrk="1" fontAlgn="auto" latinLnBrk="0" hangingPunct="1">
              <a:lnSpc>
                <a:spcPct val="150000"/>
              </a:lnSpc>
              <a:spcBef>
                <a:spcPts val="1000"/>
              </a:spcBef>
              <a:spcAft>
                <a:spcPts val="0"/>
              </a:spcAft>
              <a:buClr>
                <a:srgbClr val="8FA3A3"/>
              </a:buClr>
              <a:buSzTx/>
              <a:buFont typeface="Wingdings" panose="05000000000000000000" pitchFamily="2" charset="2"/>
              <a:buNone/>
              <a:tabLst/>
              <a:defRPr/>
            </a:pPr>
            <a:r>
              <a:rPr lang="en-GB" dirty="0"/>
              <a:t>AI driven Uncertainty Quantification</a:t>
            </a:r>
            <a:br>
              <a:rPr lang="en-GB" dirty="0"/>
            </a:br>
            <a:r>
              <a:rPr lang="en-GB" sz="1600" cap="all" spc="300" dirty="0">
                <a:solidFill>
                  <a:prstClr val="black">
                    <a:alpha val="60000"/>
                  </a:prstClr>
                </a:solidFill>
                <a:latin typeface="Avenir Next LT Pro"/>
                <a:ea typeface="+mn-ea"/>
                <a:cs typeface="+mn-cs"/>
              </a:rPr>
              <a:t>Robust UQ for the B</a:t>
            </a:r>
            <a:r>
              <a:rPr kumimoji="0" lang="en-GB" sz="1600" b="0" i="0" u="none" strike="noStrike" kern="1200" cap="all" spc="300" normalizeH="0" baseline="0" noProof="0" dirty="0" err="1">
                <a:ln>
                  <a:noFill/>
                </a:ln>
                <a:solidFill>
                  <a:prstClr val="black">
                    <a:alpha val="60000"/>
                  </a:prstClr>
                </a:solidFill>
                <a:effectLst/>
                <a:uLnTx/>
                <a:uFillTx/>
                <a:latin typeface="Avenir Next LT Pro"/>
                <a:ea typeface="+mn-ea"/>
                <a:cs typeface="+mn-cs"/>
              </a:rPr>
              <a:t>ayesian</a:t>
            </a: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 PINNS </a:t>
            </a:r>
            <a:endParaRPr lang="en-GB" dirty="0"/>
          </a:p>
        </p:txBody>
      </p:sp>
      <p:sp>
        <p:nvSpPr>
          <p:cNvPr id="14" name="Slide Number Placeholder 49">
            <a:extLst>
              <a:ext uri="{FF2B5EF4-FFF2-40B4-BE49-F238E27FC236}">
                <a16:creationId xmlns:a16="http://schemas.microsoft.com/office/drawing/2014/main" id="{5811D05E-054B-4744-2D6B-1DB9A058398C}"/>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en-GB" smtClean="0"/>
              <a:pPr rtl="0"/>
              <a:t>21</a:t>
            </a:fld>
            <a:endParaRPr lang="en-GB"/>
          </a:p>
        </p:txBody>
      </p:sp>
      <p:grpSp>
        <p:nvGrpSpPr>
          <p:cNvPr id="44" name="Group 43">
            <a:extLst>
              <a:ext uri="{FF2B5EF4-FFF2-40B4-BE49-F238E27FC236}">
                <a16:creationId xmlns:a16="http://schemas.microsoft.com/office/drawing/2014/main" id="{5B72B263-6B07-82B6-AA7E-E43AD11F9880}"/>
              </a:ext>
            </a:extLst>
          </p:cNvPr>
          <p:cNvGrpSpPr/>
          <p:nvPr/>
        </p:nvGrpSpPr>
        <p:grpSpPr>
          <a:xfrm>
            <a:off x="7880873" y="2856489"/>
            <a:ext cx="3480666" cy="3406938"/>
            <a:chOff x="8341918" y="2810273"/>
            <a:chExt cx="3480666" cy="3406938"/>
          </a:xfrm>
        </p:grpSpPr>
        <p:grpSp>
          <p:nvGrpSpPr>
            <p:cNvPr id="35" name="Group 34">
              <a:extLst>
                <a:ext uri="{FF2B5EF4-FFF2-40B4-BE49-F238E27FC236}">
                  <a16:creationId xmlns:a16="http://schemas.microsoft.com/office/drawing/2014/main" id="{8C0BE76E-4467-F08F-39CB-20E843405089}"/>
                </a:ext>
              </a:extLst>
            </p:cNvPr>
            <p:cNvGrpSpPr/>
            <p:nvPr/>
          </p:nvGrpSpPr>
          <p:grpSpPr>
            <a:xfrm>
              <a:off x="8341918" y="3309014"/>
              <a:ext cx="2994048" cy="2908197"/>
              <a:chOff x="2163343" y="6318985"/>
              <a:chExt cx="4937407" cy="4795831"/>
            </a:xfrm>
          </p:grpSpPr>
          <p:grpSp>
            <p:nvGrpSpPr>
              <p:cNvPr id="37" name="Group 36">
                <a:extLst>
                  <a:ext uri="{FF2B5EF4-FFF2-40B4-BE49-F238E27FC236}">
                    <a16:creationId xmlns:a16="http://schemas.microsoft.com/office/drawing/2014/main" id="{66EC2BB2-C9DF-98AC-D71F-452A7710FF02}"/>
                  </a:ext>
                </a:extLst>
              </p:cNvPr>
              <p:cNvGrpSpPr/>
              <p:nvPr/>
            </p:nvGrpSpPr>
            <p:grpSpPr>
              <a:xfrm>
                <a:off x="2163343" y="6318985"/>
                <a:ext cx="4937407" cy="4795831"/>
                <a:chOff x="9885160" y="1971062"/>
                <a:chExt cx="2261712" cy="2192405"/>
              </a:xfrm>
            </p:grpSpPr>
            <p:pic>
              <p:nvPicPr>
                <p:cNvPr id="40" name="Picture 39">
                  <a:extLst>
                    <a:ext uri="{FF2B5EF4-FFF2-40B4-BE49-F238E27FC236}">
                      <a16:creationId xmlns:a16="http://schemas.microsoft.com/office/drawing/2014/main" id="{E7D2C3DA-E69E-19F5-8716-669DA9F258D9}"/>
                    </a:ext>
                  </a:extLst>
                </p:cNvPr>
                <p:cNvPicPr>
                  <a:picLocks noChangeAspect="1"/>
                </p:cNvPicPr>
                <p:nvPr/>
              </p:nvPicPr>
              <p:blipFill>
                <a:blip r:embed="rId3">
                  <a:clrChange>
                    <a:clrFrom>
                      <a:srgbClr val="FFFFFF"/>
                    </a:clrFrom>
                    <a:clrTo>
                      <a:srgbClr val="FFFFFF">
                        <a:alpha val="0"/>
                      </a:srgbClr>
                    </a:clrTo>
                  </a:clrChange>
                </a:blip>
                <a:srcRect l="16262" t="21123" r="12074" b="13305"/>
                <a:stretch/>
              </p:blipFill>
              <p:spPr>
                <a:xfrm>
                  <a:off x="10290014" y="1971062"/>
                  <a:ext cx="1776923" cy="1820215"/>
                </a:xfrm>
                <a:prstGeom prst="rect">
                  <a:avLst/>
                </a:prstGeom>
              </p:spPr>
            </p:pic>
            <p:sp>
              <p:nvSpPr>
                <p:cNvPr id="41" name="ZoneTexte 602">
                  <a:extLst>
                    <a:ext uri="{FF2B5EF4-FFF2-40B4-BE49-F238E27FC236}">
                      <a16:creationId xmlns:a16="http://schemas.microsoft.com/office/drawing/2014/main" id="{36EEF25D-6223-DB27-BA72-C8CBAC515C14}"/>
                    </a:ext>
                  </a:extLst>
                </p:cNvPr>
                <p:cNvSpPr txBox="1"/>
                <p:nvPr/>
              </p:nvSpPr>
              <p:spPr>
                <a:xfrm>
                  <a:off x="10232965" y="3784349"/>
                  <a:ext cx="1913907" cy="379118"/>
                </a:xfrm>
                <a:prstGeom prst="rect">
                  <a:avLst/>
                </a:prstGeom>
                <a:noFill/>
              </p:spPr>
              <p:txBody>
                <a:bodyPr wrap="square" rtlCol="0">
                  <a:spAutoFit/>
                </a:bodyPr>
                <a:lstStyle/>
                <a:p>
                  <a:pPr algn="ctr" defTabSz="277246"/>
                  <a:r>
                    <a:rPr lang="fr-FR" sz="1455" b="1" dirty="0">
                      <a:solidFill>
                        <a:prstClr val="black"/>
                      </a:solidFill>
                      <a:latin typeface="Garamond" panose="02020404030301010803" pitchFamily="18" charset="0"/>
                    </a:rPr>
                    <a:t>Objective 1 </a:t>
                  </a:r>
                </a:p>
                <a:p>
                  <a:pPr algn="ctr" defTabSz="277246"/>
                  <a:r>
                    <a:rPr lang="fr-FR" sz="1213" b="1" dirty="0">
                      <a:solidFill>
                        <a:srgbClr val="CC5D11"/>
                      </a:solidFill>
                      <a:latin typeface="Garamond" panose="02020404030301010803" pitchFamily="18" charset="0"/>
                    </a:rPr>
                    <a:t>Physics-based constraint </a:t>
                  </a:r>
                </a:p>
              </p:txBody>
            </p:sp>
            <p:sp>
              <p:nvSpPr>
                <p:cNvPr id="42" name="ZoneTexte 603">
                  <a:extLst>
                    <a:ext uri="{FF2B5EF4-FFF2-40B4-BE49-F238E27FC236}">
                      <a16:creationId xmlns:a16="http://schemas.microsoft.com/office/drawing/2014/main" id="{25EBB621-7409-CC2F-8D45-D43075990CAA}"/>
                    </a:ext>
                  </a:extLst>
                </p:cNvPr>
                <p:cNvSpPr txBox="1"/>
                <p:nvPr/>
              </p:nvSpPr>
              <p:spPr>
                <a:xfrm rot="16200000">
                  <a:off x="9247828" y="2674308"/>
                  <a:ext cx="1654552" cy="379888"/>
                </a:xfrm>
                <a:prstGeom prst="rect">
                  <a:avLst/>
                </a:prstGeom>
                <a:noFill/>
              </p:spPr>
              <p:txBody>
                <a:bodyPr wrap="square" rtlCol="0">
                  <a:spAutoFit/>
                </a:bodyPr>
                <a:lstStyle/>
                <a:p>
                  <a:pPr algn="ctr" defTabSz="277246"/>
                  <a:r>
                    <a:rPr lang="fr-FR" sz="1455" b="1" dirty="0">
                      <a:solidFill>
                        <a:prstClr val="black"/>
                      </a:solidFill>
                      <a:latin typeface="Garamond" panose="02020404030301010803" pitchFamily="18" charset="0"/>
                    </a:rPr>
                    <a:t>Objective 2 </a:t>
                  </a:r>
                </a:p>
                <a:p>
                  <a:pPr algn="ctr" defTabSz="277246"/>
                  <a:r>
                    <a:rPr lang="fr-FR" sz="1213" b="1" dirty="0">
                      <a:solidFill>
                        <a:srgbClr val="70AD47">
                          <a:lumMod val="75000"/>
                        </a:srgbClr>
                      </a:solidFill>
                      <a:latin typeface="Garamond" panose="02020404030301010803" pitchFamily="18" charset="0"/>
                    </a:rPr>
                    <a:t>Data constraint</a:t>
                  </a:r>
                </a:p>
              </p:txBody>
            </p:sp>
          </p:grpSp>
          <p:sp>
            <p:nvSpPr>
              <p:cNvPr id="38" name="Rectangle 37">
                <a:extLst>
                  <a:ext uri="{FF2B5EF4-FFF2-40B4-BE49-F238E27FC236}">
                    <a16:creationId xmlns:a16="http://schemas.microsoft.com/office/drawing/2014/main" id="{32DDF774-910D-6DBC-AA35-1D95CF1C710D}"/>
                  </a:ext>
                </a:extLst>
              </p:cNvPr>
              <p:cNvSpPr/>
              <p:nvPr/>
            </p:nvSpPr>
            <p:spPr>
              <a:xfrm>
                <a:off x="4307482" y="9769475"/>
                <a:ext cx="2374479" cy="304800"/>
              </a:xfrm>
              <a:prstGeom prst="rect">
                <a:avLst/>
              </a:prstGeom>
              <a:solidFill>
                <a:srgbClr val="DAE3E3"/>
              </a:solidFill>
              <a:ln>
                <a:solidFill>
                  <a:srgbClr val="DAE3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1092" kern="0">
                  <a:solidFill>
                    <a:srgbClr val="FFFFFF"/>
                  </a:solidFill>
                  <a:latin typeface="Calibri"/>
                </a:endParaRPr>
              </a:p>
            </p:txBody>
          </p:sp>
          <p:sp>
            <p:nvSpPr>
              <p:cNvPr id="39" name="Oval 38">
                <a:extLst>
                  <a:ext uri="{FF2B5EF4-FFF2-40B4-BE49-F238E27FC236}">
                    <a16:creationId xmlns:a16="http://schemas.microsoft.com/office/drawing/2014/main" id="{DE9F73E4-99B3-1C0A-3A75-B4E71B998C1F}"/>
                  </a:ext>
                </a:extLst>
              </p:cNvPr>
              <p:cNvSpPr/>
              <p:nvPr/>
            </p:nvSpPr>
            <p:spPr>
              <a:xfrm rot="20386208">
                <a:off x="3356620" y="9124360"/>
                <a:ext cx="1316782" cy="745237"/>
              </a:xfrm>
              <a:prstGeom prst="ellipse">
                <a:avLst/>
              </a:prstGeom>
              <a:noFill/>
              <a:ln w="38100">
                <a:solidFill>
                  <a:srgbClr val="0F431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54492"/>
                <a:endParaRPr lang="en-GB" sz="1092" kern="0">
                  <a:solidFill>
                    <a:srgbClr val="FFFFFF"/>
                  </a:solidFill>
                  <a:latin typeface="Calibri"/>
                </a:endParaRPr>
              </a:p>
            </p:txBody>
          </p:sp>
        </p:grpSp>
        <p:sp>
          <p:nvSpPr>
            <p:cNvPr id="36" name="TextBox 35">
              <a:extLst>
                <a:ext uri="{FF2B5EF4-FFF2-40B4-BE49-F238E27FC236}">
                  <a16:creationId xmlns:a16="http://schemas.microsoft.com/office/drawing/2014/main" id="{D2C984D5-DE34-1062-5DE0-2276E17BBCE2}"/>
                </a:ext>
              </a:extLst>
            </p:cNvPr>
            <p:cNvSpPr txBox="1"/>
            <p:nvPr/>
          </p:nvSpPr>
          <p:spPr>
            <a:xfrm>
              <a:off x="10188868" y="4912659"/>
              <a:ext cx="1422866" cy="578882"/>
            </a:xfrm>
            <a:prstGeom prst="round2DiagRect">
              <a:avLst/>
            </a:prstGeom>
            <a:solidFill>
              <a:srgbClr val="154C49">
                <a:alpha val="20000"/>
              </a:srgbClr>
            </a:solidFill>
          </p:spPr>
          <p:txBody>
            <a:bodyPr wrap="square">
              <a:spAutoFit/>
            </a:bodyPr>
            <a:lstStyle/>
            <a:p>
              <a:pPr algn="ctr" defTabSz="554492"/>
              <a:r>
                <a:rPr lang="en-GB" sz="1400" b="1" kern="0" dirty="0">
                  <a:solidFill>
                    <a:srgbClr val="154C49"/>
                  </a:solidFill>
                  <a:latin typeface="Garamond" panose="02020404030301010803" pitchFamily="18" charset="0"/>
                </a:rPr>
                <a:t>Pareto-optimal </a:t>
              </a:r>
            </a:p>
            <a:p>
              <a:pPr algn="ctr" defTabSz="554492"/>
              <a:r>
                <a:rPr lang="en-GB" sz="1400" b="1" kern="0" dirty="0">
                  <a:solidFill>
                    <a:srgbClr val="154C49"/>
                  </a:solidFill>
                  <a:latin typeface="Garamond" panose="02020404030301010803" pitchFamily="18" charset="0"/>
                </a:rPr>
                <a:t>front</a:t>
              </a:r>
              <a:endParaRPr lang="en-GB" sz="800" kern="0" dirty="0">
                <a:solidFill>
                  <a:srgbClr val="154C49"/>
                </a:solidFill>
              </a:endParaRPr>
            </a:p>
          </p:txBody>
        </p:sp>
        <mc:AlternateContent xmlns:mc="http://schemas.openxmlformats.org/markup-compatibility/2006" xmlns:a14="http://schemas.microsoft.com/office/drawing/2010/main">
          <mc:Choice Requires="a14">
            <p:sp>
              <p:nvSpPr>
                <p:cNvPr id="31" name="ZoneTexte 86">
                  <a:extLst>
                    <a:ext uri="{FF2B5EF4-FFF2-40B4-BE49-F238E27FC236}">
                      <a16:creationId xmlns:a16="http://schemas.microsoft.com/office/drawing/2014/main" id="{9BCDBD7B-01EB-CF2F-AE32-290994EA61FD}"/>
                    </a:ext>
                  </a:extLst>
                </p:cNvPr>
                <p:cNvSpPr txBox="1"/>
                <p:nvPr/>
              </p:nvSpPr>
              <p:spPr>
                <a:xfrm>
                  <a:off x="10176374" y="2810273"/>
                  <a:ext cx="1646210" cy="461665"/>
                </a:xfrm>
                <a:prstGeom prst="rect">
                  <a:avLst/>
                </a:prstGeom>
                <a:noFill/>
              </p:spPr>
              <p:txBody>
                <a:bodyPr wrap="square" rtlCol="0">
                  <a:spAutoFit/>
                </a:bodyPr>
                <a:lstStyle/>
                <a:p>
                  <a:pPr algn="ctr"/>
                  <a:r>
                    <a:rPr lang="fr-FR" sz="1200" i="1" dirty="0">
                      <a:solidFill>
                        <a:srgbClr val="9A0000"/>
                      </a:solidFill>
                      <a:latin typeface="Cambria Math" panose="02040503050406030204" pitchFamily="18" charset="0"/>
                      <a:ea typeface="Cambria Math" panose="02040503050406030204" pitchFamily="18" charset="0"/>
                    </a:rPr>
                    <a:t>Hand-tuning  of</a:t>
                  </a:r>
                </a:p>
                <a:p>
                  <a:pPr algn="ctr"/>
                  <a14:m>
                    <m:oMath xmlns:m="http://schemas.openxmlformats.org/officeDocument/2006/math">
                      <m:sSub>
                        <m:sSubPr>
                          <m:ctrlPr>
                            <a:rPr lang="fr-FR" sz="1200" i="1">
                              <a:solidFill>
                                <a:srgbClr val="9A0000"/>
                              </a:solidFill>
                              <a:latin typeface="Cambria Math" panose="02040503050406030204" pitchFamily="18" charset="0"/>
                              <a:ea typeface="Cambria Math" panose="02040503050406030204" pitchFamily="18" charset="0"/>
                            </a:rPr>
                          </m:ctrlPr>
                        </m:sSubPr>
                        <m:e>
                          <m:r>
                            <a:rPr lang="fr-FR" sz="1200" i="1">
                              <a:solidFill>
                                <a:srgbClr val="9A0000"/>
                              </a:solidFill>
                              <a:latin typeface="Cambria Math" panose="02040503050406030204" pitchFamily="18" charset="0"/>
                              <a:ea typeface="Cambria Math" panose="02040503050406030204" pitchFamily="18" charset="0"/>
                            </a:rPr>
                            <m:t> </m:t>
                          </m:r>
                          <m:r>
                            <a:rPr lang="fr-FR" sz="1200" i="1">
                              <a:solidFill>
                                <a:srgbClr val="9A0000"/>
                              </a:solidFill>
                              <a:latin typeface="Cambria Math" panose="02040503050406030204" pitchFamily="18" charset="0"/>
                              <a:ea typeface="Cambria Math" panose="02040503050406030204" pitchFamily="18" charset="0"/>
                            </a:rPr>
                            <m:t>𝜆</m:t>
                          </m:r>
                        </m:e>
                        <m:sub>
                          <m:r>
                            <a:rPr lang="fr-FR" sz="1200" i="1">
                              <a:solidFill>
                                <a:srgbClr val="9A0000"/>
                              </a:solidFill>
                              <a:latin typeface="Cambria Math" panose="02040503050406030204" pitchFamily="18" charset="0"/>
                              <a:ea typeface="Cambria Math" panose="02040503050406030204" pitchFamily="18" charset="0"/>
                            </a:rPr>
                            <m:t>𝑘</m:t>
                          </m:r>
                        </m:sub>
                      </m:sSub>
                    </m:oMath>
                  </a14:m>
                  <a:r>
                    <a:rPr lang="fr-FR" sz="1200" i="1" dirty="0">
                      <a:solidFill>
                        <a:srgbClr val="9A0000"/>
                      </a:solidFill>
                      <a:latin typeface="Cambria Math" panose="02040503050406030204" pitchFamily="18" charset="0"/>
                      <a:ea typeface="Cambria Math" panose="02040503050406030204" pitchFamily="18" charset="0"/>
                    </a:rPr>
                    <a:t> parameters</a:t>
                  </a:r>
                </a:p>
              </p:txBody>
            </p:sp>
          </mc:Choice>
          <mc:Fallback xmlns="">
            <p:sp>
              <p:nvSpPr>
                <p:cNvPr id="31" name="ZoneTexte 86">
                  <a:extLst>
                    <a:ext uri="{FF2B5EF4-FFF2-40B4-BE49-F238E27FC236}">
                      <a16:creationId xmlns:a16="http://schemas.microsoft.com/office/drawing/2014/main" id="{9BCDBD7B-01EB-CF2F-AE32-290994EA61FD}"/>
                    </a:ext>
                  </a:extLst>
                </p:cNvPr>
                <p:cNvSpPr txBox="1">
                  <a:spLocks noRot="1" noChangeAspect="1" noMove="1" noResize="1" noEditPoints="1" noAdjustHandles="1" noChangeArrowheads="1" noChangeShapeType="1" noTextEdit="1"/>
                </p:cNvSpPr>
                <p:nvPr/>
              </p:nvSpPr>
              <p:spPr>
                <a:xfrm>
                  <a:off x="10176374" y="2810273"/>
                  <a:ext cx="1646210" cy="461665"/>
                </a:xfrm>
                <a:prstGeom prst="rect">
                  <a:avLst/>
                </a:prstGeom>
                <a:blipFill>
                  <a:blip r:embed="rId6"/>
                  <a:stretch>
                    <a:fillRect t="-1316" b="-9211"/>
                  </a:stretch>
                </a:blipFill>
              </p:spPr>
              <p:txBody>
                <a:bodyPr/>
                <a:lstStyle/>
                <a:p>
                  <a:r>
                    <a:rPr lang="en-GB">
                      <a:noFill/>
                    </a:rPr>
                    <a:t> </a:t>
                  </a:r>
                </a:p>
              </p:txBody>
            </p:sp>
          </mc:Fallback>
        </mc:AlternateContent>
        <p:sp>
          <p:nvSpPr>
            <p:cNvPr id="32" name="Oval 31">
              <a:extLst>
                <a:ext uri="{FF2B5EF4-FFF2-40B4-BE49-F238E27FC236}">
                  <a16:creationId xmlns:a16="http://schemas.microsoft.com/office/drawing/2014/main" id="{3CF9A57E-FFFC-0A52-077D-A776D2064CAB}"/>
                </a:ext>
              </a:extLst>
            </p:cNvPr>
            <p:cNvSpPr/>
            <p:nvPr/>
          </p:nvSpPr>
          <p:spPr>
            <a:xfrm rot="2884592">
              <a:off x="9356637" y="3316287"/>
              <a:ext cx="502793" cy="87816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3F181945-5547-B230-8327-1DC597468EFB}"/>
                </a:ext>
              </a:extLst>
            </p:cNvPr>
            <p:cNvCxnSpPr>
              <a:cxnSpLocks/>
              <a:stCxn id="32" idx="0"/>
            </p:cNvCxnSpPr>
            <p:nvPr/>
          </p:nvCxnSpPr>
          <p:spPr>
            <a:xfrm flipV="1">
              <a:off x="9934726" y="3124491"/>
              <a:ext cx="483296" cy="337511"/>
            </a:xfrm>
            <a:prstGeom prst="line">
              <a:avLst/>
            </a:prstGeom>
            <a:ln w="38100">
              <a:solidFill>
                <a:srgbClr val="C0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CF22B26C-6500-CE6A-E270-C6BB0B402DB6}"/>
                </a:ext>
              </a:extLst>
            </p:cNvPr>
            <p:cNvCxnSpPr>
              <a:cxnSpLocks/>
            </p:cNvCxnSpPr>
            <p:nvPr/>
          </p:nvCxnSpPr>
          <p:spPr>
            <a:xfrm flipH="1" flipV="1">
              <a:off x="9793663" y="5261872"/>
              <a:ext cx="483296" cy="37152"/>
            </a:xfrm>
            <a:prstGeom prst="straightConnector1">
              <a:avLst/>
            </a:prstGeom>
            <a:noFill/>
            <a:ln w="38100">
              <a:solidFill>
                <a:srgbClr val="0F4310"/>
              </a:solidFill>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cxnSp>
      </p:grpSp>
      <p:pic>
        <p:nvPicPr>
          <p:cNvPr id="59" name="Picture 58">
            <a:extLst>
              <a:ext uri="{FF2B5EF4-FFF2-40B4-BE49-F238E27FC236}">
                <a16:creationId xmlns:a16="http://schemas.microsoft.com/office/drawing/2014/main" id="{D31CA3AD-3736-E736-8B51-048B0E4A7BA3}"/>
              </a:ext>
            </a:extLst>
          </p:cNvPr>
          <p:cNvPicPr>
            <a:picLocks noChangeAspect="1"/>
          </p:cNvPicPr>
          <p:nvPr/>
        </p:nvPicPr>
        <p:blipFill>
          <a:blip r:embed="rId7"/>
          <a:stretch>
            <a:fillRect/>
          </a:stretch>
        </p:blipFill>
        <p:spPr>
          <a:xfrm>
            <a:off x="97682" y="1429604"/>
            <a:ext cx="7255399" cy="4623328"/>
          </a:xfrm>
          <a:prstGeom prst="rect">
            <a:avLst/>
          </a:prstGeom>
        </p:spPr>
      </p:pic>
      <p:pic>
        <p:nvPicPr>
          <p:cNvPr id="61" name="Image 38">
            <a:extLst>
              <a:ext uri="{FF2B5EF4-FFF2-40B4-BE49-F238E27FC236}">
                <a16:creationId xmlns:a16="http://schemas.microsoft.com/office/drawing/2014/main" id="{77C2324C-93CB-06D7-0EEA-2AA8AAAAC33A}"/>
              </a:ext>
            </a:extLst>
          </p:cNvPr>
          <p:cNvPicPr>
            <a:picLocks noChangeAspect="1"/>
          </p:cNvPicPr>
          <p:nvPr/>
        </p:nvPicPr>
        <p:blipFill rotWithShape="1">
          <a:blip r:embed="rId8">
            <a:clrChange>
              <a:clrFrom>
                <a:srgbClr val="FFFFFF"/>
              </a:clrFrom>
              <a:clrTo>
                <a:srgbClr val="FFFFFF">
                  <a:alpha val="0"/>
                </a:srgbClr>
              </a:clrTo>
            </a:clrChange>
          </a:blip>
          <a:srcRect t="8479"/>
          <a:stretch/>
        </p:blipFill>
        <p:spPr>
          <a:xfrm>
            <a:off x="11064936" y="3631577"/>
            <a:ext cx="878234" cy="908083"/>
          </a:xfrm>
          <a:prstGeom prst="rect">
            <a:avLst/>
          </a:prstGeom>
        </p:spPr>
      </p:pic>
      <p:sp>
        <p:nvSpPr>
          <p:cNvPr id="2117" name="TextBox 2116">
            <a:extLst>
              <a:ext uri="{FF2B5EF4-FFF2-40B4-BE49-F238E27FC236}">
                <a16:creationId xmlns:a16="http://schemas.microsoft.com/office/drawing/2014/main" id="{CB17468F-D602-03FE-A47A-BC959C9B1523}"/>
              </a:ext>
            </a:extLst>
          </p:cNvPr>
          <p:cNvSpPr txBox="1"/>
          <p:nvPr/>
        </p:nvSpPr>
        <p:spPr>
          <a:xfrm>
            <a:off x="6588456" y="1436809"/>
            <a:ext cx="5477435" cy="923330"/>
          </a:xfrm>
          <a:prstGeom prst="rect">
            <a:avLst/>
          </a:prstGeom>
          <a:noFill/>
        </p:spPr>
        <p:txBody>
          <a:bodyPr wrap="square">
            <a:spAutoFit/>
          </a:bodyPr>
          <a:lstStyle/>
          <a:p>
            <a:pPr marL="285750" marR="0" lvl="0" indent="-285750" algn="ctr" defTabSz="91440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fr-FR" dirty="0" err="1">
                <a:solidFill>
                  <a:srgbClr val="154C49"/>
                </a:solidFill>
                <a:cs typeface="Calibri" panose="020F0502020204030204" pitchFamily="34" charset="0"/>
              </a:rPr>
              <a:t>Enhanced</a:t>
            </a:r>
            <a:r>
              <a:rPr lang="fr-FR" dirty="0">
                <a:solidFill>
                  <a:srgbClr val="154C49"/>
                </a:solidFill>
                <a:cs typeface="Calibri" panose="020F0502020204030204" pitchFamily="34" charset="0"/>
              </a:rPr>
              <a:t> </a:t>
            </a:r>
            <a:r>
              <a:rPr lang="fr-FR" dirty="0" err="1">
                <a:solidFill>
                  <a:srgbClr val="154C49"/>
                </a:solidFill>
                <a:cs typeface="Calibri" panose="020F0502020204030204" pitchFamily="34" charset="0"/>
              </a:rPr>
              <a:t>stability</a:t>
            </a:r>
            <a:r>
              <a:rPr lang="fr-FR" dirty="0">
                <a:solidFill>
                  <a:srgbClr val="154C49"/>
                </a:solidFill>
                <a:cs typeface="Calibri" panose="020F0502020204030204" pitchFamily="34" charset="0"/>
              </a:rPr>
              <a:t> &amp; </a:t>
            </a:r>
            <a:r>
              <a:rPr lang="fr-FR" dirty="0" err="1">
                <a:solidFill>
                  <a:srgbClr val="154C49"/>
                </a:solidFill>
                <a:cs typeface="Calibri" panose="020F0502020204030204" pitchFamily="34" charset="0"/>
              </a:rPr>
              <a:t>accuracy</a:t>
            </a:r>
            <a:endParaRPr lang="fr-FR" dirty="0">
              <a:solidFill>
                <a:srgbClr val="154C49"/>
              </a:solidFill>
              <a:cs typeface="Calibri" panose="020F0502020204030204" pitchFamily="34" charset="0"/>
            </a:endParaRPr>
          </a:p>
          <a:p>
            <a:pPr marL="285750" marR="0" lvl="0" indent="-285750" algn="ctr" defTabSz="91440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endParaRPr lang="fr-FR" dirty="0">
              <a:solidFill>
                <a:srgbClr val="154C49"/>
              </a:solidFill>
              <a:cs typeface="Calibri" panose="020F0502020204030204" pitchFamily="34" charset="0"/>
            </a:endParaRPr>
          </a:p>
          <a:p>
            <a:pPr marL="285750" marR="0" lvl="0" indent="-285750" algn="ctr" defTabSz="91440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fr-FR" dirty="0" err="1">
                <a:solidFill>
                  <a:srgbClr val="154C49"/>
                </a:solidFill>
                <a:cs typeface="Calibri" panose="020F0502020204030204" pitchFamily="34" charset="0"/>
              </a:rPr>
              <a:t>Faster</a:t>
            </a:r>
            <a:r>
              <a:rPr lang="fr-FR" dirty="0">
                <a:solidFill>
                  <a:srgbClr val="154C49"/>
                </a:solidFill>
                <a:cs typeface="Calibri" panose="020F0502020204030204" pitchFamily="34" charset="0"/>
              </a:rPr>
              <a:t> convergence &amp; Pareto front exploration </a:t>
            </a:r>
          </a:p>
        </p:txBody>
      </p:sp>
      <p:sp>
        <p:nvSpPr>
          <p:cNvPr id="2130" name="Rectangle 2129">
            <a:extLst>
              <a:ext uri="{FF2B5EF4-FFF2-40B4-BE49-F238E27FC236}">
                <a16:creationId xmlns:a16="http://schemas.microsoft.com/office/drawing/2014/main" id="{CBF639F2-BA10-C319-EB98-DB5DCA03BE66}"/>
              </a:ext>
            </a:extLst>
          </p:cNvPr>
          <p:cNvSpPr/>
          <p:nvPr/>
        </p:nvSpPr>
        <p:spPr>
          <a:xfrm>
            <a:off x="830461" y="6141428"/>
            <a:ext cx="2757477" cy="596317"/>
          </a:xfrm>
          <a:prstGeom prst="rect">
            <a:avLst/>
          </a:prstGeom>
        </p:spPr>
        <p:txBody>
          <a:bodyPr wrap="square">
            <a:spAutoFit/>
          </a:bodyPr>
          <a:lstStyle/>
          <a:p>
            <a:pPr algn="just"/>
            <a:r>
              <a:rPr lang="en-US" sz="970" b="1" dirty="0">
                <a:solidFill>
                  <a:srgbClr val="154C49"/>
                </a:solidFill>
                <a:latin typeface="Calibri Light" panose="020F0302020204030204" pitchFamily="34" charset="0"/>
                <a:cs typeface="Calibri Light" panose="020F0302020204030204" pitchFamily="34" charset="0"/>
              </a:rPr>
              <a:t>S. Perez, S. </a:t>
            </a:r>
            <a:r>
              <a:rPr lang="en-US" sz="970" b="1" dirty="0" err="1">
                <a:solidFill>
                  <a:srgbClr val="154C49"/>
                </a:solidFill>
                <a:latin typeface="Calibri Light" panose="020F0302020204030204" pitchFamily="34" charset="0"/>
                <a:cs typeface="Calibri Light" panose="020F0302020204030204" pitchFamily="34" charset="0"/>
              </a:rPr>
              <a:t>Maddu</a:t>
            </a:r>
            <a:r>
              <a:rPr lang="en-US" sz="970" b="1" dirty="0">
                <a:solidFill>
                  <a:srgbClr val="154C49"/>
                </a:solidFill>
                <a:latin typeface="Calibri Light" panose="020F0302020204030204" pitchFamily="34" charset="0"/>
                <a:cs typeface="Calibri Light" panose="020F0302020204030204" pitchFamily="34" charset="0"/>
              </a:rPr>
              <a:t>, I. F. </a:t>
            </a:r>
            <a:r>
              <a:rPr lang="en-US" sz="970" b="1" dirty="0" err="1">
                <a:solidFill>
                  <a:srgbClr val="154C49"/>
                </a:solidFill>
                <a:latin typeface="Calibri Light" panose="020F0302020204030204" pitchFamily="34" charset="0"/>
                <a:cs typeface="Calibri Light" panose="020F0302020204030204" pitchFamily="34" charset="0"/>
              </a:rPr>
              <a:t>Sbalzarini</a:t>
            </a:r>
            <a:r>
              <a:rPr lang="en-US" sz="970" b="1" dirty="0">
                <a:solidFill>
                  <a:srgbClr val="154C49"/>
                </a:solidFill>
                <a:latin typeface="Calibri Light" panose="020F0302020204030204" pitchFamily="34" charset="0"/>
                <a:cs typeface="Calibri Light" panose="020F0302020204030204" pitchFamily="34" charset="0"/>
              </a:rPr>
              <a:t>, P. Poncet (2023)</a:t>
            </a:r>
          </a:p>
          <a:p>
            <a:pPr algn="l"/>
            <a:r>
              <a:rPr lang="en-US" sz="728" dirty="0">
                <a:solidFill>
                  <a:srgbClr val="154C49"/>
                </a:solidFill>
                <a:latin typeface="Calibri Light" panose="020F0302020204030204" pitchFamily="34" charset="0"/>
                <a:cs typeface="Calibri Light" panose="020F0302020204030204" pitchFamily="34" charset="0"/>
              </a:rPr>
              <a:t>“Adaptive weighting of Bayesian physics informed neural networks </a:t>
            </a:r>
          </a:p>
          <a:p>
            <a:pPr algn="l"/>
            <a:r>
              <a:rPr lang="en-US" sz="728" dirty="0">
                <a:solidFill>
                  <a:srgbClr val="154C49"/>
                </a:solidFill>
                <a:latin typeface="Calibri Light" panose="020F0302020204030204" pitchFamily="34" charset="0"/>
                <a:cs typeface="Calibri Light" panose="020F0302020204030204" pitchFamily="34" charset="0"/>
              </a:rPr>
              <a:t>for multitask and multiscale forward and inverse problems” </a:t>
            </a:r>
            <a:br>
              <a:rPr lang="en-US" sz="849" dirty="0">
                <a:solidFill>
                  <a:srgbClr val="154C49"/>
                </a:solidFill>
                <a:latin typeface="Calibri Light" panose="020F0302020204030204" pitchFamily="34" charset="0"/>
                <a:cs typeface="Calibri Light" panose="020F0302020204030204" pitchFamily="34" charset="0"/>
              </a:rPr>
            </a:br>
            <a:r>
              <a:rPr lang="en-US" sz="849" b="1" i="1" dirty="0">
                <a:solidFill>
                  <a:srgbClr val="154C49"/>
                </a:solidFill>
                <a:latin typeface="Calibri Light" panose="020F0302020204030204" pitchFamily="34" charset="0"/>
                <a:cs typeface="Calibri Light" panose="020F0302020204030204" pitchFamily="34" charset="0"/>
              </a:rPr>
              <a:t>Journal of Computational Physics</a:t>
            </a:r>
          </a:p>
        </p:txBody>
      </p:sp>
      <p:pic>
        <p:nvPicPr>
          <p:cNvPr id="2133" name="Picture 2132" descr="A qr code with green squares&#10;&#10;Description automatically generated">
            <a:extLst>
              <a:ext uri="{FF2B5EF4-FFF2-40B4-BE49-F238E27FC236}">
                <a16:creationId xmlns:a16="http://schemas.microsoft.com/office/drawing/2014/main" id="{4ACC2E2A-2693-7EE5-648C-C2104E560768}"/>
              </a:ext>
            </a:extLst>
          </p:cNvPr>
          <p:cNvPicPr>
            <a:picLocks noChangeAspect="1"/>
          </p:cNvPicPr>
          <p:nvPr/>
        </p:nvPicPr>
        <p:blipFill>
          <a:blip r:embed="rId9"/>
          <a:stretch>
            <a:fillRect/>
          </a:stretch>
        </p:blipFill>
        <p:spPr>
          <a:xfrm>
            <a:off x="101242" y="6052061"/>
            <a:ext cx="730624" cy="730624"/>
          </a:xfrm>
          <a:prstGeom prst="rect">
            <a:avLst/>
          </a:prstGeom>
        </p:spPr>
      </p:pic>
      <p:sp>
        <p:nvSpPr>
          <p:cNvPr id="5" name="Footer Placeholder 6">
            <a:extLst>
              <a:ext uri="{FF2B5EF4-FFF2-40B4-BE49-F238E27FC236}">
                <a16:creationId xmlns:a16="http://schemas.microsoft.com/office/drawing/2014/main" id="{36574AFB-E011-39A0-5213-8C929B523C07}"/>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Tree>
    <p:extLst>
      <p:ext uri="{BB962C8B-B14F-4D97-AF65-F5344CB8AC3E}">
        <p14:creationId xmlns:p14="http://schemas.microsoft.com/office/powerpoint/2010/main" val="2843801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23EA3-AAAC-A6B4-3B4D-E59A38AC7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69D83-4B6B-4711-FCC2-82A0510AC54B}"/>
              </a:ext>
            </a:extLst>
          </p:cNvPr>
          <p:cNvSpPr>
            <a:spLocks noGrp="1"/>
          </p:cNvSpPr>
          <p:nvPr>
            <p:ph type="title"/>
          </p:nvPr>
        </p:nvSpPr>
        <p:spPr>
          <a:xfrm>
            <a:off x="434258" y="232378"/>
            <a:ext cx="8100141" cy="964454"/>
          </a:xfrm>
        </p:spPr>
        <p:txBody>
          <a:bodyPr rtlCol="0">
            <a:noAutofit/>
          </a:bodyPr>
          <a:lstStyle/>
          <a:p>
            <a:pPr marL="0" marR="0" lvl="0" indent="0" algn="l" defTabSz="914400" rtl="0" eaLnBrk="1" fontAlgn="auto" latinLnBrk="0" hangingPunct="1">
              <a:lnSpc>
                <a:spcPct val="150000"/>
              </a:lnSpc>
              <a:spcBef>
                <a:spcPts val="1000"/>
              </a:spcBef>
              <a:spcAft>
                <a:spcPts val="0"/>
              </a:spcAft>
              <a:buClr>
                <a:srgbClr val="8FA3A3"/>
              </a:buClr>
              <a:buSzTx/>
              <a:buFont typeface="Wingdings" panose="05000000000000000000" pitchFamily="2" charset="2"/>
              <a:buNone/>
              <a:tabLst/>
              <a:defRPr/>
            </a:pPr>
            <a:r>
              <a:rPr lang="en-GB" dirty="0"/>
              <a:t>Understanding Local Scale Uncertainties </a:t>
            </a:r>
            <a:br>
              <a:rPr lang="en-GB" dirty="0"/>
            </a:br>
            <a:r>
              <a:rPr lang="en-GB" sz="1600" cap="all" spc="300" dirty="0">
                <a:solidFill>
                  <a:prstClr val="black">
                    <a:alpha val="60000"/>
                  </a:prstClr>
                </a:solidFill>
                <a:latin typeface="Avenir Next LT Pro"/>
                <a:ea typeface="+mn-ea"/>
                <a:cs typeface="+mn-cs"/>
              </a:rPr>
              <a:t>Model Misspecification on Fracture Conductivity</a:t>
            </a:r>
            <a:endParaRPr lang="en-GB" dirty="0"/>
          </a:p>
        </p:txBody>
      </p:sp>
      <p:sp>
        <p:nvSpPr>
          <p:cNvPr id="14" name="Slide Number Placeholder 49">
            <a:extLst>
              <a:ext uri="{FF2B5EF4-FFF2-40B4-BE49-F238E27FC236}">
                <a16:creationId xmlns:a16="http://schemas.microsoft.com/office/drawing/2014/main" id="{B7E5C6FE-8E00-B00B-2CC6-82685CFC5BA0}"/>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en-GB" smtClean="0"/>
              <a:pPr rtl="0"/>
              <a:t>22</a:t>
            </a:fld>
            <a:endParaRPr lang="en-GB"/>
          </a:p>
        </p:txBody>
      </p:sp>
      <p:grpSp>
        <p:nvGrpSpPr>
          <p:cNvPr id="20" name="Group 19">
            <a:extLst>
              <a:ext uri="{FF2B5EF4-FFF2-40B4-BE49-F238E27FC236}">
                <a16:creationId xmlns:a16="http://schemas.microsoft.com/office/drawing/2014/main" id="{7557F66A-9A48-FD1D-8C41-584B9DCAB6CA}"/>
              </a:ext>
            </a:extLst>
          </p:cNvPr>
          <p:cNvGrpSpPr/>
          <p:nvPr/>
        </p:nvGrpSpPr>
        <p:grpSpPr>
          <a:xfrm>
            <a:off x="232742" y="1427975"/>
            <a:ext cx="4598895" cy="3152834"/>
            <a:chOff x="161364" y="1479791"/>
            <a:chExt cx="4598895" cy="3152834"/>
          </a:xfrm>
        </p:grpSpPr>
        <p:pic>
          <p:nvPicPr>
            <p:cNvPr id="19" name="Picture 18">
              <a:extLst>
                <a:ext uri="{FF2B5EF4-FFF2-40B4-BE49-F238E27FC236}">
                  <a16:creationId xmlns:a16="http://schemas.microsoft.com/office/drawing/2014/main" id="{FAF6315A-1848-04A9-F10D-7E2FAAE4E296}"/>
                </a:ext>
              </a:extLst>
            </p:cNvPr>
            <p:cNvPicPr>
              <a:picLocks noChangeAspect="1"/>
            </p:cNvPicPr>
            <p:nvPr/>
          </p:nvPicPr>
          <p:blipFill>
            <a:blip r:embed="rId3"/>
            <a:stretch>
              <a:fillRect/>
            </a:stretch>
          </p:blipFill>
          <p:spPr>
            <a:xfrm>
              <a:off x="161364" y="2657751"/>
              <a:ext cx="4598895" cy="1974874"/>
            </a:xfrm>
            <a:prstGeom prst="rect">
              <a:avLst/>
            </a:prstGeom>
          </p:spPr>
        </p:pic>
        <p:pic>
          <p:nvPicPr>
            <p:cNvPr id="6" name="Picture 5">
              <a:extLst>
                <a:ext uri="{FF2B5EF4-FFF2-40B4-BE49-F238E27FC236}">
                  <a16:creationId xmlns:a16="http://schemas.microsoft.com/office/drawing/2014/main" id="{B014E36F-AD73-B6CD-9096-2ED9563267A6}"/>
                </a:ext>
              </a:extLst>
            </p:cNvPr>
            <p:cNvPicPr>
              <a:picLocks noChangeAspect="1"/>
            </p:cNvPicPr>
            <p:nvPr/>
          </p:nvPicPr>
          <p:blipFill>
            <a:blip r:embed="rId4">
              <a:extLst>
                <a:ext uri="{28A0092B-C50C-407E-A947-70E740481C1C}">
                  <a14:useLocalDpi xmlns:a14="http://schemas.microsoft.com/office/drawing/2010/main" val="0"/>
                </a:ext>
              </a:extLst>
            </a:blip>
            <a:srcRect l="6429" t="2243" r="5885" b="3040"/>
            <a:stretch/>
          </p:blipFill>
          <p:spPr>
            <a:xfrm rot="5400000">
              <a:off x="2025671" y="-50015"/>
              <a:ext cx="1024718" cy="4084330"/>
            </a:xfrm>
            <a:prstGeom prst="rect">
              <a:avLst/>
            </a:prstGeom>
          </p:spPr>
        </p:pic>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1BFA66C-AF40-7551-487F-F21B2D585229}"/>
                  </a:ext>
                </a:extLst>
              </p:cNvPr>
              <p:cNvSpPr txBox="1"/>
              <p:nvPr/>
            </p:nvSpPr>
            <p:spPr>
              <a:xfrm>
                <a:off x="8180180" y="6149958"/>
                <a:ext cx="1685060" cy="3162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455" i="1" smtClean="0">
                          <a:solidFill>
                            <a:srgbClr val="000000"/>
                          </a:solidFill>
                          <a:latin typeface="Cambria Math" panose="02040503050406030204" pitchFamily="18" charset="0"/>
                        </a:rPr>
                        <m:t>&lt;</m:t>
                      </m:r>
                      <m:sSub>
                        <m:sSubPr>
                          <m:ctrlPr>
                            <a:rPr lang="en-GB" sz="1455" i="1">
                              <a:solidFill>
                                <a:srgbClr val="000000"/>
                              </a:solidFill>
                              <a:latin typeface="Cambria Math" panose="02040503050406030204" pitchFamily="18" charset="0"/>
                            </a:rPr>
                          </m:ctrlPr>
                        </m:sSubPr>
                        <m:e>
                          <m:r>
                            <a:rPr lang="en-GB" sz="1455" i="1">
                              <a:solidFill>
                                <a:srgbClr val="000000"/>
                              </a:solidFill>
                              <a:latin typeface="Cambria Math" panose="02040503050406030204" pitchFamily="18" charset="0"/>
                            </a:rPr>
                            <m:t>𝑎</m:t>
                          </m:r>
                        </m:e>
                        <m:sub>
                          <m:r>
                            <a:rPr lang="en-GB" sz="1455" i="1">
                              <a:solidFill>
                                <a:srgbClr val="000000"/>
                              </a:solidFill>
                              <a:latin typeface="Cambria Math" panose="02040503050406030204" pitchFamily="18" charset="0"/>
                            </a:rPr>
                            <m:t>𝑚</m:t>
                          </m:r>
                        </m:sub>
                      </m:sSub>
                      <m:r>
                        <a:rPr lang="en-GB" sz="1455" i="1">
                          <a:solidFill>
                            <a:srgbClr val="000000"/>
                          </a:solidFill>
                          <a:latin typeface="Cambria Math" panose="02040503050406030204" pitchFamily="18" charset="0"/>
                        </a:rPr>
                        <m:t>&gt;≃50 </m:t>
                      </m:r>
                      <m:r>
                        <a:rPr lang="en-GB" sz="1455" i="1">
                          <a:solidFill>
                            <a:srgbClr val="000000"/>
                          </a:solidFill>
                          <a:latin typeface="Cambria Math" panose="02040503050406030204" pitchFamily="18" charset="0"/>
                        </a:rPr>
                        <m:t>𝜇</m:t>
                      </m:r>
                      <m:sSup>
                        <m:sSupPr>
                          <m:ctrlPr>
                            <a:rPr lang="en-GB" sz="1455" i="1">
                              <a:solidFill>
                                <a:srgbClr val="000000"/>
                              </a:solidFill>
                              <a:latin typeface="Cambria Math" panose="02040503050406030204" pitchFamily="18" charset="0"/>
                            </a:rPr>
                          </m:ctrlPr>
                        </m:sSupPr>
                        <m:e>
                          <m:r>
                            <a:rPr lang="en-GB" sz="1455" i="1">
                              <a:solidFill>
                                <a:srgbClr val="000000"/>
                              </a:solidFill>
                              <a:latin typeface="Cambria Math" panose="02040503050406030204" pitchFamily="18" charset="0"/>
                            </a:rPr>
                            <m:t>𝑚</m:t>
                          </m:r>
                        </m:e>
                        <m:sup>
                          <m:r>
                            <a:rPr lang="en-GB" sz="1455" i="1">
                              <a:solidFill>
                                <a:srgbClr val="000000"/>
                              </a:solidFill>
                              <a:latin typeface="Cambria Math" panose="02040503050406030204" pitchFamily="18" charset="0"/>
                            </a:rPr>
                            <m:t> </m:t>
                          </m:r>
                        </m:sup>
                      </m:sSup>
                    </m:oMath>
                  </m:oMathPara>
                </a14:m>
                <a:endParaRPr lang="en-GB" sz="1455" dirty="0">
                  <a:solidFill>
                    <a:srgbClr val="000000"/>
                  </a:solidFill>
                </a:endParaRPr>
              </a:p>
            </p:txBody>
          </p:sp>
        </mc:Choice>
        <mc:Fallback xmlns="">
          <p:sp>
            <p:nvSpPr>
              <p:cNvPr id="45" name="TextBox 44">
                <a:extLst>
                  <a:ext uri="{FF2B5EF4-FFF2-40B4-BE49-F238E27FC236}">
                    <a16:creationId xmlns:a16="http://schemas.microsoft.com/office/drawing/2014/main" id="{71BFA66C-AF40-7551-487F-F21B2D585229}"/>
                  </a:ext>
                </a:extLst>
              </p:cNvPr>
              <p:cNvSpPr txBox="1">
                <a:spLocks noRot="1" noChangeAspect="1" noMove="1" noResize="1" noEditPoints="1" noAdjustHandles="1" noChangeArrowheads="1" noChangeShapeType="1" noTextEdit="1"/>
              </p:cNvSpPr>
              <p:nvPr/>
            </p:nvSpPr>
            <p:spPr>
              <a:xfrm>
                <a:off x="8180180" y="6149958"/>
                <a:ext cx="1685060" cy="316240"/>
              </a:xfrm>
              <a:prstGeom prst="rect">
                <a:avLst/>
              </a:prstGeom>
              <a:blipFill>
                <a:blip r:embed="rId5"/>
                <a:stretch>
                  <a:fillRect b="-192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9F4C54C-2A14-1E07-4EF0-A1A4F21825D6}"/>
                  </a:ext>
                </a:extLst>
              </p:cNvPr>
              <p:cNvSpPr txBox="1"/>
              <p:nvPr/>
            </p:nvSpPr>
            <p:spPr>
              <a:xfrm>
                <a:off x="4538990" y="1524919"/>
                <a:ext cx="2724203" cy="5401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55" b="1" i="1" smtClean="0">
                              <a:solidFill>
                                <a:schemeClr val="tx1"/>
                              </a:solidFill>
                              <a:latin typeface="Cambria Math" panose="02040503050406030204" pitchFamily="18" charset="0"/>
                            </a:rPr>
                          </m:ctrlPr>
                        </m:sSubPr>
                        <m:e>
                          <m:r>
                            <a:rPr lang="en-GB" sz="1455" b="1" i="1">
                              <a:solidFill>
                                <a:schemeClr val="tx1"/>
                              </a:solidFill>
                              <a:latin typeface="Cambria Math" panose="02040503050406030204" pitchFamily="18" charset="0"/>
                            </a:rPr>
                            <m:t>𝑲</m:t>
                          </m:r>
                        </m:e>
                        <m:sub>
                          <m:r>
                            <a:rPr lang="en-GB" sz="1455" b="1" i="1">
                              <a:solidFill>
                                <a:schemeClr val="tx1"/>
                              </a:solidFill>
                              <a:latin typeface="Cambria Math" panose="02040503050406030204" pitchFamily="18" charset="0"/>
                            </a:rPr>
                            <m:t>𝑪𝑳</m:t>
                          </m:r>
                        </m:sub>
                      </m:sSub>
                      <m:r>
                        <a:rPr lang="en-GB" sz="1455" i="1">
                          <a:solidFill>
                            <a:srgbClr val="000000"/>
                          </a:solidFill>
                          <a:latin typeface="Cambria Math" panose="02040503050406030204" pitchFamily="18" charset="0"/>
                        </a:rPr>
                        <m:t>=</m:t>
                      </m:r>
                      <m:f>
                        <m:fPr>
                          <m:ctrlPr>
                            <a:rPr lang="en-GB" sz="1455" i="1">
                              <a:solidFill>
                                <a:srgbClr val="000000"/>
                              </a:solidFill>
                              <a:latin typeface="Cambria Math" panose="02040503050406030204" pitchFamily="18" charset="0"/>
                            </a:rPr>
                          </m:ctrlPr>
                        </m:fPr>
                        <m:num>
                          <m:r>
                            <a:rPr lang="en-GB" sz="1455" i="1">
                              <a:solidFill>
                                <a:srgbClr val="000000"/>
                              </a:solidFill>
                              <a:latin typeface="Cambria Math" panose="02040503050406030204" pitchFamily="18" charset="0"/>
                            </a:rPr>
                            <m:t>&lt;</m:t>
                          </m:r>
                          <m:sSub>
                            <m:sSubPr>
                              <m:ctrlPr>
                                <a:rPr lang="en-GB" sz="1455" i="1">
                                  <a:solidFill>
                                    <a:srgbClr val="000000"/>
                                  </a:solidFill>
                                  <a:latin typeface="Cambria Math" panose="02040503050406030204" pitchFamily="18" charset="0"/>
                                </a:rPr>
                              </m:ctrlPr>
                            </m:sSubPr>
                            <m:e>
                              <m:r>
                                <a:rPr lang="en-GB" sz="1455" i="1">
                                  <a:solidFill>
                                    <a:srgbClr val="000000"/>
                                  </a:solidFill>
                                  <a:latin typeface="Cambria Math" panose="02040503050406030204" pitchFamily="18" charset="0"/>
                                </a:rPr>
                                <m:t>𝑎</m:t>
                              </m:r>
                            </m:e>
                            <m:sub>
                              <m:r>
                                <a:rPr lang="en-GB" sz="1455" i="1">
                                  <a:solidFill>
                                    <a:srgbClr val="000000"/>
                                  </a:solidFill>
                                  <a:latin typeface="Cambria Math" panose="02040503050406030204" pitchFamily="18" charset="0"/>
                                </a:rPr>
                                <m:t>𝑚</m:t>
                              </m:r>
                            </m:sub>
                          </m:sSub>
                          <m:sSup>
                            <m:sSupPr>
                              <m:ctrlPr>
                                <a:rPr lang="en-GB" sz="1455" i="1">
                                  <a:solidFill>
                                    <a:srgbClr val="000000"/>
                                  </a:solidFill>
                                  <a:latin typeface="Cambria Math" panose="02040503050406030204" pitchFamily="18" charset="0"/>
                                </a:rPr>
                              </m:ctrlPr>
                            </m:sSupPr>
                            <m:e>
                              <m:r>
                                <a:rPr lang="en-GB" sz="1455" i="1">
                                  <a:solidFill>
                                    <a:srgbClr val="000000"/>
                                  </a:solidFill>
                                  <a:latin typeface="Cambria Math" panose="02040503050406030204" pitchFamily="18" charset="0"/>
                                </a:rPr>
                                <m:t>&gt;</m:t>
                              </m:r>
                            </m:e>
                            <m:sup>
                              <m:r>
                                <a:rPr lang="en-GB" sz="1455" i="1">
                                  <a:solidFill>
                                    <a:srgbClr val="000000"/>
                                  </a:solidFill>
                                  <a:latin typeface="Cambria Math" panose="02040503050406030204" pitchFamily="18" charset="0"/>
                                </a:rPr>
                                <m:t> 2</m:t>
                              </m:r>
                            </m:sup>
                          </m:sSup>
                        </m:num>
                        <m:den>
                          <m:r>
                            <a:rPr lang="en-GB" sz="1455" i="1">
                              <a:solidFill>
                                <a:srgbClr val="000000"/>
                              </a:solidFill>
                              <a:latin typeface="Cambria Math" panose="02040503050406030204" pitchFamily="18" charset="0"/>
                            </a:rPr>
                            <m:t>12</m:t>
                          </m:r>
                        </m:den>
                      </m:f>
                    </m:oMath>
                  </m:oMathPara>
                </a14:m>
                <a:endParaRPr lang="en-GB" sz="1455" dirty="0">
                  <a:solidFill>
                    <a:srgbClr val="000000"/>
                  </a:solidFill>
                  <a:latin typeface="Arial"/>
                </a:endParaRPr>
              </a:p>
            </p:txBody>
          </p:sp>
        </mc:Choice>
        <mc:Fallback xmlns="">
          <p:sp>
            <p:nvSpPr>
              <p:cNvPr id="58" name="TextBox 57">
                <a:extLst>
                  <a:ext uri="{FF2B5EF4-FFF2-40B4-BE49-F238E27FC236}">
                    <a16:creationId xmlns:a16="http://schemas.microsoft.com/office/drawing/2014/main" id="{29F4C54C-2A14-1E07-4EF0-A1A4F21825D6}"/>
                  </a:ext>
                </a:extLst>
              </p:cNvPr>
              <p:cNvSpPr txBox="1">
                <a:spLocks noRot="1" noChangeAspect="1" noMove="1" noResize="1" noEditPoints="1" noAdjustHandles="1" noChangeArrowheads="1" noChangeShapeType="1" noTextEdit="1"/>
              </p:cNvSpPr>
              <p:nvPr/>
            </p:nvSpPr>
            <p:spPr>
              <a:xfrm>
                <a:off x="4538990" y="1524919"/>
                <a:ext cx="2724203" cy="540148"/>
              </a:xfrm>
              <a:prstGeom prst="rect">
                <a:avLst/>
              </a:prstGeom>
              <a:blipFill>
                <a:blip r:embed="rId6"/>
                <a:stretch>
                  <a:fillRect/>
                </a:stretch>
              </a:blipFill>
            </p:spPr>
            <p:txBody>
              <a:bodyPr/>
              <a:lstStyle/>
              <a:p>
                <a:r>
                  <a:rPr lang="en-GB">
                    <a:noFill/>
                  </a:rPr>
                  <a:t> </a:t>
                </a:r>
              </a:p>
            </p:txBody>
          </p:sp>
        </mc:Fallback>
      </mc:AlternateContent>
      <p:grpSp>
        <p:nvGrpSpPr>
          <p:cNvPr id="2112" name="Group 2111">
            <a:extLst>
              <a:ext uri="{FF2B5EF4-FFF2-40B4-BE49-F238E27FC236}">
                <a16:creationId xmlns:a16="http://schemas.microsoft.com/office/drawing/2014/main" id="{C6CC2763-73E5-A7D8-D32C-D85F14740CF6}"/>
              </a:ext>
            </a:extLst>
          </p:cNvPr>
          <p:cNvGrpSpPr/>
          <p:nvPr/>
        </p:nvGrpSpPr>
        <p:grpSpPr>
          <a:xfrm>
            <a:off x="7513724" y="1518895"/>
            <a:ext cx="4454290" cy="447815"/>
            <a:chOff x="9393599" y="1840955"/>
            <a:chExt cx="7254763" cy="738480"/>
          </a:xfrm>
        </p:grpSpPr>
        <mc:AlternateContent xmlns:mc="http://schemas.openxmlformats.org/markup-compatibility/2006" xmlns:a14="http://schemas.microsoft.com/office/drawing/2010/main">
          <mc:Choice Requires="a14">
            <p:sp>
              <p:nvSpPr>
                <p:cNvPr id="2116" name="TextBox 2115">
                  <a:extLst>
                    <a:ext uri="{FF2B5EF4-FFF2-40B4-BE49-F238E27FC236}">
                      <a16:creationId xmlns:a16="http://schemas.microsoft.com/office/drawing/2014/main" id="{9444647C-8545-3008-F020-AC4C7E0FFC5B}"/>
                    </a:ext>
                  </a:extLst>
                </p:cNvPr>
                <p:cNvSpPr txBox="1"/>
                <p:nvPr/>
              </p:nvSpPr>
              <p:spPr>
                <a:xfrm>
                  <a:off x="9393599" y="1840955"/>
                  <a:ext cx="3035564" cy="738480"/>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ctrlPr>
                          </m:sSubSupPr>
                          <m:e>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𝐾</m:t>
                            </m:r>
                          </m:e>
                          <m:sub>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𝐶𝐿</m:t>
                            </m:r>
                          </m:sub>
                          <m:sup>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 </m:t>
                            </m:r>
                            <m:sSub>
                              <m:sSubPr>
                                <m:ctrlP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𝑎</m:t>
                                </m:r>
                              </m:e>
                              <m:sub>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𝑚</m:t>
                                </m:r>
                              </m:sub>
                            </m:sSub>
                          </m:sup>
                        </m:sSubSup>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m:t>
                        </m:r>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𝑥</m:t>
                        </m:r>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m:t>
                        </m:r>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𝑦</m:t>
                        </m:r>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m:t>
                        </m:r>
                        <m:f>
                          <m:fPr>
                            <m:ctrlP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ctrlPr>
                          </m:fPr>
                          <m:num>
                            <m:sSubSup>
                              <m:sSubSupPr>
                                <m:ctrlP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ctrlPr>
                              </m:sSubSupPr>
                              <m:e>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𝑎</m:t>
                                </m:r>
                              </m:e>
                              <m:sub>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𝑚</m:t>
                                </m:r>
                              </m:sub>
                              <m:sup>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 </m:t>
                                </m:r>
                              </m:sup>
                            </m:sSubSup>
                            <m:sSup>
                              <m:sSupPr>
                                <m:ctrlP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ctrlPr>
                              </m:sSupPr>
                              <m:e>
                                <m:d>
                                  <m:dPr>
                                    <m:ctrlP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ctrlPr>
                                  </m:dPr>
                                  <m:e>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𝑥</m:t>
                                    </m:r>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m:t>
                                    </m:r>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𝑦</m:t>
                                    </m:r>
                                  </m:e>
                                </m:d>
                              </m:e>
                              <m:sup>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2</m:t>
                                </m:r>
                              </m:sup>
                            </m:sSup>
                          </m:num>
                          <m:den>
                            <m:r>
                              <a:rPr kumimoji="0" lang="en-GB" sz="1455" b="1" i="1" u="none" strike="noStrike" kern="0" cap="none" spc="0" normalizeH="0" baseline="0" noProof="0" smtClean="0">
                                <a:ln>
                                  <a:noFill/>
                                </a:ln>
                                <a:solidFill>
                                  <a:srgbClr val="000000"/>
                                </a:solidFill>
                                <a:effectLst/>
                                <a:uLnTx/>
                                <a:uFillTx/>
                                <a:latin typeface="Cambria Math" panose="02040503050406030204" pitchFamily="18" charset="0"/>
                              </a:rPr>
                              <m:t>12</m:t>
                            </m:r>
                          </m:den>
                        </m:f>
                      </m:oMath>
                    </m:oMathPara>
                  </a14:m>
                  <a:endParaRPr kumimoji="0" lang="en-GB" sz="1455" b="1" i="1" u="none" strike="noStrike" kern="0" cap="none" spc="0" normalizeH="0" baseline="0" noProof="0" dirty="0">
                    <a:ln>
                      <a:noFill/>
                    </a:ln>
                    <a:solidFill>
                      <a:srgbClr val="000000"/>
                    </a:solidFill>
                    <a:effectLst/>
                    <a:uLnTx/>
                    <a:uFillTx/>
                    <a:latin typeface="Cambria Math" panose="02040503050406030204" pitchFamily="18" charset="0"/>
                  </a:endParaRPr>
                </a:p>
              </p:txBody>
            </p:sp>
          </mc:Choice>
          <mc:Fallback xmlns="">
            <p:sp>
              <p:nvSpPr>
                <p:cNvPr id="45" name="TextBox 44">
                  <a:extLst>
                    <a:ext uri="{FF2B5EF4-FFF2-40B4-BE49-F238E27FC236}">
                      <a16:creationId xmlns:a16="http://schemas.microsoft.com/office/drawing/2014/main" id="{3C3B02D2-F5ED-6A73-E094-A8E1F1884C2D}"/>
                    </a:ext>
                  </a:extLst>
                </p:cNvPr>
                <p:cNvSpPr txBox="1">
                  <a:spLocks noRot="1" noChangeAspect="1" noMove="1" noResize="1" noEditPoints="1" noAdjustHandles="1" noChangeArrowheads="1" noChangeShapeType="1" noTextEdit="1"/>
                </p:cNvSpPr>
                <p:nvPr/>
              </p:nvSpPr>
              <p:spPr>
                <a:xfrm>
                  <a:off x="9393599" y="1840955"/>
                  <a:ext cx="3035564" cy="738480"/>
                </a:xfrm>
                <a:prstGeom prst="rect">
                  <a:avLst/>
                </a:prstGeom>
                <a:blipFill>
                  <a:blip r:embed="rId2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18" name="TextBox 2117">
                  <a:extLst>
                    <a:ext uri="{FF2B5EF4-FFF2-40B4-BE49-F238E27FC236}">
                      <a16:creationId xmlns:a16="http://schemas.microsoft.com/office/drawing/2014/main" id="{2B96B1CA-C4E2-B774-6FD2-3A8BBBB0A552}"/>
                    </a:ext>
                  </a:extLst>
                </p:cNvPr>
                <p:cNvSpPr txBox="1"/>
                <p:nvPr/>
              </p:nvSpPr>
              <p:spPr>
                <a:xfrm>
                  <a:off x="14935160" y="2006346"/>
                  <a:ext cx="1713202" cy="56612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455" b="1" i="1" u="none" strike="noStrike" kern="0" cap="none" spc="0" normalizeH="0" baseline="0" noProof="0" smtClean="0">
                                <a:ln>
                                  <a:noFill/>
                                </a:ln>
                                <a:solidFill>
                                  <a:schemeClr val="tx1"/>
                                </a:solidFill>
                                <a:effectLst/>
                                <a:uLnTx/>
                                <a:uFillTx/>
                                <a:latin typeface="Cambria Math" panose="02040503050406030204" pitchFamily="18" charset="0"/>
                              </a:rPr>
                            </m:ctrlPr>
                          </m:sSubSupPr>
                          <m:e>
                            <m:r>
                              <a:rPr kumimoji="0" lang="en-GB" sz="1455" b="1" i="1" u="none" strike="noStrike" kern="0" cap="none" spc="0" normalizeH="0" baseline="0" noProof="0" smtClean="0">
                                <a:ln>
                                  <a:noFill/>
                                </a:ln>
                                <a:solidFill>
                                  <a:schemeClr val="tx1"/>
                                </a:solidFill>
                                <a:effectLst/>
                                <a:uLnTx/>
                                <a:uFillTx/>
                                <a:latin typeface="Cambria Math" panose="02040503050406030204" pitchFamily="18" charset="0"/>
                              </a:rPr>
                              <m:t>𝑲</m:t>
                            </m:r>
                          </m:e>
                          <m:sub>
                            <m:r>
                              <a:rPr kumimoji="0" lang="en-GB" sz="1455" b="1" i="1" u="none" strike="noStrike" kern="0" cap="none" spc="0" normalizeH="0" baseline="0" noProof="0" smtClean="0">
                                <a:ln>
                                  <a:noFill/>
                                </a:ln>
                                <a:solidFill>
                                  <a:schemeClr val="tx1"/>
                                </a:solidFill>
                                <a:effectLst/>
                                <a:uLnTx/>
                                <a:uFillTx/>
                                <a:latin typeface="Cambria Math" panose="02040503050406030204" pitchFamily="18" charset="0"/>
                              </a:rPr>
                              <m:t>𝑫</m:t>
                            </m:r>
                          </m:sub>
                          <m:sup>
                            <m:r>
                              <a:rPr kumimoji="0" lang="en-GB" sz="1455" b="1" i="1" u="none" strike="noStrike" kern="0" cap="none" spc="0" normalizeH="0" baseline="0" noProof="0" smtClean="0">
                                <a:ln>
                                  <a:noFill/>
                                </a:ln>
                                <a:solidFill>
                                  <a:schemeClr val="tx1"/>
                                </a:solidFill>
                                <a:effectLst/>
                                <a:uLnTx/>
                                <a:uFillTx/>
                                <a:latin typeface="Cambria Math" panose="02040503050406030204" pitchFamily="18" charset="0"/>
                              </a:rPr>
                              <m:t> </m:t>
                            </m:r>
                            <m:sSub>
                              <m:sSubPr>
                                <m:ctrlPr>
                                  <a:rPr kumimoji="0" lang="en-GB" sz="1455" b="1" i="1" u="none" strike="noStrike" kern="0" cap="none" spc="0" normalizeH="0" baseline="0" noProof="0" smtClean="0">
                                    <a:ln>
                                      <a:noFill/>
                                    </a:ln>
                                    <a:solidFill>
                                      <a:schemeClr val="tx1"/>
                                    </a:solidFill>
                                    <a:effectLst/>
                                    <a:uLnTx/>
                                    <a:uFillTx/>
                                    <a:latin typeface="Cambria Math" panose="02040503050406030204" pitchFamily="18" charset="0"/>
                                  </a:rPr>
                                </m:ctrlPr>
                              </m:sSubPr>
                              <m:e>
                                <m:r>
                                  <a:rPr kumimoji="0" lang="en-GB" sz="1455" b="1" i="1" u="none" strike="noStrike" kern="0" cap="none" spc="0" normalizeH="0" baseline="0" noProof="0" smtClean="0">
                                    <a:ln>
                                      <a:noFill/>
                                    </a:ln>
                                    <a:solidFill>
                                      <a:schemeClr val="tx1"/>
                                    </a:solidFill>
                                    <a:effectLst/>
                                    <a:uLnTx/>
                                    <a:uFillTx/>
                                    <a:latin typeface="Cambria Math" panose="02040503050406030204" pitchFamily="18" charset="0"/>
                                  </a:rPr>
                                  <m:t>𝒂</m:t>
                                </m:r>
                              </m:e>
                              <m:sub>
                                <m:r>
                                  <a:rPr kumimoji="0" lang="en-GB" sz="1455" b="1" i="1" u="none" strike="noStrike" kern="0" cap="none" spc="0" normalizeH="0" baseline="0" noProof="0" smtClean="0">
                                    <a:ln>
                                      <a:noFill/>
                                    </a:ln>
                                    <a:solidFill>
                                      <a:schemeClr val="tx1"/>
                                    </a:solidFill>
                                    <a:effectLst/>
                                    <a:uLnTx/>
                                    <a:uFillTx/>
                                    <a:latin typeface="Cambria Math" panose="02040503050406030204" pitchFamily="18" charset="0"/>
                                  </a:rPr>
                                  <m:t>𝒎</m:t>
                                </m:r>
                              </m:sub>
                            </m:sSub>
                          </m:sup>
                        </m:sSubSup>
                      </m:oMath>
                    </m:oMathPara>
                  </a14:m>
                  <a:endParaRPr kumimoji="0" lang="en-GB" sz="1455" b="1" i="1" u="none" strike="noStrike" kern="0" cap="none" spc="0" normalizeH="0" baseline="0" noProof="0" dirty="0">
                    <a:ln>
                      <a:noFill/>
                    </a:ln>
                    <a:solidFill>
                      <a:srgbClr val="000000"/>
                    </a:solidFill>
                    <a:effectLst/>
                    <a:uLnTx/>
                    <a:uFillTx/>
                    <a:latin typeface="Cambria Math" panose="02040503050406030204" pitchFamily="18" charset="0"/>
                  </a:endParaRPr>
                </a:p>
              </p:txBody>
            </p:sp>
          </mc:Choice>
          <mc:Fallback xmlns="">
            <p:sp>
              <p:nvSpPr>
                <p:cNvPr id="2118" name="TextBox 2117">
                  <a:extLst>
                    <a:ext uri="{FF2B5EF4-FFF2-40B4-BE49-F238E27FC236}">
                      <a16:creationId xmlns:a16="http://schemas.microsoft.com/office/drawing/2014/main" id="{2B96B1CA-C4E2-B774-6FD2-3A8BBBB0A552}"/>
                    </a:ext>
                  </a:extLst>
                </p:cNvPr>
                <p:cNvSpPr txBox="1">
                  <a:spLocks noRot="1" noChangeAspect="1" noMove="1" noResize="1" noEditPoints="1" noAdjustHandles="1" noChangeArrowheads="1" noChangeShapeType="1" noTextEdit="1"/>
                </p:cNvSpPr>
                <p:nvPr/>
              </p:nvSpPr>
              <p:spPr>
                <a:xfrm>
                  <a:off x="14935160" y="2006346"/>
                  <a:ext cx="1713202" cy="566125"/>
                </a:xfrm>
                <a:prstGeom prst="rect">
                  <a:avLst/>
                </a:prstGeom>
                <a:blipFill>
                  <a:blip r:embed="rId28"/>
                  <a:stretch>
                    <a:fillRect/>
                  </a:stretch>
                </a:blipFill>
              </p:spPr>
              <p:txBody>
                <a:bodyPr/>
                <a:lstStyle/>
                <a:p>
                  <a:r>
                    <a:rPr lang="en-GB">
                      <a:noFill/>
                    </a:rPr>
                    <a:t> </a:t>
                  </a:r>
                </a:p>
              </p:txBody>
            </p:sp>
          </mc:Fallback>
        </mc:AlternateContent>
      </p:grpSp>
      <p:cxnSp>
        <p:nvCxnSpPr>
          <p:cNvPr id="2114" name="Straight Arrow Connector 2113">
            <a:extLst>
              <a:ext uri="{FF2B5EF4-FFF2-40B4-BE49-F238E27FC236}">
                <a16:creationId xmlns:a16="http://schemas.microsoft.com/office/drawing/2014/main" id="{592A8B26-14F6-522B-B05A-D040B1ED9215}"/>
              </a:ext>
            </a:extLst>
          </p:cNvPr>
          <p:cNvCxnSpPr>
            <a:cxnSpLocks/>
          </p:cNvCxnSpPr>
          <p:nvPr/>
        </p:nvCxnSpPr>
        <p:spPr>
          <a:xfrm>
            <a:off x="9487242" y="1776904"/>
            <a:ext cx="1649033" cy="0"/>
          </a:xfrm>
          <a:prstGeom prst="straightConnector1">
            <a:avLst/>
          </a:prstGeom>
          <a:noFill/>
          <a:ln w="38100" cap="flat" cmpd="sng" algn="ctr">
            <a:solidFill>
              <a:srgbClr val="000000"/>
            </a:solidFill>
            <a:prstDash val="solid"/>
            <a:tailEnd type="triangle"/>
          </a:ln>
          <a:effectLst/>
        </p:spPr>
      </p:cxnSp>
      <p:sp>
        <p:nvSpPr>
          <p:cNvPr id="2115" name="TextBox 2114">
            <a:extLst>
              <a:ext uri="{FF2B5EF4-FFF2-40B4-BE49-F238E27FC236}">
                <a16:creationId xmlns:a16="http://schemas.microsoft.com/office/drawing/2014/main" id="{F2B7B0AA-D686-F217-D60C-59E6A5C347BD}"/>
              </a:ext>
            </a:extLst>
          </p:cNvPr>
          <p:cNvSpPr txBox="1"/>
          <p:nvPr/>
        </p:nvSpPr>
        <p:spPr>
          <a:xfrm>
            <a:off x="9426588" y="1295262"/>
            <a:ext cx="1865626" cy="42845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92" b="1" i="0" u="none" strike="noStrike" kern="0" cap="none" spc="0" normalizeH="0" baseline="0" noProof="0" dirty="0">
                <a:ln>
                  <a:noFill/>
                </a:ln>
                <a:solidFill>
                  <a:srgbClr val="000000"/>
                </a:solidFill>
                <a:effectLst/>
                <a:uLnTx/>
                <a:uFillTx/>
                <a:latin typeface="Garamond" panose="02020404030301010803" pitchFamily="18" charset="0"/>
              </a:rPr>
              <a:t>Darcy flow-based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92" b="1" i="0" u="none" strike="noStrike" kern="0" cap="none" spc="0" normalizeH="0" baseline="0" noProof="0" dirty="0">
                <a:ln>
                  <a:noFill/>
                </a:ln>
                <a:solidFill>
                  <a:srgbClr val="000000"/>
                </a:solidFill>
                <a:effectLst/>
                <a:uLnTx/>
                <a:uFillTx/>
                <a:latin typeface="Garamond" panose="02020404030301010803" pitchFamily="18" charset="0"/>
              </a:rPr>
              <a:t>upscaling</a:t>
            </a:r>
            <a:endParaRPr kumimoji="0" lang="en-GB" sz="1092" b="0" i="0" u="none" strike="noStrike" kern="0" cap="none" spc="0" normalizeH="0" baseline="0" noProof="0" dirty="0">
              <a:ln>
                <a:noFill/>
              </a:ln>
              <a:solidFill>
                <a:srgbClr val="000000"/>
              </a:solidFill>
              <a:effectLst/>
              <a:uLnTx/>
              <a:uFillTx/>
              <a:latin typeface="Arial"/>
            </a:endParaRPr>
          </a:p>
        </p:txBody>
      </p:sp>
      <p:sp>
        <p:nvSpPr>
          <p:cNvPr id="2123" name="TextBox 2122">
            <a:extLst>
              <a:ext uri="{FF2B5EF4-FFF2-40B4-BE49-F238E27FC236}">
                <a16:creationId xmlns:a16="http://schemas.microsoft.com/office/drawing/2014/main" id="{2D3DBE9B-A8FE-87BF-F08D-89F434092FB5}"/>
              </a:ext>
            </a:extLst>
          </p:cNvPr>
          <p:cNvSpPr txBox="1"/>
          <p:nvPr/>
        </p:nvSpPr>
        <p:spPr>
          <a:xfrm>
            <a:off x="-37863" y="4812888"/>
            <a:ext cx="5520934" cy="2045112"/>
          </a:xfrm>
          <a:prstGeom prst="rect">
            <a:avLst/>
          </a:prstGeom>
          <a:noFill/>
        </p:spPr>
        <p:txBody>
          <a:bodyPr wrap="square">
            <a:spAutoFit/>
          </a:bodyPr>
          <a:lstStyle/>
          <a:p>
            <a:pPr algn="ctr"/>
            <a:r>
              <a:rPr lang="en-GB" sz="3600" b="1" dirty="0">
                <a:solidFill>
                  <a:srgbClr val="2C5BA5"/>
                </a:solidFill>
                <a:latin typeface="+mj-lt"/>
              </a:rPr>
              <a:t>   </a:t>
            </a:r>
            <a:r>
              <a:rPr lang="en-GB" sz="2400" dirty="0">
                <a:solidFill>
                  <a:srgbClr val="154C49"/>
                </a:solidFill>
                <a:latin typeface="+mj-lt"/>
              </a:rPr>
              <a:t>No roughness effects &amp;</a:t>
            </a:r>
            <a:br>
              <a:rPr lang="en-GB" sz="2400" dirty="0">
                <a:solidFill>
                  <a:srgbClr val="154C49"/>
                </a:solidFill>
                <a:latin typeface="+mj-lt"/>
              </a:rPr>
            </a:br>
            <a:r>
              <a:rPr lang="en-GB" sz="2400" dirty="0">
                <a:solidFill>
                  <a:srgbClr val="154C49"/>
                </a:solidFill>
                <a:latin typeface="+mj-lt"/>
              </a:rPr>
              <a:t>Overestimation of fracture conductivity</a:t>
            </a:r>
          </a:p>
          <a:p>
            <a:pPr algn="ctr"/>
            <a:r>
              <a:rPr lang="en-GB" sz="700" dirty="0">
                <a:solidFill>
                  <a:srgbClr val="154C49"/>
                </a:solidFill>
                <a:latin typeface="+mj-lt"/>
              </a:rPr>
              <a:t> </a:t>
            </a:r>
            <a:endParaRPr lang="en-GB" sz="900" dirty="0">
              <a:solidFill>
                <a:srgbClr val="154C49"/>
              </a:solidFill>
              <a:latin typeface="+mj-lt"/>
            </a:endParaRPr>
          </a:p>
          <a:p>
            <a:pPr algn="ctr"/>
            <a:r>
              <a:rPr lang="en-GB" sz="900" dirty="0">
                <a:solidFill>
                  <a:srgbClr val="154C49"/>
                </a:solidFill>
                <a:latin typeface="+mj-lt"/>
              </a:rPr>
              <a:t> </a:t>
            </a:r>
          </a:p>
          <a:p>
            <a:pPr algn="ctr"/>
            <a:r>
              <a:rPr lang="fr-FR" sz="2400" b="1" dirty="0" err="1">
                <a:solidFill>
                  <a:srgbClr val="154C49"/>
                </a:solidFill>
                <a:latin typeface="+mj-lt"/>
              </a:rPr>
              <a:t>Cubic</a:t>
            </a:r>
            <a:r>
              <a:rPr lang="fr-FR" sz="2400" b="1" dirty="0">
                <a:solidFill>
                  <a:srgbClr val="154C49"/>
                </a:solidFill>
                <a:latin typeface="+mj-lt"/>
              </a:rPr>
              <a:t> Law Assumptions Fail !</a:t>
            </a:r>
          </a:p>
          <a:p>
            <a:pPr algn="ctr"/>
            <a:r>
              <a:rPr lang="en-GB" sz="2400" b="1" dirty="0">
                <a:solidFill>
                  <a:srgbClr val="154C49"/>
                </a:solidFill>
                <a:latin typeface="Garamond" panose="02020404030301010803" pitchFamily="18" charset="0"/>
              </a:rPr>
              <a:t> </a:t>
            </a:r>
            <a:endParaRPr lang="en-GB" sz="3600" b="1" dirty="0">
              <a:solidFill>
                <a:srgbClr val="355985"/>
              </a:solidFill>
              <a:latin typeface="Garamond" panose="02020404030301010803" pitchFamily="18" charset="0"/>
            </a:endParaRPr>
          </a:p>
        </p:txBody>
      </p:sp>
      <p:pic>
        <p:nvPicPr>
          <p:cNvPr id="2127" name="Image 24">
            <a:extLst>
              <a:ext uri="{FF2B5EF4-FFF2-40B4-BE49-F238E27FC236}">
                <a16:creationId xmlns:a16="http://schemas.microsoft.com/office/drawing/2014/main" id="{9DD3CDFF-FFE2-8D1E-56ED-49D84054CB5A}"/>
              </a:ext>
            </a:extLst>
          </p:cNvPr>
          <p:cNvPicPr>
            <a:picLocks noChangeAspect="1"/>
          </p:cNvPicPr>
          <p:nvPr/>
        </p:nvPicPr>
        <p:blipFill rotWithShape="1">
          <a:blip r:embed="rId29">
            <a:clrChange>
              <a:clrFrom>
                <a:srgbClr val="FFFFFF"/>
              </a:clrFrom>
              <a:clrTo>
                <a:srgbClr val="FFFFFF">
                  <a:alpha val="0"/>
                </a:srgbClr>
              </a:clrTo>
            </a:clrChange>
          </a:blip>
          <a:srcRect l="90721" t="35822" r="1148" b="40392"/>
          <a:stretch/>
        </p:blipFill>
        <p:spPr>
          <a:xfrm>
            <a:off x="823529" y="4854959"/>
            <a:ext cx="466868" cy="542939"/>
          </a:xfrm>
          <a:prstGeom prst="rect">
            <a:avLst/>
          </a:prstGeom>
        </p:spPr>
      </p:pic>
      <p:pic>
        <p:nvPicPr>
          <p:cNvPr id="3" name="Picture 2">
            <a:extLst>
              <a:ext uri="{FF2B5EF4-FFF2-40B4-BE49-F238E27FC236}">
                <a16:creationId xmlns:a16="http://schemas.microsoft.com/office/drawing/2014/main" id="{FAD22C9B-AB96-BDD0-CF44-7676BD5E1976}"/>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5824C52B-07AA-5DA4-C2F1-1C589D6C1030}"/>
              </a:ext>
            </a:extLst>
          </p:cNvPr>
          <p:cNvGrpSpPr/>
          <p:nvPr/>
        </p:nvGrpSpPr>
        <p:grpSpPr>
          <a:xfrm>
            <a:off x="5880831" y="2184474"/>
            <a:ext cx="5561246" cy="3938753"/>
            <a:chOff x="5880831" y="2464396"/>
            <a:chExt cx="5561246" cy="3938753"/>
          </a:xfrm>
        </p:grpSpPr>
        <p:grpSp>
          <p:nvGrpSpPr>
            <p:cNvPr id="35" name="Group 34">
              <a:extLst>
                <a:ext uri="{FF2B5EF4-FFF2-40B4-BE49-F238E27FC236}">
                  <a16:creationId xmlns:a16="http://schemas.microsoft.com/office/drawing/2014/main" id="{6A09A806-4484-ADC4-226A-5BB5BFC3DCAB}"/>
                </a:ext>
              </a:extLst>
            </p:cNvPr>
            <p:cNvGrpSpPr/>
            <p:nvPr/>
          </p:nvGrpSpPr>
          <p:grpSpPr>
            <a:xfrm>
              <a:off x="5880831" y="2464396"/>
              <a:ext cx="5561246" cy="3938753"/>
              <a:chOff x="5817572" y="2317802"/>
              <a:chExt cx="5561246" cy="3938753"/>
            </a:xfrm>
          </p:grpSpPr>
          <p:grpSp>
            <p:nvGrpSpPr>
              <p:cNvPr id="31" name="Group 30">
                <a:extLst>
                  <a:ext uri="{FF2B5EF4-FFF2-40B4-BE49-F238E27FC236}">
                    <a16:creationId xmlns:a16="http://schemas.microsoft.com/office/drawing/2014/main" id="{EE9C566E-79A9-CFA2-066E-5CD83739CC31}"/>
                  </a:ext>
                </a:extLst>
              </p:cNvPr>
              <p:cNvGrpSpPr/>
              <p:nvPr/>
            </p:nvGrpSpPr>
            <p:grpSpPr>
              <a:xfrm>
                <a:off x="6757982" y="5929843"/>
                <a:ext cx="4402939" cy="326712"/>
                <a:chOff x="6733336" y="6357600"/>
                <a:chExt cx="4402939" cy="326712"/>
              </a:xfrm>
            </p:grpSpPr>
            <p:cxnSp>
              <p:nvCxnSpPr>
                <p:cNvPr id="15" name="Straight Arrow Connector 14">
                  <a:extLst>
                    <a:ext uri="{FF2B5EF4-FFF2-40B4-BE49-F238E27FC236}">
                      <a16:creationId xmlns:a16="http://schemas.microsoft.com/office/drawing/2014/main" id="{F1D891E5-ED3A-E75D-7528-D046670A254E}"/>
                    </a:ext>
                  </a:extLst>
                </p:cNvPr>
                <p:cNvCxnSpPr>
                  <a:cxnSpLocks/>
                </p:cNvCxnSpPr>
                <p:nvPr/>
              </p:nvCxnSpPr>
              <p:spPr>
                <a:xfrm flipV="1">
                  <a:off x="6733336" y="6357600"/>
                  <a:ext cx="4402939" cy="12784"/>
                </a:xfrm>
                <a:prstGeom prst="straightConnector1">
                  <a:avLst/>
                </a:prstGeom>
                <a:noFill/>
                <a:ln w="38100" cap="flat" cmpd="sng" algn="ctr">
                  <a:solidFill>
                    <a:srgbClr val="000000"/>
                  </a:solidFill>
                  <a:prstDash val="solid"/>
                  <a:tailEnd type="triangle"/>
                </a:ln>
                <a:effectLst/>
              </p:spPr>
            </p:cxnSp>
            <p:sp>
              <p:nvSpPr>
                <p:cNvPr id="16" name="TextBox 15">
                  <a:extLst>
                    <a:ext uri="{FF2B5EF4-FFF2-40B4-BE49-F238E27FC236}">
                      <a16:creationId xmlns:a16="http://schemas.microsoft.com/office/drawing/2014/main" id="{8F6FA1BB-6E20-294D-B1FC-32854F768B98}"/>
                    </a:ext>
                  </a:extLst>
                </p:cNvPr>
                <p:cNvSpPr txBox="1"/>
                <p:nvPr/>
              </p:nvSpPr>
              <p:spPr>
                <a:xfrm>
                  <a:off x="8026639" y="6376535"/>
                  <a:ext cx="1865626"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Garamond" panose="02020404030301010803" pitchFamily="18" charset="0"/>
                    </a:rPr>
                    <a:t>Increase </a:t>
                  </a:r>
                  <a:r>
                    <a:rPr lang="en-GB" sz="1400" b="1" kern="0" dirty="0">
                      <a:solidFill>
                        <a:srgbClr val="000000"/>
                      </a:solidFill>
                      <a:latin typeface="Garamond" panose="02020404030301010803" pitchFamily="18" charset="0"/>
                    </a:rPr>
                    <a:t>Roughness</a:t>
                  </a:r>
                </a:p>
              </p:txBody>
            </p:sp>
          </p:grpSp>
          <p:grpSp>
            <p:nvGrpSpPr>
              <p:cNvPr id="33" name="Group 32">
                <a:extLst>
                  <a:ext uri="{FF2B5EF4-FFF2-40B4-BE49-F238E27FC236}">
                    <a16:creationId xmlns:a16="http://schemas.microsoft.com/office/drawing/2014/main" id="{5602FADF-AE8A-2792-CABA-1D9B47114F3E}"/>
                  </a:ext>
                </a:extLst>
              </p:cNvPr>
              <p:cNvGrpSpPr/>
              <p:nvPr/>
            </p:nvGrpSpPr>
            <p:grpSpPr>
              <a:xfrm>
                <a:off x="5817572" y="2317802"/>
                <a:ext cx="5561246" cy="3510378"/>
                <a:chOff x="5817572" y="2317802"/>
                <a:chExt cx="5561246" cy="3510378"/>
              </a:xfrm>
            </p:grpSpPr>
            <p:grpSp>
              <p:nvGrpSpPr>
                <p:cNvPr id="12" name="Group 11">
                  <a:extLst>
                    <a:ext uri="{FF2B5EF4-FFF2-40B4-BE49-F238E27FC236}">
                      <a16:creationId xmlns:a16="http://schemas.microsoft.com/office/drawing/2014/main" id="{1D2AD62E-F0DC-D624-8D37-C6D4C96405EF}"/>
                    </a:ext>
                  </a:extLst>
                </p:cNvPr>
                <p:cNvGrpSpPr/>
                <p:nvPr/>
              </p:nvGrpSpPr>
              <p:grpSpPr>
                <a:xfrm>
                  <a:off x="5817572" y="2317802"/>
                  <a:ext cx="5561246" cy="3510378"/>
                  <a:chOff x="-1264689" y="2191553"/>
                  <a:chExt cx="5561246" cy="3510378"/>
                </a:xfrm>
              </p:grpSpPr>
              <p:pic>
                <p:nvPicPr>
                  <p:cNvPr id="11" name="Picture 10">
                    <a:extLst>
                      <a:ext uri="{FF2B5EF4-FFF2-40B4-BE49-F238E27FC236}">
                        <a16:creationId xmlns:a16="http://schemas.microsoft.com/office/drawing/2014/main" id="{257D2EAC-6374-9767-A875-71462E0C15BC}"/>
                      </a:ext>
                    </a:extLst>
                  </p:cNvPr>
                  <p:cNvPicPr>
                    <a:picLocks noChangeAspect="1"/>
                  </p:cNvPicPr>
                  <p:nvPr/>
                </p:nvPicPr>
                <p:blipFill>
                  <a:blip r:embed="rId31"/>
                  <a:srcRect t="10251" r="9451" b="9730"/>
                  <a:stretch>
                    <a:fillRect/>
                  </a:stretch>
                </p:blipFill>
                <p:spPr>
                  <a:xfrm>
                    <a:off x="-1264689" y="2191553"/>
                    <a:ext cx="5561246" cy="3510378"/>
                  </a:xfrm>
                  <a:prstGeom prst="rect">
                    <a:avLst/>
                  </a:prstGeom>
                </p:spPr>
              </p:pic>
              <p:pic>
                <p:nvPicPr>
                  <p:cNvPr id="29" name="Picture 28">
                    <a:extLst>
                      <a:ext uri="{FF2B5EF4-FFF2-40B4-BE49-F238E27FC236}">
                        <a16:creationId xmlns:a16="http://schemas.microsoft.com/office/drawing/2014/main" id="{9F4C52B9-5909-873D-11F1-E7BA0AA93F11}"/>
                      </a:ext>
                    </a:extLst>
                  </p:cNvPr>
                  <p:cNvPicPr>
                    <a:picLocks noChangeAspect="1"/>
                  </p:cNvPicPr>
                  <p:nvPr/>
                </p:nvPicPr>
                <p:blipFill>
                  <a:blip r:embed="rId32">
                    <a:clrChange>
                      <a:clrFrom>
                        <a:srgbClr val="FFFFFF"/>
                      </a:clrFrom>
                      <a:clrTo>
                        <a:srgbClr val="FFFFFF">
                          <a:alpha val="0"/>
                        </a:srgbClr>
                      </a:clrTo>
                    </a:clrChange>
                  </a:blip>
                  <a:srcRect l="10110" t="1595" b="29809"/>
                  <a:stretch>
                    <a:fillRect/>
                  </a:stretch>
                </p:blipFill>
                <p:spPr>
                  <a:xfrm>
                    <a:off x="406215" y="3175827"/>
                    <a:ext cx="1170245" cy="581240"/>
                  </a:xfrm>
                  <a:prstGeom prst="rect">
                    <a:avLst/>
                  </a:prstGeom>
                </p:spPr>
              </p:pic>
              <p:pic>
                <p:nvPicPr>
                  <p:cNvPr id="28" name="Picture 27">
                    <a:extLst>
                      <a:ext uri="{FF2B5EF4-FFF2-40B4-BE49-F238E27FC236}">
                        <a16:creationId xmlns:a16="http://schemas.microsoft.com/office/drawing/2014/main" id="{804F9AF8-C8F6-E4C6-BF74-E3291DAE0F17}"/>
                      </a:ext>
                    </a:extLst>
                  </p:cNvPr>
                  <p:cNvPicPr>
                    <a:picLocks noChangeAspect="1"/>
                  </p:cNvPicPr>
                  <p:nvPr/>
                </p:nvPicPr>
                <p:blipFill>
                  <a:blip r:embed="rId33">
                    <a:clrChange>
                      <a:clrFrom>
                        <a:srgbClr val="FFFFFF"/>
                      </a:clrFrom>
                      <a:clrTo>
                        <a:srgbClr val="FFFFFF">
                          <a:alpha val="0"/>
                        </a:srgbClr>
                      </a:clrTo>
                    </a:clrChange>
                  </a:blip>
                  <a:srcRect l="12786" t="4293" r="3780" b="30054"/>
                  <a:stretch>
                    <a:fillRect/>
                  </a:stretch>
                </p:blipFill>
                <p:spPr>
                  <a:xfrm>
                    <a:off x="3111243" y="4709883"/>
                    <a:ext cx="1153606" cy="581240"/>
                  </a:xfrm>
                  <a:prstGeom prst="rect">
                    <a:avLst/>
                  </a:prstGeom>
                </p:spPr>
              </p:pic>
            </p:grpSp>
            <p:sp>
              <p:nvSpPr>
                <p:cNvPr id="32" name="Rectangle 31">
                  <a:extLst>
                    <a:ext uri="{FF2B5EF4-FFF2-40B4-BE49-F238E27FC236}">
                      <a16:creationId xmlns:a16="http://schemas.microsoft.com/office/drawing/2014/main" id="{E4BBB1B7-0CC3-407C-6BE0-227AADAFEB42}"/>
                    </a:ext>
                  </a:extLst>
                </p:cNvPr>
                <p:cNvSpPr/>
                <p:nvPr/>
              </p:nvSpPr>
              <p:spPr>
                <a:xfrm>
                  <a:off x="6568751" y="5782461"/>
                  <a:ext cx="4723463" cy="45719"/>
                </a:xfrm>
                <a:prstGeom prst="rect">
                  <a:avLst/>
                </a:prstGeom>
                <a:solidFill>
                  <a:srgbClr val="DAE3E3"/>
                </a:solidFill>
                <a:ln>
                  <a:solidFill>
                    <a:srgbClr val="DAE3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74B7E9F-9A98-C34E-6F28-F10B1224FA47}"/>
                    </a:ext>
                  </a:extLst>
                </p:cNvPr>
                <p:cNvSpPr txBox="1"/>
                <p:nvPr/>
              </p:nvSpPr>
              <p:spPr>
                <a:xfrm>
                  <a:off x="7204044" y="4077303"/>
                  <a:ext cx="1865626" cy="42966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92" b="1" i="0" u="none" strike="noStrike" kern="0" cap="none" spc="0" normalizeH="0" baseline="0" noProof="0" dirty="0">
                      <a:ln>
                        <a:noFill/>
                      </a:ln>
                      <a:solidFill>
                        <a:srgbClr val="000000"/>
                      </a:solidFill>
                      <a:effectLst/>
                      <a:uLnTx/>
                      <a:uFillTx/>
                      <a:latin typeface="Garamond" panose="02020404030301010803" pitchFamily="18" charset="0"/>
                    </a:rPr>
                    <a:t>Mechanical aperture </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92" b="1" kern="0" dirty="0">
                      <a:solidFill>
                        <a:srgbClr val="000000"/>
                      </a:solidFill>
                      <a:latin typeface="Garamond" panose="02020404030301010803" pitchFamily="18" charset="0"/>
                    </a:rPr>
                    <a:t>m</a:t>
                  </a:r>
                  <a:r>
                    <a:rPr kumimoji="0" lang="en-GB" sz="1092" b="1" i="0" u="none" strike="noStrike" kern="0" cap="none" spc="0" normalizeH="0" baseline="0" noProof="0" dirty="0">
                      <a:ln>
                        <a:noFill/>
                      </a:ln>
                      <a:solidFill>
                        <a:srgbClr val="000000"/>
                      </a:solidFill>
                      <a:effectLst/>
                      <a:uLnTx/>
                      <a:uFillTx/>
                      <a:latin typeface="Garamond" panose="02020404030301010803" pitchFamily="18" charset="0"/>
                    </a:rPr>
                    <a:t>ap</a:t>
                  </a:r>
                  <a:r>
                    <a:rPr kumimoji="0" lang="en-GB" sz="1092" b="1" i="0" u="none" strike="noStrike" kern="0" cap="none" spc="0" normalizeH="0" noProof="0" dirty="0">
                      <a:ln>
                        <a:noFill/>
                      </a:ln>
                      <a:solidFill>
                        <a:srgbClr val="000000"/>
                      </a:solidFill>
                      <a:effectLst/>
                      <a:uLnTx/>
                      <a:uFillTx/>
                      <a:latin typeface="Garamond" panose="02020404030301010803" pitchFamily="18" charset="0"/>
                    </a:rPr>
                    <a:t> </a:t>
                  </a:r>
                  <a14:m>
                    <m:oMath xmlns:m="http://schemas.openxmlformats.org/officeDocument/2006/math">
                      <m:sSubSup>
                        <m:sSubSupPr>
                          <m:ctrlPr>
                            <a:rPr lang="en-GB" sz="1100" b="1" i="1" kern="0">
                              <a:solidFill>
                                <a:srgbClr val="000000"/>
                              </a:solidFill>
                              <a:latin typeface="Cambria Math" panose="02040503050406030204" pitchFamily="18" charset="0"/>
                            </a:rPr>
                          </m:ctrlPr>
                        </m:sSubSupPr>
                        <m:e>
                          <m:r>
                            <a:rPr lang="en-GB" sz="1100" b="1" i="1" kern="0">
                              <a:solidFill>
                                <a:srgbClr val="000000"/>
                              </a:solidFill>
                              <a:latin typeface="Cambria Math" panose="02040503050406030204" pitchFamily="18" charset="0"/>
                            </a:rPr>
                            <m:t>𝒂</m:t>
                          </m:r>
                        </m:e>
                        <m:sub>
                          <m:r>
                            <a:rPr lang="en-GB" sz="1100" b="1" i="1" kern="0">
                              <a:solidFill>
                                <a:srgbClr val="000000"/>
                              </a:solidFill>
                              <a:latin typeface="Cambria Math" panose="02040503050406030204" pitchFamily="18" charset="0"/>
                            </a:rPr>
                            <m:t>𝒎</m:t>
                          </m:r>
                        </m:sub>
                        <m:sup>
                          <m:r>
                            <a:rPr lang="en-GB" sz="1100" b="1" i="1" kern="0">
                              <a:solidFill>
                                <a:srgbClr val="000000"/>
                              </a:solidFill>
                              <a:latin typeface="Cambria Math" panose="02040503050406030204" pitchFamily="18" charset="0"/>
                            </a:rPr>
                            <m:t> </m:t>
                          </m:r>
                        </m:sup>
                      </m:sSubSup>
                      <m:r>
                        <a:rPr lang="en-GB" sz="1100" b="1" i="1" kern="0" smtClean="0">
                          <a:solidFill>
                            <a:srgbClr val="000000"/>
                          </a:solidFill>
                          <a:latin typeface="Cambria Math" panose="02040503050406030204" pitchFamily="18" charset="0"/>
                        </a:rPr>
                        <m:t>(</m:t>
                      </m:r>
                      <m:r>
                        <a:rPr lang="en-GB" sz="1100" b="1" i="1" kern="0" smtClean="0">
                          <a:solidFill>
                            <a:srgbClr val="000000"/>
                          </a:solidFill>
                          <a:latin typeface="Cambria Math" panose="02040503050406030204" pitchFamily="18" charset="0"/>
                        </a:rPr>
                        <m:t>𝒙</m:t>
                      </m:r>
                      <m:r>
                        <a:rPr lang="en-GB" sz="1100" b="1" i="1" kern="0" smtClean="0">
                          <a:solidFill>
                            <a:srgbClr val="000000"/>
                          </a:solidFill>
                          <a:latin typeface="Cambria Math" panose="02040503050406030204" pitchFamily="18" charset="0"/>
                        </a:rPr>
                        <m:t>,</m:t>
                      </m:r>
                      <m:r>
                        <a:rPr lang="en-GB" sz="1100" b="1" i="1" kern="0" smtClean="0">
                          <a:solidFill>
                            <a:srgbClr val="000000"/>
                          </a:solidFill>
                          <a:latin typeface="Cambria Math" panose="02040503050406030204" pitchFamily="18" charset="0"/>
                        </a:rPr>
                        <m:t>𝒚</m:t>
                      </m:r>
                      <m:r>
                        <a:rPr lang="en-GB" sz="1100" b="1" i="1" kern="0" smtClean="0">
                          <a:solidFill>
                            <a:srgbClr val="000000"/>
                          </a:solidFill>
                          <a:latin typeface="Cambria Math" panose="02040503050406030204" pitchFamily="18" charset="0"/>
                        </a:rPr>
                        <m:t>)</m:t>
                      </m:r>
                    </m:oMath>
                  </a14:m>
                  <a:endParaRPr kumimoji="0" lang="en-GB" sz="1092" b="1" i="0" u="none" strike="noStrike" kern="0" cap="none" spc="0" normalizeH="0" baseline="0" noProof="0" dirty="0">
                    <a:ln>
                      <a:noFill/>
                    </a:ln>
                    <a:solidFill>
                      <a:srgbClr val="000000"/>
                    </a:solidFill>
                    <a:effectLst/>
                    <a:uLnTx/>
                    <a:uFillTx/>
                    <a:latin typeface="Arial"/>
                  </a:endParaRPr>
                </a:p>
              </p:txBody>
            </p:sp>
          </mc:Choice>
          <mc:Fallback xmlns="">
            <p:sp>
              <p:nvSpPr>
                <p:cNvPr id="36" name="TextBox 35">
                  <a:extLst>
                    <a:ext uri="{FF2B5EF4-FFF2-40B4-BE49-F238E27FC236}">
                      <a16:creationId xmlns:a16="http://schemas.microsoft.com/office/drawing/2014/main" id="{174B7E9F-9A98-C34E-6F28-F10B1224FA47}"/>
                    </a:ext>
                  </a:extLst>
                </p:cNvPr>
                <p:cNvSpPr txBox="1">
                  <a:spLocks noRot="1" noChangeAspect="1" noMove="1" noResize="1" noEditPoints="1" noAdjustHandles="1" noChangeArrowheads="1" noChangeShapeType="1" noTextEdit="1"/>
                </p:cNvSpPr>
                <p:nvPr/>
              </p:nvSpPr>
              <p:spPr>
                <a:xfrm>
                  <a:off x="7204044" y="4077303"/>
                  <a:ext cx="1865626" cy="429669"/>
                </a:xfrm>
                <a:prstGeom prst="rect">
                  <a:avLst/>
                </a:prstGeom>
                <a:blipFill>
                  <a:blip r:embed="rId34"/>
                  <a:stretch>
                    <a:fillRect t="-1429" b="-10000"/>
                  </a:stretch>
                </a:blipFill>
              </p:spPr>
              <p:txBody>
                <a:bodyPr/>
                <a:lstStyle/>
                <a:p>
                  <a:r>
                    <a:rPr lang="en-GB">
                      <a:noFill/>
                    </a:rPr>
                    <a:t> </a:t>
                  </a:r>
                </a:p>
              </p:txBody>
            </p:sp>
          </mc:Fallback>
        </mc:AlternateContent>
      </p:grpSp>
      <p:sp>
        <p:nvSpPr>
          <p:cNvPr id="4" name="Footer Placeholder 6">
            <a:extLst>
              <a:ext uri="{FF2B5EF4-FFF2-40B4-BE49-F238E27FC236}">
                <a16:creationId xmlns:a16="http://schemas.microsoft.com/office/drawing/2014/main" id="{97463F97-36F6-BC2D-A64E-2C69474C6F61}"/>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Tree>
    <p:extLst>
      <p:ext uri="{BB962C8B-B14F-4D97-AF65-F5344CB8AC3E}">
        <p14:creationId xmlns:p14="http://schemas.microsoft.com/office/powerpoint/2010/main" val="75355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3F10B-7B2E-396A-4E65-5DBCB2775CAA}"/>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7BD6BE83-8618-857F-3DC4-721535FA12E2}"/>
              </a:ext>
            </a:extLst>
          </p:cNvPr>
          <p:cNvSpPr/>
          <p:nvPr/>
        </p:nvSpPr>
        <p:spPr>
          <a:xfrm>
            <a:off x="4512889" y="1392716"/>
            <a:ext cx="7691288" cy="4964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31FCFFE-0D78-FF32-797D-8AC015D477F8}"/>
              </a:ext>
            </a:extLst>
          </p:cNvPr>
          <p:cNvSpPr>
            <a:spLocks noGrp="1"/>
          </p:cNvSpPr>
          <p:nvPr>
            <p:ph type="title"/>
          </p:nvPr>
        </p:nvSpPr>
        <p:spPr>
          <a:xfrm>
            <a:off x="434257" y="232378"/>
            <a:ext cx="9209619" cy="964454"/>
          </a:xfrm>
        </p:spPr>
        <p:txBody>
          <a:bodyPr rtlCol="0">
            <a:noAutofit/>
          </a:bodyPr>
          <a:lstStyle/>
          <a:p>
            <a:pPr lvl="0">
              <a:lnSpc>
                <a:spcPct val="150000"/>
              </a:lnSpc>
              <a:spcBef>
                <a:spcPts val="1000"/>
              </a:spcBef>
              <a:buClr>
                <a:srgbClr val="8FA3A3"/>
              </a:buClr>
              <a:defRPr/>
            </a:pPr>
            <a:r>
              <a:rPr lang="en-GB" dirty="0"/>
              <a:t>Understanding Local Scale Uncertainties</a:t>
            </a:r>
            <a:br>
              <a:rPr lang="en-GB" dirty="0"/>
            </a:br>
            <a:r>
              <a:rPr lang="en-GB" sz="1600" cap="all" spc="300" dirty="0">
                <a:solidFill>
                  <a:prstClr val="black">
                    <a:alpha val="60000"/>
                  </a:prstClr>
                </a:solidFill>
                <a:latin typeface="Avenir Next LT Pro"/>
                <a:ea typeface="+mn-ea"/>
                <a:cs typeface="+mn-cs"/>
              </a:rPr>
              <a:t>Correct model Misspecification On Fracture Conductivity</a:t>
            </a:r>
            <a:endParaRPr lang="en-GB" dirty="0"/>
          </a:p>
        </p:txBody>
      </p:sp>
      <p:sp>
        <p:nvSpPr>
          <p:cNvPr id="14" name="Slide Number Placeholder 49">
            <a:extLst>
              <a:ext uri="{FF2B5EF4-FFF2-40B4-BE49-F238E27FC236}">
                <a16:creationId xmlns:a16="http://schemas.microsoft.com/office/drawing/2014/main" id="{971DE642-FBF3-2160-E7FD-70E1A273481D}"/>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en-GB" smtClean="0"/>
              <a:pPr rtl="0"/>
              <a:t>23</a:t>
            </a:fld>
            <a:endParaRPr lang="en-GB" dirty="0"/>
          </a:p>
        </p:txBody>
      </p:sp>
      <p:grpSp>
        <p:nvGrpSpPr>
          <p:cNvPr id="11" name="Group 10">
            <a:extLst>
              <a:ext uri="{FF2B5EF4-FFF2-40B4-BE49-F238E27FC236}">
                <a16:creationId xmlns:a16="http://schemas.microsoft.com/office/drawing/2014/main" id="{0ECAD0D9-B060-51C6-EE72-D3A3F04BA2F9}"/>
              </a:ext>
            </a:extLst>
          </p:cNvPr>
          <p:cNvGrpSpPr/>
          <p:nvPr/>
        </p:nvGrpSpPr>
        <p:grpSpPr>
          <a:xfrm>
            <a:off x="-1003262" y="2439104"/>
            <a:ext cx="5906113" cy="3670156"/>
            <a:chOff x="-704673" y="587384"/>
            <a:chExt cx="9739618" cy="6052358"/>
          </a:xfrm>
        </p:grpSpPr>
        <p:grpSp>
          <p:nvGrpSpPr>
            <p:cNvPr id="12" name="Group 11">
              <a:extLst>
                <a:ext uri="{FF2B5EF4-FFF2-40B4-BE49-F238E27FC236}">
                  <a16:creationId xmlns:a16="http://schemas.microsoft.com/office/drawing/2014/main" id="{9095E43B-2460-9CA0-6DAF-8F828AE52B02}"/>
                </a:ext>
              </a:extLst>
            </p:cNvPr>
            <p:cNvGrpSpPr/>
            <p:nvPr/>
          </p:nvGrpSpPr>
          <p:grpSpPr>
            <a:xfrm>
              <a:off x="-704673" y="587384"/>
              <a:ext cx="9739618" cy="5775216"/>
              <a:chOff x="964736" y="797109"/>
              <a:chExt cx="9739618" cy="5775216"/>
            </a:xfrm>
          </p:grpSpPr>
          <p:grpSp>
            <p:nvGrpSpPr>
              <p:cNvPr id="16" name="Group 15">
                <a:extLst>
                  <a:ext uri="{FF2B5EF4-FFF2-40B4-BE49-F238E27FC236}">
                    <a16:creationId xmlns:a16="http://schemas.microsoft.com/office/drawing/2014/main" id="{6B4A01F0-66ED-123A-14D8-DC4753D9548F}"/>
                  </a:ext>
                </a:extLst>
              </p:cNvPr>
              <p:cNvGrpSpPr/>
              <p:nvPr/>
            </p:nvGrpSpPr>
            <p:grpSpPr>
              <a:xfrm>
                <a:off x="964736" y="797109"/>
                <a:ext cx="9739618" cy="5316865"/>
                <a:chOff x="1283517" y="2651076"/>
                <a:chExt cx="9739618" cy="5316865"/>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C4E97DA-AE70-8F4D-F0E6-1F9B8137F986}"/>
                        </a:ext>
                      </a:extLst>
                    </p:cNvPr>
                    <p:cNvSpPr txBox="1"/>
                    <p:nvPr/>
                  </p:nvSpPr>
                  <p:spPr>
                    <a:xfrm>
                      <a:off x="1283517" y="2651076"/>
                      <a:ext cx="9739618" cy="5316865"/>
                    </a:xfrm>
                    <a:prstGeom prst="rect">
                      <a:avLst/>
                    </a:prstGeom>
                    <a:noFill/>
                  </p:spPr>
                  <p:txBody>
                    <a:bodyPr wrap="square">
                      <a:spAutoFit/>
                    </a:bodyPr>
                    <a:lstStyle/>
                    <a:p>
                      <a:pPr algn="ctr" defTabSz="554492">
                        <a:defRPr/>
                      </a:pPr>
                      <a:r>
                        <a:rPr lang="en-GB" sz="1455" b="1" kern="0" dirty="0">
                          <a:solidFill>
                            <a:prstClr val="black"/>
                          </a:solidFill>
                          <a:latin typeface="Garamond" panose="02020404030301010803" pitchFamily="18" charset="0"/>
                        </a:rPr>
                        <a:t>           Infer latent hydraulic aperture field </a:t>
                      </a:r>
                      <a14:m>
                        <m:oMath xmlns:m="http://schemas.openxmlformats.org/officeDocument/2006/math">
                          <m:sSub>
                            <m:sSubPr>
                              <m:ctrlPr>
                                <a:rPr lang="en-GB" sz="1455" i="1" kern="0">
                                  <a:solidFill>
                                    <a:prstClr val="black"/>
                                  </a:solidFill>
                                  <a:latin typeface="Cambria Math" panose="02040503050406030204" pitchFamily="18" charset="0"/>
                                </a:rPr>
                              </m:ctrlPr>
                            </m:sSubPr>
                            <m:e>
                              <m:r>
                                <a:rPr lang="en-GB" sz="1455" i="1" kern="0">
                                  <a:solidFill>
                                    <a:prstClr val="black"/>
                                  </a:solidFill>
                                  <a:latin typeface="Cambria Math" panose="02040503050406030204" pitchFamily="18" charset="0"/>
                                </a:rPr>
                                <m:t>𝑎</m:t>
                              </m:r>
                            </m:e>
                            <m:sub>
                              <m:r>
                                <a:rPr lang="en-GB" sz="1455" i="1" kern="0">
                                  <a:solidFill>
                                    <a:prstClr val="black"/>
                                  </a:solidFill>
                                  <a:latin typeface="Cambria Math" panose="02040503050406030204" pitchFamily="18" charset="0"/>
                                </a:rPr>
                                <m:t>h</m:t>
                              </m:r>
                            </m:sub>
                          </m:sSub>
                          <m:r>
                            <a:rPr lang="en-GB" sz="1455" i="1" kern="0">
                              <a:solidFill>
                                <a:prstClr val="black"/>
                              </a:solidFill>
                              <a:latin typeface="Cambria Math" panose="02040503050406030204" pitchFamily="18" charset="0"/>
                            </a:rPr>
                            <m:t>(</m:t>
                          </m:r>
                          <m:r>
                            <a:rPr lang="en-GB" sz="1455" i="1" kern="0">
                              <a:solidFill>
                                <a:prstClr val="black"/>
                              </a:solidFill>
                              <a:latin typeface="Cambria Math" panose="02040503050406030204" pitchFamily="18" charset="0"/>
                            </a:rPr>
                            <m:t>𝑥</m:t>
                          </m:r>
                          <m:r>
                            <a:rPr lang="en-GB" sz="1455" i="1" kern="0">
                              <a:solidFill>
                                <a:prstClr val="black"/>
                              </a:solidFill>
                              <a:latin typeface="Cambria Math" panose="02040503050406030204" pitchFamily="18" charset="0"/>
                            </a:rPr>
                            <m:t>,</m:t>
                          </m:r>
                          <m:r>
                            <a:rPr lang="en-GB" sz="1455" i="1" kern="0">
                              <a:solidFill>
                                <a:prstClr val="black"/>
                              </a:solidFill>
                              <a:latin typeface="Cambria Math" panose="02040503050406030204" pitchFamily="18" charset="0"/>
                            </a:rPr>
                            <m:t>𝑦</m:t>
                          </m:r>
                          <m:r>
                            <a:rPr lang="en-GB" sz="1455" i="1" kern="0">
                              <a:solidFill>
                                <a:prstClr val="black"/>
                              </a:solidFill>
                              <a:latin typeface="Cambria Math" panose="02040503050406030204" pitchFamily="18" charset="0"/>
                            </a:rPr>
                            <m:t>)</m:t>
                          </m:r>
                        </m:oMath>
                      </a14:m>
                      <a:r>
                        <a:rPr lang="en-GB" sz="1455" b="1" kern="0" dirty="0">
                          <a:solidFill>
                            <a:prstClr val="black"/>
                          </a:solidFill>
                          <a:latin typeface="Garamond" panose="02020404030301010803" pitchFamily="18" charset="0"/>
                        </a:rPr>
                        <a:t> </a:t>
                      </a:r>
                    </a:p>
                    <a:p>
                      <a:pPr algn="ctr" defTabSz="554492">
                        <a:defRPr/>
                      </a:pPr>
                      <a:endParaRPr lang="en-GB" sz="1455" b="1" kern="0" dirty="0">
                        <a:solidFill>
                          <a:prstClr val="black"/>
                        </a:solidFill>
                        <a:latin typeface="Garamond" panose="02020404030301010803" pitchFamily="18" charset="0"/>
                      </a:endParaRPr>
                    </a:p>
                    <a:p>
                      <a:pPr algn="ctr" defTabSz="554492">
                        <a:defRPr/>
                      </a:pPr>
                      <a:r>
                        <a:rPr lang="en-GB" sz="1455" kern="0" dirty="0">
                          <a:solidFill>
                            <a:prstClr val="black"/>
                          </a:solidFill>
                          <a:latin typeface="Garamond" panose="02020404030301010803" pitchFamily="18" charset="0"/>
                        </a:rPr>
                        <a:t>such that </a:t>
                      </a:r>
                      <a14:m>
                        <m:oMath xmlns:m="http://schemas.openxmlformats.org/officeDocument/2006/math">
                          <m:sSub>
                            <m:sSubPr>
                              <m:ctrlPr>
                                <a:rPr lang="en-GB" sz="1455" b="1" i="1" kern="0">
                                  <a:solidFill>
                                    <a:prstClr val="black"/>
                                  </a:solidFill>
                                  <a:latin typeface="Cambria Math" panose="02040503050406030204" pitchFamily="18" charset="0"/>
                                </a:rPr>
                              </m:ctrlPr>
                            </m:sSubPr>
                            <m:e>
                              <m:r>
                                <a:rPr lang="en-GB" sz="1455" b="1" i="1" kern="0">
                                  <a:solidFill>
                                    <a:prstClr val="black"/>
                                  </a:solidFill>
                                  <a:latin typeface="Cambria Math" panose="02040503050406030204" pitchFamily="18" charset="0"/>
                                </a:rPr>
                                <m:t>𝒂</m:t>
                              </m:r>
                            </m:e>
                            <m:sub>
                              <m:r>
                                <a:rPr lang="en-GB" sz="1455" b="1" i="1" kern="0">
                                  <a:solidFill>
                                    <a:prstClr val="black"/>
                                  </a:solidFill>
                                  <a:latin typeface="Cambria Math" panose="02040503050406030204" pitchFamily="18" charset="0"/>
                                </a:rPr>
                                <m:t>𝒎</m:t>
                              </m:r>
                            </m:sub>
                          </m:sSub>
                          <m:r>
                            <a:rPr lang="en-GB" sz="1455" b="1" i="1" kern="0">
                              <a:solidFill>
                                <a:prstClr val="black"/>
                              </a:solidFill>
                              <a:latin typeface="Cambria Math" panose="02040503050406030204" pitchFamily="18" charset="0"/>
                            </a:rPr>
                            <m:t>(</m:t>
                          </m:r>
                          <m:r>
                            <a:rPr lang="en-GB" sz="1455" b="1" i="1" kern="0">
                              <a:solidFill>
                                <a:prstClr val="black"/>
                              </a:solidFill>
                              <a:latin typeface="Cambria Math" panose="02040503050406030204" pitchFamily="18" charset="0"/>
                            </a:rPr>
                            <m:t>𝒙</m:t>
                          </m:r>
                          <m:r>
                            <a:rPr lang="en-GB" sz="1455" b="1" i="1" kern="0">
                              <a:solidFill>
                                <a:prstClr val="black"/>
                              </a:solidFill>
                              <a:latin typeface="Cambria Math" panose="02040503050406030204" pitchFamily="18" charset="0"/>
                            </a:rPr>
                            <m:t>,</m:t>
                          </m:r>
                          <m:r>
                            <a:rPr lang="en-GB" sz="1455" b="1" i="1" kern="0">
                              <a:solidFill>
                                <a:prstClr val="black"/>
                              </a:solidFill>
                              <a:latin typeface="Cambria Math" panose="02040503050406030204" pitchFamily="18" charset="0"/>
                            </a:rPr>
                            <m:t>𝒚</m:t>
                          </m:r>
                          <m:r>
                            <a:rPr lang="en-GB" sz="1455" b="1" i="1" kern="0">
                              <a:solidFill>
                                <a:prstClr val="black"/>
                              </a:solidFill>
                              <a:latin typeface="Cambria Math" panose="02040503050406030204" pitchFamily="18" charset="0"/>
                            </a:rPr>
                            <m:t>)=</m:t>
                          </m:r>
                          <m:sSub>
                            <m:sSubPr>
                              <m:ctrlPr>
                                <a:rPr lang="en-GB" sz="1455" b="1" i="1" kern="0">
                                  <a:solidFill>
                                    <a:prstClr val="black"/>
                                  </a:solidFill>
                                  <a:latin typeface="Cambria Math" panose="02040503050406030204" pitchFamily="18" charset="0"/>
                                </a:rPr>
                              </m:ctrlPr>
                            </m:sSubPr>
                            <m:e>
                              <m:r>
                                <a:rPr lang="en-GB" sz="1455" b="1" i="1" kern="0">
                                  <a:solidFill>
                                    <a:prstClr val="black"/>
                                  </a:solidFill>
                                  <a:latin typeface="Cambria Math" panose="02040503050406030204" pitchFamily="18" charset="0"/>
                                </a:rPr>
                                <m:t>𝒂</m:t>
                              </m:r>
                            </m:e>
                            <m:sub>
                              <m:r>
                                <a:rPr lang="en-GB" sz="1455" b="1" i="1" kern="0">
                                  <a:solidFill>
                                    <a:prstClr val="black"/>
                                  </a:solidFill>
                                  <a:latin typeface="Cambria Math" panose="02040503050406030204" pitchFamily="18" charset="0"/>
                                </a:rPr>
                                <m:t>𝒉</m:t>
                              </m:r>
                            </m:sub>
                          </m:sSub>
                          <m:r>
                            <a:rPr lang="en-GB" sz="1455" b="1" i="1" kern="0">
                              <a:solidFill>
                                <a:prstClr val="black"/>
                              </a:solidFill>
                              <a:latin typeface="Cambria Math" panose="02040503050406030204" pitchFamily="18" charset="0"/>
                            </a:rPr>
                            <m:t>(</m:t>
                          </m:r>
                          <m:r>
                            <a:rPr lang="en-GB" sz="1455" b="1" i="1" kern="0">
                              <a:solidFill>
                                <a:prstClr val="black"/>
                              </a:solidFill>
                              <a:latin typeface="Cambria Math" panose="02040503050406030204" pitchFamily="18" charset="0"/>
                            </a:rPr>
                            <m:t>𝒙</m:t>
                          </m:r>
                          <m:r>
                            <a:rPr lang="en-GB" sz="1455" b="1" i="1" kern="0">
                              <a:solidFill>
                                <a:prstClr val="black"/>
                              </a:solidFill>
                              <a:latin typeface="Cambria Math" panose="02040503050406030204" pitchFamily="18" charset="0"/>
                            </a:rPr>
                            <m:t>,</m:t>
                          </m:r>
                          <m:r>
                            <a:rPr lang="en-GB" sz="1455" b="1" i="1" kern="0">
                              <a:solidFill>
                                <a:prstClr val="black"/>
                              </a:solidFill>
                              <a:latin typeface="Cambria Math" panose="02040503050406030204" pitchFamily="18" charset="0"/>
                            </a:rPr>
                            <m:t>𝒚</m:t>
                          </m:r>
                          <m:r>
                            <a:rPr lang="en-GB" sz="1455" b="1" i="1" kern="0">
                              <a:solidFill>
                                <a:prstClr val="black"/>
                              </a:solidFill>
                              <a:latin typeface="Cambria Math" panose="02040503050406030204" pitchFamily="18" charset="0"/>
                            </a:rPr>
                            <m:t>)+</m:t>
                          </m:r>
                          <m:sSub>
                            <m:sSubPr>
                              <m:ctrlPr>
                                <a:rPr lang="en-GB" sz="1455" b="1" i="1" kern="0">
                                  <a:solidFill>
                                    <a:prstClr val="black"/>
                                  </a:solidFill>
                                  <a:latin typeface="Cambria Math" panose="02040503050406030204" pitchFamily="18" charset="0"/>
                                </a:rPr>
                              </m:ctrlPr>
                            </m:sSubPr>
                            <m:e>
                              <m:r>
                                <a:rPr lang="en-GB" sz="1455" b="1" i="1" kern="0">
                                  <a:solidFill>
                                    <a:prstClr val="black"/>
                                  </a:solidFill>
                                  <a:latin typeface="Cambria Math" panose="02040503050406030204" pitchFamily="18" charset="0"/>
                                </a:rPr>
                                <m:t>𝝃</m:t>
                              </m:r>
                            </m:e>
                            <m:sub>
                              <m:r>
                                <a:rPr lang="en-GB" sz="1455" b="1" i="1" kern="0">
                                  <a:solidFill>
                                    <a:prstClr val="black"/>
                                  </a:solidFill>
                                  <a:latin typeface="Cambria Math" panose="02040503050406030204" pitchFamily="18" charset="0"/>
                                </a:rPr>
                                <m:t>𝒅</m:t>
                              </m:r>
                            </m:sub>
                          </m:sSub>
                        </m:oMath>
                      </a14:m>
                      <a:endParaRPr lang="en-GB" sz="1455" b="1" kern="0" dirty="0">
                        <a:solidFill>
                          <a:prstClr val="black"/>
                        </a:solidFill>
                        <a:latin typeface="Garamond" panose="02020404030301010803" pitchFamily="18" charset="0"/>
                      </a:endParaRPr>
                    </a:p>
                    <a:p>
                      <a:pPr algn="ctr" defTabSz="554492">
                        <a:defRPr/>
                      </a:pPr>
                      <a:r>
                        <a:rPr lang="en-GB" sz="1455" b="1" kern="0" dirty="0">
                          <a:solidFill>
                            <a:prstClr val="black"/>
                          </a:solidFill>
                          <a:latin typeface="Garamond" panose="02020404030301010803" pitchFamily="18" charset="0"/>
                        </a:rPr>
                        <a:t> </a:t>
                      </a:r>
                    </a:p>
                    <a:p>
                      <a:pPr algn="ctr" defTabSz="554492">
                        <a:defRPr/>
                      </a:pPr>
                      <a:r>
                        <a:rPr lang="en-GB" sz="1455" kern="0" dirty="0">
                          <a:solidFill>
                            <a:prstClr val="black"/>
                          </a:solidFill>
                          <a:latin typeface="Garamond" panose="02020404030301010803" pitchFamily="18" charset="0"/>
                        </a:rPr>
                        <a:t>with </a:t>
                      </a:r>
                      <a14:m>
                        <m:oMath xmlns:m="http://schemas.openxmlformats.org/officeDocument/2006/math">
                          <m:sSub>
                            <m:sSubPr>
                              <m:ctrlPr>
                                <a:rPr lang="en-GB" sz="1455" i="1" kern="0">
                                  <a:solidFill>
                                    <a:prstClr val="black"/>
                                  </a:solidFill>
                                  <a:latin typeface="Cambria Math" panose="02040503050406030204" pitchFamily="18" charset="0"/>
                                </a:rPr>
                              </m:ctrlPr>
                            </m:sSubPr>
                            <m:e>
                              <m:sSub>
                                <m:sSubPr>
                                  <m:ctrlPr>
                                    <a:rPr lang="en-GB" sz="1455" i="1" kern="0">
                                      <a:solidFill>
                                        <a:prstClr val="black"/>
                                      </a:solidFill>
                                      <a:latin typeface="Cambria Math" panose="02040503050406030204" pitchFamily="18" charset="0"/>
                                    </a:rPr>
                                  </m:ctrlPr>
                                </m:sSubPr>
                                <m:e>
                                  <m:r>
                                    <a:rPr lang="en-GB" sz="1455" i="1" kern="0">
                                      <a:solidFill>
                                        <a:prstClr val="black"/>
                                      </a:solidFill>
                                      <a:latin typeface="Cambria Math" panose="02040503050406030204" pitchFamily="18" charset="0"/>
                                    </a:rPr>
                                    <m:t>𝑎</m:t>
                                  </m:r>
                                </m:e>
                                <m:sub>
                                  <m:r>
                                    <a:rPr lang="en-GB" sz="1455" i="1" kern="0">
                                      <a:solidFill>
                                        <a:prstClr val="black"/>
                                      </a:solidFill>
                                      <a:latin typeface="Cambria Math" panose="02040503050406030204" pitchFamily="18" charset="0"/>
                                    </a:rPr>
                                    <m:t>h</m:t>
                                  </m:r>
                                </m:sub>
                              </m:sSub>
                              <m:d>
                                <m:dPr>
                                  <m:ctrlPr>
                                    <a:rPr lang="en-GB" sz="1455" i="1" kern="0">
                                      <a:solidFill>
                                        <a:prstClr val="black"/>
                                      </a:solidFill>
                                      <a:latin typeface="Cambria Math" panose="02040503050406030204" pitchFamily="18" charset="0"/>
                                    </a:rPr>
                                  </m:ctrlPr>
                                </m:dPr>
                                <m:e>
                                  <m:r>
                                    <a:rPr lang="en-GB" sz="1455" i="1" kern="0">
                                      <a:solidFill>
                                        <a:prstClr val="black"/>
                                      </a:solidFill>
                                      <a:latin typeface="Cambria Math" panose="02040503050406030204" pitchFamily="18" charset="0"/>
                                    </a:rPr>
                                    <m:t>𝑥</m:t>
                                  </m:r>
                                  <m:r>
                                    <a:rPr lang="en-GB" sz="1455" i="1" kern="0">
                                      <a:solidFill>
                                        <a:prstClr val="black"/>
                                      </a:solidFill>
                                      <a:latin typeface="Cambria Math" panose="02040503050406030204" pitchFamily="18" charset="0"/>
                                    </a:rPr>
                                    <m:t>,</m:t>
                                  </m:r>
                                  <m:r>
                                    <a:rPr lang="en-GB" sz="1455" i="1" kern="0">
                                      <a:solidFill>
                                        <a:prstClr val="black"/>
                                      </a:solidFill>
                                      <a:latin typeface="Cambria Math" panose="02040503050406030204" pitchFamily="18" charset="0"/>
                                    </a:rPr>
                                    <m:t>𝑦</m:t>
                                  </m:r>
                                </m:e>
                              </m:d>
                              <m:r>
                                <a:rPr lang="en-GB" sz="1455" i="1" kern="0">
                                  <a:solidFill>
                                    <a:prstClr val="black"/>
                                  </a:solidFill>
                                  <a:latin typeface="Cambria Math" panose="02040503050406030204" pitchFamily="18" charset="0"/>
                                </a:rPr>
                                <m:t>≤</m:t>
                              </m:r>
                              <m:r>
                                <a:rPr lang="en-GB" sz="1455" i="1" kern="0">
                                  <a:solidFill>
                                    <a:prstClr val="black"/>
                                  </a:solidFill>
                                  <a:latin typeface="Cambria Math" panose="02040503050406030204" pitchFamily="18" charset="0"/>
                                </a:rPr>
                                <m:t>𝑎</m:t>
                              </m:r>
                            </m:e>
                            <m:sub>
                              <m:r>
                                <a:rPr lang="en-GB" sz="1455" i="1" kern="0">
                                  <a:solidFill>
                                    <a:prstClr val="black"/>
                                  </a:solidFill>
                                  <a:latin typeface="Cambria Math" panose="02040503050406030204" pitchFamily="18" charset="0"/>
                                </a:rPr>
                                <m:t>𝑚</m:t>
                              </m:r>
                            </m:sub>
                          </m:sSub>
                          <m:r>
                            <a:rPr lang="en-GB" sz="1455" i="1" kern="0">
                              <a:solidFill>
                                <a:prstClr val="black"/>
                              </a:solidFill>
                              <a:latin typeface="Cambria Math" panose="02040503050406030204" pitchFamily="18" charset="0"/>
                            </a:rPr>
                            <m:t>(</m:t>
                          </m:r>
                          <m:r>
                            <a:rPr lang="en-GB" sz="1455" i="1" kern="0">
                              <a:solidFill>
                                <a:prstClr val="black"/>
                              </a:solidFill>
                              <a:latin typeface="Cambria Math" panose="02040503050406030204" pitchFamily="18" charset="0"/>
                            </a:rPr>
                            <m:t>𝑥</m:t>
                          </m:r>
                          <m:r>
                            <a:rPr lang="en-GB" sz="1455" i="1" kern="0">
                              <a:solidFill>
                                <a:prstClr val="black"/>
                              </a:solidFill>
                              <a:latin typeface="Cambria Math" panose="02040503050406030204" pitchFamily="18" charset="0"/>
                            </a:rPr>
                            <m:t>,</m:t>
                          </m:r>
                          <m:r>
                            <a:rPr lang="en-GB" sz="1455" i="1" kern="0">
                              <a:solidFill>
                                <a:prstClr val="black"/>
                              </a:solidFill>
                              <a:latin typeface="Cambria Math" panose="02040503050406030204" pitchFamily="18" charset="0"/>
                            </a:rPr>
                            <m:t>𝑦</m:t>
                          </m:r>
                          <m:r>
                            <a:rPr lang="en-GB" sz="1455" i="1" kern="0">
                              <a:solidFill>
                                <a:prstClr val="black"/>
                              </a:solidFill>
                              <a:latin typeface="Cambria Math" panose="02040503050406030204" pitchFamily="18" charset="0"/>
                            </a:rPr>
                            <m:t>) </m:t>
                          </m:r>
                        </m:oMath>
                      </a14:m>
                      <a:r>
                        <a:rPr lang="en-GB" sz="1455" kern="0" dirty="0">
                          <a:solidFill>
                            <a:prstClr val="black"/>
                          </a:solidFill>
                          <a:latin typeface="Garamond" panose="02020404030301010803" pitchFamily="18" charset="0"/>
                        </a:rPr>
                        <a:t>and</a:t>
                      </a:r>
                      <a:r>
                        <a:rPr lang="en-GB" sz="1455" b="1" kern="0" dirty="0">
                          <a:solidFill>
                            <a:prstClr val="black"/>
                          </a:solidFill>
                          <a:latin typeface="Garamond" panose="02020404030301010803" pitchFamily="18" charset="0"/>
                        </a:rPr>
                        <a:t> </a:t>
                      </a:r>
                    </a:p>
                    <a:p>
                      <a:pPr algn="ctr" defTabSz="554492">
                        <a:defRPr/>
                      </a:pPr>
                      <a:endParaRPr lang="en-GB" sz="1455" b="1" kern="0" dirty="0">
                        <a:solidFill>
                          <a:prstClr val="black"/>
                        </a:solidFill>
                        <a:latin typeface="Garamond" panose="02020404030301010803" pitchFamily="18" charset="0"/>
                      </a:endParaRPr>
                    </a:p>
                    <a:p>
                      <a:pPr algn="ctr" defTabSz="554492">
                        <a:defRPr/>
                      </a:pPr>
                      <a14:m>
                        <m:oMathPara xmlns:m="http://schemas.openxmlformats.org/officeDocument/2006/math">
                          <m:oMathParaPr>
                            <m:jc m:val="centerGroup"/>
                          </m:oMathParaPr>
                          <m:oMath xmlns:m="http://schemas.openxmlformats.org/officeDocument/2006/math">
                            <m:sSub>
                              <m:sSubPr>
                                <m:ctrlPr>
                                  <a:rPr lang="en-GB" sz="1455" b="1" i="1">
                                    <a:solidFill>
                                      <a:srgbClr val="CC5D11"/>
                                    </a:solidFill>
                                    <a:latin typeface="Cambria Math" panose="02040503050406030204" pitchFamily="18" charset="0"/>
                                  </a:rPr>
                                </m:ctrlPr>
                              </m:sSubPr>
                              <m:e>
                                <m:r>
                                  <a:rPr lang="en-GB" sz="1455" b="1" i="1">
                                    <a:solidFill>
                                      <a:srgbClr val="CC5D11"/>
                                    </a:solidFill>
                                    <a:latin typeface="Cambria Math" panose="02040503050406030204" pitchFamily="18" charset="0"/>
                                  </a:rPr>
                                  <m:t>𝑲</m:t>
                                </m:r>
                              </m:e>
                              <m:sub>
                                <m:r>
                                  <a:rPr lang="en-GB" sz="1455" b="1" i="1">
                                    <a:solidFill>
                                      <a:srgbClr val="CC5D11"/>
                                    </a:solidFill>
                                    <a:latin typeface="Cambria Math" panose="02040503050406030204" pitchFamily="18" charset="0"/>
                                  </a:rPr>
                                  <m:t>𝑵𝑺</m:t>
                                </m:r>
                              </m:sub>
                            </m:sSub>
                            <m:r>
                              <a:rPr lang="en-GB" sz="1455" b="1" i="1" kern="0">
                                <a:solidFill>
                                  <a:prstClr val="black"/>
                                </a:solidFill>
                                <a:latin typeface="Cambria Math" panose="02040503050406030204" pitchFamily="18" charset="0"/>
                              </a:rPr>
                              <m:t>=</m:t>
                            </m:r>
                            <m:f>
                              <m:fPr>
                                <m:ctrlPr>
                                  <a:rPr lang="en-GB" sz="1455" b="1" i="1" kern="0">
                                    <a:solidFill>
                                      <a:prstClr val="black"/>
                                    </a:solidFill>
                                    <a:latin typeface="Cambria Math" panose="02040503050406030204" pitchFamily="18" charset="0"/>
                                  </a:rPr>
                                </m:ctrlPr>
                              </m:fPr>
                              <m:num>
                                <m:r>
                                  <a:rPr lang="en-GB" sz="1455" b="1" i="1" kern="0">
                                    <a:solidFill>
                                      <a:prstClr val="black"/>
                                    </a:solidFill>
                                    <a:latin typeface="Cambria Math" panose="02040503050406030204" pitchFamily="18" charset="0"/>
                                  </a:rPr>
                                  <m:t>𝟏</m:t>
                                </m:r>
                              </m:num>
                              <m:den>
                                <m:r>
                                  <a:rPr lang="en-GB" sz="1455" b="1" i="1" kern="0">
                                    <a:solidFill>
                                      <a:prstClr val="black"/>
                                    </a:solidFill>
                                    <a:latin typeface="Cambria Math" panose="02040503050406030204" pitchFamily="18" charset="0"/>
                                  </a:rPr>
                                  <m:t>|</m:t>
                                </m:r>
                                <m:sSup>
                                  <m:sSupPr>
                                    <m:ctrlPr>
                                      <a:rPr lang="en-GB" sz="1455" b="1" i="1" kern="0" smtClean="0">
                                        <a:solidFill>
                                          <a:prstClr val="black"/>
                                        </a:solidFill>
                                        <a:latin typeface="Cambria Math" panose="02040503050406030204" pitchFamily="18" charset="0"/>
                                      </a:rPr>
                                    </m:ctrlPr>
                                  </m:sSupPr>
                                  <m:e>
                                    <m:r>
                                      <a:rPr lang="en-GB" sz="1455" b="1" i="0" kern="0" smtClean="0">
                                        <a:solidFill>
                                          <a:prstClr val="black"/>
                                        </a:solidFill>
                                        <a:latin typeface="Cambria Math" panose="02040503050406030204" pitchFamily="18" charset="0"/>
                                      </a:rPr>
                                      <m:t>𝛀</m:t>
                                    </m:r>
                                  </m:e>
                                  <m:sup>
                                    <m:r>
                                      <a:rPr lang="en-GB" sz="1455" b="1" i="1" kern="0" smtClean="0">
                                        <a:solidFill>
                                          <a:prstClr val="black"/>
                                        </a:solidFill>
                                        <a:latin typeface="Cambria Math" panose="02040503050406030204" pitchFamily="18" charset="0"/>
                                      </a:rPr>
                                      <m:t> </m:t>
                                    </m:r>
                                    <m:r>
                                      <a:rPr lang="en-GB" sz="1455" b="1" i="1" kern="0" smtClean="0">
                                        <a:solidFill>
                                          <a:prstClr val="black"/>
                                        </a:solidFill>
                                        <a:latin typeface="Cambria Math" panose="02040503050406030204" pitchFamily="18" charset="0"/>
                                      </a:rPr>
                                      <m:t>𝟐</m:t>
                                    </m:r>
                                    <m:r>
                                      <a:rPr lang="en-GB" sz="1455" b="1" i="1" kern="0" smtClean="0">
                                        <a:solidFill>
                                          <a:prstClr val="black"/>
                                        </a:solidFill>
                                        <a:latin typeface="Cambria Math" panose="02040503050406030204" pitchFamily="18" charset="0"/>
                                      </a:rPr>
                                      <m:t>𝑫</m:t>
                                    </m:r>
                                  </m:sup>
                                </m:sSup>
                                <m:r>
                                  <a:rPr lang="en-GB" sz="1455" b="1" i="1" kern="0">
                                    <a:solidFill>
                                      <a:prstClr val="black"/>
                                    </a:solidFill>
                                    <a:latin typeface="Cambria Math" panose="02040503050406030204" pitchFamily="18" charset="0"/>
                                  </a:rPr>
                                  <m:t>|</m:t>
                                </m:r>
                              </m:den>
                            </m:f>
                            <m:r>
                              <a:rPr lang="en-GB" sz="1455" b="1" i="1" kern="0">
                                <a:solidFill>
                                  <a:prstClr val="black"/>
                                </a:solidFill>
                                <a:latin typeface="Cambria Math" panose="02040503050406030204" pitchFamily="18" charset="0"/>
                              </a:rPr>
                              <m:t> </m:t>
                            </m:r>
                            <m:nary>
                              <m:naryPr>
                                <m:ctrlPr>
                                  <a:rPr lang="en-GB" sz="1455" b="1" i="1" kern="0">
                                    <a:solidFill>
                                      <a:prstClr val="black"/>
                                    </a:solidFill>
                                    <a:latin typeface="Cambria Math" panose="02040503050406030204" pitchFamily="18" charset="0"/>
                                  </a:rPr>
                                </m:ctrlPr>
                              </m:naryPr>
                              <m:sub>
                                <m:sSup>
                                  <m:sSupPr>
                                    <m:ctrlPr>
                                      <a:rPr lang="en-GB" sz="1455" b="1" i="1" kern="0">
                                        <a:solidFill>
                                          <a:prstClr val="black"/>
                                        </a:solidFill>
                                        <a:latin typeface="Cambria Math" panose="02040503050406030204" pitchFamily="18" charset="0"/>
                                      </a:rPr>
                                    </m:ctrlPr>
                                  </m:sSupPr>
                                  <m:e>
                                    <m:r>
                                      <a:rPr lang="en-GB" sz="1455" b="1" kern="0">
                                        <a:solidFill>
                                          <a:prstClr val="black"/>
                                        </a:solidFill>
                                        <a:latin typeface="Cambria Math" panose="02040503050406030204" pitchFamily="18" charset="0"/>
                                      </a:rPr>
                                      <m:t>𝛀</m:t>
                                    </m:r>
                                  </m:e>
                                  <m:sup>
                                    <m:r>
                                      <a:rPr lang="en-GB" sz="1455" b="1" i="1" kern="0">
                                        <a:solidFill>
                                          <a:prstClr val="black"/>
                                        </a:solidFill>
                                        <a:latin typeface="Cambria Math" panose="02040503050406030204" pitchFamily="18" charset="0"/>
                                      </a:rPr>
                                      <m:t> </m:t>
                                    </m:r>
                                    <m:r>
                                      <a:rPr lang="en-GB" sz="1455" b="1" i="1" kern="0">
                                        <a:solidFill>
                                          <a:prstClr val="black"/>
                                        </a:solidFill>
                                        <a:latin typeface="Cambria Math" panose="02040503050406030204" pitchFamily="18" charset="0"/>
                                      </a:rPr>
                                      <m:t>𝟐</m:t>
                                    </m:r>
                                    <m:r>
                                      <a:rPr lang="en-GB" sz="1455" b="1" i="1" kern="0">
                                        <a:solidFill>
                                          <a:prstClr val="black"/>
                                        </a:solidFill>
                                        <a:latin typeface="Cambria Math" panose="02040503050406030204" pitchFamily="18" charset="0"/>
                                      </a:rPr>
                                      <m:t>𝑫</m:t>
                                    </m:r>
                                  </m:sup>
                                </m:sSup>
                              </m:sub>
                              <m:sup>
                                <m:r>
                                  <a:rPr lang="en-GB" sz="1455" b="1" i="1" kern="0">
                                    <a:solidFill>
                                      <a:prstClr val="black"/>
                                    </a:solidFill>
                                    <a:latin typeface="Cambria Math" panose="02040503050406030204" pitchFamily="18" charset="0"/>
                                  </a:rPr>
                                  <m:t> </m:t>
                                </m:r>
                              </m:sup>
                              <m:e>
                                <m:sSubSup>
                                  <m:sSubSupPr>
                                    <m:ctrlPr>
                                      <a:rPr lang="en-GB" sz="1455" b="1" i="1" kern="0">
                                        <a:solidFill>
                                          <a:prstClr val="black"/>
                                        </a:solidFill>
                                        <a:latin typeface="Cambria Math" panose="02040503050406030204" pitchFamily="18" charset="0"/>
                                      </a:rPr>
                                    </m:ctrlPr>
                                  </m:sSubSupPr>
                                  <m:e>
                                    <m:r>
                                      <a:rPr lang="en-GB" sz="1455" b="1" i="1" kern="0">
                                        <a:solidFill>
                                          <a:prstClr val="black"/>
                                        </a:solidFill>
                                        <a:latin typeface="Cambria Math" panose="02040503050406030204" pitchFamily="18" charset="0"/>
                                      </a:rPr>
                                      <m:t>𝑲</m:t>
                                    </m:r>
                                  </m:e>
                                  <m:sub>
                                    <m:r>
                                      <a:rPr lang="en-GB" sz="1455" b="1" i="1" kern="0">
                                        <a:solidFill>
                                          <a:prstClr val="black"/>
                                        </a:solidFill>
                                        <a:latin typeface="Cambria Math" panose="02040503050406030204" pitchFamily="18" charset="0"/>
                                      </a:rPr>
                                      <m:t>𝑵𝑵</m:t>
                                    </m:r>
                                  </m:sub>
                                  <m:sup>
                                    <m:r>
                                      <a:rPr lang="en-GB" sz="1455" b="1" i="1" kern="0">
                                        <a:solidFill>
                                          <a:prstClr val="black"/>
                                        </a:solidFill>
                                        <a:latin typeface="Cambria Math" panose="02040503050406030204" pitchFamily="18" charset="0"/>
                                      </a:rPr>
                                      <m:t> </m:t>
                                    </m:r>
                                    <m:sSub>
                                      <m:sSubPr>
                                        <m:ctrlPr>
                                          <a:rPr lang="en-GB" sz="1455" b="1" i="1" kern="0">
                                            <a:solidFill>
                                              <a:prstClr val="black"/>
                                            </a:solidFill>
                                            <a:latin typeface="Cambria Math" panose="02040503050406030204" pitchFamily="18" charset="0"/>
                                          </a:rPr>
                                        </m:ctrlPr>
                                      </m:sSubPr>
                                      <m:e>
                                        <m:r>
                                          <a:rPr lang="en-GB" sz="1455" b="1" i="1" kern="0">
                                            <a:solidFill>
                                              <a:prstClr val="black"/>
                                            </a:solidFill>
                                            <a:latin typeface="Cambria Math" panose="02040503050406030204" pitchFamily="18" charset="0"/>
                                          </a:rPr>
                                          <m:t>𝒂</m:t>
                                        </m:r>
                                      </m:e>
                                      <m:sub>
                                        <m:r>
                                          <a:rPr lang="en-GB" sz="1455" b="1" i="1" kern="0">
                                            <a:solidFill>
                                              <a:prstClr val="black"/>
                                            </a:solidFill>
                                            <a:latin typeface="Cambria Math" panose="02040503050406030204" pitchFamily="18" charset="0"/>
                                          </a:rPr>
                                          <m:t>𝒉</m:t>
                                        </m:r>
                                      </m:sub>
                                    </m:sSub>
                                  </m:sup>
                                </m:sSubSup>
                                <m:r>
                                  <a:rPr lang="en-GB" sz="1455" b="1" i="1" kern="0">
                                    <a:solidFill>
                                      <a:prstClr val="black"/>
                                    </a:solidFill>
                                    <a:latin typeface="Cambria Math" panose="02040503050406030204" pitchFamily="18" charset="0"/>
                                  </a:rPr>
                                  <m:t>(</m:t>
                                </m:r>
                                <m:r>
                                  <a:rPr lang="en-GB" sz="1455" b="1" i="1" kern="0">
                                    <a:solidFill>
                                      <a:prstClr val="black"/>
                                    </a:solidFill>
                                    <a:latin typeface="Cambria Math" panose="02040503050406030204" pitchFamily="18" charset="0"/>
                                  </a:rPr>
                                  <m:t>𝒙</m:t>
                                </m:r>
                                <m:r>
                                  <a:rPr lang="en-GB" sz="1455" b="1" i="1" kern="0">
                                    <a:solidFill>
                                      <a:prstClr val="black"/>
                                    </a:solidFill>
                                    <a:latin typeface="Cambria Math" panose="02040503050406030204" pitchFamily="18" charset="0"/>
                                  </a:rPr>
                                  <m:t>,</m:t>
                                </m:r>
                                <m:r>
                                  <a:rPr lang="en-GB" sz="1455" b="1" i="1" kern="0">
                                    <a:solidFill>
                                      <a:prstClr val="black"/>
                                    </a:solidFill>
                                    <a:latin typeface="Cambria Math" panose="02040503050406030204" pitchFamily="18" charset="0"/>
                                  </a:rPr>
                                  <m:t>𝒚</m:t>
                                </m:r>
                                <m:r>
                                  <a:rPr lang="en-GB" sz="1455" b="1" i="1" kern="0">
                                    <a:solidFill>
                                      <a:prstClr val="black"/>
                                    </a:solidFill>
                                    <a:latin typeface="Cambria Math" panose="02040503050406030204" pitchFamily="18" charset="0"/>
                                  </a:rPr>
                                  <m:t>)</m:t>
                                </m:r>
                              </m:e>
                            </m:nary>
                            <m:r>
                              <a:rPr lang="en-GB" sz="1455" b="1" i="1" kern="0">
                                <a:solidFill>
                                  <a:prstClr val="black"/>
                                </a:solidFill>
                                <a:latin typeface="Cambria Math" panose="02040503050406030204" pitchFamily="18" charset="0"/>
                              </a:rPr>
                              <m:t>𝒅𝒙</m:t>
                            </m:r>
                            <m:r>
                              <a:rPr lang="en-GB" sz="1455" b="1" i="1" kern="0">
                                <a:solidFill>
                                  <a:prstClr val="black"/>
                                </a:solidFill>
                                <a:latin typeface="Cambria Math" panose="02040503050406030204" pitchFamily="18" charset="0"/>
                              </a:rPr>
                              <m:t> </m:t>
                            </m:r>
                            <m:r>
                              <a:rPr lang="en-GB" sz="1455" b="1" i="1" kern="0">
                                <a:solidFill>
                                  <a:prstClr val="black"/>
                                </a:solidFill>
                                <a:latin typeface="Cambria Math" panose="02040503050406030204" pitchFamily="18" charset="0"/>
                              </a:rPr>
                              <m:t>𝒅𝒚</m:t>
                            </m:r>
                            <m:r>
                              <a:rPr lang="en-GB" sz="1455" b="1" i="1" kern="0">
                                <a:solidFill>
                                  <a:prstClr val="black"/>
                                </a:solidFill>
                                <a:latin typeface="Cambria Math" panose="02040503050406030204" pitchFamily="18" charset="0"/>
                              </a:rPr>
                              <m:t>+ </m:t>
                            </m:r>
                            <m:sSub>
                              <m:sSubPr>
                                <m:ctrlPr>
                                  <a:rPr lang="en-GB" sz="1455" b="1" i="1" kern="0">
                                    <a:solidFill>
                                      <a:prstClr val="black"/>
                                    </a:solidFill>
                                    <a:latin typeface="Cambria Math" panose="02040503050406030204" pitchFamily="18" charset="0"/>
                                  </a:rPr>
                                </m:ctrlPr>
                              </m:sSubPr>
                              <m:e>
                                <m:r>
                                  <a:rPr lang="en-GB" sz="1455" b="1" i="1" kern="0">
                                    <a:solidFill>
                                      <a:prstClr val="black"/>
                                    </a:solidFill>
                                    <a:latin typeface="Cambria Math" panose="02040503050406030204" pitchFamily="18" charset="0"/>
                                  </a:rPr>
                                  <m:t>𝝃</m:t>
                                </m:r>
                              </m:e>
                              <m:sub>
                                <m:r>
                                  <a:rPr lang="en-GB" sz="1455" b="1" i="1" kern="0">
                                    <a:solidFill>
                                      <a:prstClr val="black"/>
                                    </a:solidFill>
                                    <a:latin typeface="Cambria Math" panose="02040503050406030204" pitchFamily="18" charset="0"/>
                                  </a:rPr>
                                  <m:t>𝒎</m:t>
                                </m:r>
                              </m:sub>
                            </m:sSub>
                          </m:oMath>
                        </m:oMathPara>
                      </a14:m>
                      <a:endParaRPr lang="en-GB" sz="1455" b="1" kern="0" dirty="0">
                        <a:solidFill>
                          <a:prstClr val="black"/>
                        </a:solidFill>
                        <a:latin typeface="Garamond" panose="02020404030301010803" pitchFamily="18" charset="0"/>
                      </a:endParaRPr>
                    </a:p>
                    <a:p>
                      <a:pPr algn="ctr" defTabSz="554492">
                        <a:defRPr/>
                      </a:pPr>
                      <a:endParaRPr lang="en-GB" sz="1455" b="1" kern="0" dirty="0">
                        <a:solidFill>
                          <a:prstClr val="black"/>
                        </a:solidFill>
                        <a:latin typeface="Garamond" panose="02020404030301010803" pitchFamily="18" charset="0"/>
                      </a:endParaRPr>
                    </a:p>
                    <a:p>
                      <a:pPr algn="ctr" defTabSz="554492">
                        <a:defRPr/>
                      </a:pPr>
                      <a:endParaRPr lang="en-GB" sz="1455" dirty="0">
                        <a:solidFill>
                          <a:prstClr val="black"/>
                        </a:solidFill>
                        <a:latin typeface="Garamond" panose="02020404030301010803" pitchFamily="18" charset="0"/>
                      </a:endParaRPr>
                    </a:p>
                    <a:p>
                      <a:pPr algn="ctr" defTabSz="554492">
                        <a:defRPr/>
                      </a:pPr>
                      <a:endParaRPr lang="en-GB" sz="1455" dirty="0">
                        <a:solidFill>
                          <a:prstClr val="black"/>
                        </a:solidFill>
                        <a:latin typeface="Garamond" panose="02020404030301010803" pitchFamily="18" charset="0"/>
                      </a:endParaRPr>
                    </a:p>
                    <a:p>
                      <a:pPr algn="ctr" defTabSz="554492">
                        <a:defRPr/>
                      </a:pPr>
                      <a:r>
                        <a:rPr lang="en-GB" sz="1455" dirty="0">
                          <a:solidFill>
                            <a:prstClr val="black"/>
                          </a:solidFill>
                          <a:latin typeface="Garamond" panose="02020404030301010803" pitchFamily="18" charset="0"/>
                        </a:rPr>
                        <a:t>         where</a:t>
                      </a:r>
                      <a:r>
                        <a:rPr lang="en-GB" sz="1455" b="1" kern="0" dirty="0">
                          <a:solidFill>
                            <a:prstClr val="black"/>
                          </a:solidFill>
                          <a:latin typeface="Garamond" panose="02020404030301010803" pitchFamily="18" charset="0"/>
                        </a:rPr>
                        <a:t> </a:t>
                      </a:r>
                      <a14:m>
                        <m:oMath xmlns:m="http://schemas.openxmlformats.org/officeDocument/2006/math">
                          <m:sSubSup>
                            <m:sSubSupPr>
                              <m:ctrlPr>
                                <a:rPr lang="en-GB" sz="1455" i="1" kern="0">
                                  <a:solidFill>
                                    <a:prstClr val="black"/>
                                  </a:solidFill>
                                  <a:latin typeface="Cambria Math" panose="02040503050406030204" pitchFamily="18" charset="0"/>
                                </a:rPr>
                              </m:ctrlPr>
                            </m:sSubSupPr>
                            <m:e>
                              <m:r>
                                <a:rPr lang="en-GB" sz="1455" i="1" kern="0">
                                  <a:solidFill>
                                    <a:prstClr val="black"/>
                                  </a:solidFill>
                                  <a:latin typeface="Cambria Math" panose="02040503050406030204" pitchFamily="18" charset="0"/>
                                </a:rPr>
                                <m:t>𝐾</m:t>
                              </m:r>
                            </m:e>
                            <m:sub>
                              <m:r>
                                <a:rPr lang="en-GB" sz="1455" i="1" kern="0">
                                  <a:solidFill>
                                    <a:prstClr val="black"/>
                                  </a:solidFill>
                                  <a:latin typeface="Cambria Math" panose="02040503050406030204" pitchFamily="18" charset="0"/>
                                </a:rPr>
                                <m:t>𝑁𝑁</m:t>
                              </m:r>
                            </m:sub>
                            <m:sup>
                              <m:r>
                                <a:rPr lang="en-GB" sz="1455" i="1" kern="0">
                                  <a:solidFill>
                                    <a:prstClr val="black"/>
                                  </a:solidFill>
                                  <a:latin typeface="Cambria Math" panose="02040503050406030204" pitchFamily="18" charset="0"/>
                                </a:rPr>
                                <m:t> </m:t>
                              </m:r>
                              <m:sSub>
                                <m:sSubPr>
                                  <m:ctrlPr>
                                    <a:rPr lang="en-GB" sz="1455" i="1" kern="0">
                                      <a:solidFill>
                                        <a:prstClr val="black"/>
                                      </a:solidFill>
                                      <a:latin typeface="Cambria Math" panose="02040503050406030204" pitchFamily="18" charset="0"/>
                                    </a:rPr>
                                  </m:ctrlPr>
                                </m:sSubPr>
                                <m:e>
                                  <m:r>
                                    <a:rPr lang="en-GB" sz="1455" i="1" kern="0">
                                      <a:solidFill>
                                        <a:prstClr val="black"/>
                                      </a:solidFill>
                                      <a:latin typeface="Cambria Math" panose="02040503050406030204" pitchFamily="18" charset="0"/>
                                    </a:rPr>
                                    <m:t>𝑎</m:t>
                                  </m:r>
                                </m:e>
                                <m:sub>
                                  <m:r>
                                    <a:rPr lang="en-GB" sz="1455" i="1" kern="0">
                                      <a:solidFill>
                                        <a:prstClr val="black"/>
                                      </a:solidFill>
                                      <a:latin typeface="Cambria Math" panose="02040503050406030204" pitchFamily="18" charset="0"/>
                                    </a:rPr>
                                    <m:t>h</m:t>
                                  </m:r>
                                </m:sub>
                              </m:sSub>
                            </m:sup>
                          </m:sSubSup>
                          <m:d>
                            <m:dPr>
                              <m:ctrlPr>
                                <a:rPr lang="en-GB" sz="1455" i="1" kern="0">
                                  <a:solidFill>
                                    <a:prstClr val="black"/>
                                  </a:solidFill>
                                  <a:latin typeface="Cambria Math" panose="02040503050406030204" pitchFamily="18" charset="0"/>
                                </a:rPr>
                              </m:ctrlPr>
                            </m:dPr>
                            <m:e>
                              <m:r>
                                <a:rPr lang="en-GB" sz="1455" i="1" kern="0">
                                  <a:solidFill>
                                    <a:prstClr val="black"/>
                                  </a:solidFill>
                                  <a:latin typeface="Cambria Math" panose="02040503050406030204" pitchFamily="18" charset="0"/>
                                </a:rPr>
                                <m:t>𝑥</m:t>
                              </m:r>
                              <m:r>
                                <a:rPr lang="en-GB" sz="1455" i="1" kern="0">
                                  <a:solidFill>
                                    <a:prstClr val="black"/>
                                  </a:solidFill>
                                  <a:latin typeface="Cambria Math" panose="02040503050406030204" pitchFamily="18" charset="0"/>
                                </a:rPr>
                                <m:t>, </m:t>
                              </m:r>
                              <m:r>
                                <a:rPr lang="en-GB" sz="1455" i="1" kern="0">
                                  <a:solidFill>
                                    <a:prstClr val="black"/>
                                  </a:solidFill>
                                  <a:latin typeface="Cambria Math" panose="02040503050406030204" pitchFamily="18" charset="0"/>
                                </a:rPr>
                                <m:t>𝑦</m:t>
                              </m:r>
                            </m:e>
                          </m:d>
                          <m:r>
                            <a:rPr lang="en-GB" sz="1455" i="1" kern="0">
                              <a:solidFill>
                                <a:prstClr val="black"/>
                              </a:solidFill>
                              <a:latin typeface="Cambria Math" panose="02040503050406030204" pitchFamily="18" charset="0"/>
                            </a:rPr>
                            <m:t>=</m:t>
                          </m:r>
                          <m:f>
                            <m:fPr>
                              <m:ctrlPr>
                                <a:rPr lang="en-GB" sz="1455" i="1" kern="0">
                                  <a:solidFill>
                                    <a:prstClr val="black"/>
                                  </a:solidFill>
                                  <a:latin typeface="Cambria Math" panose="02040503050406030204" pitchFamily="18" charset="0"/>
                                </a:rPr>
                              </m:ctrlPr>
                            </m:fPr>
                            <m:num>
                              <m:sSub>
                                <m:sSubPr>
                                  <m:ctrlPr>
                                    <a:rPr lang="en-GB" sz="1455" i="1" kern="0">
                                      <a:solidFill>
                                        <a:prstClr val="black"/>
                                      </a:solidFill>
                                      <a:latin typeface="Cambria Math" panose="02040503050406030204" pitchFamily="18" charset="0"/>
                                    </a:rPr>
                                  </m:ctrlPr>
                                </m:sSubPr>
                                <m:e>
                                  <m:r>
                                    <a:rPr lang="en-GB" sz="1455" i="1" kern="0">
                                      <a:solidFill>
                                        <a:prstClr val="black"/>
                                      </a:solidFill>
                                      <a:latin typeface="Cambria Math" panose="02040503050406030204" pitchFamily="18" charset="0"/>
                                    </a:rPr>
                                    <m:t>𝑎</m:t>
                                  </m:r>
                                </m:e>
                                <m:sub>
                                  <m:r>
                                    <a:rPr lang="en-GB" sz="1455" i="1" kern="0">
                                      <a:solidFill>
                                        <a:prstClr val="black"/>
                                      </a:solidFill>
                                      <a:latin typeface="Cambria Math" panose="02040503050406030204" pitchFamily="18" charset="0"/>
                                    </a:rPr>
                                    <m:t>h</m:t>
                                  </m:r>
                                </m:sub>
                              </m:sSub>
                              <m:sSup>
                                <m:sSupPr>
                                  <m:ctrlPr>
                                    <a:rPr lang="en-GB" sz="1455" i="1" kern="0">
                                      <a:solidFill>
                                        <a:prstClr val="black"/>
                                      </a:solidFill>
                                      <a:latin typeface="Cambria Math" panose="02040503050406030204" pitchFamily="18" charset="0"/>
                                    </a:rPr>
                                  </m:ctrlPr>
                                </m:sSupPr>
                                <m:e>
                                  <m:d>
                                    <m:dPr>
                                      <m:ctrlPr>
                                        <a:rPr lang="en-GB" sz="1455" i="1" kern="0">
                                          <a:solidFill>
                                            <a:prstClr val="black"/>
                                          </a:solidFill>
                                          <a:latin typeface="Cambria Math" panose="02040503050406030204" pitchFamily="18" charset="0"/>
                                        </a:rPr>
                                      </m:ctrlPr>
                                    </m:dPr>
                                    <m:e>
                                      <m:r>
                                        <a:rPr lang="en-GB" sz="1455" i="1" kern="0">
                                          <a:solidFill>
                                            <a:prstClr val="black"/>
                                          </a:solidFill>
                                          <a:latin typeface="Cambria Math" panose="02040503050406030204" pitchFamily="18" charset="0"/>
                                        </a:rPr>
                                        <m:t>𝑥</m:t>
                                      </m:r>
                                      <m:r>
                                        <a:rPr lang="en-GB" sz="1455" i="1" kern="0">
                                          <a:solidFill>
                                            <a:prstClr val="black"/>
                                          </a:solidFill>
                                          <a:latin typeface="Cambria Math" panose="02040503050406030204" pitchFamily="18" charset="0"/>
                                        </a:rPr>
                                        <m:t>,</m:t>
                                      </m:r>
                                      <m:r>
                                        <a:rPr lang="en-GB" sz="1455" i="1" kern="0">
                                          <a:solidFill>
                                            <a:prstClr val="black"/>
                                          </a:solidFill>
                                          <a:latin typeface="Cambria Math" panose="02040503050406030204" pitchFamily="18" charset="0"/>
                                        </a:rPr>
                                        <m:t>𝑦</m:t>
                                      </m:r>
                                    </m:e>
                                  </m:d>
                                </m:e>
                                <m:sup>
                                  <m:r>
                                    <a:rPr lang="en-GB" sz="1455" i="1" kern="0">
                                      <a:solidFill>
                                        <a:prstClr val="black"/>
                                      </a:solidFill>
                                      <a:latin typeface="Cambria Math" panose="02040503050406030204" pitchFamily="18" charset="0"/>
                                    </a:rPr>
                                    <m:t>2</m:t>
                                  </m:r>
                                </m:sup>
                              </m:sSup>
                            </m:num>
                            <m:den>
                              <m:r>
                                <a:rPr lang="en-GB" sz="1455" i="1" kern="0">
                                  <a:solidFill>
                                    <a:prstClr val="black"/>
                                  </a:solidFill>
                                  <a:latin typeface="Cambria Math" panose="02040503050406030204" pitchFamily="18" charset="0"/>
                                </a:rPr>
                                <m:t>12</m:t>
                              </m:r>
                            </m:den>
                          </m:f>
                          <m:d>
                            <m:dPr>
                              <m:ctrlPr>
                                <a:rPr lang="en-GB" sz="1455" i="1" kern="0">
                                  <a:solidFill>
                                    <a:prstClr val="black"/>
                                  </a:solidFill>
                                  <a:latin typeface="Cambria Math" panose="02040503050406030204" pitchFamily="18" charset="0"/>
                                </a:rPr>
                              </m:ctrlPr>
                            </m:dPr>
                            <m:e>
                              <m:r>
                                <a:rPr lang="en-GB" sz="1455" i="1" kern="0">
                                  <a:solidFill>
                                    <a:prstClr val="black"/>
                                  </a:solidFill>
                                  <a:latin typeface="Cambria Math" panose="02040503050406030204" pitchFamily="18" charset="0"/>
                                </a:rPr>
                                <m:t> 1+</m:t>
                              </m:r>
                              <m:r>
                                <a:rPr lang="en-GB" sz="1455" b="1" i="1" kern="0">
                                  <a:solidFill>
                                    <a:prstClr val="black"/>
                                  </a:solidFill>
                                  <a:latin typeface="Cambria Math" panose="02040503050406030204" pitchFamily="18" charset="0"/>
                                </a:rPr>
                                <m:t>𝜶</m:t>
                              </m:r>
                              <m:r>
                                <a:rPr lang="en-GB" sz="1455" i="1" kern="0">
                                  <a:solidFill>
                                    <a:prstClr val="black"/>
                                  </a:solidFill>
                                  <a:latin typeface="Cambria Math" panose="02040503050406030204" pitchFamily="18" charset="0"/>
                                </a:rPr>
                                <m:t> </m:t>
                              </m:r>
                              <m:f>
                                <m:fPr>
                                  <m:ctrlPr>
                                    <a:rPr lang="en-GB" sz="1455" i="1" kern="0">
                                      <a:solidFill>
                                        <a:prstClr val="black"/>
                                      </a:solidFill>
                                      <a:latin typeface="Cambria Math" panose="02040503050406030204" pitchFamily="18" charset="0"/>
                                    </a:rPr>
                                  </m:ctrlPr>
                                </m:fPr>
                                <m:num>
                                  <m:r>
                                    <a:rPr lang="en-GB" sz="1455" i="1" kern="0">
                                      <a:solidFill>
                                        <a:prstClr val="black"/>
                                      </a:solidFill>
                                      <a:latin typeface="Cambria Math" panose="02040503050406030204" pitchFamily="18" charset="0"/>
                                    </a:rPr>
                                    <m:t>| </m:t>
                                  </m:r>
                                  <m:sSub>
                                    <m:sSubPr>
                                      <m:ctrlPr>
                                        <a:rPr lang="en-GB" sz="1455" i="1" kern="0">
                                          <a:solidFill>
                                            <a:prstClr val="black"/>
                                          </a:solidFill>
                                          <a:latin typeface="Cambria Math" panose="02040503050406030204" pitchFamily="18" charset="0"/>
                                        </a:rPr>
                                      </m:ctrlPr>
                                    </m:sSubPr>
                                    <m:e>
                                      <m:r>
                                        <a:rPr lang="en-GB" sz="1455" i="1" kern="0">
                                          <a:solidFill>
                                            <a:prstClr val="black"/>
                                          </a:solidFill>
                                          <a:latin typeface="Cambria Math" panose="02040503050406030204" pitchFamily="18" charset="0"/>
                                        </a:rPr>
                                        <m:t>𝑎</m:t>
                                      </m:r>
                                    </m:e>
                                    <m:sub>
                                      <m:r>
                                        <a:rPr lang="en-GB" sz="1455" i="1" kern="0">
                                          <a:solidFill>
                                            <a:prstClr val="black"/>
                                          </a:solidFill>
                                          <a:latin typeface="Cambria Math" panose="02040503050406030204" pitchFamily="18" charset="0"/>
                                        </a:rPr>
                                        <m:t>h</m:t>
                                      </m:r>
                                    </m:sub>
                                  </m:sSub>
                                  <m:d>
                                    <m:dPr>
                                      <m:ctrlPr>
                                        <a:rPr lang="en-GB" sz="1455" i="1" kern="0">
                                          <a:solidFill>
                                            <a:prstClr val="black"/>
                                          </a:solidFill>
                                          <a:latin typeface="Cambria Math" panose="02040503050406030204" pitchFamily="18" charset="0"/>
                                        </a:rPr>
                                      </m:ctrlPr>
                                    </m:dPr>
                                    <m:e>
                                      <m:r>
                                        <a:rPr lang="en-GB" sz="1455" i="1" kern="0">
                                          <a:solidFill>
                                            <a:prstClr val="black"/>
                                          </a:solidFill>
                                          <a:latin typeface="Cambria Math" panose="02040503050406030204" pitchFamily="18" charset="0"/>
                                        </a:rPr>
                                        <m:t>𝑥</m:t>
                                      </m:r>
                                      <m:r>
                                        <a:rPr lang="en-GB" sz="1455" i="1" kern="0">
                                          <a:solidFill>
                                            <a:prstClr val="black"/>
                                          </a:solidFill>
                                          <a:latin typeface="Cambria Math" panose="02040503050406030204" pitchFamily="18" charset="0"/>
                                        </a:rPr>
                                        <m:t>,</m:t>
                                      </m:r>
                                      <m:r>
                                        <a:rPr lang="en-GB" sz="1455" i="1" kern="0">
                                          <a:solidFill>
                                            <a:prstClr val="black"/>
                                          </a:solidFill>
                                          <a:latin typeface="Cambria Math" panose="02040503050406030204" pitchFamily="18" charset="0"/>
                                        </a:rPr>
                                        <m:t>𝑦</m:t>
                                      </m:r>
                                    </m:e>
                                  </m:d>
                                  <m:r>
                                    <a:rPr lang="en-GB" sz="1455" i="1" kern="0">
                                      <a:solidFill>
                                        <a:prstClr val="black"/>
                                      </a:solidFill>
                                      <a:latin typeface="Cambria Math" panose="02040503050406030204" pitchFamily="18" charset="0"/>
                                    </a:rPr>
                                    <m:t> − &lt;</m:t>
                                  </m:r>
                                  <m:sSub>
                                    <m:sSubPr>
                                      <m:ctrlPr>
                                        <a:rPr lang="en-GB" sz="1455" i="1" kern="0">
                                          <a:solidFill>
                                            <a:prstClr val="black"/>
                                          </a:solidFill>
                                          <a:latin typeface="Cambria Math" panose="02040503050406030204" pitchFamily="18" charset="0"/>
                                        </a:rPr>
                                      </m:ctrlPr>
                                    </m:sSubPr>
                                    <m:e>
                                      <m:r>
                                        <a:rPr lang="en-GB" sz="1455" i="1" kern="0">
                                          <a:solidFill>
                                            <a:prstClr val="black"/>
                                          </a:solidFill>
                                          <a:latin typeface="Cambria Math" panose="02040503050406030204" pitchFamily="18" charset="0"/>
                                        </a:rPr>
                                        <m:t>𝑎</m:t>
                                      </m:r>
                                    </m:e>
                                    <m:sub>
                                      <m:r>
                                        <a:rPr lang="en-GB" sz="1455" i="1" kern="0">
                                          <a:solidFill>
                                            <a:prstClr val="black"/>
                                          </a:solidFill>
                                          <a:latin typeface="Cambria Math" panose="02040503050406030204" pitchFamily="18" charset="0"/>
                                        </a:rPr>
                                        <m:t>𝑚</m:t>
                                      </m:r>
                                    </m:sub>
                                  </m:sSub>
                                  <m:r>
                                    <a:rPr lang="en-GB" sz="1455" i="1" kern="0">
                                      <a:solidFill>
                                        <a:prstClr val="black"/>
                                      </a:solidFill>
                                      <a:latin typeface="Cambria Math" panose="02040503050406030204" pitchFamily="18" charset="0"/>
                                    </a:rPr>
                                    <m:t>&gt;|</m:t>
                                  </m:r>
                                </m:num>
                                <m:den>
                                  <m:sSub>
                                    <m:sSubPr>
                                      <m:ctrlPr>
                                        <a:rPr lang="en-GB" sz="1455" i="1" kern="0">
                                          <a:solidFill>
                                            <a:prstClr val="black"/>
                                          </a:solidFill>
                                          <a:latin typeface="Cambria Math" panose="02040503050406030204" pitchFamily="18" charset="0"/>
                                        </a:rPr>
                                      </m:ctrlPr>
                                    </m:sSubPr>
                                    <m:e>
                                      <m:r>
                                        <a:rPr lang="en-GB" sz="1455" i="1" kern="0">
                                          <a:solidFill>
                                            <a:prstClr val="black"/>
                                          </a:solidFill>
                                          <a:latin typeface="Cambria Math" panose="02040503050406030204" pitchFamily="18" charset="0"/>
                                        </a:rPr>
                                        <m:t>𝜎</m:t>
                                      </m:r>
                                    </m:e>
                                    <m:sub>
                                      <m:sSub>
                                        <m:sSubPr>
                                          <m:ctrlPr>
                                            <a:rPr lang="en-GB" sz="1455" i="1" kern="0">
                                              <a:solidFill>
                                                <a:prstClr val="black"/>
                                              </a:solidFill>
                                              <a:latin typeface="Cambria Math" panose="02040503050406030204" pitchFamily="18" charset="0"/>
                                            </a:rPr>
                                          </m:ctrlPr>
                                        </m:sSubPr>
                                        <m:e>
                                          <m:r>
                                            <a:rPr lang="en-GB" sz="1455" i="1" kern="0">
                                              <a:solidFill>
                                                <a:prstClr val="black"/>
                                              </a:solidFill>
                                              <a:latin typeface="Cambria Math" panose="02040503050406030204" pitchFamily="18" charset="0"/>
                                            </a:rPr>
                                            <m:t>𝑎</m:t>
                                          </m:r>
                                        </m:e>
                                        <m:sub>
                                          <m:r>
                                            <a:rPr lang="en-GB" sz="1455" i="1" kern="0">
                                              <a:solidFill>
                                                <a:prstClr val="black"/>
                                              </a:solidFill>
                                              <a:latin typeface="Cambria Math" panose="02040503050406030204" pitchFamily="18" charset="0"/>
                                            </a:rPr>
                                            <m:t>𝑚</m:t>
                                          </m:r>
                                        </m:sub>
                                      </m:sSub>
                                    </m:sub>
                                  </m:sSub>
                                </m:den>
                              </m:f>
                              <m:r>
                                <a:rPr lang="en-GB" sz="1455" i="1" kern="0">
                                  <a:solidFill>
                                    <a:prstClr val="black"/>
                                  </a:solidFill>
                                  <a:latin typeface="Cambria Math" panose="02040503050406030204" pitchFamily="18" charset="0"/>
                                </a:rPr>
                                <m:t> </m:t>
                              </m:r>
                            </m:e>
                          </m:d>
                        </m:oMath>
                      </a14:m>
                      <a:endParaRPr lang="en-GB" sz="1455" i="1" kern="0" dirty="0">
                        <a:solidFill>
                          <a:prstClr val="black"/>
                        </a:solidFill>
                        <a:latin typeface="Cambria Math" panose="02040503050406030204" pitchFamily="18" charset="0"/>
                      </a:endParaRPr>
                    </a:p>
                    <a:p>
                      <a:pPr defTabSz="554492">
                        <a:defRPr/>
                      </a:pPr>
                      <a:endParaRPr lang="en-GB" sz="1092" kern="0" dirty="0">
                        <a:solidFill>
                          <a:srgbClr val="0E2841">
                            <a:lumMod val="90000"/>
                            <a:lumOff val="10000"/>
                          </a:srgbClr>
                        </a:solidFill>
                        <a:latin typeface="Garamond" panose="02020404030301010803" pitchFamily="18" charset="0"/>
                      </a:endParaRPr>
                    </a:p>
                  </p:txBody>
                </p:sp>
              </mc:Choice>
              <mc:Fallback xmlns="">
                <p:sp>
                  <p:nvSpPr>
                    <p:cNvPr id="32" name="TextBox 31">
                      <a:extLst>
                        <a:ext uri="{FF2B5EF4-FFF2-40B4-BE49-F238E27FC236}">
                          <a16:creationId xmlns:a16="http://schemas.microsoft.com/office/drawing/2014/main" id="{1C4E97DA-AE70-8F4D-F0E6-1F9B8137F986}"/>
                        </a:ext>
                      </a:extLst>
                    </p:cNvPr>
                    <p:cNvSpPr txBox="1">
                      <a:spLocks noRot="1" noChangeAspect="1" noMove="1" noResize="1" noEditPoints="1" noAdjustHandles="1" noChangeArrowheads="1" noChangeShapeType="1" noTextEdit="1"/>
                    </p:cNvSpPr>
                    <p:nvPr/>
                  </p:nvSpPr>
                  <p:spPr>
                    <a:xfrm>
                      <a:off x="1283517" y="2651076"/>
                      <a:ext cx="9739618" cy="5316865"/>
                    </a:xfrm>
                    <a:prstGeom prst="rect">
                      <a:avLst/>
                    </a:prstGeom>
                    <a:blipFill>
                      <a:blip r:embed="rId3"/>
                      <a:stretch>
                        <a:fillRect t="-378"/>
                      </a:stretch>
                    </a:blipFill>
                  </p:spPr>
                  <p:txBody>
                    <a:bodyPr/>
                    <a:lstStyle/>
                    <a:p>
                      <a:r>
                        <a:rPr lang="en-GB">
                          <a:noFill/>
                        </a:rPr>
                        <a:t> </a:t>
                      </a:r>
                    </a:p>
                  </p:txBody>
                </p:sp>
              </mc:Fallback>
            </mc:AlternateContent>
            <p:sp>
              <p:nvSpPr>
                <p:cNvPr id="33" name="Rectangle: Rounded Corners 32">
                  <a:extLst>
                    <a:ext uri="{FF2B5EF4-FFF2-40B4-BE49-F238E27FC236}">
                      <a16:creationId xmlns:a16="http://schemas.microsoft.com/office/drawing/2014/main" id="{1CD8EF63-5BFA-4042-5BA2-4834317AED76}"/>
                    </a:ext>
                  </a:extLst>
                </p:cNvPr>
                <p:cNvSpPr/>
                <p:nvPr/>
              </p:nvSpPr>
              <p:spPr>
                <a:xfrm>
                  <a:off x="8011118" y="3375016"/>
                  <a:ext cx="441874" cy="588705"/>
                </a:xfrm>
                <a:prstGeom prst="roundRect">
                  <a:avLst/>
                </a:prstGeom>
                <a:noFill/>
                <a:ln w="28575" cap="flat" cmpd="sng" algn="ctr">
                  <a:solidFill>
                    <a:srgbClr val="3B7D23"/>
                  </a:solidFill>
                  <a:prstDash val="solid"/>
                  <a:miter lim="800000"/>
                </a:ln>
                <a:effectLst/>
              </p:spPr>
              <p:txBody>
                <a:bodyPr rtlCol="0" anchor="ctr"/>
                <a:lstStyle/>
                <a:p>
                  <a:pPr algn="ctr" defTabSz="554492">
                    <a:defRPr/>
                  </a:pPr>
                  <a:endParaRPr lang="en-GB" sz="1092">
                    <a:solidFill>
                      <a:srgbClr val="FFFFFF"/>
                    </a:solidFill>
                    <a:latin typeface="Aptos" panose="02110004020202020204"/>
                  </a:endParaRPr>
                </a:p>
              </p:txBody>
            </p:sp>
            <p:sp>
              <p:nvSpPr>
                <p:cNvPr id="35" name="TextBox 34">
                  <a:extLst>
                    <a:ext uri="{FF2B5EF4-FFF2-40B4-BE49-F238E27FC236}">
                      <a16:creationId xmlns:a16="http://schemas.microsoft.com/office/drawing/2014/main" id="{D7208334-8C67-B353-DF3A-7D0B1CA9F48B}"/>
                    </a:ext>
                  </a:extLst>
                </p:cNvPr>
                <p:cNvSpPr txBox="1"/>
                <p:nvPr/>
              </p:nvSpPr>
              <p:spPr>
                <a:xfrm>
                  <a:off x="8366722" y="3283399"/>
                  <a:ext cx="1723020" cy="706547"/>
                </a:xfrm>
                <a:prstGeom prst="rect">
                  <a:avLst/>
                </a:prstGeom>
                <a:noFill/>
              </p:spPr>
              <p:txBody>
                <a:bodyPr wrap="square">
                  <a:spAutoFit/>
                </a:bodyPr>
                <a:lstStyle/>
                <a:p>
                  <a:pPr algn="ctr" defTabSz="554492">
                    <a:defRPr/>
                  </a:pPr>
                  <a:r>
                    <a:rPr lang="en-GB" sz="1092" b="1" kern="0" dirty="0">
                      <a:solidFill>
                        <a:srgbClr val="4EA72E">
                          <a:lumMod val="75000"/>
                        </a:srgbClr>
                      </a:solidFill>
                      <a:latin typeface="Calibri" panose="020F0502020204030204" pitchFamily="34" charset="0"/>
                      <a:ea typeface="Cambria" panose="02040503050406030204" pitchFamily="18" charset="0"/>
                      <a:cs typeface="Calibri" panose="020F0502020204030204" pitchFamily="34" charset="0"/>
                    </a:rPr>
                    <a:t>Data </a:t>
                  </a:r>
                </a:p>
                <a:p>
                  <a:pPr algn="ctr" defTabSz="554492">
                    <a:defRPr/>
                  </a:pPr>
                  <a:r>
                    <a:rPr lang="en-GB" sz="1092" b="1" kern="0" dirty="0">
                      <a:solidFill>
                        <a:srgbClr val="4EA72E">
                          <a:lumMod val="75000"/>
                        </a:srgbClr>
                      </a:solidFill>
                      <a:latin typeface="Calibri" panose="020F0502020204030204" pitchFamily="34" charset="0"/>
                      <a:ea typeface="Cambria" panose="02040503050406030204" pitchFamily="18" charset="0"/>
                      <a:cs typeface="Calibri" panose="020F0502020204030204" pitchFamily="34" charset="0"/>
                    </a:rPr>
                    <a:t>uncertainty</a:t>
                  </a:r>
                </a:p>
              </p:txBody>
            </p:sp>
            <p:sp>
              <p:nvSpPr>
                <p:cNvPr id="36" name="Rectangle: Rounded Corners 35">
                  <a:extLst>
                    <a:ext uri="{FF2B5EF4-FFF2-40B4-BE49-F238E27FC236}">
                      <a16:creationId xmlns:a16="http://schemas.microsoft.com/office/drawing/2014/main" id="{8DA87018-C440-1090-532D-406C565C0880}"/>
                    </a:ext>
                  </a:extLst>
                </p:cNvPr>
                <p:cNvSpPr/>
                <p:nvPr/>
              </p:nvSpPr>
              <p:spPr>
                <a:xfrm>
                  <a:off x="8432294" y="5033366"/>
                  <a:ext cx="441874" cy="626513"/>
                </a:xfrm>
                <a:prstGeom prst="roundRect">
                  <a:avLst/>
                </a:prstGeom>
                <a:noFill/>
                <a:ln w="28575" cap="flat" cmpd="sng" algn="ctr">
                  <a:solidFill>
                    <a:srgbClr val="CC5D11"/>
                  </a:solidFill>
                  <a:prstDash val="solid"/>
                  <a:miter lim="800000"/>
                </a:ln>
                <a:effectLst/>
              </p:spPr>
              <p:txBody>
                <a:bodyPr rtlCol="0" anchor="ctr"/>
                <a:lstStyle/>
                <a:p>
                  <a:pPr algn="ctr" defTabSz="554492">
                    <a:defRPr/>
                  </a:pPr>
                  <a:endParaRPr lang="en-GB" sz="1092">
                    <a:solidFill>
                      <a:prstClr val="white"/>
                    </a:solidFill>
                    <a:latin typeface="Aptos" panose="02110004020202020204"/>
                  </a:endParaRPr>
                </a:p>
              </p:txBody>
            </p:sp>
            <p:sp>
              <p:nvSpPr>
                <p:cNvPr id="37" name="TextBox 36">
                  <a:extLst>
                    <a:ext uri="{FF2B5EF4-FFF2-40B4-BE49-F238E27FC236}">
                      <a16:creationId xmlns:a16="http://schemas.microsoft.com/office/drawing/2014/main" id="{CD1F4E14-E3EB-AC10-356E-EFBD05772E1F}"/>
                    </a:ext>
                  </a:extLst>
                </p:cNvPr>
                <p:cNvSpPr txBox="1"/>
                <p:nvPr/>
              </p:nvSpPr>
              <p:spPr>
                <a:xfrm>
                  <a:off x="8569034" y="4387035"/>
                  <a:ext cx="1553680" cy="706547"/>
                </a:xfrm>
                <a:prstGeom prst="rect">
                  <a:avLst/>
                </a:prstGeom>
                <a:noFill/>
              </p:spPr>
              <p:txBody>
                <a:bodyPr wrap="square">
                  <a:spAutoFit/>
                </a:bodyPr>
                <a:lstStyle/>
                <a:p>
                  <a:pPr algn="ctr" defTabSz="554492">
                    <a:defRPr/>
                  </a:pPr>
                  <a:r>
                    <a:rPr lang="en-GB" sz="1092" b="1" kern="0" dirty="0">
                      <a:solidFill>
                        <a:srgbClr val="CC5D11"/>
                      </a:solidFill>
                      <a:latin typeface="Calibri" panose="020F0502020204030204" pitchFamily="34" charset="0"/>
                      <a:ea typeface="Cambria" panose="02040503050406030204" pitchFamily="18" charset="0"/>
                      <a:cs typeface="Calibri" panose="020F0502020204030204" pitchFamily="34" charset="0"/>
                    </a:rPr>
                    <a:t>Model </a:t>
                  </a:r>
                </a:p>
                <a:p>
                  <a:pPr algn="ctr" defTabSz="554492">
                    <a:defRPr/>
                  </a:pPr>
                  <a:r>
                    <a:rPr lang="en-GB" sz="1092" b="1" kern="0" dirty="0">
                      <a:solidFill>
                        <a:srgbClr val="CC5D11"/>
                      </a:solidFill>
                      <a:latin typeface="Calibri" panose="020F0502020204030204" pitchFamily="34" charset="0"/>
                      <a:ea typeface="Cambria" panose="02040503050406030204" pitchFamily="18" charset="0"/>
                      <a:cs typeface="Calibri" panose="020F0502020204030204" pitchFamily="34" charset="0"/>
                    </a:rPr>
                    <a:t>uncertainty</a:t>
                  </a:r>
                </a:p>
              </p:txBody>
            </p:sp>
          </p:grpSp>
          <p:sp>
            <p:nvSpPr>
              <p:cNvPr id="17" name="Rectangle: Rounded Corners 16">
                <a:extLst>
                  <a:ext uri="{FF2B5EF4-FFF2-40B4-BE49-F238E27FC236}">
                    <a16:creationId xmlns:a16="http://schemas.microsoft.com/office/drawing/2014/main" id="{8D708F3F-BA08-85AC-65E7-00DB549C3B11}"/>
                  </a:ext>
                </a:extLst>
              </p:cNvPr>
              <p:cNvSpPr/>
              <p:nvPr/>
            </p:nvSpPr>
            <p:spPr>
              <a:xfrm>
                <a:off x="7357454" y="4937092"/>
                <a:ext cx="1989282" cy="820837"/>
              </a:xfrm>
              <a:prstGeom prst="roundRect">
                <a:avLst/>
              </a:prstGeom>
              <a:solidFill>
                <a:srgbClr val="0E2841">
                  <a:lumMod val="25000"/>
                  <a:lumOff val="75000"/>
                  <a:alpha val="20000"/>
                </a:srgbClr>
              </a:solidFill>
              <a:ln w="19050" cap="flat" cmpd="sng" algn="ctr">
                <a:noFill/>
                <a:prstDash val="solid"/>
                <a:miter lim="800000"/>
              </a:ln>
              <a:effectLst/>
            </p:spPr>
            <p:txBody>
              <a:bodyPr rtlCol="0" anchor="ctr"/>
              <a:lstStyle/>
              <a:p>
                <a:pPr algn="ctr" defTabSz="554492">
                  <a:defRPr/>
                </a:pPr>
                <a:endParaRPr lang="en-GB" sz="1092" kern="0" dirty="0">
                  <a:solidFill>
                    <a:prstClr val="white"/>
                  </a:solidFill>
                  <a:latin typeface="Aptos" panose="02110004020202020204"/>
                </a:endParaRPr>
              </a:p>
            </p:txBody>
          </p:sp>
          <p:sp>
            <p:nvSpPr>
              <p:cNvPr id="18" name="Rectangle: Rounded Corners 17">
                <a:extLst>
                  <a:ext uri="{FF2B5EF4-FFF2-40B4-BE49-F238E27FC236}">
                    <a16:creationId xmlns:a16="http://schemas.microsoft.com/office/drawing/2014/main" id="{BF05A8E9-69BA-2116-2B56-2253BB19F176}"/>
                  </a:ext>
                </a:extLst>
              </p:cNvPr>
              <p:cNvSpPr/>
              <p:nvPr/>
            </p:nvSpPr>
            <p:spPr>
              <a:xfrm>
                <a:off x="5270036" y="4937091"/>
                <a:ext cx="1028700" cy="820837"/>
              </a:xfrm>
              <a:prstGeom prst="roundRect">
                <a:avLst/>
              </a:prstGeom>
              <a:solidFill>
                <a:srgbClr val="3B7D23">
                  <a:alpha val="20000"/>
                </a:srgbClr>
              </a:solidFill>
              <a:ln w="19050" cap="flat" cmpd="sng" algn="ctr">
                <a:noFill/>
                <a:prstDash val="solid"/>
                <a:miter lim="800000"/>
              </a:ln>
              <a:effectLst/>
            </p:spPr>
            <p:txBody>
              <a:bodyPr rtlCol="0" anchor="ctr"/>
              <a:lstStyle/>
              <a:p>
                <a:pPr algn="ctr" defTabSz="554492">
                  <a:defRPr/>
                </a:pPr>
                <a:endParaRPr lang="en-GB" sz="1092" kern="0" dirty="0">
                  <a:solidFill>
                    <a:prstClr val="white"/>
                  </a:solidFill>
                  <a:latin typeface="Aptos" panose="02110004020202020204"/>
                </a:endParaRPr>
              </a:p>
            </p:txBody>
          </p:sp>
          <p:sp>
            <p:nvSpPr>
              <p:cNvPr id="31" name="TextBox 30">
                <a:extLst>
                  <a:ext uri="{FF2B5EF4-FFF2-40B4-BE49-F238E27FC236}">
                    <a16:creationId xmlns:a16="http://schemas.microsoft.com/office/drawing/2014/main" id="{BFED9B40-4082-3ADD-4E46-3589EBDF7B01}"/>
                  </a:ext>
                </a:extLst>
              </p:cNvPr>
              <p:cNvSpPr txBox="1"/>
              <p:nvPr/>
            </p:nvSpPr>
            <p:spPr>
              <a:xfrm>
                <a:off x="4956002" y="5865778"/>
                <a:ext cx="1723020" cy="706547"/>
              </a:xfrm>
              <a:prstGeom prst="rect">
                <a:avLst/>
              </a:prstGeom>
              <a:noFill/>
            </p:spPr>
            <p:txBody>
              <a:bodyPr wrap="square">
                <a:spAutoFit/>
              </a:bodyPr>
              <a:lstStyle/>
              <a:p>
                <a:pPr algn="ctr" defTabSz="554492">
                  <a:defRPr/>
                </a:pPr>
                <a:r>
                  <a:rPr lang="en-GB" sz="1092" b="1" kern="0" dirty="0">
                    <a:solidFill>
                      <a:srgbClr val="4EA72E">
                        <a:lumMod val="75000"/>
                      </a:srgbClr>
                    </a:solidFill>
                    <a:latin typeface="Calibri" panose="020F0502020204030204" pitchFamily="34" charset="0"/>
                    <a:ea typeface="Cambria" panose="02040503050406030204" pitchFamily="18" charset="0"/>
                    <a:cs typeface="Calibri" panose="020F0502020204030204" pitchFamily="34" charset="0"/>
                  </a:rPr>
                  <a:t>Local </a:t>
                </a:r>
              </a:p>
              <a:p>
                <a:pPr algn="ctr" defTabSz="554492">
                  <a:defRPr/>
                </a:pPr>
                <a:r>
                  <a:rPr lang="en-GB" sz="1092" b="1" kern="0" dirty="0">
                    <a:solidFill>
                      <a:srgbClr val="4EA72E">
                        <a:lumMod val="75000"/>
                      </a:srgbClr>
                    </a:solidFill>
                    <a:latin typeface="Calibri" panose="020F0502020204030204" pitchFamily="34" charset="0"/>
                    <a:ea typeface="Cambria" panose="02040503050406030204" pitchFamily="18" charset="0"/>
                    <a:cs typeface="Calibri" panose="020F0502020204030204" pitchFamily="34" charset="0"/>
                  </a:rPr>
                  <a:t>Cubic Law</a:t>
                </a:r>
              </a:p>
            </p:txBody>
          </p:sp>
        </p:grpSp>
        <p:sp>
          <p:nvSpPr>
            <p:cNvPr id="15" name="TextBox 14">
              <a:extLst>
                <a:ext uri="{FF2B5EF4-FFF2-40B4-BE49-F238E27FC236}">
                  <a16:creationId xmlns:a16="http://schemas.microsoft.com/office/drawing/2014/main" id="{0398D057-F98B-81E0-7F04-81E96896DC3C}"/>
                </a:ext>
              </a:extLst>
            </p:cNvPr>
            <p:cNvSpPr txBox="1"/>
            <p:nvPr/>
          </p:nvSpPr>
          <p:spPr>
            <a:xfrm>
              <a:off x="5573545" y="5656053"/>
              <a:ext cx="2072080" cy="983689"/>
            </a:xfrm>
            <a:prstGeom prst="rect">
              <a:avLst/>
            </a:prstGeom>
            <a:noFill/>
          </p:spPr>
          <p:txBody>
            <a:bodyPr wrap="square">
              <a:spAutoFit/>
            </a:bodyPr>
            <a:lstStyle/>
            <a:p>
              <a:pPr algn="ctr" defTabSz="554492">
                <a:defRPr/>
              </a:pPr>
              <a:r>
                <a:rPr lang="en-GB" sz="1092" b="1" kern="0" dirty="0">
                  <a:solidFill>
                    <a:srgbClr val="002060"/>
                  </a:solidFill>
                  <a:latin typeface="Calibri" panose="020F0502020204030204" pitchFamily="34" charset="0"/>
                  <a:ea typeface="Cambria" panose="02040503050406030204" pitchFamily="18" charset="0"/>
                  <a:cs typeface="Calibri" panose="020F0502020204030204" pitchFamily="34" charset="0"/>
                </a:rPr>
                <a:t>Local </a:t>
              </a:r>
            </a:p>
            <a:p>
              <a:pPr algn="ctr" defTabSz="554492">
                <a:defRPr/>
              </a:pPr>
              <a:r>
                <a:rPr lang="en-GB" sz="1092" b="1" kern="0" dirty="0">
                  <a:solidFill>
                    <a:srgbClr val="002060"/>
                  </a:solidFill>
                  <a:latin typeface="Calibri" panose="020F0502020204030204" pitchFamily="34" charset="0"/>
                  <a:ea typeface="Cambria" panose="02040503050406030204" pitchFamily="18" charset="0"/>
                  <a:cs typeface="Calibri" panose="020F0502020204030204" pitchFamily="34" charset="0"/>
                </a:rPr>
                <a:t>Relative roughness</a:t>
              </a:r>
            </a:p>
          </p:txBody>
        </p:sp>
      </p:grpSp>
      <p:sp>
        <p:nvSpPr>
          <p:cNvPr id="38" name="ZoneTexte 70">
            <a:extLst>
              <a:ext uri="{FF2B5EF4-FFF2-40B4-BE49-F238E27FC236}">
                <a16:creationId xmlns:a16="http://schemas.microsoft.com/office/drawing/2014/main" id="{2AC165A8-3230-A821-1BFC-69BF3C23B294}"/>
              </a:ext>
            </a:extLst>
          </p:cNvPr>
          <p:cNvSpPr txBox="1"/>
          <p:nvPr/>
        </p:nvSpPr>
        <p:spPr>
          <a:xfrm>
            <a:off x="-487200" y="1392716"/>
            <a:ext cx="12691377" cy="59841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defPPr>
              <a:defRPr kern="0"/>
            </a:defPPr>
            <a:lvl1pPr algn="ct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fr-FR" sz="2400" b="1" dirty="0">
                <a:solidFill>
                  <a:srgbClr val="154C49"/>
                </a:solidFill>
                <a:latin typeface="+mj-lt"/>
              </a:rPr>
              <a:t>	</a:t>
            </a:r>
            <a:r>
              <a:rPr lang="fr-FR" sz="2400" b="1" dirty="0" err="1">
                <a:solidFill>
                  <a:srgbClr val="154C49"/>
                </a:solidFill>
                <a:latin typeface="+mj-lt"/>
              </a:rPr>
              <a:t>Bayesian</a:t>
            </a:r>
            <a:r>
              <a:rPr lang="fr-FR" sz="2400" b="1" dirty="0">
                <a:solidFill>
                  <a:srgbClr val="154C49"/>
                </a:solidFill>
                <a:latin typeface="+mj-lt"/>
              </a:rPr>
              <a:t> </a:t>
            </a:r>
            <a:r>
              <a:rPr lang="fr-FR" sz="2400" b="1" dirty="0" err="1">
                <a:solidFill>
                  <a:srgbClr val="154C49"/>
                </a:solidFill>
                <a:latin typeface="+mj-lt"/>
              </a:rPr>
              <a:t>Inference</a:t>
            </a:r>
            <a:r>
              <a:rPr lang="fr-FR" sz="2400" b="1" dirty="0">
                <a:solidFill>
                  <a:srgbClr val="154C49"/>
                </a:solidFill>
                <a:latin typeface="+mj-lt"/>
              </a:rPr>
              <a:t> </a:t>
            </a:r>
            <a:r>
              <a:rPr lang="fr-FR" sz="2400" b="1" dirty="0" err="1">
                <a:solidFill>
                  <a:srgbClr val="154C49"/>
                </a:solidFill>
                <a:latin typeface="+mj-lt"/>
              </a:rPr>
              <a:t>Problem</a:t>
            </a:r>
            <a:r>
              <a:rPr lang="fr-FR" sz="2400" b="1" dirty="0">
                <a:solidFill>
                  <a:srgbClr val="154C49"/>
                </a:solidFill>
                <a:latin typeface="+mj-lt"/>
              </a:rPr>
              <a:t>:				</a:t>
            </a:r>
          </a:p>
        </p:txBody>
      </p:sp>
      <p:pic>
        <p:nvPicPr>
          <p:cNvPr id="3" name="Picture 2">
            <a:extLst>
              <a:ext uri="{FF2B5EF4-FFF2-40B4-BE49-F238E27FC236}">
                <a16:creationId xmlns:a16="http://schemas.microsoft.com/office/drawing/2014/main" id="{701E8FEE-59F1-D146-85D8-6C6ECED6F7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F0D14E-EF9F-26F7-37EA-B97B3F53C79A}"/>
              </a:ext>
            </a:extLst>
          </p:cNvPr>
          <p:cNvPicPr>
            <a:picLocks noChangeAspect="1"/>
          </p:cNvPicPr>
          <p:nvPr/>
        </p:nvPicPr>
        <p:blipFill>
          <a:blip r:embed="rId5"/>
          <a:stretch>
            <a:fillRect/>
          </a:stretch>
        </p:blipFill>
        <p:spPr>
          <a:xfrm>
            <a:off x="4492895" y="1552445"/>
            <a:ext cx="7673461" cy="4664088"/>
          </a:xfrm>
          <a:prstGeom prst="rect">
            <a:avLst/>
          </a:prstGeom>
        </p:spPr>
      </p:pic>
      <p:pic>
        <p:nvPicPr>
          <p:cNvPr id="9" name="Graphic 8" descr="Newspaper with solid fill">
            <a:extLst>
              <a:ext uri="{FF2B5EF4-FFF2-40B4-BE49-F238E27FC236}">
                <a16:creationId xmlns:a16="http://schemas.microsoft.com/office/drawing/2014/main" id="{EC4B2FF0-882D-2F18-CB94-F9E3B673810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2275" y="6377565"/>
            <a:ext cx="451645" cy="451645"/>
          </a:xfrm>
          <a:prstGeom prst="rect">
            <a:avLst/>
          </a:prstGeom>
        </p:spPr>
      </p:pic>
      <p:sp>
        <p:nvSpPr>
          <p:cNvPr id="10" name="TextBox 9">
            <a:extLst>
              <a:ext uri="{FF2B5EF4-FFF2-40B4-BE49-F238E27FC236}">
                <a16:creationId xmlns:a16="http://schemas.microsoft.com/office/drawing/2014/main" id="{CBB63641-4C0B-8B74-5CF9-4E07E9930187}"/>
              </a:ext>
            </a:extLst>
          </p:cNvPr>
          <p:cNvSpPr txBox="1"/>
          <p:nvPr/>
        </p:nvSpPr>
        <p:spPr>
          <a:xfrm>
            <a:off x="429214" y="6468162"/>
            <a:ext cx="5784460" cy="307777"/>
          </a:xfrm>
          <a:prstGeom prst="rect">
            <a:avLst/>
          </a:prstGeom>
          <a:noFill/>
        </p:spPr>
        <p:txBody>
          <a:bodyPr wrap="square">
            <a:spAutoFit/>
          </a:bodyPr>
          <a:lstStyle/>
          <a:p>
            <a:r>
              <a:rPr lang="en-GB" sz="1400" b="1" dirty="0">
                <a:solidFill>
                  <a:srgbClr val="154C49"/>
                </a:solidFill>
                <a:latin typeface="Garamond" panose="02020404030301010803" pitchFamily="18" charset="0"/>
                <a:cs typeface="Calibri" panose="020F0502020204030204" pitchFamily="34" charset="0"/>
              </a:rPr>
              <a:t>Perez et al. (2025), Geophysical Research Letters</a:t>
            </a:r>
            <a:endParaRPr lang="en-GB" sz="1600" b="1" dirty="0">
              <a:solidFill>
                <a:srgbClr val="154C49"/>
              </a:solidFill>
              <a:latin typeface="Garamond" panose="02020404030301010803" pitchFamily="18" charset="0"/>
            </a:endParaRPr>
          </a:p>
        </p:txBody>
      </p:sp>
      <p:sp>
        <p:nvSpPr>
          <p:cNvPr id="4" name="Footer Placeholder 6">
            <a:extLst>
              <a:ext uri="{FF2B5EF4-FFF2-40B4-BE49-F238E27FC236}">
                <a16:creationId xmlns:a16="http://schemas.microsoft.com/office/drawing/2014/main" id="{13A9E529-FAFD-E55A-751A-AFC3F0C4F8D7}"/>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Tree>
    <p:extLst>
      <p:ext uri="{BB962C8B-B14F-4D97-AF65-F5344CB8AC3E}">
        <p14:creationId xmlns:p14="http://schemas.microsoft.com/office/powerpoint/2010/main" val="2427200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188AF-2650-C39A-3BCE-671CA018D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3BA43-751B-B9D0-BD16-E169689C56C5}"/>
              </a:ext>
            </a:extLst>
          </p:cNvPr>
          <p:cNvSpPr>
            <a:spLocks noGrp="1"/>
          </p:cNvSpPr>
          <p:nvPr>
            <p:ph type="title"/>
          </p:nvPr>
        </p:nvSpPr>
        <p:spPr>
          <a:xfrm>
            <a:off x="434257" y="232378"/>
            <a:ext cx="9209619" cy="964454"/>
          </a:xfrm>
        </p:spPr>
        <p:txBody>
          <a:bodyPr rtlCol="0">
            <a:noAutofit/>
          </a:bodyPr>
          <a:lstStyle/>
          <a:p>
            <a:pPr lvl="0">
              <a:lnSpc>
                <a:spcPct val="150000"/>
              </a:lnSpc>
              <a:spcBef>
                <a:spcPts val="1000"/>
              </a:spcBef>
              <a:buClr>
                <a:srgbClr val="8FA3A3"/>
              </a:buClr>
              <a:defRPr/>
            </a:pPr>
            <a:r>
              <a:rPr lang="en-GB" dirty="0"/>
              <a:t>Understanding Local Scale Uncertainties</a:t>
            </a:r>
            <a:br>
              <a:rPr lang="en-GB" dirty="0"/>
            </a:br>
            <a:r>
              <a:rPr lang="en-GB" sz="1600" cap="all" spc="300" dirty="0">
                <a:solidFill>
                  <a:prstClr val="black">
                    <a:alpha val="60000"/>
                  </a:prstClr>
                </a:solidFill>
                <a:latin typeface="Avenir Next LT Pro"/>
                <a:ea typeface="+mn-ea"/>
                <a:cs typeface="+mn-cs"/>
              </a:rPr>
              <a:t>Correct model Misspecification On </a:t>
            </a:r>
            <a:r>
              <a:rPr lang="en-GB" sz="1600" cap="all" spc="300" dirty="0" err="1">
                <a:solidFill>
                  <a:prstClr val="black">
                    <a:alpha val="60000"/>
                  </a:prstClr>
                </a:solidFill>
                <a:latin typeface="Avenir Next LT Pro"/>
                <a:ea typeface="+mn-ea"/>
                <a:cs typeface="+mn-cs"/>
              </a:rPr>
              <a:t>FRacture</a:t>
            </a:r>
            <a:r>
              <a:rPr lang="en-GB" sz="1600" cap="all" spc="300" dirty="0">
                <a:solidFill>
                  <a:prstClr val="black">
                    <a:alpha val="60000"/>
                  </a:prstClr>
                </a:solidFill>
                <a:latin typeface="Avenir Next LT Pro"/>
                <a:ea typeface="+mn-ea"/>
                <a:cs typeface="+mn-cs"/>
              </a:rPr>
              <a:t> Conductivity</a:t>
            </a:r>
            <a:endParaRPr lang="en-GB" dirty="0"/>
          </a:p>
        </p:txBody>
      </p:sp>
      <p:sp>
        <p:nvSpPr>
          <p:cNvPr id="14" name="Slide Number Placeholder 49">
            <a:extLst>
              <a:ext uri="{FF2B5EF4-FFF2-40B4-BE49-F238E27FC236}">
                <a16:creationId xmlns:a16="http://schemas.microsoft.com/office/drawing/2014/main" id="{ED1CA373-7CA0-B6C8-AC73-039C39AE2C8E}"/>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en-GB" smtClean="0"/>
              <a:pPr rtl="0"/>
              <a:t>24</a:t>
            </a:fld>
            <a:endParaRPr lang="en-GB" dirty="0"/>
          </a:p>
        </p:txBody>
      </p:sp>
      <p:grpSp>
        <p:nvGrpSpPr>
          <p:cNvPr id="3" name="Group 2">
            <a:extLst>
              <a:ext uri="{FF2B5EF4-FFF2-40B4-BE49-F238E27FC236}">
                <a16:creationId xmlns:a16="http://schemas.microsoft.com/office/drawing/2014/main" id="{D9015B42-8DB0-84AC-BE5A-9672CC715975}"/>
              </a:ext>
            </a:extLst>
          </p:cNvPr>
          <p:cNvGrpSpPr/>
          <p:nvPr/>
        </p:nvGrpSpPr>
        <p:grpSpPr>
          <a:xfrm>
            <a:off x="1160173" y="1282260"/>
            <a:ext cx="4068757" cy="2505322"/>
            <a:chOff x="7537450" y="5650653"/>
            <a:chExt cx="6709681" cy="4131461"/>
          </a:xfrm>
        </p:grpSpPr>
        <p:grpSp>
          <p:nvGrpSpPr>
            <p:cNvPr id="4" name="Group 3">
              <a:extLst>
                <a:ext uri="{FF2B5EF4-FFF2-40B4-BE49-F238E27FC236}">
                  <a16:creationId xmlns:a16="http://schemas.microsoft.com/office/drawing/2014/main" id="{4F5DE0F5-02A4-E03A-B712-1381ABA0744C}"/>
                </a:ext>
              </a:extLst>
            </p:cNvPr>
            <p:cNvGrpSpPr/>
            <p:nvPr/>
          </p:nvGrpSpPr>
          <p:grpSpPr>
            <a:xfrm>
              <a:off x="7871325" y="5650653"/>
              <a:ext cx="6375806" cy="4131461"/>
              <a:chOff x="6956925" y="3622706"/>
              <a:chExt cx="6375806" cy="4131461"/>
            </a:xfrm>
          </p:grpSpPr>
          <p:pic>
            <p:nvPicPr>
              <p:cNvPr id="6" name="Picture 5">
                <a:extLst>
                  <a:ext uri="{FF2B5EF4-FFF2-40B4-BE49-F238E27FC236}">
                    <a16:creationId xmlns:a16="http://schemas.microsoft.com/office/drawing/2014/main" id="{468C5FD2-B7A1-2BD0-B1F5-CD166486C955}"/>
                  </a:ext>
                </a:extLst>
              </p:cNvPr>
              <p:cNvPicPr>
                <a:picLocks noChangeAspect="1"/>
              </p:cNvPicPr>
              <p:nvPr/>
            </p:nvPicPr>
            <p:blipFill>
              <a:blip r:embed="rId3"/>
              <a:srcRect l="530" t="1608"/>
              <a:stretch/>
            </p:blipFill>
            <p:spPr>
              <a:xfrm>
                <a:off x="6956925" y="3622706"/>
                <a:ext cx="6223405" cy="4131461"/>
              </a:xfrm>
              <a:prstGeom prst="rect">
                <a:avLst/>
              </a:prstGeom>
            </p:spPr>
          </p:pic>
          <p:cxnSp>
            <p:nvCxnSpPr>
              <p:cNvPr id="9" name="Straight Arrow Connector 8">
                <a:extLst>
                  <a:ext uri="{FF2B5EF4-FFF2-40B4-BE49-F238E27FC236}">
                    <a16:creationId xmlns:a16="http://schemas.microsoft.com/office/drawing/2014/main" id="{30B71C7C-0C99-5ADD-BEAC-3E9F32883142}"/>
                  </a:ext>
                </a:extLst>
              </p:cNvPr>
              <p:cNvCxnSpPr>
                <a:cxnSpLocks/>
              </p:cNvCxnSpPr>
              <p:nvPr/>
            </p:nvCxnSpPr>
            <p:spPr>
              <a:xfrm flipH="1">
                <a:off x="10204450" y="4816475"/>
                <a:ext cx="1066800" cy="0"/>
              </a:xfrm>
              <a:prstGeom prst="straightConnector1">
                <a:avLst/>
              </a:prstGeom>
              <a:ln w="38100">
                <a:solidFill>
                  <a:srgbClr val="89001A"/>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B4ABD42-9F54-BB38-A257-CB5F622721E0}"/>
                  </a:ext>
                </a:extLst>
              </p:cNvPr>
              <p:cNvSpPr txBox="1"/>
              <p:nvPr/>
            </p:nvSpPr>
            <p:spPr>
              <a:xfrm>
                <a:off x="11042651" y="4511676"/>
                <a:ext cx="2290080" cy="767875"/>
              </a:xfrm>
              <a:prstGeom prst="rect">
                <a:avLst/>
              </a:prstGeom>
              <a:noFill/>
            </p:spPr>
            <p:txBody>
              <a:bodyPr wrap="square">
                <a:spAutoFit/>
              </a:bodyPr>
              <a:lstStyle/>
              <a:p>
                <a:pPr algn="ctr"/>
                <a:r>
                  <a:rPr lang="en-GB" sz="1213" b="1" kern="0" dirty="0">
                    <a:solidFill>
                      <a:srgbClr val="89001A"/>
                    </a:solidFill>
                    <a:latin typeface="Garamond" panose="02020404030301010803" pitchFamily="18" charset="0"/>
                  </a:rPr>
                  <a:t>Automatic</a:t>
                </a:r>
              </a:p>
              <a:p>
                <a:pPr algn="ctr"/>
                <a:r>
                  <a:rPr lang="en-GB" sz="1213" b="1" dirty="0">
                    <a:solidFill>
                      <a:srgbClr val="89001A"/>
                    </a:solidFill>
                    <a:latin typeface="Garamond" panose="02020404030301010803" pitchFamily="18" charset="0"/>
                  </a:rPr>
                  <a:t>d</a:t>
                </a:r>
                <a:r>
                  <a:rPr lang="en-GB" sz="1213" b="1" kern="0" dirty="0">
                    <a:solidFill>
                      <a:srgbClr val="89001A"/>
                    </a:solidFill>
                    <a:latin typeface="Garamond" panose="02020404030301010803" pitchFamily="18" charset="0"/>
                  </a:rPr>
                  <a:t>istribution shift</a:t>
                </a:r>
                <a:endParaRPr lang="en-GB" sz="728" dirty="0">
                  <a:solidFill>
                    <a:srgbClr val="89001A"/>
                  </a:solidFill>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3D03515-DD67-932B-8A50-7F34E68DC425}"/>
                    </a:ext>
                  </a:extLst>
                </p:cNvPr>
                <p:cNvSpPr txBox="1"/>
                <p:nvPr/>
              </p:nvSpPr>
              <p:spPr>
                <a:xfrm>
                  <a:off x="7537450" y="7479009"/>
                  <a:ext cx="2778788" cy="5215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455" i="1" smtClean="0">
                            <a:solidFill>
                              <a:srgbClr val="000000"/>
                            </a:solidFill>
                            <a:latin typeface="Cambria Math" panose="02040503050406030204" pitchFamily="18" charset="0"/>
                          </a:rPr>
                          <m:t>𝐽𝑅𝐶</m:t>
                        </m:r>
                        <m:r>
                          <a:rPr lang="en-GB" sz="1455" i="1" smtClean="0">
                            <a:solidFill>
                              <a:srgbClr val="000000"/>
                            </a:solidFill>
                            <a:latin typeface="Cambria Math" panose="02040503050406030204" pitchFamily="18" charset="0"/>
                          </a:rPr>
                          <m:t>=10.31</m:t>
                        </m:r>
                      </m:oMath>
                    </m:oMathPara>
                  </a14:m>
                  <a:endParaRPr lang="en-GB" sz="1455" dirty="0">
                    <a:solidFill>
                      <a:srgbClr val="000000"/>
                    </a:solidFill>
                  </a:endParaRPr>
                </a:p>
              </p:txBody>
            </p:sp>
          </mc:Choice>
          <mc:Fallback xmlns="">
            <p:sp>
              <p:nvSpPr>
                <p:cNvPr id="106" name="TextBox 105">
                  <a:extLst>
                    <a:ext uri="{FF2B5EF4-FFF2-40B4-BE49-F238E27FC236}">
                      <a16:creationId xmlns:a16="http://schemas.microsoft.com/office/drawing/2014/main" id="{4AD4C60C-C00B-5995-6CA1-23FAA636EE71}"/>
                    </a:ext>
                  </a:extLst>
                </p:cNvPr>
                <p:cNvSpPr txBox="1">
                  <a:spLocks noRot="1" noChangeAspect="1" noMove="1" noResize="1" noEditPoints="1" noAdjustHandles="1" noChangeArrowheads="1" noChangeShapeType="1" noTextEdit="1"/>
                </p:cNvSpPr>
                <p:nvPr/>
              </p:nvSpPr>
              <p:spPr>
                <a:xfrm>
                  <a:off x="7537450" y="7479009"/>
                  <a:ext cx="2778788" cy="521503"/>
                </a:xfrm>
                <a:prstGeom prst="rect">
                  <a:avLst/>
                </a:prstGeom>
                <a:blipFill>
                  <a:blip r:embed="rId6"/>
                  <a:stretch>
                    <a:fillRect b="-5882"/>
                  </a:stretch>
                </a:blipFill>
              </p:spPr>
              <p:txBody>
                <a:bodyPr/>
                <a:lstStyle/>
                <a:p>
                  <a:r>
                    <a:rPr lang="en-GB">
                      <a:noFill/>
                    </a:rPr>
                    <a:t> </a:t>
                  </a:r>
                </a:p>
              </p:txBody>
            </p:sp>
          </mc:Fallback>
        </mc:AlternateContent>
      </p:grpSp>
      <p:grpSp>
        <p:nvGrpSpPr>
          <p:cNvPr id="41" name="Group 40">
            <a:extLst>
              <a:ext uri="{FF2B5EF4-FFF2-40B4-BE49-F238E27FC236}">
                <a16:creationId xmlns:a16="http://schemas.microsoft.com/office/drawing/2014/main" id="{51A92C9D-0F7E-583C-823E-A97C4A12FA11}"/>
              </a:ext>
            </a:extLst>
          </p:cNvPr>
          <p:cNvGrpSpPr/>
          <p:nvPr/>
        </p:nvGrpSpPr>
        <p:grpSpPr>
          <a:xfrm>
            <a:off x="334813" y="3968265"/>
            <a:ext cx="3563088" cy="2483355"/>
            <a:chOff x="334813" y="3968265"/>
            <a:chExt cx="3563088" cy="2483355"/>
          </a:xfrm>
        </p:grpSpPr>
        <p:grpSp>
          <p:nvGrpSpPr>
            <p:cNvPr id="34" name="Group 33">
              <a:extLst>
                <a:ext uri="{FF2B5EF4-FFF2-40B4-BE49-F238E27FC236}">
                  <a16:creationId xmlns:a16="http://schemas.microsoft.com/office/drawing/2014/main" id="{3993D919-7D0B-1924-FCCE-02B21EDB7955}"/>
                </a:ext>
              </a:extLst>
            </p:cNvPr>
            <p:cNvGrpSpPr/>
            <p:nvPr/>
          </p:nvGrpSpPr>
          <p:grpSpPr>
            <a:xfrm>
              <a:off x="334813" y="3973889"/>
              <a:ext cx="3563088" cy="2477731"/>
              <a:chOff x="334813" y="3973889"/>
              <a:chExt cx="3563088" cy="2477731"/>
            </a:xfrm>
          </p:grpSpPr>
          <p:pic>
            <p:nvPicPr>
              <p:cNvPr id="20" name="Picture 19">
                <a:extLst>
                  <a:ext uri="{FF2B5EF4-FFF2-40B4-BE49-F238E27FC236}">
                    <a16:creationId xmlns:a16="http://schemas.microsoft.com/office/drawing/2014/main" id="{E5F0C9CE-0AEB-13DF-CECD-9BA8ED96571C}"/>
                  </a:ext>
                </a:extLst>
              </p:cNvPr>
              <p:cNvPicPr>
                <a:picLocks noChangeAspect="1"/>
              </p:cNvPicPr>
              <p:nvPr/>
            </p:nvPicPr>
            <p:blipFill>
              <a:blip r:embed="rId7">
                <a:clrChange>
                  <a:clrFrom>
                    <a:srgbClr val="FFFFFF"/>
                  </a:clrFrom>
                  <a:clrTo>
                    <a:srgbClr val="FFFFFF">
                      <a:alpha val="0"/>
                    </a:srgbClr>
                  </a:clrTo>
                </a:clrChange>
              </a:blip>
              <a:srcRect r="67229"/>
              <a:stretch/>
            </p:blipFill>
            <p:spPr>
              <a:xfrm>
                <a:off x="334813" y="4031938"/>
                <a:ext cx="3563088" cy="2419682"/>
              </a:xfrm>
              <a:prstGeom prst="rect">
                <a:avLst/>
              </a:prstGeom>
            </p:spPr>
          </p:pic>
          <p:sp>
            <p:nvSpPr>
              <p:cNvPr id="29" name="Rectangle 28">
                <a:extLst>
                  <a:ext uri="{FF2B5EF4-FFF2-40B4-BE49-F238E27FC236}">
                    <a16:creationId xmlns:a16="http://schemas.microsoft.com/office/drawing/2014/main" id="{FFAB9E59-FADA-5AB9-31F1-A4803DE90442}"/>
                  </a:ext>
                </a:extLst>
              </p:cNvPr>
              <p:cNvSpPr/>
              <p:nvPr/>
            </p:nvSpPr>
            <p:spPr>
              <a:xfrm>
                <a:off x="1236275" y="3973889"/>
                <a:ext cx="1983701" cy="349329"/>
              </a:xfrm>
              <a:prstGeom prst="rect">
                <a:avLst/>
              </a:prstGeom>
              <a:solidFill>
                <a:srgbClr val="DA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a:extLst>
                <a:ext uri="{FF2B5EF4-FFF2-40B4-BE49-F238E27FC236}">
                  <a16:creationId xmlns:a16="http://schemas.microsoft.com/office/drawing/2014/main" id="{BC75802F-C5BA-3847-0FC4-7D45EE7C5C1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60173" y="3968265"/>
              <a:ext cx="2070957" cy="326662"/>
            </a:xfrm>
            <a:prstGeom prst="rect">
              <a:avLst/>
            </a:prstGeom>
          </p:spPr>
        </p:pic>
      </p:grpSp>
      <p:grpSp>
        <p:nvGrpSpPr>
          <p:cNvPr id="45" name="Group 44">
            <a:extLst>
              <a:ext uri="{FF2B5EF4-FFF2-40B4-BE49-F238E27FC236}">
                <a16:creationId xmlns:a16="http://schemas.microsoft.com/office/drawing/2014/main" id="{D0592BDC-82BF-8623-BEA6-2054579AD325}"/>
              </a:ext>
            </a:extLst>
          </p:cNvPr>
          <p:cNvGrpSpPr/>
          <p:nvPr/>
        </p:nvGrpSpPr>
        <p:grpSpPr>
          <a:xfrm>
            <a:off x="4322859" y="3852840"/>
            <a:ext cx="3563088" cy="2604361"/>
            <a:chOff x="4322859" y="3852840"/>
            <a:chExt cx="3563088" cy="2604361"/>
          </a:xfrm>
        </p:grpSpPr>
        <p:grpSp>
          <p:nvGrpSpPr>
            <p:cNvPr id="44" name="Group 43">
              <a:extLst>
                <a:ext uri="{FF2B5EF4-FFF2-40B4-BE49-F238E27FC236}">
                  <a16:creationId xmlns:a16="http://schemas.microsoft.com/office/drawing/2014/main" id="{BE7B6BFB-B2B8-CE38-0EF0-E4C183207BC7}"/>
                </a:ext>
              </a:extLst>
            </p:cNvPr>
            <p:cNvGrpSpPr/>
            <p:nvPr/>
          </p:nvGrpSpPr>
          <p:grpSpPr>
            <a:xfrm>
              <a:off x="4322859" y="3852840"/>
              <a:ext cx="3563088" cy="2604361"/>
              <a:chOff x="4322859" y="3852840"/>
              <a:chExt cx="3563088" cy="2604361"/>
            </a:xfrm>
          </p:grpSpPr>
          <p:pic>
            <p:nvPicPr>
              <p:cNvPr id="23" name="Picture 22">
                <a:extLst>
                  <a:ext uri="{FF2B5EF4-FFF2-40B4-BE49-F238E27FC236}">
                    <a16:creationId xmlns:a16="http://schemas.microsoft.com/office/drawing/2014/main" id="{14A93E39-AB18-1989-9E98-9366EE351367}"/>
                  </a:ext>
                </a:extLst>
              </p:cNvPr>
              <p:cNvPicPr>
                <a:picLocks noChangeAspect="1"/>
              </p:cNvPicPr>
              <p:nvPr/>
            </p:nvPicPr>
            <p:blipFill>
              <a:blip r:embed="rId7">
                <a:clrChange>
                  <a:clrFrom>
                    <a:srgbClr val="FFFFFF"/>
                  </a:clrFrom>
                  <a:clrTo>
                    <a:srgbClr val="FFFFFF">
                      <a:alpha val="0"/>
                    </a:srgbClr>
                  </a:clrTo>
                </a:clrChange>
              </a:blip>
              <a:srcRect l="32771" r="33815"/>
              <a:stretch/>
            </p:blipFill>
            <p:spPr>
              <a:xfrm>
                <a:off x="4322859" y="4055575"/>
                <a:ext cx="3563088" cy="2401626"/>
              </a:xfrm>
              <a:prstGeom prst="rect">
                <a:avLst/>
              </a:prstGeom>
            </p:spPr>
          </p:pic>
          <p:sp>
            <p:nvSpPr>
              <p:cNvPr id="43" name="Rectangle 42">
                <a:extLst>
                  <a:ext uri="{FF2B5EF4-FFF2-40B4-BE49-F238E27FC236}">
                    <a16:creationId xmlns:a16="http://schemas.microsoft.com/office/drawing/2014/main" id="{935321E1-9F0F-8BB9-BA20-494A9D0AAB6B}"/>
                  </a:ext>
                </a:extLst>
              </p:cNvPr>
              <p:cNvSpPr/>
              <p:nvPr/>
            </p:nvSpPr>
            <p:spPr>
              <a:xfrm>
                <a:off x="5039066" y="3852840"/>
                <a:ext cx="2325627" cy="465639"/>
              </a:xfrm>
              <a:prstGeom prst="rect">
                <a:avLst/>
              </a:prstGeom>
              <a:solidFill>
                <a:srgbClr val="DA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 name="Picture 23">
              <a:extLst>
                <a:ext uri="{FF2B5EF4-FFF2-40B4-BE49-F238E27FC236}">
                  <a16:creationId xmlns:a16="http://schemas.microsoft.com/office/drawing/2014/main" id="{DF1F8788-1FA3-188C-3B50-B3CA15D7556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920527" y="3888949"/>
              <a:ext cx="2444166" cy="435317"/>
            </a:xfrm>
            <a:prstGeom prst="rect">
              <a:avLst/>
            </a:prstGeom>
          </p:spPr>
        </p:pic>
      </p:grpSp>
      <p:grpSp>
        <p:nvGrpSpPr>
          <p:cNvPr id="48" name="Group 47">
            <a:extLst>
              <a:ext uri="{FF2B5EF4-FFF2-40B4-BE49-F238E27FC236}">
                <a16:creationId xmlns:a16="http://schemas.microsoft.com/office/drawing/2014/main" id="{050DA348-B540-8FCB-D126-2A459D7677CC}"/>
              </a:ext>
            </a:extLst>
          </p:cNvPr>
          <p:cNvGrpSpPr/>
          <p:nvPr/>
        </p:nvGrpSpPr>
        <p:grpSpPr>
          <a:xfrm>
            <a:off x="8394620" y="3861805"/>
            <a:ext cx="3563088" cy="2579761"/>
            <a:chOff x="8394620" y="3861805"/>
            <a:chExt cx="3563088" cy="2579761"/>
          </a:xfrm>
        </p:grpSpPr>
        <p:grpSp>
          <p:nvGrpSpPr>
            <p:cNvPr id="47" name="Group 46">
              <a:extLst>
                <a:ext uri="{FF2B5EF4-FFF2-40B4-BE49-F238E27FC236}">
                  <a16:creationId xmlns:a16="http://schemas.microsoft.com/office/drawing/2014/main" id="{1DC872D2-065E-9B4D-2944-18F6BFC4851B}"/>
                </a:ext>
              </a:extLst>
            </p:cNvPr>
            <p:cNvGrpSpPr/>
            <p:nvPr/>
          </p:nvGrpSpPr>
          <p:grpSpPr>
            <a:xfrm>
              <a:off x="8394620" y="3861805"/>
              <a:ext cx="3563088" cy="2579761"/>
              <a:chOff x="8394620" y="3861805"/>
              <a:chExt cx="3563088" cy="2579761"/>
            </a:xfrm>
          </p:grpSpPr>
          <p:pic>
            <p:nvPicPr>
              <p:cNvPr id="26" name="Picture 25">
                <a:extLst>
                  <a:ext uri="{FF2B5EF4-FFF2-40B4-BE49-F238E27FC236}">
                    <a16:creationId xmlns:a16="http://schemas.microsoft.com/office/drawing/2014/main" id="{D1EE199A-4869-EE63-407D-2FF0077312CD}"/>
                  </a:ext>
                </a:extLst>
              </p:cNvPr>
              <p:cNvPicPr>
                <a:picLocks noChangeAspect="1"/>
              </p:cNvPicPr>
              <p:nvPr/>
            </p:nvPicPr>
            <p:blipFill>
              <a:blip r:embed="rId7">
                <a:clrChange>
                  <a:clrFrom>
                    <a:srgbClr val="FFFFFF"/>
                  </a:clrFrom>
                  <a:clrTo>
                    <a:srgbClr val="FFFFFF">
                      <a:alpha val="0"/>
                    </a:srgbClr>
                  </a:clrTo>
                </a:clrChange>
              </a:blip>
              <a:srcRect l="66586"/>
              <a:stretch/>
            </p:blipFill>
            <p:spPr>
              <a:xfrm>
                <a:off x="8394620" y="4039939"/>
                <a:ext cx="3563088" cy="2401627"/>
              </a:xfrm>
              <a:prstGeom prst="rect">
                <a:avLst/>
              </a:prstGeom>
            </p:spPr>
          </p:pic>
          <p:sp>
            <p:nvSpPr>
              <p:cNvPr id="46" name="Rectangle 45">
                <a:extLst>
                  <a:ext uri="{FF2B5EF4-FFF2-40B4-BE49-F238E27FC236}">
                    <a16:creationId xmlns:a16="http://schemas.microsoft.com/office/drawing/2014/main" id="{1940032B-DA5E-E086-0DFB-7860D96E9A27}"/>
                  </a:ext>
                </a:extLst>
              </p:cNvPr>
              <p:cNvSpPr/>
              <p:nvPr/>
            </p:nvSpPr>
            <p:spPr>
              <a:xfrm>
                <a:off x="9065244" y="3861805"/>
                <a:ext cx="2504955" cy="442087"/>
              </a:xfrm>
              <a:prstGeom prst="rect">
                <a:avLst/>
              </a:prstGeom>
              <a:solidFill>
                <a:srgbClr val="DA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7" name="Picture 26">
              <a:extLst>
                <a:ext uri="{FF2B5EF4-FFF2-40B4-BE49-F238E27FC236}">
                  <a16:creationId xmlns:a16="http://schemas.microsoft.com/office/drawing/2014/main" id="{AA3EEF5D-9DC0-5DCF-AF60-82484007F4D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065244" y="3952050"/>
              <a:ext cx="2410684" cy="349329"/>
            </a:xfrm>
            <a:prstGeom prst="rect">
              <a:avLst/>
            </a:prstGeom>
          </p:spPr>
        </p:pic>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92413C1-3C46-086C-B4D1-2B3E5BF0FFE0}"/>
                  </a:ext>
                </a:extLst>
              </p:cNvPr>
              <p:cNvSpPr txBox="1"/>
              <p:nvPr/>
            </p:nvSpPr>
            <p:spPr>
              <a:xfrm>
                <a:off x="5644800" y="1634444"/>
                <a:ext cx="6276374" cy="1938992"/>
              </a:xfrm>
              <a:prstGeom prst="rect">
                <a:avLst/>
              </a:prstGeom>
              <a:noFill/>
            </p:spPr>
            <p:txBody>
              <a:bodyPr wrap="square">
                <a:spAutoFit/>
              </a:bodyPr>
              <a:lstStyle/>
              <a:p>
                <a:pPr marL="207935" indent="-207935" algn="ctr">
                  <a:buFont typeface="Wingdings" panose="05000000000000000000" pitchFamily="2" charset="2"/>
                  <a:buChar char="ü"/>
                </a:pPr>
                <a:r>
                  <a:rPr lang="en-GB" sz="2000" b="1" dirty="0">
                    <a:solidFill>
                      <a:srgbClr val="154C49"/>
                    </a:solidFill>
                    <a:latin typeface="+mj-lt"/>
                    <a:cs typeface="Calibri" panose="020F0502020204030204" pitchFamily="34" charset="0"/>
                  </a:rPr>
                  <a:t> Adaptive correction given mechanical aperture maps</a:t>
                </a:r>
                <a:br>
                  <a:rPr lang="en-GB" sz="1600" b="1" dirty="0">
                    <a:solidFill>
                      <a:srgbClr val="154C49"/>
                    </a:solidFill>
                    <a:latin typeface="+mj-lt"/>
                    <a:cs typeface="Calibri" panose="020F0502020204030204" pitchFamily="34" charset="0"/>
                  </a:rPr>
                </a:br>
                <a:r>
                  <a:rPr lang="en-GB" sz="600" b="1" dirty="0">
                    <a:solidFill>
                      <a:srgbClr val="154C49"/>
                    </a:solidFill>
                    <a:latin typeface="+mj-lt"/>
                    <a:cs typeface="Calibri" panose="020F0502020204030204" pitchFamily="34" charset="0"/>
                  </a:rPr>
                  <a:t> </a:t>
                </a:r>
              </a:p>
              <a:p>
                <a:pPr algn="ctr"/>
                <a:r>
                  <a:rPr lang="en-GB" dirty="0">
                    <a:solidFill>
                      <a:srgbClr val="154C49"/>
                    </a:solidFill>
                    <a:latin typeface="+mj-lt"/>
                    <a:cs typeface="Calibri" panose="020F0502020204030204" pitchFamily="34" charset="0"/>
                  </a:rPr>
                  <a:t>Data-based, Geometric &amp; Local</a:t>
                </a:r>
              </a:p>
              <a:p>
                <a:pPr marL="207935" indent="-207935" algn="ctr">
                  <a:buFont typeface="Wingdings" panose="05000000000000000000" pitchFamily="2" charset="2"/>
                  <a:buChar char="ü"/>
                </a:pPr>
                <a:endParaRPr lang="en-GB" sz="1600" b="1" dirty="0">
                  <a:solidFill>
                    <a:srgbClr val="154C49"/>
                  </a:solidFill>
                  <a:latin typeface="+mj-lt"/>
                  <a:cs typeface="Calibri" panose="020F0502020204030204" pitchFamily="34" charset="0"/>
                </a:endParaRPr>
              </a:p>
              <a:p>
                <a:pPr marL="207935" indent="-207935" algn="ctr">
                  <a:buFont typeface="Wingdings" panose="05000000000000000000" pitchFamily="2" charset="2"/>
                  <a:buChar char="ü"/>
                </a:pPr>
                <a:endParaRPr lang="en-GB" sz="1600" b="1" dirty="0">
                  <a:solidFill>
                    <a:srgbClr val="154C49"/>
                  </a:solidFill>
                  <a:latin typeface="+mj-lt"/>
                  <a:cs typeface="Calibri" panose="020F0502020204030204" pitchFamily="34" charset="0"/>
                </a:endParaRPr>
              </a:p>
              <a:p>
                <a:pPr marL="207935" indent="-207935" algn="ctr">
                  <a:buFont typeface="Wingdings" panose="05000000000000000000" pitchFamily="2" charset="2"/>
                  <a:buChar char="ü"/>
                </a:pPr>
                <a:r>
                  <a:rPr lang="en-GB" sz="2000" b="1" dirty="0">
                    <a:solidFill>
                      <a:srgbClr val="154C49"/>
                    </a:solidFill>
                    <a:latin typeface="+mj-lt"/>
                    <a:cs typeface="Calibri" panose="020F0502020204030204" pitchFamily="34" charset="0"/>
                  </a:rPr>
                  <a:t> Uncertainties on hydraulic aperture </a:t>
                </a:r>
                <a14:m>
                  <m:oMath xmlns:m="http://schemas.openxmlformats.org/officeDocument/2006/math">
                    <m:sSub>
                      <m:sSubPr>
                        <m:ctrlPr>
                          <a:rPr lang="en-GB" sz="2000" b="1" i="1">
                            <a:solidFill>
                              <a:srgbClr val="154C49"/>
                            </a:solidFill>
                            <a:latin typeface="Cambria Math" panose="02040503050406030204" pitchFamily="18" charset="0"/>
                            <a:cs typeface="Calibri" panose="020F0502020204030204" pitchFamily="34" charset="0"/>
                          </a:rPr>
                        </m:ctrlPr>
                      </m:sSubPr>
                      <m:e>
                        <m:r>
                          <a:rPr lang="en-GB" sz="2000" b="1">
                            <a:solidFill>
                              <a:srgbClr val="154C49"/>
                            </a:solidFill>
                            <a:latin typeface="Cambria Math" panose="02040503050406030204" pitchFamily="18" charset="0"/>
                            <a:cs typeface="Calibri" panose="020F0502020204030204" pitchFamily="34" charset="0"/>
                          </a:rPr>
                          <m:t>𝒂</m:t>
                        </m:r>
                      </m:e>
                      <m:sub>
                        <m:r>
                          <a:rPr lang="en-GB" sz="2000" b="1">
                            <a:solidFill>
                              <a:srgbClr val="154C49"/>
                            </a:solidFill>
                            <a:latin typeface="Cambria Math" panose="02040503050406030204" pitchFamily="18" charset="0"/>
                            <a:cs typeface="Calibri" panose="020F0502020204030204" pitchFamily="34" charset="0"/>
                          </a:rPr>
                          <m:t>𝒉</m:t>
                        </m:r>
                      </m:sub>
                    </m:sSub>
                    <m:d>
                      <m:dPr>
                        <m:ctrlPr>
                          <a:rPr lang="en-GB" sz="2000" b="1" i="1">
                            <a:solidFill>
                              <a:srgbClr val="154C49"/>
                            </a:solidFill>
                            <a:latin typeface="Cambria Math" panose="02040503050406030204" pitchFamily="18" charset="0"/>
                            <a:cs typeface="Calibri" panose="020F0502020204030204" pitchFamily="34" charset="0"/>
                          </a:rPr>
                        </m:ctrlPr>
                      </m:dPr>
                      <m:e>
                        <m:r>
                          <a:rPr lang="en-GB" sz="2000" b="1">
                            <a:solidFill>
                              <a:srgbClr val="154C49"/>
                            </a:solidFill>
                            <a:latin typeface="Cambria Math" panose="02040503050406030204" pitchFamily="18" charset="0"/>
                            <a:cs typeface="Calibri" panose="020F0502020204030204" pitchFamily="34" charset="0"/>
                          </a:rPr>
                          <m:t>𝒙</m:t>
                        </m:r>
                        <m:r>
                          <a:rPr lang="en-GB" sz="2000" b="1">
                            <a:solidFill>
                              <a:srgbClr val="154C49"/>
                            </a:solidFill>
                            <a:latin typeface="Cambria Math" panose="02040503050406030204" pitchFamily="18" charset="0"/>
                            <a:cs typeface="Calibri" panose="020F0502020204030204" pitchFamily="34" charset="0"/>
                          </a:rPr>
                          <m:t>,</m:t>
                        </m:r>
                        <m:r>
                          <a:rPr lang="en-GB" sz="2000" b="1">
                            <a:solidFill>
                              <a:srgbClr val="154C49"/>
                            </a:solidFill>
                            <a:latin typeface="Cambria Math" panose="02040503050406030204" pitchFamily="18" charset="0"/>
                            <a:cs typeface="Calibri" panose="020F0502020204030204" pitchFamily="34" charset="0"/>
                          </a:rPr>
                          <m:t>𝒚</m:t>
                        </m:r>
                      </m:e>
                    </m:d>
                  </m:oMath>
                </a14:m>
                <a:br>
                  <a:rPr lang="en-GB" sz="1600" dirty="0">
                    <a:solidFill>
                      <a:srgbClr val="154C49"/>
                    </a:solidFill>
                    <a:latin typeface="+mj-lt"/>
                    <a:cs typeface="Calibri" panose="020F0502020204030204" pitchFamily="34" charset="0"/>
                  </a:rPr>
                </a:br>
                <a:r>
                  <a:rPr lang="en-GB" sz="600" dirty="0">
                    <a:solidFill>
                      <a:srgbClr val="154C49"/>
                    </a:solidFill>
                    <a:latin typeface="+mj-lt"/>
                    <a:cs typeface="Calibri" panose="020F0502020204030204" pitchFamily="34" charset="0"/>
                  </a:rPr>
                  <a:t> </a:t>
                </a:r>
              </a:p>
              <a:p>
                <a:pPr algn="ctr"/>
                <a:r>
                  <a:rPr lang="en-GB" dirty="0">
                    <a:solidFill>
                      <a:srgbClr val="154C49"/>
                    </a:solidFill>
                    <a:latin typeface="+mj-lt"/>
                    <a:cs typeface="Calibri" panose="020F0502020204030204" pitchFamily="34" charset="0"/>
                  </a:rPr>
                  <a:t>Automatically account for roughness</a:t>
                </a:r>
                <a:endParaRPr lang="en-GB" dirty="0">
                  <a:solidFill>
                    <a:schemeClr val="accent1"/>
                  </a:solidFill>
                  <a:latin typeface="+mj-lt"/>
                  <a:cs typeface="Calibri" panose="020F0502020204030204" pitchFamily="34" charset="0"/>
                </a:endParaRPr>
              </a:p>
            </p:txBody>
          </p:sp>
        </mc:Choice>
        <mc:Fallback xmlns="">
          <p:sp>
            <p:nvSpPr>
              <p:cNvPr id="28" name="TextBox 27">
                <a:extLst>
                  <a:ext uri="{FF2B5EF4-FFF2-40B4-BE49-F238E27FC236}">
                    <a16:creationId xmlns:a16="http://schemas.microsoft.com/office/drawing/2014/main" id="{892413C1-3C46-086C-B4D1-2B3E5BF0FFE0}"/>
                  </a:ext>
                </a:extLst>
              </p:cNvPr>
              <p:cNvSpPr txBox="1">
                <a:spLocks noRot="1" noChangeAspect="1" noMove="1" noResize="1" noEditPoints="1" noAdjustHandles="1" noChangeArrowheads="1" noChangeShapeType="1" noTextEdit="1"/>
              </p:cNvSpPr>
              <p:nvPr/>
            </p:nvSpPr>
            <p:spPr>
              <a:xfrm>
                <a:off x="5644800" y="1634444"/>
                <a:ext cx="6276374" cy="1938992"/>
              </a:xfrm>
              <a:prstGeom prst="rect">
                <a:avLst/>
              </a:prstGeom>
              <a:blipFill>
                <a:blip r:embed="rId11"/>
                <a:stretch>
                  <a:fillRect t="-1572" b="-4088"/>
                </a:stretch>
              </a:blipFill>
            </p:spPr>
            <p:txBody>
              <a:bodyPr/>
              <a:lstStyle/>
              <a:p>
                <a:r>
                  <a:rPr lang="en-GB">
                    <a:noFill/>
                  </a:rPr>
                  <a:t> </a:t>
                </a:r>
              </a:p>
            </p:txBody>
          </p:sp>
        </mc:Fallback>
      </mc:AlternateContent>
      <p:sp>
        <p:nvSpPr>
          <p:cNvPr id="8" name="Footer Placeholder 6">
            <a:extLst>
              <a:ext uri="{FF2B5EF4-FFF2-40B4-BE49-F238E27FC236}">
                <a16:creationId xmlns:a16="http://schemas.microsoft.com/office/drawing/2014/main" id="{1A98C482-1574-3112-F4A4-AE0C396F8676}"/>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Tree>
    <p:extLst>
      <p:ext uri="{BB962C8B-B14F-4D97-AF65-F5344CB8AC3E}">
        <p14:creationId xmlns:p14="http://schemas.microsoft.com/office/powerpoint/2010/main" val="393022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4BCE4-C9F5-360E-965C-64CC8E299DF5}"/>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863DBA10-69C8-4702-31C6-887DE905AD47}"/>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E41F57-352D-8C58-A86E-84C5A3B54313}"/>
              </a:ext>
            </a:extLst>
          </p:cNvPr>
          <p:cNvSpPr>
            <a:spLocks noGrp="1"/>
          </p:cNvSpPr>
          <p:nvPr>
            <p:ph type="title"/>
          </p:nvPr>
        </p:nvSpPr>
        <p:spPr>
          <a:xfrm>
            <a:off x="434257" y="232378"/>
            <a:ext cx="9209619" cy="964454"/>
          </a:xfrm>
        </p:spPr>
        <p:txBody>
          <a:bodyPr rtlCol="0">
            <a:noAutofit/>
          </a:bodyPr>
          <a:lstStyle/>
          <a:p>
            <a:pPr lvl="0">
              <a:lnSpc>
                <a:spcPct val="150000"/>
              </a:lnSpc>
              <a:spcBef>
                <a:spcPts val="1000"/>
              </a:spcBef>
              <a:buClr>
                <a:srgbClr val="8FA3A3"/>
              </a:buClr>
              <a:defRPr/>
            </a:pPr>
            <a:r>
              <a:rPr lang="en-GB"/>
              <a:t>Understanding Local Scale Uncertainties</a:t>
            </a:r>
            <a:br>
              <a:rPr lang="en-GB"/>
            </a:br>
            <a:r>
              <a:rPr lang="en-GB" sz="1600" cap="all" spc="300">
                <a:solidFill>
                  <a:prstClr val="black">
                    <a:alpha val="60000"/>
                  </a:prstClr>
                </a:solidFill>
                <a:latin typeface="Avenir Next LT Pro"/>
                <a:ea typeface="+mn-ea"/>
                <a:cs typeface="+mn-cs"/>
              </a:rPr>
              <a:t>Correct model Misspecification On Fracture Conductivity</a:t>
            </a:r>
            <a:endParaRPr lang="en-GB" dirty="0"/>
          </a:p>
        </p:txBody>
      </p:sp>
      <p:pic>
        <p:nvPicPr>
          <p:cNvPr id="30" name="Picture 29">
            <a:extLst>
              <a:ext uri="{FF2B5EF4-FFF2-40B4-BE49-F238E27FC236}">
                <a16:creationId xmlns:a16="http://schemas.microsoft.com/office/drawing/2014/main" id="{7CA27768-5866-08BE-FB1B-C5236EA4F863}"/>
              </a:ext>
            </a:extLst>
          </p:cNvPr>
          <p:cNvPicPr>
            <a:picLocks noChangeAspect="1"/>
          </p:cNvPicPr>
          <p:nvPr/>
        </p:nvPicPr>
        <p:blipFill>
          <a:blip r:embed="rId3"/>
          <a:srcRect l="50000" t="8427" r="45" b="50000"/>
          <a:stretch>
            <a:fillRect/>
          </a:stretch>
        </p:blipFill>
        <p:spPr>
          <a:xfrm>
            <a:off x="4346262" y="1785138"/>
            <a:ext cx="3579678" cy="2248486"/>
          </a:xfrm>
          <a:prstGeom prst="rect">
            <a:avLst/>
          </a:prstGeom>
        </p:spPr>
      </p:pic>
      <p:pic>
        <p:nvPicPr>
          <p:cNvPr id="33" name="Picture 32">
            <a:extLst>
              <a:ext uri="{FF2B5EF4-FFF2-40B4-BE49-F238E27FC236}">
                <a16:creationId xmlns:a16="http://schemas.microsoft.com/office/drawing/2014/main" id="{EDD11650-F364-D96A-F98B-8A23C5AEDEEB}"/>
              </a:ext>
            </a:extLst>
          </p:cNvPr>
          <p:cNvPicPr>
            <a:picLocks noChangeAspect="1"/>
          </p:cNvPicPr>
          <p:nvPr/>
        </p:nvPicPr>
        <p:blipFill>
          <a:blip r:embed="rId3"/>
          <a:srcRect l="48552" t="57572" r="1493" b="-1"/>
          <a:stretch>
            <a:fillRect/>
          </a:stretch>
        </p:blipFill>
        <p:spPr>
          <a:xfrm>
            <a:off x="8206031" y="1785138"/>
            <a:ext cx="3579678" cy="2294695"/>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98BB1E6-1A6E-50F5-8230-A9FE36C15DD7}"/>
                  </a:ext>
                </a:extLst>
              </p:cNvPr>
              <p:cNvSpPr txBox="1"/>
              <p:nvPr/>
            </p:nvSpPr>
            <p:spPr>
              <a:xfrm>
                <a:off x="4689149" y="4260292"/>
                <a:ext cx="7904638" cy="2314801"/>
              </a:xfrm>
              <a:prstGeom prst="rect">
                <a:avLst/>
              </a:prstGeom>
              <a:noFill/>
            </p:spPr>
            <p:txBody>
              <a:bodyPr wrap="square">
                <a:spAutoFit/>
              </a:bodyPr>
              <a:lstStyle/>
              <a:p>
                <a:pPr algn="ctr"/>
                <a:r>
                  <a:rPr lang="en-GB" sz="1200" b="1" dirty="0">
                    <a:solidFill>
                      <a:srgbClr val="154C49"/>
                    </a:solidFill>
                    <a:latin typeface="+mj-lt"/>
                    <a:cs typeface="Calibri" panose="020F0502020204030204" pitchFamily="34" charset="0"/>
                  </a:rPr>
                  <a:t> </a:t>
                </a:r>
                <a:endParaRPr lang="en-GB" sz="100" b="1" dirty="0">
                  <a:solidFill>
                    <a:srgbClr val="154C49"/>
                  </a:solidFill>
                  <a:latin typeface="+mj-lt"/>
                  <a:cs typeface="Calibri" panose="020F0502020204030204" pitchFamily="34" charset="0"/>
                </a:endParaRPr>
              </a:p>
              <a:p>
                <a:pPr marL="207935" indent="-207935" algn="ctr">
                  <a:buFont typeface="Wingdings" panose="05000000000000000000" pitchFamily="2" charset="2"/>
                  <a:buChar char="ü"/>
                </a:pPr>
                <a:r>
                  <a:rPr lang="en-GB" sz="2000" b="1" dirty="0">
                    <a:solidFill>
                      <a:srgbClr val="154C49"/>
                    </a:solidFill>
                    <a:latin typeface="+mj-lt"/>
                    <a:cs typeface="Calibri" panose="020F0502020204030204" pitchFamily="34" charset="0"/>
                  </a:rPr>
                  <a:t> Probabilistic &amp; local permeability field </a:t>
                </a:r>
                <a14:m>
                  <m:oMath xmlns:m="http://schemas.openxmlformats.org/officeDocument/2006/math">
                    <m:sSubSup>
                      <m:sSubSupPr>
                        <m:ctrlPr>
                          <a:rPr lang="en-GB" sz="2000" b="1" i="1">
                            <a:solidFill>
                              <a:srgbClr val="154C49"/>
                            </a:solidFill>
                            <a:latin typeface="Cambria Math" panose="02040503050406030204" pitchFamily="18" charset="0"/>
                            <a:cs typeface="Calibri" panose="020F0502020204030204" pitchFamily="34" charset="0"/>
                          </a:rPr>
                        </m:ctrlPr>
                      </m:sSubSupPr>
                      <m:e>
                        <m:r>
                          <a:rPr lang="en-GB" sz="2000" b="1">
                            <a:solidFill>
                              <a:srgbClr val="154C49"/>
                            </a:solidFill>
                            <a:latin typeface="Cambria Math" panose="02040503050406030204" pitchFamily="18" charset="0"/>
                            <a:cs typeface="Calibri" panose="020F0502020204030204" pitchFamily="34" charset="0"/>
                          </a:rPr>
                          <m:t>𝑲</m:t>
                        </m:r>
                      </m:e>
                      <m:sub>
                        <m:r>
                          <a:rPr lang="en-GB" sz="2000" b="1">
                            <a:solidFill>
                              <a:srgbClr val="154C49"/>
                            </a:solidFill>
                            <a:latin typeface="Cambria Math" panose="02040503050406030204" pitchFamily="18" charset="0"/>
                            <a:cs typeface="Calibri" panose="020F0502020204030204" pitchFamily="34" charset="0"/>
                          </a:rPr>
                          <m:t>𝑵𝑵</m:t>
                        </m:r>
                      </m:sub>
                      <m:sup>
                        <m:r>
                          <a:rPr lang="en-GB" sz="2000" b="1">
                            <a:solidFill>
                              <a:srgbClr val="154C49"/>
                            </a:solidFill>
                            <a:latin typeface="Cambria Math" panose="02040503050406030204" pitchFamily="18" charset="0"/>
                            <a:cs typeface="Calibri" panose="020F0502020204030204" pitchFamily="34" charset="0"/>
                          </a:rPr>
                          <m:t> </m:t>
                        </m:r>
                        <m:sSub>
                          <m:sSubPr>
                            <m:ctrlPr>
                              <a:rPr lang="en-GB" sz="2000" b="1" i="1">
                                <a:solidFill>
                                  <a:srgbClr val="154C49"/>
                                </a:solidFill>
                                <a:latin typeface="Cambria Math" panose="02040503050406030204" pitchFamily="18" charset="0"/>
                                <a:cs typeface="Calibri" panose="020F0502020204030204" pitchFamily="34" charset="0"/>
                              </a:rPr>
                            </m:ctrlPr>
                          </m:sSubPr>
                          <m:e>
                            <m:r>
                              <a:rPr lang="en-GB" sz="2000" b="1">
                                <a:solidFill>
                                  <a:srgbClr val="154C49"/>
                                </a:solidFill>
                                <a:latin typeface="Cambria Math" panose="02040503050406030204" pitchFamily="18" charset="0"/>
                                <a:cs typeface="Calibri" panose="020F0502020204030204" pitchFamily="34" charset="0"/>
                              </a:rPr>
                              <m:t>𝒂</m:t>
                            </m:r>
                          </m:e>
                          <m:sub>
                            <m:r>
                              <a:rPr lang="en-GB" sz="2000" b="1">
                                <a:solidFill>
                                  <a:srgbClr val="154C49"/>
                                </a:solidFill>
                                <a:latin typeface="Cambria Math" panose="02040503050406030204" pitchFamily="18" charset="0"/>
                                <a:cs typeface="Calibri" panose="020F0502020204030204" pitchFamily="34" charset="0"/>
                              </a:rPr>
                              <m:t>𝒉</m:t>
                            </m:r>
                          </m:sub>
                        </m:sSub>
                      </m:sup>
                    </m:sSubSup>
                    <m:d>
                      <m:dPr>
                        <m:ctrlPr>
                          <a:rPr lang="en-GB" sz="2000" b="1" i="1">
                            <a:solidFill>
                              <a:srgbClr val="154C49"/>
                            </a:solidFill>
                            <a:latin typeface="Cambria Math" panose="02040503050406030204" pitchFamily="18" charset="0"/>
                            <a:cs typeface="Calibri" panose="020F0502020204030204" pitchFamily="34" charset="0"/>
                          </a:rPr>
                        </m:ctrlPr>
                      </m:dPr>
                      <m:e>
                        <m:r>
                          <a:rPr lang="en-GB" sz="2000" b="1">
                            <a:solidFill>
                              <a:srgbClr val="154C49"/>
                            </a:solidFill>
                            <a:latin typeface="Cambria Math" panose="02040503050406030204" pitchFamily="18" charset="0"/>
                            <a:cs typeface="Calibri" panose="020F0502020204030204" pitchFamily="34" charset="0"/>
                          </a:rPr>
                          <m:t>𝒙</m:t>
                        </m:r>
                        <m:r>
                          <a:rPr lang="en-GB" sz="2000" b="1">
                            <a:solidFill>
                              <a:srgbClr val="154C49"/>
                            </a:solidFill>
                            <a:latin typeface="Cambria Math" panose="02040503050406030204" pitchFamily="18" charset="0"/>
                            <a:cs typeface="Calibri" panose="020F0502020204030204" pitchFamily="34" charset="0"/>
                          </a:rPr>
                          <m:t>,</m:t>
                        </m:r>
                        <m:r>
                          <a:rPr lang="en-GB" sz="2000" b="1">
                            <a:solidFill>
                              <a:srgbClr val="154C49"/>
                            </a:solidFill>
                            <a:latin typeface="Cambria Math" panose="02040503050406030204" pitchFamily="18" charset="0"/>
                            <a:cs typeface="Calibri" panose="020F0502020204030204" pitchFamily="34" charset="0"/>
                          </a:rPr>
                          <m:t>𝒚</m:t>
                        </m:r>
                      </m:e>
                    </m:d>
                  </m:oMath>
                </a14:m>
                <a:br>
                  <a:rPr lang="en-GB" sz="1600" b="1" dirty="0">
                    <a:solidFill>
                      <a:srgbClr val="154C49"/>
                    </a:solidFill>
                    <a:latin typeface="+mj-lt"/>
                    <a:cs typeface="Calibri" panose="020F0502020204030204" pitchFamily="34" charset="0"/>
                  </a:rPr>
                </a:br>
                <a:r>
                  <a:rPr lang="en-GB" sz="600" b="1" dirty="0">
                    <a:solidFill>
                      <a:srgbClr val="154C49"/>
                    </a:solidFill>
                    <a:latin typeface="+mj-lt"/>
                    <a:cs typeface="Calibri" panose="020F0502020204030204" pitchFamily="34" charset="0"/>
                  </a:rPr>
                  <a:t> </a:t>
                </a:r>
                <a:br>
                  <a:rPr lang="en-GB" sz="1600" b="1" dirty="0">
                    <a:solidFill>
                      <a:srgbClr val="154C49"/>
                    </a:solidFill>
                    <a:latin typeface="+mj-lt"/>
                    <a:cs typeface="Calibri" panose="020F0502020204030204" pitchFamily="34" charset="0"/>
                  </a:rPr>
                </a:br>
                <a:r>
                  <a:rPr lang="en-GB" dirty="0">
                    <a:solidFill>
                      <a:srgbClr val="154C49"/>
                    </a:solidFill>
                    <a:latin typeface="+mj-lt"/>
                    <a:cs typeface="Calibri" panose="020F0502020204030204" pitchFamily="34" charset="0"/>
                  </a:rPr>
                  <a:t>Compatible with </a:t>
                </a:r>
                <a:r>
                  <a:rPr lang="en-GB" b="1" dirty="0">
                    <a:solidFill>
                      <a:srgbClr val="154C49"/>
                    </a:solidFill>
                    <a:latin typeface="+mj-lt"/>
                    <a:cs typeface="Calibri" panose="020F0502020204030204" pitchFamily="34" charset="0"/>
                  </a:rPr>
                  <a:t>Stokes</a:t>
                </a:r>
                <a:r>
                  <a:rPr lang="en-GB" dirty="0">
                    <a:solidFill>
                      <a:srgbClr val="154C49"/>
                    </a:solidFill>
                    <a:latin typeface="+mj-lt"/>
                    <a:cs typeface="Calibri" panose="020F0502020204030204" pitchFamily="34" charset="0"/>
                  </a:rPr>
                  <a:t> and </a:t>
                </a:r>
                <a:r>
                  <a:rPr lang="en-GB" b="1" dirty="0">
                    <a:solidFill>
                      <a:srgbClr val="154C49"/>
                    </a:solidFill>
                    <a:latin typeface="+mj-lt"/>
                    <a:cs typeface="Calibri" panose="020F0502020204030204" pitchFamily="34" charset="0"/>
                  </a:rPr>
                  <a:t>Darcy</a:t>
                </a:r>
                <a:r>
                  <a:rPr lang="en-GB" dirty="0">
                    <a:solidFill>
                      <a:srgbClr val="154C49"/>
                    </a:solidFill>
                    <a:latin typeface="+mj-lt"/>
                    <a:cs typeface="Calibri" panose="020F0502020204030204" pitchFamily="34" charset="0"/>
                  </a:rPr>
                  <a:t> upscaling</a:t>
                </a:r>
              </a:p>
              <a:p>
                <a:pPr marL="207935" indent="-207935" algn="ctr">
                  <a:buFont typeface="Wingdings" panose="05000000000000000000" pitchFamily="2" charset="2"/>
                  <a:buChar char="ü"/>
                </a:pPr>
                <a:endParaRPr lang="en-GB" sz="2400" dirty="0">
                  <a:solidFill>
                    <a:srgbClr val="154C49"/>
                  </a:solidFill>
                  <a:latin typeface="+mj-lt"/>
                  <a:cs typeface="Calibri" panose="020F0502020204030204" pitchFamily="34" charset="0"/>
                </a:endParaRPr>
              </a:p>
              <a:p>
                <a:pPr marL="207935" marR="0" lvl="0" indent="-207935"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dirty="0">
                    <a:ln>
                      <a:noFill/>
                    </a:ln>
                    <a:solidFill>
                      <a:srgbClr val="154C49"/>
                    </a:solidFill>
                    <a:effectLst/>
                    <a:uLnTx/>
                    <a:uFillTx/>
                    <a:latin typeface="Goudy Old Style"/>
                    <a:ea typeface="+mn-ea"/>
                    <a:cs typeface="Calibri" panose="020F0502020204030204" pitchFamily="34" charset="0"/>
                  </a:rPr>
                  <a:t> Uncertainties on effective permeability values</a:t>
                </a:r>
                <a:br>
                  <a:rPr kumimoji="0" lang="en-GB" sz="1600" b="1" i="0" u="none" strike="noStrike" kern="1200" cap="none" spc="0" normalizeH="0" baseline="0" noProof="0" dirty="0">
                    <a:ln>
                      <a:noFill/>
                    </a:ln>
                    <a:solidFill>
                      <a:srgbClr val="154C49"/>
                    </a:solidFill>
                    <a:effectLst/>
                    <a:uLnTx/>
                    <a:uFillTx/>
                    <a:latin typeface="Goudy Old Style"/>
                    <a:ea typeface="+mn-ea"/>
                    <a:cs typeface="Calibri" panose="020F0502020204030204" pitchFamily="34" charset="0"/>
                  </a:rPr>
                </a:br>
                <a:r>
                  <a:rPr kumimoji="0" lang="en-GB" sz="600" b="1" i="0" u="none" strike="noStrike" kern="1200" cap="none" spc="0" normalizeH="0" baseline="0" noProof="0" dirty="0">
                    <a:ln>
                      <a:noFill/>
                    </a:ln>
                    <a:solidFill>
                      <a:srgbClr val="154C49"/>
                    </a:solidFill>
                    <a:effectLst/>
                    <a:uLnTx/>
                    <a:uFillTx/>
                    <a:latin typeface="Goudy Old Style"/>
                    <a:ea typeface="+mn-ea"/>
                    <a:cs typeface="Calibri" panose="020F0502020204030204" pitchFamily="34" charset="0"/>
                  </a:rPr>
                  <a:t>  </a:t>
                </a:r>
                <a:br>
                  <a:rPr kumimoji="0" lang="en-GB" sz="1600" b="1" i="0" u="none" strike="noStrike" kern="1200" cap="none" spc="0" normalizeH="0" baseline="0" noProof="0" dirty="0">
                    <a:ln>
                      <a:noFill/>
                    </a:ln>
                    <a:solidFill>
                      <a:srgbClr val="154C49"/>
                    </a:solidFill>
                    <a:effectLst/>
                    <a:uLnTx/>
                    <a:uFillTx/>
                    <a:latin typeface="Goudy Old Style"/>
                    <a:ea typeface="+mn-ea"/>
                    <a:cs typeface="Calibri" panose="020F0502020204030204" pitchFamily="34" charset="0"/>
                  </a:rPr>
                </a:br>
                <a:r>
                  <a:rPr kumimoji="0" lang="en-GB" sz="1800" b="0" i="0" u="none" strike="noStrike" kern="1200" cap="none" spc="0" normalizeH="0" baseline="0" noProof="0" dirty="0">
                    <a:ln>
                      <a:noFill/>
                    </a:ln>
                    <a:solidFill>
                      <a:srgbClr val="154C49"/>
                    </a:solidFill>
                    <a:effectLst/>
                    <a:uLnTx/>
                    <a:uFillTx/>
                    <a:latin typeface="Goudy Old Style"/>
                    <a:ea typeface="+mn-ea"/>
                    <a:cs typeface="Calibri" panose="020F0502020204030204" pitchFamily="34" charset="0"/>
                  </a:rPr>
                  <a:t>Automatically account for roughness</a:t>
                </a:r>
              </a:p>
              <a:p>
                <a:pPr marL="207935" indent="-207935" algn="ctr">
                  <a:buFont typeface="Wingdings" panose="05000000000000000000" pitchFamily="2" charset="2"/>
                  <a:buChar char="ü"/>
                </a:pPr>
                <a:endParaRPr lang="en-GB" dirty="0">
                  <a:solidFill>
                    <a:srgbClr val="154C49"/>
                  </a:solidFill>
                  <a:latin typeface="+mj-lt"/>
                  <a:cs typeface="Calibri" panose="020F0502020204030204" pitchFamily="34" charset="0"/>
                </a:endParaRPr>
              </a:p>
            </p:txBody>
          </p:sp>
        </mc:Choice>
        <mc:Fallback xmlns="">
          <p:sp>
            <p:nvSpPr>
              <p:cNvPr id="36" name="TextBox 35">
                <a:extLst>
                  <a:ext uri="{FF2B5EF4-FFF2-40B4-BE49-F238E27FC236}">
                    <a16:creationId xmlns:a16="http://schemas.microsoft.com/office/drawing/2014/main" id="{F98BB1E6-1A6E-50F5-8230-A9FE36C15DD7}"/>
                  </a:ext>
                </a:extLst>
              </p:cNvPr>
              <p:cNvSpPr txBox="1">
                <a:spLocks noRot="1" noChangeAspect="1" noMove="1" noResize="1" noEditPoints="1" noAdjustHandles="1" noChangeArrowheads="1" noChangeShapeType="1" noTextEdit="1"/>
              </p:cNvSpPr>
              <p:nvPr/>
            </p:nvSpPr>
            <p:spPr>
              <a:xfrm>
                <a:off x="4689149" y="4260292"/>
                <a:ext cx="7904638" cy="2314801"/>
              </a:xfrm>
              <a:prstGeom prst="rect">
                <a:avLst/>
              </a:prstGeom>
              <a:blipFill>
                <a:blip r:embed="rId4"/>
                <a:stretch>
                  <a:fillRect/>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1A17A1A3-18A1-A7F5-FFED-10808789E7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B2401D0-B2D2-B975-490B-9408451EB3AA}"/>
              </a:ext>
            </a:extLst>
          </p:cNvPr>
          <p:cNvGrpSpPr/>
          <p:nvPr/>
        </p:nvGrpSpPr>
        <p:grpSpPr>
          <a:xfrm>
            <a:off x="4689149" y="1319967"/>
            <a:ext cx="7007289" cy="484043"/>
            <a:chOff x="709127" y="3626431"/>
            <a:chExt cx="7007289" cy="484043"/>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7914289-7B9A-8BE1-1FA8-C54F7A5F2B07}"/>
                    </a:ext>
                  </a:extLst>
                </p:cNvPr>
                <p:cNvSpPr txBox="1"/>
                <p:nvPr/>
              </p:nvSpPr>
              <p:spPr>
                <a:xfrm>
                  <a:off x="709127" y="3626431"/>
                  <a:ext cx="3004617" cy="484043"/>
                </a:xfrm>
                <a:prstGeom prst="rect">
                  <a:avLst/>
                </a:prstGeom>
                <a:solidFill>
                  <a:schemeClr val="bg1"/>
                </a:solidFill>
              </p:spPr>
              <p:txBody>
                <a:bodyPr wrap="square">
                  <a:spAutoFit/>
                </a:bodyPr>
                <a:lstStyle/>
                <a:p>
                  <a:pPr algn="ctr">
                    <a:defRPr/>
                  </a:pPr>
                  <a:r>
                    <a:rPr lang="en-GB" sz="1200" b="1" kern="0" dirty="0">
                      <a:solidFill>
                        <a:srgbClr val="000000"/>
                      </a:solidFill>
                      <a:latin typeface="Garamond" panose="02020404030301010803" pitchFamily="18" charset="0"/>
                    </a:rPr>
                    <a:t>Posterior Predictive Mean on</a:t>
                  </a:r>
                </a:p>
                <a:p>
                  <a:pPr algn="ctr">
                    <a:defRPr/>
                  </a:pPr>
                  <a:r>
                    <a:rPr lang="en-GB" sz="1200" b="1" kern="0" dirty="0">
                      <a:solidFill>
                        <a:srgbClr val="000000"/>
                      </a:solidFill>
                      <a:latin typeface="Garamond" panose="02020404030301010803" pitchFamily="18" charset="0"/>
                    </a:rPr>
                    <a:t>Permeability map </a:t>
                  </a:r>
                  <a14:m>
                    <m:oMath xmlns:m="http://schemas.openxmlformats.org/officeDocument/2006/math">
                      <m:sSubSup>
                        <m:sSubSupPr>
                          <m:ctrlPr>
                            <a:rPr lang="en-GB" sz="1200" b="1" i="1" kern="0">
                              <a:solidFill>
                                <a:srgbClr val="000000"/>
                              </a:solidFill>
                              <a:latin typeface="Cambria Math" panose="02040503050406030204" pitchFamily="18" charset="0"/>
                            </a:rPr>
                          </m:ctrlPr>
                        </m:sSubSupPr>
                        <m:e>
                          <m:r>
                            <a:rPr lang="en-GB" sz="1200" b="1" kern="0">
                              <a:solidFill>
                                <a:srgbClr val="000000"/>
                              </a:solidFill>
                              <a:latin typeface="Cambria Math" panose="02040503050406030204" pitchFamily="18" charset="0"/>
                            </a:rPr>
                            <m:t>𝑲</m:t>
                          </m:r>
                        </m:e>
                        <m:sub>
                          <m:r>
                            <a:rPr lang="en-GB" sz="1200" b="1" kern="0">
                              <a:solidFill>
                                <a:srgbClr val="000000"/>
                              </a:solidFill>
                              <a:latin typeface="Cambria Math" panose="02040503050406030204" pitchFamily="18" charset="0"/>
                            </a:rPr>
                            <m:t>𝑵𝑵</m:t>
                          </m:r>
                        </m:sub>
                        <m:sup>
                          <m:r>
                            <a:rPr lang="en-GB" sz="1200" b="1" kern="0">
                              <a:solidFill>
                                <a:srgbClr val="000000"/>
                              </a:solidFill>
                              <a:latin typeface="Cambria Math" panose="02040503050406030204" pitchFamily="18" charset="0"/>
                            </a:rPr>
                            <m:t> </m:t>
                          </m:r>
                          <m:sSub>
                            <m:sSubPr>
                              <m:ctrlPr>
                                <a:rPr lang="en-GB" sz="1200" b="1" i="1" kern="0">
                                  <a:solidFill>
                                    <a:srgbClr val="000000"/>
                                  </a:solidFill>
                                  <a:latin typeface="Cambria Math" panose="02040503050406030204" pitchFamily="18" charset="0"/>
                                </a:rPr>
                              </m:ctrlPr>
                            </m:sSubPr>
                            <m:e>
                              <m:r>
                                <a:rPr lang="en-GB" sz="1200" b="1" kern="0">
                                  <a:solidFill>
                                    <a:srgbClr val="000000"/>
                                  </a:solidFill>
                                  <a:latin typeface="Cambria Math" panose="02040503050406030204" pitchFamily="18" charset="0"/>
                                </a:rPr>
                                <m:t>𝒂</m:t>
                              </m:r>
                            </m:e>
                            <m:sub>
                              <m:r>
                                <a:rPr lang="en-GB" sz="1200" b="1" kern="0">
                                  <a:solidFill>
                                    <a:srgbClr val="000000"/>
                                  </a:solidFill>
                                  <a:latin typeface="Cambria Math" panose="02040503050406030204" pitchFamily="18" charset="0"/>
                                </a:rPr>
                                <m:t>𝒉</m:t>
                              </m:r>
                            </m:sub>
                          </m:sSub>
                        </m:sup>
                      </m:sSubSup>
                      <m:d>
                        <m:dPr>
                          <m:ctrlPr>
                            <a:rPr lang="en-GB" sz="1200" b="1" i="1" kern="0">
                              <a:solidFill>
                                <a:srgbClr val="000000"/>
                              </a:solidFill>
                              <a:latin typeface="Cambria Math" panose="02040503050406030204" pitchFamily="18" charset="0"/>
                            </a:rPr>
                          </m:ctrlPr>
                        </m:dPr>
                        <m:e>
                          <m:r>
                            <a:rPr lang="en-GB" sz="1200" b="1" kern="0">
                              <a:solidFill>
                                <a:srgbClr val="000000"/>
                              </a:solidFill>
                              <a:latin typeface="Cambria Math" panose="02040503050406030204" pitchFamily="18" charset="0"/>
                            </a:rPr>
                            <m:t>𝒙</m:t>
                          </m:r>
                          <m:r>
                            <a:rPr lang="en-GB" sz="1200" b="1" kern="0">
                              <a:solidFill>
                                <a:srgbClr val="000000"/>
                              </a:solidFill>
                              <a:latin typeface="Cambria Math" panose="02040503050406030204" pitchFamily="18" charset="0"/>
                            </a:rPr>
                            <m:t>,</m:t>
                          </m:r>
                          <m:r>
                            <a:rPr lang="en-GB" sz="1200" b="1" kern="0">
                              <a:solidFill>
                                <a:srgbClr val="000000"/>
                              </a:solidFill>
                              <a:latin typeface="Cambria Math" panose="02040503050406030204" pitchFamily="18" charset="0"/>
                            </a:rPr>
                            <m:t>𝒚</m:t>
                          </m:r>
                        </m:e>
                      </m:d>
                    </m:oMath>
                  </a14:m>
                  <a:endParaRPr lang="en-GB" sz="1200" b="1" kern="0" dirty="0">
                    <a:solidFill>
                      <a:srgbClr val="000000"/>
                    </a:solidFill>
                    <a:latin typeface="Garamond" panose="02020404030301010803" pitchFamily="18" charset="0"/>
                  </a:endParaRPr>
                </a:p>
              </p:txBody>
            </p:sp>
          </mc:Choice>
          <mc:Fallback xmlns="">
            <p:sp>
              <p:nvSpPr>
                <p:cNvPr id="7" name="TextBox 6">
                  <a:extLst>
                    <a:ext uri="{FF2B5EF4-FFF2-40B4-BE49-F238E27FC236}">
                      <a16:creationId xmlns:a16="http://schemas.microsoft.com/office/drawing/2014/main" id="{A7914289-7B9A-8BE1-1FA8-C54F7A5F2B07}"/>
                    </a:ext>
                  </a:extLst>
                </p:cNvPr>
                <p:cNvSpPr txBox="1">
                  <a:spLocks noRot="1" noChangeAspect="1" noMove="1" noResize="1" noEditPoints="1" noAdjustHandles="1" noChangeArrowheads="1" noChangeShapeType="1" noTextEdit="1"/>
                </p:cNvSpPr>
                <p:nvPr/>
              </p:nvSpPr>
              <p:spPr>
                <a:xfrm>
                  <a:off x="709127" y="3626431"/>
                  <a:ext cx="3004617" cy="484043"/>
                </a:xfrm>
                <a:prstGeom prst="rect">
                  <a:avLst/>
                </a:prstGeom>
                <a:blipFill>
                  <a:blip r:embed="rId7"/>
                  <a:stretch>
                    <a:fillRect t="-1266" b="-88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9F66999-0458-E624-A8DD-E62A1A1EB022}"/>
                    </a:ext>
                  </a:extLst>
                </p:cNvPr>
                <p:cNvSpPr txBox="1"/>
                <p:nvPr/>
              </p:nvSpPr>
              <p:spPr>
                <a:xfrm>
                  <a:off x="4645714" y="3626431"/>
                  <a:ext cx="3070702" cy="484043"/>
                </a:xfrm>
                <a:prstGeom prst="rect">
                  <a:avLst/>
                </a:prstGeom>
                <a:solidFill>
                  <a:schemeClr val="bg1"/>
                </a:solidFill>
              </p:spPr>
              <p:txBody>
                <a:bodyPr wrap="square">
                  <a:spAutoFit/>
                </a:bodyPr>
                <a:lstStyle/>
                <a:p>
                  <a:pPr algn="ctr">
                    <a:defRPr/>
                  </a:pPr>
                  <a:r>
                    <a:rPr lang="en-GB" sz="1200" b="1" kern="0" dirty="0">
                      <a:solidFill>
                        <a:srgbClr val="000000"/>
                      </a:solidFill>
                      <a:latin typeface="Garamond" panose="02020404030301010803" pitchFamily="18" charset="0"/>
                    </a:rPr>
                    <a:t>Posterior Uncertainty on</a:t>
                  </a:r>
                </a:p>
                <a:p>
                  <a:pPr algn="ctr">
                    <a:defRPr/>
                  </a:pPr>
                  <a:r>
                    <a:rPr lang="en-GB" sz="1200" b="1" kern="0" dirty="0">
                      <a:solidFill>
                        <a:srgbClr val="000000"/>
                      </a:solidFill>
                      <a:latin typeface="Garamond" panose="02020404030301010803" pitchFamily="18" charset="0"/>
                    </a:rPr>
                    <a:t>Permeability map </a:t>
                  </a:r>
                  <a14:m>
                    <m:oMath xmlns:m="http://schemas.openxmlformats.org/officeDocument/2006/math">
                      <m:sSubSup>
                        <m:sSubSupPr>
                          <m:ctrlPr>
                            <a:rPr lang="en-GB" sz="1200" b="1" i="1" kern="0">
                              <a:solidFill>
                                <a:srgbClr val="000000"/>
                              </a:solidFill>
                              <a:latin typeface="Cambria Math" panose="02040503050406030204" pitchFamily="18" charset="0"/>
                            </a:rPr>
                          </m:ctrlPr>
                        </m:sSubSupPr>
                        <m:e>
                          <m:r>
                            <a:rPr lang="en-GB" sz="1200" b="1" kern="0">
                              <a:solidFill>
                                <a:srgbClr val="000000"/>
                              </a:solidFill>
                              <a:latin typeface="Cambria Math" panose="02040503050406030204" pitchFamily="18" charset="0"/>
                            </a:rPr>
                            <m:t>𝑲</m:t>
                          </m:r>
                        </m:e>
                        <m:sub>
                          <m:r>
                            <a:rPr lang="en-GB" sz="1200" b="1" kern="0">
                              <a:solidFill>
                                <a:srgbClr val="000000"/>
                              </a:solidFill>
                              <a:latin typeface="Cambria Math" panose="02040503050406030204" pitchFamily="18" charset="0"/>
                            </a:rPr>
                            <m:t>𝑵𝑵</m:t>
                          </m:r>
                        </m:sub>
                        <m:sup>
                          <m:r>
                            <a:rPr lang="en-GB" sz="1200" b="1" kern="0">
                              <a:solidFill>
                                <a:srgbClr val="000000"/>
                              </a:solidFill>
                              <a:latin typeface="Cambria Math" panose="02040503050406030204" pitchFamily="18" charset="0"/>
                            </a:rPr>
                            <m:t> </m:t>
                          </m:r>
                          <m:sSub>
                            <m:sSubPr>
                              <m:ctrlPr>
                                <a:rPr lang="en-GB" sz="1200" b="1" i="1" kern="0">
                                  <a:solidFill>
                                    <a:srgbClr val="000000"/>
                                  </a:solidFill>
                                  <a:latin typeface="Cambria Math" panose="02040503050406030204" pitchFamily="18" charset="0"/>
                                </a:rPr>
                              </m:ctrlPr>
                            </m:sSubPr>
                            <m:e>
                              <m:r>
                                <a:rPr lang="en-GB" sz="1200" b="1" kern="0">
                                  <a:solidFill>
                                    <a:srgbClr val="000000"/>
                                  </a:solidFill>
                                  <a:latin typeface="Cambria Math" panose="02040503050406030204" pitchFamily="18" charset="0"/>
                                </a:rPr>
                                <m:t>𝒂</m:t>
                              </m:r>
                            </m:e>
                            <m:sub>
                              <m:r>
                                <a:rPr lang="en-GB" sz="1200" b="1" kern="0">
                                  <a:solidFill>
                                    <a:srgbClr val="000000"/>
                                  </a:solidFill>
                                  <a:latin typeface="Cambria Math" panose="02040503050406030204" pitchFamily="18" charset="0"/>
                                </a:rPr>
                                <m:t>𝒉</m:t>
                              </m:r>
                            </m:sub>
                          </m:sSub>
                        </m:sup>
                      </m:sSubSup>
                      <m:d>
                        <m:dPr>
                          <m:ctrlPr>
                            <a:rPr lang="en-GB" sz="1200" b="1" i="1" kern="0">
                              <a:solidFill>
                                <a:srgbClr val="000000"/>
                              </a:solidFill>
                              <a:latin typeface="Cambria Math" panose="02040503050406030204" pitchFamily="18" charset="0"/>
                            </a:rPr>
                          </m:ctrlPr>
                        </m:dPr>
                        <m:e>
                          <m:r>
                            <a:rPr lang="en-GB" sz="1200" b="1" kern="0">
                              <a:solidFill>
                                <a:srgbClr val="000000"/>
                              </a:solidFill>
                              <a:latin typeface="Cambria Math" panose="02040503050406030204" pitchFamily="18" charset="0"/>
                            </a:rPr>
                            <m:t>𝒙</m:t>
                          </m:r>
                          <m:r>
                            <a:rPr lang="en-GB" sz="1200" b="1" kern="0">
                              <a:solidFill>
                                <a:srgbClr val="000000"/>
                              </a:solidFill>
                              <a:latin typeface="Cambria Math" panose="02040503050406030204" pitchFamily="18" charset="0"/>
                            </a:rPr>
                            <m:t>,</m:t>
                          </m:r>
                          <m:r>
                            <a:rPr lang="en-GB" sz="1200" b="1" kern="0">
                              <a:solidFill>
                                <a:srgbClr val="000000"/>
                              </a:solidFill>
                              <a:latin typeface="Cambria Math" panose="02040503050406030204" pitchFamily="18" charset="0"/>
                            </a:rPr>
                            <m:t>𝒚</m:t>
                          </m:r>
                        </m:e>
                      </m:d>
                    </m:oMath>
                  </a14:m>
                  <a:endParaRPr lang="en-GB" sz="1200" b="1" kern="0" dirty="0">
                    <a:solidFill>
                      <a:srgbClr val="000000"/>
                    </a:solidFill>
                    <a:latin typeface="Garamond" panose="02020404030301010803" pitchFamily="18" charset="0"/>
                  </a:endParaRPr>
                </a:p>
              </p:txBody>
            </p:sp>
          </mc:Choice>
          <mc:Fallback xmlns="">
            <p:sp>
              <p:nvSpPr>
                <p:cNvPr id="8" name="TextBox 7">
                  <a:extLst>
                    <a:ext uri="{FF2B5EF4-FFF2-40B4-BE49-F238E27FC236}">
                      <a16:creationId xmlns:a16="http://schemas.microsoft.com/office/drawing/2014/main" id="{49F66999-0458-E624-A8DD-E62A1A1EB022}"/>
                    </a:ext>
                  </a:extLst>
                </p:cNvPr>
                <p:cNvSpPr txBox="1">
                  <a:spLocks noRot="1" noChangeAspect="1" noMove="1" noResize="1" noEditPoints="1" noAdjustHandles="1" noChangeArrowheads="1" noChangeShapeType="1" noTextEdit="1"/>
                </p:cNvSpPr>
                <p:nvPr/>
              </p:nvSpPr>
              <p:spPr>
                <a:xfrm>
                  <a:off x="4645714" y="3626431"/>
                  <a:ext cx="3070702" cy="484043"/>
                </a:xfrm>
                <a:prstGeom prst="rect">
                  <a:avLst/>
                </a:prstGeom>
                <a:blipFill>
                  <a:blip r:embed="rId8"/>
                  <a:stretch>
                    <a:fillRect t="-1266" b="-8861"/>
                  </a:stretch>
                </a:blipFill>
              </p:spPr>
              <p:txBody>
                <a:bodyPr/>
                <a:lstStyle/>
                <a:p>
                  <a:r>
                    <a:rPr lang="en-GB">
                      <a:noFill/>
                    </a:rPr>
                    <a:t> </a:t>
                  </a:r>
                </a:p>
              </p:txBody>
            </p:sp>
          </mc:Fallback>
        </mc:AlternateContent>
      </p:grpSp>
      <p:pic>
        <p:nvPicPr>
          <p:cNvPr id="19" name="Picture 18">
            <a:extLst>
              <a:ext uri="{FF2B5EF4-FFF2-40B4-BE49-F238E27FC236}">
                <a16:creationId xmlns:a16="http://schemas.microsoft.com/office/drawing/2014/main" id="{7DC0504F-9AA7-177B-1B95-1AFFDDDC594A}"/>
              </a:ext>
            </a:extLst>
          </p:cNvPr>
          <p:cNvPicPr>
            <a:picLocks noChangeAspect="1"/>
          </p:cNvPicPr>
          <p:nvPr/>
        </p:nvPicPr>
        <p:blipFill>
          <a:blip r:embed="rId3"/>
          <a:srcRect l="1" t="8471" r="50818" b="49684"/>
          <a:stretch>
            <a:fillRect/>
          </a:stretch>
        </p:blipFill>
        <p:spPr>
          <a:xfrm>
            <a:off x="378986" y="1792533"/>
            <a:ext cx="3444411" cy="221192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F7A879F-7882-4EF4-87C6-515191F5640F}"/>
                  </a:ext>
                </a:extLst>
              </p:cNvPr>
              <p:cNvSpPr txBox="1"/>
              <p:nvPr/>
            </p:nvSpPr>
            <p:spPr>
              <a:xfrm>
                <a:off x="944734" y="1321480"/>
                <a:ext cx="2369975" cy="484235"/>
              </a:xfrm>
              <a:prstGeom prst="rect">
                <a:avLst/>
              </a:prstGeom>
              <a:solidFill>
                <a:schemeClr val="bg1"/>
              </a:solidFill>
            </p:spPr>
            <p:txBody>
              <a:bodyPr wrap="square">
                <a:spAutoFit/>
              </a:bodyPr>
              <a:lstStyle/>
              <a:p>
                <a:pPr algn="ctr">
                  <a:defRPr/>
                </a:pPr>
                <a:r>
                  <a:rPr lang="en-GB" sz="1200" b="1" kern="0" dirty="0">
                    <a:solidFill>
                      <a:srgbClr val="000000"/>
                    </a:solidFill>
                    <a:latin typeface="Garamond" panose="02020404030301010803" pitchFamily="18" charset="0"/>
                  </a:rPr>
                  <a:t>Original Local Cubic Law </a:t>
                </a:r>
              </a:p>
              <a:p>
                <a:pPr algn="ctr">
                  <a:defRPr/>
                </a:pPr>
                <a:r>
                  <a:rPr lang="en-GB" sz="1200" b="1" kern="0" dirty="0">
                    <a:solidFill>
                      <a:srgbClr val="000000"/>
                    </a:solidFill>
                    <a:latin typeface="Garamond" panose="02020404030301010803" pitchFamily="18" charset="0"/>
                  </a:rPr>
                  <a:t>Permeability map </a:t>
                </a:r>
                <a14:m>
                  <m:oMath xmlns:m="http://schemas.openxmlformats.org/officeDocument/2006/math">
                    <m:sSubSup>
                      <m:sSubSupPr>
                        <m:ctrlPr>
                          <a:rPr lang="en-GB" sz="1200" b="1" i="1" kern="0">
                            <a:solidFill>
                              <a:srgbClr val="000000"/>
                            </a:solidFill>
                            <a:latin typeface="Cambria Math" panose="02040503050406030204" pitchFamily="18" charset="0"/>
                          </a:rPr>
                        </m:ctrlPr>
                      </m:sSubSupPr>
                      <m:e>
                        <m:r>
                          <a:rPr lang="en-GB" sz="1200" b="1" kern="0">
                            <a:solidFill>
                              <a:srgbClr val="000000"/>
                            </a:solidFill>
                            <a:latin typeface="Cambria Math" panose="02040503050406030204" pitchFamily="18" charset="0"/>
                          </a:rPr>
                          <m:t>𝑲</m:t>
                        </m:r>
                      </m:e>
                      <m:sub>
                        <m:r>
                          <a:rPr lang="en-GB" sz="1200" b="1" i="0" kern="0" smtClean="0">
                            <a:solidFill>
                              <a:srgbClr val="000000"/>
                            </a:solidFill>
                            <a:latin typeface="Cambria Math" panose="02040503050406030204" pitchFamily="18" charset="0"/>
                          </a:rPr>
                          <m:t>𝐂𝐋</m:t>
                        </m:r>
                      </m:sub>
                      <m:sup>
                        <m:r>
                          <a:rPr lang="en-GB" sz="1200" b="1" kern="0">
                            <a:solidFill>
                              <a:srgbClr val="000000"/>
                            </a:solidFill>
                            <a:latin typeface="Cambria Math" panose="02040503050406030204" pitchFamily="18" charset="0"/>
                          </a:rPr>
                          <m:t> </m:t>
                        </m:r>
                        <m:sSub>
                          <m:sSubPr>
                            <m:ctrlPr>
                              <a:rPr lang="en-GB" sz="1200" b="1" i="1" kern="0">
                                <a:solidFill>
                                  <a:srgbClr val="000000"/>
                                </a:solidFill>
                                <a:latin typeface="Cambria Math" panose="02040503050406030204" pitchFamily="18" charset="0"/>
                              </a:rPr>
                            </m:ctrlPr>
                          </m:sSubPr>
                          <m:e>
                            <m:r>
                              <a:rPr lang="en-GB" sz="1200" b="1" kern="0">
                                <a:solidFill>
                                  <a:srgbClr val="000000"/>
                                </a:solidFill>
                                <a:latin typeface="Cambria Math" panose="02040503050406030204" pitchFamily="18" charset="0"/>
                              </a:rPr>
                              <m:t>𝒂</m:t>
                            </m:r>
                          </m:e>
                          <m:sub>
                            <m:r>
                              <a:rPr lang="en-GB" sz="1200" b="1" i="0" kern="0" smtClean="0">
                                <a:solidFill>
                                  <a:srgbClr val="000000"/>
                                </a:solidFill>
                                <a:latin typeface="Cambria Math" panose="02040503050406030204" pitchFamily="18" charset="0"/>
                              </a:rPr>
                              <m:t>𝐦</m:t>
                            </m:r>
                          </m:sub>
                        </m:sSub>
                      </m:sup>
                    </m:sSubSup>
                    <m:d>
                      <m:dPr>
                        <m:ctrlPr>
                          <a:rPr lang="en-GB" sz="1200" b="1" i="1" kern="0">
                            <a:solidFill>
                              <a:srgbClr val="000000"/>
                            </a:solidFill>
                            <a:latin typeface="Cambria Math" panose="02040503050406030204" pitchFamily="18" charset="0"/>
                          </a:rPr>
                        </m:ctrlPr>
                      </m:dPr>
                      <m:e>
                        <m:r>
                          <a:rPr lang="en-GB" sz="1200" b="1" kern="0">
                            <a:solidFill>
                              <a:srgbClr val="000000"/>
                            </a:solidFill>
                            <a:latin typeface="Cambria Math" panose="02040503050406030204" pitchFamily="18" charset="0"/>
                          </a:rPr>
                          <m:t>𝒙</m:t>
                        </m:r>
                        <m:r>
                          <a:rPr lang="en-GB" sz="1200" b="1" kern="0">
                            <a:solidFill>
                              <a:srgbClr val="000000"/>
                            </a:solidFill>
                            <a:latin typeface="Cambria Math" panose="02040503050406030204" pitchFamily="18" charset="0"/>
                          </a:rPr>
                          <m:t>,</m:t>
                        </m:r>
                        <m:r>
                          <a:rPr lang="en-GB" sz="1200" b="1" kern="0">
                            <a:solidFill>
                              <a:srgbClr val="000000"/>
                            </a:solidFill>
                            <a:latin typeface="Cambria Math" panose="02040503050406030204" pitchFamily="18" charset="0"/>
                          </a:rPr>
                          <m:t>𝒚</m:t>
                        </m:r>
                      </m:e>
                    </m:d>
                  </m:oMath>
                </a14:m>
                <a:endParaRPr lang="en-GB" sz="1200" b="1" kern="0" dirty="0">
                  <a:solidFill>
                    <a:srgbClr val="000000"/>
                  </a:solidFill>
                  <a:latin typeface="Garamond" panose="02020404030301010803" pitchFamily="18" charset="0"/>
                </a:endParaRPr>
              </a:p>
            </p:txBody>
          </p:sp>
        </mc:Choice>
        <mc:Fallback xmlns="">
          <p:sp>
            <p:nvSpPr>
              <p:cNvPr id="10" name="TextBox 9">
                <a:extLst>
                  <a:ext uri="{FF2B5EF4-FFF2-40B4-BE49-F238E27FC236}">
                    <a16:creationId xmlns:a16="http://schemas.microsoft.com/office/drawing/2014/main" id="{EF7A879F-7882-4EF4-87C6-515191F5640F}"/>
                  </a:ext>
                </a:extLst>
              </p:cNvPr>
              <p:cNvSpPr txBox="1">
                <a:spLocks noRot="1" noChangeAspect="1" noMove="1" noResize="1" noEditPoints="1" noAdjustHandles="1" noChangeArrowheads="1" noChangeShapeType="1" noTextEdit="1"/>
              </p:cNvSpPr>
              <p:nvPr/>
            </p:nvSpPr>
            <p:spPr>
              <a:xfrm>
                <a:off x="944734" y="1321480"/>
                <a:ext cx="2369975" cy="484235"/>
              </a:xfrm>
              <a:prstGeom prst="rect">
                <a:avLst/>
              </a:prstGeom>
              <a:blipFill>
                <a:blip r:embed="rId9"/>
                <a:stretch>
                  <a:fillRect t="-1266" b="-8861"/>
                </a:stretch>
              </a:blipFill>
            </p:spPr>
            <p:txBody>
              <a:bodyPr/>
              <a:lstStyle/>
              <a:p>
                <a:r>
                  <a:rPr lang="en-GB">
                    <a:noFill/>
                  </a:rPr>
                  <a:t> </a:t>
                </a:r>
              </a:p>
            </p:txBody>
          </p:sp>
        </mc:Fallback>
      </mc:AlternateContent>
      <p:grpSp>
        <p:nvGrpSpPr>
          <p:cNvPr id="6" name="Group 5">
            <a:extLst>
              <a:ext uri="{FF2B5EF4-FFF2-40B4-BE49-F238E27FC236}">
                <a16:creationId xmlns:a16="http://schemas.microsoft.com/office/drawing/2014/main" id="{6EB7F1D1-2909-FEEF-E51B-706E6C2C31E8}"/>
              </a:ext>
            </a:extLst>
          </p:cNvPr>
          <p:cNvGrpSpPr/>
          <p:nvPr/>
        </p:nvGrpSpPr>
        <p:grpSpPr>
          <a:xfrm>
            <a:off x="777403" y="4068696"/>
            <a:ext cx="3813952" cy="2783396"/>
            <a:chOff x="8123837" y="4019691"/>
            <a:chExt cx="3813952" cy="2783396"/>
          </a:xfrm>
        </p:grpSpPr>
        <p:pic>
          <p:nvPicPr>
            <p:cNvPr id="23" name="Picture 22" descr="A diagram of a graph&#10;&#10;AI-generated content may be incorrect.">
              <a:extLst>
                <a:ext uri="{FF2B5EF4-FFF2-40B4-BE49-F238E27FC236}">
                  <a16:creationId xmlns:a16="http://schemas.microsoft.com/office/drawing/2014/main" id="{4495888E-ED4C-B815-2400-D31E3D098030}"/>
                </a:ext>
              </a:extLst>
            </p:cNvPr>
            <p:cNvPicPr>
              <a:picLocks noChangeAspect="1"/>
            </p:cNvPicPr>
            <p:nvPr/>
          </p:nvPicPr>
          <p:blipFill>
            <a:blip r:embed="rId10"/>
            <a:srcRect t="7982" r="8761" b="7783"/>
            <a:stretch>
              <a:fillRect/>
            </a:stretch>
          </p:blipFill>
          <p:spPr>
            <a:xfrm>
              <a:off x="8123837" y="4019691"/>
              <a:ext cx="3813952" cy="2515148"/>
            </a:xfrm>
            <a:prstGeom prst="rect">
              <a:avLst/>
            </a:prstGeom>
          </p:spPr>
        </p:pic>
        <p:cxnSp>
          <p:nvCxnSpPr>
            <p:cNvPr id="27" name="Straight Arrow Connector 26">
              <a:extLst>
                <a:ext uri="{FF2B5EF4-FFF2-40B4-BE49-F238E27FC236}">
                  <a16:creationId xmlns:a16="http://schemas.microsoft.com/office/drawing/2014/main" id="{55B3327A-F74F-20CC-F07F-5F8E7455BBE4}"/>
                </a:ext>
              </a:extLst>
            </p:cNvPr>
            <p:cNvCxnSpPr>
              <a:cxnSpLocks/>
            </p:cNvCxnSpPr>
            <p:nvPr/>
          </p:nvCxnSpPr>
          <p:spPr>
            <a:xfrm>
              <a:off x="8798767" y="6526088"/>
              <a:ext cx="2901821" cy="0"/>
            </a:xfrm>
            <a:prstGeom prst="straightConnector1">
              <a:avLst/>
            </a:prstGeom>
            <a:noFill/>
            <a:ln w="28575" cap="flat" cmpd="sng" algn="ctr">
              <a:solidFill>
                <a:srgbClr val="000000"/>
              </a:solidFill>
              <a:prstDash val="solid"/>
              <a:tailEnd type="triangle"/>
            </a:ln>
            <a:effectLst/>
          </p:spPr>
        </p:cxnSp>
        <p:sp>
          <p:nvSpPr>
            <p:cNvPr id="28" name="TextBox 27">
              <a:extLst>
                <a:ext uri="{FF2B5EF4-FFF2-40B4-BE49-F238E27FC236}">
                  <a16:creationId xmlns:a16="http://schemas.microsoft.com/office/drawing/2014/main" id="{8787D342-9304-53EF-E052-CA09395BE7D2}"/>
                </a:ext>
              </a:extLst>
            </p:cNvPr>
            <p:cNvSpPr txBox="1"/>
            <p:nvPr/>
          </p:nvSpPr>
          <p:spPr>
            <a:xfrm>
              <a:off x="9431888" y="6526088"/>
              <a:ext cx="1865626"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Garamond" panose="02020404030301010803" pitchFamily="18" charset="0"/>
                </a:rPr>
                <a:t>Increase </a:t>
              </a:r>
              <a:r>
                <a:rPr lang="en-GB" sz="1200" b="1" kern="0" dirty="0">
                  <a:solidFill>
                    <a:srgbClr val="000000"/>
                  </a:solidFill>
                  <a:latin typeface="Garamond" panose="02020404030301010803" pitchFamily="18" charset="0"/>
                </a:rPr>
                <a:t>Roughness</a:t>
              </a:r>
            </a:p>
          </p:txBody>
        </p:sp>
      </p:grpSp>
      <p:sp>
        <p:nvSpPr>
          <p:cNvPr id="12" name="Slide Number Placeholder 49">
            <a:extLst>
              <a:ext uri="{FF2B5EF4-FFF2-40B4-BE49-F238E27FC236}">
                <a16:creationId xmlns:a16="http://schemas.microsoft.com/office/drawing/2014/main" id="{91A152A3-5C1D-CFA7-42C0-0DB3AB8CD2F6}"/>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en-GB" smtClean="0"/>
              <a:pPr rtl="0"/>
              <a:t>25</a:t>
            </a:fld>
            <a:endParaRPr lang="en-GB" dirty="0"/>
          </a:p>
        </p:txBody>
      </p:sp>
      <p:sp>
        <p:nvSpPr>
          <p:cNvPr id="4" name="Footer Placeholder 6">
            <a:extLst>
              <a:ext uri="{FF2B5EF4-FFF2-40B4-BE49-F238E27FC236}">
                <a16:creationId xmlns:a16="http://schemas.microsoft.com/office/drawing/2014/main" id="{D1528C49-2DA2-2C01-EF0D-7E9E0945AD25}"/>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Tree>
    <p:extLst>
      <p:ext uri="{BB962C8B-B14F-4D97-AF65-F5344CB8AC3E}">
        <p14:creationId xmlns:p14="http://schemas.microsoft.com/office/powerpoint/2010/main" val="784889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4BCB6-1540-44D9-E35E-217558D23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24E8A-3932-467D-8410-84726ED5B620}"/>
              </a:ext>
            </a:extLst>
          </p:cNvPr>
          <p:cNvSpPr>
            <a:spLocks noGrp="1"/>
          </p:cNvSpPr>
          <p:nvPr>
            <p:ph type="title"/>
          </p:nvPr>
        </p:nvSpPr>
        <p:spPr>
          <a:xfrm>
            <a:off x="434257" y="232378"/>
            <a:ext cx="9209619" cy="964454"/>
          </a:xfrm>
        </p:spPr>
        <p:txBody>
          <a:bodyPr rtlCol="0">
            <a:noAutofit/>
          </a:bodyPr>
          <a:lstStyle/>
          <a:p>
            <a:pPr lvl="0">
              <a:lnSpc>
                <a:spcPct val="150000"/>
              </a:lnSpc>
              <a:spcBef>
                <a:spcPts val="1000"/>
              </a:spcBef>
              <a:buClr>
                <a:srgbClr val="8FA3A3"/>
              </a:buClr>
              <a:defRPr/>
            </a:pPr>
            <a:r>
              <a:rPr lang="en-GB" dirty="0"/>
              <a:t>Understanding Local Scale Uncertainties</a:t>
            </a:r>
            <a:br>
              <a:rPr lang="en-GB" dirty="0"/>
            </a:br>
            <a:r>
              <a:rPr lang="en-GB" sz="1600" cap="all" spc="300" dirty="0">
                <a:solidFill>
                  <a:prstClr val="black">
                    <a:alpha val="60000"/>
                  </a:prstClr>
                </a:solidFill>
                <a:latin typeface="Avenir Next LT Pro"/>
                <a:ea typeface="+mn-ea"/>
                <a:cs typeface="+mn-cs"/>
              </a:rPr>
              <a:t>Correct model Misspecification On Fracture Conductivity</a:t>
            </a:r>
            <a:endParaRPr lang="en-GB" dirty="0"/>
          </a:p>
        </p:txBody>
      </p:sp>
      <p:sp>
        <p:nvSpPr>
          <p:cNvPr id="14" name="Slide Number Placeholder 49">
            <a:extLst>
              <a:ext uri="{FF2B5EF4-FFF2-40B4-BE49-F238E27FC236}">
                <a16:creationId xmlns:a16="http://schemas.microsoft.com/office/drawing/2014/main" id="{6275E9C6-E581-52B2-C29D-3EE4641C27D4}"/>
              </a:ext>
            </a:extLst>
          </p:cNvPr>
          <p:cNvSpPr>
            <a:spLocks noGrp="1"/>
          </p:cNvSpPr>
          <p:nvPr>
            <p:ph type="sldNum" sz="quarter" idx="12"/>
          </p:nvPr>
        </p:nvSpPr>
        <p:spPr>
          <a:xfrm>
            <a:off x="9982800" y="6357600"/>
            <a:ext cx="1760150" cy="460800"/>
          </a:xfrm>
        </p:spPr>
        <p:txBody>
          <a:bodyPr rtlCol="0"/>
          <a:lstStyle/>
          <a:p>
            <a:pPr rtl="0"/>
            <a:fld id="{D39607A7-8386-47DB-8578-DDEDD194E5D4}" type="slidenum">
              <a:rPr lang="en-GB" smtClean="0"/>
              <a:pPr rtl="0"/>
              <a:t>26</a:t>
            </a:fld>
            <a:endParaRPr lang="en-GB"/>
          </a:p>
        </p:txBody>
      </p:sp>
      <p:pic>
        <p:nvPicPr>
          <p:cNvPr id="3" name="Picture 2">
            <a:extLst>
              <a:ext uri="{FF2B5EF4-FFF2-40B4-BE49-F238E27FC236}">
                <a16:creationId xmlns:a16="http://schemas.microsoft.com/office/drawing/2014/main" id="{157DD1B3-6E61-7DC6-8AE0-DEE755AC2756}"/>
              </a:ext>
            </a:extLst>
          </p:cNvPr>
          <p:cNvPicPr>
            <a:picLocks noChangeAspect="1"/>
          </p:cNvPicPr>
          <p:nvPr/>
        </p:nvPicPr>
        <p:blipFill>
          <a:blip r:embed="rId3"/>
          <a:stretch>
            <a:fillRect/>
          </a:stretch>
        </p:blipFill>
        <p:spPr>
          <a:xfrm>
            <a:off x="939219" y="1324310"/>
            <a:ext cx="10313562" cy="4880525"/>
          </a:xfrm>
          <a:prstGeom prst="rect">
            <a:avLst/>
          </a:prstGeom>
        </p:spPr>
      </p:pic>
      <p:grpSp>
        <p:nvGrpSpPr>
          <p:cNvPr id="4" name="Group 3">
            <a:extLst>
              <a:ext uri="{FF2B5EF4-FFF2-40B4-BE49-F238E27FC236}">
                <a16:creationId xmlns:a16="http://schemas.microsoft.com/office/drawing/2014/main" id="{DED7776F-1444-6F5D-07E0-4A667DEC7EA9}"/>
              </a:ext>
            </a:extLst>
          </p:cNvPr>
          <p:cNvGrpSpPr/>
          <p:nvPr/>
        </p:nvGrpSpPr>
        <p:grpSpPr>
          <a:xfrm>
            <a:off x="512555" y="5423304"/>
            <a:ext cx="3419950" cy="633699"/>
            <a:chOff x="8293210" y="1282566"/>
            <a:chExt cx="3419950" cy="633699"/>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9668655-C6EA-B56B-E5AA-6AD7963E2B8D}"/>
                    </a:ext>
                  </a:extLst>
                </p:cNvPr>
                <p:cNvSpPr txBox="1"/>
                <p:nvPr/>
              </p:nvSpPr>
              <p:spPr>
                <a:xfrm>
                  <a:off x="8372723" y="1407763"/>
                  <a:ext cx="3340437" cy="368499"/>
                </a:xfrm>
                <a:prstGeom prst="rect">
                  <a:avLst/>
                </a:prstGeom>
                <a:noFill/>
              </p:spPr>
              <p:txBody>
                <a:bodyPr wrap="square">
                  <a:spAutoFit/>
                </a:bodyPr>
                <a:lstStyle/>
                <a:p>
                  <a14:m>
                    <m:oMath xmlns:m="http://schemas.openxmlformats.org/officeDocument/2006/math">
                      <m:sSub>
                        <m:sSubPr>
                          <m:ctrlPr>
                            <a:rPr lang="en-GB" sz="1600" b="1" i="1" smtClean="0">
                              <a:solidFill>
                                <a:srgbClr val="154C49"/>
                              </a:solidFill>
                              <a:latin typeface="Cambria Math" panose="02040503050406030204" pitchFamily="18" charset="0"/>
                              <a:ea typeface="Cambria Math" panose="02040503050406030204" pitchFamily="18" charset="0"/>
                            </a:rPr>
                          </m:ctrlPr>
                        </m:sSubPr>
                        <m:e>
                          <m:r>
                            <a:rPr lang="en-GB" sz="1600" b="1">
                              <a:solidFill>
                                <a:srgbClr val="154C49"/>
                              </a:solidFill>
                              <a:latin typeface="Cambria Math" panose="02040503050406030204" pitchFamily="18" charset="0"/>
                              <a:ea typeface="Cambria Math" panose="02040503050406030204" pitchFamily="18" charset="0"/>
                            </a:rPr>
                            <m:t>𝐊</m:t>
                          </m:r>
                        </m:e>
                        <m:sub>
                          <m:r>
                            <a:rPr lang="en-GB" sz="1600" b="1">
                              <a:solidFill>
                                <a:srgbClr val="154C49"/>
                              </a:solidFill>
                              <a:latin typeface="Cambria Math" panose="02040503050406030204" pitchFamily="18" charset="0"/>
                              <a:ea typeface="Cambria Math" panose="02040503050406030204" pitchFamily="18" charset="0"/>
                            </a:rPr>
                            <m:t>𝐂𝐋</m:t>
                          </m:r>
                        </m:sub>
                      </m:sSub>
                      <m:r>
                        <a:rPr lang="en-GB" sz="1600" b="1" i="1">
                          <a:solidFill>
                            <a:srgbClr val="154C49"/>
                          </a:solidFill>
                          <a:latin typeface="Cambria Math" panose="02040503050406030204" pitchFamily="18" charset="0"/>
                          <a:ea typeface="Cambria Math" panose="02040503050406030204" pitchFamily="18" charset="0"/>
                        </a:rPr>
                        <m:t>&gt;</m:t>
                      </m:r>
                      <m:sSubSup>
                        <m:sSubSupPr>
                          <m:ctrlPr>
                            <a:rPr lang="en-GB" sz="1600" b="1" i="1">
                              <a:solidFill>
                                <a:srgbClr val="154C49"/>
                              </a:solidFill>
                              <a:latin typeface="Cambria Math" panose="02040503050406030204" pitchFamily="18" charset="0"/>
                              <a:ea typeface="Cambria Math" panose="02040503050406030204" pitchFamily="18" charset="0"/>
                            </a:rPr>
                          </m:ctrlPr>
                        </m:sSubSupPr>
                        <m:e>
                          <m:r>
                            <a:rPr lang="en-GB" sz="1600" b="1">
                              <a:solidFill>
                                <a:srgbClr val="154C49"/>
                              </a:solidFill>
                              <a:latin typeface="Cambria Math" panose="02040503050406030204" pitchFamily="18" charset="0"/>
                              <a:ea typeface="Cambria Math" panose="02040503050406030204" pitchFamily="18" charset="0"/>
                            </a:rPr>
                            <m:t>𝐊</m:t>
                          </m:r>
                        </m:e>
                        <m:sub>
                          <m:r>
                            <a:rPr lang="en-GB" sz="1600" b="1" i="1">
                              <a:solidFill>
                                <a:srgbClr val="154C49"/>
                              </a:solidFill>
                              <a:latin typeface="Cambria Math" panose="02040503050406030204" pitchFamily="18" charset="0"/>
                              <a:ea typeface="Cambria Math" panose="02040503050406030204" pitchFamily="18" charset="0"/>
                            </a:rPr>
                            <m:t>𝑫</m:t>
                          </m:r>
                        </m:sub>
                        <m:sup>
                          <m:sSub>
                            <m:sSubPr>
                              <m:ctrlPr>
                                <a:rPr lang="en-GB" sz="1600" b="1" i="1">
                                  <a:solidFill>
                                    <a:srgbClr val="154C49"/>
                                  </a:solidFill>
                                  <a:latin typeface="Cambria Math" panose="02040503050406030204" pitchFamily="18" charset="0"/>
                                  <a:ea typeface="Cambria Math" panose="02040503050406030204" pitchFamily="18" charset="0"/>
                                </a:rPr>
                              </m:ctrlPr>
                            </m:sSubPr>
                            <m:e>
                              <m:r>
                                <a:rPr lang="en-GB" sz="1600" b="1" i="1">
                                  <a:solidFill>
                                    <a:srgbClr val="154C49"/>
                                  </a:solidFill>
                                  <a:latin typeface="Cambria Math" panose="02040503050406030204" pitchFamily="18" charset="0"/>
                                  <a:ea typeface="Cambria Math" panose="02040503050406030204" pitchFamily="18" charset="0"/>
                                </a:rPr>
                                <m:t>  </m:t>
                              </m:r>
                              <m:r>
                                <a:rPr lang="en-GB" sz="1600" b="1" i="1">
                                  <a:solidFill>
                                    <a:srgbClr val="154C49"/>
                                  </a:solidFill>
                                  <a:latin typeface="Cambria Math" panose="02040503050406030204" pitchFamily="18" charset="0"/>
                                  <a:ea typeface="Cambria Math" panose="02040503050406030204" pitchFamily="18" charset="0"/>
                                </a:rPr>
                                <m:t>𝒂</m:t>
                              </m:r>
                            </m:e>
                            <m:sub>
                              <m:r>
                                <a:rPr lang="en-GB" sz="1600" b="1" i="1">
                                  <a:solidFill>
                                    <a:srgbClr val="154C49"/>
                                  </a:solidFill>
                                  <a:latin typeface="Cambria Math" panose="02040503050406030204" pitchFamily="18" charset="0"/>
                                  <a:ea typeface="Cambria Math" panose="02040503050406030204" pitchFamily="18" charset="0"/>
                                </a:rPr>
                                <m:t>𝒎</m:t>
                              </m:r>
                            </m:sub>
                          </m:sSub>
                        </m:sup>
                      </m:sSubSup>
                      <m:r>
                        <a:rPr lang="en-GB" sz="1600" b="1" i="1">
                          <a:solidFill>
                            <a:srgbClr val="154C49"/>
                          </a:solidFill>
                          <a:latin typeface="Cambria Math" panose="02040503050406030204" pitchFamily="18" charset="0"/>
                          <a:ea typeface="Cambria Math" panose="02040503050406030204" pitchFamily="18" charset="0"/>
                        </a:rPr>
                        <m:t>&gt;</m:t>
                      </m:r>
                      <m:sSub>
                        <m:sSubPr>
                          <m:ctrlPr>
                            <a:rPr lang="en-GB" sz="1600" b="1" i="1">
                              <a:solidFill>
                                <a:srgbClr val="154C49"/>
                              </a:solidFill>
                              <a:latin typeface="Cambria Math" panose="02040503050406030204" pitchFamily="18" charset="0"/>
                              <a:ea typeface="Cambria Math" panose="02040503050406030204" pitchFamily="18" charset="0"/>
                            </a:rPr>
                          </m:ctrlPr>
                        </m:sSubPr>
                        <m:e>
                          <m:r>
                            <a:rPr lang="en-GB" sz="1600" b="1">
                              <a:solidFill>
                                <a:srgbClr val="154C49"/>
                              </a:solidFill>
                              <a:latin typeface="Cambria Math" panose="02040503050406030204" pitchFamily="18" charset="0"/>
                              <a:ea typeface="Cambria Math" panose="02040503050406030204" pitchFamily="18" charset="0"/>
                            </a:rPr>
                            <m:t>𝐊</m:t>
                          </m:r>
                        </m:e>
                        <m:sub>
                          <m:r>
                            <a:rPr lang="en-GB" sz="1600" b="1" i="1">
                              <a:solidFill>
                                <a:srgbClr val="154C49"/>
                              </a:solidFill>
                              <a:latin typeface="Cambria Math" panose="02040503050406030204" pitchFamily="18" charset="0"/>
                              <a:ea typeface="Cambria Math" panose="02040503050406030204" pitchFamily="18" charset="0"/>
                            </a:rPr>
                            <m:t>𝑵𝑺</m:t>
                          </m:r>
                        </m:sub>
                      </m:sSub>
                      <m:r>
                        <a:rPr lang="en-GB" sz="1600" b="1" i="1">
                          <a:solidFill>
                            <a:srgbClr val="154C49"/>
                          </a:solidFill>
                          <a:latin typeface="Cambria Math" panose="02040503050406030204" pitchFamily="18" charset="0"/>
                          <a:ea typeface="Cambria Math" panose="02040503050406030204" pitchFamily="18" charset="0"/>
                        </a:rPr>
                        <m:t>≃</m:t>
                      </m:r>
                      <m:sSubSup>
                        <m:sSubSupPr>
                          <m:ctrlPr>
                            <a:rPr lang="en-GB" sz="1600" b="1" i="1">
                              <a:solidFill>
                                <a:srgbClr val="154C49"/>
                              </a:solidFill>
                              <a:latin typeface="Cambria Math" panose="02040503050406030204" pitchFamily="18" charset="0"/>
                            </a:rPr>
                          </m:ctrlPr>
                        </m:sSubSupPr>
                        <m:e>
                          <m:r>
                            <a:rPr lang="en-GB" sz="1600" b="1">
                              <a:solidFill>
                                <a:srgbClr val="154C49"/>
                              </a:solidFill>
                              <a:latin typeface="Cambria Math" panose="02040503050406030204" pitchFamily="18" charset="0"/>
                            </a:rPr>
                            <m:t>𝐊</m:t>
                          </m:r>
                        </m:e>
                        <m:sub>
                          <m:r>
                            <a:rPr lang="en-GB" sz="1600" b="1" i="1">
                              <a:solidFill>
                                <a:srgbClr val="154C49"/>
                              </a:solidFill>
                              <a:latin typeface="Cambria Math" panose="02040503050406030204" pitchFamily="18" charset="0"/>
                            </a:rPr>
                            <m:t>𝑵𝑵</m:t>
                          </m:r>
                        </m:sub>
                        <m:sup>
                          <m:sSub>
                            <m:sSubPr>
                              <m:ctrlPr>
                                <a:rPr lang="en-GB" sz="1600" b="1" i="1">
                                  <a:solidFill>
                                    <a:srgbClr val="154C49"/>
                                  </a:solidFill>
                                  <a:latin typeface="Cambria Math" panose="02040503050406030204" pitchFamily="18" charset="0"/>
                                </a:rPr>
                              </m:ctrlPr>
                            </m:sSubPr>
                            <m:e>
                              <m:r>
                                <a:rPr lang="en-GB" sz="1600" b="1" i="1">
                                  <a:solidFill>
                                    <a:srgbClr val="154C49"/>
                                  </a:solidFill>
                                  <a:latin typeface="Cambria Math" panose="02040503050406030204" pitchFamily="18" charset="0"/>
                                </a:rPr>
                                <m:t>  </m:t>
                              </m:r>
                              <m:r>
                                <a:rPr lang="en-GB" sz="1600" b="1" i="1">
                                  <a:solidFill>
                                    <a:srgbClr val="154C49"/>
                                  </a:solidFill>
                                  <a:latin typeface="Cambria Math" panose="02040503050406030204" pitchFamily="18" charset="0"/>
                                </a:rPr>
                                <m:t>𝒂</m:t>
                              </m:r>
                            </m:e>
                            <m:sub>
                              <m:r>
                                <a:rPr lang="en-GB" sz="1600" b="1" i="1">
                                  <a:solidFill>
                                    <a:srgbClr val="154C49"/>
                                  </a:solidFill>
                                  <a:latin typeface="Cambria Math" panose="02040503050406030204" pitchFamily="18" charset="0"/>
                                </a:rPr>
                                <m:t>𝒉</m:t>
                              </m:r>
                            </m:sub>
                          </m:sSub>
                        </m:sup>
                      </m:sSubSup>
                      <m:r>
                        <a:rPr lang="en-GB" sz="1600" b="1" i="1">
                          <a:solidFill>
                            <a:srgbClr val="154C49"/>
                          </a:solidFill>
                          <a:latin typeface="Cambria Math" panose="02040503050406030204" pitchFamily="18" charset="0"/>
                        </a:rPr>
                        <m:t>≃</m:t>
                      </m:r>
                    </m:oMath>
                  </a14:m>
                  <a:r>
                    <a:rPr lang="en-GB" sz="1600" b="1" dirty="0">
                      <a:solidFill>
                        <a:srgbClr val="154C49"/>
                      </a:solidFill>
                    </a:rPr>
                    <a:t> </a:t>
                  </a:r>
                  <a14:m>
                    <m:oMath xmlns:m="http://schemas.openxmlformats.org/officeDocument/2006/math">
                      <m:sSubSup>
                        <m:sSubSupPr>
                          <m:ctrlPr>
                            <a:rPr lang="en-GB" sz="1600" b="1" i="1">
                              <a:solidFill>
                                <a:srgbClr val="154C49"/>
                              </a:solidFill>
                              <a:latin typeface="Cambria Math" panose="02040503050406030204" pitchFamily="18" charset="0"/>
                            </a:rPr>
                          </m:ctrlPr>
                        </m:sSubSupPr>
                        <m:e>
                          <m:r>
                            <a:rPr lang="en-GB" sz="1600" b="1" i="1">
                              <a:solidFill>
                                <a:srgbClr val="154C49"/>
                              </a:solidFill>
                              <a:latin typeface="Cambria Math" panose="02040503050406030204" pitchFamily="18" charset="0"/>
                            </a:rPr>
                            <m:t>𝑲</m:t>
                          </m:r>
                        </m:e>
                        <m:sub>
                          <m:r>
                            <a:rPr lang="en-GB" sz="1600" b="1" i="1">
                              <a:solidFill>
                                <a:srgbClr val="154C49"/>
                              </a:solidFill>
                              <a:latin typeface="Cambria Math" panose="02040503050406030204" pitchFamily="18" charset="0"/>
                            </a:rPr>
                            <m:t>𝑫</m:t>
                          </m:r>
                        </m:sub>
                        <m:sup>
                          <m:sSub>
                            <m:sSubPr>
                              <m:ctrlPr>
                                <a:rPr lang="en-GB" sz="1600" b="1" i="1">
                                  <a:solidFill>
                                    <a:srgbClr val="154C49"/>
                                  </a:solidFill>
                                  <a:latin typeface="Cambria Math" panose="02040503050406030204" pitchFamily="18" charset="0"/>
                                </a:rPr>
                              </m:ctrlPr>
                            </m:sSubPr>
                            <m:e>
                              <m:r>
                                <a:rPr lang="en-GB" sz="1600" b="1" i="1">
                                  <a:solidFill>
                                    <a:srgbClr val="154C49"/>
                                  </a:solidFill>
                                  <a:latin typeface="Cambria Math" panose="02040503050406030204" pitchFamily="18" charset="0"/>
                                </a:rPr>
                                <m:t>  </m:t>
                              </m:r>
                              <m:r>
                                <a:rPr lang="en-GB" sz="1600" b="1" i="1">
                                  <a:solidFill>
                                    <a:srgbClr val="154C49"/>
                                  </a:solidFill>
                                  <a:latin typeface="Cambria Math" panose="02040503050406030204" pitchFamily="18" charset="0"/>
                                </a:rPr>
                                <m:t>𝒂</m:t>
                              </m:r>
                            </m:e>
                            <m:sub>
                              <m:r>
                                <a:rPr lang="en-GB" sz="1600" b="1" i="1">
                                  <a:solidFill>
                                    <a:srgbClr val="154C49"/>
                                  </a:solidFill>
                                  <a:latin typeface="Cambria Math" panose="02040503050406030204" pitchFamily="18" charset="0"/>
                                </a:rPr>
                                <m:t>𝒉</m:t>
                              </m:r>
                            </m:sub>
                          </m:sSub>
                        </m:sup>
                      </m:sSubSup>
                    </m:oMath>
                  </a14:m>
                  <a:endParaRPr lang="en-GB" sz="1600" dirty="0">
                    <a:solidFill>
                      <a:srgbClr val="154C49"/>
                    </a:solidFill>
                  </a:endParaRPr>
                </a:p>
              </p:txBody>
            </p:sp>
          </mc:Choice>
          <mc:Fallback xmlns="">
            <p:sp>
              <p:nvSpPr>
                <p:cNvPr id="5" name="TextBox 4">
                  <a:extLst>
                    <a:ext uri="{FF2B5EF4-FFF2-40B4-BE49-F238E27FC236}">
                      <a16:creationId xmlns:a16="http://schemas.microsoft.com/office/drawing/2014/main" id="{29668655-C6EA-B56B-E5AA-6AD7963E2B8D}"/>
                    </a:ext>
                  </a:extLst>
                </p:cNvPr>
                <p:cNvSpPr txBox="1">
                  <a:spLocks noRot="1" noChangeAspect="1" noMove="1" noResize="1" noEditPoints="1" noAdjustHandles="1" noChangeArrowheads="1" noChangeShapeType="1" noTextEdit="1"/>
                </p:cNvSpPr>
                <p:nvPr/>
              </p:nvSpPr>
              <p:spPr>
                <a:xfrm>
                  <a:off x="8372723" y="1407763"/>
                  <a:ext cx="3340437" cy="368499"/>
                </a:xfrm>
                <a:prstGeom prst="rect">
                  <a:avLst/>
                </a:prstGeom>
                <a:blipFill>
                  <a:blip r:embed="rId6"/>
                  <a:stretch>
                    <a:fillRect/>
                  </a:stretch>
                </a:blipFill>
              </p:spPr>
              <p:txBody>
                <a:bodyPr/>
                <a:lstStyle/>
                <a:p>
                  <a:r>
                    <a:rPr lang="en-GB">
                      <a:noFill/>
                    </a:rPr>
                    <a:t> </a:t>
                  </a:r>
                </a:p>
              </p:txBody>
            </p:sp>
          </mc:Fallback>
        </mc:AlternateContent>
        <p:sp>
          <p:nvSpPr>
            <p:cNvPr id="6" name="Rectangle: Rounded Corners 5">
              <a:extLst>
                <a:ext uri="{FF2B5EF4-FFF2-40B4-BE49-F238E27FC236}">
                  <a16:creationId xmlns:a16="http://schemas.microsoft.com/office/drawing/2014/main" id="{AD95643D-A434-F15F-E949-2AEA0A9CB64F}"/>
                </a:ext>
              </a:extLst>
            </p:cNvPr>
            <p:cNvSpPr/>
            <p:nvPr/>
          </p:nvSpPr>
          <p:spPr>
            <a:xfrm>
              <a:off x="8293210" y="1282566"/>
              <a:ext cx="3340437" cy="633699"/>
            </a:xfrm>
            <a:prstGeom prst="roundRect">
              <a:avLst/>
            </a:prstGeom>
            <a:noFill/>
            <a:ln w="38100">
              <a:solidFill>
                <a:srgbClr val="154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dirty="0">
                <a:solidFill>
                  <a:srgbClr val="355985"/>
                </a:solidFill>
              </a:endParaRPr>
            </a:p>
          </p:txBody>
        </p:sp>
      </p:grpSp>
      <p:sp>
        <p:nvSpPr>
          <p:cNvPr id="8" name="Footer Placeholder 6">
            <a:extLst>
              <a:ext uri="{FF2B5EF4-FFF2-40B4-BE49-F238E27FC236}">
                <a16:creationId xmlns:a16="http://schemas.microsoft.com/office/drawing/2014/main" id="{2E6E745B-8C18-B58F-C7AF-1967E3B65281}"/>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Tree>
    <p:extLst>
      <p:ext uri="{BB962C8B-B14F-4D97-AF65-F5344CB8AC3E}">
        <p14:creationId xmlns:p14="http://schemas.microsoft.com/office/powerpoint/2010/main" val="3457544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6026C-ED13-7BFC-44E9-E34616CDB8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74B09F-7E5D-1109-98C9-8AF33A8B5469}"/>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96397CDF-3E4B-58EE-C819-C2464A42947F}"/>
              </a:ext>
            </a:extLst>
          </p:cNvPr>
          <p:cNvSpPr>
            <a:spLocks noGrp="1"/>
          </p:cNvSpPr>
          <p:nvPr>
            <p:ph type="sldNum" sz="quarter" idx="12"/>
          </p:nvPr>
        </p:nvSpPr>
        <p:spPr/>
        <p:txBody>
          <a:bodyPr/>
          <a:lstStyle/>
          <a:p>
            <a:pPr rtl="0"/>
            <a:fld id="{294A09A9-5501-47C1-A89A-A340965A2BE2}" type="slidenum">
              <a:rPr lang="en-GB" noProof="0" smtClean="0"/>
              <a:t>3</a:t>
            </a:fld>
            <a:endParaRPr lang="en-GB" noProof="0"/>
          </a:p>
        </p:txBody>
      </p:sp>
      <p:sp>
        <p:nvSpPr>
          <p:cNvPr id="29" name="Title 1">
            <a:extLst>
              <a:ext uri="{FF2B5EF4-FFF2-40B4-BE49-F238E27FC236}">
                <a16:creationId xmlns:a16="http://schemas.microsoft.com/office/drawing/2014/main" id="{4C17DFC8-2129-8D03-84AF-B6E8FCAAEBB6}"/>
              </a:ext>
            </a:extLst>
          </p:cNvPr>
          <p:cNvSpPr txBox="1">
            <a:spLocks/>
          </p:cNvSpPr>
          <p:nvPr/>
        </p:nvSpPr>
        <p:spPr>
          <a:xfrm>
            <a:off x="394135" y="10750"/>
            <a:ext cx="9961044"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From Fracture-Scale Physics to Network-Scale Modelling</a:t>
            </a:r>
            <a:br>
              <a:rPr lang="en-GB" dirty="0"/>
            </a:br>
            <a:r>
              <a:rPr lang="en-GB" sz="1600" cap="all" spc="300" dirty="0" err="1">
                <a:solidFill>
                  <a:prstClr val="black">
                    <a:alpha val="60000"/>
                  </a:prstClr>
                </a:solidFill>
                <a:latin typeface="Avenir Next LT Pro"/>
                <a:ea typeface="+mn-ea"/>
                <a:cs typeface="+mn-cs"/>
              </a:rPr>
              <a:t>UncertaintY</a:t>
            </a:r>
            <a:r>
              <a:rPr lang="en-GB" sz="1600" cap="all" spc="300" dirty="0">
                <a:solidFill>
                  <a:prstClr val="black">
                    <a:alpha val="60000"/>
                  </a:prstClr>
                </a:solidFill>
                <a:latin typeface="Avenir Next LT Pro"/>
                <a:ea typeface="+mn-ea"/>
                <a:cs typeface="+mn-cs"/>
              </a:rPr>
              <a:t> </a:t>
            </a:r>
            <a:r>
              <a:rPr lang="en-GB" sz="1600" cap="all" spc="300" dirty="0" err="1">
                <a:solidFill>
                  <a:prstClr val="black">
                    <a:alpha val="60000"/>
                  </a:prstClr>
                </a:solidFill>
                <a:latin typeface="Avenir Next LT Pro"/>
                <a:ea typeface="+mn-ea"/>
                <a:cs typeface="+mn-cs"/>
              </a:rPr>
              <a:t>GAp</a:t>
            </a:r>
            <a:r>
              <a:rPr lang="en-GB" sz="1600" cap="all" spc="300" dirty="0">
                <a:solidFill>
                  <a:prstClr val="black">
                    <a:alpha val="60000"/>
                  </a:prstClr>
                </a:solidFill>
                <a:latin typeface="Avenir Next LT Pro"/>
                <a:ea typeface="+mn-ea"/>
                <a:cs typeface="+mn-cs"/>
              </a:rPr>
              <a:t> &amp; model Bias in fracture properties</a:t>
            </a:r>
            <a:endParaRPr lang="en-GB" dirty="0"/>
          </a:p>
        </p:txBody>
      </p:sp>
      <p:sp>
        <p:nvSpPr>
          <p:cNvPr id="31" name="Footer Placeholder 6">
            <a:extLst>
              <a:ext uri="{FF2B5EF4-FFF2-40B4-BE49-F238E27FC236}">
                <a16:creationId xmlns:a16="http://schemas.microsoft.com/office/drawing/2014/main" id="{02E068E9-213E-8F39-B09E-641F3739F793}"/>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pic>
        <p:nvPicPr>
          <p:cNvPr id="13" name="Picture 12">
            <a:extLst>
              <a:ext uri="{FF2B5EF4-FFF2-40B4-BE49-F238E27FC236}">
                <a16:creationId xmlns:a16="http://schemas.microsoft.com/office/drawing/2014/main" id="{47F912F8-FDAF-EDD5-7810-091DF9B081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4B1577CD-F6DC-FB14-ABE3-D3B5BC2F871F}"/>
              </a:ext>
            </a:extLst>
          </p:cNvPr>
          <p:cNvPicPr>
            <a:picLocks noChangeAspect="1"/>
          </p:cNvPicPr>
          <p:nvPr/>
        </p:nvPicPr>
        <p:blipFill>
          <a:blip r:embed="rId4"/>
          <a:stretch>
            <a:fillRect/>
          </a:stretch>
        </p:blipFill>
        <p:spPr>
          <a:xfrm>
            <a:off x="9426150" y="2207809"/>
            <a:ext cx="1451221" cy="1542988"/>
          </a:xfrm>
          <a:prstGeom prst="rect">
            <a:avLst/>
          </a:prstGeom>
        </p:spPr>
      </p:pic>
      <p:grpSp>
        <p:nvGrpSpPr>
          <p:cNvPr id="46" name="Group 45">
            <a:extLst>
              <a:ext uri="{FF2B5EF4-FFF2-40B4-BE49-F238E27FC236}">
                <a16:creationId xmlns:a16="http://schemas.microsoft.com/office/drawing/2014/main" id="{B04773F1-5D48-5268-4354-2C06585CAB31}"/>
              </a:ext>
            </a:extLst>
          </p:cNvPr>
          <p:cNvGrpSpPr/>
          <p:nvPr/>
        </p:nvGrpSpPr>
        <p:grpSpPr>
          <a:xfrm>
            <a:off x="8678194" y="1669535"/>
            <a:ext cx="3204189" cy="369332"/>
            <a:chOff x="9335265" y="1855758"/>
            <a:chExt cx="3204189" cy="369332"/>
          </a:xfrm>
        </p:grpSpPr>
        <p:sp>
          <p:nvSpPr>
            <p:cNvPr id="41" name="Oval 40">
              <a:extLst>
                <a:ext uri="{FF2B5EF4-FFF2-40B4-BE49-F238E27FC236}">
                  <a16:creationId xmlns:a16="http://schemas.microsoft.com/office/drawing/2014/main" id="{2088840A-ECAE-2DBB-C78E-97EA3B087334}"/>
                </a:ext>
              </a:extLst>
            </p:cNvPr>
            <p:cNvSpPr/>
            <p:nvPr/>
          </p:nvSpPr>
          <p:spPr>
            <a:xfrm>
              <a:off x="9335265" y="1879195"/>
              <a:ext cx="304625" cy="336884"/>
            </a:xfrm>
            <a:prstGeom prst="ellipse">
              <a:avLst/>
            </a:prstGeom>
            <a:solidFill>
              <a:srgbClr val="1C514E"/>
            </a:solidFill>
            <a:ln>
              <a:solidFill>
                <a:srgbClr val="1C514E"/>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Garamond" panose="02020404030301010803" pitchFamily="18" charset="0"/>
                </a:rPr>
                <a:t>2</a:t>
              </a:r>
            </a:p>
          </p:txBody>
        </p:sp>
        <p:sp>
          <p:nvSpPr>
            <p:cNvPr id="43" name="TextBox 42">
              <a:extLst>
                <a:ext uri="{FF2B5EF4-FFF2-40B4-BE49-F238E27FC236}">
                  <a16:creationId xmlns:a16="http://schemas.microsoft.com/office/drawing/2014/main" id="{9617E051-9789-31E2-02CF-3EE70C6F499C}"/>
                </a:ext>
              </a:extLst>
            </p:cNvPr>
            <p:cNvSpPr txBox="1"/>
            <p:nvPr/>
          </p:nvSpPr>
          <p:spPr>
            <a:xfrm>
              <a:off x="9659160" y="1855758"/>
              <a:ext cx="2880294" cy="369332"/>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Fracture Networks models</a:t>
              </a:r>
            </a:p>
          </p:txBody>
        </p:sp>
      </p:grpSp>
      <p:grpSp>
        <p:nvGrpSpPr>
          <p:cNvPr id="80" name="Group 79">
            <a:extLst>
              <a:ext uri="{FF2B5EF4-FFF2-40B4-BE49-F238E27FC236}">
                <a16:creationId xmlns:a16="http://schemas.microsoft.com/office/drawing/2014/main" id="{6CBC7F15-85D9-C979-47DE-9F23E8D9C7E8}"/>
              </a:ext>
            </a:extLst>
          </p:cNvPr>
          <p:cNvGrpSpPr/>
          <p:nvPr/>
        </p:nvGrpSpPr>
        <p:grpSpPr>
          <a:xfrm>
            <a:off x="4842483" y="4015410"/>
            <a:ext cx="2982125" cy="1938992"/>
            <a:chOff x="3344305" y="3794459"/>
            <a:chExt cx="2982125" cy="1938992"/>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F823DDF-61B0-8A1A-1C74-C97EA88E2BC5}"/>
                    </a:ext>
                  </a:extLst>
                </p:cNvPr>
                <p:cNvSpPr txBox="1"/>
                <p:nvPr/>
              </p:nvSpPr>
              <p:spPr>
                <a:xfrm>
                  <a:off x="3344305" y="3794459"/>
                  <a:ext cx="2982125" cy="1938992"/>
                </a:xfrm>
                <a:prstGeom prst="rect">
                  <a:avLst/>
                </a:prstGeom>
                <a:noFill/>
              </p:spPr>
              <p:txBody>
                <a:bodyPr wrap="square" rtlCol="0">
                  <a:spAutoFit/>
                </a:bodyPr>
                <a:lstStyle/>
                <a:p>
                  <a:r>
                    <a:rPr lang="en-GB" sz="1600" dirty="0">
                      <a:latin typeface="Garamond" panose="02020404030301010803" pitchFamily="18" charset="0"/>
                      <a:cs typeface="Calibri" panose="020F0502020204030204" pitchFamily="34" charset="0"/>
                    </a:rPr>
                    <a:t>          Mechanical aperture </a:t>
                  </a:r>
                  <a14:m>
                    <m:oMath xmlns:m="http://schemas.openxmlformats.org/officeDocument/2006/math">
                      <m:r>
                        <a:rPr lang="en-GB" sz="1600" b="0" i="1" smtClean="0">
                          <a:latin typeface="Cambria Math" panose="02040503050406030204" pitchFamily="18" charset="0"/>
                          <a:cs typeface="Calibri" panose="020F0502020204030204" pitchFamily="34" charset="0"/>
                        </a:rPr>
                        <m:t>∼</m:t>
                      </m:r>
                    </m:oMath>
                  </a14:m>
                  <a:r>
                    <a:rPr lang="en-GB" sz="1600" dirty="0">
                      <a:latin typeface="Garamond" panose="02020404030301010803" pitchFamily="18" charset="0"/>
                      <a:cs typeface="Calibri" panose="020F0502020204030204" pitchFamily="34" charset="0"/>
                    </a:rPr>
                    <a:t>  </a:t>
                  </a:r>
                  <a:r>
                    <a:rPr lang="en-GB" sz="1600" dirty="0">
                      <a:solidFill>
                        <a:schemeClr val="bg1"/>
                      </a:solidFill>
                      <a:latin typeface="Garamond" panose="02020404030301010803" pitchFamily="18" charset="0"/>
                      <a:cs typeface="Calibri" panose="020F0502020204030204" pitchFamily="34" charset="0"/>
                    </a:rPr>
                    <a:t>mm  a         </a:t>
                  </a:r>
                  <a:r>
                    <a:rPr lang="en-GB" sz="1600" dirty="0">
                      <a:latin typeface="Garamond" panose="02020404030301010803" pitchFamily="18" charset="0"/>
                      <a:cs typeface="Calibri" panose="020F0502020204030204" pitchFamily="34" charset="0"/>
                    </a:rPr>
                    <a:t>hydraulic proxy (Cubic Law)</a:t>
                  </a:r>
                </a:p>
                <a:p>
                  <a:endParaRPr lang="en-GB" sz="1600" dirty="0">
                    <a:latin typeface="Garamond" panose="02020404030301010803" pitchFamily="18" charset="0"/>
                    <a:cs typeface="Calibri" panose="020F0502020204030204" pitchFamily="34" charset="0"/>
                  </a:endParaRPr>
                </a:p>
                <a:p>
                  <a:r>
                    <a:rPr lang="en-GB" sz="1600" dirty="0">
                      <a:latin typeface="Garamond" panose="02020404030301010803" pitchFamily="18" charset="0"/>
                      <a:cs typeface="Calibri" panose="020F0502020204030204" pitchFamily="34" charset="0"/>
                    </a:rPr>
                    <a:t>         Within-fracture variability       </a:t>
                  </a:r>
                  <a:r>
                    <a:rPr lang="en-GB" sz="1600" dirty="0">
                      <a:solidFill>
                        <a:schemeClr val="bg1"/>
                      </a:solidFill>
                      <a:latin typeface="Garamond" panose="02020404030301010803" pitchFamily="18" charset="0"/>
                      <a:cs typeface="Calibri" panose="020F0502020204030204" pitchFamily="34" charset="0"/>
                    </a:rPr>
                    <a:t>mm   </a:t>
                  </a:r>
                  <a:r>
                    <a:rPr lang="en-GB" sz="1600" dirty="0">
                      <a:latin typeface="Garamond" panose="02020404030301010803" pitchFamily="18" charset="0"/>
                      <a:cs typeface="Calibri" panose="020F0502020204030204" pitchFamily="34" charset="0"/>
                    </a:rPr>
                    <a:t>often discarded </a:t>
                  </a:r>
                </a:p>
                <a:p>
                  <a:r>
                    <a:rPr lang="en-GB" sz="2400" dirty="0">
                      <a:latin typeface="Garamond" panose="02020404030301010803" pitchFamily="18" charset="0"/>
                      <a:cs typeface="Calibri" panose="020F0502020204030204" pitchFamily="34" charset="0"/>
                    </a:rPr>
                    <a:t> </a:t>
                  </a:r>
                  <a:endParaRPr lang="en-GB" sz="1600" dirty="0">
                    <a:latin typeface="Garamond" panose="02020404030301010803" pitchFamily="18" charset="0"/>
                    <a:cs typeface="Calibri" panose="020F0502020204030204" pitchFamily="34" charset="0"/>
                  </a:endParaRPr>
                </a:p>
                <a:p>
                  <a:r>
                    <a:rPr lang="en-GB" sz="1600" dirty="0">
                      <a:latin typeface="Garamond" panose="02020404030301010803" pitchFamily="18" charset="0"/>
                      <a:cs typeface="Calibri" panose="020F0502020204030204" pitchFamily="34" charset="0"/>
                    </a:rPr>
                    <a:t>          Fast for network models</a:t>
                  </a:r>
                  <a:endParaRPr lang="en-GB" dirty="0">
                    <a:latin typeface="Garamond" panose="02020404030301010803" pitchFamily="18" charset="0"/>
                    <a:cs typeface="Calibri" panose="020F0502020204030204" pitchFamily="34" charset="0"/>
                  </a:endParaRPr>
                </a:p>
              </p:txBody>
            </p:sp>
          </mc:Choice>
          <mc:Fallback xmlns="">
            <p:sp>
              <p:nvSpPr>
                <p:cNvPr id="59" name="TextBox 58">
                  <a:extLst>
                    <a:ext uri="{FF2B5EF4-FFF2-40B4-BE49-F238E27FC236}">
                      <a16:creationId xmlns:a16="http://schemas.microsoft.com/office/drawing/2014/main" id="{8F823DDF-61B0-8A1A-1C74-C97EA88E2BC5}"/>
                    </a:ext>
                  </a:extLst>
                </p:cNvPr>
                <p:cNvSpPr txBox="1">
                  <a:spLocks noRot="1" noChangeAspect="1" noMove="1" noResize="1" noEditPoints="1" noAdjustHandles="1" noChangeArrowheads="1" noChangeShapeType="1" noTextEdit="1"/>
                </p:cNvSpPr>
                <p:nvPr/>
              </p:nvSpPr>
              <p:spPr>
                <a:xfrm>
                  <a:off x="3344305" y="3794459"/>
                  <a:ext cx="2982125" cy="1938992"/>
                </a:xfrm>
                <a:prstGeom prst="rect">
                  <a:avLst/>
                </a:prstGeom>
                <a:blipFill>
                  <a:blip r:embed="rId5"/>
                  <a:stretch>
                    <a:fillRect l="-1020" t="-629" r="-2041" b="-3459"/>
                  </a:stretch>
                </a:blipFill>
              </p:spPr>
              <p:txBody>
                <a:bodyPr/>
                <a:lstStyle/>
                <a:p>
                  <a:r>
                    <a:rPr lang="en-GB">
                      <a:noFill/>
                    </a:rPr>
                    <a:t> </a:t>
                  </a:r>
                </a:p>
              </p:txBody>
            </p:sp>
          </mc:Fallback>
        </mc:AlternateContent>
        <p:pic>
          <p:nvPicPr>
            <p:cNvPr id="64" name="Picture 63">
              <a:extLst>
                <a:ext uri="{FF2B5EF4-FFF2-40B4-BE49-F238E27FC236}">
                  <a16:creationId xmlns:a16="http://schemas.microsoft.com/office/drawing/2014/main" id="{64EFA273-35DE-3F50-105D-AD838056D151}"/>
                </a:ext>
              </a:extLst>
            </p:cNvPr>
            <p:cNvPicPr>
              <a:picLocks noChangeAspect="1"/>
            </p:cNvPicPr>
            <p:nvPr/>
          </p:nvPicPr>
          <p:blipFill>
            <a:blip r:embed="rId6"/>
            <a:srcRect l="12773" t="14225" r="12706" b="20117"/>
            <a:stretch>
              <a:fillRect/>
            </a:stretch>
          </p:blipFill>
          <p:spPr>
            <a:xfrm>
              <a:off x="3442738" y="5347232"/>
              <a:ext cx="383804" cy="338162"/>
            </a:xfrm>
            <a:prstGeom prst="rect">
              <a:avLst/>
            </a:prstGeom>
          </p:spPr>
        </p:pic>
        <p:pic>
          <p:nvPicPr>
            <p:cNvPr id="77" name="Graphic 76" descr="Close with solid fill">
              <a:extLst>
                <a:ext uri="{FF2B5EF4-FFF2-40B4-BE49-F238E27FC236}">
                  <a16:creationId xmlns:a16="http://schemas.microsoft.com/office/drawing/2014/main" id="{D7E6B785-B373-122B-F2CB-F8B622DAD63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73579" y="4627913"/>
              <a:ext cx="338163" cy="338163"/>
            </a:xfrm>
            <a:prstGeom prst="rect">
              <a:avLst/>
            </a:prstGeom>
          </p:spPr>
        </p:pic>
        <p:pic>
          <p:nvPicPr>
            <p:cNvPr id="79" name="Graphic 78" descr="Warning with solid fill">
              <a:extLst>
                <a:ext uri="{FF2B5EF4-FFF2-40B4-BE49-F238E27FC236}">
                  <a16:creationId xmlns:a16="http://schemas.microsoft.com/office/drawing/2014/main" id="{069F6ED1-8A6E-96F7-638E-27E10B9DDC9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434191" y="3831975"/>
              <a:ext cx="413239" cy="413239"/>
            </a:xfrm>
            <a:prstGeom prst="rect">
              <a:avLst/>
            </a:prstGeom>
          </p:spPr>
        </p:pic>
      </p:grpSp>
      <p:sp>
        <p:nvSpPr>
          <p:cNvPr id="3" name="Rectangle 2">
            <a:extLst>
              <a:ext uri="{FF2B5EF4-FFF2-40B4-BE49-F238E27FC236}">
                <a16:creationId xmlns:a16="http://schemas.microsoft.com/office/drawing/2014/main" id="{8A79C228-DA55-A6DD-E2D7-C0F12BC5F364}"/>
              </a:ext>
            </a:extLst>
          </p:cNvPr>
          <p:cNvSpPr/>
          <p:nvPr/>
        </p:nvSpPr>
        <p:spPr>
          <a:xfrm>
            <a:off x="2654968" y="2438400"/>
            <a:ext cx="687588" cy="6202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5" name="Group 94">
            <a:extLst>
              <a:ext uri="{FF2B5EF4-FFF2-40B4-BE49-F238E27FC236}">
                <a16:creationId xmlns:a16="http://schemas.microsoft.com/office/drawing/2014/main" id="{0F9083D6-AC2C-CF35-16FA-3534F65E495D}"/>
              </a:ext>
            </a:extLst>
          </p:cNvPr>
          <p:cNvGrpSpPr/>
          <p:nvPr/>
        </p:nvGrpSpPr>
        <p:grpSpPr>
          <a:xfrm>
            <a:off x="4971757" y="2280147"/>
            <a:ext cx="2412706" cy="1543265"/>
            <a:chOff x="5715249" y="2069203"/>
            <a:chExt cx="2412706" cy="1543265"/>
          </a:xfrm>
        </p:grpSpPr>
        <p:grpSp>
          <p:nvGrpSpPr>
            <p:cNvPr id="86" name="Group 85">
              <a:extLst>
                <a:ext uri="{FF2B5EF4-FFF2-40B4-BE49-F238E27FC236}">
                  <a16:creationId xmlns:a16="http://schemas.microsoft.com/office/drawing/2014/main" id="{5C0CE0E2-554A-8326-9EF0-F1A689FB698A}"/>
                </a:ext>
              </a:extLst>
            </p:cNvPr>
            <p:cNvGrpSpPr/>
            <p:nvPr/>
          </p:nvGrpSpPr>
          <p:grpSpPr>
            <a:xfrm>
              <a:off x="5715249" y="2069203"/>
              <a:ext cx="2412706" cy="1543265"/>
              <a:chOff x="3276164" y="2657367"/>
              <a:chExt cx="2412706" cy="1543265"/>
            </a:xfrm>
          </p:grpSpPr>
          <p:grpSp>
            <p:nvGrpSpPr>
              <p:cNvPr id="91" name="Group 90">
                <a:extLst>
                  <a:ext uri="{FF2B5EF4-FFF2-40B4-BE49-F238E27FC236}">
                    <a16:creationId xmlns:a16="http://schemas.microsoft.com/office/drawing/2014/main" id="{4CAFF971-1061-7FB3-EC75-9BD52FCC11F8}"/>
                  </a:ext>
                </a:extLst>
              </p:cNvPr>
              <p:cNvGrpSpPr/>
              <p:nvPr/>
            </p:nvGrpSpPr>
            <p:grpSpPr>
              <a:xfrm>
                <a:off x="3276164" y="2657367"/>
                <a:ext cx="2412706" cy="1543265"/>
                <a:chOff x="3276164" y="2657367"/>
                <a:chExt cx="2412706" cy="1543265"/>
              </a:xfrm>
            </p:grpSpPr>
            <p:pic>
              <p:nvPicPr>
                <p:cNvPr id="93" name="Picture 92">
                  <a:extLst>
                    <a:ext uri="{FF2B5EF4-FFF2-40B4-BE49-F238E27FC236}">
                      <a16:creationId xmlns:a16="http://schemas.microsoft.com/office/drawing/2014/main" id="{BC86B7BF-9C07-B9D3-BF09-DB9DD299663D}"/>
                    </a:ext>
                  </a:extLst>
                </p:cNvPr>
                <p:cNvPicPr>
                  <a:picLocks noChangeAspect="1"/>
                </p:cNvPicPr>
                <p:nvPr/>
              </p:nvPicPr>
              <p:blipFill>
                <a:blip r:embed="rId9"/>
                <a:srcRect l="24851" r="53631"/>
                <a:stretch>
                  <a:fillRect/>
                </a:stretch>
              </p:blipFill>
              <p:spPr>
                <a:xfrm>
                  <a:off x="3276164" y="2657367"/>
                  <a:ext cx="2412706" cy="1543265"/>
                </a:xfrm>
                <a:prstGeom prst="rect">
                  <a:avLst/>
                </a:prstGeom>
              </p:spPr>
            </p:pic>
            <p:pic>
              <p:nvPicPr>
                <p:cNvPr id="94" name="Picture 93" descr="A black and white image of a cloud&#10;&#10;AI-generated content may be incorrect.">
                  <a:extLst>
                    <a:ext uri="{FF2B5EF4-FFF2-40B4-BE49-F238E27FC236}">
                      <a16:creationId xmlns:a16="http://schemas.microsoft.com/office/drawing/2014/main" id="{3ADBD08E-3184-0822-CCA9-656A6FCAE8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725011" y="2692746"/>
                  <a:ext cx="620258" cy="784961"/>
                </a:xfrm>
                <a:prstGeom prst="rect">
                  <a:avLst/>
                </a:prstGeom>
              </p:spPr>
            </p:pic>
          </p:grpSp>
          <p:sp>
            <p:nvSpPr>
              <p:cNvPr id="92" name="TextBox 91">
                <a:extLst>
                  <a:ext uri="{FF2B5EF4-FFF2-40B4-BE49-F238E27FC236}">
                    <a16:creationId xmlns:a16="http://schemas.microsoft.com/office/drawing/2014/main" id="{33497352-E986-E62C-9FD3-015190ECAF7D}"/>
                  </a:ext>
                </a:extLst>
              </p:cNvPr>
              <p:cNvSpPr txBox="1"/>
              <p:nvPr/>
            </p:nvSpPr>
            <p:spPr>
              <a:xfrm>
                <a:off x="4427622" y="2823223"/>
                <a:ext cx="1219200" cy="461665"/>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GB" sz="1200" i="0" u="none" strike="noStrike" kern="1200" cap="none" spc="0" normalizeH="0" baseline="0" noProof="0" dirty="0">
                    <a:ln>
                      <a:noFill/>
                    </a:ln>
                    <a:effectLst/>
                    <a:uLnTx/>
                    <a:uFillTx/>
                    <a:latin typeface="Garamond" panose="02020404030301010803" pitchFamily="18" charset="0"/>
                    <a:cs typeface="Calibri" panose="020F0502020204030204" pitchFamily="34" charset="0"/>
                  </a:rPr>
                  <a:t>Mechanical </a:t>
                </a:r>
              </a:p>
              <a:p>
                <a:pPr marR="0" lvl="0" defTabSz="914400" rtl="0" eaLnBrk="1" fontAlgn="auto" latinLnBrk="0" hangingPunct="1">
                  <a:lnSpc>
                    <a:spcPct val="100000"/>
                  </a:lnSpc>
                  <a:spcBef>
                    <a:spcPts val="0"/>
                  </a:spcBef>
                  <a:spcAft>
                    <a:spcPts val="0"/>
                  </a:spcAft>
                  <a:buClrTx/>
                  <a:buSzTx/>
                  <a:tabLst/>
                  <a:defRPr/>
                </a:pPr>
                <a:r>
                  <a:rPr kumimoji="0" lang="en-GB" sz="1200" i="0" u="none" strike="noStrike" kern="1200" cap="none" spc="0" normalizeH="0" baseline="0" noProof="0" dirty="0">
                    <a:ln>
                      <a:noFill/>
                    </a:ln>
                    <a:effectLst/>
                    <a:uLnTx/>
                    <a:uFillTx/>
                    <a:latin typeface="Garamond" panose="02020404030301010803" pitchFamily="18" charset="0"/>
                    <a:cs typeface="Calibri" panose="020F0502020204030204" pitchFamily="34" charset="0"/>
                  </a:rPr>
                  <a:t>aperture map</a:t>
                </a:r>
                <a:endParaRPr lang="en-GB" sz="1200" b="1" dirty="0">
                  <a:latin typeface="Garamond" panose="02020404030301010803" pitchFamily="18"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5BDD835-5E68-4DE5-774D-F7C33F2FA381}"/>
                    </a:ext>
                  </a:extLst>
                </p:cNvPr>
                <p:cNvSpPr txBox="1"/>
                <p:nvPr/>
              </p:nvSpPr>
              <p:spPr>
                <a:xfrm>
                  <a:off x="6061169" y="3221107"/>
                  <a:ext cx="19139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𝑇</m:t>
                            </m:r>
                          </m:e>
                          <m:sub>
                            <m:r>
                              <a:rPr lang="en-GB" sz="1400" b="0" i="1" smtClean="0">
                                <a:latin typeface="Cambria Math" panose="02040503050406030204" pitchFamily="18" charset="0"/>
                              </a:rPr>
                              <m:t>𝑖</m:t>
                            </m:r>
                          </m:sub>
                        </m:sSub>
                      </m:oMath>
                    </m:oMathPara>
                  </a14:m>
                  <a:endParaRPr lang="en-GB" sz="1400" dirty="0"/>
                </a:p>
              </p:txBody>
            </p:sp>
          </mc:Choice>
          <mc:Fallback xmlns="">
            <p:sp>
              <p:nvSpPr>
                <p:cNvPr id="81" name="TextBox 80">
                  <a:extLst>
                    <a:ext uri="{FF2B5EF4-FFF2-40B4-BE49-F238E27FC236}">
                      <a16:creationId xmlns:a16="http://schemas.microsoft.com/office/drawing/2014/main" id="{85BDD835-5E68-4DE5-774D-F7C33F2FA381}"/>
                    </a:ext>
                  </a:extLst>
                </p:cNvPr>
                <p:cNvSpPr txBox="1">
                  <a:spLocks noRot="1" noChangeAspect="1" noMove="1" noResize="1" noEditPoints="1" noAdjustHandles="1" noChangeArrowheads="1" noChangeShapeType="1" noTextEdit="1"/>
                </p:cNvSpPr>
                <p:nvPr/>
              </p:nvSpPr>
              <p:spPr>
                <a:xfrm>
                  <a:off x="6061169" y="3221107"/>
                  <a:ext cx="191399" cy="215444"/>
                </a:xfrm>
                <a:prstGeom prst="rect">
                  <a:avLst/>
                </a:prstGeom>
                <a:blipFill>
                  <a:blip r:embed="rId11"/>
                  <a:stretch>
                    <a:fillRect l="-18750" r="-3125" b="-17143"/>
                  </a:stretch>
                </a:blipFill>
              </p:spPr>
              <p:txBody>
                <a:bodyPr/>
                <a:lstStyle/>
                <a:p>
                  <a:r>
                    <a:rPr lang="en-GB">
                      <a:noFill/>
                    </a:rPr>
                    <a:t> </a:t>
                  </a:r>
                </a:p>
              </p:txBody>
            </p:sp>
          </mc:Fallback>
        </mc:AlternateContent>
      </p:grpSp>
      <p:grpSp>
        <p:nvGrpSpPr>
          <p:cNvPr id="48" name="Group 47">
            <a:extLst>
              <a:ext uri="{FF2B5EF4-FFF2-40B4-BE49-F238E27FC236}">
                <a16:creationId xmlns:a16="http://schemas.microsoft.com/office/drawing/2014/main" id="{2C072D94-CE8C-A28D-D778-4339FCF5B53E}"/>
              </a:ext>
            </a:extLst>
          </p:cNvPr>
          <p:cNvGrpSpPr/>
          <p:nvPr/>
        </p:nvGrpSpPr>
        <p:grpSpPr>
          <a:xfrm>
            <a:off x="4827917" y="1669040"/>
            <a:ext cx="3225199" cy="369332"/>
            <a:chOff x="3384170" y="1872361"/>
            <a:chExt cx="3225199" cy="369332"/>
          </a:xfrm>
        </p:grpSpPr>
        <p:sp>
          <p:nvSpPr>
            <p:cNvPr id="39" name="Oval 38">
              <a:extLst>
                <a:ext uri="{FF2B5EF4-FFF2-40B4-BE49-F238E27FC236}">
                  <a16:creationId xmlns:a16="http://schemas.microsoft.com/office/drawing/2014/main" id="{0FF37C29-036E-1330-CD46-9C98BF867508}"/>
                </a:ext>
              </a:extLst>
            </p:cNvPr>
            <p:cNvSpPr/>
            <p:nvPr/>
          </p:nvSpPr>
          <p:spPr>
            <a:xfrm>
              <a:off x="3384170" y="1904279"/>
              <a:ext cx="344905" cy="336884"/>
            </a:xfrm>
            <a:prstGeom prst="ellipse">
              <a:avLst/>
            </a:prstGeom>
            <a:solidFill>
              <a:srgbClr val="990000"/>
            </a:solidFill>
            <a:ln>
              <a:solidFill>
                <a:srgbClr val="99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Garamond" panose="02020404030301010803" pitchFamily="18" charset="0"/>
                </a:rPr>
                <a:t>1</a:t>
              </a:r>
            </a:p>
          </p:txBody>
        </p:sp>
        <p:sp>
          <p:nvSpPr>
            <p:cNvPr id="45" name="TextBox 44">
              <a:extLst>
                <a:ext uri="{FF2B5EF4-FFF2-40B4-BE49-F238E27FC236}">
                  <a16:creationId xmlns:a16="http://schemas.microsoft.com/office/drawing/2014/main" id="{8F7E9AD6-2839-B80D-35B6-F0080ADA11D7}"/>
                </a:ext>
              </a:extLst>
            </p:cNvPr>
            <p:cNvSpPr txBox="1"/>
            <p:nvPr/>
          </p:nvSpPr>
          <p:spPr>
            <a:xfrm>
              <a:off x="3729075" y="1872361"/>
              <a:ext cx="2880294" cy="369332"/>
            </a:xfrm>
            <a:prstGeom prst="rect">
              <a:avLst/>
            </a:prstGeom>
            <a:noFill/>
          </p:spPr>
          <p:txBody>
            <a:bodyPr wrap="square" rtlCol="0">
              <a:spAutoFit/>
            </a:bodyPr>
            <a:lstStyle/>
            <a:p>
              <a:r>
                <a:rPr lang="en-GB" b="1" dirty="0">
                  <a:solidFill>
                    <a:srgbClr val="990000"/>
                  </a:solidFill>
                  <a:latin typeface="Garamond" panose="02020404030301010803" pitchFamily="18" charset="0"/>
                  <a:cs typeface="Calibri" panose="020F0502020204030204" pitchFamily="34" charset="0"/>
                </a:rPr>
                <a:t>Common reduced models</a:t>
              </a:r>
            </a:p>
          </p:txBody>
        </p:sp>
      </p:grpSp>
      <p:pic>
        <p:nvPicPr>
          <p:cNvPr id="21" name="Picture 20">
            <a:extLst>
              <a:ext uri="{FF2B5EF4-FFF2-40B4-BE49-F238E27FC236}">
                <a16:creationId xmlns:a16="http://schemas.microsoft.com/office/drawing/2014/main" id="{3C2CB562-CBCD-E1A7-F7D5-CFD28EF5A373}"/>
              </a:ext>
            </a:extLst>
          </p:cNvPr>
          <p:cNvPicPr>
            <a:picLocks noChangeAspect="1"/>
          </p:cNvPicPr>
          <p:nvPr/>
        </p:nvPicPr>
        <p:blipFill>
          <a:blip r:embed="rId9"/>
          <a:srcRect r="81753"/>
          <a:stretch>
            <a:fillRect/>
          </a:stretch>
        </p:blipFill>
        <p:spPr>
          <a:xfrm>
            <a:off x="1099351" y="2207532"/>
            <a:ext cx="2045927" cy="1543265"/>
          </a:xfrm>
          <a:prstGeom prst="rect">
            <a:avLst/>
          </a:prstGeom>
        </p:spPr>
      </p:pic>
      <p:grpSp>
        <p:nvGrpSpPr>
          <p:cNvPr id="50" name="Group 49">
            <a:extLst>
              <a:ext uri="{FF2B5EF4-FFF2-40B4-BE49-F238E27FC236}">
                <a16:creationId xmlns:a16="http://schemas.microsoft.com/office/drawing/2014/main" id="{7FE4A98D-F152-F6EE-028E-2F160C5CDF79}"/>
              </a:ext>
            </a:extLst>
          </p:cNvPr>
          <p:cNvGrpSpPr/>
          <p:nvPr/>
        </p:nvGrpSpPr>
        <p:grpSpPr>
          <a:xfrm>
            <a:off x="833419" y="1668510"/>
            <a:ext cx="3244469" cy="369332"/>
            <a:chOff x="265012" y="1856192"/>
            <a:chExt cx="3244469" cy="369332"/>
          </a:xfrm>
        </p:grpSpPr>
        <p:sp>
          <p:nvSpPr>
            <p:cNvPr id="37" name="Oval 36">
              <a:extLst>
                <a:ext uri="{FF2B5EF4-FFF2-40B4-BE49-F238E27FC236}">
                  <a16:creationId xmlns:a16="http://schemas.microsoft.com/office/drawing/2014/main" id="{9C2F4169-DCBD-4D8D-9864-89866F45A5B2}"/>
                </a:ext>
              </a:extLst>
            </p:cNvPr>
            <p:cNvSpPr/>
            <p:nvPr/>
          </p:nvSpPr>
          <p:spPr>
            <a:xfrm>
              <a:off x="265012" y="1888640"/>
              <a:ext cx="344905" cy="336884"/>
            </a:xfrm>
            <a:prstGeom prst="ellipse">
              <a:avLst/>
            </a:prstGeom>
            <a:solidFill>
              <a:srgbClr val="1C514E"/>
            </a:solidFill>
            <a:ln>
              <a:solidFill>
                <a:srgbClr val="1C514E"/>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Garamond" panose="02020404030301010803" pitchFamily="18" charset="0"/>
                </a:rPr>
                <a:t>1</a:t>
              </a:r>
            </a:p>
          </p:txBody>
        </p:sp>
        <p:sp>
          <p:nvSpPr>
            <p:cNvPr id="42" name="TextBox 41">
              <a:extLst>
                <a:ext uri="{FF2B5EF4-FFF2-40B4-BE49-F238E27FC236}">
                  <a16:creationId xmlns:a16="http://schemas.microsoft.com/office/drawing/2014/main" id="{C12F607D-4EFF-9CBD-2AA8-D18ED49246C5}"/>
                </a:ext>
              </a:extLst>
            </p:cNvPr>
            <p:cNvSpPr txBox="1"/>
            <p:nvPr/>
          </p:nvSpPr>
          <p:spPr>
            <a:xfrm>
              <a:off x="629187" y="1856192"/>
              <a:ext cx="2880294" cy="369332"/>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Detailed fracture physics</a:t>
              </a:r>
            </a:p>
          </p:txBody>
        </p:sp>
      </p:grpSp>
      <p:grpSp>
        <p:nvGrpSpPr>
          <p:cNvPr id="75" name="Group 74">
            <a:extLst>
              <a:ext uri="{FF2B5EF4-FFF2-40B4-BE49-F238E27FC236}">
                <a16:creationId xmlns:a16="http://schemas.microsoft.com/office/drawing/2014/main" id="{7A625525-293D-9A7C-4516-E7B34375A084}"/>
              </a:ext>
            </a:extLst>
          </p:cNvPr>
          <p:cNvGrpSpPr/>
          <p:nvPr/>
        </p:nvGrpSpPr>
        <p:grpSpPr>
          <a:xfrm>
            <a:off x="651685" y="4095774"/>
            <a:ext cx="3214459" cy="1859980"/>
            <a:chOff x="338866" y="3758892"/>
            <a:chExt cx="3214459" cy="1859980"/>
          </a:xfrm>
        </p:grpSpPr>
        <p:grpSp>
          <p:nvGrpSpPr>
            <p:cNvPr id="74" name="Group 73">
              <a:extLst>
                <a:ext uri="{FF2B5EF4-FFF2-40B4-BE49-F238E27FC236}">
                  <a16:creationId xmlns:a16="http://schemas.microsoft.com/office/drawing/2014/main" id="{2E570B18-2326-6979-4961-351F5EF34B21}"/>
                </a:ext>
              </a:extLst>
            </p:cNvPr>
            <p:cNvGrpSpPr/>
            <p:nvPr/>
          </p:nvGrpSpPr>
          <p:grpSpPr>
            <a:xfrm>
              <a:off x="338866" y="3758892"/>
              <a:ext cx="3214459" cy="1859980"/>
              <a:chOff x="338866" y="3758892"/>
              <a:chExt cx="3214459" cy="1859980"/>
            </a:xfrm>
          </p:grpSpPr>
          <p:sp>
            <p:nvSpPr>
              <p:cNvPr id="58" name="TextBox 57">
                <a:extLst>
                  <a:ext uri="{FF2B5EF4-FFF2-40B4-BE49-F238E27FC236}">
                    <a16:creationId xmlns:a16="http://schemas.microsoft.com/office/drawing/2014/main" id="{BA1D86F7-26EA-6947-C5DB-27AEEA917E6C}"/>
                  </a:ext>
                </a:extLst>
              </p:cNvPr>
              <p:cNvSpPr txBox="1"/>
              <p:nvPr/>
            </p:nvSpPr>
            <p:spPr>
              <a:xfrm>
                <a:off x="394134" y="3794969"/>
                <a:ext cx="3159191" cy="1815882"/>
              </a:xfrm>
              <a:prstGeom prst="rect">
                <a:avLst/>
              </a:prstGeom>
              <a:noFill/>
            </p:spPr>
            <p:txBody>
              <a:bodyPr wrap="square" rtlCol="0">
                <a:spAutoFit/>
              </a:bodyPr>
              <a:lstStyle/>
              <a:p>
                <a:r>
                  <a:rPr lang="en-GB" sz="1600" dirty="0">
                    <a:latin typeface="Garamond" panose="02020404030301010803" pitchFamily="18" charset="0"/>
                    <a:cs typeface="Calibri" panose="020F0502020204030204" pitchFamily="34" charset="0"/>
                  </a:rPr>
                  <a:t>      Physically consistent</a:t>
                </a:r>
              </a:p>
              <a:p>
                <a:endParaRPr lang="en-GB" sz="1600" dirty="0">
                  <a:latin typeface="Garamond" panose="02020404030301010803" pitchFamily="18" charset="0"/>
                  <a:cs typeface="Calibri" panose="020F0502020204030204" pitchFamily="34" charset="0"/>
                </a:endParaRPr>
              </a:p>
              <a:p>
                <a:endParaRPr lang="en-GB" sz="1600" dirty="0">
                  <a:latin typeface="Garamond" panose="02020404030301010803" pitchFamily="18" charset="0"/>
                  <a:cs typeface="Calibri" panose="020F0502020204030204" pitchFamily="34" charset="0"/>
                </a:endParaRPr>
              </a:p>
              <a:p>
                <a:r>
                  <a:rPr lang="en-GB" sz="1600" dirty="0">
                    <a:latin typeface="Garamond" panose="02020404030301010803" pitchFamily="18" charset="0"/>
                    <a:cs typeface="Calibri" panose="020F0502020204030204" pitchFamily="34" charset="0"/>
                  </a:rPr>
                  <a:t>       Capture intra-fracture variability </a:t>
                </a:r>
              </a:p>
              <a:p>
                <a:endParaRPr lang="en-GB" sz="1600" dirty="0">
                  <a:latin typeface="Garamond" panose="02020404030301010803" pitchFamily="18" charset="0"/>
                  <a:cs typeface="Calibri" panose="020F0502020204030204" pitchFamily="34" charset="0"/>
                </a:endParaRPr>
              </a:p>
              <a:p>
                <a:endParaRPr lang="en-GB" sz="1600" dirty="0">
                  <a:latin typeface="Garamond" panose="02020404030301010803" pitchFamily="18" charset="0"/>
                  <a:cs typeface="Calibri" panose="020F0502020204030204" pitchFamily="34" charset="0"/>
                </a:endParaRPr>
              </a:p>
              <a:p>
                <a:r>
                  <a:rPr lang="en-GB" sz="1600" dirty="0">
                    <a:latin typeface="Garamond" panose="02020404030301010803" pitchFamily="18" charset="0"/>
                    <a:cs typeface="Calibri" panose="020F0502020204030204" pitchFamily="34" charset="0"/>
                  </a:rPr>
                  <a:t>     Expensive for large networks</a:t>
                </a:r>
              </a:p>
            </p:txBody>
          </p:sp>
          <p:grpSp>
            <p:nvGrpSpPr>
              <p:cNvPr id="71" name="Group 70">
                <a:extLst>
                  <a:ext uri="{FF2B5EF4-FFF2-40B4-BE49-F238E27FC236}">
                    <a16:creationId xmlns:a16="http://schemas.microsoft.com/office/drawing/2014/main" id="{3BB0A208-DC52-443B-59A7-FFDBA56F9036}"/>
                  </a:ext>
                </a:extLst>
              </p:cNvPr>
              <p:cNvGrpSpPr/>
              <p:nvPr/>
            </p:nvGrpSpPr>
            <p:grpSpPr>
              <a:xfrm>
                <a:off x="338866" y="3758892"/>
                <a:ext cx="442674" cy="1859980"/>
                <a:chOff x="338866" y="3758892"/>
                <a:chExt cx="442674" cy="1859980"/>
              </a:xfrm>
            </p:grpSpPr>
            <p:pic>
              <p:nvPicPr>
                <p:cNvPr id="67" name="Graphic 66" descr="Shield Tick with solid fill">
                  <a:extLst>
                    <a:ext uri="{FF2B5EF4-FFF2-40B4-BE49-F238E27FC236}">
                      <a16:creationId xmlns:a16="http://schemas.microsoft.com/office/drawing/2014/main" id="{2DA66E67-A919-87C6-3042-C0DD3C1F666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38866" y="3758892"/>
                  <a:ext cx="442674" cy="442674"/>
                </a:xfrm>
                <a:prstGeom prst="rect">
                  <a:avLst/>
                </a:prstGeom>
              </p:spPr>
            </p:pic>
            <p:pic>
              <p:nvPicPr>
                <p:cNvPr id="70" name="Graphic 69" descr="Hourglass 30% outline">
                  <a:extLst>
                    <a:ext uri="{FF2B5EF4-FFF2-40B4-BE49-F238E27FC236}">
                      <a16:creationId xmlns:a16="http://schemas.microsoft.com/office/drawing/2014/main" id="{BB3F3D83-FF91-3F4E-7392-89328A0FB44A}"/>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367273" y="5232004"/>
                  <a:ext cx="386868" cy="386868"/>
                </a:xfrm>
                <a:prstGeom prst="rect">
                  <a:avLst/>
                </a:prstGeom>
              </p:spPr>
            </p:pic>
          </p:grpSp>
        </p:grpSp>
        <p:pic>
          <p:nvPicPr>
            <p:cNvPr id="73" name="Graphic 72" descr="Checkmark with solid fill">
              <a:extLst>
                <a:ext uri="{FF2B5EF4-FFF2-40B4-BE49-F238E27FC236}">
                  <a16:creationId xmlns:a16="http://schemas.microsoft.com/office/drawing/2014/main" id="{8CE27171-363C-4138-DF25-2A0EEDB7B3DE}"/>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432021" y="4531662"/>
              <a:ext cx="338162" cy="338162"/>
            </a:xfrm>
            <a:prstGeom prst="rect">
              <a:avLst/>
            </a:prstGeom>
          </p:spPr>
        </p:pic>
      </p:grpSp>
      <p:cxnSp>
        <p:nvCxnSpPr>
          <p:cNvPr id="100" name="Straight Arrow Connector 99">
            <a:extLst>
              <a:ext uri="{FF2B5EF4-FFF2-40B4-BE49-F238E27FC236}">
                <a16:creationId xmlns:a16="http://schemas.microsoft.com/office/drawing/2014/main" id="{7DE607B6-A2A8-75D5-A1E2-45DD66235DC2}"/>
              </a:ext>
            </a:extLst>
          </p:cNvPr>
          <p:cNvCxnSpPr/>
          <p:nvPr/>
        </p:nvCxnSpPr>
        <p:spPr>
          <a:xfrm>
            <a:off x="7644063" y="2891626"/>
            <a:ext cx="1186443"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1BE960-E0AA-C9E8-8352-D934AB4270B3}"/>
              </a:ext>
            </a:extLst>
          </p:cNvPr>
          <p:cNvSpPr txBox="1"/>
          <p:nvPr/>
        </p:nvSpPr>
        <p:spPr>
          <a:xfrm>
            <a:off x="8678194" y="4511090"/>
            <a:ext cx="3162228" cy="1123712"/>
          </a:xfrm>
          <a:prstGeom prst="roundRect">
            <a:avLst/>
          </a:prstGeom>
          <a:solidFill>
            <a:srgbClr val="DAE3E3"/>
          </a:solidFill>
          <a:ln>
            <a:solidFill>
              <a:srgbClr val="DAE3E3"/>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GB" sz="2000" b="1" dirty="0">
                <a:solidFill>
                  <a:srgbClr val="1C514E"/>
                </a:solidFill>
                <a:latin typeface="Garamond" panose="02020404030301010803" pitchFamily="18" charset="0"/>
                <a:cs typeface="Calibri" panose="020F0502020204030204" pitchFamily="34" charset="0"/>
              </a:rPr>
              <a:t>Model bias, </a:t>
            </a:r>
          </a:p>
          <a:p>
            <a:pPr marR="0" lvl="0" algn="ctr" defTabSz="914400" rtl="0" eaLnBrk="1" fontAlgn="auto" latinLnBrk="0" hangingPunct="1">
              <a:lnSpc>
                <a:spcPct val="100000"/>
              </a:lnSpc>
              <a:spcBef>
                <a:spcPts val="0"/>
              </a:spcBef>
              <a:spcAft>
                <a:spcPts val="0"/>
              </a:spcAft>
              <a:buClrTx/>
              <a:buSzTx/>
              <a:tabLst/>
              <a:defRPr/>
            </a:pPr>
            <a:r>
              <a:rPr lang="en-GB" sz="2000" b="1" dirty="0">
                <a:solidFill>
                  <a:srgbClr val="1C514E"/>
                </a:solidFill>
                <a:latin typeface="Garamond" panose="02020404030301010803" pitchFamily="18" charset="0"/>
                <a:cs typeface="Calibri" panose="020F0502020204030204" pitchFamily="34" charset="0"/>
              </a:rPr>
              <a:t>N</a:t>
            </a:r>
            <a:r>
              <a:rPr kumimoji="0" lang="en-GB" sz="2000" b="1" i="0" u="none" strike="noStrike" kern="1200" cap="none" spc="0" normalizeH="0" baseline="0" noProof="0" dirty="0">
                <a:ln>
                  <a:noFill/>
                </a:ln>
                <a:solidFill>
                  <a:srgbClr val="1C514E"/>
                </a:solidFill>
                <a:effectLst/>
                <a:uLnTx/>
                <a:uFillTx/>
                <a:latin typeface="Garamond" panose="02020404030301010803" pitchFamily="18" charset="0"/>
                <a:cs typeface="Calibri" panose="020F0502020204030204" pitchFamily="34" charset="0"/>
              </a:rPr>
              <a:t>o physically-grounded uncertainty</a:t>
            </a:r>
            <a:r>
              <a:rPr kumimoji="0" lang="en-GB" sz="2000" b="1" i="0" u="none" strike="noStrike" kern="1200" cap="none" spc="0" normalizeH="0" baseline="0" noProof="0" dirty="0">
                <a:ln>
                  <a:noFill/>
                </a:ln>
                <a:solidFill>
                  <a:srgbClr val="1C514E"/>
                </a:solidFill>
                <a:effectLst/>
                <a:uLnTx/>
                <a:uFillTx/>
                <a:latin typeface="Goudy Old Style"/>
                <a:ea typeface="+mn-ea"/>
                <a:cs typeface="Calibri" panose="020F0502020204030204" pitchFamily="34" charset="0"/>
              </a:rPr>
              <a:t> </a:t>
            </a:r>
            <a:endParaRPr lang="en-GB" sz="2000" dirty="0">
              <a:solidFill>
                <a:srgbClr val="1C514E"/>
              </a:solidFill>
              <a:latin typeface="+mj-lt"/>
              <a:cs typeface="Calibri" panose="020F0502020204030204" pitchFamily="34" charset="0"/>
            </a:endParaRPr>
          </a:p>
        </p:txBody>
      </p:sp>
      <p:cxnSp>
        <p:nvCxnSpPr>
          <p:cNvPr id="4" name="Straight Connector 3">
            <a:extLst>
              <a:ext uri="{FF2B5EF4-FFF2-40B4-BE49-F238E27FC236}">
                <a16:creationId xmlns:a16="http://schemas.microsoft.com/office/drawing/2014/main" id="{BE9F1A75-4914-04EC-894D-202CBD4E0C85}"/>
              </a:ext>
            </a:extLst>
          </p:cNvPr>
          <p:cNvCxnSpPr>
            <a:cxnSpLocks/>
          </p:cNvCxnSpPr>
          <p:nvPr/>
        </p:nvCxnSpPr>
        <p:spPr>
          <a:xfrm>
            <a:off x="4160108" y="1853176"/>
            <a:ext cx="0" cy="4160446"/>
          </a:xfrm>
          <a:prstGeom prst="line">
            <a:avLst/>
          </a:prstGeom>
          <a:ln w="47625" cap="rnd">
            <a:solidFill>
              <a:srgbClr val="DAE3E3"/>
            </a:solidFill>
          </a:ln>
          <a:effectLst>
            <a:outerShdw blurRad="50800" dist="38100" algn="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5553C554-71B0-89F3-5BC8-71C7EF4783AB}"/>
              </a:ext>
            </a:extLst>
          </p:cNvPr>
          <p:cNvSpPr txBox="1"/>
          <p:nvPr/>
        </p:nvSpPr>
        <p:spPr>
          <a:xfrm>
            <a:off x="3848687" y="3559815"/>
            <a:ext cx="687588" cy="369332"/>
          </a:xfrm>
          <a:prstGeom prst="rect">
            <a:avLst/>
          </a:prstGeom>
          <a:solidFill>
            <a:schemeClr val="bg1"/>
          </a:solidFill>
        </p:spPr>
        <p:txBody>
          <a:bodyPr wrap="square">
            <a:spAutoFit/>
          </a:bodyPr>
          <a:lstStyle/>
          <a:p>
            <a:pPr algn="ctr"/>
            <a:r>
              <a:rPr lang="en-GB" b="1" dirty="0">
                <a:solidFill>
                  <a:srgbClr val="1C514E"/>
                </a:solidFill>
                <a:effectLst>
                  <a:outerShdw blurRad="50800" dist="38100" algn="l" rotWithShape="0">
                    <a:prstClr val="black">
                      <a:alpha val="40000"/>
                    </a:prstClr>
                  </a:outerShdw>
                </a:effectLst>
                <a:latin typeface="Garamond" panose="02020404030301010803" pitchFamily="18" charset="0"/>
                <a:cs typeface="Calibri" panose="020F0502020204030204" pitchFamily="34" charset="0"/>
              </a:rPr>
              <a:t>OR</a:t>
            </a:r>
            <a:endParaRPr lang="en-GB" dirty="0">
              <a:solidFill>
                <a:srgbClr val="1C514E"/>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405062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CEDB7-6EC5-FBE7-4C93-DA3A4ABE39D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1B7C039-384D-E085-BAAD-80F1D4618879}"/>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00" name="Straight Arrow Connector 99">
            <a:extLst>
              <a:ext uri="{FF2B5EF4-FFF2-40B4-BE49-F238E27FC236}">
                <a16:creationId xmlns:a16="http://schemas.microsoft.com/office/drawing/2014/main" id="{EC8E3430-3CA9-69F1-1B5C-F57D12D1F977}"/>
              </a:ext>
            </a:extLst>
          </p:cNvPr>
          <p:cNvCxnSpPr/>
          <p:nvPr/>
        </p:nvCxnSpPr>
        <p:spPr>
          <a:xfrm>
            <a:off x="7644063" y="2891626"/>
            <a:ext cx="1186443"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81C4AE9-6B32-F9BD-1CC4-C5986601562B}"/>
              </a:ext>
            </a:extLst>
          </p:cNvPr>
          <p:cNvGrpSpPr/>
          <p:nvPr/>
        </p:nvGrpSpPr>
        <p:grpSpPr>
          <a:xfrm>
            <a:off x="3952703" y="1436645"/>
            <a:ext cx="4211892" cy="4747584"/>
            <a:chOff x="3952703" y="1436645"/>
            <a:chExt cx="4211892" cy="4747584"/>
          </a:xfrm>
        </p:grpSpPr>
        <p:sp>
          <p:nvSpPr>
            <p:cNvPr id="7" name="Rectangle: Rounded Corners 6">
              <a:extLst>
                <a:ext uri="{FF2B5EF4-FFF2-40B4-BE49-F238E27FC236}">
                  <a16:creationId xmlns:a16="http://schemas.microsoft.com/office/drawing/2014/main" id="{A6650AC3-ECA4-3D78-28DE-93B6F1A6FD07}"/>
                </a:ext>
              </a:extLst>
            </p:cNvPr>
            <p:cNvSpPr/>
            <p:nvPr/>
          </p:nvSpPr>
          <p:spPr>
            <a:xfrm>
              <a:off x="4441431" y="1436645"/>
              <a:ext cx="3723164" cy="4747584"/>
            </a:xfrm>
            <a:prstGeom prst="roundRect">
              <a:avLst/>
            </a:prstGeom>
            <a:solidFill>
              <a:schemeClr val="bg1"/>
            </a:solidFill>
            <a:ln w="28575">
              <a:solidFill>
                <a:srgbClr val="1C51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descr="6,100+ Ai Brain Logo Stock Illustrations, Royalty-Free Vector Graphics &amp;  Clip Art - iStock">
              <a:extLst>
                <a:ext uri="{FF2B5EF4-FFF2-40B4-BE49-F238E27FC236}">
                  <a16:creationId xmlns:a16="http://schemas.microsoft.com/office/drawing/2014/main" id="{7387E221-51F9-CFB1-2D84-CB10525592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65" t="11539" r="27202" b="14087"/>
            <a:stretch>
              <a:fillRect/>
            </a:stretch>
          </p:blipFill>
          <p:spPr bwMode="auto">
            <a:xfrm>
              <a:off x="3952703" y="3077606"/>
              <a:ext cx="977456" cy="99760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Slide Number Placeholder 7">
            <a:extLst>
              <a:ext uri="{FF2B5EF4-FFF2-40B4-BE49-F238E27FC236}">
                <a16:creationId xmlns:a16="http://schemas.microsoft.com/office/drawing/2014/main" id="{5316633C-2E42-7D99-B25B-E6831C1AB13F}"/>
              </a:ext>
            </a:extLst>
          </p:cNvPr>
          <p:cNvSpPr>
            <a:spLocks noGrp="1"/>
          </p:cNvSpPr>
          <p:nvPr>
            <p:ph type="sldNum" sz="quarter" idx="12"/>
          </p:nvPr>
        </p:nvSpPr>
        <p:spPr/>
        <p:txBody>
          <a:bodyPr/>
          <a:lstStyle/>
          <a:p>
            <a:pPr rtl="0"/>
            <a:fld id="{294A09A9-5501-47C1-A89A-A340965A2BE2}" type="slidenum">
              <a:rPr lang="en-GB" noProof="0" smtClean="0"/>
              <a:t>4</a:t>
            </a:fld>
            <a:endParaRPr lang="en-GB" noProof="0"/>
          </a:p>
        </p:txBody>
      </p:sp>
      <p:sp>
        <p:nvSpPr>
          <p:cNvPr id="29" name="Title 1">
            <a:extLst>
              <a:ext uri="{FF2B5EF4-FFF2-40B4-BE49-F238E27FC236}">
                <a16:creationId xmlns:a16="http://schemas.microsoft.com/office/drawing/2014/main" id="{FAAC67E3-32B8-FBAD-8984-9EDDF7EBE349}"/>
              </a:ext>
            </a:extLst>
          </p:cNvPr>
          <p:cNvSpPr txBox="1">
            <a:spLocks/>
          </p:cNvSpPr>
          <p:nvPr/>
        </p:nvSpPr>
        <p:spPr>
          <a:xfrm>
            <a:off x="394135" y="10750"/>
            <a:ext cx="9961044"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From Fracture-Scale Physics to Network-Scale Modelling</a:t>
            </a:r>
            <a:br>
              <a:rPr lang="en-GB" dirty="0"/>
            </a:br>
            <a:r>
              <a:rPr lang="en-GB" sz="1600" cap="all" spc="300" dirty="0">
                <a:solidFill>
                  <a:prstClr val="black">
                    <a:alpha val="60000"/>
                  </a:prstClr>
                </a:solidFill>
                <a:latin typeface="Avenir Next LT Pro"/>
                <a:ea typeface="+mn-ea"/>
                <a:cs typeface="+mn-cs"/>
              </a:rPr>
              <a:t>Uncertainty propagation with AI-enhanced reduced models</a:t>
            </a:r>
            <a:endParaRPr lang="en-GB" dirty="0"/>
          </a:p>
        </p:txBody>
      </p:sp>
      <p:pic>
        <p:nvPicPr>
          <p:cNvPr id="13" name="Picture 12">
            <a:extLst>
              <a:ext uri="{FF2B5EF4-FFF2-40B4-BE49-F238E27FC236}">
                <a16:creationId xmlns:a16="http://schemas.microsoft.com/office/drawing/2014/main" id="{FE569891-8CCB-E620-D73E-49BFC2C383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68F7318A-3CF9-E4D2-6CC0-24B2A8DA7363}"/>
              </a:ext>
            </a:extLst>
          </p:cNvPr>
          <p:cNvPicPr>
            <a:picLocks noChangeAspect="1"/>
          </p:cNvPicPr>
          <p:nvPr/>
        </p:nvPicPr>
        <p:blipFill>
          <a:blip r:embed="rId5"/>
          <a:stretch>
            <a:fillRect/>
          </a:stretch>
        </p:blipFill>
        <p:spPr>
          <a:xfrm>
            <a:off x="9426150" y="2207809"/>
            <a:ext cx="1451221" cy="1542988"/>
          </a:xfrm>
          <a:prstGeom prst="rect">
            <a:avLst/>
          </a:prstGeom>
        </p:spPr>
      </p:pic>
      <p:grpSp>
        <p:nvGrpSpPr>
          <p:cNvPr id="46" name="Group 45">
            <a:extLst>
              <a:ext uri="{FF2B5EF4-FFF2-40B4-BE49-F238E27FC236}">
                <a16:creationId xmlns:a16="http://schemas.microsoft.com/office/drawing/2014/main" id="{E9A5A77B-4D8A-791B-5F84-7C1F048A06ED}"/>
              </a:ext>
            </a:extLst>
          </p:cNvPr>
          <p:cNvGrpSpPr/>
          <p:nvPr/>
        </p:nvGrpSpPr>
        <p:grpSpPr>
          <a:xfrm>
            <a:off x="8678194" y="1669535"/>
            <a:ext cx="3204189" cy="369332"/>
            <a:chOff x="9335265" y="1855758"/>
            <a:chExt cx="3204189" cy="369332"/>
          </a:xfrm>
        </p:grpSpPr>
        <p:sp>
          <p:nvSpPr>
            <p:cNvPr id="41" name="Oval 40">
              <a:extLst>
                <a:ext uri="{FF2B5EF4-FFF2-40B4-BE49-F238E27FC236}">
                  <a16:creationId xmlns:a16="http://schemas.microsoft.com/office/drawing/2014/main" id="{C72135CF-F8FB-7ABE-DBD8-7AD77B74AFB9}"/>
                </a:ext>
              </a:extLst>
            </p:cNvPr>
            <p:cNvSpPr/>
            <p:nvPr/>
          </p:nvSpPr>
          <p:spPr>
            <a:xfrm>
              <a:off x="9335265" y="1879195"/>
              <a:ext cx="304625" cy="336884"/>
            </a:xfrm>
            <a:prstGeom prst="ellipse">
              <a:avLst/>
            </a:prstGeom>
            <a:solidFill>
              <a:srgbClr val="1C514E"/>
            </a:solidFill>
            <a:ln>
              <a:solidFill>
                <a:srgbClr val="1C514E"/>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Garamond" panose="02020404030301010803" pitchFamily="18" charset="0"/>
                </a:rPr>
                <a:t>2</a:t>
              </a:r>
            </a:p>
          </p:txBody>
        </p:sp>
        <p:sp>
          <p:nvSpPr>
            <p:cNvPr id="43" name="TextBox 42">
              <a:extLst>
                <a:ext uri="{FF2B5EF4-FFF2-40B4-BE49-F238E27FC236}">
                  <a16:creationId xmlns:a16="http://schemas.microsoft.com/office/drawing/2014/main" id="{6449A8B4-FC13-F62E-F159-E9815EEB8B0B}"/>
                </a:ext>
              </a:extLst>
            </p:cNvPr>
            <p:cNvSpPr txBox="1"/>
            <p:nvPr/>
          </p:nvSpPr>
          <p:spPr>
            <a:xfrm>
              <a:off x="9659160" y="1855758"/>
              <a:ext cx="2880294" cy="369332"/>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Fracture Networks models</a:t>
              </a:r>
            </a:p>
          </p:txBody>
        </p:sp>
      </p:grpSp>
      <p:sp>
        <p:nvSpPr>
          <p:cNvPr id="3" name="Rectangle 2">
            <a:extLst>
              <a:ext uri="{FF2B5EF4-FFF2-40B4-BE49-F238E27FC236}">
                <a16:creationId xmlns:a16="http://schemas.microsoft.com/office/drawing/2014/main" id="{1F05E4AE-C8DD-E68F-839B-A7CD00A541B8}"/>
              </a:ext>
            </a:extLst>
          </p:cNvPr>
          <p:cNvSpPr/>
          <p:nvPr/>
        </p:nvSpPr>
        <p:spPr>
          <a:xfrm>
            <a:off x="2654968" y="2438400"/>
            <a:ext cx="687588" cy="6202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E4B87373-0C88-717C-2AA5-3F31F99C3890}"/>
              </a:ext>
            </a:extLst>
          </p:cNvPr>
          <p:cNvPicPr>
            <a:picLocks noChangeAspect="1"/>
          </p:cNvPicPr>
          <p:nvPr/>
        </p:nvPicPr>
        <p:blipFill>
          <a:blip r:embed="rId6"/>
          <a:srcRect r="81753"/>
          <a:stretch>
            <a:fillRect/>
          </a:stretch>
        </p:blipFill>
        <p:spPr>
          <a:xfrm>
            <a:off x="1099351" y="2207532"/>
            <a:ext cx="2045927" cy="1543265"/>
          </a:xfrm>
          <a:prstGeom prst="rect">
            <a:avLst/>
          </a:prstGeom>
        </p:spPr>
      </p:pic>
      <p:grpSp>
        <p:nvGrpSpPr>
          <p:cNvPr id="50" name="Group 49">
            <a:extLst>
              <a:ext uri="{FF2B5EF4-FFF2-40B4-BE49-F238E27FC236}">
                <a16:creationId xmlns:a16="http://schemas.microsoft.com/office/drawing/2014/main" id="{5EF7818A-33BC-CB55-9F17-68A1CA8479DD}"/>
              </a:ext>
            </a:extLst>
          </p:cNvPr>
          <p:cNvGrpSpPr/>
          <p:nvPr/>
        </p:nvGrpSpPr>
        <p:grpSpPr>
          <a:xfrm>
            <a:off x="833419" y="1668510"/>
            <a:ext cx="3244469" cy="369332"/>
            <a:chOff x="265012" y="1856192"/>
            <a:chExt cx="3244469" cy="369332"/>
          </a:xfrm>
        </p:grpSpPr>
        <p:sp>
          <p:nvSpPr>
            <p:cNvPr id="37" name="Oval 36">
              <a:extLst>
                <a:ext uri="{FF2B5EF4-FFF2-40B4-BE49-F238E27FC236}">
                  <a16:creationId xmlns:a16="http://schemas.microsoft.com/office/drawing/2014/main" id="{9F05910C-96C1-07D8-F644-5E146AFB2FFC}"/>
                </a:ext>
              </a:extLst>
            </p:cNvPr>
            <p:cNvSpPr/>
            <p:nvPr/>
          </p:nvSpPr>
          <p:spPr>
            <a:xfrm>
              <a:off x="265012" y="1888640"/>
              <a:ext cx="344905" cy="336884"/>
            </a:xfrm>
            <a:prstGeom prst="ellipse">
              <a:avLst/>
            </a:prstGeom>
            <a:solidFill>
              <a:srgbClr val="1C514E"/>
            </a:solidFill>
            <a:ln>
              <a:solidFill>
                <a:srgbClr val="1C514E"/>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Garamond" panose="02020404030301010803" pitchFamily="18" charset="0"/>
                </a:rPr>
                <a:t>1</a:t>
              </a:r>
            </a:p>
          </p:txBody>
        </p:sp>
        <p:sp>
          <p:nvSpPr>
            <p:cNvPr id="42" name="TextBox 41">
              <a:extLst>
                <a:ext uri="{FF2B5EF4-FFF2-40B4-BE49-F238E27FC236}">
                  <a16:creationId xmlns:a16="http://schemas.microsoft.com/office/drawing/2014/main" id="{6DB4EDA6-A375-9F63-9D00-D538D9653DD7}"/>
                </a:ext>
              </a:extLst>
            </p:cNvPr>
            <p:cNvSpPr txBox="1"/>
            <p:nvPr/>
          </p:nvSpPr>
          <p:spPr>
            <a:xfrm>
              <a:off x="629187" y="1856192"/>
              <a:ext cx="2880294" cy="369332"/>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Detailed fracture physics</a:t>
              </a:r>
            </a:p>
          </p:txBody>
        </p:sp>
      </p:grpSp>
      <p:grpSp>
        <p:nvGrpSpPr>
          <p:cNvPr id="75" name="Group 74">
            <a:extLst>
              <a:ext uri="{FF2B5EF4-FFF2-40B4-BE49-F238E27FC236}">
                <a16:creationId xmlns:a16="http://schemas.microsoft.com/office/drawing/2014/main" id="{69170350-E0A8-F63E-B8B4-8CD210856F4B}"/>
              </a:ext>
            </a:extLst>
          </p:cNvPr>
          <p:cNvGrpSpPr/>
          <p:nvPr/>
        </p:nvGrpSpPr>
        <p:grpSpPr>
          <a:xfrm>
            <a:off x="651685" y="4095774"/>
            <a:ext cx="3214459" cy="1859980"/>
            <a:chOff x="338866" y="3758892"/>
            <a:chExt cx="3214459" cy="1859980"/>
          </a:xfrm>
        </p:grpSpPr>
        <p:grpSp>
          <p:nvGrpSpPr>
            <p:cNvPr id="74" name="Group 73">
              <a:extLst>
                <a:ext uri="{FF2B5EF4-FFF2-40B4-BE49-F238E27FC236}">
                  <a16:creationId xmlns:a16="http://schemas.microsoft.com/office/drawing/2014/main" id="{1FB04DC1-2E22-48F7-8CB7-7C69FD9DF3AB}"/>
                </a:ext>
              </a:extLst>
            </p:cNvPr>
            <p:cNvGrpSpPr/>
            <p:nvPr/>
          </p:nvGrpSpPr>
          <p:grpSpPr>
            <a:xfrm>
              <a:off x="338866" y="3758892"/>
              <a:ext cx="3214459" cy="1859980"/>
              <a:chOff x="338866" y="3758892"/>
              <a:chExt cx="3214459" cy="1859980"/>
            </a:xfrm>
          </p:grpSpPr>
          <p:sp>
            <p:nvSpPr>
              <p:cNvPr id="58" name="TextBox 57">
                <a:extLst>
                  <a:ext uri="{FF2B5EF4-FFF2-40B4-BE49-F238E27FC236}">
                    <a16:creationId xmlns:a16="http://schemas.microsoft.com/office/drawing/2014/main" id="{B50F632D-C95B-F957-09B2-4E484A912DB2}"/>
                  </a:ext>
                </a:extLst>
              </p:cNvPr>
              <p:cNvSpPr txBox="1"/>
              <p:nvPr/>
            </p:nvSpPr>
            <p:spPr>
              <a:xfrm>
                <a:off x="394134" y="3794969"/>
                <a:ext cx="3159191" cy="1815882"/>
              </a:xfrm>
              <a:prstGeom prst="rect">
                <a:avLst/>
              </a:prstGeom>
              <a:noFill/>
            </p:spPr>
            <p:txBody>
              <a:bodyPr wrap="square" rtlCol="0">
                <a:spAutoFit/>
              </a:bodyPr>
              <a:lstStyle/>
              <a:p>
                <a:r>
                  <a:rPr lang="en-GB" sz="1600" dirty="0">
                    <a:latin typeface="Garamond" panose="02020404030301010803" pitchFamily="18" charset="0"/>
                    <a:cs typeface="Calibri" panose="020F0502020204030204" pitchFamily="34" charset="0"/>
                  </a:rPr>
                  <a:t>      Physically consistent</a:t>
                </a:r>
              </a:p>
              <a:p>
                <a:endParaRPr lang="en-GB" sz="1600" dirty="0">
                  <a:latin typeface="Garamond" panose="02020404030301010803" pitchFamily="18" charset="0"/>
                  <a:cs typeface="Calibri" panose="020F0502020204030204" pitchFamily="34" charset="0"/>
                </a:endParaRPr>
              </a:p>
              <a:p>
                <a:endParaRPr lang="en-GB" sz="1600" dirty="0">
                  <a:latin typeface="Garamond" panose="02020404030301010803" pitchFamily="18" charset="0"/>
                  <a:cs typeface="Calibri" panose="020F0502020204030204" pitchFamily="34" charset="0"/>
                </a:endParaRPr>
              </a:p>
              <a:p>
                <a:r>
                  <a:rPr lang="en-GB" sz="1600" dirty="0">
                    <a:latin typeface="Garamond" panose="02020404030301010803" pitchFamily="18" charset="0"/>
                    <a:cs typeface="Calibri" panose="020F0502020204030204" pitchFamily="34" charset="0"/>
                  </a:rPr>
                  <a:t>       Capture intra-fracture variability </a:t>
                </a:r>
              </a:p>
              <a:p>
                <a:endParaRPr lang="en-GB" sz="1600" dirty="0">
                  <a:latin typeface="Garamond" panose="02020404030301010803" pitchFamily="18" charset="0"/>
                  <a:cs typeface="Calibri" panose="020F0502020204030204" pitchFamily="34" charset="0"/>
                </a:endParaRPr>
              </a:p>
              <a:p>
                <a:endParaRPr lang="en-GB" sz="1600" dirty="0">
                  <a:latin typeface="Garamond" panose="02020404030301010803" pitchFamily="18" charset="0"/>
                  <a:cs typeface="Calibri" panose="020F0502020204030204" pitchFamily="34" charset="0"/>
                </a:endParaRPr>
              </a:p>
              <a:p>
                <a:r>
                  <a:rPr lang="en-GB" sz="1600" dirty="0">
                    <a:latin typeface="Garamond" panose="02020404030301010803" pitchFamily="18" charset="0"/>
                    <a:cs typeface="Calibri" panose="020F0502020204030204" pitchFamily="34" charset="0"/>
                  </a:rPr>
                  <a:t>     Expensive for large networks</a:t>
                </a:r>
              </a:p>
            </p:txBody>
          </p:sp>
          <p:grpSp>
            <p:nvGrpSpPr>
              <p:cNvPr id="71" name="Group 70">
                <a:extLst>
                  <a:ext uri="{FF2B5EF4-FFF2-40B4-BE49-F238E27FC236}">
                    <a16:creationId xmlns:a16="http://schemas.microsoft.com/office/drawing/2014/main" id="{91F68D33-C1DC-D22F-46C8-E27F4342158B}"/>
                  </a:ext>
                </a:extLst>
              </p:cNvPr>
              <p:cNvGrpSpPr/>
              <p:nvPr/>
            </p:nvGrpSpPr>
            <p:grpSpPr>
              <a:xfrm>
                <a:off x="338866" y="3758892"/>
                <a:ext cx="442674" cy="1859980"/>
                <a:chOff x="338866" y="3758892"/>
                <a:chExt cx="442674" cy="1859980"/>
              </a:xfrm>
            </p:grpSpPr>
            <p:pic>
              <p:nvPicPr>
                <p:cNvPr id="67" name="Graphic 66" descr="Shield Tick with solid fill">
                  <a:extLst>
                    <a:ext uri="{FF2B5EF4-FFF2-40B4-BE49-F238E27FC236}">
                      <a16:creationId xmlns:a16="http://schemas.microsoft.com/office/drawing/2014/main" id="{C6ECE261-CCB4-03A6-5F39-85922E0564B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38866" y="3758892"/>
                  <a:ext cx="442674" cy="442674"/>
                </a:xfrm>
                <a:prstGeom prst="rect">
                  <a:avLst/>
                </a:prstGeom>
              </p:spPr>
            </p:pic>
            <p:pic>
              <p:nvPicPr>
                <p:cNvPr id="70" name="Graphic 69" descr="Hourglass 30% outline">
                  <a:extLst>
                    <a:ext uri="{FF2B5EF4-FFF2-40B4-BE49-F238E27FC236}">
                      <a16:creationId xmlns:a16="http://schemas.microsoft.com/office/drawing/2014/main" id="{EB2239A6-FB08-80F9-2FCC-718D8F619BE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67273" y="5232004"/>
                  <a:ext cx="386868" cy="386868"/>
                </a:xfrm>
                <a:prstGeom prst="rect">
                  <a:avLst/>
                </a:prstGeom>
              </p:spPr>
            </p:pic>
          </p:grpSp>
        </p:grpSp>
        <p:pic>
          <p:nvPicPr>
            <p:cNvPr id="73" name="Graphic 72" descr="Checkmark with solid fill">
              <a:extLst>
                <a:ext uri="{FF2B5EF4-FFF2-40B4-BE49-F238E27FC236}">
                  <a16:creationId xmlns:a16="http://schemas.microsoft.com/office/drawing/2014/main" id="{259FE8A5-C914-6BF0-75E9-618D5265425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2021" y="4531662"/>
              <a:ext cx="338162" cy="338162"/>
            </a:xfrm>
            <a:prstGeom prst="rect">
              <a:avLst/>
            </a:prstGeom>
          </p:spPr>
        </p:pic>
      </p:grpSp>
      <p:grpSp>
        <p:nvGrpSpPr>
          <p:cNvPr id="2" name="Group 1">
            <a:extLst>
              <a:ext uri="{FF2B5EF4-FFF2-40B4-BE49-F238E27FC236}">
                <a16:creationId xmlns:a16="http://schemas.microsoft.com/office/drawing/2014/main" id="{8AA049B9-0FA7-BCB8-7E7A-DAA863A96801}"/>
              </a:ext>
            </a:extLst>
          </p:cNvPr>
          <p:cNvGrpSpPr/>
          <p:nvPr/>
        </p:nvGrpSpPr>
        <p:grpSpPr>
          <a:xfrm>
            <a:off x="5007406" y="1667284"/>
            <a:ext cx="2783510" cy="369332"/>
            <a:chOff x="6497578" y="1868442"/>
            <a:chExt cx="2783510" cy="369332"/>
          </a:xfrm>
        </p:grpSpPr>
        <p:sp>
          <p:nvSpPr>
            <p:cNvPr id="4" name="Oval 3">
              <a:extLst>
                <a:ext uri="{FF2B5EF4-FFF2-40B4-BE49-F238E27FC236}">
                  <a16:creationId xmlns:a16="http://schemas.microsoft.com/office/drawing/2014/main" id="{904D88BD-8F38-2BD3-61DF-2AA38557CBF8}"/>
                </a:ext>
              </a:extLst>
            </p:cNvPr>
            <p:cNvSpPr/>
            <p:nvPr/>
          </p:nvSpPr>
          <p:spPr>
            <a:xfrm>
              <a:off x="6497578" y="1895791"/>
              <a:ext cx="344905" cy="336884"/>
            </a:xfrm>
            <a:prstGeom prst="ellipse">
              <a:avLst/>
            </a:prstGeom>
            <a:solidFill>
              <a:srgbClr val="1C514E"/>
            </a:solidFill>
            <a:ln>
              <a:solidFill>
                <a:srgbClr val="1C514E"/>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Garamond" panose="02020404030301010803" pitchFamily="18" charset="0"/>
                </a:rPr>
                <a:t>1</a:t>
              </a:r>
            </a:p>
          </p:txBody>
        </p:sp>
        <p:sp>
          <p:nvSpPr>
            <p:cNvPr id="5" name="TextBox 4">
              <a:extLst>
                <a:ext uri="{FF2B5EF4-FFF2-40B4-BE49-F238E27FC236}">
                  <a16:creationId xmlns:a16="http://schemas.microsoft.com/office/drawing/2014/main" id="{D11F0588-8B2F-3F0B-FF18-B9372301740A}"/>
                </a:ext>
              </a:extLst>
            </p:cNvPr>
            <p:cNvSpPr txBox="1"/>
            <p:nvPr/>
          </p:nvSpPr>
          <p:spPr>
            <a:xfrm>
              <a:off x="6832745" y="1868442"/>
              <a:ext cx="2448343" cy="369332"/>
            </a:xfrm>
            <a:prstGeom prst="rect">
              <a:avLst/>
            </a:prstGeom>
            <a:noFill/>
          </p:spPr>
          <p:txBody>
            <a:bodyPr wrap="square" rtlCol="0">
              <a:spAutoFit/>
            </a:bodyPr>
            <a:lstStyle/>
            <a:p>
              <a:r>
                <a:rPr lang="en-GB" b="1" dirty="0">
                  <a:solidFill>
                    <a:srgbClr val="1C514E"/>
                  </a:solidFill>
                  <a:latin typeface="Garamond" panose="02020404030301010803" pitchFamily="18" charset="0"/>
                  <a:cs typeface="Calibri" panose="020F0502020204030204" pitchFamily="34" charset="0"/>
                </a:rPr>
                <a:t>Target reduced models</a:t>
              </a:r>
            </a:p>
          </p:txBody>
        </p:sp>
      </p:grpSp>
      <p:grpSp>
        <p:nvGrpSpPr>
          <p:cNvPr id="16" name="Group 15">
            <a:extLst>
              <a:ext uri="{FF2B5EF4-FFF2-40B4-BE49-F238E27FC236}">
                <a16:creationId xmlns:a16="http://schemas.microsoft.com/office/drawing/2014/main" id="{E3A7959E-FE7F-CE06-EA74-4E35F976C5C9}"/>
              </a:ext>
            </a:extLst>
          </p:cNvPr>
          <p:cNvGrpSpPr/>
          <p:nvPr/>
        </p:nvGrpSpPr>
        <p:grpSpPr>
          <a:xfrm>
            <a:off x="4768546" y="4075209"/>
            <a:ext cx="3260525" cy="1797234"/>
            <a:chOff x="7433844" y="3609427"/>
            <a:chExt cx="3260525" cy="1797234"/>
          </a:xfrm>
        </p:grpSpPr>
        <p:pic>
          <p:nvPicPr>
            <p:cNvPr id="17" name="Picture 16">
              <a:extLst>
                <a:ext uri="{FF2B5EF4-FFF2-40B4-BE49-F238E27FC236}">
                  <a16:creationId xmlns:a16="http://schemas.microsoft.com/office/drawing/2014/main" id="{10CFF19A-D751-49CA-EE54-C5D9B9EDB241}"/>
                </a:ext>
              </a:extLst>
            </p:cNvPr>
            <p:cNvPicPr>
              <a:picLocks noChangeAspect="1"/>
            </p:cNvPicPr>
            <p:nvPr/>
          </p:nvPicPr>
          <p:blipFill>
            <a:blip r:embed="rId10"/>
            <a:srcRect l="12773" t="12810" r="12706" b="20000"/>
            <a:stretch>
              <a:fillRect/>
            </a:stretch>
          </p:blipFill>
          <p:spPr>
            <a:xfrm>
              <a:off x="7433844" y="5061347"/>
              <a:ext cx="375052" cy="338161"/>
            </a:xfrm>
            <a:prstGeom prst="rect">
              <a:avLst/>
            </a:prstGeom>
          </p:spPr>
        </p:pic>
        <p:grpSp>
          <p:nvGrpSpPr>
            <p:cNvPr id="18" name="Group 17">
              <a:extLst>
                <a:ext uri="{FF2B5EF4-FFF2-40B4-BE49-F238E27FC236}">
                  <a16:creationId xmlns:a16="http://schemas.microsoft.com/office/drawing/2014/main" id="{3F361B40-2171-9046-94E8-88486BFB3124}"/>
                </a:ext>
              </a:extLst>
            </p:cNvPr>
            <p:cNvGrpSpPr/>
            <p:nvPr/>
          </p:nvGrpSpPr>
          <p:grpSpPr>
            <a:xfrm>
              <a:off x="7449018" y="3609427"/>
              <a:ext cx="3245351" cy="1797234"/>
              <a:chOff x="307974" y="3721284"/>
              <a:chExt cx="3245351" cy="1797234"/>
            </a:xfrm>
          </p:grpSpPr>
          <p:grpSp>
            <p:nvGrpSpPr>
              <p:cNvPr id="19" name="Group 18">
                <a:extLst>
                  <a:ext uri="{FF2B5EF4-FFF2-40B4-BE49-F238E27FC236}">
                    <a16:creationId xmlns:a16="http://schemas.microsoft.com/office/drawing/2014/main" id="{634F4CD2-0A26-3D77-59B8-AAE0C021F6F1}"/>
                  </a:ext>
                </a:extLst>
              </p:cNvPr>
              <p:cNvGrpSpPr/>
              <p:nvPr/>
            </p:nvGrpSpPr>
            <p:grpSpPr>
              <a:xfrm>
                <a:off x="307974" y="3721284"/>
                <a:ext cx="3245351" cy="1797234"/>
                <a:chOff x="307974" y="3721284"/>
                <a:chExt cx="3245351" cy="1797234"/>
              </a:xfrm>
            </p:grpSpPr>
            <p:sp>
              <p:nvSpPr>
                <p:cNvPr id="22" name="TextBox 21">
                  <a:extLst>
                    <a:ext uri="{FF2B5EF4-FFF2-40B4-BE49-F238E27FC236}">
                      <a16:creationId xmlns:a16="http://schemas.microsoft.com/office/drawing/2014/main" id="{DD034B1A-7100-C831-01D0-06EC224589AB}"/>
                    </a:ext>
                  </a:extLst>
                </p:cNvPr>
                <p:cNvSpPr txBox="1"/>
                <p:nvPr/>
              </p:nvSpPr>
              <p:spPr>
                <a:xfrm>
                  <a:off x="394134" y="3794969"/>
                  <a:ext cx="3159191" cy="1723549"/>
                </a:xfrm>
                <a:prstGeom prst="rect">
                  <a:avLst/>
                </a:prstGeom>
                <a:noFill/>
              </p:spPr>
              <p:txBody>
                <a:bodyPr wrap="square" rtlCol="0">
                  <a:spAutoFit/>
                </a:bodyPr>
                <a:lstStyle/>
                <a:p>
                  <a:r>
                    <a:rPr lang="en-GB" sz="1600" dirty="0">
                      <a:latin typeface="Garamond" panose="02020404030301010803" pitchFamily="18" charset="0"/>
                      <a:cs typeface="Calibri" panose="020F0502020204030204" pitchFamily="34" charset="0"/>
                    </a:rPr>
                    <a:t>      Physically-calibrated properties</a:t>
                  </a:r>
                </a:p>
                <a:p>
                  <a:r>
                    <a:rPr lang="en-GB" sz="1000" dirty="0">
                      <a:latin typeface="Garamond" panose="02020404030301010803" pitchFamily="18" charset="0"/>
                      <a:cs typeface="Calibri" panose="020F0502020204030204" pitchFamily="34" charset="0"/>
                    </a:rPr>
                    <a:t> </a:t>
                  </a:r>
                  <a:endParaRPr lang="en-GB" sz="1600" dirty="0">
                    <a:latin typeface="Garamond" panose="02020404030301010803" pitchFamily="18" charset="0"/>
                    <a:cs typeface="Calibri" panose="020F0502020204030204" pitchFamily="34" charset="0"/>
                  </a:endParaRPr>
                </a:p>
                <a:p>
                  <a:endParaRPr lang="en-GB" sz="1600" dirty="0">
                    <a:latin typeface="Garamond" panose="02020404030301010803" pitchFamily="18" charset="0"/>
                    <a:cs typeface="Calibri" panose="020F0502020204030204" pitchFamily="34" charset="0"/>
                  </a:endParaRPr>
                </a:p>
                <a:p>
                  <a:r>
                    <a:rPr lang="en-GB" sz="1600" dirty="0">
                      <a:latin typeface="Garamond" panose="02020404030301010803" pitchFamily="18" charset="0"/>
                      <a:cs typeface="Calibri" panose="020F0502020204030204" pitchFamily="34" charset="0"/>
                    </a:rPr>
                    <a:t>      Retain intra-fracture uncertainty</a:t>
                  </a:r>
                </a:p>
                <a:p>
                  <a:endParaRPr lang="en-GB" sz="1600" dirty="0">
                    <a:latin typeface="Garamond" panose="02020404030301010803" pitchFamily="18" charset="0"/>
                    <a:cs typeface="Calibri" panose="020F0502020204030204" pitchFamily="34" charset="0"/>
                  </a:endParaRPr>
                </a:p>
                <a:p>
                  <a:endParaRPr lang="en-GB" sz="1600" dirty="0">
                    <a:latin typeface="Garamond" panose="02020404030301010803" pitchFamily="18" charset="0"/>
                    <a:cs typeface="Calibri" panose="020F0502020204030204" pitchFamily="34" charset="0"/>
                  </a:endParaRPr>
                </a:p>
                <a:p>
                  <a:r>
                    <a:rPr lang="en-GB" sz="1600" dirty="0">
                      <a:latin typeface="Garamond" panose="02020404030301010803" pitchFamily="18" charset="0"/>
                      <a:cs typeface="Calibri" panose="020F0502020204030204" pitchFamily="34" charset="0"/>
                    </a:rPr>
                    <a:t>     Fast enough for network-scale use</a:t>
                  </a:r>
                </a:p>
              </p:txBody>
            </p:sp>
            <p:pic>
              <p:nvPicPr>
                <p:cNvPr id="23" name="Graphic 22" descr="Shield Tick with solid fill">
                  <a:extLst>
                    <a:ext uri="{FF2B5EF4-FFF2-40B4-BE49-F238E27FC236}">
                      <a16:creationId xmlns:a16="http://schemas.microsoft.com/office/drawing/2014/main" id="{B7D02A31-79E4-EFF4-FDAF-D7F08B2D5C6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07974" y="3721284"/>
                  <a:ext cx="442674" cy="442674"/>
                </a:xfrm>
                <a:prstGeom prst="rect">
                  <a:avLst/>
                </a:prstGeom>
              </p:spPr>
            </p:pic>
          </p:grpSp>
          <p:pic>
            <p:nvPicPr>
              <p:cNvPr id="20" name="Graphic 19" descr="Checkmark with solid fill">
                <a:extLst>
                  <a:ext uri="{FF2B5EF4-FFF2-40B4-BE49-F238E27FC236}">
                    <a16:creationId xmlns:a16="http://schemas.microsoft.com/office/drawing/2014/main" id="{3E8B615F-962A-25DA-E3A3-336D8826DE2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94134" y="4459407"/>
                <a:ext cx="338162" cy="338162"/>
              </a:xfrm>
              <a:prstGeom prst="rect">
                <a:avLst/>
              </a:prstGeom>
            </p:spPr>
          </p:pic>
        </p:grpSp>
      </p:grpSp>
      <p:pic>
        <p:nvPicPr>
          <p:cNvPr id="25" name="Picture 24">
            <a:extLst>
              <a:ext uri="{FF2B5EF4-FFF2-40B4-BE49-F238E27FC236}">
                <a16:creationId xmlns:a16="http://schemas.microsoft.com/office/drawing/2014/main" id="{AA23228A-D9C9-575E-306A-B5371F2BC8A5}"/>
              </a:ext>
            </a:extLst>
          </p:cNvPr>
          <p:cNvPicPr>
            <a:picLocks noChangeAspect="1"/>
          </p:cNvPicPr>
          <p:nvPr/>
        </p:nvPicPr>
        <p:blipFill>
          <a:blip r:embed="rId11"/>
          <a:stretch>
            <a:fillRect/>
          </a:stretch>
        </p:blipFill>
        <p:spPr>
          <a:xfrm>
            <a:off x="4880131" y="2111125"/>
            <a:ext cx="2613887" cy="1577477"/>
          </a:xfrm>
          <a:prstGeom prst="rect">
            <a:avLst/>
          </a:prstGeom>
        </p:spPr>
      </p:pic>
      <p:sp>
        <p:nvSpPr>
          <p:cNvPr id="26" name="TextBox 25">
            <a:extLst>
              <a:ext uri="{FF2B5EF4-FFF2-40B4-BE49-F238E27FC236}">
                <a16:creationId xmlns:a16="http://schemas.microsoft.com/office/drawing/2014/main" id="{DB0C7B0F-3A87-87E5-D469-BC551CD3B633}"/>
              </a:ext>
            </a:extLst>
          </p:cNvPr>
          <p:cNvSpPr txBox="1"/>
          <p:nvPr/>
        </p:nvSpPr>
        <p:spPr>
          <a:xfrm>
            <a:off x="8658086" y="4317111"/>
            <a:ext cx="3327322" cy="1464231"/>
          </a:xfrm>
          <a:prstGeom prst="roundRect">
            <a:avLst/>
          </a:prstGeom>
          <a:solidFill>
            <a:srgbClr val="DAE3E3"/>
          </a:solidFill>
          <a:ln>
            <a:solidFill>
              <a:srgbClr val="DAE3E3"/>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pPr lvl="0" algn="ctr">
              <a:defRPr/>
            </a:pPr>
            <a:r>
              <a:rPr lang="en-GB" sz="2000" b="1" dirty="0">
                <a:solidFill>
                  <a:srgbClr val="1C514E"/>
                </a:solidFill>
                <a:latin typeface="Garamond" panose="02020404030301010803" pitchFamily="18" charset="0"/>
                <a:cs typeface="Calibri" panose="020F0502020204030204" pitchFamily="34" charset="0"/>
              </a:rPr>
              <a:t>Physics-calibrated, uncertainty-aware,  AI-enhanced </a:t>
            </a:r>
            <a:r>
              <a:rPr lang="en-GB" sz="2000" dirty="0">
                <a:solidFill>
                  <a:srgbClr val="1C514E"/>
                </a:solidFill>
                <a:latin typeface="Garamond" panose="02020404030301010803" pitchFamily="18" charset="0"/>
                <a:cs typeface="Calibri" panose="020F0502020204030204" pitchFamily="34" charset="0"/>
              </a:rPr>
              <a:t>closures for network models</a:t>
            </a:r>
          </a:p>
        </p:txBody>
      </p:sp>
      <p:sp>
        <p:nvSpPr>
          <p:cNvPr id="10" name="Footer Placeholder 6">
            <a:extLst>
              <a:ext uri="{FF2B5EF4-FFF2-40B4-BE49-F238E27FC236}">
                <a16:creationId xmlns:a16="http://schemas.microsoft.com/office/drawing/2014/main" id="{3135D461-BB58-B470-7491-923DD9BC0397}"/>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spTree>
    <p:extLst>
      <p:ext uri="{BB962C8B-B14F-4D97-AF65-F5344CB8AC3E}">
        <p14:creationId xmlns:p14="http://schemas.microsoft.com/office/powerpoint/2010/main" val="18503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1FC05-CA43-45A7-89F1-35814294BF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28ACC3C-C14F-02D6-0F2C-F8C0F2E203DB}"/>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DDEC61E2-5B91-B73C-A19A-2BFA5B3D2637}"/>
              </a:ext>
            </a:extLst>
          </p:cNvPr>
          <p:cNvSpPr>
            <a:spLocks noGrp="1"/>
          </p:cNvSpPr>
          <p:nvPr>
            <p:ph type="sldNum" sz="quarter" idx="12"/>
          </p:nvPr>
        </p:nvSpPr>
        <p:spPr/>
        <p:txBody>
          <a:bodyPr/>
          <a:lstStyle/>
          <a:p>
            <a:pPr rtl="0"/>
            <a:fld id="{294A09A9-5501-47C1-A89A-A340965A2BE2}" type="slidenum">
              <a:rPr lang="en-GB" noProof="0" smtClean="0"/>
              <a:t>5</a:t>
            </a:fld>
            <a:endParaRPr lang="en-GB" noProof="0"/>
          </a:p>
        </p:txBody>
      </p:sp>
      <p:sp>
        <p:nvSpPr>
          <p:cNvPr id="29" name="Title 1">
            <a:extLst>
              <a:ext uri="{FF2B5EF4-FFF2-40B4-BE49-F238E27FC236}">
                <a16:creationId xmlns:a16="http://schemas.microsoft.com/office/drawing/2014/main" id="{5347A345-A4CB-8C12-76FC-0F7A29C41C53}"/>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Thickness-weighted mechanical aperture</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A Probabilistic </a:t>
            </a:r>
            <a:r>
              <a:rPr lang="en-GB" sz="1600" cap="all" spc="300" dirty="0">
                <a:solidFill>
                  <a:prstClr val="black">
                    <a:alpha val="60000"/>
                  </a:prstClr>
                </a:solidFill>
                <a:latin typeface="Avenir Next LT Pro"/>
                <a:ea typeface="+mn-ea"/>
                <a:cs typeface="+mn-cs"/>
              </a:rPr>
              <a:t>Formulation</a:t>
            </a: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 of the aperture</a:t>
            </a:r>
            <a:endParaRPr lang="en-GB" dirty="0"/>
          </a:p>
        </p:txBody>
      </p:sp>
      <p:sp>
        <p:nvSpPr>
          <p:cNvPr id="31" name="Footer Placeholder 6">
            <a:extLst>
              <a:ext uri="{FF2B5EF4-FFF2-40B4-BE49-F238E27FC236}">
                <a16:creationId xmlns:a16="http://schemas.microsoft.com/office/drawing/2014/main" id="{13D3D2C0-5C93-EE90-0F4E-7E6B88CC138B}"/>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5555CE-D1ED-4632-342D-C72435F9B227}"/>
                  </a:ext>
                </a:extLst>
              </p:cNvPr>
              <p:cNvSpPr txBox="1"/>
              <p:nvPr/>
            </p:nvSpPr>
            <p:spPr>
              <a:xfrm>
                <a:off x="4998944" y="4774129"/>
                <a:ext cx="6941003" cy="1520481"/>
              </a:xfrm>
              <a:prstGeom prst="rect">
                <a:avLst/>
              </a:prstGeom>
              <a:noFill/>
            </p:spPr>
            <p:txBody>
              <a:bodyPr wrap="none" lIns="0" tIns="0" rIns="0" bIns="0" rtlCol="0">
                <a:spAutoFit/>
              </a:bodyPr>
              <a:lstStyle/>
              <a:p>
                <a:r>
                  <a:rPr lang="en-GB" sz="2000" u="sng" dirty="0">
                    <a:latin typeface="Garamond" panose="02020404030301010803" pitchFamily="18" charset="0"/>
                    <a:cs typeface="Calibri" panose="020F0502020204030204" pitchFamily="34" charset="0"/>
                  </a:rPr>
                  <a:t>Thickness-weighted aperture:</a:t>
                </a:r>
                <a:r>
                  <a:rPr lang="en-GB" sz="2000" dirty="0">
                    <a:latin typeface="Garamond" panose="02020404030301010803" pitchFamily="18" charset="0"/>
                    <a:cs typeface="Calibri" panose="020F0502020204030204" pitchFamily="34" charset="0"/>
                  </a:rPr>
                  <a:t> </a:t>
                </a:r>
                <a:endParaRPr lang="en-GB" sz="2000" dirty="0"/>
              </a:p>
              <a:p>
                <a:endParaRPr lang="en-GB"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𝑎</m:t>
                          </m:r>
                        </m:e>
                        <m:sub>
                          <m:r>
                            <a:rPr lang="en-GB" i="1">
                              <a:latin typeface="Cambria Math" panose="02040503050406030204" pitchFamily="18" charset="0"/>
                            </a:rPr>
                            <m:t>𝑚</m:t>
                          </m:r>
                        </m:sub>
                      </m:sSub>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𝑦</m:t>
                          </m:r>
                        </m:e>
                      </m:d>
                      <m:r>
                        <a:rPr lang="en-GB" i="1">
                          <a:latin typeface="Cambria Math" panose="02040503050406030204" pitchFamily="18" charset="0"/>
                        </a:rPr>
                        <m:t>=</m:t>
                      </m:r>
                      <m:f>
                        <m:fPr>
                          <m:ctrlPr>
                            <a:rPr lang="en-GB" i="1">
                              <a:latin typeface="Cambria Math" panose="02040503050406030204" pitchFamily="18" charset="0"/>
                            </a:rPr>
                          </m:ctrlPr>
                        </m:fPr>
                        <m:num>
                          <m:nary>
                            <m:naryPr>
                              <m:chr m:val="∑"/>
                              <m:supHide m:val="on"/>
                              <m:ctrlPr>
                                <a:rPr lang="en-GB" i="1">
                                  <a:latin typeface="Cambria Math" panose="02040503050406030204" pitchFamily="18" charset="0"/>
                                </a:rPr>
                              </m:ctrlPr>
                            </m:naryPr>
                            <m:sub>
                              <m:r>
                                <a:rPr lang="en-GB" i="1">
                                  <a:latin typeface="Cambria Math" panose="02040503050406030204" pitchFamily="18" charset="0"/>
                                </a:rPr>
                                <m:t>𝑧</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𝒪</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𝑦</m:t>
                                  </m:r>
                                </m:e>
                              </m:d>
                            </m:sub>
                            <m:sup/>
                            <m:e>
                              <m:r>
                                <a:rPr lang="en-GB" b="0" i="1" smtClean="0">
                                  <a:latin typeface="Cambria Math" panose="02040503050406030204" pitchFamily="18" charset="0"/>
                                </a:rPr>
                                <m:t> </m:t>
                              </m:r>
                              <m:r>
                                <a:rPr lang="en-GB" i="1">
                                  <a:latin typeface="Cambria Math" panose="02040503050406030204" pitchFamily="18" charset="0"/>
                                </a:rPr>
                                <m:t>𝑎</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𝑦</m:t>
                                  </m:r>
                                  <m:r>
                                    <a:rPr lang="en-GB" i="1">
                                      <a:latin typeface="Cambria Math" panose="02040503050406030204" pitchFamily="18" charset="0"/>
                                    </a:rPr>
                                    <m:t>,</m:t>
                                  </m:r>
                                  <m:r>
                                    <a:rPr lang="en-GB" i="1">
                                      <a:latin typeface="Cambria Math" panose="02040503050406030204" pitchFamily="18" charset="0"/>
                                    </a:rPr>
                                    <m:t>𝑧</m:t>
                                  </m:r>
                                </m:e>
                              </m:d>
                              <m:r>
                                <a:rPr lang="en-GB" i="1">
                                  <a:latin typeface="Cambria Math" panose="02040503050406030204" pitchFamily="18" charset="0"/>
                                </a:rPr>
                                <m:t>𝛿</m:t>
                              </m:r>
                              <m:r>
                                <a:rPr lang="en-GB" i="1">
                                  <a:latin typeface="Cambria Math" panose="02040503050406030204" pitchFamily="18" charset="0"/>
                                </a:rPr>
                                <m:t>𝑧</m:t>
                              </m:r>
                            </m:e>
                          </m:nary>
                        </m:num>
                        <m:den>
                          <m:nary>
                            <m:naryPr>
                              <m:chr m:val="∑"/>
                              <m:supHide m:val="on"/>
                              <m:ctrlPr>
                                <a:rPr lang="en-GB" i="1">
                                  <a:latin typeface="Cambria Math" panose="02040503050406030204" pitchFamily="18" charset="0"/>
                                </a:rPr>
                              </m:ctrlPr>
                            </m:naryPr>
                            <m:sub>
                              <m:r>
                                <a:rPr lang="en-GB" i="1">
                                  <a:latin typeface="Cambria Math" panose="02040503050406030204" pitchFamily="18" charset="0"/>
                                </a:rPr>
                                <m:t>𝑧</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𝒪</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𝑦</m:t>
                                  </m:r>
                                </m:e>
                              </m:d>
                            </m:sub>
                            <m:sup/>
                            <m:e>
                              <m:r>
                                <a:rPr lang="en-GB" b="0" i="1" smtClean="0">
                                  <a:latin typeface="Cambria Math" panose="02040503050406030204" pitchFamily="18" charset="0"/>
                                </a:rPr>
                                <m:t> </m:t>
                              </m:r>
                              <m:r>
                                <a:rPr lang="en-GB" i="1">
                                  <a:latin typeface="Cambria Math" panose="02040503050406030204" pitchFamily="18" charset="0"/>
                                </a:rPr>
                                <m:t>𝛿</m:t>
                              </m:r>
                              <m:r>
                                <a:rPr lang="en-GB" i="1">
                                  <a:latin typeface="Cambria Math" panose="02040503050406030204" pitchFamily="18" charset="0"/>
                                </a:rPr>
                                <m:t>𝑧</m:t>
                              </m:r>
                            </m:e>
                          </m:nary>
                        </m:den>
                      </m:f>
                      <m:r>
                        <a:rPr lang="en-GB" b="0" i="1" smtClean="0">
                          <a:latin typeface="Cambria Math" panose="02040503050406030204" pitchFamily="18" charset="0"/>
                        </a:rPr>
                        <m:t>    </m:t>
                      </m:r>
                      <m:r>
                        <m:rPr>
                          <m:sty m:val="p"/>
                        </m:rPr>
                        <a:rPr lang="en-GB" i="1">
                          <a:latin typeface="Cambria Math" panose="02040503050406030204" pitchFamily="18" charset="0"/>
                        </a:rPr>
                        <m:t>with</m:t>
                      </m:r>
                      <m:r>
                        <a:rPr lang="en-GB" i="1">
                          <a:latin typeface="Cambria Math" panose="02040503050406030204" pitchFamily="18" charset="0"/>
                        </a:rPr>
                        <m:t> </m:t>
                      </m:r>
                      <m:r>
                        <a:rPr lang="en-GB" i="1">
                          <a:latin typeface="Cambria Math" panose="02040503050406030204" pitchFamily="18" charset="0"/>
                        </a:rPr>
                        <m:t>𝒪</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𝑦</m:t>
                          </m:r>
                        </m:e>
                      </m:d>
                      <m:r>
                        <a:rPr lang="en-GB" i="1">
                          <a:latin typeface="Cambria Math" panose="02040503050406030204" pitchFamily="18" charset="0"/>
                        </a:rPr>
                        <m:t>=</m:t>
                      </m:r>
                      <m:r>
                        <m:rPr>
                          <m:lit/>
                        </m:rPr>
                        <a:rPr lang="en-GB" i="1">
                          <a:latin typeface="Cambria Math" panose="02040503050406030204" pitchFamily="18" charset="0"/>
                        </a:rPr>
                        <m:t>{</m:t>
                      </m:r>
                      <m:r>
                        <a:rPr lang="en-GB" i="1">
                          <a:latin typeface="Cambria Math" panose="02040503050406030204" pitchFamily="18" charset="0"/>
                        </a:rPr>
                        <m:t> </m:t>
                      </m:r>
                      <m:r>
                        <a:rPr lang="en-GB" i="1">
                          <a:latin typeface="Cambria Math" panose="02040503050406030204" pitchFamily="18" charset="0"/>
                        </a:rPr>
                        <m:t>𝑧</m:t>
                      </m:r>
                      <m:r>
                        <a:rPr lang="en-GB" i="1">
                          <a:latin typeface="Cambria Math" panose="02040503050406030204" pitchFamily="18" charset="0"/>
                        </a:rPr>
                        <m:t>:</m:t>
                      </m:r>
                      <m:r>
                        <a:rPr lang="en-GB" i="1">
                          <a:latin typeface="Cambria Math" panose="02040503050406030204" pitchFamily="18" charset="0"/>
                        </a:rPr>
                        <m:t>𝑎</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𝑦</m:t>
                          </m:r>
                          <m:r>
                            <a:rPr lang="en-GB" i="1">
                              <a:latin typeface="Cambria Math" panose="02040503050406030204" pitchFamily="18" charset="0"/>
                            </a:rPr>
                            <m:t>,</m:t>
                          </m:r>
                          <m:r>
                            <a:rPr lang="en-GB" i="1">
                              <a:latin typeface="Cambria Math" panose="02040503050406030204" pitchFamily="18" charset="0"/>
                            </a:rPr>
                            <m:t>𝑧</m:t>
                          </m:r>
                        </m:e>
                      </m:d>
                      <m:r>
                        <a:rPr lang="en-GB" i="1">
                          <a:latin typeface="Cambria Math" panose="02040503050406030204" pitchFamily="18" charset="0"/>
                        </a:rPr>
                        <m:t>&gt;0 </m:t>
                      </m:r>
                      <m:r>
                        <m:rPr>
                          <m:lit/>
                        </m:rPr>
                        <a:rPr lang="en-GB" i="1">
                          <a:latin typeface="Cambria Math" panose="02040503050406030204" pitchFamily="18" charset="0"/>
                        </a:rPr>
                        <m:t>}</m:t>
                      </m:r>
                    </m:oMath>
                  </m:oMathPara>
                </a14:m>
                <a:endParaRPr lang="en-GB" dirty="0"/>
              </a:p>
              <a:p>
                <a:endParaRPr lang="en-GB" dirty="0"/>
              </a:p>
            </p:txBody>
          </p:sp>
        </mc:Choice>
        <mc:Fallback xmlns="">
          <p:sp>
            <p:nvSpPr>
              <p:cNvPr id="10" name="TextBox 9">
                <a:extLst>
                  <a:ext uri="{FF2B5EF4-FFF2-40B4-BE49-F238E27FC236}">
                    <a16:creationId xmlns:a16="http://schemas.microsoft.com/office/drawing/2014/main" id="{CA5555CE-D1ED-4632-342D-C72435F9B227}"/>
                  </a:ext>
                </a:extLst>
              </p:cNvPr>
              <p:cNvSpPr txBox="1">
                <a:spLocks noRot="1" noChangeAspect="1" noMove="1" noResize="1" noEditPoints="1" noAdjustHandles="1" noChangeArrowheads="1" noChangeShapeType="1" noTextEdit="1"/>
              </p:cNvSpPr>
              <p:nvPr/>
            </p:nvSpPr>
            <p:spPr>
              <a:xfrm>
                <a:off x="4998944" y="4774129"/>
                <a:ext cx="6941003" cy="1520481"/>
              </a:xfrm>
              <a:prstGeom prst="rect">
                <a:avLst/>
              </a:prstGeom>
              <a:blipFill>
                <a:blip r:embed="rId3"/>
                <a:stretch>
                  <a:fillRect l="-2195" t="-4800"/>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ECD3C481-5EDE-383A-2E88-A4D5B808980A}"/>
              </a:ext>
            </a:extLst>
          </p:cNvPr>
          <p:cNvSpPr txBox="1"/>
          <p:nvPr/>
        </p:nvSpPr>
        <p:spPr>
          <a:xfrm>
            <a:off x="489177" y="4865989"/>
            <a:ext cx="3868640" cy="1123712"/>
          </a:xfrm>
          <a:prstGeom prst="roundRect">
            <a:avLst/>
          </a:prstGeom>
          <a:solidFill>
            <a:srgbClr val="DAE3E3"/>
          </a:solidFill>
          <a:ln>
            <a:solidFill>
              <a:srgbClr val="DAE3E3"/>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2000" b="1" i="0" u="none" strike="noStrike" kern="1200" cap="none" spc="0" normalizeH="0" baseline="0" noProof="0" dirty="0">
                <a:ln>
                  <a:noFill/>
                </a:ln>
                <a:solidFill>
                  <a:srgbClr val="1C514E"/>
                </a:solidFill>
                <a:effectLst/>
                <a:uLnTx/>
                <a:uFillTx/>
                <a:latin typeface="Garamond" panose="02020404030301010803" pitchFamily="18" charset="0"/>
                <a:cs typeface="Calibri" panose="020F0502020204030204" pitchFamily="34" charset="0"/>
              </a:rPr>
              <a:t>Mechanical aperture </a:t>
            </a:r>
            <a:r>
              <a:rPr kumimoji="0" lang="en-GB" sz="2000" i="0" u="none" strike="noStrike" kern="1200" cap="none" spc="0" normalizeH="0" baseline="0" noProof="0" dirty="0">
                <a:ln>
                  <a:noFill/>
                </a:ln>
                <a:solidFill>
                  <a:srgbClr val="1C514E"/>
                </a:solidFill>
                <a:effectLst/>
                <a:uLnTx/>
                <a:uFillTx/>
                <a:latin typeface="Garamond" panose="02020404030301010803" pitchFamily="18" charset="0"/>
                <a:cs typeface="Calibri" panose="020F0502020204030204" pitchFamily="34" charset="0"/>
              </a:rPr>
              <a:t>as an </a:t>
            </a:r>
            <a:r>
              <a:rPr kumimoji="0" lang="en-GB" sz="2000" b="1" i="0" u="none" strike="noStrike" kern="1200" cap="none" spc="0" normalizeH="0" baseline="0" noProof="0" dirty="0">
                <a:ln>
                  <a:noFill/>
                </a:ln>
                <a:solidFill>
                  <a:srgbClr val="1C514E"/>
                </a:solidFill>
                <a:effectLst/>
                <a:uLnTx/>
                <a:uFillTx/>
                <a:latin typeface="Garamond" panose="02020404030301010803" pitchFamily="18" charset="0"/>
                <a:cs typeface="Calibri" panose="020F0502020204030204" pitchFamily="34" charset="0"/>
              </a:rPr>
              <a:t>uncertain geometric descriptor, </a:t>
            </a:r>
            <a:r>
              <a:rPr kumimoji="0" lang="en-GB" sz="2000" i="0" u="none" strike="noStrike" kern="1200" cap="none" spc="0" normalizeH="0" baseline="0" noProof="0" dirty="0">
                <a:ln>
                  <a:noFill/>
                </a:ln>
                <a:solidFill>
                  <a:srgbClr val="1C514E"/>
                </a:solidFill>
                <a:effectLst/>
                <a:uLnTx/>
                <a:uFillTx/>
                <a:latin typeface="Garamond" panose="02020404030301010803" pitchFamily="18" charset="0"/>
                <a:cs typeface="Calibri" panose="020F0502020204030204" pitchFamily="34" charset="0"/>
              </a:rPr>
              <a:t>rather than hydraulic proxy</a:t>
            </a:r>
            <a:endParaRPr lang="en-GB" sz="2000" dirty="0">
              <a:solidFill>
                <a:srgbClr val="1C514E"/>
              </a:solidFill>
              <a:latin typeface="Garamond" panose="02020404030301010803"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67249D35-8F61-5B50-0F15-371FFAB366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AD4C811-BE07-BB38-CFD1-A9F2005505D6}"/>
              </a:ext>
            </a:extLst>
          </p:cNvPr>
          <p:cNvPicPr>
            <a:picLocks noChangeAspect="1"/>
          </p:cNvPicPr>
          <p:nvPr/>
        </p:nvPicPr>
        <p:blipFill>
          <a:blip r:embed="rId5"/>
          <a:stretch>
            <a:fillRect/>
          </a:stretch>
        </p:blipFill>
        <p:spPr>
          <a:xfrm>
            <a:off x="4451683" y="1547304"/>
            <a:ext cx="7571883" cy="3028753"/>
          </a:xfrm>
          <a:prstGeom prst="rect">
            <a:avLst/>
          </a:prstGeom>
        </p:spPr>
      </p:pic>
      <p:grpSp>
        <p:nvGrpSpPr>
          <p:cNvPr id="18" name="Group 17">
            <a:extLst>
              <a:ext uri="{FF2B5EF4-FFF2-40B4-BE49-F238E27FC236}">
                <a16:creationId xmlns:a16="http://schemas.microsoft.com/office/drawing/2014/main" id="{5C19B2D6-E391-61F3-C5D2-6EEFC56BE900}"/>
              </a:ext>
            </a:extLst>
          </p:cNvPr>
          <p:cNvGrpSpPr/>
          <p:nvPr/>
        </p:nvGrpSpPr>
        <p:grpSpPr>
          <a:xfrm>
            <a:off x="419176" y="1547304"/>
            <a:ext cx="3575291" cy="2678101"/>
            <a:chOff x="539491" y="1423734"/>
            <a:chExt cx="3575291" cy="2678101"/>
          </a:xfrm>
        </p:grpSpPr>
        <p:pic>
          <p:nvPicPr>
            <p:cNvPr id="16" name="Picture 15">
              <a:extLst>
                <a:ext uri="{FF2B5EF4-FFF2-40B4-BE49-F238E27FC236}">
                  <a16:creationId xmlns:a16="http://schemas.microsoft.com/office/drawing/2014/main" id="{A224F0A3-881C-210E-AD1E-A140E47CE453}"/>
                </a:ext>
              </a:extLst>
            </p:cNvPr>
            <p:cNvPicPr>
              <a:picLocks noChangeAspect="1"/>
            </p:cNvPicPr>
            <p:nvPr/>
          </p:nvPicPr>
          <p:blipFill>
            <a:blip r:embed="rId6"/>
            <a:stretch>
              <a:fillRect/>
            </a:stretch>
          </p:blipFill>
          <p:spPr>
            <a:xfrm>
              <a:off x="539491" y="1989412"/>
              <a:ext cx="3473762" cy="2112423"/>
            </a:xfrm>
            <a:prstGeom prst="rect">
              <a:avLst/>
            </a:prstGeom>
          </p:spPr>
        </p:pic>
        <p:sp>
          <p:nvSpPr>
            <p:cNvPr id="4" name="TextBox 3">
              <a:extLst>
                <a:ext uri="{FF2B5EF4-FFF2-40B4-BE49-F238E27FC236}">
                  <a16:creationId xmlns:a16="http://schemas.microsoft.com/office/drawing/2014/main" id="{C22392DC-9A61-9839-0C38-A4946111DD24}"/>
                </a:ext>
              </a:extLst>
            </p:cNvPr>
            <p:cNvSpPr txBox="1"/>
            <p:nvPr/>
          </p:nvSpPr>
          <p:spPr>
            <a:xfrm>
              <a:off x="834159" y="1423734"/>
              <a:ext cx="3280623" cy="646331"/>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GB" i="0" u="none" strike="noStrike" kern="1200" cap="none" spc="0" normalizeH="0" baseline="0" noProof="0" dirty="0">
                  <a:ln>
                    <a:noFill/>
                  </a:ln>
                  <a:effectLst/>
                  <a:uLnTx/>
                  <a:uFillTx/>
                  <a:latin typeface="Garamond" panose="02020404030301010803" pitchFamily="18" charset="0"/>
                  <a:cs typeface="Calibri" panose="020F0502020204030204" pitchFamily="34" charset="0"/>
                </a:rPr>
                <a:t>Complex void structures, </a:t>
              </a:r>
            </a:p>
            <a:p>
              <a:pPr marR="0" lvl="0" defTabSz="914400" rtl="0" eaLnBrk="1" fontAlgn="auto" latinLnBrk="0" hangingPunct="1">
                <a:lnSpc>
                  <a:spcPct val="100000"/>
                </a:lnSpc>
                <a:spcBef>
                  <a:spcPts val="0"/>
                </a:spcBef>
                <a:spcAft>
                  <a:spcPts val="0"/>
                </a:spcAft>
                <a:buClrTx/>
                <a:buSzTx/>
                <a:tabLst/>
                <a:defRPr/>
              </a:pPr>
              <a:r>
                <a:rPr kumimoji="0" lang="en-GB" i="0" u="none" strike="noStrike" kern="1200" cap="none" spc="0" normalizeH="0" baseline="0" noProof="0" dirty="0">
                  <a:ln>
                    <a:noFill/>
                  </a:ln>
                  <a:effectLst/>
                  <a:uLnTx/>
                  <a:uFillTx/>
                  <a:latin typeface="Garamond" panose="02020404030301010803" pitchFamily="18" charset="0"/>
                  <a:cs typeface="Calibri" panose="020F0502020204030204" pitchFamily="34" charset="0"/>
                </a:rPr>
                <a:t>coexisting branches, roughness…</a:t>
              </a:r>
              <a:endParaRPr lang="en-GB" b="1" dirty="0">
                <a:latin typeface="Garamond" panose="02020404030301010803" pitchFamily="18" charset="0"/>
                <a:cs typeface="Calibri" panose="020F0502020204030204" pitchFamily="34" charset="0"/>
              </a:endParaRPr>
            </a:p>
          </p:txBody>
        </p:sp>
      </p:grpSp>
    </p:spTree>
    <p:extLst>
      <p:ext uri="{BB962C8B-B14F-4D97-AF65-F5344CB8AC3E}">
        <p14:creationId xmlns:p14="http://schemas.microsoft.com/office/powerpoint/2010/main" val="145469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C6FC-8FAD-C065-C55F-44D810AB8F7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9924D8A-95EC-2474-F1CB-121926F6424E}"/>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8270C57E-0254-42AC-FDA7-E01E50F04E09}"/>
              </a:ext>
            </a:extLst>
          </p:cNvPr>
          <p:cNvSpPr>
            <a:spLocks noGrp="1"/>
          </p:cNvSpPr>
          <p:nvPr>
            <p:ph type="sldNum" sz="quarter" idx="12"/>
          </p:nvPr>
        </p:nvSpPr>
        <p:spPr/>
        <p:txBody>
          <a:bodyPr/>
          <a:lstStyle/>
          <a:p>
            <a:pPr rtl="0"/>
            <a:fld id="{294A09A9-5501-47C1-A89A-A340965A2BE2}" type="slidenum">
              <a:rPr lang="en-GB" noProof="0" smtClean="0"/>
              <a:t>6</a:t>
            </a:fld>
            <a:endParaRPr lang="en-GB" noProof="0"/>
          </a:p>
        </p:txBody>
      </p:sp>
      <p:sp>
        <p:nvSpPr>
          <p:cNvPr id="29" name="Title 1">
            <a:extLst>
              <a:ext uri="{FF2B5EF4-FFF2-40B4-BE49-F238E27FC236}">
                <a16:creationId xmlns:a16="http://schemas.microsoft.com/office/drawing/2014/main" id="{19D96783-AE84-BB95-C1A0-3A25C2F7D72D}"/>
              </a:ext>
            </a:extLst>
          </p:cNvPr>
          <p:cNvSpPr txBox="1">
            <a:spLocks/>
          </p:cNvSpPr>
          <p:nvPr/>
        </p:nvSpPr>
        <p:spPr>
          <a:xfrm>
            <a:off x="394135" y="10750"/>
            <a:ext cx="9961044"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Probabilistic Workflow for Uncertainty Propagation</a:t>
            </a:r>
            <a:br>
              <a:rPr lang="en-GB" dirty="0"/>
            </a:br>
            <a:r>
              <a:rPr lang="en-GB" sz="1600" cap="all" spc="300" dirty="0">
                <a:solidFill>
                  <a:prstClr val="black">
                    <a:alpha val="60000"/>
                  </a:prstClr>
                </a:solidFill>
                <a:latin typeface="Avenir Next LT Pro"/>
                <a:ea typeface="+mn-ea"/>
                <a:cs typeface="+mn-cs"/>
              </a:rPr>
              <a:t>Learning Hydraulic properties from Physics &amp; Data</a:t>
            </a:r>
            <a:endParaRPr lang="en-GB" dirty="0"/>
          </a:p>
        </p:txBody>
      </p:sp>
      <p:sp>
        <p:nvSpPr>
          <p:cNvPr id="31" name="Footer Placeholder 6">
            <a:extLst>
              <a:ext uri="{FF2B5EF4-FFF2-40B4-BE49-F238E27FC236}">
                <a16:creationId xmlns:a16="http://schemas.microsoft.com/office/drawing/2014/main" id="{551B3984-73ED-2DAF-208D-B7457A1F7136}"/>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pic>
        <p:nvPicPr>
          <p:cNvPr id="13" name="Picture 12">
            <a:extLst>
              <a:ext uri="{FF2B5EF4-FFF2-40B4-BE49-F238E27FC236}">
                <a16:creationId xmlns:a16="http://schemas.microsoft.com/office/drawing/2014/main" id="{9475CC98-3ADE-FE31-2039-059E98B6B1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CA7783-D2DD-7858-B3EB-BFC583C3C2BC}"/>
              </a:ext>
            </a:extLst>
          </p:cNvPr>
          <p:cNvSpPr/>
          <p:nvPr/>
        </p:nvSpPr>
        <p:spPr>
          <a:xfrm>
            <a:off x="2654968" y="2438400"/>
            <a:ext cx="687588" cy="6202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1BD9CF-1521-5079-4DFE-A01E54D3400E}"/>
              </a:ext>
            </a:extLst>
          </p:cNvPr>
          <p:cNvSpPr txBox="1"/>
          <p:nvPr/>
        </p:nvSpPr>
        <p:spPr>
          <a:xfrm>
            <a:off x="1600359" y="5508572"/>
            <a:ext cx="8991282" cy="783193"/>
          </a:xfrm>
          <a:prstGeom prst="roundRect">
            <a:avLst/>
          </a:prstGeom>
          <a:solidFill>
            <a:srgbClr val="DAE3E3"/>
          </a:solidFill>
          <a:ln>
            <a:solidFill>
              <a:srgbClr val="DAE3E3"/>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defPPr rtl="0">
              <a:defRPr lang="en-us"/>
            </a:defPPr>
            <a:lvl1pPr marR="0" lvl="0" algn="ctr" fontAlgn="auto">
              <a:lnSpc>
                <a:spcPct val="100000"/>
              </a:lnSpc>
              <a:spcBef>
                <a:spcPts val="0"/>
              </a:spcBef>
              <a:spcAft>
                <a:spcPts val="0"/>
              </a:spcAft>
              <a:buClrTx/>
              <a:buSzTx/>
              <a:tabLst/>
              <a:defRPr kumimoji="0" sz="2000" b="1" i="0" u="none" strike="noStrike" cap="none" spc="0" normalizeH="0" baseline="0">
                <a:ln>
                  <a:noFill/>
                </a:ln>
                <a:solidFill>
                  <a:srgbClr val="1C514E"/>
                </a:solidFill>
                <a:effectLst/>
                <a:uLnTx/>
                <a:uFillTx/>
                <a:latin typeface="Goudy Old Style"/>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latin typeface="Garamond" panose="02020404030301010803" pitchFamily="18" charset="0"/>
              </a:rPr>
              <a:t>Training Phase: </a:t>
            </a:r>
            <a:br>
              <a:rPr lang="en-GB" b="0" dirty="0">
                <a:latin typeface="Garamond" panose="02020404030301010803" pitchFamily="18" charset="0"/>
              </a:rPr>
            </a:br>
            <a:r>
              <a:rPr lang="en-GB" b="0" dirty="0">
                <a:latin typeface="Garamond" panose="02020404030301010803" pitchFamily="18" charset="0"/>
              </a:rPr>
              <a:t>Learn local probabilistic permeability statistics from mechanical aperture data  </a:t>
            </a:r>
          </a:p>
        </p:txBody>
      </p:sp>
      <p:grpSp>
        <p:nvGrpSpPr>
          <p:cNvPr id="17" name="Group 16">
            <a:extLst>
              <a:ext uri="{FF2B5EF4-FFF2-40B4-BE49-F238E27FC236}">
                <a16:creationId xmlns:a16="http://schemas.microsoft.com/office/drawing/2014/main" id="{745BC76A-C652-25A0-7BD5-EA736CBCEE95}"/>
              </a:ext>
            </a:extLst>
          </p:cNvPr>
          <p:cNvGrpSpPr/>
          <p:nvPr/>
        </p:nvGrpSpPr>
        <p:grpSpPr>
          <a:xfrm>
            <a:off x="4695730" y="1653728"/>
            <a:ext cx="3290231" cy="646331"/>
            <a:chOff x="265012" y="1733916"/>
            <a:chExt cx="3290231" cy="646331"/>
          </a:xfrm>
        </p:grpSpPr>
        <p:sp>
          <p:nvSpPr>
            <p:cNvPr id="18" name="Oval 17">
              <a:extLst>
                <a:ext uri="{FF2B5EF4-FFF2-40B4-BE49-F238E27FC236}">
                  <a16:creationId xmlns:a16="http://schemas.microsoft.com/office/drawing/2014/main" id="{8C2492FC-4767-C0FD-7B08-5A2FE6F83B14}"/>
                </a:ext>
              </a:extLst>
            </p:cNvPr>
            <p:cNvSpPr/>
            <p:nvPr/>
          </p:nvSpPr>
          <p:spPr>
            <a:xfrm>
              <a:off x="265012" y="1888640"/>
              <a:ext cx="344905" cy="336884"/>
            </a:xfrm>
            <a:prstGeom prst="ellipse">
              <a:avLst/>
            </a:prstGeom>
            <a:solidFill>
              <a:schemeClr val="accent5"/>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Garamond" panose="02020404030301010803" pitchFamily="18" charset="0"/>
                </a:rPr>
                <a:t>2</a:t>
              </a:r>
            </a:p>
          </p:txBody>
        </p:sp>
        <p:sp>
          <p:nvSpPr>
            <p:cNvPr id="19" name="TextBox 18">
              <a:extLst>
                <a:ext uri="{FF2B5EF4-FFF2-40B4-BE49-F238E27FC236}">
                  <a16:creationId xmlns:a16="http://schemas.microsoft.com/office/drawing/2014/main" id="{077EAEC0-4554-1C8A-3E6D-31D6106FD740}"/>
                </a:ext>
              </a:extLst>
            </p:cNvPr>
            <p:cNvSpPr txBox="1"/>
            <p:nvPr/>
          </p:nvSpPr>
          <p:spPr>
            <a:xfrm>
              <a:off x="609917" y="1733916"/>
              <a:ext cx="2945326" cy="646331"/>
            </a:xfrm>
            <a:prstGeom prst="rect">
              <a:avLst/>
            </a:prstGeom>
            <a:noFill/>
          </p:spPr>
          <p:txBody>
            <a:bodyPr wrap="square" rtlCol="0">
              <a:spAutoFit/>
            </a:bodyPr>
            <a:lstStyle/>
            <a:p>
              <a:pPr algn="ctr"/>
              <a:r>
                <a:rPr lang="en-GB" b="1" dirty="0">
                  <a:solidFill>
                    <a:schemeClr val="accent5"/>
                  </a:solidFill>
                  <a:latin typeface="Garamond" panose="02020404030301010803" pitchFamily="18" charset="0"/>
                  <a:cs typeface="Calibri" panose="020F0502020204030204" pitchFamily="34" charset="0"/>
                </a:rPr>
                <a:t>Bayesian correction of aperture-permeability bias</a:t>
              </a:r>
            </a:p>
          </p:txBody>
        </p:sp>
      </p:grpSp>
      <p:grpSp>
        <p:nvGrpSpPr>
          <p:cNvPr id="23" name="Group 22">
            <a:extLst>
              <a:ext uri="{FF2B5EF4-FFF2-40B4-BE49-F238E27FC236}">
                <a16:creationId xmlns:a16="http://schemas.microsoft.com/office/drawing/2014/main" id="{9AF8BA23-88BB-CD39-73E8-3FE8ADD708C0}"/>
              </a:ext>
            </a:extLst>
          </p:cNvPr>
          <p:cNvGrpSpPr/>
          <p:nvPr/>
        </p:nvGrpSpPr>
        <p:grpSpPr>
          <a:xfrm>
            <a:off x="9082154" y="1653728"/>
            <a:ext cx="2912996" cy="646331"/>
            <a:chOff x="265012" y="1733917"/>
            <a:chExt cx="2912996" cy="646331"/>
          </a:xfrm>
        </p:grpSpPr>
        <p:sp>
          <p:nvSpPr>
            <p:cNvPr id="24" name="Oval 23">
              <a:extLst>
                <a:ext uri="{FF2B5EF4-FFF2-40B4-BE49-F238E27FC236}">
                  <a16:creationId xmlns:a16="http://schemas.microsoft.com/office/drawing/2014/main" id="{A69E2794-CF51-23DC-D33E-482AAC1B3014}"/>
                </a:ext>
              </a:extLst>
            </p:cNvPr>
            <p:cNvSpPr/>
            <p:nvPr/>
          </p:nvSpPr>
          <p:spPr>
            <a:xfrm>
              <a:off x="265012" y="1888640"/>
              <a:ext cx="344905" cy="336884"/>
            </a:xfrm>
            <a:prstGeom prst="ellipse">
              <a:avLst/>
            </a:prstGeom>
            <a:solidFill>
              <a:srgbClr val="3B0F69"/>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Garamond" panose="02020404030301010803" pitchFamily="18" charset="0"/>
                </a:rPr>
                <a:t>3</a:t>
              </a:r>
            </a:p>
          </p:txBody>
        </p:sp>
        <p:sp>
          <p:nvSpPr>
            <p:cNvPr id="25" name="TextBox 24">
              <a:extLst>
                <a:ext uri="{FF2B5EF4-FFF2-40B4-BE49-F238E27FC236}">
                  <a16:creationId xmlns:a16="http://schemas.microsoft.com/office/drawing/2014/main" id="{749AD53F-77C9-E4A8-02A0-6D1465629157}"/>
                </a:ext>
              </a:extLst>
            </p:cNvPr>
            <p:cNvSpPr txBox="1"/>
            <p:nvPr/>
          </p:nvSpPr>
          <p:spPr>
            <a:xfrm>
              <a:off x="766440" y="1733917"/>
              <a:ext cx="2411568" cy="646331"/>
            </a:xfrm>
            <a:prstGeom prst="rect">
              <a:avLst/>
            </a:prstGeom>
            <a:noFill/>
          </p:spPr>
          <p:txBody>
            <a:bodyPr wrap="square" rtlCol="0">
              <a:spAutoFit/>
            </a:bodyPr>
            <a:lstStyle/>
            <a:p>
              <a:pPr algn="ctr"/>
              <a:r>
                <a:rPr lang="en-GB" b="1" dirty="0">
                  <a:solidFill>
                    <a:srgbClr val="3B0F69"/>
                  </a:solidFill>
                  <a:latin typeface="Garamond" panose="02020404030301010803" pitchFamily="18" charset="0"/>
                  <a:cs typeface="Calibri" panose="020F0502020204030204" pitchFamily="34" charset="0"/>
                </a:rPr>
                <a:t>Residual U-Net</a:t>
              </a:r>
            </a:p>
            <a:p>
              <a:pPr algn="ctr"/>
              <a:r>
                <a:rPr lang="en-GB" dirty="0">
                  <a:solidFill>
                    <a:srgbClr val="3B0F69"/>
                  </a:solidFill>
                  <a:latin typeface="Garamond" panose="02020404030301010803" pitchFamily="18" charset="0"/>
                  <a:cs typeface="Calibri" panose="020F0502020204030204" pitchFamily="34" charset="0"/>
                </a:rPr>
                <a:t>(Data-driven surrogate) </a:t>
              </a:r>
            </a:p>
          </p:txBody>
        </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C1046B2-EE4E-F691-582C-75AD3E2B2A64}"/>
                  </a:ext>
                </a:extLst>
              </p:cNvPr>
              <p:cNvSpPr txBox="1"/>
              <p:nvPr/>
            </p:nvSpPr>
            <p:spPr>
              <a:xfrm>
                <a:off x="3880105" y="4455322"/>
                <a:ext cx="3355077" cy="646331"/>
              </a:xfrm>
              <a:prstGeom prst="rect">
                <a:avLst/>
              </a:prstGeom>
              <a:noFill/>
            </p:spPr>
            <p:txBody>
              <a:bodyPr wrap="square">
                <a:spAutoFit/>
              </a:bodyPr>
              <a:lstStyle/>
              <a:p>
                <a:pPr algn="ctr"/>
                <a:r>
                  <a:rPr lang="en-GB" dirty="0">
                    <a:latin typeface="Garamond" panose="02020404030301010803" pitchFamily="18" charset="0"/>
                    <a:cs typeface="Calibri" panose="020F0502020204030204" pitchFamily="34" charset="0"/>
                  </a:rPr>
                  <a:t>Physical hydraulic </a:t>
                </a:r>
              </a:p>
              <a:p>
                <a:pPr algn="ctr"/>
                <a:r>
                  <a:rPr lang="en-GB" dirty="0">
                    <a:latin typeface="Garamond" panose="02020404030301010803" pitchFamily="18" charset="0"/>
                    <a:cs typeface="Calibri" panose="020F0502020204030204" pitchFamily="34" charset="0"/>
                  </a:rPr>
                  <a:t>response </a:t>
                </a:r>
                <a14:m>
                  <m:oMath xmlns:m="http://schemas.openxmlformats.org/officeDocument/2006/math">
                    <m:sSub>
                      <m:sSubPr>
                        <m:ctrlPr>
                          <a:rPr lang="en-GB" i="1">
                            <a:latin typeface="Cambria Math" panose="02040503050406030204" pitchFamily="18" charset="0"/>
                            <a:cs typeface="Calibri" panose="020F0502020204030204" pitchFamily="34" charset="0"/>
                          </a:rPr>
                        </m:ctrlPr>
                      </m:sSubPr>
                      <m:e>
                        <m:r>
                          <a:rPr lang="en-GB" b="0" i="1" smtClean="0">
                            <a:latin typeface="Cambria Math" panose="02040503050406030204" pitchFamily="18" charset="0"/>
                            <a:cs typeface="Calibri" panose="020F0502020204030204" pitchFamily="34" charset="0"/>
                          </a:rPr>
                          <m:t>𝐾</m:t>
                        </m:r>
                      </m:e>
                      <m:sub>
                        <m:r>
                          <a:rPr lang="en-GB" b="0" i="1" smtClean="0">
                            <a:latin typeface="Cambria Math" panose="02040503050406030204" pitchFamily="18" charset="0"/>
                            <a:cs typeface="Calibri" panose="020F0502020204030204" pitchFamily="34" charset="0"/>
                          </a:rPr>
                          <m:t>𝑁𝑆</m:t>
                        </m:r>
                      </m:sub>
                    </m:sSub>
                  </m:oMath>
                </a14:m>
                <a:endParaRPr lang="en-GB" i="1" dirty="0">
                  <a:latin typeface="Garamond" panose="02020404030301010803" pitchFamily="18" charset="0"/>
                  <a:cs typeface="Calibri" panose="020F0502020204030204" pitchFamily="34" charset="0"/>
                </a:endParaRPr>
              </a:p>
            </p:txBody>
          </p:sp>
        </mc:Choice>
        <mc:Fallback xmlns="">
          <p:sp>
            <p:nvSpPr>
              <p:cNvPr id="42" name="TextBox 41">
                <a:extLst>
                  <a:ext uri="{FF2B5EF4-FFF2-40B4-BE49-F238E27FC236}">
                    <a16:creationId xmlns:a16="http://schemas.microsoft.com/office/drawing/2014/main" id="{3C1046B2-EE4E-F691-582C-75AD3E2B2A64}"/>
                  </a:ext>
                </a:extLst>
              </p:cNvPr>
              <p:cNvSpPr txBox="1">
                <a:spLocks noRot="1" noChangeAspect="1" noMove="1" noResize="1" noEditPoints="1" noAdjustHandles="1" noChangeArrowheads="1" noChangeShapeType="1" noTextEdit="1"/>
              </p:cNvSpPr>
              <p:nvPr/>
            </p:nvSpPr>
            <p:spPr>
              <a:xfrm>
                <a:off x="3880105" y="4455322"/>
                <a:ext cx="3355077" cy="646331"/>
              </a:xfrm>
              <a:prstGeom prst="rect">
                <a:avLst/>
              </a:prstGeom>
              <a:blipFill>
                <a:blip r:embed="rId4"/>
                <a:stretch>
                  <a:fillRect t="-5660" b="-15094"/>
                </a:stretch>
              </a:blipFill>
            </p:spPr>
            <p:txBody>
              <a:bodyPr/>
              <a:lstStyle/>
              <a:p>
                <a:r>
                  <a:rPr lang="en-GB">
                    <a:noFill/>
                  </a:rPr>
                  <a:t> </a:t>
                </a:r>
              </a:p>
            </p:txBody>
          </p:sp>
        </mc:Fallback>
      </mc:AlternateContent>
      <p:grpSp>
        <p:nvGrpSpPr>
          <p:cNvPr id="53" name="Group 52">
            <a:extLst>
              <a:ext uri="{FF2B5EF4-FFF2-40B4-BE49-F238E27FC236}">
                <a16:creationId xmlns:a16="http://schemas.microsoft.com/office/drawing/2014/main" id="{843D1950-BB39-0D6D-7BED-CA589B412C52}"/>
              </a:ext>
            </a:extLst>
          </p:cNvPr>
          <p:cNvGrpSpPr/>
          <p:nvPr/>
        </p:nvGrpSpPr>
        <p:grpSpPr>
          <a:xfrm>
            <a:off x="132452" y="1481559"/>
            <a:ext cx="3720147" cy="3775978"/>
            <a:chOff x="28277" y="1481559"/>
            <a:chExt cx="3720147" cy="3775978"/>
          </a:xfrm>
        </p:grpSpPr>
        <p:sp>
          <p:nvSpPr>
            <p:cNvPr id="16" name="TextBox 15">
              <a:extLst>
                <a:ext uri="{FF2B5EF4-FFF2-40B4-BE49-F238E27FC236}">
                  <a16:creationId xmlns:a16="http://schemas.microsoft.com/office/drawing/2014/main" id="{C28CB6A2-BF5E-10C0-F085-1B98802690A8}"/>
                </a:ext>
              </a:extLst>
            </p:cNvPr>
            <p:cNvSpPr txBox="1"/>
            <p:nvPr/>
          </p:nvSpPr>
          <p:spPr>
            <a:xfrm>
              <a:off x="28277" y="1653728"/>
              <a:ext cx="3720147" cy="646331"/>
            </a:xfrm>
            <a:prstGeom prst="rect">
              <a:avLst/>
            </a:prstGeom>
            <a:noFill/>
          </p:spPr>
          <p:txBody>
            <a:bodyPr wrap="square" rtlCol="0">
              <a:spAutoFit/>
            </a:bodyPr>
            <a:lstStyle/>
            <a:p>
              <a:pPr algn="ctr"/>
              <a:r>
                <a:rPr lang="en-GB" b="1" dirty="0">
                  <a:solidFill>
                    <a:srgbClr val="002060"/>
                  </a:solidFill>
                  <a:latin typeface="Garamond" panose="02020404030301010803" pitchFamily="18" charset="0"/>
                  <a:cs typeface="Calibri" panose="020F0502020204030204" pitchFamily="34" charset="0"/>
                </a:rPr>
                <a:t>Local mechanical aperture</a:t>
              </a:r>
            </a:p>
            <a:p>
              <a:pPr algn="ctr"/>
              <a:r>
                <a:rPr lang="en-GB" b="1" dirty="0">
                  <a:solidFill>
                    <a:srgbClr val="002060"/>
                  </a:solidFill>
                  <a:latin typeface="Garamond" panose="02020404030301010803" pitchFamily="18" charset="0"/>
                  <a:cs typeface="Calibri" panose="020F0502020204030204" pitchFamily="34" charset="0"/>
                </a:rPr>
                <a:t> patches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27DE853-16CB-3E3B-CCDB-895A6D306C37}"/>
                    </a:ext>
                  </a:extLst>
                </p:cNvPr>
                <p:cNvSpPr txBox="1"/>
                <p:nvPr/>
              </p:nvSpPr>
              <p:spPr>
                <a:xfrm>
                  <a:off x="189557" y="4455322"/>
                  <a:ext cx="3355077" cy="646331"/>
                </a:xfrm>
                <a:prstGeom prst="rect">
                  <a:avLst/>
                </a:prstGeom>
                <a:noFill/>
              </p:spPr>
              <p:txBody>
                <a:bodyPr wrap="square">
                  <a:spAutoFit/>
                </a:bodyPr>
                <a:lstStyle/>
                <a:p>
                  <a:pPr algn="ctr"/>
                  <a:r>
                    <a:rPr lang="en-GB" dirty="0">
                      <a:latin typeface="Garamond" panose="02020404030301010803" pitchFamily="18" charset="0"/>
                      <a:cs typeface="Calibri" panose="020F0502020204030204" pitchFamily="34" charset="0"/>
                    </a:rPr>
                    <a:t>Representative realisations </a:t>
                  </a:r>
                </a:p>
                <a:p>
                  <a:pPr algn="ctr"/>
                  <a:r>
                    <a:rPr lang="en-GB" dirty="0">
                      <a:latin typeface="Garamond" panose="02020404030301010803" pitchFamily="18" charset="0"/>
                      <a:cs typeface="Calibri" panose="020F0502020204030204" pitchFamily="34" charset="0"/>
                    </a:rPr>
                    <a:t>of </a:t>
                  </a:r>
                  <a14:m>
                    <m:oMath xmlns:m="http://schemas.openxmlformats.org/officeDocument/2006/math">
                      <m:sSub>
                        <m:sSubPr>
                          <m:ctrlPr>
                            <a:rPr lang="en-GB" i="1">
                              <a:latin typeface="Cambria Math" panose="02040503050406030204" pitchFamily="18" charset="0"/>
                              <a:cs typeface="Calibri" panose="020F0502020204030204" pitchFamily="34" charset="0"/>
                            </a:rPr>
                          </m:ctrlPr>
                        </m:sSubPr>
                        <m:e>
                          <m:r>
                            <a:rPr lang="en-GB" b="0" i="1" smtClean="0">
                              <a:latin typeface="Cambria Math" panose="02040503050406030204" pitchFamily="18" charset="0"/>
                              <a:cs typeface="Calibri" panose="020F0502020204030204" pitchFamily="34" charset="0"/>
                            </a:rPr>
                            <m:t>𝑎</m:t>
                          </m:r>
                        </m:e>
                        <m:sub>
                          <m:r>
                            <a:rPr lang="en-GB" b="0" i="1" smtClean="0">
                              <a:latin typeface="Cambria Math" panose="02040503050406030204" pitchFamily="18" charset="0"/>
                              <a:cs typeface="Calibri" panose="020F0502020204030204" pitchFamily="34" charset="0"/>
                            </a:rPr>
                            <m:t>𝑚</m:t>
                          </m:r>
                        </m:sub>
                      </m:sSub>
                      <m:d>
                        <m:dPr>
                          <m:ctrlPr>
                            <a:rPr lang="en-GB" i="1">
                              <a:latin typeface="Cambria Math" panose="02040503050406030204" pitchFamily="18" charset="0"/>
                              <a:cs typeface="Calibri" panose="020F0502020204030204" pitchFamily="34" charset="0"/>
                            </a:rPr>
                          </m:ctrlPr>
                        </m:dPr>
                        <m:e>
                          <m:r>
                            <a:rPr lang="en-GB" b="0" i="1" smtClean="0">
                              <a:latin typeface="Cambria Math" panose="02040503050406030204" pitchFamily="18" charset="0"/>
                              <a:cs typeface="Calibri" panose="020F0502020204030204" pitchFamily="34" charset="0"/>
                            </a:rPr>
                            <m:t>𝑥</m:t>
                          </m:r>
                          <m:r>
                            <a:rPr lang="en-GB" b="0" i="1">
                              <a:latin typeface="Cambria Math" panose="02040503050406030204" pitchFamily="18" charset="0"/>
                              <a:cs typeface="Calibri" panose="020F0502020204030204" pitchFamily="34" charset="0"/>
                            </a:rPr>
                            <m:t>,</m:t>
                          </m:r>
                          <m:r>
                            <a:rPr lang="en-GB" b="0" i="1">
                              <a:latin typeface="Cambria Math" panose="02040503050406030204" pitchFamily="18" charset="0"/>
                              <a:cs typeface="Calibri" panose="020F0502020204030204" pitchFamily="34" charset="0"/>
                            </a:rPr>
                            <m:t>𝑦</m:t>
                          </m:r>
                        </m:e>
                      </m:d>
                    </m:oMath>
                  </a14:m>
                  <a:endParaRPr lang="en-GB" i="1" dirty="0">
                    <a:latin typeface="Garamond" panose="02020404030301010803" pitchFamily="18" charset="0"/>
                    <a:cs typeface="Calibri" panose="020F0502020204030204" pitchFamily="34" charset="0"/>
                  </a:endParaRPr>
                </a:p>
              </p:txBody>
            </p:sp>
          </mc:Choice>
          <mc:Fallback xmlns="">
            <p:sp>
              <p:nvSpPr>
                <p:cNvPr id="30" name="TextBox 29">
                  <a:extLst>
                    <a:ext uri="{FF2B5EF4-FFF2-40B4-BE49-F238E27FC236}">
                      <a16:creationId xmlns:a16="http://schemas.microsoft.com/office/drawing/2014/main" id="{027DE853-16CB-3E3B-CCDB-895A6D306C37}"/>
                    </a:ext>
                  </a:extLst>
                </p:cNvPr>
                <p:cNvSpPr txBox="1">
                  <a:spLocks noRot="1" noChangeAspect="1" noMove="1" noResize="1" noEditPoints="1" noAdjustHandles="1" noChangeArrowheads="1" noChangeShapeType="1" noTextEdit="1"/>
                </p:cNvSpPr>
                <p:nvPr/>
              </p:nvSpPr>
              <p:spPr>
                <a:xfrm>
                  <a:off x="189557" y="4455322"/>
                  <a:ext cx="3355077" cy="646331"/>
                </a:xfrm>
                <a:prstGeom prst="rect">
                  <a:avLst/>
                </a:prstGeom>
                <a:blipFill>
                  <a:blip r:embed="rId5"/>
                  <a:stretch>
                    <a:fillRect t="-5660" b="-150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D478836-B858-1DF5-F619-5BBF10E61690}"/>
                    </a:ext>
                  </a:extLst>
                </p:cNvPr>
                <p:cNvSpPr txBox="1"/>
                <p:nvPr/>
              </p:nvSpPr>
              <p:spPr>
                <a:xfrm>
                  <a:off x="673297" y="4025295"/>
                  <a:ext cx="2387595" cy="35798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GB" sz="1600" b="0" i="1" dirty="0" smtClean="0">
                                <a:latin typeface="Cambria Math" panose="02040503050406030204" pitchFamily="18" charset="0"/>
                                <a:cs typeface="Times New Roman" panose="02020603050405020304" pitchFamily="18" charset="0"/>
                              </a:rPr>
                            </m:ctrlPr>
                          </m:sSubPr>
                          <m:e>
                            <m:r>
                              <a:rPr lang="en-GB" sz="1600" i="1" dirty="0" smtClean="0">
                                <a:latin typeface="Cambria Math" panose="02040503050406030204" pitchFamily="18" charset="0"/>
                                <a:cs typeface="Times New Roman" panose="02020603050405020304" pitchFamily="18" charset="0"/>
                              </a:rPr>
                              <m:t>𝑁</m:t>
                            </m:r>
                          </m:e>
                          <m:sub>
                            <m:r>
                              <a:rPr lang="en-GB" sz="1600" i="1" dirty="0" smtClean="0">
                                <a:latin typeface="Cambria Math" panose="02040503050406030204" pitchFamily="18" charset="0"/>
                                <a:cs typeface="Times New Roman" panose="02020603050405020304" pitchFamily="18" charset="0"/>
                              </a:rPr>
                              <m:t>𝑥</m:t>
                            </m:r>
                          </m:sub>
                        </m:sSub>
                        <m:r>
                          <a:rPr lang="en-GB" sz="1600" i="1" dirty="0">
                            <a:latin typeface="Cambria Math" panose="02040503050406030204" pitchFamily="18" charset="0"/>
                            <a:cs typeface="Times New Roman" panose="02020603050405020304" pitchFamily="18" charset="0"/>
                          </a:rPr>
                          <m:t>=</m:t>
                        </m:r>
                        <m:r>
                          <a:rPr lang="en-GB" sz="1600" i="1" dirty="0" smtClean="0">
                            <a:latin typeface="Cambria Math" panose="02040503050406030204" pitchFamily="18" charset="0"/>
                            <a:cs typeface="Times New Roman" panose="02020603050405020304" pitchFamily="18" charset="0"/>
                          </a:rPr>
                          <m:t>128</m:t>
                        </m:r>
                        <m:r>
                          <a:rPr lang="en-GB" sz="1600" b="0" i="1" dirty="0" smtClean="0">
                            <a:latin typeface="Cambria Math" panose="02040503050406030204" pitchFamily="18" charset="0"/>
                            <a:cs typeface="Times New Roman" panose="02020603050405020304" pitchFamily="18" charset="0"/>
                          </a:rPr>
                          <m:t>; </m:t>
                        </m:r>
                        <m:sSub>
                          <m:sSubPr>
                            <m:ctrlPr>
                              <a:rPr lang="en-GB" sz="1600" b="0" i="1" dirty="0" smtClean="0">
                                <a:latin typeface="Cambria Math" panose="02040503050406030204" pitchFamily="18" charset="0"/>
                                <a:cs typeface="Times New Roman" panose="02020603050405020304" pitchFamily="18" charset="0"/>
                              </a:rPr>
                            </m:ctrlPr>
                          </m:sSubPr>
                          <m:e>
                            <m:r>
                              <a:rPr lang="en-GB" sz="1600" i="1" dirty="0" smtClean="0">
                                <a:latin typeface="Cambria Math" panose="02040503050406030204" pitchFamily="18" charset="0"/>
                                <a:cs typeface="Times New Roman" panose="02020603050405020304" pitchFamily="18" charset="0"/>
                              </a:rPr>
                              <m:t>𝑁</m:t>
                            </m:r>
                          </m:e>
                          <m:sub>
                            <m:r>
                              <a:rPr lang="en-GB" sz="1600" i="1" dirty="0" smtClean="0">
                                <a:latin typeface="Cambria Math" panose="02040503050406030204" pitchFamily="18" charset="0"/>
                                <a:cs typeface="Times New Roman" panose="02020603050405020304" pitchFamily="18" charset="0"/>
                              </a:rPr>
                              <m:t>𝑦</m:t>
                            </m:r>
                          </m:sub>
                        </m:sSub>
                        <m:r>
                          <a:rPr lang="en-GB" sz="1600" i="1" dirty="0" smtClean="0">
                            <a:latin typeface="Cambria Math" panose="02040503050406030204" pitchFamily="18" charset="0"/>
                            <a:cs typeface="Times New Roman" panose="02020603050405020304" pitchFamily="18" charset="0"/>
                          </a:rPr>
                          <m:t>=12</m:t>
                        </m:r>
                        <m:r>
                          <a:rPr lang="en-GB" sz="1600" i="1" dirty="0">
                            <a:latin typeface="Cambria Math" panose="02040503050406030204" pitchFamily="18" charset="0"/>
                            <a:cs typeface="Times New Roman" panose="02020603050405020304" pitchFamily="18" charset="0"/>
                          </a:rPr>
                          <m:t>8</m:t>
                        </m:r>
                      </m:oMath>
                    </m:oMathPara>
                  </a14:m>
                  <a:endParaRPr/>
                </a:p>
              </p:txBody>
            </p:sp>
          </mc:Choice>
          <mc:Fallback xmlns="">
            <p:sp>
              <p:nvSpPr>
                <p:cNvPr id="33" name="TextBox 32">
                  <a:extLst>
                    <a:ext uri="{FF2B5EF4-FFF2-40B4-BE49-F238E27FC236}">
                      <a16:creationId xmlns:a16="http://schemas.microsoft.com/office/drawing/2014/main" id="{5D478836-B858-1DF5-F619-5BBF10E61690}"/>
                    </a:ext>
                  </a:extLst>
                </p:cNvPr>
                <p:cNvSpPr txBox="1">
                  <a:spLocks noRot="1" noChangeAspect="1" noMove="1" noResize="1" noEditPoints="1" noAdjustHandles="1" noChangeArrowheads="1" noChangeShapeType="1" noTextEdit="1"/>
                </p:cNvSpPr>
                <p:nvPr/>
              </p:nvSpPr>
              <p:spPr>
                <a:xfrm>
                  <a:off x="673297" y="4025295"/>
                  <a:ext cx="2387595" cy="357983"/>
                </a:xfrm>
                <a:prstGeom prst="rect">
                  <a:avLst/>
                </a:prstGeom>
                <a:blipFill>
                  <a:blip r:embed="rId6"/>
                  <a:stretch>
                    <a:fillRect t="-6780" b="-13559"/>
                  </a:stretch>
                </a:blipFill>
              </p:spPr>
              <p:txBody>
                <a:bodyPr/>
                <a:lstStyle/>
                <a:p>
                  <a:r>
                    <a:rPr lang="en-GB">
                      <a:noFill/>
                    </a:rPr>
                    <a:t> </a:t>
                  </a:r>
                </a:p>
              </p:txBody>
            </p:sp>
          </mc:Fallback>
        </mc:AlternateContent>
        <p:sp>
          <p:nvSpPr>
            <p:cNvPr id="46" name="Rectangle: Rounded Corners 45">
              <a:extLst>
                <a:ext uri="{FF2B5EF4-FFF2-40B4-BE49-F238E27FC236}">
                  <a16:creationId xmlns:a16="http://schemas.microsoft.com/office/drawing/2014/main" id="{E7C7E548-A74F-9FA9-F506-9E2466C2CDEB}"/>
                </a:ext>
              </a:extLst>
            </p:cNvPr>
            <p:cNvSpPr/>
            <p:nvPr/>
          </p:nvSpPr>
          <p:spPr>
            <a:xfrm>
              <a:off x="73807" y="1481559"/>
              <a:ext cx="3558866" cy="3775978"/>
            </a:xfrm>
            <a:prstGeom prst="round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00DEB1D-197F-47C3-8D4E-9D34E4F6F9F0}"/>
                  </a:ext>
                </a:extLst>
              </p:cNvPr>
              <p:cNvSpPr txBox="1"/>
              <p:nvPr/>
            </p:nvSpPr>
            <p:spPr>
              <a:xfrm>
                <a:off x="5099765" y="2652641"/>
                <a:ext cx="2485824" cy="36933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GB" sz="1800" b="1" i="1" smtClean="0">
                          <a:latin typeface="Cambria Math" panose="02040503050406030204" pitchFamily="18" charset="0"/>
                          <a:ea typeface="Cambria Math" panose="02040503050406030204" pitchFamily="18" charset="0"/>
                        </a:rPr>
                        <m:t>𝔼</m:t>
                      </m:r>
                      <m:d>
                        <m:dPr>
                          <m:begChr m:val="["/>
                          <m:endChr m:val="]"/>
                          <m:ctrlPr>
                            <a:rPr lang="en-GB" sz="1800" b="1" i="1" smtClean="0">
                              <a:latin typeface="Cambria Math" panose="02040503050406030204" pitchFamily="18" charset="0"/>
                              <a:ea typeface="Cambria Math" panose="02040503050406030204" pitchFamily="18" charset="0"/>
                            </a:rPr>
                          </m:ctrlPr>
                        </m:dPr>
                        <m:e>
                          <m:r>
                            <a:rPr lang="en-GB" sz="1800" b="1" i="1" smtClean="0">
                              <a:latin typeface="Cambria Math" panose="02040503050406030204" pitchFamily="18" charset="0"/>
                              <a:ea typeface="Cambria Math" panose="02040503050406030204" pitchFamily="18" charset="0"/>
                            </a:rPr>
                            <m:t>𝑲</m:t>
                          </m:r>
                          <m:r>
                            <a:rPr lang="en-GB" sz="1800" b="1" i="1" smtClean="0">
                              <a:latin typeface="Cambria Math" panose="02040503050406030204" pitchFamily="18" charset="0"/>
                              <a:ea typeface="Cambria Math" panose="02040503050406030204" pitchFamily="18" charset="0"/>
                            </a:rPr>
                            <m:t>(</m:t>
                          </m:r>
                          <m:r>
                            <a:rPr lang="en-GB" sz="1800" b="1" i="1" smtClean="0">
                              <a:latin typeface="Cambria Math" panose="02040503050406030204" pitchFamily="18" charset="0"/>
                              <a:ea typeface="Cambria Math" panose="02040503050406030204" pitchFamily="18" charset="0"/>
                            </a:rPr>
                            <m:t>𝒙</m:t>
                          </m:r>
                          <m:r>
                            <a:rPr lang="en-GB" sz="1800" b="1" i="1" smtClean="0">
                              <a:latin typeface="Cambria Math" panose="02040503050406030204" pitchFamily="18" charset="0"/>
                              <a:ea typeface="Cambria Math" panose="02040503050406030204" pitchFamily="18" charset="0"/>
                            </a:rPr>
                            <m:t>,</m:t>
                          </m:r>
                          <m:r>
                            <a:rPr lang="en-GB" sz="1800" b="1" i="1" smtClean="0">
                              <a:latin typeface="Cambria Math" panose="02040503050406030204" pitchFamily="18" charset="0"/>
                              <a:ea typeface="Cambria Math" panose="02040503050406030204" pitchFamily="18" charset="0"/>
                            </a:rPr>
                            <m:t>𝒚</m:t>
                          </m:r>
                          <m:r>
                            <a:rPr lang="en-GB" sz="1800" b="1" i="1" smtClean="0">
                              <a:latin typeface="Cambria Math" panose="02040503050406030204" pitchFamily="18" charset="0"/>
                              <a:ea typeface="Cambria Math" panose="02040503050406030204" pitchFamily="18" charset="0"/>
                            </a:rPr>
                            <m:t>)|</m:t>
                          </m:r>
                          <m:r>
                            <a:rPr lang="en-GB" sz="1800" b="1" i="1" smtClean="0">
                              <a:latin typeface="Cambria Math" panose="02040503050406030204" pitchFamily="18" charset="0"/>
                              <a:ea typeface="Cambria Math" panose="02040503050406030204" pitchFamily="18" charset="0"/>
                            </a:rPr>
                            <m:t>𝓓</m:t>
                          </m:r>
                        </m:e>
                      </m:d>
                      <m:r>
                        <a:rPr lang="en-GB" sz="1800" b="1" i="1" smtClean="0">
                          <a:latin typeface="Cambria Math" panose="02040503050406030204" pitchFamily="18" charset="0"/>
                          <a:ea typeface="Cambria Math" panose="02040503050406030204" pitchFamily="18" charset="0"/>
                        </a:rPr>
                        <m:t>  &amp;  </m:t>
                      </m:r>
                      <m:r>
                        <a:rPr lang="en-GB" sz="1800" b="1" i="1" smtClean="0">
                          <a:latin typeface="Cambria Math" panose="02040503050406030204" pitchFamily="18" charset="0"/>
                          <a:ea typeface="Cambria Math" panose="02040503050406030204" pitchFamily="18" charset="0"/>
                        </a:rPr>
                        <m:t>𝑽𝒂𝒓</m:t>
                      </m:r>
                      <m:d>
                        <m:dPr>
                          <m:begChr m:val="["/>
                          <m:endChr m:val="]"/>
                          <m:ctrlPr>
                            <a:rPr lang="en-GB" b="1" i="1">
                              <a:latin typeface="Cambria Math" panose="02040503050406030204" pitchFamily="18" charset="0"/>
                              <a:ea typeface="Cambria Math" panose="02040503050406030204" pitchFamily="18" charset="0"/>
                            </a:rPr>
                          </m:ctrlPr>
                        </m:dPr>
                        <m:e>
                          <m:r>
                            <a:rPr lang="en-GB" b="1" i="1">
                              <a:latin typeface="Cambria Math" panose="02040503050406030204" pitchFamily="18" charset="0"/>
                              <a:ea typeface="Cambria Math" panose="02040503050406030204" pitchFamily="18" charset="0"/>
                            </a:rPr>
                            <m:t>𝑲</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𝒙</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𝒚</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𝓓</m:t>
                          </m:r>
                        </m:e>
                      </m:d>
                    </m:oMath>
                  </m:oMathPara>
                </a14:m>
                <a:endParaRPr lang="en-GB" sz="1800" b="1" i="1" dirty="0">
                  <a:latin typeface="Garamond" panose="02020404030301010803" pitchFamily="18" charset="0"/>
                </a:endParaRPr>
              </a:p>
            </p:txBody>
          </p:sp>
        </mc:Choice>
        <mc:Fallback xmlns="">
          <p:sp>
            <p:nvSpPr>
              <p:cNvPr id="70" name="TextBox 69">
                <a:extLst>
                  <a:ext uri="{FF2B5EF4-FFF2-40B4-BE49-F238E27FC236}">
                    <a16:creationId xmlns:a16="http://schemas.microsoft.com/office/drawing/2014/main" id="{900DEB1D-197F-47C3-8D4E-9D34E4F6F9F0}"/>
                  </a:ext>
                </a:extLst>
              </p:cNvPr>
              <p:cNvSpPr txBox="1">
                <a:spLocks noRot="1" noChangeAspect="1" noMove="1" noResize="1" noEditPoints="1" noAdjustHandles="1" noChangeArrowheads="1" noChangeShapeType="1" noTextEdit="1"/>
              </p:cNvSpPr>
              <p:nvPr/>
            </p:nvSpPr>
            <p:spPr>
              <a:xfrm>
                <a:off x="5099765" y="2652641"/>
                <a:ext cx="2485824" cy="369332"/>
              </a:xfrm>
              <a:prstGeom prst="rect">
                <a:avLst/>
              </a:prstGeom>
              <a:blipFill>
                <a:blip r:embed="rId7"/>
                <a:stretch>
                  <a:fillRect l="-18673" r="-13514"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64642289-A2B4-94F7-BFD7-74EB75242ECA}"/>
                  </a:ext>
                </a:extLst>
              </p:cNvPr>
              <p:cNvSpPr txBox="1"/>
              <p:nvPr/>
            </p:nvSpPr>
            <p:spPr>
              <a:xfrm>
                <a:off x="4561163" y="3680933"/>
                <a:ext cx="3556615" cy="4145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3B0F69"/>
                          </a:solidFill>
                          <a:latin typeface="Cambria Math" panose="02040503050406030204" pitchFamily="18" charset="0"/>
                        </a:rPr>
                        <m:t>𝑲</m:t>
                      </m:r>
                      <m:d>
                        <m:dPr>
                          <m:ctrlPr>
                            <a:rPr lang="en-GB" b="1" i="1">
                              <a:solidFill>
                                <a:srgbClr val="3B0F69"/>
                              </a:solidFill>
                              <a:latin typeface="Cambria Math" panose="02040503050406030204" pitchFamily="18" charset="0"/>
                            </a:rPr>
                          </m:ctrlPr>
                        </m:dPr>
                        <m:e>
                          <m:r>
                            <a:rPr lang="en-GB" b="1" i="1">
                              <a:solidFill>
                                <a:srgbClr val="3B0F69"/>
                              </a:solidFill>
                              <a:latin typeface="Cambria Math" panose="02040503050406030204" pitchFamily="18" charset="0"/>
                            </a:rPr>
                            <m:t>𝒙</m:t>
                          </m:r>
                          <m:r>
                            <a:rPr lang="en-GB" b="1" i="1">
                              <a:solidFill>
                                <a:srgbClr val="3B0F69"/>
                              </a:solidFill>
                              <a:latin typeface="Cambria Math" panose="02040503050406030204" pitchFamily="18" charset="0"/>
                            </a:rPr>
                            <m:t>,</m:t>
                          </m:r>
                          <m:r>
                            <a:rPr lang="en-GB" b="1" i="1">
                              <a:solidFill>
                                <a:srgbClr val="3B0F69"/>
                              </a:solidFill>
                              <a:latin typeface="Cambria Math" panose="02040503050406030204" pitchFamily="18" charset="0"/>
                            </a:rPr>
                            <m:t>𝒚</m:t>
                          </m:r>
                        </m:e>
                      </m:d>
                      <m:r>
                        <a:rPr lang="en-GB" b="1" i="1">
                          <a:solidFill>
                            <a:srgbClr val="3B0F69"/>
                          </a:solidFill>
                          <a:latin typeface="Cambria Math" panose="02040503050406030204" pitchFamily="18" charset="0"/>
                        </a:rPr>
                        <m:t>∼</m:t>
                      </m:r>
                      <m:r>
                        <m:rPr>
                          <m:nor/>
                        </m:rPr>
                        <a:rPr lang="en-GB" b="1" i="0">
                          <a:solidFill>
                            <a:srgbClr val="3B0F69"/>
                          </a:solidFill>
                          <a:latin typeface="Cambria Math" panose="02040503050406030204" pitchFamily="18" charset="0"/>
                        </a:rPr>
                        <m:t>Log</m:t>
                      </m:r>
                      <m:r>
                        <a:rPr lang="en-GB" b="1" i="1">
                          <a:solidFill>
                            <a:srgbClr val="3B0F69"/>
                          </a:solidFill>
                          <a:latin typeface="Cambria Math" panose="02040503050406030204" pitchFamily="18" charset="0"/>
                        </a:rPr>
                        <m:t> </m:t>
                      </m:r>
                      <m:r>
                        <a:rPr lang="en-GB" b="1" i="1">
                          <a:solidFill>
                            <a:srgbClr val="3B0F69"/>
                          </a:solidFill>
                          <a:latin typeface="Cambria Math" panose="02040503050406030204" pitchFamily="18" charset="0"/>
                        </a:rPr>
                        <m:t>𝓝</m:t>
                      </m:r>
                      <m:d>
                        <m:dPr>
                          <m:ctrlPr>
                            <a:rPr lang="en-GB" b="1" i="1">
                              <a:solidFill>
                                <a:srgbClr val="3B0F69"/>
                              </a:solidFill>
                              <a:latin typeface="Cambria Math" panose="02040503050406030204" pitchFamily="18" charset="0"/>
                            </a:rPr>
                          </m:ctrlPr>
                        </m:dPr>
                        <m:e>
                          <m:r>
                            <a:rPr lang="en-GB" b="1" i="1" smtClean="0">
                              <a:solidFill>
                                <a:srgbClr val="3B0F69"/>
                              </a:solidFill>
                              <a:latin typeface="Cambria Math" panose="02040503050406030204" pitchFamily="18" charset="0"/>
                            </a:rPr>
                            <m:t>𝝁</m:t>
                          </m:r>
                          <m:d>
                            <m:dPr>
                              <m:ctrlPr>
                                <a:rPr lang="en-GB" b="1" i="1">
                                  <a:solidFill>
                                    <a:srgbClr val="3B0F69"/>
                                  </a:solidFill>
                                  <a:latin typeface="Cambria Math" panose="02040503050406030204" pitchFamily="18" charset="0"/>
                                </a:rPr>
                              </m:ctrlPr>
                            </m:dPr>
                            <m:e>
                              <m:r>
                                <a:rPr lang="en-GB" b="1" i="1">
                                  <a:solidFill>
                                    <a:srgbClr val="3B0F69"/>
                                  </a:solidFill>
                                  <a:latin typeface="Cambria Math" panose="02040503050406030204" pitchFamily="18" charset="0"/>
                                </a:rPr>
                                <m:t>𝒙</m:t>
                              </m:r>
                              <m:r>
                                <a:rPr lang="en-GB" b="1" i="1">
                                  <a:solidFill>
                                    <a:srgbClr val="3B0F69"/>
                                  </a:solidFill>
                                  <a:latin typeface="Cambria Math" panose="02040503050406030204" pitchFamily="18" charset="0"/>
                                </a:rPr>
                                <m:t>,</m:t>
                              </m:r>
                              <m:r>
                                <a:rPr lang="en-GB" b="1" i="1">
                                  <a:solidFill>
                                    <a:srgbClr val="3B0F69"/>
                                  </a:solidFill>
                                  <a:latin typeface="Cambria Math" panose="02040503050406030204" pitchFamily="18" charset="0"/>
                                </a:rPr>
                                <m:t>𝒚</m:t>
                              </m:r>
                            </m:e>
                          </m:d>
                          <m:r>
                            <a:rPr lang="en-GB" b="1" i="1">
                              <a:solidFill>
                                <a:srgbClr val="3B0F69"/>
                              </a:solidFill>
                              <a:latin typeface="Cambria Math" panose="02040503050406030204" pitchFamily="18" charset="0"/>
                            </a:rPr>
                            <m:t>,</m:t>
                          </m:r>
                          <m:sSup>
                            <m:sSupPr>
                              <m:ctrlPr>
                                <a:rPr lang="en-GB" b="1" i="1" smtClean="0">
                                  <a:solidFill>
                                    <a:srgbClr val="3B0F69"/>
                                  </a:solidFill>
                                  <a:latin typeface="Cambria Math" panose="02040503050406030204" pitchFamily="18" charset="0"/>
                                </a:rPr>
                              </m:ctrlPr>
                            </m:sSupPr>
                            <m:e>
                              <m:r>
                                <a:rPr lang="en-GB" b="1" i="1">
                                  <a:solidFill>
                                    <a:srgbClr val="3B0F69"/>
                                  </a:solidFill>
                                  <a:latin typeface="Cambria Math" panose="02040503050406030204" pitchFamily="18" charset="0"/>
                                </a:rPr>
                                <m:t>𝝈</m:t>
                              </m:r>
                            </m:e>
                            <m:sup>
                              <m:r>
                                <a:rPr lang="en-GB" b="1" i="1">
                                  <a:solidFill>
                                    <a:srgbClr val="3B0F69"/>
                                  </a:solidFill>
                                  <a:latin typeface="Cambria Math" panose="02040503050406030204" pitchFamily="18" charset="0"/>
                                </a:rPr>
                                <m:t>𝟐</m:t>
                              </m:r>
                            </m:sup>
                          </m:sSup>
                          <m:d>
                            <m:dPr>
                              <m:ctrlPr>
                                <a:rPr lang="en-GB" b="1" i="1">
                                  <a:solidFill>
                                    <a:srgbClr val="3B0F69"/>
                                  </a:solidFill>
                                  <a:latin typeface="Cambria Math" panose="02040503050406030204" pitchFamily="18" charset="0"/>
                                </a:rPr>
                              </m:ctrlPr>
                            </m:dPr>
                            <m:e>
                              <m:r>
                                <a:rPr lang="en-GB" b="1" i="1">
                                  <a:solidFill>
                                    <a:srgbClr val="3B0F69"/>
                                  </a:solidFill>
                                  <a:latin typeface="Cambria Math" panose="02040503050406030204" pitchFamily="18" charset="0"/>
                                </a:rPr>
                                <m:t>𝒙</m:t>
                              </m:r>
                              <m:r>
                                <a:rPr lang="en-GB" b="1" i="1">
                                  <a:solidFill>
                                    <a:srgbClr val="3B0F69"/>
                                  </a:solidFill>
                                  <a:latin typeface="Cambria Math" panose="02040503050406030204" pitchFamily="18" charset="0"/>
                                </a:rPr>
                                <m:t>,</m:t>
                              </m:r>
                              <m:r>
                                <a:rPr lang="en-GB" b="1" i="1">
                                  <a:solidFill>
                                    <a:srgbClr val="3B0F69"/>
                                  </a:solidFill>
                                  <a:latin typeface="Cambria Math" panose="02040503050406030204" pitchFamily="18" charset="0"/>
                                </a:rPr>
                                <m:t>𝒚</m:t>
                              </m:r>
                            </m:e>
                          </m:d>
                        </m:e>
                      </m:d>
                    </m:oMath>
                  </m:oMathPara>
                </a14:m>
                <a:endParaRPr lang="en-GB" b="1" dirty="0">
                  <a:solidFill>
                    <a:srgbClr val="3B0F69"/>
                  </a:solidFill>
                </a:endParaRPr>
              </a:p>
            </p:txBody>
          </p:sp>
        </mc:Choice>
        <mc:Fallback xmlns="">
          <p:sp>
            <p:nvSpPr>
              <p:cNvPr id="71" name="TextBox 70">
                <a:extLst>
                  <a:ext uri="{FF2B5EF4-FFF2-40B4-BE49-F238E27FC236}">
                    <a16:creationId xmlns:a16="http://schemas.microsoft.com/office/drawing/2014/main" id="{64642289-A2B4-94F7-BFD7-74EB75242ECA}"/>
                  </a:ext>
                </a:extLst>
              </p:cNvPr>
              <p:cNvSpPr txBox="1">
                <a:spLocks noRot="1" noChangeAspect="1" noMove="1" noResize="1" noEditPoints="1" noAdjustHandles="1" noChangeArrowheads="1" noChangeShapeType="1" noTextEdit="1"/>
              </p:cNvSpPr>
              <p:nvPr/>
            </p:nvSpPr>
            <p:spPr>
              <a:xfrm>
                <a:off x="4561163" y="3680933"/>
                <a:ext cx="3556615" cy="414537"/>
              </a:xfrm>
              <a:prstGeom prst="rect">
                <a:avLst/>
              </a:prstGeom>
              <a:blipFill>
                <a:blip r:embed="rId8"/>
                <a:stretch>
                  <a:fillRect l="-1027" b="-5882"/>
                </a:stretch>
              </a:blipFill>
            </p:spPr>
            <p:txBody>
              <a:bodyPr/>
              <a:lstStyle/>
              <a:p>
                <a:r>
                  <a:rPr lang="en-GB">
                    <a:noFill/>
                  </a:rPr>
                  <a:t> </a:t>
                </a:r>
              </a:p>
            </p:txBody>
          </p:sp>
        </mc:Fallback>
      </mc:AlternateContent>
      <p:sp>
        <p:nvSpPr>
          <p:cNvPr id="73" name="TextBox 72">
            <a:extLst>
              <a:ext uri="{FF2B5EF4-FFF2-40B4-BE49-F238E27FC236}">
                <a16:creationId xmlns:a16="http://schemas.microsoft.com/office/drawing/2014/main" id="{9C2A6D67-0B7D-36CF-2C3C-9B7C44F17C12}"/>
              </a:ext>
            </a:extLst>
          </p:cNvPr>
          <p:cNvSpPr txBox="1"/>
          <p:nvPr/>
        </p:nvSpPr>
        <p:spPr>
          <a:xfrm>
            <a:off x="5752152" y="3160266"/>
            <a:ext cx="892090" cy="369332"/>
          </a:xfrm>
          <a:prstGeom prst="rect">
            <a:avLst/>
          </a:prstGeom>
          <a:noFill/>
        </p:spPr>
        <p:txBody>
          <a:bodyPr wrap="square">
            <a:spAutoFit/>
          </a:bodyPr>
          <a:lstStyle/>
          <a:p>
            <a:pPr algn="ctr"/>
            <a:r>
              <a:rPr lang="en-GB" dirty="0">
                <a:latin typeface="Garamond" panose="02020404030301010803" pitchFamily="18" charset="0"/>
                <a:cs typeface="Calibri" panose="020F0502020204030204" pitchFamily="34" charset="0"/>
              </a:rPr>
              <a:t>with </a:t>
            </a:r>
            <a:endParaRPr lang="en-GB" dirty="0"/>
          </a:p>
        </p:txBody>
      </p:sp>
      <p:grpSp>
        <p:nvGrpSpPr>
          <p:cNvPr id="79" name="Group 78">
            <a:extLst>
              <a:ext uri="{FF2B5EF4-FFF2-40B4-BE49-F238E27FC236}">
                <a16:creationId xmlns:a16="http://schemas.microsoft.com/office/drawing/2014/main" id="{374CDFBC-5E22-7644-77A7-D4E66706C02E}"/>
              </a:ext>
            </a:extLst>
          </p:cNvPr>
          <p:cNvGrpSpPr/>
          <p:nvPr/>
        </p:nvGrpSpPr>
        <p:grpSpPr>
          <a:xfrm>
            <a:off x="8220676" y="1481559"/>
            <a:ext cx="3793343" cy="3775978"/>
            <a:chOff x="8220676" y="1481559"/>
            <a:chExt cx="3793343" cy="3775978"/>
          </a:xfrm>
        </p:grpSpPr>
        <p:sp>
          <p:nvSpPr>
            <p:cNvPr id="75" name="Rectangle: Rounded Corners 74">
              <a:extLst>
                <a:ext uri="{FF2B5EF4-FFF2-40B4-BE49-F238E27FC236}">
                  <a16:creationId xmlns:a16="http://schemas.microsoft.com/office/drawing/2014/main" id="{768C1478-81D4-6787-9809-5C65AE9C9DB1}"/>
                </a:ext>
              </a:extLst>
            </p:cNvPr>
            <p:cNvSpPr/>
            <p:nvPr/>
          </p:nvSpPr>
          <p:spPr>
            <a:xfrm>
              <a:off x="8795269" y="1481559"/>
              <a:ext cx="3218750" cy="3775978"/>
            </a:xfrm>
            <a:prstGeom prst="roundRect">
              <a:avLst/>
            </a:prstGeom>
            <a:noFill/>
            <a:ln w="38100">
              <a:solidFill>
                <a:srgbClr val="3B0F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0096AD56-7775-6C90-6397-670678A47827}"/>
                </a:ext>
              </a:extLst>
            </p:cNvPr>
            <p:cNvSpPr txBox="1"/>
            <p:nvPr/>
          </p:nvSpPr>
          <p:spPr>
            <a:xfrm>
              <a:off x="8220676" y="2998630"/>
              <a:ext cx="1176062" cy="276999"/>
            </a:xfrm>
            <a:prstGeom prst="rect">
              <a:avLst/>
            </a:prstGeom>
            <a:solidFill>
              <a:schemeClr val="bg1"/>
            </a:solidFill>
          </p:spPr>
          <p:txBody>
            <a:bodyPr wrap="square" rtlCol="0">
              <a:spAutoFit/>
            </a:bodyPr>
            <a:lstStyle/>
            <a:p>
              <a:pPr algn="ctr"/>
              <a:r>
                <a:rPr lang="en-GB" sz="1200" b="1" dirty="0">
                  <a:solidFill>
                    <a:srgbClr val="3B0F69"/>
                  </a:solidFill>
                  <a:latin typeface="Garamond" panose="02020404030301010803" pitchFamily="18" charset="0"/>
                  <a:cs typeface="Calibri" panose="020F0502020204030204" pitchFamily="34" charset="0"/>
                </a:rPr>
                <a:t>Training data</a:t>
              </a:r>
            </a:p>
          </p:txBody>
        </p:sp>
        <p:cxnSp>
          <p:nvCxnSpPr>
            <p:cNvPr id="76" name="Straight Arrow Connector 75">
              <a:extLst>
                <a:ext uri="{FF2B5EF4-FFF2-40B4-BE49-F238E27FC236}">
                  <a16:creationId xmlns:a16="http://schemas.microsoft.com/office/drawing/2014/main" id="{37C21A5B-6C74-1F82-43E9-D4CE8BB1967E}"/>
                </a:ext>
              </a:extLst>
            </p:cNvPr>
            <p:cNvCxnSpPr>
              <a:cxnSpLocks/>
            </p:cNvCxnSpPr>
            <p:nvPr/>
          </p:nvCxnSpPr>
          <p:spPr>
            <a:xfrm>
              <a:off x="8299047" y="3325027"/>
              <a:ext cx="958882" cy="0"/>
            </a:xfrm>
            <a:prstGeom prst="straightConnector1">
              <a:avLst/>
            </a:prstGeom>
            <a:ln w="57150">
              <a:solidFill>
                <a:srgbClr val="3B0F69"/>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Rectangle: Rounded Corners 48">
            <a:extLst>
              <a:ext uri="{FF2B5EF4-FFF2-40B4-BE49-F238E27FC236}">
                <a16:creationId xmlns:a16="http://schemas.microsoft.com/office/drawing/2014/main" id="{41DF8356-79AB-765A-2144-E783279D5702}"/>
              </a:ext>
            </a:extLst>
          </p:cNvPr>
          <p:cNvSpPr/>
          <p:nvPr/>
        </p:nvSpPr>
        <p:spPr>
          <a:xfrm>
            <a:off x="4233070" y="1481559"/>
            <a:ext cx="4065977" cy="3775978"/>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E26D8869-6739-E00A-EA4A-A585B3229865}"/>
              </a:ext>
            </a:extLst>
          </p:cNvPr>
          <p:cNvGrpSpPr/>
          <p:nvPr/>
        </p:nvGrpSpPr>
        <p:grpSpPr>
          <a:xfrm>
            <a:off x="3736848" y="3002734"/>
            <a:ext cx="958882" cy="366814"/>
            <a:chOff x="3736848" y="3002734"/>
            <a:chExt cx="958882" cy="366814"/>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121B882-C2D0-9A67-B908-9F5E753DA280}"/>
                    </a:ext>
                  </a:extLst>
                </p:cNvPr>
                <p:cNvSpPr txBox="1"/>
                <p:nvPr/>
              </p:nvSpPr>
              <p:spPr>
                <a:xfrm>
                  <a:off x="3782378" y="3002734"/>
                  <a:ext cx="751434" cy="276999"/>
                </a:xfrm>
                <a:prstGeom prst="rect">
                  <a:avLst/>
                </a:prstGeom>
                <a:solidFill>
                  <a:schemeClr val="bg1"/>
                </a:solidFill>
              </p:spPr>
              <p:txBody>
                <a:bodyPr wrap="square" rtlCol="0">
                  <a:spAutoFit/>
                </a:bodyPr>
                <a:lstStyle/>
                <a:p>
                  <a:pPr algn="ctr"/>
                  <a:r>
                    <a:rPr lang="en-GB" sz="1200" b="1" dirty="0">
                      <a:solidFill>
                        <a:schemeClr val="accent5"/>
                      </a:solidFill>
                      <a:latin typeface="Garamond" panose="02020404030301010803" pitchFamily="18" charset="0"/>
                      <a:cs typeface="Calibri" panose="020F0502020204030204" pitchFamily="34" charset="0"/>
                    </a:rPr>
                    <a:t>Data </a:t>
                  </a:r>
                  <a14:m>
                    <m:oMath xmlns:m="http://schemas.openxmlformats.org/officeDocument/2006/math">
                      <m:r>
                        <a:rPr lang="en-GB" sz="1200" b="1">
                          <a:solidFill>
                            <a:schemeClr val="accent5"/>
                          </a:solidFill>
                          <a:latin typeface="Cambria Math" panose="02040503050406030204" pitchFamily="18" charset="0"/>
                          <a:cs typeface="Calibri" panose="020F0502020204030204" pitchFamily="34" charset="0"/>
                        </a:rPr>
                        <m:t>𝒟</m:t>
                      </m:r>
                    </m:oMath>
                  </a14:m>
                  <a:endParaRPr lang="en-GB" b="1" dirty="0">
                    <a:solidFill>
                      <a:schemeClr val="accent5"/>
                    </a:solidFill>
                    <a:latin typeface="Garamond" panose="02020404030301010803" pitchFamily="18" charset="0"/>
                    <a:cs typeface="Calibri" panose="020F0502020204030204" pitchFamily="34" charset="0"/>
                  </a:endParaRPr>
                </a:p>
              </p:txBody>
            </p:sp>
          </mc:Choice>
          <mc:Fallback xmlns="">
            <p:sp>
              <p:nvSpPr>
                <p:cNvPr id="41" name="TextBox 40">
                  <a:extLst>
                    <a:ext uri="{FF2B5EF4-FFF2-40B4-BE49-F238E27FC236}">
                      <a16:creationId xmlns:a16="http://schemas.microsoft.com/office/drawing/2014/main" id="{D121B882-C2D0-9A67-B908-9F5E753DA280}"/>
                    </a:ext>
                  </a:extLst>
                </p:cNvPr>
                <p:cNvSpPr txBox="1">
                  <a:spLocks noRot="1" noChangeAspect="1" noMove="1" noResize="1" noEditPoints="1" noAdjustHandles="1" noChangeArrowheads="1" noChangeShapeType="1" noTextEdit="1"/>
                </p:cNvSpPr>
                <p:nvPr/>
              </p:nvSpPr>
              <p:spPr>
                <a:xfrm>
                  <a:off x="3782378" y="3002734"/>
                  <a:ext cx="751434" cy="276999"/>
                </a:xfrm>
                <a:prstGeom prst="rect">
                  <a:avLst/>
                </a:prstGeom>
                <a:blipFill>
                  <a:blip r:embed="rId9"/>
                  <a:stretch>
                    <a:fillRect t="-2222" b="-17778"/>
                  </a:stretch>
                </a:blipFill>
              </p:spPr>
              <p:txBody>
                <a:bodyPr/>
                <a:lstStyle/>
                <a:p>
                  <a:r>
                    <a:rPr lang="en-GB">
                      <a:noFill/>
                    </a:rPr>
                    <a:t> </a:t>
                  </a:r>
                </a:p>
              </p:txBody>
            </p:sp>
          </mc:Fallback>
        </mc:AlternateContent>
        <p:cxnSp>
          <p:nvCxnSpPr>
            <p:cNvPr id="37" name="Straight Arrow Connector 36">
              <a:extLst>
                <a:ext uri="{FF2B5EF4-FFF2-40B4-BE49-F238E27FC236}">
                  <a16:creationId xmlns:a16="http://schemas.microsoft.com/office/drawing/2014/main" id="{2FA81746-578B-6066-9CBD-0F5CCAAC1A68}"/>
                </a:ext>
              </a:extLst>
            </p:cNvPr>
            <p:cNvCxnSpPr>
              <a:cxnSpLocks/>
              <a:stCxn id="46" idx="3"/>
            </p:cNvCxnSpPr>
            <p:nvPr/>
          </p:nvCxnSpPr>
          <p:spPr>
            <a:xfrm>
              <a:off x="3736848" y="3369548"/>
              <a:ext cx="958882"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pic>
        <p:nvPicPr>
          <p:cNvPr id="81" name="Picture 80">
            <a:extLst>
              <a:ext uri="{FF2B5EF4-FFF2-40B4-BE49-F238E27FC236}">
                <a16:creationId xmlns:a16="http://schemas.microsoft.com/office/drawing/2014/main" id="{5AC1F2B1-744B-F402-6BEB-039B1ED329F9}"/>
              </a:ext>
            </a:extLst>
          </p:cNvPr>
          <p:cNvPicPr>
            <a:picLocks noChangeAspect="1"/>
          </p:cNvPicPr>
          <p:nvPr/>
        </p:nvPicPr>
        <p:blipFill>
          <a:blip r:embed="rId10"/>
          <a:srcRect l="15066" r="15066" b="18150"/>
          <a:stretch>
            <a:fillRect/>
          </a:stretch>
        </p:blipFill>
        <p:spPr>
          <a:xfrm>
            <a:off x="9583639" y="2577335"/>
            <a:ext cx="2159311" cy="1797317"/>
          </a:xfrm>
          <a:prstGeom prst="rect">
            <a:avLst/>
          </a:prstGeom>
        </p:spPr>
      </p:pic>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5950F5F4-0EB6-66BF-4414-B1EB39951EB8}"/>
                  </a:ext>
                </a:extLst>
              </p:cNvPr>
              <p:cNvSpPr txBox="1"/>
              <p:nvPr/>
            </p:nvSpPr>
            <p:spPr>
              <a:xfrm>
                <a:off x="9017974" y="4455322"/>
                <a:ext cx="2880294" cy="646331"/>
              </a:xfrm>
              <a:prstGeom prst="rect">
                <a:avLst/>
              </a:prstGeom>
              <a:noFill/>
            </p:spPr>
            <p:txBody>
              <a:bodyPr wrap="square">
                <a:spAutoFit/>
              </a:bodyPr>
              <a:lstStyle/>
              <a:p>
                <a:pPr algn="ctr"/>
                <a:r>
                  <a:rPr lang="en-GB" dirty="0">
                    <a:latin typeface="Garamond" panose="02020404030301010803" pitchFamily="18" charset="0"/>
                    <a:cs typeface="Calibri" panose="020F0502020204030204" pitchFamily="34" charset="0"/>
                  </a:rPr>
                  <a:t>Input </a:t>
                </a:r>
                <a14:m>
                  <m:oMath xmlns:m="http://schemas.openxmlformats.org/officeDocument/2006/math">
                    <m:sSub>
                      <m:sSubPr>
                        <m:ctrlPr>
                          <a:rPr lang="en-GB" i="1">
                            <a:latin typeface="Cambria Math" panose="02040503050406030204" pitchFamily="18" charset="0"/>
                            <a:cs typeface="Calibri" panose="020F0502020204030204" pitchFamily="34" charset="0"/>
                          </a:rPr>
                        </m:ctrlPr>
                      </m:sSubPr>
                      <m:e>
                        <m:r>
                          <a:rPr lang="en-GB" i="1">
                            <a:latin typeface="Cambria Math" panose="02040503050406030204" pitchFamily="18" charset="0"/>
                            <a:cs typeface="Calibri" panose="020F0502020204030204" pitchFamily="34" charset="0"/>
                          </a:rPr>
                          <m:t>𝑎</m:t>
                        </m:r>
                      </m:e>
                      <m:sub>
                        <m:r>
                          <a:rPr lang="en-GB" i="1">
                            <a:latin typeface="Cambria Math" panose="02040503050406030204" pitchFamily="18" charset="0"/>
                            <a:cs typeface="Calibri" panose="020F0502020204030204" pitchFamily="34" charset="0"/>
                          </a:rPr>
                          <m:t>𝑚</m:t>
                        </m:r>
                      </m:sub>
                    </m:sSub>
                    <m:d>
                      <m:dPr>
                        <m:ctrlPr>
                          <a:rPr lang="en-GB" i="1">
                            <a:latin typeface="Cambria Math" panose="02040503050406030204" pitchFamily="18" charset="0"/>
                            <a:cs typeface="Calibri" panose="020F0502020204030204" pitchFamily="34" charset="0"/>
                          </a:rPr>
                        </m:ctrlPr>
                      </m:dPr>
                      <m:e>
                        <m:r>
                          <a:rPr lang="en-GB" i="1">
                            <a:latin typeface="Cambria Math" panose="02040503050406030204" pitchFamily="18" charset="0"/>
                            <a:cs typeface="Calibri" panose="020F0502020204030204" pitchFamily="34" charset="0"/>
                          </a:rPr>
                          <m:t>𝑥</m:t>
                        </m:r>
                        <m:r>
                          <a:rPr lang="en-GB" i="1">
                            <a:latin typeface="Cambria Math" panose="02040503050406030204" pitchFamily="18" charset="0"/>
                            <a:cs typeface="Calibri" panose="020F0502020204030204" pitchFamily="34" charset="0"/>
                          </a:rPr>
                          <m:t>,</m:t>
                        </m:r>
                        <m:r>
                          <a:rPr lang="en-GB" i="1">
                            <a:latin typeface="Cambria Math" panose="02040503050406030204" pitchFamily="18" charset="0"/>
                            <a:cs typeface="Calibri" panose="020F0502020204030204" pitchFamily="34" charset="0"/>
                          </a:rPr>
                          <m:t>𝑦</m:t>
                        </m:r>
                      </m:e>
                    </m:d>
                    <m:r>
                      <a:rPr lang="en-GB" i="1">
                        <a:latin typeface="Cambria Math" panose="02040503050406030204" pitchFamily="18" charset="0"/>
                        <a:cs typeface="Calibri" panose="020F0502020204030204" pitchFamily="34" charset="0"/>
                      </a:rPr>
                      <m:t> </m:t>
                    </m:r>
                  </m:oMath>
                </a14:m>
                <a:endParaRPr lang="en-GB" dirty="0">
                  <a:latin typeface="Garamond" panose="02020404030301010803" pitchFamily="18" charset="0"/>
                  <a:cs typeface="Calibri" panose="020F0502020204030204" pitchFamily="34" charset="0"/>
                </a:endParaRPr>
              </a:p>
              <a:p>
                <a:pPr algn="ctr"/>
                <a:r>
                  <a:rPr lang="en-GB" dirty="0">
                    <a:latin typeface="Garamond" panose="02020404030301010803" pitchFamily="18" charset="0"/>
                    <a:cs typeface="Calibri" panose="020F0502020204030204" pitchFamily="34" charset="0"/>
                  </a:rPr>
                  <a:t>Outputs </a:t>
                </a:r>
                <a14:m>
                  <m:oMath xmlns:m="http://schemas.openxmlformats.org/officeDocument/2006/math">
                    <m:r>
                      <a:rPr lang="en-GB" b="0" i="1">
                        <a:latin typeface="Cambria Math" panose="02040503050406030204" pitchFamily="18" charset="0"/>
                      </a:rPr>
                      <m:t>𝜇</m:t>
                    </m:r>
                    <m:d>
                      <m:dPr>
                        <m:ctrlPr>
                          <a:rPr lang="en-GB" i="1">
                            <a:latin typeface="Cambria Math" panose="02040503050406030204" pitchFamily="18" charset="0"/>
                          </a:rPr>
                        </m:ctrlPr>
                      </m:dPr>
                      <m:e>
                        <m:r>
                          <a:rPr lang="en-GB" b="0" i="1">
                            <a:latin typeface="Cambria Math" panose="02040503050406030204" pitchFamily="18" charset="0"/>
                          </a:rPr>
                          <m:t>𝑥</m:t>
                        </m:r>
                        <m:r>
                          <a:rPr lang="en-GB" b="0" i="1">
                            <a:latin typeface="Cambria Math" panose="02040503050406030204" pitchFamily="18" charset="0"/>
                          </a:rPr>
                          <m:t>,</m:t>
                        </m:r>
                        <m:r>
                          <a:rPr lang="en-GB" b="0" i="1">
                            <a:latin typeface="Cambria Math" panose="02040503050406030204" pitchFamily="18" charset="0"/>
                          </a:rPr>
                          <m:t>𝑦</m:t>
                        </m:r>
                      </m:e>
                    </m:d>
                    <m:r>
                      <a:rPr lang="en-GB" b="0" i="1" smtClean="0">
                        <a:latin typeface="Cambria Math" panose="02040503050406030204" pitchFamily="18" charset="0"/>
                      </a:rPr>
                      <m:t> &amp; </m:t>
                    </m:r>
                    <m:r>
                      <a:rPr lang="en-GB" b="0" i="1" smtClean="0">
                        <a:latin typeface="Cambria Math" panose="02040503050406030204" pitchFamily="18" charset="0"/>
                      </a:rPr>
                      <m:t>𝜎</m:t>
                    </m:r>
                    <m:d>
                      <m:dPr>
                        <m:ctrlPr>
                          <a:rPr lang="en-GB" i="1">
                            <a:latin typeface="Cambria Math" panose="02040503050406030204" pitchFamily="18" charset="0"/>
                          </a:rPr>
                        </m:ctrlPr>
                      </m:dPr>
                      <m:e>
                        <m:r>
                          <a:rPr lang="en-GB" b="0" i="1">
                            <a:latin typeface="Cambria Math" panose="02040503050406030204" pitchFamily="18" charset="0"/>
                          </a:rPr>
                          <m:t>𝑥</m:t>
                        </m:r>
                        <m:r>
                          <a:rPr lang="en-GB" b="0" i="1">
                            <a:latin typeface="Cambria Math" panose="02040503050406030204" pitchFamily="18" charset="0"/>
                          </a:rPr>
                          <m:t>,</m:t>
                        </m:r>
                        <m:r>
                          <a:rPr lang="en-GB" b="0" i="1">
                            <a:latin typeface="Cambria Math" panose="02040503050406030204" pitchFamily="18" charset="0"/>
                          </a:rPr>
                          <m:t>𝑦</m:t>
                        </m:r>
                      </m:e>
                    </m:d>
                  </m:oMath>
                </a14:m>
                <a:endParaRPr lang="en-GB" dirty="0"/>
              </a:p>
            </p:txBody>
          </p:sp>
        </mc:Choice>
        <mc:Fallback xmlns="">
          <p:sp>
            <p:nvSpPr>
              <p:cNvPr id="85" name="TextBox 84">
                <a:extLst>
                  <a:ext uri="{FF2B5EF4-FFF2-40B4-BE49-F238E27FC236}">
                    <a16:creationId xmlns:a16="http://schemas.microsoft.com/office/drawing/2014/main" id="{5950F5F4-0EB6-66BF-4414-B1EB39951EB8}"/>
                  </a:ext>
                </a:extLst>
              </p:cNvPr>
              <p:cNvSpPr txBox="1">
                <a:spLocks noRot="1" noChangeAspect="1" noMove="1" noResize="1" noEditPoints="1" noAdjustHandles="1" noChangeArrowheads="1" noChangeShapeType="1" noTextEdit="1"/>
              </p:cNvSpPr>
              <p:nvPr/>
            </p:nvSpPr>
            <p:spPr>
              <a:xfrm>
                <a:off x="9017974" y="4455322"/>
                <a:ext cx="2880294" cy="646331"/>
              </a:xfrm>
              <a:prstGeom prst="rect">
                <a:avLst/>
              </a:prstGeom>
              <a:blipFill>
                <a:blip r:embed="rId11"/>
                <a:stretch>
                  <a:fillRect t="-4717" b="-15094"/>
                </a:stretch>
              </a:blipFill>
            </p:spPr>
            <p:txBody>
              <a:bodyPr/>
              <a:lstStyle/>
              <a:p>
                <a:r>
                  <a:rPr lang="en-GB">
                    <a:noFill/>
                  </a:rPr>
                  <a:t> </a:t>
                </a:r>
              </a:p>
            </p:txBody>
          </p:sp>
        </mc:Fallback>
      </mc:AlternateContent>
      <p:pic>
        <p:nvPicPr>
          <p:cNvPr id="92" name="Picture 91">
            <a:extLst>
              <a:ext uri="{FF2B5EF4-FFF2-40B4-BE49-F238E27FC236}">
                <a16:creationId xmlns:a16="http://schemas.microsoft.com/office/drawing/2014/main" id="{31B6522E-B13D-5C13-E1C3-72678B13ADDC}"/>
              </a:ext>
            </a:extLst>
          </p:cNvPr>
          <p:cNvPicPr>
            <a:picLocks noChangeAspect="1"/>
          </p:cNvPicPr>
          <p:nvPr/>
        </p:nvPicPr>
        <p:blipFill>
          <a:blip r:embed="rId12"/>
          <a:srcRect l="927" t="20258" r="1669" b="32232"/>
          <a:stretch>
            <a:fillRect/>
          </a:stretch>
        </p:blipFill>
        <p:spPr>
          <a:xfrm>
            <a:off x="341534" y="2455125"/>
            <a:ext cx="3199300" cy="1170390"/>
          </a:xfrm>
          <a:prstGeom prst="rect">
            <a:avLst/>
          </a:prstGeom>
        </p:spPr>
      </p:pic>
      <p:grpSp>
        <p:nvGrpSpPr>
          <p:cNvPr id="98" name="Group 97">
            <a:extLst>
              <a:ext uri="{FF2B5EF4-FFF2-40B4-BE49-F238E27FC236}">
                <a16:creationId xmlns:a16="http://schemas.microsoft.com/office/drawing/2014/main" id="{F6CB6EA7-349B-74EC-8E87-3CC074AE80EC}"/>
              </a:ext>
            </a:extLst>
          </p:cNvPr>
          <p:cNvGrpSpPr/>
          <p:nvPr/>
        </p:nvGrpSpPr>
        <p:grpSpPr>
          <a:xfrm>
            <a:off x="314626" y="3642460"/>
            <a:ext cx="3477852" cy="425398"/>
            <a:chOff x="314626" y="3642460"/>
            <a:chExt cx="3477852" cy="425398"/>
          </a:xfrm>
        </p:grpSpPr>
        <p:pic>
          <p:nvPicPr>
            <p:cNvPr id="95" name="Picture 94">
              <a:extLst>
                <a:ext uri="{FF2B5EF4-FFF2-40B4-BE49-F238E27FC236}">
                  <a16:creationId xmlns:a16="http://schemas.microsoft.com/office/drawing/2014/main" id="{5D3DA3F7-196B-CE0D-61A6-A2FAED6838D8}"/>
                </a:ext>
              </a:extLst>
            </p:cNvPr>
            <p:cNvPicPr>
              <a:picLocks noChangeAspect="1"/>
            </p:cNvPicPr>
            <p:nvPr/>
          </p:nvPicPr>
          <p:blipFill>
            <a:blip r:embed="rId12"/>
            <a:srcRect l="927" t="71772" r="1669" b="20339"/>
            <a:stretch>
              <a:fillRect/>
            </a:stretch>
          </p:blipFill>
          <p:spPr>
            <a:xfrm>
              <a:off x="370985" y="3642460"/>
              <a:ext cx="3199300" cy="194334"/>
            </a:xfrm>
            <a:prstGeom prst="rect">
              <a:avLst/>
            </a:prstGeom>
          </p:spPr>
        </p:pic>
        <p:sp>
          <p:nvSpPr>
            <p:cNvPr id="96" name="TextBox 95">
              <a:extLst>
                <a:ext uri="{FF2B5EF4-FFF2-40B4-BE49-F238E27FC236}">
                  <a16:creationId xmlns:a16="http://schemas.microsoft.com/office/drawing/2014/main" id="{0DBA0313-90F1-E416-03CE-0E1D7037558B}"/>
                </a:ext>
              </a:extLst>
            </p:cNvPr>
            <p:cNvSpPr txBox="1"/>
            <p:nvPr/>
          </p:nvSpPr>
          <p:spPr>
            <a:xfrm>
              <a:off x="314626" y="3760081"/>
              <a:ext cx="705460" cy="307777"/>
            </a:xfrm>
            <a:prstGeom prst="rect">
              <a:avLst/>
            </a:prstGeom>
            <a:noFill/>
          </p:spPr>
          <p:txBody>
            <a:bodyPr wrap="square" rtlCol="0">
              <a:spAutoFit/>
            </a:bodyPr>
            <a:lstStyle/>
            <a:p>
              <a:r>
                <a:rPr lang="en-GB" sz="1400" dirty="0">
                  <a:latin typeface="+mj-lt"/>
                </a:rPr>
                <a:t>Low</a:t>
              </a:r>
            </a:p>
          </p:txBody>
        </p:sp>
        <p:sp>
          <p:nvSpPr>
            <p:cNvPr id="97" name="TextBox 96">
              <a:extLst>
                <a:ext uri="{FF2B5EF4-FFF2-40B4-BE49-F238E27FC236}">
                  <a16:creationId xmlns:a16="http://schemas.microsoft.com/office/drawing/2014/main" id="{F9A82CD6-6C75-1AFA-3A48-8C10F8F42881}"/>
                </a:ext>
              </a:extLst>
            </p:cNvPr>
            <p:cNvSpPr txBox="1"/>
            <p:nvPr/>
          </p:nvSpPr>
          <p:spPr>
            <a:xfrm>
              <a:off x="3087018" y="3760081"/>
              <a:ext cx="705460" cy="307777"/>
            </a:xfrm>
            <a:prstGeom prst="rect">
              <a:avLst/>
            </a:prstGeom>
            <a:noFill/>
          </p:spPr>
          <p:txBody>
            <a:bodyPr wrap="square" rtlCol="0">
              <a:spAutoFit/>
            </a:bodyPr>
            <a:lstStyle/>
            <a:p>
              <a:r>
                <a:rPr lang="en-GB" sz="1400" dirty="0">
                  <a:latin typeface="+mj-lt"/>
                </a:rPr>
                <a:t>High</a:t>
              </a:r>
            </a:p>
          </p:txBody>
        </p:sp>
      </p:grpSp>
      <p:grpSp>
        <p:nvGrpSpPr>
          <p:cNvPr id="100" name="Group 99">
            <a:extLst>
              <a:ext uri="{FF2B5EF4-FFF2-40B4-BE49-F238E27FC236}">
                <a16:creationId xmlns:a16="http://schemas.microsoft.com/office/drawing/2014/main" id="{6F2A9DC2-0A81-15DB-BC30-6053C1225155}"/>
              </a:ext>
            </a:extLst>
          </p:cNvPr>
          <p:cNvGrpSpPr/>
          <p:nvPr/>
        </p:nvGrpSpPr>
        <p:grpSpPr>
          <a:xfrm>
            <a:off x="6614614" y="4323354"/>
            <a:ext cx="1301897" cy="842779"/>
            <a:chOff x="6614614" y="4323354"/>
            <a:chExt cx="1301897" cy="842779"/>
          </a:xfrm>
        </p:grpSpPr>
        <p:pic>
          <p:nvPicPr>
            <p:cNvPr id="99" name="Picture 98">
              <a:extLst>
                <a:ext uri="{FF2B5EF4-FFF2-40B4-BE49-F238E27FC236}">
                  <a16:creationId xmlns:a16="http://schemas.microsoft.com/office/drawing/2014/main" id="{BE139879-DBDC-0E1D-7A18-A5ADC2EF4D02}"/>
                </a:ext>
              </a:extLst>
            </p:cNvPr>
            <p:cNvPicPr>
              <a:picLocks noChangeAspect="1"/>
            </p:cNvPicPr>
            <p:nvPr/>
          </p:nvPicPr>
          <p:blipFill>
            <a:blip r:embed="rId12"/>
            <a:srcRect l="927" t="20258" r="65782" b="32232"/>
            <a:stretch>
              <a:fillRect/>
            </a:stretch>
          </p:blipFill>
          <p:spPr>
            <a:xfrm>
              <a:off x="6871102" y="4323354"/>
              <a:ext cx="787376" cy="842779"/>
            </a:xfrm>
            <a:prstGeom prst="rect">
              <a:avLst/>
            </a:prstGeom>
          </p:spPr>
        </p:pic>
        <p:grpSp>
          <p:nvGrpSpPr>
            <p:cNvPr id="66" name="Group 65">
              <a:extLst>
                <a:ext uri="{FF2B5EF4-FFF2-40B4-BE49-F238E27FC236}">
                  <a16:creationId xmlns:a16="http://schemas.microsoft.com/office/drawing/2014/main" id="{2382A1F4-470E-E1AA-865D-718AFD958DAE}"/>
                </a:ext>
              </a:extLst>
            </p:cNvPr>
            <p:cNvGrpSpPr/>
            <p:nvPr/>
          </p:nvGrpSpPr>
          <p:grpSpPr>
            <a:xfrm>
              <a:off x="6614614" y="4618474"/>
              <a:ext cx="1301897" cy="327949"/>
              <a:chOff x="6829063" y="4664597"/>
              <a:chExt cx="1301897" cy="327949"/>
            </a:xfrm>
          </p:grpSpPr>
          <p:cxnSp>
            <p:nvCxnSpPr>
              <p:cNvPr id="60" name="Straight Arrow Connector 59">
                <a:extLst>
                  <a:ext uri="{FF2B5EF4-FFF2-40B4-BE49-F238E27FC236}">
                    <a16:creationId xmlns:a16="http://schemas.microsoft.com/office/drawing/2014/main" id="{8AA828EC-93BC-25DE-0031-FB4A378FA941}"/>
                  </a:ext>
                </a:extLst>
              </p:cNvPr>
              <p:cNvCxnSpPr/>
              <p:nvPr/>
            </p:nvCxnSpPr>
            <p:spPr>
              <a:xfrm>
                <a:off x="6829063" y="4664597"/>
                <a:ext cx="2834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B0B3120E-DC6B-619E-2BEF-9E600A4B2063}"/>
                  </a:ext>
                </a:extLst>
              </p:cNvPr>
              <p:cNvCxnSpPr/>
              <p:nvPr/>
            </p:nvCxnSpPr>
            <p:spPr>
              <a:xfrm>
                <a:off x="6829063" y="4840146"/>
                <a:ext cx="2834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289946C4-2661-CEDB-B4AF-D43CC1A40BCD}"/>
                  </a:ext>
                </a:extLst>
              </p:cNvPr>
              <p:cNvCxnSpPr/>
              <p:nvPr/>
            </p:nvCxnSpPr>
            <p:spPr>
              <a:xfrm>
                <a:off x="6829063" y="4992546"/>
                <a:ext cx="2834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3FF174EA-D1A4-10DB-8EA7-4E8F440A1C5A}"/>
                  </a:ext>
                </a:extLst>
              </p:cNvPr>
              <p:cNvCxnSpPr/>
              <p:nvPr/>
            </p:nvCxnSpPr>
            <p:spPr>
              <a:xfrm>
                <a:off x="7847515" y="4664597"/>
                <a:ext cx="2834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D4CD7C32-FB89-2F85-6107-E1DFAA0C2FEC}"/>
                  </a:ext>
                </a:extLst>
              </p:cNvPr>
              <p:cNvCxnSpPr/>
              <p:nvPr/>
            </p:nvCxnSpPr>
            <p:spPr>
              <a:xfrm>
                <a:off x="7847515" y="4840146"/>
                <a:ext cx="2834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D303F0B2-571D-F152-44EF-184EA63A3E39}"/>
                  </a:ext>
                </a:extLst>
              </p:cNvPr>
              <p:cNvCxnSpPr/>
              <p:nvPr/>
            </p:nvCxnSpPr>
            <p:spPr>
              <a:xfrm>
                <a:off x="7847515" y="4992546"/>
                <a:ext cx="2834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pic>
        <p:nvPicPr>
          <p:cNvPr id="2" name="Picture 2" descr="6,100+ Ai Brain Logo Stock Illustrations, Royalty-Free Vector Graphics &amp;  Clip Art - iStock">
            <a:extLst>
              <a:ext uri="{FF2B5EF4-FFF2-40B4-BE49-F238E27FC236}">
                <a16:creationId xmlns:a16="http://schemas.microsoft.com/office/drawing/2014/main" id="{42FB1842-2EC6-14A3-1635-DBC8990BEFD4}"/>
              </a:ext>
            </a:extLst>
          </p:cNvPr>
          <p:cNvPicPr>
            <a:picLocks noChangeAspect="1" noChangeArrowheads="1"/>
          </p:cNvPicPr>
          <p:nvPr/>
        </p:nvPicPr>
        <p:blipFill rotWithShape="1">
          <a:blip r:embed="rId13">
            <a:duotone>
              <a:schemeClr val="accent5">
                <a:shade val="45000"/>
                <a:satMod val="135000"/>
              </a:schemeClr>
              <a:prstClr val="white"/>
            </a:duotone>
            <a:extLst>
              <a:ext uri="{28A0092B-C50C-407E-A947-70E740481C1C}">
                <a14:useLocalDpi xmlns:a14="http://schemas.microsoft.com/office/drawing/2010/main" val="0"/>
              </a:ext>
            </a:extLst>
          </a:blip>
          <a:srcRect l="28265" t="11539" r="27202" b="14087"/>
          <a:stretch>
            <a:fillRect/>
          </a:stretch>
        </p:blipFill>
        <p:spPr bwMode="auto">
          <a:xfrm>
            <a:off x="4468363" y="1652453"/>
            <a:ext cx="647537" cy="6608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6,100+ Ai Brain Logo Stock Illustrations, Royalty-Free Vector Graphics &amp;  Clip Art - iStock">
            <a:extLst>
              <a:ext uri="{FF2B5EF4-FFF2-40B4-BE49-F238E27FC236}">
                <a16:creationId xmlns:a16="http://schemas.microsoft.com/office/drawing/2014/main" id="{8033A044-FA1F-4126-94EC-FC816104B42B}"/>
              </a:ext>
            </a:extLst>
          </p:cNvPr>
          <p:cNvPicPr>
            <a:picLocks noChangeAspect="1" noChangeArrowheads="1"/>
          </p:cNvPicPr>
          <p:nvPr/>
        </p:nvPicPr>
        <p:blipFill rotWithShape="1">
          <a:blip r:embed="rId13">
            <a:duotone>
              <a:schemeClr val="accent2">
                <a:shade val="45000"/>
                <a:satMod val="135000"/>
              </a:schemeClr>
              <a:prstClr val="white"/>
            </a:duotone>
            <a:extLst>
              <a:ext uri="{28A0092B-C50C-407E-A947-70E740481C1C}">
                <a14:useLocalDpi xmlns:a14="http://schemas.microsoft.com/office/drawing/2010/main" val="0"/>
              </a:ext>
            </a:extLst>
          </a:blip>
          <a:srcRect l="28265" t="11539" r="27202" b="14087"/>
          <a:stretch>
            <a:fillRect/>
          </a:stretch>
        </p:blipFill>
        <p:spPr bwMode="auto">
          <a:xfrm>
            <a:off x="9031779" y="1669207"/>
            <a:ext cx="647537" cy="66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50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88A36-B2BC-AE3F-9F30-DE472119994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7EF21E2-85E5-E937-722F-0C9EEE659F32}"/>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962DF218-09AD-8C57-14C4-1B9E2747B178}"/>
              </a:ext>
            </a:extLst>
          </p:cNvPr>
          <p:cNvSpPr>
            <a:spLocks noGrp="1"/>
          </p:cNvSpPr>
          <p:nvPr>
            <p:ph type="sldNum" sz="quarter" idx="12"/>
          </p:nvPr>
        </p:nvSpPr>
        <p:spPr/>
        <p:txBody>
          <a:bodyPr/>
          <a:lstStyle/>
          <a:p>
            <a:pPr rtl="0"/>
            <a:fld id="{294A09A9-5501-47C1-A89A-A340965A2BE2}" type="slidenum">
              <a:rPr lang="en-GB" noProof="0" smtClean="0"/>
              <a:t>7</a:t>
            </a:fld>
            <a:endParaRPr lang="en-GB" noProof="0"/>
          </a:p>
        </p:txBody>
      </p:sp>
      <p:sp>
        <p:nvSpPr>
          <p:cNvPr id="31" name="Footer Placeholder 6">
            <a:extLst>
              <a:ext uri="{FF2B5EF4-FFF2-40B4-BE49-F238E27FC236}">
                <a16:creationId xmlns:a16="http://schemas.microsoft.com/office/drawing/2014/main" id="{5C64C5E3-9F1E-7664-91AB-A1CE2BF12047}"/>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pic>
        <p:nvPicPr>
          <p:cNvPr id="13" name="Picture 12">
            <a:extLst>
              <a:ext uri="{FF2B5EF4-FFF2-40B4-BE49-F238E27FC236}">
                <a16:creationId xmlns:a16="http://schemas.microsoft.com/office/drawing/2014/main" id="{E977F6F0-7A70-B488-8CB4-B6D56318C9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48D2427-C673-0C7F-13D3-FD2D255A68D0}"/>
              </a:ext>
            </a:extLst>
          </p:cNvPr>
          <p:cNvSpPr/>
          <p:nvPr/>
        </p:nvSpPr>
        <p:spPr>
          <a:xfrm>
            <a:off x="2654968" y="2438400"/>
            <a:ext cx="687588" cy="6202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48A831B7-C24C-4896-EAFF-B26A5941A381}"/>
              </a:ext>
            </a:extLst>
          </p:cNvPr>
          <p:cNvSpPr/>
          <p:nvPr/>
        </p:nvSpPr>
        <p:spPr>
          <a:xfrm>
            <a:off x="8795269" y="1481559"/>
            <a:ext cx="3218750" cy="3775978"/>
          </a:xfrm>
          <a:prstGeom prst="roundRect">
            <a:avLst/>
          </a:prstGeom>
          <a:noFill/>
          <a:ln w="38100">
            <a:solidFill>
              <a:srgbClr val="1C51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09A7A12E-0758-E411-67EF-C047EE160353}"/>
              </a:ext>
            </a:extLst>
          </p:cNvPr>
          <p:cNvGrpSpPr/>
          <p:nvPr/>
        </p:nvGrpSpPr>
        <p:grpSpPr>
          <a:xfrm>
            <a:off x="4407668" y="1484947"/>
            <a:ext cx="4065977" cy="3775978"/>
            <a:chOff x="4261008" y="1512221"/>
            <a:chExt cx="4065977" cy="3775978"/>
          </a:xfrm>
        </p:grpSpPr>
        <p:sp>
          <p:nvSpPr>
            <p:cNvPr id="20" name="Rectangle: Rounded Corners 19">
              <a:extLst>
                <a:ext uri="{FF2B5EF4-FFF2-40B4-BE49-F238E27FC236}">
                  <a16:creationId xmlns:a16="http://schemas.microsoft.com/office/drawing/2014/main" id="{87A63E78-E0A4-704D-AE39-859FA346AE05}"/>
                </a:ext>
              </a:extLst>
            </p:cNvPr>
            <p:cNvSpPr/>
            <p:nvPr/>
          </p:nvSpPr>
          <p:spPr>
            <a:xfrm>
              <a:off x="4261008" y="1512221"/>
              <a:ext cx="4065977" cy="3775978"/>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CF1ACDD1-0479-9A19-1C39-3E2861827492}"/>
                </a:ext>
              </a:extLst>
            </p:cNvPr>
            <p:cNvSpPr txBox="1"/>
            <p:nvPr/>
          </p:nvSpPr>
          <p:spPr>
            <a:xfrm>
              <a:off x="4690035" y="1653728"/>
              <a:ext cx="3295926" cy="646331"/>
            </a:xfrm>
            <a:prstGeom prst="rect">
              <a:avLst/>
            </a:prstGeom>
            <a:noFill/>
          </p:spPr>
          <p:txBody>
            <a:bodyPr wrap="square" rtlCol="0">
              <a:spAutoFit/>
            </a:bodyPr>
            <a:lstStyle/>
            <a:p>
              <a:pPr algn="ctr"/>
              <a:r>
                <a:rPr lang="en-GB" b="1" dirty="0">
                  <a:solidFill>
                    <a:schemeClr val="accent5"/>
                  </a:solidFill>
                  <a:latin typeface="Garamond" panose="02020404030301010803" pitchFamily="18" charset="0"/>
                  <a:cs typeface="Calibri" panose="020F0502020204030204" pitchFamily="34" charset="0"/>
                </a:rPr>
                <a:t>Probabilistic permeability descriptors </a:t>
              </a:r>
            </a:p>
          </p:txBody>
        </p:sp>
        <p:pic>
          <p:nvPicPr>
            <p:cNvPr id="25" name="Picture 24">
              <a:extLst>
                <a:ext uri="{FF2B5EF4-FFF2-40B4-BE49-F238E27FC236}">
                  <a16:creationId xmlns:a16="http://schemas.microsoft.com/office/drawing/2014/main" id="{9B485E63-9754-9895-2EA3-A10B0338727F}"/>
                </a:ext>
              </a:extLst>
            </p:cNvPr>
            <p:cNvPicPr>
              <a:picLocks noChangeAspect="1"/>
            </p:cNvPicPr>
            <p:nvPr/>
          </p:nvPicPr>
          <p:blipFill>
            <a:blip r:embed="rId4"/>
            <a:stretch>
              <a:fillRect/>
            </a:stretch>
          </p:blipFill>
          <p:spPr>
            <a:xfrm>
              <a:off x="4324948" y="3001079"/>
              <a:ext cx="3944162" cy="1864301"/>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AA11003-8673-FFCF-B5AC-E0E84CB47750}"/>
                    </a:ext>
                  </a:extLst>
                </p:cNvPr>
                <p:cNvSpPr txBox="1"/>
                <p:nvPr/>
              </p:nvSpPr>
              <p:spPr>
                <a:xfrm>
                  <a:off x="4261008" y="2462206"/>
                  <a:ext cx="4065977"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𝐾</m:t>
                        </m:r>
                        <m:d>
                          <m:dPr>
                            <m:ctrlPr>
                              <a:rPr lang="en-GB" i="1">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𝑥</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𝑦</m:t>
                            </m:r>
                          </m:e>
                        </m:d>
                        <m:r>
                          <a:rPr lang="en-GB" b="0" i="1">
                            <a:solidFill>
                              <a:schemeClr val="tx1"/>
                            </a:solidFill>
                            <a:latin typeface="Cambria Math" panose="02040503050406030204" pitchFamily="18" charset="0"/>
                          </a:rPr>
                          <m:t>∼</m:t>
                        </m:r>
                        <m:r>
                          <m:rPr>
                            <m:nor/>
                          </m:rPr>
                          <a:rPr lang="en-GB" i="0">
                            <a:solidFill>
                              <a:schemeClr val="tx1"/>
                            </a:solidFill>
                            <a:latin typeface="Cambria Math" panose="02040503050406030204" pitchFamily="18" charset="0"/>
                          </a:rPr>
                          <m:t>Log</m:t>
                        </m:r>
                        <m:r>
                          <a:rPr lang="en-GB" b="0" i="1">
                            <a:solidFill>
                              <a:schemeClr val="tx1"/>
                            </a:solidFill>
                            <a:latin typeface="Cambria Math" panose="02040503050406030204" pitchFamily="18" charset="0"/>
                          </a:rPr>
                          <m:t> </m:t>
                        </m:r>
                        <m:r>
                          <a:rPr lang="en-GB" b="0" i="1">
                            <a:solidFill>
                              <a:schemeClr val="tx1"/>
                            </a:solidFill>
                            <a:latin typeface="Cambria Math" panose="02040503050406030204" pitchFamily="18" charset="0"/>
                          </a:rPr>
                          <m:t>𝒩</m:t>
                        </m:r>
                        <m:d>
                          <m:dPr>
                            <m:ctrlPr>
                              <a:rPr lang="en-GB" i="1">
                                <a:solidFill>
                                  <a:schemeClr val="tx1"/>
                                </a:solidFill>
                                <a:latin typeface="Cambria Math" panose="02040503050406030204" pitchFamily="18" charset="0"/>
                              </a:rPr>
                            </m:ctrlPr>
                          </m:dPr>
                          <m:e>
                            <m:acc>
                              <m:accPr>
                                <m:chr m:val="̂"/>
                                <m:ctrlPr>
                                  <a:rPr lang="en-GB" i="1">
                                    <a:solidFill>
                                      <a:schemeClr val="tx1"/>
                                    </a:solidFill>
                                    <a:latin typeface="Cambria Math" panose="02040503050406030204" pitchFamily="18" charset="0"/>
                                    <a:cs typeface="Calibri" panose="020F0502020204030204" pitchFamily="34" charset="0"/>
                                  </a:rPr>
                                </m:ctrlPr>
                              </m:accPr>
                              <m:e>
                                <m:r>
                                  <a:rPr lang="en-GB" b="0" i="1">
                                    <a:solidFill>
                                      <a:schemeClr val="tx1"/>
                                    </a:solidFill>
                                    <a:latin typeface="Cambria Math" panose="02040503050406030204" pitchFamily="18" charset="0"/>
                                    <a:cs typeface="Calibri" panose="020F0502020204030204" pitchFamily="34" charset="0"/>
                                  </a:rPr>
                                  <m:t>𝜇</m:t>
                                </m:r>
                              </m:e>
                            </m:acc>
                            <m:d>
                              <m:dPr>
                                <m:ctrlPr>
                                  <a:rPr lang="en-GB" i="1">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𝑥</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𝑦</m:t>
                                </m:r>
                              </m:e>
                            </m:d>
                            <m:r>
                              <a:rPr lang="en-GB" b="0" i="1">
                                <a:solidFill>
                                  <a:schemeClr val="tx1"/>
                                </a:solidFill>
                                <a:latin typeface="Cambria Math" panose="02040503050406030204" pitchFamily="18" charset="0"/>
                              </a:rPr>
                              <m:t>,</m:t>
                            </m:r>
                            <m:sSup>
                              <m:sSupPr>
                                <m:ctrlPr>
                                  <a:rPr lang="en-GB" i="1" smtClean="0">
                                    <a:solidFill>
                                      <a:schemeClr val="tx1"/>
                                    </a:solidFill>
                                    <a:latin typeface="Cambria Math" panose="02040503050406030204" pitchFamily="18" charset="0"/>
                                  </a:rPr>
                                </m:ctrlPr>
                              </m:sSupPr>
                              <m:e>
                                <m:acc>
                                  <m:accPr>
                                    <m:chr m:val="̂"/>
                                    <m:ctrlPr>
                                      <a:rPr lang="en-GB" i="1">
                                        <a:solidFill>
                                          <a:schemeClr val="tx1"/>
                                        </a:solidFill>
                                        <a:latin typeface="Cambria Math" panose="02040503050406030204" pitchFamily="18" charset="0"/>
                                        <a:cs typeface="Calibri" panose="020F0502020204030204" pitchFamily="34" charset="0"/>
                                      </a:rPr>
                                    </m:ctrlPr>
                                  </m:accPr>
                                  <m:e>
                                    <m:r>
                                      <a:rPr lang="en-GB" b="0" i="1">
                                        <a:solidFill>
                                          <a:schemeClr val="tx1"/>
                                        </a:solidFill>
                                        <a:latin typeface="Cambria Math" panose="02040503050406030204" pitchFamily="18" charset="0"/>
                                        <a:cs typeface="Calibri" panose="020F0502020204030204" pitchFamily="34" charset="0"/>
                                      </a:rPr>
                                      <m:t>𝜎</m:t>
                                    </m:r>
                                  </m:e>
                                </m:acc>
                              </m:e>
                              <m:sup>
                                <m:r>
                                  <a:rPr lang="en-GB" b="0" i="1">
                                    <a:solidFill>
                                      <a:schemeClr val="tx1"/>
                                    </a:solidFill>
                                    <a:latin typeface="Cambria Math" panose="02040503050406030204" pitchFamily="18" charset="0"/>
                                  </a:rPr>
                                  <m:t>2</m:t>
                                </m:r>
                              </m:sup>
                            </m:sSup>
                            <m:d>
                              <m:dPr>
                                <m:ctrlPr>
                                  <a:rPr lang="en-GB" i="1">
                                    <a:solidFill>
                                      <a:schemeClr val="tx1"/>
                                    </a:solidFill>
                                    <a:latin typeface="Cambria Math" panose="02040503050406030204" pitchFamily="18" charset="0"/>
                                  </a:rPr>
                                </m:ctrlPr>
                              </m:dPr>
                              <m:e>
                                <m:r>
                                  <a:rPr lang="en-GB" b="0" i="1">
                                    <a:solidFill>
                                      <a:schemeClr val="tx1"/>
                                    </a:solidFill>
                                    <a:latin typeface="Cambria Math" panose="02040503050406030204" pitchFamily="18" charset="0"/>
                                  </a:rPr>
                                  <m:t>𝑥</m:t>
                                </m:r>
                                <m:r>
                                  <a:rPr lang="en-GB" b="0" i="1">
                                    <a:solidFill>
                                      <a:schemeClr val="tx1"/>
                                    </a:solidFill>
                                    <a:latin typeface="Cambria Math" panose="02040503050406030204" pitchFamily="18" charset="0"/>
                                  </a:rPr>
                                  <m:t>,</m:t>
                                </m:r>
                                <m:r>
                                  <a:rPr lang="en-GB" b="0" i="1">
                                    <a:solidFill>
                                      <a:schemeClr val="tx1"/>
                                    </a:solidFill>
                                    <a:latin typeface="Cambria Math" panose="02040503050406030204" pitchFamily="18" charset="0"/>
                                  </a:rPr>
                                  <m:t>𝑦</m:t>
                                </m:r>
                              </m:e>
                            </m:d>
                          </m:e>
                        </m:d>
                      </m:oMath>
                    </m:oMathPara>
                  </a14:m>
                  <a:endParaRPr lang="en-GB" dirty="0">
                    <a:solidFill>
                      <a:schemeClr val="tx1"/>
                    </a:solidFill>
                  </a:endParaRPr>
                </a:p>
              </p:txBody>
            </p:sp>
          </mc:Choice>
          <mc:Fallback xmlns="">
            <p:sp>
              <p:nvSpPr>
                <p:cNvPr id="27" name="TextBox 26">
                  <a:extLst>
                    <a:ext uri="{FF2B5EF4-FFF2-40B4-BE49-F238E27FC236}">
                      <a16:creationId xmlns:a16="http://schemas.microsoft.com/office/drawing/2014/main" id="{EAA11003-8673-FFCF-B5AC-E0E84CB47750}"/>
                    </a:ext>
                  </a:extLst>
                </p:cNvPr>
                <p:cNvSpPr txBox="1">
                  <a:spLocks noRot="1" noChangeAspect="1" noMove="1" noResize="1" noEditPoints="1" noAdjustHandles="1" noChangeArrowheads="1" noChangeShapeType="1" noTextEdit="1"/>
                </p:cNvSpPr>
                <p:nvPr/>
              </p:nvSpPr>
              <p:spPr>
                <a:xfrm>
                  <a:off x="4261008" y="2462206"/>
                  <a:ext cx="4065977" cy="404983"/>
                </a:xfrm>
                <a:prstGeom prst="rect">
                  <a:avLst/>
                </a:prstGeom>
                <a:blipFill>
                  <a:blip r:embed="rId5"/>
                  <a:stretch>
                    <a:fillRect b="-746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6B7FEECD-87B4-E5A1-E8DE-5AE06CBDB723}"/>
                  </a:ext>
                </a:extLst>
              </p:cNvPr>
              <p:cNvSpPr/>
              <p:nvPr/>
            </p:nvSpPr>
            <p:spPr>
              <a:xfrm>
                <a:off x="2771844" y="1484947"/>
                <a:ext cx="1235622" cy="3775978"/>
              </a:xfrm>
              <a:prstGeom prst="roundRect">
                <a:avLst/>
              </a:prstGeom>
              <a:solidFill>
                <a:srgbClr val="3B0F69"/>
              </a:solidFill>
              <a:ln w="38100">
                <a:solidFill>
                  <a:srgbClr val="3B0F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Garamond" panose="02020404030301010803" pitchFamily="18" charset="0"/>
                    <a:cs typeface="Calibri" panose="020F0502020204030204" pitchFamily="34" charset="0"/>
                  </a:rPr>
                  <a:t>Trained Residual U-Net</a:t>
                </a:r>
              </a:p>
              <a:p>
                <a:pPr algn="ctr"/>
                <a:endParaRPr lang="en-GB" b="1" dirty="0">
                  <a:solidFill>
                    <a:schemeClr val="bg1"/>
                  </a:solidFill>
                  <a:latin typeface="Garamond" panose="02020404030301010803" pitchFamily="18" charset="0"/>
                  <a:cs typeface="Calibri" panose="020F0502020204030204" pitchFamily="34" charset="0"/>
                </a:endParaRPr>
              </a:p>
              <a:p>
                <a:pPr algn="ctr"/>
                <a:endParaRPr lang="en-GB" b="1" dirty="0">
                  <a:solidFill>
                    <a:schemeClr val="bg1"/>
                  </a:solidFill>
                  <a:latin typeface="Garamond" panose="02020404030301010803" pitchFamily="18" charset="0"/>
                  <a:cs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acc>
                        <m:accPr>
                          <m:chr m:val="̂"/>
                          <m:ctrlPr>
                            <a:rPr lang="en-GB" i="1" smtClean="0">
                              <a:solidFill>
                                <a:schemeClr val="bg1"/>
                              </a:solidFill>
                              <a:latin typeface="Cambria Math" panose="02040503050406030204" pitchFamily="18" charset="0"/>
                              <a:cs typeface="Calibri" panose="020F0502020204030204" pitchFamily="34" charset="0"/>
                            </a:rPr>
                          </m:ctrlPr>
                        </m:accPr>
                        <m:e>
                          <m:r>
                            <a:rPr lang="en-GB" b="0" i="1">
                              <a:solidFill>
                                <a:schemeClr val="bg1"/>
                              </a:solidFill>
                              <a:latin typeface="Cambria Math" panose="02040503050406030204" pitchFamily="18" charset="0"/>
                              <a:cs typeface="Calibri" panose="020F0502020204030204" pitchFamily="34" charset="0"/>
                            </a:rPr>
                            <m:t>𝜇</m:t>
                          </m:r>
                        </m:e>
                      </m:acc>
                      <m:d>
                        <m:dPr>
                          <m:ctrlPr>
                            <a:rPr lang="en-GB" i="1">
                              <a:solidFill>
                                <a:schemeClr val="bg1"/>
                              </a:solidFill>
                              <a:latin typeface="Cambria Math" panose="02040503050406030204" pitchFamily="18" charset="0"/>
                            </a:rPr>
                          </m:ctrlPr>
                        </m:dPr>
                        <m:e>
                          <m:r>
                            <a:rPr lang="en-GB" b="0" i="1">
                              <a:solidFill>
                                <a:schemeClr val="bg1"/>
                              </a:solidFill>
                              <a:latin typeface="Cambria Math" panose="02040503050406030204" pitchFamily="18" charset="0"/>
                            </a:rPr>
                            <m:t>𝑥</m:t>
                          </m:r>
                          <m:r>
                            <a:rPr lang="en-GB" b="0" i="1">
                              <a:solidFill>
                                <a:schemeClr val="bg1"/>
                              </a:solidFill>
                              <a:latin typeface="Cambria Math" panose="02040503050406030204" pitchFamily="18" charset="0"/>
                            </a:rPr>
                            <m:t>,</m:t>
                          </m:r>
                          <m:r>
                            <a:rPr lang="en-GB" b="0" i="1">
                              <a:solidFill>
                                <a:schemeClr val="bg1"/>
                              </a:solidFill>
                              <a:latin typeface="Cambria Math" panose="02040503050406030204" pitchFamily="18" charset="0"/>
                            </a:rPr>
                            <m:t>𝑦</m:t>
                          </m:r>
                        </m:e>
                      </m:d>
                    </m:oMath>
                  </m:oMathPara>
                </a14:m>
                <a:endParaRPr lang="en-GB" dirty="0">
                  <a:solidFill>
                    <a:schemeClr val="bg1"/>
                  </a:solidFill>
                  <a:latin typeface="Garamond" panose="02020404030301010803" pitchFamily="18" charset="0"/>
                  <a:cs typeface="Calibri" panose="020F0502020204030204" pitchFamily="34" charset="0"/>
                </a:endParaRPr>
              </a:p>
              <a:p>
                <a:pPr algn="ctr"/>
                <a:r>
                  <a:rPr lang="en-GB" sz="800" dirty="0">
                    <a:solidFill>
                      <a:schemeClr val="bg1"/>
                    </a:solidFill>
                    <a:latin typeface="Garamond" panose="02020404030301010803" pitchFamily="18" charset="0"/>
                    <a:cs typeface="Calibri" panose="020F0502020204030204" pitchFamily="34" charset="0"/>
                  </a:rPr>
                  <a:t>  </a:t>
                </a:r>
              </a:p>
              <a:p>
                <a:pPr algn="ctr"/>
                <a14:m>
                  <m:oMathPara xmlns:m="http://schemas.openxmlformats.org/officeDocument/2006/math">
                    <m:oMathParaPr>
                      <m:jc m:val="centerGroup"/>
                    </m:oMathParaPr>
                    <m:oMath xmlns:m="http://schemas.openxmlformats.org/officeDocument/2006/math">
                      <m:acc>
                        <m:accPr>
                          <m:chr m:val="̂"/>
                          <m:ctrlPr>
                            <a:rPr lang="en-GB" i="1">
                              <a:solidFill>
                                <a:schemeClr val="bg1"/>
                              </a:solidFill>
                              <a:latin typeface="Cambria Math" panose="02040503050406030204" pitchFamily="18" charset="0"/>
                              <a:cs typeface="Calibri" panose="020F0502020204030204" pitchFamily="34" charset="0"/>
                            </a:rPr>
                          </m:ctrlPr>
                        </m:accPr>
                        <m:e>
                          <m:r>
                            <a:rPr lang="en-GB" b="0" i="1">
                              <a:solidFill>
                                <a:schemeClr val="bg1"/>
                              </a:solidFill>
                              <a:latin typeface="Cambria Math" panose="02040503050406030204" pitchFamily="18" charset="0"/>
                              <a:cs typeface="Calibri" panose="020F0502020204030204" pitchFamily="34" charset="0"/>
                            </a:rPr>
                            <m:t>𝜎</m:t>
                          </m:r>
                        </m:e>
                      </m:acc>
                      <m:r>
                        <a:rPr lang="en-GB" b="0" i="1" smtClean="0">
                          <a:solidFill>
                            <a:schemeClr val="bg1"/>
                          </a:solidFill>
                          <a:latin typeface="Cambria Math" panose="02040503050406030204" pitchFamily="18" charset="0"/>
                          <a:cs typeface="Calibri" panose="020F0502020204030204" pitchFamily="34" charset="0"/>
                        </a:rPr>
                        <m:t>(</m:t>
                      </m:r>
                      <m:r>
                        <a:rPr lang="en-GB" b="0" i="1" smtClean="0">
                          <a:solidFill>
                            <a:schemeClr val="bg1"/>
                          </a:solidFill>
                          <a:latin typeface="Cambria Math" panose="02040503050406030204" pitchFamily="18" charset="0"/>
                          <a:cs typeface="Calibri" panose="020F0502020204030204" pitchFamily="34" charset="0"/>
                        </a:rPr>
                        <m:t>𝑥</m:t>
                      </m:r>
                      <m:r>
                        <a:rPr lang="en-GB" b="0" i="1" smtClean="0">
                          <a:solidFill>
                            <a:schemeClr val="bg1"/>
                          </a:solidFill>
                          <a:latin typeface="Cambria Math" panose="02040503050406030204" pitchFamily="18" charset="0"/>
                          <a:cs typeface="Calibri" panose="020F0502020204030204" pitchFamily="34" charset="0"/>
                        </a:rPr>
                        <m:t>,</m:t>
                      </m:r>
                      <m:r>
                        <a:rPr lang="en-GB" b="0" i="1" smtClean="0">
                          <a:solidFill>
                            <a:schemeClr val="bg1"/>
                          </a:solidFill>
                          <a:latin typeface="Cambria Math" panose="02040503050406030204" pitchFamily="18" charset="0"/>
                          <a:cs typeface="Calibri" panose="020F0502020204030204" pitchFamily="34" charset="0"/>
                        </a:rPr>
                        <m:t>𝑦</m:t>
                      </m:r>
                      <m:r>
                        <a:rPr lang="en-GB" b="0" i="1" smtClean="0">
                          <a:solidFill>
                            <a:schemeClr val="bg1"/>
                          </a:solidFill>
                          <a:latin typeface="Cambria Math" panose="02040503050406030204" pitchFamily="18" charset="0"/>
                          <a:cs typeface="Calibri" panose="020F0502020204030204" pitchFamily="34" charset="0"/>
                        </a:rPr>
                        <m:t>)</m:t>
                      </m:r>
                    </m:oMath>
                  </m:oMathPara>
                </a14:m>
                <a:endParaRPr lang="en-GB" dirty="0">
                  <a:solidFill>
                    <a:schemeClr val="bg1"/>
                  </a:solidFill>
                  <a:latin typeface="Garamond" panose="02020404030301010803" pitchFamily="18" charset="0"/>
                  <a:cs typeface="Calibri" panose="020F0502020204030204" pitchFamily="34" charset="0"/>
                </a:endParaRPr>
              </a:p>
            </p:txBody>
          </p:sp>
        </mc:Choice>
        <mc:Fallback xmlns="">
          <p:sp>
            <p:nvSpPr>
              <p:cNvPr id="2" name="Rectangle: Rounded Corners 1">
                <a:extLst>
                  <a:ext uri="{FF2B5EF4-FFF2-40B4-BE49-F238E27FC236}">
                    <a16:creationId xmlns:a16="http://schemas.microsoft.com/office/drawing/2014/main" id="{6B7FEECD-87B4-E5A1-E8DE-5AE06CBDB723}"/>
                  </a:ext>
                </a:extLst>
              </p:cNvPr>
              <p:cNvSpPr>
                <a:spLocks noRot="1" noChangeAspect="1" noMove="1" noResize="1" noEditPoints="1" noAdjustHandles="1" noChangeArrowheads="1" noChangeShapeType="1" noTextEdit="1"/>
              </p:cNvSpPr>
              <p:nvPr/>
            </p:nvSpPr>
            <p:spPr>
              <a:xfrm>
                <a:off x="2771844" y="1484947"/>
                <a:ext cx="1235622" cy="3775978"/>
              </a:xfrm>
              <a:prstGeom prst="roundRect">
                <a:avLst/>
              </a:prstGeom>
              <a:blipFill>
                <a:blip r:embed="rId6"/>
                <a:stretch>
                  <a:fillRect/>
                </a:stretch>
              </a:blipFill>
              <a:ln w="38100">
                <a:solidFill>
                  <a:srgbClr val="3B0F69"/>
                </a:solidFill>
              </a:ln>
            </p:spPr>
            <p:txBody>
              <a:bodyPr/>
              <a:lstStyle/>
              <a:p>
                <a:r>
                  <a:rPr lang="en-GB">
                    <a:noFill/>
                  </a:rPr>
                  <a:t> </a:t>
                </a:r>
              </a:p>
            </p:txBody>
          </p:sp>
        </mc:Fallback>
      </mc:AlternateContent>
      <p:grpSp>
        <p:nvGrpSpPr>
          <p:cNvPr id="43" name="Group 42">
            <a:extLst>
              <a:ext uri="{FF2B5EF4-FFF2-40B4-BE49-F238E27FC236}">
                <a16:creationId xmlns:a16="http://schemas.microsoft.com/office/drawing/2014/main" id="{01410601-7606-7212-2104-D8AA51C5B407}"/>
              </a:ext>
            </a:extLst>
          </p:cNvPr>
          <p:cNvGrpSpPr/>
          <p:nvPr/>
        </p:nvGrpSpPr>
        <p:grpSpPr>
          <a:xfrm>
            <a:off x="0" y="1481559"/>
            <a:ext cx="2600147" cy="3775978"/>
            <a:chOff x="-124073" y="1481559"/>
            <a:chExt cx="2600147" cy="3775978"/>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DA28C6A-B9EF-F45E-05F6-68A5387FC825}"/>
                    </a:ext>
                  </a:extLst>
                </p:cNvPr>
                <p:cNvSpPr txBox="1"/>
                <p:nvPr/>
              </p:nvSpPr>
              <p:spPr>
                <a:xfrm>
                  <a:off x="-23150" y="4665581"/>
                  <a:ext cx="2387595" cy="35798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GB" sz="1600" b="0" i="1" dirty="0" smtClean="0">
                                <a:latin typeface="Cambria Math" panose="02040503050406030204" pitchFamily="18" charset="0"/>
                                <a:cs typeface="Times New Roman" panose="02020603050405020304" pitchFamily="18" charset="0"/>
                              </a:rPr>
                            </m:ctrlPr>
                          </m:sSubPr>
                          <m:e>
                            <m:r>
                              <a:rPr lang="en-GB" sz="1600" i="1" dirty="0" smtClean="0">
                                <a:latin typeface="Cambria Math" panose="02040503050406030204" pitchFamily="18" charset="0"/>
                                <a:cs typeface="Times New Roman" panose="02020603050405020304" pitchFamily="18" charset="0"/>
                              </a:rPr>
                              <m:t>𝑁</m:t>
                            </m:r>
                          </m:e>
                          <m:sub>
                            <m:r>
                              <a:rPr lang="en-GB" sz="1600" i="1" dirty="0" smtClean="0">
                                <a:latin typeface="Cambria Math" panose="02040503050406030204" pitchFamily="18" charset="0"/>
                                <a:cs typeface="Times New Roman" panose="02020603050405020304" pitchFamily="18" charset="0"/>
                              </a:rPr>
                              <m:t>𝑥</m:t>
                            </m:r>
                          </m:sub>
                        </m:sSub>
                        <m:r>
                          <a:rPr lang="en-GB" sz="1600" i="1" dirty="0">
                            <a:latin typeface="Cambria Math" panose="02040503050406030204" pitchFamily="18" charset="0"/>
                            <a:cs typeface="Times New Roman" panose="02020603050405020304" pitchFamily="18" charset="0"/>
                          </a:rPr>
                          <m:t>=</m:t>
                        </m:r>
                        <m:r>
                          <a:rPr lang="en-GB" sz="1600" i="1" dirty="0" smtClean="0">
                            <a:latin typeface="Cambria Math" panose="02040503050406030204" pitchFamily="18" charset="0"/>
                            <a:cs typeface="Times New Roman" panose="02020603050405020304" pitchFamily="18" charset="0"/>
                          </a:rPr>
                          <m:t>1</m:t>
                        </m:r>
                        <m:r>
                          <a:rPr lang="en-GB" sz="1600" b="0" i="1" dirty="0" smtClean="0">
                            <a:latin typeface="Cambria Math" panose="02040503050406030204" pitchFamily="18" charset="0"/>
                            <a:cs typeface="Times New Roman" panose="02020603050405020304" pitchFamily="18" charset="0"/>
                          </a:rPr>
                          <m:t>480; </m:t>
                        </m:r>
                        <m:sSub>
                          <m:sSubPr>
                            <m:ctrlPr>
                              <a:rPr lang="en-GB" sz="1600" b="0" i="1" dirty="0" smtClean="0">
                                <a:latin typeface="Cambria Math" panose="02040503050406030204" pitchFamily="18" charset="0"/>
                                <a:cs typeface="Times New Roman" panose="02020603050405020304" pitchFamily="18" charset="0"/>
                              </a:rPr>
                            </m:ctrlPr>
                          </m:sSubPr>
                          <m:e>
                            <m:r>
                              <a:rPr lang="en-GB" sz="1600" i="1" dirty="0" smtClean="0">
                                <a:latin typeface="Cambria Math" panose="02040503050406030204" pitchFamily="18" charset="0"/>
                                <a:cs typeface="Times New Roman" panose="02020603050405020304" pitchFamily="18" charset="0"/>
                              </a:rPr>
                              <m:t>𝑁</m:t>
                            </m:r>
                          </m:e>
                          <m:sub>
                            <m:r>
                              <a:rPr lang="en-GB" sz="1600" i="1" dirty="0" smtClean="0">
                                <a:latin typeface="Cambria Math" panose="02040503050406030204" pitchFamily="18" charset="0"/>
                                <a:cs typeface="Times New Roman" panose="02020603050405020304" pitchFamily="18" charset="0"/>
                              </a:rPr>
                              <m:t>𝑦</m:t>
                            </m:r>
                          </m:sub>
                        </m:sSub>
                        <m:r>
                          <a:rPr lang="en-GB" sz="1600" i="1" dirty="0" smtClean="0">
                            <a:latin typeface="Cambria Math" panose="02040503050406030204" pitchFamily="18" charset="0"/>
                            <a:cs typeface="Times New Roman" panose="02020603050405020304" pitchFamily="18" charset="0"/>
                          </a:rPr>
                          <m:t>=1</m:t>
                        </m:r>
                        <m:r>
                          <a:rPr lang="en-GB" sz="1600" b="0" i="1" dirty="0" smtClean="0">
                            <a:latin typeface="Cambria Math" panose="02040503050406030204" pitchFamily="18" charset="0"/>
                            <a:cs typeface="Times New Roman" panose="02020603050405020304" pitchFamily="18" charset="0"/>
                          </a:rPr>
                          <m:t>873</m:t>
                        </m:r>
                      </m:oMath>
                    </m:oMathPara>
                  </a14:m>
                  <a:endParaRPr/>
                </a:p>
              </p:txBody>
            </p:sp>
          </mc:Choice>
          <mc:Fallback xmlns="">
            <p:sp>
              <p:nvSpPr>
                <p:cNvPr id="28" name="TextBox 27">
                  <a:extLst>
                    <a:ext uri="{FF2B5EF4-FFF2-40B4-BE49-F238E27FC236}">
                      <a16:creationId xmlns:a16="http://schemas.microsoft.com/office/drawing/2014/main" id="{0DA28C6A-B9EF-F45E-05F6-68A5387FC825}"/>
                    </a:ext>
                  </a:extLst>
                </p:cNvPr>
                <p:cNvSpPr txBox="1">
                  <a:spLocks noRot="1" noChangeAspect="1" noMove="1" noResize="1" noEditPoints="1" noAdjustHandles="1" noChangeArrowheads="1" noChangeShapeType="1" noTextEdit="1"/>
                </p:cNvSpPr>
                <p:nvPr/>
              </p:nvSpPr>
              <p:spPr>
                <a:xfrm>
                  <a:off x="-23150" y="4665581"/>
                  <a:ext cx="2387595" cy="357983"/>
                </a:xfrm>
                <a:prstGeom prst="rect">
                  <a:avLst/>
                </a:prstGeom>
                <a:blipFill>
                  <a:blip r:embed="rId7"/>
                  <a:stretch>
                    <a:fillRect t="-6780" b="-13559"/>
                  </a:stretch>
                </a:blipFill>
              </p:spPr>
              <p:txBody>
                <a:bodyPr/>
                <a:lstStyle/>
                <a:p>
                  <a:r>
                    <a:rPr lang="en-GB">
                      <a:noFill/>
                    </a:rPr>
                    <a:t> </a:t>
                  </a:r>
                </a:p>
              </p:txBody>
            </p:sp>
          </mc:Fallback>
        </mc:AlternateContent>
        <p:sp>
          <p:nvSpPr>
            <p:cNvPr id="33" name="TextBox 32">
              <a:extLst>
                <a:ext uri="{FF2B5EF4-FFF2-40B4-BE49-F238E27FC236}">
                  <a16:creationId xmlns:a16="http://schemas.microsoft.com/office/drawing/2014/main" id="{BF2B11BF-D391-1ADD-62A2-7C503DCDDA51}"/>
                </a:ext>
              </a:extLst>
            </p:cNvPr>
            <p:cNvSpPr txBox="1"/>
            <p:nvPr/>
          </p:nvSpPr>
          <p:spPr>
            <a:xfrm>
              <a:off x="-124073" y="1650262"/>
              <a:ext cx="2600147" cy="646331"/>
            </a:xfrm>
            <a:prstGeom prst="rect">
              <a:avLst/>
            </a:prstGeom>
            <a:noFill/>
          </p:spPr>
          <p:txBody>
            <a:bodyPr wrap="square">
              <a:spAutoFit/>
            </a:bodyPr>
            <a:lstStyle/>
            <a:p>
              <a:pPr algn="ctr"/>
              <a:r>
                <a:rPr lang="en-GB" b="1" dirty="0">
                  <a:solidFill>
                    <a:srgbClr val="002060"/>
                  </a:solidFill>
                  <a:latin typeface="Garamond" panose="02020404030301010803" pitchFamily="18" charset="0"/>
                  <a:cs typeface="Calibri" panose="020F0502020204030204" pitchFamily="34" charset="0"/>
                </a:rPr>
                <a:t>New natural </a:t>
              </a:r>
            </a:p>
            <a:p>
              <a:pPr algn="ctr"/>
              <a:r>
                <a:rPr lang="en-GB" b="1" dirty="0">
                  <a:solidFill>
                    <a:srgbClr val="002060"/>
                  </a:solidFill>
                  <a:latin typeface="Garamond" panose="02020404030301010803" pitchFamily="18" charset="0"/>
                  <a:cs typeface="Calibri" panose="020F0502020204030204" pitchFamily="34" charset="0"/>
                </a:rPr>
                <a:t>fractures</a:t>
              </a:r>
            </a:p>
          </p:txBody>
        </p:sp>
        <p:sp>
          <p:nvSpPr>
            <p:cNvPr id="42" name="Rectangle: Rounded Corners 41">
              <a:extLst>
                <a:ext uri="{FF2B5EF4-FFF2-40B4-BE49-F238E27FC236}">
                  <a16:creationId xmlns:a16="http://schemas.microsoft.com/office/drawing/2014/main" id="{FE6A9E71-7F3C-022E-D46A-0A478FD77807}"/>
                </a:ext>
              </a:extLst>
            </p:cNvPr>
            <p:cNvSpPr/>
            <p:nvPr/>
          </p:nvSpPr>
          <p:spPr>
            <a:xfrm>
              <a:off x="46300" y="1481559"/>
              <a:ext cx="2201269" cy="3775978"/>
            </a:xfrm>
            <a:prstGeom prst="round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5" name="TextBox 44">
            <a:extLst>
              <a:ext uri="{FF2B5EF4-FFF2-40B4-BE49-F238E27FC236}">
                <a16:creationId xmlns:a16="http://schemas.microsoft.com/office/drawing/2014/main" id="{B81C1E95-170F-9A90-884C-3136A22EDCF3}"/>
              </a:ext>
            </a:extLst>
          </p:cNvPr>
          <p:cNvSpPr txBox="1"/>
          <p:nvPr/>
        </p:nvSpPr>
        <p:spPr>
          <a:xfrm>
            <a:off x="8495369" y="3028900"/>
            <a:ext cx="1271786" cy="646331"/>
          </a:xfrm>
          <a:prstGeom prst="rect">
            <a:avLst/>
          </a:prstGeom>
          <a:solidFill>
            <a:schemeClr val="bg1"/>
          </a:solidFill>
        </p:spPr>
        <p:txBody>
          <a:bodyPr wrap="square" rtlCol="0">
            <a:spAutoFit/>
          </a:bodyPr>
          <a:lstStyle/>
          <a:p>
            <a:r>
              <a:rPr lang="en-GB" sz="1200" b="1" dirty="0">
                <a:solidFill>
                  <a:srgbClr val="1C514E"/>
                </a:solidFill>
                <a:latin typeface="Garamond" panose="02020404030301010803" pitchFamily="18" charset="0"/>
                <a:cs typeface="Calibri" panose="020F0502020204030204" pitchFamily="34" charset="0"/>
              </a:rPr>
              <a:t>Flow-based</a:t>
            </a:r>
          </a:p>
          <a:p>
            <a:endParaRPr lang="en-GB" sz="1200" b="1" dirty="0">
              <a:solidFill>
                <a:srgbClr val="1C514E"/>
              </a:solidFill>
              <a:latin typeface="Garamond" panose="02020404030301010803" pitchFamily="18" charset="0"/>
              <a:cs typeface="Calibri" panose="020F0502020204030204" pitchFamily="34" charset="0"/>
            </a:endParaRPr>
          </a:p>
          <a:p>
            <a:r>
              <a:rPr lang="en-GB" sz="1200" b="1" dirty="0">
                <a:solidFill>
                  <a:srgbClr val="1C514E"/>
                </a:solidFill>
                <a:latin typeface="Garamond" panose="02020404030301010803" pitchFamily="18" charset="0"/>
                <a:cs typeface="Calibri" panose="020F0502020204030204" pitchFamily="34" charset="0"/>
              </a:rPr>
              <a:t>upscaling </a:t>
            </a:r>
          </a:p>
        </p:txBody>
      </p:sp>
      <p:cxnSp>
        <p:nvCxnSpPr>
          <p:cNvPr id="46" name="Straight Arrow Connector 45">
            <a:extLst>
              <a:ext uri="{FF2B5EF4-FFF2-40B4-BE49-F238E27FC236}">
                <a16:creationId xmlns:a16="http://schemas.microsoft.com/office/drawing/2014/main" id="{7E7BF9BD-BFFC-5728-D521-7C4907BBDA56}"/>
              </a:ext>
            </a:extLst>
          </p:cNvPr>
          <p:cNvCxnSpPr>
            <a:cxnSpLocks/>
            <a:stCxn id="20" idx="3"/>
          </p:cNvCxnSpPr>
          <p:nvPr/>
        </p:nvCxnSpPr>
        <p:spPr>
          <a:xfrm flipV="1">
            <a:off x="8473645" y="3365992"/>
            <a:ext cx="964043" cy="6944"/>
          </a:xfrm>
          <a:prstGeom prst="straightConnector1">
            <a:avLst/>
          </a:prstGeom>
          <a:ln w="57150">
            <a:solidFill>
              <a:srgbClr val="1C514E"/>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437D24A-8144-E69E-EE08-F372775B4E6F}"/>
              </a:ext>
            </a:extLst>
          </p:cNvPr>
          <p:cNvCxnSpPr>
            <a:cxnSpLocks/>
          </p:cNvCxnSpPr>
          <p:nvPr/>
        </p:nvCxnSpPr>
        <p:spPr>
          <a:xfrm>
            <a:off x="4012736" y="3471937"/>
            <a:ext cx="396000"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D69705D-B292-D19B-132F-B07CD2EBC791}"/>
              </a:ext>
            </a:extLst>
          </p:cNvPr>
          <p:cNvCxnSpPr>
            <a:cxnSpLocks/>
          </p:cNvCxnSpPr>
          <p:nvPr/>
        </p:nvCxnSpPr>
        <p:spPr>
          <a:xfrm>
            <a:off x="2370936" y="3471937"/>
            <a:ext cx="396000" cy="0"/>
          </a:xfrm>
          <a:prstGeom prst="straightConnector1">
            <a:avLst/>
          </a:prstGeom>
          <a:ln w="57150">
            <a:solidFill>
              <a:srgbClr val="3B0F69"/>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0489424-ADE1-198A-BD66-AB2368557FCC}"/>
              </a:ext>
            </a:extLst>
          </p:cNvPr>
          <p:cNvSpPr txBox="1"/>
          <p:nvPr/>
        </p:nvSpPr>
        <p:spPr>
          <a:xfrm>
            <a:off x="8863432" y="1630495"/>
            <a:ext cx="3218750" cy="646331"/>
          </a:xfrm>
          <a:prstGeom prst="rect">
            <a:avLst/>
          </a:prstGeom>
          <a:noFill/>
        </p:spPr>
        <p:txBody>
          <a:bodyPr wrap="square" rtlCol="0">
            <a:spAutoFit/>
          </a:bodyPr>
          <a:lstStyle/>
          <a:p>
            <a:pPr algn="ctr"/>
            <a:r>
              <a:rPr lang="en-GB" b="1" dirty="0">
                <a:solidFill>
                  <a:srgbClr val="1C514E"/>
                </a:solidFill>
                <a:latin typeface="Garamond" panose="02020404030301010803" pitchFamily="18" charset="0"/>
                <a:cs typeface="Calibri" panose="020F0502020204030204" pitchFamily="34" charset="0"/>
              </a:rPr>
              <a:t>Effective permeability distributions</a:t>
            </a:r>
          </a:p>
        </p:txBody>
      </p:sp>
      <p:pic>
        <p:nvPicPr>
          <p:cNvPr id="70" name="Picture 69">
            <a:extLst>
              <a:ext uri="{FF2B5EF4-FFF2-40B4-BE49-F238E27FC236}">
                <a16:creationId xmlns:a16="http://schemas.microsoft.com/office/drawing/2014/main" id="{5A6397FD-1B57-E6B5-3C50-53E72BD8C6EE}"/>
              </a:ext>
            </a:extLst>
          </p:cNvPr>
          <p:cNvPicPr>
            <a:picLocks noChangeAspect="1"/>
          </p:cNvPicPr>
          <p:nvPr/>
        </p:nvPicPr>
        <p:blipFill>
          <a:blip r:embed="rId8"/>
          <a:srcRect t="16350"/>
          <a:stretch>
            <a:fillRect/>
          </a:stretch>
        </p:blipFill>
        <p:spPr>
          <a:xfrm>
            <a:off x="9751851" y="2713424"/>
            <a:ext cx="2111164" cy="1639487"/>
          </a:xfrm>
          <a:prstGeom prst="rect">
            <a:avLst/>
          </a:prstGeom>
        </p:spPr>
      </p:pic>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823D17F-6021-257D-F0E5-8297618E1F05}"/>
                  </a:ext>
                </a:extLst>
              </p:cNvPr>
              <p:cNvSpPr txBox="1"/>
              <p:nvPr/>
            </p:nvSpPr>
            <p:spPr>
              <a:xfrm>
                <a:off x="10524637" y="3821316"/>
                <a:ext cx="474489" cy="169277"/>
              </a:xfrm>
              <a:prstGeom prst="rect">
                <a:avLst/>
              </a:prstGeom>
              <a:solidFill>
                <a:srgbClr val="DEE8DE"/>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100" b="0" i="1" smtClean="0">
                          <a:latin typeface="Cambria Math" panose="02040503050406030204" pitchFamily="18" charset="0"/>
                        </a:rPr>
                        <m:t>95% </m:t>
                      </m:r>
                      <m:r>
                        <m:rPr>
                          <m:sty m:val="p"/>
                        </m:rPr>
                        <a:rPr lang="en-GB" sz="1100" b="0" i="1" smtClean="0">
                          <a:latin typeface="Cambria Math" panose="02040503050406030204" pitchFamily="18" charset="0"/>
                        </a:rPr>
                        <m:t>CI</m:t>
                      </m:r>
                    </m:oMath>
                  </m:oMathPara>
                </a14:m>
                <a:endParaRPr lang="en-GB" dirty="0"/>
              </a:p>
            </p:txBody>
          </p:sp>
        </mc:Choice>
        <mc:Fallback xmlns="">
          <p:sp>
            <p:nvSpPr>
              <p:cNvPr id="71" name="TextBox 70">
                <a:extLst>
                  <a:ext uri="{FF2B5EF4-FFF2-40B4-BE49-F238E27FC236}">
                    <a16:creationId xmlns:a16="http://schemas.microsoft.com/office/drawing/2014/main" id="{5823D17F-6021-257D-F0E5-8297618E1F05}"/>
                  </a:ext>
                </a:extLst>
              </p:cNvPr>
              <p:cNvSpPr txBox="1">
                <a:spLocks noRot="1" noChangeAspect="1" noMove="1" noResize="1" noEditPoints="1" noAdjustHandles="1" noChangeArrowheads="1" noChangeShapeType="1" noTextEdit="1"/>
              </p:cNvSpPr>
              <p:nvPr/>
            </p:nvSpPr>
            <p:spPr>
              <a:xfrm>
                <a:off x="10524637" y="3821316"/>
                <a:ext cx="474489" cy="169277"/>
              </a:xfrm>
              <a:prstGeom prst="rect">
                <a:avLst/>
              </a:prstGeom>
              <a:blipFill>
                <a:blip r:embed="rId9"/>
                <a:stretch>
                  <a:fillRect l="-7692" r="-5128"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95C9B730-FE99-35BE-EDAE-55C0E11F2C98}"/>
                  </a:ext>
                </a:extLst>
              </p:cNvPr>
              <p:cNvSpPr txBox="1"/>
              <p:nvPr/>
            </p:nvSpPr>
            <p:spPr>
              <a:xfrm>
                <a:off x="8795269" y="4443660"/>
                <a:ext cx="3355077" cy="668581"/>
              </a:xfrm>
              <a:prstGeom prst="rect">
                <a:avLst/>
              </a:prstGeom>
              <a:noFill/>
            </p:spPr>
            <p:txBody>
              <a:bodyPr wrap="square">
                <a:spAutoFit/>
              </a:bodyPr>
              <a:lstStyle/>
              <a:p>
                <a:pPr algn="ctr"/>
                <a:r>
                  <a:rPr lang="en-GB" dirty="0">
                    <a:latin typeface="Garamond" panose="02020404030301010803" pitchFamily="18" charset="0"/>
                    <a:cs typeface="Calibri" panose="020F0502020204030204" pitchFamily="34" charset="0"/>
                  </a:rPr>
                  <a:t>Uncertainty bounds </a:t>
                </a:r>
              </a:p>
              <a:p>
                <a:pPr algn="ctr"/>
                <a:r>
                  <a:rPr lang="en-GB" dirty="0">
                    <a:latin typeface="Garamond" panose="02020404030301010803" pitchFamily="18" charset="0"/>
                    <a:cs typeface="Calibri" panose="020F0502020204030204" pitchFamily="34" charset="0"/>
                  </a:rPr>
                  <a:t>on upscaled</a:t>
                </a:r>
                <a:r>
                  <a:rPr lang="en-GB" i="1" dirty="0">
                    <a:latin typeface="Garamond" panose="02020404030301010803" pitchFamily="18" charset="0"/>
                    <a:cs typeface="Calibri" panose="020F0502020204030204" pitchFamily="34" charset="0"/>
                  </a:rPr>
                  <a:t> </a:t>
                </a:r>
                <a14:m>
                  <m:oMath xmlns:m="http://schemas.openxmlformats.org/officeDocument/2006/math">
                    <m:sSub>
                      <m:sSubPr>
                        <m:ctrlPr>
                          <a:rPr lang="en-GB" i="1">
                            <a:latin typeface="Cambria Math" panose="02040503050406030204" pitchFamily="18" charset="0"/>
                            <a:cs typeface="Calibri" panose="020F0502020204030204" pitchFamily="34" charset="0"/>
                          </a:rPr>
                        </m:ctrlPr>
                      </m:sSubPr>
                      <m:e>
                        <m:r>
                          <a:rPr lang="en-GB" b="0" i="1" smtClean="0">
                            <a:latin typeface="Cambria Math" panose="02040503050406030204" pitchFamily="18" charset="0"/>
                            <a:cs typeface="Calibri" panose="020F0502020204030204" pitchFamily="34" charset="0"/>
                          </a:rPr>
                          <m:t>𝐾</m:t>
                        </m:r>
                      </m:e>
                      <m:sub>
                        <m:r>
                          <a:rPr lang="en-GB" b="0" i="1" smtClean="0">
                            <a:latin typeface="Cambria Math" panose="02040503050406030204" pitchFamily="18" charset="0"/>
                            <a:cs typeface="Calibri" panose="020F0502020204030204" pitchFamily="34" charset="0"/>
                          </a:rPr>
                          <m:t>𝑒𝑓𝑓</m:t>
                        </m:r>
                      </m:sub>
                    </m:sSub>
                  </m:oMath>
                </a14:m>
                <a:endParaRPr lang="en-GB" i="1" dirty="0">
                  <a:latin typeface="Garamond" panose="02020404030301010803" pitchFamily="18" charset="0"/>
                  <a:cs typeface="Calibri" panose="020F0502020204030204" pitchFamily="34" charset="0"/>
                </a:endParaRPr>
              </a:p>
            </p:txBody>
          </p:sp>
        </mc:Choice>
        <mc:Fallback xmlns="">
          <p:sp>
            <p:nvSpPr>
              <p:cNvPr id="72" name="TextBox 71">
                <a:extLst>
                  <a:ext uri="{FF2B5EF4-FFF2-40B4-BE49-F238E27FC236}">
                    <a16:creationId xmlns:a16="http://schemas.microsoft.com/office/drawing/2014/main" id="{95C9B730-FE99-35BE-EDAE-55C0E11F2C98}"/>
                  </a:ext>
                </a:extLst>
              </p:cNvPr>
              <p:cNvSpPr txBox="1">
                <a:spLocks noRot="1" noChangeAspect="1" noMove="1" noResize="1" noEditPoints="1" noAdjustHandles="1" noChangeArrowheads="1" noChangeShapeType="1" noTextEdit="1"/>
              </p:cNvSpPr>
              <p:nvPr/>
            </p:nvSpPr>
            <p:spPr>
              <a:xfrm>
                <a:off x="8795269" y="4443660"/>
                <a:ext cx="3355077" cy="668581"/>
              </a:xfrm>
              <a:prstGeom prst="rect">
                <a:avLst/>
              </a:prstGeom>
              <a:blipFill>
                <a:blip r:embed="rId10"/>
                <a:stretch>
                  <a:fillRect t="-5455" b="-11818"/>
                </a:stretch>
              </a:blipFill>
            </p:spPr>
            <p:txBody>
              <a:bodyPr/>
              <a:lstStyle/>
              <a:p>
                <a:r>
                  <a:rPr lang="en-GB">
                    <a:noFill/>
                  </a:rPr>
                  <a:t> </a:t>
                </a:r>
              </a:p>
            </p:txBody>
          </p:sp>
        </mc:Fallback>
      </mc:AlternateContent>
      <p:pic>
        <p:nvPicPr>
          <p:cNvPr id="75" name="Picture 74">
            <a:extLst>
              <a:ext uri="{FF2B5EF4-FFF2-40B4-BE49-F238E27FC236}">
                <a16:creationId xmlns:a16="http://schemas.microsoft.com/office/drawing/2014/main" id="{D05AB77F-6258-ABDE-419A-4DA174F457BA}"/>
              </a:ext>
            </a:extLst>
          </p:cNvPr>
          <p:cNvPicPr>
            <a:picLocks noChangeAspect="1"/>
          </p:cNvPicPr>
          <p:nvPr/>
        </p:nvPicPr>
        <p:blipFill>
          <a:blip r:embed="rId11"/>
          <a:stretch>
            <a:fillRect/>
          </a:stretch>
        </p:blipFill>
        <p:spPr>
          <a:xfrm>
            <a:off x="270245" y="2391505"/>
            <a:ext cx="1654280" cy="2081957"/>
          </a:xfrm>
          <a:prstGeom prst="rect">
            <a:avLst/>
          </a:prstGeom>
        </p:spPr>
      </p:pic>
      <p:pic>
        <p:nvPicPr>
          <p:cNvPr id="77" name="Picture 76">
            <a:extLst>
              <a:ext uri="{FF2B5EF4-FFF2-40B4-BE49-F238E27FC236}">
                <a16:creationId xmlns:a16="http://schemas.microsoft.com/office/drawing/2014/main" id="{05572B47-53F2-BAF0-C810-052FA7791598}"/>
              </a:ext>
            </a:extLst>
          </p:cNvPr>
          <p:cNvPicPr>
            <a:picLocks noChangeAspect="1"/>
          </p:cNvPicPr>
          <p:nvPr/>
        </p:nvPicPr>
        <p:blipFill>
          <a:blip r:embed="rId12"/>
          <a:srcRect l="1841" t="31310" r="2024" b="24305"/>
          <a:stretch>
            <a:fillRect/>
          </a:stretch>
        </p:blipFill>
        <p:spPr>
          <a:xfrm>
            <a:off x="4493332" y="3226158"/>
            <a:ext cx="3912461" cy="1093328"/>
          </a:xfrm>
          <a:prstGeom prst="rect">
            <a:avLst/>
          </a:prstGeom>
        </p:spPr>
      </p:pic>
      <p:sp>
        <p:nvSpPr>
          <p:cNvPr id="78" name="TextBox 77">
            <a:extLst>
              <a:ext uri="{FF2B5EF4-FFF2-40B4-BE49-F238E27FC236}">
                <a16:creationId xmlns:a16="http://schemas.microsoft.com/office/drawing/2014/main" id="{0F946DA4-9AC7-A50A-984F-D45C7283F24A}"/>
              </a:ext>
            </a:extLst>
          </p:cNvPr>
          <p:cNvSpPr txBox="1"/>
          <p:nvPr/>
        </p:nvSpPr>
        <p:spPr>
          <a:xfrm>
            <a:off x="4471608" y="4584557"/>
            <a:ext cx="1466205" cy="276999"/>
          </a:xfrm>
          <a:prstGeom prst="rect">
            <a:avLst/>
          </a:prstGeom>
          <a:solidFill>
            <a:schemeClr val="bg1"/>
          </a:solidFill>
        </p:spPr>
        <p:txBody>
          <a:bodyPr wrap="square" rtlCol="0">
            <a:spAutoFit/>
          </a:bodyPr>
          <a:lstStyle/>
          <a:p>
            <a:r>
              <a:rPr lang="en-GB" sz="1200" dirty="0">
                <a:latin typeface="+mj-lt"/>
              </a:rPr>
              <a:t>Low permeability </a:t>
            </a:r>
          </a:p>
        </p:txBody>
      </p:sp>
      <p:sp>
        <p:nvSpPr>
          <p:cNvPr id="79" name="TextBox 78">
            <a:extLst>
              <a:ext uri="{FF2B5EF4-FFF2-40B4-BE49-F238E27FC236}">
                <a16:creationId xmlns:a16="http://schemas.microsoft.com/office/drawing/2014/main" id="{D16A56F0-DBFD-1C58-BC3C-EA498CDD2E4A}"/>
              </a:ext>
            </a:extLst>
          </p:cNvPr>
          <p:cNvSpPr txBox="1"/>
          <p:nvPr/>
        </p:nvSpPr>
        <p:spPr>
          <a:xfrm>
            <a:off x="7069482" y="4587592"/>
            <a:ext cx="1336311" cy="276999"/>
          </a:xfrm>
          <a:prstGeom prst="rect">
            <a:avLst/>
          </a:prstGeom>
          <a:solidFill>
            <a:schemeClr val="bg1"/>
          </a:solidFill>
        </p:spPr>
        <p:txBody>
          <a:bodyPr wrap="square" rtlCol="0">
            <a:spAutoFit/>
          </a:bodyPr>
          <a:lstStyle/>
          <a:p>
            <a:pPr algn="r"/>
            <a:r>
              <a:rPr lang="en-GB" sz="1200" dirty="0">
                <a:latin typeface="+mj-lt"/>
              </a:rPr>
              <a:t>High permeability </a:t>
            </a:r>
          </a:p>
        </p:txBody>
      </p:sp>
      <p:grpSp>
        <p:nvGrpSpPr>
          <p:cNvPr id="80" name="Group 79">
            <a:extLst>
              <a:ext uri="{FF2B5EF4-FFF2-40B4-BE49-F238E27FC236}">
                <a16:creationId xmlns:a16="http://schemas.microsoft.com/office/drawing/2014/main" id="{061690C0-2B52-C6AA-EF65-5DD25F2DEE1D}"/>
              </a:ext>
            </a:extLst>
          </p:cNvPr>
          <p:cNvGrpSpPr/>
          <p:nvPr/>
        </p:nvGrpSpPr>
        <p:grpSpPr>
          <a:xfrm rot="16200000">
            <a:off x="965981" y="3129467"/>
            <a:ext cx="2439586" cy="606031"/>
            <a:chOff x="186219" y="3570506"/>
            <a:chExt cx="3599362" cy="606031"/>
          </a:xfrm>
        </p:grpSpPr>
        <p:pic>
          <p:nvPicPr>
            <p:cNvPr id="81" name="Picture 80">
              <a:extLst>
                <a:ext uri="{FF2B5EF4-FFF2-40B4-BE49-F238E27FC236}">
                  <a16:creationId xmlns:a16="http://schemas.microsoft.com/office/drawing/2014/main" id="{5D03E98A-CBA2-05B8-D8DD-2A480DDC4A0F}"/>
                </a:ext>
              </a:extLst>
            </p:cNvPr>
            <p:cNvPicPr>
              <a:picLocks noChangeAspect="1"/>
            </p:cNvPicPr>
            <p:nvPr/>
          </p:nvPicPr>
          <p:blipFill>
            <a:blip r:embed="rId13"/>
            <a:srcRect l="927" t="71772" r="1669" b="20339"/>
            <a:stretch>
              <a:fillRect/>
            </a:stretch>
          </p:blipFill>
          <p:spPr>
            <a:xfrm>
              <a:off x="370985" y="3642460"/>
              <a:ext cx="3199300" cy="194334"/>
            </a:xfrm>
            <a:prstGeom prst="rect">
              <a:avLst/>
            </a:prstGeom>
          </p:spPr>
        </p:pic>
        <p:sp>
          <p:nvSpPr>
            <p:cNvPr id="82" name="TextBox 81">
              <a:extLst>
                <a:ext uri="{FF2B5EF4-FFF2-40B4-BE49-F238E27FC236}">
                  <a16:creationId xmlns:a16="http://schemas.microsoft.com/office/drawing/2014/main" id="{B18D149C-F9C1-487C-E5C9-BEE5BC67507B}"/>
                </a:ext>
              </a:extLst>
            </p:cNvPr>
            <p:cNvSpPr txBox="1"/>
            <p:nvPr/>
          </p:nvSpPr>
          <p:spPr>
            <a:xfrm rot="5400000">
              <a:off x="116382" y="3640344"/>
              <a:ext cx="593768" cy="454094"/>
            </a:xfrm>
            <a:prstGeom prst="rect">
              <a:avLst/>
            </a:prstGeom>
            <a:noFill/>
          </p:spPr>
          <p:txBody>
            <a:bodyPr wrap="square" rtlCol="0">
              <a:spAutoFit/>
            </a:bodyPr>
            <a:lstStyle/>
            <a:p>
              <a:r>
                <a:rPr lang="en-GB" sz="1400" dirty="0">
                  <a:latin typeface="+mj-lt"/>
                </a:rPr>
                <a:t>Low</a:t>
              </a:r>
            </a:p>
          </p:txBody>
        </p:sp>
        <p:sp>
          <p:nvSpPr>
            <p:cNvPr id="83" name="TextBox 82">
              <a:extLst>
                <a:ext uri="{FF2B5EF4-FFF2-40B4-BE49-F238E27FC236}">
                  <a16:creationId xmlns:a16="http://schemas.microsoft.com/office/drawing/2014/main" id="{AB82299D-E024-D911-681E-7B38BFBB64FD}"/>
                </a:ext>
              </a:extLst>
            </p:cNvPr>
            <p:cNvSpPr txBox="1"/>
            <p:nvPr/>
          </p:nvSpPr>
          <p:spPr>
            <a:xfrm rot="5400000">
              <a:off x="3255518" y="3646475"/>
              <a:ext cx="606031" cy="454094"/>
            </a:xfrm>
            <a:prstGeom prst="rect">
              <a:avLst/>
            </a:prstGeom>
            <a:noFill/>
          </p:spPr>
          <p:txBody>
            <a:bodyPr wrap="square" rtlCol="0">
              <a:spAutoFit/>
            </a:bodyPr>
            <a:lstStyle/>
            <a:p>
              <a:r>
                <a:rPr lang="en-GB" sz="1400" dirty="0">
                  <a:latin typeface="+mj-lt"/>
                </a:rPr>
                <a:t>High</a:t>
              </a:r>
            </a:p>
          </p:txBody>
        </p:sp>
      </p:grpSp>
      <p:sp>
        <p:nvSpPr>
          <p:cNvPr id="6" name="Title 1">
            <a:extLst>
              <a:ext uri="{FF2B5EF4-FFF2-40B4-BE49-F238E27FC236}">
                <a16:creationId xmlns:a16="http://schemas.microsoft.com/office/drawing/2014/main" id="{56F174D6-B763-0FD9-2AD1-56394876BC4C}"/>
              </a:ext>
            </a:extLst>
          </p:cNvPr>
          <p:cNvSpPr txBox="1">
            <a:spLocks/>
          </p:cNvSpPr>
          <p:nvPr/>
        </p:nvSpPr>
        <p:spPr>
          <a:xfrm>
            <a:off x="394135" y="10750"/>
            <a:ext cx="9961044"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Probabilistic Workflow for Uncertainty Propagation</a:t>
            </a:r>
            <a:br>
              <a:rPr lang="en-GB" dirty="0"/>
            </a:br>
            <a:r>
              <a:rPr lang="en-GB" sz="1600" cap="all" spc="300" dirty="0">
                <a:solidFill>
                  <a:prstClr val="black">
                    <a:alpha val="60000"/>
                  </a:prstClr>
                </a:solidFill>
                <a:latin typeface="Avenir Next LT Pro"/>
                <a:ea typeface="+mn-ea"/>
                <a:cs typeface="+mn-cs"/>
              </a:rPr>
              <a:t>Learning Hydraulic properties from Physics &amp; Data</a:t>
            </a:r>
            <a:endParaRPr lang="en-GB"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31C179-11F0-4A3C-ECAA-D352F399A4AC}"/>
                  </a:ext>
                </a:extLst>
              </p:cNvPr>
              <p:cNvSpPr txBox="1"/>
              <p:nvPr/>
            </p:nvSpPr>
            <p:spPr>
              <a:xfrm>
                <a:off x="9922503" y="2520467"/>
                <a:ext cx="382605" cy="16927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100" b="1" i="1">
                          <a:latin typeface="Cambria Math" panose="02040503050406030204" pitchFamily="18" charset="0"/>
                        </a:rPr>
                        <m:t>𝟐</m:t>
                      </m:r>
                      <m:r>
                        <a:rPr lang="en-GB" sz="1100" b="1" i="1" smtClean="0">
                          <a:latin typeface="Cambria Math" panose="02040503050406030204" pitchFamily="18" charset="0"/>
                        </a:rPr>
                        <m:t>.</m:t>
                      </m:r>
                      <m:r>
                        <a:rPr lang="en-GB" sz="1100" b="1" i="1" smtClean="0">
                          <a:latin typeface="Cambria Math" panose="02040503050406030204" pitchFamily="18" charset="0"/>
                        </a:rPr>
                        <m:t>𝟓</m:t>
                      </m:r>
                      <m:r>
                        <a:rPr lang="en-GB" sz="1100" b="1" i="1" smtClean="0">
                          <a:latin typeface="Cambria Math" panose="02040503050406030204" pitchFamily="18" charset="0"/>
                        </a:rPr>
                        <m:t>%</m:t>
                      </m:r>
                    </m:oMath>
                  </m:oMathPara>
                </a14:m>
                <a:endParaRPr lang="en-GB" b="1" i="1" dirty="0"/>
              </a:p>
            </p:txBody>
          </p:sp>
        </mc:Choice>
        <mc:Fallback xmlns="">
          <p:sp>
            <p:nvSpPr>
              <p:cNvPr id="7" name="TextBox 6">
                <a:extLst>
                  <a:ext uri="{FF2B5EF4-FFF2-40B4-BE49-F238E27FC236}">
                    <a16:creationId xmlns:a16="http://schemas.microsoft.com/office/drawing/2014/main" id="{6031C179-11F0-4A3C-ECAA-D352F399A4AC}"/>
                  </a:ext>
                </a:extLst>
              </p:cNvPr>
              <p:cNvSpPr txBox="1">
                <a:spLocks noRot="1" noChangeAspect="1" noMove="1" noResize="1" noEditPoints="1" noAdjustHandles="1" noChangeArrowheads="1" noChangeShapeType="1" noTextEdit="1"/>
              </p:cNvSpPr>
              <p:nvPr/>
            </p:nvSpPr>
            <p:spPr>
              <a:xfrm>
                <a:off x="9922503" y="2520467"/>
                <a:ext cx="382605" cy="169277"/>
              </a:xfrm>
              <a:prstGeom prst="rect">
                <a:avLst/>
              </a:prstGeom>
              <a:blipFill>
                <a:blip r:embed="rId14"/>
                <a:stretch>
                  <a:fillRect l="-8065" r="-9677"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8D66300-11B4-F782-9DD8-EAC409756CCD}"/>
                  </a:ext>
                </a:extLst>
              </p:cNvPr>
              <p:cNvSpPr txBox="1"/>
              <p:nvPr/>
            </p:nvSpPr>
            <p:spPr>
              <a:xfrm>
                <a:off x="11333136" y="2520467"/>
                <a:ext cx="467564" cy="16927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100" b="1" i="1" smtClean="0">
                          <a:latin typeface="Cambria Math" panose="02040503050406030204" pitchFamily="18" charset="0"/>
                        </a:rPr>
                        <m:t>𝟗𝟕</m:t>
                      </m:r>
                      <m:r>
                        <a:rPr lang="en-GB" sz="1100" b="1" i="1" smtClean="0">
                          <a:latin typeface="Cambria Math" panose="02040503050406030204" pitchFamily="18" charset="0"/>
                        </a:rPr>
                        <m:t>.</m:t>
                      </m:r>
                      <m:r>
                        <a:rPr lang="en-GB" sz="1100" b="1" i="1" smtClean="0">
                          <a:latin typeface="Cambria Math" panose="02040503050406030204" pitchFamily="18" charset="0"/>
                        </a:rPr>
                        <m:t>𝟓</m:t>
                      </m:r>
                      <m:r>
                        <a:rPr lang="en-GB" sz="1100" b="1" i="1" smtClean="0">
                          <a:latin typeface="Cambria Math" panose="02040503050406030204" pitchFamily="18" charset="0"/>
                        </a:rPr>
                        <m:t>%</m:t>
                      </m:r>
                    </m:oMath>
                  </m:oMathPara>
                </a14:m>
                <a:endParaRPr lang="en-GB" b="1" i="1" dirty="0"/>
              </a:p>
            </p:txBody>
          </p:sp>
        </mc:Choice>
        <mc:Fallback xmlns="">
          <p:sp>
            <p:nvSpPr>
              <p:cNvPr id="9" name="TextBox 8">
                <a:extLst>
                  <a:ext uri="{FF2B5EF4-FFF2-40B4-BE49-F238E27FC236}">
                    <a16:creationId xmlns:a16="http://schemas.microsoft.com/office/drawing/2014/main" id="{A8D66300-11B4-F782-9DD8-EAC409756CCD}"/>
                  </a:ext>
                </a:extLst>
              </p:cNvPr>
              <p:cNvSpPr txBox="1">
                <a:spLocks noRot="1" noChangeAspect="1" noMove="1" noResize="1" noEditPoints="1" noAdjustHandles="1" noChangeArrowheads="1" noChangeShapeType="1" noTextEdit="1"/>
              </p:cNvSpPr>
              <p:nvPr/>
            </p:nvSpPr>
            <p:spPr>
              <a:xfrm>
                <a:off x="11333136" y="2520467"/>
                <a:ext cx="467564" cy="169277"/>
              </a:xfrm>
              <a:prstGeom prst="rect">
                <a:avLst/>
              </a:prstGeom>
              <a:blipFill>
                <a:blip r:embed="rId15"/>
                <a:stretch>
                  <a:fillRect l="-6494" r="-6494"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3E1068D-11FE-D20C-A568-8C6AB169619C}"/>
                  </a:ext>
                </a:extLst>
              </p:cNvPr>
              <p:cNvSpPr txBox="1"/>
              <p:nvPr/>
            </p:nvSpPr>
            <p:spPr>
              <a:xfrm>
                <a:off x="10563948" y="2520467"/>
                <a:ext cx="413575" cy="16927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100" b="1" i="0" smtClean="0">
                          <a:latin typeface="Cambria Math" panose="02040503050406030204" pitchFamily="18" charset="0"/>
                        </a:rPr>
                        <m:t>𝐌𝐨𝐝𝐞</m:t>
                      </m:r>
                    </m:oMath>
                  </m:oMathPara>
                </a14:m>
                <a:endParaRPr lang="en-GB" b="1" dirty="0"/>
              </a:p>
            </p:txBody>
          </p:sp>
        </mc:Choice>
        <mc:Fallback xmlns="">
          <p:sp>
            <p:nvSpPr>
              <p:cNvPr id="10" name="TextBox 9">
                <a:extLst>
                  <a:ext uri="{FF2B5EF4-FFF2-40B4-BE49-F238E27FC236}">
                    <a16:creationId xmlns:a16="http://schemas.microsoft.com/office/drawing/2014/main" id="{23E1068D-11FE-D20C-A568-8C6AB169619C}"/>
                  </a:ext>
                </a:extLst>
              </p:cNvPr>
              <p:cNvSpPr txBox="1">
                <a:spLocks noRot="1" noChangeAspect="1" noMove="1" noResize="1" noEditPoints="1" noAdjustHandles="1" noChangeArrowheads="1" noChangeShapeType="1" noTextEdit="1"/>
              </p:cNvSpPr>
              <p:nvPr/>
            </p:nvSpPr>
            <p:spPr>
              <a:xfrm>
                <a:off x="10563948" y="2520467"/>
                <a:ext cx="413575" cy="169277"/>
              </a:xfrm>
              <a:prstGeom prst="rect">
                <a:avLst/>
              </a:prstGeom>
              <a:blipFill>
                <a:blip r:embed="rId16"/>
                <a:stretch>
                  <a:fillRect l="-7353" r="-7353" b="-10714"/>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86297164-47A6-AA3A-F6EF-8FF8E60E3632}"/>
              </a:ext>
            </a:extLst>
          </p:cNvPr>
          <p:cNvSpPr txBox="1"/>
          <p:nvPr/>
        </p:nvSpPr>
        <p:spPr>
          <a:xfrm>
            <a:off x="1600359" y="5508000"/>
            <a:ext cx="8991282" cy="783193"/>
          </a:xfrm>
          <a:prstGeom prst="roundRect">
            <a:avLst/>
          </a:prstGeom>
          <a:solidFill>
            <a:srgbClr val="DAE3E3"/>
          </a:solidFill>
          <a:ln>
            <a:solidFill>
              <a:srgbClr val="DAE3E3"/>
            </a:solidFill>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a:spAutoFit/>
          </a:bodyPr>
          <a:lstStyle>
            <a:defPPr rtl="0">
              <a:defRPr lang="en-us"/>
            </a:defPPr>
            <a:lvl1pPr marR="0" lvl="0" algn="ctr" fontAlgn="auto">
              <a:lnSpc>
                <a:spcPct val="100000"/>
              </a:lnSpc>
              <a:spcBef>
                <a:spcPts val="0"/>
              </a:spcBef>
              <a:spcAft>
                <a:spcPts val="0"/>
              </a:spcAft>
              <a:buClrTx/>
              <a:buSzTx/>
              <a:tabLst/>
              <a:defRPr kumimoji="0" sz="2000" b="1" i="0" u="none" strike="noStrike" cap="none" spc="0" normalizeH="0" baseline="0">
                <a:ln>
                  <a:noFill/>
                </a:ln>
                <a:solidFill>
                  <a:srgbClr val="1C514E"/>
                </a:solidFill>
                <a:effectLst/>
                <a:uLnTx/>
                <a:uFillTx/>
                <a:latin typeface="Goudy Old Style"/>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latin typeface="Garamond" panose="02020404030301010803" pitchFamily="18" charset="0"/>
              </a:rPr>
              <a:t>Application Phase: </a:t>
            </a:r>
          </a:p>
          <a:p>
            <a:r>
              <a:rPr lang="en-GB" b="0" dirty="0">
                <a:latin typeface="Garamond" panose="02020404030301010803" pitchFamily="18" charset="0"/>
              </a:rPr>
              <a:t>Generate uncertainty-aware fracture conductivity estimates for network-scale modelling</a:t>
            </a:r>
          </a:p>
        </p:txBody>
      </p:sp>
    </p:spTree>
    <p:extLst>
      <p:ext uri="{BB962C8B-B14F-4D97-AF65-F5344CB8AC3E}">
        <p14:creationId xmlns:p14="http://schemas.microsoft.com/office/powerpoint/2010/main" val="4238597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7A708-5887-C8A2-0276-14C8502914B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FDA73D7-9C10-6377-16BB-51D7F3C8BB4C}"/>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A9020940-7581-3D6A-381A-E63F9E22506D}"/>
              </a:ext>
            </a:extLst>
          </p:cNvPr>
          <p:cNvSpPr>
            <a:spLocks noGrp="1"/>
          </p:cNvSpPr>
          <p:nvPr>
            <p:ph type="sldNum" sz="quarter" idx="12"/>
          </p:nvPr>
        </p:nvSpPr>
        <p:spPr/>
        <p:txBody>
          <a:bodyPr/>
          <a:lstStyle/>
          <a:p>
            <a:pPr rtl="0"/>
            <a:fld id="{294A09A9-5501-47C1-A89A-A340965A2BE2}" type="slidenum">
              <a:rPr lang="en-GB" noProof="0" smtClean="0"/>
              <a:t>8</a:t>
            </a:fld>
            <a:endParaRPr lang="en-GB" noProof="0"/>
          </a:p>
        </p:txBody>
      </p:sp>
      <p:pic>
        <p:nvPicPr>
          <p:cNvPr id="24" name="Picture 23">
            <a:extLst>
              <a:ext uri="{FF2B5EF4-FFF2-40B4-BE49-F238E27FC236}">
                <a16:creationId xmlns:a16="http://schemas.microsoft.com/office/drawing/2014/main" id="{82021113-4D04-B20F-E835-6216279120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a:extLst>
              <a:ext uri="{FF2B5EF4-FFF2-40B4-BE49-F238E27FC236}">
                <a16:creationId xmlns:a16="http://schemas.microsoft.com/office/drawing/2014/main" id="{90A11535-142C-616E-E477-8607DFFAB349}"/>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Uncertainty-Aware Permeability Fields</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Posterior </a:t>
            </a:r>
            <a:r>
              <a:rPr lang="en-GB" sz="1600" cap="all" spc="300" dirty="0">
                <a:solidFill>
                  <a:prstClr val="black">
                    <a:alpha val="60000"/>
                  </a:prstClr>
                </a:solidFill>
                <a:latin typeface="Avenir Next LT Pro"/>
                <a:ea typeface="+mn-ea"/>
                <a:cs typeface="+mn-cs"/>
              </a:rPr>
              <a:t>Permeability Descriptors </a:t>
            </a: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 Natural Fracture #1</a:t>
            </a:r>
            <a:endParaRPr lang="en-GB" dirty="0"/>
          </a:p>
        </p:txBody>
      </p:sp>
      <p:sp>
        <p:nvSpPr>
          <p:cNvPr id="31" name="Footer Placeholder 6">
            <a:extLst>
              <a:ext uri="{FF2B5EF4-FFF2-40B4-BE49-F238E27FC236}">
                <a16:creationId xmlns:a16="http://schemas.microsoft.com/office/drawing/2014/main" id="{3BA41640-646A-249D-A828-04FFAFFC9F63}"/>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grpSp>
        <p:nvGrpSpPr>
          <p:cNvPr id="28" name="Group 27">
            <a:extLst>
              <a:ext uri="{FF2B5EF4-FFF2-40B4-BE49-F238E27FC236}">
                <a16:creationId xmlns:a16="http://schemas.microsoft.com/office/drawing/2014/main" id="{7F7A7759-5C39-2244-D253-11BA30331385}"/>
              </a:ext>
            </a:extLst>
          </p:cNvPr>
          <p:cNvGrpSpPr/>
          <p:nvPr/>
        </p:nvGrpSpPr>
        <p:grpSpPr>
          <a:xfrm>
            <a:off x="89335" y="1621082"/>
            <a:ext cx="11995474" cy="3615702"/>
            <a:chOff x="89335" y="1434472"/>
            <a:chExt cx="11995474" cy="3615702"/>
          </a:xfrm>
        </p:grpSpPr>
        <p:pic>
          <p:nvPicPr>
            <p:cNvPr id="14" name="Picture 13">
              <a:extLst>
                <a:ext uri="{FF2B5EF4-FFF2-40B4-BE49-F238E27FC236}">
                  <a16:creationId xmlns:a16="http://schemas.microsoft.com/office/drawing/2014/main" id="{F053FADB-C8AE-C3AD-1024-05144C42AE11}"/>
                </a:ext>
              </a:extLst>
            </p:cNvPr>
            <p:cNvPicPr>
              <a:picLocks noChangeAspect="1"/>
            </p:cNvPicPr>
            <p:nvPr/>
          </p:nvPicPr>
          <p:blipFill>
            <a:blip r:embed="rId4"/>
            <a:srcRect t="2182" r="6386" b="51229"/>
            <a:stretch>
              <a:fillRect/>
            </a:stretch>
          </p:blipFill>
          <p:spPr>
            <a:xfrm>
              <a:off x="89335" y="1855082"/>
              <a:ext cx="5836410" cy="3195092"/>
            </a:xfrm>
            <a:prstGeom prst="rect">
              <a:avLst/>
            </a:prstGeom>
          </p:spPr>
        </p:pic>
        <p:pic>
          <p:nvPicPr>
            <p:cNvPr id="17" name="Picture 16">
              <a:extLst>
                <a:ext uri="{FF2B5EF4-FFF2-40B4-BE49-F238E27FC236}">
                  <a16:creationId xmlns:a16="http://schemas.microsoft.com/office/drawing/2014/main" id="{F5D227C4-28A9-D48C-802E-2739C362598E}"/>
                </a:ext>
              </a:extLst>
            </p:cNvPr>
            <p:cNvPicPr>
              <a:picLocks noChangeAspect="1"/>
            </p:cNvPicPr>
            <p:nvPr/>
          </p:nvPicPr>
          <p:blipFill>
            <a:blip r:embed="rId4"/>
            <a:srcRect l="3298" t="51111" b="2299"/>
            <a:stretch>
              <a:fillRect/>
            </a:stretch>
          </p:blipFill>
          <p:spPr>
            <a:xfrm>
              <a:off x="6055895" y="1855082"/>
              <a:ext cx="6028914" cy="3195092"/>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D43C39A-40A3-B671-70D1-F2ED68CAC457}"/>
                    </a:ext>
                  </a:extLst>
                </p:cNvPr>
                <p:cNvSpPr txBox="1"/>
                <p:nvPr/>
              </p:nvSpPr>
              <p:spPr>
                <a:xfrm>
                  <a:off x="587846" y="1434472"/>
                  <a:ext cx="1890660" cy="584775"/>
                </a:xfrm>
                <a:prstGeom prst="rect">
                  <a:avLst/>
                </a:prstGeom>
                <a:solidFill>
                  <a:schemeClr val="bg1"/>
                </a:solidFill>
              </p:spPr>
              <p:txBody>
                <a:bodyPr wrap="square" rtlCol="0">
                  <a:spAutoFit/>
                </a:bodyPr>
                <a:lstStyle/>
                <a:p>
                  <a:pPr algn="ctr"/>
                  <a:r>
                    <a:rPr lang="en-GB" sz="1600" b="1" dirty="0">
                      <a:latin typeface="Garamond" panose="02020404030301010803" pitchFamily="18" charset="0"/>
                    </a:rPr>
                    <a:t>Lower Quantile</a:t>
                  </a:r>
                  <a:r>
                    <a:rPr lang="en-GB" sz="1600" dirty="0">
                      <a:latin typeface="Garamond" panose="02020404030301010803" pitchFamily="18" charset="0"/>
                    </a:rPr>
                    <a:t>: </a:t>
                  </a:r>
                  <a14:m>
                    <m:oMath xmlns:m="http://schemas.openxmlformats.org/officeDocument/2006/math">
                      <m:sSub>
                        <m:sSubPr>
                          <m:ctrlPr>
                            <a:rPr lang="en-GB" sz="1600" b="0" i="1" smtClean="0">
                              <a:latin typeface="Cambria Math" panose="02040503050406030204" pitchFamily="18" charset="0"/>
                              <a:ea typeface="Cambria Math" panose="02040503050406030204" pitchFamily="18" charset="0"/>
                            </a:rPr>
                          </m:ctrlPr>
                        </m:sSubPr>
                        <m:e>
                          <m:r>
                            <a:rPr lang="en-GB" sz="1600" b="0" i="0" smtClean="0">
                              <a:latin typeface="Cambria Math" panose="02040503050406030204" pitchFamily="18" charset="0"/>
                              <a:ea typeface="Cambria Math" panose="02040503050406030204" pitchFamily="18" charset="0"/>
                            </a:rPr>
                            <m:t>𝑄</m:t>
                          </m:r>
                        </m:e>
                        <m:sub>
                          <m:r>
                            <a:rPr lang="en-GB" sz="1600">
                              <a:latin typeface="Cambria Math" panose="02040503050406030204" pitchFamily="18" charset="0"/>
                              <a:ea typeface="Cambria Math" panose="02040503050406030204" pitchFamily="18" charset="0"/>
                            </a:rPr>
                            <m:t>0.025</m:t>
                          </m:r>
                        </m:sub>
                      </m:sSub>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a14:m>
                  <a:endParaRPr lang="en-GB" sz="1600" i="1" dirty="0">
                    <a:latin typeface="Garamond" panose="02020404030301010803" pitchFamily="18" charset="0"/>
                  </a:endParaRPr>
                </a:p>
              </p:txBody>
            </p:sp>
          </mc:Choice>
          <mc:Fallback xmlns="">
            <p:sp>
              <p:nvSpPr>
                <p:cNvPr id="23" name="TextBox 22">
                  <a:extLst>
                    <a:ext uri="{FF2B5EF4-FFF2-40B4-BE49-F238E27FC236}">
                      <a16:creationId xmlns:a16="http://schemas.microsoft.com/office/drawing/2014/main" id="{CD43C39A-40A3-B671-70D1-F2ED68CAC457}"/>
                    </a:ext>
                  </a:extLst>
                </p:cNvPr>
                <p:cNvSpPr txBox="1">
                  <a:spLocks noRot="1" noChangeAspect="1" noMove="1" noResize="1" noEditPoints="1" noAdjustHandles="1" noChangeArrowheads="1" noChangeShapeType="1" noTextEdit="1"/>
                </p:cNvSpPr>
                <p:nvPr/>
              </p:nvSpPr>
              <p:spPr>
                <a:xfrm>
                  <a:off x="587846" y="1434472"/>
                  <a:ext cx="1890660" cy="584775"/>
                </a:xfrm>
                <a:prstGeom prst="rect">
                  <a:avLst/>
                </a:prstGeom>
                <a:blipFill>
                  <a:blip r:embed="rId5"/>
                  <a:stretch>
                    <a:fillRect t="-2083" b="-5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1EF7847-1B2D-7E25-5DFB-DD5AAADE0672}"/>
                    </a:ext>
                  </a:extLst>
                </p:cNvPr>
                <p:cNvSpPr txBox="1"/>
                <p:nvPr/>
              </p:nvSpPr>
              <p:spPr>
                <a:xfrm>
                  <a:off x="6513590" y="1460961"/>
                  <a:ext cx="1571631" cy="584775"/>
                </a:xfrm>
                <a:prstGeom prst="rect">
                  <a:avLst/>
                </a:prstGeom>
                <a:solidFill>
                  <a:schemeClr val="bg1"/>
                </a:solidFill>
              </p:spPr>
              <p:txBody>
                <a:bodyPr wrap="square" rtlCol="0">
                  <a:spAutoFit/>
                </a:bodyPr>
                <a:lstStyle/>
                <a:p>
                  <a:pPr algn="ctr"/>
                  <a:r>
                    <a:rPr lang="en-GB" sz="1600" b="1" dirty="0">
                      <a:latin typeface="Garamond" panose="02020404030301010803" pitchFamily="18" charset="0"/>
                    </a:rPr>
                    <a:t>Mean</a:t>
                  </a:r>
                  <a:r>
                    <a:rPr lang="en-GB" sz="1600" dirty="0">
                      <a:latin typeface="Garamond" panose="02020404030301010803" pitchFamily="18" charset="0"/>
                    </a:rPr>
                    <a:t>: </a:t>
                  </a:r>
                  <a:endParaRPr lang="en-GB" sz="1600" i="1"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600" i="1" smtClean="0">
                            <a:latin typeface="Cambria Math" panose="02040503050406030204" pitchFamily="18" charset="0"/>
                            <a:ea typeface="Cambria Math" panose="02040503050406030204" pitchFamily="18" charset="0"/>
                          </a:rPr>
                          <m:t>𝔼</m:t>
                        </m:r>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m:oMathPara>
                  </a14:m>
                  <a:endParaRPr lang="en-GB" sz="1600" i="1" dirty="0">
                    <a:latin typeface="Garamond" panose="02020404030301010803" pitchFamily="18" charset="0"/>
                  </a:endParaRPr>
                </a:p>
              </p:txBody>
            </p:sp>
          </mc:Choice>
          <mc:Fallback xmlns="">
            <p:sp>
              <p:nvSpPr>
                <p:cNvPr id="25" name="TextBox 24">
                  <a:extLst>
                    <a:ext uri="{FF2B5EF4-FFF2-40B4-BE49-F238E27FC236}">
                      <a16:creationId xmlns:a16="http://schemas.microsoft.com/office/drawing/2014/main" id="{01EF7847-1B2D-7E25-5DFB-DD5AAADE0672}"/>
                    </a:ext>
                  </a:extLst>
                </p:cNvPr>
                <p:cNvSpPr txBox="1">
                  <a:spLocks noRot="1" noChangeAspect="1" noMove="1" noResize="1" noEditPoints="1" noAdjustHandles="1" noChangeArrowheads="1" noChangeShapeType="1" noTextEdit="1"/>
                </p:cNvSpPr>
                <p:nvPr/>
              </p:nvSpPr>
              <p:spPr>
                <a:xfrm>
                  <a:off x="6513590" y="1460961"/>
                  <a:ext cx="1571631" cy="584775"/>
                </a:xfrm>
                <a:prstGeom prst="rect">
                  <a:avLst/>
                </a:prstGeom>
                <a:blipFill>
                  <a:blip r:embed="rId6"/>
                  <a:stretch>
                    <a:fillRect t="-2083" b="-5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2BAED0E-C46A-BA03-3EE5-DA962EAB4677}"/>
                    </a:ext>
                  </a:extLst>
                </p:cNvPr>
                <p:cNvSpPr txBox="1"/>
                <p:nvPr/>
              </p:nvSpPr>
              <p:spPr>
                <a:xfrm>
                  <a:off x="3609474" y="1436824"/>
                  <a:ext cx="1571631" cy="584775"/>
                </a:xfrm>
                <a:prstGeom prst="rect">
                  <a:avLst/>
                </a:prstGeom>
                <a:solidFill>
                  <a:schemeClr val="bg1"/>
                </a:solidFill>
              </p:spPr>
              <p:txBody>
                <a:bodyPr wrap="square" rtlCol="0">
                  <a:spAutoFit/>
                </a:bodyPr>
                <a:lstStyle/>
                <a:p>
                  <a:pPr algn="ctr"/>
                  <a:r>
                    <a:rPr lang="en-GB" sz="1600" b="1" dirty="0">
                      <a:latin typeface="Garamond" panose="02020404030301010803" pitchFamily="18" charset="0"/>
                    </a:rPr>
                    <a:t>Mode</a:t>
                  </a:r>
                  <a:r>
                    <a:rPr lang="en-GB" sz="1600" dirty="0">
                      <a:latin typeface="Garamond" panose="02020404030301010803" pitchFamily="18" charset="0"/>
                    </a:rPr>
                    <a:t>: </a:t>
                  </a:r>
                </a:p>
                <a:p>
                  <a:pPr algn="ctr"/>
                  <a:r>
                    <a:rPr lang="en-GB" sz="1600" dirty="0">
                      <a:latin typeface="Garamond" panose="02020404030301010803" pitchFamily="18" charset="0"/>
                    </a:rPr>
                    <a:t>Mode</a:t>
                  </a:r>
                  <a14:m>
                    <m:oMath xmlns:m="http://schemas.openxmlformats.org/officeDocument/2006/math">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a14:m>
                  <a:endParaRPr lang="en-GB" sz="1600" i="1" dirty="0">
                    <a:latin typeface="Garamond" panose="02020404030301010803" pitchFamily="18" charset="0"/>
                  </a:endParaRPr>
                </a:p>
              </p:txBody>
            </p:sp>
          </mc:Choice>
          <mc:Fallback xmlns="">
            <p:sp>
              <p:nvSpPr>
                <p:cNvPr id="26" name="TextBox 25">
                  <a:extLst>
                    <a:ext uri="{FF2B5EF4-FFF2-40B4-BE49-F238E27FC236}">
                      <a16:creationId xmlns:a16="http://schemas.microsoft.com/office/drawing/2014/main" id="{72BAED0E-C46A-BA03-3EE5-DA962EAB4677}"/>
                    </a:ext>
                  </a:extLst>
                </p:cNvPr>
                <p:cNvSpPr txBox="1">
                  <a:spLocks noRot="1" noChangeAspect="1" noMove="1" noResize="1" noEditPoints="1" noAdjustHandles="1" noChangeArrowheads="1" noChangeShapeType="1" noTextEdit="1"/>
                </p:cNvSpPr>
                <p:nvPr/>
              </p:nvSpPr>
              <p:spPr>
                <a:xfrm>
                  <a:off x="3609474" y="1436824"/>
                  <a:ext cx="1571631" cy="584775"/>
                </a:xfrm>
                <a:prstGeom prst="rect">
                  <a:avLst/>
                </a:prstGeom>
                <a:blipFill>
                  <a:blip r:embed="rId7"/>
                  <a:stretch>
                    <a:fillRect t="-2083" b="-135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1CEFD58-C26D-F8D1-C58B-74BC00CE830C}"/>
                    </a:ext>
                  </a:extLst>
                </p:cNvPr>
                <p:cNvSpPr txBox="1"/>
                <p:nvPr/>
              </p:nvSpPr>
              <p:spPr>
                <a:xfrm>
                  <a:off x="9294394" y="1457209"/>
                  <a:ext cx="1890660" cy="584775"/>
                </a:xfrm>
                <a:prstGeom prst="rect">
                  <a:avLst/>
                </a:prstGeom>
                <a:solidFill>
                  <a:schemeClr val="bg1"/>
                </a:solidFill>
              </p:spPr>
              <p:txBody>
                <a:bodyPr wrap="square" rtlCol="0">
                  <a:spAutoFit/>
                </a:bodyPr>
                <a:lstStyle/>
                <a:p>
                  <a:pPr algn="ctr"/>
                  <a:r>
                    <a:rPr lang="en-GB" sz="1600" b="1" dirty="0">
                      <a:latin typeface="Garamond" panose="02020404030301010803" pitchFamily="18" charset="0"/>
                    </a:rPr>
                    <a:t>Upper Quantile</a:t>
                  </a:r>
                  <a:r>
                    <a:rPr lang="en-GB" sz="1600" dirty="0">
                      <a:latin typeface="Garamond" panose="02020404030301010803" pitchFamily="18" charset="0"/>
                    </a:rPr>
                    <a:t>: </a:t>
                  </a:r>
                  <a14:m>
                    <m:oMath xmlns:m="http://schemas.openxmlformats.org/officeDocument/2006/math">
                      <m:sSub>
                        <m:sSubPr>
                          <m:ctrlPr>
                            <a:rPr lang="en-GB" sz="1600" b="0" i="1" smtClean="0">
                              <a:latin typeface="Cambria Math" panose="02040503050406030204" pitchFamily="18" charset="0"/>
                              <a:ea typeface="Cambria Math" panose="02040503050406030204" pitchFamily="18" charset="0"/>
                            </a:rPr>
                          </m:ctrlPr>
                        </m:sSubPr>
                        <m:e>
                          <m:r>
                            <a:rPr lang="en-GB" sz="1600" b="0" i="0" smtClean="0">
                              <a:latin typeface="Cambria Math" panose="02040503050406030204" pitchFamily="18" charset="0"/>
                              <a:ea typeface="Cambria Math" panose="02040503050406030204" pitchFamily="18" charset="0"/>
                            </a:rPr>
                            <m:t>𝑄</m:t>
                          </m:r>
                        </m:e>
                        <m:sub>
                          <m:r>
                            <a:rPr lang="en-GB" sz="1600">
                              <a:latin typeface="Cambria Math" panose="02040503050406030204" pitchFamily="18" charset="0"/>
                              <a:ea typeface="Cambria Math" panose="02040503050406030204" pitchFamily="18" charset="0"/>
                            </a:rPr>
                            <m:t>0.</m:t>
                          </m:r>
                          <m:r>
                            <a:rPr lang="en-GB" sz="1600" b="0" i="0" smtClean="0">
                              <a:latin typeface="Cambria Math" panose="02040503050406030204" pitchFamily="18" charset="0"/>
                              <a:ea typeface="Cambria Math" panose="02040503050406030204" pitchFamily="18" charset="0"/>
                            </a:rPr>
                            <m:t>97</m:t>
                          </m:r>
                          <m:r>
                            <a:rPr lang="en-GB" sz="1600">
                              <a:latin typeface="Cambria Math" panose="02040503050406030204" pitchFamily="18" charset="0"/>
                              <a:ea typeface="Cambria Math" panose="02040503050406030204" pitchFamily="18" charset="0"/>
                            </a:rPr>
                            <m:t>5</m:t>
                          </m:r>
                        </m:sub>
                      </m:sSub>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a14:m>
                  <a:endParaRPr lang="en-GB" sz="1600" i="1" dirty="0">
                    <a:latin typeface="Garamond" panose="02020404030301010803" pitchFamily="18" charset="0"/>
                  </a:endParaRPr>
                </a:p>
              </p:txBody>
            </p:sp>
          </mc:Choice>
          <mc:Fallback xmlns="">
            <p:sp>
              <p:nvSpPr>
                <p:cNvPr id="27" name="TextBox 26">
                  <a:extLst>
                    <a:ext uri="{FF2B5EF4-FFF2-40B4-BE49-F238E27FC236}">
                      <a16:creationId xmlns:a16="http://schemas.microsoft.com/office/drawing/2014/main" id="{11CEFD58-C26D-F8D1-C58B-74BC00CE830C}"/>
                    </a:ext>
                  </a:extLst>
                </p:cNvPr>
                <p:cNvSpPr txBox="1">
                  <a:spLocks noRot="1" noChangeAspect="1" noMove="1" noResize="1" noEditPoints="1" noAdjustHandles="1" noChangeArrowheads="1" noChangeShapeType="1" noTextEdit="1"/>
                </p:cNvSpPr>
                <p:nvPr/>
              </p:nvSpPr>
              <p:spPr>
                <a:xfrm>
                  <a:off x="9294394" y="1457209"/>
                  <a:ext cx="1890660" cy="584775"/>
                </a:xfrm>
                <a:prstGeom prst="rect">
                  <a:avLst/>
                </a:prstGeom>
                <a:blipFill>
                  <a:blip r:embed="rId8"/>
                  <a:stretch>
                    <a:fillRect t="-2083" b="-5208"/>
                  </a:stretch>
                </a:blipFill>
              </p:spPr>
              <p:txBody>
                <a:bodyPr/>
                <a:lstStyle/>
                <a:p>
                  <a:r>
                    <a:rPr lang="en-GB">
                      <a:noFill/>
                    </a:rPr>
                    <a:t> </a:t>
                  </a:r>
                </a:p>
              </p:txBody>
            </p:sp>
          </mc:Fallback>
        </mc:AlternateContent>
      </p:grpSp>
      <p:cxnSp>
        <p:nvCxnSpPr>
          <p:cNvPr id="32" name="Straight Arrow Connector 31">
            <a:extLst>
              <a:ext uri="{FF2B5EF4-FFF2-40B4-BE49-F238E27FC236}">
                <a16:creationId xmlns:a16="http://schemas.microsoft.com/office/drawing/2014/main" id="{5249FF7B-E326-7D86-0766-3C490E056840}"/>
              </a:ext>
            </a:extLst>
          </p:cNvPr>
          <p:cNvCxnSpPr>
            <a:stCxn id="23" idx="3"/>
            <a:endCxn id="26" idx="1"/>
          </p:cNvCxnSpPr>
          <p:nvPr/>
        </p:nvCxnSpPr>
        <p:spPr>
          <a:xfrm>
            <a:off x="2478506" y="1913470"/>
            <a:ext cx="1130968" cy="23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B24496F3-02D2-BDC3-42A0-78EB3593EA04}"/>
              </a:ext>
            </a:extLst>
          </p:cNvPr>
          <p:cNvCxnSpPr/>
          <p:nvPr/>
        </p:nvCxnSpPr>
        <p:spPr>
          <a:xfrm>
            <a:off x="5334496" y="1917793"/>
            <a:ext cx="1130968" cy="23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1D6A4F5-5E56-9F30-7A33-FF67EE1133F7}"/>
              </a:ext>
            </a:extLst>
          </p:cNvPr>
          <p:cNvCxnSpPr/>
          <p:nvPr/>
        </p:nvCxnSpPr>
        <p:spPr>
          <a:xfrm>
            <a:off x="8163426" y="1913469"/>
            <a:ext cx="1130968" cy="23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C0DEA8F8-9C3C-7111-1CFF-EA3873FCB626}"/>
              </a:ext>
            </a:extLst>
          </p:cNvPr>
          <p:cNvSpPr txBox="1"/>
          <p:nvPr/>
        </p:nvSpPr>
        <p:spPr>
          <a:xfrm>
            <a:off x="833418" y="5580592"/>
            <a:ext cx="4348244" cy="400110"/>
          </a:xfrm>
          <a:prstGeom prst="rect">
            <a:avLst/>
          </a:prstGeom>
          <a:noFill/>
        </p:spPr>
        <p:txBody>
          <a:bodyPr wrap="square">
            <a:spAutoFit/>
          </a:bodyPr>
          <a:lstStyle/>
          <a:p>
            <a:pPr marL="342900" indent="-342900" algn="l">
              <a:buFont typeface="Arial" panose="020B0604020202020204" pitchFamily="34" charset="0"/>
              <a:buChar char="•"/>
            </a:pPr>
            <a:r>
              <a:rPr lang="en-GB" sz="2000" b="1" dirty="0">
                <a:solidFill>
                  <a:schemeClr val="tx1"/>
                </a:solidFill>
                <a:latin typeface="Garamond" panose="02020404030301010803" pitchFamily="18" charset="0"/>
              </a:rPr>
              <a:t>Uncertainty </a:t>
            </a:r>
            <a:r>
              <a:rPr lang="en-GB" sz="2000" b="1" dirty="0">
                <a:latin typeface="Garamond" panose="02020404030301010803" pitchFamily="18" charset="0"/>
              </a:rPr>
              <a:t>is s</a:t>
            </a:r>
            <a:r>
              <a:rPr lang="en-GB" sz="2000" b="1" dirty="0">
                <a:solidFill>
                  <a:schemeClr val="tx1"/>
                </a:solidFill>
                <a:latin typeface="Garamond" panose="02020404030301010803" pitchFamily="18" charset="0"/>
              </a:rPr>
              <a:t>patially </a:t>
            </a:r>
            <a:r>
              <a:rPr lang="en-GB" sz="2000" b="1" dirty="0">
                <a:latin typeface="Garamond" panose="02020404030301010803" pitchFamily="18" charset="0"/>
              </a:rPr>
              <a:t>s</a:t>
            </a:r>
            <a:r>
              <a:rPr lang="en-GB" sz="2000" b="1" dirty="0">
                <a:solidFill>
                  <a:schemeClr val="tx1"/>
                </a:solidFill>
                <a:latin typeface="Garamond" panose="02020404030301010803" pitchFamily="18" charset="0"/>
              </a:rPr>
              <a:t>tructured</a:t>
            </a:r>
          </a:p>
        </p:txBody>
      </p:sp>
      <p:sp>
        <p:nvSpPr>
          <p:cNvPr id="5" name="TextBox 4">
            <a:extLst>
              <a:ext uri="{FF2B5EF4-FFF2-40B4-BE49-F238E27FC236}">
                <a16:creationId xmlns:a16="http://schemas.microsoft.com/office/drawing/2014/main" id="{0D33C85E-5308-DB92-D991-848DA5AFA2EB}"/>
              </a:ext>
            </a:extLst>
          </p:cNvPr>
          <p:cNvSpPr txBox="1"/>
          <p:nvPr/>
        </p:nvSpPr>
        <p:spPr>
          <a:xfrm>
            <a:off x="6745932" y="5580592"/>
            <a:ext cx="4439122" cy="707886"/>
          </a:xfrm>
          <a:prstGeom prst="rect">
            <a:avLst/>
          </a:prstGeom>
          <a:noFill/>
        </p:spPr>
        <p:txBody>
          <a:bodyPr wrap="square">
            <a:spAutoFit/>
          </a:bodyPr>
          <a:lstStyle/>
          <a:p>
            <a:pPr marL="342900" indent="-342900">
              <a:buFont typeface="Arial" panose="020B0604020202020204" pitchFamily="34" charset="0"/>
              <a:buChar char="•"/>
            </a:pPr>
            <a:r>
              <a:rPr lang="en-GB" sz="2000" b="1" dirty="0">
                <a:latin typeface="Garamond" panose="02020404030301010803" pitchFamily="18" charset="0"/>
              </a:rPr>
              <a:t>Mean &amp; Upper Quantile emphasise high-permeability tails</a:t>
            </a:r>
          </a:p>
        </p:txBody>
      </p:sp>
    </p:spTree>
    <p:extLst>
      <p:ext uri="{BB962C8B-B14F-4D97-AF65-F5344CB8AC3E}">
        <p14:creationId xmlns:p14="http://schemas.microsoft.com/office/powerpoint/2010/main" val="400195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056C5B-CC53-316B-0E30-E731D9877291}"/>
              </a:ext>
            </a:extLst>
          </p:cNvPr>
          <p:cNvSpPr/>
          <p:nvPr/>
        </p:nvSpPr>
        <p:spPr>
          <a:xfrm>
            <a:off x="0" y="1292420"/>
            <a:ext cx="12192000" cy="5565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7">
            <a:extLst>
              <a:ext uri="{FF2B5EF4-FFF2-40B4-BE49-F238E27FC236}">
                <a16:creationId xmlns:a16="http://schemas.microsoft.com/office/drawing/2014/main" id="{88A2EE9E-166E-174A-8586-C9B465032B25}"/>
              </a:ext>
            </a:extLst>
          </p:cNvPr>
          <p:cNvSpPr>
            <a:spLocks noGrp="1"/>
          </p:cNvSpPr>
          <p:nvPr>
            <p:ph type="sldNum" sz="quarter" idx="12"/>
          </p:nvPr>
        </p:nvSpPr>
        <p:spPr/>
        <p:txBody>
          <a:bodyPr/>
          <a:lstStyle/>
          <a:p>
            <a:pPr rtl="0"/>
            <a:fld id="{294A09A9-5501-47C1-A89A-A340965A2BE2}" type="slidenum">
              <a:rPr lang="en-GB" noProof="0" smtClean="0"/>
              <a:t>9</a:t>
            </a:fld>
            <a:endParaRPr lang="en-GB" noProof="0"/>
          </a:p>
        </p:txBody>
      </p:sp>
      <p:pic>
        <p:nvPicPr>
          <p:cNvPr id="24" name="Picture 23">
            <a:extLst>
              <a:ext uri="{FF2B5EF4-FFF2-40B4-BE49-F238E27FC236}">
                <a16:creationId xmlns:a16="http://schemas.microsoft.com/office/drawing/2014/main" id="{0CD848AE-E203-CAAF-5164-2C2498BDD0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4179" y="149687"/>
            <a:ext cx="1457635" cy="728818"/>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a:extLst>
              <a:ext uri="{FF2B5EF4-FFF2-40B4-BE49-F238E27FC236}">
                <a16:creationId xmlns:a16="http://schemas.microsoft.com/office/drawing/2014/main" id="{2E482040-D4A1-CD55-579E-DFC5F364DA78}"/>
              </a:ext>
            </a:extLst>
          </p:cNvPr>
          <p:cNvSpPr txBox="1">
            <a:spLocks/>
          </p:cNvSpPr>
          <p:nvPr/>
        </p:nvSpPr>
        <p:spPr>
          <a:xfrm>
            <a:off x="394135" y="10750"/>
            <a:ext cx="9209619" cy="964800"/>
          </a:xfrm>
          <a:prstGeom prst="rect">
            <a:avLst/>
          </a:prstGeom>
        </p:spPr>
        <p:txBody>
          <a:bodyPr rtlCol="0">
            <a:noAutofit/>
          </a:bodyPr>
          <a:lst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a:lstStyle>
          <a:p>
            <a:pPr>
              <a:lnSpc>
                <a:spcPct val="150000"/>
              </a:lnSpc>
              <a:spcBef>
                <a:spcPts val="1000"/>
              </a:spcBef>
              <a:buClr>
                <a:srgbClr val="8FA3A3"/>
              </a:buClr>
              <a:buFont typeface="Wingdings" panose="05000000000000000000" pitchFamily="2" charset="2"/>
              <a:buNone/>
              <a:defRPr/>
            </a:pPr>
            <a:r>
              <a:rPr lang="en-GB" dirty="0"/>
              <a:t>Uncertainty-Aware Upscaling Affects Flow Predictions</a:t>
            </a:r>
            <a:br>
              <a:rPr lang="en-GB" dirty="0"/>
            </a:b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Darcy </a:t>
            </a:r>
            <a:r>
              <a:rPr lang="en-GB" sz="1600" cap="all" spc="300" dirty="0">
                <a:solidFill>
                  <a:prstClr val="black">
                    <a:alpha val="60000"/>
                  </a:prstClr>
                </a:solidFill>
                <a:latin typeface="Avenir Next LT Pro"/>
                <a:ea typeface="+mn-ea"/>
                <a:cs typeface="+mn-cs"/>
              </a:rPr>
              <a:t>Flow-BASED </a:t>
            </a:r>
            <a:r>
              <a:rPr kumimoji="0" lang="en-GB" sz="1600" b="0" i="0" u="none" strike="noStrike" kern="1200" cap="all" spc="300" normalizeH="0" baseline="0" noProof="0" dirty="0">
                <a:ln>
                  <a:noFill/>
                </a:ln>
                <a:solidFill>
                  <a:prstClr val="black">
                    <a:alpha val="60000"/>
                  </a:prstClr>
                </a:solidFill>
                <a:effectLst/>
                <a:uLnTx/>
                <a:uFillTx/>
                <a:latin typeface="Avenir Next LT Pro"/>
                <a:ea typeface="+mn-ea"/>
                <a:cs typeface="+mn-cs"/>
              </a:rPr>
              <a:t>Upscaling – Natural Fracture #1</a:t>
            </a:r>
            <a:endParaRPr lang="en-GB" dirty="0"/>
          </a:p>
        </p:txBody>
      </p:sp>
      <p:sp>
        <p:nvSpPr>
          <p:cNvPr id="31" name="Footer Placeholder 6">
            <a:extLst>
              <a:ext uri="{FF2B5EF4-FFF2-40B4-BE49-F238E27FC236}">
                <a16:creationId xmlns:a16="http://schemas.microsoft.com/office/drawing/2014/main" id="{5BDD7D9A-26D9-29DA-0106-099DE913FFA5}"/>
              </a:ext>
            </a:extLst>
          </p:cNvPr>
          <p:cNvSpPr>
            <a:spLocks noGrp="1"/>
          </p:cNvSpPr>
          <p:nvPr>
            <p:ph type="ftr" sz="quarter" idx="11"/>
          </p:nvPr>
        </p:nvSpPr>
        <p:spPr>
          <a:xfrm>
            <a:off x="2754312" y="6357600"/>
            <a:ext cx="6683376" cy="460800"/>
          </a:xfrm>
        </p:spPr>
        <p:txBody>
          <a:bodyPr/>
          <a:lstStyle/>
          <a:p>
            <a:r>
              <a:rPr lang="it-IT" dirty="0"/>
              <a:t>Interpore2026</a:t>
            </a:r>
            <a:endParaRPr lang="en-GB" dirty="0"/>
          </a:p>
        </p:txBody>
      </p:sp>
      <p:pic>
        <p:nvPicPr>
          <p:cNvPr id="37" name="Picture 2" descr="GitHub - SINTEF-AppliedCompSci/MRST: Official GitHub ...">
            <a:extLst>
              <a:ext uri="{FF2B5EF4-FFF2-40B4-BE49-F238E27FC236}">
                <a16:creationId xmlns:a16="http://schemas.microsoft.com/office/drawing/2014/main" id="{3E2E1865-86E2-0A24-231D-CF1A2FD661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821" b="20090"/>
          <a:stretch>
            <a:fillRect/>
          </a:stretch>
        </p:blipFill>
        <p:spPr bwMode="auto">
          <a:xfrm>
            <a:off x="0" y="6330782"/>
            <a:ext cx="1968016" cy="52239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8A1E976-63B6-CC91-A823-B8E930B519CF}"/>
              </a:ext>
            </a:extLst>
          </p:cNvPr>
          <p:cNvSpPr txBox="1"/>
          <p:nvPr/>
        </p:nvSpPr>
        <p:spPr>
          <a:xfrm>
            <a:off x="8528965" y="2199110"/>
            <a:ext cx="3534934" cy="3477875"/>
          </a:xfrm>
          <a:prstGeom prst="rect">
            <a:avLst/>
          </a:prstGeom>
          <a:noFill/>
        </p:spPr>
        <p:txBody>
          <a:bodyPr wrap="square">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effectLst/>
                <a:uLnTx/>
                <a:uFillTx/>
                <a:latin typeface="Garamond" panose="02020404030301010803" pitchFamily="18" charset="0"/>
                <a:cs typeface="Calibri" panose="020F0502020204030204" pitchFamily="34" charset="0"/>
              </a:rPr>
              <a:t>Local Cubic Law </a:t>
            </a:r>
            <a:r>
              <a:rPr kumimoji="0" lang="en-GB" sz="2000" b="1" i="0" u="none" strike="noStrike" kern="1200" cap="none" spc="0" normalizeH="0" baseline="0" noProof="0" dirty="0">
                <a:ln>
                  <a:noFill/>
                </a:ln>
                <a:effectLst/>
                <a:uLnTx/>
                <a:uFillTx/>
                <a:latin typeface="Garamond" panose="02020404030301010803" pitchFamily="18" charset="0"/>
                <a:cs typeface="Calibri" panose="020F0502020204030204" pitchFamily="34" charset="0"/>
              </a:rPr>
              <a:t>amplifies aperture extremes </a:t>
            </a:r>
            <a:endParaRPr lang="en-GB" sz="2000" b="1" dirty="0">
              <a:latin typeface="Garamond" panose="02020404030301010803" pitchFamily="18" charset="0"/>
              <a:cs typeface="Calibri" panose="020F0502020204030204" pitchFamily="34" charset="0"/>
            </a:endParaRPr>
          </a:p>
          <a:p>
            <a:pPr marL="342900" indent="-342900">
              <a:buFont typeface="Arial" panose="020B0604020202020204" pitchFamily="34" charset="0"/>
              <a:buChar char="•"/>
            </a:pPr>
            <a:endParaRPr lang="en-GB" sz="2000" b="1" dirty="0">
              <a:latin typeface="Garamond" panose="02020404030301010803" pitchFamily="18" charset="0"/>
              <a:cs typeface="Calibri" panose="020F0502020204030204" pitchFamily="34" charset="0"/>
            </a:endParaRPr>
          </a:p>
          <a:p>
            <a:pPr marL="342900" indent="-342900">
              <a:buFont typeface="Arial" panose="020B0604020202020204" pitchFamily="34" charset="0"/>
              <a:buChar char="•"/>
            </a:pPr>
            <a:endParaRPr lang="en-GB" sz="2000" b="1" dirty="0">
              <a:latin typeface="Garamond" panose="02020404030301010803" pitchFamily="18" charset="0"/>
              <a:cs typeface="Calibri" panose="020F0502020204030204" pitchFamily="34" charset="0"/>
            </a:endParaRPr>
          </a:p>
          <a:p>
            <a:pPr marL="342900" indent="-342900">
              <a:buFont typeface="Arial" panose="020B0604020202020204" pitchFamily="34" charset="0"/>
              <a:buChar char="•"/>
            </a:pPr>
            <a:r>
              <a:rPr lang="en-GB" sz="2000" b="1" dirty="0">
                <a:latin typeface="Garamond" panose="02020404030301010803" pitchFamily="18" charset="0"/>
                <a:cs typeface="Calibri" panose="020F0502020204030204" pitchFamily="34" charset="0"/>
              </a:rPr>
              <a:t>Preferential pathways are preserved</a:t>
            </a:r>
          </a:p>
          <a:p>
            <a:pPr marL="342900" indent="-342900">
              <a:buFont typeface="Arial" panose="020B0604020202020204" pitchFamily="34" charset="0"/>
              <a:buChar char="•"/>
            </a:pPr>
            <a:endParaRPr lang="en-GB" sz="2000" b="1" dirty="0">
              <a:latin typeface="Garamond" panose="02020404030301010803" pitchFamily="18" charset="0"/>
              <a:cs typeface="Calibri" panose="020F0502020204030204" pitchFamily="34" charset="0"/>
            </a:endParaRPr>
          </a:p>
          <a:p>
            <a:endParaRPr lang="en-GB" sz="2000" b="1" dirty="0">
              <a:latin typeface="Garamond" panose="02020404030301010803" pitchFamily="18" charset="0"/>
              <a:cs typeface="Calibri" panose="020F050202020403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latin typeface="Garamond" panose="02020404030301010803" pitchFamily="18" charset="0"/>
                <a:cs typeface="Calibri" panose="020F0502020204030204" pitchFamily="34" charset="0"/>
              </a:rPr>
              <a:t>Physically-grounded flux redistribution </a:t>
            </a:r>
            <a:r>
              <a:rPr lang="en-GB" sz="2000" dirty="0">
                <a:latin typeface="Garamond" panose="02020404030301010803" pitchFamily="18" charset="0"/>
                <a:cs typeface="Calibri" panose="020F0502020204030204" pitchFamily="34" charset="0"/>
              </a:rPr>
              <a:t>from learned permeability </a:t>
            </a:r>
          </a:p>
        </p:txBody>
      </p:sp>
      <p:grpSp>
        <p:nvGrpSpPr>
          <p:cNvPr id="58" name="Group 57">
            <a:extLst>
              <a:ext uri="{FF2B5EF4-FFF2-40B4-BE49-F238E27FC236}">
                <a16:creationId xmlns:a16="http://schemas.microsoft.com/office/drawing/2014/main" id="{36B4D0A0-F862-2F09-3F80-CF4908D3BFA5}"/>
              </a:ext>
            </a:extLst>
          </p:cNvPr>
          <p:cNvGrpSpPr/>
          <p:nvPr/>
        </p:nvGrpSpPr>
        <p:grpSpPr>
          <a:xfrm>
            <a:off x="359145" y="1594596"/>
            <a:ext cx="3724323" cy="4356449"/>
            <a:chOff x="1166962" y="1349652"/>
            <a:chExt cx="3724323" cy="4356449"/>
          </a:xfrm>
        </p:grpSpPr>
        <p:grpSp>
          <p:nvGrpSpPr>
            <p:cNvPr id="49" name="Group 48">
              <a:extLst>
                <a:ext uri="{FF2B5EF4-FFF2-40B4-BE49-F238E27FC236}">
                  <a16:creationId xmlns:a16="http://schemas.microsoft.com/office/drawing/2014/main" id="{34320DF0-6C65-0313-165E-648C7B40E483}"/>
                </a:ext>
              </a:extLst>
            </p:cNvPr>
            <p:cNvGrpSpPr/>
            <p:nvPr/>
          </p:nvGrpSpPr>
          <p:grpSpPr>
            <a:xfrm>
              <a:off x="1166962" y="1545573"/>
              <a:ext cx="3724323" cy="4160528"/>
              <a:chOff x="1983739" y="1897146"/>
              <a:chExt cx="3724323" cy="4160528"/>
            </a:xfrm>
          </p:grpSpPr>
          <p:pic>
            <p:nvPicPr>
              <p:cNvPr id="38" name="Picture 37">
                <a:extLst>
                  <a:ext uri="{FF2B5EF4-FFF2-40B4-BE49-F238E27FC236}">
                    <a16:creationId xmlns:a16="http://schemas.microsoft.com/office/drawing/2014/main" id="{D15A2B1C-A6EB-C1FD-E36C-270B5EE7A68F}"/>
                  </a:ext>
                </a:extLst>
              </p:cNvPr>
              <p:cNvPicPr>
                <a:picLocks noChangeAspect="1"/>
              </p:cNvPicPr>
              <p:nvPr/>
            </p:nvPicPr>
            <p:blipFill>
              <a:blip r:embed="rId5"/>
              <a:srcRect r="52083"/>
              <a:stretch>
                <a:fillRect/>
              </a:stretch>
            </p:blipFill>
            <p:spPr>
              <a:xfrm>
                <a:off x="1983739" y="1897146"/>
                <a:ext cx="3724323" cy="4160528"/>
              </a:xfrm>
              <a:prstGeom prst="rect">
                <a:avLst/>
              </a:prstGeom>
            </p:spPr>
          </p:pic>
          <p:sp>
            <p:nvSpPr>
              <p:cNvPr id="48" name="Rectangle 47">
                <a:extLst>
                  <a:ext uri="{FF2B5EF4-FFF2-40B4-BE49-F238E27FC236}">
                    <a16:creationId xmlns:a16="http://schemas.microsoft.com/office/drawing/2014/main" id="{4F199F8C-B725-7414-728B-BB801C665AA7}"/>
                  </a:ext>
                </a:extLst>
              </p:cNvPr>
              <p:cNvSpPr/>
              <p:nvPr/>
            </p:nvSpPr>
            <p:spPr>
              <a:xfrm>
                <a:off x="2550695" y="1999253"/>
                <a:ext cx="2326105" cy="254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6FA853B-6140-C70D-CE22-9E0F7F77FE46}"/>
                    </a:ext>
                  </a:extLst>
                </p:cNvPr>
                <p:cNvSpPr txBox="1"/>
                <p:nvPr/>
              </p:nvSpPr>
              <p:spPr>
                <a:xfrm>
                  <a:off x="1620252" y="1349652"/>
                  <a:ext cx="2566737" cy="584775"/>
                </a:xfrm>
                <a:prstGeom prst="rect">
                  <a:avLst/>
                </a:prstGeom>
                <a:noFill/>
              </p:spPr>
              <p:txBody>
                <a:bodyPr wrap="square" rtlCol="0">
                  <a:spAutoFit/>
                </a:bodyPr>
                <a:lstStyle/>
                <a:p>
                  <a:pPr algn="ctr"/>
                  <a:r>
                    <a:rPr lang="en-GB" sz="1600" dirty="0">
                      <a:latin typeface="Garamond" panose="02020404030301010803" pitchFamily="18" charset="0"/>
                    </a:rPr>
                    <a:t>Learned permeability </a:t>
                  </a:r>
                </a:p>
                <a:p>
                  <a:pPr algn="ctr"/>
                  <a:r>
                    <a:rPr lang="en-GB" sz="1600" dirty="0">
                      <a:latin typeface="Garamond" panose="02020404030301010803" pitchFamily="18" charset="0"/>
                    </a:rPr>
                    <a:t>model: </a:t>
                  </a:r>
                  <a14:m>
                    <m:oMath xmlns:m="http://schemas.openxmlformats.org/officeDocument/2006/math">
                      <m:r>
                        <a:rPr lang="en-GB" sz="1600" i="1" smtClean="0">
                          <a:latin typeface="Cambria Math" panose="02040503050406030204" pitchFamily="18" charset="0"/>
                          <a:ea typeface="Cambria Math" panose="02040503050406030204" pitchFamily="18" charset="0"/>
                        </a:rPr>
                        <m:t>𝔼</m:t>
                      </m:r>
                      <m:d>
                        <m:dPr>
                          <m:begChr m:val="["/>
                          <m:endChr m:val="]"/>
                          <m:ctrlPr>
                            <a:rPr lang="en-GB" sz="160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𝐾</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𝑥</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𝑦</m:t>
                          </m:r>
                          <m:r>
                            <a:rPr lang="en-GB" sz="1600" b="0" i="1" smtClean="0">
                              <a:latin typeface="Cambria Math" panose="02040503050406030204" pitchFamily="18" charset="0"/>
                              <a:ea typeface="Cambria Math" panose="02040503050406030204" pitchFamily="18" charset="0"/>
                            </a:rPr>
                            <m:t>)</m:t>
                          </m:r>
                        </m:e>
                      </m:d>
                    </m:oMath>
                  </a14:m>
                  <a:endParaRPr lang="en-GB" sz="1600" i="1" dirty="0">
                    <a:latin typeface="Garamond" panose="02020404030301010803" pitchFamily="18" charset="0"/>
                  </a:endParaRPr>
                </a:p>
              </p:txBody>
            </p:sp>
          </mc:Choice>
          <mc:Fallback xmlns="">
            <p:sp>
              <p:nvSpPr>
                <p:cNvPr id="41" name="TextBox 40">
                  <a:extLst>
                    <a:ext uri="{FF2B5EF4-FFF2-40B4-BE49-F238E27FC236}">
                      <a16:creationId xmlns:a16="http://schemas.microsoft.com/office/drawing/2014/main" id="{A6FA853B-6140-C70D-CE22-9E0F7F77FE46}"/>
                    </a:ext>
                  </a:extLst>
                </p:cNvPr>
                <p:cNvSpPr txBox="1">
                  <a:spLocks noRot="1" noChangeAspect="1" noMove="1" noResize="1" noEditPoints="1" noAdjustHandles="1" noChangeArrowheads="1" noChangeShapeType="1" noTextEdit="1"/>
                </p:cNvSpPr>
                <p:nvPr/>
              </p:nvSpPr>
              <p:spPr>
                <a:xfrm>
                  <a:off x="1620252" y="1349652"/>
                  <a:ext cx="2566737" cy="584775"/>
                </a:xfrm>
                <a:prstGeom prst="rect">
                  <a:avLst/>
                </a:prstGeom>
                <a:blipFill>
                  <a:blip r:embed="rId6"/>
                  <a:stretch>
                    <a:fillRect t="-2083" b="-13542"/>
                  </a:stretch>
                </a:blipFill>
              </p:spPr>
              <p:txBody>
                <a:bodyPr/>
                <a:lstStyle/>
                <a:p>
                  <a:r>
                    <a:rPr lang="en-GB">
                      <a:noFill/>
                    </a:rPr>
                    <a:t> </a:t>
                  </a:r>
                </a:p>
              </p:txBody>
            </p:sp>
          </mc:Fallback>
        </mc:AlternateContent>
      </p:grpSp>
      <p:grpSp>
        <p:nvGrpSpPr>
          <p:cNvPr id="57" name="Group 56">
            <a:extLst>
              <a:ext uri="{FF2B5EF4-FFF2-40B4-BE49-F238E27FC236}">
                <a16:creationId xmlns:a16="http://schemas.microsoft.com/office/drawing/2014/main" id="{0193AA7E-1D9D-EC3D-6286-E17BF2A9A991}"/>
              </a:ext>
            </a:extLst>
          </p:cNvPr>
          <p:cNvGrpSpPr/>
          <p:nvPr/>
        </p:nvGrpSpPr>
        <p:grpSpPr>
          <a:xfrm>
            <a:off x="4413412" y="1594596"/>
            <a:ext cx="3724322" cy="4390670"/>
            <a:chOff x="7395411" y="1650060"/>
            <a:chExt cx="3724322" cy="4390670"/>
          </a:xfrm>
        </p:grpSpPr>
        <p:grpSp>
          <p:nvGrpSpPr>
            <p:cNvPr id="51" name="Group 50">
              <a:extLst>
                <a:ext uri="{FF2B5EF4-FFF2-40B4-BE49-F238E27FC236}">
                  <a16:creationId xmlns:a16="http://schemas.microsoft.com/office/drawing/2014/main" id="{8A1E8CD9-67ED-FB52-9CF7-952D43BB4B15}"/>
                </a:ext>
              </a:extLst>
            </p:cNvPr>
            <p:cNvGrpSpPr/>
            <p:nvPr/>
          </p:nvGrpSpPr>
          <p:grpSpPr>
            <a:xfrm>
              <a:off x="7395411" y="1880202"/>
              <a:ext cx="3724322" cy="4160528"/>
              <a:chOff x="7395411" y="1880202"/>
              <a:chExt cx="3724322" cy="4160528"/>
            </a:xfrm>
          </p:grpSpPr>
          <p:pic>
            <p:nvPicPr>
              <p:cNvPr id="36" name="Picture 35">
                <a:extLst>
                  <a:ext uri="{FF2B5EF4-FFF2-40B4-BE49-F238E27FC236}">
                    <a16:creationId xmlns:a16="http://schemas.microsoft.com/office/drawing/2014/main" id="{A790D763-9E4D-5228-1D60-32D49BE9B651}"/>
                  </a:ext>
                </a:extLst>
              </p:cNvPr>
              <p:cNvPicPr>
                <a:picLocks noChangeAspect="1"/>
              </p:cNvPicPr>
              <p:nvPr/>
            </p:nvPicPr>
            <p:blipFill>
              <a:blip r:embed="rId5"/>
              <a:srcRect l="52083"/>
              <a:stretch>
                <a:fillRect/>
              </a:stretch>
            </p:blipFill>
            <p:spPr>
              <a:xfrm>
                <a:off x="7395411" y="1880202"/>
                <a:ext cx="3724322" cy="4160528"/>
              </a:xfrm>
              <a:prstGeom prst="rect">
                <a:avLst/>
              </a:prstGeom>
            </p:spPr>
          </p:pic>
          <p:sp>
            <p:nvSpPr>
              <p:cNvPr id="50" name="Rectangle 49">
                <a:extLst>
                  <a:ext uri="{FF2B5EF4-FFF2-40B4-BE49-F238E27FC236}">
                    <a16:creationId xmlns:a16="http://schemas.microsoft.com/office/drawing/2014/main" id="{830DBFD6-ACD6-3710-F7E7-7CDD595CE3E1}"/>
                  </a:ext>
                </a:extLst>
              </p:cNvPr>
              <p:cNvSpPr/>
              <p:nvPr/>
            </p:nvSpPr>
            <p:spPr>
              <a:xfrm>
                <a:off x="7730924" y="1999252"/>
                <a:ext cx="2326105" cy="254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CDA44F5C-C0B1-3D58-89B5-C9179A22480E}"/>
                    </a:ext>
                  </a:extLst>
                </p:cNvPr>
                <p:cNvSpPr txBox="1"/>
                <p:nvPr/>
              </p:nvSpPr>
              <p:spPr>
                <a:xfrm>
                  <a:off x="7673406" y="1650060"/>
                  <a:ext cx="2566737" cy="615810"/>
                </a:xfrm>
                <a:prstGeom prst="rect">
                  <a:avLst/>
                </a:prstGeom>
                <a:noFill/>
              </p:spPr>
              <p:txBody>
                <a:bodyPr wrap="square" rtlCol="0">
                  <a:spAutoFit/>
                </a:bodyPr>
                <a:lstStyle/>
                <a:p>
                  <a:pPr algn="ctr"/>
                  <a:r>
                    <a:rPr lang="en-GB" sz="1600" dirty="0">
                      <a:latin typeface="Garamond" panose="02020404030301010803" pitchFamily="18" charset="0"/>
                    </a:rPr>
                    <a:t>Local Cubic Law</a:t>
                  </a:r>
                </a:p>
                <a:p>
                  <a:pPr algn="ctr"/>
                  <a:r>
                    <a:rPr lang="en-GB" sz="1600" dirty="0">
                      <a:latin typeface="Garamond" panose="02020404030301010803" pitchFamily="18" charset="0"/>
                    </a:rPr>
                    <a:t>model: </a:t>
                  </a:r>
                  <a14:m>
                    <m:oMath xmlns:m="http://schemas.openxmlformats.org/officeDocument/2006/math">
                      <m:sSubSup>
                        <m:sSubSupPr>
                          <m:ctrlPr>
                            <a:rPr lang="en-GB" sz="1600" b="0" i="1" smtClean="0">
                              <a:latin typeface="Cambria Math" panose="02040503050406030204" pitchFamily="18" charset="0"/>
                            </a:rPr>
                          </m:ctrlPr>
                        </m:sSubSupPr>
                        <m:e>
                          <m:r>
                            <a:rPr lang="en-GB" sz="1600" b="0" i="1" smtClean="0">
                              <a:latin typeface="Cambria Math" panose="02040503050406030204" pitchFamily="18" charset="0"/>
                            </a:rPr>
                            <m:t>𝐾</m:t>
                          </m:r>
                        </m:e>
                        <m:sub>
                          <m:r>
                            <a:rPr lang="en-GB" sz="1600" b="0" i="1" smtClean="0">
                              <a:latin typeface="Cambria Math" panose="02040503050406030204" pitchFamily="18" charset="0"/>
                            </a:rPr>
                            <m:t>𝐶𝐿</m:t>
                          </m:r>
                        </m:sub>
                        <m:sup>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𝑎</m:t>
                              </m:r>
                            </m:e>
                            <m:sub>
                              <m:r>
                                <a:rPr lang="en-GB" sz="1600" b="0" i="1" smtClean="0">
                                  <a:latin typeface="Cambria Math" panose="02040503050406030204" pitchFamily="18" charset="0"/>
                                </a:rPr>
                                <m:t>𝑚</m:t>
                              </m:r>
                            </m:sub>
                          </m:sSub>
                        </m:sup>
                      </m:sSubSup>
                      <m:d>
                        <m:dPr>
                          <m:ctrlPr>
                            <a:rPr lang="en-GB" sz="1600" b="0" i="1" smtClean="0">
                              <a:latin typeface="Cambria Math" panose="02040503050406030204" pitchFamily="18" charset="0"/>
                            </a:rPr>
                          </m:ctrlPr>
                        </m:dPr>
                        <m:e>
                          <m:r>
                            <a:rPr lang="en-GB" sz="1600" b="0" i="1" smtClean="0">
                              <a:latin typeface="Cambria Math" panose="02040503050406030204" pitchFamily="18" charset="0"/>
                            </a:rPr>
                            <m:t>𝑥</m:t>
                          </m:r>
                          <m:r>
                            <a:rPr lang="en-GB" sz="1600" b="0" i="1" smtClean="0">
                              <a:latin typeface="Cambria Math" panose="02040503050406030204" pitchFamily="18" charset="0"/>
                            </a:rPr>
                            <m:t>,</m:t>
                          </m:r>
                          <m:r>
                            <a:rPr lang="en-GB" sz="1600" b="0" i="1" smtClean="0">
                              <a:latin typeface="Cambria Math" panose="02040503050406030204" pitchFamily="18" charset="0"/>
                            </a:rPr>
                            <m:t>𝑦</m:t>
                          </m:r>
                        </m:e>
                      </m:d>
                    </m:oMath>
                  </a14:m>
                  <a:r>
                    <a:rPr lang="en-GB" sz="1600" dirty="0">
                      <a:latin typeface="Garamond" panose="02020404030301010803" pitchFamily="18" charset="0"/>
                    </a:rPr>
                    <a:t> </a:t>
                  </a:r>
                  <a:endParaRPr lang="en-GB" sz="1600" i="1" dirty="0">
                    <a:latin typeface="Garamond" panose="02020404030301010803" pitchFamily="18" charset="0"/>
                  </a:endParaRPr>
                </a:p>
              </p:txBody>
            </p:sp>
          </mc:Choice>
          <mc:Fallback xmlns="">
            <p:sp>
              <p:nvSpPr>
                <p:cNvPr id="56" name="TextBox 55">
                  <a:extLst>
                    <a:ext uri="{FF2B5EF4-FFF2-40B4-BE49-F238E27FC236}">
                      <a16:creationId xmlns:a16="http://schemas.microsoft.com/office/drawing/2014/main" id="{CDA44F5C-C0B1-3D58-89B5-C9179A22480E}"/>
                    </a:ext>
                  </a:extLst>
                </p:cNvPr>
                <p:cNvSpPr txBox="1">
                  <a:spLocks noRot="1" noChangeAspect="1" noMove="1" noResize="1" noEditPoints="1" noAdjustHandles="1" noChangeArrowheads="1" noChangeShapeType="1" noTextEdit="1"/>
                </p:cNvSpPr>
                <p:nvPr/>
              </p:nvSpPr>
              <p:spPr>
                <a:xfrm>
                  <a:off x="7673406" y="1650060"/>
                  <a:ext cx="2566737" cy="615810"/>
                </a:xfrm>
                <a:prstGeom prst="rect">
                  <a:avLst/>
                </a:prstGeom>
                <a:blipFill>
                  <a:blip r:embed="rId7"/>
                  <a:stretch>
                    <a:fillRect t="-1980" b="-11881"/>
                  </a:stretch>
                </a:blipFill>
              </p:spPr>
              <p:txBody>
                <a:bodyPr/>
                <a:lstStyle/>
                <a:p>
                  <a:r>
                    <a:rPr lang="en-GB">
                      <a:noFill/>
                    </a:rPr>
                    <a:t> </a:t>
                  </a:r>
                </a:p>
              </p:txBody>
            </p:sp>
          </mc:Fallback>
        </mc:AlternateContent>
      </p:grpSp>
    </p:spTree>
    <p:extLst>
      <p:ext uri="{BB962C8B-B14F-4D97-AF65-F5344CB8AC3E}">
        <p14:creationId xmlns:p14="http://schemas.microsoft.com/office/powerpoint/2010/main" val="554885706"/>
      </p:ext>
    </p:extLst>
  </p:cSld>
  <p:clrMapOvr>
    <a:masterClrMapping/>
  </p:clrMapOvr>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878_TF11158769_Win32" id="{F3F8FE87-2361-4B19-BDA6-013BEA194ACE}" vid="{B1F7F5A5-1557-4D8C-AB94-3B1042AF8D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79673F-CE33-48F3-A011-3563BBD946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CF82A0-F4E3-45B7-AF6D-1D89198889C4}">
  <ds:schemaRefs>
    <ds:schemaRef ds:uri="71af3243-3dd4-4a8d-8c0d-dd76da1f02a5"/>
    <ds:schemaRef ds:uri="http://purl.org/dc/terms/"/>
    <ds:schemaRef ds:uri="http://schemas.microsoft.com/office/2006/documentManagement/types"/>
    <ds:schemaRef ds:uri="http://schemas.microsoft.com/office/2006/metadata/properties"/>
    <ds:schemaRef ds:uri="http://schemas.microsoft.com/office/infopath/2007/PartnerControls"/>
    <ds:schemaRef ds:uri="16c05727-aa75-4e4a-9b5f-8a80a1165891"/>
    <ds:schemaRef ds:uri="http://schemas.microsoft.com/sharepoint/v3"/>
    <ds:schemaRef ds:uri="http://purl.org/dc/elements/1.1/"/>
    <ds:schemaRef ds:uri="http://schemas.openxmlformats.org/package/2006/metadata/core-properties"/>
    <ds:schemaRef ds:uri="230e9df3-be65-4c73-a93b-d1236ebd677e"/>
    <ds:schemaRef ds:uri="http://www.w3.org/XML/1998/namespace"/>
    <ds:schemaRef ds:uri="http://purl.org/dc/dcmitype/"/>
  </ds:schemaRefs>
</ds:datastoreItem>
</file>

<file path=customXml/itemProps3.xml><?xml version="1.0" encoding="utf-8"?>
<ds:datastoreItem xmlns:ds="http://schemas.openxmlformats.org/officeDocument/2006/customXml" ds:itemID="{D1309999-888E-44BA-A188-888AF21B1F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{E836BF62-19AB-44DE-A01E-045EFA46A534}tf11158769_win32</Template>
  <TotalTime>7473</TotalTime>
  <Words>2174</Words>
  <Application>Microsoft Office PowerPoint</Application>
  <PresentationFormat>Widescreen</PresentationFormat>
  <Paragraphs>463</Paragraphs>
  <Slides>26</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Avenir Next LT Pro</vt:lpstr>
      <vt:lpstr>Calibri</vt:lpstr>
      <vt:lpstr>Calibri Light</vt:lpstr>
      <vt:lpstr>Cambria Math</vt:lpstr>
      <vt:lpstr>Garamond</vt:lpstr>
      <vt:lpstr>Georgia</vt:lpstr>
      <vt:lpstr>Goudy Old Style</vt:lpstr>
      <vt:lpstr>Wingdings</vt:lpstr>
      <vt:lpstr>FrostyVTI</vt:lpstr>
      <vt:lpstr>Stochastic Upscaling of Hydraulic  Properties in Natural Shear Fractures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driven Uncertainty Quantification Robust UQ for the Bayesian PINNS </vt:lpstr>
      <vt:lpstr>Understanding Local Scale Uncertainties  Model Misspecification on Fracture Conductivity</vt:lpstr>
      <vt:lpstr>Understanding Local Scale Uncertainties Correct model Misspecification On Fracture Conductivity</vt:lpstr>
      <vt:lpstr>Understanding Local Scale Uncertainties Correct model Misspecification On FRacture Conductivity</vt:lpstr>
      <vt:lpstr>Understanding Local Scale Uncertainties Correct model Misspecification On Fracture Conductivity</vt:lpstr>
      <vt:lpstr>Understanding Local Scale Uncertainties Correct model Misspecification On Fracture Conductivity</vt:lpstr>
    </vt:vector>
  </TitlesOfParts>
  <Company>Heriot Watt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Perez, Sarah</dc:creator>
  <cp:lastModifiedBy>Perez, Sarah</cp:lastModifiedBy>
  <cp:revision>7</cp:revision>
  <dcterms:created xsi:type="dcterms:W3CDTF">2024-12-05T09:38:32Z</dcterms:created>
  <dcterms:modified xsi:type="dcterms:W3CDTF">2026-05-18T17:49:46Z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