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56" r:id="rId2"/>
    <p:sldId id="493" r:id="rId3"/>
    <p:sldId id="494" r:id="rId4"/>
    <p:sldId id="410" r:id="rId5"/>
    <p:sldId id="475" r:id="rId6"/>
    <p:sldId id="496" r:id="rId7"/>
    <p:sldId id="499" r:id="rId8"/>
    <p:sldId id="482" r:id="rId9"/>
    <p:sldId id="500" r:id="rId10"/>
    <p:sldId id="501" r:id="rId11"/>
    <p:sldId id="502" r:id="rId12"/>
    <p:sldId id="505" r:id="rId13"/>
    <p:sldId id="492" r:id="rId14"/>
    <p:sldId id="504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00"/>
    <a:srgbClr val="FF0000"/>
    <a:srgbClr val="0000FF"/>
    <a:srgbClr val="00B600"/>
    <a:srgbClr val="AE3230"/>
    <a:srgbClr val="FCAB08"/>
    <a:srgbClr val="FF5757"/>
    <a:srgbClr val="009A46"/>
    <a:srgbClr val="C03221"/>
    <a:srgbClr val="3383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62" autoAdjust="0"/>
  </p:normalViewPr>
  <p:slideViewPr>
    <p:cSldViewPr snapToGrid="0">
      <p:cViewPr varScale="1">
        <p:scale>
          <a:sx n="73" d="100"/>
          <a:sy n="73" d="100"/>
        </p:scale>
        <p:origin x="4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BF30C-7569-49F3-B347-7D7CCD1F9BD3}" type="datetimeFigureOut">
              <a:rPr lang="fr-FR" smtClean="0"/>
              <a:t>19/05/2026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1FFCD-E8BD-418B-B1C9-983058AA9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93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1FFCD-E8BD-418B-B1C9-983058AA9CA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12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F37-6ED0-483E-A1C8-C6E81CCA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0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F37-6ED0-483E-A1C8-C6E81CCA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588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F37-6ED0-483E-A1C8-C6E81CCA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786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_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936104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800" b="1">
                <a:solidFill>
                  <a:srgbClr val="A5002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GB" noProof="0" dirty="0" err="1"/>
              <a:t>Cliquez</a:t>
            </a:r>
            <a:r>
              <a:rPr lang="en-GB" noProof="0" dirty="0"/>
              <a:t> pour modifier le style du titre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124744"/>
            <a:ext cx="8229600" cy="5400600"/>
          </a:xfrm>
        </p:spPr>
        <p:txBody>
          <a:bodyPr/>
          <a:lstStyle>
            <a:lvl1pPr>
              <a:defRPr sz="1800" b="1" u="none">
                <a:latin typeface="Gill Sans MT" panose="020B0502020104020203" pitchFamily="34" charset="0"/>
              </a:defRPr>
            </a:lvl1pPr>
            <a:lvl2pPr marL="720725" indent="-263525">
              <a:buFontTx/>
              <a:buChar char="-"/>
              <a:defRPr sz="1600">
                <a:latin typeface="Gill Sans MT" panose="020B0502020104020203" pitchFamily="34" charset="0"/>
              </a:defRPr>
            </a:lvl2pPr>
            <a:lvl3pPr marL="1073150" indent="-268288">
              <a:buSzPct val="50000"/>
              <a:buFont typeface="Calibri" panose="020F0502020204030204" pitchFamily="34" charset="0"/>
              <a:buChar char="•"/>
              <a:defRPr sz="1400">
                <a:latin typeface="Gill Sans MT" panose="020B0502020104020203" pitchFamily="34" charset="0"/>
              </a:defRPr>
            </a:lvl3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pour modifier les styles du </a:t>
            </a:r>
            <a:r>
              <a:rPr lang="en-GB" noProof="0" dirty="0" err="1"/>
              <a:t>texte</a:t>
            </a:r>
            <a:r>
              <a:rPr lang="en-GB" noProof="0" dirty="0"/>
              <a:t> du masque</a:t>
            </a:r>
          </a:p>
          <a:p>
            <a:pPr lvl="1"/>
            <a:r>
              <a:rPr lang="en-GB" noProof="0" dirty="0" err="1"/>
              <a:t>Deuxième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Troisième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323528" y="836712"/>
            <a:ext cx="8640960" cy="0"/>
          </a:xfrm>
          <a:prstGeom prst="line">
            <a:avLst/>
          </a:prstGeom>
          <a:ln>
            <a:solidFill>
              <a:srgbClr val="5F5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97352"/>
            <a:ext cx="765448" cy="260648"/>
          </a:xfrm>
        </p:spPr>
        <p:txBody>
          <a:bodyPr/>
          <a:lstStyle>
            <a:lvl1pPr>
              <a:defRPr>
                <a:solidFill>
                  <a:srgbClr val="5E5E5E"/>
                </a:solidFill>
                <a:latin typeface="Gill Sans MT" panose="020B0502020104020203" pitchFamily="34" charset="0"/>
              </a:defRPr>
            </a:lvl1pPr>
          </a:lstStyle>
          <a:p>
            <a:fld id="{2E321BAA-F8F1-4311-B2DD-8E66AC43D9E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82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F37-6ED0-483E-A1C8-C6E81CCA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F37-6ED0-483E-A1C8-C6E81CCA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462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F37-6ED0-483E-A1C8-C6E81CCA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20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F37-6ED0-483E-A1C8-C6E81CCA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60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F37-6ED0-483E-A1C8-C6E81CCA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05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F37-6ED0-483E-A1C8-C6E81CCA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04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F37-6ED0-483E-A1C8-C6E81CCA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44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07F37-6ED0-483E-A1C8-C6E81CCA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26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3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10" Type="http://schemas.openxmlformats.org/officeDocument/2006/relationships/image" Target="../media/image57.png"/><Relationship Id="rId9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3621371"/>
            <a:ext cx="914399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Gill Sans MT" panose="020B0502020104020203" pitchFamily="34" charset="0"/>
              </a:rPr>
              <a:t>Interpore2026 –  Nantes  –  20</a:t>
            </a:r>
            <a:r>
              <a:rPr lang="fr-FR" sz="1600" baseline="30000" dirty="0">
                <a:latin typeface="Gill Sans MT" panose="020B0502020104020203" pitchFamily="34" charset="0"/>
              </a:rPr>
              <a:t>th</a:t>
            </a:r>
            <a:r>
              <a:rPr lang="fr-FR" sz="1600" dirty="0">
                <a:latin typeface="Gill Sans MT" panose="020B0502020104020203" pitchFamily="34" charset="0"/>
              </a:rPr>
              <a:t> May 2026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414000" y="2408949"/>
            <a:ext cx="8316463" cy="813227"/>
          </a:xfrm>
          <a:prstGeom prst="roundRect">
            <a:avLst/>
          </a:prstGeom>
          <a:noFill/>
          <a:ln w="5080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19" name="ZoneTexte 18"/>
          <p:cNvSpPr txBox="1"/>
          <p:nvPr/>
        </p:nvSpPr>
        <p:spPr>
          <a:xfrm>
            <a:off x="414000" y="2428334"/>
            <a:ext cx="8274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Fluid-calcite interface tracking by X-ray micro-tomography of bio-cemented sand samples exposed to acidic conditions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5" y="143971"/>
            <a:ext cx="1153770" cy="70788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042685" y="4162284"/>
            <a:ext cx="4777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ill Sans MT" panose="020B0502020104020203" pitchFamily="34" charset="0"/>
              </a:rPr>
              <a:t>M. la Bella</a:t>
            </a:r>
            <a:r>
              <a:rPr lang="it-IT" baseline="30000" dirty="0">
                <a:latin typeface="Gill Sans MT" panose="020B0502020104020203" pitchFamily="34" charset="0"/>
              </a:rPr>
              <a:t>1,4</a:t>
            </a:r>
            <a:r>
              <a:rPr lang="it-IT" dirty="0">
                <a:latin typeface="Gill Sans MT" panose="020B0502020104020203" pitchFamily="34" charset="0"/>
              </a:rPr>
              <a:t>, L. Schröer</a:t>
            </a:r>
            <a:r>
              <a:rPr lang="it-IT" baseline="30000" dirty="0">
                <a:latin typeface="Gill Sans MT" panose="020B0502020104020203" pitchFamily="34" charset="0"/>
              </a:rPr>
              <a:t>2</a:t>
            </a:r>
            <a:r>
              <a:rPr lang="it-IT" dirty="0">
                <a:latin typeface="Gill Sans MT" panose="020B0502020104020203" pitchFamily="34" charset="0"/>
              </a:rPr>
              <a:t>, V. </a:t>
            </a:r>
            <a:r>
              <a:rPr lang="en-GB" dirty="0">
                <a:latin typeface="Gill Sans MT" panose="020B0502020104020203" pitchFamily="34" charset="0"/>
              </a:rPr>
              <a:t>Cnudde</a:t>
            </a:r>
            <a:r>
              <a:rPr lang="en-GB" baseline="30000" dirty="0">
                <a:latin typeface="Gill Sans MT" panose="020B0502020104020203" pitchFamily="34" charset="0"/>
              </a:rPr>
              <a:t>2</a:t>
            </a:r>
            <a:r>
              <a:rPr lang="en-GB" dirty="0">
                <a:latin typeface="Gill Sans MT" panose="020B0502020104020203" pitchFamily="34" charset="0"/>
              </a:rPr>
              <a:t>, F. Emeriault</a:t>
            </a:r>
            <a:r>
              <a:rPr lang="en-GB" baseline="30000" dirty="0">
                <a:latin typeface="Gill Sans MT" panose="020B0502020104020203" pitchFamily="34" charset="0"/>
              </a:rPr>
              <a:t>1</a:t>
            </a:r>
            <a:r>
              <a:rPr lang="en-GB" dirty="0">
                <a:latin typeface="Gill Sans MT" panose="020B0502020104020203" pitchFamily="34" charset="0"/>
              </a:rPr>
              <a:t>, C. Geindreau</a:t>
            </a:r>
            <a:r>
              <a:rPr lang="en-GB" baseline="30000" dirty="0">
                <a:latin typeface="Gill Sans MT" panose="020B0502020104020203" pitchFamily="34" charset="0"/>
              </a:rPr>
              <a:t>1 </a:t>
            </a:r>
            <a:r>
              <a:rPr lang="en-GB" dirty="0">
                <a:latin typeface="Gill Sans MT" panose="020B0502020104020203" pitchFamily="34" charset="0"/>
              </a:rPr>
              <a:t>, </a:t>
            </a:r>
            <a:r>
              <a:rPr lang="it-IT" dirty="0">
                <a:latin typeface="Gill Sans MT" panose="020B0502020104020203" pitchFamily="34" charset="0"/>
              </a:rPr>
              <a:t>C. Noiriel</a:t>
            </a:r>
            <a:r>
              <a:rPr lang="it-IT" baseline="30000" dirty="0">
                <a:latin typeface="Gill Sans MT" panose="020B0502020104020203" pitchFamily="34" charset="0"/>
              </a:rPr>
              <a:t>3  </a:t>
            </a:r>
            <a:r>
              <a:rPr lang="en-GB" dirty="0">
                <a:latin typeface="Gill Sans MT" panose="020B0502020104020203" pitchFamily="34" charset="0"/>
              </a:rPr>
              <a:t>and </a:t>
            </a:r>
            <a:r>
              <a:rPr lang="en-GB" u="sng" dirty="0">
                <a:latin typeface="Gill Sans MT" panose="020B0502020104020203" pitchFamily="34" charset="0"/>
              </a:rPr>
              <a:t>A. Naillon</a:t>
            </a:r>
            <a:r>
              <a:rPr lang="en-GB" baseline="30000" dirty="0">
                <a:latin typeface="Gill Sans MT" panose="020B0502020104020203" pitchFamily="34" charset="0"/>
              </a:rPr>
              <a:t>1</a:t>
            </a:r>
            <a:endParaRPr lang="fr-FR" sz="1900" b="1" baseline="30000" dirty="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799" y="44724"/>
            <a:ext cx="824680" cy="8246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25" y="93655"/>
            <a:ext cx="947802" cy="76018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8" t="15439" r="26848" b="38992"/>
          <a:stretch/>
        </p:blipFill>
        <p:spPr>
          <a:xfrm>
            <a:off x="5073497" y="-9276"/>
            <a:ext cx="1261331" cy="87868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3543" y="5150942"/>
            <a:ext cx="9100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1</a:t>
            </a:r>
            <a:r>
              <a:rPr lang="en-GB" sz="1200" dirty="0">
                <a:latin typeface="Gill Sans MT" panose="020B0502020104020203" pitchFamily="34" charset="0"/>
              </a:rPr>
              <a:t> Univ. Grenoble </a:t>
            </a:r>
            <a:r>
              <a:rPr lang="en-GB" sz="1200" dirty="0" err="1">
                <a:latin typeface="Gill Sans MT" panose="020B0502020104020203" pitchFamily="34" charset="0"/>
              </a:rPr>
              <a:t>Alpes</a:t>
            </a:r>
            <a:r>
              <a:rPr lang="en-GB" sz="1200" dirty="0">
                <a:latin typeface="Gill Sans MT" panose="020B0502020104020203" pitchFamily="34" charset="0"/>
              </a:rPr>
              <a:t>, CNRS, Grenoble INP, 3SR, Grenoble, F-38000 France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1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2</a:t>
            </a:r>
            <a:r>
              <a:rPr lang="en-GB" sz="1200" dirty="0">
                <a:latin typeface="Gill Sans MT" panose="020B0502020104020203" pitchFamily="34" charset="0"/>
              </a:rPr>
              <a:t> </a:t>
            </a:r>
            <a:r>
              <a:rPr lang="en-US" sz="1200" dirty="0">
                <a:latin typeface="Gill Sans MT" panose="020B0502020104020203" pitchFamily="34" charset="0"/>
              </a:rPr>
              <a:t>UGCT, Department of Physics, Ghent University, Ghent, Belgium</a:t>
            </a:r>
            <a:r>
              <a:rPr lang="en-GB" sz="1200" dirty="0">
                <a:latin typeface="Gill Sans MT" panose="020B0502020104020203" pitchFamily="34" charset="0"/>
              </a:rPr>
              <a:t>n</a:t>
            </a:r>
          </a:p>
          <a:p>
            <a:pPr algn="ctr"/>
            <a:r>
              <a:rPr lang="en-GB" sz="12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3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Gill Sans MT" panose="020B0502020104020203" pitchFamily="34" charset="0"/>
              </a:rPr>
              <a:t>Géosciences Environnement Toulouse, Observatoire Midi-Pyrénées, Université de Toulouse CNRS, IRD, CNES, Toulouse, France</a:t>
            </a:r>
            <a:endParaRPr lang="en-GB" sz="1200" baseline="30000" dirty="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baseline="30000" dirty="0">
                <a:latin typeface="Gill Sans MT" panose="020B0502020104020203" pitchFamily="34" charset="0"/>
              </a:rPr>
              <a:t>4</a:t>
            </a:r>
            <a:r>
              <a:rPr lang="en-GB" sz="1200" dirty="0">
                <a:latin typeface="Gill Sans MT" panose="020B0502020104020203" pitchFamily="34" charset="0"/>
              </a:rPr>
              <a:t> Department of Physics, Technical University of Denmark, </a:t>
            </a:r>
            <a:r>
              <a:rPr lang="en-GB" sz="1200" dirty="0" err="1">
                <a:latin typeface="Gill Sans MT" panose="020B0502020104020203" pitchFamily="34" charset="0"/>
              </a:rPr>
              <a:t>Kongens</a:t>
            </a:r>
            <a:r>
              <a:rPr lang="en-GB" sz="1200" dirty="0">
                <a:latin typeface="Gill Sans MT" panose="020B0502020104020203" pitchFamily="34" charset="0"/>
              </a:rPr>
              <a:t> </a:t>
            </a:r>
            <a:r>
              <a:rPr lang="en-GB" sz="1200" dirty="0" err="1">
                <a:latin typeface="Gill Sans MT" panose="020B0502020104020203" pitchFamily="34" charset="0"/>
              </a:rPr>
              <a:t>Lyngby</a:t>
            </a:r>
            <a:r>
              <a:rPr lang="en-GB" sz="1200" dirty="0">
                <a:latin typeface="Gill Sans MT" panose="020B0502020104020203" pitchFamily="34" charset="0"/>
              </a:rPr>
              <a:t>, 2800 Denmark</a:t>
            </a:r>
            <a:endParaRPr lang="fr-FR" sz="1200" b="1" baseline="30000" dirty="0">
              <a:solidFill>
                <a:schemeClr val="tx1">
                  <a:lumMod val="85000"/>
                  <a:lumOff val="1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9EF744-14AD-4EF3-A9B5-119408314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482" y="86380"/>
            <a:ext cx="2141839" cy="6873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24B8B75-AE3A-4650-A4E7-E8426ED200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3" y="6303637"/>
            <a:ext cx="2703337" cy="5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1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C491-A727-4FC6-B9E9-D3CA1962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Two</a:t>
            </a:r>
            <a:r>
              <a:rPr lang="fr-FR" dirty="0"/>
              <a:t>-grain and </a:t>
            </a:r>
            <a:r>
              <a:rPr lang="fr-FR" dirty="0" err="1"/>
              <a:t>crystal</a:t>
            </a:r>
            <a:r>
              <a:rPr lang="fr-FR" dirty="0"/>
              <a:t> </a:t>
            </a:r>
            <a:r>
              <a:rPr lang="fr-FR" dirty="0" err="1"/>
              <a:t>experiments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4ABC6ED-3763-41DD-AEFA-342BAA9254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/>
                  <a:t>Target </a:t>
                </a:r>
                <a:r>
                  <a:rPr lang="fr-FR" dirty="0" err="1"/>
                  <a:t>indicators</a:t>
                </a:r>
                <a:r>
                  <a:rPr lang="fr-FR" dirty="0"/>
                  <a:t>:</a:t>
                </a:r>
              </a:p>
              <a:p>
                <a:pPr lvl="1"/>
                <a:r>
                  <a:rPr lang="fr-FR" dirty="0"/>
                  <a:t>Dissolution rate: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acc>
                  </m:oMath>
                </a14:m>
                <a:endParaRPr lang="fr-FR" dirty="0"/>
              </a:p>
              <a:p>
                <a:pPr lvl="1"/>
                <a:r>
                  <a:rPr lang="fr-FR" dirty="0" err="1"/>
                  <a:t>Comparison</a:t>
                </a:r>
                <a:r>
                  <a:rPr lang="fr-FR" dirty="0"/>
                  <a:t> </a:t>
                </a:r>
                <a:r>
                  <a:rPr lang="fr-FR" dirty="0" err="1"/>
                  <a:t>between</a:t>
                </a:r>
                <a:r>
                  <a:rPr lang="fr-FR" dirty="0"/>
                  <a:t> </a:t>
                </a:r>
                <a:r>
                  <a:rPr lang="fr-FR" dirty="0" err="1"/>
                  <a:t>biogenic</a:t>
                </a:r>
                <a:r>
                  <a:rPr lang="fr-FR" dirty="0"/>
                  <a:t> and </a:t>
                </a:r>
                <a:r>
                  <a:rPr lang="fr-FR" dirty="0" err="1"/>
                  <a:t>abiogenic</a:t>
                </a:r>
                <a:r>
                  <a:rPr lang="fr-FR" dirty="0"/>
                  <a:t> calcite</a:t>
                </a:r>
              </a:p>
              <a:p>
                <a:pPr lvl="1"/>
                <a:r>
                  <a:rPr lang="en-US" dirty="0"/>
                  <a:t>Preferential dissolution sites in two-grain experiments</a:t>
                </a:r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Flow chart</a:t>
                </a:r>
              </a:p>
              <a:p>
                <a:pPr lvl="1"/>
                <a:endParaRPr lang="fr-FR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24ABC6ED-3763-41DD-AEFA-342BAA9254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11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49A135-5649-4CD2-BCC3-FC1B2EEFA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C920625-A896-4453-9C8C-2E06B0BDA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988" y="4296497"/>
            <a:ext cx="2258126" cy="167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20AA09-8EAE-46F4-959C-6A871380A728}"/>
              </a:ext>
            </a:extLst>
          </p:cNvPr>
          <p:cNvSpPr txBox="1"/>
          <p:nvPr/>
        </p:nvSpPr>
        <p:spPr>
          <a:xfrm>
            <a:off x="1285391" y="3656568"/>
            <a:ext cx="1838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Gill Sans MT" panose="020B0502020104020203" pitchFamily="34" charset="0"/>
                <a:cs typeface="Times New Roman" pitchFamily="18" charset="0"/>
              </a:rPr>
              <a:t>Distance </a:t>
            </a:r>
            <a:r>
              <a:rPr lang="fr-FR" sz="1600" dirty="0" err="1">
                <a:latin typeface="Gill Sans MT" panose="020B0502020104020203" pitchFamily="34" charset="0"/>
                <a:cs typeface="Times New Roman" pitchFamily="18" charset="0"/>
              </a:rPr>
              <a:t>map</a:t>
            </a:r>
            <a:r>
              <a:rPr lang="fr-FR" sz="1600" dirty="0">
                <a:latin typeface="Gill Sans MT" panose="020B0502020104020203" pitchFamily="34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Gill Sans MT" panose="020B0502020104020203" pitchFamily="34" charset="0"/>
                <a:cs typeface="Times New Roman" pitchFamily="18" charset="0"/>
              </a:rPr>
              <a:t>inside</a:t>
            </a:r>
            <a:endParaRPr lang="fr-FR" sz="1600" dirty="0">
              <a:latin typeface="Gill Sans MT" panose="020B0502020104020203" pitchFamily="34" charset="0"/>
              <a:cs typeface="Times New Roman" pitchFamily="18" charset="0"/>
            </a:endParaRPr>
          </a:p>
          <a:p>
            <a:pPr algn="ctr"/>
            <a:r>
              <a:rPr lang="fr-FR" sz="1600" dirty="0">
                <a:latin typeface="Gill Sans MT" panose="020B0502020104020203" pitchFamily="34" charset="0"/>
                <a:cs typeface="Times New Roman" pitchFamily="18" charset="0"/>
              </a:rPr>
              <a:t> the </a:t>
            </a:r>
            <a:r>
              <a:rPr lang="fr-FR" sz="1600" dirty="0" err="1">
                <a:latin typeface="Gill Sans MT" panose="020B0502020104020203" pitchFamily="34" charset="0"/>
                <a:cs typeface="Times New Roman" pitchFamily="18" charset="0"/>
              </a:rPr>
              <a:t>crystal</a:t>
            </a:r>
            <a:r>
              <a:rPr lang="fr-FR" sz="1600" dirty="0">
                <a:latin typeface="Gill Sans MT" panose="020B0502020104020203" pitchFamily="34" charset="0"/>
                <a:cs typeface="Times New Roman" pitchFamily="18" charset="0"/>
              </a:rPr>
              <a:t> at t</a:t>
            </a:r>
            <a:r>
              <a:rPr lang="fr-FR" sz="1600" baseline="-25000" dirty="0">
                <a:latin typeface="Gill Sans MT" panose="020B0502020104020203" pitchFamily="34" charset="0"/>
                <a:cs typeface="Times New Roman" pitchFamily="18" charset="0"/>
              </a:rPr>
              <a:t>0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EC65A1-2C29-4FF7-9E70-4EC13AB25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654" y="4328249"/>
            <a:ext cx="2141784" cy="158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83E99AD-F9F1-415C-98FB-19CFA742632C}"/>
              </a:ext>
            </a:extLst>
          </p:cNvPr>
          <p:cNvSpPr txBox="1"/>
          <p:nvPr/>
        </p:nvSpPr>
        <p:spPr>
          <a:xfrm>
            <a:off x="4341796" y="3670247"/>
            <a:ext cx="2141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Gill Sans MT" panose="020B0502020104020203" pitchFamily="34" charset="0"/>
                <a:cs typeface="Times New Roman" pitchFamily="18" charset="0"/>
              </a:rPr>
              <a:t>Location of the </a:t>
            </a:r>
            <a:r>
              <a:rPr lang="fr-FR" sz="1600" dirty="0" err="1">
                <a:latin typeface="Gill Sans MT" panose="020B0502020104020203" pitchFamily="34" charset="0"/>
                <a:cs typeface="Times New Roman" pitchFamily="18" charset="0"/>
              </a:rPr>
              <a:t>crystal</a:t>
            </a:r>
            <a:r>
              <a:rPr lang="fr-FR" sz="1600" dirty="0">
                <a:latin typeface="Gill Sans MT" panose="020B0502020104020203" pitchFamily="34" charset="0"/>
                <a:cs typeface="Times New Roman" pitchFamily="18" charset="0"/>
              </a:rPr>
              <a:t> liquide interface at t</a:t>
            </a:r>
            <a:r>
              <a:rPr lang="fr-FR" sz="1600" baseline="-25000" dirty="0">
                <a:latin typeface="Gill Sans MT" panose="020B0502020104020203" pitchFamily="34" charset="0"/>
                <a:cs typeface="Times New Roman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1004E84-8A0D-4F23-85FA-C25A6EBD3A04}"/>
                  </a:ext>
                </a:extLst>
              </p:cNvPr>
              <p:cNvSpPr txBox="1"/>
              <p:nvPr/>
            </p:nvSpPr>
            <p:spPr>
              <a:xfrm>
                <a:off x="7294942" y="4719763"/>
                <a:ext cx="1644940" cy="693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latin typeface="Gill Sans MT" panose="020B0502020104020203" pitchFamily="34" charset="0"/>
                    <a:cs typeface="Times New Roman" pitchFamily="18" charset="0"/>
                  </a:rPr>
                  <a:t>Determination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acc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𝑑𝑙</m:t>
                        </m:r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fr-FR" sz="1600" baseline="-25000" dirty="0">
                  <a:latin typeface="Gill Sans MT" panose="020B0502020104020203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1004E84-8A0D-4F23-85FA-C25A6EBD3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942" y="4719763"/>
                <a:ext cx="1644940" cy="693203"/>
              </a:xfrm>
              <a:prstGeom prst="rect">
                <a:avLst/>
              </a:prstGeom>
              <a:blipFill>
                <a:blip r:embed="rId5"/>
                <a:stretch>
                  <a:fillRect l="-1111" t="-2632" r="-48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0067C8A5-90B1-4B30-8F6A-C308326F6156}"/>
              </a:ext>
            </a:extLst>
          </p:cNvPr>
          <p:cNvSpPr/>
          <p:nvPr/>
        </p:nvSpPr>
        <p:spPr>
          <a:xfrm>
            <a:off x="3416300" y="4933950"/>
            <a:ext cx="576118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A2C067CE-6874-47EE-A34D-7350E0F00E52}"/>
              </a:ext>
            </a:extLst>
          </p:cNvPr>
          <p:cNvSpPr/>
          <p:nvPr/>
        </p:nvSpPr>
        <p:spPr>
          <a:xfrm>
            <a:off x="6728918" y="4933950"/>
            <a:ext cx="576118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816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F7395B72-D54F-4299-9D82-B96FFC899BD7}"/>
              </a:ext>
            </a:extLst>
          </p:cNvPr>
          <p:cNvGrpSpPr/>
          <p:nvPr/>
        </p:nvGrpSpPr>
        <p:grpSpPr>
          <a:xfrm>
            <a:off x="2443107" y="1277710"/>
            <a:ext cx="6422269" cy="2271389"/>
            <a:chOff x="2443107" y="1364800"/>
            <a:chExt cx="6422269" cy="2271389"/>
          </a:xfrm>
        </p:grpSpPr>
        <p:pic>
          <p:nvPicPr>
            <p:cNvPr id="35" name="Espace réservé du contenu 23">
              <a:extLst>
                <a:ext uri="{FF2B5EF4-FFF2-40B4-BE49-F238E27FC236}">
                  <a16:creationId xmlns:a16="http://schemas.microsoft.com/office/drawing/2014/main" id="{EA990B8D-8B65-4B65-B091-0F16AE52D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60" t="11590" r="6831"/>
            <a:stretch/>
          </p:blipFill>
          <p:spPr bwMode="auto">
            <a:xfrm>
              <a:off x="5845729" y="1689155"/>
              <a:ext cx="3019647" cy="1947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C85A996F-8527-4750-AD94-561886875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19" t="11702" r="8552"/>
            <a:stretch/>
          </p:blipFill>
          <p:spPr>
            <a:xfrm>
              <a:off x="2443107" y="1705454"/>
              <a:ext cx="2912664" cy="1919365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D08BC26F-7AF8-4271-BDF9-92A84E75ECDD}"/>
                </a:ext>
              </a:extLst>
            </p:cNvPr>
            <p:cNvSpPr txBox="1"/>
            <p:nvPr/>
          </p:nvSpPr>
          <p:spPr>
            <a:xfrm>
              <a:off x="3291492" y="2742475"/>
              <a:ext cx="16847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Gill Sans MT" panose="020B0502020104020203" pitchFamily="34" charset="0"/>
                  <a:cs typeface="Times New Roman" pitchFamily="18" charset="0"/>
                </a:rPr>
                <a:t>Surface </a:t>
              </a:r>
              <a:r>
                <a:rPr lang="fr-FR" sz="1000" dirty="0" err="1">
                  <a:latin typeface="Gill Sans MT" panose="020B0502020104020203" pitchFamily="34" charset="0"/>
                  <a:cs typeface="Times New Roman" pitchFamily="18" charset="0"/>
                </a:rPr>
                <a:t>retreat</a:t>
              </a:r>
              <a:r>
                <a:rPr lang="fr-FR" sz="1000" dirty="0">
                  <a:latin typeface="Gill Sans MT" panose="020B0502020104020203" pitchFamily="34" charset="0"/>
                  <a:cs typeface="Times New Roman" pitchFamily="18" charset="0"/>
                  <a:sym typeface="Wingdings"/>
                </a:rPr>
                <a:t> </a:t>
              </a:r>
              <a:r>
                <a:rPr lang="fr-FR" sz="1000" dirty="0" err="1">
                  <a:latin typeface="Gill Sans MT" panose="020B0502020104020203" pitchFamily="34" charset="0"/>
                  <a:cs typeface="Times New Roman" pitchFamily="18" charset="0"/>
                  <a:sym typeface="Wingdings"/>
                </a:rPr>
                <a:t>with</a:t>
              </a:r>
              <a:r>
                <a:rPr lang="fr-FR" sz="1000" dirty="0">
                  <a:latin typeface="Gill Sans MT" panose="020B0502020104020203" pitchFamily="34" charset="0"/>
                  <a:cs typeface="Times New Roman" pitchFamily="18" charset="0"/>
                  <a:sym typeface="Wingdings"/>
                </a:rPr>
                <a:t> time</a:t>
              </a:r>
              <a:endParaRPr lang="fr-FR" sz="1000" dirty="0">
                <a:latin typeface="Gill Sans MT" panose="020B0502020104020203" pitchFamily="34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9F35808E-1C19-4DD2-A5C6-86A295A22F58}"/>
                    </a:ext>
                  </a:extLst>
                </p:cNvPr>
                <p:cNvSpPr txBox="1"/>
                <p:nvPr/>
              </p:nvSpPr>
              <p:spPr>
                <a:xfrm>
                  <a:off x="3046892" y="1378494"/>
                  <a:ext cx="2051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Gill Sans MT" panose="020B0502020104020203" pitchFamily="34" charset="0"/>
                      <a:cs typeface="Times New Roman" pitchFamily="18" charset="0"/>
                    </a:rPr>
                    <a:t>pH 4 : 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acc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∼65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a14:m>
                  <a:endParaRPr lang="en-US" sz="1600" dirty="0">
                    <a:latin typeface="Gill Sans MT" panose="020B0502020104020203" pitchFamily="34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9F35808E-1C19-4DD2-A5C6-86A295A22F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892" y="1378494"/>
                  <a:ext cx="2051780" cy="338554"/>
                </a:xfrm>
                <a:prstGeom prst="rect">
                  <a:avLst/>
                </a:prstGeom>
                <a:blipFill>
                  <a:blip r:embed="rId6"/>
                  <a:stretch>
                    <a:fillRect l="-1786" t="-5357" b="-2142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D4925BDB-960D-4C3F-9CBB-782915B4339F}"/>
                </a:ext>
              </a:extLst>
            </p:cNvPr>
            <p:cNvSpPr txBox="1"/>
            <p:nvPr/>
          </p:nvSpPr>
          <p:spPr>
            <a:xfrm>
              <a:off x="5034496" y="1755607"/>
              <a:ext cx="229483" cy="566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8000" tIns="0" rIns="0" bIns="0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20min</a:t>
              </a:r>
            </a:p>
            <a:p>
              <a:pPr>
                <a:lnSpc>
                  <a:spcPts val="90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40min</a:t>
              </a:r>
            </a:p>
            <a:p>
              <a:pPr>
                <a:lnSpc>
                  <a:spcPts val="90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1h20</a:t>
              </a:r>
            </a:p>
            <a:p>
              <a:pPr>
                <a:lnSpc>
                  <a:spcPts val="90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2h</a:t>
              </a:r>
            </a:p>
            <a:p>
              <a:pPr>
                <a:lnSpc>
                  <a:spcPts val="90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2h45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DD431EA9-9005-46EF-A8EE-30568762FCF7}"/>
                </a:ext>
              </a:extLst>
            </p:cNvPr>
            <p:cNvSpPr txBox="1"/>
            <p:nvPr/>
          </p:nvSpPr>
          <p:spPr>
            <a:xfrm>
              <a:off x="8479891" y="1743920"/>
              <a:ext cx="229483" cy="566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8000" tIns="0" rIns="0" bIns="0" rtlCol="0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20min</a:t>
              </a:r>
            </a:p>
            <a:p>
              <a:pPr>
                <a:lnSpc>
                  <a:spcPts val="90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40min</a:t>
              </a:r>
            </a:p>
            <a:p>
              <a:pPr>
                <a:lnSpc>
                  <a:spcPts val="90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1h20</a:t>
              </a:r>
            </a:p>
            <a:p>
              <a:pPr>
                <a:lnSpc>
                  <a:spcPts val="90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2h</a:t>
              </a:r>
            </a:p>
            <a:p>
              <a:pPr>
                <a:lnSpc>
                  <a:spcPts val="90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2h45</a:t>
              </a:r>
            </a:p>
          </p:txBody>
        </p: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8F17D553-5409-4CDC-AD2A-D4DA1925C564}"/>
                </a:ext>
              </a:extLst>
            </p:cNvPr>
            <p:cNvCxnSpPr/>
            <p:nvPr/>
          </p:nvCxnSpPr>
          <p:spPr>
            <a:xfrm>
              <a:off x="3016462" y="2939452"/>
              <a:ext cx="194346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887E4F36-ABB2-4BE6-A7FF-AA85029C204C}"/>
                </a:ext>
              </a:extLst>
            </p:cNvPr>
            <p:cNvCxnSpPr/>
            <p:nvPr/>
          </p:nvCxnSpPr>
          <p:spPr>
            <a:xfrm>
              <a:off x="6451004" y="2939452"/>
              <a:ext cx="194346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625709C6-7DBC-47B7-8DA6-8F4D573227A9}"/>
                    </a:ext>
                  </a:extLst>
                </p:cNvPr>
                <p:cNvSpPr txBox="1"/>
                <p:nvPr/>
              </p:nvSpPr>
              <p:spPr>
                <a:xfrm>
                  <a:off x="6548336" y="1364800"/>
                  <a:ext cx="2051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Gill Sans MT" panose="020B0502020104020203" pitchFamily="34" charset="0"/>
                      <a:cs typeface="Times New Roman" pitchFamily="18" charset="0"/>
                    </a:rPr>
                    <a:t>pH 5 : 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acc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∼45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a14:m>
                  <a:endParaRPr lang="en-US" sz="1600" dirty="0">
                    <a:latin typeface="Gill Sans MT" panose="020B0502020104020203" pitchFamily="34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625709C6-7DBC-47B7-8DA6-8F4D573227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8336" y="1364800"/>
                  <a:ext cx="2051780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1484" t="-5455" b="-2363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D0ACF06-66EB-423B-8663-B48CB0F83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0"/>
            <a:ext cx="8735726" cy="936104"/>
          </a:xfrm>
        </p:spPr>
        <p:txBody>
          <a:bodyPr/>
          <a:lstStyle/>
          <a:p>
            <a:r>
              <a:rPr lang="fr-FR" dirty="0" err="1"/>
              <a:t>Two</a:t>
            </a:r>
            <a:r>
              <a:rPr lang="fr-FR" dirty="0"/>
              <a:t>-grain and </a:t>
            </a:r>
            <a:r>
              <a:rPr lang="fr-FR" dirty="0" err="1"/>
              <a:t>crystal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 : </a:t>
            </a:r>
            <a:r>
              <a:rPr lang="fr-FR" dirty="0" err="1"/>
              <a:t>results</a:t>
            </a:r>
            <a:r>
              <a:rPr lang="fr-FR" dirty="0"/>
              <a:t> in batch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7D6EA6-EAAE-45C7-9B72-BECDAFFE82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r="20285"/>
          <a:stretch/>
        </p:blipFill>
        <p:spPr>
          <a:xfrm>
            <a:off x="810223" y="4558396"/>
            <a:ext cx="1523545" cy="1987760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CE75BB8-392C-41A9-BCC7-EA2469320013}"/>
              </a:ext>
            </a:extLst>
          </p:cNvPr>
          <p:cNvCxnSpPr/>
          <p:nvPr/>
        </p:nvCxnSpPr>
        <p:spPr>
          <a:xfrm>
            <a:off x="966965" y="4849489"/>
            <a:ext cx="252690" cy="334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4CA5AC12-5450-4AA2-A723-A87A0E89ADFD}"/>
              </a:ext>
            </a:extLst>
          </p:cNvPr>
          <p:cNvSpPr txBox="1"/>
          <p:nvPr/>
        </p:nvSpPr>
        <p:spPr>
          <a:xfrm>
            <a:off x="769942" y="4497793"/>
            <a:ext cx="105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100 µm            </a:t>
            </a:r>
            <a:endParaRPr lang="fr-FR" baseline="-25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82166DFC-93B4-4FEA-BA6E-D8E74FE92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8" y="1572698"/>
            <a:ext cx="1162050" cy="2085975"/>
          </a:xfr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1C3B610-ED0F-4206-A8FA-E793632C5A36}"/>
              </a:ext>
            </a:extLst>
          </p:cNvPr>
          <p:cNvCxnSpPr>
            <a:cxnSpLocks/>
          </p:cNvCxnSpPr>
          <p:nvPr/>
        </p:nvCxnSpPr>
        <p:spPr>
          <a:xfrm>
            <a:off x="975814" y="1882597"/>
            <a:ext cx="3237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3C55170-3947-4D47-B7B0-954BC4B0575F}"/>
              </a:ext>
            </a:extLst>
          </p:cNvPr>
          <p:cNvSpPr txBox="1"/>
          <p:nvPr/>
        </p:nvSpPr>
        <p:spPr>
          <a:xfrm>
            <a:off x="753683" y="1513265"/>
            <a:ext cx="105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500 µm            </a:t>
            </a:r>
            <a:endParaRPr lang="fr-FR" baseline="-25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23CE21A3-451A-42BE-849C-6E6B4B983D2F}"/>
              </a:ext>
            </a:extLst>
          </p:cNvPr>
          <p:cNvSpPr txBox="1">
            <a:spLocks/>
          </p:cNvSpPr>
          <p:nvPr/>
        </p:nvSpPr>
        <p:spPr>
          <a:xfrm>
            <a:off x="457200" y="953294"/>
            <a:ext cx="8408176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u="none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207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731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Dissolution of calcite </a:t>
            </a:r>
            <a:r>
              <a:rPr lang="fr-FR" dirty="0" err="1"/>
              <a:t>monocrystal</a:t>
            </a:r>
            <a:r>
              <a:rPr lang="fr-FR" dirty="0"/>
              <a:t> </a:t>
            </a:r>
            <a:r>
              <a:rPr lang="fr-FR" dirty="0" err="1"/>
              <a:t>proceeds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rounding</a:t>
            </a:r>
            <a:r>
              <a:rPr lang="fr-FR" dirty="0"/>
              <a:t> the </a:t>
            </a:r>
            <a:r>
              <a:rPr lang="fr-FR" dirty="0" err="1"/>
              <a:t>edges</a:t>
            </a:r>
            <a:r>
              <a:rPr lang="fr-FR" dirty="0"/>
              <a:t> and the corners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en-US" dirty="0"/>
              <a:t>Calcite is more persistent at the contact due to reduced fluid accessibility to the surface area (</a:t>
            </a:r>
            <a:r>
              <a:rPr lang="en-US" dirty="0">
                <a:sym typeface="Wingdings" panose="05000000000000000000" pitchFamily="2" charset="2"/>
              </a:rPr>
              <a:t>transport advective vs diffusive)</a:t>
            </a:r>
            <a:endParaRPr lang="en-US" dirty="0"/>
          </a:p>
          <a:p>
            <a:pPr lvl="1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538852B-C040-4D3D-814D-9C5A577032A7}"/>
              </a:ext>
            </a:extLst>
          </p:cNvPr>
          <p:cNvSpPr txBox="1"/>
          <p:nvPr/>
        </p:nvSpPr>
        <p:spPr>
          <a:xfrm>
            <a:off x="1172553" y="6212828"/>
            <a:ext cx="105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pH 4 </a:t>
            </a:r>
            <a:endParaRPr lang="fr-FR" baseline="-25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C3382EC-6553-4213-8671-B890C21C236C}"/>
              </a:ext>
            </a:extLst>
          </p:cNvPr>
          <p:cNvSpPr txBox="1"/>
          <p:nvPr/>
        </p:nvSpPr>
        <p:spPr>
          <a:xfrm>
            <a:off x="903378" y="3307343"/>
            <a:ext cx="105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ill Sans MT" panose="020B0502020104020203" pitchFamily="34" charset="0"/>
              </a:rPr>
              <a:t>pH 5 </a:t>
            </a:r>
            <a:endParaRPr lang="fr-FR" baseline="-25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C3D51E-560E-445E-B8BC-9AA2AC29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11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166086-F8DC-491A-8349-C837A48A914D}"/>
              </a:ext>
            </a:extLst>
          </p:cNvPr>
          <p:cNvGrpSpPr/>
          <p:nvPr/>
        </p:nvGrpSpPr>
        <p:grpSpPr>
          <a:xfrm>
            <a:off x="2355311" y="4412160"/>
            <a:ext cx="6488231" cy="2314994"/>
            <a:chOff x="2355311" y="4412160"/>
            <a:chExt cx="6488231" cy="231499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84C55E7A-D30B-49CB-8C10-176C50122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1241" r="9028"/>
            <a:stretch/>
          </p:blipFill>
          <p:spPr>
            <a:xfrm>
              <a:off x="5787567" y="4739394"/>
              <a:ext cx="3055975" cy="198776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13992C43-4703-4DEB-BF2A-26A7BE211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11241" r="8371"/>
            <a:stretch/>
          </p:blipFill>
          <p:spPr>
            <a:xfrm>
              <a:off x="2355311" y="4726117"/>
              <a:ext cx="3078037" cy="1987760"/>
            </a:xfrm>
            <a:prstGeom prst="rect">
              <a:avLst/>
            </a:prstGeom>
          </p:spPr>
        </p:pic>
        <p:sp>
          <p:nvSpPr>
            <p:cNvPr id="30" name="Accolade ouvrante 29">
              <a:extLst>
                <a:ext uri="{FF2B5EF4-FFF2-40B4-BE49-F238E27FC236}">
                  <a16:creationId xmlns:a16="http://schemas.microsoft.com/office/drawing/2014/main" id="{5EA2F171-3BEC-4B5E-A6B6-4F26A2D45003}"/>
                </a:ext>
              </a:extLst>
            </p:cNvPr>
            <p:cNvSpPr/>
            <p:nvPr/>
          </p:nvSpPr>
          <p:spPr>
            <a:xfrm>
              <a:off x="8200391" y="5068289"/>
              <a:ext cx="143011" cy="346692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E9C53DA2-FAB0-4F7D-9236-1388DB7D8BC8}"/>
                </a:ext>
              </a:extLst>
            </p:cNvPr>
            <p:cNvSpPr txBox="1"/>
            <p:nvPr/>
          </p:nvSpPr>
          <p:spPr>
            <a:xfrm>
              <a:off x="7151945" y="5035930"/>
              <a:ext cx="10502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fr-FR" sz="1000" dirty="0">
                  <a:latin typeface="Gill Sans MT" panose="020B0502020104020203" pitchFamily="34" charset="0"/>
                  <a:cs typeface="Times New Roman" pitchFamily="18" charset="0"/>
                </a:rPr>
                <a:t>Dissolution </a:t>
              </a:r>
              <a:r>
                <a:rPr lang="fr-FR" sz="1000" dirty="0" err="1">
                  <a:latin typeface="Gill Sans MT" panose="020B0502020104020203" pitchFamily="34" charset="0"/>
                  <a:cs typeface="Times New Roman" pitchFamily="18" charset="0"/>
                </a:rPr>
                <a:t>only</a:t>
              </a:r>
              <a:r>
                <a:rPr lang="fr-FR" sz="1000" dirty="0">
                  <a:latin typeface="Gill Sans MT" panose="020B0502020104020203" pitchFamily="34" charset="0"/>
                  <a:cs typeface="Times New Roman" pitchFamily="18" charset="0"/>
                </a:rPr>
                <a:t> at the contact</a:t>
              </a:r>
              <a:endParaRPr lang="en-US" sz="1000" dirty="0">
                <a:latin typeface="Gill Sans MT" panose="020B0502020104020203" pitchFamily="34" charset="0"/>
                <a:cs typeface="Times New Roman" pitchFamily="18" charset="0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44C4BD4B-3080-47AD-A752-F498ED568836}"/>
                </a:ext>
              </a:extLst>
            </p:cNvPr>
            <p:cNvSpPr txBox="1"/>
            <p:nvPr/>
          </p:nvSpPr>
          <p:spPr>
            <a:xfrm>
              <a:off x="8534183" y="4798816"/>
              <a:ext cx="229483" cy="566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8000" tIns="0" rIns="0" bIns="0" rtlCol="0">
              <a:spAutoFit/>
            </a:bodyPr>
            <a:lstStyle/>
            <a:p>
              <a:pPr>
                <a:lnSpc>
                  <a:spcPts val="94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20min</a:t>
              </a:r>
            </a:p>
            <a:p>
              <a:pPr>
                <a:lnSpc>
                  <a:spcPts val="94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40min</a:t>
              </a:r>
            </a:p>
            <a:p>
              <a:pPr>
                <a:lnSpc>
                  <a:spcPts val="94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1h20</a:t>
              </a:r>
            </a:p>
            <a:p>
              <a:pPr>
                <a:lnSpc>
                  <a:spcPts val="94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2h</a:t>
              </a:r>
            </a:p>
            <a:p>
              <a:pPr>
                <a:lnSpc>
                  <a:spcPts val="94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2h45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CAC1035-2CAB-444A-9F47-678401EC645A}"/>
                </a:ext>
              </a:extLst>
            </p:cNvPr>
            <p:cNvSpPr/>
            <p:nvPr/>
          </p:nvSpPr>
          <p:spPr>
            <a:xfrm>
              <a:off x="8641556" y="5346398"/>
              <a:ext cx="6678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65C6FDE4-B106-47F9-BCC9-17F759472312}"/>
                </a:ext>
              </a:extLst>
            </p:cNvPr>
            <p:cNvSpPr txBox="1"/>
            <p:nvPr/>
          </p:nvSpPr>
          <p:spPr>
            <a:xfrm>
              <a:off x="5099895" y="4792634"/>
              <a:ext cx="229483" cy="335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8000" tIns="0" rIns="0" bIns="0" rtlCol="0">
              <a:spAutoFit/>
            </a:bodyPr>
            <a:lstStyle/>
            <a:p>
              <a:pPr>
                <a:lnSpc>
                  <a:spcPts val="94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20min</a:t>
              </a:r>
            </a:p>
            <a:p>
              <a:pPr>
                <a:lnSpc>
                  <a:spcPts val="94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40min</a:t>
              </a:r>
            </a:p>
            <a:p>
              <a:pPr>
                <a:lnSpc>
                  <a:spcPts val="940"/>
                </a:lnSpc>
              </a:pPr>
              <a:r>
                <a:rPr lang="fr-FR" sz="600" dirty="0">
                  <a:latin typeface="Gill Sans MT" panose="020B0502020104020203" pitchFamily="34" charset="0"/>
                  <a:cs typeface="Times New Roman" pitchFamily="18" charset="0"/>
                </a:rPr>
                <a:t>1h20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342B01-951E-4812-B614-2DB882DCFEE1}"/>
                </a:ext>
              </a:extLst>
            </p:cNvPr>
            <p:cNvSpPr/>
            <p:nvPr/>
          </p:nvSpPr>
          <p:spPr>
            <a:xfrm>
              <a:off x="5197192" y="5110939"/>
              <a:ext cx="66787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F0A727A7-8C95-4A3A-9D26-180ECBF2118E}"/>
                </a:ext>
              </a:extLst>
            </p:cNvPr>
            <p:cNvCxnSpPr>
              <a:cxnSpLocks/>
            </p:cNvCxnSpPr>
            <p:nvPr/>
          </p:nvCxnSpPr>
          <p:spPr>
            <a:xfrm>
              <a:off x="3800475" y="5893686"/>
              <a:ext cx="14635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6470E950-F1CC-45CC-9643-4B7D329CCEFF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8" y="5892984"/>
              <a:ext cx="14635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4627968A-9686-4824-8EF5-D18BDB8F3560}"/>
                    </a:ext>
                  </a:extLst>
                </p:cNvPr>
                <p:cNvSpPr txBox="1"/>
                <p:nvPr/>
              </p:nvSpPr>
              <p:spPr>
                <a:xfrm>
                  <a:off x="3022434" y="4425854"/>
                  <a:ext cx="2051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Gill Sans MT" panose="020B0502020104020203" pitchFamily="34" charset="0"/>
                      <a:cs typeface="Times New Roman" pitchFamily="18" charset="0"/>
                    </a:rPr>
                    <a:t>pH 4 : 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acc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∼24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a14:m>
                  <a:endParaRPr lang="en-US" sz="1600" dirty="0">
                    <a:latin typeface="Gill Sans MT" panose="020B0502020104020203" pitchFamily="34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4627968A-9686-4824-8EF5-D18BDB8F35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2434" y="4425854"/>
                  <a:ext cx="2051780" cy="338554"/>
                </a:xfrm>
                <a:prstGeom prst="rect">
                  <a:avLst/>
                </a:prstGeom>
                <a:blipFill>
                  <a:blip r:embed="rId12"/>
                  <a:stretch>
                    <a:fillRect l="-1786" t="-5357" b="-2142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D9FF4D5E-5834-4583-8D1B-56D0EBC0620F}"/>
                    </a:ext>
                  </a:extLst>
                </p:cNvPr>
                <p:cNvSpPr txBox="1"/>
                <p:nvPr/>
              </p:nvSpPr>
              <p:spPr>
                <a:xfrm>
                  <a:off x="6523878" y="4412160"/>
                  <a:ext cx="2051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Gill Sans MT" panose="020B0502020104020203" pitchFamily="34" charset="0"/>
                      <a:cs typeface="Times New Roman" pitchFamily="18" charset="0"/>
                    </a:rPr>
                    <a:t>pH 5 : 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acc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∼15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a14:m>
                  <a:endParaRPr lang="en-US" sz="1600" dirty="0">
                    <a:latin typeface="Gill Sans MT" panose="020B0502020104020203" pitchFamily="34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D9FF4D5E-5834-4583-8D1B-56D0EBC062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3878" y="4412160"/>
                  <a:ext cx="2051780" cy="338554"/>
                </a:xfrm>
                <a:prstGeom prst="rect">
                  <a:avLst/>
                </a:prstGeom>
                <a:blipFill>
                  <a:blip r:embed="rId13"/>
                  <a:stretch>
                    <a:fillRect l="-1484" t="-5455" b="-2363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86F52A4C-ED3E-4E12-805C-191B5A987C4E}"/>
              </a:ext>
            </a:extLst>
          </p:cNvPr>
          <p:cNvSpPr txBox="1"/>
          <p:nvPr/>
        </p:nvSpPr>
        <p:spPr>
          <a:xfrm>
            <a:off x="2215204" y="346413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US" sz="1400" dirty="0">
                <a:latin typeface="Gill Sans MT" panose="020B0502020104020203" pitchFamily="34" charset="0"/>
              </a:rPr>
              <a:t>30 times greater than in HCl</a:t>
            </a:r>
          </a:p>
          <a:p>
            <a:pPr lvl="1"/>
            <a:endParaRPr lang="en-US" sz="1400" dirty="0">
              <a:latin typeface="Gill Sans MT" panose="020B0502020104020203" pitchFamily="34" charset="0"/>
            </a:endParaRPr>
          </a:p>
          <a:p>
            <a:pPr lvl="1"/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4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47132" y="1065476"/>
                <a:ext cx="8735829" cy="5792524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Methods :</a:t>
                </a:r>
              </a:p>
              <a:p>
                <a:pPr lvl="1"/>
                <a:r>
                  <a:rPr lang="en-US" dirty="0"/>
                  <a:t>We performed experiments to track the dissolution kinetics and patterns at crystal scale and granular column scale</a:t>
                </a:r>
              </a:p>
              <a:p>
                <a:pPr marL="457200" lvl="1" indent="0">
                  <a:buNone/>
                </a:pPr>
                <a:endParaRPr lang="en-US" sz="900" dirty="0"/>
              </a:p>
              <a:p>
                <a:pPr lvl="1"/>
                <a:r>
                  <a:rPr lang="en-US" dirty="0"/>
                  <a:t>We have designed experiments and algorithm that allows extracting the evolution of the microstructural properties in a granular column during dissolution.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Dissolution</a:t>
                </a:r>
              </a:p>
              <a:p>
                <a:pPr lvl="1"/>
                <a:r>
                  <a:rPr lang="en-US" dirty="0"/>
                  <a:t>Dissolution rate decreases with pH increase, but not in orders of magnitude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𝑝𝐻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acc>
                      </m:num>
                      <m:den>
                        <m:acc>
                          <m:accPr>
                            <m:chr m:val="̅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𝑝𝐻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∼1.5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sz="900" dirty="0"/>
              </a:p>
              <a:p>
                <a:pPr lvl="1"/>
                <a:r>
                  <a:rPr lang="en-US" dirty="0"/>
                  <a:t>Dissolution rate with acetic acid (weak acid) is 30 times greater than in HCl (strong acid)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Apparent biogenic calcite dissolution rate seems faster at short time but </a:t>
                </a:r>
                <a:r>
                  <a:rPr lang="en-US" dirty="0" err="1"/>
                  <a:t>slowler</a:t>
                </a:r>
                <a:r>
                  <a:rPr lang="en-US" dirty="0"/>
                  <a:t> at long time because its difficult access to flow. </a:t>
                </a:r>
              </a:p>
              <a:p>
                <a:pPr lvl="1"/>
                <a:endParaRPr lang="en-US" sz="900" dirty="0"/>
              </a:p>
              <a:p>
                <a:pPr lvl="1"/>
                <a:r>
                  <a:rPr lang="en-US" dirty="0"/>
                  <a:t>Most the grains maintain cohesive contact until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≥1%</m:t>
                    </m:r>
                  </m:oMath>
                </a14:m>
                <a:endParaRPr lang="en-US" dirty="0"/>
              </a:p>
              <a:p>
                <a:pPr lvl="1"/>
                <a:endParaRPr lang="en-US" sz="800" dirty="0"/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An anisotropy appears in the material due to the late dissolution of the contacts whose normal align with the flow.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Perspectives</a:t>
                </a:r>
              </a:p>
              <a:p>
                <a:pPr lvl="1"/>
                <a:r>
                  <a:rPr lang="en-US" dirty="0"/>
                  <a:t>Use results from other flow conditions in the analysis.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Start with 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Use the microstructural evolution as input for DEM to </a:t>
                </a:r>
                <a:br>
                  <a:rPr lang="en-US" dirty="0"/>
                </a:br>
                <a:r>
                  <a:rPr lang="en-US" dirty="0"/>
                  <a:t>predict the evolution of the mechanical properties of</a:t>
                </a:r>
                <a:br>
                  <a:rPr lang="en-US" dirty="0"/>
                </a:br>
                <a:r>
                  <a:rPr lang="en-US" dirty="0" err="1"/>
                  <a:t>biocement</a:t>
                </a:r>
                <a:r>
                  <a:rPr lang="en-US" dirty="0"/>
                  <a:t> sand.</a:t>
                </a:r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7132" y="1065476"/>
                <a:ext cx="8735829" cy="5792524"/>
              </a:xfrm>
              <a:blipFill>
                <a:blip r:embed="rId4"/>
                <a:stretch>
                  <a:fillRect l="-209" t="-1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5" name="Video">
            <a:hlinkClick r:id="" action="ppaction://media"/>
            <a:extLst>
              <a:ext uri="{FF2B5EF4-FFF2-40B4-BE49-F238E27FC236}">
                <a16:creationId xmlns:a16="http://schemas.microsoft.com/office/drawing/2014/main" id="{3344F880-ED6A-4A80-8D9B-B5406F9E53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7866" y="4871828"/>
            <a:ext cx="3359495" cy="18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6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516" y="2844801"/>
            <a:ext cx="8712968" cy="936104"/>
          </a:xfrm>
        </p:spPr>
        <p:txBody>
          <a:bodyPr/>
          <a:lstStyle/>
          <a:p>
            <a:pPr algn="ctr"/>
            <a:r>
              <a:rPr lang="en-GB" dirty="0"/>
              <a:t>Thank you for you attention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0184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EE2EE6-3E8B-4365-8BCB-0A1972ACF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B1FAFF-5CEF-49CF-ACB9-294C458EE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3DF015-AEAE-4602-8039-8F04BC49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430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èche droite 8"/>
          <p:cNvSpPr/>
          <p:nvPr/>
        </p:nvSpPr>
        <p:spPr>
          <a:xfrm rot="5400000">
            <a:off x="7004841" y="3263618"/>
            <a:ext cx="1028698" cy="374729"/>
          </a:xfrm>
          <a:prstGeom prst="rightArrow">
            <a:avLst/>
          </a:prstGeom>
          <a:noFill/>
          <a:ln w="317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à coins arrondis 36"/>
          <p:cNvSpPr/>
          <p:nvPr/>
        </p:nvSpPr>
        <p:spPr>
          <a:xfrm>
            <a:off x="172389" y="1193610"/>
            <a:ext cx="5588770" cy="5189605"/>
          </a:xfrm>
          <a:prstGeom prst="roundRect">
            <a:avLst>
              <a:gd name="adj" fmla="val 3391"/>
            </a:avLst>
          </a:prstGeom>
          <a:solidFill>
            <a:srgbClr val="F5F5F5"/>
          </a:solidFill>
          <a:ln w="25400">
            <a:solidFill>
              <a:srgbClr val="145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e 6"/>
          <p:cNvGrpSpPr/>
          <p:nvPr/>
        </p:nvGrpSpPr>
        <p:grpSpPr>
          <a:xfrm>
            <a:off x="3036046" y="3813240"/>
            <a:ext cx="2626200" cy="2125116"/>
            <a:chOff x="378690" y="3742904"/>
            <a:chExt cx="2626200" cy="2125116"/>
          </a:xfrm>
        </p:grpSpPr>
        <p:sp>
          <p:nvSpPr>
            <p:cNvPr id="50" name="Espace réservé du contenu 2"/>
            <p:cNvSpPr txBox="1">
              <a:spLocks/>
            </p:cNvSpPr>
            <p:nvPr/>
          </p:nvSpPr>
          <p:spPr>
            <a:xfrm>
              <a:off x="378690" y="3742904"/>
              <a:ext cx="2626200" cy="883406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1" u="none" kern="1200">
                  <a:solidFill>
                    <a:schemeClr val="tx1"/>
                  </a:solidFill>
                  <a:latin typeface="Gill Sans MT" panose="020B0502020104020203" pitchFamily="34" charset="0"/>
                  <a:ea typeface="+mn-ea"/>
                  <a:cs typeface="+mn-cs"/>
                </a:defRPr>
              </a:lvl1pPr>
              <a:lvl2pPr marL="720725" indent="-2635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Char char="-"/>
                <a:defRPr sz="1600" kern="1200">
                  <a:solidFill>
                    <a:schemeClr val="tx1"/>
                  </a:solidFill>
                  <a:latin typeface="Gill Sans MT" panose="020B0502020104020203" pitchFamily="34" charset="0"/>
                  <a:ea typeface="+mn-ea"/>
                  <a:cs typeface="+mn-cs"/>
                </a:defRPr>
              </a:lvl2pPr>
              <a:lvl3pPr marL="107315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50000"/>
                <a:buFont typeface="Calibri" panose="020F0502020204030204" pitchFamily="34" charset="0"/>
                <a:buChar char="•"/>
                <a:defRPr sz="1400" kern="1200">
                  <a:solidFill>
                    <a:schemeClr val="tx1"/>
                  </a:solidFill>
                  <a:latin typeface="Gill Sans MT" panose="020B050202010402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500"/>
                </a:spcBef>
              </a:pPr>
              <a:r>
                <a:rPr lang="en-GB" sz="1600" dirty="0">
                  <a:ea typeface="Cambria Math" panose="02040503050406030204" pitchFamily="18" charset="0"/>
                </a:rPr>
                <a:t>Manufacturing of </a:t>
              </a:r>
              <a:br>
                <a:rPr lang="en-GB" sz="1600" dirty="0">
                  <a:ea typeface="Cambria Math" panose="02040503050406030204" pitchFamily="18" charset="0"/>
                </a:rPr>
              </a:br>
              <a:r>
                <a:rPr lang="en-GB" sz="1600" dirty="0">
                  <a:ea typeface="Cambria Math" panose="02040503050406030204" pitchFamily="18" charset="0"/>
                </a:rPr>
                <a:t>construction materials</a:t>
              </a:r>
              <a:endParaRPr lang="en-GB" b="0" dirty="0"/>
            </a:p>
          </p:txBody>
        </p:sp>
        <p:pic>
          <p:nvPicPr>
            <p:cNvPr id="51" name="Google Shape;117;p26"/>
            <p:cNvPicPr preferRelativeResize="0"/>
            <p:nvPr/>
          </p:nvPicPr>
          <p:blipFill rotWithShape="1">
            <a:blip r:embed="rId2">
              <a:alphaModFix/>
            </a:blip>
            <a:srcRect t="15843" b="8890"/>
            <a:stretch/>
          </p:blipFill>
          <p:spPr>
            <a:xfrm>
              <a:off x="714045" y="4320000"/>
              <a:ext cx="2160000" cy="1249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Rectangle 51"/>
            <p:cNvSpPr/>
            <p:nvPr/>
          </p:nvSpPr>
          <p:spPr>
            <a:xfrm>
              <a:off x="822045" y="5562000"/>
              <a:ext cx="1943999" cy="306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Gill Sans MT" panose="020B0502020104020203" pitchFamily="34" charset="0"/>
                </a:rPr>
                <a:t> Ex. building blocks</a:t>
              </a:r>
              <a:endParaRPr lang="en-GB" sz="14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Motivations for new reinforcement technics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5976666" y="1196060"/>
            <a:ext cx="2987821" cy="1626271"/>
          </a:xfrm>
          <a:prstGeom prst="roundRect">
            <a:avLst>
              <a:gd name="adj" fmla="val 11813"/>
            </a:avLst>
          </a:prstGeom>
          <a:solidFill>
            <a:srgbClr val="F5F5F5"/>
          </a:solidFill>
          <a:ln w="25400">
            <a:solidFill>
              <a:srgbClr val="C03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6058455" y="1341685"/>
            <a:ext cx="3903230" cy="14118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u="none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207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731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Classical technics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Use of high carbon foot </a:t>
            </a:r>
            <a:br>
              <a:rPr lang="en-GB" sz="1400" dirty="0"/>
            </a:br>
            <a:r>
              <a:rPr lang="en-GB" sz="1400" dirty="0"/>
              <a:t>print materials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Some toxic materials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Energy consuming technics </a:t>
            </a:r>
          </a:p>
        </p:txBody>
      </p:sp>
      <p:sp>
        <p:nvSpPr>
          <p:cNvPr id="31" name="Rectangle à coins arrondis 30"/>
          <p:cNvSpPr/>
          <p:nvPr/>
        </p:nvSpPr>
        <p:spPr>
          <a:xfrm>
            <a:off x="5976666" y="4066205"/>
            <a:ext cx="2961964" cy="2314182"/>
          </a:xfrm>
          <a:prstGeom prst="roundRect">
            <a:avLst>
              <a:gd name="adj" fmla="val 8312"/>
            </a:avLst>
          </a:prstGeom>
          <a:solidFill>
            <a:srgbClr val="EBEBEB"/>
          </a:solidFill>
          <a:ln w="2540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5971504" y="3227912"/>
            <a:ext cx="3172496" cy="41484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vert="horz" lIns="0" tIns="0" rIns="0" bIns="0" rtlCol="0" anchor="ctr" anchorCtr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u="none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207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731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0"/>
              </a:spcBef>
              <a:buNone/>
            </a:pPr>
            <a:r>
              <a:rPr lang="fr-FR" sz="1600" dirty="0" err="1"/>
              <a:t>Late</a:t>
            </a:r>
            <a:r>
              <a:rPr lang="fr-FR" sz="1600" dirty="0"/>
              <a:t> 20</a:t>
            </a:r>
            <a:r>
              <a:rPr lang="fr-FR" sz="1600" baseline="30000" dirty="0"/>
              <a:t>th </a:t>
            </a:r>
            <a:r>
              <a:rPr lang="fr-FR" sz="1600" dirty="0"/>
              <a:t>: </a:t>
            </a:r>
            <a:r>
              <a:rPr lang="en-GB" sz="1600" dirty="0"/>
              <a:t>emergence</a:t>
            </a:r>
            <a:r>
              <a:rPr lang="fr-FR" sz="1600" dirty="0"/>
              <a:t> of </a:t>
            </a:r>
            <a:br>
              <a:rPr lang="fr-FR" sz="1600" dirty="0"/>
            </a:br>
            <a:r>
              <a:rPr lang="fr-FR" sz="1600" dirty="0">
                <a:solidFill>
                  <a:srgbClr val="B9140A"/>
                </a:solidFill>
                <a:ea typeface="Cambria Math" panose="02040503050406030204" pitchFamily="18" charset="0"/>
              </a:rPr>
              <a:t>bio-</a:t>
            </a:r>
            <a:r>
              <a:rPr lang="fr-FR" sz="1600" dirty="0" err="1">
                <a:solidFill>
                  <a:srgbClr val="B9140A"/>
                </a:solidFill>
                <a:ea typeface="Cambria Math" panose="02040503050406030204" pitchFamily="18" charset="0"/>
              </a:rPr>
              <a:t>cementation</a:t>
            </a:r>
            <a:r>
              <a:rPr lang="fr-FR" sz="1600" b="0" dirty="0">
                <a:ea typeface="Cambria Math" panose="02040503050406030204" pitchFamily="18" charset="0"/>
              </a:rPr>
              <a:t> </a:t>
            </a:r>
            <a:endParaRPr lang="fr-FR" sz="1600" b="0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691" y="4149714"/>
            <a:ext cx="2339125" cy="1114517"/>
          </a:xfrm>
          <a:prstGeom prst="rect">
            <a:avLst/>
          </a:prstGeom>
        </p:spPr>
      </p:pic>
      <p:sp>
        <p:nvSpPr>
          <p:cNvPr id="35" name="Espace réservé du contenu 2"/>
          <p:cNvSpPr txBox="1">
            <a:spLocks/>
          </p:cNvSpPr>
          <p:nvPr/>
        </p:nvSpPr>
        <p:spPr>
          <a:xfrm>
            <a:off x="6443813" y="5282184"/>
            <a:ext cx="2274790" cy="12744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u="none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207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731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</a:pPr>
            <a:r>
              <a:rPr lang="fr-FR" sz="1400" dirty="0"/>
              <a:t>+</a:t>
            </a:r>
            <a:r>
              <a:rPr lang="fr-FR" sz="1400" b="0" dirty="0"/>
              <a:t> </a:t>
            </a:r>
            <a:r>
              <a:rPr lang="fr-FR" sz="1400" b="0" dirty="0" err="1"/>
              <a:t>environmental</a:t>
            </a:r>
            <a:r>
              <a:rPr lang="fr-FR" sz="1400" b="0" dirty="0"/>
              <a:t> </a:t>
            </a:r>
            <a:r>
              <a:rPr lang="fr-FR" sz="1400" b="0" dirty="0" err="1"/>
              <a:t>friendly</a:t>
            </a:r>
            <a:endParaRPr lang="fr-FR" sz="1400" b="0" dirty="0"/>
          </a:p>
          <a:p>
            <a:pPr marL="0" indent="0">
              <a:spcBef>
                <a:spcPts val="500"/>
              </a:spcBef>
              <a:buNone/>
            </a:pPr>
            <a:r>
              <a:rPr lang="fr-FR" sz="1400" dirty="0"/>
              <a:t> - </a:t>
            </a:r>
            <a:r>
              <a:rPr lang="fr-FR" sz="1400" b="0" dirty="0" err="1"/>
              <a:t>low</a:t>
            </a:r>
            <a:r>
              <a:rPr lang="fr-FR" sz="1400" b="0" dirty="0"/>
              <a:t> </a:t>
            </a:r>
            <a:r>
              <a:rPr lang="fr-FR" sz="1400" b="0" dirty="0" err="1"/>
              <a:t>energy</a:t>
            </a:r>
            <a:r>
              <a:rPr lang="fr-FR" sz="1400" b="0" dirty="0"/>
              <a:t> </a:t>
            </a:r>
            <a:r>
              <a:rPr lang="fr-FR" sz="1400" b="0" dirty="0" err="1"/>
              <a:t>consumption</a:t>
            </a:r>
            <a:endParaRPr lang="fr-FR" sz="1400" b="0" dirty="0"/>
          </a:p>
          <a:p>
            <a:pPr marL="0" indent="0">
              <a:spcBef>
                <a:spcPts val="500"/>
              </a:spcBef>
              <a:buNone/>
            </a:pPr>
            <a:r>
              <a:rPr lang="en-GB" sz="1400" dirty="0"/>
              <a:t>↗</a:t>
            </a:r>
            <a:r>
              <a:rPr lang="en-GB" sz="1400" b="0" dirty="0"/>
              <a:t> mechanical properties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fr-FR" sz="1400" dirty="0"/>
              <a:t>✓</a:t>
            </a:r>
            <a:r>
              <a:rPr lang="en-GB" sz="1400" b="0" dirty="0"/>
              <a:t> </a:t>
            </a:r>
            <a:r>
              <a:rPr lang="en-GB" sz="1400" b="0" dirty="0" err="1"/>
              <a:t>permeabilities</a:t>
            </a:r>
            <a:endParaRPr lang="en-GB" sz="1400" b="0" dirty="0"/>
          </a:p>
        </p:txBody>
      </p:sp>
      <p:pic>
        <p:nvPicPr>
          <p:cNvPr id="38" name="Image 37"/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71" y="1908000"/>
            <a:ext cx="2160000" cy="1249200"/>
          </a:xfrm>
          <a:prstGeom prst="rect">
            <a:avLst/>
          </a:prstGeom>
        </p:spPr>
      </p:pic>
      <p:sp>
        <p:nvSpPr>
          <p:cNvPr id="39" name="Espace réservé du contenu 2"/>
          <p:cNvSpPr txBox="1">
            <a:spLocks/>
          </p:cNvSpPr>
          <p:nvPr/>
        </p:nvSpPr>
        <p:spPr>
          <a:xfrm>
            <a:off x="299559" y="3295823"/>
            <a:ext cx="2942601" cy="3469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u="none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207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731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dirty="0"/>
          </a:p>
        </p:txBody>
      </p:sp>
      <p:sp>
        <p:nvSpPr>
          <p:cNvPr id="40" name="Espace réservé du contenu 2"/>
          <p:cNvSpPr txBox="1">
            <a:spLocks/>
          </p:cNvSpPr>
          <p:nvPr/>
        </p:nvSpPr>
        <p:spPr>
          <a:xfrm>
            <a:off x="3034066" y="1367024"/>
            <a:ext cx="2628180" cy="7464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u="none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207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731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ea typeface="Cambria Math" panose="02040503050406030204" pitchFamily="18" charset="0"/>
              </a:rPr>
              <a:t>Prevention of natural </a:t>
            </a:r>
            <a:br>
              <a:rPr lang="en-GB" sz="1600" dirty="0">
                <a:ea typeface="Cambria Math" panose="02040503050406030204" pitchFamily="18" charset="0"/>
              </a:rPr>
            </a:br>
            <a:r>
              <a:rPr lang="en-GB" sz="1600" dirty="0">
                <a:ea typeface="Cambria Math" panose="02040503050406030204" pitchFamily="18" charset="0"/>
              </a:rPr>
              <a:t>hazard</a:t>
            </a:r>
            <a:endParaRPr lang="en-GB" sz="1600" dirty="0"/>
          </a:p>
        </p:txBody>
      </p:sp>
      <p:sp>
        <p:nvSpPr>
          <p:cNvPr id="41" name="Rectangle 40"/>
          <p:cNvSpPr/>
          <p:nvPr/>
        </p:nvSpPr>
        <p:spPr>
          <a:xfrm>
            <a:off x="3369420" y="3157200"/>
            <a:ext cx="1943999" cy="30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Gill Sans MT" panose="020B0502020104020203" pitchFamily="34" charset="0"/>
              </a:rPr>
              <a:t> Ex. soil liquefaction</a:t>
            </a:r>
            <a:endParaRPr lang="en-GB" sz="1400" dirty="0"/>
          </a:p>
        </p:txBody>
      </p:sp>
      <p:sp>
        <p:nvSpPr>
          <p:cNvPr id="42" name="Rectangle 41"/>
          <p:cNvSpPr/>
          <p:nvPr/>
        </p:nvSpPr>
        <p:spPr>
          <a:xfrm>
            <a:off x="375754" y="5485957"/>
            <a:ext cx="28664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Gill Sans MT" panose="020B0502020104020203" pitchFamily="34" charset="0"/>
                <a:ea typeface="Cambria Math" panose="02040503050406030204" pitchFamily="18" charset="0"/>
              </a:rPr>
              <a:t>    </a:t>
            </a:r>
            <a:endParaRPr lang="fr-FR" sz="1400" dirty="0">
              <a:latin typeface="Gill Sans MT" panose="020B0502020104020203" pitchFamily="34" charset="0"/>
              <a:ea typeface="Cambria Math" panose="02040503050406030204" pitchFamily="18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4" y="1908887"/>
            <a:ext cx="2160000" cy="1250650"/>
          </a:xfrm>
          <a:prstGeom prst="rect">
            <a:avLst/>
          </a:prstGeom>
        </p:spPr>
      </p:pic>
      <p:sp>
        <p:nvSpPr>
          <p:cNvPr id="44" name="Espace réservé du contenu 2"/>
          <p:cNvSpPr txBox="1">
            <a:spLocks/>
          </p:cNvSpPr>
          <p:nvPr/>
        </p:nvSpPr>
        <p:spPr>
          <a:xfrm>
            <a:off x="299558" y="1354742"/>
            <a:ext cx="2942601" cy="3469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u="none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20725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-"/>
              <a:defRPr sz="1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731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GB" sz="1600" dirty="0">
                <a:ea typeface="Cambria Math" panose="02040503050406030204" pitchFamily="18" charset="0"/>
              </a:rPr>
              <a:t>Dike reinforcement</a:t>
            </a:r>
            <a:endParaRPr lang="en-GB" sz="1600" dirty="0"/>
          </a:p>
          <a:p>
            <a:endParaRPr lang="en-GB" b="0" dirty="0"/>
          </a:p>
        </p:txBody>
      </p:sp>
      <p:sp>
        <p:nvSpPr>
          <p:cNvPr id="45" name="Rectangle 44"/>
          <p:cNvSpPr/>
          <p:nvPr/>
        </p:nvSpPr>
        <p:spPr>
          <a:xfrm>
            <a:off x="509905" y="3158190"/>
            <a:ext cx="2411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Gill Sans MT" panose="020B0502020104020203" pitchFamily="34" charset="0"/>
              </a:rPr>
              <a:t> Ex. Internal erosion [</a:t>
            </a:r>
            <a:r>
              <a:rPr lang="en-GB" sz="1400" i="1" dirty="0">
                <a:latin typeface="Gill Sans MT" panose="020B0502020104020203" pitchFamily="34" charset="0"/>
              </a:rPr>
              <a:t>L. </a:t>
            </a:r>
            <a:r>
              <a:rPr lang="en-GB" sz="1400" i="1" dirty="0" err="1">
                <a:latin typeface="Gill Sans MT" panose="020B0502020104020203" pitchFamily="34" charset="0"/>
              </a:rPr>
              <a:t>Peyras</a:t>
            </a:r>
            <a:r>
              <a:rPr lang="en-GB" sz="1400" dirty="0">
                <a:latin typeface="Gill Sans MT" panose="020B0502020104020203" pitchFamily="34" charset="0"/>
              </a:rPr>
              <a:t>]</a:t>
            </a:r>
            <a:endParaRPr lang="en-GB" sz="1400" dirty="0"/>
          </a:p>
        </p:txBody>
      </p:sp>
      <p:grpSp>
        <p:nvGrpSpPr>
          <p:cNvPr id="8" name="Groupe 7"/>
          <p:cNvGrpSpPr/>
          <p:nvPr/>
        </p:nvGrpSpPr>
        <p:grpSpPr>
          <a:xfrm>
            <a:off x="298869" y="3813240"/>
            <a:ext cx="2942601" cy="2126873"/>
            <a:chOff x="3088800" y="3742904"/>
            <a:chExt cx="2942601" cy="2126873"/>
          </a:xfrm>
        </p:grpSpPr>
        <p:sp>
          <p:nvSpPr>
            <p:cNvPr id="49" name="Espace réservé du contenu 2"/>
            <p:cNvSpPr txBox="1">
              <a:spLocks/>
            </p:cNvSpPr>
            <p:nvPr/>
          </p:nvSpPr>
          <p:spPr>
            <a:xfrm>
              <a:off x="3088800" y="3742904"/>
              <a:ext cx="2942601" cy="34692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1" u="none" kern="1200">
                  <a:solidFill>
                    <a:schemeClr val="tx1"/>
                  </a:solidFill>
                  <a:latin typeface="Gill Sans MT" panose="020B0502020104020203" pitchFamily="34" charset="0"/>
                  <a:ea typeface="+mn-ea"/>
                  <a:cs typeface="+mn-cs"/>
                </a:defRPr>
              </a:lvl1pPr>
              <a:lvl2pPr marL="720725" indent="-2635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Char char="-"/>
                <a:defRPr sz="1600" kern="1200">
                  <a:solidFill>
                    <a:schemeClr val="tx1"/>
                  </a:solidFill>
                  <a:latin typeface="Gill Sans MT" panose="020B0502020104020203" pitchFamily="34" charset="0"/>
                  <a:ea typeface="+mn-ea"/>
                  <a:cs typeface="+mn-cs"/>
                </a:defRPr>
              </a:lvl2pPr>
              <a:lvl3pPr marL="1073150" indent="-26828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50000"/>
                <a:buFont typeface="Calibri" panose="020F0502020204030204" pitchFamily="34" charset="0"/>
                <a:buChar char="•"/>
                <a:defRPr sz="1400" kern="1200">
                  <a:solidFill>
                    <a:schemeClr val="tx1"/>
                  </a:solidFill>
                  <a:latin typeface="Gill Sans MT" panose="020B050202010402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500"/>
                </a:spcBef>
              </a:pPr>
              <a:r>
                <a:rPr lang="en-GB" sz="1600" dirty="0">
                  <a:ea typeface="Cambria Math" panose="02040503050406030204" pitchFamily="18" charset="0"/>
                </a:rPr>
                <a:t>Heritage conservation</a:t>
              </a:r>
              <a:endParaRPr lang="en-GB" b="0" dirty="0"/>
            </a:p>
          </p:txBody>
        </p:sp>
        <p:pic>
          <p:nvPicPr>
            <p:cNvPr id="6" name="Image 5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97"/>
            <a:stretch/>
          </p:blipFill>
          <p:spPr>
            <a:xfrm>
              <a:off x="3339031" y="4320000"/>
              <a:ext cx="2160000" cy="1249200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3441807" y="5562000"/>
              <a:ext cx="194399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Gill Sans MT" panose="020B0502020104020203" pitchFamily="34" charset="0"/>
                </a:rPr>
                <a:t> Ex. Tours cathedral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1924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  <p:bldP spid="29" grpId="0"/>
      <p:bldP spid="31" grpId="0" animBg="1"/>
      <p:bldP spid="33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bio-cementation work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3</a:t>
            </a:fld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442235" y="4321904"/>
            <a:ext cx="3453556" cy="2128056"/>
            <a:chOff x="2339599" y="3837615"/>
            <a:chExt cx="4012248" cy="2472318"/>
          </a:xfrm>
        </p:grpSpPr>
        <p:pic>
          <p:nvPicPr>
            <p:cNvPr id="21" name="Google Shape;131;p27"/>
            <p:cNvPicPr preferRelativeResize="0"/>
            <p:nvPr/>
          </p:nvPicPr>
          <p:blipFill rotWithShape="1">
            <a:blip r:embed="rId4">
              <a:alphaModFix/>
            </a:blip>
            <a:srcRect t="9342"/>
            <a:stretch/>
          </p:blipFill>
          <p:spPr>
            <a:xfrm>
              <a:off x="2339599" y="3912781"/>
              <a:ext cx="3961659" cy="23971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5387453" y="3930441"/>
              <a:ext cx="825690" cy="36671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5431078" y="4227183"/>
              <a:ext cx="764275" cy="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5173585" y="3837615"/>
              <a:ext cx="1178262" cy="393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µm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798791" y="1068131"/>
            <a:ext cx="6776259" cy="2309796"/>
            <a:chOff x="4262896" y="2366575"/>
            <a:chExt cx="4105150" cy="1399306"/>
          </a:xfrm>
        </p:grpSpPr>
        <p:grpSp>
          <p:nvGrpSpPr>
            <p:cNvPr id="13" name="Groupe 12"/>
            <p:cNvGrpSpPr/>
            <p:nvPr/>
          </p:nvGrpSpPr>
          <p:grpSpPr>
            <a:xfrm>
              <a:off x="4262896" y="2366575"/>
              <a:ext cx="2453152" cy="364212"/>
              <a:chOff x="4238012" y="2394399"/>
              <a:chExt cx="2453152" cy="364212"/>
            </a:xfrm>
          </p:grpSpPr>
          <p:sp>
            <p:nvSpPr>
              <p:cNvPr id="22" name="ZoneTexte 13"/>
              <p:cNvSpPr txBox="1">
                <a:spLocks noChangeArrowheads="1"/>
              </p:cNvSpPr>
              <p:nvPr/>
            </p:nvSpPr>
            <p:spPr bwMode="auto">
              <a:xfrm>
                <a:off x="4238012" y="2470606"/>
                <a:ext cx="1474349" cy="186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fr-FR" sz="1400" b="1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Reactant </a:t>
                </a:r>
              </a:p>
            </p:txBody>
          </p:sp>
          <p:sp>
            <p:nvSpPr>
              <p:cNvPr id="26" name="ZoneTexte 13"/>
              <p:cNvSpPr txBox="1">
                <a:spLocks noChangeArrowheads="1"/>
              </p:cNvSpPr>
              <p:nvPr/>
            </p:nvSpPr>
            <p:spPr bwMode="auto">
              <a:xfrm>
                <a:off x="5299897" y="2394399"/>
                <a:ext cx="1086365" cy="186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fr-FR" sz="1400" b="1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Urea </a:t>
                </a:r>
                <a:r>
                  <a:rPr lang="fr-FR" sz="1400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CO(NH</a:t>
                </a:r>
                <a:r>
                  <a:rPr lang="fr-FR" sz="1400" baseline="-25000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2</a:t>
                </a:r>
                <a:r>
                  <a:rPr lang="fr-FR" sz="1400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)</a:t>
                </a:r>
                <a:r>
                  <a:rPr lang="fr-FR" sz="1400" baseline="-25000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2</a:t>
                </a:r>
                <a:r>
                  <a:rPr lang="fr-FR" sz="1400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)</a:t>
                </a:r>
                <a:r>
                  <a:rPr lang="en-US" altLang="fr-FR" sz="1400" b="1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27" name="ZoneTexte 13"/>
              <p:cNvSpPr txBox="1">
                <a:spLocks noChangeArrowheads="1"/>
              </p:cNvSpPr>
              <p:nvPr/>
            </p:nvSpPr>
            <p:spPr bwMode="auto">
              <a:xfrm>
                <a:off x="5393259" y="2572156"/>
                <a:ext cx="1297905" cy="186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fr-FR" sz="1400" b="1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Calcium source </a:t>
                </a:r>
                <a:r>
                  <a:rPr lang="en-US" altLang="fr-FR" sz="1400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(CaCl</a:t>
                </a:r>
                <a:r>
                  <a:rPr lang="en-US" altLang="fr-FR" sz="1400" baseline="-25000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fr-FR" sz="1400" dirty="0">
                    <a:latin typeface="Gill Sans MT" panose="020B0502020104020203" pitchFamily="34" charset="0"/>
                    <a:cs typeface="Arial" panose="020B0604020202020204" pitchFamily="34" charset="0"/>
                  </a:rPr>
                  <a:t>) </a:t>
                </a:r>
              </a:p>
            </p:txBody>
          </p:sp>
          <p:sp>
            <p:nvSpPr>
              <p:cNvPr id="29" name="Accolade ouvrante 28"/>
              <p:cNvSpPr/>
              <p:nvPr/>
            </p:nvSpPr>
            <p:spPr bwMode="auto">
              <a:xfrm>
                <a:off x="5364244" y="2447216"/>
                <a:ext cx="67602" cy="296546"/>
              </a:xfrm>
              <a:prstGeom prst="leftBrace">
                <a:avLst>
                  <a:gd name="adj1" fmla="val 56709"/>
                  <a:gd name="adj2" fmla="val 50000"/>
                </a:avLst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 dirty="0">
                  <a:solidFill>
                    <a:schemeClr val="tx1"/>
                  </a:solidFill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259026" y="2442782"/>
              <a:ext cx="1109020" cy="1864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latin typeface="Gill Sans MT" panose="020B0502020104020203" pitchFamily="34" charset="0"/>
                  <a:cs typeface="Arial" panose="020B0604020202020204" pitchFamily="34" charset="0"/>
                </a:rPr>
                <a:t>Bacteria</a:t>
              </a:r>
              <a:r>
                <a:rPr lang="en-US" altLang="fr-FR" sz="1400" dirty="0">
                  <a:latin typeface="Gill Sans MT" panose="020B0502020104020203" pitchFamily="34" charset="0"/>
                  <a:cs typeface="Arial" panose="020B0604020202020204" pitchFamily="34" charset="0"/>
                </a:rPr>
                <a:t> (S. </a:t>
              </a:r>
              <a:r>
                <a:rPr lang="en-US" altLang="fr-FR" sz="1400" dirty="0" err="1">
                  <a:latin typeface="Gill Sans MT" panose="020B0502020104020203" pitchFamily="34" charset="0"/>
                  <a:cs typeface="Arial" panose="020B0604020202020204" pitchFamily="34" charset="0"/>
                </a:rPr>
                <a:t>Pasteurii</a:t>
              </a:r>
              <a:r>
                <a:rPr lang="en-US" altLang="fr-FR" sz="1400" dirty="0">
                  <a:latin typeface="Gill Sans MT" panose="020B0502020104020203" pitchFamily="34" charset="0"/>
                  <a:cs typeface="Arial" panose="020B0604020202020204" pitchFamily="34" charset="0"/>
                </a:rPr>
                <a:t>)</a:t>
              </a:r>
              <a:endParaRPr lang="en-US" sz="1400" b="1" dirty="0">
                <a:latin typeface="Gill Sans MT" panose="020B0502020104020203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H="1">
              <a:off x="7548945" y="3573354"/>
              <a:ext cx="652625" cy="3407"/>
            </a:xfrm>
            <a:prstGeom prst="straightConnector1">
              <a:avLst/>
            </a:prstGeom>
            <a:ln w="19050">
              <a:solidFill>
                <a:schemeClr val="tx2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V="1">
              <a:off x="4889202" y="3577680"/>
              <a:ext cx="567528" cy="2481"/>
            </a:xfrm>
            <a:prstGeom prst="straightConnector1">
              <a:avLst/>
            </a:prstGeom>
            <a:ln w="19050">
              <a:solidFill>
                <a:schemeClr val="tx2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7682274" y="3579425"/>
              <a:ext cx="489640" cy="1864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fr-FR" sz="1400" dirty="0">
                  <a:latin typeface="Gill Sans MT" panose="020B0502020104020203" pitchFamily="34" charset="0"/>
                  <a:cs typeface="Arial" panose="020B0604020202020204" pitchFamily="34" charset="0"/>
                </a:rPr>
                <a:t>injection</a:t>
              </a:r>
              <a:endParaRPr lang="fr-FR" sz="1400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 bwMode="auto">
          <a:xfrm>
            <a:off x="4229906" y="3751058"/>
            <a:ext cx="596637" cy="3077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latin typeface="Gill Sans MT" panose="020B0502020104020203" pitchFamily="34" charset="0"/>
                <a:cs typeface="Arial" panose="020B0604020202020204" pitchFamily="34" charset="0"/>
              </a:rPr>
              <a:t>Sand</a:t>
            </a:r>
          </a:p>
        </p:txBody>
      </p:sp>
      <p:cxnSp>
        <p:nvCxnSpPr>
          <p:cNvPr id="31" name="Connecteur droit 30"/>
          <p:cNvCxnSpPr/>
          <p:nvPr/>
        </p:nvCxnSpPr>
        <p:spPr bwMode="auto">
          <a:xfrm flipV="1">
            <a:off x="1832617" y="1619413"/>
            <a:ext cx="0" cy="1451951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 bwMode="auto">
          <a:xfrm flipV="1">
            <a:off x="7300253" y="1627230"/>
            <a:ext cx="0" cy="1438521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3065" y="1564764"/>
            <a:ext cx="758388" cy="53064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 bwMode="auto">
          <a:xfrm>
            <a:off x="1780134" y="3102938"/>
            <a:ext cx="808235" cy="3077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1400" dirty="0">
                <a:latin typeface="Gill Sans MT" panose="020B0502020104020203" pitchFamily="34" charset="0"/>
                <a:cs typeface="Arial" panose="020B0604020202020204" pitchFamily="34" charset="0"/>
              </a:rPr>
              <a:t>injection</a:t>
            </a:r>
            <a:endParaRPr lang="fr-FR" sz="1400" dirty="0">
              <a:latin typeface="Gill Sans MT" panose="020B0502020104020203" pitchFamily="34" charset="0"/>
            </a:endParaRPr>
          </a:p>
        </p:txBody>
      </p:sp>
      <p:pic>
        <p:nvPicPr>
          <p:cNvPr id="35" name="media1">
            <a:hlinkClick r:id="" action="ppaction://media"/>
            <a:extLst>
              <a:ext uri="{FF2B5EF4-FFF2-40B4-BE49-F238E27FC236}">
                <a16:creationId xmlns:a16="http://schemas.microsoft.com/office/drawing/2014/main" id="{81B44D4D-E68E-B5E4-2C7A-18172B2C0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 bwMode="auto">
          <a:xfrm>
            <a:off x="2771056" y="1784038"/>
            <a:ext cx="3465685" cy="194944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1397193-613E-42FB-8BC9-F45E8CCFF8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16"/>
          <a:stretch/>
        </p:blipFill>
        <p:spPr>
          <a:xfrm>
            <a:off x="4597577" y="4321904"/>
            <a:ext cx="2570772" cy="230790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2BA4892-EF36-4A73-8855-4BF0C0AE70DE}"/>
              </a:ext>
            </a:extLst>
          </p:cNvPr>
          <p:cNvSpPr/>
          <p:nvPr/>
        </p:nvSpPr>
        <p:spPr>
          <a:xfrm>
            <a:off x="7133858" y="4336028"/>
            <a:ext cx="183063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600" b="1" dirty="0">
                <a:latin typeface="Gill Sans MT" panose="020B0502020104020203" pitchFamily="34" charset="0"/>
              </a:rPr>
              <a:t>A low fraction of calcite is sufficient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GB" sz="1600" b="1" dirty="0">
              <a:latin typeface="Gill Sans MT" panose="020B0502020104020203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600" b="1" dirty="0">
                <a:latin typeface="Gill Sans MT" panose="020B0502020104020203" pitchFamily="34" charset="0"/>
              </a:rPr>
              <a:t>Mechanical properties </a:t>
            </a:r>
            <a:br>
              <a:rPr lang="en-GB" sz="1600" b="1" dirty="0">
                <a:latin typeface="Gill Sans MT" panose="020B0502020104020203" pitchFamily="34" charset="0"/>
              </a:rPr>
            </a:br>
            <a:r>
              <a:rPr lang="en-GB" sz="1600" b="1" dirty="0">
                <a:latin typeface="Gill Sans MT" panose="020B0502020104020203" pitchFamily="34" charset="0"/>
              </a:rPr>
              <a:t>depend on the contacts</a:t>
            </a:r>
          </a:p>
        </p:txBody>
      </p:sp>
    </p:spTree>
    <p:extLst>
      <p:ext uri="{BB962C8B-B14F-4D97-AF65-F5344CB8AC3E}">
        <p14:creationId xmlns:p14="http://schemas.microsoft.com/office/powerpoint/2010/main" val="16559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" y="941146"/>
            <a:ext cx="8555685" cy="56816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20646"/>
          <a:stretch/>
        </p:blipFill>
        <p:spPr>
          <a:xfrm>
            <a:off x="7079304" y="1858876"/>
            <a:ext cx="1552705" cy="1305830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404949" y="2026297"/>
            <a:ext cx="3456799" cy="1212343"/>
            <a:chOff x="349005" y="1629917"/>
            <a:chExt cx="4434526" cy="1555244"/>
          </a:xfrm>
        </p:grpSpPr>
        <p:grpSp>
          <p:nvGrpSpPr>
            <p:cNvPr id="11" name="Groupe 10"/>
            <p:cNvGrpSpPr/>
            <p:nvPr/>
          </p:nvGrpSpPr>
          <p:grpSpPr>
            <a:xfrm>
              <a:off x="349005" y="1629917"/>
              <a:ext cx="1594824" cy="1555244"/>
              <a:chOff x="7123826" y="1669810"/>
              <a:chExt cx="1692734" cy="1650725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4"/>
              <a:srcRect l="8942" b="7670"/>
              <a:stretch/>
            </p:blipFill>
            <p:spPr>
              <a:xfrm>
                <a:off x="7300301" y="1692690"/>
                <a:ext cx="1516259" cy="1502986"/>
              </a:xfrm>
              <a:prstGeom prst="rect">
                <a:avLst/>
              </a:prstGeom>
            </p:spPr>
          </p:pic>
          <p:pic>
            <p:nvPicPr>
              <p:cNvPr id="15" name="Image 14"/>
              <p:cNvPicPr>
                <a:picLocks noChangeAspect="1"/>
              </p:cNvPicPr>
              <p:nvPr/>
            </p:nvPicPr>
            <p:blipFill rotWithShape="1">
              <a:blip r:embed="rId5"/>
              <a:srcRect l="100000" r="-8585"/>
              <a:stretch/>
            </p:blipFill>
            <p:spPr>
              <a:xfrm>
                <a:off x="7123826" y="1669810"/>
                <a:ext cx="158780" cy="1650725"/>
              </a:xfrm>
              <a:prstGeom prst="rect">
                <a:avLst/>
              </a:prstGeom>
            </p:spPr>
          </p:pic>
        </p:grpSp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6"/>
            <a:srcRect l="17714" r="15323"/>
            <a:stretch/>
          </p:blipFill>
          <p:spPr>
            <a:xfrm rot="16200000">
              <a:off x="3749311" y="1885499"/>
              <a:ext cx="830580" cy="123786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943829" y="1651474"/>
              <a:ext cx="1601842" cy="1533687"/>
            </a:xfrm>
            <a:prstGeom prst="rect">
              <a:avLst/>
            </a:prstGeom>
          </p:spPr>
        </p:pic>
      </p:grpSp>
      <p:sp>
        <p:nvSpPr>
          <p:cNvPr id="17" name="ZoneTexte 16"/>
          <p:cNvSpPr txBox="1"/>
          <p:nvPr/>
        </p:nvSpPr>
        <p:spPr>
          <a:xfrm>
            <a:off x="521562" y="6164939"/>
            <a:ext cx="35162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latin typeface="Gill Sans MT" panose="020B0502020104020203" pitchFamily="34" charset="0"/>
              </a:rPr>
              <a:t>[La Bella et al. 2025</a:t>
            </a:r>
            <a:br>
              <a:rPr lang="fr-FR" sz="1050" i="1" dirty="0">
                <a:latin typeface="Gill Sans MT" panose="020B0502020104020203" pitchFamily="34" charset="0"/>
              </a:rPr>
            </a:br>
            <a:r>
              <a:rPr lang="fr-FR" sz="1050" i="1" dirty="0">
                <a:latin typeface="Gill Sans MT" panose="020B0502020104020203" pitchFamily="34" charset="0"/>
              </a:rPr>
              <a:t>Collaboration M. </a:t>
            </a:r>
            <a:r>
              <a:rPr lang="fr-FR" sz="1050" i="1" dirty="0" err="1">
                <a:latin typeface="Gill Sans MT" panose="020B0502020104020203" pitchFamily="34" charset="0"/>
              </a:rPr>
              <a:t>Sarkis</a:t>
            </a:r>
            <a:r>
              <a:rPr lang="fr-FR" sz="1050" i="1" dirty="0">
                <a:latin typeface="Gill Sans MT" panose="020B0502020104020203" pitchFamily="34" charset="0"/>
              </a:rPr>
              <a:t> (ESRF), C. </a:t>
            </a:r>
            <a:r>
              <a:rPr lang="fr-FR" sz="1050" i="1" dirty="0" err="1">
                <a:latin typeface="Gill Sans MT" panose="020B0502020104020203" pitchFamily="34" charset="0"/>
              </a:rPr>
              <a:t>Noiriel</a:t>
            </a:r>
            <a:r>
              <a:rPr lang="fr-FR" sz="1050" i="1" dirty="0">
                <a:latin typeface="Gill Sans MT" panose="020B0502020104020203" pitchFamily="34" charset="0"/>
              </a:rPr>
              <a:t> (GET), ESRF ID11, ]</a:t>
            </a:r>
            <a:endParaRPr lang="en-GB" sz="1050" i="1" dirty="0">
              <a:latin typeface="Gill Sans MT" panose="020B0502020104020203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676059" y="6309459"/>
            <a:ext cx="33917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latin typeface="Gill Sans MT" panose="020B0502020104020203" pitchFamily="34" charset="0"/>
              </a:rPr>
              <a:t>[Collaborations </a:t>
            </a:r>
            <a:r>
              <a:rPr lang="fr-FR" sz="1050" i="1" dirty="0" err="1">
                <a:latin typeface="Gill Sans MT" panose="020B0502020104020203" pitchFamily="34" charset="0"/>
              </a:rPr>
              <a:t>TUGent</a:t>
            </a:r>
            <a:r>
              <a:rPr lang="fr-FR" sz="1050" i="1" dirty="0">
                <a:latin typeface="Gill Sans MT" panose="020B0502020104020203" pitchFamily="34" charset="0"/>
              </a:rPr>
              <a:t>, C. Noiriel (GET Toulouse)]</a:t>
            </a:r>
            <a:endParaRPr lang="en-GB" sz="1050" i="1" dirty="0">
              <a:latin typeface="Gill Sans MT" panose="020B0502020104020203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553918" y="3193139"/>
            <a:ext cx="1269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latin typeface="Gill Sans MT" panose="020B0502020104020203" pitchFamily="34" charset="0"/>
              </a:rPr>
              <a:t>[</a:t>
            </a:r>
            <a:r>
              <a:rPr lang="fr-FR" sz="1050" i="1" dirty="0" err="1">
                <a:latin typeface="Gill Sans MT" panose="020B0502020104020203" pitchFamily="34" charset="0"/>
              </a:rPr>
              <a:t>Sarkis</a:t>
            </a:r>
            <a:r>
              <a:rPr lang="fr-FR" sz="1050" i="1" dirty="0">
                <a:latin typeface="Gill Sans MT" panose="020B0502020104020203" pitchFamily="34" charset="0"/>
              </a:rPr>
              <a:t> et al. 2023]</a:t>
            </a:r>
            <a:endParaRPr lang="en-GB" sz="1050" i="1" dirty="0">
              <a:latin typeface="Gill Sans MT" panose="020B0502020104020203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577981" y="3365367"/>
            <a:ext cx="13956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latin typeface="Gill Sans MT" panose="020B0502020104020203" pitchFamily="34" charset="0"/>
              </a:rPr>
              <a:t>[Dumas - stage 2023]</a:t>
            </a:r>
            <a:endParaRPr lang="en-GB" sz="1050" i="1" dirty="0">
              <a:latin typeface="Gill Sans MT" panose="020B0502020104020203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02078" y="3247508"/>
            <a:ext cx="12241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latin typeface="Gill Sans MT" panose="020B0502020104020203" pitchFamily="34" charset="0"/>
              </a:rPr>
              <a:t>[</a:t>
            </a:r>
            <a:r>
              <a:rPr lang="fr-FR" sz="1050" i="1" dirty="0" err="1">
                <a:latin typeface="Gill Sans MT" panose="020B0502020104020203" pitchFamily="34" charset="0"/>
              </a:rPr>
              <a:t>Sarkis</a:t>
            </a:r>
            <a:r>
              <a:rPr lang="fr-FR" sz="1050" i="1" dirty="0">
                <a:latin typeface="Gill Sans MT" panose="020B0502020104020203" pitchFamily="34" charset="0"/>
              </a:rPr>
              <a:t> et al. 2024]</a:t>
            </a:r>
            <a:endParaRPr lang="en-GB" sz="1050" i="1" dirty="0">
              <a:latin typeface="Gill Sans MT" panose="020B0502020104020203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702078" y="3418800"/>
            <a:ext cx="12241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latin typeface="Gill Sans MT" panose="020B0502020104020203" pitchFamily="34" charset="0"/>
              </a:rPr>
              <a:t>[</a:t>
            </a:r>
            <a:r>
              <a:rPr lang="fr-FR" sz="1050" i="1" dirty="0" err="1">
                <a:latin typeface="Gill Sans MT" panose="020B0502020104020203" pitchFamily="34" charset="0"/>
              </a:rPr>
              <a:t>Sarkis</a:t>
            </a:r>
            <a:r>
              <a:rPr lang="fr-FR" sz="1050" i="1" dirty="0">
                <a:latin typeface="Gill Sans MT" panose="020B0502020104020203" pitchFamily="34" charset="0"/>
              </a:rPr>
              <a:t> et al. 2025]</a:t>
            </a:r>
            <a:endParaRPr lang="en-GB" sz="1050" i="1" dirty="0">
              <a:latin typeface="Gill Sans MT" panose="020B0502020104020203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098676" y="4932886"/>
            <a:ext cx="641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  <a:latin typeface="Gill Sans MT" panose="020B0502020104020203" pitchFamily="34" charset="0"/>
              </a:rPr>
              <a:t>200 µm</a:t>
            </a:r>
            <a:endParaRPr lang="en-GB" sz="8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998612" y="4551069"/>
            <a:ext cx="2380667" cy="1522170"/>
            <a:chOff x="2112264" y="952680"/>
            <a:chExt cx="4337938" cy="2773627"/>
          </a:xfrm>
        </p:grpSpPr>
        <p:pic>
          <p:nvPicPr>
            <p:cNvPr id="25" name="Immagine 8" descr="Immagine che contiene schermata, Policromia, testo&#10;&#10;Il contenuto generato dall'IA potrebbe non essere corretto.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62"/>
            <a:stretch/>
          </p:blipFill>
          <p:spPr>
            <a:xfrm>
              <a:off x="2112264" y="2284920"/>
              <a:ext cx="4337938" cy="1441387"/>
            </a:xfrm>
            <a:prstGeom prst="rect">
              <a:avLst/>
            </a:prstGeom>
          </p:spPr>
        </p:pic>
        <p:pic>
          <p:nvPicPr>
            <p:cNvPr id="26" name="Immagine 7" descr="Immagine che contiene testo, mappa&#10;&#10;Il contenuto generato dall'IA potrebbe non essere corretto.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7" t="73905" r="39372" b="7549"/>
            <a:stretch/>
          </p:blipFill>
          <p:spPr>
            <a:xfrm>
              <a:off x="3545448" y="952680"/>
              <a:ext cx="1344465" cy="1305540"/>
            </a:xfrm>
            <a:prstGeom prst="rect">
              <a:avLst/>
            </a:prstGeom>
          </p:spPr>
        </p:pic>
        <p:pic>
          <p:nvPicPr>
            <p:cNvPr id="27" name="Immagine 7" descr="Immagine che contiene testo, mappa&#10;&#10;Il contenuto generato dall'IA potrebbe non essere corretto.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8" t="72915" r="77224" b="5445"/>
            <a:stretch/>
          </p:blipFill>
          <p:spPr>
            <a:xfrm>
              <a:off x="2219677" y="953511"/>
              <a:ext cx="1249680" cy="1314833"/>
            </a:xfrm>
            <a:prstGeom prst="rect">
              <a:avLst/>
            </a:prstGeom>
          </p:spPr>
        </p:pic>
        <p:pic>
          <p:nvPicPr>
            <p:cNvPr id="28" name="Immagine 7" descr="Immagine che contiene testo, mappa&#10;&#10;Il contenuto generato dall'IA potrebbe non essere corretto."/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54" t="72414" r="5263" b="8918"/>
            <a:stretch/>
          </p:blipFill>
          <p:spPr>
            <a:xfrm>
              <a:off x="5008396" y="952680"/>
              <a:ext cx="1362517" cy="1344350"/>
            </a:xfrm>
            <a:prstGeom prst="rect">
              <a:avLst/>
            </a:prstGeom>
          </p:spPr>
        </p:pic>
      </p:grpSp>
      <p:sp>
        <p:nvSpPr>
          <p:cNvPr id="29" name="ZoneTexte 28"/>
          <p:cNvSpPr txBox="1"/>
          <p:nvPr/>
        </p:nvSpPr>
        <p:spPr>
          <a:xfrm>
            <a:off x="4577981" y="3524805"/>
            <a:ext cx="16946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latin typeface="Gill Sans MT" panose="020B0502020104020203" pitchFamily="34" charset="0"/>
              </a:rPr>
              <a:t>[</a:t>
            </a:r>
            <a:r>
              <a:rPr lang="fr-FR" sz="1050" i="1" dirty="0" err="1">
                <a:latin typeface="Gill Sans MT" panose="020B0502020104020203" pitchFamily="34" charset="0"/>
              </a:rPr>
              <a:t>Collab</a:t>
            </a:r>
            <a:r>
              <a:rPr lang="fr-FR" sz="1050" i="1" dirty="0">
                <a:latin typeface="Gill Sans MT" panose="020B0502020104020203" pitchFamily="34" charset="0"/>
              </a:rPr>
              <a:t>. B. </a:t>
            </a:r>
            <a:r>
              <a:rPr lang="fr-FR" sz="1050" i="1" dirty="0" err="1">
                <a:latin typeface="Gill Sans MT" panose="020B0502020104020203" pitchFamily="34" charset="0"/>
              </a:rPr>
              <a:t>Chareyre</a:t>
            </a:r>
            <a:r>
              <a:rPr lang="fr-FR" sz="1050" i="1" dirty="0">
                <a:latin typeface="Gill Sans MT" panose="020B0502020104020203" pitchFamily="34" charset="0"/>
              </a:rPr>
              <a:t> (YADE)]</a:t>
            </a:r>
            <a:endParaRPr lang="en-GB" sz="1050" i="1" dirty="0">
              <a:latin typeface="Gill Sans MT" panose="020B0502020104020203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000" dirty="0"/>
              <a:t>Global project : micromechanical characterization of </a:t>
            </a:r>
            <a:r>
              <a:rPr lang="en-GB" sz="2000" dirty="0" err="1"/>
              <a:t>biocemented</a:t>
            </a:r>
            <a:r>
              <a:rPr lang="en-GB" sz="2000" dirty="0"/>
              <a:t> contacts to predict macroscopic mechanical properties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4608004" y="3997234"/>
            <a:ext cx="4242389" cy="26121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orme libre 30"/>
          <p:cNvSpPr/>
          <p:nvPr/>
        </p:nvSpPr>
        <p:spPr>
          <a:xfrm>
            <a:off x="233801" y="882703"/>
            <a:ext cx="4744804" cy="5844973"/>
          </a:xfrm>
          <a:custGeom>
            <a:avLst/>
            <a:gdLst>
              <a:gd name="connsiteX0" fmla="*/ 3766 w 4744804"/>
              <a:gd name="connsiteY0" fmla="*/ 0 h 5844973"/>
              <a:gd name="connsiteX1" fmla="*/ 4336069 w 4744804"/>
              <a:gd name="connsiteY1" fmla="*/ 8878 h 5844973"/>
              <a:gd name="connsiteX2" fmla="*/ 4402682 w 4744804"/>
              <a:gd name="connsiteY2" fmla="*/ 1084102 h 5844973"/>
              <a:gd name="connsiteX3" fmla="*/ 4732364 w 4744804"/>
              <a:gd name="connsiteY3" fmla="*/ 1065441 h 5844973"/>
              <a:gd name="connsiteX4" fmla="*/ 4744804 w 4744804"/>
              <a:gd name="connsiteY4" fmla="*/ 1606617 h 5844973"/>
              <a:gd name="connsiteX5" fmla="*/ 4203629 w 4744804"/>
              <a:gd name="connsiteY5" fmla="*/ 1625278 h 5844973"/>
              <a:gd name="connsiteX6" fmla="*/ 4189953 w 4744804"/>
              <a:gd name="connsiteY6" fmla="*/ 5844973 h 5844973"/>
              <a:gd name="connsiteX7" fmla="*/ 7685 w 4744804"/>
              <a:gd name="connsiteY7" fmla="*/ 5834650 h 5844973"/>
              <a:gd name="connsiteX8" fmla="*/ 3766 w 4744804"/>
              <a:gd name="connsiteY8" fmla="*/ 0 h 584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4804" h="5844973">
                <a:moveTo>
                  <a:pt x="3766" y="0"/>
                </a:moveTo>
                <a:lnTo>
                  <a:pt x="4336069" y="8878"/>
                </a:lnTo>
                <a:lnTo>
                  <a:pt x="4402682" y="1084102"/>
                </a:lnTo>
                <a:lnTo>
                  <a:pt x="4732364" y="1065441"/>
                </a:lnTo>
                <a:lnTo>
                  <a:pt x="4744804" y="1606617"/>
                </a:lnTo>
                <a:lnTo>
                  <a:pt x="4203629" y="1625278"/>
                </a:lnTo>
                <a:cubicBezTo>
                  <a:pt x="4199070" y="3031843"/>
                  <a:pt x="4194512" y="4438408"/>
                  <a:pt x="4189953" y="5844973"/>
                </a:cubicBezTo>
                <a:lnTo>
                  <a:pt x="7685" y="5834650"/>
                </a:lnTo>
                <a:cubicBezTo>
                  <a:pt x="1817" y="3898644"/>
                  <a:pt x="-4052" y="1962639"/>
                  <a:pt x="37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orme libre 31"/>
          <p:cNvSpPr/>
          <p:nvPr/>
        </p:nvSpPr>
        <p:spPr>
          <a:xfrm>
            <a:off x="6146202" y="887264"/>
            <a:ext cx="2787650" cy="3162300"/>
          </a:xfrm>
          <a:custGeom>
            <a:avLst/>
            <a:gdLst>
              <a:gd name="connsiteX0" fmla="*/ 552450 w 2787650"/>
              <a:gd name="connsiteY0" fmla="*/ 0 h 3162300"/>
              <a:gd name="connsiteX1" fmla="*/ 571500 w 2787650"/>
              <a:gd name="connsiteY1" fmla="*/ 1054100 h 3162300"/>
              <a:gd name="connsiteX2" fmla="*/ 0 w 2787650"/>
              <a:gd name="connsiteY2" fmla="*/ 1022350 h 3162300"/>
              <a:gd name="connsiteX3" fmla="*/ 57150 w 2787650"/>
              <a:gd name="connsiteY3" fmla="*/ 1543050 h 3162300"/>
              <a:gd name="connsiteX4" fmla="*/ 482600 w 2787650"/>
              <a:gd name="connsiteY4" fmla="*/ 1549400 h 3162300"/>
              <a:gd name="connsiteX5" fmla="*/ 444500 w 2787650"/>
              <a:gd name="connsiteY5" fmla="*/ 2832100 h 3162300"/>
              <a:gd name="connsiteX6" fmla="*/ 196850 w 2787650"/>
              <a:gd name="connsiteY6" fmla="*/ 2851150 h 3162300"/>
              <a:gd name="connsiteX7" fmla="*/ 146050 w 2787650"/>
              <a:gd name="connsiteY7" fmla="*/ 3149600 h 3162300"/>
              <a:gd name="connsiteX8" fmla="*/ 2787650 w 2787650"/>
              <a:gd name="connsiteY8" fmla="*/ 3162300 h 3162300"/>
              <a:gd name="connsiteX9" fmla="*/ 2762250 w 2787650"/>
              <a:gd name="connsiteY9" fmla="*/ 19050 h 3162300"/>
              <a:gd name="connsiteX10" fmla="*/ 552450 w 2787650"/>
              <a:gd name="connsiteY10" fmla="*/ 0 h 3162300"/>
              <a:gd name="connsiteX0" fmla="*/ 552450 w 2787650"/>
              <a:gd name="connsiteY0" fmla="*/ 0 h 3162300"/>
              <a:gd name="connsiteX1" fmla="*/ 571500 w 2787650"/>
              <a:gd name="connsiteY1" fmla="*/ 1054100 h 3162300"/>
              <a:gd name="connsiteX2" fmla="*/ 0 w 2787650"/>
              <a:gd name="connsiteY2" fmla="*/ 1022350 h 3162300"/>
              <a:gd name="connsiteX3" fmla="*/ 57150 w 2787650"/>
              <a:gd name="connsiteY3" fmla="*/ 1543050 h 3162300"/>
              <a:gd name="connsiteX4" fmla="*/ 482600 w 2787650"/>
              <a:gd name="connsiteY4" fmla="*/ 1549400 h 3162300"/>
              <a:gd name="connsiteX5" fmla="*/ 444500 w 2787650"/>
              <a:gd name="connsiteY5" fmla="*/ 2832100 h 3162300"/>
              <a:gd name="connsiteX6" fmla="*/ 157773 w 2787650"/>
              <a:gd name="connsiteY6" fmla="*/ 2851150 h 3162300"/>
              <a:gd name="connsiteX7" fmla="*/ 146050 w 2787650"/>
              <a:gd name="connsiteY7" fmla="*/ 3149600 h 3162300"/>
              <a:gd name="connsiteX8" fmla="*/ 2787650 w 2787650"/>
              <a:gd name="connsiteY8" fmla="*/ 3162300 h 3162300"/>
              <a:gd name="connsiteX9" fmla="*/ 2762250 w 2787650"/>
              <a:gd name="connsiteY9" fmla="*/ 19050 h 3162300"/>
              <a:gd name="connsiteX10" fmla="*/ 552450 w 2787650"/>
              <a:gd name="connsiteY10" fmla="*/ 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7650" h="3162300">
                <a:moveTo>
                  <a:pt x="552450" y="0"/>
                </a:moveTo>
                <a:lnTo>
                  <a:pt x="571500" y="1054100"/>
                </a:lnTo>
                <a:lnTo>
                  <a:pt x="0" y="1022350"/>
                </a:lnTo>
                <a:lnTo>
                  <a:pt x="57150" y="1543050"/>
                </a:lnTo>
                <a:lnTo>
                  <a:pt x="482600" y="1549400"/>
                </a:lnTo>
                <a:lnTo>
                  <a:pt x="444500" y="2832100"/>
                </a:lnTo>
                <a:lnTo>
                  <a:pt x="157773" y="2851150"/>
                </a:lnTo>
                <a:lnTo>
                  <a:pt x="146050" y="3149600"/>
                </a:lnTo>
                <a:lnTo>
                  <a:pt x="2787650" y="3162300"/>
                </a:lnTo>
                <a:lnTo>
                  <a:pt x="2762250" y="19050"/>
                </a:lnTo>
                <a:lnTo>
                  <a:pt x="5524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orme libre 32"/>
          <p:cNvSpPr/>
          <p:nvPr/>
        </p:nvSpPr>
        <p:spPr>
          <a:xfrm>
            <a:off x="4485756" y="3768439"/>
            <a:ext cx="4448156" cy="2895600"/>
          </a:xfrm>
          <a:custGeom>
            <a:avLst/>
            <a:gdLst>
              <a:gd name="connsiteX0" fmla="*/ 825500 w 4438650"/>
              <a:gd name="connsiteY0" fmla="*/ 0 h 2895600"/>
              <a:gd name="connsiteX1" fmla="*/ 755650 w 4438650"/>
              <a:gd name="connsiteY1" fmla="*/ 177800 h 2895600"/>
              <a:gd name="connsiteX2" fmla="*/ 0 w 4438650"/>
              <a:gd name="connsiteY2" fmla="*/ 171450 h 2895600"/>
              <a:gd name="connsiteX3" fmla="*/ 57150 w 4438650"/>
              <a:gd name="connsiteY3" fmla="*/ 2895600 h 2895600"/>
              <a:gd name="connsiteX4" fmla="*/ 4438650 w 4438650"/>
              <a:gd name="connsiteY4" fmla="*/ 2882900 h 2895600"/>
              <a:gd name="connsiteX5" fmla="*/ 4432300 w 4438650"/>
              <a:gd name="connsiteY5" fmla="*/ 165100 h 2895600"/>
              <a:gd name="connsiteX6" fmla="*/ 1257300 w 4438650"/>
              <a:gd name="connsiteY6" fmla="*/ 158750 h 2895600"/>
              <a:gd name="connsiteX7" fmla="*/ 1238250 w 4438650"/>
              <a:gd name="connsiteY7" fmla="*/ 12700 h 2895600"/>
              <a:gd name="connsiteX8" fmla="*/ 825500 w 4438650"/>
              <a:gd name="connsiteY8" fmla="*/ 0 h 2895600"/>
              <a:gd name="connsiteX0" fmla="*/ 825500 w 4438650"/>
              <a:gd name="connsiteY0" fmla="*/ 0 h 2895600"/>
              <a:gd name="connsiteX1" fmla="*/ 755650 w 4438650"/>
              <a:gd name="connsiteY1" fmla="*/ 177800 h 2895600"/>
              <a:gd name="connsiteX2" fmla="*/ 0 w 4438650"/>
              <a:gd name="connsiteY2" fmla="*/ 171450 h 2895600"/>
              <a:gd name="connsiteX3" fmla="*/ 57150 w 4438650"/>
              <a:gd name="connsiteY3" fmla="*/ 2895600 h 2895600"/>
              <a:gd name="connsiteX4" fmla="*/ 4438650 w 4438650"/>
              <a:gd name="connsiteY4" fmla="*/ 2882900 h 2895600"/>
              <a:gd name="connsiteX5" fmla="*/ 4432300 w 4438650"/>
              <a:gd name="connsiteY5" fmla="*/ 165100 h 2895600"/>
              <a:gd name="connsiteX6" fmla="*/ 1265115 w 4438650"/>
              <a:gd name="connsiteY6" fmla="*/ 275981 h 2895600"/>
              <a:gd name="connsiteX7" fmla="*/ 1238250 w 4438650"/>
              <a:gd name="connsiteY7" fmla="*/ 12700 h 2895600"/>
              <a:gd name="connsiteX8" fmla="*/ 825500 w 4438650"/>
              <a:gd name="connsiteY8" fmla="*/ 0 h 2895600"/>
              <a:gd name="connsiteX0" fmla="*/ 825500 w 4438650"/>
              <a:gd name="connsiteY0" fmla="*/ 0 h 2895600"/>
              <a:gd name="connsiteX1" fmla="*/ 755650 w 4438650"/>
              <a:gd name="connsiteY1" fmla="*/ 177800 h 2895600"/>
              <a:gd name="connsiteX2" fmla="*/ 0 w 4438650"/>
              <a:gd name="connsiteY2" fmla="*/ 171450 h 2895600"/>
              <a:gd name="connsiteX3" fmla="*/ 57150 w 4438650"/>
              <a:gd name="connsiteY3" fmla="*/ 2895600 h 2895600"/>
              <a:gd name="connsiteX4" fmla="*/ 4438650 w 4438650"/>
              <a:gd name="connsiteY4" fmla="*/ 2882900 h 2895600"/>
              <a:gd name="connsiteX5" fmla="*/ 4432300 w 4438650"/>
              <a:gd name="connsiteY5" fmla="*/ 165100 h 2895600"/>
              <a:gd name="connsiteX6" fmla="*/ 1265115 w 4438650"/>
              <a:gd name="connsiteY6" fmla="*/ 213458 h 2895600"/>
              <a:gd name="connsiteX7" fmla="*/ 1238250 w 4438650"/>
              <a:gd name="connsiteY7" fmla="*/ 12700 h 2895600"/>
              <a:gd name="connsiteX8" fmla="*/ 825500 w 4438650"/>
              <a:gd name="connsiteY8" fmla="*/ 0 h 2895600"/>
              <a:gd name="connsiteX0" fmla="*/ 825500 w 4448156"/>
              <a:gd name="connsiteY0" fmla="*/ 0 h 2895600"/>
              <a:gd name="connsiteX1" fmla="*/ 755650 w 4448156"/>
              <a:gd name="connsiteY1" fmla="*/ 177800 h 2895600"/>
              <a:gd name="connsiteX2" fmla="*/ 0 w 4448156"/>
              <a:gd name="connsiteY2" fmla="*/ 171450 h 2895600"/>
              <a:gd name="connsiteX3" fmla="*/ 57150 w 4448156"/>
              <a:gd name="connsiteY3" fmla="*/ 2895600 h 2895600"/>
              <a:gd name="connsiteX4" fmla="*/ 4438650 w 4448156"/>
              <a:gd name="connsiteY4" fmla="*/ 2882900 h 2895600"/>
              <a:gd name="connsiteX5" fmla="*/ 4447931 w 4448156"/>
              <a:gd name="connsiteY5" fmla="*/ 219808 h 2895600"/>
              <a:gd name="connsiteX6" fmla="*/ 1265115 w 4448156"/>
              <a:gd name="connsiteY6" fmla="*/ 213458 h 2895600"/>
              <a:gd name="connsiteX7" fmla="*/ 1238250 w 4448156"/>
              <a:gd name="connsiteY7" fmla="*/ 12700 h 2895600"/>
              <a:gd name="connsiteX8" fmla="*/ 825500 w 4448156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8156" h="2895600">
                <a:moveTo>
                  <a:pt x="825500" y="0"/>
                </a:moveTo>
                <a:lnTo>
                  <a:pt x="755650" y="177800"/>
                </a:lnTo>
                <a:lnTo>
                  <a:pt x="0" y="171450"/>
                </a:lnTo>
                <a:lnTo>
                  <a:pt x="57150" y="2895600"/>
                </a:lnTo>
                <a:lnTo>
                  <a:pt x="4438650" y="2882900"/>
                </a:lnTo>
                <a:cubicBezTo>
                  <a:pt x="4436533" y="1976967"/>
                  <a:pt x="4450048" y="1125741"/>
                  <a:pt x="4447931" y="219808"/>
                </a:cubicBezTo>
                <a:lnTo>
                  <a:pt x="1265115" y="213458"/>
                </a:lnTo>
                <a:lnTo>
                  <a:pt x="1238250" y="12700"/>
                </a:lnTo>
                <a:lnTo>
                  <a:pt x="8255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D877D-F67A-4EA5-B856-531D5B6465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15" y="1654670"/>
            <a:ext cx="1086002" cy="1381318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218409" y="887476"/>
            <a:ext cx="8673737" cy="5817326"/>
          </a:xfrm>
          <a:custGeom>
            <a:avLst/>
            <a:gdLst>
              <a:gd name="connsiteX0" fmla="*/ 0 w 8673737"/>
              <a:gd name="connsiteY0" fmla="*/ 278674 h 5695405"/>
              <a:gd name="connsiteX1" fmla="*/ 4493623 w 8673737"/>
              <a:gd name="connsiteY1" fmla="*/ 269965 h 5695405"/>
              <a:gd name="connsiteX2" fmla="*/ 4493623 w 8673737"/>
              <a:gd name="connsiteY2" fmla="*/ 0 h 5695405"/>
              <a:gd name="connsiteX3" fmla="*/ 8673737 w 8673737"/>
              <a:gd name="connsiteY3" fmla="*/ 0 h 5695405"/>
              <a:gd name="connsiteX4" fmla="*/ 8673737 w 8673737"/>
              <a:gd name="connsiteY4" fmla="*/ 5695405 h 5695405"/>
              <a:gd name="connsiteX5" fmla="*/ 4153989 w 8673737"/>
              <a:gd name="connsiteY5" fmla="*/ 5695405 h 5695405"/>
              <a:gd name="connsiteX6" fmla="*/ 4153989 w 8673737"/>
              <a:gd name="connsiteY6" fmla="*/ 2629988 h 5695405"/>
              <a:gd name="connsiteX7" fmla="*/ 2569029 w 8673737"/>
              <a:gd name="connsiteY7" fmla="*/ 2629988 h 5695405"/>
              <a:gd name="connsiteX8" fmla="*/ 2569029 w 8673737"/>
              <a:gd name="connsiteY8" fmla="*/ 3135085 h 5695405"/>
              <a:gd name="connsiteX9" fmla="*/ 2055223 w 8673737"/>
              <a:gd name="connsiteY9" fmla="*/ 3135085 h 5695405"/>
              <a:gd name="connsiteX10" fmla="*/ 2055223 w 8673737"/>
              <a:gd name="connsiteY10" fmla="*/ 2638697 h 5695405"/>
              <a:gd name="connsiteX11" fmla="*/ 78377 w 8673737"/>
              <a:gd name="connsiteY11" fmla="*/ 2638697 h 5695405"/>
              <a:gd name="connsiteX12" fmla="*/ 0 w 8673737"/>
              <a:gd name="connsiteY12" fmla="*/ 278674 h 5695405"/>
              <a:gd name="connsiteX0" fmla="*/ 0 w 8673737"/>
              <a:gd name="connsiteY0" fmla="*/ 278674 h 5695405"/>
              <a:gd name="connsiteX1" fmla="*/ 4493623 w 8673737"/>
              <a:gd name="connsiteY1" fmla="*/ 269965 h 5695405"/>
              <a:gd name="connsiteX2" fmla="*/ 4493623 w 8673737"/>
              <a:gd name="connsiteY2" fmla="*/ 0 h 5695405"/>
              <a:gd name="connsiteX3" fmla="*/ 8673737 w 8673737"/>
              <a:gd name="connsiteY3" fmla="*/ 0 h 5695405"/>
              <a:gd name="connsiteX4" fmla="*/ 8673737 w 8673737"/>
              <a:gd name="connsiteY4" fmla="*/ 5695405 h 5695405"/>
              <a:gd name="connsiteX5" fmla="*/ 4153989 w 8673737"/>
              <a:gd name="connsiteY5" fmla="*/ 5695405 h 5695405"/>
              <a:gd name="connsiteX6" fmla="*/ 4153989 w 8673737"/>
              <a:gd name="connsiteY6" fmla="*/ 2629988 h 5695405"/>
              <a:gd name="connsiteX7" fmla="*/ 2569029 w 8673737"/>
              <a:gd name="connsiteY7" fmla="*/ 2629988 h 5695405"/>
              <a:gd name="connsiteX8" fmla="*/ 2569029 w 8673737"/>
              <a:gd name="connsiteY8" fmla="*/ 3135085 h 5695405"/>
              <a:gd name="connsiteX9" fmla="*/ 2055223 w 8673737"/>
              <a:gd name="connsiteY9" fmla="*/ 3135085 h 5695405"/>
              <a:gd name="connsiteX10" fmla="*/ 2055223 w 8673737"/>
              <a:gd name="connsiteY10" fmla="*/ 2638697 h 5695405"/>
              <a:gd name="connsiteX11" fmla="*/ 8709 w 8673737"/>
              <a:gd name="connsiteY11" fmla="*/ 2638697 h 5695405"/>
              <a:gd name="connsiteX12" fmla="*/ 0 w 8673737"/>
              <a:gd name="connsiteY12" fmla="*/ 278674 h 5695405"/>
              <a:gd name="connsiteX0" fmla="*/ 0 w 8673737"/>
              <a:gd name="connsiteY0" fmla="*/ 278674 h 5817326"/>
              <a:gd name="connsiteX1" fmla="*/ 4493623 w 8673737"/>
              <a:gd name="connsiteY1" fmla="*/ 269965 h 5817326"/>
              <a:gd name="connsiteX2" fmla="*/ 4493623 w 8673737"/>
              <a:gd name="connsiteY2" fmla="*/ 0 h 5817326"/>
              <a:gd name="connsiteX3" fmla="*/ 8673737 w 8673737"/>
              <a:gd name="connsiteY3" fmla="*/ 0 h 5817326"/>
              <a:gd name="connsiteX4" fmla="*/ 8673737 w 8673737"/>
              <a:gd name="connsiteY4" fmla="*/ 5695405 h 5817326"/>
              <a:gd name="connsiteX5" fmla="*/ 4153989 w 8673737"/>
              <a:gd name="connsiteY5" fmla="*/ 5695405 h 5817326"/>
              <a:gd name="connsiteX6" fmla="*/ 4153989 w 8673737"/>
              <a:gd name="connsiteY6" fmla="*/ 2629988 h 5817326"/>
              <a:gd name="connsiteX7" fmla="*/ 2569029 w 8673737"/>
              <a:gd name="connsiteY7" fmla="*/ 2629988 h 5817326"/>
              <a:gd name="connsiteX8" fmla="*/ 2569029 w 8673737"/>
              <a:gd name="connsiteY8" fmla="*/ 3135085 h 5817326"/>
              <a:gd name="connsiteX9" fmla="*/ 2055223 w 8673737"/>
              <a:gd name="connsiteY9" fmla="*/ 3135085 h 5817326"/>
              <a:gd name="connsiteX10" fmla="*/ 2055223 w 8673737"/>
              <a:gd name="connsiteY10" fmla="*/ 2638697 h 5817326"/>
              <a:gd name="connsiteX11" fmla="*/ 78377 w 8673737"/>
              <a:gd name="connsiteY11" fmla="*/ 5817326 h 5817326"/>
              <a:gd name="connsiteX12" fmla="*/ 0 w 8673737"/>
              <a:gd name="connsiteY12" fmla="*/ 278674 h 5817326"/>
              <a:gd name="connsiteX0" fmla="*/ 0 w 8673737"/>
              <a:gd name="connsiteY0" fmla="*/ 278674 h 5817326"/>
              <a:gd name="connsiteX1" fmla="*/ 4493623 w 8673737"/>
              <a:gd name="connsiteY1" fmla="*/ 269965 h 5817326"/>
              <a:gd name="connsiteX2" fmla="*/ 4493623 w 8673737"/>
              <a:gd name="connsiteY2" fmla="*/ 0 h 5817326"/>
              <a:gd name="connsiteX3" fmla="*/ 8673737 w 8673737"/>
              <a:gd name="connsiteY3" fmla="*/ 0 h 5817326"/>
              <a:gd name="connsiteX4" fmla="*/ 8673737 w 8673737"/>
              <a:gd name="connsiteY4" fmla="*/ 5695405 h 5817326"/>
              <a:gd name="connsiteX5" fmla="*/ 4153989 w 8673737"/>
              <a:gd name="connsiteY5" fmla="*/ 5695405 h 5817326"/>
              <a:gd name="connsiteX6" fmla="*/ 4153989 w 8673737"/>
              <a:gd name="connsiteY6" fmla="*/ 2629988 h 5817326"/>
              <a:gd name="connsiteX7" fmla="*/ 2569029 w 8673737"/>
              <a:gd name="connsiteY7" fmla="*/ 2629988 h 5817326"/>
              <a:gd name="connsiteX8" fmla="*/ 2569029 w 8673737"/>
              <a:gd name="connsiteY8" fmla="*/ 3135085 h 5817326"/>
              <a:gd name="connsiteX9" fmla="*/ 2055223 w 8673737"/>
              <a:gd name="connsiteY9" fmla="*/ 3135085 h 5817326"/>
              <a:gd name="connsiteX10" fmla="*/ 2124892 w 8673737"/>
              <a:gd name="connsiteY10" fmla="*/ 5782491 h 5817326"/>
              <a:gd name="connsiteX11" fmla="*/ 78377 w 8673737"/>
              <a:gd name="connsiteY11" fmla="*/ 5817326 h 5817326"/>
              <a:gd name="connsiteX12" fmla="*/ 0 w 8673737"/>
              <a:gd name="connsiteY12" fmla="*/ 278674 h 5817326"/>
              <a:gd name="connsiteX0" fmla="*/ 0 w 8673737"/>
              <a:gd name="connsiteY0" fmla="*/ 278674 h 5817326"/>
              <a:gd name="connsiteX1" fmla="*/ 4493623 w 8673737"/>
              <a:gd name="connsiteY1" fmla="*/ 269965 h 5817326"/>
              <a:gd name="connsiteX2" fmla="*/ 4493623 w 8673737"/>
              <a:gd name="connsiteY2" fmla="*/ 0 h 5817326"/>
              <a:gd name="connsiteX3" fmla="*/ 8673737 w 8673737"/>
              <a:gd name="connsiteY3" fmla="*/ 0 h 5817326"/>
              <a:gd name="connsiteX4" fmla="*/ 8673737 w 8673737"/>
              <a:gd name="connsiteY4" fmla="*/ 5695405 h 5817326"/>
              <a:gd name="connsiteX5" fmla="*/ 4153989 w 8673737"/>
              <a:gd name="connsiteY5" fmla="*/ 5695405 h 5817326"/>
              <a:gd name="connsiteX6" fmla="*/ 4153989 w 8673737"/>
              <a:gd name="connsiteY6" fmla="*/ 2629988 h 5817326"/>
              <a:gd name="connsiteX7" fmla="*/ 2569029 w 8673737"/>
              <a:gd name="connsiteY7" fmla="*/ 2629988 h 5817326"/>
              <a:gd name="connsiteX8" fmla="*/ 2569029 w 8673737"/>
              <a:gd name="connsiteY8" fmla="*/ 3135085 h 5817326"/>
              <a:gd name="connsiteX9" fmla="*/ 3361509 w 8673737"/>
              <a:gd name="connsiteY9" fmla="*/ 5799907 h 5817326"/>
              <a:gd name="connsiteX10" fmla="*/ 2124892 w 8673737"/>
              <a:gd name="connsiteY10" fmla="*/ 5782491 h 5817326"/>
              <a:gd name="connsiteX11" fmla="*/ 78377 w 8673737"/>
              <a:gd name="connsiteY11" fmla="*/ 5817326 h 5817326"/>
              <a:gd name="connsiteX12" fmla="*/ 0 w 8673737"/>
              <a:gd name="connsiteY12" fmla="*/ 278674 h 5817326"/>
              <a:gd name="connsiteX0" fmla="*/ 0 w 8673737"/>
              <a:gd name="connsiteY0" fmla="*/ 278674 h 5817326"/>
              <a:gd name="connsiteX1" fmla="*/ 4493623 w 8673737"/>
              <a:gd name="connsiteY1" fmla="*/ 269965 h 5817326"/>
              <a:gd name="connsiteX2" fmla="*/ 4493623 w 8673737"/>
              <a:gd name="connsiteY2" fmla="*/ 0 h 5817326"/>
              <a:gd name="connsiteX3" fmla="*/ 8673737 w 8673737"/>
              <a:gd name="connsiteY3" fmla="*/ 0 h 5817326"/>
              <a:gd name="connsiteX4" fmla="*/ 8673737 w 8673737"/>
              <a:gd name="connsiteY4" fmla="*/ 5695405 h 5817326"/>
              <a:gd name="connsiteX5" fmla="*/ 4153989 w 8673737"/>
              <a:gd name="connsiteY5" fmla="*/ 5695405 h 5817326"/>
              <a:gd name="connsiteX6" fmla="*/ 4153989 w 8673737"/>
              <a:gd name="connsiteY6" fmla="*/ 2629988 h 5817326"/>
              <a:gd name="connsiteX7" fmla="*/ 2569029 w 8673737"/>
              <a:gd name="connsiteY7" fmla="*/ 2629988 h 5817326"/>
              <a:gd name="connsiteX8" fmla="*/ 4040777 w 8673737"/>
              <a:gd name="connsiteY8" fmla="*/ 5799908 h 5817326"/>
              <a:gd name="connsiteX9" fmla="*/ 3361509 w 8673737"/>
              <a:gd name="connsiteY9" fmla="*/ 5799907 h 5817326"/>
              <a:gd name="connsiteX10" fmla="*/ 2124892 w 8673737"/>
              <a:gd name="connsiteY10" fmla="*/ 5782491 h 5817326"/>
              <a:gd name="connsiteX11" fmla="*/ 78377 w 8673737"/>
              <a:gd name="connsiteY11" fmla="*/ 5817326 h 5817326"/>
              <a:gd name="connsiteX12" fmla="*/ 0 w 8673737"/>
              <a:gd name="connsiteY12" fmla="*/ 278674 h 5817326"/>
              <a:gd name="connsiteX0" fmla="*/ 0 w 8673737"/>
              <a:gd name="connsiteY0" fmla="*/ 278674 h 5817326"/>
              <a:gd name="connsiteX1" fmla="*/ 4493623 w 8673737"/>
              <a:gd name="connsiteY1" fmla="*/ 269965 h 5817326"/>
              <a:gd name="connsiteX2" fmla="*/ 4493623 w 8673737"/>
              <a:gd name="connsiteY2" fmla="*/ 0 h 5817326"/>
              <a:gd name="connsiteX3" fmla="*/ 8673737 w 8673737"/>
              <a:gd name="connsiteY3" fmla="*/ 0 h 5817326"/>
              <a:gd name="connsiteX4" fmla="*/ 8673737 w 8673737"/>
              <a:gd name="connsiteY4" fmla="*/ 5695405 h 5817326"/>
              <a:gd name="connsiteX5" fmla="*/ 4153989 w 8673737"/>
              <a:gd name="connsiteY5" fmla="*/ 5695405 h 5817326"/>
              <a:gd name="connsiteX6" fmla="*/ 4153989 w 8673737"/>
              <a:gd name="connsiteY6" fmla="*/ 2629988 h 5817326"/>
              <a:gd name="connsiteX7" fmla="*/ 2569029 w 8673737"/>
              <a:gd name="connsiteY7" fmla="*/ 2629988 h 5817326"/>
              <a:gd name="connsiteX8" fmla="*/ 4040777 w 8673737"/>
              <a:gd name="connsiteY8" fmla="*/ 5799908 h 5817326"/>
              <a:gd name="connsiteX9" fmla="*/ 3361509 w 8673737"/>
              <a:gd name="connsiteY9" fmla="*/ 5799907 h 5817326"/>
              <a:gd name="connsiteX10" fmla="*/ 2124892 w 8673737"/>
              <a:gd name="connsiteY10" fmla="*/ 5782491 h 5817326"/>
              <a:gd name="connsiteX11" fmla="*/ 78377 w 8673737"/>
              <a:gd name="connsiteY11" fmla="*/ 5817326 h 5817326"/>
              <a:gd name="connsiteX12" fmla="*/ 0 w 8673737"/>
              <a:gd name="connsiteY12" fmla="*/ 278674 h 5817326"/>
              <a:gd name="connsiteX0" fmla="*/ 0 w 8673737"/>
              <a:gd name="connsiteY0" fmla="*/ 278674 h 5817326"/>
              <a:gd name="connsiteX1" fmla="*/ 3875314 w 8673737"/>
              <a:gd name="connsiteY1" fmla="*/ 17416 h 5817326"/>
              <a:gd name="connsiteX2" fmla="*/ 4493623 w 8673737"/>
              <a:gd name="connsiteY2" fmla="*/ 0 h 5817326"/>
              <a:gd name="connsiteX3" fmla="*/ 8673737 w 8673737"/>
              <a:gd name="connsiteY3" fmla="*/ 0 h 5817326"/>
              <a:gd name="connsiteX4" fmla="*/ 8673737 w 8673737"/>
              <a:gd name="connsiteY4" fmla="*/ 5695405 h 5817326"/>
              <a:gd name="connsiteX5" fmla="*/ 4153989 w 8673737"/>
              <a:gd name="connsiteY5" fmla="*/ 5695405 h 5817326"/>
              <a:gd name="connsiteX6" fmla="*/ 4153989 w 8673737"/>
              <a:gd name="connsiteY6" fmla="*/ 2629988 h 5817326"/>
              <a:gd name="connsiteX7" fmla="*/ 2569029 w 8673737"/>
              <a:gd name="connsiteY7" fmla="*/ 2629988 h 5817326"/>
              <a:gd name="connsiteX8" fmla="*/ 4040777 w 8673737"/>
              <a:gd name="connsiteY8" fmla="*/ 5799908 h 5817326"/>
              <a:gd name="connsiteX9" fmla="*/ 3361509 w 8673737"/>
              <a:gd name="connsiteY9" fmla="*/ 5799907 h 5817326"/>
              <a:gd name="connsiteX10" fmla="*/ 2124892 w 8673737"/>
              <a:gd name="connsiteY10" fmla="*/ 5782491 h 5817326"/>
              <a:gd name="connsiteX11" fmla="*/ 78377 w 8673737"/>
              <a:gd name="connsiteY11" fmla="*/ 5817326 h 5817326"/>
              <a:gd name="connsiteX12" fmla="*/ 0 w 8673737"/>
              <a:gd name="connsiteY12" fmla="*/ 27867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5695405 h 5817326"/>
              <a:gd name="connsiteX5" fmla="*/ 4145281 w 8665029"/>
              <a:gd name="connsiteY5" fmla="*/ 5695405 h 5817326"/>
              <a:gd name="connsiteX6" fmla="*/ 4145281 w 8665029"/>
              <a:gd name="connsiteY6" fmla="*/ 2629988 h 5817326"/>
              <a:gd name="connsiteX7" fmla="*/ 2560321 w 8665029"/>
              <a:gd name="connsiteY7" fmla="*/ 2629988 h 5817326"/>
              <a:gd name="connsiteX8" fmla="*/ 4032069 w 8665029"/>
              <a:gd name="connsiteY8" fmla="*/ 5799908 h 5817326"/>
              <a:gd name="connsiteX9" fmla="*/ 3352801 w 8665029"/>
              <a:gd name="connsiteY9" fmla="*/ 5799907 h 5817326"/>
              <a:gd name="connsiteX10" fmla="*/ 2116184 w 8665029"/>
              <a:gd name="connsiteY10" fmla="*/ 5782491 h 5817326"/>
              <a:gd name="connsiteX11" fmla="*/ 69669 w 8665029"/>
              <a:gd name="connsiteY11" fmla="*/ 5817326 h 5817326"/>
              <a:gd name="connsiteX12" fmla="*/ 0 w 8665029"/>
              <a:gd name="connsiteY12" fmla="*/ 3483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5695405 h 5817326"/>
              <a:gd name="connsiteX5" fmla="*/ 4423956 w 8665029"/>
              <a:gd name="connsiteY5" fmla="*/ 2882536 h 5817326"/>
              <a:gd name="connsiteX6" fmla="*/ 4145281 w 8665029"/>
              <a:gd name="connsiteY6" fmla="*/ 2629988 h 5817326"/>
              <a:gd name="connsiteX7" fmla="*/ 2560321 w 8665029"/>
              <a:gd name="connsiteY7" fmla="*/ 2629988 h 5817326"/>
              <a:gd name="connsiteX8" fmla="*/ 4032069 w 8665029"/>
              <a:gd name="connsiteY8" fmla="*/ 5799908 h 5817326"/>
              <a:gd name="connsiteX9" fmla="*/ 3352801 w 8665029"/>
              <a:gd name="connsiteY9" fmla="*/ 5799907 h 5817326"/>
              <a:gd name="connsiteX10" fmla="*/ 2116184 w 8665029"/>
              <a:gd name="connsiteY10" fmla="*/ 5782491 h 5817326"/>
              <a:gd name="connsiteX11" fmla="*/ 69669 w 8665029"/>
              <a:gd name="connsiteY11" fmla="*/ 5817326 h 5817326"/>
              <a:gd name="connsiteX12" fmla="*/ 0 w 8665029"/>
              <a:gd name="connsiteY12" fmla="*/ 3483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5695405 h 5817326"/>
              <a:gd name="connsiteX5" fmla="*/ 4423956 w 8665029"/>
              <a:gd name="connsiteY5" fmla="*/ 2882536 h 5817326"/>
              <a:gd name="connsiteX6" fmla="*/ 4145281 w 8665029"/>
              <a:gd name="connsiteY6" fmla="*/ 2629988 h 5817326"/>
              <a:gd name="connsiteX7" fmla="*/ 4066904 w 8665029"/>
              <a:gd name="connsiteY7" fmla="*/ 3030583 h 5817326"/>
              <a:gd name="connsiteX8" fmla="*/ 4032069 w 8665029"/>
              <a:gd name="connsiteY8" fmla="*/ 5799908 h 5817326"/>
              <a:gd name="connsiteX9" fmla="*/ 3352801 w 8665029"/>
              <a:gd name="connsiteY9" fmla="*/ 5799907 h 5817326"/>
              <a:gd name="connsiteX10" fmla="*/ 2116184 w 8665029"/>
              <a:gd name="connsiteY10" fmla="*/ 5782491 h 5817326"/>
              <a:gd name="connsiteX11" fmla="*/ 69669 w 8665029"/>
              <a:gd name="connsiteY11" fmla="*/ 5817326 h 5817326"/>
              <a:gd name="connsiteX12" fmla="*/ 0 w 8665029"/>
              <a:gd name="connsiteY12" fmla="*/ 3483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5695405 h 5817326"/>
              <a:gd name="connsiteX5" fmla="*/ 4145281 w 8665029"/>
              <a:gd name="connsiteY5" fmla="*/ 2629988 h 5817326"/>
              <a:gd name="connsiteX6" fmla="*/ 4066904 w 8665029"/>
              <a:gd name="connsiteY6" fmla="*/ 3030583 h 5817326"/>
              <a:gd name="connsiteX7" fmla="*/ 4032069 w 8665029"/>
              <a:gd name="connsiteY7" fmla="*/ 5799908 h 5817326"/>
              <a:gd name="connsiteX8" fmla="*/ 3352801 w 8665029"/>
              <a:gd name="connsiteY8" fmla="*/ 5799907 h 5817326"/>
              <a:gd name="connsiteX9" fmla="*/ 2116184 w 8665029"/>
              <a:gd name="connsiteY9" fmla="*/ 5782491 h 5817326"/>
              <a:gd name="connsiteX10" fmla="*/ 69669 w 8665029"/>
              <a:gd name="connsiteY10" fmla="*/ 5817326 h 5817326"/>
              <a:gd name="connsiteX11" fmla="*/ 0 w 8665029"/>
              <a:gd name="connsiteY11" fmla="*/ 3483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5695405 h 5817326"/>
              <a:gd name="connsiteX5" fmla="*/ 4066904 w 8665029"/>
              <a:gd name="connsiteY5" fmla="*/ 3030583 h 5817326"/>
              <a:gd name="connsiteX6" fmla="*/ 4032069 w 8665029"/>
              <a:gd name="connsiteY6" fmla="*/ 5799908 h 5817326"/>
              <a:gd name="connsiteX7" fmla="*/ 3352801 w 8665029"/>
              <a:gd name="connsiteY7" fmla="*/ 5799907 h 5817326"/>
              <a:gd name="connsiteX8" fmla="*/ 2116184 w 8665029"/>
              <a:gd name="connsiteY8" fmla="*/ 5782491 h 5817326"/>
              <a:gd name="connsiteX9" fmla="*/ 69669 w 8665029"/>
              <a:gd name="connsiteY9" fmla="*/ 5817326 h 5817326"/>
              <a:gd name="connsiteX10" fmla="*/ 0 w 8665029"/>
              <a:gd name="connsiteY10" fmla="*/ 3483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5695405 h 5817326"/>
              <a:gd name="connsiteX5" fmla="*/ 4066904 w 8665029"/>
              <a:gd name="connsiteY5" fmla="*/ 3030583 h 5817326"/>
              <a:gd name="connsiteX6" fmla="*/ 4032069 w 8665029"/>
              <a:gd name="connsiteY6" fmla="*/ 5799908 h 5817326"/>
              <a:gd name="connsiteX7" fmla="*/ 3352801 w 8665029"/>
              <a:gd name="connsiteY7" fmla="*/ 5799907 h 5817326"/>
              <a:gd name="connsiteX8" fmla="*/ 69669 w 8665029"/>
              <a:gd name="connsiteY8" fmla="*/ 5817326 h 5817326"/>
              <a:gd name="connsiteX9" fmla="*/ 0 w 8665029"/>
              <a:gd name="connsiteY9" fmla="*/ 3483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5695405 h 5817326"/>
              <a:gd name="connsiteX5" fmla="*/ 4066904 w 8665029"/>
              <a:gd name="connsiteY5" fmla="*/ 3030583 h 5817326"/>
              <a:gd name="connsiteX6" fmla="*/ 4032069 w 8665029"/>
              <a:gd name="connsiteY6" fmla="*/ 5799908 h 5817326"/>
              <a:gd name="connsiteX7" fmla="*/ 69669 w 8665029"/>
              <a:gd name="connsiteY7" fmla="*/ 5817326 h 5817326"/>
              <a:gd name="connsiteX8" fmla="*/ 0 w 8665029"/>
              <a:gd name="connsiteY8" fmla="*/ 3483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2891245 h 5817326"/>
              <a:gd name="connsiteX5" fmla="*/ 4066904 w 8665029"/>
              <a:gd name="connsiteY5" fmla="*/ 3030583 h 5817326"/>
              <a:gd name="connsiteX6" fmla="*/ 4032069 w 8665029"/>
              <a:gd name="connsiteY6" fmla="*/ 5799908 h 5817326"/>
              <a:gd name="connsiteX7" fmla="*/ 69669 w 8665029"/>
              <a:gd name="connsiteY7" fmla="*/ 5817326 h 5817326"/>
              <a:gd name="connsiteX8" fmla="*/ 0 w 8665029"/>
              <a:gd name="connsiteY8" fmla="*/ 3483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2891245 h 5817326"/>
              <a:gd name="connsiteX5" fmla="*/ 4180116 w 8665029"/>
              <a:gd name="connsiteY5" fmla="*/ 2769326 h 5817326"/>
              <a:gd name="connsiteX6" fmla="*/ 4032069 w 8665029"/>
              <a:gd name="connsiteY6" fmla="*/ 5799908 h 5817326"/>
              <a:gd name="connsiteX7" fmla="*/ 69669 w 8665029"/>
              <a:gd name="connsiteY7" fmla="*/ 5817326 h 5817326"/>
              <a:gd name="connsiteX8" fmla="*/ 0 w 8665029"/>
              <a:gd name="connsiteY8" fmla="*/ 3483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2891245 h 5817326"/>
              <a:gd name="connsiteX5" fmla="*/ 4180116 w 8665029"/>
              <a:gd name="connsiteY5" fmla="*/ 2769326 h 5817326"/>
              <a:gd name="connsiteX6" fmla="*/ 4223657 w 8665029"/>
              <a:gd name="connsiteY6" fmla="*/ 5799908 h 5817326"/>
              <a:gd name="connsiteX7" fmla="*/ 69669 w 8665029"/>
              <a:gd name="connsiteY7" fmla="*/ 5817326 h 5817326"/>
              <a:gd name="connsiteX8" fmla="*/ 0 w 8665029"/>
              <a:gd name="connsiteY8" fmla="*/ 3483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2812868 h 5817326"/>
              <a:gd name="connsiteX5" fmla="*/ 4180116 w 8665029"/>
              <a:gd name="connsiteY5" fmla="*/ 2769326 h 5817326"/>
              <a:gd name="connsiteX6" fmla="*/ 4223657 w 8665029"/>
              <a:gd name="connsiteY6" fmla="*/ 5799908 h 5817326"/>
              <a:gd name="connsiteX7" fmla="*/ 69669 w 8665029"/>
              <a:gd name="connsiteY7" fmla="*/ 5817326 h 5817326"/>
              <a:gd name="connsiteX8" fmla="*/ 0 w 8665029"/>
              <a:gd name="connsiteY8" fmla="*/ 34834 h 5817326"/>
              <a:gd name="connsiteX0" fmla="*/ 0 w 8665029"/>
              <a:gd name="connsiteY0" fmla="*/ 34834 h 5817326"/>
              <a:gd name="connsiteX1" fmla="*/ 3866606 w 8665029"/>
              <a:gd name="connsiteY1" fmla="*/ 17416 h 5817326"/>
              <a:gd name="connsiteX2" fmla="*/ 4484915 w 8665029"/>
              <a:gd name="connsiteY2" fmla="*/ 0 h 5817326"/>
              <a:gd name="connsiteX3" fmla="*/ 8665029 w 8665029"/>
              <a:gd name="connsiteY3" fmla="*/ 0 h 5817326"/>
              <a:gd name="connsiteX4" fmla="*/ 8665029 w 8665029"/>
              <a:gd name="connsiteY4" fmla="*/ 2812868 h 5817326"/>
              <a:gd name="connsiteX5" fmla="*/ 4188825 w 8665029"/>
              <a:gd name="connsiteY5" fmla="*/ 3161212 h 5817326"/>
              <a:gd name="connsiteX6" fmla="*/ 4223657 w 8665029"/>
              <a:gd name="connsiteY6" fmla="*/ 5799908 h 5817326"/>
              <a:gd name="connsiteX7" fmla="*/ 69669 w 8665029"/>
              <a:gd name="connsiteY7" fmla="*/ 5817326 h 5817326"/>
              <a:gd name="connsiteX8" fmla="*/ 0 w 8665029"/>
              <a:gd name="connsiteY8" fmla="*/ 34834 h 5817326"/>
              <a:gd name="connsiteX0" fmla="*/ 0 w 8673737"/>
              <a:gd name="connsiteY0" fmla="*/ 34834 h 5817326"/>
              <a:gd name="connsiteX1" fmla="*/ 3866606 w 8673737"/>
              <a:gd name="connsiteY1" fmla="*/ 17416 h 5817326"/>
              <a:gd name="connsiteX2" fmla="*/ 4484915 w 8673737"/>
              <a:gd name="connsiteY2" fmla="*/ 0 h 5817326"/>
              <a:gd name="connsiteX3" fmla="*/ 8665029 w 8673737"/>
              <a:gd name="connsiteY3" fmla="*/ 0 h 5817326"/>
              <a:gd name="connsiteX4" fmla="*/ 8673737 w 8673737"/>
              <a:gd name="connsiteY4" fmla="*/ 3135085 h 5817326"/>
              <a:gd name="connsiteX5" fmla="*/ 4188825 w 8673737"/>
              <a:gd name="connsiteY5" fmla="*/ 3161212 h 5817326"/>
              <a:gd name="connsiteX6" fmla="*/ 4223657 w 8673737"/>
              <a:gd name="connsiteY6" fmla="*/ 5799908 h 5817326"/>
              <a:gd name="connsiteX7" fmla="*/ 69669 w 8673737"/>
              <a:gd name="connsiteY7" fmla="*/ 5817326 h 5817326"/>
              <a:gd name="connsiteX8" fmla="*/ 0 w 8673737"/>
              <a:gd name="connsiteY8" fmla="*/ 34834 h 5817326"/>
              <a:gd name="connsiteX0" fmla="*/ 0 w 8673737"/>
              <a:gd name="connsiteY0" fmla="*/ 34834 h 5817326"/>
              <a:gd name="connsiteX1" fmla="*/ 3866606 w 8673737"/>
              <a:gd name="connsiteY1" fmla="*/ 17416 h 5817326"/>
              <a:gd name="connsiteX2" fmla="*/ 4484915 w 8673737"/>
              <a:gd name="connsiteY2" fmla="*/ 0 h 5817326"/>
              <a:gd name="connsiteX3" fmla="*/ 8665029 w 8673737"/>
              <a:gd name="connsiteY3" fmla="*/ 0 h 5817326"/>
              <a:gd name="connsiteX4" fmla="*/ 8673737 w 8673737"/>
              <a:gd name="connsiteY4" fmla="*/ 3135085 h 5817326"/>
              <a:gd name="connsiteX5" fmla="*/ 4223659 w 8673737"/>
              <a:gd name="connsiteY5" fmla="*/ 3074126 h 5817326"/>
              <a:gd name="connsiteX6" fmla="*/ 4223657 w 8673737"/>
              <a:gd name="connsiteY6" fmla="*/ 5799908 h 5817326"/>
              <a:gd name="connsiteX7" fmla="*/ 69669 w 8673737"/>
              <a:gd name="connsiteY7" fmla="*/ 5817326 h 5817326"/>
              <a:gd name="connsiteX8" fmla="*/ 0 w 8673737"/>
              <a:gd name="connsiteY8" fmla="*/ 34834 h 5817326"/>
              <a:gd name="connsiteX0" fmla="*/ 0 w 8673737"/>
              <a:gd name="connsiteY0" fmla="*/ 34834 h 5817326"/>
              <a:gd name="connsiteX1" fmla="*/ 3866606 w 8673737"/>
              <a:gd name="connsiteY1" fmla="*/ 17416 h 5817326"/>
              <a:gd name="connsiteX2" fmla="*/ 4484915 w 8673737"/>
              <a:gd name="connsiteY2" fmla="*/ 0 h 5817326"/>
              <a:gd name="connsiteX3" fmla="*/ 8665029 w 8673737"/>
              <a:gd name="connsiteY3" fmla="*/ 0 h 5817326"/>
              <a:gd name="connsiteX4" fmla="*/ 8673737 w 8673737"/>
              <a:gd name="connsiteY4" fmla="*/ 3100251 h 5817326"/>
              <a:gd name="connsiteX5" fmla="*/ 4223659 w 8673737"/>
              <a:gd name="connsiteY5" fmla="*/ 3074126 h 5817326"/>
              <a:gd name="connsiteX6" fmla="*/ 4223657 w 8673737"/>
              <a:gd name="connsiteY6" fmla="*/ 5799908 h 5817326"/>
              <a:gd name="connsiteX7" fmla="*/ 69669 w 8673737"/>
              <a:gd name="connsiteY7" fmla="*/ 5817326 h 5817326"/>
              <a:gd name="connsiteX8" fmla="*/ 0 w 8673737"/>
              <a:gd name="connsiteY8" fmla="*/ 34834 h 581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3737" h="5817326">
                <a:moveTo>
                  <a:pt x="0" y="34834"/>
                </a:moveTo>
                <a:lnTo>
                  <a:pt x="3866606" y="17416"/>
                </a:lnTo>
                <a:lnTo>
                  <a:pt x="4484915" y="0"/>
                </a:lnTo>
                <a:lnTo>
                  <a:pt x="8665029" y="0"/>
                </a:lnTo>
                <a:cubicBezTo>
                  <a:pt x="8667932" y="1045028"/>
                  <a:pt x="8670834" y="2055223"/>
                  <a:pt x="8673737" y="3100251"/>
                </a:cubicBezTo>
                <a:lnTo>
                  <a:pt x="4223659" y="3074126"/>
                </a:lnTo>
                <a:cubicBezTo>
                  <a:pt x="4223658" y="3982720"/>
                  <a:pt x="4223658" y="4891314"/>
                  <a:pt x="4223657" y="5799908"/>
                </a:cubicBezTo>
                <a:lnTo>
                  <a:pt x="69669" y="5817326"/>
                </a:lnTo>
                <a:lnTo>
                  <a:pt x="0" y="34834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 rot="21048565">
            <a:off x="351044" y="2621687"/>
            <a:ext cx="8389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How do </a:t>
            </a:r>
            <a:r>
              <a:rPr lang="en-US" sz="2000" b="1" dirty="0" err="1">
                <a:solidFill>
                  <a:srgbClr val="C00000"/>
                </a:solidFill>
              </a:rPr>
              <a:t>biocalcite</a:t>
            </a:r>
            <a:r>
              <a:rPr lang="en-US" sz="2000" b="1" dirty="0">
                <a:solidFill>
                  <a:srgbClr val="C00000"/>
                </a:solidFill>
              </a:rPr>
              <a:t> distribution and mechanical properties evolve under acidic conditions? </a:t>
            </a:r>
          </a:p>
        </p:txBody>
      </p:sp>
    </p:spTree>
    <p:extLst>
      <p:ext uri="{BB962C8B-B14F-4D97-AF65-F5344CB8AC3E}">
        <p14:creationId xmlns:p14="http://schemas.microsoft.com/office/powerpoint/2010/main" val="33581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1" grpId="0" animBg="1"/>
      <p:bldP spid="32" grpId="0" animBg="1"/>
      <p:bldP spid="33" grpId="0" animBg="1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experiments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7259" y="985405"/>
            <a:ext cx="8229600" cy="5400600"/>
          </a:xfrm>
        </p:spPr>
        <p:txBody>
          <a:bodyPr>
            <a:normAutofit/>
          </a:bodyPr>
          <a:lstStyle/>
          <a:p>
            <a:r>
              <a:rPr lang="fr-FR" dirty="0" err="1"/>
              <a:t>Granular</a:t>
            </a:r>
            <a:r>
              <a:rPr lang="fr-FR" dirty="0"/>
              <a:t> </a:t>
            </a:r>
            <a:r>
              <a:rPr lang="fr-FR" dirty="0" err="1"/>
              <a:t>columns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Biocementation</a:t>
            </a:r>
            <a:r>
              <a:rPr lang="fr-FR" dirty="0"/>
              <a:t> in the </a:t>
            </a:r>
            <a:r>
              <a:rPr lang="fr-FR" dirty="0" err="1"/>
              <a:t>fluid</a:t>
            </a:r>
            <a:r>
              <a:rPr lang="fr-FR" dirty="0"/>
              <a:t> </a:t>
            </a:r>
            <a:r>
              <a:rPr lang="fr-FR" dirty="0" err="1"/>
              <a:t>cell</a:t>
            </a:r>
            <a:endParaRPr lang="fr-FR" dirty="0"/>
          </a:p>
          <a:p>
            <a:pPr marL="742950" lvl="1" indent="-285750">
              <a:buFontTx/>
              <a:buChar char="-"/>
            </a:pPr>
            <a:r>
              <a:rPr lang="en-GB" dirty="0">
                <a:latin typeface="Gill Sans MT" panose="020B0502020104020203" pitchFamily="34" charset="0"/>
              </a:rPr>
              <a:t>Dissolution with buffered acetic acid </a:t>
            </a:r>
            <a:r>
              <a:rPr lang="en-GB" dirty="0"/>
              <a:t>with</a:t>
            </a:r>
            <a:r>
              <a:rPr lang="en-GB" dirty="0">
                <a:latin typeface="Gill Sans MT" panose="020B0502020104020203" pitchFamily="34" charset="0"/>
              </a:rPr>
              <a:t> :</a:t>
            </a:r>
          </a:p>
          <a:p>
            <a:pPr marL="1095375" lvl="2" indent="-285750">
              <a:buFontTx/>
              <a:buChar char="-"/>
            </a:pPr>
            <a:r>
              <a:rPr lang="en-GB" sz="1600" dirty="0">
                <a:latin typeface="Gill Sans MT" panose="020B0502020104020203" pitchFamily="34" charset="0"/>
              </a:rPr>
              <a:t>pH = 4, 5, and 6.4</a:t>
            </a:r>
          </a:p>
          <a:p>
            <a:pPr marL="1095375" lvl="2" indent="-285750">
              <a:buFontTx/>
              <a:buChar char="-"/>
            </a:pPr>
            <a:r>
              <a:rPr lang="en-GB" sz="1600" dirty="0">
                <a:latin typeface="Gill Sans MT" panose="020B0502020104020203" pitchFamily="34" charset="0"/>
              </a:rPr>
              <a:t>Q = 50 ml/h, and 2 ml/h 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Gill Sans MT" panose="020B0502020104020203" pitchFamily="34" charset="0"/>
              </a:rPr>
              <a:t>Tracking of pH and conductivity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Gill Sans MT" panose="020B0502020104020203" pitchFamily="34" charset="0"/>
              </a:rPr>
              <a:t>Flushing with water before taking tomography scan 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Gill Sans MT" panose="020B0502020104020203" pitchFamily="34" charset="0"/>
              </a:rPr>
              <a:t>Acquisition of several dissolution timesteps 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Vx size = 7</a:t>
            </a:r>
            <a:r>
              <a:rPr lang="en-GB" baseline="30000" dirty="0"/>
              <a:t>3</a:t>
            </a:r>
            <a:r>
              <a:rPr lang="en-GB" dirty="0"/>
              <a:t> µm</a:t>
            </a:r>
            <a:r>
              <a:rPr lang="en-GB" baseline="30000" dirty="0"/>
              <a:t>3</a:t>
            </a:r>
            <a:r>
              <a:rPr lang="en-GB" dirty="0"/>
              <a:t> (3.5</a:t>
            </a:r>
            <a:r>
              <a:rPr lang="en-GB" baseline="30000" dirty="0"/>
              <a:t>3</a:t>
            </a:r>
            <a:r>
              <a:rPr lang="en-GB" dirty="0"/>
              <a:t> µm</a:t>
            </a:r>
            <a:r>
              <a:rPr lang="en-GB" baseline="30000" dirty="0"/>
              <a:t>3</a:t>
            </a:r>
            <a:r>
              <a:rPr lang="en-GB" dirty="0"/>
              <a:t> binned x2)</a:t>
            </a:r>
            <a:endParaRPr lang="en-GB" dirty="0">
              <a:latin typeface="Gill Sans MT" panose="020B0502020104020203" pitchFamily="34" charset="0"/>
            </a:endParaRPr>
          </a:p>
          <a:p>
            <a:endParaRPr lang="fr-FR" dirty="0"/>
          </a:p>
          <a:p>
            <a:endParaRPr lang="fr-FR" sz="700" dirty="0"/>
          </a:p>
          <a:p>
            <a:r>
              <a:rPr lang="fr-FR" dirty="0" err="1"/>
              <a:t>Two</a:t>
            </a:r>
            <a:r>
              <a:rPr lang="fr-FR" dirty="0"/>
              <a:t>-grain and </a:t>
            </a:r>
            <a:r>
              <a:rPr lang="fr-FR" dirty="0" err="1"/>
              <a:t>crystal</a:t>
            </a:r>
            <a:r>
              <a:rPr lang="fr-FR" dirty="0"/>
              <a:t> </a:t>
            </a:r>
            <a:r>
              <a:rPr lang="fr-FR" dirty="0" err="1"/>
              <a:t>experiments</a:t>
            </a:r>
            <a:endParaRPr lang="fr-FR" dirty="0"/>
          </a:p>
          <a:p>
            <a:pPr lvl="1"/>
            <a:r>
              <a:rPr lang="en-GB" dirty="0"/>
              <a:t>Same solution and pH as in granular columns</a:t>
            </a:r>
          </a:p>
          <a:p>
            <a:pPr lvl="1"/>
            <a:r>
              <a:rPr lang="en-GB" dirty="0"/>
              <a:t>Comparison between</a:t>
            </a:r>
          </a:p>
          <a:p>
            <a:pPr lvl="2"/>
            <a:r>
              <a:rPr lang="en-GB" dirty="0" err="1"/>
              <a:t>Biocalcite</a:t>
            </a:r>
            <a:endParaRPr lang="en-GB" dirty="0"/>
          </a:p>
          <a:p>
            <a:pPr lvl="2"/>
            <a:r>
              <a:rPr lang="en-GB" dirty="0"/>
              <a:t>Abiogenic calcite</a:t>
            </a:r>
          </a:p>
          <a:p>
            <a:pPr lvl="1"/>
            <a:r>
              <a:rPr lang="en-GB" dirty="0"/>
              <a:t>Vx size = 1.3</a:t>
            </a:r>
            <a:r>
              <a:rPr lang="en-GB" baseline="30000" dirty="0"/>
              <a:t>3</a:t>
            </a:r>
            <a:r>
              <a:rPr lang="en-GB" dirty="0"/>
              <a:t> µm</a:t>
            </a:r>
            <a:r>
              <a:rPr lang="en-GB" baseline="30000" dirty="0"/>
              <a:t>3</a:t>
            </a:r>
            <a:endParaRPr lang="en-GB" dirty="0">
              <a:latin typeface="Gill Sans MT" panose="020B0502020104020203" pitchFamily="34" charset="0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476612" y="3135086"/>
            <a:ext cx="210085" cy="262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FE05D7F-4202-4C1F-A900-4BDC1BBE8EC8}"/>
              </a:ext>
            </a:extLst>
          </p:cNvPr>
          <p:cNvGrpSpPr/>
          <p:nvPr/>
        </p:nvGrpSpPr>
        <p:grpSpPr>
          <a:xfrm>
            <a:off x="5611633" y="994338"/>
            <a:ext cx="3310205" cy="2542673"/>
            <a:chOff x="-354535" y="1871619"/>
            <a:chExt cx="5722884" cy="4093286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4BE876EB-0866-49B7-9424-CFFF11555822}"/>
                </a:ext>
              </a:extLst>
            </p:cNvPr>
            <p:cNvGrpSpPr/>
            <p:nvPr/>
          </p:nvGrpSpPr>
          <p:grpSpPr>
            <a:xfrm>
              <a:off x="-354535" y="1871619"/>
              <a:ext cx="5722884" cy="4093286"/>
              <a:chOff x="-286494" y="1863050"/>
              <a:chExt cx="5722884" cy="4093286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4E8FD4B5-88AA-492A-9599-A52CE89FC7BC}"/>
                  </a:ext>
                </a:extLst>
              </p:cNvPr>
              <p:cNvGrpSpPr/>
              <p:nvPr/>
            </p:nvGrpSpPr>
            <p:grpSpPr>
              <a:xfrm>
                <a:off x="-286494" y="1863050"/>
                <a:ext cx="5722884" cy="4093286"/>
                <a:chOff x="5100402" y="1210626"/>
                <a:chExt cx="4582009" cy="3537561"/>
              </a:xfrm>
            </p:grpSpPr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7E8807F2-B980-49AB-9510-BC15519C6FB7}"/>
                    </a:ext>
                  </a:extLst>
                </p:cNvPr>
                <p:cNvGrpSpPr/>
                <p:nvPr/>
              </p:nvGrpSpPr>
              <p:grpSpPr>
                <a:xfrm>
                  <a:off x="5709385" y="1210626"/>
                  <a:ext cx="3973026" cy="3537561"/>
                  <a:chOff x="282577" y="3027162"/>
                  <a:chExt cx="3973026" cy="3537561"/>
                </a:xfrm>
              </p:grpSpPr>
              <p:pic>
                <p:nvPicPr>
                  <p:cNvPr id="32" name="Image 31">
                    <a:extLst>
                      <a:ext uri="{FF2B5EF4-FFF2-40B4-BE49-F238E27FC236}">
                        <a16:creationId xmlns:a16="http://schemas.microsoft.com/office/drawing/2014/main" id="{2383B6B4-A93E-44F4-87DA-5A0B64884C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82577" y="3027162"/>
                    <a:ext cx="1425507" cy="3537561"/>
                  </a:xfrm>
                  <a:prstGeom prst="rect">
                    <a:avLst/>
                  </a:prstGeom>
                </p:spPr>
              </p:pic>
              <p:cxnSp>
                <p:nvCxnSpPr>
                  <p:cNvPr id="33" name="Connecteur droit avec flèche 32">
                    <a:extLst>
                      <a:ext uri="{FF2B5EF4-FFF2-40B4-BE49-F238E27FC236}">
                        <a16:creationId xmlns:a16="http://schemas.microsoft.com/office/drawing/2014/main" id="{3D656E77-0E38-4429-A521-ECA3665CE1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85895" y="4239586"/>
                    <a:ext cx="572317" cy="478281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ZoneTexte 33">
                    <a:extLst>
                      <a:ext uri="{FF2B5EF4-FFF2-40B4-BE49-F238E27FC236}">
                        <a16:creationId xmlns:a16="http://schemas.microsoft.com/office/drawing/2014/main" id="{38809BF7-FAE8-4625-85D3-E8103276B6A0}"/>
                      </a:ext>
                    </a:extLst>
                  </p:cNvPr>
                  <p:cNvSpPr txBox="1"/>
                  <p:nvPr/>
                </p:nvSpPr>
                <p:spPr>
                  <a:xfrm>
                    <a:off x="1572839" y="3879443"/>
                    <a:ext cx="2341534" cy="7279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Gill Sans MT" panose="020B0502020104020203" pitchFamily="34" charset="0"/>
                      </a:rPr>
                      <a:t>Sand</a:t>
                    </a:r>
                    <a:br>
                      <a:rPr lang="en-US" sz="1400" dirty="0">
                        <a:latin typeface="Gill Sans MT" panose="020B0502020104020203" pitchFamily="34" charset="0"/>
                      </a:rPr>
                    </a:br>
                    <a:r>
                      <a:rPr lang="en-US" sz="1400" dirty="0">
                        <a:latin typeface="Gill Sans MT" panose="020B0502020104020203" pitchFamily="34" charset="0"/>
                      </a:rPr>
                      <a:t>D = 0.18 – 0.35 mm</a:t>
                    </a:r>
                  </a:p>
                </p:txBody>
              </p:sp>
              <p:cxnSp>
                <p:nvCxnSpPr>
                  <p:cNvPr id="35" name="Connecteur droit avec flèche 34">
                    <a:extLst>
                      <a:ext uri="{FF2B5EF4-FFF2-40B4-BE49-F238E27FC236}">
                        <a16:creationId xmlns:a16="http://schemas.microsoft.com/office/drawing/2014/main" id="{79D691F2-4006-490C-98B6-2542D01C4C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1735" y="6095363"/>
                    <a:ext cx="500228" cy="260990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ZoneTexte 35">
                    <a:extLst>
                      <a:ext uri="{FF2B5EF4-FFF2-40B4-BE49-F238E27FC236}">
                        <a16:creationId xmlns:a16="http://schemas.microsoft.com/office/drawing/2014/main" id="{D57C9265-9E8A-422D-B849-A5B42528F4AE}"/>
                      </a:ext>
                    </a:extLst>
                  </p:cNvPr>
                  <p:cNvSpPr txBox="1"/>
                  <p:nvPr/>
                </p:nvSpPr>
                <p:spPr>
                  <a:xfrm>
                    <a:off x="1611963" y="5148141"/>
                    <a:ext cx="1615649" cy="4282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Gill Sans MT" panose="020B0502020104020203" pitchFamily="34" charset="0"/>
                      </a:rPr>
                      <a:t>Filter 60 µm  </a:t>
                    </a:r>
                  </a:p>
                </p:txBody>
              </p:sp>
              <p:sp>
                <p:nvSpPr>
                  <p:cNvPr id="37" name="ZoneTexte 36">
                    <a:extLst>
                      <a:ext uri="{FF2B5EF4-FFF2-40B4-BE49-F238E27FC236}">
                        <a16:creationId xmlns:a16="http://schemas.microsoft.com/office/drawing/2014/main" id="{AF0EB651-14BC-455B-B0E6-56B3C65F79E9}"/>
                      </a:ext>
                    </a:extLst>
                  </p:cNvPr>
                  <p:cNvSpPr txBox="1"/>
                  <p:nvPr/>
                </p:nvSpPr>
                <p:spPr>
                  <a:xfrm>
                    <a:off x="1563460" y="3083545"/>
                    <a:ext cx="2692143" cy="3068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>
                        <a:latin typeface="Gill Sans MT" panose="020B0502020104020203" pitchFamily="34" charset="0"/>
                      </a:rPr>
                      <a:t>Outlet </a:t>
                    </a:r>
                  </a:p>
                </p:txBody>
              </p:sp>
              <p:cxnSp>
                <p:nvCxnSpPr>
                  <p:cNvPr id="38" name="Connecteur droit avec flèche 37">
                    <a:extLst>
                      <a:ext uri="{FF2B5EF4-FFF2-40B4-BE49-F238E27FC236}">
                        <a16:creationId xmlns:a16="http://schemas.microsoft.com/office/drawing/2014/main" id="{AD1F65D4-FD83-4F2F-995C-852325213626}"/>
                      </a:ext>
                    </a:extLst>
                  </p:cNvPr>
                  <p:cNvCxnSpPr>
                    <a:cxnSpLocks/>
                    <a:stCxn id="37" idx="1"/>
                  </p:cNvCxnSpPr>
                  <p:nvPr/>
                </p:nvCxnSpPr>
                <p:spPr>
                  <a:xfrm flipH="1" flipV="1">
                    <a:off x="985894" y="3161555"/>
                    <a:ext cx="577566" cy="75435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necteur droit 38">
                    <a:extLst>
                      <a:ext uri="{FF2B5EF4-FFF2-40B4-BE49-F238E27FC236}">
                        <a16:creationId xmlns:a16="http://schemas.microsoft.com/office/drawing/2014/main" id="{82E6C710-291B-45AB-B5EF-EDDE55403B69}"/>
                      </a:ext>
                    </a:extLst>
                  </p:cNvPr>
                  <p:cNvCxnSpPr/>
                  <p:nvPr/>
                </p:nvCxnSpPr>
                <p:spPr>
                  <a:xfrm>
                    <a:off x="765110" y="5029200"/>
                    <a:ext cx="0" cy="214604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0" name="Groupe 39">
                    <a:extLst>
                      <a:ext uri="{FF2B5EF4-FFF2-40B4-BE49-F238E27FC236}">
                        <a16:creationId xmlns:a16="http://schemas.microsoft.com/office/drawing/2014/main" id="{CB8A0811-E984-41A7-AC8D-3E4609BA5FE8}"/>
                      </a:ext>
                    </a:extLst>
                  </p:cNvPr>
                  <p:cNvGrpSpPr/>
                  <p:nvPr/>
                </p:nvGrpSpPr>
                <p:grpSpPr>
                  <a:xfrm>
                    <a:off x="755779" y="5019869"/>
                    <a:ext cx="475428" cy="223935"/>
                    <a:chOff x="755779" y="5019869"/>
                    <a:chExt cx="475428" cy="223935"/>
                  </a:xfrm>
                </p:grpSpPr>
                <p:cxnSp>
                  <p:nvCxnSpPr>
                    <p:cNvPr id="46" name="Connecteur droit 45">
                      <a:extLst>
                        <a:ext uri="{FF2B5EF4-FFF2-40B4-BE49-F238E27FC236}">
                          <a16:creationId xmlns:a16="http://schemas.microsoft.com/office/drawing/2014/main" id="{D0551691-FC5A-4A66-8629-E1322C30EF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55779" y="5122765"/>
                      <a:ext cx="475428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Connecteur droit 46">
                      <a:extLst>
                        <a:ext uri="{FF2B5EF4-FFF2-40B4-BE49-F238E27FC236}">
                          <a16:creationId xmlns:a16="http://schemas.microsoft.com/office/drawing/2014/main" id="{3115BFA2-FEBE-44C1-9430-A1ED40D4C2F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65110" y="5029200"/>
                      <a:ext cx="0" cy="214604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Connecteur droit 47">
                      <a:extLst>
                        <a:ext uri="{FF2B5EF4-FFF2-40B4-BE49-F238E27FC236}">
                          <a16:creationId xmlns:a16="http://schemas.microsoft.com/office/drawing/2014/main" id="{4879AF9C-5879-42B5-B409-0927293BF32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231207" y="5019869"/>
                      <a:ext cx="0" cy="214604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2E135A7B-CFA7-4A38-BED4-BC4346E847A7}"/>
                      </a:ext>
                    </a:extLst>
                  </p:cNvPr>
                  <p:cNvSpPr txBox="1"/>
                  <p:nvPr/>
                </p:nvSpPr>
                <p:spPr>
                  <a:xfrm>
                    <a:off x="720263" y="4797200"/>
                    <a:ext cx="66589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200" dirty="0">
                        <a:solidFill>
                          <a:srgbClr val="FF0000"/>
                        </a:solidFill>
                      </a:rPr>
                      <a:t>9.1 mm</a:t>
                    </a:r>
                  </a:p>
                </p:txBody>
              </p:sp>
              <p:grpSp>
                <p:nvGrpSpPr>
                  <p:cNvPr id="42" name="Groupe 41">
                    <a:extLst>
                      <a:ext uri="{FF2B5EF4-FFF2-40B4-BE49-F238E27FC236}">
                        <a16:creationId xmlns:a16="http://schemas.microsoft.com/office/drawing/2014/main" id="{19941E56-8147-4F46-B23C-CFE7CBDAC351}"/>
                      </a:ext>
                    </a:extLst>
                  </p:cNvPr>
                  <p:cNvGrpSpPr/>
                  <p:nvPr/>
                </p:nvGrpSpPr>
                <p:grpSpPr>
                  <a:xfrm>
                    <a:off x="434340" y="4320540"/>
                    <a:ext cx="240030" cy="923264"/>
                    <a:chOff x="434340" y="4320540"/>
                    <a:chExt cx="240030" cy="923264"/>
                  </a:xfrm>
                </p:grpSpPr>
                <p:cxnSp>
                  <p:nvCxnSpPr>
                    <p:cNvPr id="43" name="Connecteur droit 42">
                      <a:extLst>
                        <a:ext uri="{FF2B5EF4-FFF2-40B4-BE49-F238E27FC236}">
                          <a16:creationId xmlns:a16="http://schemas.microsoft.com/office/drawing/2014/main" id="{196D6838-10AC-461D-BE11-3BC2FF8BFB2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63880" y="4328160"/>
                      <a:ext cx="0" cy="915644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Connecteur droit 43">
                      <a:extLst>
                        <a:ext uri="{FF2B5EF4-FFF2-40B4-BE49-F238E27FC236}">
                          <a16:creationId xmlns:a16="http://schemas.microsoft.com/office/drawing/2014/main" id="{34EB8F66-C6C1-41CC-B734-14C466B602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34340" y="4320540"/>
                      <a:ext cx="240030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Connecteur droit 44">
                      <a:extLst>
                        <a:ext uri="{FF2B5EF4-FFF2-40B4-BE49-F238E27FC236}">
                          <a16:creationId xmlns:a16="http://schemas.microsoft.com/office/drawing/2014/main" id="{4B4418BE-0B4E-45B4-970D-0876E16714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34340" y="5243804"/>
                      <a:ext cx="240030" cy="0"/>
                    </a:xfrm>
                    <a:prstGeom prst="line">
                      <a:avLst/>
                    </a:prstGeom>
                    <a:ln w="127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E89D7B04-EF8A-4D6B-8E0B-4DA25BED5038}"/>
                    </a:ext>
                  </a:extLst>
                </p:cNvPr>
                <p:cNvSpPr txBox="1"/>
                <p:nvPr/>
              </p:nvSpPr>
              <p:spPr>
                <a:xfrm>
                  <a:off x="5100402" y="2845017"/>
                  <a:ext cx="1057686" cy="385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FF0000"/>
                      </a:solidFill>
                    </a:rPr>
                    <a:t>18 mm</a:t>
                  </a:r>
                </a:p>
              </p:txBody>
            </p:sp>
          </p:grpSp>
          <p:cxnSp>
            <p:nvCxnSpPr>
              <p:cNvPr id="29" name="Connecteur droit avec flèche 28">
                <a:extLst>
                  <a:ext uri="{FF2B5EF4-FFF2-40B4-BE49-F238E27FC236}">
                    <a16:creationId xmlns:a16="http://schemas.microsoft.com/office/drawing/2014/main" id="{A3A9F391-EADB-41E6-964C-7B25A1746DDB}"/>
                  </a:ext>
                </a:extLst>
              </p:cNvPr>
              <p:cNvCxnSpPr/>
              <p:nvPr/>
            </p:nvCxnSpPr>
            <p:spPr>
              <a:xfrm flipH="1">
                <a:off x="1724626" y="4497355"/>
                <a:ext cx="34275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D683F2B8-0575-44CB-8610-E3348FD2C769}"/>
                </a:ext>
              </a:extLst>
            </p:cNvPr>
            <p:cNvSpPr txBox="1"/>
            <p:nvPr/>
          </p:nvSpPr>
          <p:spPr>
            <a:xfrm>
              <a:off x="2127187" y="5133400"/>
              <a:ext cx="1583819" cy="49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0"/>
                </a:rPr>
                <a:t>Inlet  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5E6EAA4F-8918-4689-A2E1-71182D5FA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28151" y="1746072"/>
            <a:ext cx="1685935" cy="4121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E19CC4F-A75D-4B07-A217-E137B3061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315" y="5888090"/>
            <a:ext cx="929428" cy="448998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B2CCB116-51AB-49DC-9BB2-BBE6C30C3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47" y="4708406"/>
            <a:ext cx="1045848" cy="627509"/>
          </a:xfrm>
          <a:prstGeom prst="rect">
            <a:avLst/>
          </a:prstGeom>
        </p:spPr>
      </p:pic>
      <p:pic>
        <p:nvPicPr>
          <p:cNvPr id="52" name="Graphique 51">
            <a:extLst>
              <a:ext uri="{FF2B5EF4-FFF2-40B4-BE49-F238E27FC236}">
                <a16:creationId xmlns:a16="http://schemas.microsoft.com/office/drawing/2014/main" id="{F4601C5A-B2CB-4BC3-A9D3-0B0E9C0D2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21754" y="2933498"/>
            <a:ext cx="714375" cy="609600"/>
          </a:xfrm>
          <a:prstGeom prst="rect">
            <a:avLst/>
          </a:prstGeom>
        </p:spPr>
      </p:pic>
      <p:pic>
        <p:nvPicPr>
          <p:cNvPr id="53" name="Picture 29">
            <a:extLst>
              <a:ext uri="{FF2B5EF4-FFF2-40B4-BE49-F238E27FC236}">
                <a16:creationId xmlns:a16="http://schemas.microsoft.com/office/drawing/2014/main" id="{7E424D85-1083-4906-9968-6839CD1C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04882" y="4366323"/>
            <a:ext cx="1242186" cy="205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Flèche : courbe vers la gauche 53">
            <a:extLst>
              <a:ext uri="{FF2B5EF4-FFF2-40B4-BE49-F238E27FC236}">
                <a16:creationId xmlns:a16="http://schemas.microsoft.com/office/drawing/2014/main" id="{0C7426CA-0F56-44E4-9A48-D2723FE276F4}"/>
              </a:ext>
            </a:extLst>
          </p:cNvPr>
          <p:cNvSpPr/>
          <p:nvPr/>
        </p:nvSpPr>
        <p:spPr>
          <a:xfrm rot="2443018">
            <a:off x="6201486" y="5484157"/>
            <a:ext cx="333803" cy="620786"/>
          </a:xfrm>
          <a:prstGeom prst="curved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Flèche : courbe vers la gauche 54">
            <a:extLst>
              <a:ext uri="{FF2B5EF4-FFF2-40B4-BE49-F238E27FC236}">
                <a16:creationId xmlns:a16="http://schemas.microsoft.com/office/drawing/2014/main" id="{C4515C6A-7DDF-440A-BA58-A139E3EC3C07}"/>
              </a:ext>
            </a:extLst>
          </p:cNvPr>
          <p:cNvSpPr/>
          <p:nvPr/>
        </p:nvSpPr>
        <p:spPr>
          <a:xfrm rot="13255172">
            <a:off x="5957940" y="5211897"/>
            <a:ext cx="333803" cy="620786"/>
          </a:xfrm>
          <a:prstGeom prst="curved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421CCF2C-138D-4B52-9FEF-79F904473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2738" y="4546372"/>
            <a:ext cx="1570026" cy="1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7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Granular</a:t>
            </a:r>
            <a:r>
              <a:rPr lang="fr-FR" dirty="0"/>
              <a:t> </a:t>
            </a:r>
            <a:r>
              <a:rPr lang="fr-FR" dirty="0" err="1"/>
              <a:t>column</a:t>
            </a:r>
            <a:r>
              <a:rPr lang="fr-FR" dirty="0"/>
              <a:t>: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indicators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6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7750" y="936104"/>
                <a:ext cx="9531350" cy="6538487"/>
              </a:xfrm>
            </p:spPr>
            <p:txBody>
              <a:bodyPr>
                <a:normAutofit/>
              </a:bodyPr>
              <a:lstStyle/>
              <a:p>
                <a:pPr marL="742950" lvl="1" indent="-285750"/>
                <a:r>
                  <a:rPr lang="fr-FR" dirty="0"/>
                  <a:t>Porosity : 			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𝑠𝑎𝑛𝑑</m:t>
                            </m:r>
                          </m:e>
                        </m:nary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𝑉𝑜𝑙𝑢𝑚𝑒</m:t>
                        </m:r>
                      </m:den>
                    </m:f>
                  </m:oMath>
                </a14:m>
                <a:endParaRPr lang="fr-FR" dirty="0"/>
              </a:p>
              <a:p>
                <a:pPr marL="457200" lvl="1" indent="0">
                  <a:buNone/>
                </a:pPr>
                <a:endParaRPr lang="fr-FR" sz="800" dirty="0"/>
              </a:p>
              <a:p>
                <a:pPr marL="742950" lvl="1" indent="-285750"/>
                <a:r>
                  <a:rPr lang="fr-FR" dirty="0"/>
                  <a:t>Calcite volume fraction 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𝑐𝑎𝑙𝑐𝑖𝑡𝑒</m:t>
                            </m:r>
                          </m:e>
                        </m:nary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</a:rPr>
                          <m:t>𝑉𝑜𝑙𝑢𝑚𝑒</m:t>
                        </m:r>
                      </m:den>
                    </m:f>
                  </m:oMath>
                </a14:m>
                <a:endParaRPr lang="fr-FR" dirty="0"/>
              </a:p>
              <a:p>
                <a:pPr marL="742950" lvl="1" indent="-285750"/>
                <a:endParaRPr lang="fr-FR" dirty="0"/>
              </a:p>
              <a:p>
                <a:pPr marL="742950" lvl="1" indent="-285750"/>
                <a:r>
                  <a:rPr lang="fr-FR" dirty="0"/>
                  <a:t>Active calcite volume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𝑎𝑐𝑡𝑖𝑣𝑒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𝑎𝑐𝑡𝑖𝑣𝑒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𝑐𝑎𝑙𝑐𝑖𝑡𝑒</m:t>
                            </m:r>
                          </m:e>
                        </m:nary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</a:rPr>
                          <m:t>𝑉𝑜𝑙𝑢𝑚𝑒</m:t>
                        </m:r>
                      </m:den>
                    </m:f>
                  </m:oMath>
                </a14:m>
                <a:br>
                  <a:rPr lang="fr-FR" dirty="0"/>
                </a:br>
                <a:r>
                  <a:rPr lang="fr-FR" dirty="0"/>
                  <a:t>fraction :</a:t>
                </a:r>
              </a:p>
              <a:p>
                <a:pPr marL="742950" lvl="1" indent="-285750"/>
                <a:endParaRPr lang="fr-FR" dirty="0"/>
              </a:p>
              <a:p>
                <a:pPr marL="742950" lvl="1" indent="-285750"/>
                <a:r>
                  <a:rPr lang="fr-FR" dirty="0"/>
                  <a:t>Fraction of grain </a:t>
                </a:r>
                <a:r>
                  <a:rPr lang="fr-FR" dirty="0" err="1"/>
                  <a:t>without</a:t>
                </a:r>
                <a:r>
                  <a:rPr lang="fr-FR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𝑔𝑤𝑐𝑐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𝑔𝑟𝑎𝑖𝑛𝑠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𝑤𝑖𝑡h𝑜𝑢𝑡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𝑎𝑐𝑡𝑖𝑣𝑒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𝑐𝑎𝑙𝑐𝑖𝑡𝑒</m:t>
                            </m:r>
                          </m:sub>
                        </m:sSub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𝑔𝑟𝑎𝑖𝑛𝑠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fr-FR" dirty="0"/>
                </a:br>
                <a:r>
                  <a:rPr lang="fr-FR" dirty="0" err="1"/>
                  <a:t>cohesive</a:t>
                </a:r>
                <a:r>
                  <a:rPr lang="fr-FR" dirty="0"/>
                  <a:t> contact</a:t>
                </a:r>
              </a:p>
              <a:p>
                <a:pPr marL="457200" lvl="1" indent="0">
                  <a:buNone/>
                </a:pPr>
                <a:endParaRPr lang="fr-FR" dirty="0"/>
              </a:p>
              <a:p>
                <a:pPr marL="742950" lvl="1" indent="-285750"/>
                <a:endParaRPr lang="fr-FR" sz="800" dirty="0"/>
              </a:p>
              <a:p>
                <a:pPr marL="742950" lvl="1" indent="-285750"/>
                <a:r>
                  <a:rPr lang="fr-FR" dirty="0"/>
                  <a:t>Fraction of </a:t>
                </a:r>
                <a:r>
                  <a:rPr lang="fr-FR" dirty="0" err="1"/>
                  <a:t>cohesive</a:t>
                </a:r>
                <a:r>
                  <a:rPr lang="fr-FR" dirty="0"/>
                  <a:t> 		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𝐹𝐶𝐶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𝑐𝑠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∑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𝑠𝑎𝑛𝑑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𝑐𝑎𝑙𝑐𝑖𝑡𝑒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𝑐𝑜𝑛𝑡𝑎𝑐𝑡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𝑠𝑢𝑟𝑓𝑎𝑐𝑒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𝑎𝑟𝑒𝑎</m:t>
                        </m:r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</a:rPr>
                          <m:t>∑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𝑠𝑎𝑛𝑑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𝑔𝑟𝑎𝑖𝑛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𝑠𝑢𝑟𝑓𝑎𝑐𝑒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𝑎𝑟𝑟𝑒𝑎</m:t>
                        </m:r>
                      </m:den>
                    </m:f>
                  </m:oMath>
                </a14:m>
                <a:br>
                  <a:rPr lang="fr-FR" dirty="0"/>
                </a:br>
                <a:r>
                  <a:rPr lang="fr-FR" dirty="0"/>
                  <a:t>contact surface area :  		</a:t>
                </a:r>
                <a:endParaRPr lang="fr-FR" sz="2000" dirty="0"/>
              </a:p>
              <a:p>
                <a:pPr marL="742950" lvl="1" indent="-285750"/>
                <a:endParaRPr lang="fr-FR" sz="2000" dirty="0"/>
              </a:p>
              <a:p>
                <a:pPr marL="742950" lvl="1" indent="-285750"/>
                <a:r>
                  <a:rPr lang="fr-FR" dirty="0"/>
                  <a:t>Contact orientation : 	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: </a:t>
                </a:r>
                <a:r>
                  <a:rPr lang="fr-FR" dirty="0" err="1"/>
                  <a:t>singular</a:t>
                </a:r>
                <a:r>
                  <a:rPr lang="fr-FR" dirty="0"/>
                  <a:t> value </a:t>
                </a:r>
                <a:r>
                  <a:rPr lang="fr-FR" dirty="0" err="1"/>
                  <a:t>decomposition</a:t>
                </a:r>
                <a:r>
                  <a:rPr lang="fr-FR" dirty="0"/>
                  <a:t> on the point cloud of the </a:t>
                </a:r>
                <a:br>
                  <a:rPr lang="fr-FR" dirty="0"/>
                </a:br>
                <a:r>
                  <a:rPr lang="fr-FR" dirty="0"/>
                  <a:t>				    contact surface</a:t>
                </a:r>
              </a:p>
              <a:p>
                <a:pPr marL="742950" lvl="1" indent="-285750"/>
                <a:endParaRPr lang="fr-FR" dirty="0"/>
              </a:p>
              <a:p>
                <a:pPr marL="742950" lvl="1" indent="-285750"/>
                <a:r>
                  <a:rPr lang="fr-FR" dirty="0" err="1"/>
                  <a:t>Fabric</a:t>
                </a:r>
                <a:r>
                  <a:rPr lang="fr-FR" dirty="0"/>
                  <a:t> </a:t>
                </a:r>
                <a:r>
                  <a:rPr lang="fr-FR" dirty="0" err="1"/>
                  <a:t>Tensor</a:t>
                </a:r>
                <a:r>
                  <a:rPr lang="fr-FR" dirty="0"/>
                  <a:t> 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den>
                    </m:f>
                    <m:nary>
                      <m:naryPr>
                        <m:chr m:val="∑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</m:e>
                    </m:nary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32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750" y="936104"/>
                <a:ext cx="9531350" cy="6538487"/>
              </a:xfrm>
              <a:blipFill>
                <a:blip r:embed="rId2"/>
                <a:stretch>
                  <a:fillRect t="-43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e 22">
            <a:extLst>
              <a:ext uri="{FF2B5EF4-FFF2-40B4-BE49-F238E27FC236}">
                <a16:creationId xmlns:a16="http://schemas.microsoft.com/office/drawing/2014/main" id="{106CD295-BB23-4005-92FE-2BBFE314852D}"/>
              </a:ext>
            </a:extLst>
          </p:cNvPr>
          <p:cNvGrpSpPr/>
          <p:nvPr/>
        </p:nvGrpSpPr>
        <p:grpSpPr>
          <a:xfrm>
            <a:off x="6669617" y="1338676"/>
            <a:ext cx="2124215" cy="2350971"/>
            <a:chOff x="6813402" y="948268"/>
            <a:chExt cx="1915158" cy="2050673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E1BC5C9-FF55-4C4E-957B-AF0466073915}"/>
                </a:ext>
              </a:extLst>
            </p:cNvPr>
            <p:cNvGrpSpPr/>
            <p:nvPr/>
          </p:nvGrpSpPr>
          <p:grpSpPr>
            <a:xfrm>
              <a:off x="6813402" y="948268"/>
              <a:ext cx="1915158" cy="2050673"/>
              <a:chOff x="6215307" y="3741880"/>
              <a:chExt cx="2910197" cy="3116120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789669F4-19F3-44EA-8866-A2221807C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6215307" y="3741880"/>
                <a:ext cx="2910197" cy="3116120"/>
              </a:xfrm>
              <a:prstGeom prst="rect">
                <a:avLst/>
              </a:prstGeom>
            </p:spPr>
          </p:pic>
          <p:sp>
            <p:nvSpPr>
              <p:cNvPr id="11" name="Google Shape;230;p33">
                <a:extLst>
                  <a:ext uri="{FF2B5EF4-FFF2-40B4-BE49-F238E27FC236}">
                    <a16:creationId xmlns:a16="http://schemas.microsoft.com/office/drawing/2014/main" id="{C2A528DE-9E12-4545-938A-A951EE3DBEB4}"/>
                  </a:ext>
                </a:extLst>
              </p:cNvPr>
              <p:cNvSpPr/>
              <p:nvPr/>
            </p:nvSpPr>
            <p:spPr bwMode="auto">
              <a:xfrm>
                <a:off x="6507809" y="4906162"/>
                <a:ext cx="351900" cy="343199"/>
              </a:xfrm>
              <a:prstGeom prst="ellipse">
                <a:avLst/>
              </a:prstGeom>
              <a:noFill/>
              <a:ln w="3810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3" tIns="91423" rIns="91423" bIns="91423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 dirty="0">
                  <a:solidFill>
                    <a:srgbClr val="000000"/>
                  </a:solidFill>
                  <a:latin typeface="Bahnschrift SemiLight" panose="020B0502040204020203" pitchFamily="34" charset="0"/>
                  <a:ea typeface="Arial"/>
                  <a:cs typeface="Arial"/>
                </a:endParaRPr>
              </a:p>
            </p:txBody>
          </p:sp>
          <p:cxnSp>
            <p:nvCxnSpPr>
              <p:cNvPr id="12" name="Google Shape;231;p33">
                <a:extLst>
                  <a:ext uri="{FF2B5EF4-FFF2-40B4-BE49-F238E27FC236}">
                    <a16:creationId xmlns:a16="http://schemas.microsoft.com/office/drawing/2014/main" id="{57C9FF44-611C-439B-929D-887F183D93C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785038" y="4524107"/>
                <a:ext cx="269976" cy="372813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14" name="Google Shape;234;p33">
                <a:extLst>
                  <a:ext uri="{FF2B5EF4-FFF2-40B4-BE49-F238E27FC236}">
                    <a16:creationId xmlns:a16="http://schemas.microsoft.com/office/drawing/2014/main" id="{EFDA74C9-658A-4E2D-A45D-CC773C665841}"/>
                  </a:ext>
                </a:extLst>
              </p:cNvPr>
              <p:cNvSpPr/>
              <p:nvPr/>
            </p:nvSpPr>
            <p:spPr bwMode="auto">
              <a:xfrm>
                <a:off x="7250548" y="4986466"/>
                <a:ext cx="408558" cy="375898"/>
              </a:xfrm>
              <a:prstGeom prst="ellipse">
                <a:avLst/>
              </a:prstGeom>
              <a:noFill/>
              <a:ln w="3810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marL="0" marR="0" lvl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defRPr/>
                </a:pPr>
                <a:endParaRPr sz="1400" b="0" i="0" u="none" strike="noStrike" cap="none" dirty="0">
                  <a:solidFill>
                    <a:srgbClr val="000000"/>
                  </a:solidFill>
                  <a:latin typeface="Bahnschrift SemiLight" panose="020B0502040204020203" pitchFamily="34" charset="0"/>
                  <a:ea typeface="Arial"/>
                  <a:cs typeface="Arial"/>
                </a:endParaRPr>
              </a:p>
            </p:txBody>
          </p:sp>
          <p:cxnSp>
            <p:nvCxnSpPr>
              <p:cNvPr id="15" name="Google Shape;235;p33">
                <a:extLst>
                  <a:ext uri="{FF2B5EF4-FFF2-40B4-BE49-F238E27FC236}">
                    <a16:creationId xmlns:a16="http://schemas.microsoft.com/office/drawing/2014/main" id="{15BA350A-8DFB-487B-BA8F-DC06A26E3E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572701" y="5324655"/>
                <a:ext cx="390838" cy="549259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sp>
          <p:nvSpPr>
            <p:cNvPr id="8" name="Google Shape;233;p33">
              <a:extLst>
                <a:ext uri="{FF2B5EF4-FFF2-40B4-BE49-F238E27FC236}">
                  <a16:creationId xmlns:a16="http://schemas.microsoft.com/office/drawing/2014/main" id="{C51C8859-69F5-4B42-9526-E6B04D09CFD3}"/>
                </a:ext>
              </a:extLst>
            </p:cNvPr>
            <p:cNvSpPr txBox="1"/>
            <p:nvPr/>
          </p:nvSpPr>
          <p:spPr bwMode="auto">
            <a:xfrm>
              <a:off x="7219633" y="1083779"/>
              <a:ext cx="870119" cy="615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r>
                <a:rPr lang="en" sz="1400" b="0" i="0" u="none" strike="noStrike" cap="none" dirty="0">
                  <a:solidFill>
                    <a:srgbClr val="FFFF00"/>
                  </a:solidFill>
                  <a:latin typeface="Gill Sans MT" panose="020B0502020104020203" pitchFamily="34" charset="0"/>
                  <a:ea typeface="Open Sans"/>
                  <a:cs typeface="Open Sans"/>
                </a:rPr>
                <a:t>Inactive crystal</a:t>
              </a:r>
              <a:endParaRPr sz="1400" b="0" i="0" u="none" strike="noStrike" cap="none" dirty="0">
                <a:solidFill>
                  <a:srgbClr val="FFFF00"/>
                </a:solidFill>
                <a:latin typeface="Gill Sans MT" panose="020B0502020104020203" pitchFamily="34" charset="0"/>
                <a:ea typeface="Montserrat"/>
                <a:cs typeface="Montserrat"/>
              </a:endParaRPr>
            </a:p>
          </p:txBody>
        </p:sp>
        <p:sp>
          <p:nvSpPr>
            <p:cNvPr id="17" name="Google Shape;237;p33">
              <a:extLst>
                <a:ext uri="{FF2B5EF4-FFF2-40B4-BE49-F238E27FC236}">
                  <a16:creationId xmlns:a16="http://schemas.microsoft.com/office/drawing/2014/main" id="{EDFDC6E5-B50F-4C12-A118-10173A74E49A}"/>
                </a:ext>
              </a:extLst>
            </p:cNvPr>
            <p:cNvSpPr txBox="1"/>
            <p:nvPr/>
          </p:nvSpPr>
          <p:spPr bwMode="auto">
            <a:xfrm>
              <a:off x="7543701" y="2250114"/>
              <a:ext cx="793257" cy="615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3" tIns="91423" rIns="91423" bIns="91423" anchor="t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r>
                <a:rPr lang="en" sz="1400" b="0" i="0" u="none" strike="noStrike" cap="none" dirty="0">
                  <a:solidFill>
                    <a:srgbClr val="FFFF00"/>
                  </a:solidFill>
                  <a:latin typeface="Gill Sans MT" panose="020B0502020104020203" pitchFamily="34" charset="0"/>
                  <a:ea typeface="Open Sans"/>
                  <a:cs typeface="Open Sans"/>
                </a:rPr>
                <a:t>Active crystal</a:t>
              </a:r>
              <a:endParaRPr sz="1400" b="0" i="0" u="none" strike="noStrike" cap="none" dirty="0">
                <a:solidFill>
                  <a:srgbClr val="FFFF00"/>
                </a:solidFill>
                <a:latin typeface="Gill Sans MT" panose="020B0502020104020203" pitchFamily="34" charset="0"/>
                <a:ea typeface="Montserrat"/>
                <a:cs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32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Granular</a:t>
            </a:r>
            <a:r>
              <a:rPr lang="fr-FR" dirty="0"/>
              <a:t> </a:t>
            </a:r>
            <a:r>
              <a:rPr lang="fr-FR" dirty="0" err="1"/>
              <a:t>column</a:t>
            </a:r>
            <a:r>
              <a:rPr lang="fr-FR" dirty="0"/>
              <a:t>: image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flowchart</a:t>
            </a:r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FB2F6C5-1E69-48DA-8357-C457F6195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98" y="48781"/>
            <a:ext cx="6329476" cy="66600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553496" y="5006646"/>
            <a:ext cx="6361591" cy="1818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460598" y="3221567"/>
            <a:ext cx="6583026" cy="285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924740" y="1522907"/>
            <a:ext cx="6049014" cy="1872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7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CB6D10A-5EA4-4595-BD1A-B8024FD1E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/>
          <a:stretch/>
        </p:blipFill>
        <p:spPr>
          <a:xfrm>
            <a:off x="5338174" y="983696"/>
            <a:ext cx="3979149" cy="27910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966A7C8-7B92-4A66-886A-A6E5CA40C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18294" r="19819" b="24134"/>
          <a:stretch/>
        </p:blipFill>
        <p:spPr>
          <a:xfrm>
            <a:off x="816236" y="1018483"/>
            <a:ext cx="3515121" cy="270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Granular</a:t>
            </a:r>
            <a:r>
              <a:rPr lang="fr-FR" dirty="0"/>
              <a:t> </a:t>
            </a:r>
            <a:r>
              <a:rPr lang="fr-FR" dirty="0" err="1"/>
              <a:t>column</a:t>
            </a:r>
            <a:r>
              <a:rPr lang="fr-FR" dirty="0"/>
              <a:t>: </a:t>
            </a:r>
            <a:r>
              <a:rPr lang="fr-FR" dirty="0" err="1"/>
              <a:t>results</a:t>
            </a:r>
            <a:r>
              <a:rPr lang="fr-FR" dirty="0"/>
              <a:t> at pH5</a:t>
            </a:r>
            <a:endParaRPr lang="en-GB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A505E29-EBB0-4DC0-B651-5E4AA78ADD48}"/>
              </a:ext>
            </a:extLst>
          </p:cNvPr>
          <p:cNvSpPr txBox="1"/>
          <p:nvPr/>
        </p:nvSpPr>
        <p:spPr>
          <a:xfrm>
            <a:off x="111790" y="2187755"/>
            <a:ext cx="666849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sz="1600" b="1" dirty="0">
                <a:latin typeface="Gill Sans MT" panose="020B0502020104020203" pitchFamily="34" charset="0"/>
              </a:rPr>
              <a:t>t = 18h</a:t>
            </a:r>
            <a:endParaRPr lang="fr-FR" sz="1600" b="1" baseline="-25000" dirty="0">
              <a:latin typeface="Gill Sans MT" panose="020B0502020104020203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4706B9-066B-425A-8405-11A0C86A1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6"/>
          <a:stretch/>
        </p:blipFill>
        <p:spPr>
          <a:xfrm>
            <a:off x="483307" y="3901447"/>
            <a:ext cx="4128000" cy="28366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6CC66-A5F5-4E4E-8DF0-020A15EAE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18294" r="19819" b="24134"/>
          <a:stretch/>
        </p:blipFill>
        <p:spPr>
          <a:xfrm>
            <a:off x="811476" y="1018483"/>
            <a:ext cx="3515119" cy="270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BD3F02F-C71D-4D9C-AF7C-6E19B6B90E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8" t="9354" b="15090"/>
          <a:stretch/>
        </p:blipFill>
        <p:spPr>
          <a:xfrm>
            <a:off x="4434765" y="1008884"/>
            <a:ext cx="602934" cy="270967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F97E07A-816F-4727-A2ED-8A934F248A0C}"/>
              </a:ext>
            </a:extLst>
          </p:cNvPr>
          <p:cNvSpPr txBox="1"/>
          <p:nvPr/>
        </p:nvSpPr>
        <p:spPr>
          <a:xfrm>
            <a:off x="4670660" y="936104"/>
            <a:ext cx="274114" cy="289566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2450"/>
              </a:spcAft>
            </a:pPr>
            <a:r>
              <a:rPr lang="fr-FR" sz="1400" dirty="0">
                <a:latin typeface="Gill Sans MT" panose="020B0502020104020203" pitchFamily="34" charset="0"/>
              </a:rPr>
              <a:t>100</a:t>
            </a:r>
          </a:p>
          <a:p>
            <a:pPr>
              <a:spcAft>
                <a:spcPts val="2450"/>
              </a:spcAft>
            </a:pPr>
            <a:r>
              <a:rPr lang="fr-FR" sz="1400" dirty="0">
                <a:latin typeface="Gill Sans MT" panose="020B0502020104020203" pitchFamily="34" charset="0"/>
              </a:rPr>
              <a:t>80</a:t>
            </a:r>
          </a:p>
          <a:p>
            <a:pPr>
              <a:spcAft>
                <a:spcPts val="2450"/>
              </a:spcAft>
            </a:pPr>
            <a:r>
              <a:rPr lang="fr-FR" sz="1400" dirty="0">
                <a:latin typeface="Gill Sans MT" panose="020B0502020104020203" pitchFamily="34" charset="0"/>
              </a:rPr>
              <a:t>60</a:t>
            </a:r>
          </a:p>
          <a:p>
            <a:pPr>
              <a:spcAft>
                <a:spcPts val="2450"/>
              </a:spcAft>
            </a:pPr>
            <a:r>
              <a:rPr lang="fr-FR" sz="1400" dirty="0">
                <a:latin typeface="Gill Sans MT" panose="020B0502020104020203" pitchFamily="34" charset="0"/>
              </a:rPr>
              <a:t>40</a:t>
            </a:r>
          </a:p>
          <a:p>
            <a:pPr>
              <a:spcAft>
                <a:spcPts val="2450"/>
              </a:spcAft>
            </a:pPr>
            <a:r>
              <a:rPr lang="fr-FR" sz="1400" dirty="0">
                <a:latin typeface="Gill Sans MT" panose="020B0502020104020203" pitchFamily="34" charset="0"/>
              </a:rPr>
              <a:t>20</a:t>
            </a:r>
          </a:p>
          <a:p>
            <a:pPr>
              <a:spcAft>
                <a:spcPts val="2450"/>
              </a:spcAft>
            </a:pPr>
            <a:r>
              <a:rPr lang="fr-FR" sz="1400" dirty="0">
                <a:latin typeface="Gill Sans MT" panose="020B0502020104020203" pitchFamily="34" charset="0"/>
              </a:rPr>
              <a:t>0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0057FB-AC50-4534-A2F4-9FFF0749F23C}"/>
              </a:ext>
            </a:extLst>
          </p:cNvPr>
          <p:cNvSpPr txBox="1"/>
          <p:nvPr/>
        </p:nvSpPr>
        <p:spPr>
          <a:xfrm>
            <a:off x="122956" y="2188600"/>
            <a:ext cx="66845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sz="1600" b="1" dirty="0">
                <a:latin typeface="Gill Sans MT" panose="020B0502020104020203" pitchFamily="34" charset="0"/>
              </a:rPr>
              <a:t>t = 4h  </a:t>
            </a:r>
            <a:endParaRPr lang="fr-FR" sz="1600" b="1" baseline="-25000" dirty="0">
              <a:latin typeface="Gill Sans MT" panose="020B0502020104020203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BC468CF-1CCE-4983-9B95-D3C9BC445A8F}"/>
              </a:ext>
            </a:extLst>
          </p:cNvPr>
          <p:cNvSpPr txBox="1"/>
          <p:nvPr/>
        </p:nvSpPr>
        <p:spPr>
          <a:xfrm rot="16200000">
            <a:off x="4176562" y="2013584"/>
            <a:ext cx="1655710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sz="1600" dirty="0">
                <a:latin typeface="Gill Sans MT" panose="020B0502020104020203" pitchFamily="34" charset="0"/>
              </a:rPr>
              <a:t>FCC : </a:t>
            </a:r>
            <a:r>
              <a:rPr lang="fr-FR" sz="1600" dirty="0" err="1">
                <a:latin typeface="Gill Sans MT" panose="020B0502020104020203" pitchFamily="34" charset="0"/>
              </a:rPr>
              <a:t>A</a:t>
            </a:r>
            <a:r>
              <a:rPr lang="fr-FR" sz="1600" baseline="-25000" dirty="0" err="1">
                <a:latin typeface="Gill Sans MT" panose="020B0502020104020203" pitchFamily="34" charset="0"/>
              </a:rPr>
              <a:t>cohesive</a:t>
            </a:r>
            <a:r>
              <a:rPr lang="fr-FR" sz="1600" dirty="0">
                <a:latin typeface="Gill Sans MT" panose="020B0502020104020203" pitchFamily="34" charset="0"/>
              </a:rPr>
              <a:t> / </a:t>
            </a:r>
            <a:r>
              <a:rPr lang="fr-FR" sz="1600" dirty="0" err="1">
                <a:latin typeface="Gill Sans MT" panose="020B0502020104020203" pitchFamily="34" charset="0"/>
              </a:rPr>
              <a:t>A</a:t>
            </a:r>
            <a:r>
              <a:rPr lang="fr-FR" sz="1600" baseline="-25000" dirty="0" err="1">
                <a:latin typeface="Gill Sans MT" panose="020B0502020104020203" pitchFamily="34" charset="0"/>
              </a:rPr>
              <a:t>sand</a:t>
            </a:r>
            <a:endParaRPr lang="fr-FR" sz="1600" baseline="-25000" dirty="0">
              <a:latin typeface="Gill Sans MT" panose="020B0502020104020203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907BBE9-424B-4D00-9A7F-035BAC734D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18294" r="19819" b="24134"/>
          <a:stretch/>
        </p:blipFill>
        <p:spPr>
          <a:xfrm>
            <a:off x="811725" y="1018483"/>
            <a:ext cx="3515119" cy="27000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066E230-B5E9-48D5-9018-5AEAE22B22B8}"/>
              </a:ext>
            </a:extLst>
          </p:cNvPr>
          <p:cNvSpPr txBox="1"/>
          <p:nvPr/>
        </p:nvSpPr>
        <p:spPr>
          <a:xfrm>
            <a:off x="111790" y="2188600"/>
            <a:ext cx="722955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sz="1600" b="1" dirty="0">
                <a:latin typeface="Gill Sans MT" panose="020B0502020104020203" pitchFamily="34" charset="0"/>
              </a:rPr>
              <a:t>t = 2.5h</a:t>
            </a:r>
            <a:endParaRPr lang="fr-FR" sz="1600" b="1" baseline="-25000" dirty="0">
              <a:latin typeface="Gill Sans MT" panose="020B0502020104020203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5CA666-8755-4B7B-98E4-455FC1FAA8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18294" r="19819" b="24134"/>
          <a:stretch/>
        </p:blipFill>
        <p:spPr>
          <a:xfrm>
            <a:off x="811478" y="1018483"/>
            <a:ext cx="3515119" cy="27000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17ACCCF-CD94-45D6-93FD-E3A2264CBCCB}"/>
              </a:ext>
            </a:extLst>
          </p:cNvPr>
          <p:cNvSpPr txBox="1"/>
          <p:nvPr/>
        </p:nvSpPr>
        <p:spPr>
          <a:xfrm>
            <a:off x="111790" y="2188600"/>
            <a:ext cx="726161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sz="1600" b="1" dirty="0">
                <a:latin typeface="Gill Sans MT" panose="020B0502020104020203" pitchFamily="34" charset="0"/>
              </a:rPr>
              <a:t>t = 1h   </a:t>
            </a:r>
            <a:endParaRPr lang="fr-FR" sz="1600" b="1" baseline="-25000" dirty="0">
              <a:latin typeface="Gill Sans MT" panose="020B05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437E76-4244-41DB-ACDB-5304C7A30B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18294" r="19819" b="24134"/>
          <a:stretch/>
        </p:blipFill>
        <p:spPr>
          <a:xfrm>
            <a:off x="811476" y="1018483"/>
            <a:ext cx="3515121" cy="2700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D347913-738F-4552-B755-69F09947567D}"/>
              </a:ext>
            </a:extLst>
          </p:cNvPr>
          <p:cNvSpPr txBox="1"/>
          <p:nvPr/>
        </p:nvSpPr>
        <p:spPr>
          <a:xfrm>
            <a:off x="68245" y="2188600"/>
            <a:ext cx="726161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fr-FR" sz="1600" b="1" dirty="0">
                <a:latin typeface="Gill Sans MT" panose="020B0502020104020203" pitchFamily="34" charset="0"/>
              </a:rPr>
              <a:t>t = 0h   </a:t>
            </a:r>
            <a:endParaRPr lang="fr-FR" sz="1600" b="1" baseline="-25000" dirty="0">
              <a:latin typeface="Gill Sans MT" panose="020B0502020104020203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5966ECD-DEF7-4C6E-8DE2-83A2077939EF}"/>
              </a:ext>
            </a:extLst>
          </p:cNvPr>
          <p:cNvSpPr txBox="1"/>
          <p:nvPr/>
        </p:nvSpPr>
        <p:spPr>
          <a:xfrm>
            <a:off x="105077" y="1028773"/>
            <a:ext cx="58174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1600" b="1" dirty="0">
                <a:latin typeface="Gill Sans MT" panose="020B0502020104020203" pitchFamily="34" charset="0"/>
              </a:rPr>
              <a:t>1 mm   </a:t>
            </a:r>
            <a:endParaRPr lang="fr-FR" sz="1600" b="1" baseline="-25000" dirty="0">
              <a:latin typeface="Gill Sans MT" panose="020B0502020104020203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5688D2C-5723-4C1A-A68F-859A8FFE0BDA}"/>
              </a:ext>
            </a:extLst>
          </p:cNvPr>
          <p:cNvCxnSpPr/>
          <p:nvPr/>
        </p:nvCxnSpPr>
        <p:spPr>
          <a:xfrm>
            <a:off x="205691" y="1320303"/>
            <a:ext cx="36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57A170A-D96E-46E8-BDB1-12EEB0D6B0E5}"/>
                  </a:ext>
                </a:extLst>
              </p:cNvPr>
              <p:cNvSpPr txBox="1"/>
              <p:nvPr/>
            </p:nvSpPr>
            <p:spPr>
              <a:xfrm>
                <a:off x="5004696" y="4595922"/>
                <a:ext cx="342053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Symbol" panose="05050102010706020507" pitchFamily="18" charset="2"/>
                  <a:buChar char="Þ"/>
                </a:pPr>
                <a:r>
                  <a:rPr lang="en-US" sz="1600" dirty="0">
                    <a:latin typeface="Gill Sans MT" panose="020B0502020104020203" pitchFamily="34" charset="0"/>
                  </a:rPr>
                  <a:t>Even after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600" dirty="0">
                    <a:latin typeface="Gill Sans MT" panose="020B0502020104020203" pitchFamily="34" charset="0"/>
                  </a:rPr>
                  <a:t>50% of the calcite has dissolved,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600" dirty="0">
                    <a:latin typeface="Gill Sans MT" panose="020B0502020104020203" pitchFamily="34" charset="0"/>
                  </a:rPr>
                  <a:t>98% of grains have cohesive contacts</a:t>
                </a: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endParaRPr lang="en-US" sz="1600" dirty="0">
                  <a:latin typeface="Gill Sans MT" panose="020B0502020104020203" pitchFamily="34" charset="0"/>
                </a:endParaRP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r>
                  <a:rPr lang="en-US" sz="1600" dirty="0">
                    <a:latin typeface="Gill Sans MT" panose="020B0502020104020203" pitchFamily="34" charset="0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∼1%, 60%</m:t>
                    </m:r>
                  </m:oMath>
                </a14:m>
                <a:r>
                  <a:rPr lang="fr-FR" sz="1600" dirty="0">
                    <a:latin typeface="Gill Sans MT" panose="020B0502020104020203" pitchFamily="34" charset="0"/>
                  </a:rPr>
                  <a:t> of the grains have </a:t>
                </a:r>
                <a:r>
                  <a:rPr lang="fr-FR" sz="1600" dirty="0" err="1">
                    <a:latin typeface="Gill Sans MT" panose="020B0502020104020203" pitchFamily="34" charset="0"/>
                  </a:rPr>
                  <a:t>cohesive</a:t>
                </a:r>
                <a:r>
                  <a:rPr lang="fr-FR" sz="1600" dirty="0">
                    <a:latin typeface="Gill Sans MT" panose="020B0502020104020203" pitchFamily="34" charset="0"/>
                  </a:rPr>
                  <a:t> contacts</a:t>
                </a:r>
              </a:p>
            </p:txBody>
          </p:sp>
        </mc:Choice>
        <mc:Fallback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57A170A-D96E-46E8-BDB1-12EEB0D6B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696" y="4595922"/>
                <a:ext cx="3420533" cy="1569660"/>
              </a:xfrm>
              <a:prstGeom prst="rect">
                <a:avLst/>
              </a:prstGeom>
              <a:blipFill>
                <a:blip r:embed="rId9"/>
                <a:stretch>
                  <a:fillRect l="-1070" t="-1556" b="-42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84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3" grpId="0" animBg="1"/>
      <p:bldP spid="22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Granular</a:t>
            </a:r>
            <a:r>
              <a:rPr lang="fr-FR" dirty="0"/>
              <a:t> </a:t>
            </a:r>
            <a:r>
              <a:rPr lang="fr-FR" dirty="0" err="1"/>
              <a:t>column</a:t>
            </a:r>
            <a:r>
              <a:rPr lang="fr-FR" dirty="0"/>
              <a:t>: </a:t>
            </a:r>
            <a:r>
              <a:rPr lang="fr-FR" dirty="0" err="1"/>
              <a:t>results</a:t>
            </a:r>
            <a:r>
              <a:rPr lang="fr-FR" dirty="0"/>
              <a:t> at pH5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21BAA-F8F1-4311-B2DD-8E66AC43D9E1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F8054A5-4F83-4A83-A37B-D06B7D2F5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/>
          <a:stretch/>
        </p:blipFill>
        <p:spPr>
          <a:xfrm>
            <a:off x="280395" y="3807063"/>
            <a:ext cx="4186157" cy="28805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973BB82-DCF7-406E-A07E-D4CE815F7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1"/>
          <a:stretch/>
        </p:blipFill>
        <p:spPr>
          <a:xfrm>
            <a:off x="309677" y="914400"/>
            <a:ext cx="4128000" cy="27439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5C055A-D035-4264-B8BA-DCC4355418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1"/>
          <a:stretch/>
        </p:blipFill>
        <p:spPr>
          <a:xfrm>
            <a:off x="4665832" y="914399"/>
            <a:ext cx="4128000" cy="274395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C3AB2DE-5802-49BA-9AEA-9243FA7E401B}"/>
              </a:ext>
            </a:extLst>
          </p:cNvPr>
          <p:cNvSpPr txBox="1"/>
          <p:nvPr/>
        </p:nvSpPr>
        <p:spPr>
          <a:xfrm>
            <a:off x="4567988" y="4077456"/>
            <a:ext cx="43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>
                <a:latin typeface="Gill Sans MT" panose="020B0502020104020203" pitchFamily="34" charset="0"/>
              </a:rPr>
              <a:t>Heterogeneity develop in the material.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sz="1600" dirty="0">
              <a:latin typeface="Gill Sans MT" panose="020B0502020104020203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>
                <a:latin typeface="Gill Sans MT" panose="020B0502020104020203" pitchFamily="34" charset="0"/>
              </a:rPr>
              <a:t>Dissolution occurs mainly from the inlet to the outlet but fingering patterns develop.</a:t>
            </a:r>
          </a:p>
          <a:p>
            <a:endParaRPr lang="en-US" sz="1600" dirty="0">
              <a:latin typeface="Gill Sans MT" panose="020B0502020104020203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>
                <a:latin typeface="Gill Sans MT" panose="020B0502020104020203" pitchFamily="34" charset="0"/>
              </a:rPr>
              <a:t>Anisotropy develop in the material.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US" sz="1600" dirty="0">
              <a:latin typeface="Gill Sans MT" panose="020B0502020104020203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>
                <a:latin typeface="Gill Sans MT" panose="020B0502020104020203" pitchFamily="34" charset="0"/>
              </a:rPr>
              <a:t>Contacts whose normal vectors are parallel to the flow dissolve last.</a:t>
            </a:r>
          </a:p>
        </p:txBody>
      </p:sp>
    </p:spTree>
    <p:extLst>
      <p:ext uri="{BB962C8B-B14F-4D97-AF65-F5344CB8AC3E}">
        <p14:creationId xmlns:p14="http://schemas.microsoft.com/office/powerpoint/2010/main" val="244024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2375</TotalTime>
  <Words>1011</Words>
  <Application>Microsoft Office PowerPoint</Application>
  <PresentationFormat>Affichage à l'écran (4:3)</PresentationFormat>
  <Paragraphs>206</Paragraphs>
  <Slides>14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Bahnschrift SemiLight</vt:lpstr>
      <vt:lpstr>Calibri</vt:lpstr>
      <vt:lpstr>Calibri Light</vt:lpstr>
      <vt:lpstr>Cambria Math</vt:lpstr>
      <vt:lpstr>Gill Sans MT</vt:lpstr>
      <vt:lpstr>Symbol</vt:lpstr>
      <vt:lpstr>Thème Office</vt:lpstr>
      <vt:lpstr>Présentation PowerPoint</vt:lpstr>
      <vt:lpstr>Motivations for new reinforcement technics</vt:lpstr>
      <vt:lpstr>How does bio-cementation work ?</vt:lpstr>
      <vt:lpstr>Global project : micromechanical characterization of biocemented contacts to predict macroscopic mechanical properties</vt:lpstr>
      <vt:lpstr>Two scale experiments</vt:lpstr>
      <vt:lpstr>Granular column: target indicators</vt:lpstr>
      <vt:lpstr>Granular column: image analysis flowchart</vt:lpstr>
      <vt:lpstr>Granular column: results at pH5</vt:lpstr>
      <vt:lpstr>Granular column: results at pH5</vt:lpstr>
      <vt:lpstr>Two-grain and crystal experiments</vt:lpstr>
      <vt:lpstr>Two-grain and crystal experiments : results in batch</vt:lpstr>
      <vt:lpstr>Conclusion</vt:lpstr>
      <vt:lpstr>Thank you for you attention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Naillon</dc:creator>
  <cp:lastModifiedBy>Antoine Naillon</cp:lastModifiedBy>
  <cp:revision>559</cp:revision>
  <dcterms:created xsi:type="dcterms:W3CDTF">2017-10-03T08:31:41Z</dcterms:created>
  <dcterms:modified xsi:type="dcterms:W3CDTF">2026-05-20T06:21:10Z</dcterms:modified>
</cp:coreProperties>
</file>