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28800425" cy="359997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338">
          <p15:clr>
            <a:srgbClr val="000000"/>
          </p15:clr>
        </p15:guide>
        <p15:guide id="2" pos="907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hG8x5BhH7HskZ9Pw6lkgJyktEm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4EC"/>
    <a:srgbClr val="2D0043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691"/>
  </p:normalViewPr>
  <p:slideViewPr>
    <p:cSldViewPr snapToGrid="0">
      <p:cViewPr>
        <p:scale>
          <a:sx n="120" d="100"/>
          <a:sy n="120" d="100"/>
        </p:scale>
        <p:origin x="-12288" y="-14128"/>
      </p:cViewPr>
      <p:guideLst>
        <p:guide orient="horz" pos="11338"/>
        <p:guide pos="90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194514" y="1143000"/>
            <a:ext cx="24690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93925" y="1143000"/>
            <a:ext cx="2470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7" name="Google Shape;87;p1:notes"/>
          <p:cNvSpPr txBox="1"/>
          <p:nvPr/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0873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160001" y="5891671"/>
            <a:ext cx="24480000" cy="12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600001" y="18908341"/>
            <a:ext cx="21600000" cy="86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7400"/>
              <a:buNone/>
              <a:defRPr sz="7400"/>
            </a:lvl1pPr>
            <a:lvl2pPr lvl="1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6200"/>
              <a:buNone/>
              <a:defRPr sz="6200"/>
            </a:lvl2pPr>
            <a:lvl3pPr lvl="2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3pPr>
            <a:lvl4pPr lvl="3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4pPr>
            <a:lvl5pPr lvl="4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5pPr>
            <a:lvl6pPr lvl="5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6pPr>
            <a:lvl7pPr lvl="6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7pPr>
            <a:lvl8pPr lvl="7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8pPr>
            <a:lvl9pPr lvl="8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7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1965002" y="8975013"/>
            <a:ext cx="24840000" cy="149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1965002" y="24091685"/>
            <a:ext cx="24840000" cy="7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7400"/>
              <a:buNone/>
              <a:defRPr sz="7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6200"/>
              <a:buNone/>
              <a:defRPr sz="62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4900"/>
              <a:buNone/>
              <a:defRPr sz="49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4900"/>
              <a:buNone/>
              <a:defRPr sz="49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4900"/>
              <a:buNone/>
              <a:defRPr sz="49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4900"/>
              <a:buNone/>
              <a:defRPr sz="49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4900"/>
              <a:buNone/>
              <a:defRPr sz="49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4900"/>
              <a:buNone/>
              <a:defRPr sz="49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7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>
            <a:off x="1979833" y="1916878"/>
            <a:ext cx="24840300" cy="69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>
            <a:off x="1979833" y="9583070"/>
            <a:ext cx="24840300" cy="228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2pPr>
            <a:lvl3pPr marL="1371600" lvl="2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7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 rot="5400000">
            <a:off x="8460912" y="14065767"/>
            <a:ext cx="30508200" cy="62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 rot="5400000">
            <a:off x="-4139090" y="8035767"/>
            <a:ext cx="30508200" cy="18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2pPr>
            <a:lvl3pPr marL="1371600" lvl="2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7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979833" y="1916878"/>
            <a:ext cx="24840300" cy="69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 rot="5400000">
            <a:off x="2978727" y="8584220"/>
            <a:ext cx="22842600" cy="248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2pPr>
            <a:lvl3pPr marL="1371600" lvl="2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7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983752" y="2400000"/>
            <a:ext cx="9288900" cy="84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99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>
            <a:spLocks noGrp="1"/>
          </p:cNvSpPr>
          <p:nvPr>
            <p:ph type="pic" idx="2"/>
          </p:nvPr>
        </p:nvSpPr>
        <p:spPr>
          <a:xfrm>
            <a:off x="12243756" y="5183343"/>
            <a:ext cx="14580000" cy="25583400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1983752" y="10800003"/>
            <a:ext cx="9288900" cy="200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1pPr>
            <a:lvl2pPr marL="914400" lvl="1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2pPr>
            <a:lvl3pPr marL="1371600" lvl="2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/>
            </a:lvl3pPr>
            <a:lvl4pPr marL="1828800" lvl="3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4pPr>
            <a:lvl5pPr marL="2286000" lvl="4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5pPr>
            <a:lvl6pPr marL="2743200" lvl="5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6pPr>
            <a:lvl7pPr marL="3200400" lvl="6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7pPr>
            <a:lvl8pPr marL="3657600" lvl="7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8pPr>
            <a:lvl9pPr marL="4114800" lvl="8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7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983752" y="2400000"/>
            <a:ext cx="9288900" cy="84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99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2243756" y="5183343"/>
            <a:ext cx="14580000" cy="255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lvl="0" indent="-85725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9900"/>
              <a:buChar char="•"/>
              <a:defRPr sz="9900"/>
            </a:lvl1pPr>
            <a:lvl2pPr marL="914400" lvl="1" indent="-7747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8600"/>
              <a:buChar char="•"/>
              <a:defRPr sz="8600"/>
            </a:lvl2pPr>
            <a:lvl3pPr marL="1371600" lvl="2" indent="-6985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400"/>
              <a:buChar char="•"/>
              <a:defRPr sz="7400"/>
            </a:lvl3pPr>
            <a:lvl4pPr marL="1828800" lvl="3" indent="-6223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6200"/>
              <a:buChar char="•"/>
              <a:defRPr sz="6200"/>
            </a:lvl4pPr>
            <a:lvl5pPr marL="2286000" lvl="4" indent="-6223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6200"/>
              <a:buChar char="•"/>
              <a:defRPr sz="6200"/>
            </a:lvl5pPr>
            <a:lvl6pPr marL="2743200" lvl="5" indent="-6223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6200"/>
              <a:buChar char="•"/>
              <a:defRPr sz="6200"/>
            </a:lvl6pPr>
            <a:lvl7pPr marL="3200400" lvl="6" indent="-6223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6200"/>
              <a:buChar char="•"/>
              <a:defRPr sz="6200"/>
            </a:lvl7pPr>
            <a:lvl8pPr marL="3657600" lvl="7" indent="-6223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6200"/>
              <a:buChar char="•"/>
              <a:defRPr sz="6200"/>
            </a:lvl8pPr>
            <a:lvl9pPr marL="4114800" lvl="8" indent="-6223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6200"/>
              <a:buChar char="•"/>
              <a:defRPr sz="6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1983752" y="10800003"/>
            <a:ext cx="9288900" cy="200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/>
            </a:lvl1pPr>
            <a:lvl2pPr marL="914400" lvl="1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2pPr>
            <a:lvl3pPr marL="1371600" lvl="2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/>
            </a:lvl3pPr>
            <a:lvl4pPr marL="1828800" lvl="3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4pPr>
            <a:lvl5pPr marL="2286000" lvl="4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5pPr>
            <a:lvl6pPr marL="2743200" lvl="5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6pPr>
            <a:lvl7pPr marL="3200400" lvl="6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7pPr>
            <a:lvl8pPr marL="3657600" lvl="7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8pPr>
            <a:lvl9pPr marL="4114800" lvl="8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100"/>
              <a:buNone/>
              <a:defRPr sz="31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7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7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1979833" y="1916878"/>
            <a:ext cx="24840300" cy="69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7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1983752" y="1916676"/>
            <a:ext cx="24840000" cy="69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1983755" y="8825006"/>
            <a:ext cx="12183900" cy="4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7400"/>
              <a:buNone/>
              <a:defRPr sz="7400" b="1"/>
            </a:lvl1pPr>
            <a:lvl2pPr marL="914400" lvl="1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6200"/>
              <a:buNone/>
              <a:defRPr sz="6200" b="1"/>
            </a:lvl2pPr>
            <a:lvl3pPr marL="1371600" lvl="2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 b="1"/>
            </a:lvl3pPr>
            <a:lvl4pPr marL="1828800" lvl="3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4pPr>
            <a:lvl5pPr marL="2286000" lvl="4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5pPr>
            <a:lvl6pPr marL="2743200" lvl="5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6pPr>
            <a:lvl7pPr marL="3200400" lvl="6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7pPr>
            <a:lvl8pPr marL="3657600" lvl="7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8pPr>
            <a:lvl9pPr marL="4114800" lvl="8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body" idx="2"/>
          </p:nvPr>
        </p:nvSpPr>
        <p:spPr>
          <a:xfrm>
            <a:off x="1983755" y="13150004"/>
            <a:ext cx="12183900" cy="19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2pPr>
            <a:lvl3pPr marL="1371600" lvl="2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3"/>
          </p:nvPr>
        </p:nvSpPr>
        <p:spPr>
          <a:xfrm>
            <a:off x="14580008" y="8825006"/>
            <a:ext cx="12243900" cy="4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7400"/>
              <a:buNone/>
              <a:defRPr sz="7400" b="1"/>
            </a:lvl1pPr>
            <a:lvl2pPr marL="914400" lvl="1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6200"/>
              <a:buNone/>
              <a:defRPr sz="6200" b="1"/>
            </a:lvl2pPr>
            <a:lvl3pPr marL="1371600" lvl="2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 b="1"/>
            </a:lvl3pPr>
            <a:lvl4pPr marL="1828800" lvl="3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4pPr>
            <a:lvl5pPr marL="2286000" lvl="4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5pPr>
            <a:lvl6pPr marL="2743200" lvl="5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6pPr>
            <a:lvl7pPr marL="3200400" lvl="6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7pPr>
            <a:lvl8pPr marL="3657600" lvl="7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8pPr>
            <a:lvl9pPr marL="4114800" lvl="8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 b="1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4"/>
          </p:nvPr>
        </p:nvSpPr>
        <p:spPr>
          <a:xfrm>
            <a:off x="14580008" y="13150004"/>
            <a:ext cx="12243900" cy="19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2pPr>
            <a:lvl3pPr marL="1371600" lvl="2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7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1979833" y="1916878"/>
            <a:ext cx="24840300" cy="69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1980001" y="9583336"/>
            <a:ext cx="12240000" cy="228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2pPr>
            <a:lvl3pPr marL="1371600" lvl="2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14580006" y="9583336"/>
            <a:ext cx="12240000" cy="228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lvl="0" indent="-330200" algn="l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2pPr>
            <a:lvl3pPr marL="1371600" lvl="2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7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979833" y="1916878"/>
            <a:ext cx="24840300" cy="69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3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979833" y="9583070"/>
            <a:ext cx="24840300" cy="228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noAutofit/>
          </a:bodyPr>
          <a:lstStyle>
            <a:lvl1pPr marL="457200" marR="0" lvl="0" indent="-774700" algn="l" rtl="0">
              <a:lnSpc>
                <a:spcPct val="90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Arial"/>
              <a:buChar char="•"/>
              <a:defRPr sz="8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69850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7400"/>
              <a:buFont typeface="Arial"/>
              <a:buChar char="•"/>
              <a:defRPr sz="7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159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Arial"/>
              <a:buChar char="•"/>
              <a:defRPr sz="6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5778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Arial"/>
              <a:buChar char="•"/>
              <a:defRPr sz="5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57785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Arial"/>
              <a:buChar char="•"/>
              <a:defRPr sz="5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8420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Char char="•"/>
              <a:defRPr sz="5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8420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Char char="•"/>
              <a:defRPr sz="5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8420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Char char="•"/>
              <a:defRPr sz="5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8420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Char char="•"/>
              <a:defRPr sz="5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1979833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9539325" y="33366121"/>
            <a:ext cx="97215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20340211" y="33366121"/>
            <a:ext cx="6480000" cy="19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C270BD8A-C960-423B-BFB1-B3D4923E7105}"/>
              </a:ext>
            </a:extLst>
          </p:cNvPr>
          <p:cNvSpPr/>
          <p:nvPr/>
        </p:nvSpPr>
        <p:spPr>
          <a:xfrm>
            <a:off x="0" y="0"/>
            <a:ext cx="28800425" cy="35999738"/>
          </a:xfrm>
          <a:prstGeom prst="rect">
            <a:avLst/>
          </a:prstGeom>
          <a:noFill/>
          <a:ln>
            <a:solidFill>
              <a:srgbClr val="90C4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9" name="Google Shape;89;p1"/>
          <p:cNvSpPr txBox="1"/>
          <p:nvPr/>
        </p:nvSpPr>
        <p:spPr>
          <a:xfrm>
            <a:off x="0" y="8236887"/>
            <a:ext cx="28800425" cy="491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7200" b="1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Impact of Mineralogical Heterogeneity on Porosity Enhancement in Carbonates During Acidizing</a:t>
            </a:r>
            <a:endParaRPr lang="pt-BR" sz="72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Clr>
                <a:srgbClr val="FF0000"/>
              </a:buClr>
              <a:buSzPts val="5200"/>
            </a:pPr>
            <a:r>
              <a:rPr lang="pt-BR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Pereira J. </a:t>
            </a:r>
            <a:r>
              <a:rPr lang="pt-BR" sz="44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N.</a:t>
            </a:r>
            <a:r>
              <a:rPr lang="pt-BR" sz="4400" b="1" i="0" u="none" strike="noStrike" cap="none" baseline="30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</a:t>
            </a:r>
            <a:r>
              <a:rPr lang="pt-BR" sz="4400" b="1" i="0" u="none" strike="noStrike" cap="none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∗</a:t>
            </a:r>
            <a:r>
              <a:rPr lang="pt-BR" sz="44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</a:t>
            </a:r>
            <a:r>
              <a:rPr lang="pt-BR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Souza N. </a:t>
            </a:r>
            <a:r>
              <a:rPr lang="pt-BR" sz="44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 </a:t>
            </a:r>
            <a:r>
              <a:rPr lang="pt-BR" sz="44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S.</a:t>
            </a:r>
            <a:r>
              <a:rPr lang="pt-BR" sz="4400" b="1" baseline="30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</a:t>
            </a:r>
            <a:r>
              <a:rPr lang="pt-BR" sz="44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</a:t>
            </a:r>
            <a:r>
              <a:rPr lang="pt-BR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Barreto I. </a:t>
            </a:r>
            <a:r>
              <a:rPr lang="pt-BR" sz="44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A. </a:t>
            </a:r>
            <a:r>
              <a:rPr lang="pt-BR" sz="44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R.</a:t>
            </a:r>
            <a:r>
              <a:rPr lang="pt-BR" sz="4400" b="1" i="0" u="none" strike="noStrike" cap="none" baseline="30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</a:t>
            </a:r>
            <a:r>
              <a:rPr lang="pt-BR" sz="44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</a:t>
            </a:r>
            <a:r>
              <a:rPr lang="pt-BR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Medeiros R. </a:t>
            </a:r>
            <a:r>
              <a:rPr lang="pt-BR" sz="44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S. P. </a:t>
            </a:r>
            <a:r>
              <a:rPr lang="pt-BR" sz="44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</a:t>
            </a:r>
            <a:r>
              <a:rPr lang="pt-BR" sz="4400" b="1" i="0" u="none" strike="noStrike" cap="none" baseline="30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</a:t>
            </a:r>
            <a:r>
              <a:rPr lang="pt-BR" sz="44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</a:t>
            </a:r>
            <a:r>
              <a:rPr lang="pt-BR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Aum</a:t>
            </a:r>
            <a:r>
              <a:rPr lang="pt-BR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P. </a:t>
            </a:r>
            <a:r>
              <a:rPr lang="pt-BR" sz="44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T. </a:t>
            </a:r>
            <a:r>
              <a:rPr lang="pt-BR" sz="44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P.</a:t>
            </a:r>
            <a:r>
              <a:rPr lang="pt-BR" sz="4400" b="1" baseline="30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b</a:t>
            </a:r>
            <a:r>
              <a:rPr lang="pt-BR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</a:t>
            </a:r>
            <a:r>
              <a:rPr lang="pt-BR" sz="44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and </a:t>
            </a:r>
            <a:r>
              <a:rPr lang="pt-BR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Lucas C. </a:t>
            </a:r>
            <a:r>
              <a:rPr lang="pt-BR" sz="44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R. dos </a:t>
            </a:r>
            <a:r>
              <a:rPr lang="pt-BR" sz="44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S.</a:t>
            </a:r>
            <a:r>
              <a:rPr lang="pt-BR" sz="4400" b="1" i="0" u="none" strike="noStrike" cap="none" baseline="30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ab</a:t>
            </a:r>
            <a:r>
              <a:rPr lang="pt-BR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200"/>
              <a:buFont typeface="Calibri"/>
              <a:buNone/>
            </a:pPr>
            <a:r>
              <a:rPr lang="pt-BR" sz="4200" b="1" baseline="300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a</a:t>
            </a:r>
            <a:r>
              <a:rPr lang="pt-BR" sz="4200" b="1" i="0" u="none" strike="noStrike" cap="none" baseline="-25000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Program</a:t>
            </a:r>
            <a:r>
              <a:rPr lang="pt-BR" sz="4200" b="1" i="0" u="none" strike="noStrike" cap="none" baseline="-250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in Geology and </a:t>
            </a:r>
            <a:r>
              <a:rPr lang="pt-BR" sz="4200" b="1" i="0" u="none" strike="noStrike" cap="none" baseline="-25000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Geochemistry</a:t>
            </a:r>
            <a:r>
              <a:rPr lang="pt-BR" sz="4200" b="1" i="0" u="none" strike="noStrike" cap="none" baseline="-250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Geoscience Institute, Federal </a:t>
            </a:r>
            <a:r>
              <a:rPr lang="pt-BR" sz="4200" b="1" i="0" u="none" strike="noStrike" cap="none" baseline="-25000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University</a:t>
            </a:r>
            <a:r>
              <a:rPr lang="pt-BR" sz="4200" b="1" i="0" u="none" strike="noStrike" cap="none" baseline="-250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of Pará (UFPA), Belém, Pará, </a:t>
            </a:r>
            <a:r>
              <a:rPr lang="pt-BR" sz="4200" b="1" i="0" u="none" strike="noStrike" cap="none" baseline="-25000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Brazil</a:t>
            </a:r>
            <a:r>
              <a:rPr lang="pt-BR" sz="4200" b="1" i="0" u="none" strike="noStrike" cap="none" baseline="-250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; </a:t>
            </a:r>
            <a:r>
              <a:rPr lang="pt-BR" sz="4200" b="1" baseline="300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b</a:t>
            </a:r>
            <a:r>
              <a:rPr lang="pt-BR" sz="4200" b="1" i="0" u="none" strike="noStrike" cap="none" baseline="-25000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School</a:t>
            </a:r>
            <a:r>
              <a:rPr lang="pt-BR" sz="4200" b="1" i="0" u="none" strike="noStrike" cap="none" baseline="-250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of Engineering, Federal </a:t>
            </a:r>
            <a:r>
              <a:rPr lang="pt-BR" sz="4200" b="1" i="0" u="none" strike="noStrike" cap="none" baseline="-25000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University</a:t>
            </a:r>
            <a:r>
              <a:rPr lang="pt-BR" sz="4200" b="1" i="0" u="none" strike="noStrike" cap="none" baseline="-250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of Pará (UFPA), Salinópolis, Pará, </a:t>
            </a:r>
            <a:r>
              <a:rPr lang="pt-BR" sz="4200" b="1" i="0" u="none" strike="noStrike" cap="none" baseline="-25000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Brazil</a:t>
            </a:r>
            <a:r>
              <a:rPr lang="pt-BR" sz="4200" b="1" baseline="-250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200"/>
              <a:buFont typeface="Calibri"/>
              <a:buNone/>
            </a:pPr>
            <a:endParaRPr lang="pt-BR" sz="4200" b="1" i="0" u="none" strike="noStrike" cap="none" baseline="-250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200"/>
              <a:buFont typeface="Calibri"/>
              <a:buNone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*jessicanascimento608@gmail.com</a:t>
            </a:r>
            <a:endParaRPr lang="pt-BR" sz="32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359229" y="13345509"/>
            <a:ext cx="13075376" cy="849768"/>
          </a:xfrm>
          <a:prstGeom prst="rect">
            <a:avLst/>
          </a:prstGeom>
          <a:solidFill>
            <a:srgbClr val="90C4EC"/>
          </a:solidFill>
          <a:ln>
            <a:noFill/>
          </a:ln>
        </p:spPr>
        <p:txBody>
          <a:bodyPr spcFirstLastPara="1" wrap="square" lIns="79575" tIns="39775" rIns="79575" bIns="397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libri"/>
              <a:buNone/>
            </a:pPr>
            <a:r>
              <a:rPr lang="en-US" sz="50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Introduction</a:t>
            </a:r>
            <a:endParaRPr lang="en-US" sz="50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6138157" y="26204875"/>
            <a:ext cx="12262512" cy="315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rPr lang="en-US" sz="4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Porosity evolution during acid dissolution was controlled by mineralogical composition and textural heterogeneity. Calcite-rich and finer-grained regions showed greater dissolution, while resistant phases limited porosity development, resulting in heterogeneous behavior.</a:t>
            </a:r>
            <a:endParaRPr lang="en-US" sz="40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16138156" y="30370832"/>
            <a:ext cx="12262512" cy="3635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rPr lang="pt-BR" sz="2100" b="1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1</a:t>
            </a:r>
            <a:r>
              <a:rPr lang="pt-BR" sz="21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 </a:t>
            </a:r>
            <a:r>
              <a:rPr lang="lt-LT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K. C. Taylor, A. H. Al-Ghamdi, H. A. Nasr-El-Din, Effect of additives on the acid dissolution rates of calcium and magnesium carbonates, SPE Production &amp; Facilities 19 (2004) 122–127.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rPr lang="pt-BR" sz="21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2- </a:t>
            </a:r>
            <a:r>
              <a:rPr lang="lt-LT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K. Lund, H. S. Fogler, C. C. McCune, Acidization—ii. </a:t>
            </a:r>
            <a:r>
              <a:rPr lang="pt-BR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The</a:t>
            </a:r>
            <a:r>
              <a:rPr lang="lt-LT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dissolution of calcite in hydrochloric acid, Chemical Engineering Science 30 (1975) 825–835.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rPr lang="pt-BR" sz="21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3- </a:t>
            </a:r>
            <a:r>
              <a:rPr lang="lt-LT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M. Z. Jora, R. N. d. Souza, E.</a:t>
            </a:r>
            <a:r>
              <a:rPr lang="pt-BR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</a:t>
            </a:r>
            <a:r>
              <a:rPr lang="lt-LT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Lucas-Oliveira, C. Speglich, T. J. Bonagamba, E. Sabadini, Static acid dissolution of carbonate outcrops investigated by </a:t>
            </a:r>
            <a:r>
              <a:rPr lang="pt-BR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1H NMR</a:t>
            </a:r>
            <a:r>
              <a:rPr lang="lt-LT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and x-ray tomography, Journal of Petroleum Science and Engineering 207 (2021) 109124.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rPr lang="pt-BR" sz="21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4- </a:t>
            </a:r>
            <a:r>
              <a:rPr lang="lt-LT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P. Xu, M. Sheng, T. Y. Lin, Q. Liu, X. G. Wang, W. A. Khan, Q. Xu, Influences of rock microstructure on acid dissolution at a dolomite surface, Geothermics 100 (2022) 102324.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rPr lang="pt-BR" sz="21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5- </a:t>
            </a:r>
            <a:r>
              <a:rPr lang="en-US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LIU, </a:t>
            </a:r>
            <a:r>
              <a:rPr lang="en-US" sz="210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PingLi</a:t>
            </a:r>
            <a:r>
              <a:rPr lang="en-US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et al. Reaction between in-situ generated acid and carbonate rock at ultra-high temperatures: A fusion of kinetic mechanisms and experiments. </a:t>
            </a:r>
            <a:r>
              <a:rPr lang="en-US" sz="210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Geothermics</a:t>
            </a:r>
            <a:r>
              <a:rPr lang="en-US" sz="21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v. 131, p. 103357, set. 2025. </a:t>
            </a:r>
            <a:endParaRPr lang="lt-LT" sz="210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" name="Google Shape;90;p1">
            <a:extLst>
              <a:ext uri="{FF2B5EF4-FFF2-40B4-BE49-F238E27FC236}">
                <a16:creationId xmlns:a16="http://schemas.microsoft.com/office/drawing/2014/main" id="{43E1CAA8-6704-DF6C-9A39-FEC3246AD711}"/>
              </a:ext>
            </a:extLst>
          </p:cNvPr>
          <p:cNvSpPr txBox="1"/>
          <p:nvPr/>
        </p:nvSpPr>
        <p:spPr>
          <a:xfrm>
            <a:off x="16158421" y="13344242"/>
            <a:ext cx="12262512" cy="849768"/>
          </a:xfrm>
          <a:prstGeom prst="rect">
            <a:avLst/>
          </a:prstGeom>
          <a:solidFill>
            <a:srgbClr val="90C4EC"/>
          </a:solidFill>
          <a:ln>
            <a:noFill/>
          </a:ln>
        </p:spPr>
        <p:txBody>
          <a:bodyPr spcFirstLastPara="1" wrap="square" lIns="79575" tIns="39775" rIns="79575" bIns="397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libri"/>
              <a:buNone/>
            </a:pPr>
            <a:r>
              <a:rPr lang="en-US" sz="5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Results and discussions</a:t>
            </a:r>
            <a:endParaRPr lang="en-US" sz="50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Google Shape;90;p1">
            <a:extLst>
              <a:ext uri="{FF2B5EF4-FFF2-40B4-BE49-F238E27FC236}">
                <a16:creationId xmlns:a16="http://schemas.microsoft.com/office/drawing/2014/main" id="{97CF129D-3645-0360-D904-BFB4B4B5DBE6}"/>
              </a:ext>
            </a:extLst>
          </p:cNvPr>
          <p:cNvSpPr txBox="1"/>
          <p:nvPr/>
        </p:nvSpPr>
        <p:spPr>
          <a:xfrm>
            <a:off x="359229" y="24609229"/>
            <a:ext cx="13075376" cy="849768"/>
          </a:xfrm>
          <a:prstGeom prst="rect">
            <a:avLst/>
          </a:prstGeom>
          <a:solidFill>
            <a:srgbClr val="90C4EC"/>
          </a:solidFill>
          <a:ln>
            <a:noFill/>
          </a:ln>
        </p:spPr>
        <p:txBody>
          <a:bodyPr spcFirstLastPara="1" wrap="square" lIns="79575" tIns="39775" rIns="79575" bIns="397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libri"/>
              <a:buNone/>
            </a:pPr>
            <a:r>
              <a:rPr lang="en-US" sz="5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Materials and methods</a:t>
            </a:r>
            <a:endParaRPr lang="en-US" sz="50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2AE517B0-7615-CE98-064F-EAFF9342C14D}"/>
              </a:ext>
            </a:extLst>
          </p:cNvPr>
          <p:cNvSpPr txBox="1"/>
          <p:nvPr/>
        </p:nvSpPr>
        <p:spPr>
          <a:xfrm>
            <a:off x="16138157" y="25274432"/>
            <a:ext cx="12262512" cy="849768"/>
          </a:xfrm>
          <a:prstGeom prst="rect">
            <a:avLst/>
          </a:prstGeom>
          <a:solidFill>
            <a:srgbClr val="90C4EC"/>
          </a:solidFill>
          <a:ln>
            <a:noFill/>
          </a:ln>
        </p:spPr>
        <p:txBody>
          <a:bodyPr spcFirstLastPara="1" wrap="square" lIns="79575" tIns="39775" rIns="79575" bIns="397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libri"/>
              <a:buNone/>
            </a:pPr>
            <a:r>
              <a:rPr lang="en-US" sz="50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Conclusion</a:t>
            </a:r>
            <a:endParaRPr lang="en-US" sz="50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" name="Google Shape;90;p1">
            <a:extLst>
              <a:ext uri="{FF2B5EF4-FFF2-40B4-BE49-F238E27FC236}">
                <a16:creationId xmlns:a16="http://schemas.microsoft.com/office/drawing/2014/main" id="{EE562D76-7B2E-3EED-BFD8-DFEE2F279E44}"/>
              </a:ext>
            </a:extLst>
          </p:cNvPr>
          <p:cNvSpPr txBox="1"/>
          <p:nvPr/>
        </p:nvSpPr>
        <p:spPr>
          <a:xfrm>
            <a:off x="16158420" y="29499495"/>
            <a:ext cx="12262512" cy="849768"/>
          </a:xfrm>
          <a:prstGeom prst="rect">
            <a:avLst/>
          </a:prstGeom>
          <a:solidFill>
            <a:srgbClr val="90C4EC"/>
          </a:solidFill>
          <a:ln>
            <a:noFill/>
          </a:ln>
        </p:spPr>
        <p:txBody>
          <a:bodyPr spcFirstLastPara="1" wrap="square" lIns="79575" tIns="39775" rIns="79575" bIns="397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libri"/>
              <a:buNone/>
            </a:pPr>
            <a:r>
              <a:rPr lang="en-US" sz="5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References</a:t>
            </a:r>
            <a:endParaRPr lang="en-US" sz="50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" name="Google Shape;90;p1">
            <a:extLst>
              <a:ext uri="{FF2B5EF4-FFF2-40B4-BE49-F238E27FC236}">
                <a16:creationId xmlns:a16="http://schemas.microsoft.com/office/drawing/2014/main" id="{5E83BF86-38A6-5175-D3A0-6AE1B61761B5}"/>
              </a:ext>
            </a:extLst>
          </p:cNvPr>
          <p:cNvSpPr txBox="1"/>
          <p:nvPr/>
        </p:nvSpPr>
        <p:spPr>
          <a:xfrm>
            <a:off x="16158421" y="34097374"/>
            <a:ext cx="12262512" cy="849768"/>
          </a:xfrm>
          <a:prstGeom prst="rect">
            <a:avLst/>
          </a:prstGeom>
          <a:solidFill>
            <a:srgbClr val="90C4EC"/>
          </a:solidFill>
          <a:ln>
            <a:noFill/>
          </a:ln>
        </p:spPr>
        <p:txBody>
          <a:bodyPr spcFirstLastPara="1" wrap="square" lIns="79575" tIns="39775" rIns="79575" bIns="397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alibri"/>
              <a:buNone/>
            </a:pPr>
            <a:r>
              <a:rPr lang="en-US" sz="5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Agreements</a:t>
            </a:r>
            <a:endParaRPr lang="en-US" sz="50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0" name="Google Shape;101;p1">
            <a:extLst>
              <a:ext uri="{FF2B5EF4-FFF2-40B4-BE49-F238E27FC236}">
                <a16:creationId xmlns:a16="http://schemas.microsoft.com/office/drawing/2014/main" id="{4A7CA91F-265A-C3E7-B564-0F8FA2A4B75A}"/>
              </a:ext>
            </a:extLst>
          </p:cNvPr>
          <p:cNvSpPr txBox="1"/>
          <p:nvPr/>
        </p:nvSpPr>
        <p:spPr>
          <a:xfrm>
            <a:off x="16158421" y="34991482"/>
            <a:ext cx="12262512" cy="75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575" tIns="39775" rIns="79575" bIns="3977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</a:pPr>
            <a:r>
              <a:rPr lang="en-US" sz="22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We thank the UFPA–Petrobras Project (FADESP-5599) for the financial support and for providing the materials and infrastructure necessary for this study.</a:t>
            </a:r>
            <a:endParaRPr lang="lt-LT" sz="22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22CF7A7-E381-D9D8-DEB0-FDB89C562F30}"/>
              </a:ext>
            </a:extLst>
          </p:cNvPr>
          <p:cNvSpPr txBox="1"/>
          <p:nvPr/>
        </p:nvSpPr>
        <p:spPr>
          <a:xfrm>
            <a:off x="3973219" y="35568041"/>
            <a:ext cx="65646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 –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the Experimental Methodology</a:t>
            </a:r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8" name="Picture 4" descr="InterPore2026">
            <a:extLst>
              <a:ext uri="{FF2B5EF4-FFF2-40B4-BE49-F238E27FC236}">
                <a16:creationId xmlns:a16="http://schemas.microsoft.com/office/drawing/2014/main" id="{129E35F2-E65B-4819-8293-7BF78D3941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"/>
          <a:stretch/>
        </p:blipFill>
        <p:spPr bwMode="auto">
          <a:xfrm>
            <a:off x="2436812" y="91524"/>
            <a:ext cx="23926800" cy="832125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7FF6D78-7FF1-43EF-AC4E-80AA9281B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8420" y="14265022"/>
            <a:ext cx="7320141" cy="274112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7BF735F-C38F-4D2B-8A87-2AD90A7008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75808" y="20415300"/>
            <a:ext cx="5102255" cy="396393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id="{A9963B17-8F27-4683-9206-541F1F88C2D7}"/>
              </a:ext>
            </a:extLst>
          </p:cNvPr>
          <p:cNvSpPr txBox="1"/>
          <p:nvPr/>
        </p:nvSpPr>
        <p:spPr>
          <a:xfrm>
            <a:off x="23431501" y="18217651"/>
            <a:ext cx="49691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Porosities before and after acid dissolution.</a:t>
            </a:r>
            <a:endParaRPr 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E108C93-42D8-47E0-8C7C-4FEB69383C52}"/>
              </a:ext>
            </a:extLst>
          </p:cNvPr>
          <p:cNvSpPr txBox="1"/>
          <p:nvPr/>
        </p:nvSpPr>
        <p:spPr>
          <a:xfrm>
            <a:off x="23478562" y="15332318"/>
            <a:ext cx="496916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Mineralogical comparison of the samples obtained by X-ray diffraction (XRD).</a:t>
            </a:r>
            <a:endParaRPr 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C18543F-2385-4CD2-91B4-60128A97BC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58420" y="17017043"/>
            <a:ext cx="7320142" cy="326172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CF9FCFC8-DEE7-4BDD-A937-55E9E52719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78063" y="20415300"/>
            <a:ext cx="7122605" cy="396393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9" name="CaixaDeTexto 48">
            <a:extLst>
              <a:ext uri="{FF2B5EF4-FFF2-40B4-BE49-F238E27FC236}">
                <a16:creationId xmlns:a16="http://schemas.microsoft.com/office/drawing/2014/main" id="{79DFB646-5F3D-4408-8D0E-4F7ED7C0552A}"/>
              </a:ext>
            </a:extLst>
          </p:cNvPr>
          <p:cNvSpPr txBox="1"/>
          <p:nvPr/>
        </p:nvSpPr>
        <p:spPr>
          <a:xfrm>
            <a:off x="16143448" y="24452049"/>
            <a:ext cx="50698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5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BSE-SEM images of mini-plug 1 before (A) and after  (B) acid dissolution.</a:t>
            </a:r>
            <a:endParaRPr 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99E1059F-6322-4BE5-BF3A-68383CAF6F45}"/>
              </a:ext>
            </a:extLst>
          </p:cNvPr>
          <p:cNvSpPr txBox="1"/>
          <p:nvPr/>
        </p:nvSpPr>
        <p:spPr>
          <a:xfrm>
            <a:off x="21213343" y="24452049"/>
            <a:ext cx="72075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6.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 images of mini-plugs after acid dissolution, showing pore formation and crystal dissolution features.</a:t>
            </a:r>
            <a:endParaRPr 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603D58B7-CECE-4546-8F3E-B6AD7121AFAC}"/>
              </a:ext>
            </a:extLst>
          </p:cNvPr>
          <p:cNvSpPr txBox="1"/>
          <p:nvPr/>
        </p:nvSpPr>
        <p:spPr>
          <a:xfrm>
            <a:off x="2151030" y="24213201"/>
            <a:ext cx="96632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 –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process between in-situ generated acid and carbonate rock [5].</a:t>
            </a:r>
            <a:endParaRPr 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DCA7AB13-75E2-41A2-8563-0F44001D8E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5438" y="14278070"/>
            <a:ext cx="11774408" cy="997574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545E8B2-654F-4B79-AAB8-6353EFC22BF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49984"/>
          <a:stretch/>
        </p:blipFill>
        <p:spPr>
          <a:xfrm>
            <a:off x="399756" y="25613756"/>
            <a:ext cx="3309379" cy="31665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Seta: para Baixo 10">
            <a:extLst>
              <a:ext uri="{FF2B5EF4-FFF2-40B4-BE49-F238E27FC236}">
                <a16:creationId xmlns:a16="http://schemas.microsoft.com/office/drawing/2014/main" id="{06BA0B63-99BB-45C6-A385-99646CA97063}"/>
              </a:ext>
            </a:extLst>
          </p:cNvPr>
          <p:cNvSpPr/>
          <p:nvPr/>
        </p:nvSpPr>
        <p:spPr>
          <a:xfrm rot="16200000">
            <a:off x="5258710" y="25918781"/>
            <a:ext cx="911323" cy="3082312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01A7D9B-92B0-4D51-BDD1-DCF96864A1AB}"/>
              </a:ext>
            </a:extLst>
          </p:cNvPr>
          <p:cNvSpPr/>
          <p:nvPr/>
        </p:nvSpPr>
        <p:spPr>
          <a:xfrm>
            <a:off x="7532485" y="32469682"/>
            <a:ext cx="5715000" cy="2822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 dissolution (HCl- 1M)</a:t>
            </a: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1C0C0537-DF49-4378-97D1-33D4259B8F6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0016" r="-32"/>
          <a:stretch/>
        </p:blipFill>
        <p:spPr>
          <a:xfrm>
            <a:off x="519560" y="32297565"/>
            <a:ext cx="3309379" cy="31665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5" name="Retângulo 34">
            <a:extLst>
              <a:ext uri="{FF2B5EF4-FFF2-40B4-BE49-F238E27FC236}">
                <a16:creationId xmlns:a16="http://schemas.microsoft.com/office/drawing/2014/main" id="{0248E438-55EC-4B39-9ECF-213C2B326B4A}"/>
              </a:ext>
            </a:extLst>
          </p:cNvPr>
          <p:cNvSpPr/>
          <p:nvPr/>
        </p:nvSpPr>
        <p:spPr>
          <a:xfrm>
            <a:off x="7719605" y="26001300"/>
            <a:ext cx="5715000" cy="2822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Porosity</a:t>
            </a:r>
          </a:p>
          <a:p>
            <a:pPr algn="ctr"/>
            <a:r>
              <a:rPr lang="pt-BR" sz="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</a:t>
            </a:r>
          </a:p>
        </p:txBody>
      </p:sp>
      <p:sp>
        <p:nvSpPr>
          <p:cNvPr id="41" name="Seta: para Baixo 40">
            <a:extLst>
              <a:ext uri="{FF2B5EF4-FFF2-40B4-BE49-F238E27FC236}">
                <a16:creationId xmlns:a16="http://schemas.microsoft.com/office/drawing/2014/main" id="{7D715535-FBAC-4446-8293-59CF2FA1001A}"/>
              </a:ext>
            </a:extLst>
          </p:cNvPr>
          <p:cNvSpPr/>
          <p:nvPr/>
        </p:nvSpPr>
        <p:spPr>
          <a:xfrm>
            <a:off x="10121443" y="29166605"/>
            <a:ext cx="911323" cy="3082312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Seta: para Baixo 41">
            <a:extLst>
              <a:ext uri="{FF2B5EF4-FFF2-40B4-BE49-F238E27FC236}">
                <a16:creationId xmlns:a16="http://schemas.microsoft.com/office/drawing/2014/main" id="{1E1F6C01-A7D5-478B-BF6A-7A649EA57DE4}"/>
              </a:ext>
            </a:extLst>
          </p:cNvPr>
          <p:cNvSpPr/>
          <p:nvPr/>
        </p:nvSpPr>
        <p:spPr>
          <a:xfrm rot="5400000">
            <a:off x="5258710" y="32339691"/>
            <a:ext cx="911323" cy="3082312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Seta: para Baixo 42">
            <a:extLst>
              <a:ext uri="{FF2B5EF4-FFF2-40B4-BE49-F238E27FC236}">
                <a16:creationId xmlns:a16="http://schemas.microsoft.com/office/drawing/2014/main" id="{0D6FDF52-F938-4D8F-BDBE-84AB70EF2EC8}"/>
              </a:ext>
            </a:extLst>
          </p:cNvPr>
          <p:cNvSpPr/>
          <p:nvPr/>
        </p:nvSpPr>
        <p:spPr>
          <a:xfrm rot="13960573">
            <a:off x="5407568" y="28659664"/>
            <a:ext cx="911323" cy="397398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66062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513</Words>
  <Application>Microsoft Macintosh PowerPoint</Application>
  <PresentationFormat>Personalizar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Guti .</dc:creator>
  <cp:lastModifiedBy>Igor Barreto</cp:lastModifiedBy>
  <cp:revision>28</cp:revision>
  <dcterms:created xsi:type="dcterms:W3CDTF">2019-05-27T21:51:12Z</dcterms:created>
  <dcterms:modified xsi:type="dcterms:W3CDTF">2026-05-18T17:33:19Z</dcterms:modified>
</cp:coreProperties>
</file>