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77" r:id="rId2"/>
    <p:sldId id="289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5CAF"/>
    <a:srgbClr val="007A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67" autoAdjust="0"/>
    <p:restoredTop sz="94660"/>
  </p:normalViewPr>
  <p:slideViewPr>
    <p:cSldViewPr snapToGrid="0" showGuides="1">
      <p:cViewPr varScale="1">
        <p:scale>
          <a:sx n="104" d="100"/>
          <a:sy n="104" d="100"/>
        </p:scale>
        <p:origin x="592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0" d="100"/>
          <a:sy n="80" d="100"/>
        </p:scale>
        <p:origin x="4176" y="4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8AF70A90-CA7E-49EB-AB17-C37FEDD075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A7711EA-1FBE-4E98-9D43-C2D65C45D0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8ABEA4-9216-4FDF-AAE1-D8632908A8EC}" type="datetimeFigureOut">
              <a:rPr lang="de-CH" smtClean="0"/>
              <a:t>20.05.26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CCD3C8-8930-4E0E-A891-B770724F2BD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7798FB5-86BC-42DA-9D05-F96D484814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685DCD-866D-47AE-A236-118539F53379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232272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8A90D-FE7E-41AF-B03D-808D82937CB9}" type="datetimeFigureOut">
              <a:rPr lang="de-CH" smtClean="0"/>
              <a:t>20.05.26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15DDFD-030C-4D5A-B33E-3A7E7538D2BE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4149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EB061823-3F7A-48C8-8477-B410C18AC1B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1838" y="1016000"/>
            <a:ext cx="10728325" cy="5256000"/>
          </a:xfrm>
        </p:spPr>
        <p:txBody>
          <a:bodyPr lIns="5580000" tIns="0" r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491294E-BEE7-4DA8-BBC8-88E1A7B07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33538"/>
            <a:ext cx="5904000" cy="2772000"/>
          </a:xfrm>
          <a:solidFill>
            <a:schemeClr val="accent1"/>
          </a:solidFill>
        </p:spPr>
        <p:txBody>
          <a:bodyPr lIns="1080000" tIns="252000" anchor="t" anchorCtr="0"/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de-CH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EE7317F-7892-4B0F-BA41-44765BB93F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8" y="360538"/>
            <a:ext cx="1765565" cy="288000"/>
          </a:xfrm>
          <a:prstGeom prst="rect">
            <a:avLst/>
          </a:prstGeom>
        </p:spPr>
      </p:pic>
      <p:sp>
        <p:nvSpPr>
          <p:cNvPr id="9" name="Bildplatzhalter 8">
            <a:extLst>
              <a:ext uri="{FF2B5EF4-FFF2-40B4-BE49-F238E27FC236}">
                <a16:creationId xmlns:a16="http://schemas.microsoft.com/office/drawing/2014/main" id="{C3C296D1-2CD0-479F-A866-6EC741D2293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00163" y="6489088"/>
            <a:ext cx="1260000" cy="180000"/>
          </a:xfrm>
        </p:spPr>
        <p:txBody>
          <a:bodyPr/>
          <a:lstStyle>
            <a:lvl1pPr marL="0" indent="0" algn="l">
              <a:buNone/>
              <a:defRPr sz="700"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E41BE31-9613-4103-99FF-7DCFF643B3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8516" y="3860495"/>
            <a:ext cx="4680000" cy="10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26670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538163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804862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076325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DEB298C-798E-4D73-9DD6-F896C06530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96449" y="316800"/>
            <a:ext cx="1800000" cy="36000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150"/>
            </a:lvl1pPr>
            <a:lvl2pPr>
              <a:defRPr sz="1150"/>
            </a:lvl2pPr>
            <a:lvl3pPr>
              <a:defRPr sz="1150"/>
            </a:lvl3pPr>
            <a:lvl4pPr>
              <a:defRPr sz="1150"/>
            </a:lvl4pPr>
            <a:lvl5pPr>
              <a:defRPr sz="1150"/>
            </a:lvl5pPr>
          </a:lstStyle>
          <a:p>
            <a:pPr lvl="0"/>
            <a:r>
              <a:rPr lang="de-DE" dirty="0"/>
              <a:t>Organisationseinheit verbal</a:t>
            </a:r>
            <a:br>
              <a:rPr lang="de-DE" dirty="0"/>
            </a:br>
            <a:r>
              <a:rPr lang="de-DE" dirty="0"/>
              <a:t>optional auf 2 Zeilen</a:t>
            </a:r>
          </a:p>
        </p:txBody>
      </p:sp>
    </p:spTree>
    <p:extLst>
      <p:ext uri="{BB962C8B-B14F-4D97-AF65-F5344CB8AC3E}">
        <p14:creationId xmlns:p14="http://schemas.microsoft.com/office/powerpoint/2010/main" val="4293381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orient="horz" pos="640" userDrawn="1">
          <p15:clr>
            <a:srgbClr val="FBAE40"/>
          </p15:clr>
        </p15:guide>
        <p15:guide id="4" orient="horz" pos="3952" userDrawn="1">
          <p15:clr>
            <a:srgbClr val="FBAE40"/>
          </p15:clr>
        </p15:guide>
        <p15:guide id="5" pos="610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Fuss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7" y="1412875"/>
            <a:ext cx="10728325" cy="3960000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noProof="0"/>
              <a:t>20.05.26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Anna Kottsova – Interpore 2026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2F6D94FA-21C6-4AE0-AA4F-3A077810ED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6" y="5570135"/>
            <a:ext cx="5364164" cy="721233"/>
          </a:xfrm>
        </p:spPr>
        <p:txBody>
          <a:bodyPr anchor="b" anchorCtr="0"/>
          <a:lstStyle>
            <a:lvl1pPr marL="179388" indent="-179388">
              <a:spcBef>
                <a:spcPts val="0"/>
              </a:spcBef>
              <a:buFont typeface="+mj-lt"/>
              <a:buAutoNum type="arabicPeriod"/>
              <a:defRPr sz="800"/>
            </a:lvl1pPr>
            <a:lvl2pPr marL="266700" indent="0">
              <a:buNone/>
              <a:defRPr sz="800"/>
            </a:lvl2pPr>
            <a:lvl3pPr marL="538163" indent="0">
              <a:buNone/>
              <a:defRPr sz="800"/>
            </a:lvl3pPr>
            <a:lvl4pPr marL="804862" indent="0">
              <a:buNone/>
              <a:defRPr sz="800"/>
            </a:lvl4pPr>
            <a:lvl5pPr marL="1076325" indent="0">
              <a:buNone/>
              <a:defRPr sz="800"/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001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2224781"/>
            <a:ext cx="10728325" cy="1260000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 noProof="0"/>
              <a:t>20.05.26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Anna Kottsova – Interpore 2026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CA52AF-F19D-405C-AD5F-7D94B96A5CC3}" type="slidenum">
              <a:rPr lang="de-CH" noProof="0" smtClean="0"/>
              <a:pPr/>
              <a:t>‹#›</a:t>
            </a:fld>
            <a:endParaRPr lang="de-CH" noProof="0"/>
          </a:p>
        </p:txBody>
      </p:sp>
      <p:grpSp>
        <p:nvGrpSpPr>
          <p:cNvPr id="10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GrpSpPr/>
          <p:nvPr/>
        </p:nvGrpSpPr>
        <p:grpSpPr>
          <a:xfrm>
            <a:off x="731837" y="6507088"/>
            <a:ext cx="984462" cy="162000"/>
            <a:chOff x="731837" y="6507088"/>
            <a:chExt cx="984462" cy="162000"/>
          </a:xfrm>
          <a:solidFill>
            <a:schemeClr val="bg1"/>
          </a:solidFill>
        </p:grpSpPr>
        <p:grpSp>
          <p:nvGrpSpPr>
            <p:cNvPr id="12" name="Grafik 6">
              <a:extLst>
                <a:ext uri="{FF2B5EF4-FFF2-40B4-BE49-F238E27FC236}">
                  <a16:creationId xmlns:a16="http://schemas.microsoft.com/office/drawing/2014/main" id="{7F7C476A-2849-4D68-9FA2-3A5CFC13C833}"/>
                </a:ext>
              </a:extLst>
            </p:cNvPr>
            <p:cNvGrpSpPr/>
            <p:nvPr/>
          </p:nvGrpSpPr>
          <p:grpSpPr>
            <a:xfrm>
              <a:off x="1266489" y="6555186"/>
              <a:ext cx="197463" cy="110963"/>
              <a:chOff x="1266489" y="6555186"/>
              <a:chExt cx="197463" cy="110963"/>
            </a:xfrm>
            <a:grpFill/>
          </p:grpSpPr>
          <p:sp>
            <p:nvSpPr>
              <p:cNvPr id="13" name="Freihandform: Form 12">
                <a:extLst>
                  <a:ext uri="{FF2B5EF4-FFF2-40B4-BE49-F238E27FC236}">
                    <a16:creationId xmlns:a16="http://schemas.microsoft.com/office/drawing/2014/main" id="{18BB0752-F87C-44D9-A9A5-97AF1DEDA1AE}"/>
                  </a:ext>
                </a:extLst>
              </p:cNvPr>
              <p:cNvSpPr/>
              <p:nvPr/>
            </p:nvSpPr>
            <p:spPr>
              <a:xfrm>
                <a:off x="1266489" y="6556934"/>
                <a:ext cx="95902" cy="109216"/>
              </a:xfrm>
              <a:custGeom>
                <a:avLst/>
                <a:gdLst>
                  <a:gd name="connsiteX0" fmla="*/ 66742 w 95902"/>
                  <a:gd name="connsiteY0" fmla="*/ 65797 h 109216"/>
                  <a:gd name="connsiteX1" fmla="*/ 35339 w 95902"/>
                  <a:gd name="connsiteY1" fmla="*/ 95082 h 109216"/>
                  <a:gd name="connsiteX2" fmla="*/ 15953 w 95902"/>
                  <a:gd name="connsiteY2" fmla="*/ 79537 h 109216"/>
                  <a:gd name="connsiteX3" fmla="*/ 15899 w 95902"/>
                  <a:gd name="connsiteY3" fmla="*/ 76265 h 109216"/>
                  <a:gd name="connsiteX4" fmla="*/ 16896 w 95902"/>
                  <a:gd name="connsiteY4" fmla="*/ 66295 h 109216"/>
                  <a:gd name="connsiteX5" fmla="*/ 30230 w 95902"/>
                  <a:gd name="connsiteY5" fmla="*/ 0 h 109216"/>
                  <a:gd name="connsiteX6" fmla="*/ 30230 w 95902"/>
                  <a:gd name="connsiteY6" fmla="*/ 0 h 109216"/>
                  <a:gd name="connsiteX7" fmla="*/ 14528 w 95902"/>
                  <a:gd name="connsiteY7" fmla="*/ 0 h 109216"/>
                  <a:gd name="connsiteX8" fmla="*/ 1194 w 95902"/>
                  <a:gd name="connsiteY8" fmla="*/ 67791 h 109216"/>
                  <a:gd name="connsiteX9" fmla="*/ 1194 w 95902"/>
                  <a:gd name="connsiteY9" fmla="*/ 68788 h 109216"/>
                  <a:gd name="connsiteX10" fmla="*/ 73 w 95902"/>
                  <a:gd name="connsiteY10" fmla="*/ 78508 h 109216"/>
                  <a:gd name="connsiteX11" fmla="*/ 26638 w 95902"/>
                  <a:gd name="connsiteY11" fmla="*/ 109122 h 109216"/>
                  <a:gd name="connsiteX12" fmla="*/ 29980 w 95902"/>
                  <a:gd name="connsiteY12" fmla="*/ 109163 h 109216"/>
                  <a:gd name="connsiteX13" fmla="*/ 61384 w 95902"/>
                  <a:gd name="connsiteY13" fmla="*/ 96702 h 109216"/>
                  <a:gd name="connsiteX14" fmla="*/ 59265 w 95902"/>
                  <a:gd name="connsiteY14" fmla="*/ 107917 h 109216"/>
                  <a:gd name="connsiteX15" fmla="*/ 59265 w 95902"/>
                  <a:gd name="connsiteY15" fmla="*/ 107917 h 109216"/>
                  <a:gd name="connsiteX16" fmla="*/ 74842 w 95902"/>
                  <a:gd name="connsiteY16" fmla="*/ 107917 h 109216"/>
                  <a:gd name="connsiteX17" fmla="*/ 95902 w 95902"/>
                  <a:gd name="connsiteY17" fmla="*/ 0 h 109216"/>
                  <a:gd name="connsiteX18" fmla="*/ 95902 w 95902"/>
                  <a:gd name="connsiteY18" fmla="*/ 0 h 109216"/>
                  <a:gd name="connsiteX19" fmla="*/ 79951 w 95902"/>
                  <a:gd name="connsiteY19" fmla="*/ 0 h 109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95902" h="109216">
                    <a:moveTo>
                      <a:pt x="66742" y="65797"/>
                    </a:moveTo>
                    <a:cubicBezTo>
                      <a:pt x="65228" y="82115"/>
                      <a:pt x="51723" y="94709"/>
                      <a:pt x="35339" y="95082"/>
                    </a:cubicBezTo>
                    <a:cubicBezTo>
                      <a:pt x="25692" y="96142"/>
                      <a:pt x="17013" y="89183"/>
                      <a:pt x="15953" y="79537"/>
                    </a:cubicBezTo>
                    <a:cubicBezTo>
                      <a:pt x="15833" y="78450"/>
                      <a:pt x="15814" y="77355"/>
                      <a:pt x="15899" y="76265"/>
                    </a:cubicBezTo>
                    <a:cubicBezTo>
                      <a:pt x="15976" y="72921"/>
                      <a:pt x="16309" y="69588"/>
                      <a:pt x="16896" y="66295"/>
                    </a:cubicBezTo>
                    <a:lnTo>
                      <a:pt x="30230" y="0"/>
                    </a:lnTo>
                    <a:lnTo>
                      <a:pt x="30230" y="0"/>
                    </a:lnTo>
                    <a:lnTo>
                      <a:pt x="14528" y="0"/>
                    </a:lnTo>
                    <a:lnTo>
                      <a:pt x="1194" y="67791"/>
                    </a:lnTo>
                    <a:lnTo>
                      <a:pt x="1194" y="68788"/>
                    </a:lnTo>
                    <a:cubicBezTo>
                      <a:pt x="472" y="71978"/>
                      <a:pt x="95" y="75237"/>
                      <a:pt x="73" y="78508"/>
                    </a:cubicBezTo>
                    <a:cubicBezTo>
                      <a:pt x="-1045" y="94298"/>
                      <a:pt x="10848" y="108004"/>
                      <a:pt x="26638" y="109122"/>
                    </a:cubicBezTo>
                    <a:cubicBezTo>
                      <a:pt x="27751" y="109200"/>
                      <a:pt x="28866" y="109214"/>
                      <a:pt x="29980" y="109163"/>
                    </a:cubicBezTo>
                    <a:cubicBezTo>
                      <a:pt x="41760" y="109765"/>
                      <a:pt x="53221" y="105218"/>
                      <a:pt x="61384" y="96702"/>
                    </a:cubicBezTo>
                    <a:lnTo>
                      <a:pt x="59265" y="107917"/>
                    </a:lnTo>
                    <a:lnTo>
                      <a:pt x="59265" y="107917"/>
                    </a:lnTo>
                    <a:lnTo>
                      <a:pt x="74842" y="107917"/>
                    </a:lnTo>
                    <a:lnTo>
                      <a:pt x="95902" y="0"/>
                    </a:lnTo>
                    <a:lnTo>
                      <a:pt x="95902" y="0"/>
                    </a:lnTo>
                    <a:lnTo>
                      <a:pt x="79951" y="0"/>
                    </a:lnTo>
                    <a:close/>
                  </a:path>
                </a:pathLst>
              </a:custGeom>
              <a:grpFill/>
              <a:ln w="12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 noProof="0"/>
              </a:p>
            </p:txBody>
          </p:sp>
          <p:sp>
            <p:nvSpPr>
              <p:cNvPr id="14" name="Freihandform: Form 13">
                <a:extLst>
                  <a:ext uri="{FF2B5EF4-FFF2-40B4-BE49-F238E27FC236}">
                    <a16:creationId xmlns:a16="http://schemas.microsoft.com/office/drawing/2014/main" id="{ED44DE23-7081-4AC9-BF06-502BEC71C004}"/>
                  </a:ext>
                </a:extLst>
              </p:cNvPr>
              <p:cNvSpPr/>
              <p:nvPr/>
            </p:nvSpPr>
            <p:spPr>
              <a:xfrm>
                <a:off x="1376472" y="6555186"/>
                <a:ext cx="87480" cy="109664"/>
              </a:xfrm>
              <a:custGeom>
                <a:avLst/>
                <a:gdLst>
                  <a:gd name="connsiteX0" fmla="*/ 64302 w 87480"/>
                  <a:gd name="connsiteY0" fmla="*/ 3 h 109664"/>
                  <a:gd name="connsiteX1" fmla="*/ 34518 w 87480"/>
                  <a:gd name="connsiteY1" fmla="*/ 14209 h 109664"/>
                  <a:gd name="connsiteX2" fmla="*/ 36886 w 87480"/>
                  <a:gd name="connsiteY2" fmla="*/ 1747 h 109664"/>
                  <a:gd name="connsiteX3" fmla="*/ 36886 w 87480"/>
                  <a:gd name="connsiteY3" fmla="*/ 1747 h 109664"/>
                  <a:gd name="connsiteX4" fmla="*/ 21434 w 87480"/>
                  <a:gd name="connsiteY4" fmla="*/ 1747 h 109664"/>
                  <a:gd name="connsiteX5" fmla="*/ 0 w 87480"/>
                  <a:gd name="connsiteY5" fmla="*/ 109664 h 109664"/>
                  <a:gd name="connsiteX6" fmla="*/ 0 w 87480"/>
                  <a:gd name="connsiteY6" fmla="*/ 109664 h 109664"/>
                  <a:gd name="connsiteX7" fmla="*/ 15826 w 87480"/>
                  <a:gd name="connsiteY7" fmla="*/ 109664 h 109664"/>
                  <a:gd name="connsiteX8" fmla="*/ 28288 w 87480"/>
                  <a:gd name="connsiteY8" fmla="*/ 43493 h 109664"/>
                  <a:gd name="connsiteX9" fmla="*/ 59940 w 87480"/>
                  <a:gd name="connsiteY9" fmla="*/ 14209 h 109664"/>
                  <a:gd name="connsiteX10" fmla="*/ 75019 w 87480"/>
                  <a:gd name="connsiteY10" fmla="*/ 21810 h 109664"/>
                  <a:gd name="connsiteX11" fmla="*/ 75019 w 87480"/>
                  <a:gd name="connsiteY11" fmla="*/ 21810 h 109664"/>
                  <a:gd name="connsiteX12" fmla="*/ 87480 w 87480"/>
                  <a:gd name="connsiteY12" fmla="*/ 10346 h 109664"/>
                  <a:gd name="connsiteX13" fmla="*/ 87480 w 87480"/>
                  <a:gd name="connsiteY13" fmla="*/ 10346 h 109664"/>
                  <a:gd name="connsiteX14" fmla="*/ 63928 w 87480"/>
                  <a:gd name="connsiteY14" fmla="*/ 252 h 109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7480" h="109664">
                    <a:moveTo>
                      <a:pt x="64302" y="3"/>
                    </a:moveTo>
                    <a:cubicBezTo>
                      <a:pt x="52709" y="-136"/>
                      <a:pt x="41706" y="5111"/>
                      <a:pt x="34518" y="14209"/>
                    </a:cubicBezTo>
                    <a:lnTo>
                      <a:pt x="36886" y="1747"/>
                    </a:lnTo>
                    <a:lnTo>
                      <a:pt x="36886" y="1747"/>
                    </a:lnTo>
                    <a:lnTo>
                      <a:pt x="21434" y="1747"/>
                    </a:lnTo>
                    <a:lnTo>
                      <a:pt x="0" y="109664"/>
                    </a:lnTo>
                    <a:lnTo>
                      <a:pt x="0" y="109664"/>
                    </a:lnTo>
                    <a:lnTo>
                      <a:pt x="15826" y="109664"/>
                    </a:lnTo>
                    <a:lnTo>
                      <a:pt x="28288" y="43493"/>
                    </a:lnTo>
                    <a:cubicBezTo>
                      <a:pt x="30515" y="27438"/>
                      <a:pt x="43760" y="15183"/>
                      <a:pt x="59940" y="14209"/>
                    </a:cubicBezTo>
                    <a:cubicBezTo>
                      <a:pt x="65919" y="14072"/>
                      <a:pt x="71573" y="16922"/>
                      <a:pt x="75019" y="21810"/>
                    </a:cubicBezTo>
                    <a:lnTo>
                      <a:pt x="75019" y="21810"/>
                    </a:lnTo>
                    <a:lnTo>
                      <a:pt x="87480" y="10346"/>
                    </a:lnTo>
                    <a:lnTo>
                      <a:pt x="87480" y="10346"/>
                    </a:lnTo>
                    <a:cubicBezTo>
                      <a:pt x="81552" y="3603"/>
                      <a:pt x="72899" y="-105"/>
                      <a:pt x="63928" y="252"/>
                    </a:cubicBezTo>
                  </a:path>
                </a:pathLst>
              </a:custGeom>
              <a:grpFill/>
              <a:ln w="12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 noProof="0"/>
              </a:p>
            </p:txBody>
          </p:sp>
        </p:grp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18C24FD2-AEE2-43CA-8EB3-8E646C2E5E46}"/>
                </a:ext>
              </a:extLst>
            </p:cNvPr>
            <p:cNvSpPr/>
            <p:nvPr/>
          </p:nvSpPr>
          <p:spPr>
            <a:xfrm>
              <a:off x="1159517" y="6556560"/>
              <a:ext cx="96452" cy="108166"/>
            </a:xfrm>
            <a:custGeom>
              <a:avLst/>
              <a:gdLst>
                <a:gd name="connsiteX0" fmla="*/ 23303 w 96452"/>
                <a:gd name="connsiteY0" fmla="*/ 0 h 108166"/>
                <a:gd name="connsiteX1" fmla="*/ 20562 w 96452"/>
                <a:gd name="connsiteY1" fmla="*/ 13708 h 108166"/>
                <a:gd name="connsiteX2" fmla="*/ 20562 w 96452"/>
                <a:gd name="connsiteY2" fmla="*/ 13957 h 108166"/>
                <a:gd name="connsiteX3" fmla="*/ 74271 w 96452"/>
                <a:gd name="connsiteY3" fmla="*/ 13957 h 108166"/>
                <a:gd name="connsiteX4" fmla="*/ 2742 w 96452"/>
                <a:gd name="connsiteY4" fmla="*/ 94957 h 108166"/>
                <a:gd name="connsiteX5" fmla="*/ 2617 w 96452"/>
                <a:gd name="connsiteY5" fmla="*/ 94957 h 108166"/>
                <a:gd name="connsiteX6" fmla="*/ 0 w 96452"/>
                <a:gd name="connsiteY6" fmla="*/ 108166 h 108166"/>
                <a:gd name="connsiteX7" fmla="*/ 76265 w 96452"/>
                <a:gd name="connsiteY7" fmla="*/ 108166 h 108166"/>
                <a:gd name="connsiteX8" fmla="*/ 79006 w 96452"/>
                <a:gd name="connsiteY8" fmla="*/ 94209 h 108166"/>
                <a:gd name="connsiteX9" fmla="*/ 21932 w 96452"/>
                <a:gd name="connsiteY9" fmla="*/ 94209 h 108166"/>
                <a:gd name="connsiteX10" fmla="*/ 93835 w 96452"/>
                <a:gd name="connsiteY10" fmla="*/ 13209 h 108166"/>
                <a:gd name="connsiteX11" fmla="*/ 93835 w 96452"/>
                <a:gd name="connsiteY11" fmla="*/ 13209 h 108166"/>
                <a:gd name="connsiteX12" fmla="*/ 96452 w 96452"/>
                <a:gd name="connsiteY12" fmla="*/ 0 h 108166"/>
                <a:gd name="connsiteX13" fmla="*/ 23303 w 96452"/>
                <a:gd name="connsiteY13" fmla="*/ 0 h 108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6452" h="108166">
                  <a:moveTo>
                    <a:pt x="23303" y="0"/>
                  </a:moveTo>
                  <a:lnTo>
                    <a:pt x="20562" y="13708"/>
                  </a:lnTo>
                  <a:lnTo>
                    <a:pt x="20562" y="13957"/>
                  </a:lnTo>
                  <a:lnTo>
                    <a:pt x="74271" y="13957"/>
                  </a:lnTo>
                  <a:lnTo>
                    <a:pt x="2742" y="94957"/>
                  </a:lnTo>
                  <a:lnTo>
                    <a:pt x="2617" y="94957"/>
                  </a:lnTo>
                  <a:lnTo>
                    <a:pt x="0" y="108166"/>
                  </a:lnTo>
                  <a:lnTo>
                    <a:pt x="76265" y="108166"/>
                  </a:lnTo>
                  <a:lnTo>
                    <a:pt x="79006" y="94209"/>
                  </a:lnTo>
                  <a:lnTo>
                    <a:pt x="21932" y="94209"/>
                  </a:lnTo>
                  <a:lnTo>
                    <a:pt x="93835" y="13209"/>
                  </a:lnTo>
                  <a:lnTo>
                    <a:pt x="93835" y="13209"/>
                  </a:lnTo>
                  <a:lnTo>
                    <a:pt x="96452" y="0"/>
                  </a:lnTo>
                  <a:lnTo>
                    <a:pt x="23303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AEE7F6F4-4D2C-45B3-A061-9606B2BD36A7}"/>
                </a:ext>
              </a:extLst>
            </p:cNvPr>
            <p:cNvSpPr/>
            <p:nvPr/>
          </p:nvSpPr>
          <p:spPr>
            <a:xfrm>
              <a:off x="1466445" y="6556560"/>
              <a:ext cx="37259" cy="108166"/>
            </a:xfrm>
            <a:custGeom>
              <a:avLst/>
              <a:gdLst>
                <a:gd name="connsiteX0" fmla="*/ 21683 w 37259"/>
                <a:gd name="connsiteY0" fmla="*/ 0 h 108166"/>
                <a:gd name="connsiteX1" fmla="*/ 0 w 37259"/>
                <a:gd name="connsiteY1" fmla="*/ 107917 h 108166"/>
                <a:gd name="connsiteX2" fmla="*/ 0 w 37259"/>
                <a:gd name="connsiteY2" fmla="*/ 108166 h 108166"/>
                <a:gd name="connsiteX3" fmla="*/ 15702 w 37259"/>
                <a:gd name="connsiteY3" fmla="*/ 108166 h 108166"/>
                <a:gd name="connsiteX4" fmla="*/ 37260 w 37259"/>
                <a:gd name="connsiteY4" fmla="*/ 0 h 108166"/>
                <a:gd name="connsiteX5" fmla="*/ 21683 w 37259"/>
                <a:gd name="connsiteY5" fmla="*/ 0 h 108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259" h="108166">
                  <a:moveTo>
                    <a:pt x="21683" y="0"/>
                  </a:moveTo>
                  <a:lnTo>
                    <a:pt x="0" y="107917"/>
                  </a:lnTo>
                  <a:lnTo>
                    <a:pt x="0" y="108166"/>
                  </a:lnTo>
                  <a:lnTo>
                    <a:pt x="15702" y="108166"/>
                  </a:lnTo>
                  <a:lnTo>
                    <a:pt x="37260" y="0"/>
                  </a:lnTo>
                  <a:lnTo>
                    <a:pt x="21683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  <p:grpSp>
          <p:nvGrpSpPr>
            <p:cNvPr id="17" name="Grafik 6">
              <a:extLst>
                <a:ext uri="{FF2B5EF4-FFF2-40B4-BE49-F238E27FC236}">
                  <a16:creationId xmlns:a16="http://schemas.microsoft.com/office/drawing/2014/main" id="{7F7C476A-2849-4D68-9FA2-3A5CFC13C833}"/>
                </a:ext>
              </a:extLst>
            </p:cNvPr>
            <p:cNvGrpSpPr/>
            <p:nvPr/>
          </p:nvGrpSpPr>
          <p:grpSpPr>
            <a:xfrm>
              <a:off x="1518879" y="6507337"/>
              <a:ext cx="191395" cy="158803"/>
              <a:chOff x="1518879" y="6507337"/>
              <a:chExt cx="191395" cy="158803"/>
            </a:xfrm>
            <a:grpFill/>
          </p:grpSpPr>
          <p:sp>
            <p:nvSpPr>
              <p:cNvPr id="18" name="Freihandform: Form 17">
                <a:extLst>
                  <a:ext uri="{FF2B5EF4-FFF2-40B4-BE49-F238E27FC236}">
                    <a16:creationId xmlns:a16="http://schemas.microsoft.com/office/drawing/2014/main" id="{B2186F78-5D28-4695-8B1C-5A3F1A53AAB3}"/>
                  </a:ext>
                </a:extLst>
              </p:cNvPr>
              <p:cNvSpPr/>
              <p:nvPr/>
            </p:nvSpPr>
            <p:spPr>
              <a:xfrm>
                <a:off x="1614114" y="6507337"/>
                <a:ext cx="96160" cy="157638"/>
              </a:xfrm>
              <a:custGeom>
                <a:avLst/>
                <a:gdLst>
                  <a:gd name="connsiteX0" fmla="*/ 66046 w 96160"/>
                  <a:gd name="connsiteY0" fmla="*/ 47852 h 157638"/>
                  <a:gd name="connsiteX1" fmla="*/ 35142 w 96160"/>
                  <a:gd name="connsiteY1" fmla="*/ 60314 h 157638"/>
                  <a:gd name="connsiteX2" fmla="*/ 47603 w 96160"/>
                  <a:gd name="connsiteY2" fmla="*/ 0 h 157638"/>
                  <a:gd name="connsiteX3" fmla="*/ 31652 w 96160"/>
                  <a:gd name="connsiteY3" fmla="*/ 0 h 157638"/>
                  <a:gd name="connsiteX4" fmla="*/ 0 w 96160"/>
                  <a:gd name="connsiteY4" fmla="*/ 157389 h 157638"/>
                  <a:gd name="connsiteX5" fmla="*/ 15701 w 96160"/>
                  <a:gd name="connsiteY5" fmla="*/ 157389 h 157638"/>
                  <a:gd name="connsiteX6" fmla="*/ 28911 w 96160"/>
                  <a:gd name="connsiteY6" fmla="*/ 91218 h 157638"/>
                  <a:gd name="connsiteX7" fmla="*/ 60563 w 96160"/>
                  <a:gd name="connsiteY7" fmla="*/ 62058 h 157638"/>
                  <a:gd name="connsiteX8" fmla="*/ 79837 w 96160"/>
                  <a:gd name="connsiteY8" fmla="*/ 77742 h 157638"/>
                  <a:gd name="connsiteX9" fmla="*/ 79878 w 96160"/>
                  <a:gd name="connsiteY9" fmla="*/ 80875 h 157638"/>
                  <a:gd name="connsiteX10" fmla="*/ 78757 w 96160"/>
                  <a:gd name="connsiteY10" fmla="*/ 90969 h 157638"/>
                  <a:gd name="connsiteX11" fmla="*/ 65423 w 96160"/>
                  <a:gd name="connsiteY11" fmla="*/ 157638 h 157638"/>
                  <a:gd name="connsiteX12" fmla="*/ 81125 w 96160"/>
                  <a:gd name="connsiteY12" fmla="*/ 157638 h 157638"/>
                  <a:gd name="connsiteX13" fmla="*/ 94957 w 96160"/>
                  <a:gd name="connsiteY13" fmla="*/ 89474 h 157638"/>
                  <a:gd name="connsiteX14" fmla="*/ 96078 w 96160"/>
                  <a:gd name="connsiteY14" fmla="*/ 78757 h 157638"/>
                  <a:gd name="connsiteX15" fmla="*/ 69522 w 96160"/>
                  <a:gd name="connsiteY15" fmla="*/ 47902 h 157638"/>
                  <a:gd name="connsiteX16" fmla="*/ 66046 w 96160"/>
                  <a:gd name="connsiteY16" fmla="*/ 47852 h 157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6160" h="157638">
                    <a:moveTo>
                      <a:pt x="66046" y="47852"/>
                    </a:moveTo>
                    <a:cubicBezTo>
                      <a:pt x="54431" y="47363"/>
                      <a:pt x="43168" y="51904"/>
                      <a:pt x="35142" y="60314"/>
                    </a:cubicBezTo>
                    <a:lnTo>
                      <a:pt x="47603" y="0"/>
                    </a:lnTo>
                    <a:lnTo>
                      <a:pt x="31652" y="0"/>
                    </a:lnTo>
                    <a:lnTo>
                      <a:pt x="0" y="157389"/>
                    </a:lnTo>
                    <a:lnTo>
                      <a:pt x="15701" y="157389"/>
                    </a:lnTo>
                    <a:lnTo>
                      <a:pt x="28911" y="91218"/>
                    </a:lnTo>
                    <a:cubicBezTo>
                      <a:pt x="30603" y="74910"/>
                      <a:pt x="44170" y="62411"/>
                      <a:pt x="60563" y="62058"/>
                    </a:cubicBezTo>
                    <a:cubicBezTo>
                      <a:pt x="70216" y="61067"/>
                      <a:pt x="78845" y="68088"/>
                      <a:pt x="79837" y="77742"/>
                    </a:cubicBezTo>
                    <a:cubicBezTo>
                      <a:pt x="79945" y="78783"/>
                      <a:pt x="79958" y="79832"/>
                      <a:pt x="79878" y="80875"/>
                    </a:cubicBezTo>
                    <a:cubicBezTo>
                      <a:pt x="79822" y="84268"/>
                      <a:pt x="79446" y="87647"/>
                      <a:pt x="78757" y="90969"/>
                    </a:cubicBezTo>
                    <a:lnTo>
                      <a:pt x="65423" y="157638"/>
                    </a:lnTo>
                    <a:lnTo>
                      <a:pt x="81125" y="157638"/>
                    </a:lnTo>
                    <a:lnTo>
                      <a:pt x="94957" y="89474"/>
                    </a:lnTo>
                    <a:cubicBezTo>
                      <a:pt x="95657" y="85943"/>
                      <a:pt x="96034" y="82356"/>
                      <a:pt x="96078" y="78757"/>
                    </a:cubicBezTo>
                    <a:cubicBezTo>
                      <a:pt x="97265" y="62903"/>
                      <a:pt x="85375" y="49089"/>
                      <a:pt x="69522" y="47902"/>
                    </a:cubicBezTo>
                    <a:cubicBezTo>
                      <a:pt x="68365" y="47815"/>
                      <a:pt x="67205" y="47799"/>
                      <a:pt x="66046" y="47852"/>
                    </a:cubicBezTo>
                  </a:path>
                </a:pathLst>
              </a:custGeom>
              <a:grpFill/>
              <a:ln w="12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 noProof="0"/>
              </a:p>
            </p:txBody>
          </p:sp>
          <p:sp>
            <p:nvSpPr>
              <p:cNvPr id="19" name="Freihandform: Form 18">
                <a:extLst>
                  <a:ext uri="{FF2B5EF4-FFF2-40B4-BE49-F238E27FC236}">
                    <a16:creationId xmlns:a16="http://schemas.microsoft.com/office/drawing/2014/main" id="{1FE5475E-83C3-4BE3-BBF1-FAE9A6986B3F}"/>
                  </a:ext>
                </a:extLst>
              </p:cNvPr>
              <p:cNvSpPr/>
              <p:nvPr/>
            </p:nvSpPr>
            <p:spPr>
              <a:xfrm>
                <a:off x="1518879" y="6555189"/>
                <a:ext cx="87882" cy="110951"/>
              </a:xfrm>
              <a:custGeom>
                <a:avLst/>
                <a:gdLst>
                  <a:gd name="connsiteX0" fmla="*/ 56853 w 87882"/>
                  <a:gd name="connsiteY0" fmla="*/ 0 h 110951"/>
                  <a:gd name="connsiteX1" fmla="*/ 1649 w 87882"/>
                  <a:gd name="connsiteY1" fmla="*/ 55329 h 110951"/>
                  <a:gd name="connsiteX2" fmla="*/ 153 w 87882"/>
                  <a:gd name="connsiteY2" fmla="*/ 71903 h 110951"/>
                  <a:gd name="connsiteX3" fmla="*/ 32484 w 87882"/>
                  <a:gd name="connsiteY3" fmla="*/ 110801 h 110951"/>
                  <a:gd name="connsiteX4" fmla="*/ 37538 w 87882"/>
                  <a:gd name="connsiteY4" fmla="*/ 110908 h 110951"/>
                  <a:gd name="connsiteX5" fmla="*/ 73552 w 87882"/>
                  <a:gd name="connsiteY5" fmla="*/ 95705 h 110951"/>
                  <a:gd name="connsiteX6" fmla="*/ 73552 w 87882"/>
                  <a:gd name="connsiteY6" fmla="*/ 95705 h 110951"/>
                  <a:gd name="connsiteX7" fmla="*/ 64455 w 87882"/>
                  <a:gd name="connsiteY7" fmla="*/ 84614 h 110951"/>
                  <a:gd name="connsiteX8" fmla="*/ 64455 w 87882"/>
                  <a:gd name="connsiteY8" fmla="*/ 84614 h 110951"/>
                  <a:gd name="connsiteX9" fmla="*/ 64455 w 87882"/>
                  <a:gd name="connsiteY9" fmla="*/ 84614 h 110951"/>
                  <a:gd name="connsiteX10" fmla="*/ 38535 w 87882"/>
                  <a:gd name="connsiteY10" fmla="*/ 97075 h 110951"/>
                  <a:gd name="connsiteX11" fmla="*/ 15233 w 87882"/>
                  <a:gd name="connsiteY11" fmla="*/ 75551 h 110951"/>
                  <a:gd name="connsiteX12" fmla="*/ 15356 w 87882"/>
                  <a:gd name="connsiteY12" fmla="*/ 72152 h 110951"/>
                  <a:gd name="connsiteX13" fmla="*/ 17101 w 87882"/>
                  <a:gd name="connsiteY13" fmla="*/ 55952 h 110951"/>
                  <a:gd name="connsiteX14" fmla="*/ 31058 w 87882"/>
                  <a:gd name="connsiteY14" fmla="*/ 25048 h 110951"/>
                  <a:gd name="connsiteX15" fmla="*/ 55233 w 87882"/>
                  <a:gd name="connsiteY15" fmla="*/ 14206 h 110951"/>
                  <a:gd name="connsiteX16" fmla="*/ 76293 w 87882"/>
                  <a:gd name="connsiteY16" fmla="*/ 26668 h 110951"/>
                  <a:gd name="connsiteX17" fmla="*/ 76293 w 87882"/>
                  <a:gd name="connsiteY17" fmla="*/ 26668 h 110951"/>
                  <a:gd name="connsiteX18" fmla="*/ 87883 w 87882"/>
                  <a:gd name="connsiteY18" fmla="*/ 16823 h 110951"/>
                  <a:gd name="connsiteX19" fmla="*/ 87883 w 87882"/>
                  <a:gd name="connsiteY19" fmla="*/ 16823 h 110951"/>
                  <a:gd name="connsiteX20" fmla="*/ 56729 w 87882"/>
                  <a:gd name="connsiteY20" fmla="*/ 748 h 11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882" h="110951">
                    <a:moveTo>
                      <a:pt x="56853" y="0"/>
                    </a:moveTo>
                    <a:cubicBezTo>
                      <a:pt x="28192" y="0"/>
                      <a:pt x="8129" y="20188"/>
                      <a:pt x="1649" y="55329"/>
                    </a:cubicBezTo>
                    <a:cubicBezTo>
                      <a:pt x="671" y="60800"/>
                      <a:pt x="170" y="66345"/>
                      <a:pt x="153" y="71903"/>
                    </a:cubicBezTo>
                    <a:cubicBezTo>
                      <a:pt x="-1660" y="91572"/>
                      <a:pt x="12814" y="108987"/>
                      <a:pt x="32484" y="110801"/>
                    </a:cubicBezTo>
                    <a:cubicBezTo>
                      <a:pt x="34163" y="110955"/>
                      <a:pt x="35853" y="110991"/>
                      <a:pt x="37538" y="110908"/>
                    </a:cubicBezTo>
                    <a:cubicBezTo>
                      <a:pt x="51112" y="110955"/>
                      <a:pt x="64118" y="105465"/>
                      <a:pt x="73552" y="95705"/>
                    </a:cubicBezTo>
                    <a:lnTo>
                      <a:pt x="73552" y="95705"/>
                    </a:lnTo>
                    <a:lnTo>
                      <a:pt x="64455" y="84614"/>
                    </a:lnTo>
                    <a:lnTo>
                      <a:pt x="64455" y="84614"/>
                    </a:lnTo>
                    <a:lnTo>
                      <a:pt x="64455" y="84614"/>
                    </a:lnTo>
                    <a:cubicBezTo>
                      <a:pt x="58138" y="92466"/>
                      <a:pt x="48613" y="97045"/>
                      <a:pt x="38535" y="97075"/>
                    </a:cubicBezTo>
                    <a:cubicBezTo>
                      <a:pt x="26157" y="97566"/>
                      <a:pt x="15724" y="87929"/>
                      <a:pt x="15233" y="75551"/>
                    </a:cubicBezTo>
                    <a:cubicBezTo>
                      <a:pt x="15188" y="74416"/>
                      <a:pt x="15229" y="73280"/>
                      <a:pt x="15356" y="72152"/>
                    </a:cubicBezTo>
                    <a:cubicBezTo>
                      <a:pt x="15424" y="66709"/>
                      <a:pt x="16008" y="61285"/>
                      <a:pt x="17101" y="55952"/>
                    </a:cubicBezTo>
                    <a:cubicBezTo>
                      <a:pt x="18838" y="44568"/>
                      <a:pt x="23666" y="33878"/>
                      <a:pt x="31058" y="25048"/>
                    </a:cubicBezTo>
                    <a:cubicBezTo>
                      <a:pt x="37213" y="18167"/>
                      <a:pt x="46002" y="14225"/>
                      <a:pt x="55233" y="14206"/>
                    </a:cubicBezTo>
                    <a:cubicBezTo>
                      <a:pt x="64085" y="13892"/>
                      <a:pt x="72308" y="18758"/>
                      <a:pt x="76293" y="26668"/>
                    </a:cubicBezTo>
                    <a:lnTo>
                      <a:pt x="76293" y="26668"/>
                    </a:lnTo>
                    <a:lnTo>
                      <a:pt x="87883" y="16823"/>
                    </a:lnTo>
                    <a:lnTo>
                      <a:pt x="87883" y="16823"/>
                    </a:lnTo>
                    <a:cubicBezTo>
                      <a:pt x="81104" y="6298"/>
                      <a:pt x="69235" y="174"/>
                      <a:pt x="56729" y="748"/>
                    </a:cubicBezTo>
                  </a:path>
                </a:pathLst>
              </a:custGeom>
              <a:grpFill/>
              <a:ln w="12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 noProof="0"/>
              </a:p>
            </p:txBody>
          </p:sp>
        </p:grp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41B77B6E-E7CB-412B-95AC-A9322C6799BB}"/>
                </a:ext>
              </a:extLst>
            </p:cNvPr>
            <p:cNvSpPr/>
            <p:nvPr/>
          </p:nvSpPr>
          <p:spPr>
            <a:xfrm>
              <a:off x="1493985" y="6507088"/>
              <a:ext cx="19689" cy="19689"/>
            </a:xfrm>
            <a:custGeom>
              <a:avLst/>
              <a:gdLst>
                <a:gd name="connsiteX0" fmla="*/ 3988 w 19689"/>
                <a:gd name="connsiteY0" fmla="*/ 0 h 19689"/>
                <a:gd name="connsiteX1" fmla="*/ 0 w 19689"/>
                <a:gd name="connsiteY1" fmla="*/ 19689 h 19689"/>
                <a:gd name="connsiteX2" fmla="*/ 15826 w 19689"/>
                <a:gd name="connsiteY2" fmla="*/ 19689 h 19689"/>
                <a:gd name="connsiteX3" fmla="*/ 19689 w 19689"/>
                <a:gd name="connsiteY3" fmla="*/ 0 h 19689"/>
                <a:gd name="connsiteX4" fmla="*/ 3988 w 19689"/>
                <a:gd name="connsiteY4" fmla="*/ 0 h 1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89" h="19689">
                  <a:moveTo>
                    <a:pt x="3988" y="0"/>
                  </a:moveTo>
                  <a:lnTo>
                    <a:pt x="0" y="19689"/>
                  </a:lnTo>
                  <a:lnTo>
                    <a:pt x="15826" y="19689"/>
                  </a:lnTo>
                  <a:lnTo>
                    <a:pt x="19689" y="0"/>
                  </a:lnTo>
                  <a:lnTo>
                    <a:pt x="3988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832E5C1A-13CE-49A6-B590-B6EAA5F9E1AD}"/>
                </a:ext>
              </a:extLst>
            </p:cNvPr>
            <p:cNvSpPr/>
            <p:nvPr/>
          </p:nvSpPr>
          <p:spPr>
            <a:xfrm>
              <a:off x="1340708" y="6507088"/>
              <a:ext cx="19689" cy="19689"/>
            </a:xfrm>
            <a:custGeom>
              <a:avLst/>
              <a:gdLst>
                <a:gd name="connsiteX0" fmla="*/ 3988 w 19689"/>
                <a:gd name="connsiteY0" fmla="*/ 0 h 19689"/>
                <a:gd name="connsiteX1" fmla="*/ 0 w 19689"/>
                <a:gd name="connsiteY1" fmla="*/ 19689 h 19689"/>
                <a:gd name="connsiteX2" fmla="*/ 15826 w 19689"/>
                <a:gd name="connsiteY2" fmla="*/ 19689 h 19689"/>
                <a:gd name="connsiteX3" fmla="*/ 19689 w 19689"/>
                <a:gd name="connsiteY3" fmla="*/ 0 h 19689"/>
                <a:gd name="connsiteX4" fmla="*/ 3988 w 19689"/>
                <a:gd name="connsiteY4" fmla="*/ 0 h 1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89" h="19689">
                  <a:moveTo>
                    <a:pt x="3988" y="0"/>
                  </a:moveTo>
                  <a:lnTo>
                    <a:pt x="0" y="19689"/>
                  </a:lnTo>
                  <a:lnTo>
                    <a:pt x="15826" y="19689"/>
                  </a:lnTo>
                  <a:lnTo>
                    <a:pt x="19689" y="0"/>
                  </a:lnTo>
                  <a:lnTo>
                    <a:pt x="3988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63AE00B0-780F-4053-8FE9-B7D321217AFF}"/>
                </a:ext>
              </a:extLst>
            </p:cNvPr>
            <p:cNvSpPr/>
            <p:nvPr/>
          </p:nvSpPr>
          <p:spPr>
            <a:xfrm>
              <a:off x="1298712" y="6507088"/>
              <a:ext cx="19689" cy="19689"/>
            </a:xfrm>
            <a:custGeom>
              <a:avLst/>
              <a:gdLst>
                <a:gd name="connsiteX0" fmla="*/ 3988 w 19689"/>
                <a:gd name="connsiteY0" fmla="*/ 0 h 19689"/>
                <a:gd name="connsiteX1" fmla="*/ 0 w 19689"/>
                <a:gd name="connsiteY1" fmla="*/ 19689 h 19689"/>
                <a:gd name="connsiteX2" fmla="*/ 15702 w 19689"/>
                <a:gd name="connsiteY2" fmla="*/ 19689 h 19689"/>
                <a:gd name="connsiteX3" fmla="*/ 19689 w 19689"/>
                <a:gd name="connsiteY3" fmla="*/ 0 h 19689"/>
                <a:gd name="connsiteX4" fmla="*/ 3988 w 19689"/>
                <a:gd name="connsiteY4" fmla="*/ 0 h 1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89" h="19689">
                  <a:moveTo>
                    <a:pt x="3988" y="0"/>
                  </a:moveTo>
                  <a:lnTo>
                    <a:pt x="0" y="19689"/>
                  </a:lnTo>
                  <a:lnTo>
                    <a:pt x="15702" y="19689"/>
                  </a:lnTo>
                  <a:lnTo>
                    <a:pt x="19689" y="0"/>
                  </a:lnTo>
                  <a:lnTo>
                    <a:pt x="3988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2406CEAF-7399-4CCB-A322-03F0BA2532F5}"/>
                </a:ext>
              </a:extLst>
            </p:cNvPr>
            <p:cNvSpPr/>
            <p:nvPr/>
          </p:nvSpPr>
          <p:spPr>
            <a:xfrm>
              <a:off x="731837" y="6507088"/>
              <a:ext cx="417960" cy="157638"/>
            </a:xfrm>
            <a:custGeom>
              <a:avLst/>
              <a:gdLst>
                <a:gd name="connsiteX0" fmla="*/ 368612 w 417960"/>
                <a:gd name="connsiteY0" fmla="*/ 0 h 157638"/>
                <a:gd name="connsiteX1" fmla="*/ 356151 w 417960"/>
                <a:gd name="connsiteY1" fmla="*/ 61062 h 157638"/>
                <a:gd name="connsiteX2" fmla="*/ 320760 w 417960"/>
                <a:gd name="connsiteY2" fmla="*/ 61062 h 157638"/>
                <a:gd name="connsiteX3" fmla="*/ 333222 w 417960"/>
                <a:gd name="connsiteY3" fmla="*/ 0 h 157638"/>
                <a:gd name="connsiteX4" fmla="*/ 31652 w 417960"/>
                <a:gd name="connsiteY4" fmla="*/ 0 h 157638"/>
                <a:gd name="connsiteX5" fmla="*/ 0 w 417960"/>
                <a:gd name="connsiteY5" fmla="*/ 157638 h 157638"/>
                <a:gd name="connsiteX6" fmla="*/ 120254 w 417960"/>
                <a:gd name="connsiteY6" fmla="*/ 157638 h 157638"/>
                <a:gd name="connsiteX7" fmla="*/ 128105 w 417960"/>
                <a:gd name="connsiteY7" fmla="*/ 118260 h 157638"/>
                <a:gd name="connsiteX8" fmla="*/ 57074 w 417960"/>
                <a:gd name="connsiteY8" fmla="*/ 118260 h 157638"/>
                <a:gd name="connsiteX9" fmla="*/ 61435 w 417960"/>
                <a:gd name="connsiteY9" fmla="*/ 96577 h 157638"/>
                <a:gd name="connsiteX10" fmla="*/ 132342 w 417960"/>
                <a:gd name="connsiteY10" fmla="*/ 96577 h 157638"/>
                <a:gd name="connsiteX11" fmla="*/ 139569 w 417960"/>
                <a:gd name="connsiteY11" fmla="*/ 61062 h 157638"/>
                <a:gd name="connsiteX12" fmla="*/ 68538 w 417960"/>
                <a:gd name="connsiteY12" fmla="*/ 61062 h 157638"/>
                <a:gd name="connsiteX13" fmla="*/ 72900 w 417960"/>
                <a:gd name="connsiteY13" fmla="*/ 39378 h 157638"/>
                <a:gd name="connsiteX14" fmla="*/ 185303 w 417960"/>
                <a:gd name="connsiteY14" fmla="*/ 39378 h 157638"/>
                <a:gd name="connsiteX15" fmla="*/ 161626 w 417960"/>
                <a:gd name="connsiteY15" fmla="*/ 157638 h 157638"/>
                <a:gd name="connsiteX16" fmla="*/ 210849 w 417960"/>
                <a:gd name="connsiteY16" fmla="*/ 157638 h 157638"/>
                <a:gd name="connsiteX17" fmla="*/ 234651 w 417960"/>
                <a:gd name="connsiteY17" fmla="*/ 39378 h 157638"/>
                <a:gd name="connsiteX18" fmla="*/ 276023 w 417960"/>
                <a:gd name="connsiteY18" fmla="*/ 39378 h 157638"/>
                <a:gd name="connsiteX19" fmla="*/ 252222 w 417960"/>
                <a:gd name="connsiteY19" fmla="*/ 157638 h 157638"/>
                <a:gd name="connsiteX20" fmla="*/ 301569 w 417960"/>
                <a:gd name="connsiteY20" fmla="*/ 157638 h 157638"/>
                <a:gd name="connsiteX21" fmla="*/ 313657 w 417960"/>
                <a:gd name="connsiteY21" fmla="*/ 96577 h 157638"/>
                <a:gd name="connsiteX22" fmla="*/ 349172 w 417960"/>
                <a:gd name="connsiteY22" fmla="*/ 96577 h 157638"/>
                <a:gd name="connsiteX23" fmla="*/ 336960 w 417960"/>
                <a:gd name="connsiteY23" fmla="*/ 157638 h 157638"/>
                <a:gd name="connsiteX24" fmla="*/ 386308 w 417960"/>
                <a:gd name="connsiteY24" fmla="*/ 157638 h 157638"/>
                <a:gd name="connsiteX25" fmla="*/ 417960 w 417960"/>
                <a:gd name="connsiteY25" fmla="*/ 0 h 157638"/>
                <a:gd name="connsiteX26" fmla="*/ 368612 w 417960"/>
                <a:gd name="connsiteY26" fmla="*/ 0 h 15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7960" h="157638">
                  <a:moveTo>
                    <a:pt x="368612" y="0"/>
                  </a:moveTo>
                  <a:lnTo>
                    <a:pt x="356151" y="61062"/>
                  </a:lnTo>
                  <a:lnTo>
                    <a:pt x="320760" y="61062"/>
                  </a:lnTo>
                  <a:lnTo>
                    <a:pt x="333222" y="0"/>
                  </a:lnTo>
                  <a:lnTo>
                    <a:pt x="31652" y="0"/>
                  </a:lnTo>
                  <a:lnTo>
                    <a:pt x="0" y="157638"/>
                  </a:lnTo>
                  <a:lnTo>
                    <a:pt x="120254" y="157638"/>
                  </a:lnTo>
                  <a:lnTo>
                    <a:pt x="128105" y="118260"/>
                  </a:lnTo>
                  <a:lnTo>
                    <a:pt x="57074" y="118260"/>
                  </a:lnTo>
                  <a:lnTo>
                    <a:pt x="61435" y="96577"/>
                  </a:lnTo>
                  <a:lnTo>
                    <a:pt x="132342" y="96577"/>
                  </a:lnTo>
                  <a:lnTo>
                    <a:pt x="139569" y="61062"/>
                  </a:lnTo>
                  <a:lnTo>
                    <a:pt x="68538" y="61062"/>
                  </a:lnTo>
                  <a:lnTo>
                    <a:pt x="72900" y="39378"/>
                  </a:lnTo>
                  <a:lnTo>
                    <a:pt x="185303" y="39378"/>
                  </a:lnTo>
                  <a:lnTo>
                    <a:pt x="161626" y="157638"/>
                  </a:lnTo>
                  <a:lnTo>
                    <a:pt x="210849" y="157638"/>
                  </a:lnTo>
                  <a:lnTo>
                    <a:pt x="234651" y="39378"/>
                  </a:lnTo>
                  <a:lnTo>
                    <a:pt x="276023" y="39378"/>
                  </a:lnTo>
                  <a:lnTo>
                    <a:pt x="252222" y="157638"/>
                  </a:lnTo>
                  <a:lnTo>
                    <a:pt x="301569" y="157638"/>
                  </a:lnTo>
                  <a:lnTo>
                    <a:pt x="313657" y="96577"/>
                  </a:lnTo>
                  <a:lnTo>
                    <a:pt x="349172" y="96577"/>
                  </a:lnTo>
                  <a:lnTo>
                    <a:pt x="336960" y="157638"/>
                  </a:lnTo>
                  <a:lnTo>
                    <a:pt x="386308" y="157638"/>
                  </a:lnTo>
                  <a:lnTo>
                    <a:pt x="417960" y="0"/>
                  </a:lnTo>
                  <a:lnTo>
                    <a:pt x="368612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</p:grpSp>
    </p:spTree>
    <p:extLst>
      <p:ext uri="{BB962C8B-B14F-4D97-AF65-F5344CB8AC3E}">
        <p14:creationId xmlns:p14="http://schemas.microsoft.com/office/powerpoint/2010/main" val="37168353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Click to edit Master title style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noProof="0"/>
              <a:t>20.05.26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Anna Kottsova – Interpore 2026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05941150-30DE-48F5-9038-0E82CD18DE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837" y="1412874"/>
            <a:ext cx="10728000" cy="4860000"/>
          </a:xfrm>
        </p:spPr>
        <p:txBody>
          <a:bodyPr tIns="162000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943852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noProof="0"/>
              <a:t>20.05.26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Anna Kottsova – Interpore 2026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05941150-30DE-48F5-9038-0E82CD18DE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837" y="260350"/>
            <a:ext cx="10728000" cy="6012524"/>
          </a:xfrm>
        </p:spPr>
        <p:txBody>
          <a:bodyPr tIns="216000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28420483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zwei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4163" y="1412875"/>
            <a:ext cx="5256000" cy="4860000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noProof="0"/>
              <a:t>20.05.26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Anna Kottsova – Interpore 2026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221A3BAE-B19D-4390-B4A5-2C8A2CC87C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838" y="1412875"/>
            <a:ext cx="5040000" cy="4860000"/>
          </a:xfrm>
        </p:spPr>
        <p:txBody>
          <a:bodyPr tIns="162000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3996394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6" y="5121800"/>
            <a:ext cx="5255999" cy="1152000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noProof="0"/>
              <a:t>20.05.26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Anna Kottsova – Interpore 2026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221A3BAE-B19D-4390-B4A5-2C8A2CC87C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838" y="1412875"/>
            <a:ext cx="5256000" cy="3420000"/>
          </a:xfrm>
        </p:spPr>
        <p:txBody>
          <a:bodyPr tIns="90000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9" name="Bildplatzhalter 10">
            <a:extLst>
              <a:ext uri="{FF2B5EF4-FFF2-40B4-BE49-F238E27FC236}">
                <a16:creationId xmlns:a16="http://schemas.microsoft.com/office/drawing/2014/main" id="{1AAB6914-2518-430D-BF4C-14EA51B6141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4162" y="1412875"/>
            <a:ext cx="5256000" cy="3420000"/>
          </a:xfrm>
        </p:spPr>
        <p:txBody>
          <a:bodyPr tIns="90000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5092EEFB-079B-4C38-A665-E52B9837601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04162" y="5121800"/>
            <a:ext cx="5256001" cy="1152000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1085750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6" y="4166439"/>
            <a:ext cx="10728327" cy="2124401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noProof="0"/>
              <a:t>20.05.26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Anna Kottsova – Interpore 2026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221A3BAE-B19D-4390-B4A5-2C8A2CC87C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838" y="1412875"/>
            <a:ext cx="3420000" cy="2484000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36793346-BF6B-42A8-ADE0-3AA3DC3B239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40162" y="1414800"/>
            <a:ext cx="3420000" cy="2484000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14" name="Bildplatzhalter 10">
            <a:extLst>
              <a:ext uri="{FF2B5EF4-FFF2-40B4-BE49-F238E27FC236}">
                <a16:creationId xmlns:a16="http://schemas.microsoft.com/office/drawing/2014/main" id="{FE637F68-618E-43EB-B240-4BFA26852FC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85999" y="1414800"/>
            <a:ext cx="3420000" cy="2484000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2252988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7" y="1412875"/>
            <a:ext cx="10728325" cy="396000"/>
          </a:xfrm>
        </p:spPr>
        <p:txBody>
          <a:bodyPr/>
          <a:lstStyle>
            <a:lvl1pPr marL="0" indent="0">
              <a:buNone/>
              <a:defRPr b="1"/>
            </a:lvl1pPr>
            <a:lvl2pPr marL="266700" indent="0">
              <a:buNone/>
              <a:defRPr b="1"/>
            </a:lvl2pPr>
            <a:lvl3pPr marL="538163" indent="0">
              <a:buNone/>
              <a:defRPr b="1"/>
            </a:lvl3pPr>
            <a:lvl4pPr marL="804862" indent="0">
              <a:buNone/>
              <a:defRPr b="1"/>
            </a:lvl4pPr>
            <a:lvl5pPr marL="1076325" indent="0">
              <a:buNone/>
              <a:defRPr b="1"/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noProof="0"/>
              <a:t>20.05.26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Anna Kottsova – Interpore 2026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9" name="Tabellenplatzhalter 8">
            <a:extLst>
              <a:ext uri="{FF2B5EF4-FFF2-40B4-BE49-F238E27FC236}">
                <a16:creationId xmlns:a16="http://schemas.microsoft.com/office/drawing/2014/main" id="{A1D947E6-CC00-458E-BDE1-B0877E30333C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731838" y="2061398"/>
            <a:ext cx="10728325" cy="4212401"/>
          </a:xfrm>
        </p:spPr>
        <p:txBody>
          <a:bodyPr tIns="1260000"/>
          <a:lstStyle>
            <a:lvl1pPr marL="0" indent="0" algn="ctr">
              <a:spcBef>
                <a:spcPts val="0"/>
              </a:spcBef>
              <a:buNone/>
              <a:defRPr sz="1400"/>
            </a:lvl1pPr>
          </a:lstStyle>
          <a:p>
            <a:r>
              <a:rPr lang="en-GB" noProof="0"/>
              <a:t>Click icon to add table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2928661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394B20FF-3667-40DF-92A1-C6CF3BBCA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7" y="2135492"/>
            <a:ext cx="10728325" cy="3960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540000" indent="0">
              <a:buNone/>
              <a:defRPr>
                <a:solidFill>
                  <a:schemeClr val="bg1"/>
                </a:solidFill>
              </a:defRPr>
            </a:lvl3pPr>
            <a:lvl4pPr marL="808537" indent="0">
              <a:buNone/>
              <a:defRPr>
                <a:solidFill>
                  <a:schemeClr val="bg1"/>
                </a:solidFill>
              </a:defRPr>
            </a:lvl4pPr>
            <a:lvl5pPr marL="10800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21" name="Bildplatzhalter 8">
            <a:extLst>
              <a:ext uri="{FF2B5EF4-FFF2-40B4-BE49-F238E27FC236}">
                <a16:creationId xmlns:a16="http://schemas.microsoft.com/office/drawing/2014/main" id="{794484F1-3B7F-46CE-AD0B-2310A557A9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00163" y="6489088"/>
            <a:ext cx="1260000" cy="180000"/>
          </a:xfrm>
        </p:spPr>
        <p:txBody>
          <a:bodyPr/>
          <a:lstStyle>
            <a:lvl1pPr marL="0" indent="0" algn="l"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F900572E-A73E-42BE-96FA-38ADC4E79F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8" y="360538"/>
            <a:ext cx="1765565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670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98">
          <p15:clr>
            <a:srgbClr val="FBAE40"/>
          </p15:clr>
        </p15:guide>
        <p15:guide id="3" orient="horz" pos="640">
          <p15:clr>
            <a:srgbClr val="FBAE40"/>
          </p15:clr>
        </p15:guide>
        <p15:guide id="4" orient="horz" pos="395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8A01615F-450E-43D0-B554-DA3FBD48DF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1838" y="1016000"/>
            <a:ext cx="10728325" cy="5256000"/>
          </a:xfrm>
        </p:spPr>
        <p:txBody>
          <a:bodyPr lIns="0" tIns="0" rIns="5580000" anchor="ctr" anchorCtr="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491294E-BEE7-4DA8-BBC8-88E1A7B07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4000" y="2957494"/>
            <a:ext cx="5688000" cy="2268000"/>
          </a:xfrm>
          <a:solidFill>
            <a:schemeClr val="accent6"/>
          </a:solidFill>
        </p:spPr>
        <p:txBody>
          <a:bodyPr lIns="324000" tIns="252000" anchor="t" anchorCtr="0"/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de-CH" noProof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EE7317F-7892-4B0F-BA41-44765BB93F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8" y="360538"/>
            <a:ext cx="1765565" cy="288000"/>
          </a:xfrm>
          <a:prstGeom prst="rect">
            <a:avLst/>
          </a:prstGeom>
        </p:spPr>
      </p:pic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03A487C-8977-4264-A8A1-D6C1DB6046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45210" y="4639666"/>
            <a:ext cx="4320000" cy="46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26670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538163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804862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076325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3" name="Bildplatzhalter 8">
            <a:extLst>
              <a:ext uri="{FF2B5EF4-FFF2-40B4-BE49-F238E27FC236}">
                <a16:creationId xmlns:a16="http://schemas.microsoft.com/office/drawing/2014/main" id="{E91D3734-CD8F-4F94-A813-570EF31C473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00163" y="6489088"/>
            <a:ext cx="1260000" cy="180000"/>
          </a:xfrm>
        </p:spPr>
        <p:txBody>
          <a:bodyPr/>
          <a:lstStyle>
            <a:lvl1pPr marL="0" indent="0" algn="l">
              <a:buNone/>
              <a:defRPr sz="700"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547D2927-4A99-4714-8EBA-F773EAA263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96449" y="316800"/>
            <a:ext cx="1800000" cy="36000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150"/>
            </a:lvl1pPr>
            <a:lvl2pPr>
              <a:defRPr sz="1150"/>
            </a:lvl2pPr>
            <a:lvl3pPr>
              <a:defRPr sz="1150"/>
            </a:lvl3pPr>
            <a:lvl4pPr>
              <a:defRPr sz="1150"/>
            </a:lvl4pPr>
            <a:lvl5pPr>
              <a:defRPr sz="1150"/>
            </a:lvl5pPr>
          </a:lstStyle>
          <a:p>
            <a:pPr lvl="0"/>
            <a:r>
              <a:rPr lang="de-DE" dirty="0"/>
              <a:t>Organisationseinheit verbal</a:t>
            </a:r>
            <a:br>
              <a:rPr lang="de-DE" dirty="0"/>
            </a:br>
            <a:r>
              <a:rPr lang="de-DE" dirty="0"/>
              <a:t>optional auf 2 Zeilen</a:t>
            </a:r>
          </a:p>
        </p:txBody>
      </p:sp>
    </p:spTree>
    <p:extLst>
      <p:ext uri="{BB962C8B-B14F-4D97-AF65-F5344CB8AC3E}">
        <p14:creationId xmlns:p14="http://schemas.microsoft.com/office/powerpoint/2010/main" val="100241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640">
          <p15:clr>
            <a:srgbClr val="FBAE40"/>
          </p15:clr>
        </p15:guide>
        <p15:guide id="4" orient="horz" pos="395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62D94F76-218E-49F2-87F8-05982912ED18}"/>
              </a:ext>
            </a:extLst>
          </p:cNvPr>
          <p:cNvSpPr/>
          <p:nvPr userDrawn="1"/>
        </p:nvSpPr>
        <p:spPr>
          <a:xfrm>
            <a:off x="731838" y="1016000"/>
            <a:ext cx="10728325" cy="5257800"/>
          </a:xfrm>
          <a:prstGeom prst="rect">
            <a:avLst/>
          </a:prstGeom>
          <a:solidFill>
            <a:srgbClr val="8E67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491294E-BEE7-4DA8-BBC8-88E1A7B07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1940405"/>
            <a:ext cx="10188000" cy="3420000"/>
          </a:xfrm>
          <a:solidFill>
            <a:schemeClr val="accent3"/>
          </a:solidFill>
          <a:ln>
            <a:noFill/>
          </a:ln>
        </p:spPr>
        <p:txBody>
          <a:bodyPr lIns="1080000" tIns="252000" anchor="t" anchorCtr="0"/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de-CH" noProof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EE7317F-7892-4B0F-BA41-44765BB93F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8" y="360538"/>
            <a:ext cx="1765565" cy="288000"/>
          </a:xfrm>
          <a:prstGeom prst="rect">
            <a:avLst/>
          </a:prstGeom>
        </p:spPr>
      </p:pic>
      <p:sp>
        <p:nvSpPr>
          <p:cNvPr id="7" name="Textplatzhalter 3">
            <a:extLst>
              <a:ext uri="{FF2B5EF4-FFF2-40B4-BE49-F238E27FC236}">
                <a16:creationId xmlns:a16="http://schemas.microsoft.com/office/drawing/2014/main" id="{0503E57F-F89F-431B-8D38-7CC97B7C20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8516" y="4217884"/>
            <a:ext cx="8640000" cy="10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26670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538163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804862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076325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Bildplatzhalter 8">
            <a:extLst>
              <a:ext uri="{FF2B5EF4-FFF2-40B4-BE49-F238E27FC236}">
                <a16:creationId xmlns:a16="http://schemas.microsoft.com/office/drawing/2014/main" id="{1BEB6197-C509-4752-B57E-CEE955F5D92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00163" y="6489088"/>
            <a:ext cx="1260000" cy="180000"/>
          </a:xfrm>
        </p:spPr>
        <p:txBody>
          <a:bodyPr/>
          <a:lstStyle>
            <a:lvl1pPr marL="0" indent="0" algn="l">
              <a:buNone/>
              <a:defRPr sz="700"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4ADF7DEC-21BD-45CA-9E91-B9F58A69F6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96449" y="316800"/>
            <a:ext cx="1800000" cy="36000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150"/>
            </a:lvl1pPr>
            <a:lvl2pPr>
              <a:defRPr sz="1150"/>
            </a:lvl2pPr>
            <a:lvl3pPr>
              <a:defRPr sz="1150"/>
            </a:lvl3pPr>
            <a:lvl4pPr>
              <a:defRPr sz="1150"/>
            </a:lvl4pPr>
            <a:lvl5pPr>
              <a:defRPr sz="1150"/>
            </a:lvl5pPr>
          </a:lstStyle>
          <a:p>
            <a:pPr lvl="0"/>
            <a:r>
              <a:rPr lang="de-DE" dirty="0"/>
              <a:t>Organisationseinheit verbal</a:t>
            </a:r>
            <a:br>
              <a:rPr lang="de-DE" dirty="0"/>
            </a:br>
            <a:r>
              <a:rPr lang="de-DE" dirty="0"/>
              <a:t>optional auf 2 Zeilen</a:t>
            </a:r>
          </a:p>
        </p:txBody>
      </p:sp>
    </p:spTree>
    <p:extLst>
      <p:ext uri="{BB962C8B-B14F-4D97-AF65-F5344CB8AC3E}">
        <p14:creationId xmlns:p14="http://schemas.microsoft.com/office/powerpoint/2010/main" val="39240694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640">
          <p15:clr>
            <a:srgbClr val="FBAE40"/>
          </p15:clr>
        </p15:guide>
        <p15:guide id="4" orient="horz" pos="395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91294E-BEE7-4DA8-BBC8-88E1A7B07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7" y="1016000"/>
            <a:ext cx="10728326" cy="5256000"/>
          </a:xfrm>
          <a:solidFill>
            <a:schemeClr val="accent6"/>
          </a:solidFill>
          <a:ln>
            <a:noFill/>
          </a:ln>
        </p:spPr>
        <p:txBody>
          <a:bodyPr lIns="324000" tIns="1152000" anchor="t" anchorCtr="0"/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de-CH" noProof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EE7317F-7892-4B0F-BA41-44765BB93F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8" y="360538"/>
            <a:ext cx="1765565" cy="288000"/>
          </a:xfrm>
          <a:prstGeom prst="rect">
            <a:avLst/>
          </a:prstGeom>
        </p:spPr>
      </p:pic>
      <p:sp>
        <p:nvSpPr>
          <p:cNvPr id="6" name="Textplatzhalter 3">
            <a:extLst>
              <a:ext uri="{FF2B5EF4-FFF2-40B4-BE49-F238E27FC236}">
                <a16:creationId xmlns:a16="http://schemas.microsoft.com/office/drawing/2014/main" id="{5FCAD79B-EF47-46A0-9575-229F3DAA72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8515" y="5122625"/>
            <a:ext cx="10044000" cy="10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26670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538163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804862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076325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8" name="Bildplatzhalter 8">
            <a:extLst>
              <a:ext uri="{FF2B5EF4-FFF2-40B4-BE49-F238E27FC236}">
                <a16:creationId xmlns:a16="http://schemas.microsoft.com/office/drawing/2014/main" id="{72236FC6-C8FF-43C1-86B9-BF112345926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00163" y="6489088"/>
            <a:ext cx="1260000" cy="180000"/>
          </a:xfrm>
        </p:spPr>
        <p:txBody>
          <a:bodyPr/>
          <a:lstStyle>
            <a:lvl1pPr marL="0" indent="0" algn="l">
              <a:buNone/>
              <a:defRPr sz="700"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789A3267-E086-4EC3-A0BB-F8ECD01A5C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96449" y="316800"/>
            <a:ext cx="1800000" cy="36000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150"/>
            </a:lvl1pPr>
            <a:lvl2pPr>
              <a:defRPr sz="1150"/>
            </a:lvl2pPr>
            <a:lvl3pPr>
              <a:defRPr sz="1150"/>
            </a:lvl3pPr>
            <a:lvl4pPr>
              <a:defRPr sz="1150"/>
            </a:lvl4pPr>
            <a:lvl5pPr>
              <a:defRPr sz="1150"/>
            </a:lvl5pPr>
          </a:lstStyle>
          <a:p>
            <a:pPr lvl="0"/>
            <a:r>
              <a:rPr lang="de-DE" dirty="0"/>
              <a:t>Organisationseinheit verbal</a:t>
            </a:r>
            <a:br>
              <a:rPr lang="de-DE" dirty="0"/>
            </a:br>
            <a:r>
              <a:rPr lang="de-DE" dirty="0"/>
              <a:t>optional auf 2 Zeilen</a:t>
            </a:r>
          </a:p>
        </p:txBody>
      </p:sp>
    </p:spTree>
    <p:extLst>
      <p:ext uri="{BB962C8B-B14F-4D97-AF65-F5344CB8AC3E}">
        <p14:creationId xmlns:p14="http://schemas.microsoft.com/office/powerpoint/2010/main" val="732532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640">
          <p15:clr>
            <a:srgbClr val="FBAE40"/>
          </p15:clr>
        </p15:guide>
        <p15:guide id="4" orient="horz" pos="395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04 – Uni Zür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EB061823-3F7A-48C8-8477-B410C18AC1B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1838" y="1016000"/>
            <a:ext cx="10728325" cy="5256000"/>
          </a:xfrm>
        </p:spPr>
        <p:txBody>
          <a:bodyPr lIns="5580000" tIns="0" r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491294E-BEE7-4DA8-BBC8-88E1A7B07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33538"/>
            <a:ext cx="5904000" cy="2772000"/>
          </a:xfrm>
          <a:solidFill>
            <a:schemeClr val="accent2"/>
          </a:solidFill>
        </p:spPr>
        <p:txBody>
          <a:bodyPr lIns="1080000" tIns="252000" anchor="t" anchorCtr="0"/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de-CH" noProof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93E2EDD-B19F-478D-BB03-AD55EC1E8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7672" y="228020"/>
            <a:ext cx="3679200" cy="552508"/>
          </a:xfrm>
          <a:prstGeom prst="rect">
            <a:avLst/>
          </a:prstGeom>
        </p:spPr>
      </p:pic>
      <p:sp>
        <p:nvSpPr>
          <p:cNvPr id="7" name="Textplatzhalter 3">
            <a:extLst>
              <a:ext uri="{FF2B5EF4-FFF2-40B4-BE49-F238E27FC236}">
                <a16:creationId xmlns:a16="http://schemas.microsoft.com/office/drawing/2014/main" id="{D364BCB8-820F-4C3A-BA37-7048A4C8D4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8516" y="3860495"/>
            <a:ext cx="4680000" cy="10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26670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538163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804862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076325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1" name="Bildplatzhalter 8">
            <a:extLst>
              <a:ext uri="{FF2B5EF4-FFF2-40B4-BE49-F238E27FC236}">
                <a16:creationId xmlns:a16="http://schemas.microsoft.com/office/drawing/2014/main" id="{A73913C2-8DFE-4F15-B2DB-2A6D5C2670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00163" y="6489088"/>
            <a:ext cx="1260000" cy="180000"/>
          </a:xfrm>
        </p:spPr>
        <p:txBody>
          <a:bodyPr/>
          <a:lstStyle>
            <a:lvl1pPr marL="0" indent="0" algn="l">
              <a:buNone/>
              <a:defRPr sz="700"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791A1AD7-DB7D-4C75-BEFB-EB6D34D3B2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96449" y="316800"/>
            <a:ext cx="1800000" cy="36000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150"/>
            </a:lvl1pPr>
            <a:lvl2pPr>
              <a:defRPr sz="1150"/>
            </a:lvl2pPr>
            <a:lvl3pPr>
              <a:defRPr sz="1150"/>
            </a:lvl3pPr>
            <a:lvl4pPr>
              <a:defRPr sz="1150"/>
            </a:lvl4pPr>
            <a:lvl5pPr>
              <a:defRPr sz="1150"/>
            </a:lvl5pPr>
          </a:lstStyle>
          <a:p>
            <a:pPr lvl="0"/>
            <a:r>
              <a:rPr lang="de-DE" dirty="0"/>
              <a:t>Organisationseinheit verbal</a:t>
            </a:r>
            <a:br>
              <a:rPr lang="de-DE" dirty="0"/>
            </a:br>
            <a:r>
              <a:rPr lang="de-DE" dirty="0"/>
              <a:t>optional auf 2 Zeilen</a:t>
            </a:r>
          </a:p>
        </p:txBody>
      </p:sp>
    </p:spTree>
    <p:extLst>
      <p:ext uri="{BB962C8B-B14F-4D97-AF65-F5344CB8AC3E}">
        <p14:creationId xmlns:p14="http://schemas.microsoft.com/office/powerpoint/2010/main" val="2789257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640">
          <p15:clr>
            <a:srgbClr val="FBAE40"/>
          </p15:clr>
        </p15:guide>
        <p15:guide id="4" orient="horz" pos="395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39750" indent="-539750">
              <a:buFont typeface="+mj-lt"/>
              <a:buAutoNum type="arabicPeriod"/>
              <a:defRPr/>
            </a:lvl1pPr>
            <a:lvl2pPr marL="1079500" indent="-539750">
              <a:buFont typeface="+mj-lt"/>
              <a:buAutoNum type="arabicPeriod"/>
              <a:defRPr/>
            </a:lvl2pPr>
            <a:lvl3pPr marL="1612900" indent="-533400">
              <a:buFont typeface="+mj-lt"/>
              <a:buAutoNum type="arabicPeriod"/>
              <a:defRPr/>
            </a:lvl3pPr>
            <a:lvl4pPr marL="2152650" indent="-539750">
              <a:buFont typeface="+mj-lt"/>
              <a:buAutoNum type="arabicPeriod"/>
              <a:defRPr/>
            </a:lvl4pPr>
            <a:lvl5pPr marL="2692400" indent="-539750">
              <a:buFont typeface="+mj-lt"/>
              <a:buAutoNum type="arabicPeriod"/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7945" y="6522444"/>
            <a:ext cx="612000" cy="216000"/>
          </a:xfrm>
        </p:spPr>
        <p:txBody>
          <a:bodyPr/>
          <a:lstStyle>
            <a:lvl1pPr>
              <a:defRPr sz="1100"/>
            </a:lvl1pPr>
          </a:lstStyle>
          <a:p>
            <a:r>
              <a:rPr lang="de-CH"/>
              <a:t>20.05.26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r>
              <a:rPr lang="de-DE"/>
              <a:t>Anna Kottsova – Interpore 2026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5ACA52AF-F19D-405C-AD5F-7D94B96A5CC3}" type="slidenum">
              <a:rPr lang="de-CH" smtClean="0"/>
              <a:pPr/>
              <a:t>‹#›</a:t>
            </a:fld>
            <a:endParaRPr lang="de-CH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599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7" y="1237785"/>
            <a:ext cx="10728325" cy="4855090"/>
          </a:xfrm>
        </p:spPr>
        <p:txBody>
          <a:bodyPr/>
          <a:lstStyle>
            <a:lvl1pPr marL="539750" indent="-539750">
              <a:buFont typeface="+mj-lt"/>
              <a:buAutoNum type="arabicPeriod"/>
              <a:defRPr/>
            </a:lvl1pPr>
            <a:lvl2pPr marL="1079500" indent="-539750">
              <a:buFont typeface="+mj-lt"/>
              <a:buAutoNum type="arabicPeriod"/>
              <a:defRPr/>
            </a:lvl2pPr>
            <a:lvl3pPr marL="1612900" indent="-533400">
              <a:buFont typeface="+mj-lt"/>
              <a:buAutoNum type="arabicPeriod"/>
              <a:defRPr/>
            </a:lvl3pPr>
            <a:lvl4pPr marL="2152650" indent="-539750">
              <a:buFont typeface="+mj-lt"/>
              <a:buAutoNum type="arabicPeriod"/>
              <a:defRPr/>
            </a:lvl4pPr>
            <a:lvl5pPr marL="2692400" indent="-539750">
              <a:buFont typeface="+mj-lt"/>
              <a:buAutoNum type="arabicPeriod"/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5585" y="6480088"/>
            <a:ext cx="612000" cy="216000"/>
          </a:xfrm>
        </p:spPr>
        <p:txBody>
          <a:bodyPr/>
          <a:lstStyle>
            <a:lvl1pPr>
              <a:defRPr sz="1100"/>
            </a:lvl1pPr>
          </a:lstStyle>
          <a:p>
            <a:r>
              <a:rPr lang="de-CH"/>
              <a:t>20.05.26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1700" y="6480088"/>
            <a:ext cx="5400000" cy="216000"/>
          </a:xfrm>
        </p:spPr>
        <p:txBody>
          <a:bodyPr/>
          <a:lstStyle>
            <a:lvl1pPr>
              <a:defRPr sz="1100"/>
            </a:lvl1pPr>
          </a:lstStyle>
          <a:p>
            <a:r>
              <a:rPr lang="en-US"/>
              <a:t>Anna Kottsova – Interpore 2026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585" y="6484286"/>
            <a:ext cx="322577" cy="216000"/>
          </a:xfrm>
        </p:spPr>
        <p:txBody>
          <a:bodyPr/>
          <a:lstStyle>
            <a:lvl1pPr>
              <a:defRPr sz="1100"/>
            </a:lvl1pPr>
          </a:lstStyle>
          <a:p>
            <a:fld id="{5ACA52AF-F19D-405C-AD5F-7D94B96A5CC3}" type="slidenum">
              <a:rPr lang="de-CH" smtClean="0"/>
              <a:pPr/>
              <a:t>‹#›</a:t>
            </a:fld>
            <a:endParaRPr lang="de-CH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1C08477-D417-6612-F4A8-2F469E1D063A}"/>
              </a:ext>
            </a:extLst>
          </p:cNvPr>
          <p:cNvSpPr/>
          <p:nvPr userDrawn="1"/>
        </p:nvSpPr>
        <p:spPr>
          <a:xfrm>
            <a:off x="365918" y="256227"/>
            <a:ext cx="11460162" cy="633028"/>
          </a:xfrm>
          <a:prstGeom prst="rect">
            <a:avLst/>
          </a:prstGeom>
          <a:solidFill>
            <a:srgbClr val="6F6F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b="1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6" y="256227"/>
            <a:ext cx="10728325" cy="633029"/>
          </a:xfrm>
          <a:noFill/>
        </p:spPr>
        <p:txBody>
          <a:bodyPr anchor="ctr" anchorCtr="0"/>
          <a:lstStyle>
            <a:lvl1pPr>
              <a:defRPr b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noProof="0" dirty="0"/>
              <a:t>Click to edit Master title style</a:t>
            </a:r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3743858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39750" indent="-539750">
              <a:buFont typeface="+mj-lt"/>
              <a:buAutoNum type="arabicPeriod"/>
              <a:defRPr/>
            </a:lvl1pPr>
            <a:lvl2pPr marL="1079500" indent="-539750">
              <a:buFont typeface="+mj-lt"/>
              <a:buAutoNum type="arabicPeriod"/>
              <a:defRPr/>
            </a:lvl2pPr>
            <a:lvl3pPr marL="1612900" indent="-533400">
              <a:buFont typeface="+mj-lt"/>
              <a:buAutoNum type="arabicPeriod"/>
              <a:defRPr/>
            </a:lvl3pPr>
            <a:lvl4pPr marL="2152650" indent="-539750">
              <a:buFont typeface="+mj-lt"/>
              <a:buAutoNum type="arabicPeriod"/>
              <a:defRPr/>
            </a:lvl4pPr>
            <a:lvl5pPr marL="2692400" indent="-539750">
              <a:buFont typeface="+mj-lt"/>
              <a:buAutoNum type="arabicPeriod"/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noProof="0"/>
              <a:t>20.05.26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Anna Kottsova – Interpore 2026</a:t>
            </a:r>
            <a:endParaRPr lang="de-CH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1C08477-D417-6612-F4A8-2F469E1D063A}"/>
              </a:ext>
            </a:extLst>
          </p:cNvPr>
          <p:cNvSpPr/>
          <p:nvPr userDrawn="1"/>
        </p:nvSpPr>
        <p:spPr>
          <a:xfrm>
            <a:off x="365918" y="256227"/>
            <a:ext cx="11460162" cy="633028"/>
          </a:xfrm>
          <a:prstGeom prst="rect">
            <a:avLst/>
          </a:prstGeom>
          <a:solidFill>
            <a:srgbClr val="6F6F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666791"/>
            <a:ext cx="10728325" cy="633029"/>
          </a:xfrm>
          <a:solidFill>
            <a:schemeClr val="bg1"/>
          </a:solidFill>
        </p:spPr>
        <p:txBody>
          <a:bodyPr/>
          <a:lstStyle/>
          <a:p>
            <a:r>
              <a:rPr lang="en-GB" noProof="0"/>
              <a:t>Click to edit Master title style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3606003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noProof="0"/>
              <a:t>20.05.26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Anna Kottsova – Interpore 2026</a:t>
            </a:r>
            <a:endParaRPr lang="de-CH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753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9CEF804-E58C-481B-A606-7D35AF68F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260351"/>
            <a:ext cx="10728325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CH" noProof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5C6EC0D-393C-42F2-B6A7-B19C9B098F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7" y="1412875"/>
            <a:ext cx="10728325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noProof="0"/>
              <a:t>Mastertextformat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7C96E51-36C9-4BEE-A761-33378A0DF0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73692" y="6522444"/>
            <a:ext cx="612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de-CH"/>
              <a:t>20.05.26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11EC403-6E63-4450-AFDD-66CA49D6CC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1700" y="6522444"/>
            <a:ext cx="5400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de-DE"/>
              <a:t>Anna Kottsova – Interpore 2026</a:t>
            </a:r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FDFCC57-7DDC-4B2C-A6BE-862DAF9C9F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7585" y="6522444"/>
            <a:ext cx="322577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5ACA52AF-F19D-405C-AD5F-7D94B96A5CC3}" type="slidenum">
              <a:rPr lang="de-CH" smtClean="0"/>
              <a:pPr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9606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0" r:id="rId6"/>
    <p:sldLayoutId id="2147483665" r:id="rId7"/>
    <p:sldLayoutId id="2147483666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71463" algn="l" defTabSz="914400" rtl="0" eaLnBrk="1" latinLnBrk="0" hangingPunct="1">
        <a:lnSpc>
          <a:spcPct val="100000"/>
        </a:lnSpc>
        <a:spcBef>
          <a:spcPts val="5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10000" indent="-270000" algn="l" defTabSz="914400" rtl="0" eaLnBrk="1" latinLnBrk="0" hangingPunct="1">
        <a:lnSpc>
          <a:spcPct val="100000"/>
        </a:lnSpc>
        <a:spcBef>
          <a:spcPts val="5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80000" indent="-271463" algn="l" defTabSz="914400" rtl="0" eaLnBrk="1" latinLnBrk="0" hangingPunct="1">
        <a:lnSpc>
          <a:spcPct val="100000"/>
        </a:lnSpc>
        <a:spcBef>
          <a:spcPts val="5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50000" indent="-270000" algn="l" defTabSz="914400" rtl="0" eaLnBrk="1" latinLnBrk="0" hangingPunct="1">
        <a:lnSpc>
          <a:spcPct val="100000"/>
        </a:lnSpc>
        <a:spcBef>
          <a:spcPts val="5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461" userDrawn="1">
          <p15:clr>
            <a:srgbClr val="F26B43"/>
          </p15:clr>
        </p15:guide>
        <p15:guide id="3" pos="7219" userDrawn="1">
          <p15:clr>
            <a:srgbClr val="F26B43"/>
          </p15:clr>
        </p15:guide>
        <p15:guide id="4" orient="horz" pos="164" userDrawn="1">
          <p15:clr>
            <a:srgbClr val="F26B43"/>
          </p15:clr>
        </p15:guide>
        <p15:guide id="5" orient="horz" pos="890" userDrawn="1">
          <p15:clr>
            <a:srgbClr val="F26B43"/>
          </p15:clr>
        </p15:guide>
        <p15:guide id="6" orient="horz" pos="4201" userDrawn="1">
          <p15:clr>
            <a:srgbClr val="F26B43"/>
          </p15:clr>
        </p15:guide>
        <p15:guide id="7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16.jp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avi"/><Relationship Id="rId13" Type="http://schemas.openxmlformats.org/officeDocument/2006/relationships/slideLayout" Target="../slideLayouts/slideLayout7.xml"/><Relationship Id="rId3" Type="http://schemas.microsoft.com/office/2007/relationships/media" Target="../media/media2.avi"/><Relationship Id="rId7" Type="http://schemas.microsoft.com/office/2007/relationships/media" Target="../media/media4.avi"/><Relationship Id="rId12" Type="http://schemas.openxmlformats.org/officeDocument/2006/relationships/video" Target="../media/media6.avi"/><Relationship Id="rId17" Type="http://schemas.openxmlformats.org/officeDocument/2006/relationships/image" Target="../media/image36.png"/><Relationship Id="rId2" Type="http://schemas.openxmlformats.org/officeDocument/2006/relationships/video" Target="../media/media1.avi"/><Relationship Id="rId16" Type="http://schemas.openxmlformats.org/officeDocument/2006/relationships/image" Target="../media/image35.png"/><Relationship Id="rId1" Type="http://schemas.microsoft.com/office/2007/relationships/media" Target="../media/media1.avi"/><Relationship Id="rId6" Type="http://schemas.openxmlformats.org/officeDocument/2006/relationships/video" Target="../media/media3.avi"/><Relationship Id="rId11" Type="http://schemas.microsoft.com/office/2007/relationships/media" Target="../media/media6.avi"/><Relationship Id="rId5" Type="http://schemas.microsoft.com/office/2007/relationships/media" Target="../media/media3.avi"/><Relationship Id="rId15" Type="http://schemas.openxmlformats.org/officeDocument/2006/relationships/image" Target="../media/image34.png"/><Relationship Id="rId10" Type="http://schemas.openxmlformats.org/officeDocument/2006/relationships/video" Target="../media/media5.avi"/><Relationship Id="rId4" Type="http://schemas.openxmlformats.org/officeDocument/2006/relationships/video" Target="../media/media2.avi"/><Relationship Id="rId9" Type="http://schemas.microsoft.com/office/2007/relationships/media" Target="../media/media5.avi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avi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41.png"/><Relationship Id="rId3" Type="http://schemas.microsoft.com/office/2007/relationships/media" Target="../media/media2.avi"/><Relationship Id="rId21" Type="http://schemas.openxmlformats.org/officeDocument/2006/relationships/image" Target="../media/image35.png"/><Relationship Id="rId7" Type="http://schemas.microsoft.com/office/2007/relationships/media" Target="../media/media4.avi"/><Relationship Id="rId12" Type="http://schemas.openxmlformats.org/officeDocument/2006/relationships/video" Target="../media/media6.avi"/><Relationship Id="rId17" Type="http://schemas.openxmlformats.org/officeDocument/2006/relationships/image" Target="../media/image40.png"/><Relationship Id="rId2" Type="http://schemas.openxmlformats.org/officeDocument/2006/relationships/video" Target="../media/media1.avi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microsoft.com/office/2007/relationships/media" Target="../media/media1.avi"/><Relationship Id="rId6" Type="http://schemas.openxmlformats.org/officeDocument/2006/relationships/video" Target="../media/media3.avi"/><Relationship Id="rId11" Type="http://schemas.microsoft.com/office/2007/relationships/media" Target="../media/media6.avi"/><Relationship Id="rId5" Type="http://schemas.microsoft.com/office/2007/relationships/media" Target="../media/media3.avi"/><Relationship Id="rId15" Type="http://schemas.openxmlformats.org/officeDocument/2006/relationships/image" Target="../media/image38.png"/><Relationship Id="rId10" Type="http://schemas.openxmlformats.org/officeDocument/2006/relationships/video" Target="../media/media5.avi"/><Relationship Id="rId19" Type="http://schemas.openxmlformats.org/officeDocument/2006/relationships/image" Target="../media/image42.png"/><Relationship Id="rId4" Type="http://schemas.openxmlformats.org/officeDocument/2006/relationships/video" Target="../media/media2.avi"/><Relationship Id="rId9" Type="http://schemas.microsoft.com/office/2007/relationships/media" Target="../media/media5.avi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21ACDC-6B0B-D8A0-CBA6-4A0E0ECC9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61FABD77-BB97-808A-EFC4-96745AD1F11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4" b="1533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7B4DD298-B931-CA6B-2934-793BAC228A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923181"/>
            <a:ext cx="5904000" cy="3011638"/>
          </a:xfrm>
          <a:solidFill>
            <a:srgbClr val="B7352D"/>
          </a:solidFill>
        </p:spPr>
        <p:txBody>
          <a:bodyPr/>
          <a:lstStyle/>
          <a:p>
            <a:r>
              <a:rPr lang="de-DE" sz="2800" dirty="0"/>
              <a:t>Regime-</a:t>
            </a:r>
            <a:r>
              <a:rPr lang="de-DE" sz="2800" dirty="0" err="1"/>
              <a:t>Dependent</a:t>
            </a:r>
            <a:r>
              <a:rPr lang="de-DE" sz="2800" dirty="0"/>
              <a:t> </a:t>
            </a:r>
            <a:r>
              <a:rPr lang="de-DE" sz="2800" dirty="0" err="1"/>
              <a:t>Reactive</a:t>
            </a:r>
            <a:r>
              <a:rPr lang="de-DE" sz="2800" dirty="0"/>
              <a:t> Mixing </a:t>
            </a:r>
            <a:r>
              <a:rPr lang="de-DE" sz="2800" dirty="0" err="1"/>
              <a:t>Across</a:t>
            </a:r>
            <a:r>
              <a:rPr lang="de-DE" sz="2800" dirty="0"/>
              <a:t> a Mineral </a:t>
            </a:r>
            <a:r>
              <a:rPr lang="de-DE" sz="2800" dirty="0" err="1"/>
              <a:t>Precipitation</a:t>
            </a:r>
            <a:r>
              <a:rPr lang="de-DE" sz="2800" dirty="0"/>
              <a:t> Boundary </a:t>
            </a:r>
            <a:br>
              <a:rPr lang="de-DE" sz="2800" dirty="0"/>
            </a:br>
            <a:endParaRPr lang="de-CH" sz="2800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12B705BF-DE5E-8F64-2831-2DC0BFE650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B126EF8-F096-473D-15EC-EEBA094F8C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8516" y="3733800"/>
            <a:ext cx="4680000" cy="1106638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de-DE" b="1" dirty="0"/>
              <a:t>Anna Kottsova</a:t>
            </a:r>
          </a:p>
          <a:p>
            <a:r>
              <a:rPr lang="de-DE" sz="1600" dirty="0" err="1"/>
              <a:t>Jianqi</a:t>
            </a:r>
            <a:r>
              <a:rPr lang="de-DE" sz="1600" dirty="0"/>
              <a:t> Rong,</a:t>
            </a:r>
            <a:r>
              <a:rPr lang="ru-RU" sz="1600" dirty="0"/>
              <a:t> </a:t>
            </a:r>
            <a:r>
              <a:rPr lang="de-DE" sz="1600" dirty="0"/>
              <a:t>Chao-Zhong Qin, Xiang-Zhao Kong</a:t>
            </a:r>
          </a:p>
          <a:p>
            <a:endParaRPr lang="en-US" sz="1600" dirty="0"/>
          </a:p>
          <a:p>
            <a:r>
              <a:rPr lang="en-US" sz="1600" dirty="0"/>
              <a:t>May 20, </a:t>
            </a:r>
            <a:r>
              <a:rPr lang="de-DE" sz="1600" dirty="0"/>
              <a:t>2026</a:t>
            </a:r>
            <a:endParaRPr lang="de-CH" sz="16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152ABF5-287D-3976-5F8C-36B7D5FB17E2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902" y="67705"/>
            <a:ext cx="1567661" cy="8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858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BA9571-3100-B34F-1F02-496213DA0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314DD269-28A2-93B3-0DB6-BE8D7D14694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4" b="1533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C0B497BA-ED1F-590E-BB43-20FFFA7359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rgbClr val="B7352D"/>
          </a:solidFill>
        </p:spPr>
        <p:txBody>
          <a:bodyPr/>
          <a:lstStyle/>
          <a:p>
            <a:r>
              <a:rPr lang="de-DE" sz="3200" b="1" dirty="0" err="1"/>
              <a:t>Thank</a:t>
            </a:r>
            <a:r>
              <a:rPr lang="de-DE" sz="3200" b="1" dirty="0"/>
              <a:t> </a:t>
            </a:r>
            <a:r>
              <a:rPr lang="de-DE" sz="3200" b="1" dirty="0" err="1"/>
              <a:t>you</a:t>
            </a:r>
            <a:r>
              <a:rPr lang="de-DE" sz="3200" b="1" dirty="0"/>
              <a:t> </a:t>
            </a:r>
            <a:r>
              <a:rPr lang="de-DE" sz="3200" b="1" dirty="0" err="1"/>
              <a:t>for</a:t>
            </a:r>
            <a:r>
              <a:rPr lang="de-DE" sz="3200" b="1" dirty="0"/>
              <a:t> </a:t>
            </a:r>
            <a:r>
              <a:rPr lang="de-DE" sz="3200" b="1" dirty="0" err="1"/>
              <a:t>attention</a:t>
            </a:r>
            <a:r>
              <a:rPr lang="de-DE" sz="3200" b="1" dirty="0"/>
              <a:t>!</a:t>
            </a:r>
            <a:br>
              <a:rPr lang="de-DE" sz="2800" dirty="0"/>
            </a:br>
            <a:br>
              <a:rPr lang="de-DE" sz="2800" dirty="0"/>
            </a:br>
            <a:r>
              <a:rPr lang="de-DE" sz="2000" dirty="0"/>
              <a:t>Anna Kottsova</a:t>
            </a:r>
            <a:br>
              <a:rPr lang="de-DE" sz="2000" dirty="0"/>
            </a:br>
            <a:r>
              <a:rPr lang="de-DE" sz="2000" dirty="0" err="1"/>
              <a:t>akottsova@ethz.ch</a:t>
            </a:r>
            <a:br>
              <a:rPr lang="de-DE" sz="2000" dirty="0"/>
            </a:br>
            <a:br>
              <a:rPr lang="de-DE" sz="2000" dirty="0"/>
            </a:br>
            <a:r>
              <a:rPr lang="de-DE" sz="1800" dirty="0"/>
              <a:t>ETH Zürich</a:t>
            </a:r>
            <a:br>
              <a:rPr lang="de-DE" sz="1800" dirty="0"/>
            </a:br>
            <a:r>
              <a:rPr lang="de-DE" sz="1800" dirty="0"/>
              <a:t>Geothermal Energy and </a:t>
            </a:r>
            <a:r>
              <a:rPr lang="de-DE" sz="1800" dirty="0" err="1"/>
              <a:t>Geofluids</a:t>
            </a:r>
            <a:r>
              <a:rPr lang="de-DE" sz="1800" dirty="0"/>
              <a:t> </a:t>
            </a:r>
            <a:r>
              <a:rPr lang="de-DE" sz="1800" dirty="0" err="1"/>
              <a:t>group</a:t>
            </a:r>
            <a:br>
              <a:rPr lang="de-DE" sz="2000" dirty="0"/>
            </a:br>
            <a:endParaRPr lang="de-CH" sz="2800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D7005B60-1B46-A8DD-9461-6153930833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4B1FF45-5082-DACE-0E47-951CEA893086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902" y="67705"/>
            <a:ext cx="1567661" cy="8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400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C4624D-D4CD-2C5C-5126-153744F28D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122CE6-A02D-ECC8-3F94-54DB8BDE1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063487"/>
            <a:ext cx="7772400" cy="473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615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1771A6-298B-C86E-A760-5B934A0089A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4E037D-EEE6-8FAE-A72F-1F7BB9C36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114335"/>
            <a:ext cx="7772400" cy="462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720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56C73-EC4E-88C3-908B-C22C699F8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C76FE-CF9A-4133-B8B5-AE1EE2948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noProof="0"/>
              <a:t>20.05.26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3758DF-8AD5-B669-0B43-0ACD568E6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 Kottsova – Interpore 2026</a:t>
            </a:r>
            <a:endParaRPr lang="de-CH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CF7F27-E5AD-4C16-2D04-71A2F47D3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2</a:t>
            </a:fld>
            <a:endParaRPr lang="de-CH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7409430-2EBB-5ACA-288F-0E523F70D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Introduction: Mineral Precipitation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9EF25CA-7672-3ABB-4A53-8FE786E6C834}"/>
              </a:ext>
            </a:extLst>
          </p:cNvPr>
          <p:cNvGrpSpPr/>
          <p:nvPr/>
        </p:nvGrpSpPr>
        <p:grpSpPr>
          <a:xfrm>
            <a:off x="6904122" y="1422467"/>
            <a:ext cx="1506797" cy="2134154"/>
            <a:chOff x="5130257" y="3724408"/>
            <a:chExt cx="1506797" cy="2134154"/>
          </a:xfrm>
        </p:grpSpPr>
        <p:pic>
          <p:nvPicPr>
            <p:cNvPr id="30" name="Picture 4" descr="Volcanoes provide ENERGY! – Focus on VIPS">
              <a:extLst>
                <a:ext uri="{FF2B5EF4-FFF2-40B4-BE49-F238E27FC236}">
                  <a16:creationId xmlns:a16="http://schemas.microsoft.com/office/drawing/2014/main" id="{05B11CD0-131E-3C89-42C3-91B6AC0C14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0257" y="3724408"/>
              <a:ext cx="1441533" cy="17312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927512E-D1B2-1F49-E011-4C820F97078E}"/>
                </a:ext>
              </a:extLst>
            </p:cNvPr>
            <p:cNvSpPr txBox="1"/>
            <p:nvPr/>
          </p:nvSpPr>
          <p:spPr>
            <a:xfrm>
              <a:off x="5195521" y="5458452"/>
              <a:ext cx="14415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CH" sz="10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Proxima Nova" panose="02000506030000020004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Scaling in a pipe in Larderello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B82A9EB-00A8-0677-48D4-715ED830DE25}"/>
              </a:ext>
            </a:extLst>
          </p:cNvPr>
          <p:cNvGrpSpPr/>
          <p:nvPr/>
        </p:nvGrpSpPr>
        <p:grpSpPr>
          <a:xfrm>
            <a:off x="773307" y="1475318"/>
            <a:ext cx="5753814" cy="1996560"/>
            <a:chOff x="3970018" y="4098180"/>
            <a:chExt cx="5753814" cy="1996560"/>
          </a:xfrm>
        </p:grpSpPr>
        <p:grpSp>
          <p:nvGrpSpPr>
            <p:cNvPr id="33" name="Group 7">
              <a:extLst>
                <a:ext uri="{FF2B5EF4-FFF2-40B4-BE49-F238E27FC236}">
                  <a16:creationId xmlns:a16="http://schemas.microsoft.com/office/drawing/2014/main" id="{EFA79AB7-17A9-581F-FB8E-DEB4B2F7DCAD}"/>
                </a:ext>
              </a:extLst>
            </p:cNvPr>
            <p:cNvGrpSpPr/>
            <p:nvPr/>
          </p:nvGrpSpPr>
          <p:grpSpPr>
            <a:xfrm>
              <a:off x="3970018" y="4098180"/>
              <a:ext cx="5753814" cy="1996560"/>
              <a:chOff x="436320" y="4053927"/>
              <a:chExt cx="5753814" cy="1996560"/>
            </a:xfrm>
          </p:grpSpPr>
          <p:pic>
            <p:nvPicPr>
              <p:cNvPr id="36" name="Picture 13">
                <a:extLst>
                  <a:ext uri="{FF2B5EF4-FFF2-40B4-BE49-F238E27FC236}">
                    <a16:creationId xmlns:a16="http://schemas.microsoft.com/office/drawing/2014/main" id="{6C544CBB-0195-27F2-A136-2807B7AA2857}"/>
                  </a:ext>
                </a:extLst>
              </p:cNvPr>
              <p:cNvPicPr/>
              <p:nvPr/>
            </p:nvPicPr>
            <p:blipFill>
              <a:blip r:embed="rId3"/>
              <a:stretch/>
            </p:blipFill>
            <p:spPr>
              <a:xfrm>
                <a:off x="3303654" y="4053927"/>
                <a:ext cx="2886480" cy="194832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7" name="Picture 26" descr="Graphical user interface, chart&#10;&#10;Description automatically generated">
                <a:extLst>
                  <a:ext uri="{FF2B5EF4-FFF2-40B4-BE49-F238E27FC236}">
                    <a16:creationId xmlns:a16="http://schemas.microsoft.com/office/drawing/2014/main" id="{ADCA1628-9D34-CC08-6CFC-170E457FCD87}"/>
                  </a:ext>
                </a:extLst>
              </p:cNvPr>
              <p:cNvPicPr/>
              <p:nvPr/>
            </p:nvPicPr>
            <p:blipFill>
              <a:blip r:embed="rId4"/>
              <a:stretch/>
            </p:blipFill>
            <p:spPr>
              <a:xfrm>
                <a:off x="436320" y="4087800"/>
                <a:ext cx="2675160" cy="167544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38" name="CustomShape 8">
                <a:extLst>
                  <a:ext uri="{FF2B5EF4-FFF2-40B4-BE49-F238E27FC236}">
                    <a16:creationId xmlns:a16="http://schemas.microsoft.com/office/drawing/2014/main" id="{45032859-2A26-3E34-C9E1-D5D12372330A}"/>
                  </a:ext>
                </a:extLst>
              </p:cNvPr>
              <p:cNvSpPr/>
              <p:nvPr/>
            </p:nvSpPr>
            <p:spPr>
              <a:xfrm>
                <a:off x="4242240" y="5805720"/>
                <a:ext cx="1875960" cy="24476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45000" rIns="0" bIns="45000">
                <a:spAutoFit/>
              </a:bodyPr>
              <a:lstStyle/>
              <a:p>
                <a:pPr algn="r">
                  <a:lnSpc>
                    <a:spcPct val="100000"/>
                  </a:lnSpc>
                </a:pPr>
                <a:r>
                  <a:rPr lang="en-CH" sz="1000" b="0" i="1" strike="noStrike" spc="-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Proxima Nova" panose="02000506030000020004" pitchFamily="2" charset="0"/>
                  </a:rPr>
                  <a:t>(Brehme et al., 2019)</a:t>
                </a:r>
                <a:endParaRPr lang="en-GB" sz="1000" b="0" strike="noStrike" spc="-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Proxima Nova" panose="02000506030000020004" pitchFamily="2" charset="0"/>
                </a:endParaRPr>
              </a:p>
            </p:txBody>
          </p:sp>
          <p:sp>
            <p:nvSpPr>
              <p:cNvPr id="39" name="CustomShape 9">
                <a:extLst>
                  <a:ext uri="{FF2B5EF4-FFF2-40B4-BE49-F238E27FC236}">
                    <a16:creationId xmlns:a16="http://schemas.microsoft.com/office/drawing/2014/main" id="{8AC8DA8F-C665-01AD-E553-AEBB94DDA3D3}"/>
                  </a:ext>
                </a:extLst>
              </p:cNvPr>
              <p:cNvSpPr/>
              <p:nvPr/>
            </p:nvSpPr>
            <p:spPr>
              <a:xfrm>
                <a:off x="1235880" y="5757480"/>
                <a:ext cx="1875960" cy="24476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45000" rIns="0" bIns="45000">
                <a:spAutoFit/>
              </a:bodyPr>
              <a:lstStyle/>
              <a:p>
                <a:pPr algn="r">
                  <a:lnSpc>
                    <a:spcPct val="100000"/>
                  </a:lnSpc>
                </a:pPr>
                <a:r>
                  <a:rPr lang="en-CH" sz="1000" b="0" i="1" strike="noStrike" spc="-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(Kottsova et al., 2022)</a:t>
                </a:r>
                <a:endParaRPr lang="en-GB" sz="1000" b="0" strike="noStrike" spc="-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p:grp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B9FAEE5-5174-EC6A-09D0-B96EC653FFC3}"/>
                </a:ext>
              </a:extLst>
            </p:cNvPr>
            <p:cNvCxnSpPr>
              <a:cxnSpLocks/>
            </p:cNvCxnSpPr>
            <p:nvPr/>
          </p:nvCxnSpPr>
          <p:spPr>
            <a:xfrm>
              <a:off x="4178245" y="4405010"/>
              <a:ext cx="2258705" cy="564763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35FD211C-CA12-08E4-6ADE-B118362600FC}"/>
                </a:ext>
              </a:extLst>
            </p:cNvPr>
            <p:cNvCxnSpPr>
              <a:cxnSpLocks/>
            </p:cNvCxnSpPr>
            <p:nvPr/>
          </p:nvCxnSpPr>
          <p:spPr>
            <a:xfrm>
              <a:off x="7352051" y="5178078"/>
              <a:ext cx="1740089" cy="423080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78D1E4E-345B-E767-3C39-D80D0FC0DAAD}"/>
              </a:ext>
            </a:extLst>
          </p:cNvPr>
          <p:cNvGrpSpPr/>
          <p:nvPr/>
        </p:nvGrpSpPr>
        <p:grpSpPr>
          <a:xfrm>
            <a:off x="686192" y="1003204"/>
            <a:ext cx="7833754" cy="2576569"/>
            <a:chOff x="3882903" y="3626066"/>
            <a:chExt cx="7833754" cy="2576569"/>
          </a:xfrm>
        </p:grpSpPr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EBDFD2A1-27CE-5525-F642-D9568E4EBD06}"/>
                </a:ext>
              </a:extLst>
            </p:cNvPr>
            <p:cNvSpPr/>
            <p:nvPr/>
          </p:nvSpPr>
          <p:spPr>
            <a:xfrm>
              <a:off x="3882903" y="3626066"/>
              <a:ext cx="7833754" cy="2576569"/>
            </a:xfrm>
            <a:prstGeom prst="roundRect">
              <a:avLst>
                <a:gd name="adj" fmla="val 9452"/>
              </a:avLst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0" rtlCol="0" anchor="ctr" anchorCtr="0"/>
            <a:lstStyle/>
            <a:p>
              <a:pPr algn="ctr">
                <a:defRPr/>
              </a:pPr>
              <a:endParaRPr lang="en-GB" kern="0" dirty="0">
                <a:solidFill>
                  <a:schemeClr val="tx1"/>
                </a:solidFill>
                <a:latin typeface="Helvetica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EC04EFA-423B-BC83-CC83-090AE5C59B32}"/>
                </a:ext>
              </a:extLst>
            </p:cNvPr>
            <p:cNvSpPr txBox="1"/>
            <p:nvPr/>
          </p:nvSpPr>
          <p:spPr>
            <a:xfrm>
              <a:off x="5008543" y="3635475"/>
              <a:ext cx="62897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kern="0" dirty="0">
                  <a:solidFill>
                    <a:schemeClr val="tx1"/>
                  </a:solidFill>
                  <a:latin typeface="Helvetica" pitchFamily="2" charset="0"/>
                  <a:cs typeface="Calibri" panose="020F0502020204030204" pitchFamily="34" charset="0"/>
                </a:rPr>
                <a:t>Unintended</a:t>
              </a:r>
              <a:r>
                <a:rPr lang="en-US" kern="0" dirty="0">
                  <a:solidFill>
                    <a:schemeClr val="tx1"/>
                  </a:solidFill>
                  <a:latin typeface="Helvetica" pitchFamily="2" charset="0"/>
                  <a:cs typeface="Calibri" panose="020F0502020204030204" pitchFamily="34" charset="0"/>
                </a:rPr>
                <a:t> – Chemical clogging in geothermal operations</a:t>
              </a:r>
              <a:endParaRPr lang="en-CH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EC50810-7D79-9632-6FC4-6B0B8CF6E230}"/>
              </a:ext>
            </a:extLst>
          </p:cNvPr>
          <p:cNvGrpSpPr/>
          <p:nvPr/>
        </p:nvGrpSpPr>
        <p:grpSpPr>
          <a:xfrm>
            <a:off x="165474" y="3768753"/>
            <a:ext cx="4927599" cy="2356062"/>
            <a:chOff x="3362185" y="1090867"/>
            <a:chExt cx="4927599" cy="2356062"/>
          </a:xfrm>
        </p:grpSpPr>
        <p:pic>
          <p:nvPicPr>
            <p:cNvPr id="44" name="Main graphic">
              <a:extLst>
                <a:ext uri="{FF2B5EF4-FFF2-40B4-BE49-F238E27FC236}">
                  <a16:creationId xmlns:a16="http://schemas.microsoft.com/office/drawing/2014/main" id="{6EB1B889-2659-7DC4-7032-A5AA64BFBDC3}"/>
                </a:ext>
              </a:extLst>
            </p:cNvPr>
            <p:cNvPicPr/>
            <p:nvPr/>
          </p:nvPicPr>
          <p:blipFill>
            <a:blip r:embed="rId5"/>
            <a:srcRect l="-1101" r="-1" b="3641"/>
            <a:stretch>
              <a:fillRect/>
            </a:stretch>
          </p:blipFill>
          <p:spPr>
            <a:xfrm>
              <a:off x="3902215" y="1090867"/>
              <a:ext cx="4387569" cy="2275660"/>
            </a:xfrm>
            <a:prstGeom prst="rect">
              <a:avLst/>
            </a:prstGeom>
            <a:ln>
              <a:noFill/>
            </a:ln>
          </p:spPr>
        </p:pic>
        <p:sp>
          <p:nvSpPr>
            <p:cNvPr id="45" name="CustomShape 8">
              <a:extLst>
                <a:ext uri="{FF2B5EF4-FFF2-40B4-BE49-F238E27FC236}">
                  <a16:creationId xmlns:a16="http://schemas.microsoft.com/office/drawing/2014/main" id="{839CDC16-57AC-7F9E-C8B2-ECDAE907903F}"/>
                </a:ext>
              </a:extLst>
            </p:cNvPr>
            <p:cNvSpPr/>
            <p:nvPr/>
          </p:nvSpPr>
          <p:spPr>
            <a:xfrm>
              <a:off x="3362185" y="3202162"/>
              <a:ext cx="1875960" cy="24476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45000" rIns="0" bIns="45000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en-CH" sz="1000" b="0" i="1" strike="noStrike" spc="-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Proxima Nova" panose="02000506030000020004" pitchFamily="2" charset="0"/>
                </a:rPr>
                <a:t>(Nisbet et al., 2024)</a:t>
              </a:r>
              <a:endParaRPr lang="en-GB" sz="1000" b="0" strike="noStrike" spc="-1" dirty="0">
                <a:solidFill>
                  <a:schemeClr val="tx1">
                    <a:lumMod val="50000"/>
                    <a:lumOff val="50000"/>
                  </a:schemeClr>
                </a:solidFill>
                <a:latin typeface="Proxima Nova" panose="02000506030000020004" pitchFamily="2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3372C9A-4411-288D-4906-4ED153741D23}"/>
              </a:ext>
            </a:extLst>
          </p:cNvPr>
          <p:cNvGrpSpPr/>
          <p:nvPr/>
        </p:nvGrpSpPr>
        <p:grpSpPr>
          <a:xfrm>
            <a:off x="5362756" y="4047820"/>
            <a:ext cx="3009659" cy="2106202"/>
            <a:chOff x="8559467" y="1369934"/>
            <a:chExt cx="3009659" cy="2106202"/>
          </a:xfrm>
        </p:grpSpPr>
        <p:pic>
          <p:nvPicPr>
            <p:cNvPr id="47" name="Picture 2" descr="Geological maps of the Multi-borehole Observatory ">
              <a:extLst>
                <a:ext uri="{FF2B5EF4-FFF2-40B4-BE49-F238E27FC236}">
                  <a16:creationId xmlns:a16="http://schemas.microsoft.com/office/drawing/2014/main" id="{4D96071D-3B87-246F-54AC-8D2D1793FD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9467" y="1369934"/>
              <a:ext cx="3009659" cy="188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CustomShape 8">
              <a:extLst>
                <a:ext uri="{FF2B5EF4-FFF2-40B4-BE49-F238E27FC236}">
                  <a16:creationId xmlns:a16="http://schemas.microsoft.com/office/drawing/2014/main" id="{97C4BF4C-E62A-A4BD-D30F-6C8F5253F861}"/>
                </a:ext>
              </a:extLst>
            </p:cNvPr>
            <p:cNvSpPr/>
            <p:nvPr/>
          </p:nvSpPr>
          <p:spPr>
            <a:xfrm>
              <a:off x="9651898" y="3231369"/>
              <a:ext cx="1875960" cy="24476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45000" rIns="0" bIns="45000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en-CH" sz="1000" b="0" i="1" strike="noStrike" spc="-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Proxima Nova" panose="02000506030000020004" pitchFamily="2" charset="0"/>
                </a:rPr>
                <a:t>(44.01.earth)</a:t>
              </a:r>
              <a:endParaRPr lang="en-GB" sz="1000" b="0" strike="noStrike" spc="-1" dirty="0">
                <a:solidFill>
                  <a:schemeClr val="tx1">
                    <a:lumMod val="50000"/>
                    <a:lumOff val="50000"/>
                  </a:schemeClr>
                </a:solidFill>
                <a:latin typeface="Proxima Nova" panose="02000506030000020004" pitchFamily="2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BFEF74D-26CE-2C15-0930-AAF7D5257BB5}"/>
              </a:ext>
            </a:extLst>
          </p:cNvPr>
          <p:cNvGrpSpPr/>
          <p:nvPr/>
        </p:nvGrpSpPr>
        <p:grpSpPr>
          <a:xfrm>
            <a:off x="686192" y="3707019"/>
            <a:ext cx="7833754" cy="2483426"/>
            <a:chOff x="3882903" y="1029133"/>
            <a:chExt cx="7833754" cy="2483426"/>
          </a:xfrm>
        </p:grpSpPr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388E2851-4961-3004-1785-FF3B4E54E194}"/>
                </a:ext>
              </a:extLst>
            </p:cNvPr>
            <p:cNvSpPr/>
            <p:nvPr/>
          </p:nvSpPr>
          <p:spPr>
            <a:xfrm>
              <a:off x="3882903" y="1043460"/>
              <a:ext cx="7833754" cy="2469099"/>
            </a:xfrm>
            <a:prstGeom prst="roundRect">
              <a:avLst>
                <a:gd name="adj" fmla="val 9452"/>
              </a:avLst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0" rtlCol="0" anchor="ctr" anchorCtr="0"/>
            <a:lstStyle/>
            <a:p>
              <a:pPr algn="ctr">
                <a:defRPr/>
              </a:pPr>
              <a:endParaRPr lang="en-GB" kern="0" dirty="0">
                <a:solidFill>
                  <a:schemeClr val="tx1"/>
                </a:solidFill>
                <a:latin typeface="Helvetica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04717F6-1256-9D8E-8924-5A09335F8829}"/>
                </a:ext>
              </a:extLst>
            </p:cNvPr>
            <p:cNvSpPr txBox="1"/>
            <p:nvPr/>
          </p:nvSpPr>
          <p:spPr>
            <a:xfrm>
              <a:off x="5959615" y="1029133"/>
              <a:ext cx="438756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kern="0" dirty="0">
                  <a:solidFill>
                    <a:schemeClr val="tx1"/>
                  </a:solidFill>
                  <a:latin typeface="Helvetica" pitchFamily="2" charset="0"/>
                  <a:cs typeface="Calibri" panose="020F0502020204030204" pitchFamily="34" charset="0"/>
                </a:rPr>
                <a:t>Intended</a:t>
              </a:r>
              <a:r>
                <a:rPr lang="en-US" kern="0" dirty="0">
                  <a:solidFill>
                    <a:schemeClr val="tx1"/>
                  </a:solidFill>
                  <a:latin typeface="Helvetica" pitchFamily="2" charset="0"/>
                  <a:cs typeface="Calibri" panose="020F0502020204030204" pitchFamily="34" charset="0"/>
                </a:rPr>
                <a:t> – Carbon Mineralization</a:t>
              </a:r>
              <a:endParaRPr lang="en-CH" dirty="0"/>
            </a:p>
          </p:txBody>
        </p:sp>
      </p:grp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AEA8DEE0-30D1-1B5F-31A4-753DD7CF3AA6}"/>
              </a:ext>
            </a:extLst>
          </p:cNvPr>
          <p:cNvSpPr txBox="1">
            <a:spLocks/>
          </p:cNvSpPr>
          <p:nvPr/>
        </p:nvSpPr>
        <p:spPr>
          <a:xfrm>
            <a:off x="8636335" y="2496578"/>
            <a:ext cx="3161585" cy="1854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T Serif" panose="020A0603040505020204" pitchFamily="18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T Serif" panose="020A0603040505020204" pitchFamily="18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T Serif" panose="020A0603040505020204" pitchFamily="18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T Serif" panose="020A0603040505020204" pitchFamily="18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T Serif" panose="020A0603040505020204" pitchFamily="18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CH" sz="2000" dirty="0">
                <a:latin typeface="Helvetica" pitchFamily="2" charset="0"/>
              </a:rPr>
              <a:t>There is a need to characterize mineral precipitation processes in the subsurface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CH" sz="1800" dirty="0">
                <a:solidFill>
                  <a:srgbClr val="4A4A4A"/>
                </a:solidFill>
                <a:latin typeface="Helvetica" pitchFamily="2" charset="0"/>
              </a:rPr>
              <a:t>We need to be able to predict where it forms, how it affects the rock properties and how to detect it.</a:t>
            </a:r>
          </a:p>
        </p:txBody>
      </p:sp>
    </p:spTree>
    <p:extLst>
      <p:ext uri="{BB962C8B-B14F-4D97-AF65-F5344CB8AC3E}">
        <p14:creationId xmlns:p14="http://schemas.microsoft.com/office/powerpoint/2010/main" val="237021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7C31CD3-B189-0381-B556-600EEBB14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50" y="1626708"/>
            <a:ext cx="2905162" cy="2790954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030E864-8B25-DDE5-ED3F-4BC92B6EC06F}"/>
              </a:ext>
            </a:extLst>
          </p:cNvPr>
          <p:cNvCxnSpPr>
            <a:cxnSpLocks/>
          </p:cNvCxnSpPr>
          <p:nvPr/>
        </p:nvCxnSpPr>
        <p:spPr>
          <a:xfrm>
            <a:off x="2985316" y="4159419"/>
            <a:ext cx="295634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C1DDED3-CC87-342A-A67B-893644351D21}"/>
              </a:ext>
            </a:extLst>
          </p:cNvPr>
          <p:cNvSpPr txBox="1"/>
          <p:nvPr/>
        </p:nvSpPr>
        <p:spPr>
          <a:xfrm>
            <a:off x="2794818" y="4224433"/>
            <a:ext cx="530594" cy="184666"/>
          </a:xfrm>
          <a:prstGeom prst="rect">
            <a:avLst/>
          </a:prstGeom>
          <a:solidFill>
            <a:schemeClr val="tx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CH" sz="1200" dirty="0">
                <a:solidFill>
                  <a:schemeClr val="bg1"/>
                </a:solidFill>
                <a:latin typeface="PT Serif" panose="020A0603040505020204" pitchFamily="18" charset="77"/>
              </a:rPr>
              <a:t>0.05 cm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8B0F30-B1E8-A6FA-A604-4A328820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noProof="0"/>
              <a:t>20.05.26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D8F47F-E145-9855-16D5-543181A74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3</a:t>
            </a:fld>
            <a:endParaRPr lang="de-CH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E172C13-49AE-1060-F05C-60F5FD4E9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Prior Experimental Research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502F29-C45D-18C9-5AF7-0A3DAC48B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8507" y="2757391"/>
            <a:ext cx="6222876" cy="366458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4F38E15-3BF6-F998-4C0C-BCD7F4EE8F45}"/>
              </a:ext>
            </a:extLst>
          </p:cNvPr>
          <p:cNvGrpSpPr/>
          <p:nvPr/>
        </p:nvGrpSpPr>
        <p:grpSpPr>
          <a:xfrm>
            <a:off x="794944" y="5108818"/>
            <a:ext cx="4950940" cy="707886"/>
            <a:chOff x="5822620" y="5435011"/>
            <a:chExt cx="6214232" cy="70788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3225D69-1B0B-88AF-BE4B-F708D39776EF}"/>
                </a:ext>
              </a:extLst>
            </p:cNvPr>
            <p:cNvSpPr txBox="1"/>
            <p:nvPr/>
          </p:nvSpPr>
          <p:spPr>
            <a:xfrm>
              <a:off x="5822620" y="5459058"/>
              <a:ext cx="62142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CH" dirty="0">
                  <a:latin typeface="Helvetica"/>
                </a:rPr>
                <a:t>Residual </a:t>
              </a:r>
              <a:r>
                <a:rPr lang="en-CH" b="1" dirty="0">
                  <a:latin typeface="Helvetica"/>
                </a:rPr>
                <a:t>micro-porosity</a:t>
              </a:r>
              <a:r>
                <a:rPr lang="en-CH" dirty="0">
                  <a:latin typeface="Helvetica"/>
                </a:rPr>
                <a:t> allows for continued transport after initial front establishment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8ACCA54E-7466-A8E4-4699-FE8EE6958F9C}"/>
                </a:ext>
              </a:extLst>
            </p:cNvPr>
            <p:cNvSpPr/>
            <p:nvPr/>
          </p:nvSpPr>
          <p:spPr>
            <a:xfrm>
              <a:off x="5867539" y="5435011"/>
              <a:ext cx="6169313" cy="707886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C51A711-F1D1-8553-3616-E763011F1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240" y="1910727"/>
            <a:ext cx="2235365" cy="178433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9F17260-9447-21EC-A51E-88F92F55AB69}"/>
              </a:ext>
            </a:extLst>
          </p:cNvPr>
          <p:cNvSpPr/>
          <p:nvPr/>
        </p:nvSpPr>
        <p:spPr>
          <a:xfrm>
            <a:off x="2299880" y="2132615"/>
            <a:ext cx="243938" cy="23986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latin typeface="PT Serif" panose="020A0603040505020204" pitchFamily="18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74026-3969-46B7-9541-AE02E215B5EF}"/>
              </a:ext>
            </a:extLst>
          </p:cNvPr>
          <p:cNvSpPr txBox="1"/>
          <p:nvPr/>
        </p:nvSpPr>
        <p:spPr>
          <a:xfrm>
            <a:off x="420250" y="1092183"/>
            <a:ext cx="7136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000" dirty="0"/>
              <a:t>XRCT-assisted core-flooding experiments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3D1470-A4B6-D9F4-FEDF-3E90B7A36376}"/>
              </a:ext>
            </a:extLst>
          </p:cNvPr>
          <p:cNvSpPr txBox="1"/>
          <p:nvPr/>
        </p:nvSpPr>
        <p:spPr>
          <a:xfrm>
            <a:off x="483098" y="4420405"/>
            <a:ext cx="27794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600" dirty="0">
                <a:latin typeface="Helvetica" pitchFamily="2" charset="0"/>
              </a:rPr>
              <a:t>XRCT scan, 2.2 μm res.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49BBAF3-7C40-4CE8-7995-A66D77085C35}"/>
              </a:ext>
            </a:extLst>
          </p:cNvPr>
          <p:cNvSpPr txBox="1"/>
          <p:nvPr/>
        </p:nvSpPr>
        <p:spPr>
          <a:xfrm>
            <a:off x="3325412" y="3695066"/>
            <a:ext cx="27794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600" dirty="0">
                <a:latin typeface="Helvetica" pitchFamily="2" charset="0"/>
              </a:rPr>
              <a:t>SEM image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DFA0C67-B3A0-7072-9035-42BB57100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 Kottsova – Interpore 2026</a:t>
            </a:r>
            <a:endParaRPr lang="de-CH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D3B91F-C10F-0571-DAA5-0FCC5166438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-1" b="24874"/>
          <a:stretch>
            <a:fillRect/>
          </a:stretch>
        </p:blipFill>
        <p:spPr>
          <a:xfrm>
            <a:off x="6214546" y="938595"/>
            <a:ext cx="5981301" cy="256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58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3" grpId="0" animBg="1"/>
      <p:bldP spid="13" grpId="1" animBg="1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4CBF99-FAFD-820A-CDE5-0593C57E8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noProof="0"/>
              <a:t>20.05.26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1F698F-C344-F3DA-8ECC-D1FAC4A7A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4</a:t>
            </a:fld>
            <a:endParaRPr lang="de-CH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34CD255-C5D6-1025-D972-D12B8F83B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Research Questions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3CFD51-8969-45E8-93AE-C464D7517185}"/>
              </a:ext>
            </a:extLst>
          </p:cNvPr>
          <p:cNvSpPr txBox="1"/>
          <p:nvPr/>
        </p:nvSpPr>
        <p:spPr>
          <a:xfrm>
            <a:off x="4147958" y="1626708"/>
            <a:ext cx="751890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GB" sz="2000" dirty="0">
                <a:latin typeface="Helvetica" pitchFamily="2" charset="0"/>
              </a:rPr>
              <a:t>Does residual micro-porosity allow for further reactive transport?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GB" sz="2000" dirty="0">
                <a:latin typeface="Helvetica" pitchFamily="2" charset="0"/>
              </a:rPr>
              <a:t>H</a:t>
            </a:r>
            <a:r>
              <a:rPr lang="en-GB" sz="2000" dirty="0">
                <a:effectLst/>
                <a:latin typeface="Helvetica" pitchFamily="2" charset="0"/>
              </a:rPr>
              <a:t>ow does the precipitation barrier modify mixing efficiency and reactive transport compared to the unaltered pore space?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dirty="0">
                <a:effectLst/>
                <a:latin typeface="Helvetica" pitchFamily="2" charset="0"/>
              </a:rPr>
              <a:t>How does this change vary across transport regimes?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49806F8-C01D-FA05-C77B-E9A54D326AEB}"/>
              </a:ext>
            </a:extLst>
          </p:cNvPr>
          <p:cNvGrpSpPr/>
          <p:nvPr/>
        </p:nvGrpSpPr>
        <p:grpSpPr>
          <a:xfrm>
            <a:off x="4497777" y="3963309"/>
            <a:ext cx="6639808" cy="1935817"/>
            <a:chOff x="4816720" y="4035807"/>
            <a:chExt cx="6639808" cy="1935817"/>
          </a:xfrm>
        </p:grpSpPr>
        <p:sp>
          <p:nvSpPr>
            <p:cNvPr id="24" name="Left-right Arrow 23">
              <a:extLst>
                <a:ext uri="{FF2B5EF4-FFF2-40B4-BE49-F238E27FC236}">
                  <a16:creationId xmlns:a16="http://schemas.microsoft.com/office/drawing/2014/main" id="{48FFEAE8-846A-3D92-A0A9-BCE3C260C081}"/>
                </a:ext>
              </a:extLst>
            </p:cNvPr>
            <p:cNvSpPr/>
            <p:nvPr/>
          </p:nvSpPr>
          <p:spPr>
            <a:xfrm>
              <a:off x="6048076" y="4309645"/>
              <a:ext cx="4317859" cy="249552"/>
            </a:xfrm>
            <a:prstGeom prst="leftRightArrow">
              <a:avLst/>
            </a:prstGeom>
            <a:solidFill>
              <a:schemeClr val="bg1">
                <a:alpha val="24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>
                <a:latin typeface="Helvetica" pitchFamily="2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64416C7-1566-4BD4-806B-A5167DB5FED0}"/>
                </a:ext>
              </a:extLst>
            </p:cNvPr>
            <p:cNvSpPr txBox="1"/>
            <p:nvPr/>
          </p:nvSpPr>
          <p:spPr>
            <a:xfrm>
              <a:off x="4826393" y="4279058"/>
              <a:ext cx="20302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600" dirty="0">
                  <a:latin typeface="Helvetica" pitchFamily="2" charset="0"/>
                </a:rPr>
                <a:t>Diffusion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DB7E740-DA30-F199-1B8F-2F44512B3894}"/>
                </a:ext>
              </a:extLst>
            </p:cNvPr>
            <p:cNvSpPr txBox="1"/>
            <p:nvPr/>
          </p:nvSpPr>
          <p:spPr>
            <a:xfrm>
              <a:off x="10365935" y="4290396"/>
              <a:ext cx="10839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600" dirty="0">
                  <a:latin typeface="Helvetica" pitchFamily="2" charset="0"/>
                </a:rPr>
                <a:t>Advection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9DD1130-DF9B-5BBC-595D-60510A0D01DC}"/>
                </a:ext>
              </a:extLst>
            </p:cNvPr>
            <p:cNvSpPr txBox="1"/>
            <p:nvPr/>
          </p:nvSpPr>
          <p:spPr>
            <a:xfrm>
              <a:off x="7794601" y="4035807"/>
              <a:ext cx="10764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600" dirty="0">
                  <a:latin typeface="Helvetica" pitchFamily="2" charset="0"/>
                </a:rPr>
                <a:t>Transition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8BF70FE-1407-1ED1-2F46-EBBF6502C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9182" t="13548" r="543" b="552"/>
            <a:stretch>
              <a:fillRect/>
            </a:stretch>
          </p:blipFill>
          <p:spPr>
            <a:xfrm>
              <a:off x="4816720" y="4617612"/>
              <a:ext cx="2318069" cy="118631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E7DC5D3-BDAF-D7EF-C7B6-48ADC8A50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31817" y="4588552"/>
              <a:ext cx="2318069" cy="115362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F33639C-D3F6-8B74-6AA9-0233234B09B6}"/>
                </a:ext>
              </a:extLst>
            </p:cNvPr>
            <p:cNvSpPr txBox="1"/>
            <p:nvPr/>
          </p:nvSpPr>
          <p:spPr>
            <a:xfrm>
              <a:off x="10047167" y="5725403"/>
              <a:ext cx="140936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CH" sz="10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Seigneur et al. (2019)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5592F0E-5072-A755-519B-BD085FF6FC3E}"/>
              </a:ext>
            </a:extLst>
          </p:cNvPr>
          <p:cNvGrpSpPr/>
          <p:nvPr/>
        </p:nvGrpSpPr>
        <p:grpSpPr>
          <a:xfrm>
            <a:off x="4497777" y="3957640"/>
            <a:ext cx="6633166" cy="1454131"/>
            <a:chOff x="4497777" y="3957640"/>
            <a:chExt cx="6633166" cy="14541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713B4C4-A77B-9F3C-3B78-7C5C6A66F9FB}"/>
                    </a:ext>
                  </a:extLst>
                </p:cNvPr>
                <p:cNvSpPr txBox="1"/>
                <p:nvPr/>
              </p:nvSpPr>
              <p:spPr>
                <a:xfrm>
                  <a:off x="6867796" y="4864634"/>
                  <a:ext cx="1809726" cy="54713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Pe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rat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e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advection</m:t>
                                </m:r>
                              </m:sub>
                            </m:sSub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rat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e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diffusion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CH" dirty="0">
                    <a:latin typeface="Helvetica" pitchFamily="2" charset="0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713B4C4-A77B-9F3C-3B78-7C5C6A66F9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7796" y="4864634"/>
                  <a:ext cx="1809726" cy="547137"/>
                </a:xfrm>
                <a:prstGeom prst="rect">
                  <a:avLst/>
                </a:prstGeom>
                <a:blipFill>
                  <a:blip r:embed="rId4"/>
                  <a:stretch>
                    <a:fillRect l="-2083" t="-2273" b="-9091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5E41A449-974B-5797-0777-EB9CBB9D4C01}"/>
                    </a:ext>
                  </a:extLst>
                </p:cNvPr>
                <p:cNvSpPr txBox="1"/>
                <p:nvPr/>
              </p:nvSpPr>
              <p:spPr>
                <a:xfrm>
                  <a:off x="4497777" y="4202609"/>
                  <a:ext cx="930683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Pe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0.1</m:t>
                        </m:r>
                      </m:oMath>
                    </m:oMathPara>
                  </a14:m>
                  <a:endParaRPr lang="en-CH" dirty="0">
                    <a:latin typeface="Helvetica" pitchFamily="2" charset="0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5E41A449-974B-5797-0777-EB9CBB9D4C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97777" y="4202609"/>
                  <a:ext cx="930683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4054" r="-4054" b="-8696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40C9E16F-1C76-C5BE-062C-6CA4660912E2}"/>
                    </a:ext>
                  </a:extLst>
                </p:cNvPr>
                <p:cNvSpPr txBox="1"/>
                <p:nvPr/>
              </p:nvSpPr>
              <p:spPr>
                <a:xfrm>
                  <a:off x="7252100" y="3957640"/>
                  <a:ext cx="1201521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Pe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CH" dirty="0">
                    <a:latin typeface="Helvetica" pitchFamily="2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40C9E16F-1C76-C5BE-062C-6CA4660912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2100" y="3957640"/>
                  <a:ext cx="1201521" cy="276999"/>
                </a:xfrm>
                <a:prstGeom prst="rect">
                  <a:avLst/>
                </a:prstGeom>
                <a:blipFill>
                  <a:blip r:embed="rId6"/>
                  <a:stretch>
                    <a:fillRect b="-8696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6AD7F4C5-D50D-18AE-E9EB-4CFBA6A36086}"/>
                    </a:ext>
                  </a:extLst>
                </p:cNvPr>
                <p:cNvSpPr txBox="1"/>
                <p:nvPr/>
              </p:nvSpPr>
              <p:spPr>
                <a:xfrm>
                  <a:off x="10130765" y="4192031"/>
                  <a:ext cx="1000178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Pe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oMath>
                    </m:oMathPara>
                  </a14:m>
                  <a:endParaRPr lang="en-CH" dirty="0">
                    <a:latin typeface="Helvetica" pitchFamily="2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6AD7F4C5-D50D-18AE-E9EB-4CFBA6A360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30765" y="4192031"/>
                  <a:ext cx="1000178" cy="276999"/>
                </a:xfrm>
                <a:prstGeom prst="rect">
                  <a:avLst/>
                </a:prstGeom>
                <a:blipFill>
                  <a:blip r:embed="rId7"/>
                  <a:stretch>
                    <a:fillRect r="-7500" b="-9091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6E17F77-1CF6-6196-3AAD-F8F2196F41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250" y="1626708"/>
            <a:ext cx="2905162" cy="279095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9CDDA3C-D1A4-07AF-C8BA-1C422DD90FDB}"/>
              </a:ext>
            </a:extLst>
          </p:cNvPr>
          <p:cNvCxnSpPr>
            <a:cxnSpLocks/>
          </p:cNvCxnSpPr>
          <p:nvPr/>
        </p:nvCxnSpPr>
        <p:spPr>
          <a:xfrm>
            <a:off x="2985316" y="4159419"/>
            <a:ext cx="295634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371A589-0532-394A-E21B-DE70ACE06EF3}"/>
              </a:ext>
            </a:extLst>
          </p:cNvPr>
          <p:cNvSpPr txBox="1"/>
          <p:nvPr/>
        </p:nvSpPr>
        <p:spPr>
          <a:xfrm>
            <a:off x="2794818" y="4224433"/>
            <a:ext cx="530594" cy="184666"/>
          </a:xfrm>
          <a:prstGeom prst="rect">
            <a:avLst/>
          </a:prstGeom>
          <a:solidFill>
            <a:schemeClr val="tx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CH" sz="1200" dirty="0">
                <a:solidFill>
                  <a:schemeClr val="bg1"/>
                </a:solidFill>
                <a:latin typeface="PT Serif" panose="020A0603040505020204" pitchFamily="18" charset="77"/>
              </a:rPr>
              <a:t>0.05 cm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057DC75-1936-F514-C224-B34C8FEBA997}"/>
              </a:ext>
            </a:extLst>
          </p:cNvPr>
          <p:cNvCxnSpPr>
            <a:cxnSpLocks/>
          </p:cNvCxnSpPr>
          <p:nvPr/>
        </p:nvCxnSpPr>
        <p:spPr>
          <a:xfrm flipH="1">
            <a:off x="2017101" y="1894287"/>
            <a:ext cx="379406" cy="429549"/>
          </a:xfrm>
          <a:prstGeom prst="straightConnector1">
            <a:avLst/>
          </a:prstGeom>
          <a:ln w="19050">
            <a:solidFill>
              <a:srgbClr val="FFFF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FB418DB-A36A-52B5-047F-AC1201F5BC87}"/>
              </a:ext>
            </a:extLst>
          </p:cNvPr>
          <p:cNvCxnSpPr>
            <a:cxnSpLocks/>
          </p:cNvCxnSpPr>
          <p:nvPr/>
        </p:nvCxnSpPr>
        <p:spPr>
          <a:xfrm flipH="1">
            <a:off x="2182236" y="1894287"/>
            <a:ext cx="413340" cy="467967"/>
          </a:xfrm>
          <a:prstGeom prst="straightConnector1">
            <a:avLst/>
          </a:prstGeom>
          <a:ln w="19050">
            <a:solidFill>
              <a:srgbClr val="FFFF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DE872A5-ACC5-B79C-E01E-FC88521A9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 Kottsova – Interpore 2026</a:t>
            </a:r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260644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93E872-7372-CBE0-B747-BB542BD30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noProof="0"/>
              <a:t>20.05.26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8D5B96-5657-312B-17B2-AA384FF36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Anna Kottsova – Interpore 2026</a:t>
            </a:r>
            <a:endParaRPr lang="de-CH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112437-1F94-92DF-2643-9F725558D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5</a:t>
            </a:fld>
            <a:endParaRPr lang="de-CH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D3A8022-2978-E384-44E7-9FEBE16F5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Pore Network Modeling Approach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FFA0F7-906D-6509-6EF9-DA28CB5CC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911" y="1455288"/>
            <a:ext cx="1550837" cy="15952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11CF26-89DA-14F7-5F25-94AA70E09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3911" y="1451280"/>
            <a:ext cx="1564030" cy="160068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489149F-AE7E-22D6-828D-39DDF1D73E09}"/>
              </a:ext>
            </a:extLst>
          </p:cNvPr>
          <p:cNvGrpSpPr/>
          <p:nvPr/>
        </p:nvGrpSpPr>
        <p:grpSpPr>
          <a:xfrm>
            <a:off x="811436" y="1476853"/>
            <a:ext cx="1227837" cy="2405355"/>
            <a:chOff x="3621507" y="1509760"/>
            <a:chExt cx="1227837" cy="240535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3836F57-AD2B-D10D-3545-B8C1B5442D46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35" t="28192" r="6715" b="27061"/>
            <a:stretch>
              <a:fillRect/>
            </a:stretch>
          </p:blipFill>
          <p:spPr>
            <a:xfrm rot="5400000">
              <a:off x="3358207" y="1776837"/>
              <a:ext cx="1754436" cy="122028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12BBCDB-FADA-90AC-B684-E905B059369A}"/>
                </a:ext>
              </a:extLst>
            </p:cNvPr>
            <p:cNvSpPr txBox="1"/>
            <p:nvPr/>
          </p:nvSpPr>
          <p:spPr>
            <a:xfrm>
              <a:off x="3621507" y="3330340"/>
              <a:ext cx="122783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H" sz="1600" dirty="0">
                  <a:latin typeface="Helvetica" pitchFamily="2" charset="0"/>
                </a:rPr>
                <a:t>XRCT scan</a:t>
              </a:r>
            </a:p>
            <a:p>
              <a:pPr algn="ctr"/>
              <a:r>
                <a:rPr lang="en-CH" sz="1600" dirty="0">
                  <a:latin typeface="Helvetica" pitchFamily="2" charset="0"/>
                </a:rPr>
                <a:t>⌀4×4.5 mm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75062D2-C327-2F84-DC9F-7AA08E49A3F5}"/>
              </a:ext>
            </a:extLst>
          </p:cNvPr>
          <p:cNvGrpSpPr/>
          <p:nvPr/>
        </p:nvGrpSpPr>
        <p:grpSpPr>
          <a:xfrm>
            <a:off x="3103612" y="1476939"/>
            <a:ext cx="1671497" cy="2405268"/>
            <a:chOff x="5114279" y="1584442"/>
            <a:chExt cx="1671497" cy="240526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2E62225-C44A-FE46-4781-3E80D2BA3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2197" r="5009"/>
            <a:stretch>
              <a:fillRect/>
            </a:stretch>
          </p:blipFill>
          <p:spPr>
            <a:xfrm>
              <a:off x="5114279" y="1584442"/>
              <a:ext cx="1671497" cy="182049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43834A5-412F-F1E0-6FA5-366A105BC1A5}"/>
                </a:ext>
              </a:extLst>
            </p:cNvPr>
            <p:cNvSpPr txBox="1"/>
            <p:nvPr/>
          </p:nvSpPr>
          <p:spPr>
            <a:xfrm>
              <a:off x="5186838" y="3404935"/>
              <a:ext cx="15263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H" sz="1600" dirty="0">
                  <a:latin typeface="Helvetica" pitchFamily="2" charset="0"/>
                </a:rPr>
                <a:t>2.2 μm res.</a:t>
              </a:r>
            </a:p>
            <a:p>
              <a:pPr algn="ctr"/>
              <a:r>
                <a:rPr lang="en-CH" sz="1600" dirty="0">
                  <a:latin typeface="Helvetica" pitchFamily="2" charset="0"/>
                </a:rPr>
                <a:t>reconstruction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E07FE25-4639-08DC-684C-3938E7987320}"/>
              </a:ext>
            </a:extLst>
          </p:cNvPr>
          <p:cNvGrpSpPr/>
          <p:nvPr/>
        </p:nvGrpSpPr>
        <p:grpSpPr>
          <a:xfrm>
            <a:off x="5183328" y="1486690"/>
            <a:ext cx="2003806" cy="2395515"/>
            <a:chOff x="6710588" y="1513026"/>
            <a:chExt cx="2003806" cy="239551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E54A291-2421-2369-F91F-5A8ACB054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3773" t="15976" r="56726" b="8423"/>
            <a:stretch>
              <a:fillRect/>
            </a:stretch>
          </p:blipFill>
          <p:spPr>
            <a:xfrm>
              <a:off x="6936982" y="1513026"/>
              <a:ext cx="1551018" cy="175443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AD9CA55-8498-7BFF-D1CD-49DC9271AE48}"/>
                </a:ext>
              </a:extLst>
            </p:cNvPr>
            <p:cNvSpPr txBox="1"/>
            <p:nvPr/>
          </p:nvSpPr>
          <p:spPr>
            <a:xfrm>
              <a:off x="6710588" y="3323766"/>
              <a:ext cx="20038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1600" dirty="0">
                  <a:latin typeface="Helvetica" pitchFamily="2" charset="0"/>
                </a:rPr>
                <a:t>Dual-network representation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4D3D843-48C4-36DD-1B9D-A3442CA5A166}"/>
              </a:ext>
            </a:extLst>
          </p:cNvPr>
          <p:cNvGrpSpPr/>
          <p:nvPr/>
        </p:nvGrpSpPr>
        <p:grpSpPr>
          <a:xfrm>
            <a:off x="10093658" y="1464198"/>
            <a:ext cx="1558680" cy="2418007"/>
            <a:chOff x="10513401" y="1331191"/>
            <a:chExt cx="1558680" cy="241800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8123BE3-ED7A-120C-6993-7CF73A35A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513401" y="1331191"/>
              <a:ext cx="1558680" cy="159521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F572ABF-753A-B4DA-715C-90CE00FFD5EB}"/>
                </a:ext>
              </a:extLst>
            </p:cNvPr>
            <p:cNvSpPr txBox="1"/>
            <p:nvPr/>
          </p:nvSpPr>
          <p:spPr>
            <a:xfrm>
              <a:off x="10849811" y="3164423"/>
              <a:ext cx="92525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H" sz="1600" dirty="0">
                  <a:latin typeface="Helvetica" pitchFamily="2" charset="0"/>
                </a:rPr>
                <a:t>Pristine </a:t>
              </a:r>
            </a:p>
            <a:p>
              <a:pPr algn="ctr"/>
              <a:r>
                <a:rPr lang="en-CH" sz="1600" dirty="0">
                  <a:latin typeface="Helvetica" pitchFamily="2" charset="0"/>
                </a:rPr>
                <a:t>network</a:t>
              </a:r>
            </a:p>
          </p:txBody>
        </p:sp>
      </p:grpSp>
      <p:sp>
        <p:nvSpPr>
          <p:cNvPr id="22" name="Right Arrow 21">
            <a:extLst>
              <a:ext uri="{FF2B5EF4-FFF2-40B4-BE49-F238E27FC236}">
                <a16:creationId xmlns:a16="http://schemas.microsoft.com/office/drawing/2014/main" id="{286BAE01-7B95-203E-168C-520E3DB5B491}"/>
              </a:ext>
            </a:extLst>
          </p:cNvPr>
          <p:cNvSpPr/>
          <p:nvPr/>
        </p:nvSpPr>
        <p:spPr>
          <a:xfrm>
            <a:off x="2460147" y="2270008"/>
            <a:ext cx="369968" cy="168126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latin typeface="Helvetica" pitchFamily="2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97E9DA9-E236-3CEE-1C16-1514B9CBA7BA}"/>
              </a:ext>
            </a:extLst>
          </p:cNvPr>
          <p:cNvGrpSpPr/>
          <p:nvPr/>
        </p:nvGrpSpPr>
        <p:grpSpPr>
          <a:xfrm>
            <a:off x="5048608" y="1054463"/>
            <a:ext cx="2391437" cy="386270"/>
            <a:chOff x="5375041" y="4182389"/>
            <a:chExt cx="2391437" cy="386270"/>
          </a:xfrm>
        </p:grpSpPr>
        <p:pic>
          <p:nvPicPr>
            <p:cNvPr id="28" name="Graphic 27" descr="Marker with solid fill">
              <a:extLst>
                <a:ext uri="{FF2B5EF4-FFF2-40B4-BE49-F238E27FC236}">
                  <a16:creationId xmlns:a16="http://schemas.microsoft.com/office/drawing/2014/main" id="{9BC46D65-5DEA-2D1D-DB42-1E3F72132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375041" y="4182389"/>
              <a:ext cx="369332" cy="36933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3F4011C-3DA1-2304-D9A0-48470C3DF1A3}"/>
                </a:ext>
              </a:extLst>
            </p:cNvPr>
            <p:cNvSpPr txBox="1"/>
            <p:nvPr/>
          </p:nvSpPr>
          <p:spPr>
            <a:xfrm>
              <a:off x="5637374" y="4230105"/>
              <a:ext cx="21291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1600" dirty="0"/>
                <a:t>Chongqing University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EBB0957-2839-4624-354C-D2BFCFAC428A}"/>
              </a:ext>
            </a:extLst>
          </p:cNvPr>
          <p:cNvGrpSpPr/>
          <p:nvPr/>
        </p:nvGrpSpPr>
        <p:grpSpPr>
          <a:xfrm>
            <a:off x="811436" y="4216796"/>
            <a:ext cx="3619997" cy="1793670"/>
            <a:chOff x="4925017" y="4164531"/>
            <a:chExt cx="3619997" cy="1793670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3BF78184-8830-23B7-CFB2-B1838930B9DF}"/>
                </a:ext>
              </a:extLst>
            </p:cNvPr>
            <p:cNvSpPr/>
            <p:nvPr/>
          </p:nvSpPr>
          <p:spPr>
            <a:xfrm>
              <a:off x="5892215" y="5464552"/>
              <a:ext cx="1822457" cy="493649"/>
            </a:xfrm>
            <a:prstGeom prst="roundRect">
              <a:avLst>
                <a:gd name="adj" fmla="val 9452"/>
              </a:avLst>
            </a:prstGeom>
            <a:solidFill>
              <a:schemeClr val="bg1">
                <a:alpha val="24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0" rtlCol="0" anchor="ctr" anchorCtr="0"/>
            <a:lstStyle/>
            <a:p>
              <a:pPr marL="9525" lvl="1" algn="ctr"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tabLst>
                  <a:tab pos="0" algn="l"/>
                </a:tabLst>
                <a:defRPr/>
              </a:pPr>
              <a:endParaRPr lang="ru-RU" b="1" dirty="0">
                <a:solidFill>
                  <a:prstClr val="black"/>
                </a:solidFill>
                <a:latin typeface="Helvetica" pitchFamily="2" charset="0"/>
              </a:endParaRP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DF0FB8E0-D077-55D3-2699-0DDD136F2EF6}"/>
                </a:ext>
              </a:extLst>
            </p:cNvPr>
            <p:cNvSpPr/>
            <p:nvPr/>
          </p:nvSpPr>
          <p:spPr>
            <a:xfrm>
              <a:off x="5922240" y="4164531"/>
              <a:ext cx="1625552" cy="493649"/>
            </a:xfrm>
            <a:prstGeom prst="roundRect">
              <a:avLst>
                <a:gd name="adj" fmla="val 9452"/>
              </a:avLst>
            </a:prstGeom>
            <a:solidFill>
              <a:schemeClr val="bg1">
                <a:alpha val="24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0" bIns="36000" rtlCol="0" anchor="ctr" anchorCtr="1"/>
            <a:lstStyle/>
            <a:p>
              <a:pPr marL="9525" lvl="1" algn="ctr"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tabLst>
                  <a:tab pos="0" algn="l"/>
                </a:tabLst>
                <a:defRPr/>
              </a:pPr>
              <a:r>
                <a:rPr lang="en-CH" b="1" dirty="0">
                  <a:solidFill>
                    <a:prstClr val="black"/>
                  </a:solidFill>
                  <a:latin typeface="Helvetica" pitchFamily="2" charset="0"/>
                </a:rPr>
                <a:t>A + B → C↓ </a:t>
              </a:r>
              <a:endParaRPr lang="ru-RU" b="1" dirty="0">
                <a:solidFill>
                  <a:prstClr val="black"/>
                </a:solidFill>
                <a:latin typeface="Helvetica" pitchFamily="2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C118CAC-1C6B-8C1F-EDAD-47184310BDFF}"/>
                </a:ext>
              </a:extLst>
            </p:cNvPr>
            <p:cNvSpPr txBox="1"/>
            <p:nvPr/>
          </p:nvSpPr>
          <p:spPr>
            <a:xfrm>
              <a:off x="4925017" y="4744584"/>
              <a:ext cx="36199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1600" dirty="0">
                  <a:latin typeface="Helvetica" pitchFamily="2" charset="0"/>
                </a:rPr>
                <a:t>Where A and B are transported and C ”precipitates” immediately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5630BFC4-74B0-75B9-90C4-28F1542EF125}"/>
                    </a:ext>
                  </a:extLst>
                </p:cNvPr>
                <p:cNvSpPr txBox="1"/>
                <p:nvPr/>
              </p:nvSpPr>
              <p:spPr>
                <a:xfrm>
                  <a:off x="5953810" y="5558016"/>
                  <a:ext cx="176901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C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min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⁡(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A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B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CH" dirty="0">
                    <a:latin typeface="Helvetica" pitchFamily="2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5630BFC4-74B0-75B9-90C4-28F1542EF1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53810" y="5558016"/>
                  <a:ext cx="1769010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2128" t="-4348" r="-3546" b="-34783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8" name="Right Arrow 37">
            <a:extLst>
              <a:ext uri="{FF2B5EF4-FFF2-40B4-BE49-F238E27FC236}">
                <a16:creationId xmlns:a16="http://schemas.microsoft.com/office/drawing/2014/main" id="{54E584C8-C1F6-16B1-18F6-CABF2AC2322F}"/>
              </a:ext>
            </a:extLst>
          </p:cNvPr>
          <p:cNvSpPr/>
          <p:nvPr/>
        </p:nvSpPr>
        <p:spPr>
          <a:xfrm>
            <a:off x="4940973" y="2270008"/>
            <a:ext cx="369968" cy="168126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latin typeface="Helvetica" pitchFamily="2" charset="0"/>
            </a:endParaRPr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528C50DC-7158-7456-2386-724A512FB0F4}"/>
              </a:ext>
            </a:extLst>
          </p:cNvPr>
          <p:cNvSpPr/>
          <p:nvPr/>
        </p:nvSpPr>
        <p:spPr>
          <a:xfrm>
            <a:off x="7132048" y="2270039"/>
            <a:ext cx="369968" cy="168126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latin typeface="Helvetica" pitchFamily="2" charset="0"/>
            </a:endParaRPr>
          </a:p>
        </p:txBody>
      </p:sp>
      <p:sp>
        <p:nvSpPr>
          <p:cNvPr id="40" name="Right Arrow 39">
            <a:extLst>
              <a:ext uri="{FF2B5EF4-FFF2-40B4-BE49-F238E27FC236}">
                <a16:creationId xmlns:a16="http://schemas.microsoft.com/office/drawing/2014/main" id="{8AD264E2-C2DB-FAC1-B0F0-ED03BB474A53}"/>
              </a:ext>
            </a:extLst>
          </p:cNvPr>
          <p:cNvSpPr/>
          <p:nvPr/>
        </p:nvSpPr>
        <p:spPr>
          <a:xfrm>
            <a:off x="9536643" y="2270008"/>
            <a:ext cx="369968" cy="168126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latin typeface="Helvetica" pitchFamily="2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D984BBD-7AF1-4ACA-436B-86FA03E60C77}"/>
              </a:ext>
            </a:extLst>
          </p:cNvPr>
          <p:cNvGrpSpPr/>
          <p:nvPr/>
        </p:nvGrpSpPr>
        <p:grpSpPr>
          <a:xfrm>
            <a:off x="1909073" y="1051924"/>
            <a:ext cx="1631321" cy="403416"/>
            <a:chOff x="5447745" y="4203916"/>
            <a:chExt cx="1631321" cy="403416"/>
          </a:xfrm>
        </p:grpSpPr>
        <p:pic>
          <p:nvPicPr>
            <p:cNvPr id="44" name="Graphic 43" descr="Marker with solid fill">
              <a:extLst>
                <a:ext uri="{FF2B5EF4-FFF2-40B4-BE49-F238E27FC236}">
                  <a16:creationId xmlns:a16="http://schemas.microsoft.com/office/drawing/2014/main" id="{DBC0337F-7882-6D34-4DBC-D39B88D51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447745" y="4203916"/>
              <a:ext cx="369332" cy="369332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8800977-1983-84D6-1989-68A75297B805}"/>
                </a:ext>
              </a:extLst>
            </p:cNvPr>
            <p:cNvSpPr txBox="1"/>
            <p:nvPr/>
          </p:nvSpPr>
          <p:spPr>
            <a:xfrm>
              <a:off x="5629998" y="4268778"/>
              <a:ext cx="14490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1600" dirty="0"/>
                <a:t>ETH Zürich</a:t>
              </a: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CC2DFB5-1F8E-26E1-6C3A-38A37F07A5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169643"/>
              </p:ext>
            </p:extLst>
          </p:nvPr>
        </p:nvGraphicFramePr>
        <p:xfrm>
          <a:off x="6095998" y="4249643"/>
          <a:ext cx="5372216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8720">
                  <a:extLst>
                    <a:ext uri="{9D8B030D-6E8A-4147-A177-3AD203B41FA5}">
                      <a16:colId xmlns:a16="http://schemas.microsoft.com/office/drawing/2014/main" val="2903209193"/>
                    </a:ext>
                  </a:extLst>
                </a:gridCol>
                <a:gridCol w="1555394">
                  <a:extLst>
                    <a:ext uri="{9D8B030D-6E8A-4147-A177-3AD203B41FA5}">
                      <a16:colId xmlns:a16="http://schemas.microsoft.com/office/drawing/2014/main" val="1831647482"/>
                    </a:ext>
                  </a:extLst>
                </a:gridCol>
                <a:gridCol w="1526473">
                  <a:extLst>
                    <a:ext uri="{9D8B030D-6E8A-4147-A177-3AD203B41FA5}">
                      <a16:colId xmlns:a16="http://schemas.microsoft.com/office/drawing/2014/main" val="2385429200"/>
                    </a:ext>
                  </a:extLst>
                </a:gridCol>
                <a:gridCol w="1321629">
                  <a:extLst>
                    <a:ext uri="{9D8B030D-6E8A-4147-A177-3AD203B41FA5}">
                      <a16:colId xmlns:a16="http://schemas.microsoft.com/office/drawing/2014/main" val="2524405422"/>
                    </a:ext>
                  </a:extLst>
                </a:gridCol>
              </a:tblGrid>
              <a:tr h="220470">
                <a:tc>
                  <a:txBody>
                    <a:bodyPr/>
                    <a:lstStyle/>
                    <a:p>
                      <a:r>
                        <a:rPr lang="en-CH" sz="12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Scenario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2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Configuration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2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Pe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2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PV injected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297506"/>
                  </a:ext>
                </a:extLst>
              </a:tr>
              <a:tr h="220470">
                <a:tc>
                  <a:txBody>
                    <a:bodyPr/>
                    <a:lstStyle/>
                    <a:p>
                      <a:r>
                        <a:rPr lang="en-CH" sz="12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2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Pristine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2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0.1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2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50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6272365"/>
                  </a:ext>
                </a:extLst>
              </a:tr>
              <a:tr h="220470">
                <a:tc>
                  <a:txBody>
                    <a:bodyPr/>
                    <a:lstStyle/>
                    <a:p>
                      <a:r>
                        <a:rPr lang="en-CH" sz="12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2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Pristine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2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2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50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215651"/>
                  </a:ext>
                </a:extLst>
              </a:tr>
              <a:tr h="220470">
                <a:tc>
                  <a:txBody>
                    <a:bodyPr/>
                    <a:lstStyle/>
                    <a:p>
                      <a:r>
                        <a:rPr lang="en-CH" sz="12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2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Pristine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2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2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50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9824489"/>
                  </a:ext>
                </a:extLst>
              </a:tr>
              <a:tr h="220470">
                <a:tc>
                  <a:txBody>
                    <a:bodyPr/>
                    <a:lstStyle/>
                    <a:p>
                      <a:r>
                        <a:rPr lang="en-CH" sz="12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2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Obstructed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2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0.1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2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50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135161"/>
                  </a:ext>
                </a:extLst>
              </a:tr>
              <a:tr h="220470">
                <a:tc>
                  <a:txBody>
                    <a:bodyPr/>
                    <a:lstStyle/>
                    <a:p>
                      <a:r>
                        <a:rPr lang="en-CH" sz="12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2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Obstructed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2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2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50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0440883"/>
                  </a:ext>
                </a:extLst>
              </a:tr>
              <a:tr h="220470">
                <a:tc>
                  <a:txBody>
                    <a:bodyPr/>
                    <a:lstStyle/>
                    <a:p>
                      <a:r>
                        <a:rPr lang="en-CH" sz="12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2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Obstructed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2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2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50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803679"/>
                  </a:ext>
                </a:extLst>
              </a:tr>
            </a:tbl>
          </a:graphicData>
        </a:graphic>
      </p:graphicFrame>
      <p:grpSp>
        <p:nvGrpSpPr>
          <p:cNvPr id="49" name="Group 48">
            <a:extLst>
              <a:ext uri="{FF2B5EF4-FFF2-40B4-BE49-F238E27FC236}">
                <a16:creationId xmlns:a16="http://schemas.microsoft.com/office/drawing/2014/main" id="{025A19AC-7189-0EC3-1D8F-15B45BB16731}"/>
              </a:ext>
            </a:extLst>
          </p:cNvPr>
          <p:cNvGrpSpPr/>
          <p:nvPr/>
        </p:nvGrpSpPr>
        <p:grpSpPr>
          <a:xfrm>
            <a:off x="8140700" y="2175387"/>
            <a:ext cx="2465698" cy="3439145"/>
            <a:chOff x="8140700" y="2175387"/>
            <a:chExt cx="2465698" cy="3439145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C043866-0854-91E1-F495-F888DCE4B9D1}"/>
                </a:ext>
              </a:extLst>
            </p:cNvPr>
            <p:cNvCxnSpPr>
              <a:cxnSpLocks/>
            </p:cNvCxnSpPr>
            <p:nvPr/>
          </p:nvCxnSpPr>
          <p:spPr>
            <a:xfrm>
              <a:off x="8140700" y="2251623"/>
              <a:ext cx="635574" cy="196517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B85F322-CDE3-5091-9D59-69BFC5AF5E38}"/>
                </a:ext>
              </a:extLst>
            </p:cNvPr>
            <p:cNvCxnSpPr>
              <a:cxnSpLocks/>
            </p:cNvCxnSpPr>
            <p:nvPr/>
          </p:nvCxnSpPr>
          <p:spPr>
            <a:xfrm>
              <a:off x="8140700" y="2175387"/>
              <a:ext cx="2454252" cy="196610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D723AA0-8CEE-972F-F920-5AD327406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751695" y="4134049"/>
              <a:ext cx="1854703" cy="1480483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F20DE30-4DCB-385C-22EE-52C2CE11C049}"/>
              </a:ext>
            </a:extLst>
          </p:cNvPr>
          <p:cNvSpPr txBox="1"/>
          <p:nvPr/>
        </p:nvSpPr>
        <p:spPr>
          <a:xfrm>
            <a:off x="7895600" y="3312669"/>
            <a:ext cx="124745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CH" sz="1600" dirty="0">
                <a:latin typeface="Helvetica" pitchFamily="2" charset="0"/>
              </a:rPr>
              <a:t>Obstructed </a:t>
            </a:r>
          </a:p>
          <a:p>
            <a:pPr algn="ctr"/>
            <a:r>
              <a:rPr lang="en-CH" sz="1600" dirty="0">
                <a:latin typeface="Helvetica" pitchFamily="2" charset="0"/>
              </a:rPr>
              <a:t>network</a:t>
            </a:r>
          </a:p>
        </p:txBody>
      </p:sp>
    </p:spTree>
    <p:extLst>
      <p:ext uri="{BB962C8B-B14F-4D97-AF65-F5344CB8AC3E}">
        <p14:creationId xmlns:p14="http://schemas.microsoft.com/office/powerpoint/2010/main" val="303638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8" grpId="0" animBg="1"/>
      <p:bldP spid="39" grpId="0" animBg="1"/>
      <p:bldP spid="40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E9557D-E535-E216-8B5C-045157632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noProof="0"/>
              <a:t>20.05.26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41BC78-8C22-5446-66EA-15E62760E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Anna Kottsova – Interpore 2026</a:t>
            </a:r>
            <a:endParaRPr lang="de-CH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B7DF3E-C977-2AD4-B301-D055EFC76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6</a:t>
            </a:fld>
            <a:endParaRPr lang="de-CH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FC99367-85C2-3767-5317-0CC91578D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Regime-Dependent Mixing Suppression</a:t>
            </a:r>
          </a:p>
        </p:txBody>
      </p:sp>
      <p:pic>
        <p:nvPicPr>
          <p:cNvPr id="7" name="No_precip_Pe_0.1">
            <a:hlinkClick r:id="" action="ppaction://media"/>
            <a:extLst>
              <a:ext uri="{FF2B5EF4-FFF2-40B4-BE49-F238E27FC236}">
                <a16:creationId xmlns:a16="http://schemas.microsoft.com/office/drawing/2014/main" id="{5AA201D0-78D6-391E-8DFF-923171F195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4"/>
          <a:srcRect l="16696" t="7170" r="8989" b="19608"/>
          <a:stretch>
            <a:fillRect/>
          </a:stretch>
        </p:blipFill>
        <p:spPr>
          <a:xfrm>
            <a:off x="1005868" y="1336232"/>
            <a:ext cx="1341032" cy="1440000"/>
          </a:xfrm>
          <a:prstGeom prst="rect">
            <a:avLst/>
          </a:prstGeom>
        </p:spPr>
      </p:pic>
      <p:pic>
        <p:nvPicPr>
          <p:cNvPr id="8" name="No_precip_Pe_1">
            <a:hlinkClick r:id="" action="ppaction://media"/>
            <a:extLst>
              <a:ext uri="{FF2B5EF4-FFF2-40B4-BE49-F238E27FC236}">
                <a16:creationId xmlns:a16="http://schemas.microsoft.com/office/drawing/2014/main" id="{1C101F75-8C5F-F41F-C8F9-D993DC8E457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4"/>
          <a:srcRect l="16696" t="7170" r="8989" b="19607"/>
          <a:stretch>
            <a:fillRect/>
          </a:stretch>
        </p:blipFill>
        <p:spPr>
          <a:xfrm>
            <a:off x="2910884" y="1336232"/>
            <a:ext cx="1341032" cy="1440000"/>
          </a:xfrm>
          <a:prstGeom prst="rect">
            <a:avLst/>
          </a:prstGeom>
        </p:spPr>
      </p:pic>
      <p:pic>
        <p:nvPicPr>
          <p:cNvPr id="9" name="No_precip_Pe_10">
            <a:hlinkClick r:id="" action="ppaction://media"/>
            <a:extLst>
              <a:ext uri="{FF2B5EF4-FFF2-40B4-BE49-F238E27FC236}">
                <a16:creationId xmlns:a16="http://schemas.microsoft.com/office/drawing/2014/main" id="{02202B2E-D4BE-35D2-37A7-63054577B082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16321" t="7170" r="9364" b="19607"/>
          <a:stretch>
            <a:fillRect/>
          </a:stretch>
        </p:blipFill>
        <p:spPr>
          <a:xfrm>
            <a:off x="4821289" y="1350237"/>
            <a:ext cx="1341032" cy="1440000"/>
          </a:xfrm>
          <a:prstGeom prst="rect">
            <a:avLst/>
          </a:prstGeom>
        </p:spPr>
      </p:pic>
      <p:pic>
        <p:nvPicPr>
          <p:cNvPr id="10" name="With_precip_Pe_0.1">
            <a:hlinkClick r:id="" action="ppaction://media"/>
            <a:extLst>
              <a:ext uri="{FF2B5EF4-FFF2-40B4-BE49-F238E27FC236}">
                <a16:creationId xmlns:a16="http://schemas.microsoft.com/office/drawing/2014/main" id="{C7AF8A91-1277-E295-AC65-F7AB6666DB56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rcRect l="16696" t="7170" r="8989" b="19607"/>
          <a:stretch>
            <a:fillRect/>
          </a:stretch>
        </p:blipFill>
        <p:spPr>
          <a:xfrm>
            <a:off x="1005868" y="2835754"/>
            <a:ext cx="1341032" cy="1440000"/>
          </a:xfrm>
          <a:prstGeom prst="rect">
            <a:avLst/>
          </a:prstGeom>
        </p:spPr>
      </p:pic>
      <p:pic>
        <p:nvPicPr>
          <p:cNvPr id="11" name="With_precip_Pe_1">
            <a:hlinkClick r:id="" action="ppaction://media"/>
            <a:extLst>
              <a:ext uri="{FF2B5EF4-FFF2-40B4-BE49-F238E27FC236}">
                <a16:creationId xmlns:a16="http://schemas.microsoft.com/office/drawing/2014/main" id="{193CE658-3B7C-2270-9D82-15DB4DEACC3F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rcRect l="16696" t="7170" r="8989" b="19607"/>
          <a:stretch>
            <a:fillRect/>
          </a:stretch>
        </p:blipFill>
        <p:spPr>
          <a:xfrm>
            <a:off x="2907808" y="2831071"/>
            <a:ext cx="1341032" cy="1440000"/>
          </a:xfrm>
          <a:prstGeom prst="rect">
            <a:avLst/>
          </a:prstGeom>
        </p:spPr>
      </p:pic>
      <p:pic>
        <p:nvPicPr>
          <p:cNvPr id="12" name="With_precip_Pe_10">
            <a:hlinkClick r:id="" action="ppaction://media"/>
            <a:extLst>
              <a:ext uri="{FF2B5EF4-FFF2-40B4-BE49-F238E27FC236}">
                <a16:creationId xmlns:a16="http://schemas.microsoft.com/office/drawing/2014/main" id="{C50FEED8-1F5D-4F63-70B5-7857B76AA6BD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rcRect l="16696" t="7170" r="8989" b="19607"/>
          <a:stretch>
            <a:fillRect/>
          </a:stretch>
        </p:blipFill>
        <p:spPr>
          <a:xfrm>
            <a:off x="4818214" y="2835754"/>
            <a:ext cx="1341032" cy="144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02036B-A8C5-7042-1DD0-955A905662FA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85837"/>
          <a:stretch>
            <a:fillRect/>
          </a:stretch>
        </p:blipFill>
        <p:spPr>
          <a:xfrm>
            <a:off x="6399573" y="1279513"/>
            <a:ext cx="903566" cy="3313075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5A9D9EA-75B9-DDAC-60AB-60F20E7C74BE}"/>
              </a:ext>
            </a:extLst>
          </p:cNvPr>
          <p:cNvCxnSpPr>
            <a:cxnSpLocks/>
          </p:cNvCxnSpPr>
          <p:nvPr/>
        </p:nvCxnSpPr>
        <p:spPr>
          <a:xfrm>
            <a:off x="1027910" y="1279513"/>
            <a:ext cx="536120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9C527BF-9A39-6255-9477-69B0ACAB8109}"/>
              </a:ext>
            </a:extLst>
          </p:cNvPr>
          <p:cNvSpPr txBox="1"/>
          <p:nvPr/>
        </p:nvSpPr>
        <p:spPr>
          <a:xfrm>
            <a:off x="1217221" y="967852"/>
            <a:ext cx="878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dirty="0">
                <a:solidFill>
                  <a:srgbClr val="4A4A4A"/>
                </a:solidFill>
                <a:latin typeface="Helvetica"/>
              </a:rPr>
              <a:t>Diffusion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D74A6B-71F2-F159-4E7D-BCADB2789CA9}"/>
              </a:ext>
            </a:extLst>
          </p:cNvPr>
          <p:cNvSpPr txBox="1"/>
          <p:nvPr/>
        </p:nvSpPr>
        <p:spPr>
          <a:xfrm>
            <a:off x="5026861" y="977546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dirty="0">
                <a:solidFill>
                  <a:srgbClr val="4A4A4A"/>
                </a:solidFill>
                <a:latin typeface="Helvetica"/>
              </a:rPr>
              <a:t>Advection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4D5F11-28F3-A7BB-4AAE-4A05FC915515}"/>
              </a:ext>
            </a:extLst>
          </p:cNvPr>
          <p:cNvSpPr txBox="1"/>
          <p:nvPr/>
        </p:nvSpPr>
        <p:spPr>
          <a:xfrm rot="16200000">
            <a:off x="57506" y="3397181"/>
            <a:ext cx="1193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dirty="0">
                <a:solidFill>
                  <a:srgbClr val="4A4A4A"/>
                </a:solidFill>
                <a:latin typeface="Helvetica"/>
              </a:rPr>
              <a:t>Obstructed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712FC5-5B49-4648-9DC4-5B0F89C03886}"/>
              </a:ext>
            </a:extLst>
          </p:cNvPr>
          <p:cNvSpPr txBox="1"/>
          <p:nvPr/>
        </p:nvSpPr>
        <p:spPr>
          <a:xfrm rot="16200000">
            <a:off x="263171" y="1869911"/>
            <a:ext cx="782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dirty="0">
                <a:solidFill>
                  <a:srgbClr val="4A4A4A"/>
                </a:solidFill>
                <a:latin typeface="Helvetica"/>
              </a:rPr>
              <a:t>Pristine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1606208-70F6-F7A1-D3FB-E79F2BE68B04}"/>
              </a:ext>
            </a:extLst>
          </p:cNvPr>
          <p:cNvCxnSpPr>
            <a:cxnSpLocks/>
          </p:cNvCxnSpPr>
          <p:nvPr/>
        </p:nvCxnSpPr>
        <p:spPr>
          <a:xfrm flipH="1">
            <a:off x="823742" y="1497172"/>
            <a:ext cx="7858" cy="277389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CE53652-850B-0C2A-0258-D5B33AE1BC0E}"/>
              </a:ext>
            </a:extLst>
          </p:cNvPr>
          <p:cNvSpPr txBox="1"/>
          <p:nvPr/>
        </p:nvSpPr>
        <p:spPr>
          <a:xfrm>
            <a:off x="500905" y="4468564"/>
            <a:ext cx="746527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  <a:latin typeface="Helvetica"/>
              </a:rPr>
              <a:t>Pristine VS Obstructed: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4A4A4A"/>
                </a:solidFill>
                <a:latin typeface="Helvetica"/>
              </a:rPr>
              <a:t>Boundary suppresses transverse mixing</a:t>
            </a:r>
            <a:r>
              <a:rPr lang="en-CH" sz="1600" dirty="0">
                <a:latin typeface="Helvetica" pitchFamily="2" charset="0"/>
                <a:ea typeface="Roboto" panose="02000000000000000000" pitchFamily="2" charset="0"/>
                <a:cs typeface="Roboto" panose="02000000000000000000" pitchFamily="2" charset="0"/>
              </a:rPr>
              <a:t> ⇨ </a:t>
            </a:r>
            <a:r>
              <a:rPr lang="en-GB" sz="1600" dirty="0">
                <a:solidFill>
                  <a:srgbClr val="4A4A4A"/>
                </a:solidFill>
                <a:latin typeface="Helvetica"/>
              </a:rPr>
              <a:t>reduced spread, lower total precipitate amount</a:t>
            </a:r>
          </a:p>
          <a:p>
            <a:pPr>
              <a:spcAft>
                <a:spcPts val="600"/>
              </a:spcAft>
            </a:pPr>
            <a:r>
              <a:rPr lang="en-CH" dirty="0">
                <a:solidFill>
                  <a:srgbClr val="000000"/>
                </a:solidFill>
                <a:latin typeface="Helvetica"/>
              </a:rPr>
              <a:t>Diffusion VS Advection: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4A4A4A"/>
                </a:solidFill>
                <a:latin typeface="Helvetica"/>
              </a:rPr>
              <a:t>Low</a:t>
            </a:r>
            <a:r>
              <a:rPr lang="en-GB" sz="1600" dirty="0">
                <a:solidFill>
                  <a:srgbClr val="4A4A4A"/>
                </a:solidFill>
                <a:latin typeface="Helvetica"/>
              </a:rPr>
              <a:t> Pe: </a:t>
            </a:r>
            <a:r>
              <a:rPr lang="en-GB" sz="1600" b="1" dirty="0">
                <a:solidFill>
                  <a:srgbClr val="4A4A4A"/>
                </a:solidFill>
                <a:latin typeface="Helvetica"/>
              </a:rPr>
              <a:t>Strongest</a:t>
            </a:r>
            <a:r>
              <a:rPr lang="en-GB" sz="1600" dirty="0">
                <a:solidFill>
                  <a:srgbClr val="4A4A4A"/>
                </a:solidFill>
                <a:latin typeface="Helvetica"/>
              </a:rPr>
              <a:t> suppressive effect on fluid mixing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4A4A4A"/>
                </a:solidFill>
                <a:latin typeface="Helvetica"/>
              </a:rPr>
              <a:t>High </a:t>
            </a:r>
            <a:r>
              <a:rPr lang="en-US" sz="1600" dirty="0">
                <a:solidFill>
                  <a:srgbClr val="4A4A4A"/>
                </a:solidFill>
                <a:latin typeface="Helvetica"/>
              </a:rPr>
              <a:t>Pe: Boundary effect is</a:t>
            </a:r>
            <a:r>
              <a:rPr lang="en-US" sz="1600" b="1" dirty="0">
                <a:solidFill>
                  <a:srgbClr val="4A4A4A"/>
                </a:solidFill>
                <a:latin typeface="Helvetica"/>
              </a:rPr>
              <a:t> marginal </a:t>
            </a:r>
            <a:r>
              <a:rPr lang="en-US" sz="1600" dirty="0">
                <a:solidFill>
                  <a:srgbClr val="4A4A4A"/>
                </a:solidFill>
                <a:latin typeface="Helvetica"/>
              </a:rPr>
              <a:t>due to strong advection</a:t>
            </a:r>
            <a:endParaRPr lang="en-GB" sz="1600" dirty="0">
              <a:solidFill>
                <a:srgbClr val="4A4A4A"/>
              </a:solidFill>
              <a:latin typeface="Helvetica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BA08769-2C08-FE07-B2E8-12DF8682D4F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08364" y="1978453"/>
            <a:ext cx="4552047" cy="316292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C4DCE32-EF88-B861-1949-0D7DDD98D23E}"/>
              </a:ext>
            </a:extLst>
          </p:cNvPr>
          <p:cNvSpPr txBox="1"/>
          <p:nvPr/>
        </p:nvSpPr>
        <p:spPr>
          <a:xfrm>
            <a:off x="8241605" y="1497172"/>
            <a:ext cx="375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400" dirty="0">
                <a:solidFill>
                  <a:srgbClr val="4A4A4A"/>
                </a:solidFill>
                <a:latin typeface="Helvetica" pitchFamily="2" charset="0"/>
              </a:rPr>
              <a:t>Transverse spread of mean concentration of the precipitate</a:t>
            </a:r>
          </a:p>
        </p:txBody>
      </p:sp>
    </p:spTree>
    <p:extLst>
      <p:ext uri="{BB962C8B-B14F-4D97-AF65-F5344CB8AC3E}">
        <p14:creationId xmlns:p14="http://schemas.microsoft.com/office/powerpoint/2010/main" val="14846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1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1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1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1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16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7069D7-7E12-F961-7905-441ED023B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noProof="0"/>
              <a:t>20.05.26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507E8A-8FDD-D824-05F3-FF2BC0F79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Anna Kottsova – Interpore 2026</a:t>
            </a:r>
            <a:endParaRPr lang="de-CH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1CCA7-584D-0AB4-3876-E34928E77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7</a:t>
            </a:fld>
            <a:endParaRPr lang="de-CH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5C43B8B-0037-1D78-2444-FCB8D4F54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Self-regulating Feedback of the Precipitation Boundary</a:t>
            </a:r>
            <a:endParaRPr lang="en-CH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6765EF-2A9B-40CB-6FAA-C4CF43EEF7A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40391" y="1953825"/>
            <a:ext cx="4616088" cy="3187553"/>
          </a:xfrm>
          <a:prstGeom prst="rect">
            <a:avLst/>
          </a:prstGeom>
        </p:spPr>
      </p:pic>
      <p:pic>
        <p:nvPicPr>
          <p:cNvPr id="8" name="No_precip_Pe_0.1">
            <a:hlinkClick r:id="" action="ppaction://media"/>
            <a:extLst>
              <a:ext uri="{FF2B5EF4-FFF2-40B4-BE49-F238E27FC236}">
                <a16:creationId xmlns:a16="http://schemas.microsoft.com/office/drawing/2014/main" id="{F0082227-235F-4928-F564-789708390E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5"/>
          <a:srcRect l="16696" t="7170" r="8989" b="19608"/>
          <a:stretch>
            <a:fillRect/>
          </a:stretch>
        </p:blipFill>
        <p:spPr>
          <a:xfrm>
            <a:off x="1005868" y="1336232"/>
            <a:ext cx="1341032" cy="1440000"/>
          </a:xfrm>
          <a:prstGeom prst="rect">
            <a:avLst/>
          </a:prstGeom>
        </p:spPr>
      </p:pic>
      <p:pic>
        <p:nvPicPr>
          <p:cNvPr id="9" name="No_precip_Pe_1">
            <a:hlinkClick r:id="" action="ppaction://media"/>
            <a:extLst>
              <a:ext uri="{FF2B5EF4-FFF2-40B4-BE49-F238E27FC236}">
                <a16:creationId xmlns:a16="http://schemas.microsoft.com/office/drawing/2014/main" id="{86A85503-1EF1-3D39-FC37-F44ED805AE6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6"/>
          <a:srcRect l="16696" t="7170" r="8989" b="19607"/>
          <a:stretch>
            <a:fillRect/>
          </a:stretch>
        </p:blipFill>
        <p:spPr>
          <a:xfrm>
            <a:off x="2910884" y="1336232"/>
            <a:ext cx="1341032" cy="1440000"/>
          </a:xfrm>
          <a:prstGeom prst="rect">
            <a:avLst/>
          </a:prstGeom>
        </p:spPr>
      </p:pic>
      <p:pic>
        <p:nvPicPr>
          <p:cNvPr id="10" name="No_precip_Pe_10">
            <a:hlinkClick r:id="" action="ppaction://media"/>
            <a:extLst>
              <a:ext uri="{FF2B5EF4-FFF2-40B4-BE49-F238E27FC236}">
                <a16:creationId xmlns:a16="http://schemas.microsoft.com/office/drawing/2014/main" id="{0F7F5AFA-F46A-2829-652F-A54FC7FB450A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7"/>
          <a:srcRect l="16321" t="7170" r="9364" b="19607"/>
          <a:stretch>
            <a:fillRect/>
          </a:stretch>
        </p:blipFill>
        <p:spPr>
          <a:xfrm>
            <a:off x="4821289" y="1350237"/>
            <a:ext cx="1341032" cy="1440000"/>
          </a:xfrm>
          <a:prstGeom prst="rect">
            <a:avLst/>
          </a:prstGeom>
        </p:spPr>
      </p:pic>
      <p:pic>
        <p:nvPicPr>
          <p:cNvPr id="11" name="With_precip_Pe_0.1">
            <a:hlinkClick r:id="" action="ppaction://media"/>
            <a:extLst>
              <a:ext uri="{FF2B5EF4-FFF2-40B4-BE49-F238E27FC236}">
                <a16:creationId xmlns:a16="http://schemas.microsoft.com/office/drawing/2014/main" id="{3E23F16A-35CE-CE37-9C32-207D78B3D3B0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rcRect l="16696" t="7170" r="8989" b="19607"/>
          <a:stretch>
            <a:fillRect/>
          </a:stretch>
        </p:blipFill>
        <p:spPr>
          <a:xfrm>
            <a:off x="1005868" y="2835754"/>
            <a:ext cx="1341032" cy="1440000"/>
          </a:xfrm>
          <a:prstGeom prst="rect">
            <a:avLst/>
          </a:prstGeom>
        </p:spPr>
      </p:pic>
      <p:pic>
        <p:nvPicPr>
          <p:cNvPr id="12" name="With_precip_Pe_1">
            <a:hlinkClick r:id="" action="ppaction://media"/>
            <a:extLst>
              <a:ext uri="{FF2B5EF4-FFF2-40B4-BE49-F238E27FC236}">
                <a16:creationId xmlns:a16="http://schemas.microsoft.com/office/drawing/2014/main" id="{A4DA5F9B-BD48-A758-97F3-9E8919EE7F89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rcRect l="16696" t="7170" r="8989" b="19607"/>
          <a:stretch>
            <a:fillRect/>
          </a:stretch>
        </p:blipFill>
        <p:spPr>
          <a:xfrm>
            <a:off x="2907808" y="2831071"/>
            <a:ext cx="1341032" cy="1440000"/>
          </a:xfrm>
          <a:prstGeom prst="rect">
            <a:avLst/>
          </a:prstGeom>
        </p:spPr>
      </p:pic>
      <p:pic>
        <p:nvPicPr>
          <p:cNvPr id="13" name="With_precip_Pe_10">
            <a:hlinkClick r:id="" action="ppaction://media"/>
            <a:extLst>
              <a:ext uri="{FF2B5EF4-FFF2-40B4-BE49-F238E27FC236}">
                <a16:creationId xmlns:a16="http://schemas.microsoft.com/office/drawing/2014/main" id="{E71F8878-9C67-572F-A575-B60B88ABD6F9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rcRect l="16696" t="7170" r="8989" b="19607"/>
          <a:stretch>
            <a:fillRect/>
          </a:stretch>
        </p:blipFill>
        <p:spPr>
          <a:xfrm>
            <a:off x="4818214" y="2835754"/>
            <a:ext cx="1341032" cy="144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C6353A-E449-1588-C8F5-A2DDF0C19AB7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 l="85837"/>
          <a:stretch>
            <a:fillRect/>
          </a:stretch>
        </p:blipFill>
        <p:spPr>
          <a:xfrm>
            <a:off x="6399573" y="1279513"/>
            <a:ext cx="903566" cy="3313075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9903D6F-91AF-1732-9343-777FD1E2AACC}"/>
              </a:ext>
            </a:extLst>
          </p:cNvPr>
          <p:cNvCxnSpPr>
            <a:cxnSpLocks/>
          </p:cNvCxnSpPr>
          <p:nvPr/>
        </p:nvCxnSpPr>
        <p:spPr>
          <a:xfrm>
            <a:off x="1027910" y="1279513"/>
            <a:ext cx="536120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633B1C8-F647-671E-C284-85E155471F17}"/>
              </a:ext>
            </a:extLst>
          </p:cNvPr>
          <p:cNvSpPr txBox="1"/>
          <p:nvPr/>
        </p:nvSpPr>
        <p:spPr>
          <a:xfrm>
            <a:off x="1217221" y="967852"/>
            <a:ext cx="878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dirty="0">
                <a:solidFill>
                  <a:srgbClr val="4A4A4A"/>
                </a:solidFill>
                <a:latin typeface="Helvetica"/>
              </a:rPr>
              <a:t>Diffusion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2BF34E-BD01-78EF-221E-4CF66923465E}"/>
              </a:ext>
            </a:extLst>
          </p:cNvPr>
          <p:cNvSpPr txBox="1"/>
          <p:nvPr/>
        </p:nvSpPr>
        <p:spPr>
          <a:xfrm>
            <a:off x="5026861" y="977546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dirty="0">
                <a:solidFill>
                  <a:srgbClr val="4A4A4A"/>
                </a:solidFill>
                <a:latin typeface="Helvetica"/>
              </a:rPr>
              <a:t>Advection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8C07D6-5B6E-4F3B-3D0B-3085C0209A38}"/>
              </a:ext>
            </a:extLst>
          </p:cNvPr>
          <p:cNvSpPr txBox="1"/>
          <p:nvPr/>
        </p:nvSpPr>
        <p:spPr>
          <a:xfrm rot="16200000">
            <a:off x="57506" y="3397181"/>
            <a:ext cx="1193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dirty="0">
                <a:solidFill>
                  <a:srgbClr val="4A4A4A"/>
                </a:solidFill>
                <a:latin typeface="Helvetica"/>
              </a:rPr>
              <a:t>Obstructed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114C88-DA35-F555-F9D6-9028A1F620F8}"/>
              </a:ext>
            </a:extLst>
          </p:cNvPr>
          <p:cNvSpPr txBox="1"/>
          <p:nvPr/>
        </p:nvSpPr>
        <p:spPr>
          <a:xfrm rot="16200000">
            <a:off x="263171" y="1869911"/>
            <a:ext cx="782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dirty="0">
                <a:solidFill>
                  <a:srgbClr val="4A4A4A"/>
                </a:solidFill>
                <a:latin typeface="Helvetica"/>
              </a:rPr>
              <a:t>Pristine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D2FC7C5-8580-88A9-9F26-E2F921178C8D}"/>
              </a:ext>
            </a:extLst>
          </p:cNvPr>
          <p:cNvCxnSpPr>
            <a:cxnSpLocks/>
          </p:cNvCxnSpPr>
          <p:nvPr/>
        </p:nvCxnSpPr>
        <p:spPr>
          <a:xfrm flipH="1">
            <a:off x="823742" y="1497172"/>
            <a:ext cx="7858" cy="277389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AA67F4AE-8454-D6E7-F8E3-61E990276063}"/>
              </a:ext>
            </a:extLst>
          </p:cNvPr>
          <p:cNvSpPr/>
          <p:nvPr/>
        </p:nvSpPr>
        <p:spPr>
          <a:xfrm>
            <a:off x="10540031" y="2690583"/>
            <a:ext cx="1426705" cy="3111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073FEC-C8A1-9784-B15D-5D1A4E665FAE}"/>
              </a:ext>
            </a:extLst>
          </p:cNvPr>
          <p:cNvSpPr txBox="1"/>
          <p:nvPr/>
        </p:nvSpPr>
        <p:spPr>
          <a:xfrm>
            <a:off x="827980" y="4631283"/>
            <a:ext cx="6506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>
              <a:spcAft>
                <a:spcPts val="600"/>
              </a:spcAft>
            </a:pPr>
            <a:r>
              <a:rPr lang="en-CH" dirty="0">
                <a:latin typeface="Helvetica"/>
              </a:rPr>
              <a:t>Boundary slows down early reaction but sustains high concentration gradient at later stages</a:t>
            </a:r>
            <a:endParaRPr lang="en-CH" dirty="0">
              <a:latin typeface="Helvetica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CABFEC0-EA4C-8115-32FA-761C5E00B7E0}"/>
              </a:ext>
            </a:extLst>
          </p:cNvPr>
          <p:cNvGrpSpPr/>
          <p:nvPr/>
        </p:nvGrpSpPr>
        <p:grpSpPr>
          <a:xfrm>
            <a:off x="2386262" y="5553787"/>
            <a:ext cx="7595938" cy="558330"/>
            <a:chOff x="3991857" y="5464279"/>
            <a:chExt cx="7595938" cy="55833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8FCF9EA-6670-45D9-DCBE-6C7DBC96274A}"/>
                </a:ext>
              </a:extLst>
            </p:cNvPr>
            <p:cNvSpPr txBox="1"/>
            <p:nvPr/>
          </p:nvSpPr>
          <p:spPr>
            <a:xfrm>
              <a:off x="4055207" y="5558778"/>
              <a:ext cx="741926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0" u="none" strike="noStrike" dirty="0">
                  <a:effectLst/>
                  <a:latin typeface="Helvetica" pitchFamily="2" charset="0"/>
                </a:rPr>
                <a:t>Mineral precipitation boundary </a:t>
              </a:r>
              <a:r>
                <a:rPr lang="en-CH" dirty="0">
                  <a:latin typeface="Helvetica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acts as a temporal regulator of mixing</a:t>
              </a: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102128F3-C5C8-06A7-D474-8210C6D35A69}"/>
                </a:ext>
              </a:extLst>
            </p:cNvPr>
            <p:cNvSpPr/>
            <p:nvPr/>
          </p:nvSpPr>
          <p:spPr>
            <a:xfrm>
              <a:off x="3991857" y="5464279"/>
              <a:ext cx="7595938" cy="558330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9567D00-379D-48F6-9242-A40849C44EFF}"/>
              </a:ext>
            </a:extLst>
          </p:cNvPr>
          <p:cNvSpPr txBox="1"/>
          <p:nvPr/>
        </p:nvSpPr>
        <p:spPr>
          <a:xfrm>
            <a:off x="8241605" y="1497172"/>
            <a:ext cx="3756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400" dirty="0">
                <a:solidFill>
                  <a:srgbClr val="4A4A4A"/>
                </a:solidFill>
                <a:latin typeface="Helvetica" pitchFamily="2" charset="0"/>
              </a:rPr>
              <a:t>Total mass of the precipitate produced</a:t>
            </a:r>
          </a:p>
        </p:txBody>
      </p:sp>
    </p:spTree>
    <p:extLst>
      <p:ext uri="{BB962C8B-B14F-4D97-AF65-F5344CB8AC3E}">
        <p14:creationId xmlns:p14="http://schemas.microsoft.com/office/powerpoint/2010/main" val="3763525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308C34-AB6F-D3B3-86ED-BD495663D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noProof="0"/>
              <a:t>20.05.26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F685CF-9EB3-660F-682D-6926BE6BA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Anna Kottsova – Interpore 2026</a:t>
            </a:r>
            <a:endParaRPr lang="de-CH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FA9603-6DC3-B1C0-3173-4283A00AC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8</a:t>
            </a:fld>
            <a:endParaRPr lang="de-CH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3629846-632C-AC63-B1B1-C87320845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Spatial Distribution Analysis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4658DA4-D653-1AEA-2AB3-766ED981EDBE}"/>
              </a:ext>
            </a:extLst>
          </p:cNvPr>
          <p:cNvGrpSpPr/>
          <p:nvPr/>
        </p:nvGrpSpPr>
        <p:grpSpPr>
          <a:xfrm>
            <a:off x="5096935" y="1159017"/>
            <a:ext cx="3369418" cy="2799827"/>
            <a:chOff x="5096038" y="1280767"/>
            <a:chExt cx="3369418" cy="279982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43FEBAB-AA59-967A-8706-90BBFBAD6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96038" y="1657822"/>
              <a:ext cx="3369418" cy="242277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7A9EB68-98E5-0E91-1C1F-14E96FF4DAB6}"/>
                </a:ext>
              </a:extLst>
            </p:cNvPr>
            <p:cNvSpPr txBox="1"/>
            <p:nvPr/>
          </p:nvSpPr>
          <p:spPr>
            <a:xfrm>
              <a:off x="5444652" y="1280767"/>
              <a:ext cx="299466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1400" dirty="0">
                  <a:latin typeface="Helvetica"/>
                  <a:ea typeface="Roboto" panose="02000000000000000000" pitchFamily="2" charset="0"/>
                  <a:cs typeface="Roboto" panose="02000000000000000000" pitchFamily="2" charset="0"/>
                </a:rPr>
                <a:t>Concentration variance at 50 PV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887C960-70C9-DA85-9CCC-B2C56BE00082}"/>
              </a:ext>
            </a:extLst>
          </p:cNvPr>
          <p:cNvGrpSpPr/>
          <p:nvPr/>
        </p:nvGrpSpPr>
        <p:grpSpPr>
          <a:xfrm>
            <a:off x="8608300" y="1159017"/>
            <a:ext cx="3286895" cy="2799827"/>
            <a:chOff x="8608300" y="1280767"/>
            <a:chExt cx="3286895" cy="279982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5E1457A-C36A-62F6-E9C3-312EC85F8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08300" y="1657821"/>
              <a:ext cx="3286895" cy="242277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2C0D46-98D4-5B89-B057-CA554BA6715D}"/>
                </a:ext>
              </a:extLst>
            </p:cNvPr>
            <p:cNvSpPr txBox="1"/>
            <p:nvPr/>
          </p:nvSpPr>
          <p:spPr>
            <a:xfrm>
              <a:off x="8754417" y="1280767"/>
              <a:ext cx="299466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1400" dirty="0">
                  <a:latin typeface="Helvetica"/>
                  <a:ea typeface="Roboto" panose="02000000000000000000" pitchFamily="2" charset="0"/>
                  <a:cs typeface="Roboto" panose="02000000000000000000" pitchFamily="2" charset="0"/>
                </a:rPr>
                <a:t>Concentration entropy at 50 PV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55CFA7DD-C06C-AC88-F0A4-6825B6F41B5E}"/>
              </a:ext>
            </a:extLst>
          </p:cNvPr>
          <p:cNvSpPr/>
          <p:nvPr/>
        </p:nvSpPr>
        <p:spPr>
          <a:xfrm>
            <a:off x="7359984" y="3185646"/>
            <a:ext cx="917251" cy="370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287DF57-4E5A-6D22-D570-24B8E5B1A585}"/>
              </a:ext>
            </a:extLst>
          </p:cNvPr>
          <p:cNvGrpSpPr/>
          <p:nvPr/>
        </p:nvGrpSpPr>
        <p:grpSpPr>
          <a:xfrm>
            <a:off x="296805" y="1159018"/>
            <a:ext cx="4592509" cy="2282268"/>
            <a:chOff x="66725" y="1079496"/>
            <a:chExt cx="4592509" cy="228226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837E720-33E7-50AA-48F2-44A9BDC7E82E}"/>
                </a:ext>
              </a:extLst>
            </p:cNvPr>
            <p:cNvSpPr txBox="1"/>
            <p:nvPr/>
          </p:nvSpPr>
          <p:spPr>
            <a:xfrm>
              <a:off x="328185" y="1079496"/>
              <a:ext cx="405482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1400" b="1" dirty="0">
                  <a:latin typeface="Helvetica"/>
                  <a:ea typeface="Roboto" panose="02000000000000000000" pitchFamily="2" charset="0"/>
                  <a:cs typeface="Roboto" panose="02000000000000000000" pitchFamily="2" charset="0"/>
                </a:rPr>
                <a:t>Variance</a:t>
              </a:r>
              <a:r>
                <a:rPr lang="en-CH" sz="1400" dirty="0">
                  <a:latin typeface="Helvetica"/>
                  <a:ea typeface="Roboto" panose="02000000000000000000" pitchFamily="2" charset="0"/>
                  <a:cs typeface="Roboto" panose="02000000000000000000" pitchFamily="2" charset="0"/>
                </a:rPr>
                <a:t> – how wide is the precipitation spread?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9008B2A-E0D3-EAA6-52EA-16B029BCC390}"/>
                </a:ext>
              </a:extLst>
            </p:cNvPr>
            <p:cNvGrpSpPr/>
            <p:nvPr/>
          </p:nvGrpSpPr>
          <p:grpSpPr>
            <a:xfrm>
              <a:off x="66725" y="1425507"/>
              <a:ext cx="4592509" cy="1936257"/>
              <a:chOff x="66725" y="1425507"/>
              <a:chExt cx="4592509" cy="1936257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129D6044-D914-EE13-5BD2-A3241BBB23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11314" t="5791" r="56556" b="67690"/>
              <a:stretch>
                <a:fillRect/>
              </a:stretch>
            </p:blipFill>
            <p:spPr>
              <a:xfrm>
                <a:off x="66725" y="1442001"/>
                <a:ext cx="2087720" cy="1919763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38984DB7-7C9F-9ED4-54BE-3AFEF97560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53567" t="5474" r="7005" b="68007"/>
              <a:stretch>
                <a:fillRect/>
              </a:stretch>
            </p:blipFill>
            <p:spPr>
              <a:xfrm>
                <a:off x="2097288" y="1425507"/>
                <a:ext cx="2561946" cy="1919763"/>
              </a:xfrm>
              <a:prstGeom prst="rect">
                <a:avLst/>
              </a:prstGeom>
            </p:spPr>
          </p:pic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900F0A8-20FF-AC5E-55FD-E0717BB53EC4}"/>
              </a:ext>
            </a:extLst>
          </p:cNvPr>
          <p:cNvGrpSpPr/>
          <p:nvPr/>
        </p:nvGrpSpPr>
        <p:grpSpPr>
          <a:xfrm>
            <a:off x="301772" y="3877983"/>
            <a:ext cx="4445595" cy="2216463"/>
            <a:chOff x="690" y="3299996"/>
            <a:chExt cx="4445595" cy="221646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E1044A5-8CFC-1209-2626-73B1930CB170}"/>
                </a:ext>
              </a:extLst>
            </p:cNvPr>
            <p:cNvSpPr txBox="1"/>
            <p:nvPr/>
          </p:nvSpPr>
          <p:spPr>
            <a:xfrm>
              <a:off x="85733" y="3299996"/>
              <a:ext cx="4360552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1400" b="1" dirty="0">
                  <a:latin typeface="Helvetica"/>
                  <a:ea typeface="Roboto" panose="02000000000000000000" pitchFamily="2" charset="0"/>
                  <a:cs typeface="Roboto" panose="02000000000000000000" pitchFamily="2" charset="0"/>
                </a:rPr>
                <a:t>Entropy </a:t>
              </a:r>
              <a:r>
                <a:rPr lang="en-CH" sz="1400" dirty="0">
                  <a:latin typeface="Helvetica"/>
                  <a:ea typeface="Roboto" panose="02000000000000000000" pitchFamily="2" charset="0"/>
                  <a:cs typeface="Roboto" panose="02000000000000000000" pitchFamily="2" charset="0"/>
                </a:rPr>
                <a:t>– Within the affected pores, how evenly is </a:t>
              </a:r>
              <a:r>
                <a:rPr lang="en-US" sz="1400" dirty="0">
                  <a:latin typeface="Helvetica"/>
                  <a:ea typeface="Roboto" panose="02000000000000000000" pitchFamily="2" charset="0"/>
                  <a:cs typeface="Roboto" panose="02000000000000000000" pitchFamily="2" charset="0"/>
                </a:rPr>
                <a:t>the </a:t>
              </a:r>
              <a:r>
                <a:rPr lang="en-CH" sz="1400" dirty="0">
                  <a:latin typeface="Helvetica"/>
                  <a:ea typeface="Roboto" panose="02000000000000000000" pitchFamily="2" charset="0"/>
                  <a:cs typeface="Roboto" panose="02000000000000000000" pitchFamily="2" charset="0"/>
                </a:rPr>
                <a:t>precipitate distributed?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BA11009-D757-4239-7AF0-7B1900FBF5C4}"/>
                </a:ext>
              </a:extLst>
            </p:cNvPr>
            <p:cNvGrpSpPr/>
            <p:nvPr/>
          </p:nvGrpSpPr>
          <p:grpSpPr>
            <a:xfrm>
              <a:off x="690" y="3871451"/>
              <a:ext cx="4353039" cy="1645008"/>
              <a:chOff x="690" y="3871451"/>
              <a:chExt cx="4353039" cy="1645008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1DAF322A-C345-DECB-D48F-E865BD361F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10751" t="39210" r="57119" b="38728"/>
              <a:stretch>
                <a:fillRect/>
              </a:stretch>
            </p:blipFill>
            <p:spPr>
              <a:xfrm>
                <a:off x="690" y="3871451"/>
                <a:ext cx="2087720" cy="1597067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9ABAA8B7-6B2D-AC49-E723-349FFF2E49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56408" t="39804" r="11462" b="38134"/>
              <a:stretch>
                <a:fillRect/>
              </a:stretch>
            </p:blipFill>
            <p:spPr>
              <a:xfrm>
                <a:off x="2266009" y="3919392"/>
                <a:ext cx="2087720" cy="1597067"/>
              </a:xfrm>
              <a:prstGeom prst="rect">
                <a:avLst/>
              </a:prstGeom>
            </p:spPr>
          </p:pic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72ADAFA-FF76-BCFB-614A-DC92E52B9D06}"/>
              </a:ext>
            </a:extLst>
          </p:cNvPr>
          <p:cNvSpPr txBox="1"/>
          <p:nvPr/>
        </p:nvSpPr>
        <p:spPr>
          <a:xfrm>
            <a:off x="5394661" y="4137564"/>
            <a:ext cx="6091096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  <a:latin typeface="Helvetica"/>
              </a:rPr>
              <a:t>Obstructed VS Pristine: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H" sz="1600" dirty="0">
                <a:solidFill>
                  <a:srgbClr val="4A4A4A"/>
                </a:solidFill>
                <a:latin typeface="Helvetica"/>
              </a:rPr>
              <a:t>Systematically higher variance and lower entropy at all Pe — </a:t>
            </a:r>
            <a:r>
              <a:rPr lang="en-CH" sz="1600" b="1" dirty="0">
                <a:solidFill>
                  <a:srgbClr val="4A4A4A"/>
                </a:solidFill>
                <a:latin typeface="Helvetica"/>
              </a:rPr>
              <a:t>more localized deposition</a:t>
            </a:r>
          </a:p>
          <a:p>
            <a:pPr>
              <a:spcAft>
                <a:spcPts val="600"/>
              </a:spcAft>
            </a:pPr>
            <a:r>
              <a:rPr lang="en-CH" dirty="0">
                <a:solidFill>
                  <a:srgbClr val="000000"/>
                </a:solidFill>
                <a:latin typeface="Helvetica"/>
              </a:rPr>
              <a:t>Diffusion VS Advection: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sz="1600" b="1" dirty="0">
                <a:solidFill>
                  <a:srgbClr val="4A4A4A"/>
                </a:solidFill>
                <a:latin typeface="Helvetica"/>
              </a:rPr>
              <a:t>Low</a:t>
            </a:r>
            <a:r>
              <a:rPr lang="en-CH" sz="1600" dirty="0">
                <a:solidFill>
                  <a:srgbClr val="4A4A4A"/>
                </a:solidFill>
                <a:latin typeface="Helvetica"/>
              </a:rPr>
              <a:t> Pe: broad range of pores affected but high concentration variability within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sz="1600" b="1" dirty="0">
                <a:solidFill>
                  <a:srgbClr val="4A4A4A"/>
                </a:solidFill>
                <a:latin typeface="Helvetica"/>
              </a:rPr>
              <a:t>High</a:t>
            </a:r>
            <a:r>
              <a:rPr lang="en-CH" sz="1600" dirty="0">
                <a:solidFill>
                  <a:srgbClr val="4A4A4A"/>
                </a:solidFill>
                <a:latin typeface="Helvetica"/>
              </a:rPr>
              <a:t> Pe: fewer pores involved, but m</a:t>
            </a:r>
            <a:r>
              <a:rPr lang="en-GB" sz="1600" dirty="0">
                <a:solidFill>
                  <a:srgbClr val="4A4A4A"/>
                </a:solidFill>
                <a:latin typeface="Helvetica"/>
              </a:rPr>
              <a:t>or</a:t>
            </a:r>
            <a:r>
              <a:rPr lang="en-CH" sz="1600" dirty="0">
                <a:solidFill>
                  <a:srgbClr val="4A4A4A"/>
                </a:solidFill>
                <a:latin typeface="Helvetica"/>
              </a:rPr>
              <a:t>e equally affected</a:t>
            </a:r>
          </a:p>
        </p:txBody>
      </p:sp>
    </p:spTree>
    <p:extLst>
      <p:ext uri="{BB962C8B-B14F-4D97-AF65-F5344CB8AC3E}">
        <p14:creationId xmlns:p14="http://schemas.microsoft.com/office/powerpoint/2010/main" val="58148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6577D9-3E8E-459C-A68D-447EEBA84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noProof="0"/>
              <a:t>20.05.26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89704E-6438-98C0-4AAC-F7FF94E9A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Anna Kottsova – Interpore 2026</a:t>
            </a:r>
            <a:endParaRPr lang="de-CH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429613-12B6-97D4-A464-1189C9460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9</a:t>
            </a:fld>
            <a:endParaRPr lang="de-CH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BFF2A77-E03B-61A3-F3A9-48B02F52E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Conclusions</a:t>
            </a:r>
          </a:p>
        </p:txBody>
      </p:sp>
      <p:pic>
        <p:nvPicPr>
          <p:cNvPr id="7" name="With_precip_Pe_0.1">
            <a:hlinkClick r:id="" action="ppaction://media"/>
            <a:extLst>
              <a:ext uri="{FF2B5EF4-FFF2-40B4-BE49-F238E27FC236}">
                <a16:creationId xmlns:a16="http://schemas.microsoft.com/office/drawing/2014/main" id="{C87273D5-71BF-8783-DFA2-61A80AA5C0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6696" t="7170" r="8989" b="19607"/>
          <a:stretch>
            <a:fillRect/>
          </a:stretch>
        </p:blipFill>
        <p:spPr>
          <a:xfrm>
            <a:off x="464959" y="1182816"/>
            <a:ext cx="2091809" cy="22461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646BAE-2774-E506-CD8B-2DE9D27299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5643" y="2214458"/>
            <a:ext cx="2296552" cy="2206270"/>
          </a:xfrm>
          <a:prstGeom prst="rect">
            <a:avLst/>
          </a:prstGeom>
        </p:spPr>
      </p:pic>
      <p:sp>
        <p:nvSpPr>
          <p:cNvPr id="11" name="Content Placeholder 29">
            <a:extLst>
              <a:ext uri="{FF2B5EF4-FFF2-40B4-BE49-F238E27FC236}">
                <a16:creationId xmlns:a16="http://schemas.microsoft.com/office/drawing/2014/main" id="{A3040959-F478-F982-7150-F811545A5142}"/>
              </a:ext>
            </a:extLst>
          </p:cNvPr>
          <p:cNvSpPr txBox="1">
            <a:spLocks/>
          </p:cNvSpPr>
          <p:nvPr/>
        </p:nvSpPr>
        <p:spPr>
          <a:xfrm>
            <a:off x="4871700" y="1255289"/>
            <a:ext cx="6855341" cy="4979580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539750" indent="-539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500" indent="-539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12900" indent="-533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2650" indent="-539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92400" indent="-539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en-GB" sz="2000" dirty="0">
                <a:latin typeface="Helvetica" pitchFamily="2" charset="0"/>
              </a:rPr>
              <a:t>Boundary suppresses mixing at all flow regimes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4A4A4A"/>
                </a:solidFill>
                <a:latin typeface="Helvetica" pitchFamily="2" charset="0"/>
              </a:rPr>
              <a:t>Strongest spread suppression at low Pe (diffusion is impeded directly)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4A4A4A"/>
                </a:solidFill>
                <a:latin typeface="Helvetica" pitchFamily="2" charset="0"/>
              </a:rPr>
              <a:t>Marginal at high Pe (advection already segregates reactive streams)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en-GB" sz="2000" dirty="0">
                <a:latin typeface="Helvetica" pitchFamily="2" charset="0"/>
              </a:rPr>
              <a:t>Self-regulating, not self-arresting </a:t>
            </a:r>
            <a:r>
              <a:rPr lang="en-US" sz="2000" dirty="0">
                <a:latin typeface="Helvetica" pitchFamily="2" charset="0"/>
              </a:rPr>
              <a:t>behavior</a:t>
            </a:r>
            <a:endParaRPr lang="en-GB" sz="2000" dirty="0">
              <a:latin typeface="Helvetica" pitchFamily="2" charset="0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4A4A4A"/>
                </a:solidFill>
                <a:latin typeface="Helvetica" pitchFamily="2" charset="0"/>
              </a:rPr>
              <a:t>Boundary slows early reaction but sustains high concentration gradients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en-GB" sz="2000" dirty="0">
                <a:latin typeface="Helvetica" pitchFamily="2" charset="0"/>
              </a:rPr>
              <a:t>Flow regime controls not just how much mineral precipitate but how it is distributed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4A4A4A"/>
                </a:solidFill>
                <a:latin typeface="Helvetica" pitchFamily="2" charset="0"/>
              </a:rPr>
              <a:t>Low Pe: larger area occupied, broadly distributed with larger variability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4A4A4A"/>
                </a:solidFill>
                <a:latin typeface="Helvetica" pitchFamily="2" charset="0"/>
              </a:rPr>
              <a:t>High Pe: fewer pores affected but more uniformly (strongly) occupied </a:t>
            </a:r>
            <a:r>
              <a:rPr lang="en-CH" dirty="0">
                <a:latin typeface="Helvetica" pitchFamily="2" charset="0"/>
                <a:ea typeface="Roboto" panose="02000000000000000000" pitchFamily="2" charset="0"/>
                <a:cs typeface="Roboto" panose="02000000000000000000" pitchFamily="2" charset="0"/>
              </a:rPr>
              <a:t>⇨</a:t>
            </a:r>
            <a:r>
              <a:rPr lang="en-GB" dirty="0">
                <a:solidFill>
                  <a:srgbClr val="4A4A4A"/>
                </a:solidFill>
                <a:latin typeface="Helvetica" pitchFamily="2" charset="0"/>
              </a:rPr>
              <a:t> potentially more damaging per unit volume</a:t>
            </a:r>
            <a:endParaRPr lang="en-CH" altLang="en-CH" sz="1600" dirty="0">
              <a:latin typeface="Helvetica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89EBCF-2EE8-C683-67A6-528E5AB4399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197" r="5009"/>
          <a:stretch>
            <a:fillRect/>
          </a:stretch>
        </p:blipFill>
        <p:spPr>
          <a:xfrm>
            <a:off x="723286" y="4172387"/>
            <a:ext cx="2025703" cy="220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51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ETH Zürich">
  <a:themeElements>
    <a:clrScheme name="ETH Zürich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215CAF"/>
      </a:accent1>
      <a:accent2>
        <a:srgbClr val="007894"/>
      </a:accent2>
      <a:accent3>
        <a:srgbClr val="627313"/>
      </a:accent3>
      <a:accent4>
        <a:srgbClr val="8E6713"/>
      </a:accent4>
      <a:accent5>
        <a:srgbClr val="B7352D"/>
      </a:accent5>
      <a:accent6>
        <a:srgbClr val="A30774"/>
      </a:accent6>
      <a:hlink>
        <a:srgbClr val="0563C1"/>
      </a:hlink>
      <a:folHlink>
        <a:srgbClr val="954F72"/>
      </a:folHlink>
    </a:clrScheme>
    <a:fontScheme name="ETH Züric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ETH Blau">
      <a:srgbClr val="215CAF"/>
    </a:custClr>
    <a:custClr name="ETH Petrol">
      <a:srgbClr val="007894"/>
    </a:custClr>
    <a:custClr name="ETH Gruen">
      <a:srgbClr val="627313"/>
    </a:custClr>
    <a:custClr name="ETH Bronze">
      <a:srgbClr val="8E6713"/>
    </a:custClr>
    <a:custClr name="ETH Rot">
      <a:srgbClr val="B7352D"/>
    </a:custClr>
    <a:custClr name="ETH Purpur">
      <a:srgbClr val="A30774"/>
    </a:custClr>
    <a:custClr name="ETH Grau">
      <a:srgbClr val="6F6F6F"/>
    </a:custClr>
  </a:custClrLst>
  <a:extLst>
    <a:ext uri="{05A4C25C-085E-4340-85A3-A5531E510DB2}">
      <thm15:themeFamily xmlns:thm15="http://schemas.microsoft.com/office/thememl/2012/main" name="Präsentation3" id="{9C84984C-18ED-5E49-A574-15FF8A3954B8}" vid="{0B390235-9264-874C-ABEB-5D2188FC234E}"/>
    </a:ext>
  </a:extLst>
</a:theme>
</file>

<file path=ppt/theme/theme2.xml><?xml version="1.0" encoding="utf-8"?>
<a:theme xmlns:a="http://schemas.openxmlformats.org/drawingml/2006/main" name="Office">
  <a:themeElements>
    <a:clrScheme name="ETH Zürich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215CAF"/>
      </a:accent1>
      <a:accent2>
        <a:srgbClr val="007894"/>
      </a:accent2>
      <a:accent3>
        <a:srgbClr val="627313"/>
      </a:accent3>
      <a:accent4>
        <a:srgbClr val="8E6713"/>
      </a:accent4>
      <a:accent5>
        <a:srgbClr val="B7352D"/>
      </a:accent5>
      <a:accent6>
        <a:srgbClr val="A30774"/>
      </a:accent6>
      <a:hlink>
        <a:srgbClr val="0563C1"/>
      </a:hlink>
      <a:folHlink>
        <a:srgbClr val="954F72"/>
      </a:folHlink>
    </a:clrScheme>
    <a:fontScheme name="ETH Züric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ETH Blau">
      <a:srgbClr val="215CAF"/>
    </a:custClr>
    <a:custClr name="ETH Petrol">
      <a:srgbClr val="007894"/>
    </a:custClr>
    <a:custClr name="ETH Gruen">
      <a:srgbClr val="627313"/>
    </a:custClr>
    <a:custClr name="ETH Bronze">
      <a:srgbClr val="8E6713"/>
    </a:custClr>
    <a:custClr name="ETH Rot">
      <a:srgbClr val="B7352D"/>
    </a:custClr>
    <a:custClr name="ETH Purpur">
      <a:srgbClr val="A30774"/>
    </a:custClr>
    <a:custClr name="ETH Grau">
      <a:srgbClr val="6F6F6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ETH Zürich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215CAF"/>
      </a:accent1>
      <a:accent2>
        <a:srgbClr val="007894"/>
      </a:accent2>
      <a:accent3>
        <a:srgbClr val="627313"/>
      </a:accent3>
      <a:accent4>
        <a:srgbClr val="8E6713"/>
      </a:accent4>
      <a:accent5>
        <a:srgbClr val="B7352D"/>
      </a:accent5>
      <a:accent6>
        <a:srgbClr val="A30774"/>
      </a:accent6>
      <a:hlink>
        <a:srgbClr val="0563C1"/>
      </a:hlink>
      <a:folHlink>
        <a:srgbClr val="954F72"/>
      </a:folHlink>
    </a:clrScheme>
    <a:fontScheme name="ETH Züric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ETH Zürich</Template>
  <TotalTime>2161</TotalTime>
  <Words>624</Words>
  <Application>Microsoft Macintosh PowerPoint</Application>
  <PresentationFormat>Widescreen</PresentationFormat>
  <Paragraphs>140</Paragraphs>
  <Slides>12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Cambria Math</vt:lpstr>
      <vt:lpstr>Helvetica</vt:lpstr>
      <vt:lpstr>Proxima Nova</vt:lpstr>
      <vt:lpstr>PT Serif</vt:lpstr>
      <vt:lpstr>Roboto</vt:lpstr>
      <vt:lpstr>Symbol</vt:lpstr>
      <vt:lpstr>ETH Zürich</vt:lpstr>
      <vt:lpstr>Regime-Dependent Reactive Mixing Across a Mineral Precipitation Boundary  </vt:lpstr>
      <vt:lpstr>Introduction: Mineral Precipitation</vt:lpstr>
      <vt:lpstr>Prior Experimental Research</vt:lpstr>
      <vt:lpstr>Research Questions</vt:lpstr>
      <vt:lpstr>Pore Network Modeling Approach</vt:lpstr>
      <vt:lpstr>Regime-Dependent Mixing Suppression</vt:lpstr>
      <vt:lpstr>Self-regulating Feedback of the Precipitation Boundary</vt:lpstr>
      <vt:lpstr>Spatial Distribution Analysis</vt:lpstr>
      <vt:lpstr>Conclusions</vt:lpstr>
      <vt:lpstr>Thank you for attention!  Anna Kottsova akottsova@ethz.ch  ETH Zürich Geothermal Energy and Geofluids group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Anna Kottsova</dc:creator>
  <cp:lastModifiedBy>Anna Kottsova</cp:lastModifiedBy>
  <cp:revision>18</cp:revision>
  <dcterms:created xsi:type="dcterms:W3CDTF">2026-05-12T14:38:27Z</dcterms:created>
  <dcterms:modified xsi:type="dcterms:W3CDTF">2026-05-20T08:54:16Z</dcterms:modified>
</cp:coreProperties>
</file>