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7" r:id="rId2"/>
    <p:sldId id="289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5CAF"/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808" y="1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417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15.05.26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15.05.26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GB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6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8E6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420000"/>
          </a:xfrm>
          <a:solidFill>
            <a:schemeClr val="accent3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6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5122625"/>
            <a:ext cx="10044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GB" noProof="0"/>
              <a:t>Click icon to add picture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7945" y="6522444"/>
            <a:ext cx="612000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de-CH"/>
              <a:t>20.05.26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de-DE"/>
              <a:t>Anna Kottsova – Interpore 2026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5ACA52AF-F19D-405C-AD5F-7D94B96A5CC3}" type="slidenum">
              <a:rPr lang="de-CH" smtClean="0"/>
              <a:pPr/>
              <a:t>‹#›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237785"/>
            <a:ext cx="10728325" cy="4855090"/>
          </a:xfrm>
        </p:spPr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5585" y="6480088"/>
            <a:ext cx="612000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de-CH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480088"/>
            <a:ext cx="5400000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Anna Kottsova – Interpore 2026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484286"/>
            <a:ext cx="322577" cy="216000"/>
          </a:xfrm>
        </p:spPr>
        <p:txBody>
          <a:bodyPr/>
          <a:lstStyle>
            <a:lvl1pPr>
              <a:defRPr sz="1100"/>
            </a:lvl1pPr>
          </a:lstStyle>
          <a:p>
            <a:fld id="{5ACA52AF-F19D-405C-AD5F-7D94B96A5CC3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08477-D417-6612-F4A8-2F469E1D063A}"/>
              </a:ext>
            </a:extLst>
          </p:cNvPr>
          <p:cNvSpPr/>
          <p:nvPr userDrawn="1"/>
        </p:nvSpPr>
        <p:spPr>
          <a:xfrm>
            <a:off x="365918" y="256227"/>
            <a:ext cx="11460162" cy="633028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256227"/>
            <a:ext cx="10728325" cy="633029"/>
          </a:xfrm>
          <a:noFill/>
        </p:spPr>
        <p:txBody>
          <a:bodyPr anchor="ctr" anchorCtr="0"/>
          <a:lstStyle>
            <a:lvl1pPr>
              <a:defRPr b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Click to edit Master title style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74385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C08477-D417-6612-F4A8-2F469E1D063A}"/>
              </a:ext>
            </a:extLst>
          </p:cNvPr>
          <p:cNvSpPr/>
          <p:nvPr userDrawn="1"/>
        </p:nvSpPr>
        <p:spPr>
          <a:xfrm>
            <a:off x="365918" y="256227"/>
            <a:ext cx="11460162" cy="633028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66791"/>
            <a:ext cx="10728325" cy="633029"/>
          </a:xfrm>
          <a:solidFill>
            <a:schemeClr val="bg1"/>
          </a:solidFill>
        </p:spPr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6060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CH"/>
              <a:t>20.05.26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Anna Kottsova – Interpore 2026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65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slideLayout" Target="../slideLayouts/slideLayout7.xml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video" Target="../media/media6.avi"/><Relationship Id="rId17" Type="http://schemas.openxmlformats.org/officeDocument/2006/relationships/image" Target="../media/image36.png"/><Relationship Id="rId2" Type="http://schemas.openxmlformats.org/officeDocument/2006/relationships/video" Target="../media/media1.avi"/><Relationship Id="rId16" Type="http://schemas.openxmlformats.org/officeDocument/2006/relationships/image" Target="../media/image35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microsoft.com/office/2007/relationships/media" Target="../media/media6.avi"/><Relationship Id="rId5" Type="http://schemas.microsoft.com/office/2007/relationships/media" Target="../media/media3.avi"/><Relationship Id="rId15" Type="http://schemas.openxmlformats.org/officeDocument/2006/relationships/image" Target="../media/image34.png"/><Relationship Id="rId10" Type="http://schemas.openxmlformats.org/officeDocument/2006/relationships/video" Target="../media/media5.avi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1.png"/><Relationship Id="rId3" Type="http://schemas.microsoft.com/office/2007/relationships/media" Target="../media/media2.avi"/><Relationship Id="rId21" Type="http://schemas.openxmlformats.org/officeDocument/2006/relationships/image" Target="../media/image35.png"/><Relationship Id="rId7" Type="http://schemas.microsoft.com/office/2007/relationships/media" Target="../media/media4.avi"/><Relationship Id="rId12" Type="http://schemas.openxmlformats.org/officeDocument/2006/relationships/video" Target="../media/media6.avi"/><Relationship Id="rId17" Type="http://schemas.openxmlformats.org/officeDocument/2006/relationships/image" Target="../media/image40.png"/><Relationship Id="rId2" Type="http://schemas.openxmlformats.org/officeDocument/2006/relationships/video" Target="../media/media1.avi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microsoft.com/office/2007/relationships/media" Target="../media/media6.avi"/><Relationship Id="rId5" Type="http://schemas.microsoft.com/office/2007/relationships/media" Target="../media/media3.avi"/><Relationship Id="rId15" Type="http://schemas.openxmlformats.org/officeDocument/2006/relationships/image" Target="../media/image38.png"/><Relationship Id="rId10" Type="http://schemas.openxmlformats.org/officeDocument/2006/relationships/video" Target="../media/media5.avi"/><Relationship Id="rId19" Type="http://schemas.openxmlformats.org/officeDocument/2006/relationships/image" Target="../media/image42.png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1ACDC-6B0B-D8A0-CBA6-4A0E0ECC9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1FABD77-BB97-808A-EFC4-96745AD1F1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b="1533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B4DD298-B931-CA6B-2934-793BAC228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B7352D"/>
          </a:solidFill>
        </p:spPr>
        <p:txBody>
          <a:bodyPr/>
          <a:lstStyle/>
          <a:p>
            <a:r>
              <a:rPr lang="de-DE" sz="2800" dirty="0"/>
              <a:t>Regime-</a:t>
            </a:r>
            <a:r>
              <a:rPr lang="de-DE" sz="2800" dirty="0" err="1"/>
              <a:t>Dependent</a:t>
            </a:r>
            <a:r>
              <a:rPr lang="de-DE" sz="2800" dirty="0"/>
              <a:t> </a:t>
            </a:r>
            <a:r>
              <a:rPr lang="de-DE" sz="2800" dirty="0" err="1"/>
              <a:t>Reactive</a:t>
            </a:r>
            <a:r>
              <a:rPr lang="de-DE" sz="2800" dirty="0"/>
              <a:t> Mixing </a:t>
            </a:r>
            <a:r>
              <a:rPr lang="de-DE" sz="2800" dirty="0" err="1"/>
              <a:t>Across</a:t>
            </a:r>
            <a:r>
              <a:rPr lang="de-DE" sz="2800" dirty="0"/>
              <a:t> a Mineral </a:t>
            </a:r>
            <a:r>
              <a:rPr lang="de-DE" sz="2800" dirty="0" err="1"/>
              <a:t>Precipitation</a:t>
            </a:r>
            <a:r>
              <a:rPr lang="de-DE" sz="2800" dirty="0"/>
              <a:t> Boundary </a:t>
            </a:r>
            <a:br>
              <a:rPr lang="de-DE" sz="2800" dirty="0"/>
            </a:br>
            <a:endParaRPr lang="de-CH" sz="2800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2B705BF-DE5E-8F64-2831-2DC0BFE65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B126EF8-F096-473D-15EC-EEBA094F8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997538"/>
            <a:ext cx="4680000" cy="1008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b="1" dirty="0"/>
              <a:t>Anna Kottsova</a:t>
            </a:r>
          </a:p>
          <a:p>
            <a:r>
              <a:rPr lang="de-DE" dirty="0" err="1"/>
              <a:t>Postdoctoral</a:t>
            </a:r>
            <a:r>
              <a:rPr lang="de-DE" dirty="0"/>
              <a:t> Researcher | ETH </a:t>
            </a:r>
            <a:r>
              <a:rPr lang="de-DE" dirty="0" err="1"/>
              <a:t>Zurich</a:t>
            </a:r>
            <a:endParaRPr lang="en-US" dirty="0"/>
          </a:p>
          <a:p>
            <a:r>
              <a:rPr lang="en-US" dirty="0"/>
              <a:t>May 20, </a:t>
            </a:r>
            <a:r>
              <a:rPr lang="de-DE" dirty="0"/>
              <a:t>2026</a:t>
            </a:r>
            <a:endParaRPr lang="de-CH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52ABF5-287D-3976-5F8C-36B7D5FB17E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02" y="67705"/>
            <a:ext cx="1567661" cy="8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58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A9571-3100-B34F-1F02-496213DA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14DD269-28A2-93B3-0DB6-BE8D7D14694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b="1533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0B497BA-ED1F-590E-BB43-20FFFA735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B7352D"/>
          </a:solidFill>
        </p:spPr>
        <p:txBody>
          <a:bodyPr/>
          <a:lstStyle/>
          <a:p>
            <a:r>
              <a:rPr lang="de-DE" sz="3200" b="1" dirty="0" err="1"/>
              <a:t>Thank</a:t>
            </a:r>
            <a:r>
              <a:rPr lang="de-DE" sz="3200" b="1" dirty="0"/>
              <a:t> </a:t>
            </a:r>
            <a:r>
              <a:rPr lang="de-DE" sz="3200" b="1" dirty="0" err="1"/>
              <a:t>you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</a:t>
            </a:r>
            <a:r>
              <a:rPr lang="de-DE" sz="3200" b="1" dirty="0" err="1"/>
              <a:t>attention</a:t>
            </a:r>
            <a:r>
              <a:rPr lang="de-DE" sz="3200" b="1" dirty="0"/>
              <a:t>!</a:t>
            </a:r>
            <a:br>
              <a:rPr lang="de-DE" sz="2800" dirty="0"/>
            </a:br>
            <a:br>
              <a:rPr lang="de-DE" sz="2800" dirty="0"/>
            </a:br>
            <a:r>
              <a:rPr lang="de-DE" sz="2000" dirty="0"/>
              <a:t>Anna Kottsova</a:t>
            </a:r>
            <a:br>
              <a:rPr lang="de-DE" sz="2000" dirty="0"/>
            </a:br>
            <a:r>
              <a:rPr lang="de-DE" sz="2000" dirty="0" err="1"/>
              <a:t>akottsova@ethz.ch</a:t>
            </a:r>
            <a:br>
              <a:rPr lang="de-DE" sz="2000" dirty="0"/>
            </a:br>
            <a:br>
              <a:rPr lang="de-DE" sz="2000" dirty="0"/>
            </a:br>
            <a:r>
              <a:rPr lang="de-DE" sz="1800" dirty="0"/>
              <a:t>ETH Zürich</a:t>
            </a:r>
            <a:br>
              <a:rPr lang="de-DE" sz="1800" dirty="0"/>
            </a:br>
            <a:r>
              <a:rPr lang="de-DE" sz="1800" dirty="0"/>
              <a:t>Geothermal Energy and </a:t>
            </a:r>
            <a:r>
              <a:rPr lang="de-DE" sz="1800" dirty="0" err="1"/>
              <a:t>Geofluids</a:t>
            </a:r>
            <a:r>
              <a:rPr lang="de-DE" sz="1800" dirty="0"/>
              <a:t> </a:t>
            </a:r>
            <a:r>
              <a:rPr lang="de-DE" sz="1800" dirty="0" err="1"/>
              <a:t>group</a:t>
            </a:r>
            <a:br>
              <a:rPr lang="de-DE" sz="2000" dirty="0"/>
            </a:br>
            <a:endParaRPr lang="de-CH" sz="2800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7005B60-1B46-A8DD-9461-6153930833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B1FF45-5082-DACE-0E47-951CEA89308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02" y="67705"/>
            <a:ext cx="1567661" cy="8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C4624D-D4CD-2C5C-5126-153744F28D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22CE6-A02D-ECC8-3F94-54DB8BDE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63487"/>
            <a:ext cx="7772400" cy="47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15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1771A6-298B-C86E-A760-5B934A0089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E037D-EEE6-8FAE-A72F-1F7BB9C3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4335"/>
            <a:ext cx="7772400" cy="46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56C73-EC4E-88C3-908B-C22C699F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2718B3-DD81-0380-F021-3B209147D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C76FE-CF9A-4133-B8B5-AE1EE294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3758DF-8AD5-B669-0B43-0ACD568E6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F7F27-E5AD-4C16-2D04-71A2F47D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409430-2EBB-5ACA-288F-0E523F70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Introduction: Mineral Precipitation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EF25CA-7672-3ABB-4A53-8FE786E6C834}"/>
              </a:ext>
            </a:extLst>
          </p:cNvPr>
          <p:cNvGrpSpPr/>
          <p:nvPr/>
        </p:nvGrpSpPr>
        <p:grpSpPr>
          <a:xfrm>
            <a:off x="6904122" y="1422467"/>
            <a:ext cx="1506797" cy="2134154"/>
            <a:chOff x="5130257" y="3724408"/>
            <a:chExt cx="1506797" cy="2134154"/>
          </a:xfrm>
        </p:grpSpPr>
        <p:pic>
          <p:nvPicPr>
            <p:cNvPr id="30" name="Picture 4" descr="Volcanoes provide ENERGY! – Focus on VIPS">
              <a:extLst>
                <a:ext uri="{FF2B5EF4-FFF2-40B4-BE49-F238E27FC236}">
                  <a16:creationId xmlns:a16="http://schemas.microsoft.com/office/drawing/2014/main" id="{05B11CD0-131E-3C89-42C3-91B6AC0C1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57" y="3724408"/>
              <a:ext cx="1441533" cy="1731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27512E-D1B2-1F49-E011-4C820F97078E}"/>
                </a:ext>
              </a:extLst>
            </p:cNvPr>
            <p:cNvSpPr txBox="1"/>
            <p:nvPr/>
          </p:nvSpPr>
          <p:spPr>
            <a:xfrm>
              <a:off x="5195521" y="5458452"/>
              <a:ext cx="1441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H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Scaling in a pipe in Larderello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82A9EB-00A8-0677-48D4-715ED830DE25}"/>
              </a:ext>
            </a:extLst>
          </p:cNvPr>
          <p:cNvGrpSpPr/>
          <p:nvPr/>
        </p:nvGrpSpPr>
        <p:grpSpPr>
          <a:xfrm>
            <a:off x="773307" y="1475318"/>
            <a:ext cx="5753814" cy="1996560"/>
            <a:chOff x="3970018" y="4098180"/>
            <a:chExt cx="5753814" cy="1996560"/>
          </a:xfrm>
        </p:grpSpPr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EFA79AB7-17A9-581F-FB8E-DEB4B2F7DCAD}"/>
                </a:ext>
              </a:extLst>
            </p:cNvPr>
            <p:cNvGrpSpPr/>
            <p:nvPr/>
          </p:nvGrpSpPr>
          <p:grpSpPr>
            <a:xfrm>
              <a:off x="3970018" y="4098180"/>
              <a:ext cx="5753814" cy="1996560"/>
              <a:chOff x="436320" y="4053927"/>
              <a:chExt cx="5753814" cy="1996560"/>
            </a:xfrm>
          </p:grpSpPr>
          <p:pic>
            <p:nvPicPr>
              <p:cNvPr id="36" name="Picture 13">
                <a:extLst>
                  <a:ext uri="{FF2B5EF4-FFF2-40B4-BE49-F238E27FC236}">
                    <a16:creationId xmlns:a16="http://schemas.microsoft.com/office/drawing/2014/main" id="{6C544CBB-0195-27F2-A136-2807B7AA2857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3303654" y="4053927"/>
                <a:ext cx="2886480" cy="1948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7" name="Picture 26" descr="Graphical user interface, chart&#10;&#10;Description automatically generated">
                <a:extLst>
                  <a:ext uri="{FF2B5EF4-FFF2-40B4-BE49-F238E27FC236}">
                    <a16:creationId xmlns:a16="http://schemas.microsoft.com/office/drawing/2014/main" id="{ADCA1628-9D34-CC08-6CFC-170E457FCD87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436320" y="4087800"/>
                <a:ext cx="2675160" cy="1675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8" name="CustomShape 8">
                <a:extLst>
                  <a:ext uri="{FF2B5EF4-FFF2-40B4-BE49-F238E27FC236}">
                    <a16:creationId xmlns:a16="http://schemas.microsoft.com/office/drawing/2014/main" id="{45032859-2A26-3E34-C9E1-D5D12372330A}"/>
                  </a:ext>
                </a:extLst>
              </p:cNvPr>
              <p:cNvSpPr/>
              <p:nvPr/>
            </p:nvSpPr>
            <p:spPr>
              <a:xfrm>
                <a:off x="4242240" y="5805720"/>
                <a:ext cx="1875960" cy="2447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45000" rIns="0" bIns="4500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CH" sz="1000" b="0" i="1" strike="noStrike" spc="-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roxima Nova" panose="02000506030000020004" pitchFamily="2" charset="0"/>
                  </a:rPr>
                  <a:t>(Brehme et al., 2019)</a:t>
                </a:r>
                <a:endParaRPr lang="en-GB" sz="1000" b="0" strike="noStrike" spc="-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</a:endParaRPr>
              </a:p>
            </p:txBody>
          </p:sp>
          <p:sp>
            <p:nvSpPr>
              <p:cNvPr id="39" name="CustomShape 9">
                <a:extLst>
                  <a:ext uri="{FF2B5EF4-FFF2-40B4-BE49-F238E27FC236}">
                    <a16:creationId xmlns:a16="http://schemas.microsoft.com/office/drawing/2014/main" id="{8AC8DA8F-C665-01AD-E553-AEBB94DDA3D3}"/>
                  </a:ext>
                </a:extLst>
              </p:cNvPr>
              <p:cNvSpPr/>
              <p:nvPr/>
            </p:nvSpPr>
            <p:spPr>
              <a:xfrm>
                <a:off x="1235880" y="5757480"/>
                <a:ext cx="1875960" cy="2447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45000" rIns="0" bIns="45000">
                <a:spAutoFit/>
              </a:bodyPr>
              <a:lstStyle/>
              <a:p>
                <a:pPr algn="r">
                  <a:lnSpc>
                    <a:spcPct val="100000"/>
                  </a:lnSpc>
                </a:pPr>
                <a:r>
                  <a:rPr lang="en-CH" sz="1000" b="0" i="1" strike="noStrike" spc="-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(Kottsova et al., 2022)</a:t>
                </a:r>
                <a:endParaRPr lang="en-GB" sz="1000" b="0" strike="noStrike" spc="-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9FAEE5-5174-EC6A-09D0-B96EC653FFC3}"/>
                </a:ext>
              </a:extLst>
            </p:cNvPr>
            <p:cNvCxnSpPr>
              <a:cxnSpLocks/>
            </p:cNvCxnSpPr>
            <p:nvPr/>
          </p:nvCxnSpPr>
          <p:spPr>
            <a:xfrm>
              <a:off x="4178245" y="4405010"/>
              <a:ext cx="2258705" cy="56476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5FD211C-CA12-08E4-6ADE-B118362600FC}"/>
                </a:ext>
              </a:extLst>
            </p:cNvPr>
            <p:cNvCxnSpPr>
              <a:cxnSpLocks/>
            </p:cNvCxnSpPr>
            <p:nvPr/>
          </p:nvCxnSpPr>
          <p:spPr>
            <a:xfrm>
              <a:off x="7352051" y="5178078"/>
              <a:ext cx="1740089" cy="42308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8D1E4E-345B-E767-3C39-D80D0FC0DAAD}"/>
              </a:ext>
            </a:extLst>
          </p:cNvPr>
          <p:cNvGrpSpPr/>
          <p:nvPr/>
        </p:nvGrpSpPr>
        <p:grpSpPr>
          <a:xfrm>
            <a:off x="686192" y="1003204"/>
            <a:ext cx="7833754" cy="2576569"/>
            <a:chOff x="3882903" y="3626066"/>
            <a:chExt cx="7833754" cy="2576569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EBDFD2A1-27CE-5525-F642-D9568E4EBD06}"/>
                </a:ext>
              </a:extLst>
            </p:cNvPr>
            <p:cNvSpPr/>
            <p:nvPr/>
          </p:nvSpPr>
          <p:spPr>
            <a:xfrm>
              <a:off x="3882903" y="3626066"/>
              <a:ext cx="7833754" cy="2576569"/>
            </a:xfrm>
            <a:prstGeom prst="roundRect">
              <a:avLst>
                <a:gd name="adj" fmla="val 9452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0" rtlCol="0" anchor="ctr" anchorCtr="0"/>
            <a:lstStyle/>
            <a:p>
              <a:pPr algn="ctr">
                <a:defRPr/>
              </a:pPr>
              <a:endParaRPr lang="en-GB" kern="0" dirty="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EC04EFA-423B-BC83-CC83-090AE5C59B32}"/>
                </a:ext>
              </a:extLst>
            </p:cNvPr>
            <p:cNvSpPr txBox="1"/>
            <p:nvPr/>
          </p:nvSpPr>
          <p:spPr>
            <a:xfrm>
              <a:off x="5008543" y="3635475"/>
              <a:ext cx="62897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rPr>
                <a:t>Unintended</a:t>
              </a:r>
              <a:r>
                <a:rPr lang="en-US" kern="0" dirty="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rPr>
                <a:t> – Chemical clogging in geothermal operations</a:t>
              </a:r>
              <a:endParaRPr lang="en-CH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C50810-7D79-9632-6FC4-6B0B8CF6E230}"/>
              </a:ext>
            </a:extLst>
          </p:cNvPr>
          <p:cNvGrpSpPr/>
          <p:nvPr/>
        </p:nvGrpSpPr>
        <p:grpSpPr>
          <a:xfrm>
            <a:off x="165474" y="3768753"/>
            <a:ext cx="4927599" cy="2356062"/>
            <a:chOff x="3362185" y="1090867"/>
            <a:chExt cx="4927599" cy="2356062"/>
          </a:xfrm>
        </p:grpSpPr>
        <p:pic>
          <p:nvPicPr>
            <p:cNvPr id="44" name="Main graphic">
              <a:extLst>
                <a:ext uri="{FF2B5EF4-FFF2-40B4-BE49-F238E27FC236}">
                  <a16:creationId xmlns:a16="http://schemas.microsoft.com/office/drawing/2014/main" id="{6EB1B889-2659-7DC4-7032-A5AA64BFBDC3}"/>
                </a:ext>
              </a:extLst>
            </p:cNvPr>
            <p:cNvPicPr/>
            <p:nvPr/>
          </p:nvPicPr>
          <p:blipFill>
            <a:blip r:embed="rId5"/>
            <a:srcRect l="-1101" r="-1" b="3641"/>
            <a:stretch>
              <a:fillRect/>
            </a:stretch>
          </p:blipFill>
          <p:spPr>
            <a:xfrm>
              <a:off x="3902215" y="1090867"/>
              <a:ext cx="4387569" cy="22756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CustomShape 8">
              <a:extLst>
                <a:ext uri="{FF2B5EF4-FFF2-40B4-BE49-F238E27FC236}">
                  <a16:creationId xmlns:a16="http://schemas.microsoft.com/office/drawing/2014/main" id="{839CDC16-57AC-7F9E-C8B2-ECDAE907903F}"/>
                </a:ext>
              </a:extLst>
            </p:cNvPr>
            <p:cNvSpPr/>
            <p:nvPr/>
          </p:nvSpPr>
          <p:spPr>
            <a:xfrm>
              <a:off x="3362185" y="3202162"/>
              <a:ext cx="1875960" cy="2447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CH" sz="1000" b="0" i="1" strike="noStrike" spc="-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</a:rPr>
                <a:t>(Nisbet et al., 2024)</a:t>
              </a:r>
              <a:endParaRPr lang="en-GB" sz="10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3372C9A-4411-288D-4906-4ED153741D23}"/>
              </a:ext>
            </a:extLst>
          </p:cNvPr>
          <p:cNvGrpSpPr/>
          <p:nvPr/>
        </p:nvGrpSpPr>
        <p:grpSpPr>
          <a:xfrm>
            <a:off x="5362756" y="4047820"/>
            <a:ext cx="3009659" cy="2106202"/>
            <a:chOff x="8559467" y="1369934"/>
            <a:chExt cx="3009659" cy="2106202"/>
          </a:xfrm>
        </p:grpSpPr>
        <p:pic>
          <p:nvPicPr>
            <p:cNvPr id="47" name="Picture 2" descr="Geological maps of the Multi-borehole Observatory ">
              <a:extLst>
                <a:ext uri="{FF2B5EF4-FFF2-40B4-BE49-F238E27FC236}">
                  <a16:creationId xmlns:a16="http://schemas.microsoft.com/office/drawing/2014/main" id="{4D96071D-3B87-246F-54AC-8D2D1793F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467" y="1369934"/>
              <a:ext cx="3009659" cy="188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ustomShape 8">
              <a:extLst>
                <a:ext uri="{FF2B5EF4-FFF2-40B4-BE49-F238E27FC236}">
                  <a16:creationId xmlns:a16="http://schemas.microsoft.com/office/drawing/2014/main" id="{97C4BF4C-E62A-A4BD-D30F-6C8F5253F861}"/>
                </a:ext>
              </a:extLst>
            </p:cNvPr>
            <p:cNvSpPr/>
            <p:nvPr/>
          </p:nvSpPr>
          <p:spPr>
            <a:xfrm>
              <a:off x="9651898" y="3231369"/>
              <a:ext cx="1875960" cy="2447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45000" rIns="0" bIns="4500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CH" sz="1000" b="0" i="1" strike="noStrike" spc="-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roxima Nova" panose="02000506030000020004" pitchFamily="2" charset="0"/>
                </a:rPr>
                <a:t>(44.01.earth)</a:t>
              </a:r>
              <a:endParaRPr lang="en-GB" sz="10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Proxima Nova" panose="02000506030000020004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BFEF74D-26CE-2C15-0930-AAF7D5257BB5}"/>
              </a:ext>
            </a:extLst>
          </p:cNvPr>
          <p:cNvGrpSpPr/>
          <p:nvPr/>
        </p:nvGrpSpPr>
        <p:grpSpPr>
          <a:xfrm>
            <a:off x="686192" y="3707019"/>
            <a:ext cx="7833754" cy="2483426"/>
            <a:chOff x="3882903" y="1029133"/>
            <a:chExt cx="7833754" cy="2483426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388E2851-4961-3004-1785-FF3B4E54E194}"/>
                </a:ext>
              </a:extLst>
            </p:cNvPr>
            <p:cNvSpPr/>
            <p:nvPr/>
          </p:nvSpPr>
          <p:spPr>
            <a:xfrm>
              <a:off x="3882903" y="1043460"/>
              <a:ext cx="7833754" cy="2469099"/>
            </a:xfrm>
            <a:prstGeom prst="roundRect">
              <a:avLst>
                <a:gd name="adj" fmla="val 9452"/>
              </a:avLst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0" rtlCol="0" anchor="ctr" anchorCtr="0"/>
            <a:lstStyle/>
            <a:p>
              <a:pPr algn="ctr">
                <a:defRPr/>
              </a:pPr>
              <a:endParaRPr lang="en-GB" kern="0" dirty="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4717F6-1256-9D8E-8924-5A09335F8829}"/>
                </a:ext>
              </a:extLst>
            </p:cNvPr>
            <p:cNvSpPr txBox="1"/>
            <p:nvPr/>
          </p:nvSpPr>
          <p:spPr>
            <a:xfrm>
              <a:off x="5959615" y="1029133"/>
              <a:ext cx="4387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rPr>
                <a:t>Intended</a:t>
              </a:r>
              <a:r>
                <a:rPr lang="en-US" kern="0" dirty="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rPr>
                <a:t> – Carbon Mineralization</a:t>
              </a:r>
              <a:endParaRPr lang="en-CH" dirty="0"/>
            </a:p>
          </p:txBody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AEA8DEE0-30D1-1B5F-31A4-753DD7CF3AA6}"/>
              </a:ext>
            </a:extLst>
          </p:cNvPr>
          <p:cNvSpPr txBox="1">
            <a:spLocks/>
          </p:cNvSpPr>
          <p:nvPr/>
        </p:nvSpPr>
        <p:spPr>
          <a:xfrm>
            <a:off x="8636335" y="2496578"/>
            <a:ext cx="3161585" cy="1854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T Serif" panose="020A0603040505020204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CH" sz="2000" dirty="0">
                <a:latin typeface="Helvetica" pitchFamily="2" charset="0"/>
              </a:rPr>
              <a:t>There is a need to characterize mineral precipitation processes in the subsurface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CH" sz="1800" dirty="0">
                <a:solidFill>
                  <a:srgbClr val="4A4A4A"/>
                </a:solidFill>
                <a:latin typeface="Helvetica" pitchFamily="2" charset="0"/>
              </a:rPr>
              <a:t>We need to be able to predict where it forms, how it affects the rock properties and how to detect it.</a:t>
            </a:r>
          </a:p>
        </p:txBody>
      </p:sp>
    </p:spTree>
    <p:extLst>
      <p:ext uri="{BB962C8B-B14F-4D97-AF65-F5344CB8AC3E}">
        <p14:creationId xmlns:p14="http://schemas.microsoft.com/office/powerpoint/2010/main" val="237021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7C31CD3-B189-0381-B556-600EEBB14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0" y="1626708"/>
            <a:ext cx="2905162" cy="279095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30E864-8B25-DDE5-ED3F-4BC92B6EC06F}"/>
              </a:ext>
            </a:extLst>
          </p:cNvPr>
          <p:cNvCxnSpPr>
            <a:cxnSpLocks/>
          </p:cNvCxnSpPr>
          <p:nvPr/>
        </p:nvCxnSpPr>
        <p:spPr>
          <a:xfrm>
            <a:off x="2985316" y="4159419"/>
            <a:ext cx="29563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1DDED3-CC87-342A-A67B-893644351D21}"/>
              </a:ext>
            </a:extLst>
          </p:cNvPr>
          <p:cNvSpPr txBox="1"/>
          <p:nvPr/>
        </p:nvSpPr>
        <p:spPr>
          <a:xfrm>
            <a:off x="2794818" y="4224433"/>
            <a:ext cx="530594" cy="184666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H" sz="1200" dirty="0">
                <a:solidFill>
                  <a:schemeClr val="bg1"/>
                </a:solidFill>
                <a:latin typeface="PT Serif" panose="020A0603040505020204" pitchFamily="18" charset="77"/>
              </a:rPr>
              <a:t>0.05 cm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B0F30-B1E8-A6FA-A604-4A328820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F47F-E145-9855-16D5-543181A7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172C13-49AE-1060-F05C-60F5FD4E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Prior Experimental 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02F29-C45D-18C9-5AF7-0A3DAC48B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507" y="2757391"/>
            <a:ext cx="6222876" cy="3664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848DF-A0B0-8BCE-D62C-68AE7ABA7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501" y="961827"/>
            <a:ext cx="5121499" cy="23228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4F38E15-3BF6-F998-4C0C-BCD7F4EE8F45}"/>
              </a:ext>
            </a:extLst>
          </p:cNvPr>
          <p:cNvGrpSpPr/>
          <p:nvPr/>
        </p:nvGrpSpPr>
        <p:grpSpPr>
          <a:xfrm>
            <a:off x="794944" y="5108818"/>
            <a:ext cx="4950940" cy="707886"/>
            <a:chOff x="5822620" y="5435011"/>
            <a:chExt cx="6214232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225D69-1B0B-88AF-BE4B-F708D39776EF}"/>
                </a:ext>
              </a:extLst>
            </p:cNvPr>
            <p:cNvSpPr txBox="1"/>
            <p:nvPr/>
          </p:nvSpPr>
          <p:spPr>
            <a:xfrm>
              <a:off x="5822620" y="5459058"/>
              <a:ext cx="6214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CH" dirty="0">
                  <a:latin typeface="Helvetica"/>
                </a:rPr>
                <a:t>Residual </a:t>
              </a:r>
              <a:r>
                <a:rPr lang="en-CH" b="1" dirty="0">
                  <a:latin typeface="Helvetica"/>
                </a:rPr>
                <a:t>micro-porosity</a:t>
              </a:r>
              <a:r>
                <a:rPr lang="en-CH" dirty="0">
                  <a:latin typeface="Helvetica"/>
                </a:rPr>
                <a:t> allows for continued transport after initial front establishment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ACCA54E-7466-A8E4-4699-FE8EE6958F9C}"/>
                </a:ext>
              </a:extLst>
            </p:cNvPr>
            <p:cNvSpPr/>
            <p:nvPr/>
          </p:nvSpPr>
          <p:spPr>
            <a:xfrm>
              <a:off x="5867539" y="5435011"/>
              <a:ext cx="6169313" cy="70788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C51A711-F1D1-8553-3616-E763011F1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240" y="1910727"/>
            <a:ext cx="2235365" cy="17843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F17260-9447-21EC-A51E-88F92F55AB69}"/>
              </a:ext>
            </a:extLst>
          </p:cNvPr>
          <p:cNvSpPr/>
          <p:nvPr/>
        </p:nvSpPr>
        <p:spPr>
          <a:xfrm>
            <a:off x="2299880" y="2132615"/>
            <a:ext cx="243938" cy="2398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PT Serif" panose="020A0603040505020204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74026-3969-46B7-9541-AE02E215B5EF}"/>
              </a:ext>
            </a:extLst>
          </p:cNvPr>
          <p:cNvSpPr txBox="1"/>
          <p:nvPr/>
        </p:nvSpPr>
        <p:spPr>
          <a:xfrm>
            <a:off x="420250" y="1092183"/>
            <a:ext cx="7136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dirty="0"/>
              <a:t>XRCT-assisted core-flooding experiments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D1470-A4B6-D9F4-FEDF-3E90B7A36376}"/>
              </a:ext>
            </a:extLst>
          </p:cNvPr>
          <p:cNvSpPr txBox="1"/>
          <p:nvPr/>
        </p:nvSpPr>
        <p:spPr>
          <a:xfrm>
            <a:off x="483098" y="4420405"/>
            <a:ext cx="2779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>
                <a:latin typeface="Helvetica" pitchFamily="2" charset="0"/>
              </a:rPr>
              <a:t>XRCT scan, 2.2 μm res.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9BBAF3-7C40-4CE8-7995-A66D77085C35}"/>
              </a:ext>
            </a:extLst>
          </p:cNvPr>
          <p:cNvSpPr txBox="1"/>
          <p:nvPr/>
        </p:nvSpPr>
        <p:spPr>
          <a:xfrm>
            <a:off x="3325412" y="3695066"/>
            <a:ext cx="2779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>
                <a:latin typeface="Helvetica" pitchFamily="2" charset="0"/>
              </a:rPr>
              <a:t>SEM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FA0C67-B3A0-7072-9035-42BB5710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Kottsova – Interpore 2026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76158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13" grpId="1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CBF99-FAFD-820A-CDE5-0593C57E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F698F-C344-F3DA-8ECC-D1FAC4A7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4CD255-C5D6-1025-D972-D12B8F83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Research Questions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3CFD51-8969-45E8-93AE-C464D7517185}"/>
              </a:ext>
            </a:extLst>
          </p:cNvPr>
          <p:cNvSpPr txBox="1"/>
          <p:nvPr/>
        </p:nvSpPr>
        <p:spPr>
          <a:xfrm>
            <a:off x="4147958" y="1626708"/>
            <a:ext cx="7518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Helvetica" pitchFamily="2" charset="0"/>
              </a:rPr>
              <a:t>Does residual micro-porosity allow for further reactive transport?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Helvetica" pitchFamily="2" charset="0"/>
              </a:rPr>
              <a:t>H</a:t>
            </a:r>
            <a:r>
              <a:rPr lang="en-GB" sz="2000" dirty="0">
                <a:effectLst/>
                <a:latin typeface="Helvetica" pitchFamily="2" charset="0"/>
              </a:rPr>
              <a:t>ow does the precipitation barrier modify mixing efficiency and reactive transport compared to the unaltered pore space?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effectLst/>
                <a:latin typeface="Helvetica" pitchFamily="2" charset="0"/>
              </a:rPr>
              <a:t>How does this change vary across transport regimes?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9806F8-C01D-FA05-C77B-E9A54D326AEB}"/>
              </a:ext>
            </a:extLst>
          </p:cNvPr>
          <p:cNvGrpSpPr/>
          <p:nvPr/>
        </p:nvGrpSpPr>
        <p:grpSpPr>
          <a:xfrm>
            <a:off x="4497777" y="3963309"/>
            <a:ext cx="6639808" cy="1935817"/>
            <a:chOff x="4816720" y="4035807"/>
            <a:chExt cx="6639808" cy="1935817"/>
          </a:xfrm>
        </p:grpSpPr>
        <p:sp>
          <p:nvSpPr>
            <p:cNvPr id="24" name="Left-right Arrow 23">
              <a:extLst>
                <a:ext uri="{FF2B5EF4-FFF2-40B4-BE49-F238E27FC236}">
                  <a16:creationId xmlns:a16="http://schemas.microsoft.com/office/drawing/2014/main" id="{48FFEAE8-846A-3D92-A0A9-BCE3C260C081}"/>
                </a:ext>
              </a:extLst>
            </p:cNvPr>
            <p:cNvSpPr/>
            <p:nvPr/>
          </p:nvSpPr>
          <p:spPr>
            <a:xfrm>
              <a:off x="6048076" y="4309645"/>
              <a:ext cx="4317859" cy="249552"/>
            </a:xfrm>
            <a:prstGeom prst="leftRightArrow">
              <a:avLst/>
            </a:prstGeom>
            <a:solidFill>
              <a:schemeClr val="bg1">
                <a:alpha val="24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Helvetica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4416C7-1566-4BD4-806B-A5167DB5FED0}"/>
                </a:ext>
              </a:extLst>
            </p:cNvPr>
            <p:cNvSpPr txBox="1"/>
            <p:nvPr/>
          </p:nvSpPr>
          <p:spPr>
            <a:xfrm>
              <a:off x="4826393" y="4279058"/>
              <a:ext cx="20302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 dirty="0">
                  <a:latin typeface="Helvetica" pitchFamily="2" charset="0"/>
                </a:rPr>
                <a:t>Diffusion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DB7E740-DA30-F199-1B8F-2F44512B3894}"/>
                </a:ext>
              </a:extLst>
            </p:cNvPr>
            <p:cNvSpPr txBox="1"/>
            <p:nvPr/>
          </p:nvSpPr>
          <p:spPr>
            <a:xfrm>
              <a:off x="10365935" y="4290396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latin typeface="Helvetica" pitchFamily="2" charset="0"/>
                </a:rPr>
                <a:t>Advection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DD1130-DF9B-5BBC-595D-60510A0D01DC}"/>
                </a:ext>
              </a:extLst>
            </p:cNvPr>
            <p:cNvSpPr txBox="1"/>
            <p:nvPr/>
          </p:nvSpPr>
          <p:spPr>
            <a:xfrm>
              <a:off x="7794601" y="4035807"/>
              <a:ext cx="1076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dirty="0">
                  <a:latin typeface="Helvetica" pitchFamily="2" charset="0"/>
                </a:rPr>
                <a:t>Transition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BF70FE-1407-1ED1-2F46-EBBF6502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182" t="13548" r="543" b="552"/>
            <a:stretch>
              <a:fillRect/>
            </a:stretch>
          </p:blipFill>
          <p:spPr>
            <a:xfrm>
              <a:off x="4816720" y="4617612"/>
              <a:ext cx="2318069" cy="118631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E7DC5D3-BDAF-D7EF-C7B6-48ADC8A5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1817" y="4588552"/>
              <a:ext cx="2318069" cy="115362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33639C-D3F6-8B74-6AA9-0233234B09B6}"/>
                </a:ext>
              </a:extLst>
            </p:cNvPr>
            <p:cNvSpPr txBox="1"/>
            <p:nvPr/>
          </p:nvSpPr>
          <p:spPr>
            <a:xfrm>
              <a:off x="10047167" y="5725403"/>
              <a:ext cx="1409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H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Seigneur et al. (2019)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92F0E-5072-A755-519B-BD085FF6FC3E}"/>
              </a:ext>
            </a:extLst>
          </p:cNvPr>
          <p:cNvGrpSpPr/>
          <p:nvPr/>
        </p:nvGrpSpPr>
        <p:grpSpPr>
          <a:xfrm>
            <a:off x="4497777" y="3957640"/>
            <a:ext cx="6633166" cy="1454131"/>
            <a:chOff x="4497777" y="3957640"/>
            <a:chExt cx="6633166" cy="145413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713B4C4-A77B-9F3C-3B78-7C5C6A66F9FB}"/>
                    </a:ext>
                  </a:extLst>
                </p:cNvPr>
                <p:cNvSpPr txBox="1"/>
                <p:nvPr/>
              </p:nvSpPr>
              <p:spPr>
                <a:xfrm>
                  <a:off x="6867796" y="4864634"/>
                  <a:ext cx="1809726" cy="5471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rat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advection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rat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diffusion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713B4C4-A77B-9F3C-3B78-7C5C6A66F9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7796" y="4864634"/>
                  <a:ext cx="1809726" cy="547137"/>
                </a:xfrm>
                <a:prstGeom prst="rect">
                  <a:avLst/>
                </a:prstGeom>
                <a:blipFill>
                  <a:blip r:embed="rId4"/>
                  <a:stretch>
                    <a:fillRect l="-2083" t="-2273" b="-909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E41A449-974B-5797-0777-EB9CBB9D4C01}"/>
                    </a:ext>
                  </a:extLst>
                </p:cNvPr>
                <p:cNvSpPr txBox="1"/>
                <p:nvPr/>
              </p:nvSpPr>
              <p:spPr>
                <a:xfrm>
                  <a:off x="4497777" y="4202609"/>
                  <a:ext cx="930683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E41A449-974B-5797-0777-EB9CBB9D4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777" y="4202609"/>
                  <a:ext cx="93068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054" r="-4054" b="-869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0C9E16F-1C76-C5BE-062C-6CA4660912E2}"/>
                    </a:ext>
                  </a:extLst>
                </p:cNvPr>
                <p:cNvSpPr txBox="1"/>
                <p:nvPr/>
              </p:nvSpPr>
              <p:spPr>
                <a:xfrm>
                  <a:off x="7252100" y="3957640"/>
                  <a:ext cx="120152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0C9E16F-1C76-C5BE-062C-6CA466091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2100" y="3957640"/>
                  <a:ext cx="1201521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AD7F4C5-D50D-18AE-E9EB-4CFBA6A36086}"/>
                    </a:ext>
                  </a:extLst>
                </p:cNvPr>
                <p:cNvSpPr txBox="1"/>
                <p:nvPr/>
              </p:nvSpPr>
              <p:spPr>
                <a:xfrm>
                  <a:off x="10130765" y="4192031"/>
                  <a:ext cx="1000178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AD7F4C5-D50D-18AE-E9EB-4CFBA6A360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0765" y="4192031"/>
                  <a:ext cx="1000178" cy="276999"/>
                </a:xfrm>
                <a:prstGeom prst="rect">
                  <a:avLst/>
                </a:prstGeom>
                <a:blipFill>
                  <a:blip r:embed="rId7"/>
                  <a:stretch>
                    <a:fillRect r="-7500" b="-909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E17F77-1CF6-6196-3AAD-F8F2196F4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250" y="1626708"/>
            <a:ext cx="2905162" cy="27909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CDDA3C-D1A4-07AF-C8BA-1C422DD90FDB}"/>
              </a:ext>
            </a:extLst>
          </p:cNvPr>
          <p:cNvCxnSpPr>
            <a:cxnSpLocks/>
          </p:cNvCxnSpPr>
          <p:nvPr/>
        </p:nvCxnSpPr>
        <p:spPr>
          <a:xfrm>
            <a:off x="2985316" y="4159419"/>
            <a:ext cx="29563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71A589-0532-394A-E21B-DE70ACE06EF3}"/>
              </a:ext>
            </a:extLst>
          </p:cNvPr>
          <p:cNvSpPr txBox="1"/>
          <p:nvPr/>
        </p:nvSpPr>
        <p:spPr>
          <a:xfrm>
            <a:off x="2794818" y="4224433"/>
            <a:ext cx="530594" cy="184666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H" sz="1200" dirty="0">
                <a:solidFill>
                  <a:schemeClr val="bg1"/>
                </a:solidFill>
                <a:latin typeface="PT Serif" panose="020A0603040505020204" pitchFamily="18" charset="77"/>
              </a:rPr>
              <a:t>0.05 cm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57DC75-1936-F514-C224-B34C8FEBA997}"/>
              </a:ext>
            </a:extLst>
          </p:cNvPr>
          <p:cNvCxnSpPr>
            <a:cxnSpLocks/>
          </p:cNvCxnSpPr>
          <p:nvPr/>
        </p:nvCxnSpPr>
        <p:spPr>
          <a:xfrm flipH="1">
            <a:off x="2017101" y="1894287"/>
            <a:ext cx="379406" cy="429549"/>
          </a:xfrm>
          <a:prstGeom prst="straightConnector1">
            <a:avLst/>
          </a:prstGeom>
          <a:ln w="1905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B418DB-A36A-52B5-047F-AC1201F5BC87}"/>
              </a:ext>
            </a:extLst>
          </p:cNvPr>
          <p:cNvCxnSpPr>
            <a:cxnSpLocks/>
          </p:cNvCxnSpPr>
          <p:nvPr/>
        </p:nvCxnSpPr>
        <p:spPr>
          <a:xfrm flipH="1">
            <a:off x="2182236" y="1894287"/>
            <a:ext cx="413340" cy="467967"/>
          </a:xfrm>
          <a:prstGeom prst="straightConnector1">
            <a:avLst/>
          </a:prstGeom>
          <a:ln w="19050">
            <a:solidFill>
              <a:srgbClr val="FFFF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DE872A5-ACC5-B79C-E01E-FC88521A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Kottsova – Interpore 2026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60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3E872-7372-CBE0-B747-BB542BD3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D5B96-5657-312B-17B2-AA384FF3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12437-1F94-92DF-2643-9F725558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5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3A8022-2978-E384-44E7-9FEBE16F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Pore Network Modeling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FA0F7-906D-6509-6EF9-DA28CB5CC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11" y="1455288"/>
            <a:ext cx="1550837" cy="1595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1CF26-89DA-14F7-5F25-94AA70E09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911" y="1451280"/>
            <a:ext cx="1564030" cy="1600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20DE30-4DCB-385C-22EE-52C2CE11C049}"/>
              </a:ext>
            </a:extLst>
          </p:cNvPr>
          <p:cNvSpPr txBox="1"/>
          <p:nvPr/>
        </p:nvSpPr>
        <p:spPr>
          <a:xfrm>
            <a:off x="7895600" y="3297431"/>
            <a:ext cx="1247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00" dirty="0">
                <a:latin typeface="Helvetica" pitchFamily="2" charset="0"/>
              </a:rPr>
              <a:t>Obstructed </a:t>
            </a:r>
          </a:p>
          <a:p>
            <a:pPr algn="ctr"/>
            <a:r>
              <a:rPr lang="en-CH" sz="1600" dirty="0">
                <a:latin typeface="Helvetica" pitchFamily="2" charset="0"/>
              </a:rPr>
              <a:t>network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89149F-AE7E-22D6-828D-39DDF1D73E09}"/>
              </a:ext>
            </a:extLst>
          </p:cNvPr>
          <p:cNvGrpSpPr/>
          <p:nvPr/>
        </p:nvGrpSpPr>
        <p:grpSpPr>
          <a:xfrm>
            <a:off x="811436" y="1476853"/>
            <a:ext cx="1227837" cy="2405355"/>
            <a:chOff x="3621507" y="1509760"/>
            <a:chExt cx="1227837" cy="24053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836F57-AD2B-D10D-3545-B8C1B5442D46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5" t="28192" r="6715" b="27061"/>
            <a:stretch>
              <a:fillRect/>
            </a:stretch>
          </p:blipFill>
          <p:spPr>
            <a:xfrm rot="5400000">
              <a:off x="3358207" y="1776837"/>
              <a:ext cx="1754436" cy="12202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2BBCDB-FADA-90AC-B684-E905B059369A}"/>
                </a:ext>
              </a:extLst>
            </p:cNvPr>
            <p:cNvSpPr txBox="1"/>
            <p:nvPr/>
          </p:nvSpPr>
          <p:spPr>
            <a:xfrm>
              <a:off x="3621507" y="3330340"/>
              <a:ext cx="12278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XRCT scan</a:t>
              </a:r>
            </a:p>
            <a:p>
              <a:pPr algn="ctr"/>
              <a:r>
                <a:rPr lang="en-CH" sz="1600" dirty="0">
                  <a:latin typeface="Helvetica" pitchFamily="2" charset="0"/>
                </a:rPr>
                <a:t>⌀4×4.5 mm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5062D2-C327-2F84-DC9F-7AA08E49A3F5}"/>
              </a:ext>
            </a:extLst>
          </p:cNvPr>
          <p:cNvGrpSpPr/>
          <p:nvPr/>
        </p:nvGrpSpPr>
        <p:grpSpPr>
          <a:xfrm>
            <a:off x="3103612" y="1476939"/>
            <a:ext cx="1671497" cy="2405268"/>
            <a:chOff x="5114279" y="1584442"/>
            <a:chExt cx="1671497" cy="240526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2E62225-C44A-FE46-4781-3E80D2BA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197" r="5009"/>
            <a:stretch>
              <a:fillRect/>
            </a:stretch>
          </p:blipFill>
          <p:spPr>
            <a:xfrm>
              <a:off x="5114279" y="1584442"/>
              <a:ext cx="1671497" cy="18204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3834A5-412F-F1E0-6FA5-366A105BC1A5}"/>
                </a:ext>
              </a:extLst>
            </p:cNvPr>
            <p:cNvSpPr txBox="1"/>
            <p:nvPr/>
          </p:nvSpPr>
          <p:spPr>
            <a:xfrm>
              <a:off x="5186838" y="3404935"/>
              <a:ext cx="15263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2.2 μm res.</a:t>
              </a:r>
            </a:p>
            <a:p>
              <a:pPr algn="ctr"/>
              <a:r>
                <a:rPr lang="en-CH" sz="1600" dirty="0">
                  <a:latin typeface="Helvetica" pitchFamily="2" charset="0"/>
                </a:rPr>
                <a:t>reconstruction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07FE25-4639-08DC-684C-3938E7987320}"/>
              </a:ext>
            </a:extLst>
          </p:cNvPr>
          <p:cNvGrpSpPr/>
          <p:nvPr/>
        </p:nvGrpSpPr>
        <p:grpSpPr>
          <a:xfrm>
            <a:off x="5409722" y="1486690"/>
            <a:ext cx="1623544" cy="2395518"/>
            <a:chOff x="6936982" y="1513026"/>
            <a:chExt cx="1623544" cy="23955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54A291-2421-2369-F91F-5A8ACB05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773" t="15976" r="56726" b="8423"/>
            <a:stretch>
              <a:fillRect/>
            </a:stretch>
          </p:blipFill>
          <p:spPr>
            <a:xfrm>
              <a:off x="6936982" y="1513026"/>
              <a:ext cx="1551018" cy="175443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D9CA55-8498-7BFF-D1CD-49DC9271AE48}"/>
                </a:ext>
              </a:extLst>
            </p:cNvPr>
            <p:cNvSpPr txBox="1"/>
            <p:nvPr/>
          </p:nvSpPr>
          <p:spPr>
            <a:xfrm>
              <a:off x="7168543" y="3323769"/>
              <a:ext cx="13919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Pore network</a:t>
              </a:r>
            </a:p>
            <a:p>
              <a:pPr algn="ctr"/>
              <a:r>
                <a:rPr lang="en-CH" sz="1600" dirty="0">
                  <a:latin typeface="Helvetica" pitchFamily="2" charset="0"/>
                </a:rPr>
                <a:t>model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D3D843-48C4-36DD-1B9D-A3442CA5A166}"/>
              </a:ext>
            </a:extLst>
          </p:cNvPr>
          <p:cNvGrpSpPr/>
          <p:nvPr/>
        </p:nvGrpSpPr>
        <p:grpSpPr>
          <a:xfrm>
            <a:off x="10093658" y="1464198"/>
            <a:ext cx="1558680" cy="2418007"/>
            <a:chOff x="10513401" y="1331191"/>
            <a:chExt cx="1558680" cy="24180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123BE3-ED7A-120C-6993-7CF73A35A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3401" y="1331191"/>
              <a:ext cx="1558680" cy="15952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572ABF-753A-B4DA-715C-90CE00FFD5EB}"/>
                </a:ext>
              </a:extLst>
            </p:cNvPr>
            <p:cNvSpPr txBox="1"/>
            <p:nvPr/>
          </p:nvSpPr>
          <p:spPr>
            <a:xfrm>
              <a:off x="10849811" y="3164423"/>
              <a:ext cx="9252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Pristine </a:t>
              </a:r>
            </a:p>
            <a:p>
              <a:pPr algn="ctr"/>
              <a:r>
                <a:rPr lang="en-CH" sz="1600" dirty="0">
                  <a:latin typeface="Helvetica" pitchFamily="2" charset="0"/>
                </a:rPr>
                <a:t>network</a:t>
              </a:r>
            </a:p>
          </p:txBody>
        </p:sp>
      </p:grp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86BAE01-7B95-203E-168C-520E3DB5B491}"/>
              </a:ext>
            </a:extLst>
          </p:cNvPr>
          <p:cNvSpPr/>
          <p:nvPr/>
        </p:nvSpPr>
        <p:spPr>
          <a:xfrm>
            <a:off x="2460147" y="2270008"/>
            <a:ext cx="369968" cy="16812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Helvetica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7E9DA9-E236-3CEE-1C16-1514B9CBA7BA}"/>
              </a:ext>
            </a:extLst>
          </p:cNvPr>
          <p:cNvGrpSpPr/>
          <p:nvPr/>
        </p:nvGrpSpPr>
        <p:grpSpPr>
          <a:xfrm>
            <a:off x="5048608" y="1054463"/>
            <a:ext cx="2391437" cy="386270"/>
            <a:chOff x="5375041" y="4182389"/>
            <a:chExt cx="2391437" cy="386270"/>
          </a:xfrm>
        </p:grpSpPr>
        <p:pic>
          <p:nvPicPr>
            <p:cNvPr id="28" name="Graphic 27" descr="Marker with solid fill">
              <a:extLst>
                <a:ext uri="{FF2B5EF4-FFF2-40B4-BE49-F238E27FC236}">
                  <a16:creationId xmlns:a16="http://schemas.microsoft.com/office/drawing/2014/main" id="{9BC46D65-5DEA-2D1D-DB42-1E3F72132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75041" y="4182389"/>
              <a:ext cx="369332" cy="3693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F4011C-3DA1-2304-D9A0-48470C3DF1A3}"/>
                </a:ext>
              </a:extLst>
            </p:cNvPr>
            <p:cNvSpPr txBox="1"/>
            <p:nvPr/>
          </p:nvSpPr>
          <p:spPr>
            <a:xfrm>
              <a:off x="5637374" y="4230105"/>
              <a:ext cx="2129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600" dirty="0"/>
                <a:t>Chongqing University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BB0957-2839-4624-354C-D2BFCFAC428A}"/>
              </a:ext>
            </a:extLst>
          </p:cNvPr>
          <p:cNvGrpSpPr/>
          <p:nvPr/>
        </p:nvGrpSpPr>
        <p:grpSpPr>
          <a:xfrm>
            <a:off x="811436" y="4216796"/>
            <a:ext cx="3619997" cy="1793670"/>
            <a:chOff x="4925017" y="4164531"/>
            <a:chExt cx="3619997" cy="179367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BF78184-8830-23B7-CFB2-B1838930B9DF}"/>
                </a:ext>
              </a:extLst>
            </p:cNvPr>
            <p:cNvSpPr/>
            <p:nvPr/>
          </p:nvSpPr>
          <p:spPr>
            <a:xfrm>
              <a:off x="5892215" y="5464552"/>
              <a:ext cx="1822457" cy="493649"/>
            </a:xfrm>
            <a:prstGeom prst="roundRect">
              <a:avLst>
                <a:gd name="adj" fmla="val 9452"/>
              </a:avLst>
            </a:prstGeom>
            <a:solidFill>
              <a:schemeClr val="bg1">
                <a:alpha val="24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0" rtlCol="0" anchor="ctr" anchorCtr="0"/>
            <a:lstStyle/>
            <a:p>
              <a:pPr marL="9525" lvl="1" algn="ctr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tabLst>
                  <a:tab pos="0" algn="l"/>
                </a:tabLst>
                <a:defRPr/>
              </a:pPr>
              <a:endParaRPr lang="ru-RU" b="1" dirty="0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F0FB8E0-D077-55D3-2699-0DDD136F2EF6}"/>
                </a:ext>
              </a:extLst>
            </p:cNvPr>
            <p:cNvSpPr/>
            <p:nvPr/>
          </p:nvSpPr>
          <p:spPr>
            <a:xfrm>
              <a:off x="5922240" y="4164531"/>
              <a:ext cx="1625552" cy="493649"/>
            </a:xfrm>
            <a:prstGeom prst="roundRect">
              <a:avLst>
                <a:gd name="adj" fmla="val 9452"/>
              </a:avLst>
            </a:prstGeom>
            <a:solidFill>
              <a:schemeClr val="bg1">
                <a:alpha val="24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0" bIns="36000" rtlCol="0" anchor="ctr" anchorCtr="1"/>
            <a:lstStyle/>
            <a:p>
              <a:pPr marL="9525" lvl="1" algn="ctr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tabLst>
                  <a:tab pos="0" algn="l"/>
                </a:tabLst>
                <a:defRPr/>
              </a:pPr>
              <a:r>
                <a:rPr lang="en-CH" b="1" dirty="0">
                  <a:solidFill>
                    <a:prstClr val="black"/>
                  </a:solidFill>
                  <a:latin typeface="Helvetica" pitchFamily="2" charset="0"/>
                </a:rPr>
                <a:t>A + B → C↓ </a:t>
              </a:r>
              <a:endParaRPr lang="ru-RU" b="1" dirty="0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118CAC-1C6B-8C1F-EDAD-47184310BDFF}"/>
                </a:ext>
              </a:extLst>
            </p:cNvPr>
            <p:cNvSpPr txBox="1"/>
            <p:nvPr/>
          </p:nvSpPr>
          <p:spPr>
            <a:xfrm>
              <a:off x="4925017" y="4744584"/>
              <a:ext cx="36199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600" dirty="0">
                  <a:latin typeface="Helvetica" pitchFamily="2" charset="0"/>
                </a:rPr>
                <a:t>Where A and B are transported and C ”precipitates” immediately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630BFC4-74B0-75B9-90C4-28F1542EF125}"/>
                    </a:ext>
                  </a:extLst>
                </p:cNvPr>
                <p:cNvSpPr txBox="1"/>
                <p:nvPr/>
              </p:nvSpPr>
              <p:spPr>
                <a:xfrm>
                  <a:off x="5953810" y="5558016"/>
                  <a:ext cx="17690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H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630BFC4-74B0-75B9-90C4-28F1542EF1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3810" y="5558016"/>
                  <a:ext cx="176901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128" t="-4348" r="-3546" b="-3478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ight Arrow 37">
            <a:extLst>
              <a:ext uri="{FF2B5EF4-FFF2-40B4-BE49-F238E27FC236}">
                <a16:creationId xmlns:a16="http://schemas.microsoft.com/office/drawing/2014/main" id="{54E584C8-C1F6-16B1-18F6-CABF2AC2322F}"/>
              </a:ext>
            </a:extLst>
          </p:cNvPr>
          <p:cNvSpPr/>
          <p:nvPr/>
        </p:nvSpPr>
        <p:spPr>
          <a:xfrm>
            <a:off x="4940973" y="2270008"/>
            <a:ext cx="369968" cy="16812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Helvetica" pitchFamily="2" charset="0"/>
            </a:endParaRP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528C50DC-7158-7456-2386-724A512FB0F4}"/>
              </a:ext>
            </a:extLst>
          </p:cNvPr>
          <p:cNvSpPr/>
          <p:nvPr/>
        </p:nvSpPr>
        <p:spPr>
          <a:xfrm>
            <a:off x="7132048" y="2270039"/>
            <a:ext cx="369968" cy="16812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Helvetica" pitchFamily="2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8AD264E2-C2DB-FAC1-B0F0-ED03BB474A53}"/>
              </a:ext>
            </a:extLst>
          </p:cNvPr>
          <p:cNvSpPr/>
          <p:nvPr/>
        </p:nvSpPr>
        <p:spPr>
          <a:xfrm>
            <a:off x="9536643" y="2270008"/>
            <a:ext cx="369968" cy="16812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latin typeface="Helvetica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984BBD-7AF1-4ACA-436B-86FA03E60C77}"/>
              </a:ext>
            </a:extLst>
          </p:cNvPr>
          <p:cNvGrpSpPr/>
          <p:nvPr/>
        </p:nvGrpSpPr>
        <p:grpSpPr>
          <a:xfrm>
            <a:off x="1909073" y="1051924"/>
            <a:ext cx="1631321" cy="403416"/>
            <a:chOff x="5447745" y="4203916"/>
            <a:chExt cx="1631321" cy="403416"/>
          </a:xfrm>
        </p:grpSpPr>
        <p:pic>
          <p:nvPicPr>
            <p:cNvPr id="44" name="Graphic 43" descr="Marker with solid fill">
              <a:extLst>
                <a:ext uri="{FF2B5EF4-FFF2-40B4-BE49-F238E27FC236}">
                  <a16:creationId xmlns:a16="http://schemas.microsoft.com/office/drawing/2014/main" id="{DBC0337F-7882-6D34-4DBC-D39B88D5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47745" y="4203916"/>
              <a:ext cx="369332" cy="36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800977-1983-84D6-1989-68A75297B805}"/>
                </a:ext>
              </a:extLst>
            </p:cNvPr>
            <p:cNvSpPr txBox="1"/>
            <p:nvPr/>
          </p:nvSpPr>
          <p:spPr>
            <a:xfrm>
              <a:off x="5629998" y="4268778"/>
              <a:ext cx="14490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600" dirty="0"/>
                <a:t>ETH Zürich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C2DFB5-1F8E-26E1-6C3A-38A37F07A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69643"/>
              </p:ext>
            </p:extLst>
          </p:nvPr>
        </p:nvGraphicFramePr>
        <p:xfrm>
          <a:off x="6095998" y="4249643"/>
          <a:ext cx="537221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720">
                  <a:extLst>
                    <a:ext uri="{9D8B030D-6E8A-4147-A177-3AD203B41FA5}">
                      <a16:colId xmlns:a16="http://schemas.microsoft.com/office/drawing/2014/main" val="2903209193"/>
                    </a:ext>
                  </a:extLst>
                </a:gridCol>
                <a:gridCol w="1555394">
                  <a:extLst>
                    <a:ext uri="{9D8B030D-6E8A-4147-A177-3AD203B41FA5}">
                      <a16:colId xmlns:a16="http://schemas.microsoft.com/office/drawing/2014/main" val="1831647482"/>
                    </a:ext>
                  </a:extLst>
                </a:gridCol>
                <a:gridCol w="1526473">
                  <a:extLst>
                    <a:ext uri="{9D8B030D-6E8A-4147-A177-3AD203B41FA5}">
                      <a16:colId xmlns:a16="http://schemas.microsoft.com/office/drawing/2014/main" val="2385429200"/>
                    </a:ext>
                  </a:extLst>
                </a:gridCol>
                <a:gridCol w="1321629">
                  <a:extLst>
                    <a:ext uri="{9D8B030D-6E8A-4147-A177-3AD203B41FA5}">
                      <a16:colId xmlns:a16="http://schemas.microsoft.com/office/drawing/2014/main" val="2524405422"/>
                    </a:ext>
                  </a:extLst>
                </a:gridCol>
              </a:tblGrid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Scenario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Configuration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PV injected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297506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Pristine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272365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Pristine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5651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Pristine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24489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Obstructed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135161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Obstructed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440883"/>
                  </a:ext>
                </a:extLst>
              </a:tr>
              <a:tr h="220470">
                <a:tc>
                  <a:txBody>
                    <a:bodyPr/>
                    <a:lstStyle/>
                    <a:p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Obstructed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="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A4A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03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638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9557D-E535-E216-8B5C-04515763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1BC78-8C22-5446-66EA-15E62760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7DF3E-C977-2AD4-B301-D055EFC7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6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C99367-85C2-3767-5317-0CC91578D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Regime-Dependent Mixing Suppression</a:t>
            </a:r>
          </a:p>
        </p:txBody>
      </p:sp>
      <p:pic>
        <p:nvPicPr>
          <p:cNvPr id="7" name="No_precip_Pe_0.1">
            <a:hlinkClick r:id="" action="ppaction://media"/>
            <a:extLst>
              <a:ext uri="{FF2B5EF4-FFF2-40B4-BE49-F238E27FC236}">
                <a16:creationId xmlns:a16="http://schemas.microsoft.com/office/drawing/2014/main" id="{5AA201D0-78D6-391E-8DFF-923171F19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16696" t="7170" r="8989" b="19608"/>
          <a:stretch>
            <a:fillRect/>
          </a:stretch>
        </p:blipFill>
        <p:spPr>
          <a:xfrm>
            <a:off x="1005868" y="1336232"/>
            <a:ext cx="1341032" cy="1440000"/>
          </a:xfrm>
          <a:prstGeom prst="rect">
            <a:avLst/>
          </a:prstGeom>
        </p:spPr>
      </p:pic>
      <p:pic>
        <p:nvPicPr>
          <p:cNvPr id="8" name="No_precip_Pe_1">
            <a:hlinkClick r:id="" action="ppaction://media"/>
            <a:extLst>
              <a:ext uri="{FF2B5EF4-FFF2-40B4-BE49-F238E27FC236}">
                <a16:creationId xmlns:a16="http://schemas.microsoft.com/office/drawing/2014/main" id="{1C101F75-8C5F-F41F-C8F9-D993DC8E45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16696" t="7170" r="8989" b="19607"/>
          <a:stretch>
            <a:fillRect/>
          </a:stretch>
        </p:blipFill>
        <p:spPr>
          <a:xfrm>
            <a:off x="2910884" y="1336232"/>
            <a:ext cx="1341032" cy="1440000"/>
          </a:xfrm>
          <a:prstGeom prst="rect">
            <a:avLst/>
          </a:prstGeom>
        </p:spPr>
      </p:pic>
      <p:pic>
        <p:nvPicPr>
          <p:cNvPr id="9" name="No_precip_Pe_10">
            <a:hlinkClick r:id="" action="ppaction://media"/>
            <a:extLst>
              <a:ext uri="{FF2B5EF4-FFF2-40B4-BE49-F238E27FC236}">
                <a16:creationId xmlns:a16="http://schemas.microsoft.com/office/drawing/2014/main" id="{02202B2E-D4BE-35D2-37A7-63054577B08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16321" t="7170" r="9364" b="19607"/>
          <a:stretch>
            <a:fillRect/>
          </a:stretch>
        </p:blipFill>
        <p:spPr>
          <a:xfrm>
            <a:off x="4821289" y="1350237"/>
            <a:ext cx="1341032" cy="1440000"/>
          </a:xfrm>
          <a:prstGeom prst="rect">
            <a:avLst/>
          </a:prstGeom>
        </p:spPr>
      </p:pic>
      <p:pic>
        <p:nvPicPr>
          <p:cNvPr id="10" name="With_precip_Pe_0.1">
            <a:hlinkClick r:id="" action="ppaction://media"/>
            <a:extLst>
              <a:ext uri="{FF2B5EF4-FFF2-40B4-BE49-F238E27FC236}">
                <a16:creationId xmlns:a16="http://schemas.microsoft.com/office/drawing/2014/main" id="{C7AF8A91-1277-E295-AC65-F7AB6666DB5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rcRect l="16696" t="7170" r="8989" b="19607"/>
          <a:stretch>
            <a:fillRect/>
          </a:stretch>
        </p:blipFill>
        <p:spPr>
          <a:xfrm>
            <a:off x="1005868" y="2835754"/>
            <a:ext cx="1341032" cy="1440000"/>
          </a:xfrm>
          <a:prstGeom prst="rect">
            <a:avLst/>
          </a:prstGeom>
        </p:spPr>
      </p:pic>
      <p:pic>
        <p:nvPicPr>
          <p:cNvPr id="11" name="With_precip_Pe_1">
            <a:hlinkClick r:id="" action="ppaction://media"/>
            <a:extLst>
              <a:ext uri="{FF2B5EF4-FFF2-40B4-BE49-F238E27FC236}">
                <a16:creationId xmlns:a16="http://schemas.microsoft.com/office/drawing/2014/main" id="{193CE658-3B7C-2270-9D82-15DB4DEACC3F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rcRect l="16696" t="7170" r="8989" b="19607"/>
          <a:stretch>
            <a:fillRect/>
          </a:stretch>
        </p:blipFill>
        <p:spPr>
          <a:xfrm>
            <a:off x="2907808" y="2831071"/>
            <a:ext cx="1341032" cy="1440000"/>
          </a:xfrm>
          <a:prstGeom prst="rect">
            <a:avLst/>
          </a:prstGeom>
        </p:spPr>
      </p:pic>
      <p:pic>
        <p:nvPicPr>
          <p:cNvPr id="12" name="With_precip_Pe_10">
            <a:hlinkClick r:id="" action="ppaction://media"/>
            <a:extLst>
              <a:ext uri="{FF2B5EF4-FFF2-40B4-BE49-F238E27FC236}">
                <a16:creationId xmlns:a16="http://schemas.microsoft.com/office/drawing/2014/main" id="{C50FEED8-1F5D-4F63-70B5-7857B76AA6BD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rcRect l="16696" t="7170" r="8989" b="19607"/>
          <a:stretch>
            <a:fillRect/>
          </a:stretch>
        </p:blipFill>
        <p:spPr>
          <a:xfrm>
            <a:off x="4818214" y="2835754"/>
            <a:ext cx="1341032" cy="14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02036B-A8C5-7042-1DD0-955A905662F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85837"/>
          <a:stretch>
            <a:fillRect/>
          </a:stretch>
        </p:blipFill>
        <p:spPr>
          <a:xfrm>
            <a:off x="6399573" y="1279513"/>
            <a:ext cx="903566" cy="33130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A9D9EA-75B9-DDAC-60AB-60F20E7C74BE}"/>
              </a:ext>
            </a:extLst>
          </p:cNvPr>
          <p:cNvCxnSpPr>
            <a:cxnSpLocks/>
          </p:cNvCxnSpPr>
          <p:nvPr/>
        </p:nvCxnSpPr>
        <p:spPr>
          <a:xfrm>
            <a:off x="1027910" y="1279513"/>
            <a:ext cx="536120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C527BF-9A39-6255-9477-69B0ACAB8109}"/>
              </a:ext>
            </a:extLst>
          </p:cNvPr>
          <p:cNvSpPr txBox="1"/>
          <p:nvPr/>
        </p:nvSpPr>
        <p:spPr>
          <a:xfrm>
            <a:off x="1217221" y="967852"/>
            <a:ext cx="878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Diffusion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D74A6B-71F2-F159-4E7D-BCADB2789CA9}"/>
              </a:ext>
            </a:extLst>
          </p:cNvPr>
          <p:cNvSpPr txBox="1"/>
          <p:nvPr/>
        </p:nvSpPr>
        <p:spPr>
          <a:xfrm>
            <a:off x="5026861" y="97754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Advection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D5F11-28F3-A7BB-4AAE-4A05FC915515}"/>
              </a:ext>
            </a:extLst>
          </p:cNvPr>
          <p:cNvSpPr txBox="1"/>
          <p:nvPr/>
        </p:nvSpPr>
        <p:spPr>
          <a:xfrm rot="16200000">
            <a:off x="57506" y="3397181"/>
            <a:ext cx="119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Obstructed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12FC5-5B49-4648-9DC4-5B0F89C03886}"/>
              </a:ext>
            </a:extLst>
          </p:cNvPr>
          <p:cNvSpPr txBox="1"/>
          <p:nvPr/>
        </p:nvSpPr>
        <p:spPr>
          <a:xfrm rot="16200000">
            <a:off x="263171" y="186991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Pristine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606208-70F6-F7A1-D3FB-E79F2BE68B04}"/>
              </a:ext>
            </a:extLst>
          </p:cNvPr>
          <p:cNvCxnSpPr>
            <a:cxnSpLocks/>
          </p:cNvCxnSpPr>
          <p:nvPr/>
        </p:nvCxnSpPr>
        <p:spPr>
          <a:xfrm flipH="1">
            <a:off x="823742" y="1497172"/>
            <a:ext cx="7858" cy="2773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E53652-850B-0C2A-0258-D5B33AE1BC0E}"/>
              </a:ext>
            </a:extLst>
          </p:cNvPr>
          <p:cNvSpPr txBox="1"/>
          <p:nvPr/>
        </p:nvSpPr>
        <p:spPr>
          <a:xfrm>
            <a:off x="500905" y="4468564"/>
            <a:ext cx="74652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Helvetica"/>
              </a:rPr>
              <a:t>Pristine VS Obstructed: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A4A4A"/>
                </a:solidFill>
                <a:latin typeface="Helvetica"/>
              </a:rPr>
              <a:t>Boundary suppresses transverse mixing</a:t>
            </a:r>
            <a:r>
              <a:rPr lang="en-CH" sz="1600" dirty="0"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 ⇨ </a:t>
            </a:r>
            <a:r>
              <a:rPr lang="en-GB" sz="1600" dirty="0">
                <a:solidFill>
                  <a:srgbClr val="4A4A4A"/>
                </a:solidFill>
                <a:latin typeface="Helvetica"/>
              </a:rPr>
              <a:t>reduced spread, lower total precipitate amount</a:t>
            </a:r>
          </a:p>
          <a:p>
            <a:pPr>
              <a:spcAft>
                <a:spcPts val="600"/>
              </a:spcAft>
            </a:pPr>
            <a:r>
              <a:rPr lang="en-CH" dirty="0">
                <a:solidFill>
                  <a:srgbClr val="000000"/>
                </a:solidFill>
                <a:latin typeface="Helvetica"/>
              </a:rPr>
              <a:t>Diffusion VS Advection: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4A4A4A"/>
                </a:solidFill>
                <a:latin typeface="Helvetica"/>
              </a:rPr>
              <a:t>Low</a:t>
            </a:r>
            <a:r>
              <a:rPr lang="en-GB" sz="1600" dirty="0">
                <a:solidFill>
                  <a:srgbClr val="4A4A4A"/>
                </a:solidFill>
                <a:latin typeface="Helvetica"/>
              </a:rPr>
              <a:t> Pe: </a:t>
            </a:r>
            <a:r>
              <a:rPr lang="en-GB" sz="1600" b="1" dirty="0">
                <a:solidFill>
                  <a:srgbClr val="4A4A4A"/>
                </a:solidFill>
                <a:latin typeface="Helvetica"/>
              </a:rPr>
              <a:t>Strongest</a:t>
            </a:r>
            <a:r>
              <a:rPr lang="en-GB" sz="1600" dirty="0">
                <a:solidFill>
                  <a:srgbClr val="4A4A4A"/>
                </a:solidFill>
                <a:latin typeface="Helvetica"/>
              </a:rPr>
              <a:t> suppressive effect on fluid mixing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A4A4A"/>
                </a:solidFill>
                <a:latin typeface="Helvetica"/>
              </a:rPr>
              <a:t>High </a:t>
            </a:r>
            <a:r>
              <a:rPr lang="en-US" sz="1600" dirty="0">
                <a:solidFill>
                  <a:srgbClr val="4A4A4A"/>
                </a:solidFill>
                <a:latin typeface="Helvetica"/>
              </a:rPr>
              <a:t>Pe: Boundary effect is</a:t>
            </a:r>
            <a:r>
              <a:rPr lang="en-US" sz="1600" b="1" dirty="0">
                <a:solidFill>
                  <a:srgbClr val="4A4A4A"/>
                </a:solidFill>
                <a:latin typeface="Helvetica"/>
              </a:rPr>
              <a:t> marginal </a:t>
            </a:r>
            <a:r>
              <a:rPr lang="en-US" sz="1600" dirty="0">
                <a:solidFill>
                  <a:srgbClr val="4A4A4A"/>
                </a:solidFill>
                <a:latin typeface="Helvetica"/>
              </a:rPr>
              <a:t>due to strong advection</a:t>
            </a:r>
            <a:endParaRPr lang="en-GB" sz="1600" dirty="0">
              <a:solidFill>
                <a:srgbClr val="4A4A4A"/>
              </a:solidFill>
              <a:latin typeface="Helvetic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A08769-2C08-FE07-B2E8-12DF8682D4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08364" y="1978453"/>
            <a:ext cx="4552047" cy="31629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4DCE32-EF88-B861-1949-0D7DDD98D23E}"/>
              </a:ext>
            </a:extLst>
          </p:cNvPr>
          <p:cNvSpPr txBox="1"/>
          <p:nvPr/>
        </p:nvSpPr>
        <p:spPr>
          <a:xfrm>
            <a:off x="8241605" y="1497172"/>
            <a:ext cx="375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solidFill>
                  <a:srgbClr val="4A4A4A"/>
                </a:solidFill>
                <a:latin typeface="Helvetica" pitchFamily="2" charset="0"/>
              </a:rPr>
              <a:t>Transverse spread of mean concentration of the precipitate</a:t>
            </a:r>
          </a:p>
        </p:txBody>
      </p:sp>
    </p:spTree>
    <p:extLst>
      <p:ext uri="{BB962C8B-B14F-4D97-AF65-F5344CB8AC3E}">
        <p14:creationId xmlns:p14="http://schemas.microsoft.com/office/powerpoint/2010/main" val="1484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069D7-7E12-F961-7905-441ED023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07E8A-8FDD-D824-05F3-FF2BC0F79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1CCA7-584D-0AB4-3876-E34928E77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7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C43B8B-0037-1D78-2444-FCB8D4F5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Self-regulating Feedback of the Precipitation Boundary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765EF-2A9B-40CB-6FAA-C4CF43EEF7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0391" y="1953825"/>
            <a:ext cx="4616088" cy="3187553"/>
          </a:xfrm>
          <a:prstGeom prst="rect">
            <a:avLst/>
          </a:prstGeom>
        </p:spPr>
      </p:pic>
      <p:pic>
        <p:nvPicPr>
          <p:cNvPr id="8" name="No_precip_Pe_0.1">
            <a:hlinkClick r:id="" action="ppaction://media"/>
            <a:extLst>
              <a:ext uri="{FF2B5EF4-FFF2-40B4-BE49-F238E27FC236}">
                <a16:creationId xmlns:a16="http://schemas.microsoft.com/office/drawing/2014/main" id="{F0082227-235F-4928-F564-789708390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16696" t="7170" r="8989" b="19608"/>
          <a:stretch>
            <a:fillRect/>
          </a:stretch>
        </p:blipFill>
        <p:spPr>
          <a:xfrm>
            <a:off x="1005868" y="1336232"/>
            <a:ext cx="1341032" cy="1440000"/>
          </a:xfrm>
          <a:prstGeom prst="rect">
            <a:avLst/>
          </a:prstGeom>
        </p:spPr>
      </p:pic>
      <p:pic>
        <p:nvPicPr>
          <p:cNvPr id="9" name="No_precip_Pe_1">
            <a:hlinkClick r:id="" action="ppaction://media"/>
            <a:extLst>
              <a:ext uri="{FF2B5EF4-FFF2-40B4-BE49-F238E27FC236}">
                <a16:creationId xmlns:a16="http://schemas.microsoft.com/office/drawing/2014/main" id="{86A85503-1EF1-3D39-FC37-F44ED805AE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16696" t="7170" r="8989" b="19607"/>
          <a:stretch>
            <a:fillRect/>
          </a:stretch>
        </p:blipFill>
        <p:spPr>
          <a:xfrm>
            <a:off x="2910884" y="1336232"/>
            <a:ext cx="1341032" cy="1440000"/>
          </a:xfrm>
          <a:prstGeom prst="rect">
            <a:avLst/>
          </a:prstGeom>
        </p:spPr>
      </p:pic>
      <p:pic>
        <p:nvPicPr>
          <p:cNvPr id="10" name="No_precip_Pe_10">
            <a:hlinkClick r:id="" action="ppaction://media"/>
            <a:extLst>
              <a:ext uri="{FF2B5EF4-FFF2-40B4-BE49-F238E27FC236}">
                <a16:creationId xmlns:a16="http://schemas.microsoft.com/office/drawing/2014/main" id="{0F7F5AFA-F46A-2829-652F-A54FC7FB450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16321" t="7170" r="9364" b="19607"/>
          <a:stretch>
            <a:fillRect/>
          </a:stretch>
        </p:blipFill>
        <p:spPr>
          <a:xfrm>
            <a:off x="4821289" y="1350237"/>
            <a:ext cx="1341032" cy="1440000"/>
          </a:xfrm>
          <a:prstGeom prst="rect">
            <a:avLst/>
          </a:prstGeom>
        </p:spPr>
      </p:pic>
      <p:pic>
        <p:nvPicPr>
          <p:cNvPr id="11" name="With_precip_Pe_0.1">
            <a:hlinkClick r:id="" action="ppaction://media"/>
            <a:extLst>
              <a:ext uri="{FF2B5EF4-FFF2-40B4-BE49-F238E27FC236}">
                <a16:creationId xmlns:a16="http://schemas.microsoft.com/office/drawing/2014/main" id="{3E23F16A-35CE-CE37-9C32-207D78B3D3B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rcRect l="16696" t="7170" r="8989" b="19607"/>
          <a:stretch>
            <a:fillRect/>
          </a:stretch>
        </p:blipFill>
        <p:spPr>
          <a:xfrm>
            <a:off x="1005868" y="2835754"/>
            <a:ext cx="1341032" cy="1440000"/>
          </a:xfrm>
          <a:prstGeom prst="rect">
            <a:avLst/>
          </a:prstGeom>
        </p:spPr>
      </p:pic>
      <p:pic>
        <p:nvPicPr>
          <p:cNvPr id="12" name="With_precip_Pe_1">
            <a:hlinkClick r:id="" action="ppaction://media"/>
            <a:extLst>
              <a:ext uri="{FF2B5EF4-FFF2-40B4-BE49-F238E27FC236}">
                <a16:creationId xmlns:a16="http://schemas.microsoft.com/office/drawing/2014/main" id="{A4DA5F9B-BD48-A758-97F3-9E8919EE7F89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rcRect l="16696" t="7170" r="8989" b="19607"/>
          <a:stretch>
            <a:fillRect/>
          </a:stretch>
        </p:blipFill>
        <p:spPr>
          <a:xfrm>
            <a:off x="2907808" y="2831071"/>
            <a:ext cx="1341032" cy="1440000"/>
          </a:xfrm>
          <a:prstGeom prst="rect">
            <a:avLst/>
          </a:prstGeom>
        </p:spPr>
      </p:pic>
      <p:pic>
        <p:nvPicPr>
          <p:cNvPr id="13" name="With_precip_Pe_10">
            <a:hlinkClick r:id="" action="ppaction://media"/>
            <a:extLst>
              <a:ext uri="{FF2B5EF4-FFF2-40B4-BE49-F238E27FC236}">
                <a16:creationId xmlns:a16="http://schemas.microsoft.com/office/drawing/2014/main" id="{E71F8878-9C67-572F-A575-B60B88ABD6F9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rcRect l="16696" t="7170" r="8989" b="19607"/>
          <a:stretch>
            <a:fillRect/>
          </a:stretch>
        </p:blipFill>
        <p:spPr>
          <a:xfrm>
            <a:off x="4818214" y="2835754"/>
            <a:ext cx="1341032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6353A-E449-1588-C8F5-A2DDF0C19AB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85837"/>
          <a:stretch>
            <a:fillRect/>
          </a:stretch>
        </p:blipFill>
        <p:spPr>
          <a:xfrm>
            <a:off x="6399573" y="1279513"/>
            <a:ext cx="903566" cy="331307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903D6F-91AF-1732-9343-777FD1E2AACC}"/>
              </a:ext>
            </a:extLst>
          </p:cNvPr>
          <p:cNvCxnSpPr>
            <a:cxnSpLocks/>
          </p:cNvCxnSpPr>
          <p:nvPr/>
        </p:nvCxnSpPr>
        <p:spPr>
          <a:xfrm>
            <a:off x="1027910" y="1279513"/>
            <a:ext cx="536120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33B1C8-F647-671E-C284-85E155471F17}"/>
              </a:ext>
            </a:extLst>
          </p:cNvPr>
          <p:cNvSpPr txBox="1"/>
          <p:nvPr/>
        </p:nvSpPr>
        <p:spPr>
          <a:xfrm>
            <a:off x="1217221" y="967852"/>
            <a:ext cx="878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Diffusion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BF34E-BD01-78EF-221E-4CF66923465E}"/>
              </a:ext>
            </a:extLst>
          </p:cNvPr>
          <p:cNvSpPr txBox="1"/>
          <p:nvPr/>
        </p:nvSpPr>
        <p:spPr>
          <a:xfrm>
            <a:off x="5026861" y="97754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Advection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8C07D6-5B6E-4F3B-3D0B-3085C0209A38}"/>
              </a:ext>
            </a:extLst>
          </p:cNvPr>
          <p:cNvSpPr txBox="1"/>
          <p:nvPr/>
        </p:nvSpPr>
        <p:spPr>
          <a:xfrm rot="16200000">
            <a:off x="57506" y="3397181"/>
            <a:ext cx="119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Obstructed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14C88-DA35-F555-F9D6-9028A1F620F8}"/>
              </a:ext>
            </a:extLst>
          </p:cNvPr>
          <p:cNvSpPr txBox="1"/>
          <p:nvPr/>
        </p:nvSpPr>
        <p:spPr>
          <a:xfrm rot="16200000">
            <a:off x="263171" y="1869911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rgbClr val="4A4A4A"/>
                </a:solidFill>
                <a:latin typeface="Helvetica"/>
              </a:rPr>
              <a:t>Pristine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2FC7C5-8580-88A9-9F26-E2F921178C8D}"/>
              </a:ext>
            </a:extLst>
          </p:cNvPr>
          <p:cNvCxnSpPr>
            <a:cxnSpLocks/>
          </p:cNvCxnSpPr>
          <p:nvPr/>
        </p:nvCxnSpPr>
        <p:spPr>
          <a:xfrm flipH="1">
            <a:off x="823742" y="1497172"/>
            <a:ext cx="7858" cy="27738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A67F4AE-8454-D6E7-F8E3-61E990276063}"/>
              </a:ext>
            </a:extLst>
          </p:cNvPr>
          <p:cNvSpPr/>
          <p:nvPr/>
        </p:nvSpPr>
        <p:spPr>
          <a:xfrm>
            <a:off x="10540031" y="2690583"/>
            <a:ext cx="1426705" cy="311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073FEC-C8A1-9784-B15D-5D1A4E665FAE}"/>
              </a:ext>
            </a:extLst>
          </p:cNvPr>
          <p:cNvSpPr txBox="1"/>
          <p:nvPr/>
        </p:nvSpPr>
        <p:spPr>
          <a:xfrm>
            <a:off x="827980" y="4631283"/>
            <a:ext cx="650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>
              <a:spcAft>
                <a:spcPts val="600"/>
              </a:spcAft>
            </a:pPr>
            <a:r>
              <a:rPr lang="en-CH" dirty="0">
                <a:latin typeface="Helvetica"/>
              </a:rPr>
              <a:t>Boundary slows down early reaction but sustains high concentration gradient at later stages</a:t>
            </a:r>
            <a:endParaRPr lang="en-CH" dirty="0">
              <a:latin typeface="Helvetica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ABFEC0-EA4C-8115-32FA-761C5E00B7E0}"/>
              </a:ext>
            </a:extLst>
          </p:cNvPr>
          <p:cNvGrpSpPr/>
          <p:nvPr/>
        </p:nvGrpSpPr>
        <p:grpSpPr>
          <a:xfrm>
            <a:off x="2386262" y="5553787"/>
            <a:ext cx="7595938" cy="558330"/>
            <a:chOff x="3991857" y="5464279"/>
            <a:chExt cx="7595938" cy="5583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FCF9EA-6670-45D9-DCBE-6C7DBC96274A}"/>
                </a:ext>
              </a:extLst>
            </p:cNvPr>
            <p:cNvSpPr txBox="1"/>
            <p:nvPr/>
          </p:nvSpPr>
          <p:spPr>
            <a:xfrm>
              <a:off x="4055207" y="5558778"/>
              <a:ext cx="74192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u="none" strike="noStrike" dirty="0">
                  <a:effectLst/>
                  <a:latin typeface="Helvetica" pitchFamily="2" charset="0"/>
                </a:rPr>
                <a:t>Mineral precipitation boundary </a:t>
              </a:r>
              <a:r>
                <a:rPr lang="en-CH" dirty="0">
                  <a:latin typeface="Helvetica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acts as a temporal regulator of mixing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02128F3-C5C8-06A7-D474-8210C6D35A69}"/>
                </a:ext>
              </a:extLst>
            </p:cNvPr>
            <p:cNvSpPr/>
            <p:nvPr/>
          </p:nvSpPr>
          <p:spPr>
            <a:xfrm>
              <a:off x="3991857" y="5464279"/>
              <a:ext cx="7595938" cy="55833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9567D00-379D-48F6-9242-A40849C44EFF}"/>
              </a:ext>
            </a:extLst>
          </p:cNvPr>
          <p:cNvSpPr txBox="1"/>
          <p:nvPr/>
        </p:nvSpPr>
        <p:spPr>
          <a:xfrm>
            <a:off x="8241605" y="1497172"/>
            <a:ext cx="375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solidFill>
                  <a:srgbClr val="4A4A4A"/>
                </a:solidFill>
                <a:latin typeface="Helvetica" pitchFamily="2" charset="0"/>
              </a:rPr>
              <a:t>Total mass of the precipitate produced</a:t>
            </a:r>
          </a:p>
        </p:txBody>
      </p:sp>
    </p:spTree>
    <p:extLst>
      <p:ext uri="{BB962C8B-B14F-4D97-AF65-F5344CB8AC3E}">
        <p14:creationId xmlns:p14="http://schemas.microsoft.com/office/powerpoint/2010/main" val="376352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08C34-AB6F-D3B3-86ED-BD495663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685CF-9EB3-660F-682D-6926BE6B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A9603-6DC3-B1C0-3173-4283A00A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629846-632C-AC63-B1B1-C8732084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Spatial Distribution Analysis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658DA4-D653-1AEA-2AB3-766ED981EDBE}"/>
              </a:ext>
            </a:extLst>
          </p:cNvPr>
          <p:cNvGrpSpPr/>
          <p:nvPr/>
        </p:nvGrpSpPr>
        <p:grpSpPr>
          <a:xfrm>
            <a:off x="5096935" y="1159017"/>
            <a:ext cx="3369418" cy="2799827"/>
            <a:chOff x="5096038" y="1280767"/>
            <a:chExt cx="3369418" cy="27998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3FEBAB-AA59-967A-8706-90BBFBAD6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6038" y="1657822"/>
              <a:ext cx="3369418" cy="24227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A9EB68-98E5-0E91-1C1F-14E96FF4DAB6}"/>
                </a:ext>
              </a:extLst>
            </p:cNvPr>
            <p:cNvSpPr txBox="1"/>
            <p:nvPr/>
          </p:nvSpPr>
          <p:spPr>
            <a:xfrm>
              <a:off x="5444652" y="1280767"/>
              <a:ext cx="29946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Concentration variance at 50 PV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87C960-70C9-DA85-9CCC-B2C56BE00082}"/>
              </a:ext>
            </a:extLst>
          </p:cNvPr>
          <p:cNvGrpSpPr/>
          <p:nvPr/>
        </p:nvGrpSpPr>
        <p:grpSpPr>
          <a:xfrm>
            <a:off x="8608300" y="1159017"/>
            <a:ext cx="3286895" cy="2799827"/>
            <a:chOff x="8608300" y="1280767"/>
            <a:chExt cx="3286895" cy="27998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E1457A-C36A-62F6-E9C3-312EC85F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8300" y="1657821"/>
              <a:ext cx="3286895" cy="24227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2C0D46-98D4-5B89-B057-CA554BA6715D}"/>
                </a:ext>
              </a:extLst>
            </p:cNvPr>
            <p:cNvSpPr txBox="1"/>
            <p:nvPr/>
          </p:nvSpPr>
          <p:spPr>
            <a:xfrm>
              <a:off x="8754417" y="1280767"/>
              <a:ext cx="29946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Concentration entropy at 50 PV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5CFA7DD-C06C-AC88-F0A4-6825B6F41B5E}"/>
              </a:ext>
            </a:extLst>
          </p:cNvPr>
          <p:cNvSpPr/>
          <p:nvPr/>
        </p:nvSpPr>
        <p:spPr>
          <a:xfrm>
            <a:off x="7359984" y="3185646"/>
            <a:ext cx="917251" cy="37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87DF57-4E5A-6D22-D570-24B8E5B1A585}"/>
              </a:ext>
            </a:extLst>
          </p:cNvPr>
          <p:cNvGrpSpPr/>
          <p:nvPr/>
        </p:nvGrpSpPr>
        <p:grpSpPr>
          <a:xfrm>
            <a:off x="296805" y="1159018"/>
            <a:ext cx="4592509" cy="2282268"/>
            <a:chOff x="66725" y="1079496"/>
            <a:chExt cx="4592509" cy="22822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37E720-33E7-50AA-48F2-44A9BDC7E82E}"/>
                </a:ext>
              </a:extLst>
            </p:cNvPr>
            <p:cNvSpPr txBox="1"/>
            <p:nvPr/>
          </p:nvSpPr>
          <p:spPr>
            <a:xfrm>
              <a:off x="328185" y="1079496"/>
              <a:ext cx="40548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b="1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Variance</a:t>
              </a:r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 – how wide is the precipitation spread?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008B2A-E0D3-EAA6-52EA-16B029BCC390}"/>
                </a:ext>
              </a:extLst>
            </p:cNvPr>
            <p:cNvGrpSpPr/>
            <p:nvPr/>
          </p:nvGrpSpPr>
          <p:grpSpPr>
            <a:xfrm>
              <a:off x="66725" y="1425507"/>
              <a:ext cx="4592509" cy="1936257"/>
              <a:chOff x="66725" y="1425507"/>
              <a:chExt cx="4592509" cy="193625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29D6044-D914-EE13-5BD2-A3241BBB2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1314" t="5791" r="56556" b="67690"/>
              <a:stretch>
                <a:fillRect/>
              </a:stretch>
            </p:blipFill>
            <p:spPr>
              <a:xfrm>
                <a:off x="66725" y="1442001"/>
                <a:ext cx="2087720" cy="19197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8984DB7-7C9F-9ED4-54BE-3AFEF9756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3567" t="5474" r="7005" b="68007"/>
              <a:stretch>
                <a:fillRect/>
              </a:stretch>
            </p:blipFill>
            <p:spPr>
              <a:xfrm>
                <a:off x="2097288" y="1425507"/>
                <a:ext cx="2561946" cy="1919763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00F0A8-20FF-AC5E-55FD-E0717BB53EC4}"/>
              </a:ext>
            </a:extLst>
          </p:cNvPr>
          <p:cNvGrpSpPr/>
          <p:nvPr/>
        </p:nvGrpSpPr>
        <p:grpSpPr>
          <a:xfrm>
            <a:off x="301772" y="3877983"/>
            <a:ext cx="4445595" cy="2216463"/>
            <a:chOff x="690" y="3299996"/>
            <a:chExt cx="4445595" cy="22164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1044A5-8CFC-1209-2626-73B1930CB170}"/>
                </a:ext>
              </a:extLst>
            </p:cNvPr>
            <p:cNvSpPr txBox="1"/>
            <p:nvPr/>
          </p:nvSpPr>
          <p:spPr>
            <a:xfrm>
              <a:off x="85733" y="3299996"/>
              <a:ext cx="436055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400" b="1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Entropy </a:t>
              </a:r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– Within the affected pores, how evenly is </a:t>
              </a:r>
              <a:r>
                <a:rPr lang="en-US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the </a:t>
              </a:r>
              <a:r>
                <a:rPr lang="en-CH" sz="1400" dirty="0">
                  <a:latin typeface="Helvetica"/>
                  <a:ea typeface="Roboto" panose="02000000000000000000" pitchFamily="2" charset="0"/>
                  <a:cs typeface="Roboto" panose="02000000000000000000" pitchFamily="2" charset="0"/>
                </a:rPr>
                <a:t>precipitate distributed?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BA11009-D757-4239-7AF0-7B1900FBF5C4}"/>
                </a:ext>
              </a:extLst>
            </p:cNvPr>
            <p:cNvGrpSpPr/>
            <p:nvPr/>
          </p:nvGrpSpPr>
          <p:grpSpPr>
            <a:xfrm>
              <a:off x="690" y="3871451"/>
              <a:ext cx="4353039" cy="1645008"/>
              <a:chOff x="690" y="3871451"/>
              <a:chExt cx="4353039" cy="164500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DAF322A-C345-DECB-D48F-E865BD361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0751" t="39210" r="57119" b="38728"/>
              <a:stretch>
                <a:fillRect/>
              </a:stretch>
            </p:blipFill>
            <p:spPr>
              <a:xfrm>
                <a:off x="690" y="3871451"/>
                <a:ext cx="2087720" cy="159706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ABAA8B7-6B2D-AC49-E723-349FFF2E4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6408" t="39804" r="11462" b="38134"/>
              <a:stretch>
                <a:fillRect/>
              </a:stretch>
            </p:blipFill>
            <p:spPr>
              <a:xfrm>
                <a:off x="2266009" y="3919392"/>
                <a:ext cx="2087720" cy="1597067"/>
              </a:xfrm>
              <a:prstGeom prst="rect">
                <a:avLst/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72ADAFA-FF76-BCFB-614A-DC92E52B9D06}"/>
              </a:ext>
            </a:extLst>
          </p:cNvPr>
          <p:cNvSpPr txBox="1"/>
          <p:nvPr/>
        </p:nvSpPr>
        <p:spPr>
          <a:xfrm>
            <a:off x="5394661" y="4137564"/>
            <a:ext cx="609109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Helvetica"/>
              </a:rPr>
              <a:t>Obstructed VS Pristine: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1600" dirty="0">
                <a:solidFill>
                  <a:srgbClr val="4A4A4A"/>
                </a:solidFill>
                <a:latin typeface="Helvetica"/>
              </a:rPr>
              <a:t>Systematically higher variance and lower entropy at all Pe — </a:t>
            </a:r>
            <a:r>
              <a:rPr lang="en-CH" sz="1600" b="1" dirty="0">
                <a:solidFill>
                  <a:srgbClr val="4A4A4A"/>
                </a:solidFill>
                <a:latin typeface="Helvetica"/>
              </a:rPr>
              <a:t>more localized deposition</a:t>
            </a:r>
          </a:p>
          <a:p>
            <a:pPr>
              <a:spcAft>
                <a:spcPts val="600"/>
              </a:spcAft>
            </a:pPr>
            <a:r>
              <a:rPr lang="en-CH" dirty="0">
                <a:solidFill>
                  <a:srgbClr val="000000"/>
                </a:solidFill>
                <a:latin typeface="Helvetica"/>
              </a:rPr>
              <a:t>Diffusion VS Advection: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sz="1600" b="1" dirty="0">
                <a:solidFill>
                  <a:srgbClr val="4A4A4A"/>
                </a:solidFill>
                <a:latin typeface="Helvetica"/>
              </a:rPr>
              <a:t>Low</a:t>
            </a:r>
            <a:r>
              <a:rPr lang="en-CH" sz="1600" dirty="0">
                <a:solidFill>
                  <a:srgbClr val="4A4A4A"/>
                </a:solidFill>
                <a:latin typeface="Helvetica"/>
              </a:rPr>
              <a:t> Pe: broad range of pores affected but high concentration variability within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sz="1600" b="1" dirty="0">
                <a:solidFill>
                  <a:srgbClr val="4A4A4A"/>
                </a:solidFill>
                <a:latin typeface="Helvetica"/>
              </a:rPr>
              <a:t>High</a:t>
            </a:r>
            <a:r>
              <a:rPr lang="en-CH" sz="1600" dirty="0">
                <a:solidFill>
                  <a:srgbClr val="4A4A4A"/>
                </a:solidFill>
                <a:latin typeface="Helvetica"/>
              </a:rPr>
              <a:t> Pe: fewer pores involved, but m</a:t>
            </a:r>
            <a:r>
              <a:rPr lang="en-GB" sz="1600" dirty="0">
                <a:solidFill>
                  <a:srgbClr val="4A4A4A"/>
                </a:solidFill>
                <a:latin typeface="Helvetica"/>
              </a:rPr>
              <a:t>or</a:t>
            </a:r>
            <a:r>
              <a:rPr lang="en-CH" sz="1600" dirty="0">
                <a:solidFill>
                  <a:srgbClr val="4A4A4A"/>
                </a:solidFill>
                <a:latin typeface="Helvetica"/>
              </a:rPr>
              <a:t>e equally affected</a:t>
            </a:r>
          </a:p>
        </p:txBody>
      </p:sp>
    </p:spTree>
    <p:extLst>
      <p:ext uri="{BB962C8B-B14F-4D97-AF65-F5344CB8AC3E}">
        <p14:creationId xmlns:p14="http://schemas.microsoft.com/office/powerpoint/2010/main" val="5814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577D9-3E8E-459C-A68D-447EEBA8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20.05.26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704E-6438-98C0-4AAC-F7FF94E9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Anna Kottsova – Interpore 2026</a:t>
            </a:r>
            <a:endParaRPr lang="de-CH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29613-12B6-97D4-A464-1189C946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FF2A77-E03B-61A3-F3A9-48B02F52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Conclusions</a:t>
            </a:r>
          </a:p>
        </p:txBody>
      </p:sp>
      <p:pic>
        <p:nvPicPr>
          <p:cNvPr id="7" name="With_precip_Pe_0.1">
            <a:hlinkClick r:id="" action="ppaction://media"/>
            <a:extLst>
              <a:ext uri="{FF2B5EF4-FFF2-40B4-BE49-F238E27FC236}">
                <a16:creationId xmlns:a16="http://schemas.microsoft.com/office/drawing/2014/main" id="{C87273D5-71BF-8783-DFA2-61A80AA5C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696" t="7170" r="8989" b="19607"/>
          <a:stretch>
            <a:fillRect/>
          </a:stretch>
        </p:blipFill>
        <p:spPr>
          <a:xfrm>
            <a:off x="464959" y="1182816"/>
            <a:ext cx="2091809" cy="2246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46BAE-2774-E506-CD8B-2DE9D2729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643" y="2214458"/>
            <a:ext cx="2296552" cy="2206270"/>
          </a:xfrm>
          <a:prstGeom prst="rect">
            <a:avLst/>
          </a:prstGeom>
        </p:spPr>
      </p:pic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A3040959-F478-F982-7150-F811545A5142}"/>
              </a:ext>
            </a:extLst>
          </p:cNvPr>
          <p:cNvSpPr txBox="1">
            <a:spLocks/>
          </p:cNvSpPr>
          <p:nvPr/>
        </p:nvSpPr>
        <p:spPr>
          <a:xfrm>
            <a:off x="4871700" y="1255289"/>
            <a:ext cx="6855341" cy="497958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Helvetica" pitchFamily="2" charset="0"/>
              </a:rPr>
              <a:t>Boundary suppresses mixing at all flow regimes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Strongest spread suppression at low Pe (diffusion is impeded directly)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Marginal at high Pe (advection already segregates reactive streams)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Helvetica" pitchFamily="2" charset="0"/>
              </a:rPr>
              <a:t>Self-regulating, not self-arresting </a:t>
            </a:r>
            <a:r>
              <a:rPr lang="en-US" sz="2000" dirty="0">
                <a:latin typeface="Helvetica" pitchFamily="2" charset="0"/>
              </a:rPr>
              <a:t>behavior</a:t>
            </a:r>
            <a:endParaRPr lang="en-GB" sz="2000" dirty="0">
              <a:latin typeface="Helvetica" pitchFamily="2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Boundary slows early reaction but sustains high concentration gradients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Helvetica" pitchFamily="2" charset="0"/>
              </a:rPr>
              <a:t>Flow regime controls not just how much mineral precipitate but how it is distributed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Low Pe: larger area occupied, broadly distributed with larger variability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High Pe: fewer pores affected but more uniformly (strongly) occupied </a:t>
            </a:r>
            <a:r>
              <a:rPr lang="en-CH" dirty="0"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⇨</a:t>
            </a:r>
            <a:r>
              <a:rPr lang="en-GB" dirty="0">
                <a:solidFill>
                  <a:srgbClr val="4A4A4A"/>
                </a:solidFill>
                <a:latin typeface="Helvetica" pitchFamily="2" charset="0"/>
              </a:rPr>
              <a:t> potentially more damaging per unit volume</a:t>
            </a:r>
            <a:endParaRPr lang="en-CH" altLang="en-CH" sz="16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89EBCF-2EE8-C683-67A6-528E5AB439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197" r="5009"/>
          <a:stretch>
            <a:fillRect/>
          </a:stretch>
        </p:blipFill>
        <p:spPr>
          <a:xfrm>
            <a:off x="723286" y="4172387"/>
            <a:ext cx="2025703" cy="22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Präsentation3" id="{9C84984C-18ED-5E49-A574-15FF8A3954B8}" vid="{0B390235-9264-874C-ABEB-5D2188FC234E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2017</TotalTime>
  <Words>622</Words>
  <Application>Microsoft Macintosh PowerPoint</Application>
  <PresentationFormat>Widescreen</PresentationFormat>
  <Paragraphs>140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Cambria Math</vt:lpstr>
      <vt:lpstr>Helvetica</vt:lpstr>
      <vt:lpstr>Proxima Nova</vt:lpstr>
      <vt:lpstr>PT Serif</vt:lpstr>
      <vt:lpstr>Roboto</vt:lpstr>
      <vt:lpstr>Symbol</vt:lpstr>
      <vt:lpstr>ETH Zürich</vt:lpstr>
      <vt:lpstr>Regime-Dependent Reactive Mixing Across a Mineral Precipitation Boundary  </vt:lpstr>
      <vt:lpstr>Introduction: Mineral Precipitation</vt:lpstr>
      <vt:lpstr>Prior Experimental Research</vt:lpstr>
      <vt:lpstr>Research Questions</vt:lpstr>
      <vt:lpstr>Pore Network Modeling Approach</vt:lpstr>
      <vt:lpstr>Regime-Dependent Mixing Suppression</vt:lpstr>
      <vt:lpstr>Self-regulating Feedback of the Precipitation Boundary</vt:lpstr>
      <vt:lpstr>Spatial Distribution Analysis</vt:lpstr>
      <vt:lpstr>Conclusions</vt:lpstr>
      <vt:lpstr>Thank you for attention!  Anna Kottsova akottsova@ethz.ch  ETH Zürich Geothermal Energy and Geofluids group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Kottsova</dc:creator>
  <cp:lastModifiedBy>Anna Kottsova</cp:lastModifiedBy>
  <cp:revision>11</cp:revision>
  <dcterms:created xsi:type="dcterms:W3CDTF">2026-05-12T14:38:27Z</dcterms:created>
  <dcterms:modified xsi:type="dcterms:W3CDTF">2026-05-15T15:56:27Z</dcterms:modified>
</cp:coreProperties>
</file>