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63" r:id="rId4"/>
    <p:sldId id="266" r:id="rId5"/>
    <p:sldId id="274" r:id="rId6"/>
    <p:sldId id="267" r:id="rId7"/>
    <p:sldId id="260" r:id="rId8"/>
    <p:sldId id="278" r:id="rId9"/>
    <p:sldId id="269" r:id="rId10"/>
    <p:sldId id="268" r:id="rId11"/>
    <p:sldId id="270" r:id="rId12"/>
    <p:sldId id="271" r:id="rId13"/>
    <p:sldId id="279" r:id="rId14"/>
    <p:sldId id="272" r:id="rId15"/>
    <p:sldId id="280" r:id="rId16"/>
    <p:sldId id="276"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A84"/>
    <a:srgbClr val="1C7293"/>
    <a:srgbClr val="E17055"/>
    <a:srgbClr val="FFFFFF"/>
    <a:srgbClr val="3447FC"/>
    <a:srgbClr val="C6C1DF"/>
    <a:srgbClr val="EFD32D"/>
    <a:srgbClr val="F8EE24"/>
    <a:srgbClr val="215F9A"/>
    <a:srgbClr val="61CB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83209" autoAdjust="0"/>
  </p:normalViewPr>
  <p:slideViewPr>
    <p:cSldViewPr snapToGrid="0">
      <p:cViewPr varScale="1">
        <p:scale>
          <a:sx n="57" d="100"/>
          <a:sy n="57" d="100"/>
        </p:scale>
        <p:origin x="8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D:\&#39033;&#30446;&#25991;&#20214;\&#36164;&#26009;-&#25991;&#31456;\&#27605;&#35774;\&#23454;&#39564;&#36164;&#26009;\&#34920;&#26684;&#32472;&#21046;-&#22320;&#21270;&#35199;&#21271;&#20065;.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522F3D71E453FDEF/&#25991;&#26723;/&#24037;&#20316;&#31807;1.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0925925925925923E-2"/>
          <c:w val="0.9121038629150664"/>
          <c:h val="0.94907403544199576"/>
        </c:manualLayout>
      </c:layout>
      <c:doughnutChart>
        <c:varyColors val="1"/>
        <c:ser>
          <c:idx val="0"/>
          <c:order val="0"/>
          <c:dPt>
            <c:idx val="0"/>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1-25A8-4508-A383-65297B9C6EA5}"/>
              </c:ext>
            </c:extLst>
          </c:dPt>
          <c:dPt>
            <c:idx val="1"/>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3-25A8-4508-A383-65297B9C6EA5}"/>
              </c:ext>
            </c:extLst>
          </c:dPt>
          <c:dPt>
            <c:idx val="2"/>
            <c:bubble3D val="0"/>
            <c:explosion val="20"/>
            <c:spPr>
              <a:solidFill>
                <a:srgbClr val="FF9900"/>
              </a:solidFill>
              <a:ln w="19050">
                <a:solidFill>
                  <a:schemeClr val="lt1"/>
                </a:solidFill>
              </a:ln>
              <a:effectLst/>
            </c:spPr>
            <c:extLst>
              <c:ext xmlns:c16="http://schemas.microsoft.com/office/drawing/2014/chart" uri="{C3380CC4-5D6E-409C-BE32-E72D297353CC}">
                <c16:uniqueId val="{00000005-25A8-4508-A383-65297B9C6EA5}"/>
              </c:ext>
            </c:extLst>
          </c:dPt>
          <c:dPt>
            <c:idx val="3"/>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7-25A8-4508-A383-65297B9C6EA5}"/>
              </c:ext>
            </c:extLst>
          </c:dPt>
          <c:dLbls>
            <c:dLbl>
              <c:idx val="0"/>
              <c:layout>
                <c:manualLayout>
                  <c:x val="-0.10538457070308943"/>
                  <c:y val="-0.4073685186530978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A8-4508-A383-65297B9C6EA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饼状图!$B$1:$B$4</c:f>
              <c:strCache>
                <c:ptCount val="4"/>
                <c:pt idx="0">
                  <c:v>Conventional Gas</c:v>
                </c:pt>
                <c:pt idx="1">
                  <c:v>Tight Gas</c:v>
                </c:pt>
                <c:pt idx="2">
                  <c:v>Shale Gas</c:v>
                </c:pt>
                <c:pt idx="3">
                  <c:v>Coalbed Methane</c:v>
                </c:pt>
              </c:strCache>
            </c:strRef>
          </c:cat>
          <c:val>
            <c:numRef>
              <c:f>饼状图!$C$1:$C$4</c:f>
              <c:numCache>
                <c:formatCode>0%</c:formatCode>
                <c:ptCount val="4"/>
                <c:pt idx="0">
                  <c:v>0.56999999999999995</c:v>
                </c:pt>
                <c:pt idx="1">
                  <c:v>0.26</c:v>
                </c:pt>
                <c:pt idx="2">
                  <c:v>0.11</c:v>
                </c:pt>
                <c:pt idx="3">
                  <c:v>0.06</c:v>
                </c:pt>
              </c:numCache>
            </c:numRef>
          </c:val>
          <c:extLst>
            <c:ext xmlns:c16="http://schemas.microsoft.com/office/drawing/2014/chart" uri="{C3380CC4-5D6E-409C-BE32-E72D297353CC}">
              <c16:uniqueId val="{00000008-25A8-4508-A383-65297B9C6EA5}"/>
            </c:ext>
          </c:extLst>
        </c:ser>
        <c:dLbls>
          <c:showLegendKey val="0"/>
          <c:showVal val="1"/>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0.48447345845923567"/>
          <c:y val="0.45710226062463505"/>
          <c:w val="0.50810931703132411"/>
          <c:h val="0.5428977393753649"/>
        </c:manualLayout>
      </c:layout>
      <c:overlay val="0"/>
      <c:spPr>
        <a:solidFill>
          <a:schemeClr val="accent1">
            <a:lumMod val="75000"/>
            <a:alpha val="70000"/>
          </a:schemeClr>
        </a:solidFill>
        <a:ln>
          <a:noFill/>
        </a:ln>
        <a:effectLst/>
      </c:spPr>
      <c:txPr>
        <a:bodyPr rot="0" spcFirstLastPara="1" vertOverflow="ellipsis" vert="horz" wrap="square" anchor="ctr" anchorCtr="1"/>
        <a:lstStyle/>
        <a:p>
          <a:pPr>
            <a:defRPr sz="9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solidFill>
            <a:schemeClr val="tx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65364182024165"/>
          <c:y val="9.1496473097112854E-2"/>
          <c:w val="0.62079640849183393"/>
          <c:h val="0.90451976706036741"/>
        </c:manualLayout>
      </c:layout>
      <c:doughnutChart>
        <c:varyColors val="1"/>
        <c:ser>
          <c:idx val="0"/>
          <c:order val="0"/>
          <c:tx>
            <c:strRef>
              <c:f>'Sheet3 (2)'!$A$40</c:f>
              <c:strCache>
                <c:ptCount val="1"/>
                <c:pt idx="0">
                  <c:v>XBX-7</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0BE0-4105-876F-9696F23CF47B}"/>
              </c:ext>
            </c:extLst>
          </c:dPt>
          <c:dPt>
            <c:idx val="1"/>
            <c:bubble3D val="0"/>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3-0BE0-4105-876F-9696F23CF47B}"/>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0BE0-4105-876F-9696F23CF47B}"/>
              </c:ext>
            </c:extLst>
          </c:dPt>
          <c:dPt>
            <c:idx val="3"/>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7-0BE0-4105-876F-9696F23CF47B}"/>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(2)'!$B$40:$E$40</c:f>
              <c:numCache>
                <c:formatCode>General</c:formatCode>
                <c:ptCount val="4"/>
                <c:pt idx="0">
                  <c:v>15</c:v>
                </c:pt>
                <c:pt idx="1">
                  <c:v>17</c:v>
                </c:pt>
                <c:pt idx="2">
                  <c:v>35</c:v>
                </c:pt>
                <c:pt idx="3">
                  <c:v>33</c:v>
                </c:pt>
              </c:numCache>
            </c:numRef>
          </c:val>
          <c:extLst>
            <c:ext xmlns:c16="http://schemas.microsoft.com/office/drawing/2014/chart" uri="{C3380CC4-5D6E-409C-BE32-E72D297353CC}">
              <c16:uniqueId val="{00000008-0BE0-4105-876F-9696F23CF47B}"/>
            </c:ext>
          </c:extLst>
        </c:ser>
        <c:ser>
          <c:idx val="1"/>
          <c:order val="1"/>
          <c:tx>
            <c:strRef>
              <c:f>'Sheet3 (2)'!$A$41</c:f>
              <c:strCache>
                <c:ptCount val="1"/>
                <c:pt idx="0">
                  <c:v>XBX-8</c:v>
                </c:pt>
              </c:strCache>
            </c:strRef>
          </c:tx>
          <c:explosion val="1"/>
          <c:dPt>
            <c:idx val="0"/>
            <c:bubble3D val="0"/>
            <c:explosion val="16"/>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A-0BE0-4105-876F-9696F23CF47B}"/>
              </c:ext>
            </c:extLst>
          </c:dPt>
          <c:dPt>
            <c:idx val="1"/>
            <c:bubble3D val="0"/>
            <c:explosion val="20"/>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C-0BE0-4105-876F-9696F23CF47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E-0BE0-4105-876F-9696F23CF47B}"/>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10-0BE0-4105-876F-9696F23CF47B}"/>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(2)'!$B$41:$E$41</c:f>
              <c:numCache>
                <c:formatCode>General</c:formatCode>
                <c:ptCount val="4"/>
                <c:pt idx="0">
                  <c:v>12</c:v>
                </c:pt>
                <c:pt idx="1">
                  <c:v>25</c:v>
                </c:pt>
                <c:pt idx="2">
                  <c:v>30</c:v>
                </c:pt>
                <c:pt idx="3">
                  <c:v>33</c:v>
                </c:pt>
              </c:numCache>
            </c:numRef>
          </c:val>
          <c:extLst>
            <c:ext xmlns:c16="http://schemas.microsoft.com/office/drawing/2014/chart" uri="{C3380CC4-5D6E-409C-BE32-E72D297353CC}">
              <c16:uniqueId val="{00000011-0BE0-4105-876F-9696F23CF47B}"/>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65364182024165"/>
          <c:y val="9.1496473097112854E-2"/>
          <c:w val="0.62079640849183393"/>
          <c:h val="0.90451976706036741"/>
        </c:manualLayout>
      </c:layout>
      <c:doughnutChart>
        <c:varyColors val="1"/>
        <c:ser>
          <c:idx val="0"/>
          <c:order val="0"/>
          <c:tx>
            <c:strRef>
              <c:f>'Sheet3 (2)'!$A$34</c:f>
              <c:strCache>
                <c:ptCount val="1"/>
                <c:pt idx="0">
                  <c:v>LMX-1</c:v>
                </c:pt>
              </c:strCache>
            </c:strRef>
          </c:tx>
          <c:spPr>
            <a:solidFill>
              <a:schemeClr val="bg1"/>
            </a:solidFill>
            <a:ln>
              <a:noFill/>
            </a:ln>
          </c:spPr>
          <c:dPt>
            <c:idx val="0"/>
            <c:bubble3D val="0"/>
            <c:explosion val="11"/>
            <c:spPr>
              <a:solidFill>
                <a:schemeClr val="bg1"/>
              </a:solidFill>
              <a:ln w="19050">
                <a:noFill/>
              </a:ln>
              <a:effectLst/>
            </c:spPr>
            <c:extLst>
              <c:ext xmlns:c16="http://schemas.microsoft.com/office/drawing/2014/chart" uri="{C3380CC4-5D6E-409C-BE32-E72D297353CC}">
                <c16:uniqueId val="{00000001-DD64-4D5F-BA86-E774E32F970B}"/>
              </c:ext>
            </c:extLst>
          </c:dPt>
          <c:dPt>
            <c:idx val="1"/>
            <c:bubble3D val="0"/>
            <c:explosion val="36"/>
            <c:spPr>
              <a:solidFill>
                <a:schemeClr val="bg1"/>
              </a:solidFill>
              <a:ln w="19050">
                <a:noFill/>
              </a:ln>
              <a:effectLst/>
            </c:spPr>
            <c:extLst>
              <c:ext xmlns:c16="http://schemas.microsoft.com/office/drawing/2014/chart" uri="{C3380CC4-5D6E-409C-BE32-E72D297353CC}">
                <c16:uniqueId val="{00000003-DD64-4D5F-BA86-E774E32F970B}"/>
              </c:ext>
            </c:extLst>
          </c:dPt>
          <c:dPt>
            <c:idx val="2"/>
            <c:bubble3D val="0"/>
            <c:spPr>
              <a:solidFill>
                <a:schemeClr val="bg1"/>
              </a:solidFill>
              <a:ln w="19050">
                <a:noFill/>
              </a:ln>
              <a:effectLst/>
            </c:spPr>
            <c:extLst>
              <c:ext xmlns:c16="http://schemas.microsoft.com/office/drawing/2014/chart" uri="{C3380CC4-5D6E-409C-BE32-E72D297353CC}">
                <c16:uniqueId val="{00000005-DD64-4D5F-BA86-E774E32F970B}"/>
              </c:ext>
            </c:extLst>
          </c:dPt>
          <c:dPt>
            <c:idx val="3"/>
            <c:bubble3D val="0"/>
            <c:spPr>
              <a:solidFill>
                <a:schemeClr val="bg1"/>
              </a:solidFill>
              <a:ln w="19050">
                <a:noFill/>
              </a:ln>
              <a:effectLst/>
            </c:spPr>
            <c:extLst>
              <c:ext xmlns:c16="http://schemas.microsoft.com/office/drawing/2014/chart" uri="{C3380CC4-5D6E-409C-BE32-E72D297353CC}">
                <c16:uniqueId val="{00000007-DD64-4D5F-BA86-E774E32F970B}"/>
              </c:ext>
            </c:extLst>
          </c:dPt>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(2)'!$B$34:$E$34</c:f>
              <c:numCache>
                <c:formatCode>General</c:formatCode>
                <c:ptCount val="4"/>
                <c:pt idx="0">
                  <c:v>6</c:v>
                </c:pt>
                <c:pt idx="1">
                  <c:v>9</c:v>
                </c:pt>
                <c:pt idx="2">
                  <c:v>38</c:v>
                </c:pt>
                <c:pt idx="3">
                  <c:v>47</c:v>
                </c:pt>
              </c:numCache>
            </c:numRef>
          </c:val>
          <c:extLst>
            <c:ext xmlns:c16="http://schemas.microsoft.com/office/drawing/2014/chart" uri="{C3380CC4-5D6E-409C-BE32-E72D297353CC}">
              <c16:uniqueId val="{00000008-DD64-4D5F-BA86-E774E32F970B}"/>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8.9365504915102766E-3"/>
          <c:y val="6.1696140441461239E-2"/>
          <c:w val="0.96961572832886511"/>
          <c:h val="0.91315175766963552"/>
        </c:manualLayout>
      </c:layout>
      <c:overlay val="0"/>
      <c:spPr>
        <a:solidFill>
          <a:schemeClr val="tx2">
            <a:lumMod val="90000"/>
            <a:lumOff val="10000"/>
            <a:alpha val="60000"/>
          </a:schemeClr>
        </a:solidFill>
        <a:ln>
          <a:noFill/>
        </a:ln>
        <a:effectLst/>
      </c:spPr>
      <c:txPr>
        <a:bodyPr rot="0" spcFirstLastPara="1" vertOverflow="ellipsis" vert="horz" wrap="square" anchor="ctr" anchorCtr="1"/>
        <a:lstStyle/>
        <a:p>
          <a:pPr>
            <a:defRPr sz="105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050" b="1">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3394300986734"/>
          <c:y val="6.4675925925925928E-2"/>
          <c:w val="0.83072931711728737"/>
          <c:h val="0.73553425925925919"/>
        </c:manualLayout>
      </c:layout>
      <c:barChart>
        <c:barDir val="col"/>
        <c:grouping val="clustered"/>
        <c:varyColors val="0"/>
        <c:ser>
          <c:idx val="0"/>
          <c:order val="0"/>
          <c:tx>
            <c:v>Uncemented Region</c:v>
          </c:tx>
          <c:spPr>
            <a:solidFill>
              <a:schemeClr val="accent2">
                <a:lumMod val="60000"/>
                <a:lumOff val="40000"/>
              </a:schemeClr>
            </a:solidFill>
            <a:ln>
              <a:noFill/>
            </a:ln>
            <a:effectLst/>
          </c:spPr>
          <c:invertIfNegative val="0"/>
          <c:cat>
            <c:numRef>
              <c:f>'Sheet1 (2)'!$G$5:$G$11</c:f>
              <c:numCache>
                <c:formatCode>General</c:formatCode>
                <c:ptCount val="7"/>
                <c:pt idx="0">
                  <c:v>5</c:v>
                </c:pt>
                <c:pt idx="1">
                  <c:v>10</c:v>
                </c:pt>
                <c:pt idx="2">
                  <c:v>15</c:v>
                </c:pt>
                <c:pt idx="3">
                  <c:v>20</c:v>
                </c:pt>
                <c:pt idx="4">
                  <c:v>30</c:v>
                </c:pt>
                <c:pt idx="5">
                  <c:v>40</c:v>
                </c:pt>
                <c:pt idx="6">
                  <c:v>50</c:v>
                </c:pt>
              </c:numCache>
            </c:numRef>
          </c:cat>
          <c:val>
            <c:numRef>
              <c:f>'Sheet1 (2)'!$K$5:$K$11</c:f>
              <c:numCache>
                <c:formatCode>General</c:formatCode>
                <c:ptCount val="7"/>
                <c:pt idx="0">
                  <c:v>5.4054054054054053</c:v>
                </c:pt>
                <c:pt idx="1">
                  <c:v>22.655007949125594</c:v>
                </c:pt>
                <c:pt idx="2">
                  <c:v>25.357710651828295</c:v>
                </c:pt>
                <c:pt idx="3">
                  <c:v>25.596184419713829</c:v>
                </c:pt>
                <c:pt idx="4">
                  <c:v>13.354531001589825</c:v>
                </c:pt>
                <c:pt idx="5">
                  <c:v>5.9220985691573924</c:v>
                </c:pt>
                <c:pt idx="6">
                  <c:v>0.23887122416534182</c:v>
                </c:pt>
              </c:numCache>
            </c:numRef>
          </c:val>
          <c:extLst>
            <c:ext xmlns:c16="http://schemas.microsoft.com/office/drawing/2014/chart" uri="{C3380CC4-5D6E-409C-BE32-E72D297353CC}">
              <c16:uniqueId val="{00000000-62B9-4E00-A67F-9FA146793CE9}"/>
            </c:ext>
          </c:extLst>
        </c:ser>
        <c:ser>
          <c:idx val="1"/>
          <c:order val="1"/>
          <c:tx>
            <c:v>Cemented Region</c:v>
          </c:tx>
          <c:spPr>
            <a:solidFill>
              <a:schemeClr val="tx2">
                <a:lumMod val="50000"/>
                <a:lumOff val="50000"/>
              </a:schemeClr>
            </a:solidFill>
            <a:ln>
              <a:noFill/>
            </a:ln>
            <a:effectLst/>
          </c:spPr>
          <c:invertIfNegative val="0"/>
          <c:val>
            <c:numRef>
              <c:f>'Sheet1 (2)'!$Q$5:$Q$11</c:f>
              <c:numCache>
                <c:formatCode>0.00E+00</c:formatCode>
                <c:ptCount val="7"/>
                <c:pt idx="0">
                  <c:v>8.2738944365192602</c:v>
                </c:pt>
                <c:pt idx="1">
                  <c:v>32.524964336661917</c:v>
                </c:pt>
                <c:pt idx="2">
                  <c:v>31.098430813124111</c:v>
                </c:pt>
                <c:pt idx="3">
                  <c:v>21.184022824536378</c:v>
                </c:pt>
                <c:pt idx="4">
                  <c:v>5.1355206847360915</c:v>
                </c:pt>
                <c:pt idx="5">
                  <c:v>0.6426533523537804</c:v>
                </c:pt>
                <c:pt idx="6">
                  <c:v>0</c:v>
                </c:pt>
              </c:numCache>
            </c:numRef>
          </c:val>
          <c:extLst>
            <c:ext xmlns:c16="http://schemas.microsoft.com/office/drawing/2014/chart" uri="{C3380CC4-5D6E-409C-BE32-E72D297353CC}">
              <c16:uniqueId val="{00000001-62B9-4E00-A67F-9FA146793CE9}"/>
            </c:ext>
          </c:extLst>
        </c:ser>
        <c:dLbls>
          <c:showLegendKey val="0"/>
          <c:showVal val="0"/>
          <c:showCatName val="0"/>
          <c:showSerName val="0"/>
          <c:showPercent val="0"/>
          <c:showBubbleSize val="0"/>
        </c:dLbls>
        <c:gapWidth val="50"/>
        <c:axId val="1257741711"/>
        <c:axId val="1257744591"/>
      </c:barChart>
      <c:catAx>
        <c:axId val="1257741711"/>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ltLang="zh-CN"/>
                  <a:t>Pore Width (nm)</a:t>
                </a:r>
                <a:endParaRPr lang="zh-CN" altLang="en-US"/>
              </a:p>
            </c:rich>
          </c:tx>
          <c:layout>
            <c:manualLayout>
              <c:xMode val="edge"/>
              <c:yMode val="edge"/>
              <c:x val="0.36339304007322409"/>
              <c:y val="0.8814958333333333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ltLang="en-US"/>
            </a:p>
          </c:txPr>
        </c:title>
        <c:numFmt formatCode="General" sourceLinked="1"/>
        <c:majorTickMark val="none"/>
        <c:minorTickMark val="none"/>
        <c:tickLblPos val="nextTo"/>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257744591"/>
        <c:crosses val="autoZero"/>
        <c:auto val="1"/>
        <c:lblAlgn val="ctr"/>
        <c:lblOffset val="100"/>
        <c:noMultiLvlLbl val="0"/>
      </c:catAx>
      <c:valAx>
        <c:axId val="1257744591"/>
        <c:scaling>
          <c:orientation val="minMax"/>
        </c:scaling>
        <c:delete val="0"/>
        <c:axPos val="l"/>
        <c:majorGridlines>
          <c:spPr>
            <a:ln w="19050" cap="flat" cmpd="sng" algn="ctr">
              <a:solidFill>
                <a:schemeClr val="bg1">
                  <a:lumMod val="6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ltLang="zh-CN"/>
                  <a:t>Area ratio (%)</a:t>
                </a:r>
                <a:endParaRPr lang="zh-CN" altLang="en-US"/>
              </a:p>
            </c:rich>
          </c:tx>
          <c:layout>
            <c:manualLayout>
              <c:xMode val="edge"/>
              <c:yMode val="edge"/>
              <c:x val="0"/>
              <c:y val="0.23224166666666665"/>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lt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257741711"/>
        <c:crosses val="autoZero"/>
        <c:crossBetween val="between"/>
        <c:majorUnit val="10"/>
      </c:valAx>
      <c:spPr>
        <a:noFill/>
        <a:ln>
          <a:noFill/>
        </a:ln>
        <a:effectLst/>
      </c:spPr>
    </c:plotArea>
    <c:legend>
      <c:legendPos val="r"/>
      <c:layout>
        <c:manualLayout>
          <c:xMode val="edge"/>
          <c:yMode val="edge"/>
          <c:x val="0.52006328308268623"/>
          <c:y val="6.520416666666666E-2"/>
          <c:w val="0.41643666666666668"/>
          <c:h val="0.18755462962962963"/>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022827591904E-2"/>
          <c:y val="5.0925925925925923E-2"/>
          <c:w val="0.85998116325331952"/>
          <c:h val="0.8221582852215179"/>
        </c:manualLayout>
      </c:layout>
      <c:areaChart>
        <c:grouping val="standard"/>
        <c:varyColors val="0"/>
        <c:ser>
          <c:idx val="2"/>
          <c:order val="0"/>
          <c:tx>
            <c:v>Acidification</c:v>
          </c:tx>
          <c:spPr>
            <a:solidFill>
              <a:schemeClr val="bg1">
                <a:lumMod val="75000"/>
              </a:schemeClr>
            </a:solidFill>
            <a:ln w="12700">
              <a:solidFill>
                <a:schemeClr val="tx1"/>
              </a:solidFill>
            </a:ln>
            <a:effectLst/>
          </c:spPr>
          <c:cat>
            <c:numRef>
              <c:f>'吸附-脱附DFT'!$ES$3:$ES$63</c:f>
              <c:numCache>
                <c:formatCode>General</c:formatCode>
                <c:ptCount val="61"/>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pt idx="57">
                  <c:v>159.35531208275063</c:v>
                </c:pt>
                <c:pt idx="58">
                  <c:v>172.07943455692731</c:v>
                </c:pt>
                <c:pt idx="59">
                  <c:v>185.80431526667672</c:v>
                </c:pt>
                <c:pt idx="60">
                  <c:v>200.61934171203177</c:v>
                </c:pt>
              </c:numCache>
            </c:numRef>
          </c:cat>
          <c:val>
            <c:numRef>
              <c:f>'吸附-脱附DFT'!$ET$3:$ET$63</c:f>
              <c:numCache>
                <c:formatCode>General</c:formatCode>
                <c:ptCount val="61"/>
                <c:pt idx="0">
                  <c:v>3.7970448968766902E-4</c:v>
                </c:pt>
                <c:pt idx="1">
                  <c:v>4.2295994183337598E-4</c:v>
                </c:pt>
                <c:pt idx="2">
                  <c:v>4.5222149892748271E-4</c:v>
                </c:pt>
                <c:pt idx="3">
                  <c:v>4.5012523531080839E-4</c:v>
                </c:pt>
                <c:pt idx="4">
                  <c:v>4.021148977952539E-4</c:v>
                </c:pt>
                <c:pt idx="5">
                  <c:v>4.0492325979911209E-4</c:v>
                </c:pt>
                <c:pt idx="6">
                  <c:v>3.9268332523472241E-4</c:v>
                </c:pt>
                <c:pt idx="7">
                  <c:v>3.5498072082437845E-4</c:v>
                </c:pt>
                <c:pt idx="8">
                  <c:v>3.0394381423153971E-4</c:v>
                </c:pt>
                <c:pt idx="9">
                  <c:v>2.5222777032739199E-4</c:v>
                </c:pt>
                <c:pt idx="10">
                  <c:v>2.1362899913863559E-4</c:v>
                </c:pt>
                <c:pt idx="11">
                  <c:v>1.8463764989044783E-4</c:v>
                </c:pt>
                <c:pt idx="12">
                  <c:v>2.1874288142029871E-4</c:v>
                </c:pt>
                <c:pt idx="13">
                  <c:v>2.1568809030403889E-4</c:v>
                </c:pt>
                <c:pt idx="14">
                  <c:v>1.994181034306122E-4</c:v>
                </c:pt>
                <c:pt idx="15">
                  <c:v>2.1202253225208656E-4</c:v>
                </c:pt>
                <c:pt idx="16">
                  <c:v>2.0023940371987931E-4</c:v>
                </c:pt>
                <c:pt idx="17">
                  <c:v>2.0919778761063665E-4</c:v>
                </c:pt>
                <c:pt idx="18">
                  <c:v>2.1286272112797713E-4</c:v>
                </c:pt>
                <c:pt idx="19">
                  <c:v>2.1492012335926791E-4</c:v>
                </c:pt>
                <c:pt idx="20">
                  <c:v>2.1282618849524239E-4</c:v>
                </c:pt>
                <c:pt idx="21">
                  <c:v>2.0719701891964499E-4</c:v>
                </c:pt>
                <c:pt idx="22">
                  <c:v>1.9798890250341352E-4</c:v>
                </c:pt>
                <c:pt idx="23">
                  <c:v>1.8837358993642445E-4</c:v>
                </c:pt>
                <c:pt idx="24">
                  <c:v>1.8051735196589213E-4</c:v>
                </c:pt>
                <c:pt idx="25">
                  <c:v>1.8092443368693747E-4</c:v>
                </c:pt>
                <c:pt idx="26">
                  <c:v>1.8830853896315575E-4</c:v>
                </c:pt>
                <c:pt idx="27">
                  <c:v>1.933655919961028E-4</c:v>
                </c:pt>
                <c:pt idx="28">
                  <c:v>1.8638186564367285E-4</c:v>
                </c:pt>
                <c:pt idx="29">
                  <c:v>1.6340475506314791E-4</c:v>
                </c:pt>
                <c:pt idx="30">
                  <c:v>1.2186900091832021E-4</c:v>
                </c:pt>
                <c:pt idx="31">
                  <c:v>3.8406345993280411E-5</c:v>
                </c:pt>
                <c:pt idx="32">
                  <c:v>0</c:v>
                </c:pt>
                <c:pt idx="33">
                  <c:v>0</c:v>
                </c:pt>
                <c:pt idx="34">
                  <c:v>4.8643632908351719E-5</c:v>
                </c:pt>
                <c:pt idx="35">
                  <c:v>1.5017092926081292E-4</c:v>
                </c:pt>
                <c:pt idx="36">
                  <c:v>2.5312869406955837E-4</c:v>
                </c:pt>
                <c:pt idx="37">
                  <c:v>3.459878887010816E-4</c:v>
                </c:pt>
                <c:pt idx="38">
                  <c:v>3.715425152111018E-4</c:v>
                </c:pt>
                <c:pt idx="39">
                  <c:v>3.1725451274782672E-4</c:v>
                </c:pt>
                <c:pt idx="40">
                  <c:v>2.3763834093404958E-4</c:v>
                </c:pt>
                <c:pt idx="41">
                  <c:v>1.9144827864801161E-4</c:v>
                </c:pt>
                <c:pt idx="42">
                  <c:v>1.8195446774143243E-4</c:v>
                </c:pt>
                <c:pt idx="43">
                  <c:v>1.6112312166880987E-4</c:v>
                </c:pt>
                <c:pt idx="44">
                  <c:v>1.22271754525776E-4</c:v>
                </c:pt>
                <c:pt idx="45">
                  <c:v>9.9086235304787204E-5</c:v>
                </c:pt>
                <c:pt idx="46">
                  <c:v>9.1651179403582167E-5</c:v>
                </c:pt>
                <c:pt idx="47">
                  <c:v>7.3128147050738335E-5</c:v>
                </c:pt>
                <c:pt idx="48">
                  <c:v>6.1712285969406366E-5</c:v>
                </c:pt>
                <c:pt idx="49">
                  <c:v>6.2544422689825296E-5</c:v>
                </c:pt>
                <c:pt idx="50">
                  <c:v>5.4301053751260042E-5</c:v>
                </c:pt>
                <c:pt idx="51">
                  <c:v>3.7873804103583097E-5</c:v>
                </c:pt>
                <c:pt idx="52">
                  <c:v>3.132520942017436E-5</c:v>
                </c:pt>
                <c:pt idx="53">
                  <c:v>3.2041571103036404E-5</c:v>
                </c:pt>
                <c:pt idx="54">
                  <c:v>2.3613552912138402E-5</c:v>
                </c:pt>
                <c:pt idx="55">
                  <c:v>1.9589606381487101E-5</c:v>
                </c:pt>
                <c:pt idx="56">
                  <c:v>2.058161044260487E-5</c:v>
                </c:pt>
                <c:pt idx="57">
                  <c:v>1.4672732504550368E-5</c:v>
                </c:pt>
                <c:pt idx="58">
                  <c:v>1.1846401321236044E-5</c:v>
                </c:pt>
                <c:pt idx="59">
                  <c:v>1.2325715943006799E-5</c:v>
                </c:pt>
                <c:pt idx="60">
                  <c:v>1.0591762929834658E-5</c:v>
                </c:pt>
              </c:numCache>
            </c:numRef>
          </c:val>
          <c:extLst>
            <c:ext xmlns:c16="http://schemas.microsoft.com/office/drawing/2014/chart" uri="{C3380CC4-5D6E-409C-BE32-E72D297353CC}">
              <c16:uniqueId val="{00000000-7E72-4866-B28C-E28E86081085}"/>
            </c:ext>
          </c:extLst>
        </c:ser>
        <c:ser>
          <c:idx val="1"/>
          <c:order val="1"/>
          <c:tx>
            <c:v>Extraction</c:v>
          </c:tx>
          <c:spPr>
            <a:solidFill>
              <a:schemeClr val="accent2"/>
            </a:solidFill>
            <a:ln w="12700">
              <a:solidFill>
                <a:schemeClr val="bg1"/>
              </a:solidFill>
            </a:ln>
            <a:effectLst/>
          </c:spPr>
          <c:cat>
            <c:numRef>
              <c:f>'吸附-脱附DFT'!$P$3:$P$57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numCache>
            </c:numRef>
          </c:cat>
          <c:val>
            <c:numRef>
              <c:f>'吸附-脱附DFT'!$EH$3:$EH$57</c:f>
              <c:numCache>
                <c:formatCode>General</c:formatCode>
                <c:ptCount val="55"/>
                <c:pt idx="0">
                  <c:v>0</c:v>
                </c:pt>
                <c:pt idx="1">
                  <c:v>0</c:v>
                </c:pt>
                <c:pt idx="2">
                  <c:v>1.5435729379335037E-4</c:v>
                </c:pt>
                <c:pt idx="3">
                  <c:v>2.4398066047302155E-4</c:v>
                </c:pt>
                <c:pt idx="4">
                  <c:v>3.0344857290284799E-4</c:v>
                </c:pt>
                <c:pt idx="5">
                  <c:v>2.2764159052724516E-4</c:v>
                </c:pt>
                <c:pt idx="6">
                  <c:v>1.806965812493101E-4</c:v>
                </c:pt>
                <c:pt idx="7">
                  <c:v>1.3623534768094866E-4</c:v>
                </c:pt>
                <c:pt idx="8">
                  <c:v>7.483665831387043E-5</c:v>
                </c:pt>
                <c:pt idx="9">
                  <c:v>1.057772446125769E-4</c:v>
                </c:pt>
                <c:pt idx="10">
                  <c:v>1.3540192199472238E-4</c:v>
                </c:pt>
                <c:pt idx="11">
                  <c:v>1.3146734200797342E-4</c:v>
                </c:pt>
                <c:pt idx="12">
                  <c:v>1.1616998825714846E-4</c:v>
                </c:pt>
                <c:pt idx="13">
                  <c:v>9.4440998509526253E-5</c:v>
                </c:pt>
                <c:pt idx="14">
                  <c:v>8.4273284301161766E-5</c:v>
                </c:pt>
                <c:pt idx="15">
                  <c:v>6.6380482167005539E-5</c:v>
                </c:pt>
                <c:pt idx="16">
                  <c:v>7.247505709528923E-5</c:v>
                </c:pt>
                <c:pt idx="17">
                  <c:v>5.9529789723455906E-5</c:v>
                </c:pt>
                <c:pt idx="18">
                  <c:v>6.2044244259595871E-5</c:v>
                </c:pt>
                <c:pt idx="19">
                  <c:v>7.9049495980143547E-5</c:v>
                </c:pt>
                <c:pt idx="20">
                  <c:v>7.7477423474192619E-5</c:v>
                </c:pt>
                <c:pt idx="21">
                  <c:v>5.3768395446240902E-5</c:v>
                </c:pt>
                <c:pt idx="22">
                  <c:v>5.3825089707970619E-5</c:v>
                </c:pt>
                <c:pt idx="23">
                  <c:v>4.8002111725509167E-5</c:v>
                </c:pt>
                <c:pt idx="24">
                  <c:v>5.2139861509203911E-5</c:v>
                </c:pt>
                <c:pt idx="25">
                  <c:v>5.8593926951289177E-5</c:v>
                </c:pt>
                <c:pt idx="26">
                  <c:v>5.2367802709341049E-5</c:v>
                </c:pt>
                <c:pt idx="27">
                  <c:v>5.6288205087184906E-5</c:v>
                </c:pt>
                <c:pt idx="28">
                  <c:v>6.4491294324398041E-5</c:v>
                </c:pt>
                <c:pt idx="29">
                  <c:v>5.0595961511135101E-5</c:v>
                </c:pt>
                <c:pt idx="30">
                  <c:v>0</c:v>
                </c:pt>
                <c:pt idx="31">
                  <c:v>0</c:v>
                </c:pt>
                <c:pt idx="32">
                  <c:v>0</c:v>
                </c:pt>
                <c:pt idx="33">
                  <c:v>0</c:v>
                </c:pt>
                <c:pt idx="34">
                  <c:v>0</c:v>
                </c:pt>
                <c:pt idx="35">
                  <c:v>4.4242944568395615E-5</c:v>
                </c:pt>
                <c:pt idx="36">
                  <c:v>9.5548806712031364E-5</c:v>
                </c:pt>
                <c:pt idx="37">
                  <c:v>1.645658320059209E-4</c:v>
                </c:pt>
                <c:pt idx="38">
                  <c:v>1.7028173255185098E-4</c:v>
                </c:pt>
                <c:pt idx="39">
                  <c:v>1.4293349583189381E-4</c:v>
                </c:pt>
                <c:pt idx="40">
                  <c:v>9.1058900579810143E-5</c:v>
                </c:pt>
                <c:pt idx="41">
                  <c:v>7.7055534347891808E-5</c:v>
                </c:pt>
                <c:pt idx="42">
                  <c:v>8.6307525634765625E-5</c:v>
                </c:pt>
                <c:pt idx="43">
                  <c:v>7.0042209699749947E-5</c:v>
                </c:pt>
                <c:pt idx="44">
                  <c:v>4.3669366277754307E-5</c:v>
                </c:pt>
                <c:pt idx="45">
                  <c:v>3.636570181697607E-5</c:v>
                </c:pt>
                <c:pt idx="46">
                  <c:v>4.0806015022099018E-5</c:v>
                </c:pt>
                <c:pt idx="47">
                  <c:v>2.5757704861462116E-5</c:v>
                </c:pt>
                <c:pt idx="48">
                  <c:v>2.1412561181932688E-5</c:v>
                </c:pt>
                <c:pt idx="49">
                  <c:v>2.3227941710501909E-5</c:v>
                </c:pt>
                <c:pt idx="50">
                  <c:v>1.7994490917772055E-5</c:v>
                </c:pt>
                <c:pt idx="51">
                  <c:v>1.0986521374434233E-5</c:v>
                </c:pt>
                <c:pt idx="52">
                  <c:v>8.7735243141651154E-6</c:v>
                </c:pt>
                <c:pt idx="53">
                  <c:v>9.7838055808097124E-6</c:v>
                </c:pt>
                <c:pt idx="54">
                  <c:v>5.7418656069785357E-6</c:v>
                </c:pt>
              </c:numCache>
            </c:numRef>
          </c:val>
          <c:extLst>
            <c:ext xmlns:c16="http://schemas.microsoft.com/office/drawing/2014/chart" uri="{C3380CC4-5D6E-409C-BE32-E72D297353CC}">
              <c16:uniqueId val="{00000001-7E72-4866-B28C-E28E86081085}"/>
            </c:ext>
          </c:extLst>
        </c:ser>
        <c:ser>
          <c:idx val="0"/>
          <c:order val="2"/>
          <c:tx>
            <c:v>Initial</c:v>
          </c:tx>
          <c:spPr>
            <a:solidFill>
              <a:schemeClr val="accent1"/>
            </a:solidFill>
            <a:ln w="12700">
              <a:solidFill>
                <a:schemeClr val="bg1"/>
              </a:solidFill>
            </a:ln>
            <a:effectLst/>
          </c:spPr>
          <c:cat>
            <c:numRef>
              <c:f>'吸附-脱附DFT'!$AB$3:$AB$57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numCache>
            </c:numRef>
          </c:cat>
          <c:val>
            <c:numRef>
              <c:f>'吸附-脱附DFT'!$DV$3:$DV$57</c:f>
              <c:numCache>
                <c:formatCode>General</c:formatCode>
                <c:ptCount val="55"/>
                <c:pt idx="0">
                  <c:v>0</c:v>
                </c:pt>
                <c:pt idx="1">
                  <c:v>0</c:v>
                </c:pt>
                <c:pt idx="2">
                  <c:v>3.7246732972562313E-5</c:v>
                </c:pt>
                <c:pt idx="3">
                  <c:v>1.4848345365872114E-4</c:v>
                </c:pt>
                <c:pt idx="4">
                  <c:v>1.8671323135765008E-4</c:v>
                </c:pt>
                <c:pt idx="5">
                  <c:v>1.3145176962651084E-4</c:v>
                </c:pt>
                <c:pt idx="6">
                  <c:v>1.1610276629358422E-4</c:v>
                </c:pt>
                <c:pt idx="7">
                  <c:v>7.7522825449705124E-5</c:v>
                </c:pt>
                <c:pt idx="8">
                  <c:v>1.5982543118298054E-5</c:v>
                </c:pt>
                <c:pt idx="9">
                  <c:v>3.3078133128583431E-5</c:v>
                </c:pt>
                <c:pt idx="10">
                  <c:v>4.2810221202671528E-5</c:v>
                </c:pt>
                <c:pt idx="11">
                  <c:v>2.8192473109811544E-5</c:v>
                </c:pt>
                <c:pt idx="12">
                  <c:v>5.7683791965246201E-5</c:v>
                </c:pt>
                <c:pt idx="13">
                  <c:v>4.6629225835204124E-5</c:v>
                </c:pt>
                <c:pt idx="14">
                  <c:v>3.0366529244929552E-5</c:v>
                </c:pt>
                <c:pt idx="15">
                  <c:v>2.9118964448571205E-5</c:v>
                </c:pt>
                <c:pt idx="16">
                  <c:v>3.4121912904083729E-5</c:v>
                </c:pt>
                <c:pt idx="17">
                  <c:v>3.6550802178680897E-5</c:v>
                </c:pt>
                <c:pt idx="18">
                  <c:v>4.5183347538113594E-5</c:v>
                </c:pt>
                <c:pt idx="19">
                  <c:v>6.4101070165634155E-5</c:v>
                </c:pt>
                <c:pt idx="20">
                  <c:v>6.557488813996315E-5</c:v>
                </c:pt>
                <c:pt idx="21">
                  <c:v>4.811782855540514E-5</c:v>
                </c:pt>
                <c:pt idx="22">
                  <c:v>5.0480826757848263E-5</c:v>
                </c:pt>
                <c:pt idx="23">
                  <c:v>4.5795459300279617E-5</c:v>
                </c:pt>
                <c:pt idx="24">
                  <c:v>4.8673362471163273E-5</c:v>
                </c:pt>
                <c:pt idx="25">
                  <c:v>5.3738243877887726E-5</c:v>
                </c:pt>
                <c:pt idx="26">
                  <c:v>4.8230402171611786E-5</c:v>
                </c:pt>
                <c:pt idx="27">
                  <c:v>5.2113900892436504E-5</c:v>
                </c:pt>
                <c:pt idx="28">
                  <c:v>5.9956335462629795E-5</c:v>
                </c:pt>
                <c:pt idx="29">
                  <c:v>5.3544063121080399E-5</c:v>
                </c:pt>
                <c:pt idx="30">
                  <c:v>1.7655722331255674E-5</c:v>
                </c:pt>
                <c:pt idx="31">
                  <c:v>0</c:v>
                </c:pt>
                <c:pt idx="32">
                  <c:v>0</c:v>
                </c:pt>
                <c:pt idx="33">
                  <c:v>0</c:v>
                </c:pt>
                <c:pt idx="34">
                  <c:v>6.1882456066086888E-6</c:v>
                </c:pt>
                <c:pt idx="35">
                  <c:v>5.0996895879507065E-5</c:v>
                </c:pt>
                <c:pt idx="36">
                  <c:v>7.6893717050552368E-5</c:v>
                </c:pt>
                <c:pt idx="37">
                  <c:v>1.2964998603258584E-4</c:v>
                </c:pt>
                <c:pt idx="38">
                  <c:v>1.3398401943715877E-4</c:v>
                </c:pt>
                <c:pt idx="39">
                  <c:v>1.1253333320560826E-4</c:v>
                </c:pt>
                <c:pt idx="40">
                  <c:v>7.1659451350569725E-5</c:v>
                </c:pt>
                <c:pt idx="41">
                  <c:v>6.0569727793335915E-5</c:v>
                </c:pt>
                <c:pt idx="42">
                  <c:v>6.774277426302433E-5</c:v>
                </c:pt>
                <c:pt idx="43">
                  <c:v>5.4781208746135235E-5</c:v>
                </c:pt>
                <c:pt idx="44">
                  <c:v>3.4058117307722569E-5</c:v>
                </c:pt>
                <c:pt idx="45">
                  <c:v>2.8275942895561457E-5</c:v>
                </c:pt>
                <c:pt idx="46">
                  <c:v>3.1681731343269348E-5</c:v>
                </c:pt>
                <c:pt idx="47">
                  <c:v>1.9967672415077686E-5</c:v>
                </c:pt>
                <c:pt idx="48">
                  <c:v>1.6543199308216572E-5</c:v>
                </c:pt>
                <c:pt idx="49">
                  <c:v>1.7838901840150356E-5</c:v>
                </c:pt>
                <c:pt idx="50">
                  <c:v>1.3664830476045609E-5</c:v>
                </c:pt>
                <c:pt idx="51">
                  <c:v>8.2842307165265083E-6</c:v>
                </c:pt>
                <c:pt idx="52">
                  <c:v>6.5439962781965733E-6</c:v>
                </c:pt>
                <c:pt idx="53">
                  <c:v>7.2736584115773439E-6</c:v>
                </c:pt>
                <c:pt idx="54">
                  <c:v>4.2033061617985368E-6</c:v>
                </c:pt>
              </c:numCache>
            </c:numRef>
          </c:val>
          <c:extLst>
            <c:ext xmlns:c16="http://schemas.microsoft.com/office/drawing/2014/chart" uri="{C3380CC4-5D6E-409C-BE32-E72D297353CC}">
              <c16:uniqueId val="{00000002-7E72-4866-B28C-E28E86081085}"/>
            </c:ext>
          </c:extLst>
        </c:ser>
        <c:dLbls>
          <c:showLegendKey val="0"/>
          <c:showVal val="0"/>
          <c:showCatName val="0"/>
          <c:showSerName val="0"/>
          <c:showPercent val="0"/>
          <c:showBubbleSize val="0"/>
        </c:dLbls>
        <c:axId val="1091533040"/>
        <c:axId val="1091529200"/>
      </c:areaChart>
      <c:catAx>
        <c:axId val="1091533040"/>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Pore Width (nm)</a:t>
                </a:r>
                <a:endParaRPr lang="zh-CN"/>
              </a:p>
            </c:rich>
          </c:tx>
          <c:layout>
            <c:manualLayout>
              <c:xMode val="edge"/>
              <c:yMode val="edge"/>
              <c:x val="0.40101658548009234"/>
              <c:y val="0.87911580302935821"/>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_);[Red]\(#,##0\)" sourceLinked="0"/>
        <c:majorTickMark val="none"/>
        <c:minorTickMark val="none"/>
        <c:tickLblPos val="nextTo"/>
        <c:crossAx val="1091529200"/>
        <c:crosses val="autoZero"/>
        <c:auto val="1"/>
        <c:lblAlgn val="ctr"/>
        <c:lblOffset val="100"/>
        <c:tickLblSkip val="10"/>
        <c:tickMarkSkip val="10"/>
        <c:noMultiLvlLbl val="0"/>
      </c:catAx>
      <c:valAx>
        <c:axId val="1091529200"/>
        <c:scaling>
          <c:orientation val="minMax"/>
          <c:max val="6.0000000000000016E-4"/>
          <c:min val="0"/>
        </c:scaling>
        <c:delete val="1"/>
        <c:axPos val="l"/>
        <c:majorGridlines>
          <c:spPr>
            <a:ln w="19050" cap="flat" cmpd="sng" algn="ctr">
              <a:solidFill>
                <a:schemeClr val="bg1">
                  <a:lumMod val="7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dV/dW (cm³/g·nm)</a:t>
                </a:r>
                <a:endParaRPr lang="zh-CN"/>
              </a:p>
            </c:rich>
          </c:tx>
          <c:layout>
            <c:manualLayout>
              <c:xMode val="edge"/>
              <c:yMode val="edge"/>
              <c:x val="8.7835470085470078E-3"/>
              <c:y val="0.19700601851851851"/>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0E+00" sourceLinked="0"/>
        <c:majorTickMark val="out"/>
        <c:minorTickMark val="none"/>
        <c:tickLblPos val="nextTo"/>
        <c:crossAx val="1091533040"/>
        <c:crosses val="autoZero"/>
        <c:crossBetween val="midCat"/>
        <c:majorUnit val="2.0000000000000006E-4"/>
      </c:valAx>
      <c:spPr>
        <a:noFill/>
        <a:ln w="22225">
          <a:noFill/>
        </a:ln>
        <a:effectLst/>
      </c:spPr>
    </c:plotArea>
    <c:legend>
      <c:legendPos val="r"/>
      <c:layout>
        <c:manualLayout>
          <c:xMode val="edge"/>
          <c:yMode val="edge"/>
          <c:x val="0.30364392563793446"/>
          <c:y val="5.115971821312916E-2"/>
          <c:w val="0.65228289479929324"/>
          <c:h val="0.20197824074074075"/>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900"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957396258408383E-2"/>
          <c:y val="5.0925925925925923E-2"/>
          <c:w val="0.86604626841626497"/>
          <c:h val="0.83933657407407403"/>
        </c:manualLayout>
      </c:layout>
      <c:areaChart>
        <c:grouping val="standard"/>
        <c:varyColors val="0"/>
        <c:ser>
          <c:idx val="2"/>
          <c:order val="0"/>
          <c:tx>
            <c:v>Acidification</c:v>
          </c:tx>
          <c:spPr>
            <a:solidFill>
              <a:schemeClr val="bg1">
                <a:lumMod val="65000"/>
              </a:schemeClr>
            </a:solidFill>
            <a:ln w="12700">
              <a:solidFill>
                <a:schemeClr val="tx1"/>
              </a:solidFill>
            </a:ln>
            <a:effectLst>
              <a:softEdge rad="0"/>
            </a:effectLst>
          </c:spPr>
          <c:cat>
            <c:numRef>
              <c:f>'吸附-脱附DFT'!$GC$3:$GC$66</c:f>
              <c:numCache>
                <c:formatCode>General</c:formatCode>
                <c:ptCount val="64"/>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pt idx="57">
                  <c:v>159.35531208275063</c:v>
                </c:pt>
                <c:pt idx="58">
                  <c:v>172.07943455692731</c:v>
                </c:pt>
                <c:pt idx="59">
                  <c:v>185.80431526667672</c:v>
                </c:pt>
                <c:pt idx="60">
                  <c:v>200.61934171203177</c:v>
                </c:pt>
                <c:pt idx="61">
                  <c:v>216.63171344763833</c:v>
                </c:pt>
                <c:pt idx="62">
                  <c:v>233.91294047352278</c:v>
                </c:pt>
                <c:pt idx="63">
                  <c:v>252.570222344331</c:v>
                </c:pt>
              </c:numCache>
            </c:numRef>
          </c:cat>
          <c:val>
            <c:numRef>
              <c:f>'吸附-脱附DFT'!$GD$3:$GD$66</c:f>
              <c:numCache>
                <c:formatCode>General</c:formatCode>
                <c:ptCount val="64"/>
                <c:pt idx="0">
                  <c:v>2.2134831171293401E-4</c:v>
                </c:pt>
                <c:pt idx="1">
                  <c:v>2.4047456122017199E-4</c:v>
                </c:pt>
                <c:pt idx="2">
                  <c:v>2.507948022097127E-4</c:v>
                </c:pt>
                <c:pt idx="3">
                  <c:v>2.7544529605590898E-4</c:v>
                </c:pt>
                <c:pt idx="4">
                  <c:v>2.2354117578974857E-4</c:v>
                </c:pt>
                <c:pt idx="5">
                  <c:v>2.10481723229859E-4</c:v>
                </c:pt>
                <c:pt idx="6">
                  <c:v>1.96166161784003E-4</c:v>
                </c:pt>
                <c:pt idx="7">
                  <c:v>1.83308105555164E-4</c:v>
                </c:pt>
                <c:pt idx="8">
                  <c:v>1.6601044117826001E-4</c:v>
                </c:pt>
                <c:pt idx="9">
                  <c:v>1.45531413850904E-4</c:v>
                </c:pt>
                <c:pt idx="10">
                  <c:v>1.2012235938361601E-4</c:v>
                </c:pt>
                <c:pt idx="11">
                  <c:v>1.1465988098270163E-4</c:v>
                </c:pt>
                <c:pt idx="12">
                  <c:v>1.1608753678512552E-4</c:v>
                </c:pt>
                <c:pt idx="13">
                  <c:v>1.127618680950325E-4</c:v>
                </c:pt>
                <c:pt idx="14">
                  <c:v>1.1002105990764489E-4</c:v>
                </c:pt>
                <c:pt idx="15">
                  <c:v>1.097479747941531E-4</c:v>
                </c:pt>
                <c:pt idx="16">
                  <c:v>1.2135641931486699E-4</c:v>
                </c:pt>
                <c:pt idx="17">
                  <c:v>1.4428001006815301E-4</c:v>
                </c:pt>
                <c:pt idx="18">
                  <c:v>1.5853324586281601E-4</c:v>
                </c:pt>
                <c:pt idx="19">
                  <c:v>1.54283983668042E-4</c:v>
                </c:pt>
                <c:pt idx="20">
                  <c:v>1.47519664652037E-4</c:v>
                </c:pt>
                <c:pt idx="21">
                  <c:v>1.58634332478943E-4</c:v>
                </c:pt>
                <c:pt idx="22">
                  <c:v>1.6234177350736296E-4</c:v>
                </c:pt>
                <c:pt idx="23">
                  <c:v>1.5645091474312425E-4</c:v>
                </c:pt>
                <c:pt idx="24">
                  <c:v>1.5147902596775769E-4</c:v>
                </c:pt>
                <c:pt idx="25">
                  <c:v>1.5080685712412584E-4</c:v>
                </c:pt>
                <c:pt idx="26">
                  <c:v>1.526711586703506E-4</c:v>
                </c:pt>
                <c:pt idx="27">
                  <c:v>1.5303453051285354E-4</c:v>
                </c:pt>
                <c:pt idx="28">
                  <c:v>1.4589232520103527E-4</c:v>
                </c:pt>
                <c:pt idx="29">
                  <c:v>1.2414631335091173E-4</c:v>
                </c:pt>
                <c:pt idx="30">
                  <c:v>8.6215324699878693E-5</c:v>
                </c:pt>
                <c:pt idx="31">
                  <c:v>4.015001468360424E-5</c:v>
                </c:pt>
                <c:pt idx="32">
                  <c:v>8.8606902863830328E-6</c:v>
                </c:pt>
                <c:pt idx="33">
                  <c:v>1.2576172593981028E-5</c:v>
                </c:pt>
                <c:pt idx="34">
                  <c:v>5.1084323786199093E-5</c:v>
                </c:pt>
                <c:pt idx="35">
                  <c:v>1.102559298054855E-4</c:v>
                </c:pt>
                <c:pt idx="36">
                  <c:v>1.7697327142221665E-4</c:v>
                </c:pt>
                <c:pt idx="37">
                  <c:v>2.3137355979735587E-4</c:v>
                </c:pt>
                <c:pt idx="38">
                  <c:v>2.4371718667870864E-4</c:v>
                </c:pt>
                <c:pt idx="39">
                  <c:v>2.1038809988759016E-4</c:v>
                </c:pt>
                <c:pt idx="40">
                  <c:v>1.5987146318409968E-4</c:v>
                </c:pt>
                <c:pt idx="41">
                  <c:v>1.2909912157613073E-4</c:v>
                </c:pt>
                <c:pt idx="42">
                  <c:v>1.2025070664960559E-4</c:v>
                </c:pt>
                <c:pt idx="43">
                  <c:v>1.0556192686195157E-4</c:v>
                </c:pt>
                <c:pt idx="44">
                  <c:v>8.1383856013417244E-5</c:v>
                </c:pt>
                <c:pt idx="45">
                  <c:v>6.6198874264955521E-5</c:v>
                </c:pt>
                <c:pt idx="46">
                  <c:v>6.0182530432939529E-5</c:v>
                </c:pt>
                <c:pt idx="47">
                  <c:v>4.821200855076313E-5</c:v>
                </c:pt>
                <c:pt idx="48">
                  <c:v>4.1229650378227234E-5</c:v>
                </c:pt>
                <c:pt idx="49">
                  <c:v>4.0971790440380573E-5</c:v>
                </c:pt>
                <c:pt idx="50">
                  <c:v>3.5357777960598469E-5</c:v>
                </c:pt>
                <c:pt idx="51">
                  <c:v>2.5104905944317579E-5</c:v>
                </c:pt>
                <c:pt idx="52">
                  <c:v>2.06190743483603E-5</c:v>
                </c:pt>
                <c:pt idx="53">
                  <c:v>2.0589912310242653E-5</c:v>
                </c:pt>
                <c:pt idx="54">
                  <c:v>1.5466648619621992E-5</c:v>
                </c:pt>
                <c:pt idx="55">
                  <c:v>1.2837350368499756E-5</c:v>
                </c:pt>
                <c:pt idx="56">
                  <c:v>1.3075186870992184E-5</c:v>
                </c:pt>
                <c:pt idx="57">
                  <c:v>9.4737333711236715E-6</c:v>
                </c:pt>
                <c:pt idx="58">
                  <c:v>7.8539305832237005E-6</c:v>
                </c:pt>
                <c:pt idx="59">
                  <c:v>8.2937185652554035E-6</c:v>
                </c:pt>
                <c:pt idx="60">
                  <c:v>5.9415469877421856E-6</c:v>
                </c:pt>
                <c:pt idx="61">
                  <c:v>4.6538043534383178E-6</c:v>
                </c:pt>
                <c:pt idx="62">
                  <c:v>3.6625715438276529E-6</c:v>
                </c:pt>
                <c:pt idx="63">
                  <c:v>4.1894672904163599E-6</c:v>
                </c:pt>
              </c:numCache>
            </c:numRef>
          </c:val>
          <c:extLst>
            <c:ext xmlns:c16="http://schemas.microsoft.com/office/drawing/2014/chart" uri="{C3380CC4-5D6E-409C-BE32-E72D297353CC}">
              <c16:uniqueId val="{00000000-6CAF-4070-9DFE-A9288A8EC6A4}"/>
            </c:ext>
          </c:extLst>
        </c:ser>
        <c:ser>
          <c:idx val="1"/>
          <c:order val="1"/>
          <c:tx>
            <c:v>Extraction</c:v>
          </c:tx>
          <c:spPr>
            <a:solidFill>
              <a:schemeClr val="accent2"/>
            </a:solidFill>
            <a:ln w="12700">
              <a:solidFill>
                <a:schemeClr val="bg1"/>
              </a:solidFill>
            </a:ln>
            <a:effectLst/>
          </c:spPr>
          <c:cat>
            <c:numRef>
              <c:f>'吸附-脱附DFT'!$P$3:$P$57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numCache>
            </c:numRef>
          </c:cat>
          <c:val>
            <c:numRef>
              <c:f>'吸附-脱附DFT'!$FR$3:$FR$57</c:f>
              <c:numCache>
                <c:formatCode>General</c:formatCode>
                <c:ptCount val="55"/>
                <c:pt idx="0">
                  <c:v>0</c:v>
                </c:pt>
                <c:pt idx="1">
                  <c:v>4.5547293793350002E-5</c:v>
                </c:pt>
                <c:pt idx="2">
                  <c:v>6.8547293793350006E-5</c:v>
                </c:pt>
                <c:pt idx="3">
                  <c:v>1.25280660473022E-4</c:v>
                </c:pt>
                <c:pt idx="4">
                  <c:v>6.0222822504599999E-5</c:v>
                </c:pt>
                <c:pt idx="5">
                  <c:v>0</c:v>
                </c:pt>
                <c:pt idx="6">
                  <c:v>0</c:v>
                </c:pt>
                <c:pt idx="7">
                  <c:v>0</c:v>
                </c:pt>
                <c:pt idx="8">
                  <c:v>0</c:v>
                </c:pt>
                <c:pt idx="9">
                  <c:v>0</c:v>
                </c:pt>
                <c:pt idx="10">
                  <c:v>0</c:v>
                </c:pt>
                <c:pt idx="11">
                  <c:v>0</c:v>
                </c:pt>
                <c:pt idx="12">
                  <c:v>0</c:v>
                </c:pt>
                <c:pt idx="13">
                  <c:v>0</c:v>
                </c:pt>
                <c:pt idx="14">
                  <c:v>0</c:v>
                </c:pt>
                <c:pt idx="15">
                  <c:v>0</c:v>
                </c:pt>
                <c:pt idx="16">
                  <c:v>0</c:v>
                </c:pt>
                <c:pt idx="17">
                  <c:v>0</c:v>
                </c:pt>
                <c:pt idx="18">
                  <c:v>2.0554580260068178E-5</c:v>
                </c:pt>
                <c:pt idx="19">
                  <c:v>8.7914522737264633E-5</c:v>
                </c:pt>
                <c:pt idx="20">
                  <c:v>8.4195053204894066E-5</c:v>
                </c:pt>
                <c:pt idx="21">
                  <c:v>7.5738411396741867E-5</c:v>
                </c:pt>
                <c:pt idx="22">
                  <c:v>9.1227004304528236E-5</c:v>
                </c:pt>
                <c:pt idx="23">
                  <c:v>8.8861212134361267E-5</c:v>
                </c:pt>
                <c:pt idx="24">
                  <c:v>8.7272841483354568E-5</c:v>
                </c:pt>
                <c:pt idx="25">
                  <c:v>8.8512198999524117E-5</c:v>
                </c:pt>
                <c:pt idx="26">
                  <c:v>8.0302124843001366E-5</c:v>
                </c:pt>
                <c:pt idx="27">
                  <c:v>8.5311941802501678E-5</c:v>
                </c:pt>
                <c:pt idx="28">
                  <c:v>9.5389317721128464E-5</c:v>
                </c:pt>
                <c:pt idx="29">
                  <c:v>8.9175533503293991E-5</c:v>
                </c:pt>
                <c:pt idx="30">
                  <c:v>7.5043411925435066E-5</c:v>
                </c:pt>
                <c:pt idx="31">
                  <c:v>3.8607046008110046E-5</c:v>
                </c:pt>
                <c:pt idx="32">
                  <c:v>1.3553682947531343E-5</c:v>
                </c:pt>
                <c:pt idx="33">
                  <c:v>3.122398629784584E-5</c:v>
                </c:pt>
                <c:pt idx="34">
                  <c:v>6.6819833591580391E-5</c:v>
                </c:pt>
                <c:pt idx="35">
                  <c:v>7.2836410254240036E-5</c:v>
                </c:pt>
                <c:pt idx="36">
                  <c:v>9.3917595222592354E-5</c:v>
                </c:pt>
                <c:pt idx="37">
                  <c:v>1.4372712359932578E-4</c:v>
                </c:pt>
                <c:pt idx="38">
                  <c:v>1.3743207101672277E-4</c:v>
                </c:pt>
                <c:pt idx="39">
                  <c:v>1.1541754741347617E-4</c:v>
                </c:pt>
                <c:pt idx="40">
                  <c:v>7.3753995820879936E-5</c:v>
                </c:pt>
                <c:pt idx="41">
                  <c:v>6.3257291913032532E-5</c:v>
                </c:pt>
                <c:pt idx="42">
                  <c:v>7.1724178269505501E-5</c:v>
                </c:pt>
                <c:pt idx="43">
                  <c:v>6.0110236518085003E-5</c:v>
                </c:pt>
                <c:pt idx="44">
                  <c:v>3.8370257243514061E-5</c:v>
                </c:pt>
                <c:pt idx="45">
                  <c:v>3.2875221222639084E-5</c:v>
                </c:pt>
                <c:pt idx="46">
                  <c:v>3.7294114008545876E-5</c:v>
                </c:pt>
                <c:pt idx="47">
                  <c:v>2.3812521249055862E-5</c:v>
                </c:pt>
                <c:pt idx="48">
                  <c:v>2.0391249563544989E-5</c:v>
                </c:pt>
                <c:pt idx="49">
                  <c:v>2.3133179638534784E-5</c:v>
                </c:pt>
                <c:pt idx="50">
                  <c:v>1.9431463442742825E-5</c:v>
                </c:pt>
                <c:pt idx="51">
                  <c:v>1.2423348380252719E-5</c:v>
                </c:pt>
                <c:pt idx="52">
                  <c:v>1.0643911082297564E-5</c:v>
                </c:pt>
                <c:pt idx="53">
                  <c:v>1.2087257346138358E-5</c:v>
                </c:pt>
                <c:pt idx="54">
                  <c:v>7.7229342423379421E-6</c:v>
                </c:pt>
              </c:numCache>
            </c:numRef>
          </c:val>
          <c:extLst>
            <c:ext xmlns:c16="http://schemas.microsoft.com/office/drawing/2014/chart" uri="{C3380CC4-5D6E-409C-BE32-E72D297353CC}">
              <c16:uniqueId val="{00000001-6CAF-4070-9DFE-A9288A8EC6A4}"/>
            </c:ext>
          </c:extLst>
        </c:ser>
        <c:ser>
          <c:idx val="0"/>
          <c:order val="2"/>
          <c:tx>
            <c:v>Initial</c:v>
          </c:tx>
          <c:spPr>
            <a:solidFill>
              <a:schemeClr val="accent1"/>
            </a:solidFill>
            <a:ln w="12700">
              <a:solidFill>
                <a:schemeClr val="bg1"/>
              </a:solidFill>
            </a:ln>
            <a:effectLst/>
          </c:spPr>
          <c:cat>
            <c:numRef>
              <c:f>'吸附-脱附DFT'!$AB$3:$AB$57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numCache>
            </c:numRef>
          </c:cat>
          <c:val>
            <c:numRef>
              <c:f>'吸附-脱附DFT'!$FF$3:$FF$57</c:f>
              <c:numCache>
                <c:formatCode>General</c:formatCode>
                <c:ptCount val="55"/>
                <c:pt idx="0">
                  <c:v>0</c:v>
                </c:pt>
                <c:pt idx="1">
                  <c:v>0</c:v>
                </c:pt>
                <c:pt idx="2">
                  <c:v>4.4357293793350002E-5</c:v>
                </c:pt>
                <c:pt idx="3">
                  <c:v>3.3980660473022001E-5</c:v>
                </c:pt>
                <c:pt idx="4">
                  <c:v>9.1928225045999998E-6</c:v>
                </c:pt>
                <c:pt idx="5">
                  <c:v>0</c:v>
                </c:pt>
                <c:pt idx="6">
                  <c:v>0</c:v>
                </c:pt>
                <c:pt idx="7">
                  <c:v>0</c:v>
                </c:pt>
                <c:pt idx="8">
                  <c:v>0</c:v>
                </c:pt>
                <c:pt idx="9">
                  <c:v>0</c:v>
                </c:pt>
                <c:pt idx="10">
                  <c:v>0</c:v>
                </c:pt>
                <c:pt idx="11">
                  <c:v>0</c:v>
                </c:pt>
                <c:pt idx="12">
                  <c:v>0</c:v>
                </c:pt>
                <c:pt idx="13">
                  <c:v>1.6188423614948988E-5</c:v>
                </c:pt>
                <c:pt idx="14">
                  <c:v>2.5644083507359028E-5</c:v>
                </c:pt>
                <c:pt idx="15">
                  <c:v>3.9442325942218304E-5</c:v>
                </c:pt>
                <c:pt idx="16">
                  <c:v>4.7781388275325298E-5</c:v>
                </c:pt>
                <c:pt idx="17">
                  <c:v>4.678813274949789E-5</c:v>
                </c:pt>
                <c:pt idx="18">
                  <c:v>5.4804841056466103E-5</c:v>
                </c:pt>
                <c:pt idx="19">
                  <c:v>8.09510238468647E-5</c:v>
                </c:pt>
                <c:pt idx="20">
                  <c:v>8.8078668341040611E-5</c:v>
                </c:pt>
                <c:pt idx="21">
                  <c:v>6.9071538746356964E-5</c:v>
                </c:pt>
                <c:pt idx="22">
                  <c:v>7.2537688538432121E-5</c:v>
                </c:pt>
                <c:pt idx="23">
                  <c:v>6.8413559347391129E-5</c:v>
                </c:pt>
                <c:pt idx="24">
                  <c:v>7.1553047746419907E-5</c:v>
                </c:pt>
                <c:pt idx="25">
                  <c:v>7.6392199844121933E-5</c:v>
                </c:pt>
                <c:pt idx="26">
                  <c:v>6.9875270128250122E-5</c:v>
                </c:pt>
                <c:pt idx="27">
                  <c:v>7.400033064186573E-5</c:v>
                </c:pt>
                <c:pt idx="28">
                  <c:v>8.2245795056223869E-5</c:v>
                </c:pt>
                <c:pt idx="29">
                  <c:v>7.6018040999770164E-5</c:v>
                </c:pt>
                <c:pt idx="30">
                  <c:v>6.2983715906739235E-5</c:v>
                </c:pt>
                <c:pt idx="31">
                  <c:v>2.7596717700362206E-5</c:v>
                </c:pt>
                <c:pt idx="32">
                  <c:v>1.4766519598197192E-6</c:v>
                </c:pt>
                <c:pt idx="33">
                  <c:v>1.8259568605571985E-5</c:v>
                </c:pt>
                <c:pt idx="34">
                  <c:v>5.3371419198811054E-5</c:v>
                </c:pt>
                <c:pt idx="35">
                  <c:v>6.3115498051047325E-5</c:v>
                </c:pt>
                <c:pt idx="36">
                  <c:v>8.3521241322159767E-5</c:v>
                </c:pt>
                <c:pt idx="37">
                  <c:v>1.3099914436307932E-4</c:v>
                </c:pt>
                <c:pt idx="38">
                  <c:v>1.2659929607596328E-4</c:v>
                </c:pt>
                <c:pt idx="39">
                  <c:v>1.0617464198259206E-4</c:v>
                </c:pt>
                <c:pt idx="40">
                  <c:v>6.7917164415121078E-5</c:v>
                </c:pt>
                <c:pt idx="41">
                  <c:v>5.7853525504469872E-5</c:v>
                </c:pt>
                <c:pt idx="42">
                  <c:v>6.5541360527276993E-5</c:v>
                </c:pt>
                <c:pt idx="43">
                  <c:v>5.4527190513908863E-5</c:v>
                </c:pt>
                <c:pt idx="44">
                  <c:v>3.4684198908507824E-5</c:v>
                </c:pt>
                <c:pt idx="45">
                  <c:v>2.9425369575619698E-5</c:v>
                </c:pt>
                <c:pt idx="46">
                  <c:v>3.3367425203323364E-5</c:v>
                </c:pt>
                <c:pt idx="47">
                  <c:v>2.1289102733135223E-5</c:v>
                </c:pt>
                <c:pt idx="48">
                  <c:v>1.8052582163363695E-5</c:v>
                </c:pt>
                <c:pt idx="49">
                  <c:v>2.0332983694970608E-5</c:v>
                </c:pt>
                <c:pt idx="50">
                  <c:v>1.6814097762107849E-5</c:v>
                </c:pt>
                <c:pt idx="51">
                  <c:v>1.0678020771592855E-5</c:v>
                </c:pt>
                <c:pt idx="52">
                  <c:v>9.0029207058250904E-6</c:v>
                </c:pt>
                <c:pt idx="53">
                  <c:v>1.0212650522589684E-5</c:v>
                </c:pt>
                <c:pt idx="54">
                  <c:v>6.4474297687411308E-6</c:v>
                </c:pt>
              </c:numCache>
            </c:numRef>
          </c:val>
          <c:extLst>
            <c:ext xmlns:c16="http://schemas.microsoft.com/office/drawing/2014/chart" uri="{C3380CC4-5D6E-409C-BE32-E72D297353CC}">
              <c16:uniqueId val="{00000002-6CAF-4070-9DFE-A9288A8EC6A4}"/>
            </c:ext>
          </c:extLst>
        </c:ser>
        <c:dLbls>
          <c:showLegendKey val="0"/>
          <c:showVal val="0"/>
          <c:showCatName val="0"/>
          <c:showSerName val="0"/>
          <c:showPercent val="0"/>
          <c:showBubbleSize val="0"/>
        </c:dLbls>
        <c:axId val="1091533040"/>
        <c:axId val="1091529200"/>
      </c:areaChart>
      <c:catAx>
        <c:axId val="1091533040"/>
        <c:scaling>
          <c:orientation val="minMax"/>
        </c:scaling>
        <c:delete val="1"/>
        <c:axPos val="b"/>
        <c:title>
          <c:tx>
            <c:rich>
              <a:bodyPr rot="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Pore Width (nm)</a:t>
                </a:r>
                <a:endParaRPr lang="zh-CN"/>
              </a:p>
            </c:rich>
          </c:tx>
          <c:layout>
            <c:manualLayout>
              <c:xMode val="edge"/>
              <c:yMode val="edge"/>
              <c:x val="0.39494508547008539"/>
              <c:y val="0.8915796296296297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_);[Red]\(#,##0\)" sourceLinked="0"/>
        <c:majorTickMark val="none"/>
        <c:minorTickMark val="none"/>
        <c:tickLblPos val="nextTo"/>
        <c:crossAx val="1091529200"/>
        <c:crosses val="autoZero"/>
        <c:auto val="1"/>
        <c:lblAlgn val="ctr"/>
        <c:lblOffset val="100"/>
        <c:tickLblSkip val="10"/>
        <c:noMultiLvlLbl val="0"/>
      </c:catAx>
      <c:valAx>
        <c:axId val="1091529200"/>
        <c:scaling>
          <c:orientation val="minMax"/>
          <c:max val="4.0000000000000013E-4"/>
          <c:min val="0"/>
        </c:scaling>
        <c:delete val="1"/>
        <c:axPos val="l"/>
        <c:majorGridlines>
          <c:spPr>
            <a:ln w="25400"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dV/dW (cm³/g·nm)</a:t>
                </a:r>
                <a:endParaRPr lang="zh-CN"/>
              </a:p>
            </c:rich>
          </c:tx>
          <c:layout>
            <c:manualLayout>
              <c:xMode val="edge"/>
              <c:yMode val="edge"/>
              <c:x val="7.5314054916961687E-3"/>
              <c:y val="0.20288564814814813"/>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0E+00" sourceLinked="0"/>
        <c:majorTickMark val="none"/>
        <c:minorTickMark val="none"/>
        <c:tickLblPos val="nextTo"/>
        <c:crossAx val="1091533040"/>
        <c:crosses val="autoZero"/>
        <c:crossBetween val="midCat"/>
        <c:majorUnit val="1.0000000000000003E-4"/>
      </c:valAx>
      <c:spPr>
        <a:noFill/>
        <a:ln w="12700" cap="rnd">
          <a:noFill/>
        </a:ln>
        <a:effectLst/>
      </c:spPr>
    </c:plotArea>
    <c:legend>
      <c:legendPos val="r"/>
      <c:layout>
        <c:manualLayout>
          <c:xMode val="edge"/>
          <c:yMode val="edge"/>
          <c:x val="0.24701106074323032"/>
          <c:y val="5.115971821312916E-2"/>
          <c:w val="0.69979040404177373"/>
          <c:h val="0.14022083333333332"/>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900"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30478745110359"/>
          <c:y val="8.4951709431984643E-2"/>
          <c:w val="0.75840968846499202"/>
          <c:h val="0.75270538507267237"/>
        </c:manualLayout>
      </c:layout>
      <c:scatterChart>
        <c:scatterStyle val="lineMarker"/>
        <c:varyColors val="0"/>
        <c:ser>
          <c:idx val="0"/>
          <c:order val="0"/>
          <c:tx>
            <c:v>Longmaxi Fm.</c:v>
          </c:tx>
          <c:spPr>
            <a:ln w="38100" cap="rnd">
              <a:noFill/>
              <a:round/>
            </a:ln>
            <a:effectLst/>
          </c:spPr>
          <c:marker>
            <c:symbol val="triangle"/>
            <c:size val="12"/>
            <c:spPr>
              <a:noFill/>
              <a:ln w="38100">
                <a:solidFill>
                  <a:schemeClr val="tx2">
                    <a:lumMod val="75000"/>
                    <a:lumOff val="25000"/>
                  </a:schemeClr>
                </a:solidFill>
              </a:ln>
              <a:effectLst/>
            </c:spPr>
          </c:marker>
          <c:xVal>
            <c:numRef>
              <c:f>TOC分布!$B$1:$B$16</c:f>
              <c:numCache>
                <c:formatCode>General</c:formatCode>
                <c:ptCount val="16"/>
                <c:pt idx="0">
                  <c:v>8.35</c:v>
                </c:pt>
                <c:pt idx="1">
                  <c:v>7.12</c:v>
                </c:pt>
                <c:pt idx="2">
                  <c:v>6.54</c:v>
                </c:pt>
                <c:pt idx="3">
                  <c:v>5.85</c:v>
                </c:pt>
                <c:pt idx="4">
                  <c:v>4.5599999999999996</c:v>
                </c:pt>
                <c:pt idx="5">
                  <c:v>3.21</c:v>
                </c:pt>
                <c:pt idx="6">
                  <c:v>2.82</c:v>
                </c:pt>
                <c:pt idx="7">
                  <c:v>6.09</c:v>
                </c:pt>
                <c:pt idx="8">
                  <c:v>5.67</c:v>
                </c:pt>
                <c:pt idx="9">
                  <c:v>4.83</c:v>
                </c:pt>
                <c:pt idx="10">
                  <c:v>3.97</c:v>
                </c:pt>
                <c:pt idx="11">
                  <c:v>2.38</c:v>
                </c:pt>
                <c:pt idx="12">
                  <c:v>1.43</c:v>
                </c:pt>
                <c:pt idx="13">
                  <c:v>1.25</c:v>
                </c:pt>
                <c:pt idx="14">
                  <c:v>1.32</c:v>
                </c:pt>
                <c:pt idx="15">
                  <c:v>0.98</c:v>
                </c:pt>
              </c:numCache>
            </c:numRef>
          </c:xVal>
          <c:yVal>
            <c:numRef>
              <c:f>TOC分布!$C$1:$C$16</c:f>
              <c:numCache>
                <c:formatCode>General</c:formatCode>
                <c:ptCount val="16"/>
                <c:pt idx="0">
                  <c:v>0.5</c:v>
                </c:pt>
                <c:pt idx="1">
                  <c:v>0.5</c:v>
                </c:pt>
                <c:pt idx="2">
                  <c:v>0.5</c:v>
                </c:pt>
                <c:pt idx="3">
                  <c:v>0.5</c:v>
                </c:pt>
                <c:pt idx="4">
                  <c:v>0.5</c:v>
                </c:pt>
                <c:pt idx="5">
                  <c:v>0.5</c:v>
                </c:pt>
                <c:pt idx="6">
                  <c:v>0.5</c:v>
                </c:pt>
                <c:pt idx="7">
                  <c:v>0.5</c:v>
                </c:pt>
                <c:pt idx="8">
                  <c:v>0.5</c:v>
                </c:pt>
                <c:pt idx="9">
                  <c:v>0.5</c:v>
                </c:pt>
                <c:pt idx="10">
                  <c:v>0.5</c:v>
                </c:pt>
                <c:pt idx="11">
                  <c:v>0.5</c:v>
                </c:pt>
                <c:pt idx="12">
                  <c:v>0.5</c:v>
                </c:pt>
                <c:pt idx="13">
                  <c:v>0.5</c:v>
                </c:pt>
                <c:pt idx="14">
                  <c:v>0.5</c:v>
                </c:pt>
                <c:pt idx="15">
                  <c:v>0.5</c:v>
                </c:pt>
              </c:numCache>
            </c:numRef>
          </c:yVal>
          <c:smooth val="0"/>
          <c:extLst>
            <c:ext xmlns:c16="http://schemas.microsoft.com/office/drawing/2014/chart" uri="{C3380CC4-5D6E-409C-BE32-E72D297353CC}">
              <c16:uniqueId val="{00000000-32D2-4022-9515-1D5496AF2BA1}"/>
            </c:ext>
          </c:extLst>
        </c:ser>
        <c:ser>
          <c:idx val="1"/>
          <c:order val="1"/>
          <c:tx>
            <c:v>Qiongzhusi Fm.</c:v>
          </c:tx>
          <c:spPr>
            <a:ln w="25400" cap="rnd">
              <a:noFill/>
              <a:round/>
            </a:ln>
            <a:effectLst/>
          </c:spPr>
          <c:marker>
            <c:symbol val="circle"/>
            <c:size val="12"/>
            <c:spPr>
              <a:noFill/>
              <a:ln w="38100">
                <a:solidFill>
                  <a:schemeClr val="accent3"/>
                </a:solidFill>
              </a:ln>
              <a:effectLst/>
            </c:spPr>
          </c:marker>
          <c:xVal>
            <c:numRef>
              <c:f>TOC分布!$B$17:$B$35</c:f>
              <c:numCache>
                <c:formatCode>General</c:formatCode>
                <c:ptCount val="19"/>
                <c:pt idx="0">
                  <c:v>3.81</c:v>
                </c:pt>
                <c:pt idx="1">
                  <c:v>2.93</c:v>
                </c:pt>
                <c:pt idx="2">
                  <c:v>2.08</c:v>
                </c:pt>
                <c:pt idx="3">
                  <c:v>1.85</c:v>
                </c:pt>
                <c:pt idx="4">
                  <c:v>1.22</c:v>
                </c:pt>
                <c:pt idx="5">
                  <c:v>0.86</c:v>
                </c:pt>
                <c:pt idx="6">
                  <c:v>0.54</c:v>
                </c:pt>
                <c:pt idx="7">
                  <c:v>2.6</c:v>
                </c:pt>
                <c:pt idx="8">
                  <c:v>0.49</c:v>
                </c:pt>
                <c:pt idx="9">
                  <c:v>0.94</c:v>
                </c:pt>
                <c:pt idx="10">
                  <c:v>1.03</c:v>
                </c:pt>
                <c:pt idx="11">
                  <c:v>2.06</c:v>
                </c:pt>
                <c:pt idx="12">
                  <c:v>1.57</c:v>
                </c:pt>
                <c:pt idx="13">
                  <c:v>3.05</c:v>
                </c:pt>
                <c:pt idx="14">
                  <c:v>1.33</c:v>
                </c:pt>
                <c:pt idx="15">
                  <c:v>0.24</c:v>
                </c:pt>
                <c:pt idx="16">
                  <c:v>2.41</c:v>
                </c:pt>
                <c:pt idx="17">
                  <c:v>2.3199999999999998</c:v>
                </c:pt>
                <c:pt idx="18">
                  <c:v>1.5</c:v>
                </c:pt>
              </c:numCache>
            </c:numRef>
          </c:xVal>
          <c:yVal>
            <c:numRef>
              <c:f>TOC分布!$C$17:$C$35</c:f>
              <c:numCache>
                <c:formatCode>General</c:formatCode>
                <c:ptCount val="19"/>
                <c:pt idx="0">
                  <c:v>1.5</c:v>
                </c:pt>
                <c:pt idx="1">
                  <c:v>1.5</c:v>
                </c:pt>
                <c:pt idx="2">
                  <c:v>1.5</c:v>
                </c:pt>
                <c:pt idx="3">
                  <c:v>1.5</c:v>
                </c:pt>
                <c:pt idx="4">
                  <c:v>1.5</c:v>
                </c:pt>
                <c:pt idx="5">
                  <c:v>1.5</c:v>
                </c:pt>
                <c:pt idx="6">
                  <c:v>1.5</c:v>
                </c:pt>
                <c:pt idx="7">
                  <c:v>1.5</c:v>
                </c:pt>
                <c:pt idx="8">
                  <c:v>1.5</c:v>
                </c:pt>
                <c:pt idx="9">
                  <c:v>1.5</c:v>
                </c:pt>
                <c:pt idx="10">
                  <c:v>1.5</c:v>
                </c:pt>
                <c:pt idx="11">
                  <c:v>1.5</c:v>
                </c:pt>
                <c:pt idx="12">
                  <c:v>1.5</c:v>
                </c:pt>
                <c:pt idx="13">
                  <c:v>1.5</c:v>
                </c:pt>
                <c:pt idx="14">
                  <c:v>1.5</c:v>
                </c:pt>
                <c:pt idx="15">
                  <c:v>1.5</c:v>
                </c:pt>
                <c:pt idx="16">
                  <c:v>1.5</c:v>
                </c:pt>
                <c:pt idx="17">
                  <c:v>1.5</c:v>
                </c:pt>
                <c:pt idx="18">
                  <c:v>1.5</c:v>
                </c:pt>
              </c:numCache>
            </c:numRef>
          </c:yVal>
          <c:smooth val="0"/>
          <c:extLst>
            <c:ext xmlns:c16="http://schemas.microsoft.com/office/drawing/2014/chart" uri="{C3380CC4-5D6E-409C-BE32-E72D297353CC}">
              <c16:uniqueId val="{00000001-32D2-4022-9515-1D5496AF2BA1}"/>
            </c:ext>
          </c:extLst>
        </c:ser>
        <c:ser>
          <c:idx val="2"/>
          <c:order val="2"/>
          <c:tx>
            <c:v>Gufeng Fm.</c:v>
          </c:tx>
          <c:spPr>
            <a:ln w="25400" cap="rnd">
              <a:noFill/>
              <a:round/>
            </a:ln>
            <a:effectLst/>
          </c:spPr>
          <c:marker>
            <c:symbol val="diamond"/>
            <c:size val="15"/>
            <c:spPr>
              <a:noFill/>
              <a:ln w="38100">
                <a:solidFill>
                  <a:srgbClr val="FF9900"/>
                </a:solidFill>
              </a:ln>
              <a:effectLst/>
            </c:spPr>
          </c:marker>
          <c:xVal>
            <c:numRef>
              <c:f>TOC分布!$B$36:$B$73</c:f>
              <c:numCache>
                <c:formatCode>General</c:formatCode>
                <c:ptCount val="38"/>
                <c:pt idx="0">
                  <c:v>3.2</c:v>
                </c:pt>
                <c:pt idx="1">
                  <c:v>3.3</c:v>
                </c:pt>
                <c:pt idx="2">
                  <c:v>3.35</c:v>
                </c:pt>
                <c:pt idx="3">
                  <c:v>1.57</c:v>
                </c:pt>
                <c:pt idx="4">
                  <c:v>3.08</c:v>
                </c:pt>
                <c:pt idx="5">
                  <c:v>4.3899999999999997</c:v>
                </c:pt>
                <c:pt idx="6">
                  <c:v>2.29</c:v>
                </c:pt>
                <c:pt idx="7">
                  <c:v>2.83</c:v>
                </c:pt>
                <c:pt idx="8">
                  <c:v>4.0599999999999996</c:v>
                </c:pt>
                <c:pt idx="9">
                  <c:v>1.97</c:v>
                </c:pt>
                <c:pt idx="10">
                  <c:v>2.4500000000000002</c:v>
                </c:pt>
                <c:pt idx="11">
                  <c:v>4.8099999999999996</c:v>
                </c:pt>
                <c:pt idx="12">
                  <c:v>4.2300000000000004</c:v>
                </c:pt>
                <c:pt idx="13">
                  <c:v>2.11</c:v>
                </c:pt>
                <c:pt idx="14">
                  <c:v>3.44</c:v>
                </c:pt>
                <c:pt idx="15">
                  <c:v>6.65</c:v>
                </c:pt>
                <c:pt idx="16">
                  <c:v>5.56</c:v>
                </c:pt>
                <c:pt idx="17">
                  <c:v>4.59</c:v>
                </c:pt>
                <c:pt idx="18">
                  <c:v>9.6</c:v>
                </c:pt>
                <c:pt idx="19">
                  <c:v>9.5</c:v>
                </c:pt>
                <c:pt idx="20">
                  <c:v>10.8</c:v>
                </c:pt>
                <c:pt idx="21">
                  <c:v>6.21</c:v>
                </c:pt>
                <c:pt idx="22">
                  <c:v>5.96</c:v>
                </c:pt>
                <c:pt idx="23">
                  <c:v>10.37</c:v>
                </c:pt>
                <c:pt idx="24">
                  <c:v>34.700000000000003</c:v>
                </c:pt>
                <c:pt idx="25">
                  <c:v>6.49</c:v>
                </c:pt>
                <c:pt idx="26">
                  <c:v>9.5500000000000007</c:v>
                </c:pt>
                <c:pt idx="27">
                  <c:v>5.61</c:v>
                </c:pt>
                <c:pt idx="28">
                  <c:v>32.9</c:v>
                </c:pt>
                <c:pt idx="29">
                  <c:v>7.87</c:v>
                </c:pt>
                <c:pt idx="30">
                  <c:v>4.45</c:v>
                </c:pt>
                <c:pt idx="31">
                  <c:v>5.9</c:v>
                </c:pt>
                <c:pt idx="32">
                  <c:v>6.61</c:v>
                </c:pt>
                <c:pt idx="33">
                  <c:v>20.8</c:v>
                </c:pt>
                <c:pt idx="34">
                  <c:v>2.77</c:v>
                </c:pt>
                <c:pt idx="35">
                  <c:v>6.42</c:v>
                </c:pt>
                <c:pt idx="36">
                  <c:v>6.01</c:v>
                </c:pt>
                <c:pt idx="37">
                  <c:v>7.47</c:v>
                </c:pt>
              </c:numCache>
            </c:numRef>
          </c:xVal>
          <c:yVal>
            <c:numRef>
              <c:f>TOC分布!$C$36:$C$73</c:f>
              <c:numCache>
                <c:formatCode>General</c:formatCode>
                <c:ptCount val="38"/>
                <c:pt idx="0">
                  <c:v>2.5</c:v>
                </c:pt>
                <c:pt idx="1">
                  <c:v>2.5</c:v>
                </c:pt>
                <c:pt idx="2">
                  <c:v>2.5</c:v>
                </c:pt>
                <c:pt idx="3">
                  <c:v>2.5</c:v>
                </c:pt>
                <c:pt idx="4">
                  <c:v>2.5</c:v>
                </c:pt>
                <c:pt idx="5">
                  <c:v>2.5</c:v>
                </c:pt>
                <c:pt idx="6">
                  <c:v>2.5</c:v>
                </c:pt>
                <c:pt idx="7">
                  <c:v>2.5</c:v>
                </c:pt>
                <c:pt idx="8">
                  <c:v>2.5</c:v>
                </c:pt>
                <c:pt idx="9">
                  <c:v>2.5</c:v>
                </c:pt>
                <c:pt idx="10">
                  <c:v>2.5</c:v>
                </c:pt>
                <c:pt idx="11">
                  <c:v>2.5</c:v>
                </c:pt>
                <c:pt idx="12">
                  <c:v>2.5</c:v>
                </c:pt>
                <c:pt idx="13">
                  <c:v>2.5</c:v>
                </c:pt>
                <c:pt idx="14">
                  <c:v>2.5</c:v>
                </c:pt>
                <c:pt idx="15">
                  <c:v>2.5</c:v>
                </c:pt>
                <c:pt idx="16">
                  <c:v>2.5</c:v>
                </c:pt>
                <c:pt idx="17">
                  <c:v>2.5</c:v>
                </c:pt>
                <c:pt idx="18">
                  <c:v>2.5</c:v>
                </c:pt>
                <c:pt idx="19">
                  <c:v>2.5</c:v>
                </c:pt>
                <c:pt idx="20">
                  <c:v>2.5</c:v>
                </c:pt>
                <c:pt idx="21">
                  <c:v>2.5</c:v>
                </c:pt>
                <c:pt idx="22">
                  <c:v>2.5</c:v>
                </c:pt>
                <c:pt idx="23">
                  <c:v>2.5</c:v>
                </c:pt>
                <c:pt idx="24">
                  <c:v>2.5</c:v>
                </c:pt>
                <c:pt idx="25">
                  <c:v>2.5</c:v>
                </c:pt>
                <c:pt idx="26">
                  <c:v>2.5</c:v>
                </c:pt>
                <c:pt idx="27">
                  <c:v>2.5</c:v>
                </c:pt>
                <c:pt idx="28">
                  <c:v>2.5</c:v>
                </c:pt>
                <c:pt idx="29">
                  <c:v>2.5</c:v>
                </c:pt>
                <c:pt idx="30">
                  <c:v>2.5</c:v>
                </c:pt>
                <c:pt idx="31">
                  <c:v>2.5</c:v>
                </c:pt>
                <c:pt idx="32">
                  <c:v>2.5</c:v>
                </c:pt>
                <c:pt idx="33">
                  <c:v>2.5</c:v>
                </c:pt>
                <c:pt idx="34">
                  <c:v>2.5</c:v>
                </c:pt>
                <c:pt idx="35">
                  <c:v>2.5</c:v>
                </c:pt>
                <c:pt idx="36">
                  <c:v>2.5</c:v>
                </c:pt>
                <c:pt idx="37">
                  <c:v>2.5</c:v>
                </c:pt>
              </c:numCache>
            </c:numRef>
          </c:yVal>
          <c:smooth val="0"/>
          <c:extLst>
            <c:ext xmlns:c16="http://schemas.microsoft.com/office/drawing/2014/chart" uri="{C3380CC4-5D6E-409C-BE32-E72D297353CC}">
              <c16:uniqueId val="{00000002-32D2-4022-9515-1D5496AF2BA1}"/>
            </c:ext>
          </c:extLst>
        </c:ser>
        <c:dLbls>
          <c:showLegendKey val="0"/>
          <c:showVal val="0"/>
          <c:showCatName val="0"/>
          <c:showSerName val="0"/>
          <c:showPercent val="0"/>
          <c:showBubbleSize val="0"/>
        </c:dLbls>
        <c:axId val="2145253327"/>
        <c:axId val="2145254767"/>
      </c:scatterChart>
      <c:valAx>
        <c:axId val="2145253327"/>
        <c:scaling>
          <c:orientation val="minMax"/>
          <c:max val="12"/>
          <c:min val="0"/>
        </c:scaling>
        <c:delete val="0"/>
        <c:axPos val="b"/>
        <c:title>
          <c:tx>
            <c:rich>
              <a:bodyPr rot="0" spcFirstLastPara="1" vertOverflow="ellipsis" vert="horz" wrap="square" anchor="ctr" anchorCtr="1"/>
              <a:lstStyle/>
              <a:p>
                <a:pPr>
                  <a:defRPr sz="12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cs"/>
                  </a:defRPr>
                </a:pPr>
                <a:r>
                  <a:rPr lang="en-US">
                    <a:solidFill>
                      <a:schemeClr val="bg1">
                        <a:lumMod val="50000"/>
                      </a:schemeClr>
                    </a:solidFill>
                  </a:rPr>
                  <a:t>TOC (%)</a:t>
                </a:r>
                <a:endParaRPr lang="zh-CN">
                  <a:solidFill>
                    <a:schemeClr val="bg1">
                      <a:lumMod val="50000"/>
                    </a:schemeClr>
                  </a:solidFill>
                </a:endParaRPr>
              </a:p>
            </c:rich>
          </c:tx>
          <c:layout>
            <c:manualLayout>
              <c:xMode val="edge"/>
              <c:yMode val="edge"/>
              <c:x val="1.7717140196185153E-3"/>
              <c:y val="0.85143428421317113"/>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25400" cap="flat" cmpd="sng" algn="ctr">
            <a:solidFill>
              <a:schemeClr val="bg1">
                <a:lumMod val="65000"/>
              </a:schemeClr>
            </a:solidFill>
            <a:round/>
          </a:ln>
          <a:effectLst/>
        </c:spPr>
        <c:txPr>
          <a:bodyPr rot="-60000000" spcFirstLastPara="1" vertOverflow="ellipsis" vert="horz" wrap="square" anchor="ctr" anchorCtr="1"/>
          <a:lstStyle/>
          <a:p>
            <a:pPr>
              <a:defRPr sz="12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cs"/>
              </a:defRPr>
            </a:pPr>
            <a:endParaRPr lang="zh-CN"/>
          </a:p>
        </c:txPr>
        <c:crossAx val="2145254767"/>
        <c:crosses val="autoZero"/>
        <c:crossBetween val="midCat"/>
      </c:valAx>
      <c:valAx>
        <c:axId val="2145254767"/>
        <c:scaling>
          <c:orientation val="minMax"/>
        </c:scaling>
        <c:delete val="1"/>
        <c:axPos val="l"/>
        <c:majorGridlines>
          <c:spPr>
            <a:ln w="25400" cap="flat" cmpd="sng" algn="ctr">
              <a:solidFill>
                <a:schemeClr val="bg1">
                  <a:lumMod val="75000"/>
                </a:schemeClr>
              </a:solidFill>
              <a:round/>
            </a:ln>
            <a:effectLst/>
          </c:spPr>
        </c:majorGridlines>
        <c:numFmt formatCode="General" sourceLinked="1"/>
        <c:majorTickMark val="none"/>
        <c:minorTickMark val="none"/>
        <c:tickLblPos val="nextTo"/>
        <c:crossAx val="2145253327"/>
        <c:crosses val="autoZero"/>
        <c:crossBetween val="midCat"/>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b="1">
          <a:solidFill>
            <a:sysClr val="windowText" lastClr="000000"/>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81933508311459"/>
          <c:y val="5.0925925925925923E-2"/>
          <c:w val="0.76437510936132991"/>
          <c:h val="0.85773148148148148"/>
        </c:manualLayout>
      </c:layout>
      <c:areaChart>
        <c:grouping val="stacked"/>
        <c:varyColors val="0"/>
        <c:ser>
          <c:idx val="0"/>
          <c:order val="0"/>
          <c:tx>
            <c:v>Gufeng Fm.</c:v>
          </c:tx>
          <c:spPr>
            <a:solidFill>
              <a:srgbClr val="FF9900"/>
            </a:solidFill>
            <a:ln>
              <a:noFill/>
            </a:ln>
            <a:effectLst/>
          </c:spPr>
          <c:cat>
            <c:numRef>
              <c:f>Sheet6!$A$1:$A$56</c:f>
              <c:numCache>
                <c:formatCode>General</c:formatCode>
                <c:ptCount val="56"/>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numCache>
            </c:numRef>
          </c:cat>
          <c:val>
            <c:numRef>
              <c:f>Sheet6!$B$1:$B$56</c:f>
              <c:numCache>
                <c:formatCode>General</c:formatCode>
                <c:ptCount val="56"/>
                <c:pt idx="0">
                  <c:v>0</c:v>
                </c:pt>
                <c:pt idx="1">
                  <c:v>0</c:v>
                </c:pt>
                <c:pt idx="2">
                  <c:v>0</c:v>
                </c:pt>
                <c:pt idx="3">
                  <c:v>6.4879190176725388E-5</c:v>
                </c:pt>
                <c:pt idx="4">
                  <c:v>1.0603370726552801E-4</c:v>
                </c:pt>
                <c:pt idx="5">
                  <c:v>7.1456888690590858E-5</c:v>
                </c:pt>
                <c:pt idx="6">
                  <c:v>6.0808728449046612E-5</c:v>
                </c:pt>
                <c:pt idx="7">
                  <c:v>5.9912330470979214E-5</c:v>
                </c:pt>
                <c:pt idx="8">
                  <c:v>3.3219694159924984E-5</c:v>
                </c:pt>
                <c:pt idx="9">
                  <c:v>1.2222008081153035E-5</c:v>
                </c:pt>
                <c:pt idx="10">
                  <c:v>0</c:v>
                </c:pt>
                <c:pt idx="11">
                  <c:v>3.0515016987919807E-5</c:v>
                </c:pt>
                <c:pt idx="12">
                  <c:v>3.3430056646466255E-5</c:v>
                </c:pt>
                <c:pt idx="13">
                  <c:v>0</c:v>
                </c:pt>
                <c:pt idx="14">
                  <c:v>4.1412567952647805E-6</c:v>
                </c:pt>
                <c:pt idx="15">
                  <c:v>6.4364139689132571E-6</c:v>
                </c:pt>
                <c:pt idx="16">
                  <c:v>1.3067940017208457E-5</c:v>
                </c:pt>
                <c:pt idx="17">
                  <c:v>1.4060467947274446E-5</c:v>
                </c:pt>
                <c:pt idx="18">
                  <c:v>1.3777782442048192E-5</c:v>
                </c:pt>
                <c:pt idx="19">
                  <c:v>1.769140362739563E-5</c:v>
                </c:pt>
                <c:pt idx="20">
                  <c:v>2.3309083189815283E-5</c:v>
                </c:pt>
                <c:pt idx="21">
                  <c:v>2.1867279428988695E-5</c:v>
                </c:pt>
                <c:pt idx="22">
                  <c:v>1.755828270688653E-5</c:v>
                </c:pt>
                <c:pt idx="23">
                  <c:v>1.524435356259346E-5</c:v>
                </c:pt>
                <c:pt idx="24">
                  <c:v>2.122827572748065E-5</c:v>
                </c:pt>
                <c:pt idx="25">
                  <c:v>2.6853871531784534E-5</c:v>
                </c:pt>
                <c:pt idx="26">
                  <c:v>2.4647510144859552E-5</c:v>
                </c:pt>
                <c:pt idx="27">
                  <c:v>2.5167712010443211E-5</c:v>
                </c:pt>
                <c:pt idx="28">
                  <c:v>2.770876744762063E-5</c:v>
                </c:pt>
                <c:pt idx="29">
                  <c:v>2.4721550289541483E-5</c:v>
                </c:pt>
                <c:pt idx="30">
                  <c:v>1.9369006622582674E-5</c:v>
                </c:pt>
                <c:pt idx="31">
                  <c:v>1.2699892977252603E-6</c:v>
                </c:pt>
                <c:pt idx="32">
                  <c:v>0</c:v>
                </c:pt>
                <c:pt idx="33">
                  <c:v>0</c:v>
                </c:pt>
                <c:pt idx="34">
                  <c:v>9.8918098956346512E-6</c:v>
                </c:pt>
                <c:pt idx="35">
                  <c:v>1.8404447473585606E-5</c:v>
                </c:pt>
                <c:pt idx="36">
                  <c:v>2.6622496079653502E-5</c:v>
                </c:pt>
                <c:pt idx="37">
                  <c:v>4.4221058487892151E-5</c:v>
                </c:pt>
                <c:pt idx="38">
                  <c:v>4.8679998144507408E-5</c:v>
                </c:pt>
                <c:pt idx="39">
                  <c:v>4.1772844269871712E-5</c:v>
                </c:pt>
                <c:pt idx="40">
                  <c:v>2.6575289666652679E-5</c:v>
                </c:pt>
                <c:pt idx="41">
                  <c:v>2.243678318336606E-5</c:v>
                </c:pt>
                <c:pt idx="42">
                  <c:v>2.503156429156661E-5</c:v>
                </c:pt>
                <c:pt idx="43">
                  <c:v>2.0131876226514578E-5</c:v>
                </c:pt>
                <c:pt idx="44">
                  <c:v>1.2460339348763227E-5</c:v>
                </c:pt>
                <c:pt idx="45">
                  <c:v>1.0303483577445149E-5</c:v>
                </c:pt>
                <c:pt idx="46">
                  <c:v>1.1514639481902122E-5</c:v>
                </c:pt>
                <c:pt idx="47">
                  <c:v>7.2378170443698764E-6</c:v>
                </c:pt>
                <c:pt idx="48">
                  <c:v>5.9690501075237989E-6</c:v>
                </c:pt>
                <c:pt idx="49">
                  <c:v>6.3740008044987917E-6</c:v>
                </c:pt>
                <c:pt idx="50">
                  <c:v>4.7950597945600748E-6</c:v>
                </c:pt>
                <c:pt idx="51">
                  <c:v>2.872962795663625E-6</c:v>
                </c:pt>
                <c:pt idx="52">
                  <c:v>2.229047822766006E-6</c:v>
                </c:pt>
                <c:pt idx="53">
                  <c:v>2.4632172426208854E-6</c:v>
                </c:pt>
                <c:pt idx="54">
                  <c:v>1.3842909538652748E-6</c:v>
                </c:pt>
                <c:pt idx="55">
                  <c:v>6.9218913267832249E-7</c:v>
                </c:pt>
              </c:numCache>
            </c:numRef>
          </c:val>
          <c:extLst>
            <c:ext xmlns:c16="http://schemas.microsoft.com/office/drawing/2014/chart" uri="{C3380CC4-5D6E-409C-BE32-E72D297353CC}">
              <c16:uniqueId val="{00000000-578D-48F7-A911-FE65EA4CBD8E}"/>
            </c:ext>
          </c:extLst>
        </c:ser>
        <c:ser>
          <c:idx val="2"/>
          <c:order val="1"/>
          <c:tx>
            <c:v>Qiongzhusi Fm.</c:v>
          </c:tx>
          <c:spPr>
            <a:solidFill>
              <a:schemeClr val="tx2">
                <a:lumMod val="50000"/>
                <a:lumOff val="50000"/>
              </a:schemeClr>
            </a:solidFill>
            <a:ln w="25400">
              <a:noFill/>
            </a:ln>
            <a:effectLst/>
          </c:spPr>
          <c:val>
            <c:numRef>
              <c:f>Sheet6!$I$1:$I$56</c:f>
              <c:numCache>
                <c:formatCode>General</c:formatCode>
                <c:ptCount val="56"/>
                <c:pt idx="0">
                  <c:v>1.3573531555216E-4</c:v>
                </c:pt>
                <c:pt idx="1">
                  <c:v>3.4299117695007152E-4</c:v>
                </c:pt>
                <c:pt idx="2">
                  <c:v>4.0321965430106598E-4</c:v>
                </c:pt>
                <c:pt idx="3">
                  <c:v>4.1031741078228302E-4</c:v>
                </c:pt>
                <c:pt idx="4">
                  <c:v>4.3968124076812151E-4</c:v>
                </c:pt>
                <c:pt idx="5">
                  <c:v>4.5178620813066253E-4</c:v>
                </c:pt>
                <c:pt idx="6">
                  <c:v>4.6546862436775999E-4</c:v>
                </c:pt>
                <c:pt idx="7">
                  <c:v>4.5992412317954649E-4</c:v>
                </c:pt>
                <c:pt idx="8">
                  <c:v>4.2230747307356201E-4</c:v>
                </c:pt>
                <c:pt idx="9">
                  <c:v>4.1321924159359652E-4</c:v>
                </c:pt>
                <c:pt idx="10">
                  <c:v>4.004775690803165E-4</c:v>
                </c:pt>
                <c:pt idx="11">
                  <c:v>3.5450558419348002E-4</c:v>
                </c:pt>
                <c:pt idx="12">
                  <c:v>3.0475229281269698E-4</c:v>
                </c:pt>
                <c:pt idx="13">
                  <c:v>2.9687169559629648E-4</c:v>
                </c:pt>
                <c:pt idx="14">
                  <c:v>2.633236403702625E-4</c:v>
                </c:pt>
                <c:pt idx="15">
                  <c:v>2.5989632969039751E-4</c:v>
                </c:pt>
                <c:pt idx="16">
                  <c:v>2.4472008108618153E-4</c:v>
                </c:pt>
                <c:pt idx="17">
                  <c:v>2.05010001347515E-4</c:v>
                </c:pt>
                <c:pt idx="18">
                  <c:v>1.93699926656298E-4</c:v>
                </c:pt>
                <c:pt idx="19">
                  <c:v>1.9094490846228399E-4</c:v>
                </c:pt>
                <c:pt idx="20">
                  <c:v>1.7359571099143651E-4</c:v>
                </c:pt>
                <c:pt idx="21">
                  <c:v>1.7325242797416651E-4</c:v>
                </c:pt>
                <c:pt idx="22">
                  <c:v>1.7331343235021349E-4</c:v>
                </c:pt>
                <c:pt idx="23">
                  <c:v>1.5903201014901E-4</c:v>
                </c:pt>
                <c:pt idx="24">
                  <c:v>1.5628898871877599E-4</c:v>
                </c:pt>
                <c:pt idx="25">
                  <c:v>1.4151095620376701E-4</c:v>
                </c:pt>
                <c:pt idx="26">
                  <c:v>1.4102126653342149E-4</c:v>
                </c:pt>
                <c:pt idx="27">
                  <c:v>1.2867013142678899E-4</c:v>
                </c:pt>
                <c:pt idx="28">
                  <c:v>1.17910512724041E-4</c:v>
                </c:pt>
                <c:pt idx="29">
                  <c:v>1.1867954859876749E-4</c:v>
                </c:pt>
                <c:pt idx="30">
                  <c:v>1.099983977185825E-4</c:v>
                </c:pt>
                <c:pt idx="31">
                  <c:v>1.079337770240725E-4</c:v>
                </c:pt>
                <c:pt idx="32">
                  <c:v>1.043418847912015E-4</c:v>
                </c:pt>
                <c:pt idx="33">
                  <c:v>9.663093165883E-5</c:v>
                </c:pt>
                <c:pt idx="34">
                  <c:v>9.3315051778437004E-5</c:v>
                </c:pt>
                <c:pt idx="35">
                  <c:v>8.9005384652924996E-5</c:v>
                </c:pt>
                <c:pt idx="36">
                  <c:v>9.68505474126E-5</c:v>
                </c:pt>
                <c:pt idx="37">
                  <c:v>8.9115192529810498E-5</c:v>
                </c:pt>
                <c:pt idx="38">
                  <c:v>8.4188280885511994E-5</c:v>
                </c:pt>
                <c:pt idx="39">
                  <c:v>8.8743644020530495E-5</c:v>
                </c:pt>
                <c:pt idx="40">
                  <c:v>7.4943958571836996E-5</c:v>
                </c:pt>
                <c:pt idx="41">
                  <c:v>7.0878011008445506E-5</c:v>
                </c:pt>
                <c:pt idx="42">
                  <c:v>6.6812063445054003E-5</c:v>
                </c:pt>
                <c:pt idx="43">
                  <c:v>8.1301876118557002E-5</c:v>
                </c:pt>
                <c:pt idx="44">
                  <c:v>7.5486834390338007E-5</c:v>
                </c:pt>
                <c:pt idx="45">
                  <c:v>7.0753685191364996E-5</c:v>
                </c:pt>
                <c:pt idx="46">
                  <c:v>7.1708989678404494E-5</c:v>
                </c:pt>
                <c:pt idx="47">
                  <c:v>7.5397486578799994E-5</c:v>
                </c:pt>
                <c:pt idx="48">
                  <c:v>7.6947971991132499E-5</c:v>
                </c:pt>
                <c:pt idx="49">
                  <c:v>4.9474702370229097E-5</c:v>
                </c:pt>
                <c:pt idx="50">
                  <c:v>5.7256104347232998E-5</c:v>
                </c:pt>
                <c:pt idx="51">
                  <c:v>7.2861577538709001E-5</c:v>
                </c:pt>
                <c:pt idx="52">
                  <c:v>5.6426499111545501E-5</c:v>
                </c:pt>
                <c:pt idx="53">
                  <c:v>5.4545676379549002E-5</c:v>
                </c:pt>
                <c:pt idx="54">
                  <c:v>5.0575079717890501E-5</c:v>
                </c:pt>
                <c:pt idx="55">
                  <c:v>2.8915100772305851E-5</c:v>
                </c:pt>
              </c:numCache>
            </c:numRef>
          </c:val>
          <c:extLst>
            <c:ext xmlns:c16="http://schemas.microsoft.com/office/drawing/2014/chart" uri="{C3380CC4-5D6E-409C-BE32-E72D297353CC}">
              <c16:uniqueId val="{00000001-578D-48F7-A911-FE65EA4CBD8E}"/>
            </c:ext>
          </c:extLst>
        </c:ser>
        <c:ser>
          <c:idx val="1"/>
          <c:order val="2"/>
          <c:tx>
            <c:v>Longmaxi Fm</c:v>
          </c:tx>
          <c:spPr>
            <a:solidFill>
              <a:schemeClr val="bg2">
                <a:lumMod val="75000"/>
              </a:schemeClr>
            </a:solidFill>
            <a:ln>
              <a:noFill/>
            </a:ln>
            <a:effectLst/>
          </c:spPr>
          <c:cat>
            <c:numRef>
              <c:f>Sheet6!$A$1:$A$56</c:f>
              <c:numCache>
                <c:formatCode>General</c:formatCode>
                <c:ptCount val="56"/>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numCache>
            </c:numRef>
          </c:cat>
          <c:val>
            <c:numRef>
              <c:f>Sheet6!$F$1:$F$56</c:f>
              <c:numCache>
                <c:formatCode>General</c:formatCode>
                <c:ptCount val="56"/>
                <c:pt idx="0">
                  <c:v>8.6506130173802376E-5</c:v>
                </c:pt>
                <c:pt idx="1">
                  <c:v>1.9621730245695569E-4</c:v>
                </c:pt>
                <c:pt idx="2">
                  <c:v>6.7957337640079502E-4</c:v>
                </c:pt>
                <c:pt idx="3">
                  <c:v>1.108361967248793E-3</c:v>
                </c:pt>
                <c:pt idx="4">
                  <c:v>1.3101876936964631E-3</c:v>
                </c:pt>
                <c:pt idx="5">
                  <c:v>1.2598794670870268E-3</c:v>
                </c:pt>
                <c:pt idx="6">
                  <c:v>1.1346144081551786E-3</c:v>
                </c:pt>
                <c:pt idx="7">
                  <c:v>1.0250067371935533E-3</c:v>
                </c:pt>
                <c:pt idx="8">
                  <c:v>7.87418672478119E-4</c:v>
                </c:pt>
                <c:pt idx="9">
                  <c:v>6.7845398883736234E-4</c:v>
                </c:pt>
                <c:pt idx="10">
                  <c:v>6.7469483939059673E-4</c:v>
                </c:pt>
                <c:pt idx="11">
                  <c:v>6.6567113519736183E-4</c:v>
                </c:pt>
                <c:pt idx="12">
                  <c:v>6.2537406227352807E-4</c:v>
                </c:pt>
                <c:pt idx="13">
                  <c:v>5.4192674854922638E-4</c:v>
                </c:pt>
                <c:pt idx="14">
                  <c:v>4.7123243269694189E-4</c:v>
                </c:pt>
                <c:pt idx="15">
                  <c:v>4.3638422647941525E-4</c:v>
                </c:pt>
                <c:pt idx="16">
                  <c:v>3.8970039087296289E-4</c:v>
                </c:pt>
                <c:pt idx="17">
                  <c:v>3.0870162028804585E-4</c:v>
                </c:pt>
                <c:pt idx="18">
                  <c:v>3.0024730475555902E-4</c:v>
                </c:pt>
                <c:pt idx="19">
                  <c:v>3.5863275764471802E-4</c:v>
                </c:pt>
                <c:pt idx="20">
                  <c:v>3.2802803152376386E-4</c:v>
                </c:pt>
                <c:pt idx="21">
                  <c:v>2.4090470592237051E-4</c:v>
                </c:pt>
                <c:pt idx="22">
                  <c:v>2.1111486959746471E-4</c:v>
                </c:pt>
                <c:pt idx="23">
                  <c:v>1.8617732653181343E-4</c:v>
                </c:pt>
                <c:pt idx="24">
                  <c:v>1.6973857112410291E-4</c:v>
                </c:pt>
                <c:pt idx="25">
                  <c:v>1.5504950886196563E-4</c:v>
                </c:pt>
                <c:pt idx="26">
                  <c:v>1.5085203187720377E-4</c:v>
                </c:pt>
                <c:pt idx="27">
                  <c:v>1.3396255658759858E-4</c:v>
                </c:pt>
                <c:pt idx="28">
                  <c:v>1.2146890773316587E-4</c:v>
                </c:pt>
                <c:pt idx="29">
                  <c:v>1.1118868629441795E-4</c:v>
                </c:pt>
                <c:pt idx="30">
                  <c:v>9.0810004621744156E-5</c:v>
                </c:pt>
                <c:pt idx="31">
                  <c:v>8.562789298593998E-5</c:v>
                </c:pt>
                <c:pt idx="32">
                  <c:v>9.1722700744867325E-5</c:v>
                </c:pt>
                <c:pt idx="33">
                  <c:v>8.5696345195174217E-5</c:v>
                </c:pt>
                <c:pt idx="34">
                  <c:v>7.0685520768165588E-5</c:v>
                </c:pt>
                <c:pt idx="35">
                  <c:v>4.6200002543628216E-5</c:v>
                </c:pt>
                <c:pt idx="36">
                  <c:v>4.6920264139771461E-5</c:v>
                </c:pt>
                <c:pt idx="37">
                  <c:v>5.8062956668436527E-5</c:v>
                </c:pt>
                <c:pt idx="38">
                  <c:v>5.1290029659867287E-5</c:v>
                </c:pt>
                <c:pt idx="39">
                  <c:v>4.4698943383991718E-5</c:v>
                </c:pt>
                <c:pt idx="40">
                  <c:v>2.9008602723479271E-5</c:v>
                </c:pt>
                <c:pt idx="41">
                  <c:v>2.3592030629515648E-5</c:v>
                </c:pt>
                <c:pt idx="42">
                  <c:v>2.3003085516393185E-5</c:v>
                </c:pt>
                <c:pt idx="43">
                  <c:v>1.3348530046641827E-5</c:v>
                </c:pt>
                <c:pt idx="44">
                  <c:v>8.2994520198553801E-6</c:v>
                </c:pt>
                <c:pt idx="45">
                  <c:v>9.2345289885997772E-6</c:v>
                </c:pt>
                <c:pt idx="46">
                  <c:v>1.5984871424734592E-5</c:v>
                </c:pt>
                <c:pt idx="47">
                  <c:v>1.4550721971318126E-5</c:v>
                </c:pt>
                <c:pt idx="48">
                  <c:v>1.5839468687772751E-5</c:v>
                </c:pt>
                <c:pt idx="49">
                  <c:v>2.0775420125573874E-5</c:v>
                </c:pt>
                <c:pt idx="50">
                  <c:v>1.9351660739630461E-5</c:v>
                </c:pt>
                <c:pt idx="51">
                  <c:v>1.3286044122651219E-5</c:v>
                </c:pt>
                <c:pt idx="52">
                  <c:v>9.736308129504323E-6</c:v>
                </c:pt>
                <c:pt idx="53">
                  <c:v>1.0482297511771321E-5</c:v>
                </c:pt>
                <c:pt idx="54">
                  <c:v>5.1664537750184536E-6</c:v>
                </c:pt>
                <c:pt idx="55">
                  <c:v>1.0870789992623031E-6</c:v>
                </c:pt>
              </c:numCache>
            </c:numRef>
          </c:val>
          <c:extLst>
            <c:ext xmlns:c16="http://schemas.microsoft.com/office/drawing/2014/chart" uri="{C3380CC4-5D6E-409C-BE32-E72D297353CC}">
              <c16:uniqueId val="{00000002-578D-48F7-A911-FE65EA4CBD8E}"/>
            </c:ext>
          </c:extLst>
        </c:ser>
        <c:dLbls>
          <c:showLegendKey val="0"/>
          <c:showVal val="0"/>
          <c:showCatName val="0"/>
          <c:showSerName val="0"/>
          <c:showPercent val="0"/>
          <c:showBubbleSize val="0"/>
        </c:dLbls>
        <c:axId val="2146023743"/>
        <c:axId val="2146024703"/>
      </c:areaChart>
      <c:catAx>
        <c:axId val="2146023743"/>
        <c:scaling>
          <c:orientation val="minMax"/>
        </c:scaling>
        <c:delete val="0"/>
        <c:axPos val="b"/>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sz="800"/>
                  <a:t>Pore width</a:t>
                </a:r>
              </a:p>
              <a:p>
                <a:pPr>
                  <a:defRPr sz="800"/>
                </a:pPr>
                <a:r>
                  <a:rPr lang="en-US" altLang="zh-CN" sz="800"/>
                  <a:t>(nm)</a:t>
                </a:r>
                <a:endParaRPr lang="zh-CN" altLang="en-US" sz="800"/>
              </a:p>
            </c:rich>
          </c:tx>
          <c:layout>
            <c:manualLayout>
              <c:xMode val="edge"/>
              <c:yMode val="edge"/>
              <c:x val="6.2303313488362483E-5"/>
              <c:y val="0.81609189838761564"/>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0_);[Red]\(#,##0\)" sourceLinked="0"/>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146024703"/>
        <c:crosses val="autoZero"/>
        <c:auto val="1"/>
        <c:lblAlgn val="ctr"/>
        <c:lblOffset val="100"/>
        <c:tickLblSkip val="10"/>
        <c:tickMarkSkip val="10"/>
        <c:noMultiLvlLbl val="0"/>
      </c:catAx>
      <c:valAx>
        <c:axId val="2146024703"/>
        <c:scaling>
          <c:orientation val="minMax"/>
          <c:max val="2.0000000000000005E-3"/>
          <c:min val="0"/>
        </c:scaling>
        <c:delete val="0"/>
        <c:axPos val="l"/>
        <c:majorGridlines>
          <c:spPr>
            <a:ln w="2540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a:t>dV/dW Pore Volume </a:t>
                </a:r>
              </a:p>
              <a:p>
                <a:pPr>
                  <a:defRPr/>
                </a:pPr>
                <a:r>
                  <a:rPr lang="en-US" altLang="zh-CN"/>
                  <a:t>(cm</a:t>
                </a:r>
                <a:r>
                  <a:rPr lang="en-US" altLang="zh-CN" baseline="30000"/>
                  <a:t>3</a:t>
                </a:r>
                <a:r>
                  <a:rPr lang="en-US" altLang="zh-CN"/>
                  <a:t>/g)</a:t>
                </a:r>
                <a:endParaRPr lang="zh-CN" altLang="en-US"/>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numFmt formatCode="General" sourceLinked="1"/>
        <c:majorTickMark val="none"/>
        <c:minorTickMark val="none"/>
        <c:tickLblPos val="nextTo"/>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2146023743"/>
        <c:crosses val="autoZero"/>
        <c:crossBetween val="midCat"/>
      </c:valAx>
      <c:spPr>
        <a:noFill/>
        <a:ln>
          <a:noFill/>
        </a:ln>
        <a:effectLst/>
      </c:spPr>
    </c:plotArea>
    <c:legend>
      <c:legendPos val="r"/>
      <c:layout>
        <c:manualLayout>
          <c:xMode val="edge"/>
          <c:yMode val="edge"/>
          <c:x val="0.64109208223972003"/>
          <c:y val="9.5774642752989206E-2"/>
          <c:w val="0.30814545056867892"/>
          <c:h val="0.37168307086614177"/>
        </c:manualLayout>
      </c:layout>
      <c:overlay val="0"/>
      <c:spPr>
        <a:solidFill>
          <a:schemeClr val="bg1">
            <a:alpha val="60000"/>
          </a:schemeClr>
        </a:solid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solidFill>
      <a:schemeClr val="bg1"/>
    </a:solidFill>
    <a:ln w="9525" cap="flat" cmpd="sng" algn="ctr">
      <a:noFill/>
      <a:round/>
    </a:ln>
    <a:effectLst/>
  </c:spPr>
  <c:txPr>
    <a:bodyPr/>
    <a:lstStyle/>
    <a:p>
      <a:pPr>
        <a:defRPr b="1">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30714245825651"/>
          <c:y val="2.478963216066336E-2"/>
          <c:w val="0.74768340127696808"/>
          <c:h val="0.89885510440565297"/>
        </c:manualLayout>
      </c:layout>
      <c:barChart>
        <c:barDir val="bar"/>
        <c:grouping val="clustered"/>
        <c:varyColors val="0"/>
        <c:ser>
          <c:idx val="0"/>
          <c:order val="0"/>
          <c:tx>
            <c:strRef>
              <c:f>TOC!$H$1</c:f>
              <c:strCache>
                <c:ptCount val="1"/>
                <c:pt idx="0">
                  <c:v>TOC</c:v>
                </c:pt>
              </c:strCache>
            </c:strRef>
          </c:tx>
          <c:spPr>
            <a:solidFill>
              <a:schemeClr val="accent2">
                <a:lumMod val="60000"/>
                <a:lumOff val="40000"/>
              </a:schemeClr>
            </a:solidFill>
            <a:ln>
              <a:noFill/>
            </a:ln>
            <a:effectLst/>
          </c:spPr>
          <c:invertIfNegative val="0"/>
          <c:cat>
            <c:numRef>
              <c:f>TOC!$E$2:$E$57</c:f>
              <c:numCache>
                <c:formatCode>0.0_ </c:formatCode>
                <c:ptCount val="56"/>
                <c:pt idx="0">
                  <c:v>0.46</c:v>
                </c:pt>
                <c:pt idx="1">
                  <c:v>0.92</c:v>
                </c:pt>
                <c:pt idx="2">
                  <c:v>1.3800000000000001</c:v>
                </c:pt>
                <c:pt idx="3">
                  <c:v>1.84</c:v>
                </c:pt>
                <c:pt idx="4">
                  <c:v>2.3000000000000003</c:v>
                </c:pt>
                <c:pt idx="5">
                  <c:v>2.7600000000000002</c:v>
                </c:pt>
                <c:pt idx="6">
                  <c:v>3.22</c:v>
                </c:pt>
                <c:pt idx="7">
                  <c:v>3.68</c:v>
                </c:pt>
                <c:pt idx="8">
                  <c:v>4.1400000000000006</c:v>
                </c:pt>
                <c:pt idx="9">
                  <c:v>4.6000000000000005</c:v>
                </c:pt>
                <c:pt idx="10">
                  <c:v>5.0600000000000005</c:v>
                </c:pt>
                <c:pt idx="11">
                  <c:v>5.5200000000000005</c:v>
                </c:pt>
                <c:pt idx="12">
                  <c:v>5.98</c:v>
                </c:pt>
                <c:pt idx="13">
                  <c:v>6.44</c:v>
                </c:pt>
                <c:pt idx="14">
                  <c:v>6.9</c:v>
                </c:pt>
                <c:pt idx="15">
                  <c:v>7.36</c:v>
                </c:pt>
                <c:pt idx="16">
                  <c:v>7.82</c:v>
                </c:pt>
                <c:pt idx="17">
                  <c:v>8.74</c:v>
                </c:pt>
                <c:pt idx="18">
                  <c:v>9.2000000000000011</c:v>
                </c:pt>
                <c:pt idx="19">
                  <c:v>9.66</c:v>
                </c:pt>
                <c:pt idx="20">
                  <c:v>10.120000000000001</c:v>
                </c:pt>
                <c:pt idx="21">
                  <c:v>10.58</c:v>
                </c:pt>
                <c:pt idx="22">
                  <c:v>11.040000000000001</c:v>
                </c:pt>
                <c:pt idx="23">
                  <c:v>11.5</c:v>
                </c:pt>
                <c:pt idx="24">
                  <c:v>11.96</c:v>
                </c:pt>
                <c:pt idx="25">
                  <c:v>12.42</c:v>
                </c:pt>
                <c:pt idx="26">
                  <c:v>13.34</c:v>
                </c:pt>
                <c:pt idx="27">
                  <c:v>13.8</c:v>
                </c:pt>
                <c:pt idx="28">
                  <c:v>14.030000000000001</c:v>
                </c:pt>
                <c:pt idx="29">
                  <c:v>14.26</c:v>
                </c:pt>
                <c:pt idx="30">
                  <c:v>14.72</c:v>
                </c:pt>
                <c:pt idx="31">
                  <c:v>15.180000000000001</c:v>
                </c:pt>
                <c:pt idx="32">
                  <c:v>15.64</c:v>
                </c:pt>
                <c:pt idx="33">
                  <c:v>16.100000000000001</c:v>
                </c:pt>
                <c:pt idx="34">
                  <c:v>16.330000000000002</c:v>
                </c:pt>
                <c:pt idx="35">
                  <c:v>16.560000000000002</c:v>
                </c:pt>
                <c:pt idx="36">
                  <c:v>16.79</c:v>
                </c:pt>
                <c:pt idx="37">
                  <c:v>17.02</c:v>
                </c:pt>
                <c:pt idx="38">
                  <c:v>17.48</c:v>
                </c:pt>
                <c:pt idx="39">
                  <c:v>17.940000000000001</c:v>
                </c:pt>
                <c:pt idx="40">
                  <c:v>18.400000000000002</c:v>
                </c:pt>
                <c:pt idx="41">
                  <c:v>18.86</c:v>
                </c:pt>
                <c:pt idx="42">
                  <c:v>19.32</c:v>
                </c:pt>
                <c:pt idx="43">
                  <c:v>19.78</c:v>
                </c:pt>
                <c:pt idx="44">
                  <c:v>20.240000000000002</c:v>
                </c:pt>
                <c:pt idx="45">
                  <c:v>20.7</c:v>
                </c:pt>
                <c:pt idx="46">
                  <c:v>21.16</c:v>
                </c:pt>
                <c:pt idx="47">
                  <c:v>21.62</c:v>
                </c:pt>
                <c:pt idx="48">
                  <c:v>22.080000000000002</c:v>
                </c:pt>
                <c:pt idx="49">
                  <c:v>22.540000000000003</c:v>
                </c:pt>
                <c:pt idx="50">
                  <c:v>23</c:v>
                </c:pt>
                <c:pt idx="51">
                  <c:v>23.46</c:v>
                </c:pt>
                <c:pt idx="52">
                  <c:v>23.92</c:v>
                </c:pt>
                <c:pt idx="53">
                  <c:v>24.150000000000002</c:v>
                </c:pt>
                <c:pt idx="54">
                  <c:v>24.61</c:v>
                </c:pt>
                <c:pt idx="55">
                  <c:v>24.84</c:v>
                </c:pt>
              </c:numCache>
            </c:numRef>
          </c:cat>
          <c:val>
            <c:numRef>
              <c:f>TOC!$H$2:$H$57</c:f>
              <c:numCache>
                <c:formatCode>General</c:formatCode>
                <c:ptCount val="56"/>
                <c:pt idx="0">
                  <c:v>0.45700000000000002</c:v>
                </c:pt>
                <c:pt idx="1">
                  <c:v>0.65300000000000002</c:v>
                </c:pt>
                <c:pt idx="2">
                  <c:v>1.39</c:v>
                </c:pt>
                <c:pt idx="3">
                  <c:v>2.87</c:v>
                </c:pt>
                <c:pt idx="4">
                  <c:v>2.11</c:v>
                </c:pt>
                <c:pt idx="5">
                  <c:v>1.66</c:v>
                </c:pt>
                <c:pt idx="6">
                  <c:v>3.79</c:v>
                </c:pt>
                <c:pt idx="7">
                  <c:v>3.52</c:v>
                </c:pt>
                <c:pt idx="8">
                  <c:v>3.2</c:v>
                </c:pt>
                <c:pt idx="9">
                  <c:v>3.3</c:v>
                </c:pt>
                <c:pt idx="10">
                  <c:v>3.35</c:v>
                </c:pt>
                <c:pt idx="11">
                  <c:v>1.57</c:v>
                </c:pt>
                <c:pt idx="12">
                  <c:v>3.08</c:v>
                </c:pt>
                <c:pt idx="13">
                  <c:v>4.3899999999999997</c:v>
                </c:pt>
                <c:pt idx="14">
                  <c:v>2.29</c:v>
                </c:pt>
                <c:pt idx="15">
                  <c:v>2.83</c:v>
                </c:pt>
                <c:pt idx="16">
                  <c:v>4.0599999999999996</c:v>
                </c:pt>
                <c:pt idx="17">
                  <c:v>1.97</c:v>
                </c:pt>
                <c:pt idx="18">
                  <c:v>2.4500000000000002</c:v>
                </c:pt>
                <c:pt idx="19">
                  <c:v>4.8099999999999996</c:v>
                </c:pt>
                <c:pt idx="20">
                  <c:v>4.2300000000000004</c:v>
                </c:pt>
                <c:pt idx="21">
                  <c:v>2.11</c:v>
                </c:pt>
                <c:pt idx="22">
                  <c:v>3.44</c:v>
                </c:pt>
                <c:pt idx="23">
                  <c:v>6.65</c:v>
                </c:pt>
                <c:pt idx="24">
                  <c:v>5.56</c:v>
                </c:pt>
                <c:pt idx="25">
                  <c:v>4.59</c:v>
                </c:pt>
                <c:pt idx="26">
                  <c:v>9.6</c:v>
                </c:pt>
                <c:pt idx="27">
                  <c:v>9.5</c:v>
                </c:pt>
                <c:pt idx="28">
                  <c:v>10.8</c:v>
                </c:pt>
                <c:pt idx="29">
                  <c:v>6.21</c:v>
                </c:pt>
                <c:pt idx="30">
                  <c:v>5.96</c:v>
                </c:pt>
                <c:pt idx="31">
                  <c:v>10.37</c:v>
                </c:pt>
                <c:pt idx="32">
                  <c:v>34.700000000000003</c:v>
                </c:pt>
                <c:pt idx="33">
                  <c:v>6.49</c:v>
                </c:pt>
                <c:pt idx="34">
                  <c:v>9.5500000000000007</c:v>
                </c:pt>
                <c:pt idx="35">
                  <c:v>5.61</c:v>
                </c:pt>
                <c:pt idx="36">
                  <c:v>32.9</c:v>
                </c:pt>
                <c:pt idx="37">
                  <c:v>7.87</c:v>
                </c:pt>
                <c:pt idx="38">
                  <c:v>4.45</c:v>
                </c:pt>
                <c:pt idx="39">
                  <c:v>5.9</c:v>
                </c:pt>
                <c:pt idx="40">
                  <c:v>6.61</c:v>
                </c:pt>
                <c:pt idx="41">
                  <c:v>20.8</c:v>
                </c:pt>
                <c:pt idx="42">
                  <c:v>2.77</c:v>
                </c:pt>
                <c:pt idx="43">
                  <c:v>6.42</c:v>
                </c:pt>
                <c:pt idx="44">
                  <c:v>6.01</c:v>
                </c:pt>
                <c:pt idx="45">
                  <c:v>7.47</c:v>
                </c:pt>
                <c:pt idx="46">
                  <c:v>4.2199999999999998E-3</c:v>
                </c:pt>
                <c:pt idx="47">
                  <c:v>0.379</c:v>
                </c:pt>
                <c:pt idx="48">
                  <c:v>0.111</c:v>
                </c:pt>
                <c:pt idx="49">
                  <c:v>0.53700000000000003</c:v>
                </c:pt>
                <c:pt idx="50">
                  <c:v>1.24</c:v>
                </c:pt>
                <c:pt idx="51">
                  <c:v>0.621</c:v>
                </c:pt>
                <c:pt idx="52">
                  <c:v>0.90100000000000002</c:v>
                </c:pt>
                <c:pt idx="53">
                  <c:v>0.27800000000000002</c:v>
                </c:pt>
                <c:pt idx="54">
                  <c:v>2.06</c:v>
                </c:pt>
                <c:pt idx="55">
                  <c:v>0.30199999999999999</c:v>
                </c:pt>
              </c:numCache>
            </c:numRef>
          </c:val>
          <c:extLst>
            <c:ext xmlns:c16="http://schemas.microsoft.com/office/drawing/2014/chart" uri="{C3380CC4-5D6E-409C-BE32-E72D297353CC}">
              <c16:uniqueId val="{00000000-9C6E-44CB-973C-FF34EA0FC667}"/>
            </c:ext>
          </c:extLst>
        </c:ser>
        <c:dLbls>
          <c:showLegendKey val="0"/>
          <c:showVal val="0"/>
          <c:showCatName val="0"/>
          <c:showSerName val="0"/>
          <c:showPercent val="0"/>
          <c:showBubbleSize val="0"/>
        </c:dLbls>
        <c:gapWidth val="10"/>
        <c:axId val="1229325840"/>
        <c:axId val="1229326320"/>
      </c:barChart>
      <c:catAx>
        <c:axId val="1229325840"/>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Depth (m)</a:t>
                </a:r>
                <a:endParaRPr lang="zh-CN"/>
              </a:p>
            </c:rich>
          </c:tx>
          <c:layout>
            <c:manualLayout>
              <c:xMode val="edge"/>
              <c:yMode val="edge"/>
              <c:x val="0"/>
              <c:y val="0.36462068241469819"/>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_ " sourceLinked="0"/>
        <c:majorTickMark val="none"/>
        <c:minorTickMark val="none"/>
        <c:tickLblPos val="nextTo"/>
        <c:spPr>
          <a:noFill/>
          <a:ln w="19050" cap="flat" cmpd="sng" algn="ctr">
            <a:solidFill>
              <a:schemeClr val="bg1">
                <a:lumMod val="50000"/>
              </a:schemeClr>
            </a:solidFill>
            <a:round/>
          </a:ln>
          <a:effectLst/>
        </c:spPr>
        <c:txPr>
          <a:bodyPr rot="-600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229326320"/>
        <c:crosses val="autoZero"/>
        <c:auto val="1"/>
        <c:lblAlgn val="ctr"/>
        <c:lblOffset val="0"/>
        <c:tickLblSkip val="5"/>
        <c:noMultiLvlLbl val="0"/>
      </c:catAx>
      <c:valAx>
        <c:axId val="1229326320"/>
        <c:scaling>
          <c:orientation val="minMax"/>
          <c:min val="0"/>
        </c:scaling>
        <c:delete val="0"/>
        <c:axPos val="b"/>
        <c:majorGridlines>
          <c:spPr>
            <a:ln w="19050"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TOC (%)</a:t>
                </a:r>
                <a:endParaRPr lang="zh-CN"/>
              </a:p>
            </c:rich>
          </c:tx>
          <c:layout>
            <c:manualLayout>
              <c:xMode val="edge"/>
              <c:yMode val="edge"/>
              <c:x val="0.42901290874741194"/>
              <c:y val="0.9551669893831610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General" sourceLinked="1"/>
        <c:majorTickMark val="in"/>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229325840"/>
        <c:crosses val="autoZero"/>
        <c:crossBetween val="between"/>
      </c:valAx>
      <c:spPr>
        <a:noFill/>
        <a:ln>
          <a:solidFill>
            <a:schemeClr val="bg1"/>
          </a:solidFill>
        </a:ln>
        <a:effectLst/>
      </c:spPr>
    </c:plotArea>
    <c:plotVisOnly val="1"/>
    <c:dispBlanksAs val="gap"/>
    <c:showDLblsOverMax val="0"/>
  </c:chart>
  <c:spPr>
    <a:solidFill>
      <a:schemeClr val="bg1"/>
    </a:solidFill>
    <a:ln w="9525" cap="flat" cmpd="sng" algn="ctr">
      <a:noFill/>
      <a:round/>
    </a:ln>
    <a:effectLst/>
  </c:spPr>
  <c:txPr>
    <a:bodyPr/>
    <a:lstStyle/>
    <a:p>
      <a:pPr>
        <a:defRPr sz="1000"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36429747273761"/>
          <c:y val="5.0925925925925923E-2"/>
          <c:w val="0.81362730577695475"/>
          <c:h val="0.80199261584354686"/>
        </c:manualLayout>
      </c:layout>
      <c:scatterChart>
        <c:scatterStyle val="smoothMarker"/>
        <c:varyColors val="0"/>
        <c:ser>
          <c:idx val="0"/>
          <c:order val="0"/>
          <c:tx>
            <c:v>XBX-1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'吸附-脱附DFT'!$D$3:$D$57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numCache>
            </c:numRef>
          </c:xVal>
          <c:yVal>
            <c:numRef>
              <c:f>'吸附-脱附DFT'!$E$3:$E$57</c:f>
              <c:numCache>
                <c:formatCode>General</c:formatCode>
                <c:ptCount val="55"/>
                <c:pt idx="0">
                  <c:v>0</c:v>
                </c:pt>
                <c:pt idx="1">
                  <c:v>0</c:v>
                </c:pt>
                <c:pt idx="2">
                  <c:v>0</c:v>
                </c:pt>
                <c:pt idx="3">
                  <c:v>0</c:v>
                </c:pt>
                <c:pt idx="4">
                  <c:v>1.7514067389364353E-4</c:v>
                </c:pt>
                <c:pt idx="5">
                  <c:v>3.5727862268686295E-5</c:v>
                </c:pt>
                <c:pt idx="6">
                  <c:v>0</c:v>
                </c:pt>
                <c:pt idx="7">
                  <c:v>0</c:v>
                </c:pt>
                <c:pt idx="8">
                  <c:v>0</c:v>
                </c:pt>
                <c:pt idx="9">
                  <c:v>0</c:v>
                </c:pt>
                <c:pt idx="10">
                  <c:v>0</c:v>
                </c:pt>
                <c:pt idx="11">
                  <c:v>0</c:v>
                </c:pt>
                <c:pt idx="12">
                  <c:v>0</c:v>
                </c:pt>
                <c:pt idx="13">
                  <c:v>0</c:v>
                </c:pt>
                <c:pt idx="14">
                  <c:v>3.3438205718994141E-5</c:v>
                </c:pt>
                <c:pt idx="15">
                  <c:v>2.4797278456389904E-5</c:v>
                </c:pt>
                <c:pt idx="16">
                  <c:v>4.5931665226817131E-5</c:v>
                </c:pt>
                <c:pt idx="17">
                  <c:v>6.8279216066002846E-5</c:v>
                </c:pt>
                <c:pt idx="18">
                  <c:v>9.2930858954787254E-5</c:v>
                </c:pt>
                <c:pt idx="19">
                  <c:v>1.3301046710592878E-4</c:v>
                </c:pt>
                <c:pt idx="20">
                  <c:v>1.3579056403434486E-4</c:v>
                </c:pt>
                <c:pt idx="21">
                  <c:v>1.0421635472235084E-4</c:v>
                </c:pt>
                <c:pt idx="22">
                  <c:v>1.2089546868338614E-4</c:v>
                </c:pt>
                <c:pt idx="23">
                  <c:v>1.1323032732773005E-4</c:v>
                </c:pt>
                <c:pt idx="24">
                  <c:v>1.2041492016163954E-4</c:v>
                </c:pt>
                <c:pt idx="25">
                  <c:v>1.3340137482839345E-4</c:v>
                </c:pt>
                <c:pt idx="26">
                  <c:v>1.2388375744466949E-4</c:v>
                </c:pt>
                <c:pt idx="27">
                  <c:v>1.3783130810601167E-4</c:v>
                </c:pt>
                <c:pt idx="28">
                  <c:v>1.5291407808531654E-4</c:v>
                </c:pt>
                <c:pt idx="29">
                  <c:v>1.3478910750968029E-4</c:v>
                </c:pt>
                <c:pt idx="30">
                  <c:v>1.0099093329716277E-4</c:v>
                </c:pt>
                <c:pt idx="31">
                  <c:v>3.8058380596339703E-5</c:v>
                </c:pt>
                <c:pt idx="32">
                  <c:v>1.8477265257388353E-5</c:v>
                </c:pt>
                <c:pt idx="33">
                  <c:v>5.7042227126657963E-5</c:v>
                </c:pt>
                <c:pt idx="34">
                  <c:v>1.1439910538816354E-4</c:v>
                </c:pt>
                <c:pt idx="35">
                  <c:v>1.1966171023694921E-4</c:v>
                </c:pt>
                <c:pt idx="36">
                  <c:v>1.4719408046783374E-4</c:v>
                </c:pt>
                <c:pt idx="37">
                  <c:v>2.0533241087940935E-4</c:v>
                </c:pt>
                <c:pt idx="38">
                  <c:v>1.7327014561079762E-4</c:v>
                </c:pt>
                <c:pt idx="39">
                  <c:v>1.4261502251096048E-4</c:v>
                </c:pt>
                <c:pt idx="40">
                  <c:v>9.0179964900016785E-5</c:v>
                </c:pt>
                <c:pt idx="41">
                  <c:v>7.5381714850664139E-5</c:v>
                </c:pt>
                <c:pt idx="42">
                  <c:v>8.261948823928833E-5</c:v>
                </c:pt>
                <c:pt idx="43">
                  <c:v>6.3776504248380661E-5</c:v>
                </c:pt>
                <c:pt idx="44">
                  <c:v>3.8079335354268551E-5</c:v>
                </c:pt>
                <c:pt idx="45">
                  <c:v>3.0386087018996477E-5</c:v>
                </c:pt>
                <c:pt idx="46">
                  <c:v>3.3241347409784794E-5</c:v>
                </c:pt>
                <c:pt idx="47">
                  <c:v>2.042786218225956E-5</c:v>
                </c:pt>
                <c:pt idx="48">
                  <c:v>1.611426705494523E-5</c:v>
                </c:pt>
                <c:pt idx="49">
                  <c:v>1.5645695384591818E-5</c:v>
                </c:pt>
                <c:pt idx="50">
                  <c:v>9.5217837952077389E-6</c:v>
                </c:pt>
                <c:pt idx="51">
                  <c:v>4.8053334467113018E-6</c:v>
                </c:pt>
                <c:pt idx="52">
                  <c:v>2.6735215215012431E-6</c:v>
                </c:pt>
                <c:pt idx="53">
                  <c:v>2.5578847271390259E-6</c:v>
                </c:pt>
                <c:pt idx="54">
                  <c:v>4.0655049815541133E-7</c:v>
                </c:pt>
              </c:numCache>
            </c:numRef>
          </c:yVal>
          <c:smooth val="1"/>
          <c:extLst>
            <c:ext xmlns:c16="http://schemas.microsoft.com/office/drawing/2014/chart" uri="{C3380CC4-5D6E-409C-BE32-E72D297353CC}">
              <c16:uniqueId val="{00000000-691C-4613-96ED-2A21BB74CE26}"/>
            </c:ext>
          </c:extLst>
        </c:ser>
        <c:ser>
          <c:idx val="1"/>
          <c:order val="1"/>
          <c:tx>
            <c:v>XBX-2</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'吸附-脱附DFT'!$P$3:$P$57</c:f>
              <c:numCache>
                <c:formatCode>General</c:formatCode>
                <c:ptCount val="55"/>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numCache>
            </c:numRef>
          </c:xVal>
          <c:yVal>
            <c:numRef>
              <c:f>'吸附-脱附DFT'!$AC$3:$AC$58</c:f>
              <c:numCache>
                <c:formatCode>General</c:formatCode>
                <c:ptCount val="56"/>
                <c:pt idx="0">
                  <c:v>0</c:v>
                </c:pt>
                <c:pt idx="1">
                  <c:v>0</c:v>
                </c:pt>
                <c:pt idx="2">
                  <c:v>0</c:v>
                </c:pt>
                <c:pt idx="3">
                  <c:v>0</c:v>
                </c:pt>
                <c:pt idx="4">
                  <c:v>0</c:v>
                </c:pt>
                <c:pt idx="5">
                  <c:v>0</c:v>
                </c:pt>
                <c:pt idx="6">
                  <c:v>0</c:v>
                </c:pt>
                <c:pt idx="7">
                  <c:v>0</c:v>
                </c:pt>
                <c:pt idx="8">
                  <c:v>0</c:v>
                </c:pt>
                <c:pt idx="9">
                  <c:v>0</c:v>
                </c:pt>
                <c:pt idx="10">
                  <c:v>0</c:v>
                </c:pt>
                <c:pt idx="11">
                  <c:v>0</c:v>
                </c:pt>
                <c:pt idx="12">
                  <c:v>3.2794312573969364E-5</c:v>
                </c:pt>
                <c:pt idx="13">
                  <c:v>4.3592182919383049E-5</c:v>
                </c:pt>
                <c:pt idx="14">
                  <c:v>3.6074197851121426E-5</c:v>
                </c:pt>
                <c:pt idx="15">
                  <c:v>3.957538865506649E-5</c:v>
                </c:pt>
                <c:pt idx="16">
                  <c:v>4.914670716971159E-5</c:v>
                </c:pt>
                <c:pt idx="17">
                  <c:v>4.1672727093100548E-5</c:v>
                </c:pt>
                <c:pt idx="18">
                  <c:v>5.4262694902718067E-5</c:v>
                </c:pt>
                <c:pt idx="19">
                  <c:v>7.7208969742059708E-5</c:v>
                </c:pt>
                <c:pt idx="20">
                  <c:v>7.253582589328289E-5</c:v>
                </c:pt>
                <c:pt idx="21">
                  <c:v>5.3789699450135231E-5</c:v>
                </c:pt>
                <c:pt idx="22">
                  <c:v>6.0207792557775974E-5</c:v>
                </c:pt>
                <c:pt idx="23">
                  <c:v>5.7180062867701054E-5</c:v>
                </c:pt>
                <c:pt idx="24">
                  <c:v>5.9623620472848415E-5</c:v>
                </c:pt>
                <c:pt idx="25">
                  <c:v>6.4322259277105331E-5</c:v>
                </c:pt>
                <c:pt idx="26">
                  <c:v>5.8575882576406002E-5</c:v>
                </c:pt>
                <c:pt idx="27">
                  <c:v>6.0166465118527412E-5</c:v>
                </c:pt>
                <c:pt idx="28">
                  <c:v>6.5170228481292725E-5</c:v>
                </c:pt>
                <c:pt idx="29">
                  <c:v>5.8422447182238102E-5</c:v>
                </c:pt>
                <c:pt idx="30">
                  <c:v>4.6672881580889225E-5</c:v>
                </c:pt>
                <c:pt idx="31">
                  <c:v>2.4326029233634472E-5</c:v>
                </c:pt>
                <c:pt idx="32">
                  <c:v>7.8632438089698553E-6</c:v>
                </c:pt>
                <c:pt idx="33">
                  <c:v>1.6731908544898033E-5</c:v>
                </c:pt>
                <c:pt idx="34">
                  <c:v>3.6177574656903744E-5</c:v>
                </c:pt>
                <c:pt idx="35">
                  <c:v>3.9727776311337948E-5</c:v>
                </c:pt>
                <c:pt idx="36">
                  <c:v>5.0592469051480293E-5</c:v>
                </c:pt>
                <c:pt idx="37">
                  <c:v>7.8472774475812912E-5</c:v>
                </c:pt>
                <c:pt idx="38">
                  <c:v>7.9744961112737656E-5</c:v>
                </c:pt>
                <c:pt idx="39">
                  <c:v>6.6957436501979828E-5</c:v>
                </c:pt>
                <c:pt idx="40">
                  <c:v>4.2497296817600727E-5</c:v>
                </c:pt>
                <c:pt idx="41">
                  <c:v>3.5741832107305527E-5</c:v>
                </c:pt>
                <c:pt idx="42">
                  <c:v>3.9604958146810532E-5</c:v>
                </c:pt>
                <c:pt idx="43">
                  <c:v>3.1367759220302105E-5</c:v>
                </c:pt>
                <c:pt idx="44">
                  <c:v>1.9159109797328711E-5</c:v>
                </c:pt>
                <c:pt idx="45">
                  <c:v>1.5641504433006048E-5</c:v>
                </c:pt>
                <c:pt idx="46">
                  <c:v>1.7349433619529009E-5</c:v>
                </c:pt>
                <c:pt idx="47">
                  <c:v>1.0820309398695827E-5</c:v>
                </c:pt>
                <c:pt idx="48">
                  <c:v>8.7898224592208862E-6</c:v>
                </c:pt>
                <c:pt idx="49">
                  <c:v>9.1014953795820475E-6</c:v>
                </c:pt>
                <c:pt idx="50">
                  <c:v>6.4366322476416826E-6</c:v>
                </c:pt>
                <c:pt idx="51">
                  <c:v>3.6915807868354023E-6</c:v>
                </c:pt>
                <c:pt idx="52">
                  <c:v>2.6729321689344943E-6</c:v>
                </c:pt>
                <c:pt idx="53">
                  <c:v>2.9934672056697309E-6</c:v>
                </c:pt>
              </c:numCache>
            </c:numRef>
          </c:yVal>
          <c:smooth val="1"/>
          <c:extLst>
            <c:ext xmlns:c16="http://schemas.microsoft.com/office/drawing/2014/chart" uri="{C3380CC4-5D6E-409C-BE32-E72D297353CC}">
              <c16:uniqueId val="{00000001-691C-4613-96ED-2A21BB74CE26}"/>
            </c:ext>
          </c:extLst>
        </c:ser>
        <c:ser>
          <c:idx val="2"/>
          <c:order val="2"/>
          <c:tx>
            <c:v>XBX-3</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'吸附-脱附DFT'!$AZ$3:$AZ$80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numCache>
            </c:numRef>
          </c:xVal>
          <c:yVal>
            <c:numRef>
              <c:f>'吸附-脱附DFT'!$BA$3:$BA$80</c:f>
              <c:numCache>
                <c:formatCode>General</c:formatCode>
                <c:ptCount val="78"/>
                <c:pt idx="0">
                  <c:v>0</c:v>
                </c:pt>
                <c:pt idx="1">
                  <c:v>0</c:v>
                </c:pt>
                <c:pt idx="2">
                  <c:v>0</c:v>
                </c:pt>
                <c:pt idx="3">
                  <c:v>6.4879190176725388E-5</c:v>
                </c:pt>
                <c:pt idx="4">
                  <c:v>1.0603370726552801E-4</c:v>
                </c:pt>
                <c:pt idx="5">
                  <c:v>7.1456888690590858E-5</c:v>
                </c:pt>
                <c:pt idx="6">
                  <c:v>6.0808728449046612E-5</c:v>
                </c:pt>
                <c:pt idx="7">
                  <c:v>5.9912330470979214E-5</c:v>
                </c:pt>
                <c:pt idx="8">
                  <c:v>3.3219694159924984E-5</c:v>
                </c:pt>
                <c:pt idx="9">
                  <c:v>1.2222008081153035E-5</c:v>
                </c:pt>
                <c:pt idx="10">
                  <c:v>0</c:v>
                </c:pt>
                <c:pt idx="11">
                  <c:v>3.0515016987919807E-5</c:v>
                </c:pt>
                <c:pt idx="12">
                  <c:v>3.3430056646466255E-5</c:v>
                </c:pt>
                <c:pt idx="13">
                  <c:v>0</c:v>
                </c:pt>
                <c:pt idx="14">
                  <c:v>4.1412567952647805E-6</c:v>
                </c:pt>
                <c:pt idx="15">
                  <c:v>6.4364139689132571E-6</c:v>
                </c:pt>
                <c:pt idx="16">
                  <c:v>1.3067940017208457E-5</c:v>
                </c:pt>
                <c:pt idx="17">
                  <c:v>1.4060467947274446E-5</c:v>
                </c:pt>
                <c:pt idx="18">
                  <c:v>1.3777782442048192E-5</c:v>
                </c:pt>
                <c:pt idx="19">
                  <c:v>1.769140362739563E-5</c:v>
                </c:pt>
                <c:pt idx="20">
                  <c:v>2.3309083189815283E-5</c:v>
                </c:pt>
                <c:pt idx="21">
                  <c:v>2.1867279428988695E-5</c:v>
                </c:pt>
                <c:pt idx="22">
                  <c:v>1.755828270688653E-5</c:v>
                </c:pt>
                <c:pt idx="23">
                  <c:v>1.524435356259346E-5</c:v>
                </c:pt>
                <c:pt idx="24">
                  <c:v>2.122827572748065E-5</c:v>
                </c:pt>
                <c:pt idx="25">
                  <c:v>2.6853871531784534E-5</c:v>
                </c:pt>
                <c:pt idx="26">
                  <c:v>2.4647510144859552E-5</c:v>
                </c:pt>
                <c:pt idx="27">
                  <c:v>2.5167712010443211E-5</c:v>
                </c:pt>
                <c:pt idx="28">
                  <c:v>2.770876744762063E-5</c:v>
                </c:pt>
                <c:pt idx="29">
                  <c:v>2.4721550289541483E-5</c:v>
                </c:pt>
                <c:pt idx="30">
                  <c:v>1.9369006622582674E-5</c:v>
                </c:pt>
                <c:pt idx="31">
                  <c:v>1.2699892977252603E-6</c:v>
                </c:pt>
                <c:pt idx="32">
                  <c:v>0</c:v>
                </c:pt>
                <c:pt idx="33">
                  <c:v>0</c:v>
                </c:pt>
                <c:pt idx="34">
                  <c:v>9.8918098956346512E-6</c:v>
                </c:pt>
                <c:pt idx="35">
                  <c:v>1.8404447473585606E-5</c:v>
                </c:pt>
                <c:pt idx="36">
                  <c:v>2.6622496079653502E-5</c:v>
                </c:pt>
                <c:pt idx="37">
                  <c:v>4.4221058487892151E-5</c:v>
                </c:pt>
                <c:pt idx="38">
                  <c:v>4.8679998144507408E-5</c:v>
                </c:pt>
                <c:pt idx="39">
                  <c:v>4.1772844269871712E-5</c:v>
                </c:pt>
                <c:pt idx="40">
                  <c:v>2.6575289666652679E-5</c:v>
                </c:pt>
                <c:pt idx="41">
                  <c:v>2.243678318336606E-5</c:v>
                </c:pt>
                <c:pt idx="42">
                  <c:v>2.503156429156661E-5</c:v>
                </c:pt>
                <c:pt idx="43">
                  <c:v>2.0131876226514578E-5</c:v>
                </c:pt>
                <c:pt idx="44">
                  <c:v>1.2460339348763227E-5</c:v>
                </c:pt>
                <c:pt idx="45">
                  <c:v>1.0303483577445149E-5</c:v>
                </c:pt>
                <c:pt idx="46">
                  <c:v>1.1514639481902122E-5</c:v>
                </c:pt>
                <c:pt idx="47">
                  <c:v>7.2378170443698764E-6</c:v>
                </c:pt>
                <c:pt idx="48">
                  <c:v>5.9690501075237989E-6</c:v>
                </c:pt>
                <c:pt idx="49">
                  <c:v>6.3740008044987917E-6</c:v>
                </c:pt>
                <c:pt idx="50">
                  <c:v>4.7950597945600748E-6</c:v>
                </c:pt>
                <c:pt idx="51">
                  <c:v>2.872962795663625E-6</c:v>
                </c:pt>
                <c:pt idx="52">
                  <c:v>2.229047822766006E-6</c:v>
                </c:pt>
                <c:pt idx="53">
                  <c:v>2.4632172426208854E-6</c:v>
                </c:pt>
                <c:pt idx="54">
                  <c:v>1.3842909538652748E-6</c:v>
                </c:pt>
                <c:pt idx="55">
                  <c:v>6.9218913267832249E-7</c:v>
                </c:pt>
              </c:numCache>
            </c:numRef>
          </c:yVal>
          <c:smooth val="1"/>
          <c:extLst>
            <c:ext xmlns:c16="http://schemas.microsoft.com/office/drawing/2014/chart" uri="{C3380CC4-5D6E-409C-BE32-E72D297353CC}">
              <c16:uniqueId val="{00000002-691C-4613-96ED-2A21BB74CE26}"/>
            </c:ext>
          </c:extLst>
        </c:ser>
        <c:ser>
          <c:idx val="3"/>
          <c:order val="3"/>
          <c:tx>
            <c:v>XBX-4</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'吸附-脱附DFT'!$CK$3:$CK$80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numCache>
            </c:numRef>
          </c:xVal>
          <c:yVal>
            <c:numRef>
              <c:f>'吸附-脱附DFT'!$CL$3:$CL$80</c:f>
              <c:numCache>
                <c:formatCode>General</c:formatCode>
                <c:ptCount val="78"/>
                <c:pt idx="0">
                  <c:v>0</c:v>
                </c:pt>
                <c:pt idx="1">
                  <c:v>0</c:v>
                </c:pt>
                <c:pt idx="2">
                  <c:v>0</c:v>
                </c:pt>
                <c:pt idx="3">
                  <c:v>2.3634114768356085E-5</c:v>
                </c:pt>
                <c:pt idx="4">
                  <c:v>4.8563582822680473E-5</c:v>
                </c:pt>
                <c:pt idx="5">
                  <c:v>2.6971218176186085E-5</c:v>
                </c:pt>
                <c:pt idx="6">
                  <c:v>2.3465720005333424E-5</c:v>
                </c:pt>
                <c:pt idx="7">
                  <c:v>0</c:v>
                </c:pt>
                <c:pt idx="8">
                  <c:v>0</c:v>
                </c:pt>
                <c:pt idx="9">
                  <c:v>0</c:v>
                </c:pt>
                <c:pt idx="10">
                  <c:v>0</c:v>
                </c:pt>
                <c:pt idx="11">
                  <c:v>0</c:v>
                </c:pt>
                <c:pt idx="12">
                  <c:v>0</c:v>
                </c:pt>
                <c:pt idx="13">
                  <c:v>0</c:v>
                </c:pt>
                <c:pt idx="14">
                  <c:v>0</c:v>
                </c:pt>
                <c:pt idx="15">
                  <c:v>0</c:v>
                </c:pt>
                <c:pt idx="16">
                  <c:v>0</c:v>
                </c:pt>
                <c:pt idx="17">
                  <c:v>1.432097633369267E-6</c:v>
                </c:pt>
                <c:pt idx="18">
                  <c:v>0</c:v>
                </c:pt>
                <c:pt idx="19">
                  <c:v>1.1152413208037615E-5</c:v>
                </c:pt>
                <c:pt idx="20">
                  <c:v>1.6282778233289719E-5</c:v>
                </c:pt>
                <c:pt idx="21">
                  <c:v>1.1244468623772264E-5</c:v>
                </c:pt>
                <c:pt idx="22">
                  <c:v>9.6249277703464031E-6</c:v>
                </c:pt>
                <c:pt idx="23">
                  <c:v>1.4651042874902487E-5</c:v>
                </c:pt>
                <c:pt idx="24">
                  <c:v>1.8756778445094824E-5</c:v>
                </c:pt>
                <c:pt idx="25">
                  <c:v>1.9021506886929274E-5</c:v>
                </c:pt>
                <c:pt idx="26">
                  <c:v>2.2714841179549694E-5</c:v>
                </c:pt>
                <c:pt idx="27">
                  <c:v>2.2884050849825144E-5</c:v>
                </c:pt>
                <c:pt idx="28">
                  <c:v>1.9344792235642672E-5</c:v>
                </c:pt>
                <c:pt idx="29">
                  <c:v>2.0826759282499552E-5</c:v>
                </c:pt>
                <c:pt idx="30">
                  <c:v>2.2868567612022161E-5</c:v>
                </c:pt>
                <c:pt idx="31">
                  <c:v>3.053370164707303E-6</c:v>
                </c:pt>
                <c:pt idx="32">
                  <c:v>0</c:v>
                </c:pt>
                <c:pt idx="33">
                  <c:v>0</c:v>
                </c:pt>
                <c:pt idx="34">
                  <c:v>6.7874789237976074E-6</c:v>
                </c:pt>
                <c:pt idx="35">
                  <c:v>1.7199316062033176E-5</c:v>
                </c:pt>
                <c:pt idx="36">
                  <c:v>2.5735294912010431E-5</c:v>
                </c:pt>
                <c:pt idx="37">
                  <c:v>4.3483800254762173E-5</c:v>
                </c:pt>
                <c:pt idx="38">
                  <c:v>4.7634239308536053E-5</c:v>
                </c:pt>
                <c:pt idx="39">
                  <c:v>4.0494720451533794E-5</c:v>
                </c:pt>
                <c:pt idx="40">
                  <c:v>2.567836781963706E-5</c:v>
                </c:pt>
                <c:pt idx="41">
                  <c:v>2.1564657799899578E-5</c:v>
                </c:pt>
                <c:pt idx="42">
                  <c:v>2.3832952138036489E-5</c:v>
                </c:pt>
                <c:pt idx="43">
                  <c:v>1.8762133549898863E-5</c:v>
                </c:pt>
                <c:pt idx="44">
                  <c:v>1.1399679351598024E-5</c:v>
                </c:pt>
                <c:pt idx="45">
                  <c:v>9.2585396487265825E-6</c:v>
                </c:pt>
                <c:pt idx="46">
                  <c:v>1.0237708920612931E-5</c:v>
                </c:pt>
                <c:pt idx="47">
                  <c:v>6.3640909502282739E-6</c:v>
                </c:pt>
                <c:pt idx="48">
                  <c:v>5.1368842832744122E-6</c:v>
                </c:pt>
                <c:pt idx="49">
                  <c:v>5.2476534619927406E-6</c:v>
                </c:pt>
                <c:pt idx="50">
                  <c:v>3.6053024814464152E-6</c:v>
                </c:pt>
                <c:pt idx="51">
                  <c:v>2.0227453205734491E-6</c:v>
                </c:pt>
                <c:pt idx="52">
                  <c:v>1.4092984201852232E-6</c:v>
                </c:pt>
                <c:pt idx="53">
                  <c:v>1.4966062735766172E-6</c:v>
                </c:pt>
                <c:pt idx="54">
                  <c:v>6.8180088419467211E-7</c:v>
                </c:pt>
                <c:pt idx="55">
                  <c:v>2.1704181563109159E-7</c:v>
                </c:pt>
              </c:numCache>
            </c:numRef>
          </c:yVal>
          <c:smooth val="1"/>
          <c:extLst>
            <c:ext xmlns:c16="http://schemas.microsoft.com/office/drawing/2014/chart" uri="{C3380CC4-5D6E-409C-BE32-E72D297353CC}">
              <c16:uniqueId val="{00000003-691C-4613-96ED-2A21BB74CE26}"/>
            </c:ext>
          </c:extLst>
        </c:ser>
        <c:ser>
          <c:idx val="4"/>
          <c:order val="4"/>
          <c:tx>
            <c:v>XBX-5</c:v>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'吸附-脱附DFT'!$DU$3:$DU$80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pt idx="57">
                  <c:v>159.35531208275063</c:v>
                </c:pt>
                <c:pt idx="58">
                  <c:v>172.07943455692731</c:v>
                </c:pt>
                <c:pt idx="59">
                  <c:v>185.80431526667672</c:v>
                </c:pt>
                <c:pt idx="60">
                  <c:v>200.61934171203177</c:v>
                </c:pt>
                <c:pt idx="61">
                  <c:v>216.63171344763833</c:v>
                </c:pt>
                <c:pt idx="62">
                  <c:v>233.91294047352278</c:v>
                </c:pt>
                <c:pt idx="63">
                  <c:v>252.570222344331</c:v>
                </c:pt>
              </c:numCache>
            </c:numRef>
          </c:xVal>
          <c:yVal>
            <c:numRef>
              <c:f>'吸附-脱附DFT'!$DV$3:$DV$80</c:f>
              <c:numCache>
                <c:formatCode>General</c:formatCode>
                <c:ptCount val="78"/>
                <c:pt idx="0">
                  <c:v>0</c:v>
                </c:pt>
                <c:pt idx="1">
                  <c:v>0</c:v>
                </c:pt>
                <c:pt idx="2">
                  <c:v>3.7246732972562313E-5</c:v>
                </c:pt>
                <c:pt idx="3">
                  <c:v>1.4848345365872114E-4</c:v>
                </c:pt>
                <c:pt idx="4">
                  <c:v>1.8671323135765008E-4</c:v>
                </c:pt>
                <c:pt idx="5">
                  <c:v>1.3145176962651084E-4</c:v>
                </c:pt>
                <c:pt idx="6">
                  <c:v>1.1610276629358422E-4</c:v>
                </c:pt>
                <c:pt idx="7">
                  <c:v>7.7522825449705124E-5</c:v>
                </c:pt>
                <c:pt idx="8">
                  <c:v>1.5982543118298054E-5</c:v>
                </c:pt>
                <c:pt idx="9">
                  <c:v>3.3078133128583431E-5</c:v>
                </c:pt>
                <c:pt idx="10">
                  <c:v>4.2810221202671528E-5</c:v>
                </c:pt>
                <c:pt idx="11">
                  <c:v>2.8192473109811544E-5</c:v>
                </c:pt>
                <c:pt idx="12">
                  <c:v>5.7683791965246201E-5</c:v>
                </c:pt>
                <c:pt idx="13">
                  <c:v>4.6629225835204124E-5</c:v>
                </c:pt>
                <c:pt idx="14">
                  <c:v>3.0366529244929552E-5</c:v>
                </c:pt>
                <c:pt idx="15">
                  <c:v>2.9118964448571205E-5</c:v>
                </c:pt>
                <c:pt idx="16">
                  <c:v>3.4121912904083729E-5</c:v>
                </c:pt>
                <c:pt idx="17">
                  <c:v>3.6550802178680897E-5</c:v>
                </c:pt>
                <c:pt idx="18">
                  <c:v>4.5183347538113594E-5</c:v>
                </c:pt>
                <c:pt idx="19">
                  <c:v>6.4101070165634155E-5</c:v>
                </c:pt>
                <c:pt idx="20">
                  <c:v>6.557488813996315E-5</c:v>
                </c:pt>
                <c:pt idx="21">
                  <c:v>4.811782855540514E-5</c:v>
                </c:pt>
                <c:pt idx="22">
                  <c:v>5.0480826757848263E-5</c:v>
                </c:pt>
                <c:pt idx="23">
                  <c:v>4.5795459300279617E-5</c:v>
                </c:pt>
                <c:pt idx="24">
                  <c:v>4.8673362471163273E-5</c:v>
                </c:pt>
                <c:pt idx="25">
                  <c:v>5.3738243877887726E-5</c:v>
                </c:pt>
                <c:pt idx="26">
                  <c:v>4.8230402171611786E-5</c:v>
                </c:pt>
                <c:pt idx="27">
                  <c:v>5.2113900892436504E-5</c:v>
                </c:pt>
                <c:pt idx="28">
                  <c:v>5.9956335462629795E-5</c:v>
                </c:pt>
                <c:pt idx="29">
                  <c:v>5.3544063121080399E-5</c:v>
                </c:pt>
                <c:pt idx="30">
                  <c:v>1.7655722331255674E-5</c:v>
                </c:pt>
                <c:pt idx="31">
                  <c:v>0</c:v>
                </c:pt>
                <c:pt idx="32">
                  <c:v>0</c:v>
                </c:pt>
                <c:pt idx="33">
                  <c:v>0</c:v>
                </c:pt>
                <c:pt idx="34">
                  <c:v>6.1882456066086888E-6</c:v>
                </c:pt>
                <c:pt idx="35">
                  <c:v>5.0996895879507065E-5</c:v>
                </c:pt>
                <c:pt idx="36">
                  <c:v>7.6893717050552368E-5</c:v>
                </c:pt>
                <c:pt idx="37">
                  <c:v>1.2964998603258584E-4</c:v>
                </c:pt>
                <c:pt idx="38">
                  <c:v>1.3398401943715877E-4</c:v>
                </c:pt>
                <c:pt idx="39">
                  <c:v>1.1253333320560826E-4</c:v>
                </c:pt>
                <c:pt idx="40">
                  <c:v>7.1659451350569725E-5</c:v>
                </c:pt>
                <c:pt idx="41">
                  <c:v>6.0569727793335915E-5</c:v>
                </c:pt>
                <c:pt idx="42">
                  <c:v>6.774277426302433E-5</c:v>
                </c:pt>
                <c:pt idx="43">
                  <c:v>5.4781208746135235E-5</c:v>
                </c:pt>
                <c:pt idx="44">
                  <c:v>3.4058117307722569E-5</c:v>
                </c:pt>
                <c:pt idx="45">
                  <c:v>2.8275942895561457E-5</c:v>
                </c:pt>
                <c:pt idx="46">
                  <c:v>3.1681731343269348E-5</c:v>
                </c:pt>
                <c:pt idx="47">
                  <c:v>1.9967672415077686E-5</c:v>
                </c:pt>
                <c:pt idx="48">
                  <c:v>1.6543199308216572E-5</c:v>
                </c:pt>
                <c:pt idx="49">
                  <c:v>1.7838901840150356E-5</c:v>
                </c:pt>
                <c:pt idx="50">
                  <c:v>1.3664830476045609E-5</c:v>
                </c:pt>
                <c:pt idx="51">
                  <c:v>8.2842307165265083E-6</c:v>
                </c:pt>
                <c:pt idx="52">
                  <c:v>6.5439962781965733E-6</c:v>
                </c:pt>
                <c:pt idx="53">
                  <c:v>7.2736584115773439E-6</c:v>
                </c:pt>
                <c:pt idx="54">
                  <c:v>4.2033061617985368E-6</c:v>
                </c:pt>
                <c:pt idx="55">
                  <c:v>2.9688017093576491E-6</c:v>
                </c:pt>
                <c:pt idx="56">
                  <c:v>2.6160050765611231E-6</c:v>
                </c:pt>
                <c:pt idx="57">
                  <c:v>1.6809863154776394E-6</c:v>
                </c:pt>
                <c:pt idx="58">
                  <c:v>6.0868478612974286E-7</c:v>
                </c:pt>
                <c:pt idx="59">
                  <c:v>0</c:v>
                </c:pt>
                <c:pt idx="60">
                  <c:v>0</c:v>
                </c:pt>
                <c:pt idx="61">
                  <c:v>0</c:v>
                </c:pt>
                <c:pt idx="62">
                  <c:v>0</c:v>
                </c:pt>
                <c:pt idx="63">
                  <c:v>0</c:v>
                </c:pt>
              </c:numCache>
            </c:numRef>
          </c:yVal>
          <c:smooth val="1"/>
          <c:extLst>
            <c:ext xmlns:c16="http://schemas.microsoft.com/office/drawing/2014/chart" uri="{C3380CC4-5D6E-409C-BE32-E72D297353CC}">
              <c16:uniqueId val="{00000004-691C-4613-96ED-2A21BB74CE26}"/>
            </c:ext>
          </c:extLst>
        </c:ser>
        <c:ser>
          <c:idx val="5"/>
          <c:order val="5"/>
          <c:tx>
            <c:v>XBX-6</c:v>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'吸附-脱附DFT'!$FE$3:$FE$80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pt idx="57">
                  <c:v>159.35531208275063</c:v>
                </c:pt>
                <c:pt idx="58">
                  <c:v>172.07943455692731</c:v>
                </c:pt>
              </c:numCache>
            </c:numRef>
          </c:xVal>
          <c:yVal>
            <c:numRef>
              <c:f>'吸附-脱附DFT'!$FF$3:$FF$80</c:f>
              <c:numCache>
                <c:formatCode>General</c:formatCode>
                <c:ptCount val="78"/>
                <c:pt idx="0">
                  <c:v>0</c:v>
                </c:pt>
                <c:pt idx="1">
                  <c:v>0</c:v>
                </c:pt>
                <c:pt idx="2">
                  <c:v>4.4357293793350002E-5</c:v>
                </c:pt>
                <c:pt idx="3">
                  <c:v>3.3980660473022001E-5</c:v>
                </c:pt>
                <c:pt idx="4">
                  <c:v>9.1928225045999998E-6</c:v>
                </c:pt>
                <c:pt idx="5">
                  <c:v>0</c:v>
                </c:pt>
                <c:pt idx="6">
                  <c:v>0</c:v>
                </c:pt>
                <c:pt idx="7">
                  <c:v>0</c:v>
                </c:pt>
                <c:pt idx="8">
                  <c:v>0</c:v>
                </c:pt>
                <c:pt idx="9">
                  <c:v>0</c:v>
                </c:pt>
                <c:pt idx="10">
                  <c:v>0</c:v>
                </c:pt>
                <c:pt idx="11">
                  <c:v>0</c:v>
                </c:pt>
                <c:pt idx="12">
                  <c:v>0</c:v>
                </c:pt>
                <c:pt idx="13">
                  <c:v>1.6188423614948988E-5</c:v>
                </c:pt>
                <c:pt idx="14">
                  <c:v>2.5644083507359028E-5</c:v>
                </c:pt>
                <c:pt idx="15">
                  <c:v>3.9442325942218304E-5</c:v>
                </c:pt>
                <c:pt idx="16">
                  <c:v>4.7781388275325298E-5</c:v>
                </c:pt>
                <c:pt idx="17">
                  <c:v>4.678813274949789E-5</c:v>
                </c:pt>
                <c:pt idx="18">
                  <c:v>5.4804841056466103E-5</c:v>
                </c:pt>
                <c:pt idx="19">
                  <c:v>8.09510238468647E-5</c:v>
                </c:pt>
                <c:pt idx="20">
                  <c:v>8.8078668341040611E-5</c:v>
                </c:pt>
                <c:pt idx="21">
                  <c:v>6.9071538746356964E-5</c:v>
                </c:pt>
                <c:pt idx="22">
                  <c:v>7.2537688538432121E-5</c:v>
                </c:pt>
                <c:pt idx="23">
                  <c:v>6.8413559347391129E-5</c:v>
                </c:pt>
                <c:pt idx="24">
                  <c:v>7.1553047746419907E-5</c:v>
                </c:pt>
                <c:pt idx="25">
                  <c:v>7.6392199844121933E-5</c:v>
                </c:pt>
                <c:pt idx="26">
                  <c:v>6.9875270128250122E-5</c:v>
                </c:pt>
                <c:pt idx="27">
                  <c:v>7.400033064186573E-5</c:v>
                </c:pt>
                <c:pt idx="28">
                  <c:v>8.2245795056223869E-5</c:v>
                </c:pt>
                <c:pt idx="29">
                  <c:v>7.6018040999770164E-5</c:v>
                </c:pt>
                <c:pt idx="30">
                  <c:v>6.2983715906739235E-5</c:v>
                </c:pt>
                <c:pt idx="31">
                  <c:v>2.7596717700362206E-5</c:v>
                </c:pt>
                <c:pt idx="32">
                  <c:v>1.4766519598197192E-6</c:v>
                </c:pt>
                <c:pt idx="33">
                  <c:v>1.8259568605571985E-5</c:v>
                </c:pt>
                <c:pt idx="34">
                  <c:v>5.3371419198811054E-5</c:v>
                </c:pt>
                <c:pt idx="35">
                  <c:v>6.3115498051047325E-5</c:v>
                </c:pt>
                <c:pt idx="36">
                  <c:v>8.3521241322159767E-5</c:v>
                </c:pt>
                <c:pt idx="37">
                  <c:v>1.3099914436307932E-4</c:v>
                </c:pt>
                <c:pt idx="38">
                  <c:v>1.2659929607596328E-4</c:v>
                </c:pt>
                <c:pt idx="39">
                  <c:v>1.0617464198259206E-4</c:v>
                </c:pt>
                <c:pt idx="40">
                  <c:v>6.7917164415121078E-5</c:v>
                </c:pt>
                <c:pt idx="41">
                  <c:v>5.7853525504469872E-5</c:v>
                </c:pt>
                <c:pt idx="42">
                  <c:v>6.5541360527276993E-5</c:v>
                </c:pt>
                <c:pt idx="43">
                  <c:v>5.4527190513908863E-5</c:v>
                </c:pt>
                <c:pt idx="44">
                  <c:v>3.4684198908507824E-5</c:v>
                </c:pt>
                <c:pt idx="45">
                  <c:v>2.9425369575619698E-5</c:v>
                </c:pt>
                <c:pt idx="46">
                  <c:v>3.3367425203323364E-5</c:v>
                </c:pt>
                <c:pt idx="47">
                  <c:v>2.1289102733135223E-5</c:v>
                </c:pt>
                <c:pt idx="48">
                  <c:v>1.8052582163363695E-5</c:v>
                </c:pt>
                <c:pt idx="49">
                  <c:v>2.0332983694970608E-5</c:v>
                </c:pt>
                <c:pt idx="50">
                  <c:v>1.6814097762107849E-5</c:v>
                </c:pt>
                <c:pt idx="51">
                  <c:v>1.0678020771592855E-5</c:v>
                </c:pt>
                <c:pt idx="52">
                  <c:v>9.0029207058250904E-6</c:v>
                </c:pt>
                <c:pt idx="53">
                  <c:v>1.0212650522589684E-5</c:v>
                </c:pt>
                <c:pt idx="54">
                  <c:v>6.4474297687411308E-6</c:v>
                </c:pt>
                <c:pt idx="55">
                  <c:v>5.3723051678389311E-6</c:v>
                </c:pt>
                <c:pt idx="56">
                  <c:v>5.9674785006791353E-6</c:v>
                </c:pt>
                <c:pt idx="57">
                  <c:v>3.8238504203036427E-6</c:v>
                </c:pt>
                <c:pt idx="58">
                  <c:v>3.2927418942563236E-6</c:v>
                </c:pt>
              </c:numCache>
            </c:numRef>
          </c:yVal>
          <c:smooth val="1"/>
          <c:extLst>
            <c:ext xmlns:c16="http://schemas.microsoft.com/office/drawing/2014/chart" uri="{C3380CC4-5D6E-409C-BE32-E72D297353CC}">
              <c16:uniqueId val="{00000005-691C-4613-96ED-2A21BB74CE26}"/>
            </c:ext>
          </c:extLst>
        </c:ser>
        <c:ser>
          <c:idx val="6"/>
          <c:order val="6"/>
          <c:tx>
            <c:v>XBX-7</c:v>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'吸附-脱附DFT'!$GO$3:$GO$80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pt idx="57">
                  <c:v>159.35531208275063</c:v>
                </c:pt>
                <c:pt idx="58">
                  <c:v>172.07943455692731</c:v>
                </c:pt>
                <c:pt idx="59">
                  <c:v>185.80431526667672</c:v>
                </c:pt>
                <c:pt idx="60">
                  <c:v>200.61934171203177</c:v>
                </c:pt>
                <c:pt idx="61">
                  <c:v>216.63171344763833</c:v>
                </c:pt>
                <c:pt idx="62">
                  <c:v>233.91294047352278</c:v>
                </c:pt>
                <c:pt idx="63">
                  <c:v>252.570222344331</c:v>
                </c:pt>
              </c:numCache>
            </c:numRef>
          </c:xVal>
          <c:yVal>
            <c:numRef>
              <c:f>'吸附-脱附DFT'!$GP$2:$GP$80</c:f>
              <c:numCache>
                <c:formatCode>General</c:formatCode>
                <c:ptCount val="7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4.6006287448108196E-5</c:v>
                </c:pt>
                <c:pt idx="20">
                  <c:v>9.6153467893600464E-5</c:v>
                </c:pt>
                <c:pt idx="21">
                  <c:v>1.0203791153978088E-4</c:v>
                </c:pt>
                <c:pt idx="22">
                  <c:v>8.185231126844883E-5</c:v>
                </c:pt>
                <c:pt idx="23">
                  <c:v>8.3718681707978249E-5</c:v>
                </c:pt>
                <c:pt idx="24">
                  <c:v>7.9596415162086487E-5</c:v>
                </c:pt>
                <c:pt idx="25">
                  <c:v>8.5743842646479607E-5</c:v>
                </c:pt>
                <c:pt idx="26">
                  <c:v>9.2840055003762245E-5</c:v>
                </c:pt>
                <c:pt idx="27">
                  <c:v>8.5220905020833015E-5</c:v>
                </c:pt>
                <c:pt idx="28">
                  <c:v>8.7918015196919441E-5</c:v>
                </c:pt>
                <c:pt idx="29">
                  <c:v>9.5524126663804054E-5</c:v>
                </c:pt>
                <c:pt idx="30">
                  <c:v>8.8189728558063507E-5</c:v>
                </c:pt>
                <c:pt idx="31">
                  <c:v>7.3862262070178986E-5</c:v>
                </c:pt>
                <c:pt idx="32">
                  <c:v>3.0274095479398966E-5</c:v>
                </c:pt>
                <c:pt idx="33">
                  <c:v>1.0343472240492702E-5</c:v>
                </c:pt>
                <c:pt idx="34">
                  <c:v>2.1009589545428753E-5</c:v>
                </c:pt>
                <c:pt idx="35">
                  <c:v>4.6979635953903198E-5</c:v>
                </c:pt>
                <c:pt idx="36">
                  <c:v>5.2595976740121841E-5</c:v>
                </c:pt>
                <c:pt idx="37">
                  <c:v>6.79816585034132E-5</c:v>
                </c:pt>
                <c:pt idx="38">
                  <c:v>1.3659367880209899E-4</c:v>
                </c:pt>
                <c:pt idx="39">
                  <c:v>1.5969545686235601E-4</c:v>
                </c:pt>
                <c:pt idx="40">
                  <c:v>1.0599488738179201E-4</c:v>
                </c:pt>
                <c:pt idx="41">
                  <c:v>6.8386133216321497E-5</c:v>
                </c:pt>
                <c:pt idx="42">
                  <c:v>5.5444388762116398E-5</c:v>
                </c:pt>
                <c:pt idx="43">
                  <c:v>6.0878896430134803E-5</c:v>
                </c:pt>
                <c:pt idx="44">
                  <c:v>5.2838773414492597E-5</c:v>
                </c:pt>
                <c:pt idx="45">
                  <c:v>3.5552145861089199E-5</c:v>
                </c:pt>
                <c:pt idx="46">
                  <c:v>4.4883542209863702E-5</c:v>
                </c:pt>
                <c:pt idx="47">
                  <c:v>2.8099631890654564E-5</c:v>
                </c:pt>
                <c:pt idx="48">
                  <c:v>2.78526388481259E-5</c:v>
                </c:pt>
                <c:pt idx="49">
                  <c:v>1.5020370483398438E-5</c:v>
                </c:pt>
                <c:pt idx="50">
                  <c:v>1.6674748621881008E-5</c:v>
                </c:pt>
                <c:pt idx="51">
                  <c:v>1.3456796295940876E-5</c:v>
                </c:pt>
                <c:pt idx="52">
                  <c:v>8.4251514635980129E-6</c:v>
                </c:pt>
                <c:pt idx="53">
                  <c:v>6.9694069679826498E-6</c:v>
                </c:pt>
                <c:pt idx="54">
                  <c:v>6.2512699514627457E-6</c:v>
                </c:pt>
              </c:numCache>
            </c:numRef>
          </c:yVal>
          <c:smooth val="1"/>
          <c:extLst>
            <c:ext xmlns:c16="http://schemas.microsoft.com/office/drawing/2014/chart" uri="{C3380CC4-5D6E-409C-BE32-E72D297353CC}">
              <c16:uniqueId val="{00000006-691C-4613-96ED-2A21BB74CE26}"/>
            </c:ext>
          </c:extLst>
        </c:ser>
        <c:ser>
          <c:idx val="7"/>
          <c:order val="7"/>
          <c:tx>
            <c:v>XBX-8</c:v>
          </c:tx>
          <c:spPr>
            <a:ln w="19050"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accent4">
                    <a:lumMod val="80000"/>
                    <a:lumOff val="20000"/>
                  </a:schemeClr>
                </a:solidFill>
              </a:ln>
              <a:effectLst/>
            </c:spPr>
          </c:marker>
          <c:xVal>
            <c:numRef>
              <c:f>'吸附-脱附DFT'!$HM$3:$HM$80</c:f>
              <c:numCache>
                <c:formatCode>General</c:formatCode>
                <c:ptCount val="78"/>
                <c:pt idx="0">
                  <c:v>2.0015469782429594</c:v>
                </c:pt>
                <c:pt idx="1">
                  <c:v>2.1623856797064036</c:v>
                </c:pt>
                <c:pt idx="2">
                  <c:v>2.3410952343786451</c:v>
                </c:pt>
                <c:pt idx="3">
                  <c:v>2.5198047890508861</c:v>
                </c:pt>
                <c:pt idx="4">
                  <c:v>2.7342562205714334</c:v>
                </c:pt>
                <c:pt idx="5">
                  <c:v>2.9487076520919802</c:v>
                </c:pt>
                <c:pt idx="6">
                  <c:v>3.1810301072520364</c:v>
                </c:pt>
                <c:pt idx="7">
                  <c:v>3.4312235860516012</c:v>
                </c:pt>
                <c:pt idx="8">
                  <c:v>3.6992879180599632</c:v>
                </c:pt>
                <c:pt idx="9">
                  <c:v>4.0030939564859187</c:v>
                </c:pt>
                <c:pt idx="10">
                  <c:v>4.3247713594128072</c:v>
                </c:pt>
                <c:pt idx="11">
                  <c:v>4.6643194451177807</c:v>
                </c:pt>
                <c:pt idx="12">
                  <c:v>5.0396095781017722</c:v>
                </c:pt>
                <c:pt idx="13">
                  <c:v>5.4327703938638479</c:v>
                </c:pt>
                <c:pt idx="14">
                  <c:v>5.8795442805444509</c:v>
                </c:pt>
                <c:pt idx="15">
                  <c:v>6.3441891908645633</c:v>
                </c:pt>
                <c:pt idx="16">
                  <c:v>6.8445758076022685</c:v>
                </c:pt>
                <c:pt idx="17">
                  <c:v>7.3985758361199263</c:v>
                </c:pt>
                <c:pt idx="18">
                  <c:v>7.9883172301937524</c:v>
                </c:pt>
                <c:pt idx="19">
                  <c:v>8.6316713543246806</c:v>
                </c:pt>
                <c:pt idx="20">
                  <c:v>9.3107675257346276</c:v>
                </c:pt>
                <c:pt idx="21">
                  <c:v>10.061347791702611</c:v>
                </c:pt>
                <c:pt idx="22">
                  <c:v>10.865540787727696</c:v>
                </c:pt>
                <c:pt idx="23">
                  <c:v>11.723346513809885</c:v>
                </c:pt>
                <c:pt idx="24">
                  <c:v>12.652637016172958</c:v>
                </c:pt>
                <c:pt idx="25">
                  <c:v>13.671280932426454</c:v>
                </c:pt>
                <c:pt idx="26">
                  <c:v>14.761408943237985</c:v>
                </c:pt>
                <c:pt idx="27">
                  <c:v>15.940891731385637</c:v>
                </c:pt>
                <c:pt idx="28">
                  <c:v>17.20973066031511</c:v>
                </c:pt>
                <c:pt idx="29">
                  <c:v>18.585793685913085</c:v>
                </c:pt>
                <c:pt idx="30">
                  <c:v>20.06908353507097</c:v>
                </c:pt>
                <c:pt idx="31">
                  <c:v>21.659597480897357</c:v>
                </c:pt>
                <c:pt idx="32">
                  <c:v>23.393079615839817</c:v>
                </c:pt>
                <c:pt idx="33">
                  <c:v>25.251660620565964</c:v>
                </c:pt>
                <c:pt idx="34">
                  <c:v>27.271079133740571</c:v>
                </c:pt>
                <c:pt idx="35">
                  <c:v>29.451335155363633</c:v>
                </c:pt>
                <c:pt idx="36">
                  <c:v>31.792428685435155</c:v>
                </c:pt>
                <c:pt idx="37">
                  <c:v>34.3301065432941</c:v>
                </c:pt>
                <c:pt idx="38">
                  <c:v>37.064360548266272</c:v>
                </c:pt>
                <c:pt idx="39">
                  <c:v>40.030940246582034</c:v>
                </c:pt>
                <c:pt idx="40">
                  <c:v>43.229840184458595</c:v>
                </c:pt>
                <c:pt idx="41">
                  <c:v>46.678937861902526</c:v>
                </c:pt>
                <c:pt idx="42">
                  <c:v>50.396094417572023</c:v>
                </c:pt>
                <c:pt idx="43">
                  <c:v>54.41705939769745</c:v>
                </c:pt>
                <c:pt idx="44">
                  <c:v>58.759699394719796</c:v>
                </c:pt>
                <c:pt idx="45">
                  <c:v>63.44189190864563</c:v>
                </c:pt>
                <c:pt idx="46">
                  <c:v>68.499370124356943</c:v>
                </c:pt>
                <c:pt idx="47">
                  <c:v>73.967883588084078</c:v>
                </c:pt>
                <c:pt idx="48">
                  <c:v>79.865298892268044</c:v>
                </c:pt>
                <c:pt idx="49">
                  <c:v>86.245232175580171</c:v>
                </c:pt>
                <c:pt idx="50">
                  <c:v>93.125544576678664</c:v>
                </c:pt>
                <c:pt idx="51">
                  <c:v>100.55986859558325</c:v>
                </c:pt>
                <c:pt idx="52">
                  <c:v>108.56605446338654</c:v>
                </c:pt>
                <c:pt idx="53">
                  <c:v>117.23346786499025</c:v>
                </c:pt>
                <c:pt idx="54">
                  <c:v>126.57997539283534</c:v>
                </c:pt>
                <c:pt idx="55">
                  <c:v>136.67706523181695</c:v>
                </c:pt>
                <c:pt idx="56">
                  <c:v>147.59622556683027</c:v>
                </c:pt>
              </c:numCache>
            </c:numRef>
          </c:xVal>
          <c:yVal>
            <c:numRef>
              <c:f>'吸附-脱附DFT'!$HN$3:$HN$80</c:f>
              <c:numCache>
                <c:formatCode>General</c:formatCode>
                <c:ptCount val="78"/>
                <c:pt idx="0">
                  <c:v>4.1765626519918442E-5</c:v>
                </c:pt>
                <c:pt idx="1">
                  <c:v>9.3813054263591766E-5</c:v>
                </c:pt>
                <c:pt idx="2">
                  <c:v>9.8923686891794205E-5</c:v>
                </c:pt>
                <c:pt idx="3">
                  <c:v>1.1340880460951025E-4</c:v>
                </c:pt>
                <c:pt idx="4">
                  <c:v>1.4690584901613655E-4</c:v>
                </c:pt>
                <c:pt idx="5">
                  <c:v>8.8082626461982727E-5</c:v>
                </c:pt>
                <c:pt idx="6">
                  <c:v>5.0319009460508823E-5</c:v>
                </c:pt>
                <c:pt idx="7">
                  <c:v>9.2803202278446406E-7</c:v>
                </c:pt>
                <c:pt idx="8">
                  <c:v>0</c:v>
                </c:pt>
                <c:pt idx="9">
                  <c:v>0</c:v>
                </c:pt>
                <c:pt idx="10">
                  <c:v>0</c:v>
                </c:pt>
                <c:pt idx="11">
                  <c:v>0</c:v>
                </c:pt>
                <c:pt idx="12">
                  <c:v>0</c:v>
                </c:pt>
                <c:pt idx="13">
                  <c:v>0</c:v>
                </c:pt>
                <c:pt idx="14">
                  <c:v>0</c:v>
                </c:pt>
                <c:pt idx="15">
                  <c:v>0</c:v>
                </c:pt>
                <c:pt idx="16">
                  <c:v>0</c:v>
                </c:pt>
                <c:pt idx="17">
                  <c:v>0</c:v>
                </c:pt>
                <c:pt idx="18">
                  <c:v>5.1859387895092368E-6</c:v>
                </c:pt>
                <c:pt idx="19">
                  <c:v>2.6710215024650097E-5</c:v>
                </c:pt>
                <c:pt idx="20">
                  <c:v>2.901378320530057E-5</c:v>
                </c:pt>
                <c:pt idx="21">
                  <c:v>1.7200480215251446E-5</c:v>
                </c:pt>
                <c:pt idx="22">
                  <c:v>1.4130811905488372E-5</c:v>
                </c:pt>
                <c:pt idx="23">
                  <c:v>1.8671795260161161E-5</c:v>
                </c:pt>
                <c:pt idx="24">
                  <c:v>2.2385211195796728E-5</c:v>
                </c:pt>
                <c:pt idx="25">
                  <c:v>2.4325097911059856E-5</c:v>
                </c:pt>
                <c:pt idx="26">
                  <c:v>2.1750980522483587E-5</c:v>
                </c:pt>
                <c:pt idx="27">
                  <c:v>2.2476946469396353E-5</c:v>
                </c:pt>
                <c:pt idx="28">
                  <c:v>2.5202054530382156E-5</c:v>
                </c:pt>
                <c:pt idx="29">
                  <c:v>2.2705062292516232E-5</c:v>
                </c:pt>
                <c:pt idx="30">
                  <c:v>1.7908925656229258E-5</c:v>
                </c:pt>
                <c:pt idx="31">
                  <c:v>6.3996558310464025E-6</c:v>
                </c:pt>
                <c:pt idx="32">
                  <c:v>0</c:v>
                </c:pt>
                <c:pt idx="33">
                  <c:v>1.3842691259924322E-6</c:v>
                </c:pt>
                <c:pt idx="34">
                  <c:v>1.3344630133360624E-5</c:v>
                </c:pt>
                <c:pt idx="35">
                  <c:v>1.7363578081130981E-5</c:v>
                </c:pt>
                <c:pt idx="36">
                  <c:v>2.388533903285861E-5</c:v>
                </c:pt>
                <c:pt idx="37">
                  <c:v>3.8683065213263035E-5</c:v>
                </c:pt>
                <c:pt idx="38">
                  <c:v>4.2095547541975975E-5</c:v>
                </c:pt>
                <c:pt idx="39">
                  <c:v>3.6086770705878735E-5</c:v>
                </c:pt>
                <c:pt idx="40">
                  <c:v>2.2939580958336592E-5</c:v>
                </c:pt>
                <c:pt idx="41">
                  <c:v>1.9342405721545219E-5</c:v>
                </c:pt>
                <c:pt idx="42">
                  <c:v>2.1529733203351498E-5</c:v>
                </c:pt>
                <c:pt idx="43">
                  <c:v>1.7228361684828997E-5</c:v>
                </c:pt>
                <c:pt idx="44">
                  <c:v>1.0615913197398186E-5</c:v>
                </c:pt>
                <c:pt idx="45">
                  <c:v>8.7416265159845352E-6</c:v>
                </c:pt>
                <c:pt idx="46">
                  <c:v>9.745272109284997E-6</c:v>
                </c:pt>
                <c:pt idx="47">
                  <c:v>6.1101163737475872E-6</c:v>
                </c:pt>
                <c:pt idx="48">
                  <c:v>5.0146481953561306E-6</c:v>
                </c:pt>
                <c:pt idx="49">
                  <c:v>5.3030671551823616E-6</c:v>
                </c:pt>
                <c:pt idx="50">
                  <c:v>3.9145088521763682E-6</c:v>
                </c:pt>
                <c:pt idx="51">
                  <c:v>2.3148240870796144E-6</c:v>
                </c:pt>
                <c:pt idx="52">
                  <c:v>1.761811290634796E-6</c:v>
                </c:pt>
                <c:pt idx="53">
                  <c:v>1.933090970851481E-6</c:v>
                </c:pt>
                <c:pt idx="54">
                  <c:v>1.0517360351514071E-6</c:v>
                </c:pt>
                <c:pt idx="55">
                  <c:v>6.4577761804684997E-7</c:v>
                </c:pt>
                <c:pt idx="56">
                  <c:v>4.3792806536657736E-7</c:v>
                </c:pt>
              </c:numCache>
            </c:numRef>
          </c:yVal>
          <c:smooth val="1"/>
          <c:extLst>
            <c:ext xmlns:c16="http://schemas.microsoft.com/office/drawing/2014/chart" uri="{C3380CC4-5D6E-409C-BE32-E72D297353CC}">
              <c16:uniqueId val="{00000007-691C-4613-96ED-2A21BB74CE26}"/>
            </c:ext>
          </c:extLst>
        </c:ser>
        <c:dLbls>
          <c:showLegendKey val="0"/>
          <c:showVal val="0"/>
          <c:showCatName val="0"/>
          <c:showSerName val="0"/>
          <c:showPercent val="0"/>
          <c:showBubbleSize val="0"/>
        </c:dLbls>
        <c:axId val="1091533040"/>
        <c:axId val="1091529200"/>
      </c:scatterChart>
      <c:valAx>
        <c:axId val="1091533040"/>
        <c:scaling>
          <c:logBase val="10"/>
          <c:orientation val="minMax"/>
          <c:max val="300"/>
        </c:scaling>
        <c:delete val="0"/>
        <c:axPos val="b"/>
        <c:title>
          <c:tx>
            <c:rich>
              <a:bodyPr rot="0" spcFirstLastPara="1" vertOverflow="ellipsis" vert="horz" wrap="square" anchor="ctr" anchorCtr="1"/>
              <a:lstStyle/>
              <a:p>
                <a:pPr>
                  <a:lnSpc>
                    <a:spcPct val="50000"/>
                  </a:lnSpc>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Pore Width </a:t>
                </a:r>
              </a:p>
              <a:p>
                <a:pPr>
                  <a:lnSpc>
                    <a:spcPct val="50000"/>
                  </a:lnSpc>
                  <a:defRPr/>
                </a:pPr>
                <a:r>
                  <a:rPr lang="en-US"/>
                  <a:t>(nm)</a:t>
                </a:r>
                <a:endParaRPr lang="zh-CN"/>
              </a:p>
            </c:rich>
          </c:tx>
          <c:layout>
            <c:manualLayout>
              <c:xMode val="edge"/>
              <c:yMode val="edge"/>
              <c:x val="1.2320338228700996E-2"/>
              <c:y val="0.879652523201648"/>
            </c:manualLayout>
          </c:layout>
          <c:overlay val="0"/>
          <c:spPr>
            <a:noFill/>
            <a:ln>
              <a:noFill/>
            </a:ln>
            <a:effectLst/>
          </c:spPr>
          <c:txPr>
            <a:bodyPr rot="0" spcFirstLastPara="1" vertOverflow="ellipsis" vert="horz" wrap="square" anchor="ctr" anchorCtr="1"/>
            <a:lstStyle/>
            <a:p>
              <a:pPr>
                <a:lnSpc>
                  <a:spcPct val="50000"/>
                </a:lnSpc>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General" sourceLinked="1"/>
        <c:majorTickMark val="out"/>
        <c:minorTickMark val="out"/>
        <c:tickLblPos val="nextTo"/>
        <c:spPr>
          <a:noFill/>
          <a:ln w="19050" cap="flat" cmpd="sng" algn="ctr">
            <a:solidFill>
              <a:schemeClr val="bg1">
                <a:lumMod val="75000"/>
              </a:schemeClr>
            </a:solid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091529200"/>
        <c:crosses val="autoZero"/>
        <c:crossBetween val="midCat"/>
      </c:valAx>
      <c:valAx>
        <c:axId val="1091529200"/>
        <c:scaling>
          <c:orientation val="minMax"/>
          <c:max val="2.5000000000000011E-4"/>
          <c:min val="0"/>
        </c:scaling>
        <c:delete val="0"/>
        <c:axPos val="l"/>
        <c:majorGridlines>
          <c:spPr>
            <a:ln w="19050"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dV/dW (cm³/g·nm)</a:t>
                </a:r>
                <a:endParaRPr lang="zh-CN"/>
              </a:p>
            </c:rich>
          </c:tx>
          <c:layout>
            <c:manualLayout>
              <c:xMode val="edge"/>
              <c:yMode val="edge"/>
              <c:x val="5.4033929192528326E-3"/>
              <c:y val="0.23228378876566008"/>
            </c:manualLayout>
          </c:layout>
          <c:overlay val="0"/>
          <c:spPr>
            <a:noFill/>
            <a:ln>
              <a:noFill/>
            </a:ln>
            <a:effectLst/>
          </c:spPr>
          <c:txPr>
            <a:bodyPr rot="-54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0.0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091533040"/>
        <c:crosses val="autoZero"/>
        <c:crossBetween val="midCat"/>
        <c:majorUnit val="1.0000000000000003E-4"/>
      </c:valAx>
      <c:spPr>
        <a:noFill/>
        <a:ln>
          <a:noFill/>
        </a:ln>
        <a:effectLst/>
      </c:spPr>
    </c:plotArea>
    <c:legend>
      <c:legendPos val="r"/>
      <c:layout>
        <c:manualLayout>
          <c:xMode val="edge"/>
          <c:yMode val="edge"/>
          <c:x val="0.70373690678298995"/>
          <c:y val="0.24423036237095358"/>
          <c:w val="0.26891772657971813"/>
          <c:h val="0.31324895705018868"/>
        </c:manualLayout>
      </c:layout>
      <c:overlay val="0"/>
      <c:spPr>
        <a:solidFill>
          <a:schemeClr val="tx2">
            <a:lumMod val="75000"/>
            <a:lumOff val="25000"/>
            <a:alpha val="60000"/>
          </a:schemeClr>
        </a:solidFill>
        <a:ln>
          <a:noFill/>
        </a:ln>
        <a:effectLst/>
      </c:spPr>
      <c:txPr>
        <a:bodyPr rot="0" spcFirstLastPara="1" vertOverflow="ellipsis" vert="horz" wrap="square" anchor="ctr" anchorCtr="1"/>
        <a:lstStyle/>
        <a:p>
          <a:pPr>
            <a:defRPr sz="900" b="1" i="0" u="none" strike="noStrike" kern="1200" baseline="0">
              <a:solidFill>
                <a:schemeClr val="bg1"/>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900"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125147373715207E-2"/>
          <c:y val="5.0925925925925923E-2"/>
          <c:w val="0.94187485262628479"/>
          <c:h val="0.79234289407517755"/>
        </c:manualLayout>
      </c:layout>
      <c:barChart>
        <c:barDir val="col"/>
        <c:grouping val="clustered"/>
        <c:varyColors val="0"/>
        <c:ser>
          <c:idx val="0"/>
          <c:order val="0"/>
          <c:tx>
            <c:strRef>
              <c:f>'Sheet3 (2)'!$A$10</c:f>
              <c:strCache>
                <c:ptCount val="1"/>
                <c:pt idx="0">
                  <c:v>Unicellular planktonic algae</c:v>
                </c:pt>
              </c:strCache>
            </c:strRef>
          </c:tx>
          <c:spPr>
            <a:solidFill>
              <a:srgbClr val="61CBF4"/>
            </a:solidFill>
            <a:ln>
              <a:noFill/>
            </a:ln>
            <a:effectLst/>
          </c:spPr>
          <c:invertIfNegative val="0"/>
          <c:cat>
            <c:strRef>
              <c:f>'Sheet3 (2)'!$B$9:$M$9</c:f>
              <c:strCache>
                <c:ptCount val="12"/>
                <c:pt idx="0">
                  <c:v>5</c:v>
                </c:pt>
                <c:pt idx="1">
                  <c:v>10</c:v>
                </c:pt>
                <c:pt idx="2">
                  <c:v>20</c:v>
                </c:pt>
                <c:pt idx="3">
                  <c:v>30</c:v>
                </c:pt>
                <c:pt idx="4">
                  <c:v>40</c:v>
                </c:pt>
                <c:pt idx="5">
                  <c:v>50</c:v>
                </c:pt>
                <c:pt idx="6">
                  <c:v>70</c:v>
                </c:pt>
                <c:pt idx="7">
                  <c:v>90</c:v>
                </c:pt>
                <c:pt idx="8">
                  <c:v>140</c:v>
                </c:pt>
                <c:pt idx="9">
                  <c:v>200</c:v>
                </c:pt>
                <c:pt idx="10">
                  <c:v>300</c:v>
                </c:pt>
                <c:pt idx="11">
                  <c:v>&gt;300</c:v>
                </c:pt>
              </c:strCache>
            </c:strRef>
          </c:cat>
          <c:val>
            <c:numRef>
              <c:f>'Sheet3 (2)'!$B$2:$M$2</c:f>
              <c:numCache>
                <c:formatCode>General</c:formatCode>
                <c:ptCount val="12"/>
                <c:pt idx="0">
                  <c:v>7.2077528770442161</c:v>
                </c:pt>
                <c:pt idx="1">
                  <c:v>38.098122350090854</c:v>
                </c:pt>
                <c:pt idx="2">
                  <c:v>50.151423379769831</c:v>
                </c:pt>
                <c:pt idx="3">
                  <c:v>2.3622047244094486</c:v>
                </c:pt>
                <c:pt idx="4">
                  <c:v>1.2113870381586918</c:v>
                </c:pt>
                <c:pt idx="5">
                  <c:v>0.66626287098728043</c:v>
                </c:pt>
                <c:pt idx="6">
                  <c:v>0.30284675953967294</c:v>
                </c:pt>
                <c:pt idx="7">
                  <c:v>0</c:v>
                </c:pt>
                <c:pt idx="8">
                  <c:v>0</c:v>
                </c:pt>
                <c:pt idx="9">
                  <c:v>0</c:v>
                </c:pt>
                <c:pt idx="10">
                  <c:v>0</c:v>
                </c:pt>
                <c:pt idx="11">
                  <c:v>0</c:v>
                </c:pt>
              </c:numCache>
            </c:numRef>
          </c:val>
          <c:extLst>
            <c:ext xmlns:c16="http://schemas.microsoft.com/office/drawing/2014/chart" uri="{C3380CC4-5D6E-409C-BE32-E72D297353CC}">
              <c16:uniqueId val="{00000000-3946-459E-B300-E28C471D8B00}"/>
            </c:ext>
          </c:extLst>
        </c:ser>
        <c:ser>
          <c:idx val="1"/>
          <c:order val="1"/>
          <c:tx>
            <c:strRef>
              <c:f>'Sheet3 (2)'!$A$11</c:f>
              <c:strCache>
                <c:ptCount val="1"/>
                <c:pt idx="0">
                  <c:v>Multicellular planktonic algae</c:v>
                </c:pt>
              </c:strCache>
            </c:strRef>
          </c:tx>
          <c:spPr>
            <a:solidFill>
              <a:schemeClr val="accent1">
                <a:lumMod val="75000"/>
              </a:schemeClr>
            </a:solidFill>
            <a:ln>
              <a:noFill/>
            </a:ln>
            <a:effectLst/>
          </c:spPr>
          <c:invertIfNegative val="0"/>
          <c:cat>
            <c:strRef>
              <c:f>'Sheet3 (2)'!$B$9:$M$9</c:f>
              <c:strCache>
                <c:ptCount val="12"/>
                <c:pt idx="0">
                  <c:v>5</c:v>
                </c:pt>
                <c:pt idx="1">
                  <c:v>10</c:v>
                </c:pt>
                <c:pt idx="2">
                  <c:v>20</c:v>
                </c:pt>
                <c:pt idx="3">
                  <c:v>30</c:v>
                </c:pt>
                <c:pt idx="4">
                  <c:v>40</c:v>
                </c:pt>
                <c:pt idx="5">
                  <c:v>50</c:v>
                </c:pt>
                <c:pt idx="6">
                  <c:v>70</c:v>
                </c:pt>
                <c:pt idx="7">
                  <c:v>90</c:v>
                </c:pt>
                <c:pt idx="8">
                  <c:v>140</c:v>
                </c:pt>
                <c:pt idx="9">
                  <c:v>200</c:v>
                </c:pt>
                <c:pt idx="10">
                  <c:v>300</c:v>
                </c:pt>
                <c:pt idx="11">
                  <c:v>&gt;300</c:v>
                </c:pt>
              </c:strCache>
            </c:strRef>
          </c:cat>
          <c:val>
            <c:numRef>
              <c:f>'Sheet3 (2)'!$B$3:$M$3</c:f>
              <c:numCache>
                <c:formatCode>General</c:formatCode>
                <c:ptCount val="12"/>
                <c:pt idx="0">
                  <c:v>0</c:v>
                </c:pt>
                <c:pt idx="1">
                  <c:v>33.511586452762927</c:v>
                </c:pt>
                <c:pt idx="2">
                  <c:v>12.388591800356506</c:v>
                </c:pt>
                <c:pt idx="3">
                  <c:v>12.032085561497325</c:v>
                </c:pt>
                <c:pt idx="4">
                  <c:v>16.666666666666664</c:v>
                </c:pt>
                <c:pt idx="5">
                  <c:v>4.7237076648841354</c:v>
                </c:pt>
                <c:pt idx="6">
                  <c:v>11.76470588235294</c:v>
                </c:pt>
                <c:pt idx="7">
                  <c:v>4.0998217468805702</c:v>
                </c:pt>
                <c:pt idx="8">
                  <c:v>3.4759358288770055</c:v>
                </c:pt>
                <c:pt idx="9">
                  <c:v>0.98039215686274506</c:v>
                </c:pt>
                <c:pt idx="10">
                  <c:v>0.17825311942959002</c:v>
                </c:pt>
                <c:pt idx="11">
                  <c:v>0.17825311942959002</c:v>
                </c:pt>
              </c:numCache>
            </c:numRef>
          </c:val>
          <c:extLst>
            <c:ext xmlns:c16="http://schemas.microsoft.com/office/drawing/2014/chart" uri="{C3380CC4-5D6E-409C-BE32-E72D297353CC}">
              <c16:uniqueId val="{00000001-3946-459E-B300-E28C471D8B00}"/>
            </c:ext>
          </c:extLst>
        </c:ser>
        <c:ser>
          <c:idx val="2"/>
          <c:order val="2"/>
          <c:tx>
            <c:strRef>
              <c:f>'Sheet3 (2)'!$A$12</c:f>
              <c:strCache>
                <c:ptCount val="1"/>
                <c:pt idx="0">
                  <c:v>Tabular benthic algae</c:v>
                </c:pt>
              </c:strCache>
            </c:strRef>
          </c:tx>
          <c:spPr>
            <a:solidFill>
              <a:schemeClr val="accent2">
                <a:lumMod val="60000"/>
                <a:lumOff val="40000"/>
              </a:schemeClr>
            </a:solidFill>
            <a:ln>
              <a:noFill/>
            </a:ln>
            <a:effectLst/>
          </c:spPr>
          <c:invertIfNegative val="0"/>
          <c:cat>
            <c:strRef>
              <c:f>'Sheet3 (2)'!$B$9:$M$9</c:f>
              <c:strCache>
                <c:ptCount val="12"/>
                <c:pt idx="0">
                  <c:v>5</c:v>
                </c:pt>
                <c:pt idx="1">
                  <c:v>10</c:v>
                </c:pt>
                <c:pt idx="2">
                  <c:v>20</c:v>
                </c:pt>
                <c:pt idx="3">
                  <c:v>30</c:v>
                </c:pt>
                <c:pt idx="4">
                  <c:v>40</c:v>
                </c:pt>
                <c:pt idx="5">
                  <c:v>50</c:v>
                </c:pt>
                <c:pt idx="6">
                  <c:v>70</c:v>
                </c:pt>
                <c:pt idx="7">
                  <c:v>90</c:v>
                </c:pt>
                <c:pt idx="8">
                  <c:v>140</c:v>
                </c:pt>
                <c:pt idx="9">
                  <c:v>200</c:v>
                </c:pt>
                <c:pt idx="10">
                  <c:v>300</c:v>
                </c:pt>
                <c:pt idx="11">
                  <c:v>&gt;300</c:v>
                </c:pt>
              </c:strCache>
            </c:strRef>
          </c:cat>
          <c:val>
            <c:numRef>
              <c:f>'Sheet3 (2)'!$B$4:$M$4</c:f>
              <c:numCache>
                <c:formatCode>General</c:formatCode>
                <c:ptCount val="12"/>
                <c:pt idx="0">
                  <c:v>0</c:v>
                </c:pt>
                <c:pt idx="1">
                  <c:v>0</c:v>
                </c:pt>
                <c:pt idx="2">
                  <c:v>6.3829787234042552</c:v>
                </c:pt>
                <c:pt idx="3">
                  <c:v>11.347517730496454</c:v>
                </c:pt>
                <c:pt idx="4">
                  <c:v>24.113475177304963</c:v>
                </c:pt>
                <c:pt idx="5">
                  <c:v>5.4373522458628845</c:v>
                </c:pt>
                <c:pt idx="6">
                  <c:v>22.93144208037825</c:v>
                </c:pt>
                <c:pt idx="7">
                  <c:v>8.7470449172576838</c:v>
                </c:pt>
                <c:pt idx="8">
                  <c:v>14.657210401891252</c:v>
                </c:pt>
                <c:pt idx="9">
                  <c:v>4.4917257683215128</c:v>
                </c:pt>
                <c:pt idx="10">
                  <c:v>1.6548463356973995</c:v>
                </c:pt>
                <c:pt idx="11">
                  <c:v>0.2364066193853428</c:v>
                </c:pt>
              </c:numCache>
            </c:numRef>
          </c:val>
          <c:extLst>
            <c:ext xmlns:c16="http://schemas.microsoft.com/office/drawing/2014/chart" uri="{C3380CC4-5D6E-409C-BE32-E72D297353CC}">
              <c16:uniqueId val="{00000002-3946-459E-B300-E28C471D8B00}"/>
            </c:ext>
          </c:extLst>
        </c:ser>
        <c:ser>
          <c:idx val="3"/>
          <c:order val="3"/>
          <c:tx>
            <c:strRef>
              <c:f>'Sheet3 (2)'!$A$13</c:f>
              <c:strCache>
                <c:ptCount val="1"/>
                <c:pt idx="0">
                  <c:v>Reticulate benthic algae</c:v>
                </c:pt>
              </c:strCache>
            </c:strRef>
          </c:tx>
          <c:spPr>
            <a:solidFill>
              <a:schemeClr val="accent2"/>
            </a:solidFill>
            <a:ln>
              <a:noFill/>
            </a:ln>
            <a:effectLst/>
          </c:spPr>
          <c:invertIfNegative val="0"/>
          <c:cat>
            <c:strRef>
              <c:f>'Sheet3 (2)'!$B$9:$M$9</c:f>
              <c:strCache>
                <c:ptCount val="12"/>
                <c:pt idx="0">
                  <c:v>5</c:v>
                </c:pt>
                <c:pt idx="1">
                  <c:v>10</c:v>
                </c:pt>
                <c:pt idx="2">
                  <c:v>20</c:v>
                </c:pt>
                <c:pt idx="3">
                  <c:v>30</c:v>
                </c:pt>
                <c:pt idx="4">
                  <c:v>40</c:v>
                </c:pt>
                <c:pt idx="5">
                  <c:v>50</c:v>
                </c:pt>
                <c:pt idx="6">
                  <c:v>70</c:v>
                </c:pt>
                <c:pt idx="7">
                  <c:v>90</c:v>
                </c:pt>
                <c:pt idx="8">
                  <c:v>140</c:v>
                </c:pt>
                <c:pt idx="9">
                  <c:v>200</c:v>
                </c:pt>
                <c:pt idx="10">
                  <c:v>300</c:v>
                </c:pt>
                <c:pt idx="11">
                  <c:v>&gt;300</c:v>
                </c:pt>
              </c:strCache>
            </c:strRef>
          </c:cat>
          <c:val>
            <c:numRef>
              <c:f>'Sheet3 (2)'!$B$5:$M$5</c:f>
              <c:numCache>
                <c:formatCode>General</c:formatCode>
                <c:ptCount val="12"/>
                <c:pt idx="0">
                  <c:v>0</c:v>
                </c:pt>
                <c:pt idx="1">
                  <c:v>23.983739837398375</c:v>
                </c:pt>
                <c:pt idx="2">
                  <c:v>8.1300813008130071</c:v>
                </c:pt>
                <c:pt idx="3">
                  <c:v>7.7235772357723578</c:v>
                </c:pt>
                <c:pt idx="4">
                  <c:v>10.975609756097562</c:v>
                </c:pt>
                <c:pt idx="5">
                  <c:v>3.6585365853658534</c:v>
                </c:pt>
                <c:pt idx="6">
                  <c:v>13.414634146341463</c:v>
                </c:pt>
                <c:pt idx="7">
                  <c:v>7.7235772357723587</c:v>
                </c:pt>
                <c:pt idx="8">
                  <c:v>13.821138211382113</c:v>
                </c:pt>
                <c:pt idx="9">
                  <c:v>5.6910569105691051</c:v>
                </c:pt>
                <c:pt idx="10">
                  <c:v>2.4390243902439024</c:v>
                </c:pt>
                <c:pt idx="11">
                  <c:v>2.4390243902439024</c:v>
                </c:pt>
              </c:numCache>
            </c:numRef>
          </c:val>
          <c:extLst>
            <c:ext xmlns:c16="http://schemas.microsoft.com/office/drawing/2014/chart" uri="{C3380CC4-5D6E-409C-BE32-E72D297353CC}">
              <c16:uniqueId val="{00000003-3946-459E-B300-E28C471D8B00}"/>
            </c:ext>
          </c:extLst>
        </c:ser>
        <c:ser>
          <c:idx val="4"/>
          <c:order val="4"/>
          <c:tx>
            <c:strRef>
              <c:f>'Sheet3 (2)'!$A$14</c:f>
              <c:strCache>
                <c:ptCount val="1"/>
                <c:pt idx="0">
                  <c:v>Bitumen</c:v>
                </c:pt>
              </c:strCache>
            </c:strRef>
          </c:tx>
          <c:spPr>
            <a:pattFill prst="wdDnDiag">
              <a:fgClr>
                <a:schemeClr val="bg2">
                  <a:lumMod val="50000"/>
                </a:schemeClr>
              </a:fgClr>
              <a:bgClr>
                <a:schemeClr val="bg1"/>
              </a:bgClr>
            </a:pattFill>
            <a:ln>
              <a:solidFill>
                <a:schemeClr val="bg1">
                  <a:lumMod val="65000"/>
                </a:schemeClr>
              </a:solidFill>
            </a:ln>
            <a:effectLst/>
          </c:spPr>
          <c:invertIfNegative val="0"/>
          <c:cat>
            <c:strRef>
              <c:f>'Sheet3 (2)'!$B$9:$M$9</c:f>
              <c:strCache>
                <c:ptCount val="12"/>
                <c:pt idx="0">
                  <c:v>5</c:v>
                </c:pt>
                <c:pt idx="1">
                  <c:v>10</c:v>
                </c:pt>
                <c:pt idx="2">
                  <c:v>20</c:v>
                </c:pt>
                <c:pt idx="3">
                  <c:v>30</c:v>
                </c:pt>
                <c:pt idx="4">
                  <c:v>40</c:v>
                </c:pt>
                <c:pt idx="5">
                  <c:v>50</c:v>
                </c:pt>
                <c:pt idx="6">
                  <c:v>70</c:v>
                </c:pt>
                <c:pt idx="7">
                  <c:v>90</c:v>
                </c:pt>
                <c:pt idx="8">
                  <c:v>140</c:v>
                </c:pt>
                <c:pt idx="9">
                  <c:v>200</c:v>
                </c:pt>
                <c:pt idx="10">
                  <c:v>300</c:v>
                </c:pt>
                <c:pt idx="11">
                  <c:v>&gt;300</c:v>
                </c:pt>
              </c:strCache>
            </c:strRef>
          </c:cat>
          <c:val>
            <c:numRef>
              <c:f>'Sheet3 (2)'!$B$6:$M$6</c:f>
              <c:numCache>
                <c:formatCode>General</c:formatCode>
                <c:ptCount val="12"/>
                <c:pt idx="0">
                  <c:v>0</c:v>
                </c:pt>
                <c:pt idx="1">
                  <c:v>0</c:v>
                </c:pt>
                <c:pt idx="2">
                  <c:v>5.913978494623656</c:v>
                </c:pt>
                <c:pt idx="3">
                  <c:v>10.035842293906811</c:v>
                </c:pt>
                <c:pt idx="4">
                  <c:v>21.68458781362007</c:v>
                </c:pt>
                <c:pt idx="5">
                  <c:v>6.0931899641577063</c:v>
                </c:pt>
                <c:pt idx="6">
                  <c:v>19.175627240143367</c:v>
                </c:pt>
                <c:pt idx="7">
                  <c:v>12.544802867383513</c:v>
                </c:pt>
                <c:pt idx="8">
                  <c:v>16.666666666666668</c:v>
                </c:pt>
                <c:pt idx="9">
                  <c:v>5.7347670250896066</c:v>
                </c:pt>
                <c:pt idx="10">
                  <c:v>2.1505376344086025</c:v>
                </c:pt>
                <c:pt idx="11">
                  <c:v>0</c:v>
                </c:pt>
              </c:numCache>
            </c:numRef>
          </c:val>
          <c:extLst>
            <c:ext xmlns:c16="http://schemas.microsoft.com/office/drawing/2014/chart" uri="{C3380CC4-5D6E-409C-BE32-E72D297353CC}">
              <c16:uniqueId val="{00000004-3946-459E-B300-E28C471D8B00}"/>
            </c:ext>
          </c:extLst>
        </c:ser>
        <c:dLbls>
          <c:showLegendKey val="0"/>
          <c:showVal val="0"/>
          <c:showCatName val="0"/>
          <c:showSerName val="0"/>
          <c:showPercent val="0"/>
          <c:showBubbleSize val="0"/>
        </c:dLbls>
        <c:gapWidth val="20"/>
        <c:axId val="1542249152"/>
        <c:axId val="1542250112"/>
      </c:barChart>
      <c:catAx>
        <c:axId val="154224915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Pore Width (nm)</a:t>
                </a:r>
                <a:endParaRPr lang="zh-CN"/>
              </a:p>
            </c:rich>
          </c:tx>
          <c:layout>
            <c:manualLayout>
              <c:xMode val="edge"/>
              <c:yMode val="edge"/>
              <c:x val="0.42062033229452883"/>
              <c:y val="0.9152951376573423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General" sourceLinked="1"/>
        <c:majorTickMark val="none"/>
        <c:minorTickMark val="none"/>
        <c:tickLblPos val="nextTo"/>
        <c:spPr>
          <a:noFill/>
          <a:ln w="25400" cap="flat" cmpd="sng" algn="ctr">
            <a:solidFill>
              <a:schemeClr val="bg1">
                <a:lumMod val="65000"/>
              </a:schemeClr>
            </a:solidFill>
            <a:round/>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542250112"/>
        <c:crosses val="autoZero"/>
        <c:auto val="1"/>
        <c:lblAlgn val="ctr"/>
        <c:lblOffset val="100"/>
        <c:noMultiLvlLbl val="0"/>
      </c:catAx>
      <c:valAx>
        <c:axId val="1542250112"/>
        <c:scaling>
          <c:orientation val="minMax"/>
          <c:max val="60"/>
        </c:scaling>
        <c:delete val="0"/>
        <c:axPos val="l"/>
        <c:majorGridlines>
          <c:spPr>
            <a:ln w="25400" cap="flat" cmpd="sng" algn="ctr">
              <a:solidFill>
                <a:schemeClr val="bg1">
                  <a:lumMod val="85000"/>
                </a:schemeClr>
              </a:solidFill>
              <a:round/>
            </a:ln>
            <a:effectLst/>
          </c:spPr>
        </c:majorGridlines>
        <c:title>
          <c:tx>
            <c:rich>
              <a:bodyPr rot="-5400000" spcFirstLastPara="1" vertOverflow="ellipsis" vert="horz" wrap="square" anchor="ctr" anchorCtr="1"/>
              <a:lstStyle/>
              <a:p>
                <a:pPr algn="ctr" rtl="0">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r>
                  <a:rPr lang="en-US"/>
                  <a:t>Fraction (%)</a:t>
                </a:r>
                <a:endParaRPr lang="zh-CN"/>
              </a:p>
            </c:rich>
          </c:tx>
          <c:layout>
            <c:manualLayout>
              <c:xMode val="edge"/>
              <c:yMode val="edge"/>
              <c:x val="5.7509255864394938E-4"/>
              <c:y val="0.30897921543590834"/>
            </c:manualLayout>
          </c:layout>
          <c:overlay val="0"/>
          <c:spPr>
            <a:noFill/>
            <a:ln>
              <a:noFill/>
            </a:ln>
            <a:effectLst/>
          </c:spPr>
          <c:txPr>
            <a:bodyPr rot="-5400000" spcFirstLastPara="1" vertOverflow="ellipsis" vert="horz" wrap="square" anchor="ctr" anchorCtr="1"/>
            <a:lstStyle/>
            <a:p>
              <a:pPr algn="ctr" rtl="0">
                <a:defRPr sz="10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crossAx val="1542249152"/>
        <c:crosses val="autoZero"/>
        <c:crossBetween val="between"/>
        <c:majorUnit val="20"/>
      </c:valAx>
      <c:spPr>
        <a:noFill/>
        <a:ln>
          <a:solidFill>
            <a:schemeClr val="bg1"/>
          </a:solidFill>
        </a:ln>
        <a:effectLst/>
      </c:spPr>
    </c:plotArea>
    <c:legend>
      <c:legendPos val="r"/>
      <c:layout>
        <c:manualLayout>
          <c:xMode val="edge"/>
          <c:yMode val="edge"/>
          <c:x val="0.4213551157931465"/>
          <c:y val="4.9938127103481424E-2"/>
          <c:w val="0.57708360225463617"/>
          <c:h val="0.2995231451924365"/>
        </c:manualLayout>
      </c:layout>
      <c:overlay val="0"/>
      <c:spPr>
        <a:solidFill>
          <a:schemeClr val="tx2">
            <a:lumMod val="90000"/>
            <a:lumOff val="10000"/>
            <a:alpha val="50000"/>
          </a:schemeClr>
        </a:solidFill>
        <a:ln>
          <a:noFill/>
        </a:ln>
        <a:effectLst/>
      </c:spPr>
      <c:txPr>
        <a:bodyPr rot="0" spcFirstLastPara="1" vertOverflow="ellipsis" vert="horz" wrap="square" anchor="ctr" anchorCtr="1"/>
        <a:lstStyle/>
        <a:p>
          <a:pPr>
            <a:defRPr sz="1050" b="1" i="0" u="none" strike="noStrike" kern="1200" baseline="0">
              <a:solidFill>
                <a:schemeClr val="bg1"/>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b="1">
          <a:solidFill>
            <a:schemeClr val="bg1">
              <a:lumMod val="50000"/>
            </a:schemeClr>
          </a:solidFill>
          <a:latin typeface="微软雅黑" panose="020B0503020204020204" pitchFamily="34" charset="-122"/>
          <a:ea typeface="微软雅黑" panose="020B0503020204020204" pitchFamily="34" charset="-122"/>
          <a:cs typeface="Arial" panose="020B0604020202020204" pitchFamily="34"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65364182024165"/>
          <c:y val="9.1496473097112854E-2"/>
          <c:w val="0.62079640849183393"/>
          <c:h val="0.90451976706036741"/>
        </c:manualLayout>
      </c:layout>
      <c:doughnutChart>
        <c:varyColors val="1"/>
        <c:ser>
          <c:idx val="0"/>
          <c:order val="0"/>
          <c:tx>
            <c:strRef>
              <c:f>'Sheet3 (2)'!$A$34</c:f>
              <c:strCache>
                <c:ptCount val="1"/>
                <c:pt idx="0">
                  <c:v>LMX-1</c:v>
                </c:pt>
              </c:strCache>
            </c:strRef>
          </c:tx>
          <c:dPt>
            <c:idx val="0"/>
            <c:bubble3D val="0"/>
            <c:explosion val="11"/>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B78D-46DD-ADD3-150F5180B565}"/>
              </c:ext>
            </c:extLst>
          </c:dPt>
          <c:dPt>
            <c:idx val="1"/>
            <c:bubble3D val="0"/>
            <c:explosion val="36"/>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3-B78D-46DD-ADD3-150F5180B565}"/>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B78D-46DD-ADD3-150F5180B565}"/>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B78D-46DD-ADD3-150F5180B565}"/>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(2)'!$B$34:$E$34</c:f>
              <c:numCache>
                <c:formatCode>General</c:formatCode>
                <c:ptCount val="4"/>
                <c:pt idx="0">
                  <c:v>6</c:v>
                </c:pt>
                <c:pt idx="1">
                  <c:v>9</c:v>
                </c:pt>
                <c:pt idx="2">
                  <c:v>38</c:v>
                </c:pt>
                <c:pt idx="3">
                  <c:v>47</c:v>
                </c:pt>
              </c:numCache>
            </c:numRef>
          </c:val>
          <c:extLst>
            <c:ext xmlns:c16="http://schemas.microsoft.com/office/drawing/2014/chart" uri="{C3380CC4-5D6E-409C-BE32-E72D297353CC}">
              <c16:uniqueId val="{00000008-B78D-46DD-ADD3-150F5180B565}"/>
            </c:ext>
          </c:extLst>
        </c:ser>
        <c:ser>
          <c:idx val="1"/>
          <c:order val="1"/>
          <c:tx>
            <c:strRef>
              <c:f>'Sheet3 (2)'!$A$35</c:f>
              <c:strCache>
                <c:ptCount val="1"/>
                <c:pt idx="0">
                  <c:v>LMX-2</c:v>
                </c:pt>
              </c:strCache>
            </c:strRef>
          </c:tx>
          <c:explosion val="1"/>
          <c:dPt>
            <c:idx val="0"/>
            <c:bubble3D val="0"/>
            <c:explosion val="18"/>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A-B78D-46DD-ADD3-150F5180B565}"/>
              </c:ext>
            </c:extLst>
          </c:dPt>
          <c:dPt>
            <c:idx val="1"/>
            <c:bubble3D val="0"/>
            <c:explosion val="22"/>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C-B78D-46DD-ADD3-150F5180B565}"/>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E-B78D-46DD-ADD3-150F5180B565}"/>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10-B78D-46DD-ADD3-150F5180B565}"/>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(2)'!$B$35:$E$35</c:f>
              <c:numCache>
                <c:formatCode>General</c:formatCode>
                <c:ptCount val="4"/>
                <c:pt idx="0">
                  <c:v>8</c:v>
                </c:pt>
                <c:pt idx="1">
                  <c:v>14</c:v>
                </c:pt>
                <c:pt idx="2">
                  <c:v>29</c:v>
                </c:pt>
                <c:pt idx="3">
                  <c:v>49</c:v>
                </c:pt>
              </c:numCache>
            </c:numRef>
          </c:val>
          <c:extLst>
            <c:ext xmlns:c16="http://schemas.microsoft.com/office/drawing/2014/chart" uri="{C3380CC4-5D6E-409C-BE32-E72D297353CC}">
              <c16:uniqueId val="{00000011-B78D-46DD-ADD3-150F5180B565}"/>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65364182024165"/>
          <c:y val="9.1496473097112854E-2"/>
          <c:w val="0.62079640849183393"/>
          <c:h val="0.90451976706036741"/>
        </c:manualLayout>
      </c:layout>
      <c:doughnutChart>
        <c:varyColors val="1"/>
        <c:ser>
          <c:idx val="0"/>
          <c:order val="0"/>
          <c:tx>
            <c:strRef>
              <c:f>'Sheet3 (2)'!$A$36</c:f>
              <c:strCache>
                <c:ptCount val="1"/>
                <c:pt idx="0">
                  <c:v>LMX-3</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220A-4C26-BE33-D28905726B3C}"/>
              </c:ext>
            </c:extLst>
          </c:dPt>
          <c:dPt>
            <c:idx val="1"/>
            <c:bubble3D val="0"/>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3-220A-4C26-BE33-D28905726B3C}"/>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220A-4C26-BE33-D28905726B3C}"/>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220A-4C26-BE33-D28905726B3C}"/>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(2)'!$B$36:$E$36</c:f>
              <c:numCache>
                <c:formatCode>General</c:formatCode>
                <c:ptCount val="4"/>
                <c:pt idx="0">
                  <c:v>7</c:v>
                </c:pt>
                <c:pt idx="1">
                  <c:v>8</c:v>
                </c:pt>
                <c:pt idx="2">
                  <c:v>32</c:v>
                </c:pt>
                <c:pt idx="3">
                  <c:v>53</c:v>
                </c:pt>
              </c:numCache>
            </c:numRef>
          </c:val>
          <c:extLst>
            <c:ext xmlns:c16="http://schemas.microsoft.com/office/drawing/2014/chart" uri="{C3380CC4-5D6E-409C-BE32-E72D297353CC}">
              <c16:uniqueId val="{00000008-220A-4C26-BE33-D28905726B3C}"/>
            </c:ext>
          </c:extLst>
        </c:ser>
        <c:ser>
          <c:idx val="1"/>
          <c:order val="1"/>
          <c:tx>
            <c:strRef>
              <c:f>'Sheet3 (2)'!$A$37</c:f>
              <c:strCache>
                <c:ptCount val="1"/>
                <c:pt idx="0">
                  <c:v>LMX-4</c:v>
                </c:pt>
              </c:strCache>
            </c:strRef>
          </c:tx>
          <c:explosion val="1"/>
          <c:dPt>
            <c:idx val="0"/>
            <c:bubble3D val="0"/>
            <c:explosion val="21"/>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A-220A-4C26-BE33-D28905726B3C}"/>
              </c:ext>
            </c:extLst>
          </c:dPt>
          <c:dPt>
            <c:idx val="1"/>
            <c:bubble3D val="0"/>
            <c:explosion val="23"/>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C-220A-4C26-BE33-D28905726B3C}"/>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E-220A-4C26-BE33-D28905726B3C}"/>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10-220A-4C26-BE33-D28905726B3C}"/>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(2)'!$B$37:$E$37</c:f>
              <c:numCache>
                <c:formatCode>General</c:formatCode>
                <c:ptCount val="4"/>
                <c:pt idx="0">
                  <c:v>11</c:v>
                </c:pt>
                <c:pt idx="1">
                  <c:v>12</c:v>
                </c:pt>
                <c:pt idx="2">
                  <c:v>25</c:v>
                </c:pt>
                <c:pt idx="3">
                  <c:v>52</c:v>
                </c:pt>
              </c:numCache>
            </c:numRef>
          </c:val>
          <c:extLst>
            <c:ext xmlns:c16="http://schemas.microsoft.com/office/drawing/2014/chart" uri="{C3380CC4-5D6E-409C-BE32-E72D297353CC}">
              <c16:uniqueId val="{00000011-220A-4C26-BE33-D28905726B3C}"/>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65364182024165"/>
          <c:y val="9.1496473097112854E-2"/>
          <c:w val="0.62079640849183393"/>
          <c:h val="0.90451976706036741"/>
        </c:manualLayout>
      </c:layout>
      <c:doughnutChart>
        <c:varyColors val="1"/>
        <c:ser>
          <c:idx val="0"/>
          <c:order val="0"/>
          <c:tx>
            <c:strRef>
              <c:f>'Sheet3 (2)'!$A$38</c:f>
              <c:strCache>
                <c:ptCount val="1"/>
                <c:pt idx="0">
                  <c:v>XBX-5</c:v>
                </c:pt>
              </c:strCache>
            </c:strRef>
          </c:tx>
          <c:dPt>
            <c:idx val="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1-B89D-4F69-9D0D-672ECC24DA3D}"/>
              </c:ext>
            </c:extLst>
          </c:dPt>
          <c:dPt>
            <c:idx val="1"/>
            <c:bubble3D val="0"/>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3-B89D-4F69-9D0D-672ECC24DA3D}"/>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5-B89D-4F69-9D0D-672ECC24DA3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B89D-4F69-9D0D-672ECC24DA3D}"/>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(2)'!$B$38:$E$38</c:f>
              <c:numCache>
                <c:formatCode>General</c:formatCode>
                <c:ptCount val="4"/>
                <c:pt idx="0">
                  <c:v>12</c:v>
                </c:pt>
                <c:pt idx="1">
                  <c:v>18</c:v>
                </c:pt>
                <c:pt idx="2">
                  <c:v>26</c:v>
                </c:pt>
                <c:pt idx="3">
                  <c:v>44</c:v>
                </c:pt>
              </c:numCache>
            </c:numRef>
          </c:val>
          <c:extLst>
            <c:ext xmlns:c16="http://schemas.microsoft.com/office/drawing/2014/chart" uri="{C3380CC4-5D6E-409C-BE32-E72D297353CC}">
              <c16:uniqueId val="{00000008-B89D-4F69-9D0D-672ECC24DA3D}"/>
            </c:ext>
          </c:extLst>
        </c:ser>
        <c:ser>
          <c:idx val="1"/>
          <c:order val="1"/>
          <c:tx>
            <c:strRef>
              <c:f>'Sheet3 (2)'!$A$39</c:f>
              <c:strCache>
                <c:ptCount val="1"/>
                <c:pt idx="0">
                  <c:v>XBX-6</c:v>
                </c:pt>
              </c:strCache>
            </c:strRef>
          </c:tx>
          <c:explosion val="1"/>
          <c:dPt>
            <c:idx val="0"/>
            <c:bubble3D val="0"/>
            <c:explosion val="14"/>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A-B89D-4F69-9D0D-672ECC24DA3D}"/>
              </c:ext>
            </c:extLst>
          </c:dPt>
          <c:dPt>
            <c:idx val="1"/>
            <c:bubble3D val="0"/>
            <c:explosion val="23"/>
            <c:spPr>
              <a:solidFill>
                <a:schemeClr val="tx2">
                  <a:lumMod val="75000"/>
                  <a:lumOff val="25000"/>
                </a:schemeClr>
              </a:solidFill>
              <a:ln w="19050">
                <a:solidFill>
                  <a:schemeClr val="lt1"/>
                </a:solidFill>
              </a:ln>
              <a:effectLst/>
            </c:spPr>
            <c:extLst>
              <c:ext xmlns:c16="http://schemas.microsoft.com/office/drawing/2014/chart" uri="{C3380CC4-5D6E-409C-BE32-E72D297353CC}">
                <c16:uniqueId val="{0000000C-B89D-4F69-9D0D-672ECC24DA3D}"/>
              </c:ext>
            </c:extLst>
          </c:dPt>
          <c:dPt>
            <c:idx val="2"/>
            <c:bubble3D val="0"/>
            <c:spPr>
              <a:solidFill>
                <a:schemeClr val="accent2">
                  <a:lumMod val="60000"/>
                  <a:lumOff val="40000"/>
                </a:schemeClr>
              </a:solidFill>
              <a:ln w="19050">
                <a:solidFill>
                  <a:schemeClr val="lt1"/>
                </a:solidFill>
              </a:ln>
              <a:effectLst/>
            </c:spPr>
            <c:extLst>
              <c:ext xmlns:c16="http://schemas.microsoft.com/office/drawing/2014/chart" uri="{C3380CC4-5D6E-409C-BE32-E72D297353CC}">
                <c16:uniqueId val="{0000000E-B89D-4F69-9D0D-672ECC24DA3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10-B89D-4F69-9D0D-672ECC24DA3D}"/>
              </c:ext>
            </c:extLst>
          </c:dPt>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'Sheet3 (2)'!$B$33:$E$33</c:f>
              <c:strCache>
                <c:ptCount val="4"/>
                <c:pt idx="0">
                  <c:v>Unicellular planktonic algae</c:v>
                </c:pt>
                <c:pt idx="1">
                  <c:v>Multicellular planktonic algae</c:v>
                </c:pt>
                <c:pt idx="2">
                  <c:v>Tabular benthic algae</c:v>
                </c:pt>
                <c:pt idx="3">
                  <c:v>Reticulate benthic algae</c:v>
                </c:pt>
              </c:strCache>
            </c:strRef>
          </c:cat>
          <c:val>
            <c:numRef>
              <c:f>'Sheet3 (2)'!$B$39:$E$39</c:f>
              <c:numCache>
                <c:formatCode>General</c:formatCode>
                <c:ptCount val="4"/>
                <c:pt idx="0">
                  <c:v>9</c:v>
                </c:pt>
                <c:pt idx="1">
                  <c:v>27</c:v>
                </c:pt>
                <c:pt idx="2">
                  <c:v>24</c:v>
                </c:pt>
                <c:pt idx="3">
                  <c:v>40</c:v>
                </c:pt>
              </c:numCache>
            </c:numRef>
          </c:val>
          <c:extLst>
            <c:ext xmlns:c16="http://schemas.microsoft.com/office/drawing/2014/chart" uri="{C3380CC4-5D6E-409C-BE32-E72D297353CC}">
              <c16:uniqueId val="{00000011-B89D-4F69-9D0D-672ECC24DA3D}"/>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b="1">
          <a:solidFill>
            <a:schemeClr val="bg1"/>
          </a:solidFill>
          <a:latin typeface="微软雅黑" panose="020B0503020204020204" pitchFamily="34" charset="-122"/>
          <a:ea typeface="微软雅黑" panose="020B0503020204020204" pitchFamily="34" charset="-122"/>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4BAF2-C8F4-4283-AD48-176A499E55B1}" type="datetimeFigureOut">
              <a:rPr lang="zh-CN" altLang="en-US" smtClean="0"/>
              <a:t>2026/5/15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21FF2-18EC-4131-B3DF-B4179DF03BE8}" type="slidenum">
              <a:rPr lang="zh-CN" altLang="en-US" smtClean="0"/>
              <a:t>‹#›</a:t>
            </a:fld>
            <a:endParaRPr lang="zh-CN" altLang="en-US"/>
          </a:p>
        </p:txBody>
      </p:sp>
    </p:spTree>
    <p:extLst>
      <p:ext uri="{BB962C8B-B14F-4D97-AF65-F5344CB8AC3E}">
        <p14:creationId xmlns:p14="http://schemas.microsoft.com/office/powerpoint/2010/main" val="4140517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a:solidFill>
                  <a:schemeClr val="tx1"/>
                </a:solidFill>
                <a:effectLst/>
                <a:latin typeface="+mn-lt"/>
                <a:ea typeface="+mn-ea"/>
                <a:cs typeface="+mn-cs"/>
              </a:rPr>
              <a:t>Hello, esteemed faculty and fellow students! I’m Wang Zimeng from the School of Geoscience and Technology, Southwest Petroleum University. Today, I will present our research progress on the </a:t>
            </a:r>
            <a:r>
              <a:rPr lang="en-US" altLang="zh-CN" sz="1200" b="1" kern="1200">
                <a:solidFill>
                  <a:schemeClr val="tx1"/>
                </a:solidFill>
                <a:effectLst/>
                <a:latin typeface="+mn-lt"/>
                <a:ea typeface="+mn-ea"/>
                <a:cs typeface="+mn-cs"/>
              </a:rPr>
              <a:t>Mechanisms of Extraordinary Organic Matter Enrichment and Organic Pore Development Model of the Gufeng Member Shale, Maokou Formation, Permian, Northern Sichuan Basin</a:t>
            </a:r>
            <a:endParaRPr lang="zh-CN" altLang="zh-CN">
              <a:effectLst/>
            </a:endParaRP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a:t>
            </a:fld>
            <a:endParaRPr lang="zh-CN" altLang="en-US"/>
          </a:p>
        </p:txBody>
      </p:sp>
    </p:spTree>
    <p:extLst>
      <p:ext uri="{BB962C8B-B14F-4D97-AF65-F5344CB8AC3E}">
        <p14:creationId xmlns:p14="http://schemas.microsoft.com/office/powerpoint/2010/main" val="460604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In addition to biological precursor types, post-depositional diagenetic modification also exerts a decisive influence on pore preservation.</a:t>
            </a:r>
          </a:p>
          <a:p>
            <a:r>
              <a:rPr lang="en-US" altLang="zh-CN" sz="1200" b="0" i="0" kern="1200">
                <a:solidFill>
                  <a:schemeClr val="tx1"/>
                </a:solidFill>
                <a:effectLst/>
                <a:latin typeface="+mn-lt"/>
                <a:ea typeface="+mn-ea"/>
                <a:cs typeface="+mn-cs"/>
              </a:rPr>
              <a:t>First, looking at the upper-left panel: cementation significantly reduces pore abundance; the pore area ratio in cemented zones is much lower than in uncemented zones. This is the first cause of pore loss.</a:t>
            </a:r>
          </a:p>
          <a:p>
            <a:r>
              <a:rPr lang="en-US" altLang="zh-CN" sz="1200" b="0" i="0" kern="1200">
                <a:solidFill>
                  <a:schemeClr val="tx1"/>
                </a:solidFill>
                <a:effectLst/>
                <a:latin typeface="+mn-lt"/>
                <a:ea typeface="+mn-ea"/>
                <a:cs typeface="+mn-cs"/>
              </a:rPr>
              <a:t>Second, referring to the lower-left panel: after extraction experiments, the organic matter volume shrinks, and pores and micro-fractures previously filled by bitumen reappear. This indicates that bitumen filling is the second important cause of pore loss.</a:t>
            </a:r>
          </a:p>
          <a:p>
            <a:r>
              <a:rPr lang="en-US" altLang="zh-CN" sz="1200" b="0" i="0" kern="1200">
                <a:solidFill>
                  <a:schemeClr val="tx1"/>
                </a:solidFill>
                <a:effectLst/>
                <a:latin typeface="+mn-lt"/>
                <a:ea typeface="+mn-ea"/>
                <a:cs typeface="+mn-cs"/>
              </a:rPr>
              <a:t>Finally, examine the pore size distribution plot on the right. The blue portion represents the pore volume of the natural sample, while the orange and gray portions represent the pore volumes of extracted and acidified samples, respectively. By removing bitumen filling and calcite cementation, we have quantified the destructive effects of diagenetic modification on pores. Cementation affected over 70% of the pores, while bitumen filled 7–12% of them. This demonstrates that intense post-depositional modification has offset the pore-volume advantage brought by the extremely high TOC content.</a:t>
            </a: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10</a:t>
            </a:fld>
            <a:endParaRPr lang="zh-CN" altLang="en-US"/>
          </a:p>
        </p:txBody>
      </p:sp>
    </p:spTree>
    <p:extLst>
      <p:ext uri="{BB962C8B-B14F-4D97-AF65-F5344CB8AC3E}">
        <p14:creationId xmlns:p14="http://schemas.microsoft.com/office/powerpoint/2010/main" val="362193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ffectLst/>
              </a:rPr>
              <a:t>A notable feature of the Gufeng Formation shale is its extremely high carbonate mineral content, which clearly distinguishes it from shales in the mainstream successions. Does mineralogy, then, influence organic pore development?</a:t>
            </a:r>
          </a:p>
          <a:p>
            <a:r>
              <a:rPr lang="en-US" altLang="zh-CN">
                <a:effectLst/>
              </a:rPr>
              <a:t>We observed the pore development of organic matter in contact with different minerals under SEM. When in contact with quartz, the porosity is only about 12%; with calcite, it drops further to about 8%; but with clay minerals, the porosity reaches as high as 36%.</a:t>
            </a:r>
          </a:p>
          <a:p>
            <a:r>
              <a:rPr lang="en-US" altLang="zh-CN">
                <a:effectLst/>
              </a:rPr>
              <a:t>These observations indicate that inorganic minerals significantly affect the pore development of the associated organic matter. To clarify the micro-mechanisms of mineral–organic interactions, we established a molecular model of Gufeng Member kerogen, constructed two types of pyrolysis environments—with clay minerals and with calcite—and performed numerical pyrolysis simulations based on ReaxFF.</a:t>
            </a:r>
          </a:p>
          <a:p>
            <a:br>
              <a:rPr lang="en-US" altLang="zh-CN">
                <a:effectLst/>
              </a:rPr>
            </a:b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11</a:t>
            </a:fld>
            <a:endParaRPr lang="zh-CN" altLang="en-US"/>
          </a:p>
        </p:txBody>
      </p:sp>
    </p:spTree>
    <p:extLst>
      <p:ext uri="{BB962C8B-B14F-4D97-AF65-F5344CB8AC3E}">
        <p14:creationId xmlns:p14="http://schemas.microsoft.com/office/powerpoint/2010/main" val="1408454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The numerical simulation results explain the regulatory mechanisms of minerals on the hydrocarbon generation process of organic matter. In the clay mineral interlayer environment, the hydrocarbon product content is the highest, non-hydrocarbon products are the fewest, and the free hydrogen content—serving as an indicator of system reactivity—is the highest. In contrast, during pyrolysis in the calcite environment, the hydrocarbon product content is the lowest, non-hydrocarbon products are the most abundant, and the free hydrogen content is moderately low. So, what specific mechanisms influence the pyrolysis products of our organic matter?</a:t>
            </a: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12</a:t>
            </a:fld>
            <a:endParaRPr lang="zh-CN" altLang="en-US"/>
          </a:p>
        </p:txBody>
      </p:sp>
    </p:spTree>
    <p:extLst>
      <p:ext uri="{BB962C8B-B14F-4D97-AF65-F5344CB8AC3E}">
        <p14:creationId xmlns:p14="http://schemas.microsoft.com/office/powerpoint/2010/main" val="5926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In the calcite environment, during the oil generation stage, Ca²⁺ ions mainly act as Lewis acids, promoting the cleavage of polar chemical bonds in kerogen and generating abundant bitumen. However, in the gas generation stage, Ca²⁺ ions form stable complexes with bitumen, hindering its further cracking into gas. Meanwhile, Ca²⁺ ions also induce hydrogen from the organic matter into inorganic products, resulting in a scarcity of free hydrogen within the pyrolysis system, which is unfavorable for the hydrogenation reactions required for gaseous hydrocarbon generation. Consequently, organic matter pyrolysis is relatively retarded, producing more bitumen and non-hydrocarbons, following an "oil-rich, gas-poor" pyrolysis pathway with poorly developed organic pores.</a:t>
            </a:r>
          </a:p>
          <a:p>
            <a:r>
              <a:rPr lang="en-US" altLang="zh-CN" sz="1200" b="0" i="0" kern="1200">
                <a:solidFill>
                  <a:schemeClr val="tx1"/>
                </a:solidFill>
                <a:effectLst/>
                <a:latin typeface="+mn-lt"/>
                <a:ea typeface="+mn-ea"/>
                <a:cs typeface="+mn-cs"/>
              </a:rPr>
              <a:t>In the clay mineral environment, although pyrolysis initiates more slowly, the interlayer hydrated cations provide abundant free hydrogen. This free hydrogen participates in the deep cracking during the gas generation stage, producing more gaseous hydrocarbons and following a "gas-rich, porous" pyrolysis pathway, where organic pores are more fully developed.</a:t>
            </a: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13</a:t>
            </a:fld>
            <a:endParaRPr lang="zh-CN" altLang="en-US"/>
          </a:p>
        </p:txBody>
      </p:sp>
    </p:spTree>
    <p:extLst>
      <p:ext uri="{BB962C8B-B14F-4D97-AF65-F5344CB8AC3E}">
        <p14:creationId xmlns:p14="http://schemas.microsoft.com/office/powerpoint/2010/main" val="25111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Based on the above research, we have summarized the organic pore development model as influenced by the mineral environment.</a:t>
            </a:r>
            <a:br>
              <a:rPr lang="en-US" altLang="zh-CN" sz="1200" b="0" i="0" kern="1200">
                <a:solidFill>
                  <a:schemeClr val="tx1"/>
                </a:solidFill>
                <a:effectLst/>
                <a:latin typeface="+mn-lt"/>
                <a:ea typeface="+mn-ea"/>
                <a:cs typeface="+mn-cs"/>
              </a:rPr>
            </a:br>
            <a:r>
              <a:rPr lang="en-US" altLang="zh-CN" sz="1200" b="0" i="0" kern="1200">
                <a:solidFill>
                  <a:schemeClr val="tx1"/>
                </a:solidFill>
                <a:effectLst/>
                <a:latin typeface="+mn-lt"/>
                <a:ea typeface="+mn-ea"/>
                <a:cs typeface="+mn-cs"/>
              </a:rPr>
              <a:t>On the left is the calcareous shale. Deposited in a carbonate platform margin slope environment and influenced by the water mass and upwelling, its planktonic algae content exceeds 30%, resulting in low pore volume. During diagenesis, intense cementation and abundant bitumen generation destroyed 70% and 12% of the pores, respectively. Due to the extremely high calcite content, gaseous hydrocarbon generation was suppressed, leading to an "oil-rich, gas-poor" outcome with poor pore development.</a:t>
            </a:r>
          </a:p>
          <a:p>
            <a:r>
              <a:rPr lang="en-US" altLang="zh-CN" sz="1200" b="0" i="0" kern="1200">
                <a:solidFill>
                  <a:schemeClr val="tx1"/>
                </a:solidFill>
                <a:effectLst/>
                <a:latin typeface="+mn-lt"/>
                <a:ea typeface="+mn-ea"/>
                <a:cs typeface="+mn-cs"/>
              </a:rPr>
              <a:t>On the right is the clay-rich shale. Deposited in a deep-water shelf environment, its large benthic algae content exceeds 85%, giving it inherently high porosity. Subsequently, relatively weak diagenesis primarily formed a supportive framework that effectively preserved the pores. Finally, the moderate clay mineral content enhanced the cracking efficiency of organic matter into gas, ultimately forming a "gas-rich, well-developed pore" high-quality reservoir.</a:t>
            </a: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14</a:t>
            </a:fld>
            <a:endParaRPr lang="zh-CN" altLang="en-US"/>
          </a:p>
        </p:txBody>
      </p:sp>
    </p:spTree>
    <p:extLst>
      <p:ext uri="{BB962C8B-B14F-4D97-AF65-F5344CB8AC3E}">
        <p14:creationId xmlns:p14="http://schemas.microsoft.com/office/powerpoint/2010/main" val="78691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a:effectLst/>
              </a:rPr>
              <a:t>Integrating the above findings, we have established a pore evolution model for calcareous shale that couples depositional environment, hydrocarbon-generating organism composition, diagenetic alteration, and mineral-organic reactions. This model systematically explains the origin of low porosity in high-TOC calcareous shale, provides a new theoretical perspective for the reservoir evaluation of carbonate source rocks, and holds important guiding significance for the deployment of Permian shale gas exploration in the Sichuan Basin.</a:t>
            </a:r>
          </a:p>
          <a:p>
            <a:br>
              <a:rPr lang="en-US" altLang="zh-CN">
                <a:effectLst/>
              </a:rPr>
            </a:b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The presentation is structured into the following five parts.</a:t>
            </a:r>
            <a:endParaRPr lang="zh-CN" altLang="zh-CN" sz="1200" kern="1200">
              <a:solidFill>
                <a:schemeClr val="tx1"/>
              </a:solidFill>
              <a:effectLst/>
              <a:latin typeface="+mn-lt"/>
              <a:ea typeface="+mn-ea"/>
              <a:cs typeface="+mn-cs"/>
            </a:endParaRP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2</a:t>
            </a:fld>
            <a:endParaRPr lang="zh-CN" altLang="en-US"/>
          </a:p>
        </p:txBody>
      </p:sp>
    </p:spTree>
    <p:extLst>
      <p:ext uri="{BB962C8B-B14F-4D97-AF65-F5344CB8AC3E}">
        <p14:creationId xmlns:p14="http://schemas.microsoft.com/office/powerpoint/2010/main" val="1588559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FF138-AFAC-28F7-0DFD-BD9EE516BC6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A5BDE70-9267-8A2F-C7D6-5AF29F6B5E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B3A035A-DB60-B9F8-8575-19E4F999A531}"/>
              </a:ext>
            </a:extLst>
          </p:cNvPr>
          <p:cNvSpPr>
            <a:spLocks noGrp="1"/>
          </p:cNvSpPr>
          <p:nvPr>
            <p:ph type="body" idx="1"/>
          </p:nvPr>
        </p:nvSpPr>
        <p:spPr/>
        <p:txBody>
          <a:bodyPr/>
          <a:lstStyle/>
          <a:p>
            <a:r>
              <a:rPr lang="en-US" altLang="zh-CN" sz="1200" b="0" i="0" kern="1200">
                <a:solidFill>
                  <a:schemeClr val="tx1"/>
                </a:solidFill>
                <a:effectLst/>
                <a:latin typeface="+mn-lt"/>
                <a:ea typeface="+mn-ea"/>
                <a:cs typeface="+mn-cs"/>
              </a:rPr>
              <a:t>As of 2024, unconventional energy has accounted for 43% of China's energy mix, with shale gas growing particularly fast. Daily production in the Sichuan Basin alone has exceeded 250 million cubic feet. As a key replacement target, the Permian marine shale, especially the Gufeng Member, holds a resource potential of up to 1.75 trillion cubic meters. However, its exploration faces practical challenges. As indicated by the yellow diamond symbols in the lower-left figure, the Gufeng shale has an extremely high TOC content, reaching over 30%, far exceeding that of shales such as LMX and QZS. Yet, as the primary reservoir space for shale gas, its pore volume is extremely low, as shown by the yellow area in the pore size distribution in the lower-right figure, which is significantly lower than that of the reference formations. This "high TOC, low pore volume" characteristic directly constrains the exploration progress of the Permian shale. To explain this anomaly, this presentation will address it from two aspects: the mechanisms of organic matter enrichment and the organic pore evolution patterns.</a:t>
            </a:r>
            <a:endParaRPr lang="zh-CN" altLang="en-US"/>
          </a:p>
        </p:txBody>
      </p:sp>
      <p:sp>
        <p:nvSpPr>
          <p:cNvPr id="4" name="灯片编号占位符 3">
            <a:extLst>
              <a:ext uri="{FF2B5EF4-FFF2-40B4-BE49-F238E27FC236}">
                <a16:creationId xmlns:a16="http://schemas.microsoft.com/office/drawing/2014/main" id="{C17B5CF7-3956-8649-856F-86ED623B13A8}"/>
              </a:ext>
            </a:extLst>
          </p:cNvPr>
          <p:cNvSpPr>
            <a:spLocks noGrp="1"/>
          </p:cNvSpPr>
          <p:nvPr>
            <p:ph type="sldNum" sz="quarter" idx="5"/>
          </p:nvPr>
        </p:nvSpPr>
        <p:spPr/>
        <p:txBody>
          <a:bodyPr/>
          <a:lstStyle/>
          <a:p>
            <a:fld id="{47F21FF2-18EC-4131-B3DF-B4179DF03BE8}" type="slidenum">
              <a:rPr lang="zh-CN" altLang="en-US" smtClean="0"/>
              <a:t>3</a:t>
            </a:fld>
            <a:endParaRPr lang="zh-CN" altLang="en-US"/>
          </a:p>
        </p:txBody>
      </p:sp>
    </p:spTree>
    <p:extLst>
      <p:ext uri="{BB962C8B-B14F-4D97-AF65-F5344CB8AC3E}">
        <p14:creationId xmlns:p14="http://schemas.microsoft.com/office/powerpoint/2010/main" val="146323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1134-9223-FBCF-70D5-DE8E23EF8FE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CB68DCF-20C7-5EBA-3A72-F12C927756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FF89C4-32D7-7E88-C35D-79AD704FFA17}"/>
              </a:ext>
            </a:extLst>
          </p:cNvPr>
          <p:cNvSpPr>
            <a:spLocks noGrp="1"/>
          </p:cNvSpPr>
          <p:nvPr>
            <p:ph type="body" idx="1"/>
          </p:nvPr>
        </p:nvSpPr>
        <p:spPr/>
        <p:txBody>
          <a:bodyPr/>
          <a:lstStyle/>
          <a:p>
            <a:r>
              <a:rPr lang="en-US" altLang="zh-CN" sz="1200" b="0" i="0" kern="1200">
                <a:solidFill>
                  <a:schemeClr val="tx1"/>
                </a:solidFill>
                <a:effectLst/>
                <a:latin typeface="+mn-lt"/>
                <a:ea typeface="+mn-ea"/>
                <a:cs typeface="+mn-cs"/>
              </a:rPr>
              <a:t>Next, let’s look at the basic geological setting of the Gufeng Member. From the perspective of macroscopic depositional architecture, as shown in the upper-left figure, the Sichuan Basin during the Gufeng period exhibited a typical "platform–slope–basin" configuration. Our study focuses on the slope and basin facies belts, which are favorable for the development of organic-rich shale. In terms of sequence stratigraphy, based on lithology, cyclicity, biostratigraphy, well logs, and geochemical proxies, we have subdivided the Gufeng Member into one third-order sequence and two fourth-order sequences. Lithologically, the Gufeng Member is dominated by two rock types. The first is organic-rich calcareous shale, where abundant calcareous bioclasts are visible in outcrop and SEM images. The second is siliceous shale, with bed thickness generally less than 10 cm; under SEM, numerous moldic pores after radiolarians are observed.</a:t>
            </a:r>
            <a:endParaRPr lang="zh-CN" altLang="en-US"/>
          </a:p>
        </p:txBody>
      </p:sp>
      <p:sp>
        <p:nvSpPr>
          <p:cNvPr id="4" name="灯片编号占位符 3">
            <a:extLst>
              <a:ext uri="{FF2B5EF4-FFF2-40B4-BE49-F238E27FC236}">
                <a16:creationId xmlns:a16="http://schemas.microsoft.com/office/drawing/2014/main" id="{E4112861-3FDE-085D-A582-728791323E3B}"/>
              </a:ext>
            </a:extLst>
          </p:cNvPr>
          <p:cNvSpPr>
            <a:spLocks noGrp="1"/>
          </p:cNvSpPr>
          <p:nvPr>
            <p:ph type="sldNum" sz="quarter" idx="5"/>
          </p:nvPr>
        </p:nvSpPr>
        <p:spPr/>
        <p:txBody>
          <a:bodyPr/>
          <a:lstStyle/>
          <a:p>
            <a:fld id="{47F21FF2-18EC-4131-B3DF-B4179DF03BE8}" type="slidenum">
              <a:rPr lang="zh-CN" altLang="en-US" smtClean="0"/>
              <a:t>4</a:t>
            </a:fld>
            <a:endParaRPr lang="zh-CN" altLang="en-US"/>
          </a:p>
        </p:txBody>
      </p:sp>
    </p:spTree>
    <p:extLst>
      <p:ext uri="{BB962C8B-B14F-4D97-AF65-F5344CB8AC3E}">
        <p14:creationId xmlns:p14="http://schemas.microsoft.com/office/powerpoint/2010/main" val="211221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ffectLst/>
              </a:rPr>
              <a:t>Next, we discuss the mechanisms of organic matter enrichment. As shown in the TOC histogram on the left, the Gufeng Member can be divided into three units from bottom to top. Unit 2 has the highest average TOC, reaching 9.15%, making it the most organic-rich interval. In the comprehensive geochemical profile on the right, we observe that multiple redox-sensitive elements (e.g., Mo, U, V) and productivity-indicating elements (e.g., Cu, Zn, Ni) all show positive co-varying trends with TOC content. This preliminarily suggests that organic matter enrichment was jointly controlled by preservation conditions and primary productivity. To further verify this, we employed the Mo-U covariation diagram, as shown in the lower-left figure. Unit 2 sample points (blue triangles) mostly plot in the euxinic field, strongly indicating that the bottom water was under euxinic anoxic conditions. The trace-element enrichment factor diagram on the lower right reveals that the enrichment patterns of the Gufeng samples are geochemically similar to those of Peru upwelling sediments, suggesting that intense upwelling at that time delivered abundant nutrients, thereby sustaining extremely high primary productivity.</a:t>
            </a:r>
          </a:p>
          <a:p>
            <a:br>
              <a:rPr lang="en-US" altLang="zh-CN">
                <a:effectLst/>
              </a:rPr>
            </a:b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5</a:t>
            </a:fld>
            <a:endParaRPr lang="zh-CN" altLang="en-US"/>
          </a:p>
        </p:txBody>
      </p:sp>
    </p:spTree>
    <p:extLst>
      <p:ext uri="{BB962C8B-B14F-4D97-AF65-F5344CB8AC3E}">
        <p14:creationId xmlns:p14="http://schemas.microsoft.com/office/powerpoint/2010/main" val="473788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Based on the sequence stratigraphic division and geochemical analyses, we have established an evolutionary model of organic matter enrichment for the Gufeng Member. As shown in the schematic on the right, the organic matter enrichment, particularly in Unit 2, represents the spatiotemporal coupling of high productivity and strong preservation conditions. First, sustained intense upwelling delivered abundant nutrients, triggering algal blooms and resulting in extremely high paleoproductivity. Second, the high sea level combined with a restricted basin environment kept the bottom water in a state of long-term euxinic anoxia, providing excellent preservation conditions. In contrast, Unit 1 had not yet reached peak productivity, while Unit 3 experienced increased terrigenous input due to regression; consequently, neither formed large-scale organic matter enrichment.</a:t>
            </a: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6</a:t>
            </a:fld>
            <a:endParaRPr lang="zh-CN" altLang="en-US"/>
          </a:p>
        </p:txBody>
      </p:sp>
    </p:spTree>
    <p:extLst>
      <p:ext uri="{BB962C8B-B14F-4D97-AF65-F5344CB8AC3E}">
        <p14:creationId xmlns:p14="http://schemas.microsoft.com/office/powerpoint/2010/main" val="26638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effectLst/>
              </a:rPr>
              <a:t>Having covered organic matter enrichment, we now examine, based on microscopic characterization, the types of pores into which the organic matter has been transformed. First, we identified two main types of biological precursors in the samples: planktonic algae and benthic algae. Second, the pore size distribution of the Gufeng Member exhibits a relatively uniform three-stage pattern, with low overall pore volume. Finally, in terms of organic matter hosts, organic pores are mainly developed in algal organic matter and bitumen, whereas biogenic organic matter such as foraminifera contains only a few tiny pores.</a:t>
            </a:r>
          </a:p>
          <a:p>
            <a:br>
              <a:rPr lang="en-US" altLang="zh-CN">
                <a:effectLst/>
              </a:rPr>
            </a:b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7</a:t>
            </a:fld>
            <a:endParaRPr lang="zh-CN" altLang="en-US"/>
          </a:p>
        </p:txBody>
      </p:sp>
    </p:spTree>
    <p:extLst>
      <p:ext uri="{BB962C8B-B14F-4D97-AF65-F5344CB8AC3E}">
        <p14:creationId xmlns:p14="http://schemas.microsoft.com/office/powerpoint/2010/main" val="211380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Next, we discuss the control of biological precursor types on organic pore development. By comparing the microstructures of different algae, we observed marked differences in pore development.</a:t>
            </a:r>
          </a:p>
          <a:p>
            <a:r>
              <a:rPr lang="en-US" altLang="zh-CN" sz="1200" b="0" i="0" kern="1200">
                <a:solidFill>
                  <a:schemeClr val="tx1"/>
                </a:solidFill>
                <a:effectLst/>
                <a:latin typeface="+mn-lt"/>
                <a:ea typeface="+mn-ea"/>
                <a:cs typeface="+mn-cs"/>
              </a:rPr>
              <a:t>The unicellular planktonic algae (upper left) have a dense structure with very limited pores. In contrast, the multicellular planktonic algae (upper right) contain abundant pores within their extracellular gelatinous sheaths, substantially improving the storage space. However, the most developed pores are found in the benthic algae below. Whether platy or reticular in structure, they naturally contain abundant slit-shaped and beaded pores, providing the best material basis for the formation of high-quality reservoirs.</a:t>
            </a:r>
          </a:p>
          <a:p>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8</a:t>
            </a:fld>
            <a:endParaRPr lang="zh-CN" altLang="en-US"/>
          </a:p>
        </p:txBody>
      </p:sp>
    </p:spTree>
    <p:extLst>
      <p:ext uri="{BB962C8B-B14F-4D97-AF65-F5344CB8AC3E}">
        <p14:creationId xmlns:p14="http://schemas.microsoft.com/office/powerpoint/2010/main" val="2578650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a:solidFill>
                  <a:schemeClr val="tx1"/>
                </a:solidFill>
                <a:effectLst/>
                <a:latin typeface="+mn-lt"/>
                <a:ea typeface="+mn-ea"/>
                <a:cs typeface="+mn-cs"/>
              </a:rPr>
              <a:t>We quantitatively assessed the influence of biological precursor types on pore development.</a:t>
            </a:r>
            <a:br>
              <a:rPr lang="en-US" altLang="zh-CN"/>
            </a:br>
            <a:r>
              <a:rPr lang="en-US" altLang="zh-CN" sz="1200" b="0" i="0" kern="1200">
                <a:solidFill>
                  <a:schemeClr val="tx1"/>
                </a:solidFill>
                <a:effectLst/>
                <a:latin typeface="+mn-lt"/>
                <a:ea typeface="+mn-ea"/>
                <a:cs typeface="+mn-cs"/>
              </a:rPr>
              <a:t>As shown in the bar chart above, which compares the pore size distributions of different biological precursors, the pores of benthic algal organic matter (orange bars) are mainly concentrated between 30 and 150 nm—both larger in size and wider in distribution. In contrast, those of planktonic algal organic matter (blue bars) are predominantly below 50 nm. This indicates that benthic algae are the primary contributors to porosity.</a:t>
            </a:r>
            <a:br>
              <a:rPr lang="en-US" altLang="zh-CN"/>
            </a:br>
            <a:r>
              <a:rPr lang="en-US" altLang="zh-CN" sz="1200" b="0" i="0" kern="1200">
                <a:solidFill>
                  <a:schemeClr val="tx1"/>
                </a:solidFill>
                <a:effectLst/>
                <a:latin typeface="+mn-lt"/>
                <a:ea typeface="+mn-ea"/>
                <a:cs typeface="+mn-cs"/>
              </a:rPr>
              <a:t>Building on this, we compared the biological assemblages of the Gufeng Member and the Longmaxi Formation. It can be seen that the proportion of planktonic algae (blue area) in the Gufeng Member is significantly higher (&gt;30%). This explains why, despite its high TOC content, the Gufeng Member has a relatively low overall pore volume—its benthic algae content is insufficient and is diluted by the abundant planktonic algae.</a:t>
            </a:r>
            <a:endParaRPr lang="zh-CN" altLang="en-US"/>
          </a:p>
        </p:txBody>
      </p:sp>
      <p:sp>
        <p:nvSpPr>
          <p:cNvPr id="4" name="灯片编号占位符 3"/>
          <p:cNvSpPr>
            <a:spLocks noGrp="1"/>
          </p:cNvSpPr>
          <p:nvPr>
            <p:ph type="sldNum" sz="quarter" idx="5"/>
          </p:nvPr>
        </p:nvSpPr>
        <p:spPr/>
        <p:txBody>
          <a:bodyPr/>
          <a:lstStyle/>
          <a:p>
            <a:fld id="{47F21FF2-18EC-4131-B3DF-B4179DF03BE8}" type="slidenum">
              <a:rPr lang="zh-CN" altLang="en-US" smtClean="0"/>
              <a:t>9</a:t>
            </a:fld>
            <a:endParaRPr lang="zh-CN" altLang="en-US"/>
          </a:p>
        </p:txBody>
      </p:sp>
    </p:spTree>
    <p:extLst>
      <p:ext uri="{BB962C8B-B14F-4D97-AF65-F5344CB8AC3E}">
        <p14:creationId xmlns:p14="http://schemas.microsoft.com/office/powerpoint/2010/main" val="185839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570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960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4688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159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chart" Target="../charts/chart5.xml"/><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4">
            <a:extLst>
              <a:ext uri="{FF2B5EF4-FFF2-40B4-BE49-F238E27FC236}">
                <a16:creationId xmlns:a16="http://schemas.microsoft.com/office/drawing/2014/main" id="{E87401A2-6169-3311-4D9E-D35EDB073CBC}"/>
              </a:ext>
            </a:extLst>
          </p:cNvPr>
          <p:cNvSpPr/>
          <p:nvPr/>
        </p:nvSpPr>
        <p:spPr>
          <a:xfrm>
            <a:off x="818726" y="1391141"/>
            <a:ext cx="9401598" cy="1558387"/>
          </a:xfrm>
          <a:prstGeom prst="rect">
            <a:avLst/>
          </a:prstGeom>
          <a:noFill/>
          <a:ln/>
        </p:spPr>
        <p:txBody>
          <a:bodyPr wrap="square" rtlCol="0" anchor="ctr"/>
          <a:lstStyle/>
          <a:p>
            <a:pPr marL="0" indent="0" algn="just">
              <a:lnSpc>
                <a:spcPct val="130000"/>
              </a:lnSpc>
              <a:buNone/>
            </a:pPr>
            <a:r>
              <a:rPr lang="en-US" sz="2000" b="1">
                <a:solidFill>
                  <a:schemeClr val="accent1">
                    <a:lumMod val="50000"/>
                  </a:schemeClr>
                </a:solidFill>
                <a:latin typeface="Microsoft YaHei" pitchFamily="34" charset="0"/>
                <a:ea typeface="Microsoft YaHei" pitchFamily="34" charset="-122"/>
                <a:cs typeface="Microsoft YaHei" pitchFamily="34" charset="-120"/>
              </a:rPr>
              <a:t>Mechanisms of Extraordinary Organic Matter Enrichment and Organic Pore Development Model of the Gufeng Member Shale, Maokou Formation, Permian, Northern Sichuan Basin</a:t>
            </a:r>
          </a:p>
        </p:txBody>
      </p:sp>
      <p:sp>
        <p:nvSpPr>
          <p:cNvPr id="5" name="Text 6">
            <a:extLst>
              <a:ext uri="{FF2B5EF4-FFF2-40B4-BE49-F238E27FC236}">
                <a16:creationId xmlns:a16="http://schemas.microsoft.com/office/drawing/2014/main" id="{D2BEDD12-E3D3-8206-1D82-CC761E4C968A}"/>
              </a:ext>
            </a:extLst>
          </p:cNvPr>
          <p:cNvSpPr/>
          <p:nvPr/>
        </p:nvSpPr>
        <p:spPr>
          <a:xfrm>
            <a:off x="818726" y="4131893"/>
            <a:ext cx="3902980" cy="1217277"/>
          </a:xfrm>
          <a:prstGeom prst="rect">
            <a:avLst/>
          </a:prstGeom>
          <a:noFill/>
          <a:ln/>
        </p:spPr>
        <p:txBody>
          <a:bodyPr wrap="square" rtlCol="0" anchor="ctr"/>
          <a:lstStyle/>
          <a:p>
            <a:pPr marL="0" indent="0">
              <a:lnSpc>
                <a:spcPct val="160000"/>
              </a:lnSpc>
              <a:buNone/>
            </a:pPr>
            <a:r>
              <a:rPr lang="en-US" altLang="zh-CN" sz="2000">
                <a:solidFill>
                  <a:schemeClr val="accent1">
                    <a:lumMod val="50000"/>
                  </a:schemeClr>
                </a:solidFill>
                <a:latin typeface="微软雅黑" panose="020B0503020204020204" pitchFamily="34" charset="-122"/>
                <a:ea typeface="微软雅黑" panose="020B0503020204020204" pitchFamily="34" charset="-122"/>
                <a:cs typeface="Microsoft YaHei" pitchFamily="34" charset="-120"/>
              </a:rPr>
              <a:t>Presenter: Zimeng Wang</a:t>
            </a:r>
          </a:p>
          <a:p>
            <a:pPr marL="0" indent="0">
              <a:lnSpc>
                <a:spcPct val="160000"/>
              </a:lnSpc>
              <a:buNone/>
            </a:pPr>
            <a:r>
              <a:rPr lang="en-US" sz="2000">
                <a:solidFill>
                  <a:schemeClr val="accent1">
                    <a:lumMod val="50000"/>
                  </a:schemeClr>
                </a:solidFill>
                <a:latin typeface="微软雅黑" panose="020B0503020204020204" pitchFamily="34" charset="-122"/>
                <a:ea typeface="微软雅黑" panose="020B0503020204020204" pitchFamily="34" charset="-122"/>
              </a:rPr>
              <a:t>Supervisor: Prof.  G</a:t>
            </a:r>
            <a:r>
              <a:rPr lang="en-US" altLang="zh-CN" sz="2000">
                <a:solidFill>
                  <a:schemeClr val="accent1">
                    <a:lumMod val="50000"/>
                  </a:schemeClr>
                </a:solidFill>
                <a:latin typeface="微软雅黑" panose="020B0503020204020204" pitchFamily="34" charset="-122"/>
                <a:ea typeface="微软雅黑" panose="020B0503020204020204" pitchFamily="34" charset="-122"/>
              </a:rPr>
              <a:t>uang Hu</a:t>
            </a:r>
            <a:endParaRPr lang="en-US" sz="20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8" name="Text 6">
            <a:extLst>
              <a:ext uri="{FF2B5EF4-FFF2-40B4-BE49-F238E27FC236}">
                <a16:creationId xmlns:a16="http://schemas.microsoft.com/office/drawing/2014/main" id="{99CA0AF8-8656-831E-A5E5-2D73C64E6BDE}"/>
              </a:ext>
            </a:extLst>
          </p:cNvPr>
          <p:cNvSpPr/>
          <p:nvPr/>
        </p:nvSpPr>
        <p:spPr>
          <a:xfrm>
            <a:off x="818726" y="5349170"/>
            <a:ext cx="9259148" cy="990391"/>
          </a:xfrm>
          <a:prstGeom prst="rect">
            <a:avLst/>
          </a:prstGeom>
          <a:noFill/>
          <a:ln/>
        </p:spPr>
        <p:txBody>
          <a:bodyPr wrap="square" rtlCol="0" anchor="ctr"/>
          <a:lstStyle/>
          <a:p>
            <a:pPr marL="0" indent="0">
              <a:lnSpc>
                <a:spcPct val="160000"/>
              </a:lnSpc>
              <a:buNone/>
            </a:pPr>
            <a:r>
              <a:rPr lang="en-US" altLang="zh-CN" sz="1100">
                <a:solidFill>
                  <a:schemeClr val="accent1">
                    <a:lumMod val="50000"/>
                  </a:schemeClr>
                </a:solidFill>
                <a:latin typeface="微软雅黑" panose="020B0503020204020204" pitchFamily="34" charset="-122"/>
                <a:ea typeface="微软雅黑" panose="020B0503020204020204" pitchFamily="34" charset="-122"/>
              </a:rPr>
              <a:t>State Key Laboratory of Oil and Gas Reservoir Geology and Exploitation, Southwest Petroleum University</a:t>
            </a:r>
          </a:p>
          <a:p>
            <a:pPr marL="0" indent="0">
              <a:lnSpc>
                <a:spcPct val="160000"/>
              </a:lnSpc>
              <a:buNone/>
            </a:pPr>
            <a:r>
              <a:rPr lang="en-US" sz="1100">
                <a:solidFill>
                  <a:schemeClr val="accent1">
                    <a:lumMod val="50000"/>
                  </a:schemeClr>
                </a:solidFill>
                <a:latin typeface="微软雅黑" panose="020B0503020204020204" pitchFamily="34" charset="-122"/>
                <a:ea typeface="微软雅黑" panose="020B0503020204020204" pitchFamily="34" charset="-122"/>
              </a:rPr>
              <a:t>School of Geoscience and Technology, Southwest Petroleum University</a:t>
            </a:r>
          </a:p>
          <a:p>
            <a:pPr marL="0" indent="0">
              <a:lnSpc>
                <a:spcPct val="160000"/>
              </a:lnSpc>
              <a:buNone/>
            </a:pPr>
            <a:r>
              <a:rPr lang="en-US" sz="1100">
                <a:solidFill>
                  <a:schemeClr val="accent1">
                    <a:lumMod val="50000"/>
                  </a:schemeClr>
                </a:solidFill>
                <a:latin typeface="微软雅黑" panose="020B0503020204020204" pitchFamily="34" charset="-122"/>
                <a:ea typeface="微软雅黑" panose="020B0503020204020204" pitchFamily="34" charset="-122"/>
              </a:rPr>
              <a:t>2026.5</a:t>
            </a:r>
            <a:r>
              <a:rPr lang="zh-CN" altLang="en-US" sz="1100">
                <a:solidFill>
                  <a:schemeClr val="accent1">
                    <a:lumMod val="50000"/>
                  </a:schemeClr>
                </a:solidFill>
                <a:latin typeface="微软雅黑" panose="020B0503020204020204" pitchFamily="34" charset="-122"/>
                <a:ea typeface="微软雅黑" panose="020B0503020204020204" pitchFamily="34" charset="-122"/>
              </a:rPr>
              <a:t>，</a:t>
            </a:r>
            <a:r>
              <a:rPr lang="en-US" altLang="zh-CN" sz="1100">
                <a:solidFill>
                  <a:schemeClr val="accent1">
                    <a:lumMod val="50000"/>
                  </a:schemeClr>
                </a:solidFill>
                <a:latin typeface="微软雅黑" panose="020B0503020204020204" pitchFamily="34" charset="-122"/>
                <a:ea typeface="微软雅黑" panose="020B0503020204020204" pitchFamily="34" charset="-122"/>
              </a:rPr>
              <a:t>interpore26, nante</a:t>
            </a:r>
            <a:endParaRPr lang="en-US" sz="11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9" name="Shape 2">
            <a:extLst>
              <a:ext uri="{FF2B5EF4-FFF2-40B4-BE49-F238E27FC236}">
                <a16:creationId xmlns:a16="http://schemas.microsoft.com/office/drawing/2014/main" id="{C6A66A3C-21E9-7DE2-E341-53A78F4429F8}"/>
              </a:ext>
            </a:extLst>
          </p:cNvPr>
          <p:cNvSpPr/>
          <p:nvPr/>
        </p:nvSpPr>
        <p:spPr>
          <a:xfrm>
            <a:off x="909788" y="4195834"/>
            <a:ext cx="3176437" cy="28800"/>
          </a:xfrm>
          <a:prstGeom prst="rect">
            <a:avLst/>
          </a:prstGeom>
          <a:solidFill>
            <a:srgbClr val="1C7293"/>
          </a:solidFill>
          <a:ln/>
        </p:spPr>
        <p:txBody>
          <a:bodyPr/>
          <a:lstStyle/>
          <a:p>
            <a:endParaRPr lang="zh-CN" altLang="en-US"/>
          </a:p>
        </p:txBody>
      </p:sp>
      <p:sp>
        <p:nvSpPr>
          <p:cNvPr id="13" name="Text 2">
            <a:extLst>
              <a:ext uri="{FF2B5EF4-FFF2-40B4-BE49-F238E27FC236}">
                <a16:creationId xmlns:a16="http://schemas.microsoft.com/office/drawing/2014/main" id="{D688675D-5143-54BC-78BD-52267373316B}"/>
              </a:ext>
            </a:extLst>
          </p:cNvPr>
          <p:cNvSpPr/>
          <p:nvPr/>
        </p:nvSpPr>
        <p:spPr>
          <a:xfrm>
            <a:off x="548640" y="518718"/>
            <a:ext cx="4572000" cy="310806"/>
          </a:xfrm>
          <a:prstGeom prst="rect">
            <a:avLst/>
          </a:prstGeom>
          <a:noFill/>
          <a:ln/>
        </p:spPr>
        <p:txBody>
          <a:bodyPr wrap="square" rtlCol="0" anchor="ctr"/>
          <a:lstStyle/>
          <a:p>
            <a:pPr marL="0" indent="0">
              <a:buNone/>
            </a:pPr>
            <a:r>
              <a:rPr lang="en-US" sz="2000" b="1">
                <a:solidFill>
                  <a:schemeClr val="accent1">
                    <a:lumMod val="75000"/>
                  </a:schemeClr>
                </a:solidFill>
                <a:latin typeface="Microsoft YaHei" pitchFamily="34" charset="0"/>
                <a:ea typeface="Microsoft YaHei" pitchFamily="34" charset="-122"/>
                <a:cs typeface="Microsoft YaHei" pitchFamily="34" charset="-120"/>
              </a:rPr>
              <a:t>InterPore 26</a:t>
            </a:r>
            <a:endParaRPr lang="en-US" sz="2000" dirty="0">
              <a:solidFill>
                <a:schemeClr val="accent1">
                  <a:lumMod val="75000"/>
                </a:schemeClr>
              </a:solidFill>
            </a:endParaRPr>
          </a:p>
        </p:txBody>
      </p:sp>
      <p:sp>
        <p:nvSpPr>
          <p:cNvPr id="14" name="Shape 0">
            <a:extLst>
              <a:ext uri="{FF2B5EF4-FFF2-40B4-BE49-F238E27FC236}">
                <a16:creationId xmlns:a16="http://schemas.microsoft.com/office/drawing/2014/main" id="{EC311581-36F4-0730-D480-2F0806829179}"/>
              </a:ext>
            </a:extLst>
          </p:cNvPr>
          <p:cNvSpPr/>
          <p:nvPr/>
        </p:nvSpPr>
        <p:spPr>
          <a:xfrm>
            <a:off x="0" y="6663775"/>
            <a:ext cx="12192000" cy="230400"/>
          </a:xfrm>
          <a:prstGeom prst="rect">
            <a:avLst/>
          </a:prstGeom>
          <a:solidFill>
            <a:schemeClr val="accent1">
              <a:lumMod val="75000"/>
            </a:schemeClr>
          </a:solidFill>
          <a:ln/>
        </p:spPr>
        <p:txBody>
          <a:bodyPr/>
          <a:lstStyle/>
          <a:p>
            <a:endParaRPr lang="zh-CN" altLang="en-US"/>
          </a:p>
        </p:txBody>
      </p:sp>
      <p:sp>
        <p:nvSpPr>
          <p:cNvPr id="16" name="Shape 0">
            <a:extLst>
              <a:ext uri="{FF2B5EF4-FFF2-40B4-BE49-F238E27FC236}">
                <a16:creationId xmlns:a16="http://schemas.microsoft.com/office/drawing/2014/main" id="{2ABFDA70-4BC0-2763-1F94-C8228CC13E11}"/>
              </a:ext>
            </a:extLst>
          </p:cNvPr>
          <p:cNvSpPr/>
          <p:nvPr/>
        </p:nvSpPr>
        <p:spPr>
          <a:xfrm>
            <a:off x="0" y="-1"/>
            <a:ext cx="12192000" cy="231780"/>
          </a:xfrm>
          <a:prstGeom prst="rect">
            <a:avLst/>
          </a:prstGeom>
          <a:solidFill>
            <a:schemeClr val="accent1">
              <a:lumMod val="75000"/>
            </a:schemeClr>
          </a:solidFill>
          <a:ln/>
        </p:spPr>
        <p:txBody>
          <a:bodyPr/>
          <a:lstStyle/>
          <a:p>
            <a:endParaRPr lang="zh-CN" altLang="en-US"/>
          </a:p>
        </p:txBody>
      </p:sp>
      <p:sp>
        <p:nvSpPr>
          <p:cNvPr id="17" name="Shape 3">
            <a:extLst>
              <a:ext uri="{FF2B5EF4-FFF2-40B4-BE49-F238E27FC236}">
                <a16:creationId xmlns:a16="http://schemas.microsoft.com/office/drawing/2014/main" id="{5C150810-B807-EF8A-84D7-FD94F44592CF}"/>
              </a:ext>
            </a:extLst>
          </p:cNvPr>
          <p:cNvSpPr/>
          <p:nvPr/>
        </p:nvSpPr>
        <p:spPr>
          <a:xfrm>
            <a:off x="548640" y="846064"/>
            <a:ext cx="1097280" cy="36576"/>
          </a:xfrm>
          <a:prstGeom prst="rect">
            <a:avLst/>
          </a:prstGeom>
          <a:solidFill>
            <a:srgbClr val="E8A87C"/>
          </a:solidFill>
          <a:ln/>
        </p:spPr>
        <p:txBody>
          <a:bodyPr/>
          <a:lstStyle/>
          <a:p>
            <a:endParaRPr lang="zh-CN" altLang="en-US"/>
          </a:p>
        </p:txBody>
      </p:sp>
      <p:sp>
        <p:nvSpPr>
          <p:cNvPr id="18" name="Text 5">
            <a:extLst>
              <a:ext uri="{FF2B5EF4-FFF2-40B4-BE49-F238E27FC236}">
                <a16:creationId xmlns:a16="http://schemas.microsoft.com/office/drawing/2014/main" id="{9514D03E-1E2D-18F4-CAFB-BDF3A8EC02D2}"/>
              </a:ext>
            </a:extLst>
          </p:cNvPr>
          <p:cNvSpPr/>
          <p:nvPr/>
        </p:nvSpPr>
        <p:spPr>
          <a:xfrm>
            <a:off x="818726" y="2762011"/>
            <a:ext cx="6986483" cy="375033"/>
          </a:xfrm>
          <a:prstGeom prst="rect">
            <a:avLst/>
          </a:prstGeom>
          <a:noFill/>
          <a:ln/>
        </p:spPr>
        <p:txBody>
          <a:bodyPr wrap="square" rtlCol="0" anchor="ctr"/>
          <a:lstStyle/>
          <a:p>
            <a:pPr marL="0" indent="0" algn="just">
              <a:lnSpc>
                <a:spcPct val="140000"/>
              </a:lnSpc>
              <a:buNone/>
            </a:pPr>
            <a:r>
              <a:rPr lang="zh-CN" altLang="en-US" sz="1300">
                <a:solidFill>
                  <a:srgbClr val="1C7293"/>
                </a:solidFill>
                <a:latin typeface="Calibri" pitchFamily="34" charset="0"/>
                <a:ea typeface="Calibri" pitchFamily="34" charset="-122"/>
                <a:cs typeface="Calibri" pitchFamily="34" charset="-120"/>
              </a:rPr>
              <a:t>四川盆地北部二叠系茅口组孤峰段页岩有机质超常富集机制及有机孔隙发育模式</a:t>
            </a:r>
            <a:endParaRPr lang="zh-CN" altLang="en-US" sz="1300" dirty="0">
              <a:solidFill>
                <a:srgbClr val="1C7293"/>
              </a:solidFill>
              <a:latin typeface="Calibri" pitchFamily="34" charset="0"/>
              <a:ea typeface="Calibri" pitchFamily="34" charset="-122"/>
              <a:cs typeface="Calibri" pitchFamily="34" charset="-120"/>
            </a:endParaRPr>
          </a:p>
        </p:txBody>
      </p:sp>
    </p:spTree>
    <p:extLst>
      <p:ext uri="{BB962C8B-B14F-4D97-AF65-F5344CB8AC3E}">
        <p14:creationId xmlns:p14="http://schemas.microsoft.com/office/powerpoint/2010/main" val="373399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D8D6F-201A-25C1-DEA8-D36E836F7C8F}"/>
            </a:ext>
          </a:extLst>
        </p:cNvPr>
        <p:cNvGrpSpPr/>
        <p:nvPr/>
      </p:nvGrpSpPr>
      <p:grpSpPr>
        <a:xfrm>
          <a:off x="0" y="0"/>
          <a:ext cx="0" cy="0"/>
          <a:chOff x="0" y="0"/>
          <a:chExt cx="0" cy="0"/>
        </a:xfrm>
      </p:grpSpPr>
      <p:sp>
        <p:nvSpPr>
          <p:cNvPr id="8197" name="Shape 4">
            <a:extLst>
              <a:ext uri="{FF2B5EF4-FFF2-40B4-BE49-F238E27FC236}">
                <a16:creationId xmlns:a16="http://schemas.microsoft.com/office/drawing/2014/main" id="{0D28C8CD-2CED-84C2-A7B9-B6A29D877BDB}"/>
              </a:ext>
            </a:extLst>
          </p:cNvPr>
          <p:cNvSpPr/>
          <p:nvPr/>
        </p:nvSpPr>
        <p:spPr>
          <a:xfrm>
            <a:off x="548640" y="3875098"/>
            <a:ext cx="7002533" cy="2770993"/>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56" name="Shape 4">
            <a:extLst>
              <a:ext uri="{FF2B5EF4-FFF2-40B4-BE49-F238E27FC236}">
                <a16:creationId xmlns:a16="http://schemas.microsoft.com/office/drawing/2014/main" id="{E0C36355-10E1-7761-7137-18C68750D7A3}"/>
              </a:ext>
            </a:extLst>
          </p:cNvPr>
          <p:cNvSpPr/>
          <p:nvPr/>
        </p:nvSpPr>
        <p:spPr>
          <a:xfrm>
            <a:off x="548640" y="774928"/>
            <a:ext cx="7002533" cy="2851601"/>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57" name="Text 10">
            <a:extLst>
              <a:ext uri="{FF2B5EF4-FFF2-40B4-BE49-F238E27FC236}">
                <a16:creationId xmlns:a16="http://schemas.microsoft.com/office/drawing/2014/main" id="{9DDA3C04-E0B6-9F4C-F380-15F2E4135C95}"/>
              </a:ext>
            </a:extLst>
          </p:cNvPr>
          <p:cNvSpPr/>
          <p:nvPr/>
        </p:nvSpPr>
        <p:spPr>
          <a:xfrm>
            <a:off x="735454" y="842094"/>
            <a:ext cx="5511537" cy="32004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Cemented zones: Reduced organic pore abundance</a:t>
            </a:r>
            <a:endParaRPr lang="en-US" sz="1500" dirty="0"/>
          </a:p>
        </p:txBody>
      </p:sp>
      <p:sp>
        <p:nvSpPr>
          <p:cNvPr id="58" name="Text 6">
            <a:extLst>
              <a:ext uri="{FF2B5EF4-FFF2-40B4-BE49-F238E27FC236}">
                <a16:creationId xmlns:a16="http://schemas.microsoft.com/office/drawing/2014/main" id="{C74DCC05-2141-B504-63A2-1CC717E356DA}"/>
              </a:ext>
            </a:extLst>
          </p:cNvPr>
          <p:cNvSpPr/>
          <p:nvPr/>
        </p:nvSpPr>
        <p:spPr>
          <a:xfrm>
            <a:off x="735453" y="3297646"/>
            <a:ext cx="7002533" cy="318907"/>
          </a:xfrm>
          <a:prstGeom prst="rect">
            <a:avLst/>
          </a:prstGeom>
          <a:noFill/>
          <a:ln/>
        </p:spPr>
        <p:txBody>
          <a:bodyPr wrap="square" lIns="0" tIns="0" rIns="0" bIns="0" rtlCol="0" anchor="ctr" anchorCtr="1"/>
          <a:lstStyle/>
          <a:p>
            <a:pPr marL="0" indent="0" algn="just"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Unicellular planktonic algae affected by partial cementation (XBX-2)</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9" name="Shape 9">
            <a:extLst>
              <a:ext uri="{FF2B5EF4-FFF2-40B4-BE49-F238E27FC236}">
                <a16:creationId xmlns:a16="http://schemas.microsoft.com/office/drawing/2014/main" id="{A77B6516-8A9F-1211-55C2-C96099E012B0}"/>
              </a:ext>
            </a:extLst>
          </p:cNvPr>
          <p:cNvSpPr/>
          <p:nvPr/>
        </p:nvSpPr>
        <p:spPr>
          <a:xfrm>
            <a:off x="548640" y="772038"/>
            <a:ext cx="5547360" cy="18000"/>
          </a:xfrm>
          <a:prstGeom prst="rect">
            <a:avLst/>
          </a:prstGeom>
          <a:solidFill>
            <a:srgbClr val="1F4F7A"/>
          </a:solidFill>
          <a:ln/>
        </p:spPr>
        <p:txBody>
          <a:bodyPr/>
          <a:lstStyle/>
          <a:p>
            <a:endParaRPr lang="zh-CN" altLang="en-US"/>
          </a:p>
        </p:txBody>
      </p:sp>
      <p:sp>
        <p:nvSpPr>
          <p:cNvPr id="60" name="Shape 9">
            <a:extLst>
              <a:ext uri="{FF2B5EF4-FFF2-40B4-BE49-F238E27FC236}">
                <a16:creationId xmlns:a16="http://schemas.microsoft.com/office/drawing/2014/main" id="{F548B59F-0BC4-2912-8DE9-A53DD1457028}"/>
              </a:ext>
            </a:extLst>
          </p:cNvPr>
          <p:cNvSpPr/>
          <p:nvPr/>
        </p:nvSpPr>
        <p:spPr>
          <a:xfrm>
            <a:off x="548640" y="3824067"/>
            <a:ext cx="5547360" cy="18000"/>
          </a:xfrm>
          <a:prstGeom prst="rect">
            <a:avLst/>
          </a:prstGeom>
          <a:solidFill>
            <a:srgbClr val="F2AA84"/>
          </a:solidFill>
          <a:ln/>
        </p:spPr>
        <p:txBody>
          <a:bodyPr/>
          <a:lstStyle/>
          <a:p>
            <a:endParaRPr lang="zh-CN" altLang="en-US"/>
          </a:p>
        </p:txBody>
      </p:sp>
      <p:sp>
        <p:nvSpPr>
          <p:cNvPr id="2" name="Shape 3">
            <a:extLst>
              <a:ext uri="{FF2B5EF4-FFF2-40B4-BE49-F238E27FC236}">
                <a16:creationId xmlns:a16="http://schemas.microsoft.com/office/drawing/2014/main" id="{230766B9-7042-6400-5BE4-4A8369D092E1}"/>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3" name="Text 2">
            <a:extLst>
              <a:ext uri="{FF2B5EF4-FFF2-40B4-BE49-F238E27FC236}">
                <a16:creationId xmlns:a16="http://schemas.microsoft.com/office/drawing/2014/main" id="{F1A57D45-0BA6-F05A-A708-2F81ED64AAE6}"/>
              </a:ext>
            </a:extLst>
          </p:cNvPr>
          <p:cNvSpPr/>
          <p:nvPr/>
        </p:nvSpPr>
        <p:spPr>
          <a:xfrm>
            <a:off x="548640" y="121909"/>
            <a:ext cx="11250069"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Diagenetic alteration constrains organic pore preservation</a:t>
            </a:r>
            <a:endParaRPr lang="en-US" sz="2800" dirty="0">
              <a:solidFill>
                <a:schemeClr val="accent1">
                  <a:lumMod val="75000"/>
                </a:schemeClr>
              </a:solidFill>
            </a:endParaRPr>
          </a:p>
        </p:txBody>
      </p:sp>
      <p:pic>
        <p:nvPicPr>
          <p:cNvPr id="54" name="图片 53">
            <a:extLst>
              <a:ext uri="{FF2B5EF4-FFF2-40B4-BE49-F238E27FC236}">
                <a16:creationId xmlns:a16="http://schemas.microsoft.com/office/drawing/2014/main" id="{4CD8DBF8-611D-C9CE-B762-C03316A1AF0C}"/>
              </a:ext>
            </a:extLst>
          </p:cNvPr>
          <p:cNvPicPr>
            <a:picLocks noChangeAspect="1"/>
          </p:cNvPicPr>
          <p:nvPr/>
        </p:nvPicPr>
        <p:blipFill>
          <a:blip r:embed="rId3"/>
          <a:stretch>
            <a:fillRect/>
          </a:stretch>
        </p:blipFill>
        <p:spPr>
          <a:xfrm>
            <a:off x="735454" y="1207521"/>
            <a:ext cx="2981140" cy="2064457"/>
          </a:xfrm>
          <a:prstGeom prst="rect">
            <a:avLst/>
          </a:prstGeom>
        </p:spPr>
      </p:pic>
      <p:graphicFrame>
        <p:nvGraphicFramePr>
          <p:cNvPr id="55" name="图表 54">
            <a:extLst>
              <a:ext uri="{FF2B5EF4-FFF2-40B4-BE49-F238E27FC236}">
                <a16:creationId xmlns:a16="http://schemas.microsoft.com/office/drawing/2014/main" id="{56B0D0BD-B412-4F75-B395-975EDC4766D1}"/>
              </a:ext>
            </a:extLst>
          </p:cNvPr>
          <p:cNvGraphicFramePr>
            <a:graphicFrameLocks/>
          </p:cNvGraphicFramePr>
          <p:nvPr>
            <p:extLst>
              <p:ext uri="{D42A27DB-BD31-4B8C-83A1-F6EECF244321}">
                <p14:modId xmlns:p14="http://schemas.microsoft.com/office/powerpoint/2010/main" val="1303552159"/>
              </p:ext>
            </p:extLst>
          </p:nvPr>
        </p:nvGraphicFramePr>
        <p:xfrm>
          <a:off x="3758535" y="1120877"/>
          <a:ext cx="3704150" cy="2218109"/>
        </p:xfrm>
        <a:graphic>
          <a:graphicData uri="http://schemas.openxmlformats.org/drawingml/2006/chart">
            <c:chart xmlns:c="http://schemas.openxmlformats.org/drawingml/2006/chart" xmlns:r="http://schemas.openxmlformats.org/officeDocument/2006/relationships" r:id="rId4"/>
          </a:graphicData>
        </a:graphic>
      </p:graphicFrame>
      <p:sp>
        <p:nvSpPr>
          <p:cNvPr id="8196" name="Shape 4">
            <a:extLst>
              <a:ext uri="{FF2B5EF4-FFF2-40B4-BE49-F238E27FC236}">
                <a16:creationId xmlns:a16="http://schemas.microsoft.com/office/drawing/2014/main" id="{E27DFDD7-066E-5530-8EE2-2F9A7C9A21FC}"/>
              </a:ext>
            </a:extLst>
          </p:cNvPr>
          <p:cNvSpPr/>
          <p:nvPr/>
        </p:nvSpPr>
        <p:spPr>
          <a:xfrm>
            <a:off x="7737986" y="689502"/>
            <a:ext cx="4060723" cy="5874053"/>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graphicFrame>
        <p:nvGraphicFramePr>
          <p:cNvPr id="8198" name="图表 8197">
            <a:extLst>
              <a:ext uri="{FF2B5EF4-FFF2-40B4-BE49-F238E27FC236}">
                <a16:creationId xmlns:a16="http://schemas.microsoft.com/office/drawing/2014/main" id="{6C5CBAA8-0AB6-4EE4-AD8D-120FA976A7BC}"/>
              </a:ext>
            </a:extLst>
          </p:cNvPr>
          <p:cNvGraphicFramePr>
            <a:graphicFrameLocks/>
          </p:cNvGraphicFramePr>
          <p:nvPr>
            <p:extLst>
              <p:ext uri="{D42A27DB-BD31-4B8C-83A1-F6EECF244321}">
                <p14:modId xmlns:p14="http://schemas.microsoft.com/office/powerpoint/2010/main" val="282461715"/>
              </p:ext>
            </p:extLst>
          </p:nvPr>
        </p:nvGraphicFramePr>
        <p:xfrm>
          <a:off x="7826474" y="1700697"/>
          <a:ext cx="3972235" cy="21056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202" name="图表 8201">
            <a:extLst>
              <a:ext uri="{FF2B5EF4-FFF2-40B4-BE49-F238E27FC236}">
                <a16:creationId xmlns:a16="http://schemas.microsoft.com/office/drawing/2014/main" id="{72CC80C4-4974-4A99-9DD5-223E716B9222}"/>
              </a:ext>
            </a:extLst>
          </p:cNvPr>
          <p:cNvGraphicFramePr>
            <a:graphicFrameLocks/>
          </p:cNvGraphicFramePr>
          <p:nvPr>
            <p:extLst>
              <p:ext uri="{D42A27DB-BD31-4B8C-83A1-F6EECF244321}">
                <p14:modId xmlns:p14="http://schemas.microsoft.com/office/powerpoint/2010/main" val="2921648466"/>
              </p:ext>
            </p:extLst>
          </p:nvPr>
        </p:nvGraphicFramePr>
        <p:xfrm>
          <a:off x="7826474" y="3909906"/>
          <a:ext cx="3972235" cy="2106000"/>
        </p:xfrm>
        <a:graphic>
          <a:graphicData uri="http://schemas.openxmlformats.org/drawingml/2006/chart">
            <c:chart xmlns:c="http://schemas.openxmlformats.org/drawingml/2006/chart" xmlns:r="http://schemas.openxmlformats.org/officeDocument/2006/relationships" r:id="rId6"/>
          </a:graphicData>
        </a:graphic>
      </p:graphicFrame>
      <p:pic>
        <p:nvPicPr>
          <p:cNvPr id="8205" name="图片 8204">
            <a:extLst>
              <a:ext uri="{FF2B5EF4-FFF2-40B4-BE49-F238E27FC236}">
                <a16:creationId xmlns:a16="http://schemas.microsoft.com/office/drawing/2014/main" id="{E5B9D9AB-532E-F5DB-2DC5-F556C5BBF8BD}"/>
              </a:ext>
            </a:extLst>
          </p:cNvPr>
          <p:cNvPicPr>
            <a:picLocks noChangeAspect="1"/>
          </p:cNvPicPr>
          <p:nvPr/>
        </p:nvPicPr>
        <p:blipFill>
          <a:blip r:embed="rId7"/>
          <a:stretch>
            <a:fillRect/>
          </a:stretch>
        </p:blipFill>
        <p:spPr>
          <a:xfrm>
            <a:off x="735454" y="4445713"/>
            <a:ext cx="2981140" cy="2066400"/>
          </a:xfrm>
          <a:prstGeom prst="rect">
            <a:avLst/>
          </a:prstGeom>
        </p:spPr>
      </p:pic>
      <p:pic>
        <p:nvPicPr>
          <p:cNvPr id="8207" name="图片 8206">
            <a:extLst>
              <a:ext uri="{FF2B5EF4-FFF2-40B4-BE49-F238E27FC236}">
                <a16:creationId xmlns:a16="http://schemas.microsoft.com/office/drawing/2014/main" id="{CFF9F099-F454-29E9-FD25-3F1F1CCD0F35}"/>
              </a:ext>
            </a:extLst>
          </p:cNvPr>
          <p:cNvPicPr>
            <a:picLocks noChangeAspect="1"/>
          </p:cNvPicPr>
          <p:nvPr/>
        </p:nvPicPr>
        <p:blipFill>
          <a:blip r:embed="rId8"/>
          <a:stretch>
            <a:fillRect/>
          </a:stretch>
        </p:blipFill>
        <p:spPr>
          <a:xfrm>
            <a:off x="4095935" y="4447589"/>
            <a:ext cx="2981140" cy="2062649"/>
          </a:xfrm>
          <a:prstGeom prst="rect">
            <a:avLst/>
          </a:prstGeom>
        </p:spPr>
      </p:pic>
      <p:sp>
        <p:nvSpPr>
          <p:cNvPr id="8208" name="Text 10">
            <a:extLst>
              <a:ext uri="{FF2B5EF4-FFF2-40B4-BE49-F238E27FC236}">
                <a16:creationId xmlns:a16="http://schemas.microsoft.com/office/drawing/2014/main" id="{AF5802C8-26EC-4491-9CBA-A0DAFD0F960E}"/>
              </a:ext>
            </a:extLst>
          </p:cNvPr>
          <p:cNvSpPr/>
          <p:nvPr/>
        </p:nvSpPr>
        <p:spPr>
          <a:xfrm>
            <a:off x="711947" y="3905312"/>
            <a:ext cx="6341622" cy="50737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After extraction, new microfractures and pores were released within the organic matter</a:t>
            </a:r>
            <a:endParaRPr lang="en-US" sz="1500" dirty="0"/>
          </a:p>
        </p:txBody>
      </p:sp>
      <p:sp>
        <p:nvSpPr>
          <p:cNvPr id="8209" name="Text 10">
            <a:extLst>
              <a:ext uri="{FF2B5EF4-FFF2-40B4-BE49-F238E27FC236}">
                <a16:creationId xmlns:a16="http://schemas.microsoft.com/office/drawing/2014/main" id="{3ED78DD7-F1D3-31DA-A1AA-899B58FBA55A}"/>
              </a:ext>
            </a:extLst>
          </p:cNvPr>
          <p:cNvSpPr/>
          <p:nvPr/>
        </p:nvSpPr>
        <p:spPr>
          <a:xfrm>
            <a:off x="7888977" y="743363"/>
            <a:ext cx="4060723" cy="755028"/>
          </a:xfrm>
          <a:prstGeom prst="rect">
            <a:avLst/>
          </a:prstGeom>
          <a:noFill/>
          <a:ln/>
        </p:spPr>
        <p:txBody>
          <a:bodyPr wrap="square" rtlCol="0" anchor="ctr"/>
          <a:lstStyle/>
          <a:p>
            <a:pPr marL="0" indent="0">
              <a:lnSpc>
                <a:spcPct val="150000"/>
              </a:lnSpc>
              <a:buNone/>
            </a:pPr>
            <a:r>
              <a:rPr lang="en-US" altLang="zh-CN" sz="1500" b="1">
                <a:solidFill>
                  <a:srgbClr val="1F4F7A"/>
                </a:solidFill>
                <a:latin typeface="Microsoft YaHei" pitchFamily="34" charset="0"/>
                <a:ea typeface="Microsoft YaHei" pitchFamily="34" charset="-122"/>
              </a:rPr>
              <a:t>Quantified pore occlusion by cementation and bitumen infilling</a:t>
            </a:r>
            <a:endParaRPr lang="en-US" sz="1500" dirty="0"/>
          </a:p>
        </p:txBody>
      </p:sp>
      <p:sp>
        <p:nvSpPr>
          <p:cNvPr id="8212" name="Text 6">
            <a:extLst>
              <a:ext uri="{FF2B5EF4-FFF2-40B4-BE49-F238E27FC236}">
                <a16:creationId xmlns:a16="http://schemas.microsoft.com/office/drawing/2014/main" id="{384936C6-FA9F-523B-BD57-25993B40DD4A}"/>
              </a:ext>
            </a:extLst>
          </p:cNvPr>
          <p:cNvSpPr/>
          <p:nvPr/>
        </p:nvSpPr>
        <p:spPr>
          <a:xfrm>
            <a:off x="7920279" y="6096005"/>
            <a:ext cx="3784623" cy="422880"/>
          </a:xfrm>
          <a:prstGeom prst="rect">
            <a:avLst/>
          </a:prstGeom>
          <a:noFill/>
          <a:ln/>
        </p:spPr>
        <p:txBody>
          <a:bodyPr wrap="square" lIns="0" tIns="0" rIns="0" bIns="0" rtlCol="0" anchor="ctr" anchorCtr="1"/>
          <a:lstStyle/>
          <a:p>
            <a:pPr marL="0" indent="0" algn="just"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Pore size distribution of initial, extracted, and acidified samples (XBX-7 &amp; XBX-8)</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33011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4">
            <a:extLst>
              <a:ext uri="{FF2B5EF4-FFF2-40B4-BE49-F238E27FC236}">
                <a16:creationId xmlns:a16="http://schemas.microsoft.com/office/drawing/2014/main" id="{F9468D0F-7193-FE2B-8277-AA2CB70B481D}"/>
              </a:ext>
            </a:extLst>
          </p:cNvPr>
          <p:cNvSpPr/>
          <p:nvPr/>
        </p:nvSpPr>
        <p:spPr>
          <a:xfrm>
            <a:off x="548640" y="2666996"/>
            <a:ext cx="5684436" cy="1904119"/>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2" name="Shape 3">
            <a:extLst>
              <a:ext uri="{FF2B5EF4-FFF2-40B4-BE49-F238E27FC236}">
                <a16:creationId xmlns:a16="http://schemas.microsoft.com/office/drawing/2014/main" id="{B8E7124F-4EF7-A130-7C0F-D5B8910DEAD6}"/>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3" name="Text 2">
            <a:extLst>
              <a:ext uri="{FF2B5EF4-FFF2-40B4-BE49-F238E27FC236}">
                <a16:creationId xmlns:a16="http://schemas.microsoft.com/office/drawing/2014/main" id="{684CA4F5-FBCC-356B-CCEB-D56946C11D7A}"/>
              </a:ext>
            </a:extLst>
          </p:cNvPr>
          <p:cNvSpPr/>
          <p:nvPr/>
        </p:nvSpPr>
        <p:spPr>
          <a:xfrm>
            <a:off x="548640" y="121909"/>
            <a:ext cx="11643360" cy="502920"/>
          </a:xfrm>
          <a:prstGeom prst="rect">
            <a:avLst/>
          </a:prstGeom>
          <a:noFill/>
          <a:ln/>
          <a:effectLst/>
        </p:spPr>
        <p:txBody>
          <a:bodyPr wrap="square" rtlCol="0" anchor="ctr"/>
          <a:lstStyle/>
          <a:p>
            <a:r>
              <a:rPr lang="en-US" sz="27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700" b="1">
                <a:solidFill>
                  <a:schemeClr val="accent1">
                    <a:lumMod val="75000"/>
                  </a:schemeClr>
                </a:solidFill>
                <a:latin typeface="Microsoft YaHei" pitchFamily="34" charset="0"/>
                <a:ea typeface="Microsoft YaHei" pitchFamily="34" charset="-122"/>
                <a:cs typeface="Microsoft YaHei" pitchFamily="34" charset="-120"/>
              </a:rPr>
              <a:t>Mineral-organic reactions regulate pore generation efficiency</a:t>
            </a:r>
            <a:endParaRPr lang="en-US" sz="2700" dirty="0">
              <a:solidFill>
                <a:schemeClr val="accent1">
                  <a:lumMod val="75000"/>
                </a:schemeClr>
              </a:solidFill>
            </a:endParaRPr>
          </a:p>
        </p:txBody>
      </p:sp>
      <p:pic>
        <p:nvPicPr>
          <p:cNvPr id="11" name="图片 10" descr="图表, 散点图&#10;&#10;AI 生成的内容可能不正确。">
            <a:extLst>
              <a:ext uri="{FF2B5EF4-FFF2-40B4-BE49-F238E27FC236}">
                <a16:creationId xmlns:a16="http://schemas.microsoft.com/office/drawing/2014/main" id="{2B38F8D7-7909-D423-393A-6A745A6AE615}"/>
              </a:ext>
            </a:extLst>
          </p:cNvPr>
          <p:cNvPicPr>
            <a:picLocks noChangeAspect="1"/>
          </p:cNvPicPr>
          <p:nvPr/>
        </p:nvPicPr>
        <p:blipFill>
          <a:blip r:embed="rId3" cstate="hqprint">
            <a:extLst>
              <a:ext uri="{28A0092B-C50C-407E-A947-70E740481C1C}">
                <a14:useLocalDpi xmlns:a14="http://schemas.microsoft.com/office/drawing/2010/main" val="0"/>
              </a:ext>
            </a:extLst>
          </a:blip>
          <a:srcRect t="50124"/>
          <a:stretch>
            <a:fillRect/>
          </a:stretch>
        </p:blipFill>
        <p:spPr bwMode="auto">
          <a:xfrm>
            <a:off x="6431518" y="757871"/>
            <a:ext cx="5374717" cy="1729748"/>
          </a:xfrm>
          <a:prstGeom prst="rect">
            <a:avLst/>
          </a:prstGeom>
          <a:noFill/>
          <a:ln>
            <a:noFill/>
          </a:ln>
          <a:effectLst/>
        </p:spPr>
      </p:pic>
      <p:pic>
        <p:nvPicPr>
          <p:cNvPr id="14" name="图片 13">
            <a:extLst>
              <a:ext uri="{FF2B5EF4-FFF2-40B4-BE49-F238E27FC236}">
                <a16:creationId xmlns:a16="http://schemas.microsoft.com/office/drawing/2014/main" id="{65167368-F544-3D91-4B99-678C990236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7371" y="3447780"/>
            <a:ext cx="5388864" cy="3224784"/>
          </a:xfrm>
          <a:prstGeom prst="rect">
            <a:avLst/>
          </a:prstGeom>
          <a:effectLst/>
        </p:spPr>
      </p:pic>
      <p:sp>
        <p:nvSpPr>
          <p:cNvPr id="22" name="Shape 4">
            <a:extLst>
              <a:ext uri="{FF2B5EF4-FFF2-40B4-BE49-F238E27FC236}">
                <a16:creationId xmlns:a16="http://schemas.microsoft.com/office/drawing/2014/main" id="{158C5B1D-2C70-CEBB-0DB1-33F1D471BE07}"/>
              </a:ext>
            </a:extLst>
          </p:cNvPr>
          <p:cNvSpPr/>
          <p:nvPr/>
        </p:nvSpPr>
        <p:spPr>
          <a:xfrm>
            <a:off x="548640" y="693853"/>
            <a:ext cx="5684436" cy="1904119"/>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23" name="Shape 4">
            <a:extLst>
              <a:ext uri="{FF2B5EF4-FFF2-40B4-BE49-F238E27FC236}">
                <a16:creationId xmlns:a16="http://schemas.microsoft.com/office/drawing/2014/main" id="{AA06971A-F40E-AACE-A5B3-FE100F6655BA}"/>
              </a:ext>
            </a:extLst>
          </p:cNvPr>
          <p:cNvSpPr/>
          <p:nvPr/>
        </p:nvSpPr>
        <p:spPr>
          <a:xfrm>
            <a:off x="548640" y="4640139"/>
            <a:ext cx="5684436" cy="1904119"/>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28" name="图片 27">
            <a:extLst>
              <a:ext uri="{FF2B5EF4-FFF2-40B4-BE49-F238E27FC236}">
                <a16:creationId xmlns:a16="http://schemas.microsoft.com/office/drawing/2014/main" id="{64505F7A-4DF2-CE1D-6DFA-8A4DD0265E52}"/>
              </a:ext>
            </a:extLst>
          </p:cNvPr>
          <p:cNvPicPr>
            <a:picLocks noChangeAspect="1"/>
          </p:cNvPicPr>
          <p:nvPr/>
        </p:nvPicPr>
        <p:blipFill>
          <a:blip r:embed="rId5"/>
          <a:stretch>
            <a:fillRect/>
          </a:stretch>
        </p:blipFill>
        <p:spPr>
          <a:xfrm>
            <a:off x="640996" y="757871"/>
            <a:ext cx="2662644" cy="1749454"/>
          </a:xfrm>
          <a:prstGeom prst="rect">
            <a:avLst/>
          </a:prstGeom>
        </p:spPr>
      </p:pic>
      <p:sp>
        <p:nvSpPr>
          <p:cNvPr id="24" name="Text 10">
            <a:extLst>
              <a:ext uri="{FF2B5EF4-FFF2-40B4-BE49-F238E27FC236}">
                <a16:creationId xmlns:a16="http://schemas.microsoft.com/office/drawing/2014/main" id="{D2821729-100B-F470-F7A3-BE7A58845FB5}"/>
              </a:ext>
            </a:extLst>
          </p:cNvPr>
          <p:cNvSpPr/>
          <p:nvPr/>
        </p:nvSpPr>
        <p:spPr>
          <a:xfrm rot="5400000">
            <a:off x="64088" y="1396528"/>
            <a:ext cx="938745" cy="368589"/>
          </a:xfrm>
          <a:prstGeom prst="rect">
            <a:avLst/>
          </a:prstGeom>
          <a:solidFill>
            <a:schemeClr val="accent2">
              <a:alpha val="60000"/>
            </a:schemeClr>
          </a:solidFill>
          <a:ln/>
        </p:spPr>
        <p:txBody>
          <a:bodyPr vert="horz" wrap="square" rtlCol="0" anchor="ctr"/>
          <a:lstStyle/>
          <a:p>
            <a:pPr marL="0" indent="0" algn="ctr">
              <a:buNone/>
            </a:pPr>
            <a:r>
              <a:rPr lang="en-US" altLang="zh-CN" sz="1500" b="1">
                <a:solidFill>
                  <a:schemeClr val="bg1"/>
                </a:solidFill>
                <a:latin typeface="Microsoft YaHei" pitchFamily="34" charset="0"/>
                <a:ea typeface="Microsoft YaHei" pitchFamily="34" charset="-122"/>
              </a:rPr>
              <a:t>Quartz</a:t>
            </a:r>
            <a:endParaRPr lang="en-US" sz="1500" dirty="0">
              <a:solidFill>
                <a:schemeClr val="bg1"/>
              </a:solidFill>
            </a:endParaRPr>
          </a:p>
        </p:txBody>
      </p:sp>
      <p:pic>
        <p:nvPicPr>
          <p:cNvPr id="31" name="图片 30">
            <a:extLst>
              <a:ext uri="{FF2B5EF4-FFF2-40B4-BE49-F238E27FC236}">
                <a16:creationId xmlns:a16="http://schemas.microsoft.com/office/drawing/2014/main" id="{BF11B539-3519-ABBD-1313-6304A9CBDEA3}"/>
              </a:ext>
            </a:extLst>
          </p:cNvPr>
          <p:cNvPicPr>
            <a:picLocks noChangeAspect="1"/>
          </p:cNvPicPr>
          <p:nvPr/>
        </p:nvPicPr>
        <p:blipFill>
          <a:blip r:embed="rId6"/>
          <a:stretch>
            <a:fillRect/>
          </a:stretch>
        </p:blipFill>
        <p:spPr>
          <a:xfrm>
            <a:off x="3400691" y="757871"/>
            <a:ext cx="2705142" cy="1749454"/>
          </a:xfrm>
          <a:prstGeom prst="rect">
            <a:avLst/>
          </a:prstGeom>
        </p:spPr>
      </p:pic>
      <p:pic>
        <p:nvPicPr>
          <p:cNvPr id="35" name="图片 34">
            <a:extLst>
              <a:ext uri="{FF2B5EF4-FFF2-40B4-BE49-F238E27FC236}">
                <a16:creationId xmlns:a16="http://schemas.microsoft.com/office/drawing/2014/main" id="{35F98F29-EAF1-6919-3A8F-322E8B6F8F1F}"/>
              </a:ext>
            </a:extLst>
          </p:cNvPr>
          <p:cNvPicPr>
            <a:picLocks noChangeAspect="1"/>
          </p:cNvPicPr>
          <p:nvPr/>
        </p:nvPicPr>
        <p:blipFill>
          <a:blip r:embed="rId7"/>
          <a:stretch>
            <a:fillRect/>
          </a:stretch>
        </p:blipFill>
        <p:spPr>
          <a:xfrm>
            <a:off x="640996" y="2767443"/>
            <a:ext cx="2662644" cy="1729854"/>
          </a:xfrm>
          <a:prstGeom prst="rect">
            <a:avLst/>
          </a:prstGeom>
        </p:spPr>
      </p:pic>
      <p:sp>
        <p:nvSpPr>
          <p:cNvPr id="25" name="Text 10">
            <a:extLst>
              <a:ext uri="{FF2B5EF4-FFF2-40B4-BE49-F238E27FC236}">
                <a16:creationId xmlns:a16="http://schemas.microsoft.com/office/drawing/2014/main" id="{CAAAB03B-9147-094A-B7BF-0F26C8BA3CCB}"/>
              </a:ext>
            </a:extLst>
          </p:cNvPr>
          <p:cNvSpPr/>
          <p:nvPr/>
        </p:nvSpPr>
        <p:spPr>
          <a:xfrm rot="5400000">
            <a:off x="64088" y="3434760"/>
            <a:ext cx="938745" cy="368589"/>
          </a:xfrm>
          <a:prstGeom prst="rect">
            <a:avLst/>
          </a:prstGeom>
          <a:solidFill>
            <a:schemeClr val="tx2">
              <a:lumMod val="75000"/>
              <a:lumOff val="25000"/>
              <a:alpha val="60000"/>
            </a:schemeClr>
          </a:solidFill>
          <a:ln/>
        </p:spPr>
        <p:txBody>
          <a:bodyPr vert="horz" wrap="square" rtlCol="0" anchor="ctr"/>
          <a:lstStyle/>
          <a:p>
            <a:pPr marL="0" indent="0" algn="ctr">
              <a:buNone/>
            </a:pPr>
            <a:r>
              <a:rPr lang="en-US" altLang="zh-CN" sz="1500" b="1">
                <a:solidFill>
                  <a:schemeClr val="bg1"/>
                </a:solidFill>
                <a:latin typeface="Microsoft YaHei" pitchFamily="34" charset="0"/>
                <a:ea typeface="Microsoft YaHei" pitchFamily="34" charset="-122"/>
              </a:rPr>
              <a:t>Calcite</a:t>
            </a:r>
            <a:endParaRPr lang="en-US" sz="1500" dirty="0">
              <a:solidFill>
                <a:schemeClr val="bg1"/>
              </a:solidFill>
            </a:endParaRPr>
          </a:p>
        </p:txBody>
      </p:sp>
      <p:pic>
        <p:nvPicPr>
          <p:cNvPr id="37" name="图片 36">
            <a:extLst>
              <a:ext uri="{FF2B5EF4-FFF2-40B4-BE49-F238E27FC236}">
                <a16:creationId xmlns:a16="http://schemas.microsoft.com/office/drawing/2014/main" id="{859DBBC1-7EF7-9F3D-D663-7C72217BFA84}"/>
              </a:ext>
            </a:extLst>
          </p:cNvPr>
          <p:cNvPicPr>
            <a:picLocks noChangeAspect="1"/>
          </p:cNvPicPr>
          <p:nvPr/>
        </p:nvPicPr>
        <p:blipFill>
          <a:blip r:embed="rId8"/>
          <a:stretch>
            <a:fillRect/>
          </a:stretch>
        </p:blipFill>
        <p:spPr>
          <a:xfrm>
            <a:off x="3390858" y="2754657"/>
            <a:ext cx="2705142" cy="1728793"/>
          </a:xfrm>
          <a:prstGeom prst="rect">
            <a:avLst/>
          </a:prstGeom>
        </p:spPr>
      </p:pic>
      <p:pic>
        <p:nvPicPr>
          <p:cNvPr id="39" name="图片 38">
            <a:extLst>
              <a:ext uri="{FF2B5EF4-FFF2-40B4-BE49-F238E27FC236}">
                <a16:creationId xmlns:a16="http://schemas.microsoft.com/office/drawing/2014/main" id="{D1AF7EFA-991C-3099-0A9D-58958BACEECB}"/>
              </a:ext>
            </a:extLst>
          </p:cNvPr>
          <p:cNvPicPr>
            <a:picLocks noChangeAspect="1"/>
          </p:cNvPicPr>
          <p:nvPr/>
        </p:nvPicPr>
        <p:blipFill>
          <a:blip r:embed="rId9"/>
          <a:stretch>
            <a:fillRect/>
          </a:stretch>
        </p:blipFill>
        <p:spPr>
          <a:xfrm>
            <a:off x="640996" y="4748981"/>
            <a:ext cx="2662644" cy="1710813"/>
          </a:xfrm>
          <a:prstGeom prst="rect">
            <a:avLst/>
          </a:prstGeom>
        </p:spPr>
      </p:pic>
      <p:sp>
        <p:nvSpPr>
          <p:cNvPr id="26" name="Text 10">
            <a:extLst>
              <a:ext uri="{FF2B5EF4-FFF2-40B4-BE49-F238E27FC236}">
                <a16:creationId xmlns:a16="http://schemas.microsoft.com/office/drawing/2014/main" id="{3D284DC6-35BC-6E14-2523-79B6C008084B}"/>
              </a:ext>
            </a:extLst>
          </p:cNvPr>
          <p:cNvSpPr/>
          <p:nvPr/>
        </p:nvSpPr>
        <p:spPr>
          <a:xfrm rot="5400000">
            <a:off x="79267" y="5407903"/>
            <a:ext cx="938745" cy="368589"/>
          </a:xfrm>
          <a:prstGeom prst="rect">
            <a:avLst/>
          </a:prstGeom>
          <a:solidFill>
            <a:srgbClr val="7030A0">
              <a:alpha val="60000"/>
            </a:srgbClr>
          </a:solidFill>
          <a:ln/>
        </p:spPr>
        <p:txBody>
          <a:bodyPr vert="horz" wrap="square" rtlCol="0" anchor="ctr"/>
          <a:lstStyle/>
          <a:p>
            <a:pPr marL="0" indent="0" algn="ctr">
              <a:buNone/>
            </a:pPr>
            <a:r>
              <a:rPr lang="en-US" altLang="zh-CN" sz="1500" b="1">
                <a:solidFill>
                  <a:schemeClr val="bg1"/>
                </a:solidFill>
                <a:latin typeface="Microsoft YaHei" pitchFamily="34" charset="0"/>
                <a:ea typeface="Microsoft YaHei" pitchFamily="34" charset="-122"/>
              </a:rPr>
              <a:t>Clay</a:t>
            </a:r>
            <a:endParaRPr lang="en-US" sz="1500" dirty="0">
              <a:solidFill>
                <a:schemeClr val="bg1"/>
              </a:solidFill>
            </a:endParaRPr>
          </a:p>
        </p:txBody>
      </p:sp>
      <p:pic>
        <p:nvPicPr>
          <p:cNvPr id="41" name="图片 40">
            <a:extLst>
              <a:ext uri="{FF2B5EF4-FFF2-40B4-BE49-F238E27FC236}">
                <a16:creationId xmlns:a16="http://schemas.microsoft.com/office/drawing/2014/main" id="{16C1A67D-1A44-E496-D97C-D3DBEA156B63}"/>
              </a:ext>
            </a:extLst>
          </p:cNvPr>
          <p:cNvPicPr>
            <a:picLocks noChangeAspect="1"/>
          </p:cNvPicPr>
          <p:nvPr/>
        </p:nvPicPr>
        <p:blipFill>
          <a:blip r:embed="rId10"/>
          <a:stretch>
            <a:fillRect/>
          </a:stretch>
        </p:blipFill>
        <p:spPr>
          <a:xfrm>
            <a:off x="3390858" y="4748981"/>
            <a:ext cx="2705142" cy="1710812"/>
          </a:xfrm>
          <a:prstGeom prst="rect">
            <a:avLst/>
          </a:prstGeom>
        </p:spPr>
      </p:pic>
      <p:sp>
        <p:nvSpPr>
          <p:cNvPr id="42" name="箭头: 下 41">
            <a:extLst>
              <a:ext uri="{FF2B5EF4-FFF2-40B4-BE49-F238E27FC236}">
                <a16:creationId xmlns:a16="http://schemas.microsoft.com/office/drawing/2014/main" id="{E2EAEF60-DA0E-F161-8EBF-194686EEF8AA}"/>
              </a:ext>
            </a:extLst>
          </p:cNvPr>
          <p:cNvSpPr/>
          <p:nvPr/>
        </p:nvSpPr>
        <p:spPr>
          <a:xfrm>
            <a:off x="8436197" y="2596087"/>
            <a:ext cx="1278194" cy="743224"/>
          </a:xfrm>
          <a:prstGeom prst="downArrow">
            <a:avLst/>
          </a:prstGeom>
          <a:solidFill>
            <a:schemeClr val="tx2">
              <a:lumMod val="50000"/>
              <a:lumOff val="50000"/>
            </a:schemeClr>
          </a:solidFill>
          <a:ln w="25400">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970211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
            <a:extLst>
              <a:ext uri="{FF2B5EF4-FFF2-40B4-BE49-F238E27FC236}">
                <a16:creationId xmlns:a16="http://schemas.microsoft.com/office/drawing/2014/main" id="{932F8FD8-CA74-9662-E5A0-203177358E04}"/>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4" name="Shape 4">
            <a:extLst>
              <a:ext uri="{FF2B5EF4-FFF2-40B4-BE49-F238E27FC236}">
                <a16:creationId xmlns:a16="http://schemas.microsoft.com/office/drawing/2014/main" id="{77AE7642-6DE3-224D-455D-0D7DBBD5BD24}"/>
              </a:ext>
            </a:extLst>
          </p:cNvPr>
          <p:cNvSpPr/>
          <p:nvPr/>
        </p:nvSpPr>
        <p:spPr>
          <a:xfrm>
            <a:off x="548639" y="816078"/>
            <a:ext cx="3599793" cy="5830014"/>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5" name="Shape 4">
            <a:extLst>
              <a:ext uri="{FF2B5EF4-FFF2-40B4-BE49-F238E27FC236}">
                <a16:creationId xmlns:a16="http://schemas.microsoft.com/office/drawing/2014/main" id="{CA585C9D-A1F1-0A1D-DD10-5FBC4BE74C1F}"/>
              </a:ext>
            </a:extLst>
          </p:cNvPr>
          <p:cNvSpPr/>
          <p:nvPr/>
        </p:nvSpPr>
        <p:spPr>
          <a:xfrm>
            <a:off x="4296104" y="816078"/>
            <a:ext cx="3599793" cy="5830014"/>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6" name="Shape 4">
            <a:extLst>
              <a:ext uri="{FF2B5EF4-FFF2-40B4-BE49-F238E27FC236}">
                <a16:creationId xmlns:a16="http://schemas.microsoft.com/office/drawing/2014/main" id="{B858CA47-AE28-B5F9-9AF6-958BB2C0F302}"/>
              </a:ext>
            </a:extLst>
          </p:cNvPr>
          <p:cNvSpPr/>
          <p:nvPr/>
        </p:nvSpPr>
        <p:spPr>
          <a:xfrm>
            <a:off x="8043568" y="816078"/>
            <a:ext cx="3599793" cy="5830014"/>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7" name="Shape 9">
            <a:extLst>
              <a:ext uri="{FF2B5EF4-FFF2-40B4-BE49-F238E27FC236}">
                <a16:creationId xmlns:a16="http://schemas.microsoft.com/office/drawing/2014/main" id="{9E652290-4BE5-53A8-A9C2-D447C0DB7299}"/>
              </a:ext>
            </a:extLst>
          </p:cNvPr>
          <p:cNvSpPr/>
          <p:nvPr/>
        </p:nvSpPr>
        <p:spPr>
          <a:xfrm>
            <a:off x="8043568" y="822598"/>
            <a:ext cx="3599792" cy="405737"/>
          </a:xfrm>
          <a:prstGeom prst="rect">
            <a:avLst/>
          </a:prstGeom>
          <a:solidFill>
            <a:srgbClr val="1F4F7A"/>
          </a:solidFill>
          <a:ln/>
        </p:spPr>
        <p:txBody>
          <a:bodyPr/>
          <a:lstStyle/>
          <a:p>
            <a:endParaRPr lang="zh-CN" altLang="en-US"/>
          </a:p>
        </p:txBody>
      </p:sp>
      <p:sp>
        <p:nvSpPr>
          <p:cNvPr id="9" name="Shape 24">
            <a:extLst>
              <a:ext uri="{FF2B5EF4-FFF2-40B4-BE49-F238E27FC236}">
                <a16:creationId xmlns:a16="http://schemas.microsoft.com/office/drawing/2014/main" id="{31A4CE0A-DEFC-5C01-F0D9-7BE6DAC8AC25}"/>
              </a:ext>
            </a:extLst>
          </p:cNvPr>
          <p:cNvSpPr/>
          <p:nvPr/>
        </p:nvSpPr>
        <p:spPr>
          <a:xfrm>
            <a:off x="548637" y="826786"/>
            <a:ext cx="3599793" cy="405736"/>
          </a:xfrm>
          <a:prstGeom prst="rect">
            <a:avLst/>
          </a:prstGeom>
          <a:solidFill>
            <a:schemeClr val="bg1">
              <a:lumMod val="50000"/>
            </a:schemeClr>
          </a:solidFill>
          <a:ln/>
        </p:spPr>
        <p:txBody>
          <a:bodyPr/>
          <a:lstStyle/>
          <a:p>
            <a:endParaRPr lang="zh-CN" altLang="en-US"/>
          </a:p>
        </p:txBody>
      </p:sp>
      <p:sp>
        <p:nvSpPr>
          <p:cNvPr id="11" name="Shape 29">
            <a:extLst>
              <a:ext uri="{FF2B5EF4-FFF2-40B4-BE49-F238E27FC236}">
                <a16:creationId xmlns:a16="http://schemas.microsoft.com/office/drawing/2014/main" id="{4A498F5C-008B-885C-A7DF-1B8E7DED91B1}"/>
              </a:ext>
            </a:extLst>
          </p:cNvPr>
          <p:cNvSpPr/>
          <p:nvPr/>
        </p:nvSpPr>
        <p:spPr>
          <a:xfrm>
            <a:off x="4296104" y="822598"/>
            <a:ext cx="3599793" cy="399218"/>
          </a:xfrm>
          <a:prstGeom prst="rect">
            <a:avLst/>
          </a:prstGeom>
          <a:solidFill>
            <a:srgbClr val="E67E22"/>
          </a:solidFill>
          <a:ln/>
        </p:spPr>
        <p:txBody>
          <a:bodyPr/>
          <a:lstStyle/>
          <a:p>
            <a:endParaRPr lang="zh-CN" altLang="en-US"/>
          </a:p>
        </p:txBody>
      </p:sp>
      <p:sp>
        <p:nvSpPr>
          <p:cNvPr id="8" name="Text 10">
            <a:extLst>
              <a:ext uri="{FF2B5EF4-FFF2-40B4-BE49-F238E27FC236}">
                <a16:creationId xmlns:a16="http://schemas.microsoft.com/office/drawing/2014/main" id="{E6AEF21D-B57D-E324-0718-01AC7B822C4B}"/>
              </a:ext>
            </a:extLst>
          </p:cNvPr>
          <p:cNvSpPr/>
          <p:nvPr/>
        </p:nvSpPr>
        <p:spPr>
          <a:xfrm>
            <a:off x="570698" y="822598"/>
            <a:ext cx="3577731" cy="407716"/>
          </a:xfrm>
          <a:prstGeom prst="rect">
            <a:avLst/>
          </a:prstGeom>
          <a:noFill/>
          <a:ln/>
        </p:spPr>
        <p:txBody>
          <a:bodyPr wrap="square" rtlCol="0" anchor="ctr"/>
          <a:lstStyle/>
          <a:p>
            <a:pPr marL="0" indent="0" algn="ctr">
              <a:buNone/>
            </a:pPr>
            <a:r>
              <a:rPr lang="en-US" b="1">
                <a:solidFill>
                  <a:schemeClr val="bg1"/>
                </a:solidFill>
                <a:latin typeface="Microsoft YaHei" pitchFamily="34" charset="0"/>
                <a:ea typeface="Microsoft YaHei" pitchFamily="34" charset="-122"/>
                <a:cs typeface="Microsoft YaHei" pitchFamily="34" charset="-120"/>
              </a:rPr>
              <a:t>Pyrolysis in Pure Kerogen</a:t>
            </a:r>
            <a:endParaRPr lang="en-US" dirty="0">
              <a:solidFill>
                <a:schemeClr val="bg1"/>
              </a:solidFill>
            </a:endParaRPr>
          </a:p>
        </p:txBody>
      </p:sp>
      <p:pic>
        <p:nvPicPr>
          <p:cNvPr id="14" name="图片 13">
            <a:extLst>
              <a:ext uri="{FF2B5EF4-FFF2-40B4-BE49-F238E27FC236}">
                <a16:creationId xmlns:a16="http://schemas.microsoft.com/office/drawing/2014/main" id="{12A5CA48-39CA-6FF6-7BA7-28640C880FCB}"/>
              </a:ext>
            </a:extLst>
          </p:cNvPr>
          <p:cNvPicPr>
            <a:picLocks noChangeAspect="1"/>
          </p:cNvPicPr>
          <p:nvPr/>
        </p:nvPicPr>
        <p:blipFill>
          <a:blip r:embed="rId3"/>
          <a:stretch>
            <a:fillRect/>
          </a:stretch>
        </p:blipFill>
        <p:spPr>
          <a:xfrm>
            <a:off x="672837" y="2103015"/>
            <a:ext cx="3234022" cy="2189855"/>
          </a:xfrm>
          <a:prstGeom prst="rect">
            <a:avLst/>
          </a:prstGeom>
        </p:spPr>
      </p:pic>
      <p:pic>
        <p:nvPicPr>
          <p:cNvPr id="18" name="图片 17">
            <a:extLst>
              <a:ext uri="{FF2B5EF4-FFF2-40B4-BE49-F238E27FC236}">
                <a16:creationId xmlns:a16="http://schemas.microsoft.com/office/drawing/2014/main" id="{5D85871A-B12A-B4ED-308A-D0CEECBCD402}"/>
              </a:ext>
            </a:extLst>
          </p:cNvPr>
          <p:cNvPicPr>
            <a:picLocks noChangeAspect="1"/>
          </p:cNvPicPr>
          <p:nvPr/>
        </p:nvPicPr>
        <p:blipFill>
          <a:blip r:embed="rId4"/>
          <a:stretch>
            <a:fillRect/>
          </a:stretch>
        </p:blipFill>
        <p:spPr>
          <a:xfrm>
            <a:off x="720562" y="4361694"/>
            <a:ext cx="3312000" cy="2182263"/>
          </a:xfrm>
          <a:prstGeom prst="rect">
            <a:avLst/>
          </a:prstGeom>
        </p:spPr>
      </p:pic>
      <p:pic>
        <p:nvPicPr>
          <p:cNvPr id="20" name="图片 19">
            <a:extLst>
              <a:ext uri="{FF2B5EF4-FFF2-40B4-BE49-F238E27FC236}">
                <a16:creationId xmlns:a16="http://schemas.microsoft.com/office/drawing/2014/main" id="{F36ED46D-5948-CFC5-56CA-D7C751722D22}"/>
              </a:ext>
            </a:extLst>
          </p:cNvPr>
          <p:cNvPicPr>
            <a:picLocks noChangeAspect="1"/>
          </p:cNvPicPr>
          <p:nvPr/>
        </p:nvPicPr>
        <p:blipFill>
          <a:blip r:embed="rId5"/>
          <a:stretch>
            <a:fillRect/>
          </a:stretch>
        </p:blipFill>
        <p:spPr>
          <a:xfrm>
            <a:off x="4493948" y="2134931"/>
            <a:ext cx="3312000" cy="2157939"/>
          </a:xfrm>
          <a:prstGeom prst="rect">
            <a:avLst/>
          </a:prstGeom>
        </p:spPr>
      </p:pic>
      <p:pic>
        <p:nvPicPr>
          <p:cNvPr id="22" name="图片 21">
            <a:extLst>
              <a:ext uri="{FF2B5EF4-FFF2-40B4-BE49-F238E27FC236}">
                <a16:creationId xmlns:a16="http://schemas.microsoft.com/office/drawing/2014/main" id="{DAF65BF3-9777-04F0-6120-AAC091901C85}"/>
              </a:ext>
            </a:extLst>
          </p:cNvPr>
          <p:cNvPicPr>
            <a:picLocks noChangeAspect="1"/>
          </p:cNvPicPr>
          <p:nvPr/>
        </p:nvPicPr>
        <p:blipFill>
          <a:blip r:embed="rId6"/>
          <a:stretch>
            <a:fillRect/>
          </a:stretch>
        </p:blipFill>
        <p:spPr>
          <a:xfrm>
            <a:off x="4479328" y="4371797"/>
            <a:ext cx="3312000" cy="2162055"/>
          </a:xfrm>
          <a:prstGeom prst="rect">
            <a:avLst/>
          </a:prstGeom>
        </p:spPr>
      </p:pic>
      <p:pic>
        <p:nvPicPr>
          <p:cNvPr id="24" name="图片 23">
            <a:extLst>
              <a:ext uri="{FF2B5EF4-FFF2-40B4-BE49-F238E27FC236}">
                <a16:creationId xmlns:a16="http://schemas.microsoft.com/office/drawing/2014/main" id="{E9D112C9-F366-7721-07F7-DBBFAB99A501}"/>
              </a:ext>
            </a:extLst>
          </p:cNvPr>
          <p:cNvPicPr>
            <a:picLocks noChangeAspect="1"/>
          </p:cNvPicPr>
          <p:nvPr/>
        </p:nvPicPr>
        <p:blipFill>
          <a:blip r:embed="rId7"/>
          <a:stretch>
            <a:fillRect/>
          </a:stretch>
        </p:blipFill>
        <p:spPr>
          <a:xfrm>
            <a:off x="8197296" y="2130167"/>
            <a:ext cx="3312000" cy="2135550"/>
          </a:xfrm>
          <a:prstGeom prst="rect">
            <a:avLst/>
          </a:prstGeom>
        </p:spPr>
      </p:pic>
      <p:pic>
        <p:nvPicPr>
          <p:cNvPr id="26" name="图片 25">
            <a:extLst>
              <a:ext uri="{FF2B5EF4-FFF2-40B4-BE49-F238E27FC236}">
                <a16:creationId xmlns:a16="http://schemas.microsoft.com/office/drawing/2014/main" id="{EA709081-7A1E-25F6-C4FD-9C0597ACFDC8}"/>
              </a:ext>
            </a:extLst>
          </p:cNvPr>
          <p:cNvPicPr>
            <a:picLocks noChangeAspect="1"/>
          </p:cNvPicPr>
          <p:nvPr/>
        </p:nvPicPr>
        <p:blipFill>
          <a:blip r:embed="rId8"/>
          <a:stretch>
            <a:fillRect/>
          </a:stretch>
        </p:blipFill>
        <p:spPr>
          <a:xfrm>
            <a:off x="8197296" y="4371797"/>
            <a:ext cx="3312000" cy="2186383"/>
          </a:xfrm>
          <a:prstGeom prst="rect">
            <a:avLst/>
          </a:prstGeom>
        </p:spPr>
      </p:pic>
      <p:sp>
        <p:nvSpPr>
          <p:cNvPr id="27" name="Text 10">
            <a:extLst>
              <a:ext uri="{FF2B5EF4-FFF2-40B4-BE49-F238E27FC236}">
                <a16:creationId xmlns:a16="http://schemas.microsoft.com/office/drawing/2014/main" id="{DABEA0DF-A919-31B6-9AD1-CB0522DB0FC4}"/>
              </a:ext>
            </a:extLst>
          </p:cNvPr>
          <p:cNvSpPr/>
          <p:nvPr/>
        </p:nvSpPr>
        <p:spPr>
          <a:xfrm>
            <a:off x="8098718" y="826909"/>
            <a:ext cx="3577731" cy="407716"/>
          </a:xfrm>
          <a:prstGeom prst="rect">
            <a:avLst/>
          </a:prstGeom>
          <a:noFill/>
          <a:ln/>
        </p:spPr>
        <p:txBody>
          <a:bodyPr wrap="square" rtlCol="0" anchor="ctr"/>
          <a:lstStyle/>
          <a:p>
            <a:pPr marL="0" indent="0" algn="ctr">
              <a:buNone/>
            </a:pPr>
            <a:r>
              <a:rPr lang="en-US" b="1">
                <a:solidFill>
                  <a:schemeClr val="bg1"/>
                </a:solidFill>
                <a:latin typeface="Microsoft YaHei" pitchFamily="34" charset="0"/>
                <a:ea typeface="Microsoft YaHei" pitchFamily="34" charset="-122"/>
                <a:cs typeface="Microsoft YaHei" pitchFamily="34" charset="-120"/>
              </a:rPr>
              <a:t>Pyrolysis in Calcite</a:t>
            </a:r>
            <a:endParaRPr lang="en-US" dirty="0">
              <a:solidFill>
                <a:schemeClr val="bg1"/>
              </a:solidFill>
            </a:endParaRPr>
          </a:p>
        </p:txBody>
      </p:sp>
      <p:sp>
        <p:nvSpPr>
          <p:cNvPr id="29" name="Text 10">
            <a:extLst>
              <a:ext uri="{FF2B5EF4-FFF2-40B4-BE49-F238E27FC236}">
                <a16:creationId xmlns:a16="http://schemas.microsoft.com/office/drawing/2014/main" id="{1CDA1DA8-AB9F-99CC-6BEB-C1E9F90FA1E2}"/>
              </a:ext>
            </a:extLst>
          </p:cNvPr>
          <p:cNvSpPr/>
          <p:nvPr/>
        </p:nvSpPr>
        <p:spPr>
          <a:xfrm>
            <a:off x="4307134" y="822598"/>
            <a:ext cx="3577731" cy="407716"/>
          </a:xfrm>
          <a:prstGeom prst="rect">
            <a:avLst/>
          </a:prstGeom>
          <a:noFill/>
          <a:ln/>
        </p:spPr>
        <p:txBody>
          <a:bodyPr wrap="square" rtlCol="0" anchor="ctr"/>
          <a:lstStyle/>
          <a:p>
            <a:pPr marL="0" indent="0" algn="ctr">
              <a:buNone/>
            </a:pPr>
            <a:r>
              <a:rPr lang="en-US" b="1">
                <a:solidFill>
                  <a:schemeClr val="bg1"/>
                </a:solidFill>
                <a:latin typeface="Microsoft YaHei" pitchFamily="34" charset="0"/>
                <a:ea typeface="Microsoft YaHei" pitchFamily="34" charset="-122"/>
                <a:cs typeface="Microsoft YaHei" pitchFamily="34" charset="-120"/>
              </a:rPr>
              <a:t>Pyrolysis in Clay Minerals</a:t>
            </a:r>
            <a:endParaRPr lang="en-US" dirty="0">
              <a:solidFill>
                <a:schemeClr val="bg1"/>
              </a:solidFill>
            </a:endParaRPr>
          </a:p>
        </p:txBody>
      </p:sp>
      <p:sp>
        <p:nvSpPr>
          <p:cNvPr id="31" name="Text 10">
            <a:extLst>
              <a:ext uri="{FF2B5EF4-FFF2-40B4-BE49-F238E27FC236}">
                <a16:creationId xmlns:a16="http://schemas.microsoft.com/office/drawing/2014/main" id="{C11D5191-2352-199F-3532-3A69CE9DA0EC}"/>
              </a:ext>
            </a:extLst>
          </p:cNvPr>
          <p:cNvSpPr/>
          <p:nvPr/>
        </p:nvSpPr>
        <p:spPr>
          <a:xfrm>
            <a:off x="623791" y="1277633"/>
            <a:ext cx="3408771" cy="764170"/>
          </a:xfrm>
          <a:prstGeom prst="rect">
            <a:avLst/>
          </a:prstGeom>
          <a:noFill/>
          <a:ln/>
        </p:spPr>
        <p:txBody>
          <a:bodyPr wrap="square" rtlCol="0" anchor="ctr"/>
          <a:lstStyle/>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Moderate hydrocarbon</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Moderate non-hydrocarbon yields</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Lowest free H yield</a:t>
            </a:r>
          </a:p>
        </p:txBody>
      </p:sp>
      <p:sp>
        <p:nvSpPr>
          <p:cNvPr id="34" name="Text 10">
            <a:extLst>
              <a:ext uri="{FF2B5EF4-FFF2-40B4-BE49-F238E27FC236}">
                <a16:creationId xmlns:a16="http://schemas.microsoft.com/office/drawing/2014/main" id="{634D186F-FF03-0ACB-46FD-AD4BD0388CF1}"/>
              </a:ext>
            </a:extLst>
          </p:cNvPr>
          <p:cNvSpPr/>
          <p:nvPr/>
        </p:nvSpPr>
        <p:spPr>
          <a:xfrm>
            <a:off x="2667000" y="2242864"/>
            <a:ext cx="9538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Hydrocarbons</a:t>
            </a:r>
            <a:endParaRPr lang="en-US" sz="800" dirty="0">
              <a:solidFill>
                <a:schemeClr val="bg1"/>
              </a:solidFill>
            </a:endParaRPr>
          </a:p>
        </p:txBody>
      </p:sp>
      <p:sp>
        <p:nvSpPr>
          <p:cNvPr id="35" name="Text 10">
            <a:extLst>
              <a:ext uri="{FF2B5EF4-FFF2-40B4-BE49-F238E27FC236}">
                <a16:creationId xmlns:a16="http://schemas.microsoft.com/office/drawing/2014/main" id="{248E7AF8-C2C9-F3F1-C2D9-E513C46CCA15}"/>
              </a:ext>
            </a:extLst>
          </p:cNvPr>
          <p:cNvSpPr/>
          <p:nvPr/>
        </p:nvSpPr>
        <p:spPr>
          <a:xfrm>
            <a:off x="2600324" y="4484119"/>
            <a:ext cx="9791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Non-hydrocarbons</a:t>
            </a:r>
            <a:endParaRPr lang="en-US" sz="800" dirty="0">
              <a:solidFill>
                <a:schemeClr val="bg1"/>
              </a:solidFill>
            </a:endParaRPr>
          </a:p>
        </p:txBody>
      </p:sp>
      <p:sp>
        <p:nvSpPr>
          <p:cNvPr id="36" name="Text 10">
            <a:extLst>
              <a:ext uri="{FF2B5EF4-FFF2-40B4-BE49-F238E27FC236}">
                <a16:creationId xmlns:a16="http://schemas.microsoft.com/office/drawing/2014/main" id="{F28BD1D3-AA17-98F2-520A-F10F4F4FC802}"/>
              </a:ext>
            </a:extLst>
          </p:cNvPr>
          <p:cNvSpPr/>
          <p:nvPr/>
        </p:nvSpPr>
        <p:spPr>
          <a:xfrm>
            <a:off x="6429340" y="2233339"/>
            <a:ext cx="9538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Hydrocarbons</a:t>
            </a:r>
            <a:endParaRPr lang="en-US" sz="800" dirty="0">
              <a:solidFill>
                <a:schemeClr val="bg1"/>
              </a:solidFill>
            </a:endParaRPr>
          </a:p>
        </p:txBody>
      </p:sp>
      <p:sp>
        <p:nvSpPr>
          <p:cNvPr id="37" name="Text 10">
            <a:extLst>
              <a:ext uri="{FF2B5EF4-FFF2-40B4-BE49-F238E27FC236}">
                <a16:creationId xmlns:a16="http://schemas.microsoft.com/office/drawing/2014/main" id="{3C3DDFBC-01EC-FFE0-1AB0-0937D0521A49}"/>
              </a:ext>
            </a:extLst>
          </p:cNvPr>
          <p:cNvSpPr/>
          <p:nvPr/>
        </p:nvSpPr>
        <p:spPr>
          <a:xfrm>
            <a:off x="6353139" y="4484119"/>
            <a:ext cx="9791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Non-hydrocarbons</a:t>
            </a:r>
            <a:endParaRPr lang="en-US" sz="800" dirty="0">
              <a:solidFill>
                <a:schemeClr val="bg1"/>
              </a:solidFill>
            </a:endParaRPr>
          </a:p>
        </p:txBody>
      </p:sp>
      <p:sp>
        <p:nvSpPr>
          <p:cNvPr id="38" name="Text 10">
            <a:extLst>
              <a:ext uri="{FF2B5EF4-FFF2-40B4-BE49-F238E27FC236}">
                <a16:creationId xmlns:a16="http://schemas.microsoft.com/office/drawing/2014/main" id="{8A4C3EE6-F014-3882-7E29-F59EB0F0163A}"/>
              </a:ext>
            </a:extLst>
          </p:cNvPr>
          <p:cNvSpPr/>
          <p:nvPr/>
        </p:nvSpPr>
        <p:spPr>
          <a:xfrm>
            <a:off x="10129325" y="2223814"/>
            <a:ext cx="9538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Hydrocarbons</a:t>
            </a:r>
            <a:endParaRPr lang="en-US" sz="800" dirty="0">
              <a:solidFill>
                <a:schemeClr val="bg1"/>
              </a:solidFill>
            </a:endParaRPr>
          </a:p>
        </p:txBody>
      </p:sp>
      <p:sp>
        <p:nvSpPr>
          <p:cNvPr id="39" name="Text 10">
            <a:extLst>
              <a:ext uri="{FF2B5EF4-FFF2-40B4-BE49-F238E27FC236}">
                <a16:creationId xmlns:a16="http://schemas.microsoft.com/office/drawing/2014/main" id="{4391481C-1F75-2FF3-7F0D-99D2C31B7F3A}"/>
              </a:ext>
            </a:extLst>
          </p:cNvPr>
          <p:cNvSpPr/>
          <p:nvPr/>
        </p:nvSpPr>
        <p:spPr>
          <a:xfrm>
            <a:off x="10091224" y="4465069"/>
            <a:ext cx="979109" cy="279267"/>
          </a:xfrm>
          <a:prstGeom prst="rect">
            <a:avLst/>
          </a:prstGeom>
          <a:solidFill>
            <a:schemeClr val="tx2">
              <a:lumMod val="90000"/>
              <a:lumOff val="10000"/>
              <a:alpha val="70000"/>
            </a:schemeClr>
          </a:solidFill>
          <a:ln/>
        </p:spPr>
        <p:txBody>
          <a:bodyPr wrap="square" lIns="0" tIns="0" rIns="0" bIns="0" rtlCol="0" anchor="ctr"/>
          <a:lstStyle/>
          <a:p>
            <a:pPr marL="0" indent="0" algn="ctr">
              <a:buNone/>
            </a:pPr>
            <a:r>
              <a:rPr lang="en-US" altLang="zh-CN" sz="800" b="1">
                <a:solidFill>
                  <a:schemeClr val="bg1"/>
                </a:solidFill>
                <a:latin typeface="Microsoft YaHei" pitchFamily="34" charset="0"/>
                <a:ea typeface="Microsoft YaHei" pitchFamily="34" charset="-122"/>
              </a:rPr>
              <a:t>Non-hydrocarbons</a:t>
            </a:r>
            <a:endParaRPr lang="en-US" sz="800" dirty="0">
              <a:solidFill>
                <a:schemeClr val="bg1"/>
              </a:solidFill>
            </a:endParaRPr>
          </a:p>
        </p:txBody>
      </p:sp>
      <p:sp>
        <p:nvSpPr>
          <p:cNvPr id="40" name="Text 10">
            <a:extLst>
              <a:ext uri="{FF2B5EF4-FFF2-40B4-BE49-F238E27FC236}">
                <a16:creationId xmlns:a16="http://schemas.microsoft.com/office/drawing/2014/main" id="{B82F5DB0-FCA7-7CC8-0DEE-F7E75D66B0A6}"/>
              </a:ext>
            </a:extLst>
          </p:cNvPr>
          <p:cNvSpPr/>
          <p:nvPr/>
        </p:nvSpPr>
        <p:spPr>
          <a:xfrm>
            <a:off x="4307134" y="1272984"/>
            <a:ext cx="3408771" cy="773468"/>
          </a:xfrm>
          <a:prstGeom prst="rect">
            <a:avLst/>
          </a:prstGeom>
          <a:noFill/>
          <a:ln/>
        </p:spPr>
        <p:txBody>
          <a:bodyPr wrap="square" rtlCol="0" anchor="ctr"/>
          <a:lstStyle/>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Highest hydrocarbon yield</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Lowest non-hydrocarbon yield</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Lowest free H yield</a:t>
            </a:r>
          </a:p>
        </p:txBody>
      </p:sp>
      <p:sp>
        <p:nvSpPr>
          <p:cNvPr id="41" name="Text 10">
            <a:extLst>
              <a:ext uri="{FF2B5EF4-FFF2-40B4-BE49-F238E27FC236}">
                <a16:creationId xmlns:a16="http://schemas.microsoft.com/office/drawing/2014/main" id="{EE39475B-37C8-EF59-3707-1CD0B7229637}"/>
              </a:ext>
            </a:extLst>
          </p:cNvPr>
          <p:cNvSpPr/>
          <p:nvPr/>
        </p:nvSpPr>
        <p:spPr>
          <a:xfrm>
            <a:off x="8043568" y="1272984"/>
            <a:ext cx="3408771" cy="773468"/>
          </a:xfrm>
          <a:prstGeom prst="rect">
            <a:avLst/>
          </a:prstGeom>
          <a:noFill/>
          <a:ln/>
        </p:spPr>
        <p:txBody>
          <a:bodyPr wrap="square" rtlCol="0" anchor="ctr"/>
          <a:lstStyle/>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Lowest hydrocarbon yield</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Highest non-hydrocarbon yield</a:t>
            </a:r>
          </a:p>
          <a:p>
            <a:pPr marL="285750" indent="-285750" algn="just">
              <a:spcAft>
                <a:spcPts val="600"/>
              </a:spcAft>
              <a:buFont typeface="Arial" panose="020B0604020202020204" pitchFamily="34" charset="0"/>
              <a:buChar char="•"/>
            </a:pPr>
            <a:r>
              <a:rPr lang="en-US" altLang="zh-CN" sz="1200" b="1">
                <a:solidFill>
                  <a:srgbClr val="1F4F7A"/>
                </a:solidFill>
                <a:latin typeface="Microsoft YaHei" pitchFamily="34" charset="0"/>
                <a:ea typeface="Microsoft YaHei" pitchFamily="34" charset="-122"/>
              </a:rPr>
              <a:t>Moderate free H yield</a:t>
            </a:r>
          </a:p>
        </p:txBody>
      </p:sp>
      <p:sp>
        <p:nvSpPr>
          <p:cNvPr id="10" name="Text 2">
            <a:extLst>
              <a:ext uri="{FF2B5EF4-FFF2-40B4-BE49-F238E27FC236}">
                <a16:creationId xmlns:a16="http://schemas.microsoft.com/office/drawing/2014/main" id="{B5FADA3F-1E0F-BF8D-4ACA-E106BF6E30B8}"/>
              </a:ext>
            </a:extLst>
          </p:cNvPr>
          <p:cNvSpPr/>
          <p:nvPr/>
        </p:nvSpPr>
        <p:spPr>
          <a:xfrm>
            <a:off x="548640" y="121909"/>
            <a:ext cx="11643360" cy="502920"/>
          </a:xfrm>
          <a:prstGeom prst="rect">
            <a:avLst/>
          </a:prstGeom>
          <a:noFill/>
          <a:ln/>
          <a:effectLst/>
        </p:spPr>
        <p:txBody>
          <a:bodyPr wrap="square" rtlCol="0" anchor="ctr"/>
          <a:lstStyle/>
          <a:p>
            <a:r>
              <a:rPr lang="en-US" sz="27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700" b="1">
                <a:solidFill>
                  <a:schemeClr val="accent1">
                    <a:lumMod val="75000"/>
                  </a:schemeClr>
                </a:solidFill>
                <a:latin typeface="Microsoft YaHei" pitchFamily="34" charset="0"/>
                <a:ea typeface="Microsoft YaHei" pitchFamily="34" charset="-122"/>
                <a:cs typeface="Microsoft YaHei" pitchFamily="34" charset="-120"/>
              </a:rPr>
              <a:t>Mineral-organic reactions regulate pore generation efficiency</a:t>
            </a:r>
            <a:endParaRPr lang="en-US" sz="2700" dirty="0">
              <a:solidFill>
                <a:schemeClr val="accent1">
                  <a:lumMod val="75000"/>
                </a:schemeClr>
              </a:solidFill>
            </a:endParaRPr>
          </a:p>
        </p:txBody>
      </p:sp>
    </p:spTree>
    <p:extLst>
      <p:ext uri="{BB962C8B-B14F-4D97-AF65-F5344CB8AC3E}">
        <p14:creationId xmlns:p14="http://schemas.microsoft.com/office/powerpoint/2010/main" val="3290711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F784B-E7AF-2C14-8BCE-2FFA9B3B8586}"/>
            </a:ext>
          </a:extLst>
        </p:cNvPr>
        <p:cNvGrpSpPr/>
        <p:nvPr/>
      </p:nvGrpSpPr>
      <p:grpSpPr>
        <a:xfrm>
          <a:off x="0" y="0"/>
          <a:ext cx="0" cy="0"/>
          <a:chOff x="0" y="0"/>
          <a:chExt cx="0" cy="0"/>
        </a:xfrm>
      </p:grpSpPr>
      <p:sp>
        <p:nvSpPr>
          <p:cNvPr id="2" name="Shape 3">
            <a:extLst>
              <a:ext uri="{FF2B5EF4-FFF2-40B4-BE49-F238E27FC236}">
                <a16:creationId xmlns:a16="http://schemas.microsoft.com/office/drawing/2014/main" id="{C1DB47C9-9AC6-CFBC-17F5-8D0A408BA5CA}"/>
              </a:ext>
            </a:extLst>
          </p:cNvPr>
          <p:cNvSpPr/>
          <p:nvPr/>
        </p:nvSpPr>
        <p:spPr>
          <a:xfrm>
            <a:off x="548640" y="641053"/>
            <a:ext cx="1097280" cy="36576"/>
          </a:xfrm>
          <a:prstGeom prst="rect">
            <a:avLst/>
          </a:prstGeom>
          <a:solidFill>
            <a:srgbClr val="E8A87C"/>
          </a:solidFill>
          <a:ln/>
        </p:spPr>
        <p:txBody>
          <a:bodyPr/>
          <a:lstStyle/>
          <a:p>
            <a:endParaRPr lang="zh-CN" altLang="en-US"/>
          </a:p>
        </p:txBody>
      </p:sp>
      <p:pic>
        <p:nvPicPr>
          <p:cNvPr id="6" name="图片 5">
            <a:extLst>
              <a:ext uri="{FF2B5EF4-FFF2-40B4-BE49-F238E27FC236}">
                <a16:creationId xmlns:a16="http://schemas.microsoft.com/office/drawing/2014/main" id="{1322C0A1-AFB8-BC85-917C-AA82172D1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017" y="693853"/>
            <a:ext cx="10112986" cy="5800018"/>
          </a:xfrm>
          <a:prstGeom prst="rect">
            <a:avLst/>
          </a:prstGeom>
        </p:spPr>
      </p:pic>
      <p:sp>
        <p:nvSpPr>
          <p:cNvPr id="4" name="Text 2">
            <a:extLst>
              <a:ext uri="{FF2B5EF4-FFF2-40B4-BE49-F238E27FC236}">
                <a16:creationId xmlns:a16="http://schemas.microsoft.com/office/drawing/2014/main" id="{AF1878EB-2DCB-28B1-F4AD-95CD11D7DDFE}"/>
              </a:ext>
            </a:extLst>
          </p:cNvPr>
          <p:cNvSpPr/>
          <p:nvPr/>
        </p:nvSpPr>
        <p:spPr>
          <a:xfrm>
            <a:off x="548640" y="121909"/>
            <a:ext cx="11643360" cy="502920"/>
          </a:xfrm>
          <a:prstGeom prst="rect">
            <a:avLst/>
          </a:prstGeom>
          <a:noFill/>
          <a:ln/>
          <a:effectLst/>
        </p:spPr>
        <p:txBody>
          <a:bodyPr wrap="square" rtlCol="0" anchor="ctr"/>
          <a:lstStyle/>
          <a:p>
            <a:r>
              <a:rPr lang="en-US" sz="27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700" b="1">
                <a:solidFill>
                  <a:schemeClr val="accent1">
                    <a:lumMod val="75000"/>
                  </a:schemeClr>
                </a:solidFill>
                <a:latin typeface="Microsoft YaHei" pitchFamily="34" charset="0"/>
                <a:ea typeface="Microsoft YaHei" pitchFamily="34" charset="-122"/>
                <a:cs typeface="Microsoft YaHei" pitchFamily="34" charset="-120"/>
              </a:rPr>
              <a:t>Mineral-organic reactions regulate pore generation efficiency</a:t>
            </a:r>
            <a:endParaRPr lang="en-US" sz="2700" dirty="0">
              <a:solidFill>
                <a:schemeClr val="accent1">
                  <a:lumMod val="75000"/>
                </a:schemeClr>
              </a:solidFill>
            </a:endParaRPr>
          </a:p>
        </p:txBody>
      </p:sp>
    </p:spTree>
    <p:extLst>
      <p:ext uri="{BB962C8B-B14F-4D97-AF65-F5344CB8AC3E}">
        <p14:creationId xmlns:p14="http://schemas.microsoft.com/office/powerpoint/2010/main" val="3951170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
            <a:extLst>
              <a:ext uri="{FF2B5EF4-FFF2-40B4-BE49-F238E27FC236}">
                <a16:creationId xmlns:a16="http://schemas.microsoft.com/office/drawing/2014/main" id="{DD56DE57-AB76-955A-7304-38FA15D38FC9}"/>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3" name="Text 2">
            <a:extLst>
              <a:ext uri="{FF2B5EF4-FFF2-40B4-BE49-F238E27FC236}">
                <a16:creationId xmlns:a16="http://schemas.microsoft.com/office/drawing/2014/main" id="{441018CB-7208-A1C6-2341-8C3E571CB7CA}"/>
              </a:ext>
            </a:extLst>
          </p:cNvPr>
          <p:cNvSpPr/>
          <p:nvPr/>
        </p:nvSpPr>
        <p:spPr>
          <a:xfrm>
            <a:off x="548641" y="121909"/>
            <a:ext cx="7554210"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Organic Pore Evolution Models</a:t>
            </a:r>
          </a:p>
        </p:txBody>
      </p:sp>
      <p:pic>
        <p:nvPicPr>
          <p:cNvPr id="6" name="图片 5">
            <a:extLst>
              <a:ext uri="{FF2B5EF4-FFF2-40B4-BE49-F238E27FC236}">
                <a16:creationId xmlns:a16="http://schemas.microsoft.com/office/drawing/2014/main" id="{43C8868F-0912-0F87-F32C-FCEB84BFB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126" y="857116"/>
            <a:ext cx="10282868" cy="5498418"/>
          </a:xfrm>
          <a:prstGeom prst="rect">
            <a:avLst/>
          </a:prstGeom>
        </p:spPr>
      </p:pic>
    </p:spTree>
    <p:extLst>
      <p:ext uri="{BB962C8B-B14F-4D97-AF65-F5344CB8AC3E}">
        <p14:creationId xmlns:p14="http://schemas.microsoft.com/office/powerpoint/2010/main" val="6967006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2192000" cy="73152"/>
          </a:xfrm>
          <a:prstGeom prst="rect">
            <a:avLst/>
          </a:prstGeom>
          <a:solidFill>
            <a:srgbClr val="1C7293"/>
          </a:solidFill>
          <a:ln/>
        </p:spPr>
        <p:txBody>
          <a:bodyPr/>
          <a:lstStyle/>
          <a:p>
            <a:endParaRPr lang="zh-CN" altLang="en-US" sz="2400"/>
          </a:p>
        </p:txBody>
      </p:sp>
      <p:sp>
        <p:nvSpPr>
          <p:cNvPr id="3" name="Text 1"/>
          <p:cNvSpPr/>
          <p:nvPr/>
        </p:nvSpPr>
        <p:spPr>
          <a:xfrm>
            <a:off x="11216640" y="6370320"/>
            <a:ext cx="731520" cy="426720"/>
          </a:xfrm>
          <a:prstGeom prst="rect">
            <a:avLst/>
          </a:prstGeom>
          <a:noFill/>
          <a:ln/>
        </p:spPr>
        <p:txBody>
          <a:bodyPr wrap="square" rtlCol="0" anchor="ctr"/>
          <a:lstStyle/>
          <a:p>
            <a:pPr algn="r"/>
            <a:r>
              <a:rPr lang="en-US" sz="1200" dirty="0">
                <a:solidFill>
                  <a:srgbClr val="636E72"/>
                </a:solidFill>
                <a:latin typeface="微软雅黑" panose="020B0503020204020204" pitchFamily="34" charset="-122"/>
                <a:ea typeface="微软雅黑" panose="020B0503020204020204" pitchFamily="34" charset="-122"/>
                <a:cs typeface="Calibri" pitchFamily="34" charset="-120"/>
              </a:rPr>
              <a:t>15</a:t>
            </a:r>
            <a:endParaRPr lang="en-US" sz="1200" dirty="0">
              <a:latin typeface="微软雅黑" panose="020B0503020204020204" pitchFamily="34" charset="-122"/>
              <a:ea typeface="微软雅黑" panose="020B0503020204020204" pitchFamily="34" charset="-122"/>
            </a:endParaRPr>
          </a:p>
        </p:txBody>
      </p:sp>
      <p:sp>
        <p:nvSpPr>
          <p:cNvPr id="6" name="Shape 4"/>
          <p:cNvSpPr/>
          <p:nvPr/>
        </p:nvSpPr>
        <p:spPr>
          <a:xfrm>
            <a:off x="548640" y="899159"/>
            <a:ext cx="10911840" cy="1365335"/>
          </a:xfrm>
          <a:prstGeom prst="rect">
            <a:avLst/>
          </a:prstGeom>
          <a:solidFill>
            <a:srgbClr val="FFFFFF"/>
          </a:solidFill>
          <a:ln/>
          <a:effectLst>
            <a:outerShdw blurRad="50800" dist="25400" dir="8100000" algn="bl" rotWithShape="0">
              <a:srgbClr val="000000">
                <a:alpha val="8000"/>
              </a:srgbClr>
            </a:outerShdw>
          </a:effec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7" name="Text 5"/>
          <p:cNvSpPr/>
          <p:nvPr/>
        </p:nvSpPr>
        <p:spPr>
          <a:xfrm>
            <a:off x="944880" y="1024136"/>
            <a:ext cx="10119360" cy="365760"/>
          </a:xfrm>
          <a:prstGeom prst="rect">
            <a:avLst/>
          </a:prstGeom>
          <a:noFill/>
          <a:ln/>
        </p:spPr>
        <p:txBody>
          <a:bodyPr wrap="square" rtlCol="0" anchor="ctr"/>
          <a:lstStyle/>
          <a:p>
            <a:r>
              <a:rPr lang="en-US" b="1">
                <a:solidFill>
                  <a:srgbClr val="065A82"/>
                </a:solidFill>
                <a:latin typeface="微软雅黑" panose="020B0503020204020204" pitchFamily="34" charset="-122"/>
                <a:ea typeface="微软雅黑" panose="020B0503020204020204" pitchFamily="34" charset="-122"/>
                <a:cs typeface="Microsoft YaHei" pitchFamily="34" charset="-120"/>
              </a:rPr>
              <a:t>Pore evolution model of calcareous shale</a:t>
            </a:r>
            <a:endParaRPr lang="en-US" dirty="0">
              <a:latin typeface="微软雅黑" panose="020B0503020204020204" pitchFamily="34" charset="-122"/>
              <a:ea typeface="微软雅黑" panose="020B0503020204020204" pitchFamily="34" charset="-122"/>
            </a:endParaRPr>
          </a:p>
        </p:txBody>
      </p:sp>
      <p:sp>
        <p:nvSpPr>
          <p:cNvPr id="8" name="Shape 6"/>
          <p:cNvSpPr/>
          <p:nvPr/>
        </p:nvSpPr>
        <p:spPr>
          <a:xfrm>
            <a:off x="1036320" y="1531801"/>
            <a:ext cx="1524000" cy="487680"/>
          </a:xfrm>
          <a:prstGeom prst="rect">
            <a:avLst/>
          </a:prstGeom>
          <a:solidFill>
            <a:schemeClr val="bg1">
              <a:lumMod val="50000"/>
            </a:schemeClr>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9" name="Text 7"/>
          <p:cNvSpPr/>
          <p:nvPr/>
        </p:nvSpPr>
        <p:spPr>
          <a:xfrm>
            <a:off x="1036320" y="1556185"/>
            <a:ext cx="1505712" cy="463296"/>
          </a:xfrm>
          <a:prstGeom prst="rect">
            <a:avLst/>
          </a:prstGeom>
          <a:noFill/>
          <a:ln/>
        </p:spPr>
        <p:txBody>
          <a:bodyPr wrap="square" rtlCol="0" anchor="ctr"/>
          <a:lstStyle/>
          <a:p>
            <a:pPr algn="ctr"/>
            <a:r>
              <a:rPr lang="en-US" sz="1400" b="1">
                <a:solidFill>
                  <a:srgbClr val="FFFFFF"/>
                </a:solidFill>
                <a:latin typeface="微软雅黑" panose="020B0503020204020204" pitchFamily="34" charset="-122"/>
                <a:ea typeface="微软雅黑" panose="020B0503020204020204" pitchFamily="34" charset="-122"/>
                <a:cs typeface="Microsoft YaHei" pitchFamily="34" charset="-120"/>
              </a:rPr>
              <a:t>Depositional environment</a:t>
            </a:r>
            <a:endParaRPr lang="en-US" sz="1400" dirty="0">
              <a:latin typeface="微软雅黑" panose="020B0503020204020204" pitchFamily="34" charset="-122"/>
              <a:ea typeface="微软雅黑" panose="020B0503020204020204" pitchFamily="34" charset="-122"/>
            </a:endParaRPr>
          </a:p>
        </p:txBody>
      </p:sp>
      <p:sp>
        <p:nvSpPr>
          <p:cNvPr id="11" name="Shape 9"/>
          <p:cNvSpPr/>
          <p:nvPr/>
        </p:nvSpPr>
        <p:spPr>
          <a:xfrm>
            <a:off x="2767584" y="1531801"/>
            <a:ext cx="1524000" cy="487680"/>
          </a:xfrm>
          <a:prstGeom prst="rect">
            <a:avLst/>
          </a:prstGeom>
          <a:solidFill>
            <a:schemeClr val="bg1">
              <a:lumMod val="50000"/>
            </a:schemeClr>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2" name="Text 10"/>
          <p:cNvSpPr/>
          <p:nvPr/>
        </p:nvSpPr>
        <p:spPr>
          <a:xfrm>
            <a:off x="2766441" y="1531801"/>
            <a:ext cx="1524000" cy="487680"/>
          </a:xfrm>
          <a:prstGeom prst="rect">
            <a:avLst/>
          </a:prstGeom>
          <a:noFill/>
          <a:ln/>
        </p:spPr>
        <p:txBody>
          <a:bodyPr wrap="square" rtlCol="0" anchor="ctr"/>
          <a:lstStyle/>
          <a:p>
            <a:pPr algn="ctr"/>
            <a:r>
              <a:rPr lang="en-US" sz="1400" b="1">
                <a:solidFill>
                  <a:srgbClr val="FFFFFF"/>
                </a:solidFill>
                <a:latin typeface="微软雅黑" panose="020B0503020204020204" pitchFamily="34" charset="-122"/>
                <a:ea typeface="微软雅黑" panose="020B0503020204020204" pitchFamily="34" charset="-122"/>
                <a:cs typeface="Microsoft YaHei" pitchFamily="34" charset="-120"/>
              </a:rPr>
              <a:t>Biological precursors</a:t>
            </a:r>
            <a:endParaRPr lang="en-US" sz="1400" dirty="0">
              <a:latin typeface="微软雅黑" panose="020B0503020204020204" pitchFamily="34" charset="-122"/>
              <a:ea typeface="微软雅黑" panose="020B0503020204020204" pitchFamily="34" charset="-122"/>
            </a:endParaRPr>
          </a:p>
        </p:txBody>
      </p:sp>
      <p:sp>
        <p:nvSpPr>
          <p:cNvPr id="14" name="Shape 12"/>
          <p:cNvSpPr/>
          <p:nvPr/>
        </p:nvSpPr>
        <p:spPr>
          <a:xfrm>
            <a:off x="4498848" y="1531801"/>
            <a:ext cx="1524000" cy="487680"/>
          </a:xfrm>
          <a:prstGeom prst="rect">
            <a:avLst/>
          </a:prstGeom>
          <a:solidFill>
            <a:srgbClr val="1C7293"/>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5" name="Text 13"/>
          <p:cNvSpPr/>
          <p:nvPr/>
        </p:nvSpPr>
        <p:spPr>
          <a:xfrm>
            <a:off x="4496562" y="1531800"/>
            <a:ext cx="1526286" cy="487679"/>
          </a:xfrm>
          <a:prstGeom prst="rect">
            <a:avLst/>
          </a:prstGeom>
          <a:noFill/>
          <a:ln/>
        </p:spPr>
        <p:txBody>
          <a:bodyPr wrap="square" rtlCol="0" anchor="ctr"/>
          <a:lstStyle/>
          <a:p>
            <a:pPr algn="ctr"/>
            <a:r>
              <a:rPr lang="en-US" sz="1400" b="1">
                <a:solidFill>
                  <a:srgbClr val="FFFFFF"/>
                </a:solidFill>
                <a:latin typeface="微软雅黑" panose="020B0503020204020204" pitchFamily="34" charset="-122"/>
                <a:ea typeface="微软雅黑" panose="020B0503020204020204" pitchFamily="34" charset="-122"/>
                <a:cs typeface="Microsoft YaHei" pitchFamily="34" charset="-120"/>
              </a:rPr>
              <a:t>Initial pore volume</a:t>
            </a:r>
            <a:endParaRPr lang="en-US" sz="1400" dirty="0">
              <a:latin typeface="微软雅黑" panose="020B0503020204020204" pitchFamily="34" charset="-122"/>
              <a:ea typeface="微软雅黑" panose="020B0503020204020204" pitchFamily="34" charset="-122"/>
            </a:endParaRPr>
          </a:p>
        </p:txBody>
      </p:sp>
      <p:sp>
        <p:nvSpPr>
          <p:cNvPr id="17" name="Shape 15"/>
          <p:cNvSpPr/>
          <p:nvPr/>
        </p:nvSpPr>
        <p:spPr>
          <a:xfrm>
            <a:off x="6230112" y="1531801"/>
            <a:ext cx="1524000" cy="487678"/>
          </a:xfrm>
          <a:prstGeom prst="rect">
            <a:avLst/>
          </a:prstGeom>
          <a:solidFill>
            <a:srgbClr val="1C7293"/>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18" name="Text 16"/>
          <p:cNvSpPr/>
          <p:nvPr/>
        </p:nvSpPr>
        <p:spPr>
          <a:xfrm>
            <a:off x="6226683" y="1531801"/>
            <a:ext cx="1527429" cy="487678"/>
          </a:xfrm>
          <a:prstGeom prst="rect">
            <a:avLst/>
          </a:prstGeom>
          <a:noFill/>
          <a:ln/>
        </p:spPr>
        <p:txBody>
          <a:bodyPr wrap="square" rtlCol="0" anchor="ctr"/>
          <a:lstStyle/>
          <a:p>
            <a:pPr algn="ctr"/>
            <a:r>
              <a:rPr lang="en-US" sz="1400" b="1">
                <a:solidFill>
                  <a:srgbClr val="FFFFFF"/>
                </a:solidFill>
                <a:latin typeface="微软雅黑" panose="020B0503020204020204" pitchFamily="34" charset="-122"/>
                <a:ea typeface="微软雅黑" panose="020B0503020204020204" pitchFamily="34" charset="-122"/>
                <a:cs typeface="Microsoft YaHei" pitchFamily="34" charset="-120"/>
              </a:rPr>
              <a:t>Diagenetic alteration</a:t>
            </a:r>
            <a:endParaRPr lang="en-US" sz="1400" dirty="0">
              <a:latin typeface="微软雅黑" panose="020B0503020204020204" pitchFamily="34" charset="-122"/>
              <a:ea typeface="微软雅黑" panose="020B0503020204020204" pitchFamily="34" charset="-122"/>
            </a:endParaRPr>
          </a:p>
        </p:txBody>
      </p:sp>
      <p:sp>
        <p:nvSpPr>
          <p:cNvPr id="20" name="Shape 18"/>
          <p:cNvSpPr/>
          <p:nvPr/>
        </p:nvSpPr>
        <p:spPr>
          <a:xfrm>
            <a:off x="7961376" y="1531801"/>
            <a:ext cx="1524000" cy="487678"/>
          </a:xfrm>
          <a:prstGeom prst="rect">
            <a:avLst/>
          </a:prstGeom>
          <a:solidFill>
            <a:srgbClr val="E17055"/>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21" name="Text 19"/>
          <p:cNvSpPr/>
          <p:nvPr/>
        </p:nvSpPr>
        <p:spPr>
          <a:xfrm>
            <a:off x="7957947" y="1531801"/>
            <a:ext cx="1527429" cy="487678"/>
          </a:xfrm>
          <a:prstGeom prst="rect">
            <a:avLst/>
          </a:prstGeom>
          <a:noFill/>
          <a:ln/>
        </p:spPr>
        <p:txBody>
          <a:bodyPr wrap="square" rtlCol="0" anchor="ctr"/>
          <a:lstStyle/>
          <a:p>
            <a:pPr algn="ctr"/>
            <a:r>
              <a:rPr lang="en-US" sz="1200" b="1">
                <a:solidFill>
                  <a:srgbClr val="FFFFFF"/>
                </a:solidFill>
                <a:latin typeface="微软雅黑" panose="020B0503020204020204" pitchFamily="34" charset="-122"/>
                <a:ea typeface="微软雅黑" panose="020B0503020204020204" pitchFamily="34" charset="-122"/>
                <a:cs typeface="Microsoft YaHei" pitchFamily="34" charset="-120"/>
              </a:rPr>
              <a:t>Mineral-organic reactions</a:t>
            </a:r>
            <a:endParaRPr lang="en-US" sz="1200" dirty="0">
              <a:latin typeface="微软雅黑" panose="020B0503020204020204" pitchFamily="34" charset="-122"/>
              <a:ea typeface="微软雅黑" panose="020B0503020204020204" pitchFamily="34" charset="-122"/>
            </a:endParaRPr>
          </a:p>
        </p:txBody>
      </p:sp>
      <p:sp>
        <p:nvSpPr>
          <p:cNvPr id="23" name="Shape 21"/>
          <p:cNvSpPr/>
          <p:nvPr/>
        </p:nvSpPr>
        <p:spPr>
          <a:xfrm>
            <a:off x="9692640" y="1531801"/>
            <a:ext cx="1524000" cy="487678"/>
          </a:xfrm>
          <a:prstGeom prst="rect">
            <a:avLst/>
          </a:prstGeom>
          <a:solidFill>
            <a:srgbClr val="E17055"/>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24" name="Text 22"/>
          <p:cNvSpPr/>
          <p:nvPr/>
        </p:nvSpPr>
        <p:spPr>
          <a:xfrm>
            <a:off x="9689212" y="1531800"/>
            <a:ext cx="1527428" cy="487677"/>
          </a:xfrm>
          <a:prstGeom prst="rect">
            <a:avLst/>
          </a:prstGeom>
          <a:noFill/>
          <a:ln/>
        </p:spPr>
        <p:txBody>
          <a:bodyPr wrap="square" rtlCol="0" anchor="ctr"/>
          <a:lstStyle/>
          <a:p>
            <a:pPr algn="ctr"/>
            <a:r>
              <a:rPr lang="en-US" altLang="zh-CN" sz="1400" b="1">
                <a:solidFill>
                  <a:srgbClr val="FFFFFF"/>
                </a:solidFill>
                <a:latin typeface="微软雅黑" panose="020B0503020204020204" pitchFamily="34" charset="-122"/>
                <a:ea typeface="微软雅黑" panose="020B0503020204020204" pitchFamily="34" charset="-122"/>
                <a:cs typeface="Microsoft YaHei" pitchFamily="34" charset="-120"/>
              </a:rPr>
              <a:t>Organic pore development</a:t>
            </a:r>
            <a:endParaRPr lang="en-US" sz="1400" dirty="0">
              <a:latin typeface="微软雅黑" panose="020B0503020204020204" pitchFamily="34" charset="-122"/>
              <a:ea typeface="微软雅黑" panose="020B0503020204020204" pitchFamily="34" charset="-122"/>
            </a:endParaRPr>
          </a:p>
        </p:txBody>
      </p:sp>
      <p:sp>
        <p:nvSpPr>
          <p:cNvPr id="25" name="Shape 23"/>
          <p:cNvSpPr/>
          <p:nvPr/>
        </p:nvSpPr>
        <p:spPr>
          <a:xfrm>
            <a:off x="553359" y="2595962"/>
            <a:ext cx="5120640" cy="3385555"/>
          </a:xfrm>
          <a:prstGeom prst="rect">
            <a:avLst/>
          </a:prstGeom>
          <a:solidFill>
            <a:srgbClr val="FFFFFF"/>
          </a:solidFill>
          <a:ln/>
          <a:effectLst>
            <a:outerShdw blurRad="50800" dist="25400" dir="8100000" algn="bl" rotWithShape="0">
              <a:srgbClr val="000000">
                <a:alpha val="8000"/>
              </a:srgbClr>
            </a:outerShdw>
          </a:effec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26" name="Shape 24"/>
          <p:cNvSpPr/>
          <p:nvPr/>
        </p:nvSpPr>
        <p:spPr>
          <a:xfrm>
            <a:off x="553359" y="2595964"/>
            <a:ext cx="5120640" cy="623486"/>
          </a:xfrm>
          <a:prstGeom prst="rect">
            <a:avLst/>
          </a:prstGeom>
          <a:solidFill>
            <a:srgbClr val="1C7293"/>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27" name="Text 25"/>
          <p:cNvSpPr/>
          <p:nvPr/>
        </p:nvSpPr>
        <p:spPr>
          <a:xfrm>
            <a:off x="642439" y="2595962"/>
            <a:ext cx="4942479" cy="623485"/>
          </a:xfrm>
          <a:prstGeom prst="rect">
            <a:avLst/>
          </a:prstGeom>
          <a:noFill/>
          <a:ln/>
        </p:spPr>
        <p:txBody>
          <a:bodyPr wrap="square" rtlCol="0" anchor="ctr"/>
          <a:lstStyle/>
          <a:p>
            <a:pPr>
              <a:lnSpc>
                <a:spcPct val="130000"/>
              </a:lnSpc>
              <a:spcAft>
                <a:spcPts val="600"/>
              </a:spcAft>
            </a:pPr>
            <a:r>
              <a:rPr lang="en-US" sz="1467" b="1">
                <a:solidFill>
                  <a:srgbClr val="FFFFFF"/>
                </a:solidFill>
                <a:latin typeface="微软雅黑" panose="020B0503020204020204" pitchFamily="34" charset="-122"/>
                <a:ea typeface="微软雅黑" panose="020B0503020204020204" pitchFamily="34" charset="-122"/>
                <a:cs typeface="Microsoft YaHei" pitchFamily="34" charset="-120"/>
              </a:rPr>
              <a:t>Calcareous shale (Gufeng Fm.): Oil-rich, gas-poor, low pore abundance</a:t>
            </a:r>
            <a:endParaRPr lang="en-US" sz="1467" dirty="0">
              <a:latin typeface="微软雅黑" panose="020B0503020204020204" pitchFamily="34" charset="-122"/>
              <a:ea typeface="微软雅黑" panose="020B0503020204020204" pitchFamily="34" charset="-122"/>
            </a:endParaRPr>
          </a:p>
        </p:txBody>
      </p:sp>
      <p:sp>
        <p:nvSpPr>
          <p:cNvPr id="28" name="Text 26"/>
          <p:cNvSpPr/>
          <p:nvPr/>
        </p:nvSpPr>
        <p:spPr>
          <a:xfrm>
            <a:off x="790032" y="3386042"/>
            <a:ext cx="4647291" cy="2390776"/>
          </a:xfrm>
          <a:prstGeom prst="rect">
            <a:avLst/>
          </a:prstGeom>
          <a:noFill/>
          <a:ln/>
        </p:spPr>
        <p:txBody>
          <a:bodyPr wrap="square" rtlCol="0" anchor="ctr"/>
          <a:lstStyle/>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Platform-slope facies → Planktonic algae &gt;30%</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Low pore-forming potential (simple biological structure)</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Early cementation → &gt;60% loss of meso- and macropores</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Bitumen filling → 7-12% loss of micropores</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Ca²⁺ complexation &amp; hydrogen abstraction → Free H scarcity → Gaseous hydrocarbons only 123 units</a:t>
            </a:r>
          </a:p>
          <a:p>
            <a:pPr marL="285750" indent="-285750">
              <a:lnSpc>
                <a:spcPct val="120000"/>
              </a:lnSpc>
              <a:spcAft>
                <a:spcPts val="267"/>
              </a:spcAft>
              <a:buFont typeface="Arial" panose="020B0604020202020204" pitchFamily="34" charset="0"/>
              <a:buChar char="•"/>
            </a:pPr>
            <a:r>
              <a:rPr lang="en-US" sz="1267" b="1">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 Pore volume 0.002-0.004 cm³/g</a:t>
            </a:r>
            <a:endParaRPr lang="en-US" sz="1267" b="1" dirty="0">
              <a:solidFill>
                <a:schemeClr val="tx2">
                  <a:lumMod val="90000"/>
                  <a:lumOff val="10000"/>
                </a:schemeClr>
              </a:solidFill>
              <a:latin typeface="微软雅黑" panose="020B0503020204020204" pitchFamily="34" charset="-122"/>
              <a:ea typeface="微软雅黑" panose="020B0503020204020204" pitchFamily="34" charset="-122"/>
            </a:endParaRPr>
          </a:p>
        </p:txBody>
      </p:sp>
      <p:sp>
        <p:nvSpPr>
          <p:cNvPr id="29" name="Shape 27"/>
          <p:cNvSpPr/>
          <p:nvPr/>
        </p:nvSpPr>
        <p:spPr>
          <a:xfrm>
            <a:off x="6339840" y="2595964"/>
            <a:ext cx="5120640" cy="3385554"/>
          </a:xfrm>
          <a:prstGeom prst="rect">
            <a:avLst/>
          </a:prstGeom>
          <a:solidFill>
            <a:srgbClr val="FFFFFF"/>
          </a:solidFill>
          <a:ln/>
          <a:effectLst>
            <a:outerShdw blurRad="50800" dist="25400" dir="8100000" algn="bl" rotWithShape="0">
              <a:srgbClr val="000000">
                <a:alpha val="8000"/>
              </a:srgbClr>
            </a:outerShdw>
          </a:effectLst>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30" name="Shape 28"/>
          <p:cNvSpPr/>
          <p:nvPr/>
        </p:nvSpPr>
        <p:spPr>
          <a:xfrm>
            <a:off x="6339840" y="2595963"/>
            <a:ext cx="5120640" cy="623485"/>
          </a:xfrm>
          <a:prstGeom prst="rect">
            <a:avLst/>
          </a:prstGeom>
          <a:solidFill>
            <a:srgbClr val="E17055"/>
          </a:solidFill>
          <a:ln/>
        </p:spPr>
        <p:txBody>
          <a:bodyPr/>
          <a:lstStyle/>
          <a:p>
            <a:endParaRPr lang="zh-CN" altLang="en-US" sz="2400">
              <a:latin typeface="微软雅黑" panose="020B0503020204020204" pitchFamily="34" charset="-122"/>
              <a:ea typeface="微软雅黑" panose="020B0503020204020204" pitchFamily="34" charset="-122"/>
            </a:endParaRPr>
          </a:p>
        </p:txBody>
      </p:sp>
      <p:sp>
        <p:nvSpPr>
          <p:cNvPr id="31" name="Text 29"/>
          <p:cNvSpPr/>
          <p:nvPr/>
        </p:nvSpPr>
        <p:spPr>
          <a:xfrm>
            <a:off x="6519745" y="2595962"/>
            <a:ext cx="4632960" cy="623485"/>
          </a:xfrm>
          <a:prstGeom prst="rect">
            <a:avLst/>
          </a:prstGeom>
          <a:noFill/>
          <a:ln/>
        </p:spPr>
        <p:txBody>
          <a:bodyPr wrap="square" rtlCol="0" anchor="ctr"/>
          <a:lstStyle/>
          <a:p>
            <a:pPr>
              <a:lnSpc>
                <a:spcPct val="130000"/>
              </a:lnSpc>
            </a:pPr>
            <a:r>
              <a:rPr lang="en-US" sz="1467" b="1">
                <a:solidFill>
                  <a:srgbClr val="FFFFFF"/>
                </a:solidFill>
                <a:latin typeface="微软雅黑" panose="020B0503020204020204" pitchFamily="34" charset="-122"/>
                <a:ea typeface="微软雅黑" panose="020B0503020204020204" pitchFamily="34" charset="-122"/>
                <a:cs typeface="Microsoft YaHei" pitchFamily="34" charset="-120"/>
              </a:rPr>
              <a:t>Clayey shale (Longmaxi Fm.): Gas-rich, porous, high pore abundance</a:t>
            </a:r>
            <a:endParaRPr lang="en-US" sz="1467" dirty="0">
              <a:latin typeface="微软雅黑" panose="020B0503020204020204" pitchFamily="34" charset="-122"/>
              <a:ea typeface="微软雅黑" panose="020B0503020204020204" pitchFamily="34" charset="-122"/>
            </a:endParaRPr>
          </a:p>
        </p:txBody>
      </p:sp>
      <p:sp>
        <p:nvSpPr>
          <p:cNvPr id="41" name="Shape 3">
            <a:extLst>
              <a:ext uri="{FF2B5EF4-FFF2-40B4-BE49-F238E27FC236}">
                <a16:creationId xmlns:a16="http://schemas.microsoft.com/office/drawing/2014/main" id="{C10F4566-9231-DBCC-D61C-DFB8B0C41B31}"/>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42" name="Text 2">
            <a:extLst>
              <a:ext uri="{FF2B5EF4-FFF2-40B4-BE49-F238E27FC236}">
                <a16:creationId xmlns:a16="http://schemas.microsoft.com/office/drawing/2014/main" id="{611098FC-503C-0C4F-B84E-6DAFDFE5FBF6}"/>
              </a:ext>
            </a:extLst>
          </p:cNvPr>
          <p:cNvSpPr/>
          <p:nvPr/>
        </p:nvSpPr>
        <p:spPr>
          <a:xfrm>
            <a:off x="548640" y="121909"/>
            <a:ext cx="8260381"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5.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Conclusions and Implications</a:t>
            </a:r>
          </a:p>
        </p:txBody>
      </p:sp>
      <p:sp>
        <p:nvSpPr>
          <p:cNvPr id="43" name="箭头: 右 42">
            <a:extLst>
              <a:ext uri="{FF2B5EF4-FFF2-40B4-BE49-F238E27FC236}">
                <a16:creationId xmlns:a16="http://schemas.microsoft.com/office/drawing/2014/main" id="{03BCDCEA-4D33-A9D2-A285-08427FF00C19}"/>
              </a:ext>
            </a:extLst>
          </p:cNvPr>
          <p:cNvSpPr/>
          <p:nvPr/>
        </p:nvSpPr>
        <p:spPr>
          <a:xfrm>
            <a:off x="2590800" y="1703659"/>
            <a:ext cx="146304" cy="176406"/>
          </a:xfrm>
          <a:prstGeom prst="rightArrow">
            <a:avLst/>
          </a:prstGeom>
          <a:solidFill>
            <a:schemeClr val="bg1">
              <a:lumMod val="50000"/>
            </a:schemeClr>
          </a:solidFill>
          <a:ln>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4" name="箭头: 右 43">
            <a:extLst>
              <a:ext uri="{FF2B5EF4-FFF2-40B4-BE49-F238E27FC236}">
                <a16:creationId xmlns:a16="http://schemas.microsoft.com/office/drawing/2014/main" id="{FB4CB6D2-A058-4C24-82AF-4583FED3EB84}"/>
              </a:ext>
            </a:extLst>
          </p:cNvPr>
          <p:cNvSpPr/>
          <p:nvPr/>
        </p:nvSpPr>
        <p:spPr>
          <a:xfrm>
            <a:off x="4322064" y="1700411"/>
            <a:ext cx="146304" cy="176406"/>
          </a:xfrm>
          <a:prstGeom prst="rightArrow">
            <a:avLst/>
          </a:prstGeom>
          <a:solidFill>
            <a:schemeClr val="bg1">
              <a:lumMod val="50000"/>
            </a:schemeClr>
          </a:solidFill>
          <a:ln>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5" name="箭头: 右 44">
            <a:extLst>
              <a:ext uri="{FF2B5EF4-FFF2-40B4-BE49-F238E27FC236}">
                <a16:creationId xmlns:a16="http://schemas.microsoft.com/office/drawing/2014/main" id="{DB4F932A-875C-80D1-BE77-06F656AF065C}"/>
              </a:ext>
            </a:extLst>
          </p:cNvPr>
          <p:cNvSpPr/>
          <p:nvPr/>
        </p:nvSpPr>
        <p:spPr>
          <a:xfrm>
            <a:off x="6071616" y="1700411"/>
            <a:ext cx="146304" cy="176406"/>
          </a:xfrm>
          <a:prstGeom prst="rightArrow">
            <a:avLst/>
          </a:prstGeom>
          <a:solidFill>
            <a:srgbClr val="1C7293"/>
          </a:solidFill>
          <a:ln>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6" name="箭头: 右 45">
            <a:extLst>
              <a:ext uri="{FF2B5EF4-FFF2-40B4-BE49-F238E27FC236}">
                <a16:creationId xmlns:a16="http://schemas.microsoft.com/office/drawing/2014/main" id="{0214FDF9-C8BB-25FF-D8F8-6DBF349A09F3}"/>
              </a:ext>
            </a:extLst>
          </p:cNvPr>
          <p:cNvSpPr/>
          <p:nvPr/>
        </p:nvSpPr>
        <p:spPr>
          <a:xfrm>
            <a:off x="7785735" y="1700411"/>
            <a:ext cx="146304" cy="176406"/>
          </a:xfrm>
          <a:prstGeom prst="rightArrow">
            <a:avLst/>
          </a:prstGeom>
          <a:solidFill>
            <a:srgbClr val="1C7293"/>
          </a:solidFill>
          <a:ln>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7" name="箭头: 右 46">
            <a:extLst>
              <a:ext uri="{FF2B5EF4-FFF2-40B4-BE49-F238E27FC236}">
                <a16:creationId xmlns:a16="http://schemas.microsoft.com/office/drawing/2014/main" id="{CA1F8BC6-B46B-DA4F-67DB-E7427DBB4594}"/>
              </a:ext>
            </a:extLst>
          </p:cNvPr>
          <p:cNvSpPr/>
          <p:nvPr/>
        </p:nvSpPr>
        <p:spPr>
          <a:xfrm>
            <a:off x="9514713" y="1700411"/>
            <a:ext cx="146304" cy="176406"/>
          </a:xfrm>
          <a:prstGeom prst="rightArrow">
            <a:avLst/>
          </a:prstGeom>
          <a:solidFill>
            <a:srgbClr val="E17055"/>
          </a:solidFill>
          <a:ln>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8" name="Text 26">
            <a:extLst>
              <a:ext uri="{FF2B5EF4-FFF2-40B4-BE49-F238E27FC236}">
                <a16:creationId xmlns:a16="http://schemas.microsoft.com/office/drawing/2014/main" id="{B02DD51C-4C06-7402-4BC5-903508879081}"/>
              </a:ext>
            </a:extLst>
          </p:cNvPr>
          <p:cNvSpPr/>
          <p:nvPr/>
        </p:nvSpPr>
        <p:spPr>
          <a:xfrm>
            <a:off x="6512579" y="3386042"/>
            <a:ext cx="4647291" cy="2390776"/>
          </a:xfrm>
          <a:prstGeom prst="rect">
            <a:avLst/>
          </a:prstGeom>
          <a:noFill/>
          <a:ln/>
        </p:spPr>
        <p:txBody>
          <a:bodyPr wrap="square" rtlCol="0" anchor="ctr"/>
          <a:lstStyle/>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Deep-water shelf facies → Benthic algae &gt;85%</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High pore-forming potential (complex biological structure)</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Rigid biogenic silica framework protects pores</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Clay adsorption &amp; catalysis → Abundant free H (44 units)</a:t>
            </a:r>
          </a:p>
          <a:p>
            <a:pPr marL="285750" indent="-285750">
              <a:lnSpc>
                <a:spcPct val="120000"/>
              </a:lnSpc>
              <a:spcAft>
                <a:spcPts val="267"/>
              </a:spcAft>
              <a:buFont typeface="Arial" panose="020B0604020202020204" pitchFamily="34" charset="0"/>
              <a:buChar char="•"/>
            </a:pPr>
            <a:r>
              <a:rPr lang="en-US" sz="1267">
                <a:solidFill>
                  <a:schemeClr val="tx2">
                    <a:lumMod val="90000"/>
                    <a:lumOff val="10000"/>
                  </a:schemeClr>
                </a:solidFill>
                <a:latin typeface="微软雅黑" panose="020B0503020204020204" pitchFamily="34" charset="-122"/>
                <a:ea typeface="微软雅黑" panose="020B0503020204020204" pitchFamily="34" charset="-122"/>
                <a:cs typeface="Microsoft YaHei" pitchFamily="34" charset="-120"/>
              </a:rPr>
              <a:t>Synergy of Brønsted &amp; Lewis acids → Gaseous hydrocarbons up to 234 units</a:t>
            </a:r>
          </a:p>
          <a:p>
            <a:pPr marL="285750" indent="-285750">
              <a:lnSpc>
                <a:spcPct val="120000"/>
              </a:lnSpc>
              <a:spcAft>
                <a:spcPts val="267"/>
              </a:spcAft>
              <a:buFont typeface="Arial" panose="020B0604020202020204" pitchFamily="34" charset="0"/>
              <a:buChar char="•"/>
            </a:pPr>
            <a:r>
              <a:rPr lang="en-US" sz="1267" b="1">
                <a:solidFill>
                  <a:srgbClr val="E17055"/>
                </a:solidFill>
                <a:latin typeface="微软雅黑" panose="020B0503020204020204" pitchFamily="34" charset="-122"/>
                <a:ea typeface="微软雅黑" panose="020B0503020204020204" pitchFamily="34" charset="-122"/>
                <a:cs typeface="Microsoft YaHei" pitchFamily="34" charset="-120"/>
              </a:rPr>
              <a:t>→ Pore volume 0.015-0.021 cm³/g</a:t>
            </a:r>
            <a:endParaRPr lang="en-US" sz="1267" b="1" dirty="0">
              <a:solidFill>
                <a:srgbClr val="E17055"/>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B93DD9A-60D6-D49D-8CE5-6EBC8E350EAF}"/>
              </a:ext>
            </a:extLst>
          </p:cNvPr>
          <p:cNvSpPr/>
          <p:nvPr/>
        </p:nvSpPr>
        <p:spPr>
          <a:xfrm>
            <a:off x="0" y="0"/>
            <a:ext cx="12192000" cy="6858000"/>
          </a:xfrm>
          <a:prstGeom prst="rect">
            <a:avLst/>
          </a:prstGeom>
          <a:solidFill>
            <a:schemeClr val="accent1">
              <a:lumMod val="75000"/>
            </a:schemeClr>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9" name="Text 2">
            <a:extLst>
              <a:ext uri="{FF2B5EF4-FFF2-40B4-BE49-F238E27FC236}">
                <a16:creationId xmlns:a16="http://schemas.microsoft.com/office/drawing/2014/main" id="{95B5FC4A-30A9-7428-F498-010269CB36A7}"/>
              </a:ext>
            </a:extLst>
          </p:cNvPr>
          <p:cNvSpPr/>
          <p:nvPr/>
        </p:nvSpPr>
        <p:spPr>
          <a:xfrm>
            <a:off x="3897608" y="3067167"/>
            <a:ext cx="4270034" cy="723665"/>
          </a:xfrm>
          <a:prstGeom prst="rect">
            <a:avLst/>
          </a:prstGeom>
          <a:noFill/>
          <a:ln/>
        </p:spPr>
        <p:txBody>
          <a:bodyPr wrap="square" rtlCol="0" anchor="ctr"/>
          <a:lstStyle/>
          <a:p>
            <a:pPr algn="ctr"/>
            <a:r>
              <a:rPr lang="en-US" sz="6000" b="1">
                <a:solidFill>
                  <a:schemeClr val="bg1"/>
                </a:solidFill>
                <a:latin typeface="Microsoft YaHei" pitchFamily="34" charset="0"/>
                <a:ea typeface="Microsoft YaHei" pitchFamily="34" charset="-122"/>
                <a:cs typeface="Microsoft YaHei" pitchFamily="34" charset="-120"/>
              </a:rPr>
              <a:t>T</a:t>
            </a:r>
            <a:r>
              <a:rPr lang="en-US" altLang="zh-CN" sz="6000" b="1">
                <a:solidFill>
                  <a:schemeClr val="bg1"/>
                </a:solidFill>
                <a:latin typeface="Microsoft YaHei" pitchFamily="34" charset="0"/>
                <a:ea typeface="Microsoft YaHei" pitchFamily="34" charset="-122"/>
                <a:cs typeface="Microsoft YaHei" pitchFamily="34" charset="-120"/>
              </a:rPr>
              <a:t>hanks!</a:t>
            </a:r>
            <a:endParaRPr lang="en-US" sz="6000" dirty="0">
              <a:solidFill>
                <a:schemeClr val="bg1"/>
              </a:solidFill>
            </a:endParaRPr>
          </a:p>
        </p:txBody>
      </p:sp>
    </p:spTree>
    <p:extLst>
      <p:ext uri="{BB962C8B-B14F-4D97-AF65-F5344CB8AC3E}">
        <p14:creationId xmlns:p14="http://schemas.microsoft.com/office/powerpoint/2010/main" val="2715972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a:extLst>
              <a:ext uri="{FF2B5EF4-FFF2-40B4-BE49-F238E27FC236}">
                <a16:creationId xmlns:a16="http://schemas.microsoft.com/office/drawing/2014/main" id="{CE0423CE-EC2C-593B-C32A-1F18AC0399D3}"/>
              </a:ext>
            </a:extLst>
          </p:cNvPr>
          <p:cNvSpPr/>
          <p:nvPr/>
        </p:nvSpPr>
        <p:spPr>
          <a:xfrm>
            <a:off x="548640" y="228600"/>
            <a:ext cx="4572000" cy="502920"/>
          </a:xfrm>
          <a:prstGeom prst="rect">
            <a:avLst/>
          </a:prstGeom>
          <a:noFill/>
          <a:ln/>
        </p:spPr>
        <p:txBody>
          <a:bodyPr wrap="square" rtlCol="0" anchor="ctr"/>
          <a:lstStyle/>
          <a:p>
            <a:pPr marL="0" indent="0">
              <a:buNone/>
            </a:pPr>
            <a:r>
              <a:rPr lang="en-US" sz="2800" b="1">
                <a:solidFill>
                  <a:schemeClr val="accent1">
                    <a:lumMod val="75000"/>
                  </a:schemeClr>
                </a:solidFill>
                <a:latin typeface="Microsoft YaHei" pitchFamily="34" charset="0"/>
                <a:ea typeface="Microsoft YaHei" pitchFamily="34" charset="-122"/>
                <a:cs typeface="Microsoft YaHei" pitchFamily="34" charset="-120"/>
              </a:rPr>
              <a:t>Presentation Outline</a:t>
            </a:r>
            <a:endParaRPr lang="en-US" sz="2800" dirty="0">
              <a:solidFill>
                <a:schemeClr val="accent1">
                  <a:lumMod val="75000"/>
                </a:schemeClr>
              </a:solidFill>
            </a:endParaRPr>
          </a:p>
        </p:txBody>
      </p:sp>
      <p:sp>
        <p:nvSpPr>
          <p:cNvPr id="7" name="Shape 3">
            <a:extLst>
              <a:ext uri="{FF2B5EF4-FFF2-40B4-BE49-F238E27FC236}">
                <a16:creationId xmlns:a16="http://schemas.microsoft.com/office/drawing/2014/main" id="{6A5923E8-FB6B-8C31-314A-3FE5F9F2F9B0}"/>
              </a:ext>
            </a:extLst>
          </p:cNvPr>
          <p:cNvSpPr/>
          <p:nvPr/>
        </p:nvSpPr>
        <p:spPr>
          <a:xfrm>
            <a:off x="548640" y="777240"/>
            <a:ext cx="1097280" cy="36576"/>
          </a:xfrm>
          <a:prstGeom prst="rect">
            <a:avLst/>
          </a:prstGeom>
          <a:solidFill>
            <a:srgbClr val="E8A87C"/>
          </a:solidFill>
          <a:ln/>
        </p:spPr>
        <p:txBody>
          <a:bodyPr/>
          <a:lstStyle/>
          <a:p>
            <a:endParaRPr lang="zh-CN" altLang="en-US"/>
          </a:p>
        </p:txBody>
      </p:sp>
      <p:sp>
        <p:nvSpPr>
          <p:cNvPr id="9" name="Text 5">
            <a:extLst>
              <a:ext uri="{FF2B5EF4-FFF2-40B4-BE49-F238E27FC236}">
                <a16:creationId xmlns:a16="http://schemas.microsoft.com/office/drawing/2014/main" id="{08521154-D5FD-8D6D-CC95-5D7AAB67276A}"/>
              </a:ext>
            </a:extLst>
          </p:cNvPr>
          <p:cNvSpPr/>
          <p:nvPr/>
        </p:nvSpPr>
        <p:spPr>
          <a:xfrm>
            <a:off x="2116454" y="1455229"/>
            <a:ext cx="7498325" cy="347472"/>
          </a:xfrm>
          <a:prstGeom prst="rect">
            <a:avLst/>
          </a:prstGeom>
          <a:noFill/>
          <a:ln/>
        </p:spPr>
        <p:txBody>
          <a:bodyPr wrap="square" rtlCol="0" anchor="ctr"/>
          <a:lstStyle/>
          <a:p>
            <a:pPr marL="0" indent="0">
              <a:buNone/>
            </a:pPr>
            <a:r>
              <a:rPr lang="en-US" altLang="zh-CN" sz="2800" b="1">
                <a:solidFill>
                  <a:srgbClr val="2D3436"/>
                </a:solidFill>
                <a:latin typeface="Microsoft YaHei" pitchFamily="34" charset="0"/>
                <a:ea typeface="Microsoft YaHei" pitchFamily="34" charset="-122"/>
                <a:cs typeface="Microsoft YaHei" pitchFamily="34" charset="-120"/>
              </a:rPr>
              <a:t>Research Objectives and Significance</a:t>
            </a:r>
            <a:endParaRPr lang="en-US" sz="2800" dirty="0"/>
          </a:p>
        </p:txBody>
      </p:sp>
      <p:sp>
        <p:nvSpPr>
          <p:cNvPr id="10" name="Shape 6">
            <a:extLst>
              <a:ext uri="{FF2B5EF4-FFF2-40B4-BE49-F238E27FC236}">
                <a16:creationId xmlns:a16="http://schemas.microsoft.com/office/drawing/2014/main" id="{CFF63050-3245-DDDC-B76B-8B7D4670790D}"/>
              </a:ext>
            </a:extLst>
          </p:cNvPr>
          <p:cNvSpPr/>
          <p:nvPr/>
        </p:nvSpPr>
        <p:spPr>
          <a:xfrm>
            <a:off x="2198370" y="1885188"/>
            <a:ext cx="7200000" cy="0"/>
          </a:xfrm>
          <a:prstGeom prst="line">
            <a:avLst/>
          </a:prstGeom>
          <a:noFill/>
          <a:ln w="6350">
            <a:solidFill>
              <a:srgbClr val="E8ECF0"/>
            </a:solidFill>
            <a:prstDash val="solid"/>
          </a:ln>
        </p:spPr>
        <p:txBody>
          <a:bodyPr/>
          <a:lstStyle/>
          <a:p>
            <a:endParaRPr lang="zh-CN" altLang="en-US" sz="4000"/>
          </a:p>
        </p:txBody>
      </p:sp>
      <p:sp>
        <p:nvSpPr>
          <p:cNvPr id="12" name="Text 8">
            <a:extLst>
              <a:ext uri="{FF2B5EF4-FFF2-40B4-BE49-F238E27FC236}">
                <a16:creationId xmlns:a16="http://schemas.microsoft.com/office/drawing/2014/main" id="{72CC0BF0-03AE-5664-EC56-4F395D93AA07}"/>
              </a:ext>
            </a:extLst>
          </p:cNvPr>
          <p:cNvSpPr/>
          <p:nvPr/>
        </p:nvSpPr>
        <p:spPr>
          <a:xfrm>
            <a:off x="2116455" y="3288506"/>
            <a:ext cx="8928772" cy="347472"/>
          </a:xfrm>
          <a:prstGeom prst="rect">
            <a:avLst/>
          </a:prstGeom>
          <a:noFill/>
          <a:ln/>
        </p:spPr>
        <p:txBody>
          <a:bodyPr wrap="square" rtlCol="0" anchor="ctr"/>
          <a:lstStyle/>
          <a:p>
            <a:pPr marL="0" indent="0">
              <a:buNone/>
            </a:pPr>
            <a:r>
              <a:rPr lang="en-US" altLang="zh-CN" sz="2800" b="1">
                <a:solidFill>
                  <a:srgbClr val="2D3436"/>
                </a:solidFill>
                <a:latin typeface="Microsoft YaHei" pitchFamily="34" charset="0"/>
                <a:ea typeface="Microsoft YaHei" pitchFamily="34" charset="-122"/>
                <a:cs typeface="Microsoft YaHei" pitchFamily="34" charset="-120"/>
              </a:rPr>
              <a:t>Organic Matter Enrichment Mechanisms</a:t>
            </a:r>
            <a:endParaRPr lang="en-US" sz="2800" dirty="0"/>
          </a:p>
        </p:txBody>
      </p:sp>
      <p:sp>
        <p:nvSpPr>
          <p:cNvPr id="15" name="Text 11">
            <a:extLst>
              <a:ext uri="{FF2B5EF4-FFF2-40B4-BE49-F238E27FC236}">
                <a16:creationId xmlns:a16="http://schemas.microsoft.com/office/drawing/2014/main" id="{BB98642C-C2D9-DA3E-9604-D4CDB6C490F4}"/>
              </a:ext>
            </a:extLst>
          </p:cNvPr>
          <p:cNvSpPr/>
          <p:nvPr/>
        </p:nvSpPr>
        <p:spPr>
          <a:xfrm>
            <a:off x="2116454" y="2371868"/>
            <a:ext cx="8928773" cy="347472"/>
          </a:xfrm>
          <a:prstGeom prst="rect">
            <a:avLst/>
          </a:prstGeom>
          <a:noFill/>
          <a:ln/>
        </p:spPr>
        <p:txBody>
          <a:bodyPr wrap="square" rtlCol="0" anchor="ctr"/>
          <a:lstStyle/>
          <a:p>
            <a:pPr marL="0" indent="0">
              <a:buNone/>
            </a:pPr>
            <a:r>
              <a:rPr lang="en-US" altLang="zh-CN" sz="2800" b="1">
                <a:solidFill>
                  <a:srgbClr val="2D3436"/>
                </a:solidFill>
                <a:latin typeface="Microsoft YaHei" pitchFamily="34" charset="0"/>
                <a:ea typeface="Microsoft YaHei" pitchFamily="34" charset="-122"/>
                <a:cs typeface="Microsoft YaHei" pitchFamily="34" charset="-120"/>
              </a:rPr>
              <a:t>Geological Background of Gufeng Fm.</a:t>
            </a:r>
            <a:endParaRPr lang="en-US" sz="2800" dirty="0"/>
          </a:p>
        </p:txBody>
      </p:sp>
      <p:sp>
        <p:nvSpPr>
          <p:cNvPr id="18" name="Text 14">
            <a:extLst>
              <a:ext uri="{FF2B5EF4-FFF2-40B4-BE49-F238E27FC236}">
                <a16:creationId xmlns:a16="http://schemas.microsoft.com/office/drawing/2014/main" id="{C321E52D-0D2E-9985-76E7-8D692BA61F28}"/>
              </a:ext>
            </a:extLst>
          </p:cNvPr>
          <p:cNvSpPr/>
          <p:nvPr/>
        </p:nvSpPr>
        <p:spPr>
          <a:xfrm>
            <a:off x="2116454" y="4205145"/>
            <a:ext cx="8928771" cy="347472"/>
          </a:xfrm>
          <a:prstGeom prst="rect">
            <a:avLst/>
          </a:prstGeom>
          <a:noFill/>
          <a:ln/>
        </p:spPr>
        <p:txBody>
          <a:bodyPr wrap="square" rtlCol="0" anchor="ctr"/>
          <a:lstStyle/>
          <a:p>
            <a:r>
              <a:rPr lang="en-US" altLang="zh-CN" sz="2800" b="1">
                <a:solidFill>
                  <a:srgbClr val="2D3436"/>
                </a:solidFill>
                <a:latin typeface="Microsoft YaHei" pitchFamily="34" charset="0"/>
                <a:ea typeface="Microsoft YaHei" pitchFamily="34" charset="-122"/>
                <a:cs typeface="Microsoft YaHei" pitchFamily="34" charset="-120"/>
              </a:rPr>
              <a:t>Organic Pore Evolution Models</a:t>
            </a:r>
            <a:endParaRPr lang="en-US" altLang="zh-CN" sz="2800" dirty="0"/>
          </a:p>
        </p:txBody>
      </p:sp>
      <p:sp>
        <p:nvSpPr>
          <p:cNvPr id="21" name="Text 17">
            <a:extLst>
              <a:ext uri="{FF2B5EF4-FFF2-40B4-BE49-F238E27FC236}">
                <a16:creationId xmlns:a16="http://schemas.microsoft.com/office/drawing/2014/main" id="{A911593D-8E5E-9DC5-5028-9099F297C9CF}"/>
              </a:ext>
            </a:extLst>
          </p:cNvPr>
          <p:cNvSpPr/>
          <p:nvPr/>
        </p:nvSpPr>
        <p:spPr>
          <a:xfrm>
            <a:off x="2116455" y="5121783"/>
            <a:ext cx="9109842" cy="347472"/>
          </a:xfrm>
          <a:prstGeom prst="rect">
            <a:avLst/>
          </a:prstGeom>
          <a:noFill/>
          <a:ln/>
        </p:spPr>
        <p:txBody>
          <a:bodyPr wrap="square" rtlCol="0" anchor="ctr"/>
          <a:lstStyle/>
          <a:p>
            <a:pPr marL="0" indent="0">
              <a:buNone/>
            </a:pPr>
            <a:r>
              <a:rPr lang="en-US" altLang="zh-CN" sz="2800" b="1">
                <a:solidFill>
                  <a:srgbClr val="2D3436"/>
                </a:solidFill>
                <a:latin typeface="Microsoft YaHei" pitchFamily="34" charset="0"/>
                <a:ea typeface="Microsoft YaHei" pitchFamily="34" charset="-122"/>
                <a:cs typeface="Microsoft YaHei" pitchFamily="34" charset="-120"/>
              </a:rPr>
              <a:t>Conclusions and Implications</a:t>
            </a:r>
            <a:endParaRPr lang="en-US" sz="2800" dirty="0"/>
          </a:p>
        </p:txBody>
      </p:sp>
      <p:sp>
        <p:nvSpPr>
          <p:cNvPr id="38" name="Shape 6">
            <a:extLst>
              <a:ext uri="{FF2B5EF4-FFF2-40B4-BE49-F238E27FC236}">
                <a16:creationId xmlns:a16="http://schemas.microsoft.com/office/drawing/2014/main" id="{265AC70E-16A4-94B7-701A-5334E7D97517}"/>
              </a:ext>
            </a:extLst>
          </p:cNvPr>
          <p:cNvSpPr/>
          <p:nvPr/>
        </p:nvSpPr>
        <p:spPr>
          <a:xfrm>
            <a:off x="2198370" y="2809113"/>
            <a:ext cx="7200000" cy="0"/>
          </a:xfrm>
          <a:prstGeom prst="line">
            <a:avLst/>
          </a:prstGeom>
          <a:noFill/>
          <a:ln w="6350">
            <a:solidFill>
              <a:srgbClr val="E8ECF0"/>
            </a:solidFill>
            <a:prstDash val="solid"/>
          </a:ln>
        </p:spPr>
        <p:txBody>
          <a:bodyPr/>
          <a:lstStyle/>
          <a:p>
            <a:endParaRPr lang="zh-CN" altLang="en-US" sz="4000"/>
          </a:p>
        </p:txBody>
      </p:sp>
      <p:sp>
        <p:nvSpPr>
          <p:cNvPr id="39" name="Shape 6">
            <a:extLst>
              <a:ext uri="{FF2B5EF4-FFF2-40B4-BE49-F238E27FC236}">
                <a16:creationId xmlns:a16="http://schemas.microsoft.com/office/drawing/2014/main" id="{96FF980B-3AF1-5CCE-8B3F-2C7C07446AF6}"/>
              </a:ext>
            </a:extLst>
          </p:cNvPr>
          <p:cNvSpPr/>
          <p:nvPr/>
        </p:nvSpPr>
        <p:spPr>
          <a:xfrm flipV="1">
            <a:off x="2198370" y="3732859"/>
            <a:ext cx="7200000" cy="179"/>
          </a:xfrm>
          <a:prstGeom prst="line">
            <a:avLst/>
          </a:prstGeom>
          <a:noFill/>
          <a:ln w="6350">
            <a:solidFill>
              <a:srgbClr val="E8ECF0"/>
            </a:solidFill>
            <a:prstDash val="solid"/>
          </a:ln>
        </p:spPr>
        <p:txBody>
          <a:bodyPr/>
          <a:lstStyle/>
          <a:p>
            <a:endParaRPr lang="zh-CN" altLang="en-US" sz="4000"/>
          </a:p>
        </p:txBody>
      </p:sp>
      <p:sp>
        <p:nvSpPr>
          <p:cNvPr id="40" name="Shape 6">
            <a:extLst>
              <a:ext uri="{FF2B5EF4-FFF2-40B4-BE49-F238E27FC236}">
                <a16:creationId xmlns:a16="http://schemas.microsoft.com/office/drawing/2014/main" id="{C55EBDAC-E961-15B8-F5D0-3DAA05EED588}"/>
              </a:ext>
            </a:extLst>
          </p:cNvPr>
          <p:cNvSpPr/>
          <p:nvPr/>
        </p:nvSpPr>
        <p:spPr>
          <a:xfrm>
            <a:off x="2198370" y="4656963"/>
            <a:ext cx="7200000" cy="0"/>
          </a:xfrm>
          <a:prstGeom prst="line">
            <a:avLst/>
          </a:prstGeom>
          <a:noFill/>
          <a:ln w="6350">
            <a:solidFill>
              <a:srgbClr val="E8ECF0"/>
            </a:solidFill>
            <a:prstDash val="solid"/>
          </a:ln>
        </p:spPr>
        <p:txBody>
          <a:bodyPr/>
          <a:lstStyle/>
          <a:p>
            <a:endParaRPr lang="zh-CN" altLang="en-US" sz="4000"/>
          </a:p>
        </p:txBody>
      </p:sp>
      <p:sp>
        <p:nvSpPr>
          <p:cNvPr id="41" name="Shape 6">
            <a:extLst>
              <a:ext uri="{FF2B5EF4-FFF2-40B4-BE49-F238E27FC236}">
                <a16:creationId xmlns:a16="http://schemas.microsoft.com/office/drawing/2014/main" id="{D7246D07-D26B-9238-BADB-FE9534080D84}"/>
              </a:ext>
            </a:extLst>
          </p:cNvPr>
          <p:cNvSpPr/>
          <p:nvPr/>
        </p:nvSpPr>
        <p:spPr>
          <a:xfrm>
            <a:off x="2198369" y="5580888"/>
            <a:ext cx="7200000" cy="0"/>
          </a:xfrm>
          <a:prstGeom prst="line">
            <a:avLst/>
          </a:prstGeom>
          <a:noFill/>
          <a:ln w="6350">
            <a:solidFill>
              <a:srgbClr val="E8ECF0"/>
            </a:solidFill>
            <a:prstDash val="solid"/>
          </a:ln>
        </p:spPr>
        <p:txBody>
          <a:bodyPr/>
          <a:lstStyle/>
          <a:p>
            <a:endParaRPr lang="zh-CN" altLang="en-US" sz="4000"/>
          </a:p>
        </p:txBody>
      </p:sp>
      <p:sp>
        <p:nvSpPr>
          <p:cNvPr id="42" name="Text 4">
            <a:extLst>
              <a:ext uri="{FF2B5EF4-FFF2-40B4-BE49-F238E27FC236}">
                <a16:creationId xmlns:a16="http://schemas.microsoft.com/office/drawing/2014/main" id="{327EC428-E8EE-D80D-59DB-39432AB2E5F4}"/>
              </a:ext>
            </a:extLst>
          </p:cNvPr>
          <p:cNvSpPr/>
          <p:nvPr/>
        </p:nvSpPr>
        <p:spPr>
          <a:xfrm>
            <a:off x="1523999" y="1537359"/>
            <a:ext cx="619125" cy="347472"/>
          </a:xfrm>
          <a:prstGeom prst="rect">
            <a:avLst/>
          </a:prstGeom>
          <a:noFill/>
          <a:ln/>
        </p:spPr>
        <p:txBody>
          <a:bodyPr wrap="square" rtlCol="0" anchor="ctr"/>
          <a:lstStyle/>
          <a:p>
            <a:pPr marL="0" indent="0">
              <a:buNone/>
            </a:pPr>
            <a:r>
              <a:rPr lang="en-US" sz="2800" b="1" dirty="0">
                <a:solidFill>
                  <a:schemeClr val="accent1">
                    <a:lumMod val="75000"/>
                  </a:schemeClr>
                </a:solidFill>
                <a:latin typeface="Calibri" pitchFamily="34" charset="0"/>
                <a:ea typeface="Calibri" pitchFamily="34" charset="-122"/>
                <a:cs typeface="Calibri" pitchFamily="34" charset="-120"/>
              </a:rPr>
              <a:t>01</a:t>
            </a:r>
            <a:endParaRPr lang="en-US" sz="2800" dirty="0">
              <a:solidFill>
                <a:schemeClr val="accent1">
                  <a:lumMod val="75000"/>
                </a:schemeClr>
              </a:solidFill>
            </a:endParaRPr>
          </a:p>
        </p:txBody>
      </p:sp>
      <p:sp>
        <p:nvSpPr>
          <p:cNvPr id="43" name="Text 4">
            <a:extLst>
              <a:ext uri="{FF2B5EF4-FFF2-40B4-BE49-F238E27FC236}">
                <a16:creationId xmlns:a16="http://schemas.microsoft.com/office/drawing/2014/main" id="{E5C11300-18D3-3672-93BA-3925C8F8B858}"/>
              </a:ext>
            </a:extLst>
          </p:cNvPr>
          <p:cNvSpPr/>
          <p:nvPr/>
        </p:nvSpPr>
        <p:spPr>
          <a:xfrm>
            <a:off x="1523999" y="2461373"/>
            <a:ext cx="619125" cy="347472"/>
          </a:xfrm>
          <a:prstGeom prst="rect">
            <a:avLst/>
          </a:prstGeom>
          <a:noFill/>
          <a:ln/>
        </p:spPr>
        <p:txBody>
          <a:bodyPr wrap="square" rtlCol="0" anchor="ctr"/>
          <a:lstStyle/>
          <a:p>
            <a:pPr marL="0" indent="0">
              <a:buNone/>
            </a:pPr>
            <a:r>
              <a:rPr lang="en-US" sz="2800" b="1">
                <a:solidFill>
                  <a:schemeClr val="accent1">
                    <a:lumMod val="75000"/>
                  </a:schemeClr>
                </a:solidFill>
                <a:latin typeface="Calibri" pitchFamily="34" charset="0"/>
                <a:ea typeface="Calibri" pitchFamily="34" charset="-122"/>
                <a:cs typeface="Calibri" pitchFamily="34" charset="-120"/>
              </a:rPr>
              <a:t>02</a:t>
            </a:r>
            <a:endParaRPr lang="en-US" sz="2800" dirty="0">
              <a:solidFill>
                <a:schemeClr val="accent1">
                  <a:lumMod val="75000"/>
                </a:schemeClr>
              </a:solidFill>
            </a:endParaRPr>
          </a:p>
        </p:txBody>
      </p:sp>
      <p:sp>
        <p:nvSpPr>
          <p:cNvPr id="44" name="Text 4">
            <a:extLst>
              <a:ext uri="{FF2B5EF4-FFF2-40B4-BE49-F238E27FC236}">
                <a16:creationId xmlns:a16="http://schemas.microsoft.com/office/drawing/2014/main" id="{2F2D0F65-AE16-68D6-010A-CED76B068653}"/>
              </a:ext>
            </a:extLst>
          </p:cNvPr>
          <p:cNvSpPr/>
          <p:nvPr/>
        </p:nvSpPr>
        <p:spPr>
          <a:xfrm>
            <a:off x="1523999" y="3385387"/>
            <a:ext cx="619125" cy="347472"/>
          </a:xfrm>
          <a:prstGeom prst="rect">
            <a:avLst/>
          </a:prstGeom>
          <a:noFill/>
          <a:ln/>
        </p:spPr>
        <p:txBody>
          <a:bodyPr wrap="square" rtlCol="0" anchor="ctr"/>
          <a:lstStyle/>
          <a:p>
            <a:pPr marL="0" indent="0">
              <a:buNone/>
            </a:pPr>
            <a:r>
              <a:rPr lang="en-US" sz="2800" b="1">
                <a:solidFill>
                  <a:schemeClr val="accent1">
                    <a:lumMod val="75000"/>
                  </a:schemeClr>
                </a:solidFill>
                <a:latin typeface="Calibri" pitchFamily="34" charset="0"/>
                <a:ea typeface="Calibri" pitchFamily="34" charset="-122"/>
                <a:cs typeface="Calibri" pitchFamily="34" charset="-120"/>
              </a:rPr>
              <a:t>03</a:t>
            </a:r>
            <a:endParaRPr lang="en-US" sz="2800" dirty="0">
              <a:solidFill>
                <a:schemeClr val="accent1">
                  <a:lumMod val="75000"/>
                </a:schemeClr>
              </a:solidFill>
            </a:endParaRPr>
          </a:p>
        </p:txBody>
      </p:sp>
      <p:sp>
        <p:nvSpPr>
          <p:cNvPr id="45" name="Text 4">
            <a:extLst>
              <a:ext uri="{FF2B5EF4-FFF2-40B4-BE49-F238E27FC236}">
                <a16:creationId xmlns:a16="http://schemas.microsoft.com/office/drawing/2014/main" id="{A3E57127-2AD4-2AAB-BD43-0FC9B0CC6790}"/>
              </a:ext>
            </a:extLst>
          </p:cNvPr>
          <p:cNvSpPr/>
          <p:nvPr/>
        </p:nvSpPr>
        <p:spPr>
          <a:xfrm>
            <a:off x="1523999" y="4309401"/>
            <a:ext cx="619125" cy="347472"/>
          </a:xfrm>
          <a:prstGeom prst="rect">
            <a:avLst/>
          </a:prstGeom>
          <a:noFill/>
          <a:ln/>
        </p:spPr>
        <p:txBody>
          <a:bodyPr wrap="square" rtlCol="0" anchor="ctr"/>
          <a:lstStyle/>
          <a:p>
            <a:pPr marL="0" indent="0">
              <a:buNone/>
            </a:pPr>
            <a:r>
              <a:rPr lang="en-US" sz="2800" b="1">
                <a:solidFill>
                  <a:schemeClr val="accent1">
                    <a:lumMod val="75000"/>
                  </a:schemeClr>
                </a:solidFill>
                <a:latin typeface="Calibri" pitchFamily="34" charset="0"/>
                <a:ea typeface="Calibri" pitchFamily="34" charset="-122"/>
                <a:cs typeface="Calibri" pitchFamily="34" charset="-120"/>
              </a:rPr>
              <a:t>04</a:t>
            </a:r>
            <a:endParaRPr lang="en-US" sz="2800" dirty="0">
              <a:solidFill>
                <a:schemeClr val="accent1">
                  <a:lumMod val="75000"/>
                </a:schemeClr>
              </a:solidFill>
            </a:endParaRPr>
          </a:p>
        </p:txBody>
      </p:sp>
      <p:sp>
        <p:nvSpPr>
          <p:cNvPr id="46" name="Text 4">
            <a:extLst>
              <a:ext uri="{FF2B5EF4-FFF2-40B4-BE49-F238E27FC236}">
                <a16:creationId xmlns:a16="http://schemas.microsoft.com/office/drawing/2014/main" id="{5DE5F106-E709-0B69-A598-6C38E4C2BCC5}"/>
              </a:ext>
            </a:extLst>
          </p:cNvPr>
          <p:cNvSpPr/>
          <p:nvPr/>
        </p:nvSpPr>
        <p:spPr>
          <a:xfrm>
            <a:off x="1523999" y="5233416"/>
            <a:ext cx="619125" cy="347472"/>
          </a:xfrm>
          <a:prstGeom prst="rect">
            <a:avLst/>
          </a:prstGeom>
          <a:noFill/>
          <a:ln/>
        </p:spPr>
        <p:txBody>
          <a:bodyPr wrap="square" rtlCol="0" anchor="ctr"/>
          <a:lstStyle/>
          <a:p>
            <a:pPr marL="0" indent="0">
              <a:buNone/>
            </a:pPr>
            <a:r>
              <a:rPr lang="en-US" sz="2800" b="1">
                <a:solidFill>
                  <a:schemeClr val="accent1">
                    <a:lumMod val="75000"/>
                  </a:schemeClr>
                </a:solidFill>
                <a:latin typeface="Calibri" pitchFamily="34" charset="0"/>
                <a:ea typeface="Calibri" pitchFamily="34" charset="-122"/>
                <a:cs typeface="Calibri" pitchFamily="34" charset="-120"/>
              </a:rPr>
              <a:t>05</a:t>
            </a:r>
            <a:endParaRPr lang="en-US" sz="2800" dirty="0">
              <a:solidFill>
                <a:schemeClr val="accent1">
                  <a:lumMod val="75000"/>
                </a:schemeClr>
              </a:solidFill>
            </a:endParaRPr>
          </a:p>
        </p:txBody>
      </p:sp>
      <p:sp>
        <p:nvSpPr>
          <p:cNvPr id="49" name="Shape 0">
            <a:extLst>
              <a:ext uri="{FF2B5EF4-FFF2-40B4-BE49-F238E27FC236}">
                <a16:creationId xmlns:a16="http://schemas.microsoft.com/office/drawing/2014/main" id="{3AA27620-3D18-5668-F869-712E19049C39}"/>
              </a:ext>
            </a:extLst>
          </p:cNvPr>
          <p:cNvSpPr/>
          <p:nvPr/>
        </p:nvSpPr>
        <p:spPr>
          <a:xfrm>
            <a:off x="0" y="-1"/>
            <a:ext cx="12192000" cy="116967"/>
          </a:xfrm>
          <a:prstGeom prst="rect">
            <a:avLst/>
          </a:prstGeom>
          <a:solidFill>
            <a:schemeClr val="accent1">
              <a:lumMod val="75000"/>
            </a:schemeClr>
          </a:solidFill>
          <a:ln/>
        </p:spPr>
        <p:txBody>
          <a:bodyPr/>
          <a:lstStyle/>
          <a:p>
            <a:endParaRPr lang="zh-CN" altLang="en-US"/>
          </a:p>
        </p:txBody>
      </p:sp>
      <p:sp>
        <p:nvSpPr>
          <p:cNvPr id="50" name="Shape 0">
            <a:extLst>
              <a:ext uri="{FF2B5EF4-FFF2-40B4-BE49-F238E27FC236}">
                <a16:creationId xmlns:a16="http://schemas.microsoft.com/office/drawing/2014/main" id="{60252BE7-7769-0FFA-1E25-C45E3A58B6AC}"/>
              </a:ext>
            </a:extLst>
          </p:cNvPr>
          <p:cNvSpPr/>
          <p:nvPr/>
        </p:nvSpPr>
        <p:spPr>
          <a:xfrm>
            <a:off x="0" y="6741033"/>
            <a:ext cx="12192000" cy="116967"/>
          </a:xfrm>
          <a:prstGeom prst="rect">
            <a:avLst/>
          </a:prstGeom>
          <a:solidFill>
            <a:schemeClr val="accent1">
              <a:lumMod val="75000"/>
            </a:schemeClr>
          </a:solidFill>
          <a:ln/>
        </p:spPr>
        <p:txBody>
          <a:bodyPr/>
          <a:lstStyle/>
          <a:p>
            <a:endParaRPr lang="zh-CN" altLang="en-US"/>
          </a:p>
        </p:txBody>
      </p:sp>
    </p:spTree>
    <p:extLst>
      <p:ext uri="{BB962C8B-B14F-4D97-AF65-F5344CB8AC3E}">
        <p14:creationId xmlns:p14="http://schemas.microsoft.com/office/powerpoint/2010/main" val="4057499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8E920-DBD1-9ED9-BF5B-8B8201C3DA43}"/>
            </a:ext>
          </a:extLst>
        </p:cNvPr>
        <p:cNvGrpSpPr/>
        <p:nvPr/>
      </p:nvGrpSpPr>
      <p:grpSpPr>
        <a:xfrm>
          <a:off x="0" y="0"/>
          <a:ext cx="0" cy="0"/>
          <a:chOff x="0" y="0"/>
          <a:chExt cx="0" cy="0"/>
        </a:xfrm>
      </p:grpSpPr>
      <p:sp>
        <p:nvSpPr>
          <p:cNvPr id="26" name="Shape 4">
            <a:extLst>
              <a:ext uri="{FF2B5EF4-FFF2-40B4-BE49-F238E27FC236}">
                <a16:creationId xmlns:a16="http://schemas.microsoft.com/office/drawing/2014/main" id="{095ED092-FE04-E417-49DE-462519A8E6E1}"/>
              </a:ext>
            </a:extLst>
          </p:cNvPr>
          <p:cNvSpPr/>
          <p:nvPr/>
        </p:nvSpPr>
        <p:spPr>
          <a:xfrm>
            <a:off x="8091793" y="795488"/>
            <a:ext cx="3629877" cy="2648105"/>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6" name="Shape 3">
            <a:extLst>
              <a:ext uri="{FF2B5EF4-FFF2-40B4-BE49-F238E27FC236}">
                <a16:creationId xmlns:a16="http://schemas.microsoft.com/office/drawing/2014/main" id="{B3180254-2427-16C8-2846-9229DCFB6D65}"/>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25" name="Shape 4">
            <a:extLst>
              <a:ext uri="{FF2B5EF4-FFF2-40B4-BE49-F238E27FC236}">
                <a16:creationId xmlns:a16="http://schemas.microsoft.com/office/drawing/2014/main" id="{2F64CB62-6070-F9F1-26AC-9E299C010C59}"/>
              </a:ext>
            </a:extLst>
          </p:cNvPr>
          <p:cNvSpPr/>
          <p:nvPr/>
        </p:nvSpPr>
        <p:spPr>
          <a:xfrm>
            <a:off x="491696" y="4047457"/>
            <a:ext cx="5604304" cy="2616657"/>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24" name="Shape 4">
            <a:extLst>
              <a:ext uri="{FF2B5EF4-FFF2-40B4-BE49-F238E27FC236}">
                <a16:creationId xmlns:a16="http://schemas.microsoft.com/office/drawing/2014/main" id="{7161EEAE-1CEF-01EB-9C0D-D397FAB79312}"/>
              </a:ext>
            </a:extLst>
          </p:cNvPr>
          <p:cNvSpPr/>
          <p:nvPr/>
        </p:nvSpPr>
        <p:spPr>
          <a:xfrm>
            <a:off x="3747421" y="785909"/>
            <a:ext cx="4213049" cy="2657686"/>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21" name="图片 20">
            <a:extLst>
              <a:ext uri="{FF2B5EF4-FFF2-40B4-BE49-F238E27FC236}">
                <a16:creationId xmlns:a16="http://schemas.microsoft.com/office/drawing/2014/main" id="{42AAEA23-4F54-F6AB-8D47-13F3224B3D13}"/>
              </a:ext>
            </a:extLst>
          </p:cNvPr>
          <p:cNvPicPr>
            <a:picLocks noChangeAspect="1"/>
          </p:cNvPicPr>
          <p:nvPr/>
        </p:nvPicPr>
        <p:blipFill>
          <a:blip r:embed="rId3"/>
          <a:srcRect t="13858"/>
          <a:stretch>
            <a:fillRect/>
          </a:stretch>
        </p:blipFill>
        <p:spPr>
          <a:xfrm>
            <a:off x="3847077" y="1389773"/>
            <a:ext cx="4113393" cy="1775854"/>
          </a:xfrm>
          <a:prstGeom prst="rect">
            <a:avLst/>
          </a:prstGeom>
        </p:spPr>
      </p:pic>
      <p:sp>
        <p:nvSpPr>
          <p:cNvPr id="27" name="Text 5">
            <a:extLst>
              <a:ext uri="{FF2B5EF4-FFF2-40B4-BE49-F238E27FC236}">
                <a16:creationId xmlns:a16="http://schemas.microsoft.com/office/drawing/2014/main" id="{66B05A49-AEB1-0740-0F9E-8C832F6A2CB5}"/>
              </a:ext>
            </a:extLst>
          </p:cNvPr>
          <p:cNvSpPr/>
          <p:nvPr/>
        </p:nvSpPr>
        <p:spPr>
          <a:xfrm>
            <a:off x="3872908" y="795663"/>
            <a:ext cx="3532113"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cs typeface="Microsoft YaHei" pitchFamily="34" charset="-120"/>
              </a:rPr>
              <a:t>Shale Gas Exploration Status</a:t>
            </a:r>
            <a:endParaRPr lang="en-US" sz="1500" dirty="0"/>
          </a:p>
        </p:txBody>
      </p:sp>
      <p:sp>
        <p:nvSpPr>
          <p:cNvPr id="31" name="Text 6">
            <a:extLst>
              <a:ext uri="{FF2B5EF4-FFF2-40B4-BE49-F238E27FC236}">
                <a16:creationId xmlns:a16="http://schemas.microsoft.com/office/drawing/2014/main" id="{D8D55006-9632-9DAD-1EA7-2ADE31EC0488}"/>
              </a:ext>
            </a:extLst>
          </p:cNvPr>
          <p:cNvSpPr/>
          <p:nvPr/>
        </p:nvSpPr>
        <p:spPr>
          <a:xfrm>
            <a:off x="3678197" y="3167085"/>
            <a:ext cx="4282273" cy="283262"/>
          </a:xfrm>
          <a:prstGeom prst="rect">
            <a:avLst/>
          </a:prstGeom>
          <a:noFill/>
          <a:ln/>
        </p:spPr>
        <p:txBody>
          <a:bodyPr wrap="square" lIns="36000" tIns="0" rIns="36000" bIns="0" rtlCol="0" anchor="ctr" anchorCtr="1"/>
          <a:lstStyle/>
          <a:p>
            <a:pPr marL="0" indent="0" algn="ctr"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China shale gas production from the Sichuan Basin by company (eia, 2024)</a:t>
            </a:r>
            <a:endParaRPr lang="en-US" sz="9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2" name="Text 6">
            <a:extLst>
              <a:ext uri="{FF2B5EF4-FFF2-40B4-BE49-F238E27FC236}">
                <a16:creationId xmlns:a16="http://schemas.microsoft.com/office/drawing/2014/main" id="{EB8D2DBB-FBA0-8503-3A4C-A48FA1A9790B}"/>
              </a:ext>
            </a:extLst>
          </p:cNvPr>
          <p:cNvSpPr/>
          <p:nvPr/>
        </p:nvSpPr>
        <p:spPr>
          <a:xfrm>
            <a:off x="3910358" y="1113980"/>
            <a:ext cx="1607167" cy="283262"/>
          </a:xfrm>
          <a:prstGeom prst="rect">
            <a:avLst/>
          </a:prstGeom>
          <a:noFill/>
          <a:ln/>
        </p:spPr>
        <p:txBody>
          <a:bodyPr wrap="square" lIns="36000" tIns="0" rIns="36000" bIns="0" rtlCol="0" anchor="ctr" anchorCtr="1"/>
          <a:lstStyle/>
          <a:p>
            <a:pPr marL="0" indent="0" algn="ctr" fontAlgn="ctr">
              <a:buNone/>
            </a:pPr>
            <a:r>
              <a:rPr lang="en-US" altLang="zh-CN" sz="800">
                <a:solidFill>
                  <a:schemeClr val="accent1">
                    <a:lumMod val="50000"/>
                  </a:schemeClr>
                </a:solidFill>
                <a:latin typeface="微软雅黑" panose="020B0503020204020204" pitchFamily="34" charset="-122"/>
                <a:ea typeface="微软雅黑" panose="020B0503020204020204" pitchFamily="34" charset="-122"/>
              </a:rPr>
              <a:t> billion cubic feet per day</a:t>
            </a:r>
            <a:endParaRPr lang="en-US" sz="800"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3" name="Shape 4">
            <a:extLst>
              <a:ext uri="{FF2B5EF4-FFF2-40B4-BE49-F238E27FC236}">
                <a16:creationId xmlns:a16="http://schemas.microsoft.com/office/drawing/2014/main" id="{7407969B-1276-A50F-3B86-7AAA9DC2B529}"/>
              </a:ext>
            </a:extLst>
          </p:cNvPr>
          <p:cNvSpPr/>
          <p:nvPr/>
        </p:nvSpPr>
        <p:spPr>
          <a:xfrm>
            <a:off x="496849" y="795895"/>
            <a:ext cx="3099879" cy="2647699"/>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graphicFrame>
        <p:nvGraphicFramePr>
          <p:cNvPr id="34" name="图表 33">
            <a:extLst>
              <a:ext uri="{FF2B5EF4-FFF2-40B4-BE49-F238E27FC236}">
                <a16:creationId xmlns:a16="http://schemas.microsoft.com/office/drawing/2014/main" id="{B08EA97E-FF0A-6BB5-E165-D61636E781C9}"/>
              </a:ext>
            </a:extLst>
          </p:cNvPr>
          <p:cNvGraphicFramePr>
            <a:graphicFrameLocks/>
          </p:cNvGraphicFramePr>
          <p:nvPr/>
        </p:nvGraphicFramePr>
        <p:xfrm>
          <a:off x="516218" y="1116109"/>
          <a:ext cx="2846959" cy="2056825"/>
        </p:xfrm>
        <a:graphic>
          <a:graphicData uri="http://schemas.openxmlformats.org/drawingml/2006/chart">
            <c:chart xmlns:c="http://schemas.openxmlformats.org/drawingml/2006/chart" xmlns:r="http://schemas.openxmlformats.org/officeDocument/2006/relationships" r:id="rId4"/>
          </a:graphicData>
        </a:graphic>
      </p:graphicFrame>
      <p:sp>
        <p:nvSpPr>
          <p:cNvPr id="38" name="Text 6">
            <a:extLst>
              <a:ext uri="{FF2B5EF4-FFF2-40B4-BE49-F238E27FC236}">
                <a16:creationId xmlns:a16="http://schemas.microsoft.com/office/drawing/2014/main" id="{78EE3B4E-F64E-13AB-AEFE-C5C00246C903}"/>
              </a:ext>
            </a:extLst>
          </p:cNvPr>
          <p:cNvSpPr/>
          <p:nvPr/>
        </p:nvSpPr>
        <p:spPr>
          <a:xfrm>
            <a:off x="491695" y="3166356"/>
            <a:ext cx="3124402" cy="283262"/>
          </a:xfrm>
          <a:prstGeom prst="rect">
            <a:avLst/>
          </a:prstGeom>
          <a:noFill/>
          <a:ln/>
        </p:spPr>
        <p:txBody>
          <a:bodyPr wrap="square" lIns="36000" tIns="0" rIns="36000" bIns="0" rtlCol="0" anchor="ctr" anchorCtr="1"/>
          <a:lstStyle/>
          <a:p>
            <a:pPr marL="0" indent="0" algn="ctr"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(Source: China Natural Gas Development Report, 2024)</a:t>
            </a:r>
            <a:endParaRPr lang="en-US" sz="9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7" name="Text 5">
            <a:extLst>
              <a:ext uri="{FF2B5EF4-FFF2-40B4-BE49-F238E27FC236}">
                <a16:creationId xmlns:a16="http://schemas.microsoft.com/office/drawing/2014/main" id="{5CCA3B37-5D0F-472C-79BC-6E6D88BE01F8}"/>
              </a:ext>
            </a:extLst>
          </p:cNvPr>
          <p:cNvSpPr/>
          <p:nvPr/>
        </p:nvSpPr>
        <p:spPr>
          <a:xfrm>
            <a:off x="548641" y="795488"/>
            <a:ext cx="3048088" cy="452935"/>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rPr>
              <a:t>Unconventional Energy Share</a:t>
            </a:r>
            <a:endParaRPr lang="en-US" sz="1500" dirty="0"/>
          </a:p>
        </p:txBody>
      </p:sp>
      <p:sp>
        <p:nvSpPr>
          <p:cNvPr id="44" name="Text 5">
            <a:extLst>
              <a:ext uri="{FF2B5EF4-FFF2-40B4-BE49-F238E27FC236}">
                <a16:creationId xmlns:a16="http://schemas.microsoft.com/office/drawing/2014/main" id="{D4A187E8-97D0-197F-AF54-CBBACAAE8937}"/>
              </a:ext>
            </a:extLst>
          </p:cNvPr>
          <p:cNvSpPr/>
          <p:nvPr/>
        </p:nvSpPr>
        <p:spPr>
          <a:xfrm>
            <a:off x="8227166" y="795489"/>
            <a:ext cx="3448618"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cs typeface="Microsoft YaHei" pitchFamily="34" charset="-120"/>
              </a:rPr>
              <a:t>Gufeng Shale Prospects</a:t>
            </a:r>
            <a:endParaRPr lang="en-US" sz="1500" dirty="0"/>
          </a:p>
        </p:txBody>
      </p:sp>
      <p:graphicFrame>
        <p:nvGraphicFramePr>
          <p:cNvPr id="45" name="表格 44">
            <a:extLst>
              <a:ext uri="{FF2B5EF4-FFF2-40B4-BE49-F238E27FC236}">
                <a16:creationId xmlns:a16="http://schemas.microsoft.com/office/drawing/2014/main" id="{22B14910-DCD2-3370-E396-42208A0211A4}"/>
              </a:ext>
            </a:extLst>
          </p:cNvPr>
          <p:cNvGraphicFramePr>
            <a:graphicFrameLocks noGrp="1"/>
          </p:cNvGraphicFramePr>
          <p:nvPr/>
        </p:nvGraphicFramePr>
        <p:xfrm>
          <a:off x="8227166" y="1121222"/>
          <a:ext cx="3416193" cy="2051710"/>
        </p:xfrm>
        <a:graphic>
          <a:graphicData uri="http://schemas.openxmlformats.org/drawingml/2006/table">
            <a:tbl>
              <a:tblPr>
                <a:tableStyleId>{5C22544A-7EE6-4342-B048-85BDC9FD1C3A}</a:tableStyleId>
              </a:tblPr>
              <a:tblGrid>
                <a:gridCol w="1189208">
                  <a:extLst>
                    <a:ext uri="{9D8B030D-6E8A-4147-A177-3AD203B41FA5}">
                      <a16:colId xmlns:a16="http://schemas.microsoft.com/office/drawing/2014/main" val="3853516566"/>
                    </a:ext>
                  </a:extLst>
                </a:gridCol>
                <a:gridCol w="914400">
                  <a:extLst>
                    <a:ext uri="{9D8B030D-6E8A-4147-A177-3AD203B41FA5}">
                      <a16:colId xmlns:a16="http://schemas.microsoft.com/office/drawing/2014/main" val="3927554784"/>
                    </a:ext>
                  </a:extLst>
                </a:gridCol>
                <a:gridCol w="505839">
                  <a:extLst>
                    <a:ext uri="{9D8B030D-6E8A-4147-A177-3AD203B41FA5}">
                      <a16:colId xmlns:a16="http://schemas.microsoft.com/office/drawing/2014/main" val="3297742561"/>
                    </a:ext>
                  </a:extLst>
                </a:gridCol>
                <a:gridCol w="806746">
                  <a:extLst>
                    <a:ext uri="{9D8B030D-6E8A-4147-A177-3AD203B41FA5}">
                      <a16:colId xmlns:a16="http://schemas.microsoft.com/office/drawing/2014/main" val="1224030365"/>
                    </a:ext>
                  </a:extLst>
                </a:gridCol>
              </a:tblGrid>
              <a:tr h="457900">
                <a:tc>
                  <a:txBody>
                    <a:bodyPr/>
                    <a:lstStyle/>
                    <a:p>
                      <a:pPr algn="ctr" fontAlgn="ctr">
                        <a:buNone/>
                      </a:pPr>
                      <a:r>
                        <a:rPr lang="en-US" sz="1000" b="1" u="none" strike="noStrike">
                          <a:solidFill>
                            <a:schemeClr val="bg1"/>
                          </a:solidFill>
                          <a:effectLst/>
                          <a:latin typeface="微软雅黑" panose="020B0503020204020204" pitchFamily="34" charset="-122"/>
                          <a:ea typeface="微软雅黑" panose="020B0503020204020204" pitchFamily="34" charset="-122"/>
                        </a:rPr>
                        <a:t>Structural Belt</a:t>
                      </a:r>
                      <a:endParaRPr lang="en-US" sz="1000" b="1" i="0" u="none" strike="noStrike">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75000"/>
                        <a:lumOff val="25000"/>
                      </a:schemeClr>
                    </a:solidFill>
                  </a:tcPr>
                </a:tc>
                <a:tc>
                  <a:txBody>
                    <a:bodyPr/>
                    <a:lstStyle/>
                    <a:p>
                      <a:pPr algn="ctr" fontAlgn="ctr">
                        <a:buNone/>
                      </a:pPr>
                      <a:r>
                        <a:rPr lang="en-US" sz="1000" b="1" u="none" strike="noStrike">
                          <a:solidFill>
                            <a:schemeClr val="bg1"/>
                          </a:solidFill>
                          <a:effectLst/>
                          <a:latin typeface="微软雅黑" panose="020B0503020204020204" pitchFamily="34" charset="-122"/>
                          <a:ea typeface="微软雅黑" panose="020B0503020204020204" pitchFamily="34" charset="-122"/>
                        </a:rPr>
                        <a:t>Stratigraphic</a:t>
                      </a:r>
                    </a:p>
                    <a:p>
                      <a:pPr algn="ctr" fontAlgn="ctr">
                        <a:buNone/>
                      </a:pPr>
                      <a:r>
                        <a:rPr lang="en-US" sz="1000" b="1" i="0" u="none" strike="noStrike">
                          <a:solidFill>
                            <a:schemeClr val="bg1"/>
                          </a:solidFill>
                          <a:effectLst/>
                          <a:latin typeface="微软雅黑" panose="020B0503020204020204" pitchFamily="34" charset="-122"/>
                          <a:ea typeface="微软雅黑" panose="020B0503020204020204" pitchFamily="34" charset="-122"/>
                        </a:rPr>
                        <a:t>(Fm.)</a:t>
                      </a:r>
                    </a:p>
                  </a:txBody>
                  <a:tcPr marL="9525" marR="9525" marT="9525" marB="0" anchor="ctr">
                    <a:solidFill>
                      <a:schemeClr val="tx2">
                        <a:lumMod val="75000"/>
                        <a:lumOff val="25000"/>
                      </a:schemeClr>
                    </a:solidFill>
                  </a:tcPr>
                </a:tc>
                <a:tc>
                  <a:txBody>
                    <a:bodyPr/>
                    <a:lstStyle/>
                    <a:p>
                      <a:pPr algn="ctr" fontAlgn="ctr">
                        <a:buNone/>
                      </a:pPr>
                      <a:r>
                        <a:rPr lang="en-US" sz="1000" b="1" u="none" strike="noStrike">
                          <a:solidFill>
                            <a:schemeClr val="bg1"/>
                          </a:solidFill>
                          <a:effectLst/>
                          <a:latin typeface="微软雅黑" panose="020B0503020204020204" pitchFamily="34" charset="-122"/>
                          <a:ea typeface="微软雅黑" panose="020B0503020204020204" pitchFamily="34" charset="-122"/>
                        </a:rPr>
                        <a:t>Area (km²)</a:t>
                      </a:r>
                      <a:endParaRPr lang="en-US" sz="1000" b="1" i="0" u="none" strike="noStrike">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75000"/>
                        <a:lumOff val="25000"/>
                      </a:schemeClr>
                    </a:solidFill>
                  </a:tcPr>
                </a:tc>
                <a:tc>
                  <a:txBody>
                    <a:bodyPr/>
                    <a:lstStyle/>
                    <a:p>
                      <a:pPr algn="ctr" fontAlgn="ctr">
                        <a:buNone/>
                      </a:pPr>
                      <a:r>
                        <a:rPr lang="en-US" sz="1000" b="1" u="none" strike="noStrike">
                          <a:solidFill>
                            <a:schemeClr val="bg1"/>
                          </a:solidFill>
                          <a:effectLst/>
                          <a:latin typeface="微软雅黑" panose="020B0503020204020204" pitchFamily="34" charset="-122"/>
                          <a:ea typeface="微软雅黑" panose="020B0503020204020204" pitchFamily="34" charset="-122"/>
                        </a:rPr>
                        <a:t>Resources (10⁹ m³)</a:t>
                      </a:r>
                      <a:endParaRPr lang="en-US" sz="1000" b="1" i="0" u="none" strike="noStrike">
                        <a:solidFill>
                          <a:schemeClr val="bg1"/>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75000"/>
                        <a:lumOff val="25000"/>
                      </a:schemeClr>
                    </a:solidFill>
                  </a:tcPr>
                </a:tc>
                <a:extLst>
                  <a:ext uri="{0D108BD9-81ED-4DB2-BD59-A6C34878D82A}">
                    <a16:rowId xmlns:a16="http://schemas.microsoft.com/office/drawing/2014/main" val="2144509643"/>
                  </a:ext>
                </a:extLst>
              </a:tr>
              <a:tr h="319782">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Weiyuan Structure</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Qiongzhusi</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3,600</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23,878</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8878292"/>
                  </a:ext>
                </a:extLst>
              </a:tr>
              <a:tr h="270866">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Longmen Structure</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Wujiaping</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30,000</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60,000</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04179793"/>
                  </a:ext>
                </a:extLst>
              </a:tr>
              <a:tr h="239613">
                <a:tc>
                  <a:txBody>
                    <a:bodyPr/>
                    <a:lstStyle/>
                    <a:p>
                      <a:pPr marL="0" algn="ctr" defTabSz="914400" rtl="0" eaLnBrk="1" fontAlgn="ctr" latinLnBrk="0" hangingPunct="1">
                        <a:buNone/>
                      </a:pPr>
                      <a:r>
                        <a:rPr lang="en-US" sz="900" u="none" strike="noStrike" kern="1200">
                          <a:solidFill>
                            <a:schemeClr val="dk1"/>
                          </a:solidFill>
                          <a:effectLst/>
                          <a:latin typeface="微软雅黑" panose="020B0503020204020204" pitchFamily="34" charset="-122"/>
                          <a:ea typeface="微软雅黑" panose="020B0503020204020204" pitchFamily="34" charset="-122"/>
                          <a:cs typeface="+mn-cs"/>
                        </a:rPr>
                        <a:t>Xuanhan Area</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US" sz="900" u="none" strike="noStrike" kern="1200">
                          <a:solidFill>
                            <a:schemeClr val="dk1"/>
                          </a:solidFill>
                          <a:effectLst/>
                          <a:latin typeface="微软雅黑" panose="020B0503020204020204" pitchFamily="34" charset="-122"/>
                          <a:ea typeface="微软雅黑" panose="020B0503020204020204" pitchFamily="34" charset="-122"/>
                          <a:cs typeface="+mn-cs"/>
                        </a:rPr>
                        <a:t>Dalong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US" altLang="zh-CN" sz="900" u="none" strike="noStrike" kern="1200">
                          <a:solidFill>
                            <a:schemeClr val="dk1"/>
                          </a:solidFill>
                          <a:effectLst/>
                          <a:latin typeface="微软雅黑" panose="020B0503020204020204" pitchFamily="34" charset="-122"/>
                          <a:ea typeface="微软雅黑" panose="020B0503020204020204" pitchFamily="34" charset="-122"/>
                          <a:cs typeface="+mn-cs"/>
                        </a:rPr>
                        <a:t>4,220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buNone/>
                      </a:pPr>
                      <a:r>
                        <a:rPr lang="en-US" altLang="zh-CN" sz="900" u="none" strike="noStrike" kern="1200">
                          <a:solidFill>
                            <a:schemeClr val="dk1"/>
                          </a:solidFill>
                          <a:effectLst/>
                          <a:latin typeface="微软雅黑" panose="020B0503020204020204" pitchFamily="34" charset="-122"/>
                          <a:ea typeface="微软雅黑" panose="020B0503020204020204" pitchFamily="34" charset="-122"/>
                          <a:cs typeface="+mn-cs"/>
                        </a:rPr>
                        <a:t>12,000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1405139"/>
                  </a:ext>
                </a:extLst>
              </a:tr>
              <a:tr h="259716">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Hongxing Area</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buNone/>
                      </a:pPr>
                      <a:r>
                        <a:rPr lang="en-US" sz="900" u="none" strike="noStrike">
                          <a:effectLst/>
                          <a:latin typeface="微软雅黑" panose="020B0503020204020204" pitchFamily="34" charset="-122"/>
                          <a:ea typeface="微软雅黑" panose="020B0503020204020204" pitchFamily="34" charset="-122"/>
                        </a:rPr>
                        <a:t>Wujiaping</a:t>
                      </a:r>
                      <a:endParaRPr lang="en-US"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9,480</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ctr">
                        <a:buNone/>
                      </a:pPr>
                      <a:r>
                        <a:rPr lang="en-US" altLang="zh-CN" sz="900" u="none" strike="noStrike">
                          <a:effectLst/>
                          <a:latin typeface="微软雅黑" panose="020B0503020204020204" pitchFamily="34" charset="-122"/>
                          <a:ea typeface="微软雅黑" panose="020B0503020204020204" pitchFamily="34" charset="-122"/>
                        </a:rPr>
                        <a:t>47,600</a:t>
                      </a:r>
                      <a:endParaRPr lang="en-US" altLang="zh-CN" sz="900" b="0"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45294460"/>
                  </a:ext>
                </a:extLst>
              </a:tr>
              <a:tr h="503833">
                <a:tc>
                  <a:txBody>
                    <a:bodyPr/>
                    <a:lstStyle/>
                    <a:p>
                      <a:pPr algn="ctr" fontAlgn="ctr">
                        <a:buNone/>
                      </a:pPr>
                      <a:r>
                        <a:rPr lang="de-DE" sz="1000" b="1" u="none" strike="noStrike">
                          <a:effectLst/>
                          <a:latin typeface="微软雅黑" panose="020B0503020204020204" pitchFamily="34" charset="-122"/>
                          <a:ea typeface="微软雅黑" panose="020B0503020204020204" pitchFamily="34" charset="-122"/>
                        </a:rPr>
                        <a:t>Northern Sichuan Area</a:t>
                      </a:r>
                      <a:endParaRPr lang="de-DE" sz="1000" b="1"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25000"/>
                        <a:lumOff val="75000"/>
                      </a:schemeClr>
                    </a:solidFill>
                  </a:tcPr>
                </a:tc>
                <a:tc>
                  <a:txBody>
                    <a:bodyPr/>
                    <a:lstStyle/>
                    <a:p>
                      <a:pPr algn="ctr" fontAlgn="ctr">
                        <a:buNone/>
                      </a:pPr>
                      <a:r>
                        <a:rPr lang="en-US" sz="1000" b="1" u="none" strike="noStrike">
                          <a:effectLst/>
                          <a:latin typeface="微软雅黑" panose="020B0503020204020204" pitchFamily="34" charset="-122"/>
                          <a:ea typeface="微软雅黑" panose="020B0503020204020204" pitchFamily="34" charset="-122"/>
                        </a:rPr>
                        <a:t>Gufeng</a:t>
                      </a:r>
                      <a:endParaRPr lang="en-US" sz="1000" b="1"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25000"/>
                        <a:lumOff val="75000"/>
                      </a:schemeClr>
                    </a:solidFill>
                  </a:tcPr>
                </a:tc>
                <a:tc>
                  <a:txBody>
                    <a:bodyPr/>
                    <a:lstStyle/>
                    <a:p>
                      <a:pPr algn="ctr" fontAlgn="ctr">
                        <a:buNone/>
                      </a:pPr>
                      <a:r>
                        <a:rPr lang="en-US" altLang="zh-CN" sz="1000" b="1" u="none" strike="noStrike">
                          <a:effectLst/>
                          <a:latin typeface="微软雅黑" panose="020B0503020204020204" pitchFamily="34" charset="-122"/>
                          <a:ea typeface="微软雅黑" panose="020B0503020204020204" pitchFamily="34" charset="-122"/>
                        </a:rPr>
                        <a:t>1,220</a:t>
                      </a:r>
                      <a:endParaRPr lang="en-US" altLang="zh-CN" sz="1000" b="1"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25000"/>
                        <a:lumOff val="75000"/>
                      </a:schemeClr>
                    </a:solidFill>
                  </a:tcPr>
                </a:tc>
                <a:tc>
                  <a:txBody>
                    <a:bodyPr/>
                    <a:lstStyle/>
                    <a:p>
                      <a:pPr algn="ctr" fontAlgn="ctr">
                        <a:buNone/>
                      </a:pPr>
                      <a:r>
                        <a:rPr lang="en-US" altLang="zh-CN" sz="1000" b="1" u="none" strike="noStrike">
                          <a:effectLst/>
                          <a:latin typeface="微软雅黑" panose="020B0503020204020204" pitchFamily="34" charset="-122"/>
                          <a:ea typeface="微软雅黑" panose="020B0503020204020204" pitchFamily="34" charset="-122"/>
                        </a:rPr>
                        <a:t>1,750</a:t>
                      </a:r>
                      <a:endParaRPr lang="en-US" altLang="zh-CN" sz="1000" b="1" i="0" u="none" strike="noStrike">
                        <a:solidFill>
                          <a:srgbClr val="212529"/>
                        </a:solidFill>
                        <a:effectLst/>
                        <a:latin typeface="微软雅黑" panose="020B0503020204020204" pitchFamily="34" charset="-122"/>
                        <a:ea typeface="微软雅黑" panose="020B0503020204020204" pitchFamily="34" charset="-122"/>
                      </a:endParaRPr>
                    </a:p>
                  </a:txBody>
                  <a:tcPr marL="9525" marR="9525" marT="9525" marB="0" anchor="ctr">
                    <a:solidFill>
                      <a:schemeClr val="tx2">
                        <a:lumMod val="25000"/>
                        <a:lumOff val="75000"/>
                      </a:schemeClr>
                    </a:solidFill>
                  </a:tcPr>
                </a:tc>
                <a:extLst>
                  <a:ext uri="{0D108BD9-81ED-4DB2-BD59-A6C34878D82A}">
                    <a16:rowId xmlns:a16="http://schemas.microsoft.com/office/drawing/2014/main" val="7317330"/>
                  </a:ext>
                </a:extLst>
              </a:tr>
            </a:tbl>
          </a:graphicData>
        </a:graphic>
      </p:graphicFrame>
      <p:sp>
        <p:nvSpPr>
          <p:cNvPr id="46" name="Text 6">
            <a:extLst>
              <a:ext uri="{FF2B5EF4-FFF2-40B4-BE49-F238E27FC236}">
                <a16:creationId xmlns:a16="http://schemas.microsoft.com/office/drawing/2014/main" id="{FFB6D978-A299-AE48-9D8C-C9B0CF8C92C8}"/>
              </a:ext>
            </a:extLst>
          </p:cNvPr>
          <p:cNvSpPr/>
          <p:nvPr/>
        </p:nvSpPr>
        <p:spPr>
          <a:xfrm>
            <a:off x="8091793" y="3159601"/>
            <a:ext cx="3629877" cy="283993"/>
          </a:xfrm>
          <a:prstGeom prst="rect">
            <a:avLst/>
          </a:prstGeom>
          <a:noFill/>
          <a:ln/>
        </p:spPr>
        <p:txBody>
          <a:bodyPr wrap="square" lIns="36000" tIns="0" rIns="36000" bIns="0" rtlCol="0" anchor="ctr" anchorCtr="1"/>
          <a:lstStyle/>
          <a:p>
            <a:pPr marL="0" indent="0" algn="ctr"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Shale Gas Resources in New Plays, Sichuan Basin (zou et al., 2024)</a:t>
            </a:r>
            <a:endParaRPr lang="en-US" sz="9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8" name="Shape 13">
            <a:extLst>
              <a:ext uri="{FF2B5EF4-FFF2-40B4-BE49-F238E27FC236}">
                <a16:creationId xmlns:a16="http://schemas.microsoft.com/office/drawing/2014/main" id="{1602FA81-FF48-17CF-DC09-D274F783CDDD}"/>
              </a:ext>
            </a:extLst>
          </p:cNvPr>
          <p:cNvSpPr/>
          <p:nvPr/>
        </p:nvSpPr>
        <p:spPr>
          <a:xfrm>
            <a:off x="491694" y="3542157"/>
            <a:ext cx="11243588" cy="77749"/>
          </a:xfrm>
          <a:prstGeom prst="rect">
            <a:avLst/>
          </a:prstGeom>
          <a:solidFill>
            <a:srgbClr val="1C7293"/>
          </a:solidFill>
          <a:ln/>
        </p:spPr>
        <p:txBody>
          <a:bodyPr/>
          <a:lstStyle/>
          <a:p>
            <a:endParaRPr lang="zh-CN" altLang="en-US"/>
          </a:p>
        </p:txBody>
      </p:sp>
      <p:grpSp>
        <p:nvGrpSpPr>
          <p:cNvPr id="58" name="组合 57">
            <a:extLst>
              <a:ext uri="{FF2B5EF4-FFF2-40B4-BE49-F238E27FC236}">
                <a16:creationId xmlns:a16="http://schemas.microsoft.com/office/drawing/2014/main" id="{061183B2-2DF6-6CD0-BB3C-D75AD21BC334}"/>
              </a:ext>
            </a:extLst>
          </p:cNvPr>
          <p:cNvGrpSpPr/>
          <p:nvPr/>
        </p:nvGrpSpPr>
        <p:grpSpPr>
          <a:xfrm>
            <a:off x="548640" y="4109356"/>
            <a:ext cx="5647879" cy="2272597"/>
            <a:chOff x="548640" y="4196908"/>
            <a:chExt cx="5647879" cy="2272597"/>
          </a:xfrm>
        </p:grpSpPr>
        <p:graphicFrame>
          <p:nvGraphicFramePr>
            <p:cNvPr id="51" name="图表 50">
              <a:extLst>
                <a:ext uri="{FF2B5EF4-FFF2-40B4-BE49-F238E27FC236}">
                  <a16:creationId xmlns:a16="http://schemas.microsoft.com/office/drawing/2014/main" id="{61F83064-3826-E444-0537-2005DA56BE6E}"/>
                </a:ext>
              </a:extLst>
            </p:cNvPr>
            <p:cNvGraphicFramePr>
              <a:graphicFrameLocks/>
            </p:cNvGraphicFramePr>
            <p:nvPr>
              <p:extLst>
                <p:ext uri="{D42A27DB-BD31-4B8C-83A1-F6EECF244321}">
                  <p14:modId xmlns:p14="http://schemas.microsoft.com/office/powerpoint/2010/main" val="3233668411"/>
                </p:ext>
              </p:extLst>
            </p:nvPr>
          </p:nvGraphicFramePr>
          <p:xfrm>
            <a:off x="633595" y="4196908"/>
            <a:ext cx="5562924" cy="2272597"/>
          </p:xfrm>
          <a:graphic>
            <a:graphicData uri="http://schemas.openxmlformats.org/drawingml/2006/chart">
              <c:chart xmlns:c="http://schemas.openxmlformats.org/drawingml/2006/chart" xmlns:r="http://schemas.openxmlformats.org/officeDocument/2006/relationships" r:id="rId5"/>
            </a:graphicData>
          </a:graphic>
        </p:graphicFrame>
        <p:sp>
          <p:nvSpPr>
            <p:cNvPr id="52" name="Text 6">
              <a:extLst>
                <a:ext uri="{FF2B5EF4-FFF2-40B4-BE49-F238E27FC236}">
                  <a16:creationId xmlns:a16="http://schemas.microsoft.com/office/drawing/2014/main" id="{F5216B98-2751-DC15-1CAF-64F69C82BA98}"/>
                </a:ext>
              </a:extLst>
            </p:cNvPr>
            <p:cNvSpPr/>
            <p:nvPr/>
          </p:nvSpPr>
          <p:spPr>
            <a:xfrm>
              <a:off x="656943" y="4356298"/>
              <a:ext cx="923476" cy="570795"/>
            </a:xfrm>
            <a:prstGeom prst="rect">
              <a:avLst/>
            </a:prstGeom>
            <a:noFill/>
            <a:ln/>
          </p:spPr>
          <p:txBody>
            <a:bodyPr wrap="square" lIns="36000" tIns="0" rIns="36000" bIns="0" rtlCol="0" anchor="ctr" anchorCtr="1"/>
            <a:lstStyle/>
            <a:p>
              <a:pPr marL="0" indent="0" algn="ctr" fontAlgn="ctr">
                <a:buNone/>
              </a:pPr>
              <a:r>
                <a:rPr lang="en-US" sz="1400" b="1">
                  <a:solidFill>
                    <a:schemeClr val="accent1">
                      <a:lumMod val="75000"/>
                    </a:schemeClr>
                  </a:solidFill>
                  <a:latin typeface="微软雅黑" panose="020B0503020204020204" pitchFamily="34" charset="-122"/>
                  <a:ea typeface="微软雅黑" panose="020B0503020204020204" pitchFamily="34" charset="-122"/>
                </a:rPr>
                <a:t>G</a:t>
              </a:r>
              <a:r>
                <a:rPr lang="en-US" altLang="zh-CN" sz="1400" b="1">
                  <a:solidFill>
                    <a:schemeClr val="accent1">
                      <a:lumMod val="75000"/>
                    </a:schemeClr>
                  </a:solidFill>
                  <a:latin typeface="微软雅黑" panose="020B0503020204020204" pitchFamily="34" charset="-122"/>
                  <a:ea typeface="微软雅黑" panose="020B0503020204020204" pitchFamily="34" charset="-122"/>
                </a:rPr>
                <a:t>ufeng</a:t>
              </a:r>
            </a:p>
            <a:p>
              <a:pPr marL="0" indent="0" algn="ctr" fontAlgn="ctr">
                <a:buNone/>
              </a:pPr>
              <a:r>
                <a:rPr lang="en-US" altLang="zh-CN" sz="1400" b="1">
                  <a:solidFill>
                    <a:schemeClr val="accent1">
                      <a:lumMod val="75000"/>
                    </a:schemeClr>
                  </a:solidFill>
                  <a:latin typeface="微软雅黑" panose="020B0503020204020204" pitchFamily="34" charset="-122"/>
                  <a:ea typeface="微软雅黑" panose="020B0503020204020204" pitchFamily="34" charset="-122"/>
                </a:rPr>
                <a:t>Fm.</a:t>
              </a:r>
              <a:endParaRPr lang="en-US" sz="1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3" name="Text 6">
              <a:extLst>
                <a:ext uri="{FF2B5EF4-FFF2-40B4-BE49-F238E27FC236}">
                  <a16:creationId xmlns:a16="http://schemas.microsoft.com/office/drawing/2014/main" id="{6EB82E39-F277-8475-3B53-55B7C089DD64}"/>
                </a:ext>
              </a:extLst>
            </p:cNvPr>
            <p:cNvSpPr/>
            <p:nvPr/>
          </p:nvSpPr>
          <p:spPr>
            <a:xfrm>
              <a:off x="550341" y="4927093"/>
              <a:ext cx="1136680" cy="570795"/>
            </a:xfrm>
            <a:prstGeom prst="rect">
              <a:avLst/>
            </a:prstGeom>
            <a:noFill/>
            <a:ln/>
          </p:spPr>
          <p:txBody>
            <a:bodyPr wrap="square" lIns="36000" tIns="0" rIns="36000" bIns="0" rtlCol="0" anchor="ctr" anchorCtr="1"/>
            <a:lstStyle/>
            <a:p>
              <a:pPr marL="0" indent="0" algn="ctr" fontAlgn="ctr">
                <a:buNone/>
              </a:pPr>
              <a:r>
                <a:rPr lang="en-US" altLang="zh-CN" sz="1400">
                  <a:solidFill>
                    <a:schemeClr val="accent1">
                      <a:lumMod val="75000"/>
                    </a:schemeClr>
                  </a:solidFill>
                  <a:latin typeface="微软雅黑" panose="020B0503020204020204" pitchFamily="34" charset="-122"/>
                  <a:ea typeface="微软雅黑" panose="020B0503020204020204" pitchFamily="34" charset="-122"/>
                </a:rPr>
                <a:t>Qiongzhusi</a:t>
              </a:r>
            </a:p>
            <a:p>
              <a:pPr marL="0" indent="0" algn="ctr" fontAlgn="ctr">
                <a:buNone/>
              </a:pPr>
              <a:r>
                <a:rPr lang="en-US" altLang="zh-CN" sz="1400">
                  <a:solidFill>
                    <a:schemeClr val="accent1">
                      <a:lumMod val="75000"/>
                    </a:schemeClr>
                  </a:solidFill>
                  <a:latin typeface="微软雅黑" panose="020B0503020204020204" pitchFamily="34" charset="-122"/>
                  <a:ea typeface="微软雅黑" panose="020B0503020204020204" pitchFamily="34" charset="-122"/>
                </a:rPr>
                <a:t>Fm.</a:t>
              </a:r>
              <a:endParaRPr lang="en-US" sz="14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4" name="Text 6">
              <a:extLst>
                <a:ext uri="{FF2B5EF4-FFF2-40B4-BE49-F238E27FC236}">
                  <a16:creationId xmlns:a16="http://schemas.microsoft.com/office/drawing/2014/main" id="{BAAC6E25-0055-B29C-618D-B7FFFE041F1A}"/>
                </a:ext>
              </a:extLst>
            </p:cNvPr>
            <p:cNvSpPr/>
            <p:nvPr/>
          </p:nvSpPr>
          <p:spPr>
            <a:xfrm>
              <a:off x="548640" y="5516773"/>
              <a:ext cx="1136680" cy="570795"/>
            </a:xfrm>
            <a:prstGeom prst="rect">
              <a:avLst/>
            </a:prstGeom>
            <a:noFill/>
            <a:ln/>
          </p:spPr>
          <p:txBody>
            <a:bodyPr wrap="square" lIns="36000" tIns="0" rIns="36000" bIns="0" rtlCol="0" anchor="ctr" anchorCtr="1"/>
            <a:lstStyle/>
            <a:p>
              <a:pPr marL="0" indent="0" algn="ctr" fontAlgn="ctr">
                <a:buNone/>
              </a:pPr>
              <a:r>
                <a:rPr lang="en-US" altLang="zh-CN" sz="1400">
                  <a:solidFill>
                    <a:schemeClr val="accent1">
                      <a:lumMod val="75000"/>
                    </a:schemeClr>
                  </a:solidFill>
                  <a:latin typeface="微软雅黑" panose="020B0503020204020204" pitchFamily="34" charset="-122"/>
                  <a:ea typeface="微软雅黑" panose="020B0503020204020204" pitchFamily="34" charset="-122"/>
                </a:rPr>
                <a:t>Longmaxi</a:t>
              </a:r>
            </a:p>
            <a:p>
              <a:pPr marL="0" indent="0" algn="ctr" fontAlgn="ctr">
                <a:buNone/>
              </a:pPr>
              <a:r>
                <a:rPr lang="en-US" altLang="zh-CN" sz="1400">
                  <a:solidFill>
                    <a:schemeClr val="accent1">
                      <a:lumMod val="75000"/>
                    </a:schemeClr>
                  </a:solidFill>
                  <a:latin typeface="微软雅黑" panose="020B0503020204020204" pitchFamily="34" charset="-122"/>
                  <a:ea typeface="微软雅黑" panose="020B0503020204020204" pitchFamily="34" charset="-122"/>
                </a:rPr>
                <a:t>Fm.</a:t>
              </a:r>
              <a:endParaRPr lang="en-US" sz="1400" dirty="0">
                <a:solidFill>
                  <a:schemeClr val="accent1">
                    <a:lumMod val="75000"/>
                  </a:schemeClr>
                </a:solidFill>
                <a:latin typeface="微软雅黑" panose="020B0503020204020204" pitchFamily="34" charset="-122"/>
                <a:ea typeface="微软雅黑" panose="020B0503020204020204" pitchFamily="34" charset="-122"/>
              </a:endParaRPr>
            </a:p>
          </p:txBody>
        </p:sp>
      </p:grpSp>
      <p:sp>
        <p:nvSpPr>
          <p:cNvPr id="57" name="Text 6">
            <a:extLst>
              <a:ext uri="{FF2B5EF4-FFF2-40B4-BE49-F238E27FC236}">
                <a16:creationId xmlns:a16="http://schemas.microsoft.com/office/drawing/2014/main" id="{38BDD2E7-4772-9C4D-85AE-EE75A9B589C9}"/>
              </a:ext>
            </a:extLst>
          </p:cNvPr>
          <p:cNvSpPr/>
          <p:nvPr/>
        </p:nvSpPr>
        <p:spPr>
          <a:xfrm>
            <a:off x="470330" y="6400217"/>
            <a:ext cx="5625670" cy="283262"/>
          </a:xfrm>
          <a:prstGeom prst="rect">
            <a:avLst/>
          </a:prstGeom>
          <a:noFill/>
          <a:ln/>
        </p:spPr>
        <p:txBody>
          <a:bodyPr wrap="square" lIns="36000" tIns="0" rIns="36000" bIns="0" rtlCol="0" anchor="ctr" anchorCtr="1"/>
          <a:lstStyle/>
          <a:p>
            <a:pPr marL="0" indent="0"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TOC Distribution in Major Shale Gas Intervals (Chen et al., 2023; Xu et al., 2024)</a:t>
            </a:r>
            <a:endParaRPr lang="en-US" sz="9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9" name="Shape 4">
            <a:extLst>
              <a:ext uri="{FF2B5EF4-FFF2-40B4-BE49-F238E27FC236}">
                <a16:creationId xmlns:a16="http://schemas.microsoft.com/office/drawing/2014/main" id="{AAD93C92-E64D-0E9C-1B90-DE7AA5368058}"/>
              </a:ext>
            </a:extLst>
          </p:cNvPr>
          <p:cNvSpPr/>
          <p:nvPr/>
        </p:nvSpPr>
        <p:spPr>
          <a:xfrm>
            <a:off x="6279773" y="4047457"/>
            <a:ext cx="5441893" cy="262341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graphicFrame>
        <p:nvGraphicFramePr>
          <p:cNvPr id="62" name="图表 61">
            <a:extLst>
              <a:ext uri="{FF2B5EF4-FFF2-40B4-BE49-F238E27FC236}">
                <a16:creationId xmlns:a16="http://schemas.microsoft.com/office/drawing/2014/main" id="{55B0CAC6-D51F-1FDB-8609-4CCCCF223A6C}"/>
              </a:ext>
            </a:extLst>
          </p:cNvPr>
          <p:cNvGraphicFramePr>
            <a:graphicFrameLocks/>
          </p:cNvGraphicFramePr>
          <p:nvPr>
            <p:extLst>
              <p:ext uri="{D42A27DB-BD31-4B8C-83A1-F6EECF244321}">
                <p14:modId xmlns:p14="http://schemas.microsoft.com/office/powerpoint/2010/main" val="3997404988"/>
              </p:ext>
            </p:extLst>
          </p:nvPr>
        </p:nvGraphicFramePr>
        <p:xfrm>
          <a:off x="6393141" y="4148268"/>
          <a:ext cx="5248517" cy="2272597"/>
        </p:xfrm>
        <a:graphic>
          <a:graphicData uri="http://schemas.openxmlformats.org/drawingml/2006/chart">
            <c:chart xmlns:c="http://schemas.openxmlformats.org/drawingml/2006/chart" xmlns:r="http://schemas.openxmlformats.org/officeDocument/2006/relationships" r:id="rId6"/>
          </a:graphicData>
        </a:graphic>
      </p:graphicFrame>
      <p:sp>
        <p:nvSpPr>
          <p:cNvPr id="63" name="Text 6">
            <a:extLst>
              <a:ext uri="{FF2B5EF4-FFF2-40B4-BE49-F238E27FC236}">
                <a16:creationId xmlns:a16="http://schemas.microsoft.com/office/drawing/2014/main" id="{C19CCB97-A7B7-F26F-2E78-66723ADD1CB6}"/>
              </a:ext>
            </a:extLst>
          </p:cNvPr>
          <p:cNvSpPr/>
          <p:nvPr/>
        </p:nvSpPr>
        <p:spPr>
          <a:xfrm>
            <a:off x="8040721" y="5961398"/>
            <a:ext cx="568258" cy="164117"/>
          </a:xfrm>
          <a:prstGeom prst="rect">
            <a:avLst/>
          </a:prstGeom>
          <a:solidFill>
            <a:schemeClr val="bg1"/>
          </a:solidFill>
          <a:ln/>
        </p:spPr>
        <p:txBody>
          <a:bodyPr wrap="square" lIns="0" tIns="0" rIns="0" bIns="0" rtlCol="0" anchor="ctr" anchorCtr="1"/>
          <a:lstStyle/>
          <a:p>
            <a:pPr marL="0" indent="0" fontAlgn="ctr">
              <a:buNone/>
            </a:pPr>
            <a:r>
              <a:rPr lang="en-US" altLang="zh-CN" sz="1050" b="1">
                <a:solidFill>
                  <a:schemeClr val="accent1">
                    <a:lumMod val="75000"/>
                  </a:schemeClr>
                </a:solidFill>
                <a:latin typeface="微软雅黑" panose="020B0503020204020204" pitchFamily="34" charset="-122"/>
                <a:ea typeface="微软雅黑" panose="020B0503020204020204" pitchFamily="34" charset="-122"/>
              </a:rPr>
              <a:t>1.1E-3</a:t>
            </a:r>
          </a:p>
        </p:txBody>
      </p:sp>
      <p:sp>
        <p:nvSpPr>
          <p:cNvPr id="64" name="Text 6">
            <a:extLst>
              <a:ext uri="{FF2B5EF4-FFF2-40B4-BE49-F238E27FC236}">
                <a16:creationId xmlns:a16="http://schemas.microsoft.com/office/drawing/2014/main" id="{A6DCC8D4-7E0F-66DB-BD28-CE7385899896}"/>
              </a:ext>
            </a:extLst>
          </p:cNvPr>
          <p:cNvSpPr/>
          <p:nvPr/>
        </p:nvSpPr>
        <p:spPr>
          <a:xfrm>
            <a:off x="8040720" y="5591173"/>
            <a:ext cx="568259" cy="164117"/>
          </a:xfrm>
          <a:prstGeom prst="rect">
            <a:avLst/>
          </a:prstGeom>
          <a:solidFill>
            <a:schemeClr val="bg1"/>
          </a:solidFill>
          <a:ln/>
        </p:spPr>
        <p:txBody>
          <a:bodyPr wrap="square" lIns="0" tIns="0" rIns="0" bIns="0" rtlCol="0" anchor="ctr" anchorCtr="1"/>
          <a:lstStyle/>
          <a:p>
            <a:pPr marL="0" indent="0" fontAlgn="ctr">
              <a:buNone/>
            </a:pPr>
            <a:r>
              <a:rPr lang="en-US" altLang="zh-CN" sz="1050" b="1">
                <a:solidFill>
                  <a:schemeClr val="accent1">
                    <a:lumMod val="75000"/>
                  </a:schemeClr>
                </a:solidFill>
                <a:latin typeface="微软雅黑" panose="020B0503020204020204" pitchFamily="34" charset="-122"/>
                <a:ea typeface="微软雅黑" panose="020B0503020204020204" pitchFamily="34" charset="-122"/>
              </a:rPr>
              <a:t>10.1E-3</a:t>
            </a:r>
          </a:p>
        </p:txBody>
      </p:sp>
      <p:sp>
        <p:nvSpPr>
          <p:cNvPr id="65" name="Text 6">
            <a:extLst>
              <a:ext uri="{FF2B5EF4-FFF2-40B4-BE49-F238E27FC236}">
                <a16:creationId xmlns:a16="http://schemas.microsoft.com/office/drawing/2014/main" id="{A37AEA42-477E-3F1A-DDDB-5CA99D850EB0}"/>
              </a:ext>
            </a:extLst>
          </p:cNvPr>
          <p:cNvSpPr/>
          <p:nvPr/>
        </p:nvSpPr>
        <p:spPr>
          <a:xfrm>
            <a:off x="8040719" y="5220948"/>
            <a:ext cx="568259" cy="164117"/>
          </a:xfrm>
          <a:prstGeom prst="rect">
            <a:avLst/>
          </a:prstGeom>
          <a:solidFill>
            <a:schemeClr val="bg1"/>
          </a:solidFill>
          <a:ln/>
        </p:spPr>
        <p:txBody>
          <a:bodyPr wrap="square" lIns="0" tIns="0" rIns="0" bIns="0" rtlCol="0" anchor="ctr" anchorCtr="1"/>
          <a:lstStyle/>
          <a:p>
            <a:pPr marL="0" indent="0" fontAlgn="ctr">
              <a:buNone/>
            </a:pPr>
            <a:r>
              <a:rPr lang="en-US" altLang="zh-CN" sz="1050" b="1">
                <a:solidFill>
                  <a:schemeClr val="accent1">
                    <a:lumMod val="75000"/>
                  </a:schemeClr>
                </a:solidFill>
                <a:latin typeface="微软雅黑" panose="020B0503020204020204" pitchFamily="34" charset="-122"/>
                <a:ea typeface="微软雅黑" panose="020B0503020204020204" pitchFamily="34" charset="-122"/>
              </a:rPr>
              <a:t>15.7E-3</a:t>
            </a:r>
          </a:p>
        </p:txBody>
      </p:sp>
      <p:sp>
        <p:nvSpPr>
          <p:cNvPr id="66" name="Text 6">
            <a:extLst>
              <a:ext uri="{FF2B5EF4-FFF2-40B4-BE49-F238E27FC236}">
                <a16:creationId xmlns:a16="http://schemas.microsoft.com/office/drawing/2014/main" id="{0C546A9B-C66C-D6F4-5703-598D96F24B0F}"/>
              </a:ext>
            </a:extLst>
          </p:cNvPr>
          <p:cNvSpPr/>
          <p:nvPr/>
        </p:nvSpPr>
        <p:spPr>
          <a:xfrm>
            <a:off x="6293391" y="6404129"/>
            <a:ext cx="5441893" cy="283262"/>
          </a:xfrm>
          <a:prstGeom prst="rect">
            <a:avLst/>
          </a:prstGeom>
          <a:noFill/>
          <a:ln/>
        </p:spPr>
        <p:txBody>
          <a:bodyPr wrap="square" lIns="36000" tIns="0" rIns="36000" bIns="0" rtlCol="0" anchor="ctr" anchorCtr="1"/>
          <a:lstStyle/>
          <a:p>
            <a:pPr marL="0" indent="0"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Pore whith Distribution in Major Shale Gas Intervals</a:t>
            </a:r>
            <a:endParaRPr lang="en-US" sz="9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 name="Shape 4">
            <a:extLst>
              <a:ext uri="{FF2B5EF4-FFF2-40B4-BE49-F238E27FC236}">
                <a16:creationId xmlns:a16="http://schemas.microsoft.com/office/drawing/2014/main" id="{58A70A30-AAB5-7F32-DB48-97D0958F933C}"/>
              </a:ext>
            </a:extLst>
          </p:cNvPr>
          <p:cNvSpPr/>
          <p:nvPr/>
        </p:nvSpPr>
        <p:spPr>
          <a:xfrm>
            <a:off x="491694" y="3548210"/>
            <a:ext cx="11243589" cy="40545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5" name="Text 2">
            <a:extLst>
              <a:ext uri="{FF2B5EF4-FFF2-40B4-BE49-F238E27FC236}">
                <a16:creationId xmlns:a16="http://schemas.microsoft.com/office/drawing/2014/main" id="{51E89DB9-F548-2463-111F-2193DE5EE5DC}"/>
              </a:ext>
            </a:extLst>
          </p:cNvPr>
          <p:cNvSpPr/>
          <p:nvPr/>
        </p:nvSpPr>
        <p:spPr>
          <a:xfrm>
            <a:off x="548640" y="121909"/>
            <a:ext cx="8060338" cy="502920"/>
          </a:xfrm>
          <a:prstGeom prst="rect">
            <a:avLst/>
          </a:prstGeom>
          <a:noFill/>
          <a:ln/>
        </p:spPr>
        <p:txBody>
          <a:bodyPr wrap="square" rtlCol="0" anchor="ctr"/>
          <a:lstStyle/>
          <a:p>
            <a:pPr marL="0" indent="0">
              <a:buNone/>
            </a:pPr>
            <a:r>
              <a:rPr lang="en-US" sz="2800" b="1">
                <a:solidFill>
                  <a:schemeClr val="accent1">
                    <a:lumMod val="75000"/>
                  </a:schemeClr>
                </a:solidFill>
                <a:latin typeface="Microsoft YaHei" pitchFamily="34" charset="0"/>
                <a:ea typeface="Microsoft YaHei" pitchFamily="34" charset="-122"/>
                <a:cs typeface="Microsoft YaHei" pitchFamily="34" charset="-120"/>
              </a:rPr>
              <a:t>1. Research Objectives and Significance</a:t>
            </a:r>
          </a:p>
        </p:txBody>
      </p:sp>
      <p:sp>
        <p:nvSpPr>
          <p:cNvPr id="47" name="Text 5">
            <a:extLst>
              <a:ext uri="{FF2B5EF4-FFF2-40B4-BE49-F238E27FC236}">
                <a16:creationId xmlns:a16="http://schemas.microsoft.com/office/drawing/2014/main" id="{4F52E9EC-E288-F295-2B4F-43953C6C5973}"/>
              </a:ext>
            </a:extLst>
          </p:cNvPr>
          <p:cNvSpPr/>
          <p:nvPr/>
        </p:nvSpPr>
        <p:spPr>
          <a:xfrm>
            <a:off x="633594" y="3593437"/>
            <a:ext cx="11101687"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rPr>
              <a:t>High TOC vs. Low Pore Volume paradox hinders Permian shale exploration.</a:t>
            </a:r>
            <a:endParaRPr lang="en-US" sz="1500" dirty="0"/>
          </a:p>
        </p:txBody>
      </p:sp>
    </p:spTree>
    <p:extLst>
      <p:ext uri="{BB962C8B-B14F-4D97-AF65-F5344CB8AC3E}">
        <p14:creationId xmlns:p14="http://schemas.microsoft.com/office/powerpoint/2010/main" val="154655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C15CA-6239-5765-72D2-C77073F702AE}"/>
            </a:ext>
          </a:extLst>
        </p:cNvPr>
        <p:cNvGrpSpPr/>
        <p:nvPr/>
      </p:nvGrpSpPr>
      <p:grpSpPr>
        <a:xfrm>
          <a:off x="0" y="0"/>
          <a:ext cx="0" cy="0"/>
          <a:chOff x="0" y="0"/>
          <a:chExt cx="0" cy="0"/>
        </a:xfrm>
      </p:grpSpPr>
      <p:sp>
        <p:nvSpPr>
          <p:cNvPr id="44" name="Shape 4">
            <a:extLst>
              <a:ext uri="{FF2B5EF4-FFF2-40B4-BE49-F238E27FC236}">
                <a16:creationId xmlns:a16="http://schemas.microsoft.com/office/drawing/2014/main" id="{6B53B7BF-6FB5-7174-9595-8CBDB9C956DE}"/>
              </a:ext>
            </a:extLst>
          </p:cNvPr>
          <p:cNvSpPr/>
          <p:nvPr/>
        </p:nvSpPr>
        <p:spPr>
          <a:xfrm>
            <a:off x="4066748" y="772222"/>
            <a:ext cx="7630060" cy="3431705"/>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21" name="Shape 4">
            <a:extLst>
              <a:ext uri="{FF2B5EF4-FFF2-40B4-BE49-F238E27FC236}">
                <a16:creationId xmlns:a16="http://schemas.microsoft.com/office/drawing/2014/main" id="{ED33329B-4BF5-7DBA-23B9-517D2D88139F}"/>
              </a:ext>
            </a:extLst>
          </p:cNvPr>
          <p:cNvSpPr/>
          <p:nvPr/>
        </p:nvSpPr>
        <p:spPr>
          <a:xfrm>
            <a:off x="548640" y="4338049"/>
            <a:ext cx="5547360" cy="2369408"/>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2" name="Shape 3">
            <a:extLst>
              <a:ext uri="{FF2B5EF4-FFF2-40B4-BE49-F238E27FC236}">
                <a16:creationId xmlns:a16="http://schemas.microsoft.com/office/drawing/2014/main" id="{78CDD5CA-1B47-6FC9-6DCB-6E410B2EA139}"/>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13" name="Text 2">
            <a:extLst>
              <a:ext uri="{FF2B5EF4-FFF2-40B4-BE49-F238E27FC236}">
                <a16:creationId xmlns:a16="http://schemas.microsoft.com/office/drawing/2014/main" id="{E4821DB9-E29C-1927-0C1A-1DB4AE46B84C}"/>
              </a:ext>
            </a:extLst>
          </p:cNvPr>
          <p:cNvSpPr/>
          <p:nvPr/>
        </p:nvSpPr>
        <p:spPr>
          <a:xfrm>
            <a:off x="548640" y="121909"/>
            <a:ext cx="8930338" cy="502920"/>
          </a:xfrm>
          <a:prstGeom prst="rect">
            <a:avLst/>
          </a:prstGeom>
          <a:noFill/>
          <a:ln/>
        </p:spPr>
        <p:txBody>
          <a:bodyPr wrap="square" rtlCol="0" anchor="ctr"/>
          <a:lstStyle/>
          <a:p>
            <a:pPr marL="0" indent="0">
              <a:buNone/>
            </a:pPr>
            <a:r>
              <a:rPr lang="en-US" sz="2800" b="1">
                <a:solidFill>
                  <a:schemeClr val="accent1">
                    <a:lumMod val="75000"/>
                  </a:schemeClr>
                </a:solidFill>
                <a:latin typeface="Microsoft YaHei" pitchFamily="34" charset="0"/>
                <a:ea typeface="Microsoft YaHei" pitchFamily="34" charset="-122"/>
                <a:cs typeface="Microsoft YaHei" pitchFamily="34" charset="-120"/>
              </a:rPr>
              <a:t>2. Geological Background of Gufeng Fm.</a:t>
            </a:r>
          </a:p>
        </p:txBody>
      </p:sp>
      <p:sp>
        <p:nvSpPr>
          <p:cNvPr id="23" name="Shape 4">
            <a:extLst>
              <a:ext uri="{FF2B5EF4-FFF2-40B4-BE49-F238E27FC236}">
                <a16:creationId xmlns:a16="http://schemas.microsoft.com/office/drawing/2014/main" id="{359A4C7C-E1EF-696E-3977-1CAF829DD748}"/>
              </a:ext>
            </a:extLst>
          </p:cNvPr>
          <p:cNvSpPr/>
          <p:nvPr/>
        </p:nvSpPr>
        <p:spPr>
          <a:xfrm>
            <a:off x="548640" y="774927"/>
            <a:ext cx="3419099" cy="3431705"/>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14" name="图片 13">
            <a:extLst>
              <a:ext uri="{FF2B5EF4-FFF2-40B4-BE49-F238E27FC236}">
                <a16:creationId xmlns:a16="http://schemas.microsoft.com/office/drawing/2014/main" id="{D63BA249-3154-08F2-668F-0F7BD63EA552}"/>
              </a:ext>
            </a:extLst>
          </p:cNvPr>
          <p:cNvPicPr>
            <a:picLocks noChangeAspect="1"/>
          </p:cNvPicPr>
          <p:nvPr/>
        </p:nvPicPr>
        <p:blipFill>
          <a:blip r:embed="rId3"/>
          <a:srcRect l="1491" r="1431" b="6879"/>
          <a:stretch>
            <a:fillRect/>
          </a:stretch>
        </p:blipFill>
        <p:spPr>
          <a:xfrm>
            <a:off x="661119" y="1173892"/>
            <a:ext cx="3225317" cy="2407199"/>
          </a:xfrm>
          <a:prstGeom prst="rect">
            <a:avLst/>
          </a:prstGeom>
        </p:spPr>
      </p:pic>
      <p:sp>
        <p:nvSpPr>
          <p:cNvPr id="41" name="Text 6">
            <a:extLst>
              <a:ext uri="{FF2B5EF4-FFF2-40B4-BE49-F238E27FC236}">
                <a16:creationId xmlns:a16="http://schemas.microsoft.com/office/drawing/2014/main" id="{A987DFAC-57D7-C6DA-E174-0EEF2760AD18}"/>
              </a:ext>
            </a:extLst>
          </p:cNvPr>
          <p:cNvSpPr/>
          <p:nvPr/>
        </p:nvSpPr>
        <p:spPr>
          <a:xfrm>
            <a:off x="548640" y="3864488"/>
            <a:ext cx="3419099" cy="283262"/>
          </a:xfrm>
          <a:prstGeom prst="rect">
            <a:avLst/>
          </a:prstGeom>
          <a:noFill/>
          <a:ln/>
        </p:spPr>
        <p:txBody>
          <a:bodyPr wrap="square" lIns="0" tIns="0" rIns="0" bIns="0" rtlCol="0" anchor="ctr" anchorCtr="1"/>
          <a:lstStyle/>
          <a:p>
            <a:pPr marL="0" indent="0"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Gufeng Sedimentary Framework, NE Sichuan (Wen et al., 2025)</a:t>
            </a: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43" name="图片 42">
            <a:extLst>
              <a:ext uri="{FF2B5EF4-FFF2-40B4-BE49-F238E27FC236}">
                <a16:creationId xmlns:a16="http://schemas.microsoft.com/office/drawing/2014/main" id="{41411281-0D4D-C6F9-8ADE-8A1B4A5854DB}"/>
              </a:ext>
            </a:extLst>
          </p:cNvPr>
          <p:cNvPicPr>
            <a:picLocks noChangeAspect="1"/>
          </p:cNvPicPr>
          <p:nvPr/>
        </p:nvPicPr>
        <p:blipFill>
          <a:blip r:embed="rId4">
            <a:extLst>
              <a:ext uri="{28A0092B-C50C-407E-A947-70E740481C1C}">
                <a14:useLocalDpi xmlns:a14="http://schemas.microsoft.com/office/drawing/2010/main" val="0"/>
              </a:ext>
            </a:extLst>
          </a:blip>
          <a:srcRect t="1" b="3971"/>
          <a:stretch>
            <a:fillRect/>
          </a:stretch>
        </p:blipFill>
        <p:spPr>
          <a:xfrm>
            <a:off x="4161590" y="1183724"/>
            <a:ext cx="7369292" cy="2739511"/>
          </a:xfrm>
          <a:prstGeom prst="rect">
            <a:avLst/>
          </a:prstGeom>
        </p:spPr>
      </p:pic>
      <p:sp>
        <p:nvSpPr>
          <p:cNvPr id="35" name="矩形 34">
            <a:extLst>
              <a:ext uri="{FF2B5EF4-FFF2-40B4-BE49-F238E27FC236}">
                <a16:creationId xmlns:a16="http://schemas.microsoft.com/office/drawing/2014/main" id="{AC337459-687D-1F66-CF04-2CA8D9D87CAE}"/>
              </a:ext>
            </a:extLst>
          </p:cNvPr>
          <p:cNvSpPr/>
          <p:nvPr/>
        </p:nvSpPr>
        <p:spPr>
          <a:xfrm>
            <a:off x="823793" y="3691039"/>
            <a:ext cx="609600" cy="181377"/>
          </a:xfrm>
          <a:prstGeom prst="rect">
            <a:avLst/>
          </a:prstGeom>
          <a:solidFill>
            <a:srgbClr val="F5B194"/>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7" name="矩形 26">
            <a:extLst>
              <a:ext uri="{FF2B5EF4-FFF2-40B4-BE49-F238E27FC236}">
                <a16:creationId xmlns:a16="http://schemas.microsoft.com/office/drawing/2014/main" id="{D4A94CFC-74F9-D729-96F7-17F177D27D34}"/>
              </a:ext>
            </a:extLst>
          </p:cNvPr>
          <p:cNvSpPr/>
          <p:nvPr/>
        </p:nvSpPr>
        <p:spPr>
          <a:xfrm>
            <a:off x="1588114" y="3691039"/>
            <a:ext cx="609600" cy="181377"/>
          </a:xfrm>
          <a:prstGeom prst="rect">
            <a:avLst/>
          </a:prstGeom>
          <a:solidFill>
            <a:srgbClr val="CEE7EE"/>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1" name="矩形 30">
            <a:extLst>
              <a:ext uri="{FF2B5EF4-FFF2-40B4-BE49-F238E27FC236}">
                <a16:creationId xmlns:a16="http://schemas.microsoft.com/office/drawing/2014/main" id="{E104998F-C449-C436-118D-07CF2CADBC38}"/>
              </a:ext>
            </a:extLst>
          </p:cNvPr>
          <p:cNvSpPr/>
          <p:nvPr/>
        </p:nvSpPr>
        <p:spPr>
          <a:xfrm>
            <a:off x="2352435" y="3691039"/>
            <a:ext cx="609600" cy="181377"/>
          </a:xfrm>
          <a:prstGeom prst="rect">
            <a:avLst/>
          </a:prstGeom>
          <a:solidFill>
            <a:srgbClr val="7FD6F2"/>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3" name="矩形 32">
            <a:extLst>
              <a:ext uri="{FF2B5EF4-FFF2-40B4-BE49-F238E27FC236}">
                <a16:creationId xmlns:a16="http://schemas.microsoft.com/office/drawing/2014/main" id="{278A8615-E09D-C87F-6072-EAB4D9AF7CFB}"/>
              </a:ext>
            </a:extLst>
          </p:cNvPr>
          <p:cNvSpPr/>
          <p:nvPr/>
        </p:nvSpPr>
        <p:spPr>
          <a:xfrm>
            <a:off x="3116756" y="3691039"/>
            <a:ext cx="609600" cy="181377"/>
          </a:xfrm>
          <a:prstGeom prst="rect">
            <a:avLst/>
          </a:prstGeom>
          <a:solidFill>
            <a:srgbClr val="71ADE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7" name="Text 6">
            <a:extLst>
              <a:ext uri="{FF2B5EF4-FFF2-40B4-BE49-F238E27FC236}">
                <a16:creationId xmlns:a16="http://schemas.microsoft.com/office/drawing/2014/main" id="{F335F327-950E-36AD-1452-49664649984F}"/>
              </a:ext>
            </a:extLst>
          </p:cNvPr>
          <p:cNvSpPr/>
          <p:nvPr/>
        </p:nvSpPr>
        <p:spPr>
          <a:xfrm>
            <a:off x="906558" y="3639974"/>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Marg.</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8" name="Text 6">
            <a:extLst>
              <a:ext uri="{FF2B5EF4-FFF2-40B4-BE49-F238E27FC236}">
                <a16:creationId xmlns:a16="http://schemas.microsoft.com/office/drawing/2014/main" id="{659E62AB-ECC0-30C4-2CC5-85FC48A15199}"/>
              </a:ext>
            </a:extLst>
          </p:cNvPr>
          <p:cNvSpPr/>
          <p:nvPr/>
        </p:nvSpPr>
        <p:spPr>
          <a:xfrm>
            <a:off x="1670879" y="3646205"/>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Plat.</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39" name="Text 6">
            <a:extLst>
              <a:ext uri="{FF2B5EF4-FFF2-40B4-BE49-F238E27FC236}">
                <a16:creationId xmlns:a16="http://schemas.microsoft.com/office/drawing/2014/main" id="{8A0F431C-B694-2F6A-B024-205FF786277C}"/>
              </a:ext>
            </a:extLst>
          </p:cNvPr>
          <p:cNvSpPr/>
          <p:nvPr/>
        </p:nvSpPr>
        <p:spPr>
          <a:xfrm>
            <a:off x="2435200" y="3639974"/>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Slope</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40" name="Text 6">
            <a:extLst>
              <a:ext uri="{FF2B5EF4-FFF2-40B4-BE49-F238E27FC236}">
                <a16:creationId xmlns:a16="http://schemas.microsoft.com/office/drawing/2014/main" id="{072CE29F-C5C5-A113-F3D9-F7064E17C8D9}"/>
              </a:ext>
            </a:extLst>
          </p:cNvPr>
          <p:cNvSpPr/>
          <p:nvPr/>
        </p:nvSpPr>
        <p:spPr>
          <a:xfrm>
            <a:off x="3199521" y="3639974"/>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Basin</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2" name="Text 5">
            <a:extLst>
              <a:ext uri="{FF2B5EF4-FFF2-40B4-BE49-F238E27FC236}">
                <a16:creationId xmlns:a16="http://schemas.microsoft.com/office/drawing/2014/main" id="{45044B65-D7AA-F12E-0BA2-7D04D53D0888}"/>
              </a:ext>
            </a:extLst>
          </p:cNvPr>
          <p:cNvSpPr/>
          <p:nvPr/>
        </p:nvSpPr>
        <p:spPr>
          <a:xfrm>
            <a:off x="598146" y="805203"/>
            <a:ext cx="3419098" cy="320040"/>
          </a:xfrm>
          <a:prstGeom prst="rect">
            <a:avLst/>
          </a:prstGeom>
          <a:noFill/>
          <a:ln/>
        </p:spPr>
        <p:txBody>
          <a:bodyPr wrap="square" rtlCol="0" anchor="ctr"/>
          <a:lstStyle/>
          <a:p>
            <a:r>
              <a:rPr lang="en-US" altLang="zh-CN" sz="1500" b="1">
                <a:solidFill>
                  <a:srgbClr val="065A82"/>
                </a:solidFill>
                <a:latin typeface="Microsoft YaHei" pitchFamily="34" charset="0"/>
                <a:ea typeface="Microsoft YaHei" pitchFamily="34" charset="-122"/>
              </a:rPr>
              <a:t>Deposition: Platform-Slope-Basin</a:t>
            </a:r>
            <a:endParaRPr lang="en-US" sz="1500" dirty="0"/>
          </a:p>
        </p:txBody>
      </p:sp>
      <p:sp>
        <p:nvSpPr>
          <p:cNvPr id="3" name="Text 6">
            <a:extLst>
              <a:ext uri="{FF2B5EF4-FFF2-40B4-BE49-F238E27FC236}">
                <a16:creationId xmlns:a16="http://schemas.microsoft.com/office/drawing/2014/main" id="{21CBDE84-3E19-6C95-07FF-9D79F63F10F5}"/>
              </a:ext>
            </a:extLst>
          </p:cNvPr>
          <p:cNvSpPr/>
          <p:nvPr/>
        </p:nvSpPr>
        <p:spPr>
          <a:xfrm>
            <a:off x="4161590" y="3868510"/>
            <a:ext cx="7535218" cy="283262"/>
          </a:xfrm>
          <a:prstGeom prst="rect">
            <a:avLst/>
          </a:prstGeom>
          <a:noFill/>
          <a:ln/>
        </p:spPr>
        <p:txBody>
          <a:bodyPr wrap="square" lIns="0" tIns="0" rIns="0" bIns="0" rtlCol="0" anchor="ctr" anchorCtr="1"/>
          <a:lstStyle/>
          <a:p>
            <a:pPr marL="0" indent="0"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Typical Slope-Basin Facies of Gufeng Member: Xibeixiang Section</a:t>
            </a: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4" name="Text 5">
            <a:extLst>
              <a:ext uri="{FF2B5EF4-FFF2-40B4-BE49-F238E27FC236}">
                <a16:creationId xmlns:a16="http://schemas.microsoft.com/office/drawing/2014/main" id="{F8F9194A-1DEB-2060-170A-6B01DA47D759}"/>
              </a:ext>
            </a:extLst>
          </p:cNvPr>
          <p:cNvSpPr/>
          <p:nvPr/>
        </p:nvSpPr>
        <p:spPr>
          <a:xfrm>
            <a:off x="4226925" y="805203"/>
            <a:ext cx="7568892"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rPr>
              <a:t>Sequence Stratigraphy: 1 third-order &amp; 2 fourth-order sequences</a:t>
            </a:r>
            <a:endParaRPr lang="en-US" sz="1500" dirty="0"/>
          </a:p>
        </p:txBody>
      </p:sp>
      <p:sp>
        <p:nvSpPr>
          <p:cNvPr id="5" name="Shape 4">
            <a:extLst>
              <a:ext uri="{FF2B5EF4-FFF2-40B4-BE49-F238E27FC236}">
                <a16:creationId xmlns:a16="http://schemas.microsoft.com/office/drawing/2014/main" id="{1F6A8B42-55AD-BABD-9DA0-BB1DA3CE5562}"/>
              </a:ext>
            </a:extLst>
          </p:cNvPr>
          <p:cNvSpPr/>
          <p:nvPr/>
        </p:nvSpPr>
        <p:spPr>
          <a:xfrm>
            <a:off x="6149449" y="4338049"/>
            <a:ext cx="5547359" cy="2369408"/>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6" name="Text 5">
            <a:extLst>
              <a:ext uri="{FF2B5EF4-FFF2-40B4-BE49-F238E27FC236}">
                <a16:creationId xmlns:a16="http://schemas.microsoft.com/office/drawing/2014/main" id="{465058A5-E9EB-C80E-D07B-CE606BD3AE14}"/>
              </a:ext>
            </a:extLst>
          </p:cNvPr>
          <p:cNvSpPr/>
          <p:nvPr/>
        </p:nvSpPr>
        <p:spPr>
          <a:xfrm>
            <a:off x="598146" y="4390849"/>
            <a:ext cx="5497854"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rPr>
              <a:t>Main Lithology: Organic-rich calcareous shale</a:t>
            </a:r>
            <a:endParaRPr lang="en-US" sz="1500" dirty="0"/>
          </a:p>
        </p:txBody>
      </p:sp>
      <p:sp>
        <p:nvSpPr>
          <p:cNvPr id="7" name="Text 5">
            <a:extLst>
              <a:ext uri="{FF2B5EF4-FFF2-40B4-BE49-F238E27FC236}">
                <a16:creationId xmlns:a16="http://schemas.microsoft.com/office/drawing/2014/main" id="{D14EB1B1-66AC-DE10-DE7F-E82AAD864209}"/>
              </a:ext>
            </a:extLst>
          </p:cNvPr>
          <p:cNvSpPr/>
          <p:nvPr/>
        </p:nvSpPr>
        <p:spPr>
          <a:xfrm>
            <a:off x="6280848" y="4388645"/>
            <a:ext cx="5469409" cy="320040"/>
          </a:xfrm>
          <a:prstGeom prst="rect">
            <a:avLst/>
          </a:prstGeom>
          <a:noFill/>
          <a:ln/>
        </p:spPr>
        <p:txBody>
          <a:bodyPr wrap="square" rtlCol="0" anchor="ctr"/>
          <a:lstStyle/>
          <a:p>
            <a:pPr marL="0" indent="0">
              <a:buNone/>
            </a:pPr>
            <a:r>
              <a:rPr lang="en-US" altLang="zh-CN" sz="1500" b="1">
                <a:solidFill>
                  <a:srgbClr val="065A82"/>
                </a:solidFill>
                <a:latin typeface="Microsoft YaHei" pitchFamily="34" charset="0"/>
                <a:ea typeface="Microsoft YaHei" pitchFamily="34" charset="-122"/>
              </a:rPr>
              <a:t>Main Lithology: Siliceous shale</a:t>
            </a:r>
            <a:endParaRPr lang="en-US" sz="1500" dirty="0"/>
          </a:p>
        </p:txBody>
      </p:sp>
      <p:pic>
        <p:nvPicPr>
          <p:cNvPr id="16" name="图片 15">
            <a:extLst>
              <a:ext uri="{FF2B5EF4-FFF2-40B4-BE49-F238E27FC236}">
                <a16:creationId xmlns:a16="http://schemas.microsoft.com/office/drawing/2014/main" id="{39851921-D7DF-B23A-777A-140A1FB768FC}"/>
              </a:ext>
            </a:extLst>
          </p:cNvPr>
          <p:cNvPicPr>
            <a:picLocks noChangeAspect="1"/>
          </p:cNvPicPr>
          <p:nvPr/>
        </p:nvPicPr>
        <p:blipFill>
          <a:blip r:embed="rId5">
            <a:extLst>
              <a:ext uri="{28A0092B-C50C-407E-A947-70E740481C1C}">
                <a14:useLocalDpi xmlns:a14="http://schemas.microsoft.com/office/drawing/2010/main" val="0"/>
              </a:ext>
            </a:extLst>
          </a:blip>
          <a:srcRect t="14686"/>
          <a:stretch>
            <a:fillRect/>
          </a:stretch>
        </p:blipFill>
        <p:spPr>
          <a:xfrm>
            <a:off x="668084" y="4821565"/>
            <a:ext cx="2531438" cy="1619756"/>
          </a:xfrm>
          <a:prstGeom prst="rect">
            <a:avLst/>
          </a:prstGeom>
        </p:spPr>
      </p:pic>
      <p:pic>
        <p:nvPicPr>
          <p:cNvPr id="24" name="图片 23">
            <a:extLst>
              <a:ext uri="{FF2B5EF4-FFF2-40B4-BE49-F238E27FC236}">
                <a16:creationId xmlns:a16="http://schemas.microsoft.com/office/drawing/2014/main" id="{D9390828-51AB-2BFF-B014-783E53414464}"/>
              </a:ext>
            </a:extLst>
          </p:cNvPr>
          <p:cNvPicPr>
            <a:picLocks noChangeAspect="1"/>
          </p:cNvPicPr>
          <p:nvPr/>
        </p:nvPicPr>
        <p:blipFill>
          <a:blip r:embed="rId6">
            <a:extLst>
              <a:ext uri="{28A0092B-C50C-407E-A947-70E740481C1C}">
                <a14:useLocalDpi xmlns:a14="http://schemas.microsoft.com/office/drawing/2010/main" val="0"/>
              </a:ext>
            </a:extLst>
          </a:blip>
          <a:srcRect t="40278" b="8611"/>
          <a:stretch>
            <a:fillRect/>
          </a:stretch>
        </p:blipFill>
        <p:spPr>
          <a:xfrm>
            <a:off x="6352638" y="4821565"/>
            <a:ext cx="2535601" cy="1620000"/>
          </a:xfrm>
          <a:prstGeom prst="rect">
            <a:avLst/>
          </a:prstGeom>
        </p:spPr>
      </p:pic>
      <p:pic>
        <p:nvPicPr>
          <p:cNvPr id="30" name="图片 29">
            <a:extLst>
              <a:ext uri="{FF2B5EF4-FFF2-40B4-BE49-F238E27FC236}">
                <a16:creationId xmlns:a16="http://schemas.microsoft.com/office/drawing/2014/main" id="{6D558755-5BC1-65B8-72BE-62D89AEACD7F}"/>
              </a:ext>
            </a:extLst>
          </p:cNvPr>
          <p:cNvPicPr>
            <a:picLocks noChangeAspect="1"/>
          </p:cNvPicPr>
          <p:nvPr/>
        </p:nvPicPr>
        <p:blipFill>
          <a:blip r:embed="rId7">
            <a:extLst>
              <a:ext uri="{28A0092B-C50C-407E-A947-70E740481C1C}">
                <a14:useLocalDpi xmlns:a14="http://schemas.microsoft.com/office/drawing/2010/main" val="0"/>
              </a:ext>
            </a:extLst>
          </a:blip>
          <a:srcRect b="7469"/>
          <a:stretch>
            <a:fillRect/>
          </a:stretch>
        </p:blipFill>
        <p:spPr>
          <a:xfrm>
            <a:off x="3410719" y="4821565"/>
            <a:ext cx="2435848" cy="1619756"/>
          </a:xfrm>
          <a:prstGeom prst="rect">
            <a:avLst/>
          </a:prstGeom>
        </p:spPr>
      </p:pic>
      <p:pic>
        <p:nvPicPr>
          <p:cNvPr id="34" name="图片 33">
            <a:extLst>
              <a:ext uri="{FF2B5EF4-FFF2-40B4-BE49-F238E27FC236}">
                <a16:creationId xmlns:a16="http://schemas.microsoft.com/office/drawing/2014/main" id="{76DD584C-6B36-9099-8856-4D934BEA8112}"/>
              </a:ext>
            </a:extLst>
          </p:cNvPr>
          <p:cNvPicPr>
            <a:picLocks noChangeAspect="1"/>
          </p:cNvPicPr>
          <p:nvPr/>
        </p:nvPicPr>
        <p:blipFill>
          <a:blip r:embed="rId8">
            <a:extLst>
              <a:ext uri="{28A0092B-C50C-407E-A947-70E740481C1C}">
                <a14:useLocalDpi xmlns:a14="http://schemas.microsoft.com/office/drawing/2010/main" val="0"/>
              </a:ext>
            </a:extLst>
          </a:blip>
          <a:srcRect b="8687"/>
          <a:stretch>
            <a:fillRect/>
          </a:stretch>
        </p:blipFill>
        <p:spPr>
          <a:xfrm>
            <a:off x="9162127" y="4792211"/>
            <a:ext cx="2458820" cy="1649109"/>
          </a:xfrm>
          <a:prstGeom prst="rect">
            <a:avLst/>
          </a:prstGeom>
        </p:spPr>
      </p:pic>
      <p:sp>
        <p:nvSpPr>
          <p:cNvPr id="36" name="Shape 13">
            <a:extLst>
              <a:ext uri="{FF2B5EF4-FFF2-40B4-BE49-F238E27FC236}">
                <a16:creationId xmlns:a16="http://schemas.microsoft.com/office/drawing/2014/main" id="{FA26F04D-8B1D-A13A-A8DE-83035D2D74E6}"/>
              </a:ext>
            </a:extLst>
          </p:cNvPr>
          <p:cNvSpPr/>
          <p:nvPr/>
        </p:nvSpPr>
        <p:spPr>
          <a:xfrm>
            <a:off x="550434" y="4348079"/>
            <a:ext cx="5543771" cy="18000"/>
          </a:xfrm>
          <a:prstGeom prst="rect">
            <a:avLst/>
          </a:prstGeom>
          <a:solidFill>
            <a:srgbClr val="1C7293"/>
          </a:solidFill>
          <a:ln/>
        </p:spPr>
        <p:txBody>
          <a:bodyPr/>
          <a:lstStyle/>
          <a:p>
            <a:endParaRPr lang="zh-CN" altLang="en-US"/>
          </a:p>
        </p:txBody>
      </p:sp>
      <p:sp>
        <p:nvSpPr>
          <p:cNvPr id="42" name="Shape 13">
            <a:extLst>
              <a:ext uri="{FF2B5EF4-FFF2-40B4-BE49-F238E27FC236}">
                <a16:creationId xmlns:a16="http://schemas.microsoft.com/office/drawing/2014/main" id="{5E6689B1-F410-D783-5471-A14826E8E09F}"/>
              </a:ext>
            </a:extLst>
          </p:cNvPr>
          <p:cNvSpPr/>
          <p:nvPr/>
        </p:nvSpPr>
        <p:spPr>
          <a:xfrm>
            <a:off x="6147654" y="4348079"/>
            <a:ext cx="5543771" cy="18000"/>
          </a:xfrm>
          <a:prstGeom prst="rect">
            <a:avLst/>
          </a:prstGeom>
          <a:solidFill>
            <a:srgbClr val="1C7293"/>
          </a:solidFill>
          <a:ln/>
        </p:spPr>
        <p:txBody>
          <a:bodyPr/>
          <a:lstStyle/>
          <a:p>
            <a:endParaRPr lang="zh-CN" altLang="en-US"/>
          </a:p>
        </p:txBody>
      </p:sp>
      <p:sp>
        <p:nvSpPr>
          <p:cNvPr id="45" name="Text 6">
            <a:extLst>
              <a:ext uri="{FF2B5EF4-FFF2-40B4-BE49-F238E27FC236}">
                <a16:creationId xmlns:a16="http://schemas.microsoft.com/office/drawing/2014/main" id="{628E783B-FB8B-2690-31CA-16E8EC6472C4}"/>
              </a:ext>
            </a:extLst>
          </p:cNvPr>
          <p:cNvSpPr/>
          <p:nvPr/>
        </p:nvSpPr>
        <p:spPr>
          <a:xfrm>
            <a:off x="3498489" y="4878987"/>
            <a:ext cx="568259" cy="164117"/>
          </a:xfrm>
          <a:prstGeom prst="rect">
            <a:avLst/>
          </a:prstGeom>
          <a:solidFill>
            <a:schemeClr val="bg1"/>
          </a:solidFill>
          <a:ln/>
        </p:spPr>
        <p:txBody>
          <a:bodyPr wrap="square" lIns="0" tIns="0" rIns="0" bIns="0" rtlCol="0" anchor="ctr" anchorCtr="1"/>
          <a:lstStyle/>
          <a:p>
            <a:pPr marL="0" indent="0" fontAlgn="ctr">
              <a:buNone/>
            </a:pPr>
            <a:r>
              <a:rPr lang="en-US" altLang="zh-CN" sz="1050" b="1">
                <a:solidFill>
                  <a:schemeClr val="accent1">
                    <a:lumMod val="75000"/>
                  </a:schemeClr>
                </a:solidFill>
                <a:latin typeface="微软雅黑" panose="020B0503020204020204" pitchFamily="34" charset="-122"/>
                <a:ea typeface="微软雅黑" panose="020B0503020204020204" pitchFamily="34" charset="-122"/>
              </a:rPr>
              <a:t>SEM</a:t>
            </a:r>
          </a:p>
        </p:txBody>
      </p:sp>
      <p:sp>
        <p:nvSpPr>
          <p:cNvPr id="46" name="Text 6">
            <a:extLst>
              <a:ext uri="{FF2B5EF4-FFF2-40B4-BE49-F238E27FC236}">
                <a16:creationId xmlns:a16="http://schemas.microsoft.com/office/drawing/2014/main" id="{24628D3A-4BBB-1A90-3893-983A179876A9}"/>
              </a:ext>
            </a:extLst>
          </p:cNvPr>
          <p:cNvSpPr/>
          <p:nvPr/>
        </p:nvSpPr>
        <p:spPr>
          <a:xfrm>
            <a:off x="9302547" y="4847748"/>
            <a:ext cx="568259" cy="164117"/>
          </a:xfrm>
          <a:prstGeom prst="rect">
            <a:avLst/>
          </a:prstGeom>
          <a:solidFill>
            <a:schemeClr val="bg1"/>
          </a:solidFill>
          <a:ln/>
        </p:spPr>
        <p:txBody>
          <a:bodyPr wrap="square" lIns="0" tIns="0" rIns="0" bIns="0" rtlCol="0" anchor="ctr" anchorCtr="1"/>
          <a:lstStyle/>
          <a:p>
            <a:pPr marL="0" indent="0" fontAlgn="ctr">
              <a:buNone/>
            </a:pPr>
            <a:r>
              <a:rPr lang="en-US" altLang="zh-CN" sz="1050" b="1">
                <a:solidFill>
                  <a:schemeClr val="accent1">
                    <a:lumMod val="75000"/>
                  </a:schemeClr>
                </a:solidFill>
                <a:latin typeface="微软雅黑" panose="020B0503020204020204" pitchFamily="34" charset="-122"/>
                <a:ea typeface="微软雅黑" panose="020B0503020204020204" pitchFamily="34" charset="-122"/>
              </a:rPr>
              <a:t>SEM</a:t>
            </a:r>
          </a:p>
        </p:txBody>
      </p:sp>
    </p:spTree>
    <p:extLst>
      <p:ext uri="{BB962C8B-B14F-4D97-AF65-F5344CB8AC3E}">
        <p14:creationId xmlns:p14="http://schemas.microsoft.com/office/powerpoint/2010/main" val="4075209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E257-56CE-83A9-CDF0-ED41C175F6A9}"/>
            </a:ext>
          </a:extLst>
        </p:cNvPr>
        <p:cNvGrpSpPr/>
        <p:nvPr/>
      </p:nvGrpSpPr>
      <p:grpSpPr>
        <a:xfrm>
          <a:off x="0" y="0"/>
          <a:ext cx="0" cy="0"/>
          <a:chOff x="0" y="0"/>
          <a:chExt cx="0" cy="0"/>
        </a:xfrm>
      </p:grpSpPr>
      <p:sp>
        <p:nvSpPr>
          <p:cNvPr id="35" name="Shape 4">
            <a:extLst>
              <a:ext uri="{FF2B5EF4-FFF2-40B4-BE49-F238E27FC236}">
                <a16:creationId xmlns:a16="http://schemas.microsoft.com/office/drawing/2014/main" id="{6A33BD1D-26DD-9136-154C-EDE9D40344D2}"/>
              </a:ext>
            </a:extLst>
          </p:cNvPr>
          <p:cNvSpPr/>
          <p:nvPr/>
        </p:nvSpPr>
        <p:spPr>
          <a:xfrm>
            <a:off x="3087327" y="4130601"/>
            <a:ext cx="3290013" cy="2469452"/>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7" name="Shape 3">
            <a:extLst>
              <a:ext uri="{FF2B5EF4-FFF2-40B4-BE49-F238E27FC236}">
                <a16:creationId xmlns:a16="http://schemas.microsoft.com/office/drawing/2014/main" id="{024DE0F0-2EC9-3909-DC16-0D75F2D99607}"/>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8" name="Text 2">
            <a:extLst>
              <a:ext uri="{FF2B5EF4-FFF2-40B4-BE49-F238E27FC236}">
                <a16:creationId xmlns:a16="http://schemas.microsoft.com/office/drawing/2014/main" id="{95C81A76-508D-97BE-4FFD-ABBE43D53E6A}"/>
              </a:ext>
            </a:extLst>
          </p:cNvPr>
          <p:cNvSpPr/>
          <p:nvPr/>
        </p:nvSpPr>
        <p:spPr>
          <a:xfrm>
            <a:off x="548640" y="121909"/>
            <a:ext cx="10460374" cy="502920"/>
          </a:xfrm>
          <a:prstGeom prst="rect">
            <a:avLst/>
          </a:prstGeom>
          <a:noFill/>
          <a:ln/>
        </p:spPr>
        <p:txBody>
          <a:bodyPr wrap="square" rtlCol="0" anchor="ctr"/>
          <a:lstStyle/>
          <a:p>
            <a:pPr marL="0" indent="0">
              <a:buNone/>
            </a:pPr>
            <a:r>
              <a:rPr lang="en-US" sz="2800" b="1">
                <a:solidFill>
                  <a:schemeClr val="accent1">
                    <a:lumMod val="75000"/>
                  </a:schemeClr>
                </a:solidFill>
                <a:latin typeface="Microsoft YaHei" pitchFamily="34" charset="0"/>
                <a:ea typeface="Microsoft YaHei" pitchFamily="34" charset="-122"/>
                <a:cs typeface="Microsoft YaHei" pitchFamily="34" charset="-120"/>
              </a:rPr>
              <a:t>3.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Organic Matter Enrichment Mechanisms</a:t>
            </a:r>
          </a:p>
        </p:txBody>
      </p:sp>
      <p:sp>
        <p:nvSpPr>
          <p:cNvPr id="10" name="Shape 4">
            <a:extLst>
              <a:ext uri="{FF2B5EF4-FFF2-40B4-BE49-F238E27FC236}">
                <a16:creationId xmlns:a16="http://schemas.microsoft.com/office/drawing/2014/main" id="{AE249C45-A8FA-487D-4415-12C059736CF8}"/>
              </a:ext>
            </a:extLst>
          </p:cNvPr>
          <p:cNvSpPr/>
          <p:nvPr/>
        </p:nvSpPr>
        <p:spPr>
          <a:xfrm>
            <a:off x="3087327" y="831984"/>
            <a:ext cx="8672612" cy="322874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21" name="图片 20">
            <a:extLst>
              <a:ext uri="{FF2B5EF4-FFF2-40B4-BE49-F238E27FC236}">
                <a16:creationId xmlns:a16="http://schemas.microsoft.com/office/drawing/2014/main" id="{531BC998-B95C-985B-3DFC-15C04C189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655" y="901861"/>
            <a:ext cx="8439706" cy="3070372"/>
          </a:xfrm>
          <a:prstGeom prst="rect">
            <a:avLst/>
          </a:prstGeom>
        </p:spPr>
      </p:pic>
      <p:grpSp>
        <p:nvGrpSpPr>
          <p:cNvPr id="2" name="组合 1">
            <a:extLst>
              <a:ext uri="{FF2B5EF4-FFF2-40B4-BE49-F238E27FC236}">
                <a16:creationId xmlns:a16="http://schemas.microsoft.com/office/drawing/2014/main" id="{FED80C2B-2555-EAB0-98ED-21C5490F6E50}"/>
              </a:ext>
            </a:extLst>
          </p:cNvPr>
          <p:cNvGrpSpPr/>
          <p:nvPr/>
        </p:nvGrpSpPr>
        <p:grpSpPr>
          <a:xfrm>
            <a:off x="548640" y="831984"/>
            <a:ext cx="2450199" cy="5768069"/>
            <a:chOff x="548640" y="833918"/>
            <a:chExt cx="2450199" cy="5871830"/>
          </a:xfrm>
        </p:grpSpPr>
        <p:sp>
          <p:nvSpPr>
            <p:cNvPr id="9" name="Shape 4">
              <a:extLst>
                <a:ext uri="{FF2B5EF4-FFF2-40B4-BE49-F238E27FC236}">
                  <a16:creationId xmlns:a16="http://schemas.microsoft.com/office/drawing/2014/main" id="{57D941E3-2822-6D03-3AD2-75A0F107EA5E}"/>
                </a:ext>
              </a:extLst>
            </p:cNvPr>
            <p:cNvSpPr/>
            <p:nvPr/>
          </p:nvSpPr>
          <p:spPr>
            <a:xfrm>
              <a:off x="548640" y="833918"/>
              <a:ext cx="2450199" cy="587183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graphicFrame>
          <p:nvGraphicFramePr>
            <p:cNvPr id="24" name="图表 23">
              <a:extLst>
                <a:ext uri="{FF2B5EF4-FFF2-40B4-BE49-F238E27FC236}">
                  <a16:creationId xmlns:a16="http://schemas.microsoft.com/office/drawing/2014/main" id="{1B4E2FA5-0B59-CF58-A576-CA9967E77A68}"/>
                </a:ext>
              </a:extLst>
            </p:cNvPr>
            <p:cNvGraphicFramePr>
              <a:graphicFrameLocks/>
            </p:cNvGraphicFramePr>
            <p:nvPr>
              <p:extLst>
                <p:ext uri="{D42A27DB-BD31-4B8C-83A1-F6EECF244321}">
                  <p14:modId xmlns:p14="http://schemas.microsoft.com/office/powerpoint/2010/main" val="2539593348"/>
                </p:ext>
              </p:extLst>
            </p:nvPr>
          </p:nvGraphicFramePr>
          <p:xfrm>
            <a:off x="548640" y="903807"/>
            <a:ext cx="2450199" cy="5801940"/>
          </p:xfrm>
          <a:graphic>
            <a:graphicData uri="http://schemas.openxmlformats.org/drawingml/2006/chart">
              <c:chart xmlns:c="http://schemas.openxmlformats.org/drawingml/2006/chart" xmlns:r="http://schemas.openxmlformats.org/officeDocument/2006/relationships" r:id="rId4"/>
            </a:graphicData>
          </a:graphic>
        </p:graphicFrame>
        <p:cxnSp>
          <p:nvCxnSpPr>
            <p:cNvPr id="26" name="直接连接符 25">
              <a:extLst>
                <a:ext uri="{FF2B5EF4-FFF2-40B4-BE49-F238E27FC236}">
                  <a16:creationId xmlns:a16="http://schemas.microsoft.com/office/drawing/2014/main" id="{A1BD2E6D-6EA9-55DD-C776-C38F5A41B150}"/>
                </a:ext>
              </a:extLst>
            </p:cNvPr>
            <p:cNvCxnSpPr/>
            <p:nvPr/>
          </p:nvCxnSpPr>
          <p:spPr>
            <a:xfrm>
              <a:off x="993058" y="1946787"/>
              <a:ext cx="1838632" cy="0"/>
            </a:xfrm>
            <a:prstGeom prst="line">
              <a:avLst/>
            </a:prstGeom>
            <a:ln w="25400">
              <a:solidFill>
                <a:srgbClr val="7FD6F2"/>
              </a:solidFill>
              <a:prstDash val="dash"/>
            </a:ln>
          </p:spPr>
          <p:style>
            <a:lnRef idx="2">
              <a:schemeClr val="accent1"/>
            </a:lnRef>
            <a:fillRef idx="0">
              <a:schemeClr val="accent1"/>
            </a:fillRef>
            <a:effectRef idx="1">
              <a:schemeClr val="accent1"/>
            </a:effectRef>
            <a:fontRef idx="minor">
              <a:schemeClr val="tx1"/>
            </a:fontRef>
          </p:style>
        </p:cxnSp>
        <p:cxnSp>
          <p:nvCxnSpPr>
            <p:cNvPr id="27" name="直接连接符 26">
              <a:extLst>
                <a:ext uri="{FF2B5EF4-FFF2-40B4-BE49-F238E27FC236}">
                  <a16:creationId xmlns:a16="http://schemas.microsoft.com/office/drawing/2014/main" id="{6003167A-DB3E-3D18-4A40-D470FB24B7C0}"/>
                </a:ext>
              </a:extLst>
            </p:cNvPr>
            <p:cNvCxnSpPr/>
            <p:nvPr/>
          </p:nvCxnSpPr>
          <p:spPr>
            <a:xfrm>
              <a:off x="993058" y="3652684"/>
              <a:ext cx="1838632" cy="0"/>
            </a:xfrm>
            <a:prstGeom prst="line">
              <a:avLst/>
            </a:prstGeom>
            <a:ln w="25400">
              <a:solidFill>
                <a:srgbClr val="7FD6F2"/>
              </a:solidFill>
              <a:prstDash val="dash"/>
            </a:ln>
          </p:spPr>
          <p:style>
            <a:lnRef idx="2">
              <a:schemeClr val="accent1"/>
            </a:lnRef>
            <a:fillRef idx="0">
              <a:schemeClr val="accent1"/>
            </a:fillRef>
            <a:effectRef idx="1">
              <a:schemeClr val="accent1"/>
            </a:effectRef>
            <a:fontRef idx="minor">
              <a:schemeClr val="tx1"/>
            </a:fontRef>
          </p:style>
        </p:cxnSp>
        <p:sp>
          <p:nvSpPr>
            <p:cNvPr id="28" name="Text 5">
              <a:extLst>
                <a:ext uri="{FF2B5EF4-FFF2-40B4-BE49-F238E27FC236}">
                  <a16:creationId xmlns:a16="http://schemas.microsoft.com/office/drawing/2014/main" id="{0E682EE5-0338-EE84-6C59-67061227E5EE}"/>
                </a:ext>
              </a:extLst>
            </p:cNvPr>
            <p:cNvSpPr/>
            <p:nvPr/>
          </p:nvSpPr>
          <p:spPr>
            <a:xfrm>
              <a:off x="1258429" y="4972095"/>
              <a:ext cx="1573261" cy="760110"/>
            </a:xfrm>
            <a:prstGeom prst="rect">
              <a:avLst/>
            </a:prstGeom>
            <a:solidFill>
              <a:schemeClr val="tx2">
                <a:lumMod val="75000"/>
                <a:lumOff val="25000"/>
                <a:alpha val="60000"/>
              </a:schemeClr>
            </a:solidFill>
            <a:ln/>
          </p:spPr>
          <p:txBody>
            <a:bodyPr wrap="square" rtlCol="0" anchor="ctr"/>
            <a:lstStyle/>
            <a:p>
              <a:pPr marL="0" indent="0">
                <a:buNone/>
              </a:pPr>
              <a:r>
                <a:rPr lang="en-US" altLang="zh-CN" sz="1500" b="1">
                  <a:solidFill>
                    <a:schemeClr val="bg1"/>
                  </a:solidFill>
                  <a:latin typeface="Microsoft YaHei" pitchFamily="34" charset="0"/>
                  <a:ea typeface="Microsoft YaHei" pitchFamily="34" charset="-122"/>
                </a:rPr>
                <a:t>Unit1</a:t>
              </a:r>
              <a:r>
                <a:rPr lang="zh-CN" altLang="en-US" sz="1500" b="1">
                  <a:solidFill>
                    <a:schemeClr val="bg1"/>
                  </a:solidFill>
                  <a:latin typeface="Microsoft YaHei" pitchFamily="34" charset="0"/>
                  <a:ea typeface="Microsoft YaHei" pitchFamily="34" charset="-122"/>
                </a:rPr>
                <a:t>：</a:t>
              </a:r>
              <a:endParaRPr lang="en-US" altLang="zh-CN" sz="1500" b="1">
                <a:solidFill>
                  <a:schemeClr val="bg1"/>
                </a:solidFill>
                <a:latin typeface="Microsoft YaHei" pitchFamily="34" charset="0"/>
                <a:ea typeface="Microsoft YaHei" pitchFamily="34" charset="-122"/>
              </a:endParaRPr>
            </a:p>
            <a:p>
              <a:pPr marL="0" indent="0">
                <a:buNone/>
              </a:pPr>
              <a:r>
                <a:rPr lang="en-US" altLang="zh-CN" sz="1500" b="1">
                  <a:solidFill>
                    <a:schemeClr val="bg1"/>
                  </a:solidFill>
                  <a:latin typeface="Microsoft YaHei" pitchFamily="34" charset="0"/>
                  <a:ea typeface="Microsoft YaHei" pitchFamily="34" charset="-122"/>
                </a:rPr>
                <a:t>0.46%-4.81%</a:t>
              </a:r>
            </a:p>
            <a:p>
              <a:pPr marL="0" indent="0">
                <a:buNone/>
              </a:pPr>
              <a:r>
                <a:rPr lang="en-US" sz="1500" b="1">
                  <a:solidFill>
                    <a:schemeClr val="bg1"/>
                  </a:solidFill>
                  <a:latin typeface="Microsoft YaHei" pitchFamily="34" charset="0"/>
                  <a:ea typeface="Microsoft YaHei" pitchFamily="34" charset="-122"/>
                </a:rPr>
                <a:t>(2.58%)</a:t>
              </a:r>
              <a:endParaRPr lang="en-US" sz="1500" dirty="0">
                <a:solidFill>
                  <a:schemeClr val="bg1"/>
                </a:solidFill>
              </a:endParaRPr>
            </a:p>
          </p:txBody>
        </p:sp>
        <p:sp>
          <p:nvSpPr>
            <p:cNvPr id="29" name="Text 5">
              <a:extLst>
                <a:ext uri="{FF2B5EF4-FFF2-40B4-BE49-F238E27FC236}">
                  <a16:creationId xmlns:a16="http://schemas.microsoft.com/office/drawing/2014/main" id="{DAE1837D-2990-3179-A965-A8C027EAE089}"/>
                </a:ext>
              </a:extLst>
            </p:cNvPr>
            <p:cNvSpPr/>
            <p:nvPr/>
          </p:nvSpPr>
          <p:spPr>
            <a:xfrm>
              <a:off x="1258429" y="2116541"/>
              <a:ext cx="1573261" cy="804171"/>
            </a:xfrm>
            <a:prstGeom prst="rect">
              <a:avLst/>
            </a:prstGeom>
            <a:solidFill>
              <a:schemeClr val="tx2">
                <a:lumMod val="75000"/>
                <a:lumOff val="25000"/>
                <a:alpha val="60000"/>
              </a:schemeClr>
            </a:solidFill>
            <a:ln/>
          </p:spPr>
          <p:txBody>
            <a:bodyPr wrap="square" rtlCol="0" anchor="ctr"/>
            <a:lstStyle/>
            <a:p>
              <a:pPr marL="0" indent="0">
                <a:buNone/>
              </a:pPr>
              <a:r>
                <a:rPr lang="en-US" altLang="zh-CN" sz="1500" b="1">
                  <a:solidFill>
                    <a:schemeClr val="bg1"/>
                  </a:solidFill>
                  <a:latin typeface="Microsoft YaHei" pitchFamily="34" charset="0"/>
                  <a:ea typeface="Microsoft YaHei" pitchFamily="34" charset="-122"/>
                </a:rPr>
                <a:t>Unit2</a:t>
              </a:r>
              <a:r>
                <a:rPr lang="zh-CN" altLang="en-US" sz="1500" b="1">
                  <a:solidFill>
                    <a:schemeClr val="bg1"/>
                  </a:solidFill>
                  <a:latin typeface="Microsoft YaHei" pitchFamily="34" charset="0"/>
                  <a:ea typeface="Microsoft YaHei" pitchFamily="34" charset="-122"/>
                </a:rPr>
                <a:t>：</a:t>
              </a:r>
              <a:endParaRPr lang="en-US" altLang="zh-CN" sz="1500" b="1">
                <a:solidFill>
                  <a:schemeClr val="bg1"/>
                </a:solidFill>
                <a:latin typeface="Microsoft YaHei" pitchFamily="34" charset="0"/>
                <a:ea typeface="Microsoft YaHei" pitchFamily="34" charset="-122"/>
              </a:endParaRPr>
            </a:p>
            <a:p>
              <a:pPr marL="0" indent="0">
                <a:buNone/>
              </a:pPr>
              <a:r>
                <a:rPr lang="en-US" altLang="zh-CN" sz="1500" b="1">
                  <a:solidFill>
                    <a:schemeClr val="bg1"/>
                  </a:solidFill>
                  <a:latin typeface="Microsoft YaHei" pitchFamily="34" charset="0"/>
                  <a:ea typeface="Microsoft YaHei" pitchFamily="34" charset="-122"/>
                </a:rPr>
                <a:t>0.46%-4.81%</a:t>
              </a:r>
            </a:p>
            <a:p>
              <a:pPr marL="0" indent="0">
                <a:buNone/>
              </a:pPr>
              <a:r>
                <a:rPr lang="en-US" sz="1500" b="1">
                  <a:solidFill>
                    <a:schemeClr val="bg1"/>
                  </a:solidFill>
                  <a:latin typeface="Microsoft YaHei" pitchFamily="34" charset="0"/>
                  <a:ea typeface="Microsoft YaHei" pitchFamily="34" charset="-122"/>
                </a:rPr>
                <a:t>(9.15%)</a:t>
              </a:r>
              <a:endParaRPr lang="en-US" sz="1500" dirty="0">
                <a:solidFill>
                  <a:schemeClr val="bg1"/>
                </a:solidFill>
              </a:endParaRPr>
            </a:p>
          </p:txBody>
        </p:sp>
        <p:sp>
          <p:nvSpPr>
            <p:cNvPr id="30" name="Text 5">
              <a:extLst>
                <a:ext uri="{FF2B5EF4-FFF2-40B4-BE49-F238E27FC236}">
                  <a16:creationId xmlns:a16="http://schemas.microsoft.com/office/drawing/2014/main" id="{ECF4CD40-10C1-A51B-2DB2-47A028348B42}"/>
                </a:ext>
              </a:extLst>
            </p:cNvPr>
            <p:cNvSpPr/>
            <p:nvPr/>
          </p:nvSpPr>
          <p:spPr>
            <a:xfrm>
              <a:off x="1258428" y="1019537"/>
              <a:ext cx="1573261" cy="804171"/>
            </a:xfrm>
            <a:prstGeom prst="rect">
              <a:avLst/>
            </a:prstGeom>
            <a:solidFill>
              <a:schemeClr val="tx2">
                <a:lumMod val="75000"/>
                <a:lumOff val="25000"/>
                <a:alpha val="60000"/>
              </a:schemeClr>
            </a:solidFill>
            <a:ln/>
          </p:spPr>
          <p:txBody>
            <a:bodyPr wrap="square" rtlCol="0" anchor="ctr"/>
            <a:lstStyle/>
            <a:p>
              <a:pPr marL="0" indent="0">
                <a:buNone/>
              </a:pPr>
              <a:r>
                <a:rPr lang="en-US" altLang="zh-CN" sz="1500" b="1">
                  <a:solidFill>
                    <a:schemeClr val="bg1"/>
                  </a:solidFill>
                  <a:latin typeface="Microsoft YaHei" pitchFamily="34" charset="0"/>
                  <a:ea typeface="Microsoft YaHei" pitchFamily="34" charset="-122"/>
                </a:rPr>
                <a:t>Unit3</a:t>
              </a:r>
              <a:r>
                <a:rPr lang="zh-CN" altLang="en-US" sz="1500" b="1">
                  <a:solidFill>
                    <a:schemeClr val="bg1"/>
                  </a:solidFill>
                  <a:latin typeface="Microsoft YaHei" pitchFamily="34" charset="0"/>
                  <a:ea typeface="Microsoft YaHei" pitchFamily="34" charset="-122"/>
                </a:rPr>
                <a:t>：</a:t>
              </a:r>
              <a:endParaRPr lang="en-US" altLang="zh-CN" sz="1500" b="1">
                <a:solidFill>
                  <a:schemeClr val="bg1"/>
                </a:solidFill>
                <a:latin typeface="Microsoft YaHei" pitchFamily="34" charset="0"/>
                <a:ea typeface="Microsoft YaHei" pitchFamily="34" charset="-122"/>
              </a:endParaRPr>
            </a:p>
            <a:p>
              <a:pPr marL="0" indent="0">
                <a:buNone/>
              </a:pPr>
              <a:r>
                <a:rPr lang="en-US" altLang="zh-CN" sz="1500" b="1">
                  <a:solidFill>
                    <a:schemeClr val="bg1"/>
                  </a:solidFill>
                  <a:latin typeface="Microsoft YaHei" pitchFamily="34" charset="0"/>
                  <a:ea typeface="Microsoft YaHei" pitchFamily="34" charset="-122"/>
                </a:rPr>
                <a:t>0.01%-2.06%</a:t>
              </a:r>
            </a:p>
            <a:p>
              <a:pPr marL="0" indent="0">
                <a:buNone/>
              </a:pPr>
              <a:r>
                <a:rPr lang="en-US" sz="1500" b="1">
                  <a:solidFill>
                    <a:schemeClr val="bg1"/>
                  </a:solidFill>
                  <a:latin typeface="Microsoft YaHei" pitchFamily="34" charset="0"/>
                  <a:ea typeface="Microsoft YaHei" pitchFamily="34" charset="-122"/>
                </a:rPr>
                <a:t>(0.61%)</a:t>
              </a:r>
              <a:endParaRPr lang="en-US" sz="1500" dirty="0">
                <a:solidFill>
                  <a:schemeClr val="bg1"/>
                </a:solidFill>
              </a:endParaRPr>
            </a:p>
          </p:txBody>
        </p:sp>
      </p:grpSp>
      <p:pic>
        <p:nvPicPr>
          <p:cNvPr id="34" name="图片 33">
            <a:extLst>
              <a:ext uri="{FF2B5EF4-FFF2-40B4-BE49-F238E27FC236}">
                <a16:creationId xmlns:a16="http://schemas.microsoft.com/office/drawing/2014/main" id="{9C9ED22C-CC6B-BC8D-B191-105FCC351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3415" y="4320556"/>
            <a:ext cx="2877060" cy="2210524"/>
          </a:xfrm>
          <a:prstGeom prst="rect">
            <a:avLst/>
          </a:prstGeom>
        </p:spPr>
      </p:pic>
      <p:sp>
        <p:nvSpPr>
          <p:cNvPr id="3" name="Shape 4">
            <a:extLst>
              <a:ext uri="{FF2B5EF4-FFF2-40B4-BE49-F238E27FC236}">
                <a16:creationId xmlns:a16="http://schemas.microsoft.com/office/drawing/2014/main" id="{7A648C59-10B0-748A-5664-0AE184B51E9A}"/>
              </a:ext>
            </a:extLst>
          </p:cNvPr>
          <p:cNvSpPr/>
          <p:nvPr/>
        </p:nvSpPr>
        <p:spPr>
          <a:xfrm>
            <a:off x="6465827" y="4130600"/>
            <a:ext cx="5294111" cy="2469452"/>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5" name="图片 4">
            <a:extLst>
              <a:ext uri="{FF2B5EF4-FFF2-40B4-BE49-F238E27FC236}">
                <a16:creationId xmlns:a16="http://schemas.microsoft.com/office/drawing/2014/main" id="{D330D472-0E94-56E1-2E7D-D21C27D338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5827" y="4222236"/>
            <a:ext cx="5177533" cy="2209042"/>
          </a:xfrm>
          <a:prstGeom prst="rect">
            <a:avLst/>
          </a:prstGeom>
          <a:noFill/>
        </p:spPr>
      </p:pic>
      <p:sp>
        <p:nvSpPr>
          <p:cNvPr id="6" name="Text 6">
            <a:extLst>
              <a:ext uri="{FF2B5EF4-FFF2-40B4-BE49-F238E27FC236}">
                <a16:creationId xmlns:a16="http://schemas.microsoft.com/office/drawing/2014/main" id="{94FC127E-E8A8-5C89-B172-65369E2E0A4B}"/>
              </a:ext>
            </a:extLst>
          </p:cNvPr>
          <p:cNvSpPr/>
          <p:nvPr/>
        </p:nvSpPr>
        <p:spPr>
          <a:xfrm>
            <a:off x="6931742" y="6099908"/>
            <a:ext cx="4672289" cy="283262"/>
          </a:xfrm>
          <a:prstGeom prst="rect">
            <a:avLst/>
          </a:prstGeom>
          <a:noFill/>
          <a:ln/>
        </p:spPr>
        <p:txBody>
          <a:bodyPr wrap="square" lIns="0" tIns="0" rIns="0" bIns="0" rtlCol="0" anchor="ctr" anchorCtr="1"/>
          <a:lstStyle/>
          <a:p>
            <a:pPr marL="0" indent="0" fontAlgn="ctr">
              <a:buNone/>
            </a:pPr>
            <a:r>
              <a:rPr lang="en-US" altLang="zh-CN" sz="900">
                <a:solidFill>
                  <a:schemeClr val="accent1">
                    <a:lumMod val="75000"/>
                  </a:schemeClr>
                </a:solidFill>
                <a:latin typeface="微软雅黑" panose="020B0503020204020204" pitchFamily="34" charset="-122"/>
                <a:ea typeface="微软雅黑" panose="020B0503020204020204" pitchFamily="34" charset="-122"/>
              </a:rPr>
              <a:t>Trace Element Enrichment Factors of Top Maokou Shales, Xibeixiang Section  (Peruvian standard after Böning et al., 2004, 2009)</a:t>
            </a: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9" name="矩形 18">
            <a:extLst>
              <a:ext uri="{FF2B5EF4-FFF2-40B4-BE49-F238E27FC236}">
                <a16:creationId xmlns:a16="http://schemas.microsoft.com/office/drawing/2014/main" id="{A9B0EB8A-2EC1-EE42-7735-3B17AB44DC14}"/>
              </a:ext>
            </a:extLst>
          </p:cNvPr>
          <p:cNvSpPr/>
          <p:nvPr/>
        </p:nvSpPr>
        <p:spPr>
          <a:xfrm>
            <a:off x="6377340" y="4060724"/>
            <a:ext cx="537810" cy="259832"/>
          </a:xfrm>
          <a:prstGeom prst="rect">
            <a:avLst/>
          </a:prstGeom>
          <a:no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0" name="矩形 19">
            <a:extLst>
              <a:ext uri="{FF2B5EF4-FFF2-40B4-BE49-F238E27FC236}">
                <a16:creationId xmlns:a16="http://schemas.microsoft.com/office/drawing/2014/main" id="{23A9F1D6-040F-9186-AB5F-E4BA16296A45}"/>
              </a:ext>
            </a:extLst>
          </p:cNvPr>
          <p:cNvSpPr/>
          <p:nvPr/>
        </p:nvSpPr>
        <p:spPr>
          <a:xfrm>
            <a:off x="6941856" y="4381921"/>
            <a:ext cx="2210198" cy="162697"/>
          </a:xfrm>
          <a:prstGeom prst="rect">
            <a:avLst/>
          </a:prstGeom>
          <a:solidFill>
            <a:srgbClr val="FFFFFF"/>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22" name="组合 21">
            <a:extLst>
              <a:ext uri="{FF2B5EF4-FFF2-40B4-BE49-F238E27FC236}">
                <a16:creationId xmlns:a16="http://schemas.microsoft.com/office/drawing/2014/main" id="{73C84555-F1C7-6595-442C-F2B850D42018}"/>
              </a:ext>
            </a:extLst>
          </p:cNvPr>
          <p:cNvGrpSpPr/>
          <p:nvPr/>
        </p:nvGrpSpPr>
        <p:grpSpPr>
          <a:xfrm>
            <a:off x="6998792" y="4267879"/>
            <a:ext cx="2902563" cy="289493"/>
            <a:chOff x="6971070" y="4495380"/>
            <a:chExt cx="2902563" cy="289493"/>
          </a:xfrm>
        </p:grpSpPr>
        <p:sp>
          <p:nvSpPr>
            <p:cNvPr id="11" name="矩形 10">
              <a:extLst>
                <a:ext uri="{FF2B5EF4-FFF2-40B4-BE49-F238E27FC236}">
                  <a16:creationId xmlns:a16="http://schemas.microsoft.com/office/drawing/2014/main" id="{28FDB0D3-0D91-8B06-F38C-3EA3E252A9C6}"/>
                </a:ext>
              </a:extLst>
            </p:cNvPr>
            <p:cNvSpPr/>
            <p:nvPr/>
          </p:nvSpPr>
          <p:spPr>
            <a:xfrm>
              <a:off x="6971070" y="4546445"/>
              <a:ext cx="609600" cy="181377"/>
            </a:xfrm>
            <a:prstGeom prst="rect">
              <a:avLst/>
            </a:prstGeom>
            <a:solidFill>
              <a:srgbClr val="00B0F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 name="矩形 11">
              <a:extLst>
                <a:ext uri="{FF2B5EF4-FFF2-40B4-BE49-F238E27FC236}">
                  <a16:creationId xmlns:a16="http://schemas.microsoft.com/office/drawing/2014/main" id="{7C6A2868-14C5-90B6-1201-67DF951BC948}"/>
                </a:ext>
              </a:extLst>
            </p:cNvPr>
            <p:cNvSpPr/>
            <p:nvPr/>
          </p:nvSpPr>
          <p:spPr>
            <a:xfrm>
              <a:off x="7735391" y="4546445"/>
              <a:ext cx="609600" cy="181377"/>
            </a:xfrm>
            <a:prstGeom prst="rect">
              <a:avLst/>
            </a:prstGeom>
            <a:solidFill>
              <a:srgbClr val="FFC000"/>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3" name="矩形 12">
              <a:extLst>
                <a:ext uri="{FF2B5EF4-FFF2-40B4-BE49-F238E27FC236}">
                  <a16:creationId xmlns:a16="http://schemas.microsoft.com/office/drawing/2014/main" id="{BAD71D37-33CD-9BEA-6DAC-528D8DDC577B}"/>
                </a:ext>
              </a:extLst>
            </p:cNvPr>
            <p:cNvSpPr/>
            <p:nvPr/>
          </p:nvSpPr>
          <p:spPr>
            <a:xfrm>
              <a:off x="8499712" y="4546445"/>
              <a:ext cx="609600" cy="181377"/>
            </a:xfrm>
            <a:prstGeom prst="rect">
              <a:avLst/>
            </a:prstGeom>
            <a:solidFill>
              <a:srgbClr val="A5A5A5"/>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矩形 13">
              <a:extLst>
                <a:ext uri="{FF2B5EF4-FFF2-40B4-BE49-F238E27FC236}">
                  <a16:creationId xmlns:a16="http://schemas.microsoft.com/office/drawing/2014/main" id="{D5191D8F-B83B-3D3B-DE1F-BF64DA74B7C0}"/>
                </a:ext>
              </a:extLst>
            </p:cNvPr>
            <p:cNvSpPr/>
            <p:nvPr/>
          </p:nvSpPr>
          <p:spPr>
            <a:xfrm>
              <a:off x="9264033" y="4546445"/>
              <a:ext cx="609600" cy="181377"/>
            </a:xfrm>
            <a:prstGeom prst="rect">
              <a:avLst/>
            </a:prstGeom>
            <a:blipFill>
              <a:blip r:embed="rId7"/>
              <a:tile tx="0" ty="0" sx="100000" sy="100000" flip="none" algn="tl"/>
            </a:blip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5" name="Text 6">
              <a:extLst>
                <a:ext uri="{FF2B5EF4-FFF2-40B4-BE49-F238E27FC236}">
                  <a16:creationId xmlns:a16="http://schemas.microsoft.com/office/drawing/2014/main" id="{E47737E6-DA36-EEFC-2441-C7B77DB5095A}"/>
                </a:ext>
              </a:extLst>
            </p:cNvPr>
            <p:cNvSpPr/>
            <p:nvPr/>
          </p:nvSpPr>
          <p:spPr>
            <a:xfrm>
              <a:off x="7053835" y="4495380"/>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UNIT1</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6" name="Text 6">
              <a:extLst>
                <a:ext uri="{FF2B5EF4-FFF2-40B4-BE49-F238E27FC236}">
                  <a16:creationId xmlns:a16="http://schemas.microsoft.com/office/drawing/2014/main" id="{02F167AC-AD0C-35B3-4931-6FA120D12E9F}"/>
                </a:ext>
              </a:extLst>
            </p:cNvPr>
            <p:cNvSpPr/>
            <p:nvPr/>
          </p:nvSpPr>
          <p:spPr>
            <a:xfrm>
              <a:off x="7818156" y="4501611"/>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UNIT2</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7" name="Text 6">
              <a:extLst>
                <a:ext uri="{FF2B5EF4-FFF2-40B4-BE49-F238E27FC236}">
                  <a16:creationId xmlns:a16="http://schemas.microsoft.com/office/drawing/2014/main" id="{3F0261CE-F5B3-7704-4639-A13553BF35D6}"/>
                </a:ext>
              </a:extLst>
            </p:cNvPr>
            <p:cNvSpPr/>
            <p:nvPr/>
          </p:nvSpPr>
          <p:spPr>
            <a:xfrm>
              <a:off x="8582477" y="4495380"/>
              <a:ext cx="444070" cy="283262"/>
            </a:xfrm>
            <a:prstGeom prst="rect">
              <a:avLst/>
            </a:prstGeom>
            <a:noFill/>
            <a:ln/>
          </p:spPr>
          <p:txBody>
            <a:bodyPr wrap="square" lIns="36000" tIns="0" rIns="36000" bIns="0" rtlCol="0" anchor="ctr" anchorCtr="1"/>
            <a:lstStyle/>
            <a:p>
              <a:pPr marL="0" indent="0" fontAlgn="ctr">
                <a:buNone/>
              </a:pPr>
              <a:r>
                <a:rPr lang="en-US" altLang="zh-CN" sz="900" b="1">
                  <a:solidFill>
                    <a:schemeClr val="accent1">
                      <a:lumMod val="50000"/>
                    </a:schemeClr>
                  </a:solidFill>
                  <a:latin typeface="微软雅黑" panose="020B0503020204020204" pitchFamily="34" charset="-122"/>
                  <a:ea typeface="微软雅黑" panose="020B0503020204020204" pitchFamily="34" charset="-122"/>
                </a:rPr>
                <a:t>UNIT3</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sp>
          <p:nvSpPr>
            <p:cNvPr id="18" name="Text 6">
              <a:extLst>
                <a:ext uri="{FF2B5EF4-FFF2-40B4-BE49-F238E27FC236}">
                  <a16:creationId xmlns:a16="http://schemas.microsoft.com/office/drawing/2014/main" id="{EDD248F6-CFC4-D9AB-D385-CD815E5419E7}"/>
                </a:ext>
              </a:extLst>
            </p:cNvPr>
            <p:cNvSpPr/>
            <p:nvPr/>
          </p:nvSpPr>
          <p:spPr>
            <a:xfrm>
              <a:off x="9264033" y="4495380"/>
              <a:ext cx="580295" cy="283262"/>
            </a:xfrm>
            <a:prstGeom prst="rect">
              <a:avLst/>
            </a:prstGeom>
            <a:noFill/>
            <a:ln/>
          </p:spPr>
          <p:txBody>
            <a:bodyPr wrap="square" lIns="36000" tIns="0" rIns="36000" bIns="0" rtlCol="0" anchor="ctr" anchorCtr="1"/>
            <a:lstStyle/>
            <a:p>
              <a:pPr marL="0" indent="0" fontAlgn="ctr">
                <a:buNone/>
              </a:pPr>
              <a:r>
                <a:rPr lang="en-US" sz="900" b="1">
                  <a:solidFill>
                    <a:schemeClr val="accent1">
                      <a:lumMod val="50000"/>
                    </a:schemeClr>
                  </a:solidFill>
                  <a:latin typeface="微软雅黑" panose="020B0503020204020204" pitchFamily="34" charset="-122"/>
                  <a:ea typeface="微软雅黑" panose="020B0503020204020204" pitchFamily="34" charset="-122"/>
                </a:rPr>
                <a:t>Peruvian</a:t>
              </a:r>
              <a:endParaRPr lang="en-US" sz="900" b="1" dirty="0">
                <a:solidFill>
                  <a:schemeClr val="accent1">
                    <a:lumMod val="50000"/>
                  </a:schemeClr>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667286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DD686-55B0-DEB8-0C86-C0E9EB13A81A}"/>
            </a:ext>
          </a:extLst>
        </p:cNvPr>
        <p:cNvGrpSpPr/>
        <p:nvPr/>
      </p:nvGrpSpPr>
      <p:grpSpPr>
        <a:xfrm>
          <a:off x="0" y="0"/>
          <a:ext cx="0" cy="0"/>
          <a:chOff x="0" y="0"/>
          <a:chExt cx="0" cy="0"/>
        </a:xfrm>
      </p:grpSpPr>
      <p:sp>
        <p:nvSpPr>
          <p:cNvPr id="7" name="Shape 3">
            <a:extLst>
              <a:ext uri="{FF2B5EF4-FFF2-40B4-BE49-F238E27FC236}">
                <a16:creationId xmlns:a16="http://schemas.microsoft.com/office/drawing/2014/main" id="{FE9EEA22-02A7-FB7C-225D-B1232163DF0F}"/>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8" name="Text 2">
            <a:extLst>
              <a:ext uri="{FF2B5EF4-FFF2-40B4-BE49-F238E27FC236}">
                <a16:creationId xmlns:a16="http://schemas.microsoft.com/office/drawing/2014/main" id="{61969EB6-A755-AC37-EC48-4482D98B5EB2}"/>
              </a:ext>
            </a:extLst>
          </p:cNvPr>
          <p:cNvSpPr/>
          <p:nvPr/>
        </p:nvSpPr>
        <p:spPr>
          <a:xfrm>
            <a:off x="548640" y="121909"/>
            <a:ext cx="9708936"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3.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Organic Matter Enrichment Mechanisms</a:t>
            </a:r>
            <a:endParaRPr lang="en-US" sz="2800" dirty="0">
              <a:solidFill>
                <a:schemeClr val="accent1">
                  <a:lumMod val="75000"/>
                </a:schemeClr>
              </a:solidFill>
            </a:endParaRPr>
          </a:p>
        </p:txBody>
      </p:sp>
      <p:sp>
        <p:nvSpPr>
          <p:cNvPr id="13" name="Shape 8">
            <a:extLst>
              <a:ext uri="{FF2B5EF4-FFF2-40B4-BE49-F238E27FC236}">
                <a16:creationId xmlns:a16="http://schemas.microsoft.com/office/drawing/2014/main" id="{443598AF-DF57-2BB0-A8F6-A92F426BF6B7}"/>
              </a:ext>
            </a:extLst>
          </p:cNvPr>
          <p:cNvSpPr/>
          <p:nvPr/>
        </p:nvSpPr>
        <p:spPr>
          <a:xfrm>
            <a:off x="548640" y="822598"/>
            <a:ext cx="1440000" cy="1645920"/>
          </a:xfrm>
          <a:prstGeom prst="rect">
            <a:avLst/>
          </a:prstGeom>
          <a:solidFill>
            <a:srgbClr val="FFFFFF"/>
          </a:solidFill>
          <a:ln/>
          <a:effectLst>
            <a:outerShdw blurRad="38100" dist="25400" dir="8100000" algn="bl" rotWithShape="0">
              <a:srgbClr val="000000">
                <a:alpha val="6000"/>
              </a:srgbClr>
            </a:outerShdw>
          </a:effectLst>
        </p:spPr>
        <p:txBody>
          <a:bodyPr/>
          <a:lstStyle/>
          <a:p>
            <a:endParaRPr lang="zh-CN" altLang="en-US"/>
          </a:p>
        </p:txBody>
      </p:sp>
      <p:sp>
        <p:nvSpPr>
          <p:cNvPr id="14" name="Shape 9">
            <a:extLst>
              <a:ext uri="{FF2B5EF4-FFF2-40B4-BE49-F238E27FC236}">
                <a16:creationId xmlns:a16="http://schemas.microsoft.com/office/drawing/2014/main" id="{5E2A83D5-7F61-80AD-5335-E4C515B3E160}"/>
              </a:ext>
            </a:extLst>
          </p:cNvPr>
          <p:cNvSpPr/>
          <p:nvPr/>
        </p:nvSpPr>
        <p:spPr>
          <a:xfrm>
            <a:off x="548640" y="822597"/>
            <a:ext cx="1436002" cy="45719"/>
          </a:xfrm>
          <a:prstGeom prst="rect">
            <a:avLst/>
          </a:prstGeom>
          <a:solidFill>
            <a:srgbClr val="1F4F7A"/>
          </a:solidFill>
          <a:ln/>
        </p:spPr>
        <p:txBody>
          <a:bodyPr/>
          <a:lstStyle/>
          <a:p>
            <a:endParaRPr lang="zh-CN" altLang="en-US"/>
          </a:p>
        </p:txBody>
      </p:sp>
      <p:sp>
        <p:nvSpPr>
          <p:cNvPr id="15" name="Text 10">
            <a:extLst>
              <a:ext uri="{FF2B5EF4-FFF2-40B4-BE49-F238E27FC236}">
                <a16:creationId xmlns:a16="http://schemas.microsoft.com/office/drawing/2014/main" id="{7109785B-F72B-36BD-DBA3-64C9C0AED1E6}"/>
              </a:ext>
            </a:extLst>
          </p:cNvPr>
          <p:cNvSpPr/>
          <p:nvPr/>
        </p:nvSpPr>
        <p:spPr>
          <a:xfrm>
            <a:off x="544640" y="944870"/>
            <a:ext cx="1440000" cy="320040"/>
          </a:xfrm>
          <a:prstGeom prst="rect">
            <a:avLst/>
          </a:prstGeom>
          <a:noFill/>
          <a:ln/>
        </p:spPr>
        <p:txBody>
          <a:bodyPr wrap="square" rtlCol="0" anchor="ctr"/>
          <a:lstStyle/>
          <a:p>
            <a:pPr marL="0" indent="0" algn="ctr">
              <a:buNone/>
            </a:pPr>
            <a:r>
              <a:rPr lang="en-US" sz="1200" b="1">
                <a:solidFill>
                  <a:srgbClr val="1F4F7A"/>
                </a:solidFill>
                <a:latin typeface="Microsoft YaHei" pitchFamily="34" charset="0"/>
                <a:ea typeface="Microsoft YaHei" pitchFamily="34" charset="-122"/>
                <a:cs typeface="Microsoft YaHei" pitchFamily="34" charset="-120"/>
              </a:rPr>
              <a:t>Sea-level rise</a:t>
            </a:r>
            <a:endParaRPr lang="en-US" sz="1200" dirty="0"/>
          </a:p>
        </p:txBody>
      </p:sp>
      <p:sp>
        <p:nvSpPr>
          <p:cNvPr id="16" name="Text 11">
            <a:extLst>
              <a:ext uri="{FF2B5EF4-FFF2-40B4-BE49-F238E27FC236}">
                <a16:creationId xmlns:a16="http://schemas.microsoft.com/office/drawing/2014/main" id="{A416937C-AD92-DC8A-9244-8A7B53AB328A}"/>
              </a:ext>
            </a:extLst>
          </p:cNvPr>
          <p:cNvSpPr/>
          <p:nvPr/>
        </p:nvSpPr>
        <p:spPr>
          <a:xfrm>
            <a:off x="544640" y="1370876"/>
            <a:ext cx="1440000" cy="1097642"/>
          </a:xfrm>
          <a:prstGeom prst="rect">
            <a:avLst/>
          </a:prstGeom>
          <a:noFill/>
          <a:ln/>
        </p:spPr>
        <p:txBody>
          <a:bodyPr wrap="square" rtlCol="0" anchor="ctr"/>
          <a:lstStyle/>
          <a:p>
            <a:pPr marL="0" indent="0" algn="ctr">
              <a:lnSpc>
                <a:spcPct val="140000"/>
              </a:lnSpc>
              <a:buNone/>
            </a:pPr>
            <a:r>
              <a:rPr lang="en-US" sz="1050">
                <a:solidFill>
                  <a:srgbClr val="2C3E50"/>
                </a:solidFill>
                <a:latin typeface="Microsoft YaHei" pitchFamily="34" charset="0"/>
                <a:ea typeface="Microsoft YaHei" pitchFamily="34" charset="-122"/>
                <a:cs typeface="Microsoft YaHei" pitchFamily="34" charset="-120"/>
              </a:rPr>
              <a:t>Regional transgression: Carbonate platform → Deep basin</a:t>
            </a:r>
            <a:endParaRPr lang="en-US" sz="1050" dirty="0"/>
          </a:p>
        </p:txBody>
      </p:sp>
      <p:sp>
        <p:nvSpPr>
          <p:cNvPr id="23" name="Shape 18">
            <a:extLst>
              <a:ext uri="{FF2B5EF4-FFF2-40B4-BE49-F238E27FC236}">
                <a16:creationId xmlns:a16="http://schemas.microsoft.com/office/drawing/2014/main" id="{E60558E6-3E5A-1E60-A200-6DC1897BAA04}"/>
              </a:ext>
            </a:extLst>
          </p:cNvPr>
          <p:cNvSpPr/>
          <p:nvPr/>
        </p:nvSpPr>
        <p:spPr>
          <a:xfrm>
            <a:off x="2086427" y="822598"/>
            <a:ext cx="1440000" cy="1645920"/>
          </a:xfrm>
          <a:prstGeom prst="rect">
            <a:avLst/>
          </a:prstGeom>
          <a:solidFill>
            <a:srgbClr val="FFFFFF"/>
          </a:solidFill>
          <a:ln/>
          <a:effectLst>
            <a:outerShdw blurRad="38100" dist="25400" dir="8100000" algn="bl" rotWithShape="0">
              <a:srgbClr val="000000">
                <a:alpha val="6000"/>
              </a:srgbClr>
            </a:outerShdw>
          </a:effectLst>
        </p:spPr>
        <p:txBody>
          <a:bodyPr/>
          <a:lstStyle/>
          <a:p>
            <a:endParaRPr lang="zh-CN" altLang="en-US"/>
          </a:p>
        </p:txBody>
      </p:sp>
      <p:sp>
        <p:nvSpPr>
          <p:cNvPr id="24" name="Shape 19">
            <a:extLst>
              <a:ext uri="{FF2B5EF4-FFF2-40B4-BE49-F238E27FC236}">
                <a16:creationId xmlns:a16="http://schemas.microsoft.com/office/drawing/2014/main" id="{A423373D-7B3E-9499-8688-0778AACD2FD7}"/>
              </a:ext>
            </a:extLst>
          </p:cNvPr>
          <p:cNvSpPr/>
          <p:nvPr/>
        </p:nvSpPr>
        <p:spPr>
          <a:xfrm>
            <a:off x="2082428" y="822597"/>
            <a:ext cx="1456693" cy="45719"/>
          </a:xfrm>
          <a:prstGeom prst="rect">
            <a:avLst/>
          </a:prstGeom>
          <a:solidFill>
            <a:srgbClr val="5BA0D0"/>
          </a:solidFill>
          <a:ln/>
        </p:spPr>
        <p:txBody>
          <a:bodyPr/>
          <a:lstStyle/>
          <a:p>
            <a:endParaRPr lang="zh-CN" altLang="en-US"/>
          </a:p>
        </p:txBody>
      </p:sp>
      <p:sp>
        <p:nvSpPr>
          <p:cNvPr id="25" name="Text 20">
            <a:extLst>
              <a:ext uri="{FF2B5EF4-FFF2-40B4-BE49-F238E27FC236}">
                <a16:creationId xmlns:a16="http://schemas.microsoft.com/office/drawing/2014/main" id="{DF3E6CD8-F9D5-8C16-01A1-6B6AEAEC5C98}"/>
              </a:ext>
            </a:extLst>
          </p:cNvPr>
          <p:cNvSpPr/>
          <p:nvPr/>
        </p:nvSpPr>
        <p:spPr>
          <a:xfrm>
            <a:off x="2082428" y="944870"/>
            <a:ext cx="1456693" cy="320040"/>
          </a:xfrm>
          <a:prstGeom prst="rect">
            <a:avLst/>
          </a:prstGeom>
          <a:noFill/>
          <a:ln/>
        </p:spPr>
        <p:txBody>
          <a:bodyPr wrap="square" rtlCol="0" anchor="ctr"/>
          <a:lstStyle/>
          <a:p>
            <a:pPr marL="0" indent="0" algn="ctr">
              <a:buNone/>
            </a:pPr>
            <a:r>
              <a:rPr lang="en-US" sz="1200" b="1">
                <a:solidFill>
                  <a:srgbClr val="5BA0D0"/>
                </a:solidFill>
                <a:latin typeface="Microsoft YaHei" pitchFamily="34" charset="0"/>
                <a:ea typeface="Microsoft YaHei" pitchFamily="34" charset="-122"/>
                <a:cs typeface="Microsoft YaHei" pitchFamily="34" charset="-120"/>
              </a:rPr>
              <a:t>Upwelling-driven</a:t>
            </a:r>
            <a:endParaRPr lang="en-US" sz="1200" dirty="0"/>
          </a:p>
        </p:txBody>
      </p:sp>
      <p:sp>
        <p:nvSpPr>
          <p:cNvPr id="26" name="Text 21">
            <a:extLst>
              <a:ext uri="{FF2B5EF4-FFF2-40B4-BE49-F238E27FC236}">
                <a16:creationId xmlns:a16="http://schemas.microsoft.com/office/drawing/2014/main" id="{EFFB3C20-CB98-47A4-8938-DA59CC0C5CDF}"/>
              </a:ext>
            </a:extLst>
          </p:cNvPr>
          <p:cNvSpPr/>
          <p:nvPr/>
        </p:nvSpPr>
        <p:spPr>
          <a:xfrm>
            <a:off x="2082427" y="1370152"/>
            <a:ext cx="1456692" cy="1098366"/>
          </a:xfrm>
          <a:prstGeom prst="rect">
            <a:avLst/>
          </a:prstGeom>
          <a:noFill/>
          <a:ln/>
        </p:spPr>
        <p:txBody>
          <a:bodyPr wrap="square" rtlCol="0" anchor="ctr"/>
          <a:lstStyle/>
          <a:p>
            <a:pPr marL="0" indent="0" algn="ctr">
              <a:lnSpc>
                <a:spcPct val="140000"/>
              </a:lnSpc>
              <a:buNone/>
            </a:pPr>
            <a:r>
              <a:rPr lang="en-US" sz="1050">
                <a:solidFill>
                  <a:srgbClr val="2C3E50"/>
                </a:solidFill>
                <a:latin typeface="Microsoft YaHei" pitchFamily="34" charset="0"/>
                <a:ea typeface="Microsoft YaHei" pitchFamily="34" charset="-122"/>
                <a:cs typeface="Microsoft YaHei" pitchFamily="34" charset="-120"/>
              </a:rPr>
              <a:t>Persistent upwelling: Enriched P-Cu-Zn-Ni</a:t>
            </a:r>
            <a:endParaRPr lang="en-US" sz="1050" dirty="0"/>
          </a:p>
        </p:txBody>
      </p:sp>
      <p:sp>
        <p:nvSpPr>
          <p:cNvPr id="28" name="Shape 23">
            <a:extLst>
              <a:ext uri="{FF2B5EF4-FFF2-40B4-BE49-F238E27FC236}">
                <a16:creationId xmlns:a16="http://schemas.microsoft.com/office/drawing/2014/main" id="{7890093D-0E95-0AE8-85F1-0D95ABC425BC}"/>
              </a:ext>
            </a:extLst>
          </p:cNvPr>
          <p:cNvSpPr/>
          <p:nvPr/>
        </p:nvSpPr>
        <p:spPr>
          <a:xfrm>
            <a:off x="3624214" y="822598"/>
            <a:ext cx="1440000" cy="1645920"/>
          </a:xfrm>
          <a:prstGeom prst="rect">
            <a:avLst/>
          </a:prstGeom>
          <a:solidFill>
            <a:srgbClr val="FFFFFF"/>
          </a:solidFill>
          <a:ln/>
          <a:effectLst>
            <a:outerShdw blurRad="38100" dist="25400" dir="8100000" algn="bl" rotWithShape="0">
              <a:srgbClr val="000000">
                <a:alpha val="6000"/>
              </a:srgbClr>
            </a:outerShdw>
          </a:effectLst>
        </p:spPr>
        <p:txBody>
          <a:bodyPr/>
          <a:lstStyle/>
          <a:p>
            <a:endParaRPr lang="zh-CN" altLang="en-US"/>
          </a:p>
        </p:txBody>
      </p:sp>
      <p:sp>
        <p:nvSpPr>
          <p:cNvPr id="29" name="Shape 24">
            <a:extLst>
              <a:ext uri="{FF2B5EF4-FFF2-40B4-BE49-F238E27FC236}">
                <a16:creationId xmlns:a16="http://schemas.microsoft.com/office/drawing/2014/main" id="{C80A0BA5-CBBC-93B6-85EF-EAF14144345C}"/>
              </a:ext>
            </a:extLst>
          </p:cNvPr>
          <p:cNvSpPr/>
          <p:nvPr/>
        </p:nvSpPr>
        <p:spPr>
          <a:xfrm>
            <a:off x="3624213" y="822597"/>
            <a:ext cx="1439999" cy="45719"/>
          </a:xfrm>
          <a:prstGeom prst="rect">
            <a:avLst/>
          </a:prstGeom>
          <a:solidFill>
            <a:srgbClr val="27AE60"/>
          </a:solidFill>
          <a:ln/>
        </p:spPr>
        <p:txBody>
          <a:bodyPr/>
          <a:lstStyle/>
          <a:p>
            <a:endParaRPr lang="zh-CN" altLang="en-US"/>
          </a:p>
        </p:txBody>
      </p:sp>
      <p:sp>
        <p:nvSpPr>
          <p:cNvPr id="30" name="Text 25">
            <a:extLst>
              <a:ext uri="{FF2B5EF4-FFF2-40B4-BE49-F238E27FC236}">
                <a16:creationId xmlns:a16="http://schemas.microsoft.com/office/drawing/2014/main" id="{8287BBF8-3951-934F-2D42-016D28A1CCDE}"/>
              </a:ext>
            </a:extLst>
          </p:cNvPr>
          <p:cNvSpPr/>
          <p:nvPr/>
        </p:nvSpPr>
        <p:spPr>
          <a:xfrm>
            <a:off x="3632908" y="944870"/>
            <a:ext cx="1431303" cy="320040"/>
          </a:xfrm>
          <a:prstGeom prst="rect">
            <a:avLst/>
          </a:prstGeom>
          <a:noFill/>
          <a:ln/>
        </p:spPr>
        <p:txBody>
          <a:bodyPr wrap="square" rtlCol="0" anchor="ctr"/>
          <a:lstStyle/>
          <a:p>
            <a:pPr marL="0" indent="0" algn="ctr">
              <a:buNone/>
            </a:pPr>
            <a:r>
              <a:rPr lang="en-US" altLang="zh-CN" sz="1200" b="1">
                <a:solidFill>
                  <a:srgbClr val="27AE60"/>
                </a:solidFill>
                <a:latin typeface="Microsoft YaHei" pitchFamily="34" charset="0"/>
                <a:ea typeface="Microsoft YaHei" pitchFamily="34" charset="-122"/>
                <a:cs typeface="Microsoft YaHei" pitchFamily="34" charset="-120"/>
              </a:rPr>
              <a:t>Enhanced productivity</a:t>
            </a:r>
            <a:endParaRPr lang="en-US" sz="1200" dirty="0"/>
          </a:p>
        </p:txBody>
      </p:sp>
      <p:sp>
        <p:nvSpPr>
          <p:cNvPr id="31" name="Text 26">
            <a:extLst>
              <a:ext uri="{FF2B5EF4-FFF2-40B4-BE49-F238E27FC236}">
                <a16:creationId xmlns:a16="http://schemas.microsoft.com/office/drawing/2014/main" id="{64806D0E-CBC3-E32F-E5A7-A8DAAC08979F}"/>
              </a:ext>
            </a:extLst>
          </p:cNvPr>
          <p:cNvSpPr/>
          <p:nvPr/>
        </p:nvSpPr>
        <p:spPr>
          <a:xfrm>
            <a:off x="3632906" y="1370152"/>
            <a:ext cx="1431303" cy="1098366"/>
          </a:xfrm>
          <a:prstGeom prst="rect">
            <a:avLst/>
          </a:prstGeom>
          <a:noFill/>
          <a:ln/>
        </p:spPr>
        <p:txBody>
          <a:bodyPr wrap="square" rtlCol="0" anchor="ctr"/>
          <a:lstStyle/>
          <a:p>
            <a:pPr marL="0" indent="0" algn="ctr">
              <a:lnSpc>
                <a:spcPct val="140000"/>
              </a:lnSpc>
              <a:buNone/>
            </a:pPr>
            <a:r>
              <a:rPr lang="en-US" sz="1050">
                <a:solidFill>
                  <a:srgbClr val="2C3E50"/>
                </a:solidFill>
                <a:latin typeface="Microsoft YaHei" pitchFamily="34" charset="0"/>
                <a:ea typeface="Microsoft YaHei" pitchFamily="34" charset="-122"/>
                <a:cs typeface="Microsoft YaHei" pitchFamily="34" charset="-120"/>
              </a:rPr>
              <a:t>Plankton bloom: Extremely high paleo-productivity</a:t>
            </a:r>
            <a:endParaRPr lang="en-US" sz="1050" dirty="0"/>
          </a:p>
        </p:txBody>
      </p:sp>
      <p:sp>
        <p:nvSpPr>
          <p:cNvPr id="33" name="Shape 28">
            <a:extLst>
              <a:ext uri="{FF2B5EF4-FFF2-40B4-BE49-F238E27FC236}">
                <a16:creationId xmlns:a16="http://schemas.microsoft.com/office/drawing/2014/main" id="{6538845F-F2A0-CFC6-7B8A-C1301B1115B5}"/>
              </a:ext>
            </a:extLst>
          </p:cNvPr>
          <p:cNvSpPr/>
          <p:nvPr/>
        </p:nvSpPr>
        <p:spPr>
          <a:xfrm>
            <a:off x="5162002" y="822598"/>
            <a:ext cx="1440000" cy="1645920"/>
          </a:xfrm>
          <a:prstGeom prst="rect">
            <a:avLst/>
          </a:prstGeom>
          <a:solidFill>
            <a:srgbClr val="FFFFFF"/>
          </a:solidFill>
          <a:ln/>
          <a:effectLst>
            <a:outerShdw blurRad="38100" dist="25400" dir="8100000" algn="bl" rotWithShape="0">
              <a:srgbClr val="000000">
                <a:alpha val="6000"/>
              </a:srgbClr>
            </a:outerShdw>
          </a:effectLst>
        </p:spPr>
        <p:txBody>
          <a:bodyPr/>
          <a:lstStyle/>
          <a:p>
            <a:endParaRPr lang="zh-CN" altLang="en-US"/>
          </a:p>
        </p:txBody>
      </p:sp>
      <p:sp>
        <p:nvSpPr>
          <p:cNvPr id="34" name="Shape 29">
            <a:extLst>
              <a:ext uri="{FF2B5EF4-FFF2-40B4-BE49-F238E27FC236}">
                <a16:creationId xmlns:a16="http://schemas.microsoft.com/office/drawing/2014/main" id="{C33FD125-1A6C-E18E-81BA-08B86FC5EBC1}"/>
              </a:ext>
            </a:extLst>
          </p:cNvPr>
          <p:cNvSpPr/>
          <p:nvPr/>
        </p:nvSpPr>
        <p:spPr>
          <a:xfrm>
            <a:off x="5162001" y="822597"/>
            <a:ext cx="1435444" cy="45719"/>
          </a:xfrm>
          <a:prstGeom prst="rect">
            <a:avLst/>
          </a:prstGeom>
          <a:solidFill>
            <a:srgbClr val="E67E22"/>
          </a:solidFill>
          <a:ln/>
        </p:spPr>
        <p:txBody>
          <a:bodyPr/>
          <a:lstStyle/>
          <a:p>
            <a:endParaRPr lang="zh-CN" altLang="en-US"/>
          </a:p>
        </p:txBody>
      </p:sp>
      <p:sp>
        <p:nvSpPr>
          <p:cNvPr id="35" name="Text 30">
            <a:extLst>
              <a:ext uri="{FF2B5EF4-FFF2-40B4-BE49-F238E27FC236}">
                <a16:creationId xmlns:a16="http://schemas.microsoft.com/office/drawing/2014/main" id="{8957327D-4C8F-3AFE-170E-5F3141F4D61E}"/>
              </a:ext>
            </a:extLst>
          </p:cNvPr>
          <p:cNvSpPr/>
          <p:nvPr/>
        </p:nvSpPr>
        <p:spPr>
          <a:xfrm>
            <a:off x="5186451" y="944870"/>
            <a:ext cx="1410994" cy="320040"/>
          </a:xfrm>
          <a:prstGeom prst="rect">
            <a:avLst/>
          </a:prstGeom>
          <a:noFill/>
          <a:ln/>
        </p:spPr>
        <p:txBody>
          <a:bodyPr wrap="square" rtlCol="0" anchor="ctr"/>
          <a:lstStyle/>
          <a:p>
            <a:pPr marL="0" indent="0" algn="ctr">
              <a:buNone/>
            </a:pPr>
            <a:r>
              <a:rPr lang="en-US" sz="1200" b="1">
                <a:solidFill>
                  <a:srgbClr val="E67E22"/>
                </a:solidFill>
                <a:latin typeface="Microsoft YaHei" pitchFamily="34" charset="0"/>
                <a:ea typeface="Microsoft YaHei" pitchFamily="34" charset="-122"/>
                <a:cs typeface="Microsoft YaHei" pitchFamily="34" charset="-120"/>
              </a:rPr>
              <a:t>Sulfidic preservation</a:t>
            </a:r>
            <a:endParaRPr lang="en-US" sz="1200" dirty="0"/>
          </a:p>
        </p:txBody>
      </p:sp>
      <p:sp>
        <p:nvSpPr>
          <p:cNvPr id="36" name="Text 31">
            <a:extLst>
              <a:ext uri="{FF2B5EF4-FFF2-40B4-BE49-F238E27FC236}">
                <a16:creationId xmlns:a16="http://schemas.microsoft.com/office/drawing/2014/main" id="{D5C1389D-2813-DED3-CFA1-D0235AB30BF5}"/>
              </a:ext>
            </a:extLst>
          </p:cNvPr>
          <p:cNvSpPr/>
          <p:nvPr/>
        </p:nvSpPr>
        <p:spPr>
          <a:xfrm>
            <a:off x="5161996" y="1368704"/>
            <a:ext cx="1410993" cy="1099814"/>
          </a:xfrm>
          <a:prstGeom prst="rect">
            <a:avLst/>
          </a:prstGeom>
          <a:noFill/>
          <a:ln/>
        </p:spPr>
        <p:txBody>
          <a:bodyPr wrap="square" rtlCol="0" anchor="ctr"/>
          <a:lstStyle/>
          <a:p>
            <a:pPr marL="0" indent="0" algn="ctr">
              <a:lnSpc>
                <a:spcPct val="140000"/>
              </a:lnSpc>
              <a:buNone/>
            </a:pPr>
            <a:r>
              <a:rPr lang="en-US" sz="1050">
                <a:solidFill>
                  <a:srgbClr val="2C3E50"/>
                </a:solidFill>
                <a:latin typeface="Microsoft YaHei" pitchFamily="34" charset="0"/>
                <a:ea typeface="Microsoft YaHei" pitchFamily="34" charset="-122"/>
                <a:cs typeface="Microsoft YaHei" pitchFamily="34" charset="-120"/>
              </a:rPr>
              <a:t>Sulfidic bottom water: Efficient organic matter burial</a:t>
            </a:r>
            <a:endParaRPr lang="en-US" sz="1050" dirty="0"/>
          </a:p>
        </p:txBody>
      </p:sp>
      <p:graphicFrame>
        <p:nvGraphicFramePr>
          <p:cNvPr id="43" name="表格 42">
            <a:extLst>
              <a:ext uri="{FF2B5EF4-FFF2-40B4-BE49-F238E27FC236}">
                <a16:creationId xmlns:a16="http://schemas.microsoft.com/office/drawing/2014/main" id="{6DF5372C-C9BB-D7A8-8D55-57E59C8ED4F8}"/>
              </a:ext>
            </a:extLst>
          </p:cNvPr>
          <p:cNvGraphicFramePr>
            <a:graphicFrameLocks noGrp="1"/>
          </p:cNvGraphicFramePr>
          <p:nvPr>
            <p:extLst>
              <p:ext uri="{D42A27DB-BD31-4B8C-83A1-F6EECF244321}">
                <p14:modId xmlns:p14="http://schemas.microsoft.com/office/powerpoint/2010/main" val="3332604604"/>
              </p:ext>
            </p:extLst>
          </p:nvPr>
        </p:nvGraphicFramePr>
        <p:xfrm>
          <a:off x="548640" y="2666287"/>
          <a:ext cx="6048805" cy="3788772"/>
        </p:xfrm>
        <a:graphic>
          <a:graphicData uri="http://schemas.openxmlformats.org/drawingml/2006/table">
            <a:tbl>
              <a:tblPr>
                <a:effectLst>
                  <a:outerShdw blurRad="50800" dist="38100" dir="8100000" algn="tr" rotWithShape="0">
                    <a:prstClr val="black">
                      <a:alpha val="20000"/>
                    </a:prstClr>
                  </a:outerShdw>
                </a:effectLst>
              </a:tblPr>
              <a:tblGrid>
                <a:gridCol w="1463421">
                  <a:extLst>
                    <a:ext uri="{9D8B030D-6E8A-4147-A177-3AD203B41FA5}">
                      <a16:colId xmlns:a16="http://schemas.microsoft.com/office/drawing/2014/main" val="2536214134"/>
                    </a:ext>
                  </a:extLst>
                </a:gridCol>
                <a:gridCol w="1349135">
                  <a:extLst>
                    <a:ext uri="{9D8B030D-6E8A-4147-A177-3AD203B41FA5}">
                      <a16:colId xmlns:a16="http://schemas.microsoft.com/office/drawing/2014/main" val="984455109"/>
                    </a:ext>
                  </a:extLst>
                </a:gridCol>
                <a:gridCol w="1471783">
                  <a:extLst>
                    <a:ext uri="{9D8B030D-6E8A-4147-A177-3AD203B41FA5}">
                      <a16:colId xmlns:a16="http://schemas.microsoft.com/office/drawing/2014/main" val="4155832778"/>
                    </a:ext>
                  </a:extLst>
                </a:gridCol>
                <a:gridCol w="1764466">
                  <a:extLst>
                    <a:ext uri="{9D8B030D-6E8A-4147-A177-3AD203B41FA5}">
                      <a16:colId xmlns:a16="http://schemas.microsoft.com/office/drawing/2014/main" val="2730305795"/>
                    </a:ext>
                  </a:extLst>
                </a:gridCol>
              </a:tblGrid>
              <a:tr h="568994">
                <a:tc>
                  <a:txBody>
                    <a:bodyPr/>
                    <a:lstStyle/>
                    <a:p>
                      <a:pPr algn="ctr" fontAlgn="ctr">
                        <a:buNone/>
                      </a:pPr>
                      <a:r>
                        <a:rPr lang="zh-CN" altLang="en-US" sz="1800" b="0" i="0" u="none" strike="noStrike">
                          <a:solidFill>
                            <a:srgbClr val="000000"/>
                          </a:solidFill>
                          <a:effectLst/>
                          <a:latin typeface="Arial" panose="020B0604020202020204" pitchFamily="34" charset="0"/>
                          <a:ea typeface="等线" panose="02010600030101010101" pitchFamily="2" charset="-122"/>
                        </a:rPr>
                        <a:t>　</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5F9A"/>
                    </a:solidFill>
                  </a:tcPr>
                </a:tc>
                <a:tc>
                  <a:txBody>
                    <a:bodyPr/>
                    <a:lstStyle/>
                    <a:p>
                      <a:pPr algn="ctr" rtl="0" fontAlgn="ctr">
                        <a:buNone/>
                      </a:pPr>
                      <a:r>
                        <a:rPr lang="en-US" sz="1200" b="1" i="0" u="none" strike="noStrike">
                          <a:solidFill>
                            <a:srgbClr val="FFFFFF"/>
                          </a:solidFill>
                          <a:effectLst/>
                          <a:latin typeface="微软雅黑" panose="020B0503020204020204" pitchFamily="34" charset="-122"/>
                          <a:ea typeface="微软雅黑" panose="020B0503020204020204" pitchFamily="34" charset="-122"/>
                        </a:rPr>
                        <a:t>Unit 1</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5F9A"/>
                    </a:solidFill>
                  </a:tcPr>
                </a:tc>
                <a:tc>
                  <a:txBody>
                    <a:bodyPr/>
                    <a:lstStyle/>
                    <a:p>
                      <a:pPr algn="ctr" rtl="0" fontAlgn="ctr">
                        <a:buNone/>
                      </a:pPr>
                      <a:r>
                        <a:rPr lang="en-US" sz="1200" b="1" i="0" u="none" strike="noStrike">
                          <a:solidFill>
                            <a:srgbClr val="FFFFFF"/>
                          </a:solidFill>
                          <a:effectLst/>
                          <a:latin typeface="微软雅黑" panose="020B0503020204020204" pitchFamily="34" charset="-122"/>
                          <a:ea typeface="微软雅黑" panose="020B0503020204020204" pitchFamily="34" charset="-122"/>
                        </a:rPr>
                        <a:t>Unit 2</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5F9A"/>
                    </a:solidFill>
                  </a:tcPr>
                </a:tc>
                <a:tc>
                  <a:txBody>
                    <a:bodyPr/>
                    <a:lstStyle/>
                    <a:p>
                      <a:pPr algn="ctr" rtl="0" fontAlgn="ctr">
                        <a:buNone/>
                      </a:pPr>
                      <a:r>
                        <a:rPr lang="en-US" sz="1200" b="1" i="0" u="none" strike="noStrike">
                          <a:solidFill>
                            <a:srgbClr val="FFFFFF"/>
                          </a:solidFill>
                          <a:effectLst/>
                          <a:latin typeface="微软雅黑" panose="020B0503020204020204" pitchFamily="34" charset="-122"/>
                          <a:ea typeface="微软雅黑" panose="020B0503020204020204" pitchFamily="34" charset="-122"/>
                        </a:rPr>
                        <a:t>Unit 1</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15F9A"/>
                    </a:solidFill>
                  </a:tcPr>
                </a:tc>
                <a:extLst>
                  <a:ext uri="{0D108BD9-81ED-4DB2-BD59-A6C34878D82A}">
                    <a16:rowId xmlns:a16="http://schemas.microsoft.com/office/drawing/2014/main" val="206709331"/>
                  </a:ext>
                </a:extLst>
              </a:tr>
              <a:tr h="624190">
                <a:tc>
                  <a:txBody>
                    <a:bodyPr/>
                    <a:lstStyle/>
                    <a:p>
                      <a:pPr algn="ctr" rtl="0" fontAlgn="ctr">
                        <a:buNone/>
                      </a:pPr>
                      <a:r>
                        <a:rPr lang="en-US" sz="1200" b="1" i="0" u="none" strike="noStrike">
                          <a:solidFill>
                            <a:srgbClr val="000000"/>
                          </a:solidFill>
                          <a:effectLst/>
                          <a:latin typeface="微软雅黑" panose="020B0503020204020204" pitchFamily="34" charset="-122"/>
                          <a:ea typeface="微软雅黑" panose="020B0503020204020204" pitchFamily="34" charset="-122"/>
                        </a:rPr>
                        <a:t>Paleo-productivity</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Low</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High</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Moderate</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2820202703"/>
                  </a:ext>
                </a:extLst>
              </a:tr>
              <a:tr h="398788">
                <a:tc>
                  <a:txBody>
                    <a:bodyPr/>
                    <a:lstStyle/>
                    <a:p>
                      <a:pPr algn="ctr" rtl="0" fontAlgn="ctr">
                        <a:buNone/>
                      </a:pPr>
                      <a:r>
                        <a:rPr lang="en-US" sz="1200" b="1" i="0" u="none" strike="noStrike">
                          <a:solidFill>
                            <a:srgbClr val="000000"/>
                          </a:solidFill>
                          <a:effectLst/>
                          <a:latin typeface="微软雅黑" panose="020B0503020204020204" pitchFamily="34" charset="-122"/>
                          <a:ea typeface="微软雅黑" panose="020B0503020204020204" pitchFamily="34" charset="-122"/>
                        </a:rPr>
                        <a:t>Redox</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Anoxic</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Euxinic-sulfidic</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Anoxic-suboxic</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extLst>
                  <a:ext uri="{0D108BD9-81ED-4DB2-BD59-A6C34878D82A}">
                    <a16:rowId xmlns:a16="http://schemas.microsoft.com/office/drawing/2014/main" val="3531279487"/>
                  </a:ext>
                </a:extLst>
              </a:tr>
              <a:tr h="416126">
                <a:tc>
                  <a:txBody>
                    <a:bodyPr/>
                    <a:lstStyle/>
                    <a:p>
                      <a:pPr algn="ctr" rtl="0" fontAlgn="ctr">
                        <a:buNone/>
                      </a:pPr>
                      <a:r>
                        <a:rPr lang="en-US" sz="1200" b="1" i="0" u="none" strike="noStrike">
                          <a:solidFill>
                            <a:srgbClr val="000000"/>
                          </a:solidFill>
                          <a:effectLst/>
                          <a:latin typeface="微软雅黑" panose="020B0503020204020204" pitchFamily="34" charset="-122"/>
                          <a:ea typeface="微软雅黑" panose="020B0503020204020204" pitchFamily="34" charset="-122"/>
                        </a:rPr>
                        <a:t>TOC content</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Relatively moderate</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High </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Relatively low </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3312314335"/>
                  </a:ext>
                </a:extLst>
              </a:tr>
              <a:tr h="740358">
                <a:tc>
                  <a:txBody>
                    <a:bodyPr/>
                    <a:lstStyle/>
                    <a:p>
                      <a:pPr algn="ctr" rtl="0" fontAlgn="ctr">
                        <a:buNone/>
                      </a:pPr>
                      <a:r>
                        <a:rPr lang="en-US" sz="1200" b="1" i="0" u="none" strike="noStrike">
                          <a:solidFill>
                            <a:srgbClr val="000000"/>
                          </a:solidFill>
                          <a:effectLst/>
                          <a:latin typeface="微软雅黑" panose="020B0503020204020204" pitchFamily="34" charset="-122"/>
                          <a:ea typeface="微软雅黑" panose="020B0503020204020204" pitchFamily="34" charset="-122"/>
                        </a:rPr>
                        <a:t>Geological events</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transgressive;</a:t>
                      </a:r>
                      <a:br>
                        <a:rPr lang="en-US" sz="1200" b="0" i="0" u="none" strike="noStrike">
                          <a:solidFill>
                            <a:srgbClr val="000000"/>
                          </a:solidFill>
                          <a:effectLst/>
                          <a:latin typeface="微软雅黑" panose="020B0503020204020204" pitchFamily="34" charset="-122"/>
                          <a:ea typeface="微软雅黑" panose="020B0503020204020204" pitchFamily="34" charset="-122"/>
                        </a:rPr>
                      </a:br>
                      <a:r>
                        <a:rPr lang="en-US" sz="1200" b="0" i="0" u="none" strike="noStrike">
                          <a:solidFill>
                            <a:srgbClr val="000000"/>
                          </a:solidFill>
                          <a:effectLst/>
                          <a:latin typeface="微软雅黑" panose="020B0503020204020204" pitchFamily="34" charset="-122"/>
                          <a:ea typeface="微软雅黑" panose="020B0503020204020204" pitchFamily="34" charset="-122"/>
                        </a:rPr>
                        <a:t>Upwelling</a:t>
                      </a:r>
                    </a:p>
                    <a:p>
                      <a:pPr algn="ctr" fontAlgn="ctr">
                        <a:buNone/>
                      </a:pP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Maximum sea-level;</a:t>
                      </a:r>
                      <a:br>
                        <a:rPr lang="en-US" sz="1200" b="0" i="0" u="none" strike="noStrike">
                          <a:solidFill>
                            <a:srgbClr val="000000"/>
                          </a:solidFill>
                          <a:effectLst/>
                          <a:latin typeface="微软雅黑" panose="020B0503020204020204" pitchFamily="34" charset="-122"/>
                          <a:ea typeface="微软雅黑" panose="020B0503020204020204" pitchFamily="34" charset="-122"/>
                        </a:rPr>
                      </a:br>
                      <a:r>
                        <a:rPr lang="en-US" sz="1200" b="0" i="0" u="none" strike="noStrike">
                          <a:solidFill>
                            <a:srgbClr val="000000"/>
                          </a:solidFill>
                          <a:effectLst/>
                          <a:latin typeface="微软雅黑" panose="020B0503020204020204" pitchFamily="34" charset="-122"/>
                          <a:ea typeface="微软雅黑" panose="020B0503020204020204" pitchFamily="34" charset="-122"/>
                        </a:rPr>
                        <a:t>Upwelling; </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Sea-level fall; </a:t>
                      </a:r>
                      <a:br>
                        <a:rPr lang="en-US" sz="1200" b="0" i="0" u="none" strike="noStrike">
                          <a:solidFill>
                            <a:srgbClr val="000000"/>
                          </a:solidFill>
                          <a:effectLst/>
                          <a:latin typeface="微软雅黑" panose="020B0503020204020204" pitchFamily="34" charset="-122"/>
                          <a:ea typeface="微软雅黑" panose="020B0503020204020204" pitchFamily="34" charset="-122"/>
                        </a:rPr>
                      </a:br>
                      <a:r>
                        <a:rPr lang="en-US" sz="1200" b="0" i="0" u="none" strike="noStrike">
                          <a:solidFill>
                            <a:srgbClr val="000000"/>
                          </a:solidFill>
                          <a:effectLst/>
                          <a:latin typeface="微软雅黑" panose="020B0503020204020204" pitchFamily="34" charset="-122"/>
                          <a:ea typeface="微软雅黑" panose="020B0503020204020204" pitchFamily="34" charset="-122"/>
                        </a:rPr>
                        <a:t>Terrestrial detrital input</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6CAEC">
                        <a:alpha val="70000"/>
                      </a:srgbClr>
                    </a:solidFill>
                  </a:tcPr>
                </a:tc>
                <a:extLst>
                  <a:ext uri="{0D108BD9-81ED-4DB2-BD59-A6C34878D82A}">
                    <a16:rowId xmlns:a16="http://schemas.microsoft.com/office/drawing/2014/main" val="1253155172"/>
                  </a:ext>
                </a:extLst>
              </a:tr>
              <a:tr h="1040316">
                <a:tc>
                  <a:txBody>
                    <a:bodyPr/>
                    <a:lstStyle/>
                    <a:p>
                      <a:pPr algn="ctr" rtl="0" fontAlgn="ctr">
                        <a:buNone/>
                      </a:pPr>
                      <a:r>
                        <a:rPr lang="en-US" sz="1200" b="1" i="0" u="none" strike="noStrike">
                          <a:solidFill>
                            <a:srgbClr val="000000"/>
                          </a:solidFill>
                          <a:effectLst/>
                          <a:latin typeface="微软雅黑" panose="020B0503020204020204" pitchFamily="34" charset="-122"/>
                          <a:ea typeface="微软雅黑" panose="020B0503020204020204" pitchFamily="34" charset="-122"/>
                        </a:rPr>
                        <a:t>Critical enrichment mechanism</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Preservation conditions</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preservation conditions and productivity</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tc>
                  <a:txBody>
                    <a:bodyPr/>
                    <a:lstStyle/>
                    <a:p>
                      <a:pPr algn="ctr" rtl="0" fontAlgn="ctr">
                        <a:buNone/>
                      </a:pPr>
                      <a:r>
                        <a:rPr lang="en-US" sz="1200" b="0" i="0" u="none" strike="noStrike">
                          <a:solidFill>
                            <a:srgbClr val="000000"/>
                          </a:solidFill>
                          <a:effectLst/>
                          <a:latin typeface="微软雅黑" panose="020B0503020204020204" pitchFamily="34" charset="-122"/>
                          <a:ea typeface="微软雅黑" panose="020B0503020204020204" pitchFamily="34" charset="-122"/>
                        </a:rPr>
                        <a:t>Restricted</a:t>
                      </a:r>
                      <a:br>
                        <a:rPr lang="en-US" sz="1200" b="0" i="0" u="none" strike="noStrike">
                          <a:solidFill>
                            <a:srgbClr val="000000"/>
                          </a:solidFill>
                          <a:effectLst/>
                          <a:latin typeface="微软雅黑" panose="020B0503020204020204" pitchFamily="34" charset="-122"/>
                          <a:ea typeface="微软雅黑" panose="020B0503020204020204" pitchFamily="34" charset="-122"/>
                        </a:rPr>
                      </a:br>
                      <a:r>
                        <a:rPr lang="en-US" sz="1200" b="0" i="0" u="none" strike="noStrike">
                          <a:solidFill>
                            <a:srgbClr val="000000"/>
                          </a:solidFill>
                          <a:effectLst/>
                          <a:latin typeface="微软雅黑" panose="020B0503020204020204" pitchFamily="34" charset="-122"/>
                          <a:ea typeface="微软雅黑" panose="020B0503020204020204" pitchFamily="34" charset="-122"/>
                        </a:rPr>
                        <a:t>environment</a:t>
                      </a:r>
                    </a:p>
                  </a:txBody>
                  <a:tcPr marL="0" marR="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50000"/>
                      </a:schemeClr>
                    </a:solidFill>
                  </a:tcPr>
                </a:tc>
                <a:extLst>
                  <a:ext uri="{0D108BD9-81ED-4DB2-BD59-A6C34878D82A}">
                    <a16:rowId xmlns:a16="http://schemas.microsoft.com/office/drawing/2014/main" val="3743688586"/>
                  </a:ext>
                </a:extLst>
              </a:tr>
            </a:tbl>
          </a:graphicData>
        </a:graphic>
      </p:graphicFrame>
      <p:sp>
        <p:nvSpPr>
          <p:cNvPr id="53" name="Shape 4">
            <a:extLst>
              <a:ext uri="{FF2B5EF4-FFF2-40B4-BE49-F238E27FC236}">
                <a16:creationId xmlns:a16="http://schemas.microsoft.com/office/drawing/2014/main" id="{42336C61-8F03-639C-4CF1-BA1AF6FEF718}"/>
              </a:ext>
            </a:extLst>
          </p:cNvPr>
          <p:cNvSpPr/>
          <p:nvPr/>
        </p:nvSpPr>
        <p:spPr>
          <a:xfrm>
            <a:off x="6774425" y="772222"/>
            <a:ext cx="4994787" cy="5756397"/>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pic>
        <p:nvPicPr>
          <p:cNvPr id="55" name="图片 54">
            <a:extLst>
              <a:ext uri="{FF2B5EF4-FFF2-40B4-BE49-F238E27FC236}">
                <a16:creationId xmlns:a16="http://schemas.microsoft.com/office/drawing/2014/main" id="{869FC2CF-8917-DEB3-5256-F77F646BB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320" y="624828"/>
            <a:ext cx="4851892" cy="5830231"/>
          </a:xfrm>
          <a:prstGeom prst="rect">
            <a:avLst/>
          </a:prstGeom>
        </p:spPr>
      </p:pic>
    </p:spTree>
    <p:extLst>
      <p:ext uri="{BB962C8B-B14F-4D97-AF65-F5344CB8AC3E}">
        <p14:creationId xmlns:p14="http://schemas.microsoft.com/office/powerpoint/2010/main" val="22076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26F8-C020-7453-C439-969201AB886A}"/>
            </a:ext>
          </a:extLst>
        </p:cNvPr>
        <p:cNvGrpSpPr/>
        <p:nvPr/>
      </p:nvGrpSpPr>
      <p:grpSpPr>
        <a:xfrm>
          <a:off x="0" y="0"/>
          <a:ext cx="0" cy="0"/>
          <a:chOff x="0" y="0"/>
          <a:chExt cx="0" cy="0"/>
        </a:xfrm>
      </p:grpSpPr>
      <p:sp>
        <p:nvSpPr>
          <p:cNvPr id="4" name="Shape 3">
            <a:extLst>
              <a:ext uri="{FF2B5EF4-FFF2-40B4-BE49-F238E27FC236}">
                <a16:creationId xmlns:a16="http://schemas.microsoft.com/office/drawing/2014/main" id="{A6E3442F-F2C4-1532-1242-A9228BA4CD55}"/>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5" name="Text 2">
            <a:extLst>
              <a:ext uri="{FF2B5EF4-FFF2-40B4-BE49-F238E27FC236}">
                <a16:creationId xmlns:a16="http://schemas.microsoft.com/office/drawing/2014/main" id="{FD99735E-D57B-FAE0-8E4C-5E531F602BBA}"/>
              </a:ext>
            </a:extLst>
          </p:cNvPr>
          <p:cNvSpPr/>
          <p:nvPr/>
        </p:nvSpPr>
        <p:spPr>
          <a:xfrm>
            <a:off x="548640" y="121909"/>
            <a:ext cx="10958313"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Organic Pore Characteristics</a:t>
            </a:r>
            <a:endParaRPr lang="en-US" sz="2800" dirty="0">
              <a:solidFill>
                <a:schemeClr val="accent1">
                  <a:lumMod val="75000"/>
                </a:schemeClr>
              </a:solidFill>
            </a:endParaRPr>
          </a:p>
        </p:txBody>
      </p:sp>
      <p:sp>
        <p:nvSpPr>
          <p:cNvPr id="7" name="Shape 4">
            <a:extLst>
              <a:ext uri="{FF2B5EF4-FFF2-40B4-BE49-F238E27FC236}">
                <a16:creationId xmlns:a16="http://schemas.microsoft.com/office/drawing/2014/main" id="{2A5C33DA-47DF-5CC7-EDDF-AD375DB7641E}"/>
              </a:ext>
            </a:extLst>
          </p:cNvPr>
          <p:cNvSpPr/>
          <p:nvPr/>
        </p:nvSpPr>
        <p:spPr>
          <a:xfrm>
            <a:off x="548640" y="774928"/>
            <a:ext cx="5547360" cy="2851601"/>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8" name="Shape 4">
            <a:extLst>
              <a:ext uri="{FF2B5EF4-FFF2-40B4-BE49-F238E27FC236}">
                <a16:creationId xmlns:a16="http://schemas.microsoft.com/office/drawing/2014/main" id="{97091699-E71E-FCC8-00EB-B369394607D9}"/>
              </a:ext>
            </a:extLst>
          </p:cNvPr>
          <p:cNvSpPr/>
          <p:nvPr/>
        </p:nvSpPr>
        <p:spPr>
          <a:xfrm>
            <a:off x="6233651" y="774928"/>
            <a:ext cx="5547359" cy="2851601"/>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9" name="Shape 4">
            <a:extLst>
              <a:ext uri="{FF2B5EF4-FFF2-40B4-BE49-F238E27FC236}">
                <a16:creationId xmlns:a16="http://schemas.microsoft.com/office/drawing/2014/main" id="{32CAA23B-029A-5FC9-97C5-FF0AFB99D4F0}"/>
              </a:ext>
            </a:extLst>
          </p:cNvPr>
          <p:cNvSpPr/>
          <p:nvPr/>
        </p:nvSpPr>
        <p:spPr>
          <a:xfrm>
            <a:off x="548640" y="3812318"/>
            <a:ext cx="5547360" cy="270647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0" name="Shape 4">
            <a:extLst>
              <a:ext uri="{FF2B5EF4-FFF2-40B4-BE49-F238E27FC236}">
                <a16:creationId xmlns:a16="http://schemas.microsoft.com/office/drawing/2014/main" id="{B655A1D9-A75F-B3B9-B022-7041CCC7115E}"/>
              </a:ext>
            </a:extLst>
          </p:cNvPr>
          <p:cNvSpPr/>
          <p:nvPr/>
        </p:nvSpPr>
        <p:spPr>
          <a:xfrm>
            <a:off x="6233651" y="3865117"/>
            <a:ext cx="5547359" cy="265367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1" name="Text 10">
            <a:extLst>
              <a:ext uri="{FF2B5EF4-FFF2-40B4-BE49-F238E27FC236}">
                <a16:creationId xmlns:a16="http://schemas.microsoft.com/office/drawing/2014/main" id="{ED62705E-7C1B-4357-BCD8-C3E8CC6E30FF}"/>
              </a:ext>
            </a:extLst>
          </p:cNvPr>
          <p:cNvSpPr/>
          <p:nvPr/>
        </p:nvSpPr>
        <p:spPr>
          <a:xfrm>
            <a:off x="620285" y="870644"/>
            <a:ext cx="5511537" cy="32004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Biological Precursors: Planktonic &amp; Benthic Algae</a:t>
            </a:r>
            <a:endParaRPr lang="en-US" sz="1500" dirty="0"/>
          </a:p>
        </p:txBody>
      </p:sp>
      <p:sp>
        <p:nvSpPr>
          <p:cNvPr id="12" name="Text 10">
            <a:extLst>
              <a:ext uri="{FF2B5EF4-FFF2-40B4-BE49-F238E27FC236}">
                <a16:creationId xmlns:a16="http://schemas.microsoft.com/office/drawing/2014/main" id="{D7946344-9984-B890-F887-A7A1A8DD10A2}"/>
              </a:ext>
            </a:extLst>
          </p:cNvPr>
          <p:cNvSpPr/>
          <p:nvPr/>
        </p:nvSpPr>
        <p:spPr>
          <a:xfrm>
            <a:off x="6269473" y="870644"/>
            <a:ext cx="5511537" cy="32004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Pore Size Distribution: Tri-modal, low pore volume</a:t>
            </a:r>
            <a:endParaRPr lang="en-US" sz="1500" dirty="0"/>
          </a:p>
        </p:txBody>
      </p:sp>
      <p:sp>
        <p:nvSpPr>
          <p:cNvPr id="13" name="Text 10">
            <a:extLst>
              <a:ext uri="{FF2B5EF4-FFF2-40B4-BE49-F238E27FC236}">
                <a16:creationId xmlns:a16="http://schemas.microsoft.com/office/drawing/2014/main" id="{FC85B0E6-A5EF-FA2B-630A-A446AD5DA4AE}"/>
              </a:ext>
            </a:extLst>
          </p:cNvPr>
          <p:cNvSpPr/>
          <p:nvPr/>
        </p:nvSpPr>
        <p:spPr>
          <a:xfrm>
            <a:off x="620285" y="3865117"/>
            <a:ext cx="5439892" cy="32004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Pore Hosts: Algal organic matter &amp; bitumen</a:t>
            </a:r>
            <a:endParaRPr lang="en-US" sz="1500" dirty="0"/>
          </a:p>
        </p:txBody>
      </p:sp>
      <p:graphicFrame>
        <p:nvGraphicFramePr>
          <p:cNvPr id="26" name="图表 25">
            <a:extLst>
              <a:ext uri="{FF2B5EF4-FFF2-40B4-BE49-F238E27FC236}">
                <a16:creationId xmlns:a16="http://schemas.microsoft.com/office/drawing/2014/main" id="{514E26DC-A553-44F3-8ABC-8A368155773D}"/>
              </a:ext>
            </a:extLst>
          </p:cNvPr>
          <p:cNvGraphicFramePr>
            <a:graphicFrameLocks/>
          </p:cNvGraphicFramePr>
          <p:nvPr>
            <p:extLst>
              <p:ext uri="{D42A27DB-BD31-4B8C-83A1-F6EECF244321}">
                <p14:modId xmlns:p14="http://schemas.microsoft.com/office/powerpoint/2010/main" val="1578643402"/>
              </p:ext>
            </p:extLst>
          </p:nvPr>
        </p:nvGraphicFramePr>
        <p:xfrm>
          <a:off x="6269472" y="1227408"/>
          <a:ext cx="5511537" cy="2399121"/>
        </p:xfrm>
        <a:graphic>
          <a:graphicData uri="http://schemas.openxmlformats.org/drawingml/2006/chart">
            <c:chart xmlns:c="http://schemas.openxmlformats.org/drawingml/2006/chart" xmlns:r="http://schemas.openxmlformats.org/officeDocument/2006/relationships" r:id="rId3"/>
          </a:graphicData>
        </a:graphic>
      </p:graphicFrame>
      <p:pic>
        <p:nvPicPr>
          <p:cNvPr id="33" name="图片 32">
            <a:extLst>
              <a:ext uri="{FF2B5EF4-FFF2-40B4-BE49-F238E27FC236}">
                <a16:creationId xmlns:a16="http://schemas.microsoft.com/office/drawing/2014/main" id="{65211E5A-BFF6-AFA7-A1C8-2AC4B4CE5221}"/>
              </a:ext>
            </a:extLst>
          </p:cNvPr>
          <p:cNvPicPr>
            <a:picLocks noChangeAspect="1"/>
          </p:cNvPicPr>
          <p:nvPr/>
        </p:nvPicPr>
        <p:blipFill>
          <a:blip r:embed="rId4"/>
          <a:stretch>
            <a:fillRect/>
          </a:stretch>
        </p:blipFill>
        <p:spPr>
          <a:xfrm>
            <a:off x="712408" y="1245068"/>
            <a:ext cx="2592000" cy="2053828"/>
          </a:xfrm>
          <a:prstGeom prst="rect">
            <a:avLst/>
          </a:prstGeom>
        </p:spPr>
      </p:pic>
      <p:cxnSp>
        <p:nvCxnSpPr>
          <p:cNvPr id="37" name="直接连接符 36">
            <a:extLst>
              <a:ext uri="{FF2B5EF4-FFF2-40B4-BE49-F238E27FC236}">
                <a16:creationId xmlns:a16="http://schemas.microsoft.com/office/drawing/2014/main" id="{E6E62E1B-7D89-414E-EDC0-A35BE4F3D77D}"/>
              </a:ext>
            </a:extLst>
          </p:cNvPr>
          <p:cNvCxnSpPr>
            <a:cxnSpLocks/>
          </p:cNvCxnSpPr>
          <p:nvPr/>
        </p:nvCxnSpPr>
        <p:spPr>
          <a:xfrm>
            <a:off x="7452852" y="1433502"/>
            <a:ext cx="0" cy="1945496"/>
          </a:xfrm>
          <a:prstGeom prst="line">
            <a:avLst/>
          </a:prstGeom>
          <a:ln w="25400">
            <a:solidFill>
              <a:srgbClr val="90AFCC"/>
            </a:solidFill>
            <a:prstDash val="dash"/>
          </a:ln>
        </p:spPr>
        <p:style>
          <a:lnRef idx="2">
            <a:schemeClr val="accent1"/>
          </a:lnRef>
          <a:fillRef idx="0">
            <a:schemeClr val="accent1"/>
          </a:fillRef>
          <a:effectRef idx="1">
            <a:schemeClr val="accent1"/>
          </a:effectRef>
          <a:fontRef idx="minor">
            <a:schemeClr val="tx1"/>
          </a:fontRef>
        </p:style>
      </p:cxnSp>
      <p:cxnSp>
        <p:nvCxnSpPr>
          <p:cNvPr id="39" name="直接连接符 38">
            <a:extLst>
              <a:ext uri="{FF2B5EF4-FFF2-40B4-BE49-F238E27FC236}">
                <a16:creationId xmlns:a16="http://schemas.microsoft.com/office/drawing/2014/main" id="{2207CD3C-6D1E-A6C1-50E8-4026D6B9B17F}"/>
              </a:ext>
            </a:extLst>
          </p:cNvPr>
          <p:cNvCxnSpPr>
            <a:cxnSpLocks/>
          </p:cNvCxnSpPr>
          <p:nvPr/>
        </p:nvCxnSpPr>
        <p:spPr>
          <a:xfrm>
            <a:off x="8519652" y="1433502"/>
            <a:ext cx="0" cy="1945496"/>
          </a:xfrm>
          <a:prstGeom prst="line">
            <a:avLst/>
          </a:prstGeom>
          <a:ln w="25400">
            <a:solidFill>
              <a:srgbClr val="90AFCC"/>
            </a:solidFill>
            <a:prstDash val="dash"/>
          </a:ln>
        </p:spPr>
        <p:style>
          <a:lnRef idx="2">
            <a:schemeClr val="accent1"/>
          </a:lnRef>
          <a:fillRef idx="0">
            <a:schemeClr val="accent1"/>
          </a:fillRef>
          <a:effectRef idx="1">
            <a:schemeClr val="accent1"/>
          </a:effectRef>
          <a:fontRef idx="minor">
            <a:schemeClr val="tx1"/>
          </a:fontRef>
        </p:style>
      </p:cxnSp>
      <p:cxnSp>
        <p:nvCxnSpPr>
          <p:cNvPr id="40" name="直接连接符 39">
            <a:extLst>
              <a:ext uri="{FF2B5EF4-FFF2-40B4-BE49-F238E27FC236}">
                <a16:creationId xmlns:a16="http://schemas.microsoft.com/office/drawing/2014/main" id="{2DF041ED-F012-037C-951E-59C2DFA57C4F}"/>
              </a:ext>
            </a:extLst>
          </p:cNvPr>
          <p:cNvCxnSpPr>
            <a:cxnSpLocks/>
          </p:cNvCxnSpPr>
          <p:nvPr/>
        </p:nvCxnSpPr>
        <p:spPr>
          <a:xfrm>
            <a:off x="9620865" y="1433502"/>
            <a:ext cx="0" cy="1945496"/>
          </a:xfrm>
          <a:prstGeom prst="line">
            <a:avLst/>
          </a:prstGeom>
          <a:ln w="25400">
            <a:solidFill>
              <a:srgbClr val="90AFCC"/>
            </a:solidFill>
            <a:prstDash val="dash"/>
          </a:ln>
        </p:spPr>
        <p:style>
          <a:lnRef idx="2">
            <a:schemeClr val="accent1"/>
          </a:lnRef>
          <a:fillRef idx="0">
            <a:schemeClr val="accent1"/>
          </a:fillRef>
          <a:effectRef idx="1">
            <a:schemeClr val="accent1"/>
          </a:effectRef>
          <a:fontRef idx="minor">
            <a:schemeClr val="tx1"/>
          </a:fontRef>
        </p:style>
      </p:cxnSp>
      <p:sp>
        <p:nvSpPr>
          <p:cNvPr id="41" name="Text 10">
            <a:extLst>
              <a:ext uri="{FF2B5EF4-FFF2-40B4-BE49-F238E27FC236}">
                <a16:creationId xmlns:a16="http://schemas.microsoft.com/office/drawing/2014/main" id="{2973FE10-1370-F33C-7DA2-544A38F17EB5}"/>
              </a:ext>
            </a:extLst>
          </p:cNvPr>
          <p:cNvSpPr/>
          <p:nvPr/>
        </p:nvSpPr>
        <p:spPr>
          <a:xfrm>
            <a:off x="7520974" y="1433502"/>
            <a:ext cx="964970" cy="357355"/>
          </a:xfrm>
          <a:prstGeom prst="rect">
            <a:avLst/>
          </a:prstGeom>
          <a:solidFill>
            <a:schemeClr val="tx2">
              <a:lumMod val="75000"/>
              <a:lumOff val="25000"/>
              <a:alpha val="50000"/>
            </a:schemeClr>
          </a:solidFill>
          <a:ln/>
        </p:spPr>
        <p:txBody>
          <a:bodyPr wrap="square" rtlCol="0" anchor="ctr"/>
          <a:lstStyle/>
          <a:p>
            <a:pPr marL="0" indent="0" algn="ctr">
              <a:buNone/>
            </a:pPr>
            <a:r>
              <a:rPr lang="en-US" altLang="zh-CN" sz="1050" b="1">
                <a:solidFill>
                  <a:schemeClr val="bg1"/>
                </a:solidFill>
                <a:latin typeface="Microsoft YaHei" pitchFamily="34" charset="0"/>
                <a:ea typeface="Microsoft YaHei" pitchFamily="34" charset="-122"/>
              </a:rPr>
              <a:t>Micropores:</a:t>
            </a:r>
          </a:p>
          <a:p>
            <a:pPr marL="0" indent="0" algn="ctr">
              <a:buNone/>
            </a:pPr>
            <a:r>
              <a:rPr lang="en-US" altLang="zh-CN" sz="1050" b="1">
                <a:solidFill>
                  <a:schemeClr val="bg1"/>
                </a:solidFill>
                <a:latin typeface="Microsoft YaHei" pitchFamily="34" charset="0"/>
                <a:ea typeface="Microsoft YaHei" pitchFamily="34" charset="-122"/>
              </a:rPr>
              <a:t>2-5nm</a:t>
            </a:r>
            <a:endParaRPr lang="en-US" sz="1050" dirty="0">
              <a:solidFill>
                <a:schemeClr val="bg1"/>
              </a:solidFill>
            </a:endParaRPr>
          </a:p>
        </p:txBody>
      </p:sp>
      <p:sp>
        <p:nvSpPr>
          <p:cNvPr id="42" name="Text 10">
            <a:extLst>
              <a:ext uri="{FF2B5EF4-FFF2-40B4-BE49-F238E27FC236}">
                <a16:creationId xmlns:a16="http://schemas.microsoft.com/office/drawing/2014/main" id="{35A69974-A745-5BCB-6246-713CAD1D116C}"/>
              </a:ext>
            </a:extLst>
          </p:cNvPr>
          <p:cNvSpPr/>
          <p:nvPr/>
        </p:nvSpPr>
        <p:spPr>
          <a:xfrm>
            <a:off x="8587773" y="1433502"/>
            <a:ext cx="964970" cy="357355"/>
          </a:xfrm>
          <a:prstGeom prst="rect">
            <a:avLst/>
          </a:prstGeom>
          <a:solidFill>
            <a:schemeClr val="tx2">
              <a:lumMod val="75000"/>
              <a:lumOff val="25000"/>
              <a:alpha val="50000"/>
            </a:schemeClr>
          </a:solidFill>
          <a:ln/>
        </p:spPr>
        <p:txBody>
          <a:bodyPr wrap="square" rtlCol="0" anchor="ctr"/>
          <a:lstStyle/>
          <a:p>
            <a:pPr marL="0" indent="0" algn="ctr">
              <a:buNone/>
            </a:pPr>
            <a:r>
              <a:rPr lang="en-US" altLang="zh-CN" sz="1050" b="1">
                <a:solidFill>
                  <a:schemeClr val="bg1"/>
                </a:solidFill>
                <a:latin typeface="Microsoft YaHei" pitchFamily="34" charset="0"/>
                <a:ea typeface="Microsoft YaHei" pitchFamily="34" charset="-122"/>
              </a:rPr>
              <a:t>Mesopores:</a:t>
            </a:r>
          </a:p>
          <a:p>
            <a:pPr marL="0" indent="0" algn="ctr">
              <a:buNone/>
            </a:pPr>
            <a:r>
              <a:rPr lang="en-US" altLang="zh-CN" sz="1050" b="1">
                <a:solidFill>
                  <a:schemeClr val="bg1"/>
                </a:solidFill>
                <a:latin typeface="Microsoft YaHei" pitchFamily="34" charset="0"/>
                <a:ea typeface="Microsoft YaHei" pitchFamily="34" charset="-122"/>
              </a:rPr>
              <a:t>5-30nm</a:t>
            </a:r>
            <a:endParaRPr lang="en-US" sz="1050" dirty="0">
              <a:solidFill>
                <a:schemeClr val="bg1"/>
              </a:solidFill>
            </a:endParaRPr>
          </a:p>
        </p:txBody>
      </p:sp>
      <p:sp>
        <p:nvSpPr>
          <p:cNvPr id="43" name="Text 10">
            <a:extLst>
              <a:ext uri="{FF2B5EF4-FFF2-40B4-BE49-F238E27FC236}">
                <a16:creationId xmlns:a16="http://schemas.microsoft.com/office/drawing/2014/main" id="{B39F8413-D3AC-C517-1565-2AE7B6C4FD4A}"/>
              </a:ext>
            </a:extLst>
          </p:cNvPr>
          <p:cNvSpPr/>
          <p:nvPr/>
        </p:nvSpPr>
        <p:spPr>
          <a:xfrm>
            <a:off x="10149313" y="1433501"/>
            <a:ext cx="1009283" cy="357355"/>
          </a:xfrm>
          <a:prstGeom prst="rect">
            <a:avLst/>
          </a:prstGeom>
          <a:solidFill>
            <a:schemeClr val="tx2">
              <a:lumMod val="75000"/>
              <a:lumOff val="25000"/>
              <a:alpha val="50000"/>
            </a:schemeClr>
          </a:solidFill>
          <a:ln/>
        </p:spPr>
        <p:txBody>
          <a:bodyPr wrap="square" rtlCol="0" anchor="ctr"/>
          <a:lstStyle/>
          <a:p>
            <a:pPr marL="0" indent="0" algn="ctr">
              <a:buNone/>
            </a:pPr>
            <a:r>
              <a:rPr lang="en-US" altLang="zh-CN" sz="1050" b="1">
                <a:solidFill>
                  <a:schemeClr val="bg1"/>
                </a:solidFill>
                <a:latin typeface="Microsoft YaHei" pitchFamily="34" charset="0"/>
                <a:ea typeface="Microsoft YaHei" pitchFamily="34" charset="-122"/>
              </a:rPr>
              <a:t>Macropores:</a:t>
            </a:r>
          </a:p>
          <a:p>
            <a:pPr marL="0" indent="0" algn="ctr">
              <a:buNone/>
            </a:pPr>
            <a:r>
              <a:rPr lang="en-US" altLang="zh-CN" sz="1050" b="1">
                <a:solidFill>
                  <a:schemeClr val="bg1"/>
                </a:solidFill>
                <a:latin typeface="Microsoft YaHei" pitchFamily="34" charset="0"/>
                <a:ea typeface="Microsoft YaHei" pitchFamily="34" charset="-122"/>
              </a:rPr>
              <a:t>5-30nm</a:t>
            </a:r>
            <a:endParaRPr lang="en-US" sz="1050" dirty="0">
              <a:solidFill>
                <a:schemeClr val="bg1"/>
              </a:solidFill>
            </a:endParaRPr>
          </a:p>
        </p:txBody>
      </p:sp>
      <p:pic>
        <p:nvPicPr>
          <p:cNvPr id="45" name="图片 44">
            <a:extLst>
              <a:ext uri="{FF2B5EF4-FFF2-40B4-BE49-F238E27FC236}">
                <a16:creationId xmlns:a16="http://schemas.microsoft.com/office/drawing/2014/main" id="{7A141C7D-8950-0255-209A-5C69A6B02C65}"/>
              </a:ext>
            </a:extLst>
          </p:cNvPr>
          <p:cNvPicPr>
            <a:picLocks noChangeAspect="1"/>
          </p:cNvPicPr>
          <p:nvPr/>
        </p:nvPicPr>
        <p:blipFill>
          <a:blip r:embed="rId5"/>
          <a:stretch>
            <a:fillRect/>
          </a:stretch>
        </p:blipFill>
        <p:spPr>
          <a:xfrm>
            <a:off x="3404204" y="1245068"/>
            <a:ext cx="2592000" cy="2053828"/>
          </a:xfrm>
          <a:prstGeom prst="rect">
            <a:avLst/>
          </a:prstGeom>
        </p:spPr>
      </p:pic>
      <p:sp>
        <p:nvSpPr>
          <p:cNvPr id="46" name="Text 6">
            <a:extLst>
              <a:ext uri="{FF2B5EF4-FFF2-40B4-BE49-F238E27FC236}">
                <a16:creationId xmlns:a16="http://schemas.microsoft.com/office/drawing/2014/main" id="{794BF2DE-03FE-F3E0-0132-B7275BCC15B7}"/>
              </a:ext>
            </a:extLst>
          </p:cNvPr>
          <p:cNvSpPr/>
          <p:nvPr/>
        </p:nvSpPr>
        <p:spPr>
          <a:xfrm>
            <a:off x="620285" y="3327287"/>
            <a:ext cx="2592000"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Planktonic algae (XBX-1)</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47" name="Text 6">
            <a:extLst>
              <a:ext uri="{FF2B5EF4-FFF2-40B4-BE49-F238E27FC236}">
                <a16:creationId xmlns:a16="http://schemas.microsoft.com/office/drawing/2014/main" id="{05352FD1-3CFE-8230-0E5C-536F3D285CBA}"/>
              </a:ext>
            </a:extLst>
          </p:cNvPr>
          <p:cNvSpPr/>
          <p:nvPr/>
        </p:nvSpPr>
        <p:spPr>
          <a:xfrm>
            <a:off x="3376053" y="3327287"/>
            <a:ext cx="2592000"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Benthic algae (XBX-7)</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51" name="图片 50">
            <a:extLst>
              <a:ext uri="{FF2B5EF4-FFF2-40B4-BE49-F238E27FC236}">
                <a16:creationId xmlns:a16="http://schemas.microsoft.com/office/drawing/2014/main" id="{71340A2B-1B63-7B69-DD8D-0AC62F887090}"/>
              </a:ext>
            </a:extLst>
          </p:cNvPr>
          <p:cNvPicPr>
            <a:picLocks noChangeAspect="1"/>
          </p:cNvPicPr>
          <p:nvPr/>
        </p:nvPicPr>
        <p:blipFill>
          <a:blip r:embed="rId6"/>
          <a:stretch>
            <a:fillRect/>
          </a:stretch>
        </p:blipFill>
        <p:spPr>
          <a:xfrm>
            <a:off x="712408" y="4302122"/>
            <a:ext cx="2592000" cy="1843471"/>
          </a:xfrm>
          <a:prstGeom prst="rect">
            <a:avLst/>
          </a:prstGeom>
        </p:spPr>
      </p:pic>
      <p:pic>
        <p:nvPicPr>
          <p:cNvPr id="53" name="图片 52">
            <a:extLst>
              <a:ext uri="{FF2B5EF4-FFF2-40B4-BE49-F238E27FC236}">
                <a16:creationId xmlns:a16="http://schemas.microsoft.com/office/drawing/2014/main" id="{7D603C07-6898-B46C-B27B-9439528F3176}"/>
              </a:ext>
            </a:extLst>
          </p:cNvPr>
          <p:cNvPicPr>
            <a:picLocks noChangeAspect="1"/>
          </p:cNvPicPr>
          <p:nvPr/>
        </p:nvPicPr>
        <p:blipFill>
          <a:blip r:embed="rId7"/>
          <a:stretch>
            <a:fillRect/>
          </a:stretch>
        </p:blipFill>
        <p:spPr>
          <a:xfrm>
            <a:off x="3404204" y="4302122"/>
            <a:ext cx="2591999" cy="1843470"/>
          </a:xfrm>
          <a:prstGeom prst="rect">
            <a:avLst/>
          </a:prstGeom>
        </p:spPr>
      </p:pic>
      <p:sp>
        <p:nvSpPr>
          <p:cNvPr id="54" name="Text 6">
            <a:extLst>
              <a:ext uri="{FF2B5EF4-FFF2-40B4-BE49-F238E27FC236}">
                <a16:creationId xmlns:a16="http://schemas.microsoft.com/office/drawing/2014/main" id="{F0A46329-C61B-29B2-B241-FDC1C026320A}"/>
              </a:ext>
            </a:extLst>
          </p:cNvPr>
          <p:cNvSpPr/>
          <p:nvPr/>
        </p:nvSpPr>
        <p:spPr>
          <a:xfrm>
            <a:off x="712407" y="6156147"/>
            <a:ext cx="2592000"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Organic pores in algal OM (XBX-6)</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5" name="Text 6">
            <a:extLst>
              <a:ext uri="{FF2B5EF4-FFF2-40B4-BE49-F238E27FC236}">
                <a16:creationId xmlns:a16="http://schemas.microsoft.com/office/drawing/2014/main" id="{64F0B817-8BD8-8C39-2C76-2C73F94B6455}"/>
              </a:ext>
            </a:extLst>
          </p:cNvPr>
          <p:cNvSpPr/>
          <p:nvPr/>
        </p:nvSpPr>
        <p:spPr>
          <a:xfrm>
            <a:off x="3404203" y="6156147"/>
            <a:ext cx="2592000"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Organic pores in bitumen (XBX-6)</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57" name="图片 56">
            <a:extLst>
              <a:ext uri="{FF2B5EF4-FFF2-40B4-BE49-F238E27FC236}">
                <a16:creationId xmlns:a16="http://schemas.microsoft.com/office/drawing/2014/main" id="{8AC5E730-8A1B-C14C-5370-183568B63AA7}"/>
              </a:ext>
            </a:extLst>
          </p:cNvPr>
          <p:cNvPicPr>
            <a:picLocks noChangeAspect="1"/>
          </p:cNvPicPr>
          <p:nvPr/>
        </p:nvPicPr>
        <p:blipFill>
          <a:blip r:embed="rId8"/>
          <a:stretch>
            <a:fillRect/>
          </a:stretch>
        </p:blipFill>
        <p:spPr>
          <a:xfrm>
            <a:off x="6419448" y="4302122"/>
            <a:ext cx="5223912" cy="1843470"/>
          </a:xfrm>
          <a:prstGeom prst="rect">
            <a:avLst/>
          </a:prstGeom>
        </p:spPr>
      </p:pic>
      <p:sp>
        <p:nvSpPr>
          <p:cNvPr id="58" name="Text 10">
            <a:extLst>
              <a:ext uri="{FF2B5EF4-FFF2-40B4-BE49-F238E27FC236}">
                <a16:creationId xmlns:a16="http://schemas.microsoft.com/office/drawing/2014/main" id="{555A78E5-E0B4-9FDF-629D-6B7169C7997F}"/>
              </a:ext>
            </a:extLst>
          </p:cNvPr>
          <p:cNvSpPr/>
          <p:nvPr/>
        </p:nvSpPr>
        <p:spPr>
          <a:xfrm>
            <a:off x="6269472" y="3858734"/>
            <a:ext cx="5511537" cy="320040"/>
          </a:xfrm>
          <a:prstGeom prst="rect">
            <a:avLst/>
          </a:prstGeom>
          <a:noFill/>
          <a:ln/>
        </p:spPr>
        <p:txBody>
          <a:bodyPr wrap="square" rtlCol="0" anchor="ctr"/>
          <a:lstStyle/>
          <a:p>
            <a:pPr marL="0" indent="0" algn="just">
              <a:buNone/>
            </a:pPr>
            <a:r>
              <a:rPr lang="it-IT" altLang="zh-CN" sz="1500" b="1">
                <a:solidFill>
                  <a:srgbClr val="1F4F7A"/>
                </a:solidFill>
                <a:latin typeface="Microsoft YaHei" pitchFamily="34" charset="0"/>
                <a:ea typeface="Microsoft YaHei" pitchFamily="34" charset="-122"/>
              </a:rPr>
              <a:t>Calcitic Fossils: Negligible pores</a:t>
            </a:r>
            <a:endParaRPr lang="en-US" sz="1500" dirty="0"/>
          </a:p>
        </p:txBody>
      </p:sp>
      <p:sp>
        <p:nvSpPr>
          <p:cNvPr id="59" name="Text 6">
            <a:extLst>
              <a:ext uri="{FF2B5EF4-FFF2-40B4-BE49-F238E27FC236}">
                <a16:creationId xmlns:a16="http://schemas.microsoft.com/office/drawing/2014/main" id="{DBA3EBFA-50D5-79BB-0FE1-468298303170}"/>
              </a:ext>
            </a:extLst>
          </p:cNvPr>
          <p:cNvSpPr/>
          <p:nvPr/>
        </p:nvSpPr>
        <p:spPr>
          <a:xfrm>
            <a:off x="6415330" y="6156147"/>
            <a:ext cx="5223912"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Organic pores in large foraminifera (XBX-2)</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60" name="Shape 9">
            <a:extLst>
              <a:ext uri="{FF2B5EF4-FFF2-40B4-BE49-F238E27FC236}">
                <a16:creationId xmlns:a16="http://schemas.microsoft.com/office/drawing/2014/main" id="{A018F865-5B38-F0C7-BF01-7B74C16FBBB5}"/>
              </a:ext>
            </a:extLst>
          </p:cNvPr>
          <p:cNvSpPr/>
          <p:nvPr/>
        </p:nvSpPr>
        <p:spPr>
          <a:xfrm>
            <a:off x="548640" y="772038"/>
            <a:ext cx="5547360" cy="18000"/>
          </a:xfrm>
          <a:prstGeom prst="rect">
            <a:avLst/>
          </a:prstGeom>
          <a:solidFill>
            <a:srgbClr val="1F4F7A"/>
          </a:solidFill>
          <a:ln/>
        </p:spPr>
        <p:txBody>
          <a:bodyPr/>
          <a:lstStyle/>
          <a:p>
            <a:endParaRPr lang="zh-CN" altLang="en-US"/>
          </a:p>
        </p:txBody>
      </p:sp>
      <p:sp>
        <p:nvSpPr>
          <p:cNvPr id="61" name="Shape 9">
            <a:extLst>
              <a:ext uri="{FF2B5EF4-FFF2-40B4-BE49-F238E27FC236}">
                <a16:creationId xmlns:a16="http://schemas.microsoft.com/office/drawing/2014/main" id="{BE218666-35C3-ED4B-94A6-AE5A614EBA54}"/>
              </a:ext>
            </a:extLst>
          </p:cNvPr>
          <p:cNvSpPr/>
          <p:nvPr/>
        </p:nvSpPr>
        <p:spPr>
          <a:xfrm>
            <a:off x="6233649" y="772038"/>
            <a:ext cx="5547360" cy="18000"/>
          </a:xfrm>
          <a:prstGeom prst="rect">
            <a:avLst/>
          </a:prstGeom>
          <a:solidFill>
            <a:srgbClr val="1F4F7A"/>
          </a:solidFill>
          <a:ln/>
        </p:spPr>
        <p:txBody>
          <a:bodyPr/>
          <a:lstStyle/>
          <a:p>
            <a:endParaRPr lang="zh-CN" altLang="en-US"/>
          </a:p>
        </p:txBody>
      </p:sp>
      <p:sp>
        <p:nvSpPr>
          <p:cNvPr id="62" name="Shape 9">
            <a:extLst>
              <a:ext uri="{FF2B5EF4-FFF2-40B4-BE49-F238E27FC236}">
                <a16:creationId xmlns:a16="http://schemas.microsoft.com/office/drawing/2014/main" id="{D5BE5980-8C08-05DF-7523-4B359458BA65}"/>
              </a:ext>
            </a:extLst>
          </p:cNvPr>
          <p:cNvSpPr/>
          <p:nvPr/>
        </p:nvSpPr>
        <p:spPr>
          <a:xfrm>
            <a:off x="548640" y="3824067"/>
            <a:ext cx="5547360" cy="18000"/>
          </a:xfrm>
          <a:prstGeom prst="rect">
            <a:avLst/>
          </a:prstGeom>
          <a:solidFill>
            <a:srgbClr val="F2AA84"/>
          </a:solidFill>
          <a:ln/>
        </p:spPr>
        <p:txBody>
          <a:bodyPr/>
          <a:lstStyle/>
          <a:p>
            <a:endParaRPr lang="zh-CN" altLang="en-US"/>
          </a:p>
        </p:txBody>
      </p:sp>
      <p:sp>
        <p:nvSpPr>
          <p:cNvPr id="63" name="Shape 9">
            <a:extLst>
              <a:ext uri="{FF2B5EF4-FFF2-40B4-BE49-F238E27FC236}">
                <a16:creationId xmlns:a16="http://schemas.microsoft.com/office/drawing/2014/main" id="{2F722FF1-B526-4551-62E5-C4AE20ADDD1F}"/>
              </a:ext>
            </a:extLst>
          </p:cNvPr>
          <p:cNvSpPr/>
          <p:nvPr/>
        </p:nvSpPr>
        <p:spPr>
          <a:xfrm>
            <a:off x="6233649" y="3829117"/>
            <a:ext cx="5547360" cy="18000"/>
          </a:xfrm>
          <a:prstGeom prst="rect">
            <a:avLst/>
          </a:prstGeom>
          <a:solidFill>
            <a:srgbClr val="F2AA84"/>
          </a:solidFill>
          <a:ln/>
        </p:spPr>
        <p:txBody>
          <a:bodyPr/>
          <a:lstStyle/>
          <a:p>
            <a:endParaRPr lang="zh-CN" altLang="en-US"/>
          </a:p>
        </p:txBody>
      </p:sp>
    </p:spTree>
    <p:extLst>
      <p:ext uri="{BB962C8B-B14F-4D97-AF65-F5344CB8AC3E}">
        <p14:creationId xmlns:p14="http://schemas.microsoft.com/office/powerpoint/2010/main" val="1471093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59BDE-8BED-7270-4D2A-46A4B280A298}"/>
            </a:ext>
          </a:extLst>
        </p:cNvPr>
        <p:cNvGrpSpPr/>
        <p:nvPr/>
      </p:nvGrpSpPr>
      <p:grpSpPr>
        <a:xfrm>
          <a:off x="0" y="0"/>
          <a:ext cx="0" cy="0"/>
          <a:chOff x="0" y="0"/>
          <a:chExt cx="0" cy="0"/>
        </a:xfrm>
      </p:grpSpPr>
      <p:sp>
        <p:nvSpPr>
          <p:cNvPr id="4" name="Shape 3">
            <a:extLst>
              <a:ext uri="{FF2B5EF4-FFF2-40B4-BE49-F238E27FC236}">
                <a16:creationId xmlns:a16="http://schemas.microsoft.com/office/drawing/2014/main" id="{62FE00C0-531E-4F53-5A06-FF04FDD7260F}"/>
              </a:ext>
            </a:extLst>
          </p:cNvPr>
          <p:cNvSpPr/>
          <p:nvPr/>
        </p:nvSpPr>
        <p:spPr>
          <a:xfrm>
            <a:off x="548640" y="641053"/>
            <a:ext cx="1097280" cy="36576"/>
          </a:xfrm>
          <a:prstGeom prst="rect">
            <a:avLst/>
          </a:prstGeom>
          <a:solidFill>
            <a:srgbClr val="E8A87C"/>
          </a:solidFill>
          <a:ln/>
        </p:spPr>
        <p:txBody>
          <a:bodyPr/>
          <a:lstStyle/>
          <a:p>
            <a:endParaRPr lang="zh-CN" altLang="en-US"/>
          </a:p>
        </p:txBody>
      </p:sp>
      <p:sp>
        <p:nvSpPr>
          <p:cNvPr id="5" name="Text 2">
            <a:extLst>
              <a:ext uri="{FF2B5EF4-FFF2-40B4-BE49-F238E27FC236}">
                <a16:creationId xmlns:a16="http://schemas.microsoft.com/office/drawing/2014/main" id="{AE53B5CC-9D6E-AB6E-6CA2-FCC6FB6D063A}"/>
              </a:ext>
            </a:extLst>
          </p:cNvPr>
          <p:cNvSpPr/>
          <p:nvPr/>
        </p:nvSpPr>
        <p:spPr>
          <a:xfrm>
            <a:off x="548640" y="121909"/>
            <a:ext cx="10958314"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Biological precursors control initial organic pore volume</a:t>
            </a:r>
            <a:endParaRPr lang="en-US" sz="2800" dirty="0">
              <a:solidFill>
                <a:schemeClr val="accent1">
                  <a:lumMod val="75000"/>
                </a:schemeClr>
              </a:solidFill>
            </a:endParaRPr>
          </a:p>
        </p:txBody>
      </p:sp>
      <p:sp>
        <p:nvSpPr>
          <p:cNvPr id="7" name="Shape 4">
            <a:extLst>
              <a:ext uri="{FF2B5EF4-FFF2-40B4-BE49-F238E27FC236}">
                <a16:creationId xmlns:a16="http://schemas.microsoft.com/office/drawing/2014/main" id="{F8EDF639-8A64-0E78-8449-F11C2E30D719}"/>
              </a:ext>
            </a:extLst>
          </p:cNvPr>
          <p:cNvSpPr/>
          <p:nvPr/>
        </p:nvSpPr>
        <p:spPr>
          <a:xfrm>
            <a:off x="548640" y="774928"/>
            <a:ext cx="5547360" cy="2851601"/>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9" name="Shape 4">
            <a:extLst>
              <a:ext uri="{FF2B5EF4-FFF2-40B4-BE49-F238E27FC236}">
                <a16:creationId xmlns:a16="http://schemas.microsoft.com/office/drawing/2014/main" id="{3D3B263D-8BD0-CAE9-3AAC-2C1BECC67674}"/>
              </a:ext>
            </a:extLst>
          </p:cNvPr>
          <p:cNvSpPr/>
          <p:nvPr/>
        </p:nvSpPr>
        <p:spPr>
          <a:xfrm>
            <a:off x="548640" y="3812318"/>
            <a:ext cx="5547360" cy="270647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0" name="Shape 4">
            <a:extLst>
              <a:ext uri="{FF2B5EF4-FFF2-40B4-BE49-F238E27FC236}">
                <a16:creationId xmlns:a16="http://schemas.microsoft.com/office/drawing/2014/main" id="{1AB41589-1910-2660-A053-77540BF7F83E}"/>
              </a:ext>
            </a:extLst>
          </p:cNvPr>
          <p:cNvSpPr/>
          <p:nvPr/>
        </p:nvSpPr>
        <p:spPr>
          <a:xfrm>
            <a:off x="6233651" y="3865117"/>
            <a:ext cx="5547359" cy="2653670"/>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1" name="Text 10">
            <a:extLst>
              <a:ext uri="{FF2B5EF4-FFF2-40B4-BE49-F238E27FC236}">
                <a16:creationId xmlns:a16="http://schemas.microsoft.com/office/drawing/2014/main" id="{1B8EB252-CE0A-F5CD-A474-09360FEF3DF2}"/>
              </a:ext>
            </a:extLst>
          </p:cNvPr>
          <p:cNvSpPr/>
          <p:nvPr/>
        </p:nvSpPr>
        <p:spPr>
          <a:xfrm>
            <a:off x="620285" y="890308"/>
            <a:ext cx="5511537" cy="320040"/>
          </a:xfrm>
          <a:prstGeom prst="rect">
            <a:avLst/>
          </a:prstGeom>
          <a:noFill/>
          <a:ln/>
        </p:spPr>
        <p:txBody>
          <a:bodyPr wrap="square" rtlCol="0" anchor="ctr"/>
          <a:lstStyle/>
          <a:p>
            <a:pPr marL="0" indent="0" algn="just">
              <a:buNone/>
            </a:pPr>
            <a:r>
              <a:rPr lang="pt-BR" altLang="zh-CN" sz="1400" b="1">
                <a:solidFill>
                  <a:srgbClr val="1F4F7A"/>
                </a:solidFill>
                <a:latin typeface="Microsoft YaHei" pitchFamily="34" charset="0"/>
                <a:ea typeface="Microsoft YaHei" pitchFamily="34" charset="-122"/>
              </a:rPr>
              <a:t>Unicellular planktonic algae: Minor intracellular pores</a:t>
            </a:r>
            <a:endParaRPr lang="en-US" sz="1400" dirty="0"/>
          </a:p>
        </p:txBody>
      </p:sp>
      <p:sp>
        <p:nvSpPr>
          <p:cNvPr id="12" name="Text 10">
            <a:extLst>
              <a:ext uri="{FF2B5EF4-FFF2-40B4-BE49-F238E27FC236}">
                <a16:creationId xmlns:a16="http://schemas.microsoft.com/office/drawing/2014/main" id="{A13928E3-0505-FB49-50AA-9C93BA2B8A2F}"/>
              </a:ext>
            </a:extLst>
          </p:cNvPr>
          <p:cNvSpPr/>
          <p:nvPr/>
        </p:nvSpPr>
        <p:spPr>
          <a:xfrm>
            <a:off x="6251560" y="912601"/>
            <a:ext cx="5547359" cy="320040"/>
          </a:xfrm>
          <a:prstGeom prst="rect">
            <a:avLst/>
          </a:prstGeom>
          <a:noFill/>
          <a:ln/>
        </p:spPr>
        <p:txBody>
          <a:bodyPr wrap="square" rtlCol="0" anchor="ctr"/>
          <a:lstStyle/>
          <a:p>
            <a:pPr algn="just"/>
            <a:r>
              <a:rPr lang="en-US" altLang="zh-CN" sz="1400" b="1">
                <a:solidFill>
                  <a:srgbClr val="1F4F7A"/>
                </a:solidFill>
                <a:latin typeface="Microsoft YaHei" pitchFamily="34" charset="0"/>
                <a:ea typeface="Microsoft YaHei" pitchFamily="34" charset="-122"/>
              </a:rPr>
              <a:t>Multicellular planktonic algae: Pores in extracellular sheaths </a:t>
            </a:r>
            <a:endParaRPr lang="en-US" altLang="zh-CN" sz="1400" dirty="0"/>
          </a:p>
        </p:txBody>
      </p:sp>
      <p:sp>
        <p:nvSpPr>
          <p:cNvPr id="13" name="Text 10">
            <a:extLst>
              <a:ext uri="{FF2B5EF4-FFF2-40B4-BE49-F238E27FC236}">
                <a16:creationId xmlns:a16="http://schemas.microsoft.com/office/drawing/2014/main" id="{74150EF4-24F4-68E2-EA6B-E35E825ADA95}"/>
              </a:ext>
            </a:extLst>
          </p:cNvPr>
          <p:cNvSpPr/>
          <p:nvPr/>
        </p:nvSpPr>
        <p:spPr>
          <a:xfrm>
            <a:off x="654345" y="3865117"/>
            <a:ext cx="5405832" cy="320040"/>
          </a:xfrm>
          <a:prstGeom prst="rect">
            <a:avLst/>
          </a:prstGeom>
          <a:noFill/>
          <a:ln/>
        </p:spPr>
        <p:txBody>
          <a:bodyPr wrap="square" rtlCol="0" anchor="ctr"/>
          <a:lstStyle/>
          <a:p>
            <a:pPr marL="0" indent="0" algn="just">
              <a:buNone/>
            </a:pPr>
            <a:r>
              <a:rPr lang="en-US" altLang="zh-CN" sz="1400" b="1">
                <a:solidFill>
                  <a:srgbClr val="1F4F7A"/>
                </a:solidFill>
                <a:latin typeface="Microsoft YaHei" pitchFamily="34" charset="0"/>
                <a:ea typeface="Microsoft YaHei" pitchFamily="34" charset="-122"/>
              </a:rPr>
              <a:t>plate-like benthic algae: Abundant slit &amp; bead-like pores</a:t>
            </a:r>
            <a:endParaRPr lang="en-US" sz="1400" dirty="0"/>
          </a:p>
        </p:txBody>
      </p:sp>
      <p:sp>
        <p:nvSpPr>
          <p:cNvPr id="46" name="Text 6">
            <a:extLst>
              <a:ext uri="{FF2B5EF4-FFF2-40B4-BE49-F238E27FC236}">
                <a16:creationId xmlns:a16="http://schemas.microsoft.com/office/drawing/2014/main" id="{F0172C9D-8FF5-3B87-4944-5C16D048FD17}"/>
              </a:ext>
            </a:extLst>
          </p:cNvPr>
          <p:cNvSpPr/>
          <p:nvPr/>
        </p:nvSpPr>
        <p:spPr>
          <a:xfrm>
            <a:off x="654345" y="3307623"/>
            <a:ext cx="5341858" cy="283262"/>
          </a:xfrm>
          <a:prstGeom prst="rect">
            <a:avLst/>
          </a:prstGeom>
          <a:noFill/>
          <a:ln/>
        </p:spPr>
        <p:txBody>
          <a:bodyPr wrap="square" lIns="0" tIns="0" rIns="0" bIns="0" rtlCol="0" anchor="ctr" anchorCtr="1"/>
          <a:lstStyle/>
          <a:p>
            <a:pPr marL="0" indent="0" algn="just"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Unicellular planktonic algae (XBX-2)</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4" name="Text 6">
            <a:extLst>
              <a:ext uri="{FF2B5EF4-FFF2-40B4-BE49-F238E27FC236}">
                <a16:creationId xmlns:a16="http://schemas.microsoft.com/office/drawing/2014/main" id="{A179E7F1-2200-F939-A8E1-CD1FA110338B}"/>
              </a:ext>
            </a:extLst>
          </p:cNvPr>
          <p:cNvSpPr/>
          <p:nvPr/>
        </p:nvSpPr>
        <p:spPr>
          <a:xfrm>
            <a:off x="712407" y="6185643"/>
            <a:ext cx="5283796"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Tabular benthic algae (XBX-6)</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58" name="Text 10">
            <a:extLst>
              <a:ext uri="{FF2B5EF4-FFF2-40B4-BE49-F238E27FC236}">
                <a16:creationId xmlns:a16="http://schemas.microsoft.com/office/drawing/2014/main" id="{2D36E88E-49DD-3482-CF2C-20A7B42E9B80}"/>
              </a:ext>
            </a:extLst>
          </p:cNvPr>
          <p:cNvSpPr/>
          <p:nvPr/>
        </p:nvSpPr>
        <p:spPr>
          <a:xfrm>
            <a:off x="6269472" y="3869011"/>
            <a:ext cx="5511537" cy="320040"/>
          </a:xfrm>
          <a:prstGeom prst="rect">
            <a:avLst/>
          </a:prstGeom>
          <a:noFill/>
          <a:ln/>
        </p:spPr>
        <p:txBody>
          <a:bodyPr wrap="square" rtlCol="0" anchor="ctr"/>
          <a:lstStyle/>
          <a:p>
            <a:pPr algn="just"/>
            <a:r>
              <a:rPr lang="en-US" altLang="zh-CN" sz="1400" b="1">
                <a:solidFill>
                  <a:srgbClr val="1F4F7A"/>
                </a:solidFill>
                <a:latin typeface="Microsoft YaHei" pitchFamily="34" charset="0"/>
                <a:ea typeface="Microsoft YaHei" pitchFamily="34" charset="-122"/>
              </a:rPr>
              <a:t>net-like benthic algae: Abundant slit &amp; bead-like pores</a:t>
            </a:r>
            <a:endParaRPr lang="en-US" altLang="zh-CN" sz="1400" dirty="0"/>
          </a:p>
        </p:txBody>
      </p:sp>
      <p:sp>
        <p:nvSpPr>
          <p:cNvPr id="60" name="Shape 9">
            <a:extLst>
              <a:ext uri="{FF2B5EF4-FFF2-40B4-BE49-F238E27FC236}">
                <a16:creationId xmlns:a16="http://schemas.microsoft.com/office/drawing/2014/main" id="{9046A5BB-853C-3A41-A01E-ADD9675CC0D3}"/>
              </a:ext>
            </a:extLst>
          </p:cNvPr>
          <p:cNvSpPr/>
          <p:nvPr/>
        </p:nvSpPr>
        <p:spPr>
          <a:xfrm>
            <a:off x="548640" y="772038"/>
            <a:ext cx="5547360" cy="18000"/>
          </a:xfrm>
          <a:prstGeom prst="rect">
            <a:avLst/>
          </a:prstGeom>
          <a:solidFill>
            <a:srgbClr val="1F4F7A"/>
          </a:solidFill>
          <a:ln/>
        </p:spPr>
        <p:txBody>
          <a:bodyPr/>
          <a:lstStyle/>
          <a:p>
            <a:endParaRPr lang="zh-CN" altLang="en-US"/>
          </a:p>
        </p:txBody>
      </p:sp>
      <p:sp>
        <p:nvSpPr>
          <p:cNvPr id="61" name="Shape 9">
            <a:extLst>
              <a:ext uri="{FF2B5EF4-FFF2-40B4-BE49-F238E27FC236}">
                <a16:creationId xmlns:a16="http://schemas.microsoft.com/office/drawing/2014/main" id="{5ECB41AC-B805-C70E-BECC-21B364E3B3FB}"/>
              </a:ext>
            </a:extLst>
          </p:cNvPr>
          <p:cNvSpPr/>
          <p:nvPr/>
        </p:nvSpPr>
        <p:spPr>
          <a:xfrm>
            <a:off x="6233649" y="772038"/>
            <a:ext cx="5547360" cy="18000"/>
          </a:xfrm>
          <a:prstGeom prst="rect">
            <a:avLst/>
          </a:prstGeom>
          <a:solidFill>
            <a:srgbClr val="1F4F7A"/>
          </a:solidFill>
          <a:ln/>
        </p:spPr>
        <p:txBody>
          <a:bodyPr/>
          <a:lstStyle/>
          <a:p>
            <a:endParaRPr lang="zh-CN" altLang="en-US"/>
          </a:p>
        </p:txBody>
      </p:sp>
      <p:sp>
        <p:nvSpPr>
          <p:cNvPr id="62" name="Shape 9">
            <a:extLst>
              <a:ext uri="{FF2B5EF4-FFF2-40B4-BE49-F238E27FC236}">
                <a16:creationId xmlns:a16="http://schemas.microsoft.com/office/drawing/2014/main" id="{D39D9C5C-8207-A1C8-1A4B-705F6091A929}"/>
              </a:ext>
            </a:extLst>
          </p:cNvPr>
          <p:cNvSpPr/>
          <p:nvPr/>
        </p:nvSpPr>
        <p:spPr>
          <a:xfrm>
            <a:off x="548640" y="3824067"/>
            <a:ext cx="5547360" cy="18000"/>
          </a:xfrm>
          <a:prstGeom prst="rect">
            <a:avLst/>
          </a:prstGeom>
          <a:solidFill>
            <a:srgbClr val="F2AA84"/>
          </a:solidFill>
          <a:ln/>
        </p:spPr>
        <p:txBody>
          <a:bodyPr/>
          <a:lstStyle/>
          <a:p>
            <a:endParaRPr lang="zh-CN" altLang="en-US"/>
          </a:p>
        </p:txBody>
      </p:sp>
      <p:sp>
        <p:nvSpPr>
          <p:cNvPr id="63" name="Shape 9">
            <a:extLst>
              <a:ext uri="{FF2B5EF4-FFF2-40B4-BE49-F238E27FC236}">
                <a16:creationId xmlns:a16="http://schemas.microsoft.com/office/drawing/2014/main" id="{446CB4A6-797D-CC74-1668-B420DF4E7434}"/>
              </a:ext>
            </a:extLst>
          </p:cNvPr>
          <p:cNvSpPr/>
          <p:nvPr/>
        </p:nvSpPr>
        <p:spPr>
          <a:xfrm>
            <a:off x="6233649" y="3829117"/>
            <a:ext cx="5547360" cy="18000"/>
          </a:xfrm>
          <a:prstGeom prst="rect">
            <a:avLst/>
          </a:prstGeom>
          <a:solidFill>
            <a:srgbClr val="F2AA84"/>
          </a:solidFill>
          <a:ln/>
        </p:spPr>
        <p:txBody>
          <a:bodyPr/>
          <a:lstStyle/>
          <a:p>
            <a:endParaRPr lang="zh-CN" altLang="en-US"/>
          </a:p>
        </p:txBody>
      </p:sp>
      <p:pic>
        <p:nvPicPr>
          <p:cNvPr id="2" name="图片 1">
            <a:extLst>
              <a:ext uri="{FF2B5EF4-FFF2-40B4-BE49-F238E27FC236}">
                <a16:creationId xmlns:a16="http://schemas.microsoft.com/office/drawing/2014/main" id="{79C8458F-D5AE-5701-6F9E-8A119443DFA0}"/>
              </a:ext>
            </a:extLst>
          </p:cNvPr>
          <p:cNvPicPr>
            <a:picLocks noChangeAspect="1"/>
          </p:cNvPicPr>
          <p:nvPr/>
        </p:nvPicPr>
        <p:blipFill>
          <a:blip r:embed="rId3"/>
          <a:stretch>
            <a:fillRect/>
          </a:stretch>
        </p:blipFill>
        <p:spPr>
          <a:xfrm>
            <a:off x="654345" y="1317875"/>
            <a:ext cx="2592000" cy="1939143"/>
          </a:xfrm>
          <a:prstGeom prst="rect">
            <a:avLst/>
          </a:prstGeom>
        </p:spPr>
      </p:pic>
      <p:grpSp>
        <p:nvGrpSpPr>
          <p:cNvPr id="3" name="组合 2">
            <a:extLst>
              <a:ext uri="{FF2B5EF4-FFF2-40B4-BE49-F238E27FC236}">
                <a16:creationId xmlns:a16="http://schemas.microsoft.com/office/drawing/2014/main" id="{FEC8F2C0-9895-C8C6-9471-15802092C297}"/>
              </a:ext>
            </a:extLst>
          </p:cNvPr>
          <p:cNvGrpSpPr/>
          <p:nvPr/>
        </p:nvGrpSpPr>
        <p:grpSpPr>
          <a:xfrm>
            <a:off x="3347566" y="1308683"/>
            <a:ext cx="2648637" cy="1948335"/>
            <a:chOff x="3297796" y="930273"/>
            <a:chExt cx="2939015" cy="1947474"/>
          </a:xfrm>
        </p:grpSpPr>
        <p:pic>
          <p:nvPicPr>
            <p:cNvPr id="6" name="图片 5">
              <a:extLst>
                <a:ext uri="{FF2B5EF4-FFF2-40B4-BE49-F238E27FC236}">
                  <a16:creationId xmlns:a16="http://schemas.microsoft.com/office/drawing/2014/main" id="{4775FBEE-2A52-66CB-24B7-E6EDB1792E52}"/>
                </a:ext>
              </a:extLst>
            </p:cNvPr>
            <p:cNvPicPr>
              <a:picLocks noChangeAspect="1"/>
            </p:cNvPicPr>
            <p:nvPr/>
          </p:nvPicPr>
          <p:blipFill>
            <a:blip r:embed="rId4"/>
            <a:stretch>
              <a:fillRect/>
            </a:stretch>
          </p:blipFill>
          <p:spPr>
            <a:xfrm>
              <a:off x="3297796" y="930273"/>
              <a:ext cx="2939015" cy="1947474"/>
            </a:xfrm>
            <a:prstGeom prst="rect">
              <a:avLst/>
            </a:prstGeom>
          </p:spPr>
        </p:pic>
        <p:sp>
          <p:nvSpPr>
            <p:cNvPr id="14" name="矩形 13">
              <a:extLst>
                <a:ext uri="{FF2B5EF4-FFF2-40B4-BE49-F238E27FC236}">
                  <a16:creationId xmlns:a16="http://schemas.microsoft.com/office/drawing/2014/main" id="{C0A76C21-AC25-441D-DDB7-406A6033BE55}"/>
                </a:ext>
              </a:extLst>
            </p:cNvPr>
            <p:cNvSpPr/>
            <p:nvPr/>
          </p:nvSpPr>
          <p:spPr>
            <a:xfrm>
              <a:off x="3982065" y="1494503"/>
              <a:ext cx="294967" cy="314632"/>
            </a:xfrm>
            <a:prstGeom prst="rect">
              <a:avLst/>
            </a:prstGeom>
            <a:noFill/>
            <a:ln w="31750">
              <a:solidFill>
                <a:srgbClr val="FF0000"/>
              </a:solidFill>
              <a:prstDash val="dash"/>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15" name="直接连接符 14">
              <a:extLst>
                <a:ext uri="{FF2B5EF4-FFF2-40B4-BE49-F238E27FC236}">
                  <a16:creationId xmlns:a16="http://schemas.microsoft.com/office/drawing/2014/main" id="{F0A6AAD2-D98A-6435-E1C6-84F57623FD45}"/>
                </a:ext>
              </a:extLst>
            </p:cNvPr>
            <p:cNvCxnSpPr>
              <a:cxnSpLocks/>
            </p:cNvCxnSpPr>
            <p:nvPr/>
          </p:nvCxnSpPr>
          <p:spPr>
            <a:xfrm flipV="1">
              <a:off x="4277032" y="939461"/>
              <a:ext cx="612468" cy="555042"/>
            </a:xfrm>
            <a:prstGeom prst="line">
              <a:avLst/>
            </a:prstGeom>
            <a:ln w="3175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6" name="直接连接符 15">
              <a:extLst>
                <a:ext uri="{FF2B5EF4-FFF2-40B4-BE49-F238E27FC236}">
                  <a16:creationId xmlns:a16="http://schemas.microsoft.com/office/drawing/2014/main" id="{4D20AB4E-703E-72AF-542C-E57FBA93B5BC}"/>
                </a:ext>
              </a:extLst>
            </p:cNvPr>
            <p:cNvCxnSpPr>
              <a:cxnSpLocks/>
            </p:cNvCxnSpPr>
            <p:nvPr/>
          </p:nvCxnSpPr>
          <p:spPr>
            <a:xfrm>
              <a:off x="4277032" y="1809135"/>
              <a:ext cx="612468" cy="1059052"/>
            </a:xfrm>
            <a:prstGeom prst="line">
              <a:avLst/>
            </a:prstGeom>
            <a:ln w="31750">
              <a:solidFill>
                <a:srgbClr val="FF0000"/>
              </a:solidFill>
              <a:prstDash val="dash"/>
            </a:ln>
          </p:spPr>
          <p:style>
            <a:lnRef idx="2">
              <a:schemeClr val="accent1"/>
            </a:lnRef>
            <a:fillRef idx="0">
              <a:schemeClr val="accent1"/>
            </a:fillRef>
            <a:effectRef idx="1">
              <a:schemeClr val="accent1"/>
            </a:effectRef>
            <a:fontRef idx="minor">
              <a:schemeClr val="tx1"/>
            </a:fontRef>
          </p:style>
        </p:cxnSp>
      </p:grpSp>
      <p:pic>
        <p:nvPicPr>
          <p:cNvPr id="18" name="图片 17">
            <a:extLst>
              <a:ext uri="{FF2B5EF4-FFF2-40B4-BE49-F238E27FC236}">
                <a16:creationId xmlns:a16="http://schemas.microsoft.com/office/drawing/2014/main" id="{3277CF7B-5487-D3FB-8A42-88EA0AB328D6}"/>
              </a:ext>
            </a:extLst>
          </p:cNvPr>
          <p:cNvPicPr>
            <a:picLocks noChangeAspect="1"/>
          </p:cNvPicPr>
          <p:nvPr/>
        </p:nvPicPr>
        <p:blipFill>
          <a:blip r:embed="rId5"/>
          <a:stretch>
            <a:fillRect/>
          </a:stretch>
        </p:blipFill>
        <p:spPr>
          <a:xfrm>
            <a:off x="6361824" y="1312812"/>
            <a:ext cx="2592000" cy="1954482"/>
          </a:xfrm>
          <a:prstGeom prst="rect">
            <a:avLst/>
          </a:prstGeom>
        </p:spPr>
      </p:pic>
      <p:sp>
        <p:nvSpPr>
          <p:cNvPr id="19" name="Text 6">
            <a:extLst>
              <a:ext uri="{FF2B5EF4-FFF2-40B4-BE49-F238E27FC236}">
                <a16:creationId xmlns:a16="http://schemas.microsoft.com/office/drawing/2014/main" id="{9078E7D9-58FD-3E0D-F96D-00264A83F5B7}"/>
              </a:ext>
            </a:extLst>
          </p:cNvPr>
          <p:cNvSpPr/>
          <p:nvPr/>
        </p:nvSpPr>
        <p:spPr>
          <a:xfrm>
            <a:off x="6449552" y="1337456"/>
            <a:ext cx="568383" cy="283262"/>
          </a:xfrm>
          <a:prstGeom prst="rect">
            <a:avLst/>
          </a:prstGeom>
          <a:solidFill>
            <a:schemeClr val="bg1"/>
          </a:solidFill>
          <a:ln/>
        </p:spPr>
        <p:txBody>
          <a:bodyPr wrap="square" lIns="0" tIns="0" rIns="0" bIns="0" rtlCol="0" anchor="ctr" anchorCtr="1"/>
          <a:lstStyle/>
          <a:p>
            <a:pPr marL="0" indent="0" algn="ctr" fontAlgn="ctr">
              <a:buNone/>
            </a:pPr>
            <a:r>
              <a:rPr lang="en-US" altLang="zh-CN" sz="800" b="1">
                <a:solidFill>
                  <a:schemeClr val="accent1">
                    <a:lumMod val="75000"/>
                  </a:schemeClr>
                </a:solidFill>
                <a:latin typeface="微软雅黑" panose="020B0503020204020204" pitchFamily="34" charset="-122"/>
                <a:ea typeface="微软雅黑" panose="020B0503020204020204" pitchFamily="34" charset="-122"/>
              </a:rPr>
              <a:t>Gelatinous sheath</a:t>
            </a:r>
            <a:endParaRPr lang="zh-CN" altLang="en-US" sz="800" b="1">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21" name="组合 20">
            <a:extLst>
              <a:ext uri="{FF2B5EF4-FFF2-40B4-BE49-F238E27FC236}">
                <a16:creationId xmlns:a16="http://schemas.microsoft.com/office/drawing/2014/main" id="{30285762-83CB-C7C6-BE56-A1076DB2DA04}"/>
              </a:ext>
            </a:extLst>
          </p:cNvPr>
          <p:cNvGrpSpPr/>
          <p:nvPr/>
        </p:nvGrpSpPr>
        <p:grpSpPr>
          <a:xfrm>
            <a:off x="9047242" y="1312812"/>
            <a:ext cx="2592000" cy="1954482"/>
            <a:chOff x="9052081" y="1354694"/>
            <a:chExt cx="2798204" cy="1947473"/>
          </a:xfrm>
        </p:grpSpPr>
        <p:pic>
          <p:nvPicPr>
            <p:cNvPr id="17" name="图片 16">
              <a:extLst>
                <a:ext uri="{FF2B5EF4-FFF2-40B4-BE49-F238E27FC236}">
                  <a16:creationId xmlns:a16="http://schemas.microsoft.com/office/drawing/2014/main" id="{E97952C3-E930-9A16-7187-A6303F187700}"/>
                </a:ext>
              </a:extLst>
            </p:cNvPr>
            <p:cNvPicPr>
              <a:picLocks noChangeAspect="1"/>
            </p:cNvPicPr>
            <p:nvPr/>
          </p:nvPicPr>
          <p:blipFill>
            <a:blip r:embed="rId6"/>
            <a:stretch>
              <a:fillRect/>
            </a:stretch>
          </p:blipFill>
          <p:spPr>
            <a:xfrm>
              <a:off x="9052081" y="1354694"/>
              <a:ext cx="2798204" cy="1947473"/>
            </a:xfrm>
            <a:prstGeom prst="rect">
              <a:avLst/>
            </a:prstGeom>
          </p:spPr>
        </p:pic>
        <p:sp>
          <p:nvSpPr>
            <p:cNvPr id="20" name="Text 6">
              <a:extLst>
                <a:ext uri="{FF2B5EF4-FFF2-40B4-BE49-F238E27FC236}">
                  <a16:creationId xmlns:a16="http://schemas.microsoft.com/office/drawing/2014/main" id="{FEB87A15-AA78-982A-0C71-002ADED9686E}"/>
                </a:ext>
              </a:extLst>
            </p:cNvPr>
            <p:cNvSpPr/>
            <p:nvPr/>
          </p:nvSpPr>
          <p:spPr>
            <a:xfrm>
              <a:off x="9238203" y="1554714"/>
              <a:ext cx="676968" cy="283262"/>
            </a:xfrm>
            <a:prstGeom prst="rect">
              <a:avLst/>
            </a:prstGeom>
            <a:solidFill>
              <a:schemeClr val="bg1"/>
            </a:solidFill>
            <a:ln/>
          </p:spPr>
          <p:txBody>
            <a:bodyPr wrap="square" lIns="0" tIns="0" rIns="0" bIns="0" rtlCol="0" anchor="ctr" anchorCtr="1"/>
            <a:lstStyle/>
            <a:p>
              <a:pPr marL="0" indent="0" algn="ctr" fontAlgn="ctr">
                <a:buNone/>
              </a:pPr>
              <a:r>
                <a:rPr lang="en-US" altLang="zh-CN" sz="800" b="1">
                  <a:solidFill>
                    <a:schemeClr val="accent1">
                      <a:lumMod val="75000"/>
                    </a:schemeClr>
                  </a:solidFill>
                  <a:latin typeface="微软雅黑" panose="020B0503020204020204" pitchFamily="34" charset="-122"/>
                  <a:ea typeface="微软雅黑" panose="020B0503020204020204" pitchFamily="34" charset="-122"/>
                </a:rPr>
                <a:t>Gelatinous sheath</a:t>
              </a:r>
              <a:endParaRPr lang="zh-CN" altLang="en-US" sz="800" b="1">
                <a:solidFill>
                  <a:schemeClr val="accent1">
                    <a:lumMod val="75000"/>
                  </a:schemeClr>
                </a:solidFill>
                <a:latin typeface="微软雅黑" panose="020B0503020204020204" pitchFamily="34" charset="-122"/>
                <a:ea typeface="微软雅黑" panose="020B0503020204020204" pitchFamily="34" charset="-122"/>
              </a:endParaRPr>
            </a:p>
          </p:txBody>
        </p:sp>
      </p:grpSp>
      <p:sp>
        <p:nvSpPr>
          <p:cNvPr id="22" name="Text 6">
            <a:extLst>
              <a:ext uri="{FF2B5EF4-FFF2-40B4-BE49-F238E27FC236}">
                <a16:creationId xmlns:a16="http://schemas.microsoft.com/office/drawing/2014/main" id="{9EEDF964-DA99-991A-53C1-589B8BD065C3}"/>
              </a:ext>
            </a:extLst>
          </p:cNvPr>
          <p:cNvSpPr/>
          <p:nvPr/>
        </p:nvSpPr>
        <p:spPr>
          <a:xfrm>
            <a:off x="6361824" y="3291938"/>
            <a:ext cx="5277418"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Multicellular planktonic algae (XBX-3)</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1E862123-4376-352A-7D6E-20F64C265756}"/>
              </a:ext>
            </a:extLst>
          </p:cNvPr>
          <p:cNvPicPr>
            <a:picLocks noChangeAspect="1"/>
          </p:cNvPicPr>
          <p:nvPr/>
        </p:nvPicPr>
        <p:blipFill>
          <a:blip r:embed="rId7"/>
          <a:stretch>
            <a:fillRect/>
          </a:stretch>
        </p:blipFill>
        <p:spPr>
          <a:xfrm>
            <a:off x="654345" y="4243981"/>
            <a:ext cx="2592000" cy="1928726"/>
          </a:xfrm>
          <a:prstGeom prst="rect">
            <a:avLst/>
          </a:prstGeom>
        </p:spPr>
      </p:pic>
      <p:pic>
        <p:nvPicPr>
          <p:cNvPr id="25" name="图片 24">
            <a:extLst>
              <a:ext uri="{FF2B5EF4-FFF2-40B4-BE49-F238E27FC236}">
                <a16:creationId xmlns:a16="http://schemas.microsoft.com/office/drawing/2014/main" id="{8C17F77C-8CFB-93D0-133B-AA061582328D}"/>
              </a:ext>
            </a:extLst>
          </p:cNvPr>
          <p:cNvPicPr>
            <a:picLocks noChangeAspect="1"/>
          </p:cNvPicPr>
          <p:nvPr/>
        </p:nvPicPr>
        <p:blipFill>
          <a:blip r:embed="rId8"/>
          <a:stretch>
            <a:fillRect/>
          </a:stretch>
        </p:blipFill>
        <p:spPr>
          <a:xfrm>
            <a:off x="3347566" y="4248503"/>
            <a:ext cx="2648637" cy="1924204"/>
          </a:xfrm>
          <a:prstGeom prst="rect">
            <a:avLst/>
          </a:prstGeom>
        </p:spPr>
      </p:pic>
      <p:pic>
        <p:nvPicPr>
          <p:cNvPr id="27" name="图片 26">
            <a:extLst>
              <a:ext uri="{FF2B5EF4-FFF2-40B4-BE49-F238E27FC236}">
                <a16:creationId xmlns:a16="http://schemas.microsoft.com/office/drawing/2014/main" id="{F105D86C-D966-E4FE-6578-BF95848E341D}"/>
              </a:ext>
            </a:extLst>
          </p:cNvPr>
          <p:cNvPicPr>
            <a:picLocks noChangeAspect="1"/>
          </p:cNvPicPr>
          <p:nvPr/>
        </p:nvPicPr>
        <p:blipFill>
          <a:blip r:embed="rId9"/>
          <a:stretch>
            <a:fillRect/>
          </a:stretch>
        </p:blipFill>
        <p:spPr>
          <a:xfrm>
            <a:off x="6361824" y="4243982"/>
            <a:ext cx="2592000" cy="1912166"/>
          </a:xfrm>
          <a:prstGeom prst="rect">
            <a:avLst/>
          </a:prstGeom>
        </p:spPr>
      </p:pic>
      <p:pic>
        <p:nvPicPr>
          <p:cNvPr id="28" name="图片 27">
            <a:extLst>
              <a:ext uri="{FF2B5EF4-FFF2-40B4-BE49-F238E27FC236}">
                <a16:creationId xmlns:a16="http://schemas.microsoft.com/office/drawing/2014/main" id="{A8DC8BDD-6895-E041-9CC6-66E393B66F9C}"/>
              </a:ext>
            </a:extLst>
          </p:cNvPr>
          <p:cNvPicPr>
            <a:picLocks noChangeAspect="1"/>
          </p:cNvPicPr>
          <p:nvPr/>
        </p:nvPicPr>
        <p:blipFill>
          <a:blip r:embed="rId10"/>
          <a:stretch>
            <a:fillRect/>
          </a:stretch>
        </p:blipFill>
        <p:spPr>
          <a:xfrm>
            <a:off x="9047242" y="4243981"/>
            <a:ext cx="2592000" cy="1912165"/>
          </a:xfrm>
          <a:prstGeom prst="rect">
            <a:avLst/>
          </a:prstGeom>
        </p:spPr>
      </p:pic>
      <p:sp>
        <p:nvSpPr>
          <p:cNvPr id="31" name="Text 6">
            <a:extLst>
              <a:ext uri="{FF2B5EF4-FFF2-40B4-BE49-F238E27FC236}">
                <a16:creationId xmlns:a16="http://schemas.microsoft.com/office/drawing/2014/main" id="{B6A9571C-E204-EEAD-D1FC-F26637978AD2}"/>
              </a:ext>
            </a:extLst>
          </p:cNvPr>
          <p:cNvSpPr/>
          <p:nvPr/>
        </p:nvSpPr>
        <p:spPr>
          <a:xfrm>
            <a:off x="6361824" y="6172707"/>
            <a:ext cx="5277418"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Reticulate benthic algae (XBX-6)</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37422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D7DFD-9D73-3E5B-A58E-5F039D8D59AD}"/>
            </a:ext>
          </a:extLst>
        </p:cNvPr>
        <p:cNvGrpSpPr/>
        <p:nvPr/>
      </p:nvGrpSpPr>
      <p:grpSpPr>
        <a:xfrm>
          <a:off x="0" y="0"/>
          <a:ext cx="0" cy="0"/>
          <a:chOff x="0" y="0"/>
          <a:chExt cx="0" cy="0"/>
        </a:xfrm>
      </p:grpSpPr>
      <p:sp>
        <p:nvSpPr>
          <p:cNvPr id="30" name="Shape 4">
            <a:extLst>
              <a:ext uri="{FF2B5EF4-FFF2-40B4-BE49-F238E27FC236}">
                <a16:creationId xmlns:a16="http://schemas.microsoft.com/office/drawing/2014/main" id="{302F52A1-BEA0-C5FB-B9A6-EE0076E397EB}"/>
              </a:ext>
            </a:extLst>
          </p:cNvPr>
          <p:cNvSpPr/>
          <p:nvPr/>
        </p:nvSpPr>
        <p:spPr>
          <a:xfrm>
            <a:off x="548640" y="829166"/>
            <a:ext cx="11005184" cy="2814874"/>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9" name="Shape 4">
            <a:extLst>
              <a:ext uri="{FF2B5EF4-FFF2-40B4-BE49-F238E27FC236}">
                <a16:creationId xmlns:a16="http://schemas.microsoft.com/office/drawing/2014/main" id="{36724EEA-6F16-EF59-7305-4D67B98E4F15}"/>
              </a:ext>
            </a:extLst>
          </p:cNvPr>
          <p:cNvSpPr/>
          <p:nvPr/>
        </p:nvSpPr>
        <p:spPr>
          <a:xfrm>
            <a:off x="6187440" y="3747145"/>
            <a:ext cx="5366385" cy="2882254"/>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17" name="Shape 4">
            <a:extLst>
              <a:ext uri="{FF2B5EF4-FFF2-40B4-BE49-F238E27FC236}">
                <a16:creationId xmlns:a16="http://schemas.microsoft.com/office/drawing/2014/main" id="{86F64E72-0C1B-B19E-7C88-652EE54323CF}"/>
              </a:ext>
            </a:extLst>
          </p:cNvPr>
          <p:cNvSpPr/>
          <p:nvPr/>
        </p:nvSpPr>
        <p:spPr>
          <a:xfrm>
            <a:off x="548640" y="3747144"/>
            <a:ext cx="5366385" cy="2882255"/>
          </a:xfrm>
          <a:prstGeom prst="rect">
            <a:avLst/>
          </a:prstGeom>
          <a:solidFill>
            <a:srgbClr val="FFFFFF"/>
          </a:solidFill>
          <a:ln/>
          <a:effectLst>
            <a:outerShdw blurRad="50800" dist="25400" dir="8100000" algn="tr" rotWithShape="0">
              <a:prstClr val="black">
                <a:alpha val="8000"/>
              </a:prstClr>
            </a:outerShdw>
          </a:effectLst>
        </p:spPr>
        <p:txBody>
          <a:bodyPr/>
          <a:lstStyle/>
          <a:p>
            <a:endParaRPr lang="zh-CN" altLang="en-US"/>
          </a:p>
        </p:txBody>
      </p:sp>
      <p:sp>
        <p:nvSpPr>
          <p:cNvPr id="2" name="Shape 3">
            <a:extLst>
              <a:ext uri="{FF2B5EF4-FFF2-40B4-BE49-F238E27FC236}">
                <a16:creationId xmlns:a16="http://schemas.microsoft.com/office/drawing/2014/main" id="{D8896B32-5000-BF75-6BCF-1CB75D6E81E8}"/>
              </a:ext>
            </a:extLst>
          </p:cNvPr>
          <p:cNvSpPr/>
          <p:nvPr/>
        </p:nvSpPr>
        <p:spPr>
          <a:xfrm>
            <a:off x="548640" y="641053"/>
            <a:ext cx="1097280" cy="36576"/>
          </a:xfrm>
          <a:prstGeom prst="rect">
            <a:avLst/>
          </a:prstGeom>
          <a:solidFill>
            <a:srgbClr val="E8A87C"/>
          </a:solidFill>
          <a:ln/>
        </p:spPr>
        <p:txBody>
          <a:bodyPr/>
          <a:lstStyle/>
          <a:p>
            <a:endParaRPr lang="zh-CN" altLang="en-US"/>
          </a:p>
        </p:txBody>
      </p:sp>
      <p:graphicFrame>
        <p:nvGraphicFramePr>
          <p:cNvPr id="11" name="图表 10">
            <a:extLst>
              <a:ext uri="{FF2B5EF4-FFF2-40B4-BE49-F238E27FC236}">
                <a16:creationId xmlns:a16="http://schemas.microsoft.com/office/drawing/2014/main" id="{DECE0E93-DBF4-4E41-BB4B-9CFE11A51B0A}"/>
              </a:ext>
            </a:extLst>
          </p:cNvPr>
          <p:cNvGraphicFramePr>
            <a:graphicFrameLocks/>
          </p:cNvGraphicFramePr>
          <p:nvPr>
            <p:extLst>
              <p:ext uri="{D42A27DB-BD31-4B8C-83A1-F6EECF244321}">
                <p14:modId xmlns:p14="http://schemas.microsoft.com/office/powerpoint/2010/main" val="2831655537"/>
              </p:ext>
            </p:extLst>
          </p:nvPr>
        </p:nvGraphicFramePr>
        <p:xfrm>
          <a:off x="548640" y="1284002"/>
          <a:ext cx="11005185" cy="23662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图表 9">
            <a:extLst>
              <a:ext uri="{FF2B5EF4-FFF2-40B4-BE49-F238E27FC236}">
                <a16:creationId xmlns:a16="http://schemas.microsoft.com/office/drawing/2014/main" id="{FEED301F-BABA-60E7-8ABC-6FD1DF91C16D}"/>
              </a:ext>
            </a:extLst>
          </p:cNvPr>
          <p:cNvGraphicFramePr>
            <a:graphicFrameLocks/>
          </p:cNvGraphicFramePr>
          <p:nvPr>
            <p:extLst>
              <p:ext uri="{D42A27DB-BD31-4B8C-83A1-F6EECF244321}">
                <p14:modId xmlns:p14="http://schemas.microsoft.com/office/powerpoint/2010/main" val="4207804765"/>
              </p:ext>
            </p:extLst>
          </p:nvPr>
        </p:nvGraphicFramePr>
        <p:xfrm>
          <a:off x="6096000" y="4051957"/>
          <a:ext cx="288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图表 11">
            <a:extLst>
              <a:ext uri="{FF2B5EF4-FFF2-40B4-BE49-F238E27FC236}">
                <a16:creationId xmlns:a16="http://schemas.microsoft.com/office/drawing/2014/main" id="{9B38E0E5-6BD7-484B-8FBB-7864380219BB}"/>
              </a:ext>
            </a:extLst>
          </p:cNvPr>
          <p:cNvGraphicFramePr>
            <a:graphicFrameLocks/>
          </p:cNvGraphicFramePr>
          <p:nvPr>
            <p:extLst>
              <p:ext uri="{D42A27DB-BD31-4B8C-83A1-F6EECF244321}">
                <p14:modId xmlns:p14="http://schemas.microsoft.com/office/powerpoint/2010/main" val="2414950770"/>
              </p:ext>
            </p:extLst>
          </p:nvPr>
        </p:nvGraphicFramePr>
        <p:xfrm>
          <a:off x="8621814" y="4051957"/>
          <a:ext cx="2880000"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14">
            <a:extLst>
              <a:ext uri="{FF2B5EF4-FFF2-40B4-BE49-F238E27FC236}">
                <a16:creationId xmlns:a16="http://schemas.microsoft.com/office/drawing/2014/main" id="{3C0319E4-6CDB-491A-96D3-AE8EAD02F299}"/>
              </a:ext>
            </a:extLst>
          </p:cNvPr>
          <p:cNvGraphicFramePr>
            <a:graphicFrameLocks/>
          </p:cNvGraphicFramePr>
          <p:nvPr>
            <p:extLst>
              <p:ext uri="{D42A27DB-BD31-4B8C-83A1-F6EECF244321}">
                <p14:modId xmlns:p14="http://schemas.microsoft.com/office/powerpoint/2010/main" val="3342287582"/>
              </p:ext>
            </p:extLst>
          </p:nvPr>
        </p:nvGraphicFramePr>
        <p:xfrm>
          <a:off x="509211" y="4061482"/>
          <a:ext cx="2880000" cy="216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图表 15">
            <a:extLst>
              <a:ext uri="{FF2B5EF4-FFF2-40B4-BE49-F238E27FC236}">
                <a16:creationId xmlns:a16="http://schemas.microsoft.com/office/drawing/2014/main" id="{950AD335-D420-48FF-9D5E-62630FB48174}"/>
              </a:ext>
            </a:extLst>
          </p:cNvPr>
          <p:cNvGraphicFramePr>
            <a:graphicFrameLocks/>
          </p:cNvGraphicFramePr>
          <p:nvPr>
            <p:extLst>
              <p:ext uri="{D42A27DB-BD31-4B8C-83A1-F6EECF244321}">
                <p14:modId xmlns:p14="http://schemas.microsoft.com/office/powerpoint/2010/main" val="2778380205"/>
              </p:ext>
            </p:extLst>
          </p:nvPr>
        </p:nvGraphicFramePr>
        <p:xfrm>
          <a:off x="3035025" y="4061482"/>
          <a:ext cx="2880000" cy="216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图表 17">
            <a:extLst>
              <a:ext uri="{FF2B5EF4-FFF2-40B4-BE49-F238E27FC236}">
                <a16:creationId xmlns:a16="http://schemas.microsoft.com/office/drawing/2014/main" id="{252AC863-FFC8-4D0A-AE02-D5835C21910E}"/>
              </a:ext>
            </a:extLst>
          </p:cNvPr>
          <p:cNvGraphicFramePr>
            <a:graphicFrameLocks/>
          </p:cNvGraphicFramePr>
          <p:nvPr>
            <p:extLst>
              <p:ext uri="{D42A27DB-BD31-4B8C-83A1-F6EECF244321}">
                <p14:modId xmlns:p14="http://schemas.microsoft.com/office/powerpoint/2010/main" val="1046770779"/>
              </p:ext>
            </p:extLst>
          </p:nvPr>
        </p:nvGraphicFramePr>
        <p:xfrm>
          <a:off x="6187438" y="3747144"/>
          <a:ext cx="5455922" cy="419113"/>
        </p:xfrm>
        <a:graphic>
          <a:graphicData uri="http://schemas.openxmlformats.org/drawingml/2006/chart">
            <c:chart xmlns:c="http://schemas.openxmlformats.org/drawingml/2006/chart" xmlns:r="http://schemas.openxmlformats.org/officeDocument/2006/relationships" r:id="rId8"/>
          </a:graphicData>
        </a:graphic>
      </p:graphicFrame>
      <p:sp>
        <p:nvSpPr>
          <p:cNvPr id="20" name="Text 10">
            <a:extLst>
              <a:ext uri="{FF2B5EF4-FFF2-40B4-BE49-F238E27FC236}">
                <a16:creationId xmlns:a16="http://schemas.microsoft.com/office/drawing/2014/main" id="{58136497-E02A-4090-99A7-53DA34532A0D}"/>
              </a:ext>
            </a:extLst>
          </p:cNvPr>
          <p:cNvSpPr/>
          <p:nvPr/>
        </p:nvSpPr>
        <p:spPr>
          <a:xfrm>
            <a:off x="654910" y="3818589"/>
            <a:ext cx="5260116" cy="419113"/>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Gufeng Formation: Dominance of planktonic algae leads to low pore volume</a:t>
            </a:r>
            <a:endParaRPr lang="en-US" sz="1500" dirty="0"/>
          </a:p>
        </p:txBody>
      </p:sp>
      <p:cxnSp>
        <p:nvCxnSpPr>
          <p:cNvPr id="22" name="直接连接符 21">
            <a:extLst>
              <a:ext uri="{FF2B5EF4-FFF2-40B4-BE49-F238E27FC236}">
                <a16:creationId xmlns:a16="http://schemas.microsoft.com/office/drawing/2014/main" id="{13F45F9A-E9CC-D5EC-8BD1-13FFD399ACE8}"/>
              </a:ext>
            </a:extLst>
          </p:cNvPr>
          <p:cNvCxnSpPr/>
          <p:nvPr/>
        </p:nvCxnSpPr>
        <p:spPr>
          <a:xfrm>
            <a:off x="800100" y="6221482"/>
            <a:ext cx="481965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23" name="Text 6">
            <a:extLst>
              <a:ext uri="{FF2B5EF4-FFF2-40B4-BE49-F238E27FC236}">
                <a16:creationId xmlns:a16="http://schemas.microsoft.com/office/drawing/2014/main" id="{2893199F-A97A-435E-0D7C-D9DF58172772}"/>
              </a:ext>
            </a:extLst>
          </p:cNvPr>
          <p:cNvSpPr/>
          <p:nvPr/>
        </p:nvSpPr>
        <p:spPr>
          <a:xfrm>
            <a:off x="1933575" y="6245596"/>
            <a:ext cx="3686176"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Bio-precursor assemblage of the Gufeng Formation</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cxnSp>
        <p:nvCxnSpPr>
          <p:cNvPr id="24" name="直接连接符 23">
            <a:extLst>
              <a:ext uri="{FF2B5EF4-FFF2-40B4-BE49-F238E27FC236}">
                <a16:creationId xmlns:a16="http://schemas.microsoft.com/office/drawing/2014/main" id="{B9AA1519-405C-E116-FC0D-71D07384B9D0}"/>
              </a:ext>
            </a:extLst>
          </p:cNvPr>
          <p:cNvCxnSpPr/>
          <p:nvPr/>
        </p:nvCxnSpPr>
        <p:spPr>
          <a:xfrm>
            <a:off x="6590723" y="6221482"/>
            <a:ext cx="481965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25" name="Text 6">
            <a:extLst>
              <a:ext uri="{FF2B5EF4-FFF2-40B4-BE49-F238E27FC236}">
                <a16:creationId xmlns:a16="http://schemas.microsoft.com/office/drawing/2014/main" id="{2E055047-24A9-01EC-0FC9-653A3139B002}"/>
              </a:ext>
            </a:extLst>
          </p:cNvPr>
          <p:cNvSpPr/>
          <p:nvPr/>
        </p:nvSpPr>
        <p:spPr>
          <a:xfrm>
            <a:off x="7591425" y="6245596"/>
            <a:ext cx="3818949" cy="283262"/>
          </a:xfrm>
          <a:prstGeom prst="rect">
            <a:avLst/>
          </a:prstGeom>
          <a:noFill/>
          <a:ln/>
        </p:spPr>
        <p:txBody>
          <a:bodyPr wrap="square" lIns="0" tIns="0" rIns="0" bIns="0" rtlCol="0" anchor="ctr" anchorCtr="1"/>
          <a:lstStyle/>
          <a:p>
            <a:pPr marL="0" indent="0" fontAlgn="ctr">
              <a:buNone/>
            </a:pPr>
            <a:r>
              <a:rPr lang="en-US" altLang="zh-CN" sz="1100" b="1">
                <a:solidFill>
                  <a:schemeClr val="accent1">
                    <a:lumMod val="75000"/>
                  </a:schemeClr>
                </a:solidFill>
                <a:latin typeface="微软雅黑" panose="020B0503020204020204" pitchFamily="34" charset="-122"/>
                <a:ea typeface="微软雅黑" panose="020B0503020204020204" pitchFamily="34" charset="-122"/>
              </a:rPr>
              <a:t>Bio-precursor assemblage of the Longmaxi Formation</a:t>
            </a:r>
            <a:endParaRPr lang="zh-CN" altLang="en-US" sz="1100" b="1">
              <a:solidFill>
                <a:schemeClr val="accent1">
                  <a:lumMod val="75000"/>
                </a:schemeClr>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9AEE2B06-DCC5-8EA2-FC0B-F86C2D704D24}"/>
              </a:ext>
            </a:extLst>
          </p:cNvPr>
          <p:cNvSpPr/>
          <p:nvPr/>
        </p:nvSpPr>
        <p:spPr>
          <a:xfrm>
            <a:off x="6505177" y="3818590"/>
            <a:ext cx="97632" cy="100948"/>
          </a:xfrm>
          <a:prstGeom prst="rect">
            <a:avLst/>
          </a:prstGeom>
          <a:solidFill>
            <a:srgbClr val="61CBF4"/>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D06478C4-7999-BE99-CC16-41C8E7FAE854}"/>
              </a:ext>
            </a:extLst>
          </p:cNvPr>
          <p:cNvSpPr/>
          <p:nvPr/>
        </p:nvSpPr>
        <p:spPr>
          <a:xfrm>
            <a:off x="9159875" y="3818590"/>
            <a:ext cx="97632" cy="100948"/>
          </a:xfrm>
          <a:prstGeom prst="rect">
            <a:avLst/>
          </a:prstGeom>
          <a:solidFill>
            <a:srgbClr val="215F9A"/>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8" name="矩形 27">
            <a:extLst>
              <a:ext uri="{FF2B5EF4-FFF2-40B4-BE49-F238E27FC236}">
                <a16:creationId xmlns:a16="http://schemas.microsoft.com/office/drawing/2014/main" id="{7F14A523-DC55-3EA6-6318-F19E2BCC8647}"/>
              </a:ext>
            </a:extLst>
          </p:cNvPr>
          <p:cNvSpPr/>
          <p:nvPr/>
        </p:nvSpPr>
        <p:spPr>
          <a:xfrm>
            <a:off x="6505177" y="4021843"/>
            <a:ext cx="97632" cy="100948"/>
          </a:xfrm>
          <a:prstGeom prst="rect">
            <a:avLst/>
          </a:prstGeom>
          <a:solidFill>
            <a:srgbClr val="F2AA84"/>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2B6F64CA-61E4-2ED0-5A20-058A18DAED2E}"/>
              </a:ext>
            </a:extLst>
          </p:cNvPr>
          <p:cNvSpPr/>
          <p:nvPr/>
        </p:nvSpPr>
        <p:spPr>
          <a:xfrm>
            <a:off x="9164241" y="4011008"/>
            <a:ext cx="97632" cy="100948"/>
          </a:xfrm>
          <a:prstGeom prst="rect">
            <a:avLst/>
          </a:prstGeom>
          <a:solidFill>
            <a:srgbClr val="E97132"/>
          </a:solidFill>
          <a:ln/>
        </p:spPr>
        <p:txBody>
          <a:bodyPr wrap="square" lIns="36000" tIns="0" rIns="36000" bIns="0" rtlCol="0" anchor="ctr" anchorCtr="1"/>
          <a:lstStyle/>
          <a:p>
            <a:pPr marL="0" indent="0" algn="l" fontAlgn="ctr">
              <a:buNone/>
            </a:pPr>
            <a:endParaRPr lang="zh-CN" altLang="en-US" sz="900">
              <a:solidFill>
                <a:schemeClr val="accent1">
                  <a:lumMod val="75000"/>
                </a:schemeClr>
              </a:solidFill>
              <a:latin typeface="微软雅黑" panose="020B0503020204020204" pitchFamily="34" charset="-122"/>
              <a:ea typeface="微软雅黑" panose="020B0503020204020204" pitchFamily="34" charset="-122"/>
            </a:endParaRPr>
          </a:p>
        </p:txBody>
      </p:sp>
      <p:sp>
        <p:nvSpPr>
          <p:cNvPr id="31" name="Text 10">
            <a:extLst>
              <a:ext uri="{FF2B5EF4-FFF2-40B4-BE49-F238E27FC236}">
                <a16:creationId xmlns:a16="http://schemas.microsoft.com/office/drawing/2014/main" id="{6DF22944-B303-83B5-BAD3-E395D853C1A9}"/>
              </a:ext>
            </a:extLst>
          </p:cNvPr>
          <p:cNvSpPr/>
          <p:nvPr/>
        </p:nvSpPr>
        <p:spPr>
          <a:xfrm>
            <a:off x="654909" y="896564"/>
            <a:ext cx="10755463" cy="320040"/>
          </a:xfrm>
          <a:prstGeom prst="rect">
            <a:avLst/>
          </a:prstGeom>
          <a:noFill/>
          <a:ln/>
        </p:spPr>
        <p:txBody>
          <a:bodyPr wrap="square" rtlCol="0" anchor="ctr"/>
          <a:lstStyle/>
          <a:p>
            <a:pPr marL="0" indent="0" algn="just">
              <a:buNone/>
            </a:pPr>
            <a:r>
              <a:rPr lang="en-US" altLang="zh-CN" sz="1500" b="1">
                <a:solidFill>
                  <a:srgbClr val="1F4F7A"/>
                </a:solidFill>
                <a:latin typeface="Microsoft YaHei" pitchFamily="34" charset="0"/>
                <a:ea typeface="Microsoft YaHei" pitchFamily="34" charset="-122"/>
              </a:rPr>
              <a:t>Benthic algal OM: Well-developed pores (30-150 nm); Planktonic algal OM: Low pore abundance (&lt;50 nm) </a:t>
            </a:r>
            <a:endParaRPr lang="en-US" sz="1500" dirty="0"/>
          </a:p>
        </p:txBody>
      </p:sp>
      <p:sp>
        <p:nvSpPr>
          <p:cNvPr id="4" name="Text 2">
            <a:extLst>
              <a:ext uri="{FF2B5EF4-FFF2-40B4-BE49-F238E27FC236}">
                <a16:creationId xmlns:a16="http://schemas.microsoft.com/office/drawing/2014/main" id="{E0950A3C-92D3-7F2D-B5DD-2FDFE0E4FC27}"/>
              </a:ext>
            </a:extLst>
          </p:cNvPr>
          <p:cNvSpPr/>
          <p:nvPr/>
        </p:nvSpPr>
        <p:spPr>
          <a:xfrm>
            <a:off x="548640" y="121909"/>
            <a:ext cx="10958314" cy="502920"/>
          </a:xfrm>
          <a:prstGeom prst="rect">
            <a:avLst/>
          </a:prstGeom>
          <a:noFill/>
          <a:ln/>
        </p:spPr>
        <p:txBody>
          <a:bodyPr wrap="square" rtlCol="0" anchor="ctr"/>
          <a:lstStyle/>
          <a:p>
            <a:r>
              <a:rPr lang="en-US" sz="2800" b="1">
                <a:solidFill>
                  <a:schemeClr val="accent1">
                    <a:lumMod val="75000"/>
                  </a:schemeClr>
                </a:solidFill>
                <a:latin typeface="Microsoft YaHei" pitchFamily="34" charset="0"/>
                <a:ea typeface="Microsoft YaHei" pitchFamily="34" charset="-122"/>
                <a:cs typeface="Microsoft YaHei" pitchFamily="34" charset="-120"/>
              </a:rPr>
              <a:t>4. </a:t>
            </a:r>
            <a:r>
              <a:rPr lang="en-US" altLang="zh-CN" sz="2800" b="1">
                <a:solidFill>
                  <a:schemeClr val="accent1">
                    <a:lumMod val="75000"/>
                  </a:schemeClr>
                </a:solidFill>
                <a:latin typeface="Microsoft YaHei" pitchFamily="34" charset="0"/>
                <a:ea typeface="Microsoft YaHei" pitchFamily="34" charset="-122"/>
                <a:cs typeface="Microsoft YaHei" pitchFamily="34" charset="-120"/>
              </a:rPr>
              <a:t>Biological precursors control initial organic pore volume</a:t>
            </a:r>
            <a:endParaRPr lang="en-US" sz="2800" dirty="0">
              <a:solidFill>
                <a:schemeClr val="accent1">
                  <a:lumMod val="75000"/>
                </a:schemeClr>
              </a:solidFill>
            </a:endParaRPr>
          </a:p>
        </p:txBody>
      </p:sp>
    </p:spTree>
    <p:extLst>
      <p:ext uri="{BB962C8B-B14F-4D97-AF65-F5344CB8AC3E}">
        <p14:creationId xmlns:p14="http://schemas.microsoft.com/office/powerpoint/2010/main" val="106056357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pPr>
      <a:bodyPr wrap="square" lIns="36000" tIns="0" rIns="36000" bIns="0" rtlCol="0" anchor="ctr" anchorCtr="1"/>
      <a:lstStyle>
        <a:defPPr marL="0" indent="0" algn="l" fontAlgn="ctr">
          <a:buNone/>
          <a:defRPr sz="900" smtClean="0">
            <a:solidFill>
              <a:schemeClr val="accent1">
                <a:lumMod val="75000"/>
              </a:schemeClr>
            </a:solidFill>
            <a:latin typeface="微软雅黑" panose="020B0503020204020204" pitchFamily="34" charset="-122"/>
            <a:ea typeface="微软雅黑" panose="020B0503020204020204" pitchFamily="34" charset="-122"/>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8600</TotalTime>
  <Words>3167</Words>
  <Application>Microsoft Office PowerPoint</Application>
  <PresentationFormat>宽屏</PresentationFormat>
  <Paragraphs>274</Paragraphs>
  <Slides>16</Slides>
  <Notes>15</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16</vt:i4>
      </vt:variant>
    </vt:vector>
  </HeadingPairs>
  <TitlesOfParts>
    <vt:vector size="22" baseType="lpstr">
      <vt:lpstr>等线</vt:lpstr>
      <vt:lpstr>Microsoft YaHei</vt:lpstr>
      <vt:lpstr>Microsoft YaHei</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Author</dc:creator>
  <cp:lastModifiedBy>Author</cp:lastModifiedBy>
  <cp:revision>208</cp:revision>
  <dcterms:created xsi:type="dcterms:W3CDTF">2026-05-06T07:11:36Z</dcterms:created>
  <dcterms:modified xsi:type="dcterms:W3CDTF">2026-05-15T09:27:44Z</dcterms:modified>
</cp:coreProperties>
</file>