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34"/>
  </p:notesMasterIdLst>
  <p:sldIdLst>
    <p:sldId id="256" r:id="rId5"/>
    <p:sldId id="295" r:id="rId6"/>
    <p:sldId id="283" r:id="rId7"/>
    <p:sldId id="284" r:id="rId8"/>
    <p:sldId id="323" r:id="rId9"/>
    <p:sldId id="300" r:id="rId10"/>
    <p:sldId id="319" r:id="rId11"/>
    <p:sldId id="344" r:id="rId12"/>
    <p:sldId id="342" r:id="rId13"/>
    <p:sldId id="302" r:id="rId14"/>
    <p:sldId id="409" r:id="rId15"/>
    <p:sldId id="412" r:id="rId16"/>
    <p:sldId id="413" r:id="rId17"/>
    <p:sldId id="414" r:id="rId18"/>
    <p:sldId id="405" r:id="rId19"/>
    <p:sldId id="307" r:id="rId20"/>
    <p:sldId id="469" r:id="rId21"/>
    <p:sldId id="336" r:id="rId22"/>
    <p:sldId id="338" r:id="rId23"/>
    <p:sldId id="339" r:id="rId24"/>
    <p:sldId id="470" r:id="rId25"/>
    <p:sldId id="326" r:id="rId26"/>
    <p:sldId id="1517" r:id="rId27"/>
    <p:sldId id="1518" r:id="rId28"/>
    <p:sldId id="335" r:id="rId29"/>
    <p:sldId id="303" r:id="rId30"/>
    <p:sldId id="403" r:id="rId31"/>
    <p:sldId id="400" r:id="rId32"/>
    <p:sldId id="258" r:id="rId33"/>
  </p:sldIdLst>
  <p:sldSz cx="24384000" cy="13716000"/>
  <p:notesSz cx="9926638" cy="6797675"/>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1pPr>
    <a:lvl2pPr marL="0" marR="0" indent="4572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9144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13716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18288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22860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27432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32004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36576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23201E"/>
    <a:srgbClr val="FF48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82E0E9-E992-2C56-D32B-5E3676ACD0EA}" v="99" dt="2026-05-15T12:20:24.699"/>
    <p1510:client id="{FBB5BCF1-23C9-60E6-973A-8EEF0EA38714}" v="482" dt="2026-05-15T12:16:50.687"/>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09"/>
    <p:restoredTop sz="94726"/>
  </p:normalViewPr>
  <p:slideViewPr>
    <p:cSldViewPr snapToGrid="0" snapToObjects="1">
      <p:cViewPr varScale="1">
        <p:scale>
          <a:sx n="60" d="100"/>
          <a:sy n="60" d="100"/>
        </p:scale>
        <p:origin x="96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Shape 116"/>
          <p:cNvSpPr>
            <a:spLocks noGrp="1" noRot="1" noChangeAspect="1"/>
          </p:cNvSpPr>
          <p:nvPr>
            <p:ph type="sldImg"/>
          </p:nvPr>
        </p:nvSpPr>
        <p:spPr>
          <a:xfrm>
            <a:off x="2697163" y="509588"/>
            <a:ext cx="4532312" cy="2549525"/>
          </a:xfrm>
          <a:prstGeom prst="rect">
            <a:avLst/>
          </a:prstGeom>
        </p:spPr>
        <p:txBody>
          <a:bodyPr/>
          <a:lstStyle/>
          <a:p>
            <a:endParaRPr/>
          </a:p>
        </p:txBody>
      </p:sp>
      <p:sp>
        <p:nvSpPr>
          <p:cNvPr id="117" name="Shape 117"/>
          <p:cNvSpPr>
            <a:spLocks noGrp="1"/>
          </p:cNvSpPr>
          <p:nvPr>
            <p:ph type="body" sz="quarter" idx="1"/>
          </p:nvPr>
        </p:nvSpPr>
        <p:spPr>
          <a:xfrm>
            <a:off x="1323552" y="3228896"/>
            <a:ext cx="7279535" cy="3058954"/>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a:p>
        </p:txBody>
      </p:sp>
      <p:sp>
        <p:nvSpPr>
          <p:cNvPr id="4" name="Slide Number Placeholder 3"/>
          <p:cNvSpPr>
            <a:spLocks noGrp="1"/>
          </p:cNvSpPr>
          <p:nvPr>
            <p:ph type="sldNum" sz="quarter" idx="5"/>
          </p:nvPr>
        </p:nvSpPr>
        <p:spPr/>
        <p:txBody>
          <a:bodyPr/>
          <a:lstStyle/>
          <a:p>
            <a:fld id="{AE23616B-3771-4412-BA44-A012AA6DB177}" type="slidenum">
              <a:rPr lang="en-NL" smtClean="0"/>
              <a:t>4</a:t>
            </a:fld>
            <a:endParaRPr lang="en-NL"/>
          </a:p>
        </p:txBody>
      </p:sp>
    </p:spTree>
    <p:extLst>
      <p:ext uri="{BB962C8B-B14F-4D97-AF65-F5344CB8AC3E}">
        <p14:creationId xmlns:p14="http://schemas.microsoft.com/office/powerpoint/2010/main" val="42209608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a:p>
        </p:txBody>
      </p:sp>
      <p:sp>
        <p:nvSpPr>
          <p:cNvPr id="4" name="Slide Number Placeholder 3"/>
          <p:cNvSpPr>
            <a:spLocks noGrp="1"/>
          </p:cNvSpPr>
          <p:nvPr>
            <p:ph type="sldNum" sz="quarter" idx="5"/>
          </p:nvPr>
        </p:nvSpPr>
        <p:spPr/>
        <p:txBody>
          <a:bodyPr/>
          <a:lstStyle/>
          <a:p>
            <a:fld id="{AE23616B-3771-4412-BA44-A012AA6DB177}" type="slidenum">
              <a:rPr lang="en-NL" smtClean="0"/>
              <a:t>8</a:t>
            </a:fld>
            <a:endParaRPr lang="en-NL"/>
          </a:p>
        </p:txBody>
      </p:sp>
    </p:spTree>
    <p:extLst>
      <p:ext uri="{BB962C8B-B14F-4D97-AF65-F5344CB8AC3E}">
        <p14:creationId xmlns:p14="http://schemas.microsoft.com/office/powerpoint/2010/main" val="1340821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dirty="0"/>
          </a:p>
        </p:txBody>
      </p:sp>
      <p:sp>
        <p:nvSpPr>
          <p:cNvPr id="4" name="Slide Number Placeholder 3"/>
          <p:cNvSpPr>
            <a:spLocks noGrp="1"/>
          </p:cNvSpPr>
          <p:nvPr>
            <p:ph type="sldNum" sz="quarter" idx="5"/>
          </p:nvPr>
        </p:nvSpPr>
        <p:spPr/>
        <p:txBody>
          <a:bodyPr/>
          <a:lstStyle/>
          <a:p>
            <a:fld id="{AE23616B-3771-4412-BA44-A012AA6DB177}" type="slidenum">
              <a:rPr lang="en-NL" smtClean="0"/>
              <a:t>9</a:t>
            </a:fld>
            <a:endParaRPr lang="en-NL"/>
          </a:p>
        </p:txBody>
      </p:sp>
    </p:spTree>
    <p:extLst>
      <p:ext uri="{BB962C8B-B14F-4D97-AF65-F5344CB8AC3E}">
        <p14:creationId xmlns:p14="http://schemas.microsoft.com/office/powerpoint/2010/main" val="2870415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a:p>
        </p:txBody>
      </p:sp>
      <p:sp>
        <p:nvSpPr>
          <p:cNvPr id="4" name="Slide Number Placeholder 3"/>
          <p:cNvSpPr>
            <a:spLocks noGrp="1"/>
          </p:cNvSpPr>
          <p:nvPr>
            <p:ph type="sldNum" sz="quarter" idx="5"/>
          </p:nvPr>
        </p:nvSpPr>
        <p:spPr/>
        <p:txBody>
          <a:bodyPr/>
          <a:lstStyle/>
          <a:p>
            <a:fld id="{AE23616B-3771-4412-BA44-A012AA6DB177}" type="slidenum">
              <a:rPr lang="en-NL" smtClean="0"/>
              <a:t>11</a:t>
            </a:fld>
            <a:endParaRPr lang="en-NL"/>
          </a:p>
        </p:txBody>
      </p:sp>
    </p:spTree>
    <p:extLst>
      <p:ext uri="{BB962C8B-B14F-4D97-AF65-F5344CB8AC3E}">
        <p14:creationId xmlns:p14="http://schemas.microsoft.com/office/powerpoint/2010/main" val="114992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38EE9D-F7EF-FE58-A639-BF6AC11CEA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055D25-D92F-4848-87AA-EA505C61CA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8B138B-5006-4F45-89CE-7C4CB8515E32}"/>
              </a:ext>
            </a:extLst>
          </p:cNvPr>
          <p:cNvSpPr>
            <a:spLocks noGrp="1"/>
          </p:cNvSpPr>
          <p:nvPr>
            <p:ph type="body" idx="1"/>
          </p:nvPr>
        </p:nvSpPr>
        <p:spPr/>
        <p:txBody>
          <a:bodyPr/>
          <a:lstStyle/>
          <a:p>
            <a:endParaRPr lang="nl-NL"/>
          </a:p>
        </p:txBody>
      </p:sp>
      <p:sp>
        <p:nvSpPr>
          <p:cNvPr id="4" name="Slide Number Placeholder 3">
            <a:extLst>
              <a:ext uri="{FF2B5EF4-FFF2-40B4-BE49-F238E27FC236}">
                <a16:creationId xmlns:a16="http://schemas.microsoft.com/office/drawing/2014/main" id="{32D819AA-6503-6BCE-352D-C147499C0294}"/>
              </a:ext>
            </a:extLst>
          </p:cNvPr>
          <p:cNvSpPr>
            <a:spLocks noGrp="1"/>
          </p:cNvSpPr>
          <p:nvPr>
            <p:ph type="sldNum" sz="quarter" idx="5"/>
          </p:nvPr>
        </p:nvSpPr>
        <p:spPr/>
        <p:txBody>
          <a:bodyPr/>
          <a:lstStyle/>
          <a:p>
            <a:fld id="{AE23616B-3771-4412-BA44-A012AA6DB177}" type="slidenum">
              <a:rPr lang="en-NL" smtClean="0"/>
              <a:t>12</a:t>
            </a:fld>
            <a:endParaRPr lang="en-NL"/>
          </a:p>
        </p:txBody>
      </p:sp>
    </p:spTree>
    <p:extLst>
      <p:ext uri="{BB962C8B-B14F-4D97-AF65-F5344CB8AC3E}">
        <p14:creationId xmlns:p14="http://schemas.microsoft.com/office/powerpoint/2010/main" val="2631603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BBC22F-F814-6E74-9213-09893FF63F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0599A1-F8B2-5D59-9015-382DB762D3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E5AB77-5A2C-6096-EC6C-CD9736461345}"/>
              </a:ext>
            </a:extLst>
          </p:cNvPr>
          <p:cNvSpPr>
            <a:spLocks noGrp="1"/>
          </p:cNvSpPr>
          <p:nvPr>
            <p:ph type="body" idx="1"/>
          </p:nvPr>
        </p:nvSpPr>
        <p:spPr/>
        <p:txBody>
          <a:bodyPr/>
          <a:lstStyle/>
          <a:p>
            <a:endParaRPr lang="nl-NL"/>
          </a:p>
        </p:txBody>
      </p:sp>
      <p:sp>
        <p:nvSpPr>
          <p:cNvPr id="4" name="Slide Number Placeholder 3">
            <a:extLst>
              <a:ext uri="{FF2B5EF4-FFF2-40B4-BE49-F238E27FC236}">
                <a16:creationId xmlns:a16="http://schemas.microsoft.com/office/drawing/2014/main" id="{9E0095C7-B804-D3BE-93F1-C5F5F3774DD2}"/>
              </a:ext>
            </a:extLst>
          </p:cNvPr>
          <p:cNvSpPr>
            <a:spLocks noGrp="1"/>
          </p:cNvSpPr>
          <p:nvPr>
            <p:ph type="sldNum" sz="quarter" idx="5"/>
          </p:nvPr>
        </p:nvSpPr>
        <p:spPr/>
        <p:txBody>
          <a:bodyPr/>
          <a:lstStyle/>
          <a:p>
            <a:fld id="{AE23616B-3771-4412-BA44-A012AA6DB177}" type="slidenum">
              <a:rPr lang="en-NL" smtClean="0"/>
              <a:t>13</a:t>
            </a:fld>
            <a:endParaRPr lang="en-NL"/>
          </a:p>
        </p:txBody>
      </p:sp>
    </p:spTree>
    <p:extLst>
      <p:ext uri="{BB962C8B-B14F-4D97-AF65-F5344CB8AC3E}">
        <p14:creationId xmlns:p14="http://schemas.microsoft.com/office/powerpoint/2010/main" val="3120822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F59CA5-8BC7-414E-577F-EEEEE193B3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FCDE1F-C3FF-2445-403A-FDECB7F698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3427F5-646C-A88A-A131-62E0ACFE29B6}"/>
              </a:ext>
            </a:extLst>
          </p:cNvPr>
          <p:cNvSpPr>
            <a:spLocks noGrp="1"/>
          </p:cNvSpPr>
          <p:nvPr>
            <p:ph type="body" idx="1"/>
          </p:nvPr>
        </p:nvSpPr>
        <p:spPr/>
        <p:txBody>
          <a:bodyPr/>
          <a:lstStyle/>
          <a:p>
            <a:endParaRPr lang="nl-NL"/>
          </a:p>
        </p:txBody>
      </p:sp>
      <p:sp>
        <p:nvSpPr>
          <p:cNvPr id="4" name="Slide Number Placeholder 3">
            <a:extLst>
              <a:ext uri="{FF2B5EF4-FFF2-40B4-BE49-F238E27FC236}">
                <a16:creationId xmlns:a16="http://schemas.microsoft.com/office/drawing/2014/main" id="{83110D72-EDF5-D86D-5D41-1308EF22B099}"/>
              </a:ext>
            </a:extLst>
          </p:cNvPr>
          <p:cNvSpPr>
            <a:spLocks noGrp="1"/>
          </p:cNvSpPr>
          <p:nvPr>
            <p:ph type="sldNum" sz="quarter" idx="5"/>
          </p:nvPr>
        </p:nvSpPr>
        <p:spPr/>
        <p:txBody>
          <a:bodyPr/>
          <a:lstStyle/>
          <a:p>
            <a:fld id="{AE23616B-3771-4412-BA44-A012AA6DB177}" type="slidenum">
              <a:rPr lang="en-NL" smtClean="0"/>
              <a:t>14</a:t>
            </a:fld>
            <a:endParaRPr lang="en-NL"/>
          </a:p>
        </p:txBody>
      </p:sp>
    </p:spTree>
    <p:extLst>
      <p:ext uri="{BB962C8B-B14F-4D97-AF65-F5344CB8AC3E}">
        <p14:creationId xmlns:p14="http://schemas.microsoft.com/office/powerpoint/2010/main" val="8528428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el en ondertitel">
    <p:spTree>
      <p:nvGrpSpPr>
        <p:cNvPr id="1" name=""/>
        <p:cNvGrpSpPr/>
        <p:nvPr/>
      </p:nvGrpSpPr>
      <p:grpSpPr>
        <a:xfrm>
          <a:off x="0" y="0"/>
          <a:ext cx="0" cy="0"/>
          <a:chOff x="0" y="0"/>
          <a:chExt cx="0" cy="0"/>
        </a:xfrm>
      </p:grpSpPr>
      <p:sp>
        <p:nvSpPr>
          <p:cNvPr id="11" name="Titeltekst"/>
          <p:cNvSpPr txBox="1">
            <a:spLocks noGrp="1"/>
          </p:cNvSpPr>
          <p:nvPr>
            <p:ph type="title"/>
          </p:nvPr>
        </p:nvSpPr>
        <p:spPr>
          <a:xfrm>
            <a:off x="1778000" y="2298700"/>
            <a:ext cx="20828000" cy="4648200"/>
          </a:xfrm>
          <a:prstGeom prst="rect">
            <a:avLst/>
          </a:prstGeom>
        </p:spPr>
        <p:txBody>
          <a:bodyPr anchor="b"/>
          <a:lstStyle/>
          <a:p>
            <a:r>
              <a:t>Titeltekst</a:t>
            </a:r>
          </a:p>
        </p:txBody>
      </p:sp>
      <p:sp>
        <p:nvSpPr>
          <p:cNvPr id="12" name="Hoofdtekst - niveau één…"/>
          <p:cNvSpPr txBox="1">
            <a:spLocks noGrp="1"/>
          </p:cNvSpPr>
          <p:nvPr>
            <p:ph type="body" sz="quarter" idx="1"/>
          </p:nvPr>
        </p:nvSpPr>
        <p:spPr>
          <a:xfrm>
            <a:off x="1778000" y="7073900"/>
            <a:ext cx="20828000" cy="1587500"/>
          </a:xfrm>
          <a:prstGeom prst="rect">
            <a:avLst/>
          </a:prstGeom>
        </p:spPr>
        <p:txBody>
          <a:bodyPr anchor="t"/>
          <a:lstStyle>
            <a:lvl1pPr marL="0" indent="0" algn="ctr">
              <a:spcBef>
                <a:spcPts val="0"/>
              </a:spcBef>
              <a:buSzTx/>
              <a:buNone/>
              <a:defRPr sz="5400"/>
            </a:lvl1pPr>
            <a:lvl2pPr marL="0" indent="0" algn="ctr">
              <a:spcBef>
                <a:spcPts val="0"/>
              </a:spcBef>
              <a:buSzTx/>
              <a:buNone/>
              <a:defRPr sz="5400"/>
            </a:lvl2pPr>
            <a:lvl3pPr marL="0" indent="0" algn="ctr">
              <a:spcBef>
                <a:spcPts val="0"/>
              </a:spcBef>
              <a:buSzTx/>
              <a:buNone/>
              <a:defRPr sz="5400"/>
            </a:lvl3pPr>
            <a:lvl4pPr marL="0" indent="0" algn="ctr">
              <a:spcBef>
                <a:spcPts val="0"/>
              </a:spcBef>
              <a:buSzTx/>
              <a:buNone/>
              <a:defRPr sz="5400"/>
            </a:lvl4pPr>
            <a:lvl5pPr marL="0" indent="0" algn="ctr">
              <a:spcBef>
                <a:spcPts val="0"/>
              </a:spcBef>
              <a:buSzTx/>
              <a:buNone/>
              <a:defRPr sz="5400"/>
            </a:lvl5pPr>
          </a:lstStyle>
          <a:p>
            <a:r>
              <a:t>Hoofdtekst - niveau één</a:t>
            </a:r>
          </a:p>
          <a:p>
            <a:pPr lvl="1"/>
            <a:r>
              <a:t>Hoofdtekst - niveau twee</a:t>
            </a:r>
          </a:p>
          <a:p>
            <a:pPr lvl="2"/>
            <a:r>
              <a:t>Hoofdtekst - niveau drie</a:t>
            </a:r>
          </a:p>
          <a:p>
            <a:pPr lvl="3"/>
            <a:r>
              <a:t>Hoofdtekst - niveau vier</a:t>
            </a:r>
          </a:p>
          <a:p>
            <a:pPr lvl="4"/>
            <a:r>
              <a:t>Hoofdtekst - niveau vijf</a:t>
            </a:r>
          </a:p>
        </p:txBody>
      </p:sp>
      <p:sp>
        <p:nvSpPr>
          <p:cNvPr id="13" name="Dianummer"/>
          <p:cNvSpPr txBox="1">
            <a:spLocks noGrp="1"/>
          </p:cNvSpPr>
          <p:nvPr>
            <p:ph type="sldNum" sz="quarter" idx="2"/>
          </p:nvPr>
        </p:nvSpPr>
        <p:spPr>
          <a:prstGeom prst="rect">
            <a:avLst/>
          </a:prstGeom>
        </p:spPr>
        <p:txBody>
          <a:bodyPr/>
          <a:lstStyle/>
          <a:p>
            <a:fld id="{86CB4B4D-7CA3-9044-876B-883B54F8677D}" type="slidenum">
              <a:t>‹nr.›</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el - midden">
    <p:spTree>
      <p:nvGrpSpPr>
        <p:cNvPr id="1" name=""/>
        <p:cNvGrpSpPr/>
        <p:nvPr/>
      </p:nvGrpSpPr>
      <p:grpSpPr>
        <a:xfrm>
          <a:off x="0" y="0"/>
          <a:ext cx="0" cy="0"/>
          <a:chOff x="0" y="0"/>
          <a:chExt cx="0" cy="0"/>
        </a:xfrm>
      </p:grpSpPr>
      <p:sp>
        <p:nvSpPr>
          <p:cNvPr id="30" name="Titeltekst"/>
          <p:cNvSpPr txBox="1">
            <a:spLocks noGrp="1"/>
          </p:cNvSpPr>
          <p:nvPr>
            <p:ph type="title"/>
          </p:nvPr>
        </p:nvSpPr>
        <p:spPr>
          <a:xfrm>
            <a:off x="1778000" y="4533900"/>
            <a:ext cx="20828000" cy="4648200"/>
          </a:xfrm>
          <a:prstGeom prst="rect">
            <a:avLst/>
          </a:prstGeom>
        </p:spPr>
        <p:txBody>
          <a:bodyPr/>
          <a:lstStyle/>
          <a:p>
            <a:r>
              <a:t>Titeltekst</a:t>
            </a:r>
          </a:p>
        </p:txBody>
      </p:sp>
      <p:sp>
        <p:nvSpPr>
          <p:cNvPr id="31" name="Dianummer"/>
          <p:cNvSpPr txBox="1">
            <a:spLocks noGrp="1"/>
          </p:cNvSpPr>
          <p:nvPr>
            <p:ph type="sldNum" sz="quarter" idx="2"/>
          </p:nvPr>
        </p:nvSpPr>
        <p:spPr>
          <a:prstGeom prst="rect">
            <a:avLst/>
          </a:prstGeom>
        </p:spPr>
        <p:txBody>
          <a:bodyPr/>
          <a:lstStyle/>
          <a:p>
            <a:fld id="{86CB4B4D-7CA3-9044-876B-883B54F8677D}" type="slidenum">
              <a:t>‹nr.›</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Foto - verticaal">
    <p:spTree>
      <p:nvGrpSpPr>
        <p:cNvPr id="1" name=""/>
        <p:cNvGrpSpPr/>
        <p:nvPr/>
      </p:nvGrpSpPr>
      <p:grpSpPr>
        <a:xfrm>
          <a:off x="0" y="0"/>
          <a:ext cx="0" cy="0"/>
          <a:chOff x="0" y="0"/>
          <a:chExt cx="0" cy="0"/>
        </a:xfrm>
      </p:grpSpPr>
      <p:sp>
        <p:nvSpPr>
          <p:cNvPr id="38" name="532204087_1355x1355.jpg"/>
          <p:cNvSpPr>
            <a:spLocks noGrp="1"/>
          </p:cNvSpPr>
          <p:nvPr>
            <p:ph type="pic" sz="half" idx="21"/>
          </p:nvPr>
        </p:nvSpPr>
        <p:spPr>
          <a:xfrm>
            <a:off x="12827000" y="952500"/>
            <a:ext cx="11468100" cy="11468100"/>
          </a:xfrm>
          <a:prstGeom prst="rect">
            <a:avLst/>
          </a:prstGeom>
        </p:spPr>
        <p:txBody>
          <a:bodyPr lIns="91439" tIns="45719" rIns="91439" bIns="45719" anchor="t">
            <a:noAutofit/>
          </a:bodyPr>
          <a:lstStyle/>
          <a:p>
            <a:endParaRPr/>
          </a:p>
        </p:txBody>
      </p:sp>
      <p:sp>
        <p:nvSpPr>
          <p:cNvPr id="39" name="Titeltekst"/>
          <p:cNvSpPr txBox="1">
            <a:spLocks noGrp="1"/>
          </p:cNvSpPr>
          <p:nvPr>
            <p:ph type="title"/>
          </p:nvPr>
        </p:nvSpPr>
        <p:spPr>
          <a:xfrm>
            <a:off x="1651000" y="952500"/>
            <a:ext cx="10223500" cy="5549900"/>
          </a:xfrm>
          <a:prstGeom prst="rect">
            <a:avLst/>
          </a:prstGeom>
        </p:spPr>
        <p:txBody>
          <a:bodyPr anchor="b"/>
          <a:lstStyle>
            <a:lvl1pPr>
              <a:defRPr sz="8400"/>
            </a:lvl1pPr>
          </a:lstStyle>
          <a:p>
            <a:r>
              <a:t>Titeltekst</a:t>
            </a:r>
          </a:p>
        </p:txBody>
      </p:sp>
      <p:sp>
        <p:nvSpPr>
          <p:cNvPr id="40" name="Hoofdtekst - niveau één…"/>
          <p:cNvSpPr txBox="1">
            <a:spLocks noGrp="1"/>
          </p:cNvSpPr>
          <p:nvPr>
            <p:ph type="body" sz="quarter" idx="1"/>
          </p:nvPr>
        </p:nvSpPr>
        <p:spPr>
          <a:xfrm>
            <a:off x="1651000" y="6527800"/>
            <a:ext cx="10223500" cy="5727700"/>
          </a:xfrm>
          <a:prstGeom prst="rect">
            <a:avLst/>
          </a:prstGeom>
        </p:spPr>
        <p:txBody>
          <a:bodyPr anchor="t"/>
          <a:lstStyle>
            <a:lvl1pPr marL="0" indent="0" algn="ctr">
              <a:spcBef>
                <a:spcPts val="0"/>
              </a:spcBef>
              <a:buSzTx/>
              <a:buNone/>
              <a:defRPr sz="5400"/>
            </a:lvl1pPr>
            <a:lvl2pPr marL="0" indent="0" algn="ctr">
              <a:spcBef>
                <a:spcPts val="0"/>
              </a:spcBef>
              <a:buSzTx/>
              <a:buNone/>
              <a:defRPr sz="5400"/>
            </a:lvl2pPr>
            <a:lvl3pPr marL="0" indent="0" algn="ctr">
              <a:spcBef>
                <a:spcPts val="0"/>
              </a:spcBef>
              <a:buSzTx/>
              <a:buNone/>
              <a:defRPr sz="5400"/>
            </a:lvl3pPr>
            <a:lvl4pPr marL="0" indent="0" algn="ctr">
              <a:spcBef>
                <a:spcPts val="0"/>
              </a:spcBef>
              <a:buSzTx/>
              <a:buNone/>
              <a:defRPr sz="5400"/>
            </a:lvl4pPr>
            <a:lvl5pPr marL="0" indent="0" algn="ctr">
              <a:spcBef>
                <a:spcPts val="0"/>
              </a:spcBef>
              <a:buSzTx/>
              <a:buNone/>
              <a:defRPr sz="5400"/>
            </a:lvl5pPr>
          </a:lstStyle>
          <a:p>
            <a:r>
              <a:t>Hoofdtekst - niveau één</a:t>
            </a:r>
          </a:p>
          <a:p>
            <a:pPr lvl="1"/>
            <a:r>
              <a:t>Hoofdtekst - niveau twee</a:t>
            </a:r>
          </a:p>
          <a:p>
            <a:pPr lvl="2"/>
            <a:r>
              <a:t>Hoofdtekst - niveau drie</a:t>
            </a:r>
          </a:p>
          <a:p>
            <a:pPr lvl="3"/>
            <a:r>
              <a:t>Hoofdtekst - niveau vier</a:t>
            </a:r>
          </a:p>
          <a:p>
            <a:pPr lvl="4"/>
            <a:r>
              <a:t>Hoofdtekst - niveau vijf</a:t>
            </a:r>
          </a:p>
        </p:txBody>
      </p:sp>
      <p:sp>
        <p:nvSpPr>
          <p:cNvPr id="41" name="Dianummer"/>
          <p:cNvSpPr txBox="1">
            <a:spLocks noGrp="1"/>
          </p:cNvSpPr>
          <p:nvPr>
            <p:ph type="sldNum" sz="quarter" idx="2"/>
          </p:nvPr>
        </p:nvSpPr>
        <p:spPr>
          <a:prstGeom prst="rect">
            <a:avLst/>
          </a:prstGeom>
        </p:spPr>
        <p:txBody>
          <a:bodyPr/>
          <a:lstStyle/>
          <a:p>
            <a:fld id="{86CB4B4D-7CA3-9044-876B-883B54F8677D}" type="slidenum">
              <a:t>‹nr.›</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el - boven">
    <p:spTree>
      <p:nvGrpSpPr>
        <p:cNvPr id="1" name=""/>
        <p:cNvGrpSpPr/>
        <p:nvPr/>
      </p:nvGrpSpPr>
      <p:grpSpPr>
        <a:xfrm>
          <a:off x="0" y="0"/>
          <a:ext cx="0" cy="0"/>
          <a:chOff x="0" y="0"/>
          <a:chExt cx="0" cy="0"/>
        </a:xfrm>
      </p:grpSpPr>
      <p:sp>
        <p:nvSpPr>
          <p:cNvPr id="48" name="Titeltekst"/>
          <p:cNvSpPr txBox="1">
            <a:spLocks noGrp="1"/>
          </p:cNvSpPr>
          <p:nvPr>
            <p:ph type="title"/>
          </p:nvPr>
        </p:nvSpPr>
        <p:spPr>
          <a:prstGeom prst="rect">
            <a:avLst/>
          </a:prstGeom>
        </p:spPr>
        <p:txBody>
          <a:bodyPr/>
          <a:lstStyle/>
          <a:p>
            <a:r>
              <a:t>Titeltekst</a:t>
            </a:r>
          </a:p>
        </p:txBody>
      </p:sp>
      <p:sp>
        <p:nvSpPr>
          <p:cNvPr id="49" name="Dianummer"/>
          <p:cNvSpPr txBox="1">
            <a:spLocks noGrp="1"/>
          </p:cNvSpPr>
          <p:nvPr>
            <p:ph type="sldNum" sz="quarter" idx="2"/>
          </p:nvPr>
        </p:nvSpPr>
        <p:spPr>
          <a:prstGeom prst="rect">
            <a:avLst/>
          </a:prstGeom>
        </p:spPr>
        <p:txBody>
          <a:bodyPr/>
          <a:lstStyle/>
          <a:p>
            <a:fld id="{86CB4B4D-7CA3-9044-876B-883B54F8677D}" type="slidenum">
              <a:t>‹nr.›</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el en opsomming">
    <p:spTree>
      <p:nvGrpSpPr>
        <p:cNvPr id="1" name=""/>
        <p:cNvGrpSpPr/>
        <p:nvPr/>
      </p:nvGrpSpPr>
      <p:grpSpPr>
        <a:xfrm>
          <a:off x="0" y="0"/>
          <a:ext cx="0" cy="0"/>
          <a:chOff x="0" y="0"/>
          <a:chExt cx="0" cy="0"/>
        </a:xfrm>
      </p:grpSpPr>
      <p:sp>
        <p:nvSpPr>
          <p:cNvPr id="56" name="Titeltekst"/>
          <p:cNvSpPr txBox="1">
            <a:spLocks noGrp="1"/>
          </p:cNvSpPr>
          <p:nvPr>
            <p:ph type="title"/>
          </p:nvPr>
        </p:nvSpPr>
        <p:spPr>
          <a:prstGeom prst="rect">
            <a:avLst/>
          </a:prstGeom>
        </p:spPr>
        <p:txBody>
          <a:bodyPr/>
          <a:lstStyle/>
          <a:p>
            <a:r>
              <a:t>Titeltekst</a:t>
            </a:r>
          </a:p>
        </p:txBody>
      </p:sp>
      <p:sp>
        <p:nvSpPr>
          <p:cNvPr id="57" name="Hoofdtekst - niveau één…"/>
          <p:cNvSpPr txBox="1">
            <a:spLocks noGrp="1"/>
          </p:cNvSpPr>
          <p:nvPr>
            <p:ph type="body" idx="1"/>
          </p:nvPr>
        </p:nvSpPr>
        <p:spPr>
          <a:prstGeom prst="rect">
            <a:avLst/>
          </a:prstGeom>
        </p:spPr>
        <p:txBody>
          <a:bodyPr/>
          <a:lstStyle>
            <a:lvl1pPr>
              <a:defRPr sz="4800"/>
            </a:lvl1pPr>
            <a:lvl2pPr>
              <a:defRPr sz="4800"/>
            </a:lvl2pPr>
            <a:lvl3pPr>
              <a:defRPr sz="4800"/>
            </a:lvl3pPr>
            <a:lvl4pPr>
              <a:defRPr sz="4800"/>
            </a:lvl4pPr>
            <a:lvl5pPr>
              <a:defRPr sz="4800"/>
            </a:lvl5pPr>
          </a:lstStyle>
          <a:p>
            <a:r>
              <a:t>Hoofdtekst - niveau één</a:t>
            </a:r>
          </a:p>
          <a:p>
            <a:pPr lvl="1"/>
            <a:r>
              <a:t>Hoofdtekst - niveau twee</a:t>
            </a:r>
          </a:p>
          <a:p>
            <a:pPr lvl="2"/>
            <a:r>
              <a:t>Hoofdtekst - niveau drie</a:t>
            </a:r>
          </a:p>
          <a:p>
            <a:pPr lvl="3"/>
            <a:r>
              <a:t>Hoofdtekst - niveau vier</a:t>
            </a:r>
          </a:p>
          <a:p>
            <a:pPr lvl="4"/>
            <a:r>
              <a:t>Hoofdtekst - niveau vijf</a:t>
            </a:r>
          </a:p>
        </p:txBody>
      </p:sp>
      <p:sp>
        <p:nvSpPr>
          <p:cNvPr id="58" name="Dianummer"/>
          <p:cNvSpPr txBox="1">
            <a:spLocks noGrp="1"/>
          </p:cNvSpPr>
          <p:nvPr>
            <p:ph type="sldNum" sz="quarter" idx="2"/>
          </p:nvPr>
        </p:nvSpPr>
        <p:spPr>
          <a:prstGeom prst="rect">
            <a:avLst/>
          </a:prstGeom>
        </p:spPr>
        <p:txBody>
          <a:bodyPr/>
          <a:lstStyle/>
          <a:p>
            <a:fld id="{86CB4B4D-7CA3-9044-876B-883B54F8677D}" type="slidenum">
              <a:t>‹nr.›</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el, opsomm., foto">
    <p:spTree>
      <p:nvGrpSpPr>
        <p:cNvPr id="1" name=""/>
        <p:cNvGrpSpPr/>
        <p:nvPr/>
      </p:nvGrpSpPr>
      <p:grpSpPr>
        <a:xfrm>
          <a:off x="0" y="0"/>
          <a:ext cx="0" cy="0"/>
          <a:chOff x="0" y="0"/>
          <a:chExt cx="0" cy="0"/>
        </a:xfrm>
      </p:grpSpPr>
      <p:sp>
        <p:nvSpPr>
          <p:cNvPr id="65" name="532205080_1647x1098.jpg"/>
          <p:cNvSpPr>
            <a:spLocks noGrp="1"/>
          </p:cNvSpPr>
          <p:nvPr>
            <p:ph type="pic" sz="half" idx="21"/>
          </p:nvPr>
        </p:nvSpPr>
        <p:spPr>
          <a:xfrm>
            <a:off x="10960100" y="3149600"/>
            <a:ext cx="13944600" cy="9296400"/>
          </a:xfrm>
          <a:prstGeom prst="rect">
            <a:avLst/>
          </a:prstGeom>
        </p:spPr>
        <p:txBody>
          <a:bodyPr lIns="91439" tIns="45719" rIns="91439" bIns="45719" anchor="t">
            <a:noAutofit/>
          </a:bodyPr>
          <a:lstStyle/>
          <a:p>
            <a:endParaRPr/>
          </a:p>
        </p:txBody>
      </p:sp>
      <p:sp>
        <p:nvSpPr>
          <p:cNvPr id="66" name="Titeltekst"/>
          <p:cNvSpPr txBox="1">
            <a:spLocks noGrp="1"/>
          </p:cNvSpPr>
          <p:nvPr>
            <p:ph type="title"/>
          </p:nvPr>
        </p:nvSpPr>
        <p:spPr>
          <a:prstGeom prst="rect">
            <a:avLst/>
          </a:prstGeom>
        </p:spPr>
        <p:txBody>
          <a:bodyPr/>
          <a:lstStyle/>
          <a:p>
            <a:r>
              <a:t>Titeltekst</a:t>
            </a:r>
          </a:p>
        </p:txBody>
      </p:sp>
      <p:sp>
        <p:nvSpPr>
          <p:cNvPr id="67" name="Hoofdtekst - niveau één…"/>
          <p:cNvSpPr txBox="1">
            <a:spLocks noGrp="1"/>
          </p:cNvSpPr>
          <p:nvPr>
            <p:ph type="body" sz="half" idx="1"/>
          </p:nvPr>
        </p:nvSpPr>
        <p:spPr>
          <a:xfrm>
            <a:off x="1689100" y="3149600"/>
            <a:ext cx="10223500" cy="9296400"/>
          </a:xfrm>
          <a:prstGeom prst="rect">
            <a:avLst/>
          </a:prstGeom>
        </p:spPr>
        <p:txBody>
          <a:bodyPr/>
          <a:lstStyle>
            <a:lvl1pPr marL="558800" indent="-558800">
              <a:spcBef>
                <a:spcPts val="4500"/>
              </a:spcBef>
              <a:defRPr sz="3800"/>
            </a:lvl1pPr>
            <a:lvl2pPr marL="1117600" indent="-558800">
              <a:spcBef>
                <a:spcPts val="4500"/>
              </a:spcBef>
              <a:defRPr sz="3800"/>
            </a:lvl2pPr>
            <a:lvl3pPr marL="1676400" indent="-558800">
              <a:spcBef>
                <a:spcPts val="4500"/>
              </a:spcBef>
              <a:defRPr sz="3800"/>
            </a:lvl3pPr>
            <a:lvl4pPr marL="2235200" indent="-558800">
              <a:spcBef>
                <a:spcPts val="4500"/>
              </a:spcBef>
              <a:defRPr sz="3800"/>
            </a:lvl4pPr>
            <a:lvl5pPr marL="2794000" indent="-558800">
              <a:spcBef>
                <a:spcPts val="4500"/>
              </a:spcBef>
              <a:defRPr sz="3800"/>
            </a:lvl5pPr>
          </a:lstStyle>
          <a:p>
            <a:r>
              <a:t>Hoofdtekst - niveau één</a:t>
            </a:r>
          </a:p>
          <a:p>
            <a:pPr lvl="1"/>
            <a:r>
              <a:t>Hoofdtekst - niveau twee</a:t>
            </a:r>
          </a:p>
          <a:p>
            <a:pPr lvl="2"/>
            <a:r>
              <a:t>Hoofdtekst - niveau drie</a:t>
            </a:r>
          </a:p>
          <a:p>
            <a:pPr lvl="3"/>
            <a:r>
              <a:t>Hoofdtekst - niveau vier</a:t>
            </a:r>
          </a:p>
          <a:p>
            <a:pPr lvl="4"/>
            <a:r>
              <a:t>Hoofdtekst - niveau vijf</a:t>
            </a:r>
          </a:p>
        </p:txBody>
      </p:sp>
      <p:sp>
        <p:nvSpPr>
          <p:cNvPr id="68" name="Dianummer"/>
          <p:cNvSpPr txBox="1">
            <a:spLocks noGrp="1"/>
          </p:cNvSpPr>
          <p:nvPr>
            <p:ph type="sldNum" sz="quarter" idx="2"/>
          </p:nvPr>
        </p:nvSpPr>
        <p:spPr>
          <a:prstGeom prst="rect">
            <a:avLst/>
          </a:prstGeom>
        </p:spPr>
        <p:txBody>
          <a:bodyPr/>
          <a:lstStyle/>
          <a:p>
            <a:fld id="{86CB4B4D-7CA3-9044-876B-883B54F8677D}" type="slidenum">
              <a:t>‹nr.›</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Opsomming">
    <p:spTree>
      <p:nvGrpSpPr>
        <p:cNvPr id="1" name=""/>
        <p:cNvGrpSpPr/>
        <p:nvPr/>
      </p:nvGrpSpPr>
      <p:grpSpPr>
        <a:xfrm>
          <a:off x="0" y="0"/>
          <a:ext cx="0" cy="0"/>
          <a:chOff x="0" y="0"/>
          <a:chExt cx="0" cy="0"/>
        </a:xfrm>
      </p:grpSpPr>
      <p:sp>
        <p:nvSpPr>
          <p:cNvPr id="75" name="Hoofdtekst - niveau één…"/>
          <p:cNvSpPr txBox="1">
            <a:spLocks noGrp="1"/>
          </p:cNvSpPr>
          <p:nvPr>
            <p:ph type="body" idx="1"/>
          </p:nvPr>
        </p:nvSpPr>
        <p:spPr>
          <a:xfrm>
            <a:off x="1689100" y="1778000"/>
            <a:ext cx="21005800" cy="10160000"/>
          </a:xfrm>
          <a:prstGeom prst="rect">
            <a:avLst/>
          </a:prstGeom>
        </p:spPr>
        <p:txBody>
          <a:bodyPr/>
          <a:lstStyle>
            <a:lvl1pPr>
              <a:defRPr sz="4800"/>
            </a:lvl1pPr>
            <a:lvl2pPr>
              <a:defRPr sz="4800"/>
            </a:lvl2pPr>
            <a:lvl3pPr>
              <a:defRPr sz="4800"/>
            </a:lvl3pPr>
            <a:lvl4pPr>
              <a:defRPr sz="4800"/>
            </a:lvl4pPr>
            <a:lvl5pPr>
              <a:defRPr sz="4800"/>
            </a:lvl5pPr>
          </a:lstStyle>
          <a:p>
            <a:r>
              <a:t>Hoofdtekst - niveau één</a:t>
            </a:r>
          </a:p>
          <a:p>
            <a:pPr lvl="1"/>
            <a:r>
              <a:t>Hoofdtekst - niveau twee</a:t>
            </a:r>
          </a:p>
          <a:p>
            <a:pPr lvl="2"/>
            <a:r>
              <a:t>Hoofdtekst - niveau drie</a:t>
            </a:r>
          </a:p>
          <a:p>
            <a:pPr lvl="3"/>
            <a:r>
              <a:t>Hoofdtekst - niveau vier</a:t>
            </a:r>
          </a:p>
          <a:p>
            <a:pPr lvl="4"/>
            <a:r>
              <a:t>Hoofdtekst - niveau vijf</a:t>
            </a:r>
          </a:p>
        </p:txBody>
      </p:sp>
      <p:sp>
        <p:nvSpPr>
          <p:cNvPr id="76" name="Dianummer"/>
          <p:cNvSpPr txBox="1">
            <a:spLocks noGrp="1"/>
          </p:cNvSpPr>
          <p:nvPr>
            <p:ph type="sldNum" sz="quarter" idx="2"/>
          </p:nvPr>
        </p:nvSpPr>
        <p:spPr>
          <a:prstGeom prst="rect">
            <a:avLst/>
          </a:prstGeom>
        </p:spPr>
        <p:txBody>
          <a:bodyPr/>
          <a:lstStyle/>
          <a:p>
            <a:fld id="{86CB4B4D-7CA3-9044-876B-883B54F8677D}" type="slidenum">
              <a:t>‹nr.›</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Foto - driemaal">
    <p:spTree>
      <p:nvGrpSpPr>
        <p:cNvPr id="1" name=""/>
        <p:cNvGrpSpPr/>
        <p:nvPr/>
      </p:nvGrpSpPr>
      <p:grpSpPr>
        <a:xfrm>
          <a:off x="0" y="0"/>
          <a:ext cx="0" cy="0"/>
          <a:chOff x="0" y="0"/>
          <a:chExt cx="0" cy="0"/>
        </a:xfrm>
      </p:grpSpPr>
      <p:sp>
        <p:nvSpPr>
          <p:cNvPr id="83" name="532205080_1647x1098.jpg"/>
          <p:cNvSpPr>
            <a:spLocks noGrp="1"/>
          </p:cNvSpPr>
          <p:nvPr>
            <p:ph type="pic" sz="quarter" idx="21"/>
          </p:nvPr>
        </p:nvSpPr>
        <p:spPr>
          <a:xfrm>
            <a:off x="15300325" y="7048500"/>
            <a:ext cx="8324850" cy="5549900"/>
          </a:xfrm>
          <a:prstGeom prst="rect">
            <a:avLst/>
          </a:prstGeom>
        </p:spPr>
        <p:txBody>
          <a:bodyPr lIns="91439" tIns="45719" rIns="91439" bIns="45719" anchor="t">
            <a:noAutofit/>
          </a:bodyPr>
          <a:lstStyle/>
          <a:p>
            <a:endParaRPr/>
          </a:p>
        </p:txBody>
      </p:sp>
      <p:sp>
        <p:nvSpPr>
          <p:cNvPr id="84" name="532204087_1355x1355.jpg"/>
          <p:cNvSpPr>
            <a:spLocks noGrp="1"/>
          </p:cNvSpPr>
          <p:nvPr>
            <p:ph type="pic" sz="quarter" idx="22"/>
          </p:nvPr>
        </p:nvSpPr>
        <p:spPr>
          <a:xfrm>
            <a:off x="15760700" y="863600"/>
            <a:ext cx="7404100" cy="7404100"/>
          </a:xfrm>
          <a:prstGeom prst="rect">
            <a:avLst/>
          </a:prstGeom>
        </p:spPr>
        <p:txBody>
          <a:bodyPr lIns="91439" tIns="45719" rIns="91439" bIns="45719" anchor="t">
            <a:noAutofit/>
          </a:bodyPr>
          <a:lstStyle/>
          <a:p>
            <a:endParaRPr/>
          </a:p>
        </p:txBody>
      </p:sp>
      <p:sp>
        <p:nvSpPr>
          <p:cNvPr id="85" name="532241774_2880x1920.jpg"/>
          <p:cNvSpPr>
            <a:spLocks noGrp="1"/>
          </p:cNvSpPr>
          <p:nvPr>
            <p:ph type="pic" idx="23"/>
          </p:nvPr>
        </p:nvSpPr>
        <p:spPr>
          <a:xfrm>
            <a:off x="-990600" y="1130300"/>
            <a:ext cx="17202150" cy="11468100"/>
          </a:xfrm>
          <a:prstGeom prst="rect">
            <a:avLst/>
          </a:prstGeom>
        </p:spPr>
        <p:txBody>
          <a:bodyPr lIns="91439" tIns="45719" rIns="91439" bIns="45719" anchor="t">
            <a:noAutofit/>
          </a:bodyPr>
          <a:lstStyle/>
          <a:p>
            <a:endParaRPr/>
          </a:p>
        </p:txBody>
      </p:sp>
      <p:sp>
        <p:nvSpPr>
          <p:cNvPr id="86" name="Dianummer"/>
          <p:cNvSpPr txBox="1">
            <a:spLocks noGrp="1"/>
          </p:cNvSpPr>
          <p:nvPr>
            <p:ph type="sldNum" sz="quarter" idx="2"/>
          </p:nvPr>
        </p:nvSpPr>
        <p:spPr>
          <a:prstGeom prst="rect">
            <a:avLst/>
          </a:prstGeom>
        </p:spPr>
        <p:txBody>
          <a:bodyPr/>
          <a:lstStyle/>
          <a:p>
            <a:fld id="{86CB4B4D-7CA3-9044-876B-883B54F8677D}" type="slidenum">
              <a:t>‹nr.›</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Citaat">
    <p:spTree>
      <p:nvGrpSpPr>
        <p:cNvPr id="1" name=""/>
        <p:cNvGrpSpPr/>
        <p:nvPr/>
      </p:nvGrpSpPr>
      <p:grpSpPr>
        <a:xfrm>
          <a:off x="0" y="0"/>
          <a:ext cx="0" cy="0"/>
          <a:chOff x="0" y="0"/>
          <a:chExt cx="0" cy="0"/>
        </a:xfrm>
      </p:grpSpPr>
      <p:sp>
        <p:nvSpPr>
          <p:cNvPr id="93" name="–Johnny Appleseed"/>
          <p:cNvSpPr txBox="1">
            <a:spLocks noGrp="1"/>
          </p:cNvSpPr>
          <p:nvPr>
            <p:ph type="body" sz="quarter" idx="21"/>
          </p:nvPr>
        </p:nvSpPr>
        <p:spPr>
          <a:xfrm>
            <a:off x="2387600" y="8953500"/>
            <a:ext cx="19621500" cy="585521"/>
          </a:xfrm>
          <a:prstGeom prst="rect">
            <a:avLst/>
          </a:prstGeom>
        </p:spPr>
        <p:txBody>
          <a:bodyPr anchor="t">
            <a:spAutoFit/>
          </a:bodyPr>
          <a:lstStyle>
            <a:lvl1pPr marL="0" indent="0" algn="ctr">
              <a:spcBef>
                <a:spcPts val="0"/>
              </a:spcBef>
              <a:buSzTx/>
              <a:buNone/>
              <a:defRPr sz="3200" i="1"/>
            </a:lvl1pPr>
          </a:lstStyle>
          <a:p>
            <a:r>
              <a:t>–Johnny Appleseed</a:t>
            </a:r>
          </a:p>
        </p:txBody>
      </p:sp>
      <p:sp>
        <p:nvSpPr>
          <p:cNvPr id="94" name="&quot;Typ hier een citaat.&quot;"/>
          <p:cNvSpPr txBox="1">
            <a:spLocks noGrp="1"/>
          </p:cNvSpPr>
          <p:nvPr>
            <p:ph type="body" sz="quarter" idx="22"/>
          </p:nvPr>
        </p:nvSpPr>
        <p:spPr>
          <a:xfrm>
            <a:off x="2387600" y="6076950"/>
            <a:ext cx="19621500" cy="825500"/>
          </a:xfrm>
          <a:prstGeom prst="rect">
            <a:avLst/>
          </a:prstGeom>
        </p:spPr>
        <p:txBody>
          <a:bodyPr>
            <a:spAutoFit/>
          </a:bodyPr>
          <a:lstStyle>
            <a:lvl1pPr marL="0" indent="0" algn="ctr">
              <a:spcBef>
                <a:spcPts val="0"/>
              </a:spcBef>
              <a:buSzTx/>
              <a:buNone/>
              <a:defRPr sz="4800">
                <a:latin typeface="+mn-lt"/>
                <a:ea typeface="+mn-ea"/>
                <a:cs typeface="+mn-cs"/>
                <a:sym typeface="Helvetica Neue Medium"/>
              </a:defRPr>
            </a:lvl1pPr>
          </a:lstStyle>
          <a:p>
            <a:r>
              <a:t>"Typ hier een citaat." </a:t>
            </a:r>
          </a:p>
        </p:txBody>
      </p:sp>
      <p:sp>
        <p:nvSpPr>
          <p:cNvPr id="95" name="Dianummer"/>
          <p:cNvSpPr txBox="1">
            <a:spLocks noGrp="1"/>
          </p:cNvSpPr>
          <p:nvPr>
            <p:ph type="sldNum" sz="quarter" idx="2"/>
          </p:nvPr>
        </p:nvSpPr>
        <p:spPr>
          <a:prstGeom prst="rect">
            <a:avLst/>
          </a:prstGeom>
        </p:spPr>
        <p:txBody>
          <a:bodyPr/>
          <a:lstStyle/>
          <a:p>
            <a:fld id="{86CB4B4D-7CA3-9044-876B-883B54F8677D}" type="slidenum">
              <a:t>‹nr.›</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Foto">
    <p:spTree>
      <p:nvGrpSpPr>
        <p:cNvPr id="1" name=""/>
        <p:cNvGrpSpPr/>
        <p:nvPr/>
      </p:nvGrpSpPr>
      <p:grpSpPr>
        <a:xfrm>
          <a:off x="0" y="0"/>
          <a:ext cx="0" cy="0"/>
          <a:chOff x="0" y="0"/>
          <a:chExt cx="0" cy="0"/>
        </a:xfrm>
      </p:grpSpPr>
      <p:sp>
        <p:nvSpPr>
          <p:cNvPr id="102" name="532241774_2880x1920.jpg"/>
          <p:cNvSpPr>
            <a:spLocks noGrp="1"/>
          </p:cNvSpPr>
          <p:nvPr>
            <p:ph type="pic" idx="21"/>
          </p:nvPr>
        </p:nvSpPr>
        <p:spPr>
          <a:xfrm>
            <a:off x="-50800" y="-1270000"/>
            <a:ext cx="24485600" cy="16323734"/>
          </a:xfrm>
          <a:prstGeom prst="rect">
            <a:avLst/>
          </a:prstGeom>
        </p:spPr>
        <p:txBody>
          <a:bodyPr lIns="91439" tIns="45719" rIns="91439" bIns="45719" anchor="t">
            <a:noAutofit/>
          </a:bodyPr>
          <a:lstStyle/>
          <a:p>
            <a:endParaRPr/>
          </a:p>
        </p:txBody>
      </p:sp>
      <p:sp>
        <p:nvSpPr>
          <p:cNvPr id="103" name="Dianummer"/>
          <p:cNvSpPr txBox="1">
            <a:spLocks noGrp="1"/>
          </p:cNvSpPr>
          <p:nvPr>
            <p:ph type="sldNum" sz="quarter" idx="2"/>
          </p:nvPr>
        </p:nvSpPr>
        <p:spPr>
          <a:prstGeom prst="rect">
            <a:avLst/>
          </a:prstGeom>
        </p:spPr>
        <p:txBody>
          <a:bodyPr/>
          <a:lstStyle/>
          <a:p>
            <a:fld id="{86CB4B4D-7CA3-9044-876B-883B54F8677D}" type="slidenum">
              <a:t>‹nr.›</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Leeg">
    <p:spTree>
      <p:nvGrpSpPr>
        <p:cNvPr id="1" name=""/>
        <p:cNvGrpSpPr/>
        <p:nvPr/>
      </p:nvGrpSpPr>
      <p:grpSpPr>
        <a:xfrm>
          <a:off x="0" y="0"/>
          <a:ext cx="0" cy="0"/>
          <a:chOff x="0" y="0"/>
          <a:chExt cx="0" cy="0"/>
        </a:xfrm>
      </p:grpSpPr>
      <p:sp>
        <p:nvSpPr>
          <p:cNvPr id="110" name="Dianummer"/>
          <p:cNvSpPr txBox="1">
            <a:spLocks noGrp="1"/>
          </p:cNvSpPr>
          <p:nvPr>
            <p:ph type="sldNum" sz="quarter" idx="2"/>
          </p:nvPr>
        </p:nvSpPr>
        <p:spPr>
          <a:prstGeom prst="rect">
            <a:avLst/>
          </a:prstGeom>
        </p:spPr>
        <p:txBody>
          <a:bodyPr/>
          <a:lstStyle/>
          <a:p>
            <a:fld id="{86CB4B4D-7CA3-9044-876B-883B54F8677D}" type="slidenum">
              <a:t>‹nr.›</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BF8D3C-5B0F-4E39-B451-8729DA0A24FD}" type="datetimeFigureOut">
              <a:rPr lang="en-NL" smtClean="0"/>
              <a:t>5/15/26</a:t>
            </a:fld>
            <a:endParaRPr lang="en-NL"/>
          </a:p>
        </p:txBody>
      </p:sp>
      <p:sp>
        <p:nvSpPr>
          <p:cNvPr id="3" name="Footer Placeholder 2"/>
          <p:cNvSpPr>
            <a:spLocks noGrp="1"/>
          </p:cNvSpPr>
          <p:nvPr>
            <p:ph type="ftr" sz="quarter" idx="11"/>
          </p:nvPr>
        </p:nvSpPr>
        <p:spPr/>
        <p:txBody>
          <a:bodyPr/>
          <a:lstStyle/>
          <a:p>
            <a:endParaRPr lang="en-NL"/>
          </a:p>
        </p:txBody>
      </p:sp>
      <p:sp>
        <p:nvSpPr>
          <p:cNvPr id="4" name="Slide Number Placeholder 3"/>
          <p:cNvSpPr>
            <a:spLocks noGrp="1"/>
          </p:cNvSpPr>
          <p:nvPr>
            <p:ph type="sldNum" sz="quarter" idx="12"/>
          </p:nvPr>
        </p:nvSpPr>
        <p:spPr>
          <a:xfrm>
            <a:off x="11881079" y="13081000"/>
            <a:ext cx="609142" cy="471924"/>
          </a:xfrm>
        </p:spPr>
        <p:txBody>
          <a:bodyPr/>
          <a:lstStyle/>
          <a:p>
            <a:fld id="{D5124A00-018A-44FF-A8C0-E1D4903543EA}" type="slidenum">
              <a:rPr lang="en-NL" smtClean="0"/>
              <a:t>‹nr.›</a:t>
            </a:fld>
            <a:endParaRPr lang="en-NL"/>
          </a:p>
        </p:txBody>
      </p:sp>
    </p:spTree>
    <p:extLst>
      <p:ext uri="{BB962C8B-B14F-4D97-AF65-F5344CB8AC3E}">
        <p14:creationId xmlns:p14="http://schemas.microsoft.com/office/powerpoint/2010/main" val="242879041"/>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el en opsomming">
    <p:spTree>
      <p:nvGrpSpPr>
        <p:cNvPr id="1" name=""/>
        <p:cNvGrpSpPr/>
        <p:nvPr/>
      </p:nvGrpSpPr>
      <p:grpSpPr>
        <a:xfrm>
          <a:off x="0" y="0"/>
          <a:ext cx="0" cy="0"/>
          <a:chOff x="0" y="0"/>
          <a:chExt cx="0" cy="0"/>
        </a:xfrm>
      </p:grpSpPr>
      <p:sp>
        <p:nvSpPr>
          <p:cNvPr id="57" name="Hoofdtekst - niveau één…"/>
          <p:cNvSpPr txBox="1">
            <a:spLocks noGrp="1"/>
          </p:cNvSpPr>
          <p:nvPr>
            <p:ph type="body" idx="1" hasCustomPrompt="1"/>
          </p:nvPr>
        </p:nvSpPr>
        <p:spPr>
          <a:xfrm>
            <a:off x="1689100" y="4284616"/>
            <a:ext cx="21005800" cy="6139544"/>
          </a:xfrm>
          <a:prstGeom prst="rect">
            <a:avLst/>
          </a:prstGeom>
        </p:spPr>
        <p:txBody>
          <a:bodyPr/>
          <a:lstStyle>
            <a:lvl1pPr>
              <a:defRPr sz="4800"/>
            </a:lvl1pPr>
            <a:lvl2pPr>
              <a:defRPr sz="4800"/>
            </a:lvl2pPr>
            <a:lvl3pPr>
              <a:defRPr sz="4800"/>
            </a:lvl3pPr>
            <a:lvl4pPr>
              <a:defRPr sz="4800"/>
            </a:lvl4pPr>
            <a:lvl5pPr>
              <a:defRPr sz="4800"/>
            </a:lvl5pPr>
          </a:lstStyle>
          <a:p>
            <a:r>
              <a:rPr dirty="0" err="1"/>
              <a:t>Hoofdtekst</a:t>
            </a:r>
            <a:r>
              <a:rPr dirty="0"/>
              <a:t> - </a:t>
            </a:r>
            <a:r>
              <a:rPr dirty="0" err="1"/>
              <a:t>niveau</a:t>
            </a:r>
            <a:r>
              <a:rPr dirty="0"/>
              <a:t> </a:t>
            </a:r>
            <a:r>
              <a:rPr dirty="0" err="1"/>
              <a:t>één</a:t>
            </a:r>
            <a:endParaRPr dirty="0"/>
          </a:p>
          <a:p>
            <a:pPr lvl="1"/>
            <a:r>
              <a:rPr dirty="0" err="1"/>
              <a:t>Hoofdtekst</a:t>
            </a:r>
            <a:r>
              <a:rPr dirty="0"/>
              <a:t> - </a:t>
            </a:r>
            <a:r>
              <a:rPr dirty="0" err="1"/>
              <a:t>niveau</a:t>
            </a:r>
            <a:r>
              <a:rPr dirty="0"/>
              <a:t> twee</a:t>
            </a:r>
          </a:p>
          <a:p>
            <a:pPr lvl="2"/>
            <a:r>
              <a:rPr dirty="0" err="1"/>
              <a:t>Hoofdtekst</a:t>
            </a:r>
            <a:r>
              <a:rPr dirty="0"/>
              <a:t> - </a:t>
            </a:r>
            <a:r>
              <a:rPr dirty="0" err="1"/>
              <a:t>niveau</a:t>
            </a:r>
            <a:r>
              <a:rPr dirty="0"/>
              <a:t> </a:t>
            </a:r>
            <a:r>
              <a:rPr dirty="0" err="1"/>
              <a:t>drie</a:t>
            </a:r>
            <a:endParaRPr dirty="0"/>
          </a:p>
          <a:p>
            <a:pPr lvl="3"/>
            <a:r>
              <a:rPr dirty="0" err="1"/>
              <a:t>Hoofdtekst</a:t>
            </a:r>
            <a:r>
              <a:rPr dirty="0"/>
              <a:t> - </a:t>
            </a:r>
            <a:r>
              <a:rPr dirty="0" err="1"/>
              <a:t>niveau</a:t>
            </a:r>
            <a:r>
              <a:rPr dirty="0"/>
              <a:t> vier</a:t>
            </a:r>
          </a:p>
        </p:txBody>
      </p:sp>
      <p:sp>
        <p:nvSpPr>
          <p:cNvPr id="58" name="Dianummer"/>
          <p:cNvSpPr txBox="1">
            <a:spLocks noGrp="1"/>
          </p:cNvSpPr>
          <p:nvPr>
            <p:ph type="sldNum" sz="quarter" idx="2"/>
          </p:nvPr>
        </p:nvSpPr>
        <p:spPr>
          <a:xfrm>
            <a:off x="11881079" y="13081000"/>
            <a:ext cx="609142" cy="471924"/>
          </a:xfrm>
          <a:prstGeom prst="rect">
            <a:avLst/>
          </a:prstGeom>
        </p:spPr>
        <p:txBody>
          <a:bodyPr/>
          <a:lstStyle/>
          <a:p>
            <a:fld id="{86CB4B4D-7CA3-9044-876B-883B54F8677D}" type="slidenum">
              <a:t>‹nr.›</a:t>
            </a:fld>
            <a:endParaRPr/>
          </a:p>
        </p:txBody>
      </p:sp>
      <p:sp>
        <p:nvSpPr>
          <p:cNvPr id="4" name="Text Placeholder 3">
            <a:extLst>
              <a:ext uri="{FF2B5EF4-FFF2-40B4-BE49-F238E27FC236}">
                <a16:creationId xmlns:a16="http://schemas.microsoft.com/office/drawing/2014/main" id="{CBFFE5A4-14AC-5451-955E-BE4E3DBAB426}"/>
              </a:ext>
            </a:extLst>
          </p:cNvPr>
          <p:cNvSpPr>
            <a:spLocks noGrp="1"/>
          </p:cNvSpPr>
          <p:nvPr>
            <p:ph type="body" sz="quarter" idx="10" hasCustomPrompt="1"/>
          </p:nvPr>
        </p:nvSpPr>
        <p:spPr>
          <a:xfrm>
            <a:off x="1689101" y="2272938"/>
            <a:ext cx="13620570" cy="1515292"/>
          </a:xfrm>
        </p:spPr>
        <p:txBody>
          <a:bodyPr/>
          <a:lstStyle>
            <a:lvl2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2pPr>
            <a:lvl3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3pPr>
            <a:lvl4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4pPr>
            <a:lvl5pPr marL="0" marR="0" indent="0" algn="l" defTabSz="825500" rtl="0" fontAlgn="auto" latinLnBrk="0" hangingPunct="0">
              <a:lnSpc>
                <a:spcPct val="100000"/>
              </a:lnSpc>
              <a:spcBef>
                <a:spcPts val="0"/>
              </a:spcBef>
              <a:spcAft>
                <a:spcPts val="0"/>
              </a:spcAft>
              <a:buClrTx/>
              <a:buSzTx/>
              <a:buFontTx/>
              <a:buNone/>
              <a:tabLst/>
              <a:defRPr kumimoji="0" lang="en-NL" sz="7200" b="1" i="0" u="none" strike="noStrike" cap="none" spc="0" normalizeH="0" baseline="0" dirty="0">
                <a:ln>
                  <a:noFill/>
                </a:ln>
                <a:solidFill>
                  <a:srgbClr val="000000"/>
                </a:solidFill>
                <a:effectLst/>
                <a:uFillTx/>
                <a:latin typeface="Silka SemiBold" pitchFamily="2" charset="77"/>
                <a:ea typeface="Helvetica Neue"/>
                <a:cs typeface="Helvetica Neue"/>
                <a:sym typeface="Helvetica Neue"/>
              </a:defRPr>
            </a:lvl5pPr>
          </a:lstStyle>
          <a:p>
            <a:pPr lvl="3"/>
            <a:r>
              <a:rPr lang="en-GB" dirty="0"/>
              <a:t>Title</a:t>
            </a:r>
            <a:endParaRPr lang="en-NL" dirty="0"/>
          </a:p>
        </p:txBody>
      </p:sp>
    </p:spTree>
    <p:extLst>
      <p:ext uri="{BB962C8B-B14F-4D97-AF65-F5344CB8AC3E}">
        <p14:creationId xmlns:p14="http://schemas.microsoft.com/office/powerpoint/2010/main" val="3049052426"/>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nl-B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BE"/>
          </a:p>
        </p:txBody>
      </p:sp>
      <p:sp>
        <p:nvSpPr>
          <p:cNvPr id="4" name="Date Placeholder 3"/>
          <p:cNvSpPr>
            <a:spLocks noGrp="1"/>
          </p:cNvSpPr>
          <p:nvPr>
            <p:ph type="dt" sz="half" idx="10"/>
          </p:nvPr>
        </p:nvSpPr>
        <p:spPr/>
        <p:txBody>
          <a:bodyPr/>
          <a:lstStyle/>
          <a:p>
            <a:fld id="{6E0D9724-89B4-43A5-BA56-C9AE464A1999}" type="datetimeFigureOut">
              <a:rPr lang="nl-BE" smtClean="0"/>
              <a:t>15/05/2026</a:t>
            </a:fld>
            <a:endParaRPr lang="nl-BE"/>
          </a:p>
        </p:txBody>
      </p:sp>
      <p:sp>
        <p:nvSpPr>
          <p:cNvPr id="5" name="Footer Placeholder 4"/>
          <p:cNvSpPr>
            <a:spLocks noGrp="1"/>
          </p:cNvSpPr>
          <p:nvPr>
            <p:ph type="ftr" sz="quarter" idx="11"/>
          </p:nvPr>
        </p:nvSpPr>
        <p:spPr/>
        <p:txBody>
          <a:bodyPr/>
          <a:lstStyle/>
          <a:p>
            <a:endParaRPr lang="nl-BE"/>
          </a:p>
        </p:txBody>
      </p:sp>
      <p:sp>
        <p:nvSpPr>
          <p:cNvPr id="6" name="Slide Number Placeholder 5"/>
          <p:cNvSpPr>
            <a:spLocks noGrp="1"/>
          </p:cNvSpPr>
          <p:nvPr>
            <p:ph type="sldNum" sz="quarter" idx="12"/>
          </p:nvPr>
        </p:nvSpPr>
        <p:spPr/>
        <p:txBody>
          <a:bodyPr/>
          <a:lstStyle/>
          <a:p>
            <a:fld id="{9700D294-DAEA-4136-B065-E17320C44744}" type="slidenum">
              <a:rPr lang="nl-BE" smtClean="0"/>
              <a:t>‹nr.›</a:t>
            </a:fld>
            <a:endParaRPr lang="nl-BE"/>
          </a:p>
        </p:txBody>
      </p:sp>
    </p:spTree>
    <p:extLst>
      <p:ext uri="{BB962C8B-B14F-4D97-AF65-F5344CB8AC3E}">
        <p14:creationId xmlns:p14="http://schemas.microsoft.com/office/powerpoint/2010/main" val="3964372537"/>
      </p:ext>
    </p:extLst>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Empty dia">
    <p:spTree>
      <p:nvGrpSpPr>
        <p:cNvPr id="1" name=""/>
        <p:cNvGrpSpPr/>
        <p:nvPr/>
      </p:nvGrpSpPr>
      <p:grpSpPr>
        <a:xfrm>
          <a:off x="0" y="0"/>
          <a:ext cx="0" cy="0"/>
          <a:chOff x="0" y="0"/>
          <a:chExt cx="0" cy="0"/>
        </a:xfrm>
      </p:grpSpPr>
      <p:sp>
        <p:nvSpPr>
          <p:cNvPr id="3" name="Tijdelijke aanduiding voor datum 2"/>
          <p:cNvSpPr>
            <a:spLocks noGrp="1"/>
          </p:cNvSpPr>
          <p:nvPr>
            <p:ph type="dt" sz="half" idx="10"/>
          </p:nvPr>
        </p:nvSpPr>
        <p:spPr/>
        <p:txBody>
          <a:bodyPr/>
          <a:lstStyle/>
          <a:p>
            <a:endParaRPr lang="nl-BE" noProof="0"/>
          </a:p>
        </p:txBody>
      </p:sp>
      <p:sp>
        <p:nvSpPr>
          <p:cNvPr id="4" name="Tijdelijke aanduiding voor voettekst 3"/>
          <p:cNvSpPr>
            <a:spLocks noGrp="1"/>
          </p:cNvSpPr>
          <p:nvPr>
            <p:ph type="ftr" sz="quarter" idx="11"/>
          </p:nvPr>
        </p:nvSpPr>
        <p:spPr/>
        <p:txBody>
          <a:bodyPr/>
          <a:lstStyle/>
          <a:p>
            <a:endParaRPr lang="nl-BE" noProof="0"/>
          </a:p>
        </p:txBody>
      </p:sp>
      <p:sp>
        <p:nvSpPr>
          <p:cNvPr id="5" name="Tijdelijke aanduiding voor dianummer 4"/>
          <p:cNvSpPr>
            <a:spLocks noGrp="1"/>
          </p:cNvSpPr>
          <p:nvPr>
            <p:ph type="sldNum" sz="quarter" idx="12"/>
          </p:nvPr>
        </p:nvSpPr>
        <p:spPr>
          <a:xfrm>
            <a:off x="11941192" y="13081000"/>
            <a:ext cx="488916" cy="471924"/>
          </a:xfrm>
        </p:spPr>
        <p:txBody>
          <a:bodyPr/>
          <a:lstStyle/>
          <a:p>
            <a:fld id="{7AE184E0-0BD4-4705-A12B-9B71DDE63301}" type="slidenum">
              <a:rPr lang="nl-BE" noProof="0" smtClean="0"/>
              <a:pPr/>
              <a:t>‹nr.›</a:t>
            </a:fld>
            <a:endParaRPr lang="nl-BE" noProof="0"/>
          </a:p>
        </p:txBody>
      </p:sp>
    </p:spTree>
    <p:extLst>
      <p:ext uri="{BB962C8B-B14F-4D97-AF65-F5344CB8AC3E}">
        <p14:creationId xmlns:p14="http://schemas.microsoft.com/office/powerpoint/2010/main" val="3382326411"/>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eltekst"/>
          <p:cNvSpPr txBox="1">
            <a:spLocks noGrp="1"/>
          </p:cNvSpPr>
          <p:nvPr>
            <p:ph type="title"/>
          </p:nvPr>
        </p:nvSpPr>
        <p:spPr>
          <a:xfrm>
            <a:off x="1689100" y="355600"/>
            <a:ext cx="21005800" cy="22860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normAutofit/>
          </a:bodyPr>
          <a:lstStyle/>
          <a:p>
            <a:r>
              <a:t>Titeltekst</a:t>
            </a:r>
          </a:p>
        </p:txBody>
      </p:sp>
      <p:sp>
        <p:nvSpPr>
          <p:cNvPr id="3" name="Hoofdtekst - niveau één…"/>
          <p:cNvSpPr txBox="1">
            <a:spLocks noGrp="1"/>
          </p:cNvSpPr>
          <p:nvPr>
            <p:ph type="body" idx="1"/>
          </p:nvPr>
        </p:nvSpPr>
        <p:spPr>
          <a:xfrm>
            <a:off x="1689100" y="3149600"/>
            <a:ext cx="21005800" cy="9296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normAutofit/>
          </a:bodyPr>
          <a:lstStyle/>
          <a:p>
            <a:r>
              <a:t>Hoofdtekst - niveau één</a:t>
            </a:r>
          </a:p>
          <a:p>
            <a:pPr lvl="1"/>
            <a:r>
              <a:t>Hoofdtekst - niveau twee</a:t>
            </a:r>
          </a:p>
          <a:p>
            <a:pPr lvl="2"/>
            <a:r>
              <a:t>Hoofdtekst - niveau drie</a:t>
            </a:r>
          </a:p>
          <a:p>
            <a:pPr lvl="3"/>
            <a:r>
              <a:t>Hoofdtekst - niveau vier</a:t>
            </a:r>
          </a:p>
          <a:p>
            <a:pPr lvl="4"/>
            <a:r>
              <a:t>Hoofdtekst - niveau vijf</a:t>
            </a:r>
          </a:p>
        </p:txBody>
      </p:sp>
      <p:sp>
        <p:nvSpPr>
          <p:cNvPr id="4" name="Dianummer"/>
          <p:cNvSpPr txBox="1">
            <a:spLocks noGrp="1"/>
          </p:cNvSpPr>
          <p:nvPr>
            <p:ph type="sldNum" sz="quarter" idx="2"/>
          </p:nvPr>
        </p:nvSpPr>
        <p:spPr>
          <a:xfrm>
            <a:off x="11959031" y="13081000"/>
            <a:ext cx="453238" cy="461059"/>
          </a:xfrm>
          <a:prstGeom prst="rect">
            <a:avLst/>
          </a:prstGeom>
          <a:ln w="12700">
            <a:miter lim="400000"/>
          </a:ln>
        </p:spPr>
        <p:txBody>
          <a:bodyPr wrap="none" lIns="50800" tIns="50800" rIns="50800" bIns="50800">
            <a:spAutoFit/>
          </a:bodyPr>
          <a:lstStyle>
            <a:lvl1pPr>
              <a:defRPr sz="2400" b="0">
                <a:latin typeface="Helvetica Neue Light"/>
                <a:ea typeface="Helvetica Neue Light"/>
                <a:cs typeface="Helvetica Neue Light"/>
                <a:sym typeface="Helvetica Neue Light"/>
              </a:defRPr>
            </a:lvl1pPr>
          </a:lstStyle>
          <a:p>
            <a:fld id="{86CB4B4D-7CA3-9044-876B-883B54F8677D}" type="slidenum">
              <a:t>‹nr.›</a:t>
            </a:fld>
            <a:endParaRPr/>
          </a:p>
        </p:txBody>
      </p:sp>
    </p:spTree>
  </p:cSld>
  <p:clrMap bg1="lt1" tx1="dk1" bg2="lt2" tx2="dk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Lst>
  <p:transition spd="med"/>
  <p:txStyles>
    <p:titleStyle>
      <a:lvl1pPr marL="0" marR="0" indent="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1pPr>
      <a:lvl2pPr marL="0" marR="0" indent="4572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2pPr>
      <a:lvl3pPr marL="0" marR="0" indent="9144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3pPr>
      <a:lvl4pPr marL="0" marR="0" indent="13716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4pPr>
      <a:lvl5pPr marL="0" marR="0" indent="18288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5pPr>
      <a:lvl6pPr marL="0" marR="0" indent="22860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6pPr>
      <a:lvl7pPr marL="0" marR="0" indent="27432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7pPr>
      <a:lvl8pPr marL="0" marR="0" indent="32004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8pPr>
      <a:lvl9pPr marL="0" marR="0" indent="36576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9pPr>
    </p:titleStyle>
    <p:body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9pPr>
    </p:bodyStyle>
    <p:otherStyle>
      <a:lvl1pPr marL="0" marR="0" indent="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1pPr>
      <a:lvl2pPr marL="0" marR="0" indent="4572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2pPr>
      <a:lvl3pPr marL="0" marR="0" indent="9144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3pPr>
      <a:lvl4pPr marL="0" marR="0" indent="13716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4pPr>
      <a:lvl5pPr marL="0" marR="0" indent="18288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5pPr>
      <a:lvl6pPr marL="0" marR="0" indent="22860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6pPr>
      <a:lvl7pPr marL="0" marR="0" indent="27432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7pPr>
      <a:lvl8pPr marL="0" marR="0" indent="32004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8pPr>
      <a:lvl9pPr marL="0" marR="0" indent="36576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slideLayout" Target="../slideLayouts/slideLayout12.xml"/><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slides/_rels/slide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image" Target="../media/image17.jpeg"/><Relationship Id="rId13" Type="http://schemas.openxmlformats.org/officeDocument/2006/relationships/image" Target="../media/image22.jpeg"/><Relationship Id="rId18" Type="http://schemas.openxmlformats.org/officeDocument/2006/relationships/image" Target="../media/image27.jpg"/><Relationship Id="rId3" Type="http://schemas.openxmlformats.org/officeDocument/2006/relationships/image" Target="../media/image12.png"/><Relationship Id="rId7" Type="http://schemas.openxmlformats.org/officeDocument/2006/relationships/image" Target="../media/image16.jpeg"/><Relationship Id="rId12" Type="http://schemas.openxmlformats.org/officeDocument/2006/relationships/image" Target="../media/image21.jpeg"/><Relationship Id="rId17" Type="http://schemas.openxmlformats.org/officeDocument/2006/relationships/image" Target="../media/image26.jpeg"/><Relationship Id="rId2" Type="http://schemas.openxmlformats.org/officeDocument/2006/relationships/notesSlide" Target="../notesSlides/notesSlide1.xml"/><Relationship Id="rId16" Type="http://schemas.openxmlformats.org/officeDocument/2006/relationships/image" Target="../media/image25.jpeg"/><Relationship Id="rId1" Type="http://schemas.openxmlformats.org/officeDocument/2006/relationships/slideLayout" Target="../slideLayouts/slideLayout12.xml"/><Relationship Id="rId6" Type="http://schemas.openxmlformats.org/officeDocument/2006/relationships/image" Target="../media/image15.png"/><Relationship Id="rId11" Type="http://schemas.openxmlformats.org/officeDocument/2006/relationships/image" Target="../media/image20.png"/><Relationship Id="rId5" Type="http://schemas.openxmlformats.org/officeDocument/2006/relationships/image" Target="../media/image14.jpeg"/><Relationship Id="rId15" Type="http://schemas.openxmlformats.org/officeDocument/2006/relationships/image" Target="../media/image24.jpeg"/><Relationship Id="rId10" Type="http://schemas.openxmlformats.org/officeDocument/2006/relationships/image" Target="../media/image19.jpeg"/><Relationship Id="rId4" Type="http://schemas.openxmlformats.org/officeDocument/2006/relationships/image" Target="../media/image13.png"/><Relationship Id="rId9" Type="http://schemas.openxmlformats.org/officeDocument/2006/relationships/image" Target="../media/image18.jpeg"/><Relationship Id="rId14" Type="http://schemas.openxmlformats.org/officeDocument/2006/relationships/image" Target="../media/image23.jpeg"/></Relationships>
</file>

<file path=ppt/slides/_rels/slide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6.svg"/><Relationship Id="rId1" Type="http://schemas.openxmlformats.org/officeDocument/2006/relationships/slideLayout" Target="../slideLayouts/slideLayout12.xml"/><Relationship Id="rId5" Type="http://schemas.openxmlformats.org/officeDocument/2006/relationships/image" Target="../media/image30.png"/><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31.png"/><Relationship Id="rId1" Type="http://schemas.openxmlformats.org/officeDocument/2006/relationships/slideLayout" Target="../slideLayouts/slideLayout12.xml"/><Relationship Id="rId5" Type="http://schemas.openxmlformats.org/officeDocument/2006/relationships/image" Target="../media/image7.svg"/><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4.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31.png"/><Relationship Id="rId5" Type="http://schemas.openxmlformats.org/officeDocument/2006/relationships/image" Target="../media/image7.svg"/><Relationship Id="rId4" Type="http://schemas.openxmlformats.org/officeDocument/2006/relationships/image" Target="../media/image33.png"/></Relationships>
</file>

<file path=ppt/slides/_rels/slide9.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31.png"/><Relationship Id="rId7" Type="http://schemas.openxmlformats.org/officeDocument/2006/relationships/image" Target="../media/image37.pn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39.svg"/><Relationship Id="rId7" Type="http://schemas.openxmlformats.org/officeDocument/2006/relationships/image" Target="../media/image7.svg"/><Relationship Id="rId2" Type="http://schemas.openxmlformats.org/officeDocument/2006/relationships/image" Target="../media/image38.png"/><Relationship Id="rId1" Type="http://schemas.openxmlformats.org/officeDocument/2006/relationships/slideLayout" Target="../slideLayouts/slideLayout12.xml"/><Relationship Id="rId6" Type="http://schemas.openxmlformats.org/officeDocument/2006/relationships/image" Target="../media/image41.png"/><Relationship Id="rId5" Type="http://schemas.openxmlformats.org/officeDocument/2006/relationships/image" Target="../media/image31.png"/><Relationship Id="rId4" Type="http://schemas.openxmlformats.org/officeDocument/2006/relationships/image" Target="../media/image40.png"/></Relationships>
</file>

<file path=ppt/slides/_rels/slide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43.png"/></Relationships>
</file>

<file path=ppt/slides/_rels/slide12.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6.svg"/><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jpeg"/></Relationships>
</file>

<file path=ppt/slides/_rels/slide14.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jpe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50.png"/><Relationship Id="rId5" Type="http://schemas.openxmlformats.org/officeDocument/2006/relationships/image" Target="../media/image49.png"/><Relationship Id="rId10" Type="http://schemas.openxmlformats.org/officeDocument/2006/relationships/image" Target="../media/image54.jpeg"/><Relationship Id="rId4" Type="http://schemas.openxmlformats.org/officeDocument/2006/relationships/image" Target="../media/image48.jpeg"/><Relationship Id="rId9" Type="http://schemas.openxmlformats.org/officeDocument/2006/relationships/image" Target="../media/image53.png"/></Relationships>
</file>

<file path=ppt/slides/_rels/slide15.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image" Target="../media/image55.png"/><Relationship Id="rId1" Type="http://schemas.openxmlformats.org/officeDocument/2006/relationships/slideLayout" Target="../slideLayouts/slideLayout13.xml"/><Relationship Id="rId4" Type="http://schemas.openxmlformats.org/officeDocument/2006/relationships/image" Target="../media/image39.svg"/></Relationships>
</file>

<file path=ppt/slides/_rels/slide16.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3.png"/><Relationship Id="rId7" Type="http://schemas.openxmlformats.org/officeDocument/2006/relationships/image" Target="../media/image61.tiff"/><Relationship Id="rId2" Type="http://schemas.openxmlformats.org/officeDocument/2006/relationships/image" Target="../media/image57.png"/><Relationship Id="rId1" Type="http://schemas.openxmlformats.org/officeDocument/2006/relationships/slideLayout" Target="../slideLayouts/slideLayout1.xml"/><Relationship Id="rId6" Type="http://schemas.openxmlformats.org/officeDocument/2006/relationships/image" Target="../media/image60.jpg"/><Relationship Id="rId5" Type="http://schemas.openxmlformats.org/officeDocument/2006/relationships/image" Target="../media/image59.jpeg"/><Relationship Id="rId10" Type="http://schemas.openxmlformats.org/officeDocument/2006/relationships/image" Target="../media/image64.jpeg"/><Relationship Id="rId4" Type="http://schemas.openxmlformats.org/officeDocument/2006/relationships/image" Target="../media/image58.png"/><Relationship Id="rId9" Type="http://schemas.openxmlformats.org/officeDocument/2006/relationships/image" Target="../media/image63.png"/></Relationships>
</file>

<file path=ppt/slides/_rels/slide17.xml.rels><?xml version="1.0" encoding="UTF-8" standalone="yes"?>
<Relationships xmlns="http://schemas.openxmlformats.org/package/2006/relationships"><Relationship Id="rId8" Type="http://schemas.openxmlformats.org/officeDocument/2006/relationships/image" Target="../media/image69.jpeg"/><Relationship Id="rId3" Type="http://schemas.microsoft.com/office/2007/relationships/hdphoto" Target="../media/hdphoto1.wdp"/><Relationship Id="rId7" Type="http://schemas.openxmlformats.org/officeDocument/2006/relationships/image" Target="../media/image68.jpeg"/><Relationship Id="rId2" Type="http://schemas.openxmlformats.org/officeDocument/2006/relationships/image" Target="../media/image65.png"/><Relationship Id="rId1" Type="http://schemas.openxmlformats.org/officeDocument/2006/relationships/slideLayout" Target="../slideLayouts/slideLayout15.xml"/><Relationship Id="rId6" Type="http://schemas.openxmlformats.org/officeDocument/2006/relationships/image" Target="../media/image67.jpeg"/><Relationship Id="rId5" Type="http://schemas.microsoft.com/office/2007/relationships/hdphoto" Target="../media/hdphoto2.wdp"/><Relationship Id="rId10" Type="http://schemas.microsoft.com/office/2007/relationships/hdphoto" Target="../media/hdphoto3.wdp"/><Relationship Id="rId4" Type="http://schemas.openxmlformats.org/officeDocument/2006/relationships/image" Target="../media/image66.png"/><Relationship Id="rId9" Type="http://schemas.openxmlformats.org/officeDocument/2006/relationships/image" Target="../media/image70.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1.xml"/><Relationship Id="rId5" Type="http://schemas.openxmlformats.org/officeDocument/2006/relationships/image" Target="../media/image72.jpeg"/><Relationship Id="rId4" Type="http://schemas.openxmlformats.org/officeDocument/2006/relationships/image" Target="../media/image71.jpe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1.xml"/><Relationship Id="rId5" Type="http://schemas.openxmlformats.org/officeDocument/2006/relationships/image" Target="../media/image74.jpeg"/><Relationship Id="rId4" Type="http://schemas.openxmlformats.org/officeDocument/2006/relationships/image" Target="../media/image73.jpeg"/></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76.jpeg"/><Relationship Id="rId4" Type="http://schemas.openxmlformats.org/officeDocument/2006/relationships/image" Target="../media/image75.jpeg"/></Relationships>
</file>

<file path=ppt/slides/_rels/slide21.xml.rels><?xml version="1.0" encoding="UTF-8" standalone="yes"?>
<Relationships xmlns="http://schemas.openxmlformats.org/package/2006/relationships"><Relationship Id="rId3" Type="http://schemas.openxmlformats.org/officeDocument/2006/relationships/image" Target="../media/image77.tiff"/><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78.jpeg"/></Relationships>
</file>

<file path=ppt/slides/_rels/slide2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5.png"/><Relationship Id="rId1" Type="http://schemas.openxmlformats.org/officeDocument/2006/relationships/slideLayout" Target="../slideLayouts/slideLayout1.xml"/><Relationship Id="rId5" Type="http://schemas.openxmlformats.org/officeDocument/2006/relationships/image" Target="../media/image81.jpeg"/><Relationship Id="rId4" Type="http://schemas.openxmlformats.org/officeDocument/2006/relationships/image" Target="../media/image80.jpeg"/></Relationships>
</file>

<file path=ppt/slides/_rels/slide23.xml.rels><?xml version="1.0" encoding="UTF-8" standalone="yes"?>
<Relationships xmlns="http://schemas.openxmlformats.org/package/2006/relationships"><Relationship Id="rId3" Type="http://schemas.openxmlformats.org/officeDocument/2006/relationships/image" Target="../media/image82.jpg"/><Relationship Id="rId7" Type="http://schemas.openxmlformats.org/officeDocument/2006/relationships/image" Target="../media/image84.pn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83.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87.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86.gif"/><Relationship Id="rId5" Type="http://schemas.openxmlformats.org/officeDocument/2006/relationships/image" Target="../media/image85.png"/><Relationship Id="rId4" Type="http://schemas.openxmlformats.org/officeDocument/2006/relationships/image" Target="../media/image5.png"/></Relationships>
</file>

<file path=ppt/slides/_rels/slide25.xml.rels><?xml version="1.0" encoding="UTF-8" standalone="yes"?>
<Relationships xmlns="http://schemas.openxmlformats.org/package/2006/relationships"><Relationship Id="rId8" Type="http://schemas.openxmlformats.org/officeDocument/2006/relationships/hyperlink" Target="http://www.bing.com/images/search?q=saint+maximin+stone&amp;view=detailv2&amp;qpvt=saint+maximin+stone&amp;id=30E2CDB441D442EA401A14791829EB2BEE0ED2AC&amp;selectedIndex=0&amp;ccid=GYMCcF1b&amp;simid=608008787058362505&amp;thid=OIP.M198302705d5bdf63a81123565cfda5a9o0" TargetMode="External"/><Relationship Id="rId3" Type="http://schemas.openxmlformats.org/officeDocument/2006/relationships/image" Target="../media/image88.png"/><Relationship Id="rId7" Type="http://schemas.openxmlformats.org/officeDocument/2006/relationships/image" Target="../media/image92.gif"/><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91.gif"/><Relationship Id="rId5" Type="http://schemas.openxmlformats.org/officeDocument/2006/relationships/image" Target="../media/image90.gif"/><Relationship Id="rId10" Type="http://schemas.openxmlformats.org/officeDocument/2006/relationships/image" Target="../media/image4.png"/><Relationship Id="rId4" Type="http://schemas.openxmlformats.org/officeDocument/2006/relationships/image" Target="../media/image89.gif"/><Relationship Id="rId9" Type="http://schemas.openxmlformats.org/officeDocument/2006/relationships/image" Target="../media/image93.jpe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hyperlink" Target="https://excite-network.eu/"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excite-network.eu/" TargetMode="Externa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9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Titel komt hier"/>
          <p:cNvSpPr txBox="1"/>
          <p:nvPr/>
        </p:nvSpPr>
        <p:spPr>
          <a:xfrm>
            <a:off x="1329697" y="3743068"/>
            <a:ext cx="17522890" cy="521168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defRPr sz="12000"/>
            </a:lvl1pPr>
          </a:lstStyle>
          <a:p>
            <a:r>
              <a:rPr lang="en-US" sz="8300" dirty="0">
                <a:solidFill>
                  <a:srgbClr val="23201E"/>
                </a:solidFill>
                <a:latin typeface="Calibri" panose="020F0502020204030204" pitchFamily="34" charset="0"/>
                <a:cs typeface="Calibri" panose="020F0502020204030204" pitchFamily="34" charset="0"/>
              </a:rPr>
              <a:t>The EXCITE Network: European transnational access to advanced imaging for porous media in Earth and Environmental sciences</a:t>
            </a:r>
            <a:endParaRPr lang="nl-NL" sz="8300" dirty="0">
              <a:solidFill>
                <a:srgbClr val="23201E"/>
              </a:solidFill>
              <a:latin typeface="Calibri" panose="020F0502020204030204" pitchFamily="34" charset="0"/>
              <a:cs typeface="Calibri" panose="020F0502020204030204" pitchFamily="34" charset="0"/>
            </a:endParaRPr>
          </a:p>
        </p:txBody>
      </p:sp>
      <p:sp>
        <p:nvSpPr>
          <p:cNvPr id="11" name="Tekstvak 10">
            <a:extLst>
              <a:ext uri="{FF2B5EF4-FFF2-40B4-BE49-F238E27FC236}">
                <a16:creationId xmlns:a16="http://schemas.microsoft.com/office/drawing/2014/main" id="{8E561367-CD06-E445-A822-CBC4EC82ADC0}"/>
              </a:ext>
            </a:extLst>
          </p:cNvPr>
          <p:cNvSpPr txBox="1"/>
          <p:nvPr/>
        </p:nvSpPr>
        <p:spPr>
          <a:xfrm>
            <a:off x="1313749" y="9913034"/>
            <a:ext cx="17303323" cy="6565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l" defTabSz="825500" rtl="0" fontAlgn="auto" latinLnBrk="0" hangingPunct="0">
              <a:lnSpc>
                <a:spcPct val="150000"/>
              </a:lnSpc>
              <a:spcBef>
                <a:spcPts val="0"/>
              </a:spcBef>
              <a:spcAft>
                <a:spcPts val="0"/>
              </a:spcAft>
              <a:buClrTx/>
              <a:buSzTx/>
              <a:buFontTx/>
              <a:buNone/>
              <a:tabLst/>
            </a:pPr>
            <a:r>
              <a:rPr kumimoji="0" lang="nl-NL" sz="2400" u="none" strike="noStrike" cap="none" spc="0" normalizeH="0" baseline="0" dirty="0">
                <a:ln>
                  <a:noFill/>
                </a:ln>
                <a:solidFill>
                  <a:srgbClr val="23201E"/>
                </a:solidFill>
                <a:effectLst/>
                <a:uFillTx/>
                <a:latin typeface="Calibri" panose="020F0502020204030204" pitchFamily="34" charset="0"/>
                <a:cs typeface="Calibri" panose="020F0502020204030204" pitchFamily="34" charset="0"/>
                <a:sym typeface="Helvetica Neue"/>
              </a:rPr>
              <a:t>Veerle Cnudde, </a:t>
            </a:r>
            <a:r>
              <a:rPr kumimoji="0" lang="nl-NL" sz="2400" b="0" u="none" strike="noStrike" cap="none" spc="0" normalizeH="0" baseline="0" dirty="0">
                <a:ln>
                  <a:noFill/>
                </a:ln>
                <a:solidFill>
                  <a:srgbClr val="23201E"/>
                </a:solidFill>
                <a:effectLst/>
                <a:uFillTx/>
                <a:latin typeface="Calibri" panose="020F0502020204030204" pitchFamily="34" charset="0"/>
                <a:cs typeface="Calibri" panose="020F0502020204030204" pitchFamily="34" charset="0"/>
                <a:sym typeface="Helvetica Neue"/>
              </a:rPr>
              <a:t>Laurenz </a:t>
            </a:r>
            <a:r>
              <a:rPr kumimoji="0" lang="nl-NL" sz="2400" b="0" u="none" strike="noStrike" cap="none" spc="0" normalizeH="0" baseline="0" dirty="0" err="1">
                <a:ln>
                  <a:noFill/>
                </a:ln>
                <a:solidFill>
                  <a:srgbClr val="23201E"/>
                </a:solidFill>
                <a:effectLst/>
                <a:uFillTx/>
                <a:latin typeface="Calibri" panose="020F0502020204030204" pitchFamily="34" charset="0"/>
                <a:cs typeface="Calibri" panose="020F0502020204030204" pitchFamily="34" charset="0"/>
                <a:sym typeface="Helvetica Neue"/>
              </a:rPr>
              <a:t>Schröer</a:t>
            </a:r>
            <a:r>
              <a:rPr kumimoji="0" lang="nl-NL" sz="2400" b="0" u="none" strike="noStrike" cap="none" spc="0" normalizeH="0" baseline="0" dirty="0">
                <a:ln>
                  <a:noFill/>
                </a:ln>
                <a:solidFill>
                  <a:srgbClr val="23201E"/>
                </a:solidFill>
                <a:effectLst/>
                <a:uFillTx/>
                <a:latin typeface="Calibri" panose="020F0502020204030204" pitchFamily="34" charset="0"/>
                <a:cs typeface="Calibri" panose="020F0502020204030204" pitchFamily="34" charset="0"/>
                <a:sym typeface="Helvetica Neue"/>
              </a:rPr>
              <a:t> &amp; </a:t>
            </a:r>
            <a:r>
              <a:rPr kumimoji="0" lang="nl-NL" sz="2400" b="0" u="none" strike="noStrike" cap="none" spc="0" normalizeH="0" baseline="0" dirty="0" err="1">
                <a:ln>
                  <a:noFill/>
                </a:ln>
                <a:solidFill>
                  <a:srgbClr val="23201E"/>
                </a:solidFill>
                <a:effectLst/>
                <a:uFillTx/>
                <a:latin typeface="Calibri" panose="020F0502020204030204" pitchFamily="34" charset="0"/>
                <a:cs typeface="Calibri" panose="020F0502020204030204" pitchFamily="34" charset="0"/>
                <a:sym typeface="Helvetica Neue"/>
              </a:rPr>
              <a:t>Chandra</a:t>
            </a:r>
            <a:r>
              <a:rPr kumimoji="0" lang="nl-NL" sz="2400" b="0" u="none" strike="noStrike" cap="none" spc="0" normalizeH="0" baseline="0" dirty="0">
                <a:ln>
                  <a:noFill/>
                </a:ln>
                <a:solidFill>
                  <a:srgbClr val="23201E"/>
                </a:solidFill>
                <a:effectLst/>
                <a:uFillTx/>
                <a:latin typeface="Calibri" panose="020F0502020204030204" pitchFamily="34" charset="0"/>
                <a:cs typeface="Calibri" panose="020F0502020204030204" pitchFamily="34" charset="0"/>
                <a:sym typeface="Helvetica Neue"/>
              </a:rPr>
              <a:t> </a:t>
            </a:r>
            <a:r>
              <a:rPr kumimoji="0" lang="nl-NL" sz="2400" b="0" u="none" strike="noStrike" cap="none" spc="0" normalizeH="0" baseline="0" dirty="0" err="1">
                <a:ln>
                  <a:noFill/>
                </a:ln>
                <a:solidFill>
                  <a:srgbClr val="23201E"/>
                </a:solidFill>
                <a:effectLst/>
                <a:uFillTx/>
                <a:latin typeface="Calibri" panose="020F0502020204030204" pitchFamily="34" charset="0"/>
                <a:cs typeface="Calibri" panose="020F0502020204030204" pitchFamily="34" charset="0"/>
                <a:sym typeface="Helvetica Neue"/>
              </a:rPr>
              <a:t>Winardhi</a:t>
            </a:r>
            <a:r>
              <a:rPr kumimoji="0" lang="nl-NL" sz="2400" b="0" u="none" strike="noStrike" cap="none" spc="0" normalizeH="0" baseline="0" dirty="0">
                <a:ln>
                  <a:noFill/>
                </a:ln>
                <a:solidFill>
                  <a:srgbClr val="23201E"/>
                </a:solidFill>
                <a:effectLst/>
                <a:uFillTx/>
                <a:latin typeface="Calibri" panose="020F0502020204030204" pitchFamily="34" charset="0"/>
                <a:cs typeface="Calibri" panose="020F0502020204030204" pitchFamily="34" charset="0"/>
                <a:sym typeface="Helvetica Neue"/>
              </a:rPr>
              <a:t> – 18.5.2</a:t>
            </a:r>
            <a:r>
              <a:rPr lang="nl-NL" sz="2400" b="0" dirty="0">
                <a:solidFill>
                  <a:srgbClr val="23201E"/>
                </a:solidFill>
                <a:latin typeface="Calibri" panose="020F0502020204030204" pitchFamily="34" charset="0"/>
                <a:cs typeface="Calibri" panose="020F0502020204030204" pitchFamily="34" charset="0"/>
              </a:rPr>
              <a:t>026</a:t>
            </a:r>
            <a:endParaRPr kumimoji="0" lang="nl-NL" sz="2400" b="0" u="none" strike="noStrike" cap="none" spc="0" normalizeH="0" baseline="0" dirty="0">
              <a:ln>
                <a:noFill/>
              </a:ln>
              <a:solidFill>
                <a:srgbClr val="23201E"/>
              </a:solidFill>
              <a:effectLst/>
              <a:uFillTx/>
              <a:latin typeface="Calibri" panose="020F0502020204030204" pitchFamily="34" charset="0"/>
              <a:cs typeface="Calibri" panose="020F0502020204030204" pitchFamily="34" charset="0"/>
              <a:sym typeface="Helvetica Neue"/>
            </a:endParaRPr>
          </a:p>
        </p:txBody>
      </p:sp>
      <p:pic>
        <p:nvPicPr>
          <p:cNvPr id="2" name="Picture 1">
            <a:extLst>
              <a:ext uri="{FF2B5EF4-FFF2-40B4-BE49-F238E27FC236}">
                <a16:creationId xmlns:a16="http://schemas.microsoft.com/office/drawing/2014/main" id="{E3F7F170-01C4-F23F-AA44-C0E3791A2FA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33707" y="11346240"/>
            <a:ext cx="4830556" cy="1131559"/>
          </a:xfrm>
          <a:prstGeom prst="rect">
            <a:avLst/>
          </a:prstGeom>
        </p:spPr>
      </p:pic>
      <p:pic>
        <p:nvPicPr>
          <p:cNvPr id="3" name="Picture 2">
            <a:extLst>
              <a:ext uri="{FF2B5EF4-FFF2-40B4-BE49-F238E27FC236}">
                <a16:creationId xmlns:a16="http://schemas.microsoft.com/office/drawing/2014/main" id="{A50CA9D9-3BD3-8ACF-DA85-F11F07E9651E}"/>
              </a:ext>
            </a:extLst>
          </p:cNvPr>
          <p:cNvPicPr>
            <a:picLocks noChangeAspect="1"/>
          </p:cNvPicPr>
          <p:nvPr/>
        </p:nvPicPr>
        <p:blipFill>
          <a:blip r:embed="rId3"/>
          <a:stretch>
            <a:fillRect/>
          </a:stretch>
        </p:blipFill>
        <p:spPr>
          <a:xfrm>
            <a:off x="10415774" y="11111438"/>
            <a:ext cx="1601161" cy="1601161"/>
          </a:xfrm>
          <a:prstGeom prst="rect">
            <a:avLst/>
          </a:prstGeom>
        </p:spPr>
      </p:pic>
      <p:pic>
        <p:nvPicPr>
          <p:cNvPr id="5" name="Logo EN">
            <a:extLst>
              <a:ext uri="{FF2B5EF4-FFF2-40B4-BE49-F238E27FC236}">
                <a16:creationId xmlns:a16="http://schemas.microsoft.com/office/drawing/2014/main" id="{D0F9265F-51C7-E223-1CE1-E8026FDBFA1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79930" y="10651446"/>
            <a:ext cx="3164541" cy="2532650"/>
          </a:xfrm>
          <a:prstGeom prst="rect">
            <a:avLst/>
          </a:prstGeom>
        </p:spPr>
      </p:pic>
      <p:pic>
        <p:nvPicPr>
          <p:cNvPr id="7" name="Picture 6">
            <a:extLst>
              <a:ext uri="{FF2B5EF4-FFF2-40B4-BE49-F238E27FC236}">
                <a16:creationId xmlns:a16="http://schemas.microsoft.com/office/drawing/2014/main" id="{D570FF9E-2D29-3F46-00E2-0A620B364FA5}"/>
              </a:ext>
            </a:extLst>
          </p:cNvPr>
          <p:cNvPicPr>
            <a:picLocks noChangeAspect="1"/>
          </p:cNvPicPr>
          <p:nvPr/>
        </p:nvPicPr>
        <p:blipFill>
          <a:blip r:embed="rId5"/>
          <a:stretch>
            <a:fillRect/>
          </a:stretch>
        </p:blipFill>
        <p:spPr>
          <a:xfrm>
            <a:off x="12932338" y="10931365"/>
            <a:ext cx="5684735" cy="1961310"/>
          </a:xfrm>
          <a:prstGeom prst="rect">
            <a:avLst/>
          </a:prstGeom>
        </p:spPr>
      </p:pic>
      <p:pic>
        <p:nvPicPr>
          <p:cNvPr id="8" name="Afbeelding 3">
            <a:extLst>
              <a:ext uri="{FF2B5EF4-FFF2-40B4-BE49-F238E27FC236}">
                <a16:creationId xmlns:a16="http://schemas.microsoft.com/office/drawing/2014/main" id="{28B54E5C-EAC2-E611-34E0-9EC1BC8F3B64}"/>
              </a:ext>
            </a:extLst>
          </p:cNvPr>
          <p:cNvPicPr>
            <a:picLocks noChangeAspect="1"/>
          </p:cNvPicPr>
          <p:nvPr/>
        </p:nvPicPr>
        <p:blipFill rotWithShape="1">
          <a:blip r:embed="rId6">
            <a:extLst>
              <a:ext uri="{28A0092B-C50C-407E-A947-70E740481C1C}">
                <a14:useLocalDpi xmlns:a14="http://schemas.microsoft.com/office/drawing/2010/main" val="0"/>
              </a:ext>
            </a:extLst>
          </a:blip>
          <a:srcRect t="97959"/>
          <a:stretch/>
        </p:blipFill>
        <p:spPr>
          <a:xfrm>
            <a:off x="0" y="13436082"/>
            <a:ext cx="24384000" cy="279918"/>
          </a:xfrm>
          <a:prstGeom prst="rect">
            <a:avLst/>
          </a:prstGeom>
        </p:spPr>
      </p:pic>
      <p:pic>
        <p:nvPicPr>
          <p:cNvPr id="9" name="Afbeelding 3">
            <a:extLst>
              <a:ext uri="{FF2B5EF4-FFF2-40B4-BE49-F238E27FC236}">
                <a16:creationId xmlns:a16="http://schemas.microsoft.com/office/drawing/2014/main" id="{91F46221-2AF8-3251-0371-38166283AA44}"/>
              </a:ext>
            </a:extLst>
          </p:cNvPr>
          <p:cNvPicPr>
            <a:picLocks noChangeAspect="1"/>
          </p:cNvPicPr>
          <p:nvPr/>
        </p:nvPicPr>
        <p:blipFill rotWithShape="1">
          <a:blip r:embed="rId6">
            <a:extLst>
              <a:ext uri="{28A0092B-C50C-407E-A947-70E740481C1C}">
                <a14:useLocalDpi xmlns:a14="http://schemas.microsoft.com/office/drawing/2010/main" val="0"/>
              </a:ext>
            </a:extLst>
          </a:blip>
          <a:srcRect t="97959"/>
          <a:stretch/>
        </p:blipFill>
        <p:spPr>
          <a:xfrm rot="5400000" flipV="1">
            <a:off x="14878051" y="4210050"/>
            <a:ext cx="13716002" cy="5295901"/>
          </a:xfrm>
          <a:prstGeom prst="rect">
            <a:avLst/>
          </a:prstGeom>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4E52A3-04D8-7AC0-D152-46FF15DAAC74}"/>
              </a:ext>
            </a:extLst>
          </p:cNvPr>
          <p:cNvSpPr/>
          <p:nvPr/>
        </p:nvSpPr>
        <p:spPr>
          <a:xfrm>
            <a:off x="0" y="0"/>
            <a:ext cx="24384000" cy="137160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6" name="TextBox 5">
            <a:extLst>
              <a:ext uri="{FF2B5EF4-FFF2-40B4-BE49-F238E27FC236}">
                <a16:creationId xmlns:a16="http://schemas.microsoft.com/office/drawing/2014/main" id="{724679F6-DB2C-88E9-A8D8-AC352959ACA9}"/>
              </a:ext>
            </a:extLst>
          </p:cNvPr>
          <p:cNvSpPr txBox="1"/>
          <p:nvPr/>
        </p:nvSpPr>
        <p:spPr>
          <a:xfrm>
            <a:off x="13970567" y="8174150"/>
            <a:ext cx="3235181" cy="1077218"/>
          </a:xfrm>
          <a:prstGeom prst="rect">
            <a:avLst/>
          </a:prstGeom>
          <a:noFill/>
        </p:spPr>
        <p:txBody>
          <a:bodyPr wrap="none" rtlCol="0">
            <a:spAutoFit/>
          </a:bodyPr>
          <a:lstStyle/>
          <a:p>
            <a:r>
              <a:rPr lang="en-US" sz="6400" i="1">
                <a:solidFill>
                  <a:schemeClr val="bg1"/>
                </a:solidFill>
                <a:latin typeface="Silka Black" panose="00000A00000000000000" pitchFamily="50" charset="0"/>
              </a:rPr>
              <a:t>Training.</a:t>
            </a:r>
            <a:endParaRPr lang="nl-NL" sz="6400" i="1">
              <a:solidFill>
                <a:schemeClr val="bg1"/>
              </a:solidFill>
              <a:latin typeface="Silka Black" panose="00000A00000000000000" pitchFamily="50" charset="0"/>
            </a:endParaRPr>
          </a:p>
        </p:txBody>
      </p:sp>
      <p:sp>
        <p:nvSpPr>
          <p:cNvPr id="7" name="TextBox 6">
            <a:extLst>
              <a:ext uri="{FF2B5EF4-FFF2-40B4-BE49-F238E27FC236}">
                <a16:creationId xmlns:a16="http://schemas.microsoft.com/office/drawing/2014/main" id="{0857A9D9-0853-472A-4BEE-5B147FBF6904}"/>
              </a:ext>
            </a:extLst>
          </p:cNvPr>
          <p:cNvSpPr txBox="1"/>
          <p:nvPr/>
        </p:nvSpPr>
        <p:spPr>
          <a:xfrm>
            <a:off x="2321977" y="8174150"/>
            <a:ext cx="2629246" cy="1077218"/>
          </a:xfrm>
          <a:prstGeom prst="rect">
            <a:avLst/>
          </a:prstGeom>
          <a:noFill/>
        </p:spPr>
        <p:txBody>
          <a:bodyPr wrap="none" rtlCol="0">
            <a:spAutoFit/>
          </a:bodyPr>
          <a:lstStyle/>
          <a:p>
            <a:r>
              <a:rPr lang="en-US" sz="6400" i="1">
                <a:solidFill>
                  <a:schemeClr val="bg1"/>
                </a:solidFill>
                <a:latin typeface="Silka Black" panose="00000A00000000000000" pitchFamily="50" charset="0"/>
              </a:rPr>
              <a:t>Access.</a:t>
            </a:r>
            <a:endParaRPr lang="nl-NL" sz="6400" i="1">
              <a:solidFill>
                <a:schemeClr val="bg1"/>
              </a:solidFill>
              <a:latin typeface="Silka Black" panose="00000A00000000000000" pitchFamily="50" charset="0"/>
            </a:endParaRPr>
          </a:p>
        </p:txBody>
      </p:sp>
      <p:sp>
        <p:nvSpPr>
          <p:cNvPr id="8" name="TextBox 7">
            <a:extLst>
              <a:ext uri="{FF2B5EF4-FFF2-40B4-BE49-F238E27FC236}">
                <a16:creationId xmlns:a16="http://schemas.microsoft.com/office/drawing/2014/main" id="{78C00745-2264-BC14-2D94-FEF1ABA4AC1F}"/>
              </a:ext>
            </a:extLst>
          </p:cNvPr>
          <p:cNvSpPr txBox="1"/>
          <p:nvPr/>
        </p:nvSpPr>
        <p:spPr>
          <a:xfrm>
            <a:off x="7724171" y="8174150"/>
            <a:ext cx="3522118" cy="1077218"/>
          </a:xfrm>
          <a:prstGeom prst="rect">
            <a:avLst/>
          </a:prstGeom>
          <a:noFill/>
        </p:spPr>
        <p:txBody>
          <a:bodyPr wrap="none" rtlCol="0">
            <a:spAutoFit/>
          </a:bodyPr>
          <a:lstStyle/>
          <a:p>
            <a:r>
              <a:rPr lang="en-US" sz="6400" i="1">
                <a:solidFill>
                  <a:schemeClr val="bg1"/>
                </a:solidFill>
                <a:latin typeface="Silka Black" panose="00000A00000000000000" pitchFamily="50" charset="0"/>
              </a:rPr>
              <a:t>Expertise.</a:t>
            </a:r>
            <a:endParaRPr lang="nl-NL" sz="6400" i="1">
              <a:solidFill>
                <a:schemeClr val="bg1"/>
              </a:solidFill>
              <a:latin typeface="Silka Black" panose="00000A00000000000000" pitchFamily="50" charset="0"/>
            </a:endParaRPr>
          </a:p>
        </p:txBody>
      </p:sp>
      <p:sp>
        <p:nvSpPr>
          <p:cNvPr id="9" name="TextBox 8">
            <a:extLst>
              <a:ext uri="{FF2B5EF4-FFF2-40B4-BE49-F238E27FC236}">
                <a16:creationId xmlns:a16="http://schemas.microsoft.com/office/drawing/2014/main" id="{41A30343-2BA4-89AF-64AD-F417CC3F19A9}"/>
              </a:ext>
            </a:extLst>
          </p:cNvPr>
          <p:cNvSpPr txBox="1"/>
          <p:nvPr/>
        </p:nvSpPr>
        <p:spPr>
          <a:xfrm>
            <a:off x="19742832" y="8174150"/>
            <a:ext cx="2202847" cy="1077218"/>
          </a:xfrm>
          <a:prstGeom prst="rect">
            <a:avLst/>
          </a:prstGeom>
          <a:noFill/>
        </p:spPr>
        <p:txBody>
          <a:bodyPr wrap="none" rtlCol="0">
            <a:spAutoFit/>
          </a:bodyPr>
          <a:lstStyle/>
          <a:p>
            <a:r>
              <a:rPr lang="en-US" sz="6400" i="1">
                <a:solidFill>
                  <a:schemeClr val="bg1"/>
                </a:solidFill>
                <a:latin typeface="Silka Black" panose="00000A00000000000000" pitchFamily="50" charset="0"/>
              </a:rPr>
              <a:t>Tools.</a:t>
            </a:r>
            <a:endParaRPr lang="nl-NL" sz="6400" i="1">
              <a:solidFill>
                <a:schemeClr val="bg1"/>
              </a:solidFill>
              <a:latin typeface="Silka Black" panose="00000A00000000000000" pitchFamily="50" charset="0"/>
            </a:endParaRPr>
          </a:p>
        </p:txBody>
      </p:sp>
      <p:pic>
        <p:nvPicPr>
          <p:cNvPr id="10" name="Graphic 9">
            <a:extLst>
              <a:ext uri="{FF2B5EF4-FFF2-40B4-BE49-F238E27FC236}">
                <a16:creationId xmlns:a16="http://schemas.microsoft.com/office/drawing/2014/main" id="{9369BE44-1744-A1F3-0DDA-45B70AFFF87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496498" y="8941360"/>
            <a:ext cx="4322648" cy="4322648"/>
          </a:xfrm>
          <a:prstGeom prst="rect">
            <a:avLst/>
          </a:prstGeom>
        </p:spPr>
      </p:pic>
      <p:pic>
        <p:nvPicPr>
          <p:cNvPr id="11" name="Graphic 10">
            <a:extLst>
              <a:ext uri="{FF2B5EF4-FFF2-40B4-BE49-F238E27FC236}">
                <a16:creationId xmlns:a16="http://schemas.microsoft.com/office/drawing/2014/main" id="{1966516E-3F7E-9468-2EAD-D0E600CF2A8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3536" y="9485664"/>
            <a:ext cx="3483384" cy="3483384"/>
          </a:xfrm>
          <a:prstGeom prst="rect">
            <a:avLst/>
          </a:prstGeom>
        </p:spPr>
      </p:pic>
      <p:pic>
        <p:nvPicPr>
          <p:cNvPr id="12" name="Graphic 11">
            <a:extLst>
              <a:ext uri="{FF2B5EF4-FFF2-40B4-BE49-F238E27FC236}">
                <a16:creationId xmlns:a16="http://schemas.microsoft.com/office/drawing/2014/main" id="{3C6E6357-E86D-6CC9-45C5-F817F18B3EB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9540572" y="9771664"/>
            <a:ext cx="2630384" cy="2630384"/>
          </a:xfrm>
          <a:prstGeom prst="rect">
            <a:avLst/>
          </a:prstGeom>
        </p:spPr>
      </p:pic>
      <p:pic>
        <p:nvPicPr>
          <p:cNvPr id="13" name="Graphic 12">
            <a:extLst>
              <a:ext uri="{FF2B5EF4-FFF2-40B4-BE49-F238E27FC236}">
                <a16:creationId xmlns:a16="http://schemas.microsoft.com/office/drawing/2014/main" id="{6F3B0D56-57BD-5594-177D-E4B40C6DCA9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3643797" y="9225845"/>
            <a:ext cx="3888722" cy="3888722"/>
          </a:xfrm>
          <a:prstGeom prst="rect">
            <a:avLst/>
          </a:prstGeom>
        </p:spPr>
      </p:pic>
      <p:pic>
        <p:nvPicPr>
          <p:cNvPr id="4" name="Graphic 3">
            <a:extLst>
              <a:ext uri="{FF2B5EF4-FFF2-40B4-BE49-F238E27FC236}">
                <a16:creationId xmlns:a16="http://schemas.microsoft.com/office/drawing/2014/main" id="{3CD510D0-62BD-0BA5-2961-A7852FCCC1C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084994" y="1902395"/>
            <a:ext cx="20258068" cy="4560166"/>
          </a:xfrm>
          <a:prstGeom prst="rect">
            <a:avLst/>
          </a:prstGeom>
        </p:spPr>
      </p:pic>
    </p:spTree>
    <p:extLst>
      <p:ext uri="{BB962C8B-B14F-4D97-AF65-F5344CB8AC3E}">
        <p14:creationId xmlns:p14="http://schemas.microsoft.com/office/powerpoint/2010/main" val="2614376212"/>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science experiment&#10;&#10;AI-generated content may be incorrect.">
            <a:extLst>
              <a:ext uri="{FF2B5EF4-FFF2-40B4-BE49-F238E27FC236}">
                <a16:creationId xmlns:a16="http://schemas.microsoft.com/office/drawing/2014/main" id="{84C5F731-7944-E6C0-0162-CDCEA220F5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9610" y="-564203"/>
            <a:ext cx="21175456" cy="14591490"/>
          </a:xfrm>
          <a:prstGeom prst="rect">
            <a:avLst/>
          </a:prstGeom>
        </p:spPr>
      </p:pic>
    </p:spTree>
    <p:extLst>
      <p:ext uri="{BB962C8B-B14F-4D97-AF65-F5344CB8AC3E}">
        <p14:creationId xmlns:p14="http://schemas.microsoft.com/office/powerpoint/2010/main" val="4036198191"/>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FFC39A-A39C-9C2D-48A2-15DAF70472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2653" y="-132701"/>
            <a:ext cx="15769472" cy="15613478"/>
          </a:xfrm>
          <a:prstGeom prst="rect">
            <a:avLst/>
          </a:prstGeom>
        </p:spPr>
      </p:pic>
      <p:grpSp>
        <p:nvGrpSpPr>
          <p:cNvPr id="29" name="Group 28">
            <a:extLst>
              <a:ext uri="{FF2B5EF4-FFF2-40B4-BE49-F238E27FC236}">
                <a16:creationId xmlns:a16="http://schemas.microsoft.com/office/drawing/2014/main" id="{291BB68E-B3A4-5F2F-BA0C-ABF51E66A058}"/>
              </a:ext>
            </a:extLst>
          </p:cNvPr>
          <p:cNvGrpSpPr/>
          <p:nvPr/>
        </p:nvGrpSpPr>
        <p:grpSpPr>
          <a:xfrm>
            <a:off x="2562566" y="-1735467"/>
            <a:ext cx="7775958" cy="7135662"/>
            <a:chOff x="1271745" y="-1061540"/>
            <a:chExt cx="4367224" cy="3975189"/>
          </a:xfrm>
        </p:grpSpPr>
        <p:sp>
          <p:nvSpPr>
            <p:cNvPr id="9" name="Rectangle: Rounded Corners 8">
              <a:extLst>
                <a:ext uri="{FF2B5EF4-FFF2-40B4-BE49-F238E27FC236}">
                  <a16:creationId xmlns:a16="http://schemas.microsoft.com/office/drawing/2014/main" id="{0055C71C-E7F3-1305-CCE3-44F301033AD2}"/>
                </a:ext>
              </a:extLst>
            </p:cNvPr>
            <p:cNvSpPr/>
            <p:nvPr/>
          </p:nvSpPr>
          <p:spPr>
            <a:xfrm>
              <a:off x="1271745" y="-1061540"/>
              <a:ext cx="4367224" cy="3975189"/>
            </a:xfrm>
            <a:prstGeom prst="roundRect">
              <a:avLst/>
            </a:prstGeom>
            <a:solidFill>
              <a:srgbClr val="2E52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grpSp>
          <p:nvGrpSpPr>
            <p:cNvPr id="12" name="Group 11">
              <a:extLst>
                <a:ext uri="{FF2B5EF4-FFF2-40B4-BE49-F238E27FC236}">
                  <a16:creationId xmlns:a16="http://schemas.microsoft.com/office/drawing/2014/main" id="{F923FC3C-71BE-17DB-FB8E-8AE9DA861C06}"/>
                </a:ext>
              </a:extLst>
            </p:cNvPr>
            <p:cNvGrpSpPr/>
            <p:nvPr/>
          </p:nvGrpSpPr>
          <p:grpSpPr>
            <a:xfrm>
              <a:off x="1481955" y="1904953"/>
              <a:ext cx="3993930" cy="877163"/>
              <a:chOff x="840828" y="3082104"/>
              <a:chExt cx="3993930" cy="877163"/>
            </a:xfrm>
          </p:grpSpPr>
          <p:sp>
            <p:nvSpPr>
              <p:cNvPr id="4" name="TextBox 3">
                <a:extLst>
                  <a:ext uri="{FF2B5EF4-FFF2-40B4-BE49-F238E27FC236}">
                    <a16:creationId xmlns:a16="http://schemas.microsoft.com/office/drawing/2014/main" id="{CDA7EF54-C614-3048-71EA-0E90D89A5E79}"/>
                  </a:ext>
                </a:extLst>
              </p:cNvPr>
              <p:cNvSpPr txBox="1"/>
              <p:nvPr/>
            </p:nvSpPr>
            <p:spPr>
              <a:xfrm>
                <a:off x="840828" y="3113634"/>
                <a:ext cx="819806" cy="415499"/>
              </a:xfrm>
              <a:prstGeom prst="rect">
                <a:avLst/>
              </a:prstGeom>
              <a:noFill/>
            </p:spPr>
            <p:txBody>
              <a:bodyPr wrap="square" lIns="91440" tIns="45720" rIns="91440" bIns="45720" rtlCol="0" anchor="t">
                <a:spAutoFit/>
              </a:bodyPr>
              <a:lstStyle/>
              <a:p>
                <a:r>
                  <a:rPr lang="en-US" sz="4800">
                    <a:solidFill>
                      <a:schemeClr val="bg1"/>
                    </a:solidFill>
                    <a:latin typeface="Silka Bold"/>
                  </a:rPr>
                  <a:t>14</a:t>
                </a:r>
                <a:endParaRPr lang="nl-NL" sz="4800">
                  <a:solidFill>
                    <a:schemeClr val="bg1"/>
                  </a:solidFill>
                  <a:latin typeface="Silka Bold"/>
                </a:endParaRPr>
              </a:p>
            </p:txBody>
          </p:sp>
          <p:sp>
            <p:nvSpPr>
              <p:cNvPr id="6" name="TextBox 5">
                <a:extLst>
                  <a:ext uri="{FF2B5EF4-FFF2-40B4-BE49-F238E27FC236}">
                    <a16:creationId xmlns:a16="http://schemas.microsoft.com/office/drawing/2014/main" id="{1936DFEC-1F9C-4238-9044-A996062ED733}"/>
                  </a:ext>
                </a:extLst>
              </p:cNvPr>
              <p:cNvSpPr txBox="1"/>
              <p:nvPr/>
            </p:nvSpPr>
            <p:spPr>
              <a:xfrm>
                <a:off x="1660633" y="3082104"/>
                <a:ext cx="3174125" cy="877163"/>
              </a:xfrm>
              <a:prstGeom prst="rect">
                <a:avLst/>
              </a:prstGeom>
              <a:noFill/>
            </p:spPr>
            <p:txBody>
              <a:bodyPr wrap="square" lIns="91440" tIns="45720" rIns="91440" bIns="45720" rtlCol="0" anchor="t">
                <a:spAutoFit/>
              </a:bodyPr>
              <a:lstStyle/>
              <a:p>
                <a:r>
                  <a:rPr lang="en-US" sz="4800" dirty="0">
                    <a:solidFill>
                      <a:schemeClr val="bg1"/>
                    </a:solidFill>
                    <a:latin typeface="Silka SemiBold"/>
                  </a:rPr>
                  <a:t>European and </a:t>
                </a:r>
              </a:p>
              <a:p>
                <a:r>
                  <a:rPr lang="en-US" sz="4800" dirty="0">
                    <a:solidFill>
                      <a:schemeClr val="bg1"/>
                    </a:solidFill>
                    <a:latin typeface="Silka SemiBold"/>
                  </a:rPr>
                  <a:t>partner</a:t>
                </a:r>
                <a:r>
                  <a:rPr lang="en-US" sz="6000" dirty="0">
                    <a:solidFill>
                      <a:schemeClr val="bg1"/>
                    </a:solidFill>
                    <a:latin typeface="Silka SemiBold"/>
                  </a:rPr>
                  <a:t> </a:t>
                </a:r>
                <a:r>
                  <a:rPr lang="en-US" sz="4800" dirty="0">
                    <a:solidFill>
                      <a:schemeClr val="bg1"/>
                    </a:solidFill>
                    <a:latin typeface="Silka SemiBold"/>
                  </a:rPr>
                  <a:t>countries </a:t>
                </a:r>
                <a:endParaRPr lang="nl-NL" sz="4800">
                  <a:solidFill>
                    <a:schemeClr val="bg1"/>
                  </a:solidFill>
                  <a:latin typeface="Silka SemiBold"/>
                </a:endParaRPr>
              </a:p>
            </p:txBody>
          </p:sp>
        </p:grpSp>
        <p:grpSp>
          <p:nvGrpSpPr>
            <p:cNvPr id="13" name="Group 12">
              <a:extLst>
                <a:ext uri="{FF2B5EF4-FFF2-40B4-BE49-F238E27FC236}">
                  <a16:creationId xmlns:a16="http://schemas.microsoft.com/office/drawing/2014/main" id="{2BB5866E-4C13-CD2B-846C-8489836D0CB9}"/>
                </a:ext>
              </a:extLst>
            </p:cNvPr>
            <p:cNvGrpSpPr/>
            <p:nvPr/>
          </p:nvGrpSpPr>
          <p:grpSpPr>
            <a:xfrm>
              <a:off x="1481955" y="1082301"/>
              <a:ext cx="3993930" cy="422817"/>
              <a:chOff x="840828" y="2275218"/>
              <a:chExt cx="3993930" cy="422817"/>
            </a:xfrm>
          </p:grpSpPr>
          <p:sp>
            <p:nvSpPr>
              <p:cNvPr id="3" name="TextBox 2">
                <a:extLst>
                  <a:ext uri="{FF2B5EF4-FFF2-40B4-BE49-F238E27FC236}">
                    <a16:creationId xmlns:a16="http://schemas.microsoft.com/office/drawing/2014/main" id="{2B6F0845-1567-545F-A38E-A04B96B3ABA9}"/>
                  </a:ext>
                </a:extLst>
              </p:cNvPr>
              <p:cNvSpPr txBox="1"/>
              <p:nvPr/>
            </p:nvSpPr>
            <p:spPr>
              <a:xfrm>
                <a:off x="840828" y="2275218"/>
                <a:ext cx="819806" cy="415499"/>
              </a:xfrm>
              <a:prstGeom prst="rect">
                <a:avLst/>
              </a:prstGeom>
              <a:noFill/>
            </p:spPr>
            <p:txBody>
              <a:bodyPr wrap="square" lIns="91440" tIns="45720" rIns="91440" bIns="45720" rtlCol="0" anchor="t">
                <a:spAutoFit/>
              </a:bodyPr>
              <a:lstStyle/>
              <a:p>
                <a:r>
                  <a:rPr lang="en-US" sz="4800" dirty="0">
                    <a:solidFill>
                      <a:schemeClr val="bg1"/>
                    </a:solidFill>
                    <a:latin typeface="Silka Bold"/>
                  </a:rPr>
                  <a:t>40</a:t>
                </a:r>
                <a:endParaRPr lang="nl-NL" sz="7200" dirty="0">
                  <a:solidFill>
                    <a:schemeClr val="bg1"/>
                  </a:solidFill>
                  <a:latin typeface="Silka Bold" panose="00000800000000000000" pitchFamily="50" charset="0"/>
                </a:endParaRPr>
              </a:p>
            </p:txBody>
          </p:sp>
          <p:sp>
            <p:nvSpPr>
              <p:cNvPr id="7" name="TextBox 6">
                <a:extLst>
                  <a:ext uri="{FF2B5EF4-FFF2-40B4-BE49-F238E27FC236}">
                    <a16:creationId xmlns:a16="http://schemas.microsoft.com/office/drawing/2014/main" id="{DCE91655-0B9C-C9A1-51CB-3942336EBB95}"/>
                  </a:ext>
                </a:extLst>
              </p:cNvPr>
              <p:cNvSpPr txBox="1"/>
              <p:nvPr/>
            </p:nvSpPr>
            <p:spPr>
              <a:xfrm>
                <a:off x="1660633" y="2282536"/>
                <a:ext cx="3174125" cy="415499"/>
              </a:xfrm>
              <a:prstGeom prst="rect">
                <a:avLst/>
              </a:prstGeom>
              <a:noFill/>
            </p:spPr>
            <p:txBody>
              <a:bodyPr wrap="square" lIns="91440" tIns="45720" rIns="91440" bIns="45720" rtlCol="0" anchor="t">
                <a:spAutoFit/>
              </a:bodyPr>
              <a:lstStyle/>
              <a:p>
                <a:r>
                  <a:rPr lang="en-US" sz="4800" dirty="0">
                    <a:solidFill>
                      <a:schemeClr val="bg1"/>
                    </a:solidFill>
                    <a:latin typeface="Silka SemiBold"/>
                  </a:rPr>
                  <a:t>Imaging facilities</a:t>
                </a:r>
                <a:endParaRPr lang="nl-NL" sz="4800">
                  <a:solidFill>
                    <a:schemeClr val="bg1"/>
                  </a:solidFill>
                  <a:latin typeface="Silka SemiBold"/>
                </a:endParaRPr>
              </a:p>
            </p:txBody>
          </p:sp>
        </p:grpSp>
        <p:grpSp>
          <p:nvGrpSpPr>
            <p:cNvPr id="14" name="Group 13">
              <a:extLst>
                <a:ext uri="{FF2B5EF4-FFF2-40B4-BE49-F238E27FC236}">
                  <a16:creationId xmlns:a16="http://schemas.microsoft.com/office/drawing/2014/main" id="{4EC47D5F-6C91-796F-EB67-2CCDCB00420E}"/>
                </a:ext>
              </a:extLst>
            </p:cNvPr>
            <p:cNvGrpSpPr/>
            <p:nvPr/>
          </p:nvGrpSpPr>
          <p:grpSpPr>
            <a:xfrm>
              <a:off x="1481955" y="259650"/>
              <a:ext cx="3974812" cy="445123"/>
              <a:chOff x="840828" y="1436801"/>
              <a:chExt cx="3974812" cy="445123"/>
            </a:xfrm>
          </p:grpSpPr>
          <p:sp>
            <p:nvSpPr>
              <p:cNvPr id="2" name="TextBox 1">
                <a:extLst>
                  <a:ext uri="{FF2B5EF4-FFF2-40B4-BE49-F238E27FC236}">
                    <a16:creationId xmlns:a16="http://schemas.microsoft.com/office/drawing/2014/main" id="{B2368FA7-FAF6-7FE2-1C52-436B4F32AF9E}"/>
                  </a:ext>
                </a:extLst>
              </p:cNvPr>
              <p:cNvSpPr txBox="1"/>
              <p:nvPr/>
            </p:nvSpPr>
            <p:spPr>
              <a:xfrm>
                <a:off x="840828" y="1436801"/>
                <a:ext cx="819806" cy="415499"/>
              </a:xfrm>
              <a:prstGeom prst="rect">
                <a:avLst/>
              </a:prstGeom>
              <a:noFill/>
            </p:spPr>
            <p:txBody>
              <a:bodyPr wrap="square" lIns="91440" tIns="45720" rIns="91440" bIns="45720" rtlCol="0" anchor="t">
                <a:spAutoFit/>
              </a:bodyPr>
              <a:lstStyle/>
              <a:p>
                <a:r>
                  <a:rPr lang="en-US" sz="4800" dirty="0">
                    <a:solidFill>
                      <a:schemeClr val="bg1"/>
                    </a:solidFill>
                    <a:latin typeface="Silka Bold"/>
                  </a:rPr>
                  <a:t>22</a:t>
                </a:r>
                <a:endParaRPr lang="nl-NL" sz="4800" dirty="0">
                  <a:solidFill>
                    <a:schemeClr val="bg1"/>
                  </a:solidFill>
                  <a:latin typeface="Silka Bold"/>
                </a:endParaRPr>
              </a:p>
            </p:txBody>
          </p:sp>
          <p:sp>
            <p:nvSpPr>
              <p:cNvPr id="8" name="TextBox 7">
                <a:extLst>
                  <a:ext uri="{FF2B5EF4-FFF2-40B4-BE49-F238E27FC236}">
                    <a16:creationId xmlns:a16="http://schemas.microsoft.com/office/drawing/2014/main" id="{4FDE900E-2B35-5B42-54C5-770E2677DCB7}"/>
                  </a:ext>
                </a:extLst>
              </p:cNvPr>
              <p:cNvSpPr txBox="1"/>
              <p:nvPr/>
            </p:nvSpPr>
            <p:spPr>
              <a:xfrm>
                <a:off x="1641515" y="1466425"/>
                <a:ext cx="3174125" cy="415499"/>
              </a:xfrm>
              <a:prstGeom prst="rect">
                <a:avLst/>
              </a:prstGeom>
              <a:noFill/>
            </p:spPr>
            <p:txBody>
              <a:bodyPr wrap="square" lIns="91440" tIns="45720" rIns="91440" bIns="45720" rtlCol="0" anchor="t">
                <a:spAutoFit/>
              </a:bodyPr>
              <a:lstStyle/>
              <a:p>
                <a:r>
                  <a:rPr lang="en-US" sz="4800" dirty="0">
                    <a:solidFill>
                      <a:schemeClr val="bg1"/>
                    </a:solidFill>
                    <a:latin typeface="Silka SemiBold"/>
                  </a:rPr>
                  <a:t>Institutes</a:t>
                </a:r>
                <a:endParaRPr lang="nl-NL" sz="4800">
                  <a:solidFill>
                    <a:schemeClr val="bg1"/>
                  </a:solidFill>
                  <a:latin typeface="Silka SemiBold"/>
                </a:endParaRPr>
              </a:p>
            </p:txBody>
          </p:sp>
        </p:grpSp>
      </p:grpSp>
      <p:pic>
        <p:nvPicPr>
          <p:cNvPr id="15" name="Picture 14">
            <a:extLst>
              <a:ext uri="{FF2B5EF4-FFF2-40B4-BE49-F238E27FC236}">
                <a16:creationId xmlns:a16="http://schemas.microsoft.com/office/drawing/2014/main" id="{DD4FE966-0FC1-F123-3120-2599C162807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2140" y="92776"/>
            <a:ext cx="879612" cy="879612"/>
          </a:xfrm>
          <a:prstGeom prst="rect">
            <a:avLst/>
          </a:prstGeom>
        </p:spPr>
      </p:pic>
      <p:pic>
        <p:nvPicPr>
          <p:cNvPr id="16" name="Picture 15">
            <a:extLst>
              <a:ext uri="{FF2B5EF4-FFF2-40B4-BE49-F238E27FC236}">
                <a16:creationId xmlns:a16="http://schemas.microsoft.com/office/drawing/2014/main" id="{0B6F5A9A-0226-CD05-CDED-67C2916A50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2140" y="1069820"/>
            <a:ext cx="879612" cy="879612"/>
          </a:xfrm>
          <a:prstGeom prst="rect">
            <a:avLst/>
          </a:prstGeom>
        </p:spPr>
      </p:pic>
      <p:pic>
        <p:nvPicPr>
          <p:cNvPr id="17" name="Picture 16">
            <a:extLst>
              <a:ext uri="{FF2B5EF4-FFF2-40B4-BE49-F238E27FC236}">
                <a16:creationId xmlns:a16="http://schemas.microsoft.com/office/drawing/2014/main" id="{5E746916-F678-C066-0D41-AA398C59666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2140" y="2046864"/>
            <a:ext cx="879612" cy="879612"/>
          </a:xfrm>
          <a:prstGeom prst="rect">
            <a:avLst/>
          </a:prstGeom>
        </p:spPr>
      </p:pic>
      <p:pic>
        <p:nvPicPr>
          <p:cNvPr id="18" name="Picture 17">
            <a:extLst>
              <a:ext uri="{FF2B5EF4-FFF2-40B4-BE49-F238E27FC236}">
                <a16:creationId xmlns:a16="http://schemas.microsoft.com/office/drawing/2014/main" id="{D663CBB9-82F9-D88B-737B-9F08F4AD395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2140" y="3023908"/>
            <a:ext cx="879612" cy="879612"/>
          </a:xfrm>
          <a:prstGeom prst="rect">
            <a:avLst/>
          </a:prstGeom>
        </p:spPr>
      </p:pic>
      <p:pic>
        <p:nvPicPr>
          <p:cNvPr id="19" name="Picture 18">
            <a:extLst>
              <a:ext uri="{FF2B5EF4-FFF2-40B4-BE49-F238E27FC236}">
                <a16:creationId xmlns:a16="http://schemas.microsoft.com/office/drawing/2014/main" id="{2BA12883-0ED6-F600-F800-1CB597B780F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2140" y="9863216"/>
            <a:ext cx="879612" cy="879612"/>
          </a:xfrm>
          <a:prstGeom prst="rect">
            <a:avLst/>
          </a:prstGeom>
        </p:spPr>
      </p:pic>
      <p:pic>
        <p:nvPicPr>
          <p:cNvPr id="20" name="Picture 19">
            <a:extLst>
              <a:ext uri="{FF2B5EF4-FFF2-40B4-BE49-F238E27FC236}">
                <a16:creationId xmlns:a16="http://schemas.microsoft.com/office/drawing/2014/main" id="{DDC12312-C736-BC7D-19E7-9AC823360D1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2140" y="4000952"/>
            <a:ext cx="879612" cy="879612"/>
          </a:xfrm>
          <a:prstGeom prst="rect">
            <a:avLst/>
          </a:prstGeom>
        </p:spPr>
      </p:pic>
      <p:pic>
        <p:nvPicPr>
          <p:cNvPr id="21" name="Picture 20">
            <a:extLst>
              <a:ext uri="{FF2B5EF4-FFF2-40B4-BE49-F238E27FC236}">
                <a16:creationId xmlns:a16="http://schemas.microsoft.com/office/drawing/2014/main" id="{3BD0E354-E542-B9AF-DF14-8137AA1C49E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2140" y="4977996"/>
            <a:ext cx="879612" cy="879612"/>
          </a:xfrm>
          <a:prstGeom prst="rect">
            <a:avLst/>
          </a:prstGeom>
        </p:spPr>
      </p:pic>
      <p:pic>
        <p:nvPicPr>
          <p:cNvPr id="22" name="Picture 21">
            <a:extLst>
              <a:ext uri="{FF2B5EF4-FFF2-40B4-BE49-F238E27FC236}">
                <a16:creationId xmlns:a16="http://schemas.microsoft.com/office/drawing/2014/main" id="{33E06DD1-643A-D95B-D729-C870A49A77B7}"/>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12140" y="5955040"/>
            <a:ext cx="879612" cy="879612"/>
          </a:xfrm>
          <a:prstGeom prst="rect">
            <a:avLst/>
          </a:prstGeom>
        </p:spPr>
      </p:pic>
      <p:pic>
        <p:nvPicPr>
          <p:cNvPr id="23" name="Picture 22">
            <a:extLst>
              <a:ext uri="{FF2B5EF4-FFF2-40B4-BE49-F238E27FC236}">
                <a16:creationId xmlns:a16="http://schemas.microsoft.com/office/drawing/2014/main" id="{A5C62423-281C-6D6A-C61A-ADBC81672A9D}"/>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12140" y="6932084"/>
            <a:ext cx="879612" cy="879612"/>
          </a:xfrm>
          <a:prstGeom prst="rect">
            <a:avLst/>
          </a:prstGeom>
        </p:spPr>
      </p:pic>
      <p:pic>
        <p:nvPicPr>
          <p:cNvPr id="24" name="Picture 23">
            <a:extLst>
              <a:ext uri="{FF2B5EF4-FFF2-40B4-BE49-F238E27FC236}">
                <a16:creationId xmlns:a16="http://schemas.microsoft.com/office/drawing/2014/main" id="{C5F6A9DE-A421-2BDA-2791-69E3821120E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2140" y="11817304"/>
            <a:ext cx="879612" cy="879612"/>
          </a:xfrm>
          <a:prstGeom prst="rect">
            <a:avLst/>
          </a:prstGeom>
        </p:spPr>
      </p:pic>
      <p:pic>
        <p:nvPicPr>
          <p:cNvPr id="25" name="Picture 24">
            <a:extLst>
              <a:ext uri="{FF2B5EF4-FFF2-40B4-BE49-F238E27FC236}">
                <a16:creationId xmlns:a16="http://schemas.microsoft.com/office/drawing/2014/main" id="{EA1EF0E8-3CD8-AEE3-EA3B-0EC77D9E3127}"/>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12140" y="7909128"/>
            <a:ext cx="879612" cy="879612"/>
          </a:xfrm>
          <a:prstGeom prst="rect">
            <a:avLst/>
          </a:prstGeom>
        </p:spPr>
      </p:pic>
      <p:pic>
        <p:nvPicPr>
          <p:cNvPr id="26" name="Picture 25">
            <a:extLst>
              <a:ext uri="{FF2B5EF4-FFF2-40B4-BE49-F238E27FC236}">
                <a16:creationId xmlns:a16="http://schemas.microsoft.com/office/drawing/2014/main" id="{8CA1128A-D19E-36FB-675B-93B80126D83C}"/>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12140" y="8886172"/>
            <a:ext cx="879612" cy="879612"/>
          </a:xfrm>
          <a:prstGeom prst="rect">
            <a:avLst/>
          </a:prstGeom>
        </p:spPr>
      </p:pic>
      <p:pic>
        <p:nvPicPr>
          <p:cNvPr id="27" name="Picture 26">
            <a:extLst>
              <a:ext uri="{FF2B5EF4-FFF2-40B4-BE49-F238E27FC236}">
                <a16:creationId xmlns:a16="http://schemas.microsoft.com/office/drawing/2014/main" id="{4AE8FC04-582D-86DC-CE5C-A3BAF818C5F8}"/>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12140" y="10840260"/>
            <a:ext cx="879612" cy="879612"/>
          </a:xfrm>
          <a:prstGeom prst="rect">
            <a:avLst/>
          </a:prstGeom>
        </p:spPr>
      </p:pic>
      <p:pic>
        <p:nvPicPr>
          <p:cNvPr id="28" name="Picture 27">
            <a:extLst>
              <a:ext uri="{FF2B5EF4-FFF2-40B4-BE49-F238E27FC236}">
                <a16:creationId xmlns:a16="http://schemas.microsoft.com/office/drawing/2014/main" id="{E09E90AF-3EDA-3050-3F14-5A13D7C54E75}"/>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12140" y="12794348"/>
            <a:ext cx="879612" cy="879612"/>
          </a:xfrm>
          <a:prstGeom prst="rect">
            <a:avLst/>
          </a:prstGeom>
        </p:spPr>
      </p:pic>
      <p:pic>
        <p:nvPicPr>
          <p:cNvPr id="10" name="Picture 9">
            <a:extLst>
              <a:ext uri="{FF2B5EF4-FFF2-40B4-BE49-F238E27FC236}">
                <a16:creationId xmlns:a16="http://schemas.microsoft.com/office/drawing/2014/main" id="{81DDE538-1F0E-42FF-6A92-51844E99494D}"/>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409595" y="11712194"/>
            <a:ext cx="3067806" cy="655876"/>
          </a:xfrm>
          <a:prstGeom prst="rect">
            <a:avLst/>
          </a:prstGeom>
        </p:spPr>
      </p:pic>
      <p:sp>
        <p:nvSpPr>
          <p:cNvPr id="11" name="TextBox 10">
            <a:extLst>
              <a:ext uri="{FF2B5EF4-FFF2-40B4-BE49-F238E27FC236}">
                <a16:creationId xmlns:a16="http://schemas.microsoft.com/office/drawing/2014/main" id="{2A7FA60A-B2AF-10D2-C747-4A5AD0535AED}"/>
              </a:ext>
            </a:extLst>
          </p:cNvPr>
          <p:cNvSpPr txBox="1"/>
          <p:nvPr/>
        </p:nvSpPr>
        <p:spPr>
          <a:xfrm>
            <a:off x="1271404" y="12449089"/>
            <a:ext cx="8734448" cy="1077218"/>
          </a:xfrm>
          <a:prstGeom prst="rect">
            <a:avLst/>
          </a:prstGeom>
          <a:noFill/>
        </p:spPr>
        <p:txBody>
          <a:bodyPr wrap="square" rtlCol="0">
            <a:spAutoFit/>
          </a:bodyPr>
          <a:lstStyle/>
          <a:p>
            <a:r>
              <a:rPr lang="en-US" sz="1600"/>
              <a:t>Funded by the European Union under Grant Agreement no. 101131765. Views and opinions expressed are however those of the author(s) only and do not necessarily reflect those of the European Union or the European Commission. Neither the European Union nor the granting authority can be held responsible for them.</a:t>
            </a:r>
            <a:endParaRPr lang="nl-NL" sz="1600"/>
          </a:p>
        </p:txBody>
      </p:sp>
    </p:spTree>
    <p:extLst>
      <p:ext uri="{BB962C8B-B14F-4D97-AF65-F5344CB8AC3E}">
        <p14:creationId xmlns:p14="http://schemas.microsoft.com/office/powerpoint/2010/main" val="423319144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after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val 12">
            <a:extLst>
              <a:ext uri="{FF2B5EF4-FFF2-40B4-BE49-F238E27FC236}">
                <a16:creationId xmlns:a16="http://schemas.microsoft.com/office/drawing/2014/main" id="{D5E2DD44-154B-3635-1997-FFCF970DDDC8}"/>
              </a:ext>
            </a:extLst>
          </p:cNvPr>
          <p:cNvSpPr/>
          <p:nvPr/>
        </p:nvSpPr>
        <p:spPr>
          <a:xfrm>
            <a:off x="-2186148" y="-1114106"/>
            <a:ext cx="7525408" cy="7525408"/>
          </a:xfrm>
          <a:prstGeom prst="ellipse">
            <a:avLst/>
          </a:prstGeom>
          <a:solidFill>
            <a:srgbClr val="E94C1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9" name="Rectangle 8">
            <a:extLst>
              <a:ext uri="{FF2B5EF4-FFF2-40B4-BE49-F238E27FC236}">
                <a16:creationId xmlns:a16="http://schemas.microsoft.com/office/drawing/2014/main" id="{A65262B4-115B-D77F-8BDF-CCD9FCC3A4FA}"/>
              </a:ext>
            </a:extLst>
          </p:cNvPr>
          <p:cNvSpPr/>
          <p:nvPr/>
        </p:nvSpPr>
        <p:spPr>
          <a:xfrm>
            <a:off x="7963441" y="4621295"/>
            <a:ext cx="3955298" cy="1303282"/>
          </a:xfrm>
          <a:prstGeom prst="rect">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pic>
        <p:nvPicPr>
          <p:cNvPr id="34" name="Graphic 33">
            <a:extLst>
              <a:ext uri="{FF2B5EF4-FFF2-40B4-BE49-F238E27FC236}">
                <a16:creationId xmlns:a16="http://schemas.microsoft.com/office/drawing/2014/main" id="{304DA301-7102-5F20-EADA-790E9DA8A32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2200" y="873302"/>
            <a:ext cx="5538004" cy="5538004"/>
          </a:xfrm>
          <a:prstGeom prst="rect">
            <a:avLst/>
          </a:prstGeom>
        </p:spPr>
      </p:pic>
      <p:sp>
        <p:nvSpPr>
          <p:cNvPr id="4" name="TextBox 3">
            <a:extLst>
              <a:ext uri="{FF2B5EF4-FFF2-40B4-BE49-F238E27FC236}">
                <a16:creationId xmlns:a16="http://schemas.microsoft.com/office/drawing/2014/main" id="{FB18B04D-9E32-1EDF-26E0-1FFF102887B4}"/>
              </a:ext>
            </a:extLst>
          </p:cNvPr>
          <p:cNvSpPr txBox="1"/>
          <p:nvPr/>
        </p:nvSpPr>
        <p:spPr>
          <a:xfrm>
            <a:off x="4886346" y="687084"/>
            <a:ext cx="18358972" cy="2308324"/>
          </a:xfrm>
          <a:prstGeom prst="rect">
            <a:avLst/>
          </a:prstGeom>
          <a:noFill/>
        </p:spPr>
        <p:txBody>
          <a:bodyPr wrap="square" rtlCol="0">
            <a:spAutoFit/>
          </a:bodyPr>
          <a:lstStyle/>
          <a:p>
            <a:pPr algn="r"/>
            <a:r>
              <a:rPr lang="en-US" sz="7200">
                <a:latin typeface="Silka SemiBold" panose="00000700000000000000" pitchFamily="50" charset="0"/>
                <a:ea typeface="Open Sans" panose="020B0606030504020204" pitchFamily="34" charset="0"/>
                <a:cs typeface="Open Sans" panose="020B0606030504020204" pitchFamily="34" charset="0"/>
              </a:rPr>
              <a:t>Transnational Access to </a:t>
            </a:r>
          </a:p>
          <a:p>
            <a:pPr algn="r"/>
            <a:r>
              <a:rPr lang="en-US" sz="7200">
                <a:latin typeface="Silka SemiBold" panose="00000700000000000000" pitchFamily="50" charset="0"/>
                <a:ea typeface="Open Sans" panose="020B0606030504020204" pitchFamily="34" charset="0"/>
                <a:cs typeface="Open Sans" panose="020B0606030504020204" pitchFamily="34" charset="0"/>
              </a:rPr>
              <a:t>Imaging &amp; Data Processing Facilities </a:t>
            </a:r>
            <a:endParaRPr lang="en-NL" sz="7200">
              <a:latin typeface="Silka SemiBold" panose="00000700000000000000" pitchFamily="50" charset="0"/>
              <a:ea typeface="Open Sans" panose="020B0606030504020204" pitchFamily="34" charset="0"/>
              <a:cs typeface="Open Sans" panose="020B0606030504020204" pitchFamily="34" charset="0"/>
            </a:endParaRPr>
          </a:p>
        </p:txBody>
      </p:sp>
      <p:sp>
        <p:nvSpPr>
          <p:cNvPr id="5" name="TextBox 4">
            <a:extLst>
              <a:ext uri="{FF2B5EF4-FFF2-40B4-BE49-F238E27FC236}">
                <a16:creationId xmlns:a16="http://schemas.microsoft.com/office/drawing/2014/main" id="{22FB6074-B04E-DF11-6074-7D1E6FB555DC}"/>
              </a:ext>
            </a:extLst>
          </p:cNvPr>
          <p:cNvSpPr txBox="1"/>
          <p:nvPr/>
        </p:nvSpPr>
        <p:spPr>
          <a:xfrm>
            <a:off x="8606644" y="4807751"/>
            <a:ext cx="2818400" cy="830997"/>
          </a:xfrm>
          <a:prstGeom prst="rect">
            <a:avLst/>
          </a:prstGeom>
          <a:noFill/>
        </p:spPr>
        <p:txBody>
          <a:bodyPr wrap="none" rtlCol="0">
            <a:spAutoFit/>
          </a:bodyPr>
          <a:lstStyle/>
          <a:p>
            <a:r>
              <a:rPr lang="en-US" sz="4800">
                <a:solidFill>
                  <a:schemeClr val="bg1">
                    <a:lumMod val="50000"/>
                  </a:schemeClr>
                </a:solidFill>
                <a:latin typeface="Silka SemiBold" panose="00000700000000000000" pitchFamily="50" charset="0"/>
                <a:ea typeface="Open Sans" panose="020B0606030504020204" pitchFamily="34" charset="0"/>
                <a:cs typeface="Open Sans" panose="020B0606030504020204" pitchFamily="34" charset="0"/>
              </a:rPr>
              <a:t>Procedure</a:t>
            </a:r>
            <a:endParaRPr lang="en-NL" sz="4800">
              <a:solidFill>
                <a:schemeClr val="bg1">
                  <a:lumMod val="50000"/>
                </a:schemeClr>
              </a:solidFill>
              <a:latin typeface="Silka SemiBold" panose="00000700000000000000" pitchFamily="50" charset="0"/>
              <a:ea typeface="Open Sans" panose="020B0606030504020204" pitchFamily="34" charset="0"/>
              <a:cs typeface="Open Sans" panose="020B0606030504020204" pitchFamily="34" charset="0"/>
            </a:endParaRPr>
          </a:p>
        </p:txBody>
      </p:sp>
      <p:pic>
        <p:nvPicPr>
          <p:cNvPr id="11" name="Graphic 10">
            <a:extLst>
              <a:ext uri="{FF2B5EF4-FFF2-40B4-BE49-F238E27FC236}">
                <a16:creationId xmlns:a16="http://schemas.microsoft.com/office/drawing/2014/main" id="{1589EDFA-636D-A10C-9C61-C4444036277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057648">
            <a:off x="11468423" y="5800957"/>
            <a:ext cx="2152650" cy="857250"/>
          </a:xfrm>
          <a:prstGeom prst="rect">
            <a:avLst/>
          </a:prstGeom>
        </p:spPr>
      </p:pic>
      <p:grpSp>
        <p:nvGrpSpPr>
          <p:cNvPr id="10" name="Group 9">
            <a:extLst>
              <a:ext uri="{FF2B5EF4-FFF2-40B4-BE49-F238E27FC236}">
                <a16:creationId xmlns:a16="http://schemas.microsoft.com/office/drawing/2014/main" id="{0406B217-6BED-AECC-3052-84481C0D1C49}"/>
              </a:ext>
            </a:extLst>
          </p:cNvPr>
          <p:cNvGrpSpPr/>
          <p:nvPr/>
        </p:nvGrpSpPr>
        <p:grpSpPr>
          <a:xfrm>
            <a:off x="17288540" y="3221105"/>
            <a:ext cx="6109116" cy="2037248"/>
            <a:chOff x="9208771" y="1928770"/>
            <a:chExt cx="2405972" cy="1018624"/>
          </a:xfrm>
        </p:grpSpPr>
        <p:sp>
          <p:nvSpPr>
            <p:cNvPr id="8" name="Rectangle: Rounded Corners 7">
              <a:extLst>
                <a:ext uri="{FF2B5EF4-FFF2-40B4-BE49-F238E27FC236}">
                  <a16:creationId xmlns:a16="http://schemas.microsoft.com/office/drawing/2014/main" id="{0A7C7781-EDC0-B1F2-B04F-18F8BD76A243}"/>
                </a:ext>
              </a:extLst>
            </p:cNvPr>
            <p:cNvSpPr/>
            <p:nvPr/>
          </p:nvSpPr>
          <p:spPr>
            <a:xfrm>
              <a:off x="9301655" y="1928770"/>
              <a:ext cx="2196662" cy="467589"/>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nl-NL" sz="6000"/>
            </a:p>
          </p:txBody>
        </p:sp>
        <p:sp>
          <p:nvSpPr>
            <p:cNvPr id="7" name="TextBox 6">
              <a:extLst>
                <a:ext uri="{FF2B5EF4-FFF2-40B4-BE49-F238E27FC236}">
                  <a16:creationId xmlns:a16="http://schemas.microsoft.com/office/drawing/2014/main" id="{24BAD000-101B-D9A0-8482-930EB74561CC}"/>
                </a:ext>
              </a:extLst>
            </p:cNvPr>
            <p:cNvSpPr txBox="1"/>
            <p:nvPr/>
          </p:nvSpPr>
          <p:spPr>
            <a:xfrm>
              <a:off x="9208771" y="1977898"/>
              <a:ext cx="2405972" cy="969496"/>
            </a:xfrm>
            <a:prstGeom prst="rect">
              <a:avLst/>
            </a:prstGeom>
            <a:noFill/>
          </p:spPr>
          <p:txBody>
            <a:bodyPr wrap="square" rtlCol="0">
              <a:spAutoFit/>
            </a:bodyPr>
            <a:lstStyle/>
            <a:p>
              <a:r>
                <a:rPr lang="en-US" sz="6000" dirty="0">
                  <a:solidFill>
                    <a:schemeClr val="bg1"/>
                  </a:solidFill>
                  <a:latin typeface="Silka Bold" panose="00000800000000000000" pitchFamily="50" charset="0"/>
                </a:rPr>
                <a:t>Free-of-charge</a:t>
              </a:r>
              <a:endParaRPr lang="nl-NL" sz="6000" dirty="0">
                <a:solidFill>
                  <a:schemeClr val="bg1"/>
                </a:solidFill>
                <a:latin typeface="Silka Bold" panose="00000800000000000000" pitchFamily="50" charset="0"/>
              </a:endParaRPr>
            </a:p>
          </p:txBody>
        </p:sp>
      </p:grpSp>
      <p:sp>
        <p:nvSpPr>
          <p:cNvPr id="3" name="TextBox 2">
            <a:extLst>
              <a:ext uri="{FF2B5EF4-FFF2-40B4-BE49-F238E27FC236}">
                <a16:creationId xmlns:a16="http://schemas.microsoft.com/office/drawing/2014/main" id="{25B3BBF8-EDA5-5EFE-65F4-BB0C6CBEDD49}"/>
              </a:ext>
            </a:extLst>
          </p:cNvPr>
          <p:cNvSpPr txBox="1"/>
          <p:nvPr/>
        </p:nvSpPr>
        <p:spPr>
          <a:xfrm>
            <a:off x="787451" y="426286"/>
            <a:ext cx="2629246" cy="1077218"/>
          </a:xfrm>
          <a:prstGeom prst="rect">
            <a:avLst/>
          </a:prstGeom>
          <a:noFill/>
        </p:spPr>
        <p:txBody>
          <a:bodyPr wrap="none" rtlCol="0">
            <a:spAutoFit/>
          </a:bodyPr>
          <a:lstStyle/>
          <a:p>
            <a:r>
              <a:rPr lang="en-US" sz="6400" i="1">
                <a:solidFill>
                  <a:schemeClr val="bg1"/>
                </a:solidFill>
                <a:latin typeface="Silka Black" panose="00000A00000000000000" pitchFamily="50" charset="0"/>
              </a:rPr>
              <a:t>Access.</a:t>
            </a:r>
            <a:endParaRPr lang="nl-NL" sz="6400" i="1">
              <a:solidFill>
                <a:schemeClr val="bg1"/>
              </a:solidFill>
              <a:latin typeface="Silka Black" panose="00000A00000000000000" pitchFamily="50" charset="0"/>
            </a:endParaRPr>
          </a:p>
        </p:txBody>
      </p:sp>
      <p:sp>
        <p:nvSpPr>
          <p:cNvPr id="16" name="Rectangle: Rounded Corners 15">
            <a:extLst>
              <a:ext uri="{FF2B5EF4-FFF2-40B4-BE49-F238E27FC236}">
                <a16:creationId xmlns:a16="http://schemas.microsoft.com/office/drawing/2014/main" id="{58F1D3B8-25DE-2076-39FB-87BB6AC87D5D}"/>
              </a:ext>
            </a:extLst>
          </p:cNvPr>
          <p:cNvSpPr/>
          <p:nvPr/>
        </p:nvSpPr>
        <p:spPr>
          <a:xfrm>
            <a:off x="14080455" y="4560775"/>
            <a:ext cx="9084350" cy="10944950"/>
          </a:xfrm>
          <a:prstGeom prst="roundRect">
            <a:avLst/>
          </a:prstGeom>
          <a:solidFill>
            <a:srgbClr val="2E52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12" name="TextBox 11">
            <a:extLst>
              <a:ext uri="{FF2B5EF4-FFF2-40B4-BE49-F238E27FC236}">
                <a16:creationId xmlns:a16="http://schemas.microsoft.com/office/drawing/2014/main" id="{1A5DEE01-1958-764D-B3ED-E5715E5257B2}"/>
              </a:ext>
            </a:extLst>
          </p:cNvPr>
          <p:cNvSpPr txBox="1"/>
          <p:nvPr/>
        </p:nvSpPr>
        <p:spPr>
          <a:xfrm>
            <a:off x="14388667" y="5093578"/>
            <a:ext cx="8765626" cy="1200329"/>
          </a:xfrm>
          <a:prstGeom prst="rect">
            <a:avLst/>
          </a:prstGeom>
          <a:noFill/>
        </p:spPr>
        <p:txBody>
          <a:bodyPr wrap="square" lIns="91440" tIns="45720" rIns="91440" bIns="45720" rtlCol="0" anchor="t">
            <a:spAutoFit/>
          </a:bodyPr>
          <a:lstStyle/>
          <a:p>
            <a:r>
              <a:rPr lang="en-US" sz="7200">
                <a:solidFill>
                  <a:schemeClr val="bg1"/>
                </a:solidFill>
                <a:latin typeface="Silka SemiBold"/>
                <a:ea typeface="Open Sans"/>
                <a:cs typeface="Open Sans"/>
              </a:rPr>
              <a:t>5th Call is open!</a:t>
            </a:r>
          </a:p>
        </p:txBody>
      </p:sp>
      <p:pic>
        <p:nvPicPr>
          <p:cNvPr id="20" name="Picture 19">
            <a:extLst>
              <a:ext uri="{FF2B5EF4-FFF2-40B4-BE49-F238E27FC236}">
                <a16:creationId xmlns:a16="http://schemas.microsoft.com/office/drawing/2014/main" id="{46547825-5369-C54A-BF81-C54F234A69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397418" y="9203594"/>
            <a:ext cx="4464724" cy="4464724"/>
          </a:xfrm>
          <a:prstGeom prst="rect">
            <a:avLst/>
          </a:prstGeom>
        </p:spPr>
      </p:pic>
      <p:sp>
        <p:nvSpPr>
          <p:cNvPr id="2" name="TextBox 1">
            <a:extLst>
              <a:ext uri="{FF2B5EF4-FFF2-40B4-BE49-F238E27FC236}">
                <a16:creationId xmlns:a16="http://schemas.microsoft.com/office/drawing/2014/main" id="{CF889D5F-D3DA-2BCA-F3C3-17A174AEAD26}"/>
              </a:ext>
            </a:extLst>
          </p:cNvPr>
          <p:cNvSpPr txBox="1"/>
          <p:nvPr/>
        </p:nvSpPr>
        <p:spPr>
          <a:xfrm>
            <a:off x="14120874" y="7067730"/>
            <a:ext cx="8765626" cy="1446550"/>
          </a:xfrm>
          <a:prstGeom prst="rect">
            <a:avLst/>
          </a:prstGeom>
          <a:noFill/>
        </p:spPr>
        <p:txBody>
          <a:bodyPr wrap="square" lIns="91440" tIns="45720" rIns="91440" bIns="45720" rtlCol="0" anchor="t">
            <a:spAutoFit/>
          </a:bodyPr>
          <a:lstStyle/>
          <a:p>
            <a:r>
              <a:rPr lang="en-US" sz="4400" dirty="0">
                <a:solidFill>
                  <a:schemeClr val="bg1"/>
                </a:solidFill>
                <a:latin typeface="Silka SemiBold"/>
                <a:ea typeface="Open Sans"/>
                <a:cs typeface="Open Sans"/>
              </a:rPr>
              <a:t>Pre-proposal 19 May</a:t>
            </a:r>
          </a:p>
          <a:p>
            <a:r>
              <a:rPr lang="en-US" sz="4400" dirty="0">
                <a:solidFill>
                  <a:schemeClr val="bg1"/>
                </a:solidFill>
                <a:latin typeface="Silka SemiBold"/>
                <a:ea typeface="Open Sans"/>
                <a:cs typeface="Open Sans"/>
              </a:rPr>
              <a:t>Closes 2 June</a:t>
            </a:r>
          </a:p>
        </p:txBody>
      </p:sp>
      <p:pic>
        <p:nvPicPr>
          <p:cNvPr id="15" name="Picture 14">
            <a:extLst>
              <a:ext uri="{FF2B5EF4-FFF2-40B4-BE49-F238E27FC236}">
                <a16:creationId xmlns:a16="http://schemas.microsoft.com/office/drawing/2014/main" id="{3DE626F6-8700-8904-3ED0-A1A8DF287F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7473" y="6989583"/>
            <a:ext cx="12149626" cy="6103914"/>
          </a:xfrm>
          <a:prstGeom prst="rect">
            <a:avLst/>
          </a:prstGeom>
        </p:spPr>
      </p:pic>
    </p:spTree>
    <p:extLst>
      <p:ext uri="{BB962C8B-B14F-4D97-AF65-F5344CB8AC3E}">
        <p14:creationId xmlns:p14="http://schemas.microsoft.com/office/powerpoint/2010/main" val="4060714251"/>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extBox 35">
            <a:extLst>
              <a:ext uri="{FF2B5EF4-FFF2-40B4-BE49-F238E27FC236}">
                <a16:creationId xmlns:a16="http://schemas.microsoft.com/office/drawing/2014/main" id="{D762F565-87B3-ADE0-A8EA-BC6BB4FE99A7}"/>
              </a:ext>
            </a:extLst>
          </p:cNvPr>
          <p:cNvSpPr txBox="1"/>
          <p:nvPr/>
        </p:nvSpPr>
        <p:spPr>
          <a:xfrm>
            <a:off x="8366467" y="2692637"/>
            <a:ext cx="5388013" cy="830997"/>
          </a:xfrm>
          <a:prstGeom prst="rect">
            <a:avLst/>
          </a:prstGeom>
          <a:noFill/>
        </p:spPr>
        <p:txBody>
          <a:bodyPr wrap="none" rtlCol="0">
            <a:spAutoFit/>
          </a:bodyPr>
          <a:lstStyle/>
          <a:p>
            <a:r>
              <a:rPr lang="en-US" sz="4800" dirty="0">
                <a:latin typeface="Silka SemiBold" panose="00000700000000000000" pitchFamily="50" charset="0"/>
                <a:ea typeface="Open Sans" panose="020B0606030504020204" pitchFamily="34" charset="0"/>
                <a:cs typeface="Open Sans" panose="020B0606030504020204" pitchFamily="34" charset="0"/>
              </a:rPr>
              <a:t>Electron Microscopy</a:t>
            </a:r>
            <a:endParaRPr lang="en-NL" sz="4800" dirty="0">
              <a:latin typeface="Silka SemiBold" panose="00000700000000000000" pitchFamily="50" charset="0"/>
              <a:ea typeface="Open Sans" panose="020B0606030504020204" pitchFamily="34" charset="0"/>
              <a:cs typeface="Open Sans" panose="020B0606030504020204" pitchFamily="34" charset="0"/>
            </a:endParaRPr>
          </a:p>
        </p:txBody>
      </p:sp>
      <p:sp>
        <p:nvSpPr>
          <p:cNvPr id="37" name="TextBox 36">
            <a:extLst>
              <a:ext uri="{FF2B5EF4-FFF2-40B4-BE49-F238E27FC236}">
                <a16:creationId xmlns:a16="http://schemas.microsoft.com/office/drawing/2014/main" id="{32BF727A-5437-2376-3DE3-120C380CD2A9}"/>
              </a:ext>
            </a:extLst>
          </p:cNvPr>
          <p:cNvSpPr txBox="1"/>
          <p:nvPr/>
        </p:nvSpPr>
        <p:spPr>
          <a:xfrm>
            <a:off x="17611978" y="2724619"/>
            <a:ext cx="4902304" cy="830997"/>
          </a:xfrm>
          <a:prstGeom prst="rect">
            <a:avLst/>
          </a:prstGeom>
          <a:noFill/>
        </p:spPr>
        <p:txBody>
          <a:bodyPr wrap="none" rtlCol="0">
            <a:spAutoFit/>
          </a:bodyPr>
          <a:lstStyle/>
          <a:p>
            <a:r>
              <a:rPr lang="en-US" sz="4800" dirty="0">
                <a:latin typeface="Silka SemiBold" panose="00000700000000000000" pitchFamily="50" charset="0"/>
                <a:ea typeface="Open Sans" panose="020B0606030504020204" pitchFamily="34" charset="0"/>
                <a:cs typeface="Open Sans" panose="020B0606030504020204" pitchFamily="34" charset="0"/>
              </a:rPr>
              <a:t>X-ray Tomography</a:t>
            </a:r>
            <a:endParaRPr lang="en-NL" sz="4800" dirty="0">
              <a:latin typeface="Silka SemiBold" panose="00000700000000000000" pitchFamily="50" charset="0"/>
              <a:ea typeface="Open Sans" panose="020B0606030504020204" pitchFamily="34" charset="0"/>
              <a:cs typeface="Open Sans" panose="020B0606030504020204" pitchFamily="34" charset="0"/>
            </a:endParaRPr>
          </a:p>
        </p:txBody>
      </p:sp>
      <p:sp>
        <p:nvSpPr>
          <p:cNvPr id="38" name="TextBox 37">
            <a:extLst>
              <a:ext uri="{FF2B5EF4-FFF2-40B4-BE49-F238E27FC236}">
                <a16:creationId xmlns:a16="http://schemas.microsoft.com/office/drawing/2014/main" id="{06FD1898-5F31-3339-F87C-493912016897}"/>
              </a:ext>
            </a:extLst>
          </p:cNvPr>
          <p:cNvSpPr txBox="1"/>
          <p:nvPr/>
        </p:nvSpPr>
        <p:spPr>
          <a:xfrm>
            <a:off x="2081985" y="8744693"/>
            <a:ext cx="6630341" cy="830997"/>
          </a:xfrm>
          <a:prstGeom prst="rect">
            <a:avLst/>
          </a:prstGeom>
          <a:noFill/>
        </p:spPr>
        <p:txBody>
          <a:bodyPr wrap="none" rtlCol="0">
            <a:spAutoFit/>
          </a:bodyPr>
          <a:lstStyle/>
          <a:p>
            <a:r>
              <a:rPr lang="en-US" sz="4800">
                <a:latin typeface="Silka SemiBold" panose="00000700000000000000" pitchFamily="50" charset="0"/>
                <a:ea typeface="Open Sans" panose="020B0606030504020204" pitchFamily="34" charset="0"/>
                <a:cs typeface="Open Sans" panose="020B0606030504020204" pitchFamily="34" charset="0"/>
              </a:rPr>
              <a:t>Atom Probe Tomography</a:t>
            </a:r>
            <a:endParaRPr lang="en-NL" sz="4800">
              <a:latin typeface="Silka SemiBold" panose="00000700000000000000" pitchFamily="50" charset="0"/>
              <a:ea typeface="Open Sans" panose="020B0606030504020204" pitchFamily="34" charset="0"/>
              <a:cs typeface="Open Sans" panose="020B0606030504020204" pitchFamily="34" charset="0"/>
            </a:endParaRPr>
          </a:p>
        </p:txBody>
      </p:sp>
      <p:sp>
        <p:nvSpPr>
          <p:cNvPr id="39" name="TextBox 38">
            <a:extLst>
              <a:ext uri="{FF2B5EF4-FFF2-40B4-BE49-F238E27FC236}">
                <a16:creationId xmlns:a16="http://schemas.microsoft.com/office/drawing/2014/main" id="{A22AE1B1-90B7-E74D-3A12-D83B35270BA8}"/>
              </a:ext>
            </a:extLst>
          </p:cNvPr>
          <p:cNvSpPr txBox="1"/>
          <p:nvPr/>
        </p:nvSpPr>
        <p:spPr>
          <a:xfrm>
            <a:off x="16899807" y="6692643"/>
            <a:ext cx="2840841" cy="830997"/>
          </a:xfrm>
          <a:prstGeom prst="rect">
            <a:avLst/>
          </a:prstGeom>
          <a:noFill/>
        </p:spPr>
        <p:txBody>
          <a:bodyPr wrap="none" rtlCol="0">
            <a:spAutoFit/>
          </a:bodyPr>
          <a:lstStyle/>
          <a:p>
            <a:r>
              <a:rPr lang="en-US" sz="4800" dirty="0" err="1">
                <a:latin typeface="Silka SemiBold" panose="00000700000000000000" pitchFamily="50" charset="0"/>
                <a:ea typeface="Open Sans" panose="020B0606030504020204" pitchFamily="34" charset="0"/>
                <a:cs typeface="Open Sans" panose="020B0606030504020204" pitchFamily="34" charset="0"/>
              </a:rPr>
              <a:t>NanoSIMS</a:t>
            </a:r>
            <a:endParaRPr lang="en-NL" sz="4800" dirty="0">
              <a:latin typeface="Silka SemiBold" panose="00000700000000000000" pitchFamily="50" charset="0"/>
              <a:ea typeface="Open Sans" panose="020B0606030504020204" pitchFamily="34" charset="0"/>
              <a:cs typeface="Open Sans" panose="020B0606030504020204" pitchFamily="34" charset="0"/>
            </a:endParaRPr>
          </a:p>
        </p:txBody>
      </p:sp>
      <p:sp>
        <p:nvSpPr>
          <p:cNvPr id="40" name="TextBox 39">
            <a:extLst>
              <a:ext uri="{FF2B5EF4-FFF2-40B4-BE49-F238E27FC236}">
                <a16:creationId xmlns:a16="http://schemas.microsoft.com/office/drawing/2014/main" id="{8F563945-5663-7BE4-9040-BE52CC73E9D5}"/>
              </a:ext>
            </a:extLst>
          </p:cNvPr>
          <p:cNvSpPr txBox="1"/>
          <p:nvPr/>
        </p:nvSpPr>
        <p:spPr>
          <a:xfrm>
            <a:off x="14193177" y="8744693"/>
            <a:ext cx="8359981" cy="830997"/>
          </a:xfrm>
          <a:prstGeom prst="rect">
            <a:avLst/>
          </a:prstGeom>
          <a:noFill/>
        </p:spPr>
        <p:txBody>
          <a:bodyPr wrap="none" rtlCol="0">
            <a:spAutoFit/>
          </a:bodyPr>
          <a:lstStyle/>
          <a:p>
            <a:r>
              <a:rPr lang="en-US" sz="4800">
                <a:latin typeface="Silka SemiBold" panose="00000700000000000000" pitchFamily="50" charset="0"/>
                <a:ea typeface="Open Sans" panose="020B0606030504020204" pitchFamily="34" charset="0"/>
                <a:cs typeface="Open Sans" panose="020B0606030504020204" pitchFamily="34" charset="0"/>
              </a:rPr>
              <a:t>Atomic Force Microscopy (AFM)</a:t>
            </a:r>
            <a:endParaRPr lang="en-NL" sz="4800">
              <a:latin typeface="Silka SemiBold" panose="00000700000000000000" pitchFamily="50" charset="0"/>
              <a:ea typeface="Open Sans" panose="020B0606030504020204" pitchFamily="34" charset="0"/>
              <a:cs typeface="Open Sans" panose="020B0606030504020204" pitchFamily="34" charset="0"/>
            </a:endParaRPr>
          </a:p>
        </p:txBody>
      </p:sp>
      <p:sp>
        <p:nvSpPr>
          <p:cNvPr id="41" name="TextBox 40">
            <a:extLst>
              <a:ext uri="{FF2B5EF4-FFF2-40B4-BE49-F238E27FC236}">
                <a16:creationId xmlns:a16="http://schemas.microsoft.com/office/drawing/2014/main" id="{8ED590CB-AFC5-FB9E-BC73-40E3DAA30C75}"/>
              </a:ext>
            </a:extLst>
          </p:cNvPr>
          <p:cNvSpPr txBox="1"/>
          <p:nvPr/>
        </p:nvSpPr>
        <p:spPr>
          <a:xfrm>
            <a:off x="8291682" y="4578145"/>
            <a:ext cx="11957119" cy="830997"/>
          </a:xfrm>
          <a:prstGeom prst="rect">
            <a:avLst/>
          </a:prstGeom>
          <a:noFill/>
        </p:spPr>
        <p:txBody>
          <a:bodyPr wrap="none" rtlCol="0">
            <a:spAutoFit/>
          </a:bodyPr>
          <a:lstStyle/>
          <a:p>
            <a:r>
              <a:rPr lang="en-US" sz="4800" dirty="0">
                <a:latin typeface="Silka SemiBold" panose="00000700000000000000" pitchFamily="50" charset="0"/>
                <a:ea typeface="Open Sans" panose="020B0606030504020204" pitchFamily="34" charset="0"/>
                <a:cs typeface="Open Sans" panose="020B0606030504020204" pitchFamily="34" charset="0"/>
              </a:rPr>
              <a:t>Laser-Induced Breakdown Spectroscopy (LIBS)</a:t>
            </a:r>
            <a:endParaRPr lang="en-NL" sz="4800" dirty="0">
              <a:latin typeface="Silka SemiBold" panose="00000700000000000000" pitchFamily="50" charset="0"/>
              <a:ea typeface="Open Sans" panose="020B0606030504020204" pitchFamily="34" charset="0"/>
              <a:cs typeface="Open Sans" panose="020B0606030504020204" pitchFamily="34" charset="0"/>
            </a:endParaRPr>
          </a:p>
        </p:txBody>
      </p:sp>
      <p:sp>
        <p:nvSpPr>
          <p:cNvPr id="42" name="TextBox 41">
            <a:extLst>
              <a:ext uri="{FF2B5EF4-FFF2-40B4-BE49-F238E27FC236}">
                <a16:creationId xmlns:a16="http://schemas.microsoft.com/office/drawing/2014/main" id="{7F3660DF-09D4-F45F-C101-1017A0F22E5E}"/>
              </a:ext>
            </a:extLst>
          </p:cNvPr>
          <p:cNvSpPr txBox="1"/>
          <p:nvPr/>
        </p:nvSpPr>
        <p:spPr>
          <a:xfrm>
            <a:off x="6065581" y="6736615"/>
            <a:ext cx="5517857" cy="830997"/>
          </a:xfrm>
          <a:prstGeom prst="rect">
            <a:avLst/>
          </a:prstGeom>
          <a:noFill/>
        </p:spPr>
        <p:txBody>
          <a:bodyPr wrap="none" rtlCol="0">
            <a:spAutoFit/>
          </a:bodyPr>
          <a:lstStyle/>
          <a:p>
            <a:r>
              <a:rPr lang="en-US" sz="4800" dirty="0">
                <a:latin typeface="Silka SemiBold" panose="00000700000000000000" pitchFamily="50" charset="0"/>
                <a:ea typeface="Open Sans" panose="020B0606030504020204" pitchFamily="34" charset="0"/>
                <a:cs typeface="Open Sans" panose="020B0606030504020204" pitchFamily="34" charset="0"/>
              </a:rPr>
              <a:t>Raman Spectroscopy</a:t>
            </a:r>
            <a:endParaRPr lang="en-NL" sz="4800" dirty="0">
              <a:latin typeface="Silka SemiBold" panose="00000700000000000000" pitchFamily="50" charset="0"/>
              <a:ea typeface="Open Sans" panose="020B0606030504020204" pitchFamily="34" charset="0"/>
              <a:cs typeface="Open Sans" panose="020B0606030504020204" pitchFamily="34" charset="0"/>
            </a:endParaRPr>
          </a:p>
        </p:txBody>
      </p:sp>
      <p:sp>
        <p:nvSpPr>
          <p:cNvPr id="43" name="TextBox 42">
            <a:extLst>
              <a:ext uri="{FF2B5EF4-FFF2-40B4-BE49-F238E27FC236}">
                <a16:creationId xmlns:a16="http://schemas.microsoft.com/office/drawing/2014/main" id="{2153214C-FB27-3CA3-0CA0-26431B7B707B}"/>
              </a:ext>
            </a:extLst>
          </p:cNvPr>
          <p:cNvSpPr txBox="1"/>
          <p:nvPr/>
        </p:nvSpPr>
        <p:spPr>
          <a:xfrm>
            <a:off x="8154609" y="10535159"/>
            <a:ext cx="7689926" cy="830997"/>
          </a:xfrm>
          <a:prstGeom prst="rect">
            <a:avLst/>
          </a:prstGeom>
          <a:noFill/>
        </p:spPr>
        <p:txBody>
          <a:bodyPr wrap="none" rtlCol="0">
            <a:spAutoFit/>
          </a:bodyPr>
          <a:lstStyle/>
          <a:p>
            <a:r>
              <a:rPr lang="en-US" sz="4800" dirty="0">
                <a:latin typeface="Silka SemiBold" panose="00000700000000000000" pitchFamily="50" charset="0"/>
                <a:ea typeface="Open Sans" panose="020B0606030504020204" pitchFamily="34" charset="0"/>
                <a:cs typeface="Open Sans" panose="020B0606030504020204" pitchFamily="34" charset="0"/>
              </a:rPr>
              <a:t>Computational Infrastructure</a:t>
            </a:r>
            <a:endParaRPr lang="en-NL" sz="4800" dirty="0">
              <a:latin typeface="Silka SemiBold" panose="00000700000000000000" pitchFamily="50" charset="0"/>
              <a:ea typeface="Open Sans" panose="020B0606030504020204" pitchFamily="34" charset="0"/>
              <a:cs typeface="Open Sans" panose="020B0606030504020204" pitchFamily="34" charset="0"/>
            </a:endParaRPr>
          </a:p>
        </p:txBody>
      </p:sp>
      <p:sp>
        <p:nvSpPr>
          <p:cNvPr id="44" name="TextBox 43">
            <a:extLst>
              <a:ext uri="{FF2B5EF4-FFF2-40B4-BE49-F238E27FC236}">
                <a16:creationId xmlns:a16="http://schemas.microsoft.com/office/drawing/2014/main" id="{1E6AE94C-3D90-F3C1-6956-81F469EB29E0}"/>
              </a:ext>
            </a:extLst>
          </p:cNvPr>
          <p:cNvSpPr txBox="1"/>
          <p:nvPr/>
        </p:nvSpPr>
        <p:spPr>
          <a:xfrm>
            <a:off x="16264894" y="12105587"/>
            <a:ext cx="5133136" cy="830997"/>
          </a:xfrm>
          <a:prstGeom prst="rect">
            <a:avLst/>
          </a:prstGeom>
          <a:noFill/>
        </p:spPr>
        <p:txBody>
          <a:bodyPr wrap="none" rtlCol="0">
            <a:spAutoFit/>
          </a:bodyPr>
          <a:lstStyle/>
          <a:p>
            <a:r>
              <a:rPr lang="en-US" sz="4800" dirty="0">
                <a:latin typeface="Silka SemiBold" panose="00000700000000000000" pitchFamily="50" charset="0"/>
                <a:ea typeface="Open Sans" panose="020B0606030504020204" pitchFamily="34" charset="0"/>
                <a:cs typeface="Open Sans" panose="020B0606030504020204" pitchFamily="34" charset="0"/>
              </a:rPr>
              <a:t>Open-source Codes</a:t>
            </a:r>
            <a:endParaRPr lang="en-NL" sz="4800" dirty="0">
              <a:latin typeface="Silka SemiBold" panose="00000700000000000000" pitchFamily="50" charset="0"/>
              <a:ea typeface="Open Sans" panose="020B0606030504020204" pitchFamily="34" charset="0"/>
              <a:cs typeface="Open Sans" panose="020B0606030504020204" pitchFamily="34" charset="0"/>
            </a:endParaRPr>
          </a:p>
        </p:txBody>
      </p:sp>
      <p:sp>
        <p:nvSpPr>
          <p:cNvPr id="45" name="TextBox 44">
            <a:extLst>
              <a:ext uri="{FF2B5EF4-FFF2-40B4-BE49-F238E27FC236}">
                <a16:creationId xmlns:a16="http://schemas.microsoft.com/office/drawing/2014/main" id="{6D86600D-F7C5-6014-ABB6-C756DDE0E1FD}"/>
              </a:ext>
            </a:extLst>
          </p:cNvPr>
          <p:cNvSpPr txBox="1"/>
          <p:nvPr/>
        </p:nvSpPr>
        <p:spPr>
          <a:xfrm>
            <a:off x="3378761" y="12105587"/>
            <a:ext cx="3199914" cy="830997"/>
          </a:xfrm>
          <a:prstGeom prst="rect">
            <a:avLst/>
          </a:prstGeom>
          <a:noFill/>
        </p:spPr>
        <p:txBody>
          <a:bodyPr wrap="none" rtlCol="0">
            <a:spAutoFit/>
          </a:bodyPr>
          <a:lstStyle/>
          <a:p>
            <a:r>
              <a:rPr lang="en-US" sz="4800">
                <a:latin typeface="Silka SemiBold" panose="00000700000000000000" pitchFamily="50" charset="0"/>
                <a:ea typeface="Open Sans" panose="020B0606030504020204" pitchFamily="34" charset="0"/>
                <a:cs typeface="Open Sans" panose="020B0606030504020204" pitchFamily="34" charset="0"/>
              </a:rPr>
              <a:t>Everyday AI</a:t>
            </a:r>
            <a:endParaRPr lang="en-NL" sz="4800">
              <a:latin typeface="Silka SemiBold" panose="00000700000000000000" pitchFamily="50" charset="0"/>
              <a:ea typeface="Open Sans" panose="020B0606030504020204" pitchFamily="34" charset="0"/>
              <a:cs typeface="Open Sans" panose="020B0606030504020204" pitchFamily="34" charset="0"/>
            </a:endParaRPr>
          </a:p>
        </p:txBody>
      </p:sp>
      <p:sp>
        <p:nvSpPr>
          <p:cNvPr id="3" name="TextBox 2">
            <a:extLst>
              <a:ext uri="{FF2B5EF4-FFF2-40B4-BE49-F238E27FC236}">
                <a16:creationId xmlns:a16="http://schemas.microsoft.com/office/drawing/2014/main" id="{9B144C82-EE47-71F5-61E6-5BD6EDF9FBB1}"/>
              </a:ext>
            </a:extLst>
          </p:cNvPr>
          <p:cNvSpPr txBox="1"/>
          <p:nvPr/>
        </p:nvSpPr>
        <p:spPr>
          <a:xfrm>
            <a:off x="4886346" y="687084"/>
            <a:ext cx="18358972" cy="1200329"/>
          </a:xfrm>
          <a:prstGeom prst="rect">
            <a:avLst/>
          </a:prstGeom>
          <a:noFill/>
        </p:spPr>
        <p:txBody>
          <a:bodyPr wrap="square" rtlCol="0">
            <a:spAutoFit/>
          </a:bodyPr>
          <a:lstStyle/>
          <a:p>
            <a:pPr algn="r"/>
            <a:r>
              <a:rPr lang="en-US" sz="7200">
                <a:latin typeface="Silka SemiBold" panose="00000700000000000000" pitchFamily="50" charset="0"/>
                <a:ea typeface="Open Sans" panose="020B0606030504020204" pitchFamily="34" charset="0"/>
                <a:cs typeface="Open Sans" panose="020B0606030504020204" pitchFamily="34" charset="0"/>
              </a:rPr>
              <a:t>Imaging &amp; Data Processing Facilities </a:t>
            </a:r>
            <a:endParaRPr lang="en-NL" sz="7200">
              <a:latin typeface="Silka SemiBold" panose="00000700000000000000" pitchFamily="50" charset="0"/>
              <a:ea typeface="Open Sans" panose="020B0606030504020204" pitchFamily="34" charset="0"/>
              <a:cs typeface="Open Sans" panose="020B0606030504020204" pitchFamily="34" charset="0"/>
            </a:endParaRPr>
          </a:p>
        </p:txBody>
      </p:sp>
      <p:sp>
        <p:nvSpPr>
          <p:cNvPr id="4" name="Oval 3">
            <a:extLst>
              <a:ext uri="{FF2B5EF4-FFF2-40B4-BE49-F238E27FC236}">
                <a16:creationId xmlns:a16="http://schemas.microsoft.com/office/drawing/2014/main" id="{21BF2748-6A9D-D9CA-19EC-6E16D9BC9296}"/>
              </a:ext>
            </a:extLst>
          </p:cNvPr>
          <p:cNvSpPr/>
          <p:nvPr/>
        </p:nvSpPr>
        <p:spPr>
          <a:xfrm>
            <a:off x="-2186148" y="-1114106"/>
            <a:ext cx="7525408" cy="7525408"/>
          </a:xfrm>
          <a:prstGeom prst="ellipse">
            <a:avLst/>
          </a:prstGeom>
          <a:solidFill>
            <a:srgbClr val="E94C1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pic>
        <p:nvPicPr>
          <p:cNvPr id="5" name="Graphic 4">
            <a:extLst>
              <a:ext uri="{FF2B5EF4-FFF2-40B4-BE49-F238E27FC236}">
                <a16:creationId xmlns:a16="http://schemas.microsoft.com/office/drawing/2014/main" id="{87211DA0-EDC1-0F98-DCE0-4594DBABB4B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2200" y="873302"/>
            <a:ext cx="5538004" cy="5538004"/>
          </a:xfrm>
          <a:prstGeom prst="rect">
            <a:avLst/>
          </a:prstGeom>
        </p:spPr>
      </p:pic>
      <p:sp>
        <p:nvSpPr>
          <p:cNvPr id="6" name="TextBox 5">
            <a:extLst>
              <a:ext uri="{FF2B5EF4-FFF2-40B4-BE49-F238E27FC236}">
                <a16:creationId xmlns:a16="http://schemas.microsoft.com/office/drawing/2014/main" id="{AC358584-9707-71BA-9512-88735ACD508E}"/>
              </a:ext>
            </a:extLst>
          </p:cNvPr>
          <p:cNvSpPr txBox="1"/>
          <p:nvPr/>
        </p:nvSpPr>
        <p:spPr>
          <a:xfrm>
            <a:off x="787451" y="426286"/>
            <a:ext cx="2629246" cy="1077218"/>
          </a:xfrm>
          <a:prstGeom prst="rect">
            <a:avLst/>
          </a:prstGeom>
          <a:noFill/>
        </p:spPr>
        <p:txBody>
          <a:bodyPr wrap="none" rtlCol="0">
            <a:spAutoFit/>
          </a:bodyPr>
          <a:lstStyle/>
          <a:p>
            <a:r>
              <a:rPr lang="en-US" sz="6400" i="1">
                <a:solidFill>
                  <a:schemeClr val="bg1"/>
                </a:solidFill>
                <a:latin typeface="Silka Black" panose="00000A00000000000000" pitchFamily="50" charset="0"/>
              </a:rPr>
              <a:t>Access.</a:t>
            </a:r>
            <a:endParaRPr lang="nl-NL" sz="6400" i="1">
              <a:solidFill>
                <a:schemeClr val="bg1"/>
              </a:solidFill>
              <a:latin typeface="Silka Black" panose="00000A00000000000000" pitchFamily="50" charset="0"/>
            </a:endParaRPr>
          </a:p>
        </p:txBody>
      </p:sp>
    </p:spTree>
    <p:extLst>
      <p:ext uri="{BB962C8B-B14F-4D97-AF65-F5344CB8AC3E}">
        <p14:creationId xmlns:p14="http://schemas.microsoft.com/office/powerpoint/2010/main" val="236015363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36"/>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500"/>
                                  </p:stCondLst>
                                  <p:childTnLst>
                                    <p:set>
                                      <p:cBhvr>
                                        <p:cTn id="9" dur="1" fill="hold">
                                          <p:stCondLst>
                                            <p:cond delay="0"/>
                                          </p:stCondLst>
                                        </p:cTn>
                                        <p:tgtEl>
                                          <p:spTgt spid="37"/>
                                        </p:tgtEl>
                                        <p:attrNameLst>
                                          <p:attrName>style.visibility</p:attrName>
                                        </p:attrNameLst>
                                      </p:cBhvr>
                                      <p:to>
                                        <p:strVal val="visible"/>
                                      </p:to>
                                    </p:set>
                                  </p:childTnLst>
                                </p:cTn>
                              </p:par>
                              <p:par>
                                <p:cTn id="10" presetID="1" presetClass="entr" presetSubtype="0" fill="hold" grpId="0" nodeType="withEffect">
                                  <p:stCondLst>
                                    <p:cond delay="1000"/>
                                  </p:stCondLst>
                                  <p:childTnLst>
                                    <p:set>
                                      <p:cBhvr>
                                        <p:cTn id="11" dur="1" fill="hold">
                                          <p:stCondLst>
                                            <p:cond delay="0"/>
                                          </p:stCondLst>
                                        </p:cTn>
                                        <p:tgtEl>
                                          <p:spTgt spid="39"/>
                                        </p:tgtEl>
                                        <p:attrNameLst>
                                          <p:attrName>style.visibility</p:attrName>
                                        </p:attrNameLst>
                                      </p:cBhvr>
                                      <p:to>
                                        <p:strVal val="visible"/>
                                      </p:to>
                                    </p:set>
                                  </p:childTnLst>
                                </p:cTn>
                              </p:par>
                              <p:par>
                                <p:cTn id="12" presetID="1" presetClass="entr" presetSubtype="0" fill="hold" grpId="0" nodeType="withEffect">
                                  <p:stCondLst>
                                    <p:cond delay="1500"/>
                                  </p:stCondLst>
                                  <p:childTnLst>
                                    <p:set>
                                      <p:cBhvr>
                                        <p:cTn id="13" dur="1" fill="hold">
                                          <p:stCondLst>
                                            <p:cond delay="0"/>
                                          </p:stCondLst>
                                        </p:cTn>
                                        <p:tgtEl>
                                          <p:spTgt spid="40"/>
                                        </p:tgtEl>
                                        <p:attrNameLst>
                                          <p:attrName>style.visibility</p:attrName>
                                        </p:attrNameLst>
                                      </p:cBhvr>
                                      <p:to>
                                        <p:strVal val="visible"/>
                                      </p:to>
                                    </p:set>
                                  </p:childTnLst>
                                </p:cTn>
                              </p:par>
                              <p:par>
                                <p:cTn id="14" presetID="1" presetClass="entr" presetSubtype="0" fill="hold" grpId="0" nodeType="withEffect">
                                  <p:stCondLst>
                                    <p:cond delay="2000"/>
                                  </p:stCondLst>
                                  <p:childTnLst>
                                    <p:set>
                                      <p:cBhvr>
                                        <p:cTn id="15" dur="1" fill="hold">
                                          <p:stCondLst>
                                            <p:cond delay="0"/>
                                          </p:stCondLst>
                                        </p:cTn>
                                        <p:tgtEl>
                                          <p:spTgt spid="41"/>
                                        </p:tgtEl>
                                        <p:attrNameLst>
                                          <p:attrName>style.visibility</p:attrName>
                                        </p:attrNameLst>
                                      </p:cBhvr>
                                      <p:to>
                                        <p:strVal val="visible"/>
                                      </p:to>
                                    </p:set>
                                  </p:childTnLst>
                                </p:cTn>
                              </p:par>
                              <p:par>
                                <p:cTn id="16" presetID="1" presetClass="entr" presetSubtype="0" fill="hold" grpId="0" nodeType="withEffect">
                                  <p:stCondLst>
                                    <p:cond delay="2500"/>
                                  </p:stCondLst>
                                  <p:childTnLst>
                                    <p:set>
                                      <p:cBhvr>
                                        <p:cTn id="17" dur="1" fill="hold">
                                          <p:stCondLst>
                                            <p:cond delay="0"/>
                                          </p:stCondLst>
                                        </p:cTn>
                                        <p:tgtEl>
                                          <p:spTgt spid="43"/>
                                        </p:tgtEl>
                                        <p:attrNameLst>
                                          <p:attrName>style.visibility</p:attrName>
                                        </p:attrNameLst>
                                      </p:cBhvr>
                                      <p:to>
                                        <p:strVal val="visible"/>
                                      </p:to>
                                    </p:set>
                                  </p:childTnLst>
                                </p:cTn>
                              </p:par>
                              <p:par>
                                <p:cTn id="18" presetID="1" presetClass="entr" presetSubtype="0" fill="hold" grpId="0" nodeType="withEffect">
                                  <p:stCondLst>
                                    <p:cond delay="3000"/>
                                  </p:stCondLst>
                                  <p:childTnLst>
                                    <p:set>
                                      <p:cBhvr>
                                        <p:cTn id="19" dur="1" fill="hold">
                                          <p:stCondLst>
                                            <p:cond delay="0"/>
                                          </p:stCondLst>
                                        </p:cTn>
                                        <p:tgtEl>
                                          <p:spTgt spid="44"/>
                                        </p:tgtEl>
                                        <p:attrNameLst>
                                          <p:attrName>style.visibility</p:attrName>
                                        </p:attrNameLst>
                                      </p:cBhvr>
                                      <p:to>
                                        <p:strVal val="visible"/>
                                      </p:to>
                                    </p:set>
                                  </p:childTnLst>
                                </p:cTn>
                              </p:par>
                              <p:par>
                                <p:cTn id="20" presetID="1" presetClass="entr" presetSubtype="0" fill="hold" grpId="0" nodeType="withEffect">
                                  <p:stCondLst>
                                    <p:cond delay="3500"/>
                                  </p:stCondLst>
                                  <p:childTnLst>
                                    <p:set>
                                      <p:cBhvr>
                                        <p:cTn id="21" dur="1" fill="hold">
                                          <p:stCondLst>
                                            <p:cond delay="0"/>
                                          </p:stCondLst>
                                        </p:cTn>
                                        <p:tgtEl>
                                          <p:spTgt spid="42"/>
                                        </p:tgtEl>
                                        <p:attrNameLst>
                                          <p:attrName>style.visibility</p:attrName>
                                        </p:attrNameLst>
                                      </p:cBhvr>
                                      <p:to>
                                        <p:strVal val="visible"/>
                                      </p:to>
                                    </p:set>
                                  </p:childTnLst>
                                </p:cTn>
                              </p:par>
                              <p:par>
                                <p:cTn id="22" presetID="1" presetClass="entr" presetSubtype="0" fill="hold" grpId="0" nodeType="withEffect">
                                  <p:stCondLst>
                                    <p:cond delay="4000"/>
                                  </p:stCondLst>
                                  <p:childTnLst>
                                    <p:set>
                                      <p:cBhvr>
                                        <p:cTn id="23" dur="1" fill="hold">
                                          <p:stCondLst>
                                            <p:cond delay="0"/>
                                          </p:stCondLst>
                                        </p:cTn>
                                        <p:tgtEl>
                                          <p:spTgt spid="38"/>
                                        </p:tgtEl>
                                        <p:attrNameLst>
                                          <p:attrName>style.visibility</p:attrName>
                                        </p:attrNameLst>
                                      </p:cBhvr>
                                      <p:to>
                                        <p:strVal val="visible"/>
                                      </p:to>
                                    </p:set>
                                  </p:childTnLst>
                                </p:cTn>
                              </p:par>
                              <p:par>
                                <p:cTn id="24" presetID="1" presetClass="entr" presetSubtype="0" fill="hold" grpId="0" nodeType="withEffect">
                                  <p:stCondLst>
                                    <p:cond delay="4500"/>
                                  </p:stCondLst>
                                  <p:childTnLst>
                                    <p:set>
                                      <p:cBhvr>
                                        <p:cTn id="25"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7" grpId="0"/>
      <p:bldP spid="38" grpId="0"/>
      <p:bldP spid="39" grpId="0"/>
      <p:bldP spid="40" grpId="0"/>
      <p:bldP spid="41" grpId="0"/>
      <p:bldP spid="42" grpId="0"/>
      <p:bldP spid="43" grpId="0"/>
      <p:bldP spid="44" grpId="0"/>
      <p:bldP spid="4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Rounded Corners 44">
            <a:extLst>
              <a:ext uri="{FF2B5EF4-FFF2-40B4-BE49-F238E27FC236}">
                <a16:creationId xmlns:a16="http://schemas.microsoft.com/office/drawing/2014/main" id="{08CB0E84-182D-5A9B-5104-2998A3FEB588}"/>
              </a:ext>
            </a:extLst>
          </p:cNvPr>
          <p:cNvSpPr/>
          <p:nvPr/>
        </p:nvSpPr>
        <p:spPr>
          <a:xfrm>
            <a:off x="18623016" y="0"/>
            <a:ext cx="7259584" cy="13716000"/>
          </a:xfrm>
          <a:prstGeom prst="roundRect">
            <a:avLst/>
          </a:prstGeom>
          <a:solidFill>
            <a:srgbClr val="E94C1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dirty="0"/>
          </a:p>
        </p:txBody>
      </p:sp>
      <p:pic>
        <p:nvPicPr>
          <p:cNvPr id="3" name="Picture 2">
            <a:extLst>
              <a:ext uri="{FF2B5EF4-FFF2-40B4-BE49-F238E27FC236}">
                <a16:creationId xmlns:a16="http://schemas.microsoft.com/office/drawing/2014/main" id="{EFDDDA48-A68D-A724-0D71-77DED9C0D8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3330" y="2609936"/>
            <a:ext cx="9487024" cy="3104598"/>
          </a:xfrm>
          <a:prstGeom prst="rect">
            <a:avLst/>
          </a:prstGeom>
        </p:spPr>
      </p:pic>
      <p:sp>
        <p:nvSpPr>
          <p:cNvPr id="10" name="TextBox 9">
            <a:extLst>
              <a:ext uri="{FF2B5EF4-FFF2-40B4-BE49-F238E27FC236}">
                <a16:creationId xmlns:a16="http://schemas.microsoft.com/office/drawing/2014/main" id="{24418174-FBF0-DBDE-4F1B-B479810A438D}"/>
              </a:ext>
            </a:extLst>
          </p:cNvPr>
          <p:cNvSpPr txBox="1"/>
          <p:nvPr/>
        </p:nvSpPr>
        <p:spPr>
          <a:xfrm>
            <a:off x="946910" y="7822904"/>
            <a:ext cx="9487024" cy="4298613"/>
          </a:xfrm>
          <a:prstGeom prst="rect">
            <a:avLst/>
          </a:prstGeom>
          <a:noFill/>
        </p:spPr>
        <p:txBody>
          <a:bodyPr wrap="square" rtlCol="0">
            <a:spAutoFit/>
          </a:bodyPr>
          <a:lstStyle/>
          <a:p>
            <a:r>
              <a:rPr lang="en-US" sz="8000" i="1" baseline="30000" dirty="0">
                <a:latin typeface="Silka" panose="00000500000000000000" pitchFamily="50" charset="0"/>
              </a:rPr>
              <a:t>Open community and </a:t>
            </a:r>
          </a:p>
          <a:p>
            <a:r>
              <a:rPr lang="en-US" sz="8000" i="1" baseline="30000" dirty="0">
                <a:latin typeface="Silka" panose="00000500000000000000" pitchFamily="50" charset="0"/>
              </a:rPr>
              <a:t>collaborative platform for </a:t>
            </a:r>
          </a:p>
          <a:p>
            <a:r>
              <a:rPr lang="en-US" sz="8000" i="1" baseline="30000" dirty="0">
                <a:latin typeface="Silka" panose="00000500000000000000" pitchFamily="50" charset="0"/>
              </a:rPr>
              <a:t>sharing knowledge, tools, experience and expertise.</a:t>
            </a:r>
          </a:p>
          <a:p>
            <a:endParaRPr lang="nl-NL" sz="6000" dirty="0"/>
          </a:p>
        </p:txBody>
      </p:sp>
      <p:sp>
        <p:nvSpPr>
          <p:cNvPr id="2" name="Rectangle: Rounded Corners 1">
            <a:extLst>
              <a:ext uri="{FF2B5EF4-FFF2-40B4-BE49-F238E27FC236}">
                <a16:creationId xmlns:a16="http://schemas.microsoft.com/office/drawing/2014/main" id="{4FE0F820-8696-B169-8B0A-F72AA6EAF09C}"/>
              </a:ext>
            </a:extLst>
          </p:cNvPr>
          <p:cNvSpPr/>
          <p:nvPr/>
        </p:nvSpPr>
        <p:spPr>
          <a:xfrm>
            <a:off x="-3657599" y="0"/>
            <a:ext cx="14963882" cy="13716000"/>
          </a:xfrm>
          <a:prstGeom prst="roundRect">
            <a:avLst/>
          </a:prstGeom>
          <a:noFill/>
          <a:ln w="76200">
            <a:solidFill>
              <a:srgbClr val="E94C1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4" name="TextBox 3">
            <a:extLst>
              <a:ext uri="{FF2B5EF4-FFF2-40B4-BE49-F238E27FC236}">
                <a16:creationId xmlns:a16="http://schemas.microsoft.com/office/drawing/2014/main" id="{28A63339-97EF-AF0F-CD19-A045FE7A20FF}"/>
              </a:ext>
            </a:extLst>
          </p:cNvPr>
          <p:cNvSpPr txBox="1"/>
          <p:nvPr/>
        </p:nvSpPr>
        <p:spPr>
          <a:xfrm>
            <a:off x="3284229" y="2102105"/>
            <a:ext cx="6885218" cy="1015663"/>
          </a:xfrm>
          <a:prstGeom prst="rect">
            <a:avLst/>
          </a:prstGeom>
          <a:noFill/>
        </p:spPr>
        <p:txBody>
          <a:bodyPr wrap="none" rtlCol="0">
            <a:spAutoFit/>
          </a:bodyPr>
          <a:lstStyle/>
          <a:p>
            <a:r>
              <a:rPr lang="en-US" sz="6000" dirty="0">
                <a:latin typeface="Silka Thin" panose="00000500000000000000" pitchFamily="50" charset="0"/>
                <a:ea typeface="Open Sans" panose="020B0606030504020204" pitchFamily="34" charset="0"/>
                <a:cs typeface="Open Sans" panose="020B0606030504020204" pitchFamily="34" charset="0"/>
              </a:rPr>
              <a:t>SHARING TO INSPIRE</a:t>
            </a:r>
            <a:endParaRPr lang="en-NL" sz="6000" dirty="0">
              <a:latin typeface="Silka Thin" panose="00000500000000000000" pitchFamily="50" charset="0"/>
              <a:ea typeface="Open Sans" panose="020B0606030504020204" pitchFamily="34" charset="0"/>
              <a:cs typeface="Open Sans" panose="020B0606030504020204" pitchFamily="34" charset="0"/>
            </a:endParaRPr>
          </a:p>
        </p:txBody>
      </p:sp>
      <p:grpSp>
        <p:nvGrpSpPr>
          <p:cNvPr id="8" name="Group 7">
            <a:extLst>
              <a:ext uri="{FF2B5EF4-FFF2-40B4-BE49-F238E27FC236}">
                <a16:creationId xmlns:a16="http://schemas.microsoft.com/office/drawing/2014/main" id="{5AF898FC-4A39-11D1-7431-4F7A85F1F591}"/>
              </a:ext>
            </a:extLst>
          </p:cNvPr>
          <p:cNvGrpSpPr/>
          <p:nvPr/>
        </p:nvGrpSpPr>
        <p:grpSpPr>
          <a:xfrm>
            <a:off x="12845265" y="1720527"/>
            <a:ext cx="4222778" cy="4222778"/>
            <a:chOff x="910606" y="2403037"/>
            <a:chExt cx="2382920" cy="2382920"/>
          </a:xfrm>
        </p:grpSpPr>
        <p:sp>
          <p:nvSpPr>
            <p:cNvPr id="9" name="Oval 8">
              <a:extLst>
                <a:ext uri="{FF2B5EF4-FFF2-40B4-BE49-F238E27FC236}">
                  <a16:creationId xmlns:a16="http://schemas.microsoft.com/office/drawing/2014/main" id="{A8FE8429-A893-4B57-A715-C352142FA7CF}"/>
                </a:ext>
              </a:extLst>
            </p:cNvPr>
            <p:cNvSpPr/>
            <p:nvPr/>
          </p:nvSpPr>
          <p:spPr>
            <a:xfrm>
              <a:off x="910606" y="2403037"/>
              <a:ext cx="2382920" cy="2382920"/>
            </a:xfrm>
            <a:prstGeom prst="ellipse">
              <a:avLst/>
            </a:prstGeom>
            <a:solidFill>
              <a:srgbClr val="2E52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11" name="TextBox 10">
              <a:extLst>
                <a:ext uri="{FF2B5EF4-FFF2-40B4-BE49-F238E27FC236}">
                  <a16:creationId xmlns:a16="http://schemas.microsoft.com/office/drawing/2014/main" id="{6F0A2359-517D-471E-CD78-D433F2F283F7}"/>
                </a:ext>
              </a:extLst>
            </p:cNvPr>
            <p:cNvSpPr txBox="1"/>
            <p:nvPr/>
          </p:nvSpPr>
          <p:spPr>
            <a:xfrm>
              <a:off x="1007086" y="3229770"/>
              <a:ext cx="2165131" cy="677348"/>
            </a:xfrm>
            <a:prstGeom prst="rect">
              <a:avLst/>
            </a:prstGeom>
            <a:noFill/>
          </p:spPr>
          <p:txBody>
            <a:bodyPr wrap="square" rtlCol="0">
              <a:spAutoFit/>
            </a:bodyPr>
            <a:lstStyle/>
            <a:p>
              <a:pPr algn="ctr"/>
              <a:r>
                <a:rPr lang="en-US" sz="7200">
                  <a:solidFill>
                    <a:schemeClr val="bg1"/>
                  </a:solidFill>
                  <a:latin typeface="Silka SemiBold" panose="00000700000000000000" pitchFamily="50" charset="0"/>
                  <a:ea typeface="Open Sans" panose="020B0606030504020204" pitchFamily="34" charset="0"/>
                  <a:cs typeface="Open Sans" panose="020B0606030504020204" pitchFamily="34" charset="0"/>
                </a:rPr>
                <a:t>Events</a:t>
              </a:r>
              <a:endParaRPr lang="en-NL" sz="7200">
                <a:solidFill>
                  <a:schemeClr val="bg1"/>
                </a:solidFill>
                <a:latin typeface="Silka SemiBold" panose="00000700000000000000" pitchFamily="50" charset="0"/>
                <a:ea typeface="Open Sans" panose="020B0606030504020204" pitchFamily="34" charset="0"/>
                <a:cs typeface="Open Sans" panose="020B0606030504020204" pitchFamily="34" charset="0"/>
              </a:endParaRPr>
            </a:p>
          </p:txBody>
        </p:sp>
      </p:grpSp>
      <p:grpSp>
        <p:nvGrpSpPr>
          <p:cNvPr id="12" name="Group 11">
            <a:extLst>
              <a:ext uri="{FF2B5EF4-FFF2-40B4-BE49-F238E27FC236}">
                <a16:creationId xmlns:a16="http://schemas.microsoft.com/office/drawing/2014/main" id="{21FCCDBD-27B3-FFD1-1E44-CF5CEB0CDF0D}"/>
              </a:ext>
            </a:extLst>
          </p:cNvPr>
          <p:cNvGrpSpPr/>
          <p:nvPr/>
        </p:nvGrpSpPr>
        <p:grpSpPr>
          <a:xfrm>
            <a:off x="12407800" y="8100847"/>
            <a:ext cx="5097704" cy="4222778"/>
            <a:chOff x="663744" y="2479694"/>
            <a:chExt cx="2876642" cy="2382920"/>
          </a:xfrm>
        </p:grpSpPr>
        <p:sp>
          <p:nvSpPr>
            <p:cNvPr id="13" name="Oval 12">
              <a:extLst>
                <a:ext uri="{FF2B5EF4-FFF2-40B4-BE49-F238E27FC236}">
                  <a16:creationId xmlns:a16="http://schemas.microsoft.com/office/drawing/2014/main" id="{5EF1C5B6-6887-4080-E170-1B3F25EA50E6}"/>
                </a:ext>
              </a:extLst>
            </p:cNvPr>
            <p:cNvSpPr/>
            <p:nvPr/>
          </p:nvSpPr>
          <p:spPr>
            <a:xfrm>
              <a:off x="910605" y="2479694"/>
              <a:ext cx="2382920" cy="2382920"/>
            </a:xfrm>
            <a:prstGeom prst="ellipse">
              <a:avLst/>
            </a:prstGeom>
            <a:solidFill>
              <a:srgbClr val="2E52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23" name="TextBox 22">
              <a:extLst>
                <a:ext uri="{FF2B5EF4-FFF2-40B4-BE49-F238E27FC236}">
                  <a16:creationId xmlns:a16="http://schemas.microsoft.com/office/drawing/2014/main" id="{572870C9-1DD1-AD9A-9272-3EAB297773D2}"/>
                </a:ext>
              </a:extLst>
            </p:cNvPr>
            <p:cNvSpPr txBox="1"/>
            <p:nvPr/>
          </p:nvSpPr>
          <p:spPr>
            <a:xfrm>
              <a:off x="663744" y="3172567"/>
              <a:ext cx="2876642" cy="1163648"/>
            </a:xfrm>
            <a:prstGeom prst="rect">
              <a:avLst/>
            </a:prstGeom>
            <a:noFill/>
          </p:spPr>
          <p:txBody>
            <a:bodyPr wrap="square" rtlCol="0">
              <a:spAutoFit/>
            </a:bodyPr>
            <a:lstStyle/>
            <a:p>
              <a:pPr algn="ctr"/>
              <a:r>
                <a:rPr lang="en-US" sz="6400" dirty="0">
                  <a:solidFill>
                    <a:schemeClr val="bg1"/>
                  </a:solidFill>
                  <a:latin typeface="Silka SemiBold" panose="00000700000000000000" pitchFamily="50" charset="0"/>
                  <a:ea typeface="Open Sans" panose="020B0606030504020204" pitchFamily="34" charset="0"/>
                  <a:cs typeface="Open Sans" panose="020B0606030504020204" pitchFamily="34" charset="0"/>
                </a:rPr>
                <a:t>Academy </a:t>
              </a:r>
            </a:p>
            <a:p>
              <a:pPr algn="ctr"/>
              <a:r>
                <a:rPr lang="en-US" sz="6400" dirty="0">
                  <a:solidFill>
                    <a:schemeClr val="bg1"/>
                  </a:solidFill>
                  <a:latin typeface="Silka SemiBold" panose="00000700000000000000" pitchFamily="50" charset="0"/>
                  <a:ea typeface="Open Sans" panose="020B0606030504020204" pitchFamily="34" charset="0"/>
                  <a:cs typeface="Open Sans" panose="020B0606030504020204" pitchFamily="34" charset="0"/>
                </a:rPr>
                <a:t>Hub</a:t>
              </a:r>
              <a:endParaRPr lang="en-NL" sz="6400" dirty="0">
                <a:solidFill>
                  <a:schemeClr val="bg1"/>
                </a:solidFill>
                <a:latin typeface="Silka SemiBold" panose="00000700000000000000" pitchFamily="50" charset="0"/>
                <a:ea typeface="Open Sans" panose="020B0606030504020204" pitchFamily="34" charset="0"/>
                <a:cs typeface="Open Sans" panose="020B0606030504020204" pitchFamily="34" charset="0"/>
              </a:endParaRPr>
            </a:p>
          </p:txBody>
        </p:sp>
      </p:grpSp>
      <p:grpSp>
        <p:nvGrpSpPr>
          <p:cNvPr id="35" name="Group 34">
            <a:extLst>
              <a:ext uri="{FF2B5EF4-FFF2-40B4-BE49-F238E27FC236}">
                <a16:creationId xmlns:a16="http://schemas.microsoft.com/office/drawing/2014/main" id="{10571265-9847-0351-4B3E-C5C8C844D93D}"/>
              </a:ext>
            </a:extLst>
          </p:cNvPr>
          <p:cNvGrpSpPr/>
          <p:nvPr/>
        </p:nvGrpSpPr>
        <p:grpSpPr>
          <a:xfrm>
            <a:off x="20324817" y="9478024"/>
            <a:ext cx="2630384" cy="3811094"/>
            <a:chOff x="9738255" y="4523249"/>
            <a:chExt cx="1315192" cy="1905547"/>
          </a:xfrm>
        </p:grpSpPr>
        <p:sp>
          <p:nvSpPr>
            <p:cNvPr id="36" name="TextBox 35">
              <a:extLst>
                <a:ext uri="{FF2B5EF4-FFF2-40B4-BE49-F238E27FC236}">
                  <a16:creationId xmlns:a16="http://schemas.microsoft.com/office/drawing/2014/main" id="{40A7E14D-8310-049C-3AF8-39E4FF2CED17}"/>
                </a:ext>
              </a:extLst>
            </p:cNvPr>
            <p:cNvSpPr txBox="1"/>
            <p:nvPr/>
          </p:nvSpPr>
          <p:spPr>
            <a:xfrm>
              <a:off x="9845140" y="5890187"/>
              <a:ext cx="1101424" cy="538609"/>
            </a:xfrm>
            <a:prstGeom prst="rect">
              <a:avLst/>
            </a:prstGeom>
            <a:noFill/>
          </p:spPr>
          <p:txBody>
            <a:bodyPr wrap="none" rtlCol="0">
              <a:spAutoFit/>
            </a:bodyPr>
            <a:lstStyle/>
            <a:p>
              <a:r>
                <a:rPr lang="en-US" sz="6400" i="1" dirty="0">
                  <a:solidFill>
                    <a:schemeClr val="bg1"/>
                  </a:solidFill>
                  <a:latin typeface="Silka Black" panose="00000A00000000000000" pitchFamily="50" charset="0"/>
                </a:rPr>
                <a:t>Tools.</a:t>
              </a:r>
              <a:endParaRPr lang="nl-NL" sz="6400" i="1" dirty="0">
                <a:solidFill>
                  <a:schemeClr val="bg1"/>
                </a:solidFill>
                <a:latin typeface="Silka Black" panose="00000A00000000000000" pitchFamily="50" charset="0"/>
              </a:endParaRPr>
            </a:p>
          </p:txBody>
        </p:sp>
        <p:pic>
          <p:nvPicPr>
            <p:cNvPr id="37" name="Graphic 36">
              <a:extLst>
                <a:ext uri="{FF2B5EF4-FFF2-40B4-BE49-F238E27FC236}">
                  <a16:creationId xmlns:a16="http://schemas.microsoft.com/office/drawing/2014/main" id="{27B8CDFC-C8D5-FB64-A662-332CABC8372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38255" y="4523249"/>
              <a:ext cx="1315192" cy="1315192"/>
            </a:xfrm>
            <a:prstGeom prst="rect">
              <a:avLst/>
            </a:prstGeom>
          </p:spPr>
        </p:pic>
      </p:grpSp>
      <p:grpSp>
        <p:nvGrpSpPr>
          <p:cNvPr id="38" name="Group 37">
            <a:extLst>
              <a:ext uri="{FF2B5EF4-FFF2-40B4-BE49-F238E27FC236}">
                <a16:creationId xmlns:a16="http://schemas.microsoft.com/office/drawing/2014/main" id="{236D3D62-9A79-8365-EAF5-216C34EBCA3B}"/>
              </a:ext>
            </a:extLst>
          </p:cNvPr>
          <p:cNvGrpSpPr/>
          <p:nvPr/>
        </p:nvGrpSpPr>
        <p:grpSpPr>
          <a:xfrm>
            <a:off x="19695649" y="3961136"/>
            <a:ext cx="3888722" cy="4356914"/>
            <a:chOff x="6890502" y="4250339"/>
            <a:chExt cx="1944361" cy="2178457"/>
          </a:xfrm>
        </p:grpSpPr>
        <p:sp>
          <p:nvSpPr>
            <p:cNvPr id="39" name="TextBox 38">
              <a:extLst>
                <a:ext uri="{FF2B5EF4-FFF2-40B4-BE49-F238E27FC236}">
                  <a16:creationId xmlns:a16="http://schemas.microsoft.com/office/drawing/2014/main" id="{A3E690FE-1C92-DD36-3203-F83C239BB51C}"/>
                </a:ext>
              </a:extLst>
            </p:cNvPr>
            <p:cNvSpPr txBox="1"/>
            <p:nvPr/>
          </p:nvSpPr>
          <p:spPr>
            <a:xfrm>
              <a:off x="7053887" y="5890187"/>
              <a:ext cx="1617591" cy="538609"/>
            </a:xfrm>
            <a:prstGeom prst="rect">
              <a:avLst/>
            </a:prstGeom>
            <a:noFill/>
          </p:spPr>
          <p:txBody>
            <a:bodyPr wrap="none" rtlCol="0">
              <a:spAutoFit/>
            </a:bodyPr>
            <a:lstStyle/>
            <a:p>
              <a:r>
                <a:rPr lang="en-US" sz="6400" i="1" dirty="0">
                  <a:solidFill>
                    <a:schemeClr val="bg1"/>
                  </a:solidFill>
                  <a:latin typeface="Silka Black" panose="00000A00000000000000" pitchFamily="50" charset="0"/>
                </a:rPr>
                <a:t>Training.</a:t>
              </a:r>
              <a:endParaRPr lang="nl-NL" sz="6400" i="1" dirty="0">
                <a:solidFill>
                  <a:schemeClr val="bg1"/>
                </a:solidFill>
                <a:latin typeface="Silka Black" panose="00000A00000000000000" pitchFamily="50" charset="0"/>
              </a:endParaRPr>
            </a:p>
          </p:txBody>
        </p:sp>
        <p:pic>
          <p:nvPicPr>
            <p:cNvPr id="40" name="Graphic 39">
              <a:extLst>
                <a:ext uri="{FF2B5EF4-FFF2-40B4-BE49-F238E27FC236}">
                  <a16:creationId xmlns:a16="http://schemas.microsoft.com/office/drawing/2014/main" id="{DD515557-D841-D14B-B455-0256C1C0DA3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90502" y="4250339"/>
              <a:ext cx="1944361" cy="1944361"/>
            </a:xfrm>
            <a:prstGeom prst="rect">
              <a:avLst/>
            </a:prstGeom>
          </p:spPr>
        </p:pic>
      </p:grpSp>
      <p:grpSp>
        <p:nvGrpSpPr>
          <p:cNvPr id="42" name="Group 41">
            <a:extLst>
              <a:ext uri="{FF2B5EF4-FFF2-40B4-BE49-F238E27FC236}">
                <a16:creationId xmlns:a16="http://schemas.microsoft.com/office/drawing/2014/main" id="{7F1F7600-04ED-CBFC-B9CE-9D6D2CFB746D}"/>
              </a:ext>
            </a:extLst>
          </p:cNvPr>
          <p:cNvGrpSpPr/>
          <p:nvPr/>
        </p:nvGrpSpPr>
        <p:grpSpPr>
          <a:xfrm>
            <a:off x="19878951" y="-385522"/>
            <a:ext cx="3522118" cy="3944694"/>
            <a:chOff x="3930399" y="4380249"/>
            <a:chExt cx="1761059" cy="1972347"/>
          </a:xfrm>
        </p:grpSpPr>
        <p:sp>
          <p:nvSpPr>
            <p:cNvPr id="43" name="TextBox 42">
              <a:extLst>
                <a:ext uri="{FF2B5EF4-FFF2-40B4-BE49-F238E27FC236}">
                  <a16:creationId xmlns:a16="http://schemas.microsoft.com/office/drawing/2014/main" id="{28127A29-B006-4F8F-ACD4-B453FF44D05D}"/>
                </a:ext>
              </a:extLst>
            </p:cNvPr>
            <p:cNvSpPr txBox="1"/>
            <p:nvPr/>
          </p:nvSpPr>
          <p:spPr>
            <a:xfrm>
              <a:off x="3930399" y="5813987"/>
              <a:ext cx="1761059" cy="538609"/>
            </a:xfrm>
            <a:prstGeom prst="rect">
              <a:avLst/>
            </a:prstGeom>
            <a:noFill/>
          </p:spPr>
          <p:txBody>
            <a:bodyPr wrap="none" rtlCol="0">
              <a:spAutoFit/>
            </a:bodyPr>
            <a:lstStyle/>
            <a:p>
              <a:r>
                <a:rPr lang="en-US" sz="6400" i="1" dirty="0">
                  <a:solidFill>
                    <a:schemeClr val="bg1"/>
                  </a:solidFill>
                  <a:latin typeface="Silka Black" panose="00000A00000000000000" pitchFamily="50" charset="0"/>
                </a:rPr>
                <a:t>Expertise.</a:t>
              </a:r>
              <a:endParaRPr lang="nl-NL" sz="6400" i="1" dirty="0">
                <a:solidFill>
                  <a:schemeClr val="bg1"/>
                </a:solidFill>
                <a:latin typeface="Silka Black" panose="00000A00000000000000" pitchFamily="50" charset="0"/>
              </a:endParaRPr>
            </a:p>
          </p:txBody>
        </p:sp>
        <p:pic>
          <p:nvPicPr>
            <p:cNvPr id="44" name="Graphic 43">
              <a:extLst>
                <a:ext uri="{FF2B5EF4-FFF2-40B4-BE49-F238E27FC236}">
                  <a16:creationId xmlns:a16="http://schemas.microsoft.com/office/drawing/2014/main" id="{D4BB0B9B-F119-9EB7-1A21-094ADCB6F1E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940082" y="4380249"/>
              <a:ext cx="1741692" cy="1741692"/>
            </a:xfrm>
            <a:prstGeom prst="rect">
              <a:avLst/>
            </a:prstGeom>
          </p:spPr>
        </p:pic>
      </p:grpSp>
    </p:spTree>
    <p:extLst>
      <p:ext uri="{BB962C8B-B14F-4D97-AF65-F5344CB8AC3E}">
        <p14:creationId xmlns:p14="http://schemas.microsoft.com/office/powerpoint/2010/main" val="1520874609"/>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4F2216F4-912A-67CF-501B-303C7DE876C3}"/>
              </a:ext>
            </a:extLst>
          </p:cNvPr>
          <p:cNvGrpSpPr/>
          <p:nvPr/>
        </p:nvGrpSpPr>
        <p:grpSpPr>
          <a:xfrm>
            <a:off x="17979329" y="5364995"/>
            <a:ext cx="5091322" cy="4478174"/>
            <a:chOff x="8989664" y="2682497"/>
            <a:chExt cx="2545661" cy="2239087"/>
          </a:xfrm>
        </p:grpSpPr>
        <p:grpSp>
          <p:nvGrpSpPr>
            <p:cNvPr id="30" name="Group 29">
              <a:extLst>
                <a:ext uri="{FF2B5EF4-FFF2-40B4-BE49-F238E27FC236}">
                  <a16:creationId xmlns:a16="http://schemas.microsoft.com/office/drawing/2014/main" id="{EDEC2F6B-85F6-ADE2-C875-9E5AB6E11856}"/>
                </a:ext>
              </a:extLst>
            </p:cNvPr>
            <p:cNvGrpSpPr/>
            <p:nvPr/>
          </p:nvGrpSpPr>
          <p:grpSpPr>
            <a:xfrm>
              <a:off x="8989664" y="2802017"/>
              <a:ext cx="2111390" cy="2119567"/>
              <a:chOff x="6473257" y="4431148"/>
              <a:chExt cx="2111390" cy="2119567"/>
            </a:xfrm>
          </p:grpSpPr>
          <p:grpSp>
            <p:nvGrpSpPr>
              <p:cNvPr id="28" name="Group 27">
                <a:extLst>
                  <a:ext uri="{FF2B5EF4-FFF2-40B4-BE49-F238E27FC236}">
                    <a16:creationId xmlns:a16="http://schemas.microsoft.com/office/drawing/2014/main" id="{43F38320-13CA-7123-EA23-B79C06B42B1E}"/>
                  </a:ext>
                </a:extLst>
              </p:cNvPr>
              <p:cNvGrpSpPr/>
              <p:nvPr/>
            </p:nvGrpSpPr>
            <p:grpSpPr>
              <a:xfrm>
                <a:off x="6502973" y="4431148"/>
                <a:ext cx="2043567" cy="2119567"/>
                <a:chOff x="6502973" y="4431148"/>
                <a:chExt cx="2043567" cy="2119567"/>
              </a:xfrm>
            </p:grpSpPr>
            <p:pic>
              <p:nvPicPr>
                <p:cNvPr id="11" name="Picture 10">
                  <a:extLst>
                    <a:ext uri="{FF2B5EF4-FFF2-40B4-BE49-F238E27FC236}">
                      <a16:creationId xmlns:a16="http://schemas.microsoft.com/office/drawing/2014/main" id="{9974BEF1-2FDB-1958-A96D-D7794E9FF6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8157" y="4431148"/>
                  <a:ext cx="1675566" cy="1675566"/>
                </a:xfrm>
                <a:prstGeom prst="rect">
                  <a:avLst/>
                </a:prstGeom>
              </p:spPr>
            </p:pic>
            <p:pic>
              <p:nvPicPr>
                <p:cNvPr id="5" name="Picture 4">
                  <a:extLst>
                    <a:ext uri="{FF2B5EF4-FFF2-40B4-BE49-F238E27FC236}">
                      <a16:creationId xmlns:a16="http://schemas.microsoft.com/office/drawing/2014/main" id="{55F74E49-33FA-511A-90F4-D864C814B831}"/>
                    </a:ext>
                  </a:extLst>
                </p:cNvPr>
                <p:cNvPicPr>
                  <a:picLocks noChangeAspect="1"/>
                </p:cNvPicPr>
                <p:nvPr/>
              </p:nvPicPr>
              <p:blipFill rotWithShape="1">
                <a:blip r:embed="rId4"/>
                <a:srcRect l="68265" t="84073"/>
                <a:stretch/>
              </p:blipFill>
              <p:spPr>
                <a:xfrm>
                  <a:off x="6502973" y="5661024"/>
                  <a:ext cx="2043567" cy="889691"/>
                </a:xfrm>
                <a:prstGeom prst="rect">
                  <a:avLst/>
                </a:prstGeom>
              </p:spPr>
            </p:pic>
          </p:grpSp>
          <p:sp>
            <p:nvSpPr>
              <p:cNvPr id="13" name="Rectangle 12">
                <a:extLst>
                  <a:ext uri="{FF2B5EF4-FFF2-40B4-BE49-F238E27FC236}">
                    <a16:creationId xmlns:a16="http://schemas.microsoft.com/office/drawing/2014/main" id="{55D345F8-2C0A-6DC9-7D46-E2E5A6C48190}"/>
                  </a:ext>
                </a:extLst>
              </p:cNvPr>
              <p:cNvSpPr/>
              <p:nvPr/>
            </p:nvSpPr>
            <p:spPr>
              <a:xfrm>
                <a:off x="6473257" y="4808008"/>
                <a:ext cx="2111390" cy="685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grpSp>
        <p:sp>
          <p:nvSpPr>
            <p:cNvPr id="34" name="Rectangle 33">
              <a:extLst>
                <a:ext uri="{FF2B5EF4-FFF2-40B4-BE49-F238E27FC236}">
                  <a16:creationId xmlns:a16="http://schemas.microsoft.com/office/drawing/2014/main" id="{EDBAC35A-F188-3717-B56C-A1065EBA8BA3}"/>
                </a:ext>
              </a:extLst>
            </p:cNvPr>
            <p:cNvSpPr/>
            <p:nvPr/>
          </p:nvSpPr>
          <p:spPr>
            <a:xfrm>
              <a:off x="9335990" y="2682497"/>
              <a:ext cx="2199335" cy="49847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grpSp>
      <p:sp>
        <p:nvSpPr>
          <p:cNvPr id="7" name="Oval 6">
            <a:extLst>
              <a:ext uri="{FF2B5EF4-FFF2-40B4-BE49-F238E27FC236}">
                <a16:creationId xmlns:a16="http://schemas.microsoft.com/office/drawing/2014/main" id="{68299D5B-186C-C65F-8217-D174B91CC01B}"/>
              </a:ext>
            </a:extLst>
          </p:cNvPr>
          <p:cNvSpPr/>
          <p:nvPr/>
        </p:nvSpPr>
        <p:spPr>
          <a:xfrm>
            <a:off x="17421888" y="-2158484"/>
            <a:ext cx="8262328" cy="8131356"/>
          </a:xfrm>
          <a:prstGeom prst="ellipse">
            <a:avLst/>
          </a:prstGeom>
          <a:solidFill>
            <a:srgbClr val="E94C1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pic>
        <p:nvPicPr>
          <p:cNvPr id="9" name="Graphic 8">
            <a:extLst>
              <a:ext uri="{FF2B5EF4-FFF2-40B4-BE49-F238E27FC236}">
                <a16:creationId xmlns:a16="http://schemas.microsoft.com/office/drawing/2014/main" id="{21F4146B-0EB7-09B0-56DD-88D99063A58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595350" y="-859850"/>
            <a:ext cx="5178484" cy="5178484"/>
          </a:xfrm>
          <a:prstGeom prst="rect">
            <a:avLst/>
          </a:prstGeom>
        </p:spPr>
      </p:pic>
      <p:sp>
        <p:nvSpPr>
          <p:cNvPr id="2" name="TextBox 1">
            <a:extLst>
              <a:ext uri="{FF2B5EF4-FFF2-40B4-BE49-F238E27FC236}">
                <a16:creationId xmlns:a16="http://schemas.microsoft.com/office/drawing/2014/main" id="{3BDBAA6E-652A-BD02-3F43-A722FBE42D2B}"/>
              </a:ext>
            </a:extLst>
          </p:cNvPr>
          <p:cNvSpPr txBox="1"/>
          <p:nvPr/>
        </p:nvSpPr>
        <p:spPr>
          <a:xfrm>
            <a:off x="3825" y="745505"/>
            <a:ext cx="6885218" cy="1015663"/>
          </a:xfrm>
          <a:prstGeom prst="rect">
            <a:avLst/>
          </a:prstGeom>
          <a:noFill/>
        </p:spPr>
        <p:txBody>
          <a:bodyPr wrap="none" rtlCol="0">
            <a:spAutoFit/>
          </a:bodyPr>
          <a:lstStyle/>
          <a:p>
            <a:r>
              <a:rPr lang="en-US" sz="6000">
                <a:latin typeface="Silka Thin" panose="00000500000000000000" pitchFamily="50" charset="0"/>
                <a:ea typeface="Open Sans" panose="020B0606030504020204" pitchFamily="34" charset="0"/>
                <a:cs typeface="Open Sans" panose="020B0606030504020204" pitchFamily="34" charset="0"/>
              </a:rPr>
              <a:t>SHARING TO INSPIRE</a:t>
            </a:r>
            <a:endParaRPr lang="en-NL" sz="6000">
              <a:latin typeface="Silka Thin" panose="00000500000000000000" pitchFamily="50" charset="0"/>
              <a:ea typeface="Open Sans" panose="020B0606030504020204" pitchFamily="34" charset="0"/>
              <a:cs typeface="Open Sans" panose="020B0606030504020204" pitchFamily="34" charset="0"/>
            </a:endParaRPr>
          </a:p>
        </p:txBody>
      </p:sp>
      <p:pic>
        <p:nvPicPr>
          <p:cNvPr id="17" name="Picture 16">
            <a:extLst>
              <a:ext uri="{FF2B5EF4-FFF2-40B4-BE49-F238E27FC236}">
                <a16:creationId xmlns:a16="http://schemas.microsoft.com/office/drawing/2014/main" id="{33ABB929-2D7C-AD25-0D29-D05FF7B1E4E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39958" y="1652333"/>
            <a:ext cx="4886376" cy="1683674"/>
          </a:xfrm>
          <a:prstGeom prst="rect">
            <a:avLst/>
          </a:prstGeom>
        </p:spPr>
      </p:pic>
      <p:sp>
        <p:nvSpPr>
          <p:cNvPr id="8" name="TextBox 7">
            <a:extLst>
              <a:ext uri="{FF2B5EF4-FFF2-40B4-BE49-F238E27FC236}">
                <a16:creationId xmlns:a16="http://schemas.microsoft.com/office/drawing/2014/main" id="{4DA6C004-F234-4EE2-EBBE-5B4245052D28}"/>
              </a:ext>
            </a:extLst>
          </p:cNvPr>
          <p:cNvSpPr txBox="1"/>
          <p:nvPr/>
        </p:nvSpPr>
        <p:spPr>
          <a:xfrm>
            <a:off x="6478742" y="1862529"/>
            <a:ext cx="5984331" cy="1200329"/>
          </a:xfrm>
          <a:prstGeom prst="rect">
            <a:avLst/>
          </a:prstGeom>
          <a:noFill/>
        </p:spPr>
        <p:txBody>
          <a:bodyPr wrap="none" rtlCol="0">
            <a:spAutoFit/>
          </a:bodyPr>
          <a:lstStyle/>
          <a:p>
            <a:r>
              <a:rPr lang="en-US" sz="7200" dirty="0">
                <a:latin typeface="Silka SemiBold" panose="00000700000000000000" pitchFamily="50" charset="0"/>
                <a:ea typeface="Open Sans" panose="020B0606030504020204" pitchFamily="34" charset="0"/>
                <a:cs typeface="Open Sans" panose="020B0606030504020204" pitchFamily="34" charset="0"/>
              </a:rPr>
              <a:t>Webinar Series</a:t>
            </a:r>
            <a:endParaRPr lang="en-NL" sz="7200" dirty="0">
              <a:latin typeface="Silka SemiBold" panose="00000700000000000000" pitchFamily="50" charset="0"/>
              <a:ea typeface="Open Sans" panose="020B0606030504020204" pitchFamily="34" charset="0"/>
              <a:cs typeface="Open Sans" panose="020B0606030504020204" pitchFamily="34" charset="0"/>
            </a:endParaRPr>
          </a:p>
        </p:txBody>
      </p:sp>
      <p:grpSp>
        <p:nvGrpSpPr>
          <p:cNvPr id="12" name="Group 11">
            <a:extLst>
              <a:ext uri="{FF2B5EF4-FFF2-40B4-BE49-F238E27FC236}">
                <a16:creationId xmlns:a16="http://schemas.microsoft.com/office/drawing/2014/main" id="{DFF69266-D354-2A04-0581-11AD2FA3188F}"/>
              </a:ext>
            </a:extLst>
          </p:cNvPr>
          <p:cNvGrpSpPr/>
          <p:nvPr/>
        </p:nvGrpSpPr>
        <p:grpSpPr>
          <a:xfrm>
            <a:off x="14826431" y="-276818"/>
            <a:ext cx="4474322" cy="4222778"/>
            <a:chOff x="827770" y="2403037"/>
            <a:chExt cx="2524866" cy="2382920"/>
          </a:xfrm>
        </p:grpSpPr>
        <p:sp>
          <p:nvSpPr>
            <p:cNvPr id="14" name="Oval 13">
              <a:extLst>
                <a:ext uri="{FF2B5EF4-FFF2-40B4-BE49-F238E27FC236}">
                  <a16:creationId xmlns:a16="http://schemas.microsoft.com/office/drawing/2014/main" id="{E016415D-165E-5C0F-641D-41EEF3A74811}"/>
                </a:ext>
              </a:extLst>
            </p:cNvPr>
            <p:cNvSpPr/>
            <p:nvPr/>
          </p:nvSpPr>
          <p:spPr>
            <a:xfrm>
              <a:off x="910606" y="2403037"/>
              <a:ext cx="2382920" cy="2382920"/>
            </a:xfrm>
            <a:prstGeom prst="ellipse">
              <a:avLst/>
            </a:prstGeom>
            <a:solidFill>
              <a:srgbClr val="2E52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15" name="TextBox 14">
              <a:extLst>
                <a:ext uri="{FF2B5EF4-FFF2-40B4-BE49-F238E27FC236}">
                  <a16:creationId xmlns:a16="http://schemas.microsoft.com/office/drawing/2014/main" id="{7D0CD8AC-A70F-CE58-477C-BF518758A1D9}"/>
                </a:ext>
              </a:extLst>
            </p:cNvPr>
            <p:cNvSpPr txBox="1"/>
            <p:nvPr/>
          </p:nvSpPr>
          <p:spPr>
            <a:xfrm>
              <a:off x="827770" y="3227845"/>
              <a:ext cx="2524866" cy="677347"/>
            </a:xfrm>
            <a:prstGeom prst="rect">
              <a:avLst/>
            </a:prstGeom>
            <a:noFill/>
          </p:spPr>
          <p:txBody>
            <a:bodyPr wrap="square" rtlCol="0">
              <a:spAutoFit/>
            </a:bodyPr>
            <a:lstStyle/>
            <a:p>
              <a:pPr algn="ctr"/>
              <a:r>
                <a:rPr lang="en-US" sz="7200">
                  <a:solidFill>
                    <a:schemeClr val="bg1"/>
                  </a:solidFill>
                  <a:latin typeface="Silka SemiBold" panose="00000700000000000000" pitchFamily="50" charset="0"/>
                  <a:ea typeface="Open Sans" panose="020B0606030504020204" pitchFamily="34" charset="0"/>
                  <a:cs typeface="Open Sans" panose="020B0606030504020204" pitchFamily="34" charset="0"/>
                </a:rPr>
                <a:t>Events</a:t>
              </a:r>
              <a:endParaRPr lang="en-NL" sz="7200">
                <a:solidFill>
                  <a:schemeClr val="bg1"/>
                </a:solidFill>
                <a:latin typeface="Silka SemiBold" panose="00000700000000000000" pitchFamily="50" charset="0"/>
                <a:ea typeface="Open Sans" panose="020B0606030504020204" pitchFamily="34" charset="0"/>
                <a:cs typeface="Open Sans" panose="020B0606030504020204" pitchFamily="34" charset="0"/>
              </a:endParaRPr>
            </a:p>
          </p:txBody>
        </p:sp>
      </p:grpSp>
      <p:sp>
        <p:nvSpPr>
          <p:cNvPr id="10" name="TextBox 9">
            <a:extLst>
              <a:ext uri="{FF2B5EF4-FFF2-40B4-BE49-F238E27FC236}">
                <a16:creationId xmlns:a16="http://schemas.microsoft.com/office/drawing/2014/main" id="{0B9763B4-3323-7558-EE19-24ED52CB0222}"/>
              </a:ext>
            </a:extLst>
          </p:cNvPr>
          <p:cNvSpPr txBox="1"/>
          <p:nvPr/>
        </p:nvSpPr>
        <p:spPr>
          <a:xfrm>
            <a:off x="19497663" y="3270344"/>
            <a:ext cx="3522118" cy="1077218"/>
          </a:xfrm>
          <a:prstGeom prst="rect">
            <a:avLst/>
          </a:prstGeom>
          <a:noFill/>
        </p:spPr>
        <p:txBody>
          <a:bodyPr wrap="none" rtlCol="0">
            <a:spAutoFit/>
          </a:bodyPr>
          <a:lstStyle/>
          <a:p>
            <a:r>
              <a:rPr lang="en-US" sz="6400" i="1" dirty="0">
                <a:solidFill>
                  <a:schemeClr val="bg1"/>
                </a:solidFill>
                <a:latin typeface="Silka Black" panose="00000A00000000000000" pitchFamily="50" charset="0"/>
              </a:rPr>
              <a:t>Expertise.</a:t>
            </a:r>
            <a:endParaRPr lang="nl-NL" sz="6400" i="1" dirty="0">
              <a:solidFill>
                <a:schemeClr val="bg1"/>
              </a:solidFill>
              <a:latin typeface="Silka Black" panose="00000A00000000000000" pitchFamily="50" charset="0"/>
            </a:endParaRPr>
          </a:p>
        </p:txBody>
      </p:sp>
      <p:pic>
        <p:nvPicPr>
          <p:cNvPr id="4" name="Picture 3">
            <a:extLst>
              <a:ext uri="{FF2B5EF4-FFF2-40B4-BE49-F238E27FC236}">
                <a16:creationId xmlns:a16="http://schemas.microsoft.com/office/drawing/2014/main" id="{F92D3D74-78F2-49FD-6CD8-06BEBC7B5054}"/>
              </a:ext>
            </a:extLst>
          </p:cNvPr>
          <p:cNvPicPr>
            <a:picLocks noChangeAspect="1"/>
          </p:cNvPicPr>
          <p:nvPr/>
        </p:nvPicPr>
        <p:blipFill rotWithShape="1">
          <a:blip r:embed="rId4"/>
          <a:srcRect b="38300"/>
          <a:stretch/>
        </p:blipFill>
        <p:spPr>
          <a:xfrm>
            <a:off x="1039958" y="6322679"/>
            <a:ext cx="12878916" cy="6893094"/>
          </a:xfrm>
          <a:prstGeom prst="rect">
            <a:avLst/>
          </a:prstGeom>
        </p:spPr>
      </p:pic>
      <p:grpSp>
        <p:nvGrpSpPr>
          <p:cNvPr id="29" name="Group 28">
            <a:extLst>
              <a:ext uri="{FF2B5EF4-FFF2-40B4-BE49-F238E27FC236}">
                <a16:creationId xmlns:a16="http://schemas.microsoft.com/office/drawing/2014/main" id="{C4312383-781F-2789-2F5A-29200CF00462}"/>
              </a:ext>
            </a:extLst>
          </p:cNvPr>
          <p:cNvGrpSpPr/>
          <p:nvPr/>
        </p:nvGrpSpPr>
        <p:grpSpPr>
          <a:xfrm>
            <a:off x="13215691" y="5103407"/>
            <a:ext cx="4871590" cy="4739762"/>
            <a:chOff x="6096000" y="2488820"/>
            <a:chExt cx="2435795" cy="2369881"/>
          </a:xfrm>
        </p:grpSpPr>
        <p:pic>
          <p:nvPicPr>
            <p:cNvPr id="19" name="Picture 18">
              <a:extLst>
                <a:ext uri="{FF2B5EF4-FFF2-40B4-BE49-F238E27FC236}">
                  <a16:creationId xmlns:a16="http://schemas.microsoft.com/office/drawing/2014/main" id="{99EEFFC1-97CD-B65F-B75C-87010C7A127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722999" y="2740790"/>
              <a:ext cx="1670724" cy="1670724"/>
            </a:xfrm>
            <a:prstGeom prst="rect">
              <a:avLst/>
            </a:prstGeom>
          </p:spPr>
        </p:pic>
        <p:pic>
          <p:nvPicPr>
            <p:cNvPr id="3" name="Picture 2">
              <a:extLst>
                <a:ext uri="{FF2B5EF4-FFF2-40B4-BE49-F238E27FC236}">
                  <a16:creationId xmlns:a16="http://schemas.microsoft.com/office/drawing/2014/main" id="{136C58AC-076D-DC20-107E-71C656B366CA}"/>
                </a:ext>
              </a:extLst>
            </p:cNvPr>
            <p:cNvPicPr>
              <a:picLocks noChangeAspect="1"/>
            </p:cNvPicPr>
            <p:nvPr/>
          </p:nvPicPr>
          <p:blipFill rotWithShape="1">
            <a:blip r:embed="rId4"/>
            <a:srcRect t="84175" r="69188"/>
            <a:stretch/>
          </p:blipFill>
          <p:spPr>
            <a:xfrm>
              <a:off x="6532689" y="3974756"/>
              <a:ext cx="1984135" cy="883945"/>
            </a:xfrm>
            <a:prstGeom prst="rect">
              <a:avLst/>
            </a:prstGeom>
          </p:spPr>
        </p:pic>
        <p:sp>
          <p:nvSpPr>
            <p:cNvPr id="25" name="Rectangle 24">
              <a:extLst>
                <a:ext uri="{FF2B5EF4-FFF2-40B4-BE49-F238E27FC236}">
                  <a16:creationId xmlns:a16="http://schemas.microsoft.com/office/drawing/2014/main" id="{EBA3D049-7B0D-04BF-72DE-D1FBF85F5E1D}"/>
                </a:ext>
              </a:extLst>
            </p:cNvPr>
            <p:cNvSpPr/>
            <p:nvPr/>
          </p:nvSpPr>
          <p:spPr>
            <a:xfrm>
              <a:off x="6096000" y="2488820"/>
              <a:ext cx="2435795" cy="71029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grpSp>
      <p:sp>
        <p:nvSpPr>
          <p:cNvPr id="35" name="TextBox 34">
            <a:extLst>
              <a:ext uri="{FF2B5EF4-FFF2-40B4-BE49-F238E27FC236}">
                <a16:creationId xmlns:a16="http://schemas.microsoft.com/office/drawing/2014/main" id="{B0E2222B-67A4-DB36-81A8-7E9DB2E94C4F}"/>
              </a:ext>
            </a:extLst>
          </p:cNvPr>
          <p:cNvSpPr txBox="1"/>
          <p:nvPr/>
        </p:nvSpPr>
        <p:spPr>
          <a:xfrm>
            <a:off x="1382847" y="5023541"/>
            <a:ext cx="2056973" cy="1200329"/>
          </a:xfrm>
          <a:prstGeom prst="rect">
            <a:avLst/>
          </a:prstGeom>
          <a:noFill/>
        </p:spPr>
        <p:txBody>
          <a:bodyPr wrap="none" rtlCol="0">
            <a:spAutoFit/>
          </a:bodyPr>
          <a:lstStyle/>
          <a:p>
            <a:r>
              <a:rPr lang="en-US" sz="7200" dirty="0">
                <a:latin typeface="Silka SemiBold" panose="00000700000000000000" pitchFamily="50" charset="0"/>
                <a:ea typeface="Open Sans" panose="020B0606030504020204" pitchFamily="34" charset="0"/>
                <a:cs typeface="Open Sans" panose="020B0606030504020204" pitchFamily="34" charset="0"/>
              </a:rPr>
              <a:t>2025</a:t>
            </a:r>
            <a:endParaRPr lang="en-NL" sz="7200" dirty="0">
              <a:latin typeface="Silka SemiBold" panose="00000700000000000000" pitchFamily="50" charset="0"/>
              <a:ea typeface="Open Sans" panose="020B0606030504020204" pitchFamily="34" charset="0"/>
              <a:cs typeface="Open Sans" panose="020B0606030504020204" pitchFamily="34" charset="0"/>
            </a:endParaRPr>
          </a:p>
        </p:txBody>
      </p:sp>
      <p:sp>
        <p:nvSpPr>
          <p:cNvPr id="36" name="TextBox 35">
            <a:extLst>
              <a:ext uri="{FF2B5EF4-FFF2-40B4-BE49-F238E27FC236}">
                <a16:creationId xmlns:a16="http://schemas.microsoft.com/office/drawing/2014/main" id="{D31BC403-EFC5-F91D-77D8-6524DEA85CA1}"/>
              </a:ext>
            </a:extLst>
          </p:cNvPr>
          <p:cNvSpPr txBox="1"/>
          <p:nvPr/>
        </p:nvSpPr>
        <p:spPr>
          <a:xfrm>
            <a:off x="14538799" y="5023541"/>
            <a:ext cx="2056973" cy="1200329"/>
          </a:xfrm>
          <a:prstGeom prst="rect">
            <a:avLst/>
          </a:prstGeom>
          <a:noFill/>
        </p:spPr>
        <p:txBody>
          <a:bodyPr wrap="none" rtlCol="0">
            <a:spAutoFit/>
          </a:bodyPr>
          <a:lstStyle/>
          <a:p>
            <a:r>
              <a:rPr lang="en-US" sz="7200" dirty="0">
                <a:latin typeface="Silka SemiBold" panose="00000700000000000000" pitchFamily="50" charset="0"/>
                <a:ea typeface="Open Sans" panose="020B0606030504020204" pitchFamily="34" charset="0"/>
                <a:cs typeface="Open Sans" panose="020B0606030504020204" pitchFamily="34" charset="0"/>
              </a:rPr>
              <a:t>2026</a:t>
            </a:r>
            <a:endParaRPr lang="en-NL" sz="7200" dirty="0">
              <a:latin typeface="Silka SemiBold" panose="00000700000000000000" pitchFamily="50" charset="0"/>
              <a:ea typeface="Open Sans" panose="020B0606030504020204" pitchFamily="34" charset="0"/>
              <a:cs typeface="Open Sans" panose="020B0606030504020204" pitchFamily="34" charset="0"/>
            </a:endParaRPr>
          </a:p>
        </p:txBody>
      </p:sp>
      <p:sp>
        <p:nvSpPr>
          <p:cNvPr id="42" name="TextBox 41">
            <a:extLst>
              <a:ext uri="{FF2B5EF4-FFF2-40B4-BE49-F238E27FC236}">
                <a16:creationId xmlns:a16="http://schemas.microsoft.com/office/drawing/2014/main" id="{9D46E336-7688-2211-76C2-49C0E8140CC5}"/>
              </a:ext>
            </a:extLst>
          </p:cNvPr>
          <p:cNvSpPr txBox="1"/>
          <p:nvPr/>
        </p:nvSpPr>
        <p:spPr>
          <a:xfrm>
            <a:off x="14895657" y="10445656"/>
            <a:ext cx="6673622" cy="1569660"/>
          </a:xfrm>
          <a:prstGeom prst="rect">
            <a:avLst/>
          </a:prstGeom>
          <a:noFill/>
        </p:spPr>
        <p:txBody>
          <a:bodyPr wrap="none" rtlCol="0">
            <a:spAutoFit/>
          </a:bodyPr>
          <a:lstStyle/>
          <a:p>
            <a:r>
              <a:rPr lang="en-US" sz="4800" dirty="0">
                <a:latin typeface="Silka SemiBold" panose="00000700000000000000" pitchFamily="50" charset="0"/>
                <a:ea typeface="Open Sans" panose="020B0606030504020204" pitchFamily="34" charset="0"/>
                <a:cs typeface="Open Sans" panose="020B0606030504020204" pitchFamily="34" charset="0"/>
              </a:rPr>
              <a:t>Watch webinars back in</a:t>
            </a:r>
          </a:p>
          <a:p>
            <a:r>
              <a:rPr lang="en-US" sz="4800" dirty="0">
                <a:latin typeface="Silka SemiBold" panose="00000700000000000000" pitchFamily="50" charset="0"/>
                <a:ea typeface="Open Sans" panose="020B0606030504020204" pitchFamily="34" charset="0"/>
                <a:cs typeface="Open Sans" panose="020B0606030504020204" pitchFamily="34" charset="0"/>
              </a:rPr>
              <a:t>the online Academy Hub!</a:t>
            </a:r>
            <a:endParaRPr lang="en-NL" sz="4800" dirty="0">
              <a:latin typeface="Silka SemiBold" panose="00000700000000000000" pitchFamily="50"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85659865"/>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extBox 30">
            <a:extLst>
              <a:ext uri="{FF2B5EF4-FFF2-40B4-BE49-F238E27FC236}">
                <a16:creationId xmlns:a16="http://schemas.microsoft.com/office/drawing/2014/main" id="{1C3707B5-4D14-441E-56F9-6625E75D0527}"/>
              </a:ext>
            </a:extLst>
          </p:cNvPr>
          <p:cNvSpPr txBox="1"/>
          <p:nvPr/>
        </p:nvSpPr>
        <p:spPr>
          <a:xfrm>
            <a:off x="9607285" y="3019974"/>
            <a:ext cx="3768980" cy="707886"/>
          </a:xfrm>
          <a:prstGeom prst="rect">
            <a:avLst/>
          </a:prstGeom>
          <a:noFill/>
        </p:spPr>
        <p:txBody>
          <a:bodyPr wrap="none" rtlCol="0">
            <a:spAutoFit/>
          </a:bodyPr>
          <a:lstStyle/>
          <a:p>
            <a:r>
              <a:rPr lang="en-US" sz="4000" dirty="0">
                <a:latin typeface="Silka SemiBold" panose="00000700000000000000" pitchFamily="50" charset="0"/>
                <a:ea typeface="Open Sans" panose="020B0606030504020204" pitchFamily="34" charset="0"/>
                <a:cs typeface="Open Sans" panose="020B0606030504020204" pitchFamily="34" charset="0"/>
              </a:rPr>
              <a:t>12:00 -12:30 PM </a:t>
            </a:r>
            <a:endParaRPr lang="en-NL" sz="4000">
              <a:latin typeface="Silka SemiBold" panose="00000700000000000000" pitchFamily="50" charset="0"/>
              <a:ea typeface="Open Sans" panose="020B0606030504020204" pitchFamily="34" charset="0"/>
              <a:cs typeface="Open Sans" panose="020B0606030504020204" pitchFamily="34" charset="0"/>
            </a:endParaRPr>
          </a:p>
        </p:txBody>
      </p:sp>
      <p:sp>
        <p:nvSpPr>
          <p:cNvPr id="2" name="TextBox 1">
            <a:extLst>
              <a:ext uri="{FF2B5EF4-FFF2-40B4-BE49-F238E27FC236}">
                <a16:creationId xmlns:a16="http://schemas.microsoft.com/office/drawing/2014/main" id="{3BDBAA6E-652A-BD02-3F43-A722FBE42D2B}"/>
              </a:ext>
            </a:extLst>
          </p:cNvPr>
          <p:cNvSpPr txBox="1"/>
          <p:nvPr/>
        </p:nvSpPr>
        <p:spPr>
          <a:xfrm>
            <a:off x="3825" y="745505"/>
            <a:ext cx="6885218" cy="1015663"/>
          </a:xfrm>
          <a:prstGeom prst="rect">
            <a:avLst/>
          </a:prstGeom>
          <a:noFill/>
        </p:spPr>
        <p:txBody>
          <a:bodyPr wrap="none" rtlCol="0">
            <a:spAutoFit/>
          </a:bodyPr>
          <a:lstStyle/>
          <a:p>
            <a:r>
              <a:rPr lang="en-US" sz="6000">
                <a:latin typeface="Silka Thin" panose="00000500000000000000" pitchFamily="50" charset="0"/>
                <a:ea typeface="Open Sans" panose="020B0606030504020204" pitchFamily="34" charset="0"/>
                <a:cs typeface="Open Sans" panose="020B0606030504020204" pitchFamily="34" charset="0"/>
              </a:rPr>
              <a:t>SHARING TO INSPIRE</a:t>
            </a:r>
            <a:endParaRPr lang="en-NL" sz="6000">
              <a:latin typeface="Silka Thin" panose="00000500000000000000" pitchFamily="50" charset="0"/>
              <a:ea typeface="Open Sans" panose="020B0606030504020204" pitchFamily="34" charset="0"/>
              <a:cs typeface="Open Sans" panose="020B0606030504020204" pitchFamily="34" charset="0"/>
            </a:endParaRPr>
          </a:p>
        </p:txBody>
      </p:sp>
      <p:pic>
        <p:nvPicPr>
          <p:cNvPr id="17" name="Picture 16">
            <a:extLst>
              <a:ext uri="{FF2B5EF4-FFF2-40B4-BE49-F238E27FC236}">
                <a16:creationId xmlns:a16="http://schemas.microsoft.com/office/drawing/2014/main" id="{33ABB929-2D7C-AD25-0D29-D05FF7B1E4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9958" y="1652333"/>
            <a:ext cx="4886376" cy="1683674"/>
          </a:xfrm>
          <a:prstGeom prst="rect">
            <a:avLst/>
          </a:prstGeom>
        </p:spPr>
      </p:pic>
      <p:sp>
        <p:nvSpPr>
          <p:cNvPr id="8" name="TextBox 7">
            <a:extLst>
              <a:ext uri="{FF2B5EF4-FFF2-40B4-BE49-F238E27FC236}">
                <a16:creationId xmlns:a16="http://schemas.microsoft.com/office/drawing/2014/main" id="{4DA6C004-F234-4EE2-EBBE-5B4245052D28}"/>
              </a:ext>
            </a:extLst>
          </p:cNvPr>
          <p:cNvSpPr txBox="1"/>
          <p:nvPr/>
        </p:nvSpPr>
        <p:spPr>
          <a:xfrm>
            <a:off x="6478742" y="1862529"/>
            <a:ext cx="5984331" cy="1200329"/>
          </a:xfrm>
          <a:prstGeom prst="rect">
            <a:avLst/>
          </a:prstGeom>
          <a:noFill/>
        </p:spPr>
        <p:txBody>
          <a:bodyPr wrap="none" rtlCol="0">
            <a:spAutoFit/>
          </a:bodyPr>
          <a:lstStyle/>
          <a:p>
            <a:r>
              <a:rPr lang="en-US" sz="7200">
                <a:latin typeface="Silka SemiBold" panose="00000700000000000000" pitchFamily="50" charset="0"/>
                <a:ea typeface="Open Sans" panose="020B0606030504020204" pitchFamily="34" charset="0"/>
                <a:cs typeface="Open Sans" panose="020B0606030504020204" pitchFamily="34" charset="0"/>
              </a:rPr>
              <a:t>Webinar Series</a:t>
            </a:r>
            <a:endParaRPr lang="en-NL" sz="7200">
              <a:latin typeface="Silka SemiBold" panose="00000700000000000000" pitchFamily="50" charset="0"/>
              <a:ea typeface="Open Sans" panose="020B0606030504020204" pitchFamily="34" charset="0"/>
              <a:cs typeface="Open Sans" panose="020B0606030504020204" pitchFamily="34" charset="0"/>
            </a:endParaRPr>
          </a:p>
        </p:txBody>
      </p:sp>
      <p:sp>
        <p:nvSpPr>
          <p:cNvPr id="37" name="Oval 36">
            <a:extLst>
              <a:ext uri="{FF2B5EF4-FFF2-40B4-BE49-F238E27FC236}">
                <a16:creationId xmlns:a16="http://schemas.microsoft.com/office/drawing/2014/main" id="{C3D26144-A7C8-A5CA-EA0E-111AE77E4AE4}"/>
              </a:ext>
            </a:extLst>
          </p:cNvPr>
          <p:cNvSpPr/>
          <p:nvPr/>
        </p:nvSpPr>
        <p:spPr>
          <a:xfrm>
            <a:off x="17421888" y="-2158484"/>
            <a:ext cx="8262328" cy="8131356"/>
          </a:xfrm>
          <a:prstGeom prst="ellipse">
            <a:avLst/>
          </a:prstGeom>
          <a:solidFill>
            <a:srgbClr val="E94C1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dirty="0"/>
          </a:p>
        </p:txBody>
      </p:sp>
      <p:pic>
        <p:nvPicPr>
          <p:cNvPr id="38" name="Graphic 37">
            <a:extLst>
              <a:ext uri="{FF2B5EF4-FFF2-40B4-BE49-F238E27FC236}">
                <a16:creationId xmlns:a16="http://schemas.microsoft.com/office/drawing/2014/main" id="{3F94AD01-0F90-7405-C39D-D7B319EB0DA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595350" y="-859850"/>
            <a:ext cx="5178484" cy="5178484"/>
          </a:xfrm>
          <a:prstGeom prst="rect">
            <a:avLst/>
          </a:prstGeom>
        </p:spPr>
      </p:pic>
      <p:sp>
        <p:nvSpPr>
          <p:cNvPr id="39" name="TextBox 38">
            <a:extLst>
              <a:ext uri="{FF2B5EF4-FFF2-40B4-BE49-F238E27FC236}">
                <a16:creationId xmlns:a16="http://schemas.microsoft.com/office/drawing/2014/main" id="{7C844A23-7F46-EF2E-6D67-E83416231E14}"/>
              </a:ext>
            </a:extLst>
          </p:cNvPr>
          <p:cNvSpPr txBox="1"/>
          <p:nvPr/>
        </p:nvSpPr>
        <p:spPr>
          <a:xfrm>
            <a:off x="19497663" y="3270344"/>
            <a:ext cx="3522118" cy="1077218"/>
          </a:xfrm>
          <a:prstGeom prst="rect">
            <a:avLst/>
          </a:prstGeom>
          <a:noFill/>
        </p:spPr>
        <p:txBody>
          <a:bodyPr wrap="none" rtlCol="0">
            <a:spAutoFit/>
          </a:bodyPr>
          <a:lstStyle/>
          <a:p>
            <a:r>
              <a:rPr lang="en-US" sz="6400" i="1" dirty="0">
                <a:solidFill>
                  <a:schemeClr val="bg1"/>
                </a:solidFill>
                <a:latin typeface="Silka Black" panose="00000A00000000000000" pitchFamily="50" charset="0"/>
              </a:rPr>
              <a:t>Expertise.</a:t>
            </a:r>
            <a:endParaRPr lang="nl-NL" sz="6400" i="1" dirty="0">
              <a:solidFill>
                <a:schemeClr val="bg1"/>
              </a:solidFill>
              <a:latin typeface="Silka Black" panose="00000A00000000000000" pitchFamily="50" charset="0"/>
            </a:endParaRPr>
          </a:p>
        </p:txBody>
      </p:sp>
      <p:grpSp>
        <p:nvGrpSpPr>
          <p:cNvPr id="29" name="Group 28">
            <a:extLst>
              <a:ext uri="{FF2B5EF4-FFF2-40B4-BE49-F238E27FC236}">
                <a16:creationId xmlns:a16="http://schemas.microsoft.com/office/drawing/2014/main" id="{348BC70B-D728-E3EE-75DD-31447FB86E80}"/>
              </a:ext>
            </a:extLst>
          </p:cNvPr>
          <p:cNvGrpSpPr/>
          <p:nvPr/>
        </p:nvGrpSpPr>
        <p:grpSpPr>
          <a:xfrm>
            <a:off x="232455" y="4607911"/>
            <a:ext cx="27298142" cy="4166302"/>
            <a:chOff x="40027" y="2668025"/>
            <a:chExt cx="13649071" cy="2083151"/>
          </a:xfrm>
        </p:grpSpPr>
        <p:sp>
          <p:nvSpPr>
            <p:cNvPr id="44" name="Rectangle: Rounded Corners 43">
              <a:extLst>
                <a:ext uri="{FF2B5EF4-FFF2-40B4-BE49-F238E27FC236}">
                  <a16:creationId xmlns:a16="http://schemas.microsoft.com/office/drawing/2014/main" id="{0DF6D3D1-F495-38C4-C3C2-1BD5AD7AA0B1}"/>
                </a:ext>
              </a:extLst>
            </p:cNvPr>
            <p:cNvSpPr/>
            <p:nvPr/>
          </p:nvSpPr>
          <p:spPr>
            <a:xfrm>
              <a:off x="800787" y="2668025"/>
              <a:ext cx="11845535" cy="1992351"/>
            </a:xfrm>
            <a:prstGeom prst="roundRect">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45" name="TextBox 44">
              <a:extLst>
                <a:ext uri="{FF2B5EF4-FFF2-40B4-BE49-F238E27FC236}">
                  <a16:creationId xmlns:a16="http://schemas.microsoft.com/office/drawing/2014/main" id="{6FEB3DAA-E5E2-EFE2-23D5-28BED14CAEA1}"/>
                </a:ext>
              </a:extLst>
            </p:cNvPr>
            <p:cNvSpPr txBox="1"/>
            <p:nvPr/>
          </p:nvSpPr>
          <p:spPr>
            <a:xfrm>
              <a:off x="3599224" y="2829831"/>
              <a:ext cx="9411551" cy="723275"/>
            </a:xfrm>
            <a:prstGeom prst="rect">
              <a:avLst/>
            </a:prstGeom>
            <a:noFill/>
          </p:spPr>
          <p:txBody>
            <a:bodyPr wrap="square" rtlCol="0">
              <a:spAutoFit/>
            </a:bodyPr>
            <a:lstStyle/>
            <a:p>
              <a:r>
                <a:rPr lang="en-US" sz="4400" dirty="0">
                  <a:solidFill>
                    <a:srgbClr val="222222"/>
                  </a:solidFill>
                  <a:latin typeface="Silka Bold" panose="00000800000000000000" pitchFamily="50" charset="0"/>
                  <a:ea typeface="Aptos" panose="020B0004020202020204" pitchFamily="34" charset="0"/>
                </a:rPr>
                <a:t>From Greenland with Love: a multi-modal </a:t>
              </a:r>
            </a:p>
            <a:p>
              <a:r>
                <a:rPr lang="en-US" sz="4400" dirty="0">
                  <a:solidFill>
                    <a:srgbClr val="222222"/>
                  </a:solidFill>
                  <a:latin typeface="Silka Bold" panose="00000800000000000000" pitchFamily="50" charset="0"/>
                  <a:ea typeface="Aptos" panose="020B0004020202020204" pitchFamily="34" charset="0"/>
                </a:rPr>
                <a:t>cryogenic imaging workflow for ice and microbes</a:t>
              </a:r>
            </a:p>
          </p:txBody>
        </p:sp>
        <p:sp>
          <p:nvSpPr>
            <p:cNvPr id="46" name="TextBox 45">
              <a:extLst>
                <a:ext uri="{FF2B5EF4-FFF2-40B4-BE49-F238E27FC236}">
                  <a16:creationId xmlns:a16="http://schemas.microsoft.com/office/drawing/2014/main" id="{A3A952B1-0696-7384-BD2C-DEFB001C23D3}"/>
                </a:ext>
              </a:extLst>
            </p:cNvPr>
            <p:cNvSpPr txBox="1"/>
            <p:nvPr/>
          </p:nvSpPr>
          <p:spPr>
            <a:xfrm>
              <a:off x="3599224" y="3720124"/>
              <a:ext cx="10089874" cy="1031052"/>
            </a:xfrm>
            <a:prstGeom prst="rect">
              <a:avLst/>
            </a:prstGeom>
            <a:noFill/>
          </p:spPr>
          <p:txBody>
            <a:bodyPr wrap="square" rtlCol="0">
              <a:spAutoFit/>
            </a:bodyPr>
            <a:lstStyle/>
            <a:p>
              <a:r>
                <a:rPr lang="en-US" sz="3200" dirty="0">
                  <a:latin typeface="Silka" panose="00000500000000000000" pitchFamily="50" charset="0"/>
                </a:rPr>
                <a:t>Chaturanga D. Bandara, Scientist</a:t>
              </a:r>
            </a:p>
            <a:p>
              <a:r>
                <a:rPr lang="en-US" sz="3200" dirty="0">
                  <a:latin typeface="Silka" panose="00000500000000000000" pitchFamily="50" charset="0"/>
                </a:rPr>
                <a:t>Liane G. Benning, Professor in Interface Geochemistry</a:t>
              </a:r>
            </a:p>
            <a:p>
              <a:r>
                <a:rPr lang="en-US" sz="3200" dirty="0">
                  <a:latin typeface="Silka" panose="00000500000000000000" pitchFamily="50" charset="0"/>
                  <a:ea typeface="Open Sans" panose="020B0606030504020204" pitchFamily="34" charset="0"/>
                  <a:cs typeface="Open Sans" panose="020B0606030504020204" pitchFamily="34" charset="0"/>
                </a:rPr>
                <a:t>GFZ, Helmholtz Centre for Geosciences in Potsdam, Germany</a:t>
              </a:r>
            </a:p>
            <a:p>
              <a:endParaRPr lang="en-NL" sz="3200" i="1" dirty="0">
                <a:latin typeface="Silka" panose="00000500000000000000" pitchFamily="50" charset="0"/>
                <a:ea typeface="Open Sans" panose="020B0606030504020204" pitchFamily="34" charset="0"/>
                <a:cs typeface="Open Sans" panose="020B0606030504020204" pitchFamily="34" charset="0"/>
              </a:endParaRPr>
            </a:p>
          </p:txBody>
        </p:sp>
        <p:sp>
          <p:nvSpPr>
            <p:cNvPr id="47" name="Oval 46">
              <a:extLst>
                <a:ext uri="{FF2B5EF4-FFF2-40B4-BE49-F238E27FC236}">
                  <a16:creationId xmlns:a16="http://schemas.microsoft.com/office/drawing/2014/main" id="{E504F9EF-C769-BC5A-983F-1ED0200F8F74}"/>
                </a:ext>
              </a:extLst>
            </p:cNvPr>
            <p:cNvSpPr/>
            <p:nvPr/>
          </p:nvSpPr>
          <p:spPr>
            <a:xfrm>
              <a:off x="40027" y="2668026"/>
              <a:ext cx="1992350" cy="199235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73" name="Oval 72">
              <a:extLst>
                <a:ext uri="{FF2B5EF4-FFF2-40B4-BE49-F238E27FC236}">
                  <a16:creationId xmlns:a16="http://schemas.microsoft.com/office/drawing/2014/main" id="{7A2CDC32-A5EF-ADEC-BEB1-5417F5E80836}"/>
                </a:ext>
              </a:extLst>
            </p:cNvPr>
            <p:cNvSpPr/>
            <p:nvPr/>
          </p:nvSpPr>
          <p:spPr>
            <a:xfrm>
              <a:off x="253522" y="2839020"/>
              <a:ext cx="1633426" cy="1633426"/>
            </a:xfrm>
            <a:prstGeom prst="ellipse">
              <a:avLst/>
            </a:prstGeom>
            <a:solidFill>
              <a:srgbClr val="2E52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74" name="TextBox 73">
              <a:extLst>
                <a:ext uri="{FF2B5EF4-FFF2-40B4-BE49-F238E27FC236}">
                  <a16:creationId xmlns:a16="http://schemas.microsoft.com/office/drawing/2014/main" id="{84D51747-7114-DC23-A1D9-FFC058094E1B}"/>
                </a:ext>
              </a:extLst>
            </p:cNvPr>
            <p:cNvSpPr txBox="1"/>
            <p:nvPr/>
          </p:nvSpPr>
          <p:spPr>
            <a:xfrm>
              <a:off x="307194" y="3155543"/>
              <a:ext cx="1019511" cy="907941"/>
            </a:xfrm>
            <a:prstGeom prst="rect">
              <a:avLst/>
            </a:prstGeom>
            <a:noFill/>
          </p:spPr>
          <p:txBody>
            <a:bodyPr wrap="square" rtlCol="0">
              <a:spAutoFit/>
            </a:bodyPr>
            <a:lstStyle/>
            <a:p>
              <a:pPr algn="ctr"/>
              <a:r>
                <a:rPr lang="en-US" sz="5600" dirty="0">
                  <a:solidFill>
                    <a:schemeClr val="bg1"/>
                  </a:solidFill>
                  <a:latin typeface="Silka SemiBold" panose="00000700000000000000" pitchFamily="50" charset="0"/>
                  <a:ea typeface="Aptos" panose="020B0004020202020204" pitchFamily="34" charset="0"/>
                </a:rPr>
                <a:t>21</a:t>
              </a:r>
            </a:p>
            <a:p>
              <a:pPr algn="ctr"/>
              <a:r>
                <a:rPr lang="en-US" sz="5600" dirty="0">
                  <a:solidFill>
                    <a:schemeClr val="bg1"/>
                  </a:solidFill>
                  <a:latin typeface="Silka SemiBold" panose="00000700000000000000" pitchFamily="50" charset="0"/>
                  <a:ea typeface="Aptos" panose="020B0004020202020204" pitchFamily="34" charset="0"/>
                </a:rPr>
                <a:t>May</a:t>
              </a:r>
            </a:p>
          </p:txBody>
        </p:sp>
        <p:pic>
          <p:nvPicPr>
            <p:cNvPr id="18" name="Picture 17">
              <a:extLst>
                <a:ext uri="{FF2B5EF4-FFF2-40B4-BE49-F238E27FC236}">
                  <a16:creationId xmlns:a16="http://schemas.microsoft.com/office/drawing/2014/main" id="{5ADB2162-0B4A-E974-DD6B-D551E0DBDC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04434" y="3253420"/>
              <a:ext cx="1231200" cy="1231200"/>
            </a:xfrm>
            <a:prstGeom prst="rect">
              <a:avLst/>
            </a:prstGeom>
          </p:spPr>
        </p:pic>
        <p:pic>
          <p:nvPicPr>
            <p:cNvPr id="30" name="Picture 29">
              <a:extLst>
                <a:ext uri="{FF2B5EF4-FFF2-40B4-BE49-F238E27FC236}">
                  <a16:creationId xmlns:a16="http://schemas.microsoft.com/office/drawing/2014/main" id="{32FACFF7-166D-55B3-6144-4417EA3BB51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94237" y="2839019"/>
              <a:ext cx="1231200" cy="1231200"/>
            </a:xfrm>
            <a:prstGeom prst="rect">
              <a:avLst/>
            </a:prstGeom>
          </p:spPr>
        </p:pic>
      </p:grpSp>
      <p:grpSp>
        <p:nvGrpSpPr>
          <p:cNvPr id="12" name="Group 11">
            <a:extLst>
              <a:ext uri="{FF2B5EF4-FFF2-40B4-BE49-F238E27FC236}">
                <a16:creationId xmlns:a16="http://schemas.microsoft.com/office/drawing/2014/main" id="{DFF69266-D354-2A04-0581-11AD2FA3188F}"/>
              </a:ext>
            </a:extLst>
          </p:cNvPr>
          <p:cNvGrpSpPr/>
          <p:nvPr/>
        </p:nvGrpSpPr>
        <p:grpSpPr>
          <a:xfrm>
            <a:off x="14826431" y="-276818"/>
            <a:ext cx="4474322" cy="4222778"/>
            <a:chOff x="827770" y="2403037"/>
            <a:chExt cx="2524866" cy="2382920"/>
          </a:xfrm>
        </p:grpSpPr>
        <p:sp>
          <p:nvSpPr>
            <p:cNvPr id="14" name="Oval 13">
              <a:extLst>
                <a:ext uri="{FF2B5EF4-FFF2-40B4-BE49-F238E27FC236}">
                  <a16:creationId xmlns:a16="http://schemas.microsoft.com/office/drawing/2014/main" id="{E016415D-165E-5C0F-641D-41EEF3A74811}"/>
                </a:ext>
              </a:extLst>
            </p:cNvPr>
            <p:cNvSpPr/>
            <p:nvPr/>
          </p:nvSpPr>
          <p:spPr>
            <a:xfrm>
              <a:off x="910606" y="2403037"/>
              <a:ext cx="2382920" cy="2382920"/>
            </a:xfrm>
            <a:prstGeom prst="ellipse">
              <a:avLst/>
            </a:prstGeom>
            <a:solidFill>
              <a:srgbClr val="2E52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15" name="TextBox 14">
              <a:extLst>
                <a:ext uri="{FF2B5EF4-FFF2-40B4-BE49-F238E27FC236}">
                  <a16:creationId xmlns:a16="http://schemas.microsoft.com/office/drawing/2014/main" id="{7D0CD8AC-A70F-CE58-477C-BF518758A1D9}"/>
                </a:ext>
              </a:extLst>
            </p:cNvPr>
            <p:cNvSpPr txBox="1"/>
            <p:nvPr/>
          </p:nvSpPr>
          <p:spPr>
            <a:xfrm>
              <a:off x="827770" y="3227845"/>
              <a:ext cx="2524866" cy="677347"/>
            </a:xfrm>
            <a:prstGeom prst="rect">
              <a:avLst/>
            </a:prstGeom>
            <a:noFill/>
          </p:spPr>
          <p:txBody>
            <a:bodyPr wrap="square" rtlCol="0">
              <a:spAutoFit/>
            </a:bodyPr>
            <a:lstStyle/>
            <a:p>
              <a:pPr algn="ctr"/>
              <a:r>
                <a:rPr lang="en-US" sz="7200" dirty="0">
                  <a:solidFill>
                    <a:schemeClr val="bg1"/>
                  </a:solidFill>
                  <a:latin typeface="Silka SemiBold" panose="00000700000000000000" pitchFamily="50" charset="0"/>
                  <a:ea typeface="Open Sans" panose="020B0606030504020204" pitchFamily="34" charset="0"/>
                  <a:cs typeface="Open Sans" panose="020B0606030504020204" pitchFamily="34" charset="0"/>
                </a:rPr>
                <a:t>Events</a:t>
              </a:r>
              <a:endParaRPr lang="en-NL" sz="7200" dirty="0">
                <a:solidFill>
                  <a:schemeClr val="bg1"/>
                </a:solidFill>
                <a:latin typeface="Silka SemiBold" panose="00000700000000000000" pitchFamily="50" charset="0"/>
                <a:ea typeface="Open Sans" panose="020B0606030504020204" pitchFamily="34" charset="0"/>
                <a:cs typeface="Open Sans" panose="020B0606030504020204" pitchFamily="34" charset="0"/>
              </a:endParaRPr>
            </a:p>
          </p:txBody>
        </p:sp>
      </p:grpSp>
      <p:sp>
        <p:nvSpPr>
          <p:cNvPr id="40" name="TextBox 39">
            <a:extLst>
              <a:ext uri="{FF2B5EF4-FFF2-40B4-BE49-F238E27FC236}">
                <a16:creationId xmlns:a16="http://schemas.microsoft.com/office/drawing/2014/main" id="{390D58A8-0870-7331-EF29-715E7474B638}"/>
              </a:ext>
            </a:extLst>
          </p:cNvPr>
          <p:cNvSpPr txBox="1"/>
          <p:nvPr/>
        </p:nvSpPr>
        <p:spPr>
          <a:xfrm>
            <a:off x="13508144" y="11700176"/>
            <a:ext cx="4176143" cy="1569660"/>
          </a:xfrm>
          <a:prstGeom prst="rect">
            <a:avLst/>
          </a:prstGeom>
          <a:noFill/>
        </p:spPr>
        <p:txBody>
          <a:bodyPr wrap="none" rtlCol="0">
            <a:spAutoFit/>
          </a:bodyPr>
          <a:lstStyle/>
          <a:p>
            <a:r>
              <a:rPr lang="en-US" sz="4800" dirty="0">
                <a:latin typeface="Silka SemiBold" panose="00000700000000000000" pitchFamily="50" charset="0"/>
                <a:ea typeface="Open Sans" panose="020B0606030504020204" pitchFamily="34" charset="0"/>
                <a:cs typeface="Open Sans" panose="020B0606030504020204" pitchFamily="34" charset="0"/>
              </a:rPr>
              <a:t>Scan the code</a:t>
            </a:r>
          </a:p>
          <a:p>
            <a:r>
              <a:rPr lang="en-US" sz="4800" dirty="0">
                <a:latin typeface="Silka SemiBold" panose="00000700000000000000" pitchFamily="50" charset="0"/>
                <a:ea typeface="Open Sans" panose="020B0606030504020204" pitchFamily="34" charset="0"/>
                <a:cs typeface="Open Sans" panose="020B0606030504020204" pitchFamily="34" charset="0"/>
              </a:rPr>
              <a:t>&amp; register now!</a:t>
            </a:r>
            <a:endParaRPr lang="en-NL" sz="4800" dirty="0">
              <a:latin typeface="Silka SemiBold" panose="00000700000000000000" pitchFamily="50" charset="0"/>
              <a:ea typeface="Open Sans" panose="020B0606030504020204" pitchFamily="34" charset="0"/>
              <a:cs typeface="Open Sans" panose="020B0606030504020204" pitchFamily="34" charset="0"/>
            </a:endParaRPr>
          </a:p>
        </p:txBody>
      </p:sp>
      <p:pic>
        <p:nvPicPr>
          <p:cNvPr id="42" name="Picture 41">
            <a:extLst>
              <a:ext uri="{FF2B5EF4-FFF2-40B4-BE49-F238E27FC236}">
                <a16:creationId xmlns:a16="http://schemas.microsoft.com/office/drawing/2014/main" id="{2C5C1161-6B07-259B-E117-3A80B3C80EA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595083" y="8946275"/>
            <a:ext cx="4614134" cy="4614134"/>
          </a:xfrm>
          <a:prstGeom prst="rect">
            <a:avLst/>
          </a:prstGeom>
        </p:spPr>
      </p:pic>
      <p:pic>
        <p:nvPicPr>
          <p:cNvPr id="48" name="Graphic 47">
            <a:extLst>
              <a:ext uri="{FF2B5EF4-FFF2-40B4-BE49-F238E27FC236}">
                <a16:creationId xmlns:a16="http://schemas.microsoft.com/office/drawing/2014/main" id="{1517D1A9-F07B-8A25-630D-EF3549960F4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9764030">
            <a:off x="16523476" y="9919068"/>
            <a:ext cx="2977144" cy="1185588"/>
          </a:xfrm>
          <a:prstGeom prst="rect">
            <a:avLst/>
          </a:prstGeom>
        </p:spPr>
      </p:pic>
    </p:spTree>
    <p:extLst>
      <p:ext uri="{BB962C8B-B14F-4D97-AF65-F5344CB8AC3E}">
        <p14:creationId xmlns:p14="http://schemas.microsoft.com/office/powerpoint/2010/main" val="3913748337"/>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Oval 14">
            <a:extLst>
              <a:ext uri="{FF2B5EF4-FFF2-40B4-BE49-F238E27FC236}">
                <a16:creationId xmlns:a16="http://schemas.microsoft.com/office/drawing/2014/main" id="{58911D95-B935-1C92-FEBA-7BEDA3492ADB}"/>
              </a:ext>
            </a:extLst>
          </p:cNvPr>
          <p:cNvSpPr/>
          <p:nvPr/>
        </p:nvSpPr>
        <p:spPr>
          <a:xfrm>
            <a:off x="17421888" y="-2158484"/>
            <a:ext cx="8262328" cy="8131356"/>
          </a:xfrm>
          <a:prstGeom prst="ellipse">
            <a:avLst/>
          </a:prstGeom>
          <a:solidFill>
            <a:srgbClr val="E94C1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16" name="TextBox 15">
            <a:extLst>
              <a:ext uri="{FF2B5EF4-FFF2-40B4-BE49-F238E27FC236}">
                <a16:creationId xmlns:a16="http://schemas.microsoft.com/office/drawing/2014/main" id="{618A13E0-CF3F-3670-41B1-FCD98C7523A9}"/>
              </a:ext>
            </a:extLst>
          </p:cNvPr>
          <p:cNvSpPr txBox="1"/>
          <p:nvPr/>
        </p:nvSpPr>
        <p:spPr>
          <a:xfrm>
            <a:off x="19497663" y="3270344"/>
            <a:ext cx="3522118" cy="1077218"/>
          </a:xfrm>
          <a:prstGeom prst="rect">
            <a:avLst/>
          </a:prstGeom>
          <a:noFill/>
        </p:spPr>
        <p:txBody>
          <a:bodyPr wrap="none" rtlCol="0">
            <a:spAutoFit/>
          </a:bodyPr>
          <a:lstStyle/>
          <a:p>
            <a:r>
              <a:rPr lang="en-US" sz="6400" i="1" dirty="0">
                <a:solidFill>
                  <a:schemeClr val="bg1"/>
                </a:solidFill>
                <a:latin typeface="Silka Black" panose="00000A00000000000000" pitchFamily="50" charset="0"/>
              </a:rPr>
              <a:t>Expertise.</a:t>
            </a:r>
            <a:endParaRPr lang="nl-NL" sz="6400" i="1" dirty="0">
              <a:solidFill>
                <a:schemeClr val="bg1"/>
              </a:solidFill>
              <a:latin typeface="Silka Black" panose="00000A00000000000000" pitchFamily="50" charset="0"/>
            </a:endParaRPr>
          </a:p>
        </p:txBody>
      </p:sp>
      <p:pic>
        <p:nvPicPr>
          <p:cNvPr id="25" name="Picture 24">
            <a:extLst>
              <a:ext uri="{FF2B5EF4-FFF2-40B4-BE49-F238E27FC236}">
                <a16:creationId xmlns:a16="http://schemas.microsoft.com/office/drawing/2014/main" id="{EF0D36B3-4E16-2285-5278-D532ABBA1C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00752" y="7726854"/>
            <a:ext cx="4515916" cy="4515916"/>
          </a:xfrm>
          <a:prstGeom prst="rect">
            <a:avLst/>
          </a:prstGeom>
        </p:spPr>
      </p:pic>
      <p:sp>
        <p:nvSpPr>
          <p:cNvPr id="26" name="TextBox 25">
            <a:extLst>
              <a:ext uri="{FF2B5EF4-FFF2-40B4-BE49-F238E27FC236}">
                <a16:creationId xmlns:a16="http://schemas.microsoft.com/office/drawing/2014/main" id="{7D4B8B92-3EAB-5829-D399-C3716C52A1D9}"/>
              </a:ext>
            </a:extLst>
          </p:cNvPr>
          <p:cNvSpPr txBox="1"/>
          <p:nvPr/>
        </p:nvSpPr>
        <p:spPr>
          <a:xfrm>
            <a:off x="15321698" y="9574778"/>
            <a:ext cx="3666388" cy="1938992"/>
          </a:xfrm>
          <a:prstGeom prst="rect">
            <a:avLst/>
          </a:prstGeom>
          <a:noFill/>
        </p:spPr>
        <p:txBody>
          <a:bodyPr wrap="none" rtlCol="0">
            <a:spAutoFit/>
          </a:bodyPr>
          <a:lstStyle/>
          <a:p>
            <a:pPr algn="r"/>
            <a:r>
              <a:rPr lang="en-GB" sz="7200" b="0" baseline="30000">
                <a:solidFill>
                  <a:srgbClr val="FFFFFF"/>
                </a:solidFill>
                <a:latin typeface="Silka Black" panose="00000A00000000000000" pitchFamily="50" charset="0"/>
              </a:rPr>
              <a:t>Explore the </a:t>
            </a:r>
          </a:p>
          <a:p>
            <a:pPr algn="r"/>
            <a:r>
              <a:rPr lang="en-GB" sz="7200" b="0" baseline="30000">
                <a:solidFill>
                  <a:srgbClr val="FFFFFF"/>
                </a:solidFill>
                <a:latin typeface="Silka Black" panose="00000A00000000000000" pitchFamily="50" charset="0"/>
              </a:rPr>
              <a:t>Academy Hub</a:t>
            </a:r>
            <a:endParaRPr lang="nl-NL" sz="7200"/>
          </a:p>
        </p:txBody>
      </p:sp>
      <p:pic>
        <p:nvPicPr>
          <p:cNvPr id="28" name="Graphic 27">
            <a:extLst>
              <a:ext uri="{FF2B5EF4-FFF2-40B4-BE49-F238E27FC236}">
                <a16:creationId xmlns:a16="http://schemas.microsoft.com/office/drawing/2014/main" id="{9740CF50-EBA3-A43D-CFAE-2B861CF55DB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0815610">
            <a:off x="16304073" y="6302781"/>
            <a:ext cx="3456342" cy="3456342"/>
          </a:xfrm>
          <a:prstGeom prst="rect">
            <a:avLst/>
          </a:prstGeom>
        </p:spPr>
      </p:pic>
      <p:pic>
        <p:nvPicPr>
          <p:cNvPr id="23" name="Picture 22">
            <a:extLst>
              <a:ext uri="{FF2B5EF4-FFF2-40B4-BE49-F238E27FC236}">
                <a16:creationId xmlns:a16="http://schemas.microsoft.com/office/drawing/2014/main" id="{F0CBAF4A-A653-1CEF-60E0-FE38E70AE3BF}"/>
              </a:ext>
            </a:extLst>
          </p:cNvPr>
          <p:cNvPicPr>
            <a:picLocks noChangeAspect="1"/>
          </p:cNvPicPr>
          <p:nvPr/>
        </p:nvPicPr>
        <p:blipFill>
          <a:blip r:embed="rId4"/>
          <a:stretch>
            <a:fillRect/>
          </a:stretch>
        </p:blipFill>
        <p:spPr>
          <a:xfrm>
            <a:off x="-43543" y="4469397"/>
            <a:ext cx="24579942" cy="10203490"/>
          </a:xfrm>
          <a:prstGeom prst="rect">
            <a:avLst/>
          </a:prstGeom>
        </p:spPr>
      </p:pic>
      <p:grpSp>
        <p:nvGrpSpPr>
          <p:cNvPr id="3" name="Group 2">
            <a:extLst>
              <a:ext uri="{FF2B5EF4-FFF2-40B4-BE49-F238E27FC236}">
                <a16:creationId xmlns:a16="http://schemas.microsoft.com/office/drawing/2014/main" id="{14FEB5E0-C58D-A77F-DD1E-E5A9E3CCDEFC}"/>
              </a:ext>
            </a:extLst>
          </p:cNvPr>
          <p:cNvGrpSpPr/>
          <p:nvPr/>
        </p:nvGrpSpPr>
        <p:grpSpPr>
          <a:xfrm>
            <a:off x="14826431" y="-276818"/>
            <a:ext cx="4474322" cy="4222778"/>
            <a:chOff x="827770" y="2403037"/>
            <a:chExt cx="2524866" cy="2382920"/>
          </a:xfrm>
        </p:grpSpPr>
        <p:sp>
          <p:nvSpPr>
            <p:cNvPr id="4" name="Oval 3">
              <a:extLst>
                <a:ext uri="{FF2B5EF4-FFF2-40B4-BE49-F238E27FC236}">
                  <a16:creationId xmlns:a16="http://schemas.microsoft.com/office/drawing/2014/main" id="{F4DCC88B-F13F-203B-80E2-668747EC884F}"/>
                </a:ext>
              </a:extLst>
            </p:cNvPr>
            <p:cNvSpPr/>
            <p:nvPr/>
          </p:nvSpPr>
          <p:spPr>
            <a:xfrm>
              <a:off x="910606" y="2403037"/>
              <a:ext cx="2382920" cy="2382920"/>
            </a:xfrm>
            <a:prstGeom prst="ellipse">
              <a:avLst/>
            </a:prstGeom>
            <a:solidFill>
              <a:srgbClr val="2E52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5" name="TextBox 4">
              <a:extLst>
                <a:ext uri="{FF2B5EF4-FFF2-40B4-BE49-F238E27FC236}">
                  <a16:creationId xmlns:a16="http://schemas.microsoft.com/office/drawing/2014/main" id="{B4ADEAC4-0BA3-5C44-449C-A3E5E1DE6A89}"/>
                </a:ext>
              </a:extLst>
            </p:cNvPr>
            <p:cNvSpPr txBox="1"/>
            <p:nvPr/>
          </p:nvSpPr>
          <p:spPr>
            <a:xfrm>
              <a:off x="827770" y="3109229"/>
              <a:ext cx="2524866" cy="1163648"/>
            </a:xfrm>
            <a:prstGeom prst="rect">
              <a:avLst/>
            </a:prstGeom>
            <a:noFill/>
          </p:spPr>
          <p:txBody>
            <a:bodyPr wrap="square" rtlCol="0">
              <a:spAutoFit/>
            </a:bodyPr>
            <a:lstStyle/>
            <a:p>
              <a:pPr algn="ctr"/>
              <a:r>
                <a:rPr lang="en-US" sz="6400">
                  <a:solidFill>
                    <a:schemeClr val="bg1"/>
                  </a:solidFill>
                  <a:latin typeface="Silka SemiBold" panose="00000700000000000000" pitchFamily="50" charset="0"/>
                  <a:ea typeface="Open Sans" panose="020B0606030504020204" pitchFamily="34" charset="0"/>
                  <a:cs typeface="Open Sans" panose="020B0606030504020204" pitchFamily="34" charset="0"/>
                </a:rPr>
                <a:t>Academy</a:t>
              </a:r>
            </a:p>
            <a:p>
              <a:pPr algn="ctr"/>
              <a:r>
                <a:rPr lang="en-US" sz="6400">
                  <a:solidFill>
                    <a:schemeClr val="bg1"/>
                  </a:solidFill>
                  <a:latin typeface="Silka SemiBold" panose="00000700000000000000" pitchFamily="50" charset="0"/>
                  <a:ea typeface="Open Sans" panose="020B0606030504020204" pitchFamily="34" charset="0"/>
                  <a:cs typeface="Open Sans" panose="020B0606030504020204" pitchFamily="34" charset="0"/>
                </a:rPr>
                <a:t>Hub</a:t>
              </a:r>
              <a:endParaRPr lang="en-NL" sz="6400">
                <a:solidFill>
                  <a:schemeClr val="bg1"/>
                </a:solidFill>
                <a:latin typeface="Silka SemiBold" panose="00000700000000000000" pitchFamily="50" charset="0"/>
                <a:ea typeface="Open Sans" panose="020B0606030504020204" pitchFamily="34" charset="0"/>
                <a:cs typeface="Open Sans" panose="020B0606030504020204" pitchFamily="34" charset="0"/>
              </a:endParaRPr>
            </a:p>
          </p:txBody>
        </p:sp>
      </p:grpSp>
      <p:sp>
        <p:nvSpPr>
          <p:cNvPr id="6" name="TextBox 5">
            <a:extLst>
              <a:ext uri="{FF2B5EF4-FFF2-40B4-BE49-F238E27FC236}">
                <a16:creationId xmlns:a16="http://schemas.microsoft.com/office/drawing/2014/main" id="{D37CC40E-E497-9F31-E48C-1C2CDA18A885}"/>
              </a:ext>
            </a:extLst>
          </p:cNvPr>
          <p:cNvSpPr txBox="1"/>
          <p:nvPr/>
        </p:nvSpPr>
        <p:spPr>
          <a:xfrm>
            <a:off x="3825" y="745505"/>
            <a:ext cx="6885218" cy="1015663"/>
          </a:xfrm>
          <a:prstGeom prst="rect">
            <a:avLst/>
          </a:prstGeom>
          <a:noFill/>
        </p:spPr>
        <p:txBody>
          <a:bodyPr wrap="none" rtlCol="0">
            <a:spAutoFit/>
          </a:bodyPr>
          <a:lstStyle/>
          <a:p>
            <a:r>
              <a:rPr lang="en-US" sz="6000">
                <a:latin typeface="Silka Thin" panose="00000500000000000000" pitchFamily="50" charset="0"/>
                <a:ea typeface="Open Sans" panose="020B0606030504020204" pitchFamily="34" charset="0"/>
                <a:cs typeface="Open Sans" panose="020B0606030504020204" pitchFamily="34" charset="0"/>
              </a:rPr>
              <a:t>SHARING TO INSPIRE</a:t>
            </a:r>
            <a:endParaRPr lang="en-NL" sz="6000">
              <a:latin typeface="Silka Thin" panose="00000500000000000000" pitchFamily="50" charset="0"/>
              <a:ea typeface="Open Sans" panose="020B0606030504020204" pitchFamily="34" charset="0"/>
              <a:cs typeface="Open Sans" panose="020B0606030504020204" pitchFamily="34" charset="0"/>
            </a:endParaRPr>
          </a:p>
        </p:txBody>
      </p:sp>
      <p:pic>
        <p:nvPicPr>
          <p:cNvPr id="7" name="Picture 6">
            <a:extLst>
              <a:ext uri="{FF2B5EF4-FFF2-40B4-BE49-F238E27FC236}">
                <a16:creationId xmlns:a16="http://schemas.microsoft.com/office/drawing/2014/main" id="{180C5A8B-18A5-55AA-8E98-5B82D3FEA8A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9958" y="1652333"/>
            <a:ext cx="4886376" cy="1683674"/>
          </a:xfrm>
          <a:prstGeom prst="rect">
            <a:avLst/>
          </a:prstGeom>
        </p:spPr>
      </p:pic>
      <p:pic>
        <p:nvPicPr>
          <p:cNvPr id="12" name="Picture 11">
            <a:extLst>
              <a:ext uri="{FF2B5EF4-FFF2-40B4-BE49-F238E27FC236}">
                <a16:creationId xmlns:a16="http://schemas.microsoft.com/office/drawing/2014/main" id="{B592BB66-15F0-8A14-4E40-052B5F61D50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798414" y="8770756"/>
            <a:ext cx="5099076" cy="5099076"/>
          </a:xfrm>
          <a:prstGeom prst="rect">
            <a:avLst/>
          </a:prstGeom>
        </p:spPr>
      </p:pic>
      <p:sp>
        <p:nvSpPr>
          <p:cNvPr id="13" name="TextBox 12">
            <a:extLst>
              <a:ext uri="{FF2B5EF4-FFF2-40B4-BE49-F238E27FC236}">
                <a16:creationId xmlns:a16="http://schemas.microsoft.com/office/drawing/2014/main" id="{EC2300C1-F4AE-9D88-1EF2-32EB0CF7CD82}"/>
              </a:ext>
            </a:extLst>
          </p:cNvPr>
          <p:cNvSpPr txBox="1"/>
          <p:nvPr/>
        </p:nvSpPr>
        <p:spPr>
          <a:xfrm>
            <a:off x="16236762" y="8061555"/>
            <a:ext cx="4947187" cy="830997"/>
          </a:xfrm>
          <a:prstGeom prst="rect">
            <a:avLst/>
          </a:prstGeom>
          <a:noFill/>
        </p:spPr>
        <p:txBody>
          <a:bodyPr wrap="none" rtlCol="0">
            <a:spAutoFit/>
          </a:bodyPr>
          <a:lstStyle/>
          <a:p>
            <a:r>
              <a:rPr lang="en-US" sz="4800" dirty="0">
                <a:solidFill>
                  <a:schemeClr val="bg1"/>
                </a:solidFill>
                <a:latin typeface="Silka SemiBold" panose="00000700000000000000" pitchFamily="50" charset="0"/>
                <a:ea typeface="Open Sans" panose="020B0606030504020204" pitchFamily="34" charset="0"/>
                <a:cs typeface="Open Sans" panose="020B0606030504020204" pitchFamily="34" charset="0"/>
              </a:rPr>
              <a:t>Visit the Hub now!</a:t>
            </a:r>
            <a:endParaRPr lang="en-NL" sz="4800" dirty="0">
              <a:solidFill>
                <a:schemeClr val="bg1"/>
              </a:solidFill>
              <a:latin typeface="Silka SemiBold" panose="00000700000000000000" pitchFamily="50" charset="0"/>
              <a:ea typeface="Open Sans" panose="020B0606030504020204" pitchFamily="34" charset="0"/>
              <a:cs typeface="Open Sans" panose="020B0606030504020204" pitchFamily="34" charset="0"/>
            </a:endParaRPr>
          </a:p>
        </p:txBody>
      </p:sp>
      <p:pic>
        <p:nvPicPr>
          <p:cNvPr id="14" name="Graphic 13">
            <a:extLst>
              <a:ext uri="{FF2B5EF4-FFF2-40B4-BE49-F238E27FC236}">
                <a16:creationId xmlns:a16="http://schemas.microsoft.com/office/drawing/2014/main" id="{98807F1E-C037-9CB1-ECFF-535792A5DB6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3701663" flipV="1">
            <a:off x="14687224" y="8731688"/>
            <a:ext cx="2583712" cy="2583712"/>
          </a:xfrm>
          <a:prstGeom prst="rect">
            <a:avLst/>
          </a:prstGeom>
        </p:spPr>
      </p:pic>
      <p:pic>
        <p:nvPicPr>
          <p:cNvPr id="17" name="Graphic 16">
            <a:extLst>
              <a:ext uri="{FF2B5EF4-FFF2-40B4-BE49-F238E27FC236}">
                <a16:creationId xmlns:a16="http://schemas.microsoft.com/office/drawing/2014/main" id="{35DBE8B4-21BA-3F0B-1E4C-C29F54113A5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8595350" y="-859850"/>
            <a:ext cx="5178484" cy="5178484"/>
          </a:xfrm>
          <a:prstGeom prst="rect">
            <a:avLst/>
          </a:prstGeom>
        </p:spPr>
      </p:pic>
    </p:spTree>
    <p:extLst>
      <p:ext uri="{BB962C8B-B14F-4D97-AF65-F5344CB8AC3E}">
        <p14:creationId xmlns:p14="http://schemas.microsoft.com/office/powerpoint/2010/main" val="1399603528"/>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D51487C4-6FD0-29C7-349D-A49C4CF1D531}"/>
              </a:ext>
            </a:extLst>
          </p:cNvPr>
          <p:cNvSpPr/>
          <p:nvPr/>
        </p:nvSpPr>
        <p:spPr>
          <a:xfrm>
            <a:off x="-1219201" y="2372334"/>
            <a:ext cx="15436791" cy="8793052"/>
          </a:xfrm>
          <a:prstGeom prst="round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4" name="Operando">
            <a:extLst>
              <a:ext uri="{FF2B5EF4-FFF2-40B4-BE49-F238E27FC236}">
                <a16:creationId xmlns:a16="http://schemas.microsoft.com/office/drawing/2014/main" id="{897FDA74-7441-AAE9-2448-240376EFF3D4}"/>
              </a:ext>
            </a:extLst>
          </p:cNvPr>
          <p:cNvSpPr txBox="1"/>
          <p:nvPr/>
        </p:nvSpPr>
        <p:spPr>
          <a:xfrm>
            <a:off x="396161" y="2565759"/>
            <a:ext cx="17355806" cy="980781"/>
          </a:xfrm>
          <a:prstGeom prst="rect">
            <a:avLst/>
          </a:prstGeom>
          <a:ln w="12700">
            <a:miter lim="400000"/>
          </a:ln>
          <a:extLst>
            <a:ext uri="{C572A759-6A51-4108-AA02-DFA0A04FC94B}">
              <ma14:wrappingTextBoxFlag xmlns:lc="http://schemas.openxmlformats.org/drawingml/2006/lockedCanvas" xmlns="" xmlns:m="http://schemas.openxmlformats.org/officeDocument/2006/math" xmlns:a14="http://schemas.microsoft.com/office/drawing/2010/main" xmlns:ma14="http://schemas.microsoft.com/office/mac/drawingml/2011/main" val="1"/>
            </a:ext>
          </a:extLst>
        </p:spPr>
        <p:txBody>
          <a:bodyPr wrap="square" lIns="101600" tIns="101600" rIns="101600" bIns="101600"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a:lstStyle>
          <a:p>
            <a:pPr>
              <a:defRPr sz="7500">
                <a:solidFill>
                  <a:srgbClr val="D85731"/>
                </a:solidFill>
                <a:latin typeface="Helvetica"/>
                <a:ea typeface="Helvetica"/>
                <a:cs typeface="Helvetica"/>
                <a:sym typeface="Helvetica"/>
              </a:defRPr>
            </a:pPr>
            <a:r>
              <a:rPr lang="en-US" sz="2800" b="1">
                <a:solidFill>
                  <a:srgbClr val="E94C1E"/>
                </a:solidFill>
                <a:latin typeface="Silka Bold"/>
              </a:rPr>
              <a:t>Multimodal 3D imaging of geological samples </a:t>
            </a:r>
            <a:br>
              <a:rPr lang="en-US" sz="2800" b="1" dirty="0">
                <a:latin typeface="Silka Bold" panose="00000800000000000000" pitchFamily="50" charset="0"/>
              </a:rPr>
            </a:br>
            <a:r>
              <a:rPr lang="en-US" sz="2800" b="1" dirty="0">
                <a:solidFill>
                  <a:srgbClr val="E94C1E"/>
                </a:solidFill>
                <a:latin typeface="Silka Bold"/>
              </a:rPr>
              <a:t>by X-ray CT &amp; Laser-Induced Breakdown Spectroscopy (LIBS)</a:t>
            </a:r>
          </a:p>
        </p:txBody>
      </p:sp>
      <p:sp>
        <p:nvSpPr>
          <p:cNvPr id="7" name="Operando">
            <a:extLst>
              <a:ext uri="{FF2B5EF4-FFF2-40B4-BE49-F238E27FC236}">
                <a16:creationId xmlns:a16="http://schemas.microsoft.com/office/drawing/2014/main" id="{D66024AF-1723-5E43-D38C-B51F22D2886A}"/>
              </a:ext>
            </a:extLst>
          </p:cNvPr>
          <p:cNvSpPr txBox="1"/>
          <p:nvPr/>
        </p:nvSpPr>
        <p:spPr>
          <a:xfrm>
            <a:off x="558310" y="596346"/>
            <a:ext cx="9739416" cy="1423980"/>
          </a:xfrm>
          <a:prstGeom prst="rect">
            <a:avLst/>
          </a:prstGeom>
          <a:ln w="12700">
            <a:miter lim="400000"/>
          </a:ln>
          <a:extLst>
            <a:ext uri="{C572A759-6A51-4108-AA02-DFA0A04FC94B}">
              <ma14:wrappingTextBoxFlag xmlns:lc="http://schemas.openxmlformats.org/drawingml/2006/lockedCanvas" xmlns="" xmlns:m="http://schemas.openxmlformats.org/officeDocument/2006/math" xmlns:a14="http://schemas.microsoft.com/office/drawing/2010/main" xmlns:ma14="http://schemas.microsoft.com/office/mac/drawingml/2011/main" val="1"/>
            </a:ext>
          </a:extLst>
        </p:spPr>
        <p:txBody>
          <a:bodyPr wrap="square" lIns="101600" tIns="101600" rIns="101600" bIns="101600"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a:lstStyle>
          <a:p>
            <a:pPr>
              <a:defRPr sz="7500">
                <a:solidFill>
                  <a:srgbClr val="D85731"/>
                </a:solidFill>
                <a:latin typeface="Helvetica"/>
                <a:ea typeface="Helvetica"/>
                <a:cs typeface="Helvetica"/>
                <a:sym typeface="Helvetica"/>
              </a:defRPr>
            </a:pPr>
            <a:r>
              <a:rPr lang="en-US" sz="8800">
                <a:solidFill>
                  <a:schemeClr val="bg1"/>
                </a:solidFill>
                <a:latin typeface="Silka SemiBold" panose="00000700000000000000" pitchFamily="50" charset="0"/>
              </a:rPr>
              <a:t>EXPERT Session</a:t>
            </a:r>
            <a:endParaRPr sz="8800">
              <a:solidFill>
                <a:schemeClr val="bg1"/>
              </a:solidFill>
              <a:latin typeface="Silka SemiBold" panose="00000700000000000000" pitchFamily="50" charset="0"/>
            </a:endParaRPr>
          </a:p>
        </p:txBody>
      </p:sp>
      <p:sp>
        <p:nvSpPr>
          <p:cNvPr id="8" name="Operando">
            <a:extLst>
              <a:ext uri="{FF2B5EF4-FFF2-40B4-BE49-F238E27FC236}">
                <a16:creationId xmlns:a16="http://schemas.microsoft.com/office/drawing/2014/main" id="{CEB3A6F6-742C-8DC6-60ED-4D63485B7326}"/>
              </a:ext>
            </a:extLst>
          </p:cNvPr>
          <p:cNvSpPr txBox="1"/>
          <p:nvPr/>
        </p:nvSpPr>
        <p:spPr>
          <a:xfrm>
            <a:off x="558307" y="3683745"/>
            <a:ext cx="15799294" cy="1343958"/>
          </a:xfrm>
          <a:prstGeom prst="rect">
            <a:avLst/>
          </a:prstGeom>
          <a:ln w="12700">
            <a:miter lim="400000"/>
          </a:ln>
          <a:extLst>
            <a:ext uri="{C572A759-6A51-4108-AA02-DFA0A04FC94B}">
              <ma14:wrappingTextBoxFlag xmlns:lc="http://schemas.openxmlformats.org/drawingml/2006/lockedCanvas" xmlns="" xmlns:m="http://schemas.openxmlformats.org/officeDocument/2006/math" xmlns:a14="http://schemas.microsoft.com/office/drawing/2010/main" xmlns:ma14="http://schemas.microsoft.com/office/mac/drawingml/2011/main" val="1"/>
            </a:ext>
          </a:extLst>
        </p:spPr>
        <p:txBody>
          <a:bodyPr wrap="square" lIns="101600" tIns="101600" rIns="101600" bIns="101600"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a:lstStyle>
          <a:p>
            <a:pPr marL="914400" indent="-914400">
              <a:spcBef>
                <a:spcPts val="0"/>
              </a:spcBef>
              <a:spcAft>
                <a:spcPts val="1200"/>
              </a:spcAft>
              <a:buFont typeface="Arial" panose="020B0604020202020204" pitchFamily="34" charset="0"/>
              <a:buChar char="•"/>
            </a:pPr>
            <a:r>
              <a:rPr lang="en-US" sz="2000" dirty="0">
                <a:latin typeface="Silka"/>
              </a:rPr>
              <a:t>Detailed morphological information</a:t>
            </a:r>
          </a:p>
          <a:p>
            <a:pPr marL="914400" indent="-914400">
              <a:spcBef>
                <a:spcPts val="0"/>
              </a:spcBef>
              <a:spcAft>
                <a:spcPts val="1200"/>
              </a:spcAft>
              <a:buFont typeface="Arial" panose="020B0604020202020204" pitchFamily="34" charset="0"/>
              <a:buChar char="•"/>
            </a:pPr>
            <a:r>
              <a:rPr lang="en-US" sz="2000" dirty="0">
                <a:latin typeface="Silka"/>
              </a:rPr>
              <a:t>ROI selection in a 3D model</a:t>
            </a:r>
          </a:p>
          <a:p>
            <a:pPr marL="914400" indent="-914400">
              <a:spcBef>
                <a:spcPts val="0"/>
              </a:spcBef>
              <a:spcAft>
                <a:spcPts val="1200"/>
              </a:spcAft>
              <a:buFont typeface="Arial" panose="020B0604020202020204" pitchFamily="34" charset="0"/>
              <a:buChar char="•"/>
            </a:pPr>
            <a:r>
              <a:rPr lang="en-US" sz="2000" dirty="0">
                <a:latin typeface="Silka"/>
              </a:rPr>
              <a:t>Localization and elemental analysis of ROIs</a:t>
            </a:r>
          </a:p>
        </p:txBody>
      </p:sp>
      <p:sp>
        <p:nvSpPr>
          <p:cNvPr id="19" name="Rectangle 18">
            <a:extLst>
              <a:ext uri="{FF2B5EF4-FFF2-40B4-BE49-F238E27FC236}">
                <a16:creationId xmlns:a16="http://schemas.microsoft.com/office/drawing/2014/main" id="{695B41F7-C546-B4F6-915A-7D2BF47862E4}"/>
              </a:ext>
            </a:extLst>
          </p:cNvPr>
          <p:cNvSpPr/>
          <p:nvPr/>
        </p:nvSpPr>
        <p:spPr>
          <a:xfrm>
            <a:off x="16057276" y="-202382"/>
            <a:ext cx="8531516" cy="1402756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pic>
        <p:nvPicPr>
          <p:cNvPr id="10" name="Picture 9">
            <a:extLst>
              <a:ext uri="{FF2B5EF4-FFF2-40B4-BE49-F238E27FC236}">
                <a16:creationId xmlns:a16="http://schemas.microsoft.com/office/drawing/2014/main" id="{79C81753-F574-C14E-3377-1F8C7FA9686A}"/>
              </a:ext>
            </a:extLst>
          </p:cNvPr>
          <p:cNvPicPr>
            <a:picLocks noChangeAspect="1"/>
          </p:cNvPicPr>
          <p:nvPr/>
        </p:nvPicPr>
        <p:blipFill rotWithShape="1">
          <a:blip r:embed="rId3">
            <a:extLst>
              <a:ext uri="{28A0092B-C50C-407E-A947-70E740481C1C}">
                <a14:useLocalDpi xmlns:a14="http://schemas.microsoft.com/office/drawing/2010/main" val="0"/>
              </a:ext>
            </a:extLst>
          </a:blip>
          <a:srcRect r="64108"/>
          <a:stretch/>
        </p:blipFill>
        <p:spPr>
          <a:xfrm>
            <a:off x="587771" y="5206885"/>
            <a:ext cx="4226211" cy="4237076"/>
          </a:xfrm>
          <a:prstGeom prst="rect">
            <a:avLst/>
          </a:prstGeom>
        </p:spPr>
      </p:pic>
      <p:pic>
        <p:nvPicPr>
          <p:cNvPr id="11" name="Picture 10">
            <a:extLst>
              <a:ext uri="{FF2B5EF4-FFF2-40B4-BE49-F238E27FC236}">
                <a16:creationId xmlns:a16="http://schemas.microsoft.com/office/drawing/2014/main" id="{E5DD5E82-2529-8D02-4314-624ECC3D24A3}"/>
              </a:ext>
            </a:extLst>
          </p:cNvPr>
          <p:cNvPicPr>
            <a:picLocks noChangeAspect="1"/>
          </p:cNvPicPr>
          <p:nvPr/>
        </p:nvPicPr>
        <p:blipFill rotWithShape="1">
          <a:blip r:embed="rId3">
            <a:extLst>
              <a:ext uri="{28A0092B-C50C-407E-A947-70E740481C1C}">
                <a14:useLocalDpi xmlns:a14="http://schemas.microsoft.com/office/drawing/2010/main" val="0"/>
              </a:ext>
            </a:extLst>
          </a:blip>
          <a:srcRect l="42641"/>
          <a:stretch/>
        </p:blipFill>
        <p:spPr>
          <a:xfrm>
            <a:off x="5420390" y="5430831"/>
            <a:ext cx="8178502" cy="5157226"/>
          </a:xfrm>
          <a:prstGeom prst="rect">
            <a:avLst/>
          </a:prstGeom>
        </p:spPr>
      </p:pic>
      <p:cxnSp>
        <p:nvCxnSpPr>
          <p:cNvPr id="13" name="Straight Arrow Connector 12">
            <a:extLst>
              <a:ext uri="{FF2B5EF4-FFF2-40B4-BE49-F238E27FC236}">
                <a16:creationId xmlns:a16="http://schemas.microsoft.com/office/drawing/2014/main" id="{7DC38604-F1DB-C014-7367-34FA1AB5FF5F}"/>
              </a:ext>
            </a:extLst>
          </p:cNvPr>
          <p:cNvCxnSpPr/>
          <p:nvPr/>
        </p:nvCxnSpPr>
        <p:spPr>
          <a:xfrm flipV="1">
            <a:off x="5062224" y="7261434"/>
            <a:ext cx="683692" cy="17509"/>
          </a:xfrm>
          <a:prstGeom prst="straightConnector1">
            <a:avLst/>
          </a:prstGeom>
          <a:ln w="57150">
            <a:solidFill>
              <a:srgbClr val="5DA4AF"/>
            </a:solidFill>
            <a:headEnd w="med" len="lg"/>
            <a:tailEnd type="stealth"/>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11578F33-207A-E2FA-ED66-58A2E2FBDD0C}"/>
              </a:ext>
            </a:extLst>
          </p:cNvPr>
          <p:cNvSpPr txBox="1"/>
          <p:nvPr/>
        </p:nvSpPr>
        <p:spPr>
          <a:xfrm>
            <a:off x="-1587" y="802734"/>
            <a:ext cx="12790682" cy="1015663"/>
          </a:xfrm>
          <a:prstGeom prst="rect">
            <a:avLst/>
          </a:prstGeom>
          <a:noFill/>
        </p:spPr>
        <p:txBody>
          <a:bodyPr wrap="none" lIns="91440" tIns="45720" rIns="91440" bIns="45720" rtlCol="0" anchor="t">
            <a:spAutoFit/>
          </a:bodyPr>
          <a:lstStyle/>
          <a:p>
            <a:r>
              <a:rPr lang="en-US" sz="6000">
                <a:latin typeface="Silka Thin"/>
                <a:ea typeface="Open Sans"/>
                <a:cs typeface="Open Sans"/>
              </a:rPr>
              <a:t>SHARING TO INSPIRE: SOME EXAMPLES</a:t>
            </a:r>
            <a:endParaRPr lang="en-NL" sz="6000">
              <a:latin typeface="Silka Thin" panose="00000500000000000000" pitchFamily="50" charset="0"/>
              <a:ea typeface="Open Sans" panose="020B0606030504020204" pitchFamily="34" charset="0"/>
              <a:cs typeface="Open Sans" panose="020B0606030504020204" pitchFamily="34" charset="0"/>
            </a:endParaRPr>
          </a:p>
        </p:txBody>
      </p:sp>
      <p:pic>
        <p:nvPicPr>
          <p:cNvPr id="3" name="Picture 2">
            <a:extLst>
              <a:ext uri="{FF2B5EF4-FFF2-40B4-BE49-F238E27FC236}">
                <a16:creationId xmlns:a16="http://schemas.microsoft.com/office/drawing/2014/main" id="{8E210633-F3B8-DE4E-D168-4C071E97AF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02588" y="10009133"/>
            <a:ext cx="2163445" cy="559656"/>
          </a:xfrm>
          <a:prstGeom prst="rect">
            <a:avLst/>
          </a:prstGeom>
        </p:spPr>
      </p:pic>
      <p:sp>
        <p:nvSpPr>
          <p:cNvPr id="5" name="with">
            <a:extLst>
              <a:ext uri="{FF2B5EF4-FFF2-40B4-BE49-F238E27FC236}">
                <a16:creationId xmlns:a16="http://schemas.microsoft.com/office/drawing/2014/main" id="{C18EA7F6-0ABA-3F38-ECF6-C14466E12243}"/>
              </a:ext>
            </a:extLst>
          </p:cNvPr>
          <p:cNvSpPr txBox="1"/>
          <p:nvPr/>
        </p:nvSpPr>
        <p:spPr>
          <a:xfrm>
            <a:off x="556991" y="8963281"/>
            <a:ext cx="13065580" cy="454483"/>
          </a:xfrm>
          <a:prstGeom prst="rect">
            <a:avLst/>
          </a:prstGeom>
          <a:ln w="12700">
            <a:miter lim="400000"/>
          </a:ln>
          <a:extLst>
            <a:ext uri="{C572A759-6A51-4108-AA02-DFA0A04FC94B}">
              <ma14:wrappingTextBoxFlag xmlns:lc="http://schemas.openxmlformats.org/drawingml/2006/lockedCanvas" xmlns="" xmlns:m="http://schemas.openxmlformats.org/officeDocument/2006/math" xmlns:a14="http://schemas.microsoft.com/office/drawing/2010/main" xmlns:ma14="http://schemas.microsoft.com/office/mac/drawingml/2011/main" val="1"/>
            </a:ext>
          </a:extLst>
        </p:spPr>
        <p:txBody>
          <a:bodyPr wrap="square" lIns="101600" tIns="101600" rIns="101600" bIns="101600"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a:lstStyle>
          <a:p>
            <a:r>
              <a:rPr lang="en-US" sz="1800" dirty="0">
                <a:latin typeface="Silka"/>
              </a:rPr>
              <a:t>Eva Zikmundová</a:t>
            </a:r>
          </a:p>
        </p:txBody>
      </p:sp>
    </p:spTree>
    <p:extLst>
      <p:ext uri="{BB962C8B-B14F-4D97-AF65-F5344CB8AC3E}">
        <p14:creationId xmlns:p14="http://schemas.microsoft.com/office/powerpoint/2010/main" val="1672288792"/>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C0909B-2515-2D15-B475-9A7B0316C790}"/>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16B123D4-4040-B19A-4DC1-CB4A0FAB7653}"/>
              </a:ext>
            </a:extLst>
          </p:cNvPr>
          <p:cNvSpPr/>
          <p:nvPr/>
        </p:nvSpPr>
        <p:spPr>
          <a:xfrm>
            <a:off x="15176249" y="3298803"/>
            <a:ext cx="15436791" cy="10168156"/>
          </a:xfrm>
          <a:prstGeom prst="round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14" name="Rectangle: Rounded Corners 13">
            <a:extLst>
              <a:ext uri="{FF2B5EF4-FFF2-40B4-BE49-F238E27FC236}">
                <a16:creationId xmlns:a16="http://schemas.microsoft.com/office/drawing/2014/main" id="{959B7082-9453-0F7A-527F-4933719997FA}"/>
              </a:ext>
            </a:extLst>
          </p:cNvPr>
          <p:cNvSpPr/>
          <p:nvPr/>
        </p:nvSpPr>
        <p:spPr>
          <a:xfrm>
            <a:off x="-1219201" y="2372334"/>
            <a:ext cx="15436791" cy="8793052"/>
          </a:xfrm>
          <a:prstGeom prst="round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4" name="Operando">
            <a:extLst>
              <a:ext uri="{FF2B5EF4-FFF2-40B4-BE49-F238E27FC236}">
                <a16:creationId xmlns:a16="http://schemas.microsoft.com/office/drawing/2014/main" id="{BF7E42F5-8D16-6D6F-EBF2-4DACC9658E5C}"/>
              </a:ext>
            </a:extLst>
          </p:cNvPr>
          <p:cNvSpPr txBox="1"/>
          <p:nvPr/>
        </p:nvSpPr>
        <p:spPr>
          <a:xfrm>
            <a:off x="396161" y="2565759"/>
            <a:ext cx="17355806" cy="98078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xmlns:lc="http://schemas.openxmlformats.org/drawingml/2006/lockedCanvas" val="1"/>
            </a:ext>
          </a:extLst>
        </p:spPr>
        <p:txBody>
          <a:bodyPr wrap="square" lIns="101600" tIns="101600" rIns="101600" bIns="101600"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a:lstStyle>
          <a:p>
            <a:pPr>
              <a:defRPr sz="7500">
                <a:solidFill>
                  <a:srgbClr val="D85731"/>
                </a:solidFill>
                <a:latin typeface="Helvetica"/>
                <a:ea typeface="Helvetica"/>
                <a:cs typeface="Helvetica"/>
                <a:sym typeface="Helvetica"/>
              </a:defRPr>
            </a:pPr>
            <a:r>
              <a:rPr lang="en-US" sz="2800" b="1">
                <a:solidFill>
                  <a:srgbClr val="E94C1E"/>
                </a:solidFill>
                <a:latin typeface="Silka Bold"/>
              </a:rPr>
              <a:t>Multimodal 3D imaging of geological samples </a:t>
            </a:r>
            <a:br>
              <a:rPr lang="en-US" sz="2800" b="1" dirty="0">
                <a:latin typeface="Silka Bold" panose="00000800000000000000" pitchFamily="50" charset="0"/>
              </a:rPr>
            </a:br>
            <a:r>
              <a:rPr lang="en-US" sz="2800" b="1" dirty="0">
                <a:solidFill>
                  <a:srgbClr val="E94C1E"/>
                </a:solidFill>
                <a:latin typeface="Silka Bold"/>
              </a:rPr>
              <a:t>by X-ray CT &amp; Laser-Induced Breakdown Spectroscopy (LIBS)</a:t>
            </a:r>
          </a:p>
        </p:txBody>
      </p:sp>
      <p:sp>
        <p:nvSpPr>
          <p:cNvPr id="7" name="Operando">
            <a:extLst>
              <a:ext uri="{FF2B5EF4-FFF2-40B4-BE49-F238E27FC236}">
                <a16:creationId xmlns:a16="http://schemas.microsoft.com/office/drawing/2014/main" id="{07A4F801-504C-F5AA-61DB-8148104E3CB2}"/>
              </a:ext>
            </a:extLst>
          </p:cNvPr>
          <p:cNvSpPr txBox="1"/>
          <p:nvPr/>
        </p:nvSpPr>
        <p:spPr>
          <a:xfrm>
            <a:off x="558310" y="596346"/>
            <a:ext cx="9739416" cy="142398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xmlns:lc="http://schemas.openxmlformats.org/drawingml/2006/lockedCanvas" val="1"/>
            </a:ext>
          </a:extLst>
        </p:spPr>
        <p:txBody>
          <a:bodyPr wrap="square" lIns="101600" tIns="101600" rIns="101600" bIns="101600"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a:lstStyle>
          <a:p>
            <a:pPr>
              <a:defRPr sz="7500">
                <a:solidFill>
                  <a:srgbClr val="D85731"/>
                </a:solidFill>
                <a:latin typeface="Helvetica"/>
                <a:ea typeface="Helvetica"/>
                <a:cs typeface="Helvetica"/>
                <a:sym typeface="Helvetica"/>
              </a:defRPr>
            </a:pPr>
            <a:r>
              <a:rPr lang="en-US" sz="8800">
                <a:solidFill>
                  <a:schemeClr val="bg1"/>
                </a:solidFill>
                <a:latin typeface="Silka SemiBold" panose="00000700000000000000" pitchFamily="50" charset="0"/>
              </a:rPr>
              <a:t>EXPERT Session</a:t>
            </a:r>
            <a:endParaRPr sz="8800">
              <a:solidFill>
                <a:schemeClr val="bg1"/>
              </a:solidFill>
              <a:latin typeface="Silka SemiBold" panose="00000700000000000000" pitchFamily="50" charset="0"/>
            </a:endParaRPr>
          </a:p>
        </p:txBody>
      </p:sp>
      <p:sp>
        <p:nvSpPr>
          <p:cNvPr id="8" name="Operando">
            <a:extLst>
              <a:ext uri="{FF2B5EF4-FFF2-40B4-BE49-F238E27FC236}">
                <a16:creationId xmlns:a16="http://schemas.microsoft.com/office/drawing/2014/main" id="{83205675-71AB-CD62-C8D9-0CA9A0232271}"/>
              </a:ext>
            </a:extLst>
          </p:cNvPr>
          <p:cNvSpPr txBox="1"/>
          <p:nvPr/>
        </p:nvSpPr>
        <p:spPr>
          <a:xfrm>
            <a:off x="558307" y="3683745"/>
            <a:ext cx="15799294" cy="134395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xmlns:lc="http://schemas.openxmlformats.org/drawingml/2006/lockedCanvas" val="1"/>
            </a:ext>
          </a:extLst>
        </p:spPr>
        <p:txBody>
          <a:bodyPr wrap="square" lIns="101600" tIns="101600" rIns="101600" bIns="101600"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a:lstStyle>
          <a:p>
            <a:pPr marL="914400" indent="-914400">
              <a:spcBef>
                <a:spcPts val="0"/>
              </a:spcBef>
              <a:spcAft>
                <a:spcPts val="1200"/>
              </a:spcAft>
              <a:buFont typeface="Arial" panose="020B0604020202020204" pitchFamily="34" charset="0"/>
              <a:buChar char="•"/>
            </a:pPr>
            <a:r>
              <a:rPr lang="en-US" sz="2000" dirty="0">
                <a:latin typeface="Silka"/>
              </a:rPr>
              <a:t>Detailed morphological information</a:t>
            </a:r>
            <a:endParaRPr lang="en-US" sz="7200">
              <a:latin typeface="Silka"/>
            </a:endParaRPr>
          </a:p>
          <a:p>
            <a:pPr marL="914400" indent="-914400">
              <a:spcBef>
                <a:spcPts val="0"/>
              </a:spcBef>
              <a:spcAft>
                <a:spcPts val="1200"/>
              </a:spcAft>
              <a:buFont typeface="Arial" panose="020B0604020202020204" pitchFamily="34" charset="0"/>
              <a:buChar char="•"/>
            </a:pPr>
            <a:r>
              <a:rPr lang="en-US" sz="2000" dirty="0">
                <a:latin typeface="Silka"/>
              </a:rPr>
              <a:t>ROI selection in a 3D model</a:t>
            </a:r>
          </a:p>
          <a:p>
            <a:pPr marL="914400" indent="-914400">
              <a:spcBef>
                <a:spcPts val="0"/>
              </a:spcBef>
              <a:spcAft>
                <a:spcPts val="1200"/>
              </a:spcAft>
              <a:buFont typeface="Arial" panose="020B0604020202020204" pitchFamily="34" charset="0"/>
              <a:buChar char="•"/>
            </a:pPr>
            <a:r>
              <a:rPr lang="en-US" sz="2000" dirty="0">
                <a:latin typeface="Silka"/>
              </a:rPr>
              <a:t>Localization and elemental analysis of ROIs</a:t>
            </a:r>
          </a:p>
        </p:txBody>
      </p:sp>
      <p:pic>
        <p:nvPicPr>
          <p:cNvPr id="10" name="Picture 9">
            <a:extLst>
              <a:ext uri="{FF2B5EF4-FFF2-40B4-BE49-F238E27FC236}">
                <a16:creationId xmlns:a16="http://schemas.microsoft.com/office/drawing/2014/main" id="{8BFB8AF3-DA18-E0FC-2036-8DD101B8E167}"/>
              </a:ext>
            </a:extLst>
          </p:cNvPr>
          <p:cNvPicPr>
            <a:picLocks noChangeAspect="1"/>
          </p:cNvPicPr>
          <p:nvPr/>
        </p:nvPicPr>
        <p:blipFill rotWithShape="1">
          <a:blip r:embed="rId3">
            <a:extLst>
              <a:ext uri="{28A0092B-C50C-407E-A947-70E740481C1C}">
                <a14:useLocalDpi xmlns:a14="http://schemas.microsoft.com/office/drawing/2010/main" val="0"/>
              </a:ext>
            </a:extLst>
          </a:blip>
          <a:srcRect r="64108"/>
          <a:stretch/>
        </p:blipFill>
        <p:spPr>
          <a:xfrm>
            <a:off x="587771" y="5206885"/>
            <a:ext cx="4226211" cy="4237076"/>
          </a:xfrm>
          <a:prstGeom prst="rect">
            <a:avLst/>
          </a:prstGeom>
        </p:spPr>
      </p:pic>
      <p:pic>
        <p:nvPicPr>
          <p:cNvPr id="11" name="Picture 10">
            <a:extLst>
              <a:ext uri="{FF2B5EF4-FFF2-40B4-BE49-F238E27FC236}">
                <a16:creationId xmlns:a16="http://schemas.microsoft.com/office/drawing/2014/main" id="{6742CBEE-2D2A-8DEF-7848-8D3E3B6FB572}"/>
              </a:ext>
            </a:extLst>
          </p:cNvPr>
          <p:cNvPicPr>
            <a:picLocks noChangeAspect="1"/>
          </p:cNvPicPr>
          <p:nvPr/>
        </p:nvPicPr>
        <p:blipFill rotWithShape="1">
          <a:blip r:embed="rId3">
            <a:extLst>
              <a:ext uri="{28A0092B-C50C-407E-A947-70E740481C1C}">
                <a14:useLocalDpi xmlns:a14="http://schemas.microsoft.com/office/drawing/2010/main" val="0"/>
              </a:ext>
            </a:extLst>
          </a:blip>
          <a:srcRect l="42641"/>
          <a:stretch/>
        </p:blipFill>
        <p:spPr>
          <a:xfrm>
            <a:off x="5420390" y="5430831"/>
            <a:ext cx="8178502" cy="5157226"/>
          </a:xfrm>
          <a:prstGeom prst="rect">
            <a:avLst/>
          </a:prstGeom>
        </p:spPr>
      </p:pic>
      <p:cxnSp>
        <p:nvCxnSpPr>
          <p:cNvPr id="13" name="Straight Arrow Connector 12">
            <a:extLst>
              <a:ext uri="{FF2B5EF4-FFF2-40B4-BE49-F238E27FC236}">
                <a16:creationId xmlns:a16="http://schemas.microsoft.com/office/drawing/2014/main" id="{937FCE4F-8EF7-4096-630B-897ED97712E6}"/>
              </a:ext>
            </a:extLst>
          </p:cNvPr>
          <p:cNvCxnSpPr/>
          <p:nvPr/>
        </p:nvCxnSpPr>
        <p:spPr>
          <a:xfrm flipV="1">
            <a:off x="5062224" y="7261434"/>
            <a:ext cx="683692" cy="17509"/>
          </a:xfrm>
          <a:prstGeom prst="straightConnector1">
            <a:avLst/>
          </a:prstGeom>
          <a:ln w="57150">
            <a:solidFill>
              <a:srgbClr val="5DA4AF"/>
            </a:solidFill>
            <a:headEnd w="med" len="lg"/>
            <a:tailEnd type="stealth"/>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723D1B73-4E73-2464-1C6C-8C2DD8E80D66}"/>
              </a:ext>
            </a:extLst>
          </p:cNvPr>
          <p:cNvSpPr txBox="1"/>
          <p:nvPr/>
        </p:nvSpPr>
        <p:spPr>
          <a:xfrm>
            <a:off x="-1587" y="802734"/>
            <a:ext cx="12790682" cy="1015663"/>
          </a:xfrm>
          <a:prstGeom prst="rect">
            <a:avLst/>
          </a:prstGeom>
          <a:noFill/>
        </p:spPr>
        <p:txBody>
          <a:bodyPr wrap="none" lIns="91440" tIns="45720" rIns="91440" bIns="45720" rtlCol="0" anchor="t">
            <a:spAutoFit/>
          </a:bodyPr>
          <a:lstStyle/>
          <a:p>
            <a:r>
              <a:rPr lang="en-US" sz="6000">
                <a:latin typeface="Silka Thin"/>
                <a:ea typeface="Open Sans"/>
                <a:cs typeface="Open Sans"/>
              </a:rPr>
              <a:t>SHARING TO INSPIRE: SOME EXAMPLES</a:t>
            </a:r>
            <a:endParaRPr lang="en-NL" sz="6000">
              <a:latin typeface="Silka Thin" panose="00000500000000000000" pitchFamily="50" charset="0"/>
              <a:ea typeface="Open Sans" panose="020B0606030504020204" pitchFamily="34" charset="0"/>
              <a:cs typeface="Open Sans" panose="020B0606030504020204" pitchFamily="34" charset="0"/>
            </a:endParaRPr>
          </a:p>
        </p:txBody>
      </p:sp>
      <p:pic>
        <p:nvPicPr>
          <p:cNvPr id="3" name="Picture 2">
            <a:extLst>
              <a:ext uri="{FF2B5EF4-FFF2-40B4-BE49-F238E27FC236}">
                <a16:creationId xmlns:a16="http://schemas.microsoft.com/office/drawing/2014/main" id="{C4C600D8-A5CD-153D-6A78-E40D961060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02588" y="10009133"/>
            <a:ext cx="2163445" cy="559656"/>
          </a:xfrm>
          <a:prstGeom prst="rect">
            <a:avLst/>
          </a:prstGeom>
        </p:spPr>
      </p:pic>
      <p:sp>
        <p:nvSpPr>
          <p:cNvPr id="5" name="with">
            <a:extLst>
              <a:ext uri="{FF2B5EF4-FFF2-40B4-BE49-F238E27FC236}">
                <a16:creationId xmlns:a16="http://schemas.microsoft.com/office/drawing/2014/main" id="{62A097BC-688C-BB9D-79C7-4A798DBE59C6}"/>
              </a:ext>
            </a:extLst>
          </p:cNvPr>
          <p:cNvSpPr txBox="1"/>
          <p:nvPr/>
        </p:nvSpPr>
        <p:spPr>
          <a:xfrm>
            <a:off x="556991" y="8963281"/>
            <a:ext cx="13065580" cy="45448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xmlns:lc="http://schemas.openxmlformats.org/drawingml/2006/lockedCanvas" val="1"/>
            </a:ext>
          </a:extLst>
        </p:spPr>
        <p:txBody>
          <a:bodyPr wrap="square" lIns="101600" tIns="101600" rIns="101600" bIns="101600"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a:lstStyle>
          <a:p>
            <a:r>
              <a:rPr lang="en-US" sz="1800" dirty="0">
                <a:latin typeface="Silka"/>
              </a:rPr>
              <a:t>Eva Zikmundová</a:t>
            </a:r>
          </a:p>
        </p:txBody>
      </p:sp>
      <p:pic>
        <p:nvPicPr>
          <p:cNvPr id="2" name="Picture 1">
            <a:extLst>
              <a:ext uri="{FF2B5EF4-FFF2-40B4-BE49-F238E27FC236}">
                <a16:creationId xmlns:a16="http://schemas.microsoft.com/office/drawing/2014/main" id="{77AA6347-A994-1D32-7291-EC925AEF1FB8}"/>
              </a:ext>
            </a:extLst>
          </p:cNvPr>
          <p:cNvPicPr>
            <a:picLocks noChangeAspect="1"/>
          </p:cNvPicPr>
          <p:nvPr/>
        </p:nvPicPr>
        <p:blipFill>
          <a:blip r:embed="rId5"/>
          <a:srcRect/>
          <a:stretch>
            <a:fillRect/>
          </a:stretch>
        </p:blipFill>
        <p:spPr>
          <a:xfrm>
            <a:off x="19576394" y="5207400"/>
            <a:ext cx="4639004" cy="7012809"/>
          </a:xfrm>
          <a:prstGeom prst="rect">
            <a:avLst/>
          </a:prstGeom>
        </p:spPr>
      </p:pic>
      <p:sp>
        <p:nvSpPr>
          <p:cNvPr id="16" name="with">
            <a:extLst>
              <a:ext uri="{FF2B5EF4-FFF2-40B4-BE49-F238E27FC236}">
                <a16:creationId xmlns:a16="http://schemas.microsoft.com/office/drawing/2014/main" id="{C18EA7F6-0ABA-3F38-ECF6-C14466E12243}"/>
              </a:ext>
            </a:extLst>
          </p:cNvPr>
          <p:cNvSpPr txBox="1"/>
          <p:nvPr/>
        </p:nvSpPr>
        <p:spPr>
          <a:xfrm>
            <a:off x="20484199" y="12359884"/>
            <a:ext cx="13065580" cy="45448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xmlns:lc="http://schemas.openxmlformats.org/drawingml/2006/lockedCanvas" val="1"/>
            </a:ext>
          </a:extLst>
        </p:spPr>
        <p:txBody>
          <a:bodyPr wrap="square" lIns="101600" tIns="101600" rIns="101600" bIns="101600"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a:lstStyle>
          <a:p>
            <a:r>
              <a:rPr lang="en-US" sz="1800" dirty="0">
                <a:latin typeface="Silka"/>
              </a:rPr>
              <a:t>Oliver Plümper &amp; Marcos Toro</a:t>
            </a:r>
            <a:endParaRPr lang="en-US" sz="1800">
              <a:latin typeface="Silka"/>
            </a:endParaRPr>
          </a:p>
        </p:txBody>
      </p:sp>
      <p:pic>
        <p:nvPicPr>
          <p:cNvPr id="17" name="Picture 16">
            <a:extLst>
              <a:ext uri="{FF2B5EF4-FFF2-40B4-BE49-F238E27FC236}">
                <a16:creationId xmlns:a16="http://schemas.microsoft.com/office/drawing/2014/main" id="{DE414267-5165-B84E-84F1-781CB834992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756283" y="11980154"/>
            <a:ext cx="1138939" cy="388647"/>
          </a:xfrm>
          <a:prstGeom prst="rect">
            <a:avLst/>
          </a:prstGeom>
        </p:spPr>
      </p:pic>
      <p:pic>
        <p:nvPicPr>
          <p:cNvPr id="18" name="Graphic 12">
            <a:extLst>
              <a:ext uri="{FF2B5EF4-FFF2-40B4-BE49-F238E27FC236}">
                <a16:creationId xmlns:a16="http://schemas.microsoft.com/office/drawing/2014/main" id="{8566553C-8EE0-4135-7ED6-53246689537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5715213" y="11123518"/>
            <a:ext cx="1965590" cy="617477"/>
          </a:xfrm>
          <a:prstGeom prst="rect">
            <a:avLst/>
          </a:prstGeom>
        </p:spPr>
      </p:pic>
      <p:sp>
        <p:nvSpPr>
          <p:cNvPr id="20" name="TextBox 19">
            <a:extLst>
              <a:ext uri="{FF2B5EF4-FFF2-40B4-BE49-F238E27FC236}">
                <a16:creationId xmlns:a16="http://schemas.microsoft.com/office/drawing/2014/main" id="{0116DE11-49C4-18DF-B989-1DEAFA05FF30}"/>
              </a:ext>
            </a:extLst>
          </p:cNvPr>
          <p:cNvSpPr txBox="1"/>
          <p:nvPr/>
        </p:nvSpPr>
        <p:spPr>
          <a:xfrm>
            <a:off x="15753226" y="3687490"/>
            <a:ext cx="8487104" cy="182614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fromWordArt="0" anchor="ctr" anchorCtr="0" forceAA="0" compatLnSpc="1">
            <a:prstTxWarp prst="textNoShape">
              <a:avLst/>
            </a:prstTxWarp>
            <a:spAutoFit/>
          </a:bodyPr>
          <a:lstStyle/>
          <a:p>
            <a:r>
              <a:rPr lang="en-US" sz="2800" b="1" baseline="0">
                <a:solidFill>
                  <a:srgbClr val="E94C1E"/>
                </a:solidFill>
                <a:latin typeface="Silka Bold"/>
              </a:rPr>
              <a:t>In situ surface measurements using vertical scanning interferometry and </a:t>
            </a:r>
            <a:r>
              <a:rPr sz="2800">
                <a:latin typeface="Silka Bold"/>
                <a:ea typeface="Silka Bold"/>
                <a:cs typeface="Silka Bold"/>
              </a:rPr>
              <a:t>​</a:t>
            </a:r>
            <a:br>
              <a:rPr sz="2800" dirty="0">
                <a:latin typeface="Silka Bold"/>
                <a:ea typeface="Silka Bold"/>
                <a:cs typeface="Silka Bold"/>
              </a:rPr>
            </a:br>
            <a:r>
              <a:rPr lang="en-US" sz="2800" b="1" baseline="0">
                <a:solidFill>
                  <a:srgbClr val="E94C1E"/>
                </a:solidFill>
                <a:latin typeface="Silka Bold"/>
              </a:rPr>
              <a:t>atomic force microscopy</a:t>
            </a:r>
            <a:endParaRPr lang="en-US" sz="2800">
              <a:latin typeface="Silka Bold"/>
            </a:endParaRPr>
          </a:p>
          <a:p>
            <a:pPr marL="0" marR="0" indent="0" algn="ctr" defTabSz="825500" rtl="0" fontAlgn="auto" latinLnBrk="0" hangingPunct="0">
              <a:lnSpc>
                <a:spcPct val="100000"/>
              </a:lnSpc>
              <a:spcBef>
                <a:spcPts val="0"/>
              </a:spcBef>
              <a:spcAft>
                <a:spcPts val="0"/>
              </a:spcAft>
              <a:buClrTx/>
              <a:buSzTx/>
              <a:buFontTx/>
              <a:buNone/>
              <a:tabLst/>
            </a:pPr>
            <a:endParaRPr lang="en-US" sz="2800" b="1" i="0" u="none" strike="noStrike" cap="none" spc="0" normalizeH="0" baseline="0" dirty="0">
              <a:ln>
                <a:noFill/>
              </a:ln>
              <a:solidFill>
                <a:srgbClr val="000000"/>
              </a:solidFill>
              <a:effectLst/>
              <a:uFillTx/>
              <a:latin typeface="Silka Bold"/>
            </a:endParaRPr>
          </a:p>
        </p:txBody>
      </p:sp>
      <p:sp>
        <p:nvSpPr>
          <p:cNvPr id="22" name="Operando">
            <a:extLst>
              <a:ext uri="{FF2B5EF4-FFF2-40B4-BE49-F238E27FC236}">
                <a16:creationId xmlns:a16="http://schemas.microsoft.com/office/drawing/2014/main" id="{CE4058DD-99A3-D410-117D-2992BE0145EE}"/>
              </a:ext>
            </a:extLst>
          </p:cNvPr>
          <p:cNvSpPr txBox="1"/>
          <p:nvPr/>
        </p:nvSpPr>
        <p:spPr>
          <a:xfrm>
            <a:off x="15549801" y="5506052"/>
            <a:ext cx="15799294" cy="91307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xmlns:lc="http://schemas.openxmlformats.org/drawingml/2006/lockedCanvas" val="1"/>
            </a:ext>
          </a:extLst>
        </p:spPr>
        <p:txBody>
          <a:bodyPr wrap="square" lIns="101600" tIns="101600" rIns="101600" bIns="101600"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a:lstStyle>
          <a:p>
            <a:pPr marL="914400" indent="-914400">
              <a:spcBef>
                <a:spcPts val="0"/>
              </a:spcBef>
              <a:spcAft>
                <a:spcPts val="1200"/>
              </a:spcAft>
              <a:buFont typeface="Arial" panose="020B0604020202020204" pitchFamily="34" charset="0"/>
              <a:buChar char="•"/>
            </a:pPr>
            <a:r>
              <a:rPr lang="en-US" sz="2000" dirty="0">
                <a:latin typeface="Silka"/>
              </a:rPr>
              <a:t>Surface reactivity</a:t>
            </a:r>
          </a:p>
          <a:p>
            <a:pPr marL="914400" indent="-914400">
              <a:spcBef>
                <a:spcPts val="0"/>
              </a:spcBef>
              <a:spcAft>
                <a:spcPts val="1200"/>
              </a:spcAft>
              <a:buFont typeface="Arial" panose="020B0604020202020204" pitchFamily="34" charset="0"/>
              <a:buChar char="•"/>
            </a:pPr>
            <a:r>
              <a:rPr lang="en-US" sz="2000" dirty="0">
                <a:latin typeface="Silka"/>
              </a:rPr>
              <a:t>In situ measurements</a:t>
            </a:r>
          </a:p>
        </p:txBody>
      </p:sp>
    </p:spTree>
    <p:extLst>
      <p:ext uri="{BB962C8B-B14F-4D97-AF65-F5344CB8AC3E}">
        <p14:creationId xmlns:p14="http://schemas.microsoft.com/office/powerpoint/2010/main" val="4182223013"/>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1DE733-0D6C-540A-DEBC-4338EB5BE346}"/>
            </a:ext>
          </a:extLst>
        </p:cNvPr>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22BFDEFA-54F5-7843-1CB3-D11BBFE12567}"/>
              </a:ext>
            </a:extLst>
          </p:cNvPr>
          <p:cNvSpPr/>
          <p:nvPr/>
        </p:nvSpPr>
        <p:spPr>
          <a:xfrm>
            <a:off x="-1219201" y="2372334"/>
            <a:ext cx="15436791" cy="8793052"/>
          </a:xfrm>
          <a:prstGeom prst="round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4" name="Operando">
            <a:extLst>
              <a:ext uri="{FF2B5EF4-FFF2-40B4-BE49-F238E27FC236}">
                <a16:creationId xmlns:a16="http://schemas.microsoft.com/office/drawing/2014/main" id="{DB5F0462-380A-8AB6-CE87-B4164FFA08FE}"/>
              </a:ext>
            </a:extLst>
          </p:cNvPr>
          <p:cNvSpPr txBox="1"/>
          <p:nvPr/>
        </p:nvSpPr>
        <p:spPr>
          <a:xfrm>
            <a:off x="396161" y="2714656"/>
            <a:ext cx="13081600" cy="980781"/>
          </a:xfrm>
          <a:prstGeom prst="rect">
            <a:avLst/>
          </a:prstGeom>
          <a:ln w="12700">
            <a:miter lim="400000"/>
          </a:ln>
          <a:extLst>
            <a:ext uri="{C572A759-6A51-4108-AA02-DFA0A04FC94B}">
              <ma14:wrappingTextBoxFlag xmlns:lc="http://schemas.openxmlformats.org/drawingml/2006/lockedCanvas" xmlns="" xmlns:m="http://schemas.openxmlformats.org/officeDocument/2006/math" xmlns:a14="http://schemas.microsoft.com/office/drawing/2010/main" xmlns:ma14="http://schemas.microsoft.com/office/mac/drawingml/2011/main" val="1"/>
            </a:ext>
          </a:extLst>
        </p:spPr>
        <p:txBody>
          <a:bodyPr wrap="square" lIns="101600" tIns="101600" rIns="101600" bIns="101600"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a:lstStyle>
          <a:p>
            <a:pPr>
              <a:defRPr sz="7500">
                <a:solidFill>
                  <a:srgbClr val="D85731"/>
                </a:solidFill>
                <a:latin typeface="Helvetica"/>
                <a:ea typeface="Helvetica"/>
                <a:cs typeface="Helvetica"/>
                <a:sym typeface="Helvetica"/>
              </a:defRPr>
            </a:pPr>
            <a:r>
              <a:rPr lang="en-US" sz="2800" b="1">
                <a:solidFill>
                  <a:srgbClr val="E94C1E"/>
                </a:solidFill>
                <a:ea typeface="+mn-lt"/>
                <a:cs typeface="+mn-lt"/>
              </a:rPr>
              <a:t>Demonstration of imaging hydrogen/methane/brine multiphase flow in porous reservoir rock</a:t>
            </a:r>
            <a:endParaRPr lang="en-US" sz="2800"/>
          </a:p>
        </p:txBody>
      </p:sp>
      <p:sp>
        <p:nvSpPr>
          <p:cNvPr id="7" name="Operando">
            <a:extLst>
              <a:ext uri="{FF2B5EF4-FFF2-40B4-BE49-F238E27FC236}">
                <a16:creationId xmlns:a16="http://schemas.microsoft.com/office/drawing/2014/main" id="{F23AAA17-AD0A-7F47-B541-324EC617FCA3}"/>
              </a:ext>
            </a:extLst>
          </p:cNvPr>
          <p:cNvSpPr txBox="1"/>
          <p:nvPr/>
        </p:nvSpPr>
        <p:spPr>
          <a:xfrm>
            <a:off x="558310" y="596346"/>
            <a:ext cx="9739416" cy="1423980"/>
          </a:xfrm>
          <a:prstGeom prst="rect">
            <a:avLst/>
          </a:prstGeom>
          <a:ln w="12700">
            <a:miter lim="400000"/>
          </a:ln>
          <a:extLst>
            <a:ext uri="{C572A759-6A51-4108-AA02-DFA0A04FC94B}">
              <ma14:wrappingTextBoxFlag xmlns:lc="http://schemas.openxmlformats.org/drawingml/2006/lockedCanvas" xmlns="" xmlns:m="http://schemas.openxmlformats.org/officeDocument/2006/math" xmlns:a14="http://schemas.microsoft.com/office/drawing/2010/main" xmlns:ma14="http://schemas.microsoft.com/office/mac/drawingml/2011/main" val="1"/>
            </a:ext>
          </a:extLst>
        </p:spPr>
        <p:txBody>
          <a:bodyPr wrap="square" lIns="101600" tIns="101600" rIns="101600" bIns="101600"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a:lstStyle>
          <a:p>
            <a:pPr>
              <a:defRPr sz="7500">
                <a:solidFill>
                  <a:srgbClr val="D85731"/>
                </a:solidFill>
                <a:latin typeface="Helvetica"/>
                <a:ea typeface="Helvetica"/>
                <a:cs typeface="Helvetica"/>
                <a:sym typeface="Helvetica"/>
              </a:defRPr>
            </a:pPr>
            <a:r>
              <a:rPr lang="en-US" sz="8800">
                <a:solidFill>
                  <a:schemeClr val="bg1"/>
                </a:solidFill>
                <a:latin typeface="Silka SemiBold" panose="00000700000000000000" pitchFamily="50" charset="0"/>
              </a:rPr>
              <a:t>EXPERT Session</a:t>
            </a:r>
            <a:endParaRPr sz="8800">
              <a:solidFill>
                <a:schemeClr val="bg1"/>
              </a:solidFill>
              <a:latin typeface="Silka SemiBold" panose="00000700000000000000" pitchFamily="50" charset="0"/>
            </a:endParaRPr>
          </a:p>
        </p:txBody>
      </p:sp>
      <p:sp>
        <p:nvSpPr>
          <p:cNvPr id="6" name="TextBox 5">
            <a:extLst>
              <a:ext uri="{FF2B5EF4-FFF2-40B4-BE49-F238E27FC236}">
                <a16:creationId xmlns:a16="http://schemas.microsoft.com/office/drawing/2014/main" id="{8943FE48-0612-208C-F4F6-E203BDAAC939}"/>
              </a:ext>
            </a:extLst>
          </p:cNvPr>
          <p:cNvSpPr txBox="1"/>
          <p:nvPr/>
        </p:nvSpPr>
        <p:spPr>
          <a:xfrm>
            <a:off x="-1587" y="802734"/>
            <a:ext cx="12790682" cy="1015663"/>
          </a:xfrm>
          <a:prstGeom prst="rect">
            <a:avLst/>
          </a:prstGeom>
          <a:noFill/>
        </p:spPr>
        <p:txBody>
          <a:bodyPr wrap="none" lIns="91440" tIns="45720" rIns="91440" bIns="45720" rtlCol="0" anchor="t">
            <a:spAutoFit/>
          </a:bodyPr>
          <a:lstStyle/>
          <a:p>
            <a:r>
              <a:rPr lang="en-US" sz="6000">
                <a:latin typeface="Silka Thin"/>
                <a:ea typeface="Open Sans"/>
                <a:cs typeface="Open Sans"/>
              </a:rPr>
              <a:t>SHARING TO INSPIRE: SOME EXAMPLES</a:t>
            </a:r>
            <a:endParaRPr lang="en-NL" sz="6000">
              <a:latin typeface="Silka Thin" panose="00000500000000000000" pitchFamily="50" charset="0"/>
              <a:ea typeface="Open Sans" panose="020B0606030504020204" pitchFamily="34" charset="0"/>
              <a:cs typeface="Open Sans" panose="020B0606030504020204" pitchFamily="34" charset="0"/>
            </a:endParaRPr>
          </a:p>
        </p:txBody>
      </p:sp>
      <p:pic>
        <p:nvPicPr>
          <p:cNvPr id="21" name="Picture 2" descr="Figure 2">
            <a:extLst>
              <a:ext uri="{FF2B5EF4-FFF2-40B4-BE49-F238E27FC236}">
                <a16:creationId xmlns:a16="http://schemas.microsoft.com/office/drawing/2014/main" id="{2C9D681F-C030-A135-839B-7FA0BD8E4C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478" y="4038637"/>
            <a:ext cx="8523608" cy="2948856"/>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A machine with a large machine&#10;&#10;AI-generated content may be incorrect.">
            <a:extLst>
              <a:ext uri="{FF2B5EF4-FFF2-40B4-BE49-F238E27FC236}">
                <a16:creationId xmlns:a16="http://schemas.microsoft.com/office/drawing/2014/main" id="{328D8A27-6EA8-C288-6C9F-10DE6C5992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32933" y="6203192"/>
            <a:ext cx="5852230" cy="437822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4" name="Picture 4">
            <a:extLst>
              <a:ext uri="{FF2B5EF4-FFF2-40B4-BE49-F238E27FC236}">
                <a16:creationId xmlns:a16="http://schemas.microsoft.com/office/drawing/2014/main" id="{A0634884-F07D-C83D-BA6E-1B1ACC75337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419" t="25116" r="5116" b="40699"/>
          <a:stretch/>
        </p:blipFill>
        <p:spPr bwMode="auto">
          <a:xfrm>
            <a:off x="394657" y="10292411"/>
            <a:ext cx="2733246" cy="686505"/>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EC66874A-C8FA-6209-39F2-C7A3863B7A60}"/>
              </a:ext>
            </a:extLst>
          </p:cNvPr>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b="18254"/>
          <a:stretch/>
        </p:blipFill>
        <p:spPr>
          <a:xfrm>
            <a:off x="3403917" y="10184176"/>
            <a:ext cx="2010940" cy="794054"/>
          </a:xfrm>
          <a:prstGeom prst="rect">
            <a:avLst/>
          </a:prstGeom>
          <a:noFill/>
        </p:spPr>
      </p:pic>
      <p:sp>
        <p:nvSpPr>
          <p:cNvPr id="27" name="TextBox 26">
            <a:extLst>
              <a:ext uri="{FF2B5EF4-FFF2-40B4-BE49-F238E27FC236}">
                <a16:creationId xmlns:a16="http://schemas.microsoft.com/office/drawing/2014/main" id="{40174F93-1544-E032-5BC3-9F9DB5A83C13}"/>
              </a:ext>
            </a:extLst>
          </p:cNvPr>
          <p:cNvSpPr txBox="1"/>
          <p:nvPr/>
        </p:nvSpPr>
        <p:spPr>
          <a:xfrm>
            <a:off x="-2297493" y="9871470"/>
            <a:ext cx="12192000" cy="84125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fromWordArt="0" anchor="ctr" anchorCtr="0" forceAA="0" compatLnSpc="1">
            <a:prstTxWarp prst="textNoShape">
              <a:avLst/>
            </a:prstTxWarp>
            <a:spAutoFit/>
          </a:bodyPr>
          <a:lstStyle/>
          <a:p>
            <a:r>
              <a:rPr lang="en-US" sz="1800" b="0" baseline="0" dirty="0">
                <a:latin typeface="Silka"/>
              </a:rPr>
              <a:t>Milad </a:t>
            </a:r>
            <a:r>
              <a:rPr lang="en-US" sz="1800" b="0" baseline="0" dirty="0" err="1">
                <a:latin typeface="Silka"/>
              </a:rPr>
              <a:t>Naderloo</a:t>
            </a:r>
            <a:r>
              <a:rPr lang="en-US" sz="1800" b="0" dirty="0">
                <a:latin typeface="Silka"/>
              </a:rPr>
              <a:t>, </a:t>
            </a:r>
            <a:r>
              <a:rPr lang="en-US" sz="1800" b="0" dirty="0">
                <a:solidFill>
                  <a:schemeClr val="tx1"/>
                </a:solidFill>
              </a:rPr>
              <a:t>Auke Barnhoorn, Hadi Hajibeygi, and Maartje Boon</a:t>
            </a:r>
            <a:endParaRPr lang="en-US" sz="1800" dirty="0" err="1">
              <a:solidFill>
                <a:schemeClr val="tx1"/>
              </a:solidFill>
            </a:endParaRPr>
          </a:p>
          <a:p>
            <a:pPr marL="0" marR="0" indent="0" algn="ctr" defTabSz="825500" rtl="0" fontAlgn="auto" latinLnBrk="0" hangingPunct="0">
              <a:lnSpc>
                <a:spcPct val="100000"/>
              </a:lnSpc>
              <a:spcBef>
                <a:spcPts val="0"/>
              </a:spcBef>
              <a:spcAft>
                <a:spcPts val="0"/>
              </a:spcAft>
              <a:buClrTx/>
              <a:buSzTx/>
              <a:buFontTx/>
              <a:buNone/>
              <a:tabLst/>
            </a:pPr>
            <a:endParaRPr kumimoji="0" lang="en-US" sz="3000" b="1" i="0" u="none" strike="noStrike" cap="none" spc="0" normalizeH="0" baseline="0">
              <a:ln>
                <a:noFill/>
              </a:ln>
              <a:solidFill>
                <a:srgbClr val="000000"/>
              </a:solidFill>
              <a:effectLst/>
              <a:uFillTx/>
              <a:latin typeface="Helvetica Neue"/>
              <a:ea typeface="Helvetica Neue"/>
              <a:cs typeface="Helvetica Neue"/>
              <a:sym typeface="Helvetica Neue"/>
            </a:endParaRPr>
          </a:p>
        </p:txBody>
      </p:sp>
    </p:spTree>
    <p:extLst>
      <p:ext uri="{BB962C8B-B14F-4D97-AF65-F5344CB8AC3E}">
        <p14:creationId xmlns:p14="http://schemas.microsoft.com/office/powerpoint/2010/main" val="2105890249"/>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D919BA-4EE8-B12C-7B32-3627F7549202}"/>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2EC81FD5-2CBE-71D7-3AE8-5F4BC62D68AC}"/>
              </a:ext>
            </a:extLst>
          </p:cNvPr>
          <p:cNvSpPr/>
          <p:nvPr/>
        </p:nvSpPr>
        <p:spPr>
          <a:xfrm>
            <a:off x="15176249" y="3317879"/>
            <a:ext cx="15436791" cy="10168156"/>
          </a:xfrm>
          <a:prstGeom prst="round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14" name="Rectangle: Rounded Corners 13">
            <a:extLst>
              <a:ext uri="{FF2B5EF4-FFF2-40B4-BE49-F238E27FC236}">
                <a16:creationId xmlns:a16="http://schemas.microsoft.com/office/drawing/2014/main" id="{D7D63CA4-1E60-1041-5DCC-B2EA416774F5}"/>
              </a:ext>
            </a:extLst>
          </p:cNvPr>
          <p:cNvSpPr/>
          <p:nvPr/>
        </p:nvSpPr>
        <p:spPr>
          <a:xfrm>
            <a:off x="-1219201" y="2372334"/>
            <a:ext cx="15436791" cy="8793052"/>
          </a:xfrm>
          <a:prstGeom prst="round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sp>
        <p:nvSpPr>
          <p:cNvPr id="4" name="Operando">
            <a:extLst>
              <a:ext uri="{FF2B5EF4-FFF2-40B4-BE49-F238E27FC236}">
                <a16:creationId xmlns:a16="http://schemas.microsoft.com/office/drawing/2014/main" id="{B91F0568-0965-D9A9-09B9-F4A65013555E}"/>
              </a:ext>
            </a:extLst>
          </p:cNvPr>
          <p:cNvSpPr txBox="1"/>
          <p:nvPr/>
        </p:nvSpPr>
        <p:spPr>
          <a:xfrm>
            <a:off x="396161" y="2714656"/>
            <a:ext cx="13081600" cy="98078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xmlns:lc="http://schemas.openxmlformats.org/drawingml/2006/lockedCanvas" val="1"/>
            </a:ext>
          </a:extLst>
        </p:spPr>
        <p:txBody>
          <a:bodyPr wrap="square" lIns="101600" tIns="101600" rIns="101600" bIns="101600"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a:lstStyle>
          <a:p>
            <a:pPr>
              <a:defRPr sz="7500">
                <a:solidFill>
                  <a:srgbClr val="D85731"/>
                </a:solidFill>
                <a:latin typeface="Helvetica"/>
                <a:ea typeface="Helvetica"/>
                <a:cs typeface="Helvetica"/>
                <a:sym typeface="Helvetica"/>
              </a:defRPr>
            </a:pPr>
            <a:r>
              <a:rPr lang="en-US" sz="2800" b="1">
                <a:solidFill>
                  <a:srgbClr val="E94C1E"/>
                </a:solidFill>
                <a:ea typeface="+mn-lt"/>
                <a:cs typeface="+mn-lt"/>
              </a:rPr>
              <a:t>Demonstration of imaging hydrogen/methane/brine multiphase flow in porous reservoir rock</a:t>
            </a:r>
            <a:endParaRPr lang="en-US" sz="2800"/>
          </a:p>
        </p:txBody>
      </p:sp>
      <p:sp>
        <p:nvSpPr>
          <p:cNvPr id="7" name="Operando">
            <a:extLst>
              <a:ext uri="{FF2B5EF4-FFF2-40B4-BE49-F238E27FC236}">
                <a16:creationId xmlns:a16="http://schemas.microsoft.com/office/drawing/2014/main" id="{B3E413EB-A3F4-6769-1638-12E4C49E1C6A}"/>
              </a:ext>
            </a:extLst>
          </p:cNvPr>
          <p:cNvSpPr txBox="1"/>
          <p:nvPr/>
        </p:nvSpPr>
        <p:spPr>
          <a:xfrm>
            <a:off x="558310" y="596346"/>
            <a:ext cx="9739416" cy="142398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xmlns:lc="http://schemas.openxmlformats.org/drawingml/2006/lockedCanvas" val="1"/>
            </a:ext>
          </a:extLst>
        </p:spPr>
        <p:txBody>
          <a:bodyPr wrap="square" lIns="101600" tIns="101600" rIns="101600" bIns="101600"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a:lstStyle>
          <a:p>
            <a:pPr>
              <a:defRPr sz="7500">
                <a:solidFill>
                  <a:srgbClr val="D85731"/>
                </a:solidFill>
                <a:latin typeface="Helvetica"/>
                <a:ea typeface="Helvetica"/>
                <a:cs typeface="Helvetica"/>
                <a:sym typeface="Helvetica"/>
              </a:defRPr>
            </a:pPr>
            <a:r>
              <a:rPr lang="en-US" sz="8800">
                <a:solidFill>
                  <a:schemeClr val="bg1"/>
                </a:solidFill>
                <a:latin typeface="Silka SemiBold" panose="00000700000000000000" pitchFamily="50" charset="0"/>
              </a:rPr>
              <a:t>EXPERT Session</a:t>
            </a:r>
            <a:endParaRPr sz="8800">
              <a:solidFill>
                <a:schemeClr val="bg1"/>
              </a:solidFill>
              <a:latin typeface="Silka SemiBold" panose="00000700000000000000" pitchFamily="50" charset="0"/>
            </a:endParaRPr>
          </a:p>
        </p:txBody>
      </p:sp>
      <p:sp>
        <p:nvSpPr>
          <p:cNvPr id="6" name="TextBox 5">
            <a:extLst>
              <a:ext uri="{FF2B5EF4-FFF2-40B4-BE49-F238E27FC236}">
                <a16:creationId xmlns:a16="http://schemas.microsoft.com/office/drawing/2014/main" id="{B58B95FD-934B-58A6-C9A7-F9E8F27D7178}"/>
              </a:ext>
            </a:extLst>
          </p:cNvPr>
          <p:cNvSpPr txBox="1"/>
          <p:nvPr/>
        </p:nvSpPr>
        <p:spPr>
          <a:xfrm>
            <a:off x="-1587" y="802734"/>
            <a:ext cx="12790682" cy="1015663"/>
          </a:xfrm>
          <a:prstGeom prst="rect">
            <a:avLst/>
          </a:prstGeom>
          <a:noFill/>
        </p:spPr>
        <p:txBody>
          <a:bodyPr wrap="none" lIns="91440" tIns="45720" rIns="91440" bIns="45720" rtlCol="0" anchor="t">
            <a:spAutoFit/>
          </a:bodyPr>
          <a:lstStyle/>
          <a:p>
            <a:r>
              <a:rPr lang="en-US" sz="6000">
                <a:latin typeface="Silka Thin"/>
                <a:ea typeface="Open Sans"/>
                <a:cs typeface="Open Sans"/>
              </a:rPr>
              <a:t>SHARING TO INSPIRE: SOME EXAMPLES</a:t>
            </a:r>
            <a:endParaRPr lang="en-NL" sz="6000">
              <a:latin typeface="Silka Thin" panose="00000500000000000000" pitchFamily="50" charset="0"/>
              <a:ea typeface="Open Sans" panose="020B0606030504020204" pitchFamily="34" charset="0"/>
              <a:cs typeface="Open Sans" panose="020B0606030504020204" pitchFamily="34" charset="0"/>
            </a:endParaRPr>
          </a:p>
        </p:txBody>
      </p:sp>
      <p:pic>
        <p:nvPicPr>
          <p:cNvPr id="21" name="Picture 2" descr="Figure 2">
            <a:extLst>
              <a:ext uri="{FF2B5EF4-FFF2-40B4-BE49-F238E27FC236}">
                <a16:creationId xmlns:a16="http://schemas.microsoft.com/office/drawing/2014/main" id="{0E71CE2C-4A25-8180-B392-17FD5CB1A4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478" y="4038637"/>
            <a:ext cx="8523608" cy="2948856"/>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A machine with a large machine&#10;&#10;AI-generated content may be incorrect.">
            <a:extLst>
              <a:ext uri="{FF2B5EF4-FFF2-40B4-BE49-F238E27FC236}">
                <a16:creationId xmlns:a16="http://schemas.microsoft.com/office/drawing/2014/main" id="{FAF7225A-D30F-9E3A-DBFB-4D1BAECEC0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32933" y="6203192"/>
            <a:ext cx="5852230" cy="437822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4" name="Picture 4">
            <a:extLst>
              <a:ext uri="{FF2B5EF4-FFF2-40B4-BE49-F238E27FC236}">
                <a16:creationId xmlns:a16="http://schemas.microsoft.com/office/drawing/2014/main" id="{84A52F1C-D59F-9EDC-4EA3-5A2EE3F2605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419" t="25116" r="5116" b="40699"/>
          <a:stretch/>
        </p:blipFill>
        <p:spPr bwMode="auto">
          <a:xfrm>
            <a:off x="394657" y="10292411"/>
            <a:ext cx="2733246" cy="686505"/>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81B386FA-6C6C-956A-0C1D-937A6E5E56BB}"/>
              </a:ext>
            </a:extLst>
          </p:cNvPr>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b="18254"/>
          <a:stretch/>
        </p:blipFill>
        <p:spPr>
          <a:xfrm>
            <a:off x="3403917" y="10184176"/>
            <a:ext cx="2010940" cy="794054"/>
          </a:xfrm>
          <a:prstGeom prst="rect">
            <a:avLst/>
          </a:prstGeom>
          <a:noFill/>
        </p:spPr>
      </p:pic>
      <p:sp>
        <p:nvSpPr>
          <p:cNvPr id="27" name="TextBox 26">
            <a:extLst>
              <a:ext uri="{FF2B5EF4-FFF2-40B4-BE49-F238E27FC236}">
                <a16:creationId xmlns:a16="http://schemas.microsoft.com/office/drawing/2014/main" id="{F313BB08-CC88-D309-D88A-070FF7BB4ED1}"/>
              </a:ext>
            </a:extLst>
          </p:cNvPr>
          <p:cNvSpPr txBox="1"/>
          <p:nvPr/>
        </p:nvSpPr>
        <p:spPr>
          <a:xfrm>
            <a:off x="-2297493" y="9871470"/>
            <a:ext cx="12192000" cy="84125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fromWordArt="0" anchor="ctr" anchorCtr="0" forceAA="0" compatLnSpc="1">
            <a:prstTxWarp prst="textNoShape">
              <a:avLst/>
            </a:prstTxWarp>
            <a:spAutoFit/>
          </a:bodyPr>
          <a:lstStyle/>
          <a:p>
            <a:r>
              <a:rPr lang="en-US" sz="1800" b="0" baseline="0" dirty="0">
                <a:latin typeface="Silka"/>
              </a:rPr>
              <a:t>Milad </a:t>
            </a:r>
            <a:r>
              <a:rPr lang="en-US" sz="1800" b="0" baseline="0" dirty="0" err="1">
                <a:latin typeface="Silka"/>
              </a:rPr>
              <a:t>Naderloo</a:t>
            </a:r>
            <a:r>
              <a:rPr lang="en-US" sz="1800" b="0" dirty="0">
                <a:latin typeface="Silka"/>
              </a:rPr>
              <a:t>, </a:t>
            </a:r>
            <a:r>
              <a:rPr lang="en-US" sz="1800" b="0" dirty="0">
                <a:solidFill>
                  <a:schemeClr val="tx1"/>
                </a:solidFill>
              </a:rPr>
              <a:t>Auke Barnhoorn, Hadi Hajibeygi, and Maartje Boon</a:t>
            </a:r>
            <a:endParaRPr lang="en-US" sz="1800" dirty="0" err="1">
              <a:solidFill>
                <a:schemeClr val="tx1"/>
              </a:solidFill>
            </a:endParaRPr>
          </a:p>
          <a:p>
            <a:pPr marL="0" marR="0" indent="0" algn="ctr" defTabSz="825500" rtl="0" fontAlgn="auto" latinLnBrk="0" hangingPunct="0">
              <a:lnSpc>
                <a:spcPct val="100000"/>
              </a:lnSpc>
              <a:spcBef>
                <a:spcPts val="0"/>
              </a:spcBef>
              <a:spcAft>
                <a:spcPts val="0"/>
              </a:spcAft>
              <a:buClrTx/>
              <a:buSzTx/>
              <a:buFontTx/>
              <a:buNone/>
              <a:tabLst/>
            </a:pPr>
            <a:endParaRPr kumimoji="0" lang="en-US" sz="3000" b="1" i="0" u="none" strike="noStrike" cap="none" spc="0" normalizeH="0" baseline="0">
              <a:ln>
                <a:noFill/>
              </a:ln>
              <a:solidFill>
                <a:srgbClr val="000000"/>
              </a:solidFill>
              <a:effectLst/>
              <a:uFillTx/>
              <a:latin typeface="Helvetica Neue"/>
              <a:ea typeface="Helvetica Neue"/>
              <a:cs typeface="Helvetica Neue"/>
              <a:sym typeface="Helvetica Neue"/>
            </a:endParaRPr>
          </a:p>
        </p:txBody>
      </p:sp>
      <p:pic>
        <p:nvPicPr>
          <p:cNvPr id="8" name="Picture 4" descr="A close-up of a planet&#10;&#10;Description automatically generated with low confidence">
            <a:extLst>
              <a:ext uri="{FF2B5EF4-FFF2-40B4-BE49-F238E27FC236}">
                <a16:creationId xmlns:a16="http://schemas.microsoft.com/office/drawing/2014/main" id="{A0E4B994-A3BF-62F9-0BE3-6DE2A81C461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7891" t="23230" r="27833" b="27956"/>
          <a:stretch/>
        </p:blipFill>
        <p:spPr bwMode="auto">
          <a:xfrm>
            <a:off x="21688812" y="5019228"/>
            <a:ext cx="2590483" cy="2391076"/>
          </a:xfrm>
          <a:prstGeom prst="rect">
            <a:avLst/>
          </a:prstGeom>
          <a:noFill/>
          <a:extLst>
            <a:ext uri="{909E8E84-426E-40DD-AFC4-6F175D3DCCD1}">
              <a14:hiddenFill xmlns:a14="http://schemas.microsoft.com/office/drawing/2010/main">
                <a:solidFill>
                  <a:srgbClr val="FFFFFF"/>
                </a:solidFill>
              </a14:hiddenFill>
            </a:ext>
          </a:extLst>
        </p:spPr>
      </p:pic>
      <p:cxnSp>
        <p:nvCxnSpPr>
          <p:cNvPr id="13" name="Straight Arrow Connector 12">
            <a:extLst>
              <a:ext uri="{FF2B5EF4-FFF2-40B4-BE49-F238E27FC236}">
                <a16:creationId xmlns:a16="http://schemas.microsoft.com/office/drawing/2014/main" id="{84732D9C-B5CD-C7F9-4C47-D80E8258B914}"/>
              </a:ext>
            </a:extLst>
          </p:cNvPr>
          <p:cNvCxnSpPr>
            <a:cxnSpLocks/>
          </p:cNvCxnSpPr>
          <p:nvPr/>
        </p:nvCxnSpPr>
        <p:spPr>
          <a:xfrm flipH="1">
            <a:off x="20339392" y="6709826"/>
            <a:ext cx="1111850" cy="1218331"/>
          </a:xfrm>
          <a:prstGeom prst="straightConnector1">
            <a:avLst/>
          </a:prstGeom>
          <a:ln w="57150">
            <a:solidFill>
              <a:schemeClr val="bg1">
                <a:lumMod val="8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E9FDBA72-048F-1BCB-E718-8845BF17C6D3}"/>
              </a:ext>
            </a:extLst>
          </p:cNvPr>
          <p:cNvCxnSpPr>
            <a:cxnSpLocks/>
          </p:cNvCxnSpPr>
          <p:nvPr/>
        </p:nvCxnSpPr>
        <p:spPr>
          <a:xfrm>
            <a:off x="20368147" y="9572740"/>
            <a:ext cx="9585" cy="949953"/>
          </a:xfrm>
          <a:prstGeom prst="straightConnector1">
            <a:avLst/>
          </a:prstGeom>
          <a:ln w="57150">
            <a:solidFill>
              <a:schemeClr val="bg1">
                <a:lumMod val="85000"/>
              </a:schemeClr>
            </a:solidFill>
            <a:tailEnd type="triangle"/>
          </a:ln>
        </p:spPr>
        <p:style>
          <a:lnRef idx="2">
            <a:schemeClr val="accent1"/>
          </a:lnRef>
          <a:fillRef idx="0">
            <a:schemeClr val="accent1"/>
          </a:fillRef>
          <a:effectRef idx="1">
            <a:schemeClr val="accent1"/>
          </a:effectRef>
          <a:fontRef idx="minor">
            <a:schemeClr val="tx1"/>
          </a:fontRef>
        </p:style>
      </p:cxnSp>
      <p:grpSp>
        <p:nvGrpSpPr>
          <p:cNvPr id="30" name="Group 29">
            <a:extLst>
              <a:ext uri="{FF2B5EF4-FFF2-40B4-BE49-F238E27FC236}">
                <a16:creationId xmlns:a16="http://schemas.microsoft.com/office/drawing/2014/main" id="{E660E899-0442-076A-92AF-3BD52C366601}"/>
              </a:ext>
            </a:extLst>
          </p:cNvPr>
          <p:cNvGrpSpPr/>
          <p:nvPr/>
        </p:nvGrpSpPr>
        <p:grpSpPr>
          <a:xfrm>
            <a:off x="18079708" y="7955348"/>
            <a:ext cx="4798243" cy="1591494"/>
            <a:chOff x="8558172" y="1990568"/>
            <a:chExt cx="3137159" cy="1092879"/>
          </a:xfrm>
        </p:grpSpPr>
        <p:sp>
          <p:nvSpPr>
            <p:cNvPr id="19" name="Rectangle: Rounded Corners 18">
              <a:extLst>
                <a:ext uri="{FF2B5EF4-FFF2-40B4-BE49-F238E27FC236}">
                  <a16:creationId xmlns:a16="http://schemas.microsoft.com/office/drawing/2014/main" id="{487190A6-44A1-D1EA-FE0D-235000059FEC}"/>
                </a:ext>
              </a:extLst>
            </p:cNvPr>
            <p:cNvSpPr/>
            <p:nvPr/>
          </p:nvSpPr>
          <p:spPr>
            <a:xfrm>
              <a:off x="8558172" y="1990568"/>
              <a:ext cx="3137159" cy="1067909"/>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sz="3600"/>
            </a:p>
          </p:txBody>
        </p:sp>
        <p:sp>
          <p:nvSpPr>
            <p:cNvPr id="20" name="Cloud 19">
              <a:extLst>
                <a:ext uri="{FF2B5EF4-FFF2-40B4-BE49-F238E27FC236}">
                  <a16:creationId xmlns:a16="http://schemas.microsoft.com/office/drawing/2014/main" id="{E2C26BF9-F65C-A9B4-05E1-284D7ECD9B75}"/>
                </a:ext>
              </a:extLst>
            </p:cNvPr>
            <p:cNvSpPr/>
            <p:nvPr/>
          </p:nvSpPr>
          <p:spPr>
            <a:xfrm>
              <a:off x="8624320" y="2253997"/>
              <a:ext cx="1601285" cy="649104"/>
            </a:xfrm>
            <a:prstGeom prst="cloud">
              <a:avLst/>
            </a:prstGeom>
            <a:solidFill>
              <a:schemeClr val="bg1"/>
            </a:solidFill>
            <a:ln w="38100"/>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GB" sz="4800">
                  <a:solidFill>
                    <a:schemeClr val="tx1"/>
                  </a:solidFill>
                </a:rPr>
                <a:t>AI</a:t>
              </a:r>
            </a:p>
          </p:txBody>
        </p:sp>
        <p:grpSp>
          <p:nvGrpSpPr>
            <p:cNvPr id="22" name="Group 21">
              <a:extLst>
                <a:ext uri="{FF2B5EF4-FFF2-40B4-BE49-F238E27FC236}">
                  <a16:creationId xmlns:a16="http://schemas.microsoft.com/office/drawing/2014/main" id="{DC45A15C-7307-DB15-131C-ED74EE2129A1}"/>
                </a:ext>
              </a:extLst>
            </p:cNvPr>
            <p:cNvGrpSpPr/>
            <p:nvPr/>
          </p:nvGrpSpPr>
          <p:grpSpPr>
            <a:xfrm>
              <a:off x="10482988" y="2080154"/>
              <a:ext cx="1003293" cy="1003293"/>
              <a:chOff x="12280185" y="2458475"/>
              <a:chExt cx="1003293" cy="1003293"/>
            </a:xfrm>
          </p:grpSpPr>
          <p:sp>
            <p:nvSpPr>
              <p:cNvPr id="23" name="Rectangle 22">
                <a:extLst>
                  <a:ext uri="{FF2B5EF4-FFF2-40B4-BE49-F238E27FC236}">
                    <a16:creationId xmlns:a16="http://schemas.microsoft.com/office/drawing/2014/main" id="{266C2CD0-038D-5CD3-4482-4CB215ECF233}"/>
                  </a:ext>
                </a:extLst>
              </p:cNvPr>
              <p:cNvSpPr/>
              <p:nvPr/>
            </p:nvSpPr>
            <p:spPr>
              <a:xfrm>
                <a:off x="12331832" y="2577654"/>
                <a:ext cx="900000" cy="486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sz="6000"/>
              </a:p>
            </p:txBody>
          </p:sp>
          <p:grpSp>
            <p:nvGrpSpPr>
              <p:cNvPr id="25" name="Group 24">
                <a:extLst>
                  <a:ext uri="{FF2B5EF4-FFF2-40B4-BE49-F238E27FC236}">
                    <a16:creationId xmlns:a16="http://schemas.microsoft.com/office/drawing/2014/main" id="{5E324432-C868-073F-972C-CB5BB249C511}"/>
                  </a:ext>
                </a:extLst>
              </p:cNvPr>
              <p:cNvGrpSpPr/>
              <p:nvPr/>
            </p:nvGrpSpPr>
            <p:grpSpPr>
              <a:xfrm>
                <a:off x="12280185" y="2458475"/>
                <a:ext cx="1003293" cy="1003293"/>
                <a:chOff x="12470980" y="2797587"/>
                <a:chExt cx="1003293" cy="1003293"/>
              </a:xfrm>
            </p:grpSpPr>
            <p:pic>
              <p:nvPicPr>
                <p:cNvPr id="28" name="Picture 27">
                  <a:extLst>
                    <a:ext uri="{FF2B5EF4-FFF2-40B4-BE49-F238E27FC236}">
                      <a16:creationId xmlns:a16="http://schemas.microsoft.com/office/drawing/2014/main" id="{889EEC14-D289-B84D-7E84-D737769A003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470980" y="2797587"/>
                  <a:ext cx="1003293" cy="1003293"/>
                </a:xfrm>
                <a:prstGeom prst="rect">
                  <a:avLst/>
                </a:prstGeom>
              </p:spPr>
            </p:pic>
            <p:pic>
              <p:nvPicPr>
                <p:cNvPr id="29" name="Picture 28" descr="Generated image">
                  <a:extLst>
                    <a:ext uri="{FF2B5EF4-FFF2-40B4-BE49-F238E27FC236}">
                      <a16:creationId xmlns:a16="http://schemas.microsoft.com/office/drawing/2014/main" id="{A31C1475-09A9-D446-EFA6-A2F3D17C0B28}"/>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5050" t="24287" r="22123" b="41470"/>
                <a:stretch/>
              </p:blipFill>
              <p:spPr bwMode="auto">
                <a:xfrm>
                  <a:off x="12524475" y="2924447"/>
                  <a:ext cx="867022" cy="499379"/>
                </a:xfrm>
                <a:prstGeom prst="rect">
                  <a:avLst/>
                </a:prstGeom>
                <a:noFill/>
                <a:extLst>
                  <a:ext uri="{909E8E84-426E-40DD-AFC4-6F175D3DCCD1}">
                    <a14:hiddenFill xmlns:a14="http://schemas.microsoft.com/office/drawing/2010/main">
                      <a:solidFill>
                        <a:srgbClr val="FFFFFF"/>
                      </a:solidFill>
                    </a14:hiddenFill>
                  </a:ext>
                </a:extLst>
              </p:spPr>
            </p:pic>
          </p:grpSp>
        </p:grpSp>
      </p:grpSp>
      <p:pic>
        <p:nvPicPr>
          <p:cNvPr id="32" name="Picture 3" descr="A picture containing vector graphics&#10;&#10;Description automatically generated">
            <a:extLst>
              <a:ext uri="{FF2B5EF4-FFF2-40B4-BE49-F238E27FC236}">
                <a16:creationId xmlns:a16="http://schemas.microsoft.com/office/drawing/2014/main" id="{A1C087BA-FBFA-449C-A65A-52C443060235}"/>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8082" t="22823" r="27642" b="28900"/>
          <a:stretch/>
        </p:blipFill>
        <p:spPr bwMode="auto">
          <a:xfrm>
            <a:off x="18972467" y="10559445"/>
            <a:ext cx="2806426" cy="2579165"/>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8F45E42D-19C4-5F12-5FB1-4BC6AD726764}"/>
              </a:ext>
            </a:extLst>
          </p:cNvPr>
          <p:cNvSpPr txBox="1"/>
          <p:nvPr/>
        </p:nvSpPr>
        <p:spPr>
          <a:xfrm>
            <a:off x="13755213" y="3417046"/>
            <a:ext cx="12192000" cy="14260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fromWordArt="0" anchor="ctr" anchorCtr="0" forceAA="0" compatLnSpc="1">
            <a:prstTxWarp prst="textNoShape">
              <a:avLst/>
            </a:prstTxWarp>
            <a:spAutoFit/>
          </a:bodyPr>
          <a:lstStyle/>
          <a:p>
            <a:r>
              <a:rPr lang="en-US" sz="2800" b="1" baseline="0">
                <a:solidFill>
                  <a:srgbClr val="E94C1E"/>
                </a:solidFill>
                <a:latin typeface="Silka Bold"/>
              </a:rPr>
              <a:t>From pixels to insights:</a:t>
            </a:r>
            <a:r>
              <a:rPr sz="2800">
                <a:latin typeface="Silka Bold"/>
                <a:ea typeface="Silka Bold"/>
                <a:cs typeface="Silka Bold"/>
              </a:rPr>
              <a:t>​</a:t>
            </a:r>
            <a:br>
              <a:rPr sz="2800" dirty="0">
                <a:latin typeface="Silka Bold"/>
                <a:ea typeface="Silka Bold"/>
                <a:cs typeface="Silka Bold"/>
              </a:rPr>
            </a:br>
            <a:r>
              <a:rPr lang="en-US" sz="2800" b="1" baseline="0">
                <a:solidFill>
                  <a:srgbClr val="E94C1E"/>
                </a:solidFill>
                <a:latin typeface="Silka Bold"/>
              </a:rPr>
              <a:t>Data processing support for geoscientists​</a:t>
            </a:r>
            <a:endParaRPr lang="en-US" sz="2800"/>
          </a:p>
          <a:p>
            <a:pPr marL="0" marR="0" indent="0" algn="ctr" defTabSz="825500" rtl="0" fontAlgn="auto" latinLnBrk="0" hangingPunct="0">
              <a:lnSpc>
                <a:spcPct val="100000"/>
              </a:lnSpc>
              <a:spcBef>
                <a:spcPts val="0"/>
              </a:spcBef>
              <a:spcAft>
                <a:spcPts val="0"/>
              </a:spcAft>
              <a:buClrTx/>
              <a:buSzTx/>
              <a:buFontTx/>
              <a:buNone/>
              <a:tabLst/>
            </a:pPr>
            <a:endParaRPr kumimoji="0" lang="en-US" sz="3000" b="1" i="0" u="none" strike="noStrike" cap="none" spc="0" normalizeH="0" baseline="0">
              <a:ln>
                <a:noFill/>
              </a:ln>
              <a:solidFill>
                <a:srgbClr val="000000"/>
              </a:solidFill>
              <a:effectLst/>
              <a:uFillTx/>
              <a:latin typeface="Helvetica Neue"/>
              <a:ea typeface="Helvetica Neue"/>
              <a:cs typeface="Helvetica Neue"/>
              <a:sym typeface="Helvetica Neue"/>
            </a:endParaRPr>
          </a:p>
        </p:txBody>
      </p:sp>
      <p:sp>
        <p:nvSpPr>
          <p:cNvPr id="34" name="TextBox 33">
            <a:extLst>
              <a:ext uri="{FF2B5EF4-FFF2-40B4-BE49-F238E27FC236}">
                <a16:creationId xmlns:a16="http://schemas.microsoft.com/office/drawing/2014/main" id="{4D91C310-9A4C-3A20-4C50-355D1E65603D}"/>
              </a:ext>
            </a:extLst>
          </p:cNvPr>
          <p:cNvSpPr txBox="1"/>
          <p:nvPr/>
        </p:nvSpPr>
        <p:spPr>
          <a:xfrm>
            <a:off x="15414868" y="5197896"/>
            <a:ext cx="12192000" cy="16414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fromWordArt="0" anchor="ctr" anchorCtr="0" forceAA="0" compatLnSpc="1">
            <a:prstTxWarp prst="textNoShape">
              <a:avLst/>
            </a:prstTxWarp>
            <a:spAutoFit/>
          </a:bodyPr>
          <a:lstStyle/>
          <a:p>
            <a:pPr marL="914400" lvl="0" indent="-914400" algn="l" rtl="0">
              <a:buFont typeface="Arial,Sans-Serif"/>
              <a:buChar char="•"/>
            </a:pPr>
            <a:r>
              <a:rPr lang="en-US" sz="2000" baseline="0">
                <a:solidFill>
                  <a:srgbClr val="000000"/>
                </a:solidFill>
                <a:latin typeface="Silka"/>
                <a:ea typeface="Arial"/>
                <a:cs typeface="Arial"/>
              </a:rPr>
              <a:t>Guidance on best practices</a:t>
            </a:r>
            <a:r>
              <a:rPr lang="en-US" sz="2000">
                <a:latin typeface="Silka"/>
                <a:ea typeface="Arial"/>
                <a:cs typeface="Arial"/>
              </a:rPr>
              <a:t>​</a:t>
            </a:r>
          </a:p>
          <a:p>
            <a:pPr marL="914400" lvl="0" indent="-914400" algn="l" rtl="0">
              <a:buFont typeface="Arial,Sans-Serif"/>
              <a:buChar char="•"/>
            </a:pPr>
            <a:r>
              <a:rPr lang="en-US" sz="2000" baseline="0">
                <a:solidFill>
                  <a:srgbClr val="000000"/>
                </a:solidFill>
                <a:latin typeface="Silka"/>
                <a:ea typeface="Arial"/>
                <a:cs typeface="Arial"/>
              </a:rPr>
              <a:t>Access to software and computational resources</a:t>
            </a:r>
            <a:r>
              <a:rPr lang="en-US" sz="2000">
                <a:latin typeface="Silka"/>
                <a:ea typeface="Arial"/>
                <a:cs typeface="Arial"/>
              </a:rPr>
              <a:t>​</a:t>
            </a:r>
          </a:p>
          <a:p>
            <a:pPr marL="914400" lvl="0" indent="-914400" algn="l" rtl="0">
              <a:buFont typeface="Arial,Sans-Serif"/>
              <a:buChar char="•"/>
            </a:pPr>
            <a:r>
              <a:rPr lang="en-US" sz="2000" baseline="0">
                <a:solidFill>
                  <a:srgbClr val="000000"/>
                </a:solidFill>
                <a:latin typeface="Silka"/>
                <a:ea typeface="Arial"/>
                <a:cs typeface="Arial"/>
              </a:rPr>
              <a:t>AI-based image processing methods</a:t>
            </a:r>
            <a:r>
              <a:rPr lang="en-US" sz="2000">
                <a:latin typeface="Silka"/>
                <a:ea typeface="Arial"/>
                <a:cs typeface="Arial"/>
              </a:rPr>
              <a:t>​</a:t>
            </a:r>
          </a:p>
          <a:p>
            <a:pPr marL="914400" lvl="0" indent="-914400" algn="l" rtl="0">
              <a:buFont typeface="Arial,Sans-Serif"/>
              <a:buChar char="•"/>
            </a:pPr>
            <a:r>
              <a:rPr lang="en-US" sz="2000" baseline="0">
                <a:solidFill>
                  <a:srgbClr val="000000"/>
                </a:solidFill>
                <a:latin typeface="Silka"/>
                <a:ea typeface="Arial"/>
                <a:cs typeface="Arial"/>
              </a:rPr>
              <a:t>4D image analysis</a:t>
            </a:r>
          </a:p>
          <a:p>
            <a:pPr marL="0" marR="0" indent="0" algn="l" defTabSz="825500" rtl="0" fontAlgn="auto" latinLnBrk="0" hangingPunct="0">
              <a:lnSpc>
                <a:spcPct val="100000"/>
              </a:lnSpc>
              <a:spcBef>
                <a:spcPts val="0"/>
              </a:spcBef>
              <a:spcAft>
                <a:spcPts val="0"/>
              </a:spcAft>
              <a:buClrTx/>
              <a:buSzTx/>
              <a:buFontTx/>
              <a:buNone/>
              <a:tabLst/>
            </a:pPr>
            <a:endParaRPr lang="en-US" sz="2000" b="1" i="0" u="none" strike="noStrike" cap="none" spc="0" normalizeH="0" baseline="0" dirty="0">
              <a:ln>
                <a:noFill/>
              </a:ln>
              <a:solidFill>
                <a:srgbClr val="000000"/>
              </a:solidFill>
              <a:effectLst/>
              <a:uFillTx/>
              <a:latin typeface="Helvetica Neue"/>
              <a:ea typeface="Helvetica Neue"/>
              <a:cs typeface="Helvetica Neue"/>
            </a:endParaRPr>
          </a:p>
        </p:txBody>
      </p:sp>
      <p:sp>
        <p:nvSpPr>
          <p:cNvPr id="35" name="TextBox 34">
            <a:extLst>
              <a:ext uri="{FF2B5EF4-FFF2-40B4-BE49-F238E27FC236}">
                <a16:creationId xmlns:a16="http://schemas.microsoft.com/office/drawing/2014/main" id="{BF04BBC4-0CE8-08A5-2287-3FBD81043466}"/>
              </a:ext>
            </a:extLst>
          </p:cNvPr>
          <p:cNvSpPr txBox="1"/>
          <p:nvPr/>
        </p:nvSpPr>
        <p:spPr>
          <a:xfrm>
            <a:off x="11246654" y="12742154"/>
            <a:ext cx="12192000" cy="84125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fromWordArt="0" anchor="ctr" anchorCtr="0" forceAA="0" compatLnSpc="1">
            <a:prstTxWarp prst="textNoShape">
              <a:avLst/>
            </a:prstTxWarp>
            <a:spAutoFit/>
          </a:bodyPr>
          <a:lstStyle/>
          <a:p>
            <a:r>
              <a:rPr lang="en-US" sz="1800" baseline="0">
                <a:latin typeface="Silka"/>
              </a:rPr>
              <a:t>Hamed Amiri​</a:t>
            </a:r>
            <a:endParaRPr lang="en-US" sz="1800"/>
          </a:p>
          <a:p>
            <a:pPr marL="0" marR="0" indent="0" algn="ctr" defTabSz="825500" rtl="0" fontAlgn="auto" latinLnBrk="0" hangingPunct="0">
              <a:lnSpc>
                <a:spcPct val="100000"/>
              </a:lnSpc>
              <a:spcBef>
                <a:spcPts val="0"/>
              </a:spcBef>
              <a:spcAft>
                <a:spcPts val="0"/>
              </a:spcAft>
              <a:buClrTx/>
              <a:buSzTx/>
              <a:buFontTx/>
              <a:buNone/>
              <a:tabLst/>
            </a:pPr>
            <a:endParaRPr kumimoji="0" lang="en-US" sz="3000" b="1" i="0" u="none" strike="noStrike" cap="none" spc="0" normalizeH="0" baseline="0">
              <a:ln>
                <a:noFill/>
              </a:ln>
              <a:solidFill>
                <a:srgbClr val="000000"/>
              </a:solidFill>
              <a:effectLst/>
              <a:uFillTx/>
              <a:latin typeface="Helvetica Neue"/>
              <a:ea typeface="Helvetica Neue"/>
              <a:cs typeface="Helvetica Neue"/>
              <a:sym typeface="Helvetica Neue"/>
            </a:endParaRPr>
          </a:p>
        </p:txBody>
      </p:sp>
    </p:spTree>
    <p:extLst>
      <p:ext uri="{BB962C8B-B14F-4D97-AF65-F5344CB8AC3E}">
        <p14:creationId xmlns:p14="http://schemas.microsoft.com/office/powerpoint/2010/main" val="1761925858"/>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20C2F1-ABF2-449E-2484-B52C3F40E00C}"/>
              </a:ext>
            </a:extLst>
          </p:cNvPr>
          <p:cNvSpPr/>
          <p:nvPr/>
        </p:nvSpPr>
        <p:spPr>
          <a:xfrm>
            <a:off x="788895" y="11694769"/>
            <a:ext cx="7225554" cy="492443"/>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endParaRPr lang="nl-NL" sz="3200">
              <a:solidFill>
                <a:srgbClr val="FFFFFF"/>
              </a:solidFill>
              <a:sym typeface="Helvetica Neue Medium"/>
            </a:endParaRPr>
          </a:p>
        </p:txBody>
      </p:sp>
      <p:pic>
        <p:nvPicPr>
          <p:cNvPr id="5" name="Picture 4">
            <a:extLst>
              <a:ext uri="{FF2B5EF4-FFF2-40B4-BE49-F238E27FC236}">
                <a16:creationId xmlns:a16="http://schemas.microsoft.com/office/drawing/2014/main" id="{0A1BCC93-2414-1C92-4DA5-ECCE6A3D37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0931" y="-268942"/>
            <a:ext cx="17573070" cy="13716000"/>
          </a:xfrm>
          <a:prstGeom prst="rect">
            <a:avLst/>
          </a:prstGeom>
        </p:spPr>
      </p:pic>
      <p:pic>
        <p:nvPicPr>
          <p:cNvPr id="7" name="Picture 6">
            <a:extLst>
              <a:ext uri="{FF2B5EF4-FFF2-40B4-BE49-F238E27FC236}">
                <a16:creationId xmlns:a16="http://schemas.microsoft.com/office/drawing/2014/main" id="{C776B826-6448-75C2-4FF5-A96D1D5BF7D1}"/>
              </a:ext>
            </a:extLst>
          </p:cNvPr>
          <p:cNvPicPr>
            <a:picLocks noChangeAspect="1"/>
          </p:cNvPicPr>
          <p:nvPr/>
        </p:nvPicPr>
        <p:blipFill rotWithShape="1">
          <a:blip r:embed="rId3">
            <a:extLst>
              <a:ext uri="{28A0092B-C50C-407E-A947-70E740481C1C}">
                <a14:useLocalDpi xmlns:a14="http://schemas.microsoft.com/office/drawing/2010/main" val="0"/>
              </a:ext>
            </a:extLst>
          </a:blip>
          <a:srcRect r="49749"/>
          <a:stretch/>
        </p:blipFill>
        <p:spPr>
          <a:xfrm>
            <a:off x="-23873" y="1523306"/>
            <a:ext cx="6852390" cy="7867564"/>
          </a:xfrm>
          <a:prstGeom prst="rect">
            <a:avLst/>
          </a:prstGeom>
        </p:spPr>
      </p:pic>
      <p:pic>
        <p:nvPicPr>
          <p:cNvPr id="8" name="Picture 7">
            <a:extLst>
              <a:ext uri="{FF2B5EF4-FFF2-40B4-BE49-F238E27FC236}">
                <a16:creationId xmlns:a16="http://schemas.microsoft.com/office/drawing/2014/main" id="{6DCE79E7-A550-11DC-0586-7E42969D13C8}"/>
              </a:ext>
            </a:extLst>
          </p:cNvPr>
          <p:cNvPicPr>
            <a:picLocks noChangeAspect="1"/>
          </p:cNvPicPr>
          <p:nvPr/>
        </p:nvPicPr>
        <p:blipFill rotWithShape="1">
          <a:blip r:embed="rId3">
            <a:extLst>
              <a:ext uri="{28A0092B-C50C-407E-A947-70E740481C1C}">
                <a14:useLocalDpi xmlns:a14="http://schemas.microsoft.com/office/drawing/2010/main" val="0"/>
              </a:ext>
            </a:extLst>
          </a:blip>
          <a:srcRect l="50665" b="49017"/>
          <a:stretch/>
        </p:blipFill>
        <p:spPr>
          <a:xfrm>
            <a:off x="1" y="9369280"/>
            <a:ext cx="6808642" cy="4059500"/>
          </a:xfrm>
          <a:prstGeom prst="rect">
            <a:avLst/>
          </a:prstGeom>
        </p:spPr>
      </p:pic>
      <p:sp>
        <p:nvSpPr>
          <p:cNvPr id="2" name="Text Placeholder 2">
            <a:extLst>
              <a:ext uri="{FF2B5EF4-FFF2-40B4-BE49-F238E27FC236}">
                <a16:creationId xmlns:a16="http://schemas.microsoft.com/office/drawing/2014/main" id="{17A36D27-E524-3084-9F94-2D0F8BA778B3}"/>
              </a:ext>
            </a:extLst>
          </p:cNvPr>
          <p:cNvSpPr txBox="1">
            <a:spLocks/>
          </p:cNvSpPr>
          <p:nvPr/>
        </p:nvSpPr>
        <p:spPr>
          <a:xfrm>
            <a:off x="1495668" y="-835642"/>
            <a:ext cx="22161500" cy="31372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1pPr>
            <a:lvl2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2pPr>
            <a:lvl3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3pPr>
            <a:lvl4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4pPr>
            <a:lvl5pPr marL="0" marR="0" indent="0" algn="l" defTabSz="825500" rtl="0" fontAlgn="auto" latinLnBrk="0" hangingPunct="0">
              <a:lnSpc>
                <a:spcPct val="100000"/>
              </a:lnSpc>
              <a:spcBef>
                <a:spcPts val="0"/>
              </a:spcBef>
              <a:spcAft>
                <a:spcPts val="0"/>
              </a:spcAft>
              <a:buClrTx/>
              <a:buSzTx/>
              <a:buFontTx/>
              <a:buNone/>
              <a:tabLst/>
              <a:defRPr kumimoji="0" lang="en-NL" sz="7200" b="1" i="0" u="none" strike="noStrike" cap="none" spc="0" normalizeH="0" baseline="0" dirty="0">
                <a:ln>
                  <a:noFill/>
                </a:ln>
                <a:solidFill>
                  <a:srgbClr val="000000"/>
                </a:solidFill>
                <a:effectLst/>
                <a:uFillTx/>
                <a:latin typeface="Silka SemiBold" pitchFamily="2" charset="77"/>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9pPr>
          </a:lstStyle>
          <a:p>
            <a:pPr marL="0" indent="0">
              <a:buNone/>
            </a:pPr>
            <a:r>
              <a:rPr lang="en-US" sz="9600" b="1" dirty="0">
                <a:solidFill>
                  <a:srgbClr val="32544B"/>
                </a:solidFill>
                <a:latin typeface="+mj-lt"/>
              </a:rPr>
              <a:t>Discovery </a:t>
            </a:r>
            <a:r>
              <a:rPr lang="en-US" sz="9600" b="1" dirty="0">
                <a:solidFill>
                  <a:schemeClr val="bg1"/>
                </a:solidFill>
                <a:latin typeface="+mj-lt"/>
              </a:rPr>
              <a:t>Dock</a:t>
            </a:r>
            <a:endParaRPr lang="nl-NL" sz="4500" b="1" dirty="0">
              <a:solidFill>
                <a:srgbClr val="32544B"/>
              </a:solidFill>
              <a:latin typeface="+mj-lt"/>
            </a:endParaRPr>
          </a:p>
        </p:txBody>
      </p:sp>
      <p:sp>
        <p:nvSpPr>
          <p:cNvPr id="3" name="Text Placeholder 2">
            <a:extLst>
              <a:ext uri="{FF2B5EF4-FFF2-40B4-BE49-F238E27FC236}">
                <a16:creationId xmlns:a16="http://schemas.microsoft.com/office/drawing/2014/main" id="{36B0D1B3-9BF3-C45E-F132-01F32F5F20E0}"/>
              </a:ext>
            </a:extLst>
          </p:cNvPr>
          <p:cNvSpPr txBox="1">
            <a:spLocks/>
          </p:cNvSpPr>
          <p:nvPr/>
        </p:nvSpPr>
        <p:spPr>
          <a:xfrm>
            <a:off x="13055602" y="-80498"/>
            <a:ext cx="10806724" cy="31372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1pPr>
            <a:lvl2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2pPr>
            <a:lvl3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3pPr>
            <a:lvl4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4pPr>
            <a:lvl5pPr marL="0" marR="0" indent="0" algn="l" defTabSz="825500" rtl="0" fontAlgn="auto" latinLnBrk="0" hangingPunct="0">
              <a:lnSpc>
                <a:spcPct val="100000"/>
              </a:lnSpc>
              <a:spcBef>
                <a:spcPts val="0"/>
              </a:spcBef>
              <a:spcAft>
                <a:spcPts val="0"/>
              </a:spcAft>
              <a:buClrTx/>
              <a:buSzTx/>
              <a:buFontTx/>
              <a:buNone/>
              <a:tabLst/>
              <a:defRPr kumimoji="0" lang="en-NL" sz="7200" b="1" i="0" u="none" strike="noStrike" cap="none" spc="0" normalizeH="0" baseline="0" dirty="0">
                <a:ln>
                  <a:noFill/>
                </a:ln>
                <a:solidFill>
                  <a:srgbClr val="000000"/>
                </a:solidFill>
                <a:effectLst/>
                <a:uFillTx/>
                <a:latin typeface="Silka SemiBold" pitchFamily="2" charset="77"/>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9pPr>
          </a:lstStyle>
          <a:p>
            <a:pPr marL="0" indent="0" algn="r">
              <a:buNone/>
            </a:pPr>
            <a:r>
              <a:rPr lang="en-US" sz="4800" b="1" dirty="0">
                <a:solidFill>
                  <a:schemeClr val="bg1"/>
                </a:solidFill>
                <a:latin typeface="+mj-lt"/>
              </a:rPr>
              <a:t>Interactive </a:t>
            </a:r>
            <a:r>
              <a:rPr lang="en-US" sz="4800" b="1" dirty="0" err="1">
                <a:solidFill>
                  <a:schemeClr val="bg1"/>
                </a:solidFill>
                <a:latin typeface="+mj-lt"/>
              </a:rPr>
              <a:t>eXtended</a:t>
            </a:r>
            <a:r>
              <a:rPr lang="en-US" sz="4800" b="1" dirty="0">
                <a:solidFill>
                  <a:schemeClr val="bg1"/>
                </a:solidFill>
                <a:latin typeface="+mj-lt"/>
              </a:rPr>
              <a:t> Reality experience that allows everyone to experience microscopy like a researcher</a:t>
            </a:r>
            <a:r>
              <a:rPr lang="en-US" sz="4500" b="1" dirty="0">
                <a:solidFill>
                  <a:schemeClr val="bg1"/>
                </a:solidFill>
                <a:latin typeface="+mj-lt"/>
              </a:rPr>
              <a:t>. </a:t>
            </a:r>
            <a:endParaRPr lang="nl-NL" sz="4500" b="1" dirty="0">
              <a:solidFill>
                <a:schemeClr val="bg1"/>
              </a:solidFill>
              <a:latin typeface="+mj-lt"/>
            </a:endParaRPr>
          </a:p>
        </p:txBody>
      </p:sp>
      <p:pic>
        <p:nvPicPr>
          <p:cNvPr id="11" name="Graphic 10">
            <a:extLst>
              <a:ext uri="{FF2B5EF4-FFF2-40B4-BE49-F238E27FC236}">
                <a16:creationId xmlns:a16="http://schemas.microsoft.com/office/drawing/2014/main" id="{D213695C-3232-420A-D640-E115DC59A34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157019" flipV="1">
            <a:off x="1196190" y="3297154"/>
            <a:ext cx="10701944" cy="10701944"/>
          </a:xfrm>
          <a:prstGeom prst="rect">
            <a:avLst/>
          </a:prstGeom>
        </p:spPr>
      </p:pic>
      <p:sp>
        <p:nvSpPr>
          <p:cNvPr id="12" name="Text Placeholder 2">
            <a:extLst>
              <a:ext uri="{FF2B5EF4-FFF2-40B4-BE49-F238E27FC236}">
                <a16:creationId xmlns:a16="http://schemas.microsoft.com/office/drawing/2014/main" id="{7E6FFB2A-B905-35A5-BF02-125337C665A1}"/>
              </a:ext>
            </a:extLst>
          </p:cNvPr>
          <p:cNvSpPr txBox="1">
            <a:spLocks/>
          </p:cNvSpPr>
          <p:nvPr/>
        </p:nvSpPr>
        <p:spPr>
          <a:xfrm>
            <a:off x="2152804" y="10877876"/>
            <a:ext cx="9938708" cy="31372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1pPr>
            <a:lvl2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2pPr>
            <a:lvl3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3pPr>
            <a:lvl4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4pPr>
            <a:lvl5pPr marL="0" marR="0" indent="0" algn="l" defTabSz="825500" rtl="0" fontAlgn="auto" latinLnBrk="0" hangingPunct="0">
              <a:lnSpc>
                <a:spcPct val="100000"/>
              </a:lnSpc>
              <a:spcBef>
                <a:spcPts val="0"/>
              </a:spcBef>
              <a:spcAft>
                <a:spcPts val="0"/>
              </a:spcAft>
              <a:buClrTx/>
              <a:buSzTx/>
              <a:buFontTx/>
              <a:buNone/>
              <a:tabLst/>
              <a:defRPr kumimoji="0" lang="en-NL" sz="7200" b="1" i="0" u="none" strike="noStrike" cap="none" spc="0" normalizeH="0" baseline="0" dirty="0">
                <a:ln>
                  <a:noFill/>
                </a:ln>
                <a:solidFill>
                  <a:srgbClr val="000000"/>
                </a:solidFill>
                <a:effectLst/>
                <a:uFillTx/>
                <a:latin typeface="Silka SemiBold" pitchFamily="2" charset="77"/>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9pPr>
          </a:lstStyle>
          <a:p>
            <a:pPr marL="0" indent="0" algn="r">
              <a:buNone/>
            </a:pPr>
            <a:r>
              <a:rPr lang="en-US" sz="4500" b="1" dirty="0">
                <a:solidFill>
                  <a:schemeClr val="bg1"/>
                </a:solidFill>
                <a:latin typeface="+mj-lt"/>
              </a:rPr>
              <a:t>to PROTOTYPE</a:t>
            </a:r>
            <a:endParaRPr lang="nl-NL" sz="4500" b="1" dirty="0">
              <a:solidFill>
                <a:schemeClr val="bg1"/>
              </a:solidFill>
              <a:latin typeface="+mj-lt"/>
            </a:endParaRPr>
          </a:p>
        </p:txBody>
      </p:sp>
      <p:sp>
        <p:nvSpPr>
          <p:cNvPr id="14" name="Rectangle 13">
            <a:extLst>
              <a:ext uri="{FF2B5EF4-FFF2-40B4-BE49-F238E27FC236}">
                <a16:creationId xmlns:a16="http://schemas.microsoft.com/office/drawing/2014/main" id="{B80F28B3-5826-0D1A-6722-C1B37BE6F84F}"/>
              </a:ext>
            </a:extLst>
          </p:cNvPr>
          <p:cNvSpPr/>
          <p:nvPr/>
        </p:nvSpPr>
        <p:spPr>
          <a:xfrm>
            <a:off x="1495668" y="4278173"/>
            <a:ext cx="4493928" cy="492443"/>
          </a:xfrm>
          <a:prstGeom prst="rect">
            <a:avLst/>
          </a:prstGeom>
          <a:solidFill>
            <a:srgbClr val="FFFFFF">
              <a:alpha val="50196"/>
            </a:srgb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endParaRPr lang="nl-NL" sz="3200">
              <a:solidFill>
                <a:srgbClr val="FFFFFF"/>
              </a:solidFill>
              <a:sym typeface="Helvetica Neue Medium"/>
            </a:endParaRPr>
          </a:p>
        </p:txBody>
      </p:sp>
      <p:sp>
        <p:nvSpPr>
          <p:cNvPr id="13" name="Text Placeholder 2">
            <a:extLst>
              <a:ext uri="{FF2B5EF4-FFF2-40B4-BE49-F238E27FC236}">
                <a16:creationId xmlns:a16="http://schemas.microsoft.com/office/drawing/2014/main" id="{08F29E99-1C84-A5F6-1124-83F052D081C2}"/>
              </a:ext>
            </a:extLst>
          </p:cNvPr>
          <p:cNvSpPr txBox="1">
            <a:spLocks/>
          </p:cNvSpPr>
          <p:nvPr/>
        </p:nvSpPr>
        <p:spPr>
          <a:xfrm>
            <a:off x="1061896" y="3294136"/>
            <a:ext cx="4680848" cy="31372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1pPr>
            <a:lvl2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2pPr>
            <a:lvl3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3pPr>
            <a:lvl4pPr marL="0" marR="0" indent="0" algn="l" defTabSz="825500" rtl="0" fontAlgn="auto" latinLnBrk="0" hangingPunct="0">
              <a:lnSpc>
                <a:spcPct val="100000"/>
              </a:lnSpc>
              <a:spcBef>
                <a:spcPts val="0"/>
              </a:spcBef>
              <a:spcAft>
                <a:spcPts val="0"/>
              </a:spcAft>
              <a:buClrTx/>
              <a:buSzTx/>
              <a:buFontTx/>
              <a:buNone/>
              <a:tabLst/>
              <a:defRPr kumimoji="0" lang="en-GB" sz="7200" b="1" i="0" u="none" strike="noStrike" cap="none" spc="0" normalizeH="0" baseline="0" dirty="0" smtClean="0">
                <a:ln>
                  <a:noFill/>
                </a:ln>
                <a:solidFill>
                  <a:srgbClr val="000000"/>
                </a:solidFill>
                <a:effectLst/>
                <a:uFillTx/>
                <a:latin typeface="Silka SemiBold" pitchFamily="2" charset="77"/>
                <a:ea typeface="Helvetica Neue"/>
                <a:cs typeface="Helvetica Neue"/>
                <a:sym typeface="Helvetica Neue"/>
              </a:defRPr>
            </a:lvl4pPr>
            <a:lvl5pPr marL="0" marR="0" indent="0" algn="l" defTabSz="825500" rtl="0" fontAlgn="auto" latinLnBrk="0" hangingPunct="0">
              <a:lnSpc>
                <a:spcPct val="100000"/>
              </a:lnSpc>
              <a:spcBef>
                <a:spcPts val="0"/>
              </a:spcBef>
              <a:spcAft>
                <a:spcPts val="0"/>
              </a:spcAft>
              <a:buClrTx/>
              <a:buSzTx/>
              <a:buFontTx/>
              <a:buNone/>
              <a:tabLst/>
              <a:defRPr kumimoji="0" lang="en-NL" sz="7200" b="1" i="0" u="none" strike="noStrike" cap="none" spc="0" normalizeH="0" baseline="0" dirty="0">
                <a:ln>
                  <a:noFill/>
                </a:ln>
                <a:solidFill>
                  <a:srgbClr val="000000"/>
                </a:solidFill>
                <a:effectLst/>
                <a:uFillTx/>
                <a:latin typeface="Silka SemiBold" pitchFamily="2" charset="77"/>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9pPr>
          </a:lstStyle>
          <a:p>
            <a:pPr marL="0" indent="0" algn="r">
              <a:buNone/>
            </a:pPr>
            <a:r>
              <a:rPr lang="en-US" sz="4500" b="1" dirty="0">
                <a:solidFill>
                  <a:schemeClr val="bg1"/>
                </a:solidFill>
                <a:latin typeface="+mj-lt"/>
              </a:rPr>
              <a:t>From CONCEPT </a:t>
            </a:r>
            <a:br>
              <a:rPr lang="en-US" sz="4500" b="1" dirty="0">
                <a:solidFill>
                  <a:schemeClr val="bg1"/>
                </a:solidFill>
                <a:latin typeface="+mj-lt"/>
              </a:rPr>
            </a:br>
            <a:endParaRPr lang="nl-NL" sz="4500" b="1" dirty="0">
              <a:solidFill>
                <a:schemeClr val="bg1"/>
              </a:solidFill>
              <a:latin typeface="+mj-lt"/>
            </a:endParaRPr>
          </a:p>
        </p:txBody>
      </p:sp>
    </p:spTree>
    <p:extLst>
      <p:ext uri="{BB962C8B-B14F-4D97-AF65-F5344CB8AC3E}">
        <p14:creationId xmlns:p14="http://schemas.microsoft.com/office/powerpoint/2010/main" val="384909469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Titel komt hier"/>
          <p:cNvSpPr txBox="1"/>
          <p:nvPr/>
        </p:nvSpPr>
        <p:spPr>
          <a:xfrm>
            <a:off x="1313750" y="627584"/>
            <a:ext cx="21015898"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gn="l">
              <a:defRPr sz="6800"/>
            </a:lvl1pPr>
          </a:lstStyle>
          <a:p>
            <a:r>
              <a:rPr lang="nl-BE" sz="7200">
                <a:latin typeface="Calibri" panose="020F0502020204030204" pitchFamily="34" charset="0"/>
                <a:cs typeface="Calibri" panose="020F0502020204030204" pitchFamily="34" charset="0"/>
              </a:rPr>
              <a:t>Centre for X-ray Tomography at Ghent University</a:t>
            </a:r>
            <a:endParaRPr sz="7200">
              <a:latin typeface="Calibri" panose="020F0502020204030204" pitchFamily="34" charset="0"/>
              <a:cs typeface="Calibri" panose="020F0502020204030204" pitchFamily="34" charset="0"/>
            </a:endParaRPr>
          </a:p>
        </p:txBody>
      </p:sp>
      <p:sp>
        <p:nvSpPr>
          <p:cNvPr id="5" name="Text Box 10">
            <a:extLst>
              <a:ext uri="{FF2B5EF4-FFF2-40B4-BE49-F238E27FC236}">
                <a16:creationId xmlns:a16="http://schemas.microsoft.com/office/drawing/2014/main" id="{FC92795A-8703-7C2F-D8D2-3334693D6ECB}"/>
              </a:ext>
            </a:extLst>
          </p:cNvPr>
          <p:cNvSpPr txBox="1">
            <a:spLocks noChangeArrowheads="1"/>
          </p:cNvSpPr>
          <p:nvPr/>
        </p:nvSpPr>
        <p:spPr bwMode="auto">
          <a:xfrm>
            <a:off x="5214634" y="10467943"/>
            <a:ext cx="13954732" cy="1938992"/>
          </a:xfrm>
          <a:prstGeom prst="rect">
            <a:avLst/>
          </a:prstGeom>
          <a:noFill/>
          <a:ln w="9525" algn="ctr">
            <a:noFill/>
            <a:miter lim="800000"/>
            <a:headEnd/>
            <a:tailEnd/>
          </a:ln>
        </p:spPr>
        <p:txBody>
          <a:bodyPr wrap="square">
            <a:spAutoFit/>
          </a:bodyPr>
          <a:lstStyle/>
          <a:p>
            <a:pPr lvl="1" algn="ctr" eaLnBrk="0" hangingPunct="0"/>
            <a:r>
              <a:rPr lang="fr-FR" sz="4000">
                <a:solidFill>
                  <a:schemeClr val="tx1"/>
                </a:solidFill>
                <a:latin typeface="Calibri" panose="020F0502020204030204" pitchFamily="34" charset="0"/>
                <a:ea typeface="Calibri" panose="020F0502020204030204" pitchFamily="34" charset="0"/>
                <a:cs typeface="Calibri" panose="020F0502020204030204" pitchFamily="34" charset="0"/>
              </a:rPr>
              <a:t>UGent </a:t>
            </a:r>
            <a:r>
              <a:rPr lang="fr-FR" sz="4000" err="1">
                <a:solidFill>
                  <a:schemeClr val="tx1"/>
                </a:solidFill>
                <a:latin typeface="Calibri" panose="020F0502020204030204" pitchFamily="34" charset="0"/>
                <a:ea typeface="Calibri" panose="020F0502020204030204" pitchFamily="34" charset="0"/>
                <a:cs typeface="Calibri" panose="020F0502020204030204" pitchFamily="34" charset="0"/>
              </a:rPr>
              <a:t>Core</a:t>
            </a:r>
            <a:r>
              <a:rPr lang="fr-FR" sz="4000">
                <a:solidFill>
                  <a:schemeClr val="tx1"/>
                </a:solidFill>
                <a:latin typeface="Calibri" panose="020F0502020204030204" pitchFamily="34" charset="0"/>
                <a:ea typeface="Calibri" panose="020F0502020204030204" pitchFamily="34" charset="0"/>
                <a:cs typeface="Calibri" panose="020F0502020204030204" pitchFamily="34" charset="0"/>
              </a:rPr>
              <a:t> Facility </a:t>
            </a:r>
            <a:r>
              <a:rPr lang="fr-FR" sz="4000" err="1">
                <a:solidFill>
                  <a:schemeClr val="tx1"/>
                </a:solidFill>
                <a:latin typeface="Calibri" panose="020F0502020204030204" pitchFamily="34" charset="0"/>
                <a:ea typeface="Calibri" panose="020F0502020204030204" pitchFamily="34" charset="0"/>
                <a:cs typeface="Calibri" panose="020F0502020204030204" pitchFamily="34" charset="0"/>
              </a:rPr>
              <a:t>which</a:t>
            </a:r>
            <a:r>
              <a:rPr lang="fr-FR" sz="4000">
                <a:solidFill>
                  <a:schemeClr val="tx1"/>
                </a:solidFill>
                <a:latin typeface="Calibri" panose="020F0502020204030204" pitchFamily="34" charset="0"/>
                <a:ea typeface="Calibri" panose="020F0502020204030204" pitchFamily="34" charset="0"/>
                <a:cs typeface="Calibri" panose="020F0502020204030204" pitchFamily="34" charset="0"/>
              </a:rPr>
              <a:t> </a:t>
            </a:r>
            <a:r>
              <a:rPr lang="fr-FR" sz="4000" err="1">
                <a:solidFill>
                  <a:schemeClr val="tx1"/>
                </a:solidFill>
                <a:latin typeface="Calibri" panose="020F0502020204030204" pitchFamily="34" charset="0"/>
                <a:ea typeface="Calibri" panose="020F0502020204030204" pitchFamily="34" charset="0"/>
                <a:cs typeface="Calibri" panose="020F0502020204030204" pitchFamily="34" charset="0"/>
              </a:rPr>
              <a:t>makes</a:t>
            </a:r>
            <a:r>
              <a:rPr lang="fr-FR" sz="4000">
                <a:solidFill>
                  <a:schemeClr val="tx1"/>
                </a:solidFill>
                <a:latin typeface="Calibri" panose="020F0502020204030204" pitchFamily="34" charset="0"/>
                <a:ea typeface="Calibri" panose="020F0502020204030204" pitchFamily="34" charset="0"/>
                <a:cs typeface="Calibri" panose="020F0502020204030204" pitchFamily="34" charset="0"/>
              </a:rPr>
              <a:t> UGCT expertise and hardware </a:t>
            </a:r>
            <a:r>
              <a:rPr lang="fr-FR" sz="4000" err="1">
                <a:solidFill>
                  <a:schemeClr val="tx1"/>
                </a:solidFill>
                <a:latin typeface="Calibri" panose="020F0502020204030204" pitchFamily="34" charset="0"/>
                <a:ea typeface="Calibri" panose="020F0502020204030204" pitchFamily="34" charset="0"/>
                <a:cs typeface="Calibri" panose="020F0502020204030204" pitchFamily="34" charset="0"/>
              </a:rPr>
              <a:t>available</a:t>
            </a:r>
            <a:r>
              <a:rPr lang="fr-FR" sz="4000">
                <a:solidFill>
                  <a:schemeClr val="tx1"/>
                </a:solidFill>
                <a:latin typeface="Calibri" panose="020F0502020204030204" pitchFamily="34" charset="0"/>
                <a:ea typeface="Calibri" panose="020F0502020204030204" pitchFamily="34" charset="0"/>
                <a:cs typeface="Calibri" panose="020F0502020204030204" pitchFamily="34" charset="0"/>
              </a:rPr>
              <a:t> to </a:t>
            </a:r>
            <a:r>
              <a:rPr lang="fr-FR" sz="4000" err="1">
                <a:solidFill>
                  <a:schemeClr val="tx1"/>
                </a:solidFill>
                <a:latin typeface="Calibri" panose="020F0502020204030204" pitchFamily="34" charset="0"/>
                <a:ea typeface="Calibri" panose="020F0502020204030204" pitchFamily="34" charset="0"/>
                <a:cs typeface="Calibri" panose="020F0502020204030204" pitchFamily="34" charset="0"/>
              </a:rPr>
              <a:t>other</a:t>
            </a:r>
            <a:r>
              <a:rPr lang="fr-FR" sz="4000">
                <a:solidFill>
                  <a:schemeClr val="tx1"/>
                </a:solidFill>
                <a:latin typeface="Calibri" panose="020F0502020204030204" pitchFamily="34" charset="0"/>
                <a:ea typeface="Calibri" panose="020F0502020204030204" pitchFamily="34" charset="0"/>
                <a:cs typeface="Calibri" panose="020F0502020204030204" pitchFamily="34" charset="0"/>
              </a:rPr>
              <a:t> </a:t>
            </a:r>
            <a:r>
              <a:rPr lang="fr-FR" sz="4000" err="1">
                <a:solidFill>
                  <a:schemeClr val="tx1"/>
                </a:solidFill>
                <a:latin typeface="Calibri" panose="020F0502020204030204" pitchFamily="34" charset="0"/>
                <a:ea typeface="Calibri" panose="020F0502020204030204" pitchFamily="34" charset="0"/>
                <a:cs typeface="Calibri" panose="020F0502020204030204" pitchFamily="34" charset="0"/>
              </a:rPr>
              <a:t>researchers</a:t>
            </a:r>
            <a:r>
              <a:rPr lang="fr-FR" sz="4000">
                <a:solidFill>
                  <a:schemeClr val="tx1"/>
                </a:solidFill>
                <a:latin typeface="Calibri" panose="020F0502020204030204" pitchFamily="34" charset="0"/>
                <a:ea typeface="Calibri" panose="020F0502020204030204" pitchFamily="34" charset="0"/>
                <a:cs typeface="Calibri" panose="020F0502020204030204" pitchFamily="34" charset="0"/>
              </a:rPr>
              <a:t>, </a:t>
            </a:r>
            <a:r>
              <a:rPr lang="fr-FR" sz="4000" err="1">
                <a:solidFill>
                  <a:schemeClr val="tx1"/>
                </a:solidFill>
                <a:latin typeface="Calibri" panose="020F0502020204030204" pitchFamily="34" charset="0"/>
                <a:ea typeface="Calibri" panose="020F0502020204030204" pitchFamily="34" charset="0"/>
                <a:cs typeface="Calibri" panose="020F0502020204030204" pitchFamily="34" charset="0"/>
              </a:rPr>
              <a:t>both</a:t>
            </a:r>
            <a:r>
              <a:rPr lang="fr-FR" sz="4000">
                <a:solidFill>
                  <a:schemeClr val="tx1"/>
                </a:solidFill>
                <a:latin typeface="Calibri" panose="020F0502020204030204" pitchFamily="34" charset="0"/>
                <a:ea typeface="Calibri" panose="020F0502020204030204" pitchFamily="34" charset="0"/>
                <a:cs typeface="Calibri" panose="020F0502020204030204" pitchFamily="34" charset="0"/>
              </a:rPr>
              <a:t> </a:t>
            </a:r>
            <a:r>
              <a:rPr lang="fr-FR" sz="4000" err="1">
                <a:solidFill>
                  <a:schemeClr val="tx1"/>
                </a:solidFill>
                <a:latin typeface="Calibri" panose="020F0502020204030204" pitchFamily="34" charset="0"/>
                <a:ea typeface="Calibri" panose="020F0502020204030204" pitchFamily="34" charset="0"/>
                <a:cs typeface="Calibri" panose="020F0502020204030204" pitchFamily="34" charset="0"/>
              </a:rPr>
              <a:t>academic</a:t>
            </a:r>
            <a:r>
              <a:rPr lang="fr-FR" sz="4000">
                <a:solidFill>
                  <a:schemeClr val="tx1"/>
                </a:solidFill>
                <a:latin typeface="Calibri" panose="020F0502020204030204" pitchFamily="34" charset="0"/>
                <a:ea typeface="Calibri" panose="020F0502020204030204" pitchFamily="34" charset="0"/>
                <a:cs typeface="Calibri" panose="020F0502020204030204" pitchFamily="34" charset="0"/>
              </a:rPr>
              <a:t> and </a:t>
            </a:r>
            <a:r>
              <a:rPr lang="fr-FR" sz="4000" err="1">
                <a:solidFill>
                  <a:schemeClr val="tx1"/>
                </a:solidFill>
                <a:latin typeface="Calibri" panose="020F0502020204030204" pitchFamily="34" charset="0"/>
                <a:ea typeface="Calibri" panose="020F0502020204030204" pitchFamily="34" charset="0"/>
                <a:cs typeface="Calibri" panose="020F0502020204030204" pitchFamily="34" charset="0"/>
              </a:rPr>
              <a:t>industrial</a:t>
            </a:r>
            <a:endParaRPr lang="fr-FR" sz="400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grpSp>
        <p:nvGrpSpPr>
          <p:cNvPr id="7" name="Group 6">
            <a:extLst>
              <a:ext uri="{FF2B5EF4-FFF2-40B4-BE49-F238E27FC236}">
                <a16:creationId xmlns:a16="http://schemas.microsoft.com/office/drawing/2014/main" id="{1D510FE1-32E0-E0D1-082D-36ED674A41E0}"/>
              </a:ext>
            </a:extLst>
          </p:cNvPr>
          <p:cNvGrpSpPr/>
          <p:nvPr/>
        </p:nvGrpSpPr>
        <p:grpSpPr>
          <a:xfrm>
            <a:off x="-461648" y="3984182"/>
            <a:ext cx="24045452" cy="6294641"/>
            <a:chOff x="-370443" y="1667886"/>
            <a:chExt cx="24045452" cy="6294641"/>
          </a:xfrm>
        </p:grpSpPr>
        <p:sp>
          <p:nvSpPr>
            <p:cNvPr id="8" name="Text Box 7">
              <a:extLst>
                <a:ext uri="{FF2B5EF4-FFF2-40B4-BE49-F238E27FC236}">
                  <a16:creationId xmlns:a16="http://schemas.microsoft.com/office/drawing/2014/main" id="{88EB46F5-DA40-1DF7-903B-61E1CBE9AE42}"/>
                </a:ext>
              </a:extLst>
            </p:cNvPr>
            <p:cNvSpPr txBox="1">
              <a:spLocks noChangeArrowheads="1"/>
            </p:cNvSpPr>
            <p:nvPr/>
          </p:nvSpPr>
          <p:spPr bwMode="auto">
            <a:xfrm>
              <a:off x="12419184" y="1696092"/>
              <a:ext cx="5382684" cy="3293209"/>
            </a:xfrm>
            <a:prstGeom prst="rect">
              <a:avLst/>
            </a:prstGeom>
            <a:noFill/>
            <a:ln w="9525" algn="ctr">
              <a:noFill/>
              <a:miter lim="800000"/>
              <a:headEnd/>
              <a:tailEnd/>
            </a:ln>
          </p:spPr>
          <p:txBody>
            <a:bodyPr wrap="square">
              <a:spAutoFit/>
            </a:bodyPr>
            <a:lstStyle/>
            <a:p>
              <a:pPr algn="ctr" eaLnBrk="0" hangingPunct="0"/>
              <a:r>
                <a:rPr lang="fr-FR" sz="4400">
                  <a:solidFill>
                    <a:schemeClr val="tx1"/>
                  </a:solidFill>
                  <a:latin typeface="Calibri" panose="020F0502020204030204" pitchFamily="34" charset="0"/>
                  <a:ea typeface="Calibri" panose="020F0502020204030204" pitchFamily="34" charset="0"/>
                  <a:cs typeface="Calibri" panose="020F0502020204030204" pitchFamily="34" charset="0"/>
                </a:rPr>
                <a:t>Pore-</a:t>
              </a:r>
              <a:r>
                <a:rPr lang="fr-FR" sz="4400" err="1">
                  <a:solidFill>
                    <a:schemeClr val="tx1"/>
                  </a:solidFill>
                  <a:latin typeface="Calibri" panose="020F0502020204030204" pitchFamily="34" charset="0"/>
                  <a:ea typeface="Calibri" panose="020F0502020204030204" pitchFamily="34" charset="0"/>
                  <a:cs typeface="Calibri" panose="020F0502020204030204" pitchFamily="34" charset="0"/>
                </a:rPr>
                <a:t>scale</a:t>
              </a:r>
              <a:r>
                <a:rPr lang="fr-FR" sz="4400">
                  <a:solidFill>
                    <a:schemeClr val="tx1"/>
                  </a:solidFill>
                  <a:latin typeface="Calibri" panose="020F0502020204030204" pitchFamily="34" charset="0"/>
                  <a:ea typeface="Calibri" panose="020F0502020204030204" pitchFamily="34" charset="0"/>
                  <a:cs typeface="Calibri" panose="020F0502020204030204" pitchFamily="34" charset="0"/>
                </a:rPr>
                <a:t> </a:t>
              </a:r>
              <a:r>
                <a:rPr lang="fr-FR" sz="4400" err="1">
                  <a:solidFill>
                    <a:schemeClr val="tx1"/>
                  </a:solidFill>
                  <a:latin typeface="Calibri" panose="020F0502020204030204" pitchFamily="34" charset="0"/>
                  <a:ea typeface="Calibri" panose="020F0502020204030204" pitchFamily="34" charset="0"/>
                  <a:cs typeface="Calibri" panose="020F0502020204030204" pitchFamily="34" charset="0"/>
                </a:rPr>
                <a:t>Processes</a:t>
              </a:r>
              <a:r>
                <a:rPr lang="fr-FR" sz="4400">
                  <a:solidFill>
                    <a:schemeClr val="tx1"/>
                  </a:solidFill>
                  <a:latin typeface="Calibri" panose="020F0502020204030204" pitchFamily="34" charset="0"/>
                  <a:ea typeface="Calibri" panose="020F0502020204030204" pitchFamily="34" charset="0"/>
                  <a:cs typeface="Calibri" panose="020F0502020204030204" pitchFamily="34" charset="0"/>
                </a:rPr>
                <a:t> in </a:t>
              </a:r>
              <a:r>
                <a:rPr lang="fr-FR" sz="4400" err="1">
                  <a:solidFill>
                    <a:schemeClr val="tx1"/>
                  </a:solidFill>
                  <a:latin typeface="Calibri" panose="020F0502020204030204" pitchFamily="34" charset="0"/>
                  <a:ea typeface="Calibri" panose="020F0502020204030204" pitchFamily="34" charset="0"/>
                  <a:cs typeface="Calibri" panose="020F0502020204030204" pitchFamily="34" charset="0"/>
                </a:rPr>
                <a:t>Geomaterials</a:t>
              </a:r>
              <a:r>
                <a:rPr lang="fr-FR" sz="4400">
                  <a:solidFill>
                    <a:schemeClr val="tx1"/>
                  </a:solidFill>
                  <a:latin typeface="Calibri" panose="020F0502020204030204" pitchFamily="34" charset="0"/>
                  <a:ea typeface="Calibri" panose="020F0502020204030204" pitchFamily="34" charset="0"/>
                  <a:cs typeface="Calibri" panose="020F0502020204030204" pitchFamily="34" charset="0"/>
                </a:rPr>
                <a:t> </a:t>
              </a:r>
            </a:p>
            <a:p>
              <a:pPr algn="ctr" eaLnBrk="0" hangingPunct="0"/>
              <a:r>
                <a:rPr lang="fr-FR" sz="2400" i="1">
                  <a:solidFill>
                    <a:schemeClr val="tx1"/>
                  </a:solidFill>
                  <a:latin typeface="Calibri" panose="020F0502020204030204" pitchFamily="34" charset="0"/>
                  <a:ea typeface="Calibri" panose="020F0502020204030204" pitchFamily="34" charset="0"/>
                  <a:cs typeface="Calibri" panose="020F0502020204030204" pitchFamily="34" charset="0"/>
                </a:rPr>
                <a:t>Prof. Dr. V. Cnudde</a:t>
              </a:r>
            </a:p>
            <a:p>
              <a:pPr algn="ctr" eaLnBrk="0" hangingPunct="0"/>
              <a:r>
                <a:rPr lang="fr-FR" sz="2400" i="1">
                  <a:solidFill>
                    <a:schemeClr val="tx1"/>
                  </a:solidFill>
                  <a:latin typeface="Calibri" panose="020F0502020204030204" pitchFamily="34" charset="0"/>
                  <a:ea typeface="Calibri" panose="020F0502020204030204" pitchFamily="34" charset="0"/>
                  <a:cs typeface="Calibri" panose="020F0502020204030204" pitchFamily="34" charset="0"/>
                </a:rPr>
                <a:t>Prof. Dr. T. Bultreys</a:t>
              </a:r>
            </a:p>
            <a:p>
              <a:pPr algn="ctr" eaLnBrk="0" hangingPunct="0"/>
              <a:r>
                <a:rPr lang="fr-FR" sz="2400" err="1">
                  <a:solidFill>
                    <a:schemeClr val="tx1"/>
                  </a:solidFill>
                  <a:latin typeface="Calibri" panose="020F0502020204030204" pitchFamily="34" charset="0"/>
                  <a:ea typeface="Calibri" panose="020F0502020204030204" pitchFamily="34" charset="0"/>
                  <a:cs typeface="Calibri" panose="020F0502020204030204" pitchFamily="34" charset="0"/>
                </a:rPr>
                <a:t>Geological</a:t>
              </a:r>
              <a:r>
                <a:rPr lang="fr-FR" sz="2400">
                  <a:solidFill>
                    <a:schemeClr val="tx1"/>
                  </a:solidFill>
                  <a:latin typeface="Calibri" panose="020F0502020204030204" pitchFamily="34" charset="0"/>
                  <a:ea typeface="Calibri" panose="020F0502020204030204" pitchFamily="34" charset="0"/>
                  <a:cs typeface="Calibri" panose="020F0502020204030204" pitchFamily="34" charset="0"/>
                </a:rPr>
                <a:t> applications of µCT</a:t>
              </a:r>
            </a:p>
            <a:p>
              <a:pPr algn="ctr" eaLnBrk="0" hangingPunct="0"/>
              <a:r>
                <a:rPr lang="fr-FR" sz="2400">
                  <a:solidFill>
                    <a:schemeClr val="tx1"/>
                  </a:solidFill>
                  <a:latin typeface="Calibri" panose="020F0502020204030204" pitchFamily="34" charset="0"/>
                  <a:ea typeface="Calibri" panose="020F0502020204030204" pitchFamily="34" charset="0"/>
                  <a:cs typeface="Calibri" panose="020F0502020204030204" pitchFamily="34" charset="0"/>
                </a:rPr>
                <a:t>Application-</a:t>
              </a:r>
              <a:r>
                <a:rPr lang="fr-FR" sz="2400" err="1">
                  <a:solidFill>
                    <a:schemeClr val="tx1"/>
                  </a:solidFill>
                  <a:latin typeface="Calibri" panose="020F0502020204030204" pitchFamily="34" charset="0"/>
                  <a:ea typeface="Calibri" panose="020F0502020204030204" pitchFamily="34" charset="0"/>
                  <a:cs typeface="Calibri" panose="020F0502020204030204" pitchFamily="34" charset="0"/>
                </a:rPr>
                <a:t>driven</a:t>
              </a:r>
              <a:r>
                <a:rPr lang="fr-FR" sz="2400">
                  <a:solidFill>
                    <a:schemeClr val="tx1"/>
                  </a:solidFill>
                  <a:latin typeface="Calibri" panose="020F0502020204030204" pitchFamily="34" charset="0"/>
                  <a:ea typeface="Calibri" panose="020F0502020204030204" pitchFamily="34" charset="0"/>
                  <a:cs typeface="Calibri" panose="020F0502020204030204" pitchFamily="34" charset="0"/>
                </a:rPr>
                <a:t> </a:t>
              </a:r>
              <a:r>
                <a:rPr lang="fr-FR" sz="2400" err="1">
                  <a:solidFill>
                    <a:schemeClr val="tx1"/>
                  </a:solidFill>
                  <a:latin typeface="Calibri" panose="020F0502020204030204" pitchFamily="34" charset="0"/>
                  <a:ea typeface="Calibri" panose="020F0502020204030204" pitchFamily="34" charset="0"/>
                  <a:cs typeface="Calibri" panose="020F0502020204030204" pitchFamily="34" charset="0"/>
                </a:rPr>
                <a:t>research</a:t>
              </a:r>
              <a:r>
                <a:rPr lang="fr-FR" sz="2400">
                  <a:solidFill>
                    <a:schemeClr val="tx1"/>
                  </a:solidFill>
                  <a:latin typeface="Calibri" panose="020F0502020204030204" pitchFamily="34" charset="0"/>
                  <a:ea typeface="Calibri" panose="020F0502020204030204" pitchFamily="34" charset="0"/>
                  <a:cs typeface="Calibri" panose="020F0502020204030204" pitchFamily="34" charset="0"/>
                </a:rPr>
                <a:t> on µCT </a:t>
              </a:r>
              <a:r>
                <a:rPr lang="fr-FR" sz="2400" err="1">
                  <a:solidFill>
                    <a:schemeClr val="tx1"/>
                  </a:solidFill>
                  <a:latin typeface="Calibri" panose="020F0502020204030204" pitchFamily="34" charset="0"/>
                  <a:ea typeface="Calibri" panose="020F0502020204030204" pitchFamily="34" charset="0"/>
                  <a:cs typeface="Calibri" panose="020F0502020204030204" pitchFamily="34" charset="0"/>
                </a:rPr>
                <a:t>methodology</a:t>
              </a:r>
              <a:endParaRPr lang="en-US" sz="280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1" name="Text Box 10">
              <a:extLst>
                <a:ext uri="{FF2B5EF4-FFF2-40B4-BE49-F238E27FC236}">
                  <a16:creationId xmlns:a16="http://schemas.microsoft.com/office/drawing/2014/main" id="{CF923504-72A1-4936-4B44-B3FBE49CA4C7}"/>
                </a:ext>
              </a:extLst>
            </p:cNvPr>
            <p:cNvSpPr txBox="1">
              <a:spLocks noChangeArrowheads="1"/>
            </p:cNvSpPr>
            <p:nvPr/>
          </p:nvSpPr>
          <p:spPr bwMode="auto">
            <a:xfrm>
              <a:off x="-370443" y="1667886"/>
              <a:ext cx="6962460" cy="4154984"/>
            </a:xfrm>
            <a:prstGeom prst="rect">
              <a:avLst/>
            </a:prstGeom>
            <a:noFill/>
            <a:ln w="9525" algn="ctr">
              <a:noFill/>
              <a:miter lim="800000"/>
              <a:headEnd/>
              <a:tailEnd/>
            </a:ln>
          </p:spPr>
          <p:txBody>
            <a:bodyPr wrap="square">
              <a:spAutoFit/>
            </a:bodyPr>
            <a:lstStyle/>
            <a:p>
              <a:pPr lvl="1" algn="ctr" eaLnBrk="0" hangingPunct="0"/>
              <a:r>
                <a:rPr lang="fr-FR" sz="4400">
                  <a:solidFill>
                    <a:schemeClr val="tx1"/>
                  </a:solidFill>
                  <a:latin typeface="Calibri" panose="020F0502020204030204" pitchFamily="34" charset="0"/>
                  <a:ea typeface="Calibri" panose="020F0502020204030204" pitchFamily="34" charset="0"/>
                  <a:cs typeface="Calibri" panose="020F0502020204030204" pitchFamily="34" charset="0"/>
                </a:rPr>
                <a:t>Radiation Physics </a:t>
              </a:r>
              <a:br>
                <a:rPr lang="fr-FR" sz="2400">
                  <a:solidFill>
                    <a:schemeClr val="tx1"/>
                  </a:solidFill>
                  <a:latin typeface="Calibri" panose="020F0502020204030204" pitchFamily="34" charset="0"/>
                  <a:ea typeface="Calibri" panose="020F0502020204030204" pitchFamily="34" charset="0"/>
                  <a:cs typeface="Calibri" panose="020F0502020204030204" pitchFamily="34" charset="0"/>
                </a:rPr>
              </a:br>
              <a:r>
                <a:rPr lang="fr-FR" sz="2400" i="1">
                  <a:solidFill>
                    <a:schemeClr val="tx1"/>
                  </a:solidFill>
                  <a:latin typeface="Calibri" panose="020F0502020204030204" pitchFamily="34" charset="0"/>
                  <a:ea typeface="Calibri" panose="020F0502020204030204" pitchFamily="34" charset="0"/>
                  <a:cs typeface="Calibri" panose="020F0502020204030204" pitchFamily="34" charset="0"/>
                </a:rPr>
                <a:t>Prof. Dr. L. Van Hoorebeke </a:t>
              </a:r>
            </a:p>
            <a:p>
              <a:pPr lvl="1" algn="ctr" eaLnBrk="0" hangingPunct="0"/>
              <a:r>
                <a:rPr lang="fr-FR" sz="2400" i="1">
                  <a:solidFill>
                    <a:schemeClr val="tx1"/>
                  </a:solidFill>
                  <a:latin typeface="Calibri" panose="020F0502020204030204" pitchFamily="34" charset="0"/>
                  <a:ea typeface="Calibri" panose="020F0502020204030204" pitchFamily="34" charset="0"/>
                  <a:cs typeface="Calibri" panose="020F0502020204030204" pitchFamily="34" charset="0"/>
                </a:rPr>
                <a:t>Prof. Dr. </a:t>
              </a:r>
              <a:r>
                <a:rPr lang="fr-FR" sz="2400" i="1" err="1">
                  <a:solidFill>
                    <a:schemeClr val="tx1"/>
                  </a:solidFill>
                  <a:latin typeface="Calibri" panose="020F0502020204030204" pitchFamily="34" charset="0"/>
                  <a:ea typeface="Calibri" panose="020F0502020204030204" pitchFamily="34" charset="0"/>
                  <a:cs typeface="Calibri" panose="020F0502020204030204" pitchFamily="34" charset="0"/>
                </a:rPr>
                <a:t>ir</a:t>
              </a:r>
              <a:r>
                <a:rPr lang="fr-FR" sz="2400" i="1">
                  <a:solidFill>
                    <a:schemeClr val="tx1"/>
                  </a:solidFill>
                  <a:latin typeface="Calibri" panose="020F0502020204030204" pitchFamily="34" charset="0"/>
                  <a:ea typeface="Calibri" panose="020F0502020204030204" pitchFamily="34" charset="0"/>
                  <a:cs typeface="Calibri" panose="020F0502020204030204" pitchFamily="34" charset="0"/>
                </a:rPr>
                <a:t>. M. Boone</a:t>
              </a:r>
            </a:p>
            <a:p>
              <a:pPr lvl="1" algn="ctr" eaLnBrk="0" hangingPunct="0"/>
              <a:r>
                <a:rPr lang="fr-FR" sz="2400">
                  <a:solidFill>
                    <a:schemeClr val="tx1"/>
                  </a:solidFill>
                  <a:latin typeface="Calibri" panose="020F0502020204030204" pitchFamily="34" charset="0"/>
                  <a:ea typeface="Calibri" panose="020F0502020204030204" pitchFamily="34" charset="0"/>
                  <a:cs typeface="Calibri" panose="020F0502020204030204" pitchFamily="34" charset="0"/>
                </a:rPr>
                <a:t>Fundamental CT </a:t>
              </a:r>
              <a:r>
                <a:rPr lang="fr-FR" sz="2400" err="1">
                  <a:solidFill>
                    <a:schemeClr val="tx1"/>
                  </a:solidFill>
                  <a:latin typeface="Calibri" panose="020F0502020204030204" pitchFamily="34" charset="0"/>
                  <a:ea typeface="Calibri" panose="020F0502020204030204" pitchFamily="34" charset="0"/>
                  <a:cs typeface="Calibri" panose="020F0502020204030204" pitchFamily="34" charset="0"/>
                </a:rPr>
                <a:t>research</a:t>
              </a:r>
              <a:endParaRPr lang="fr-FR" sz="2400">
                <a:solidFill>
                  <a:schemeClr val="tx1"/>
                </a:solidFill>
                <a:latin typeface="Calibri" panose="020F0502020204030204" pitchFamily="34" charset="0"/>
                <a:ea typeface="Calibri" panose="020F0502020204030204" pitchFamily="34" charset="0"/>
                <a:cs typeface="Calibri" panose="020F0502020204030204" pitchFamily="34" charset="0"/>
              </a:endParaRPr>
            </a:p>
            <a:p>
              <a:pPr lvl="1" algn="ctr" eaLnBrk="0" hangingPunct="0"/>
              <a:r>
                <a:rPr lang="nl-BE" sz="2400">
                  <a:solidFill>
                    <a:schemeClr val="tx1"/>
                  </a:solidFill>
                  <a:latin typeface="Calibri" panose="020F0502020204030204" pitchFamily="34" charset="0"/>
                  <a:ea typeface="Calibri" panose="020F0502020204030204" pitchFamily="34" charset="0"/>
                  <a:cs typeface="Calibri" panose="020F0502020204030204" pitchFamily="34" charset="0"/>
                </a:rPr>
                <a:t>Scanner design &amp; </a:t>
              </a:r>
              <a:r>
                <a:rPr lang="nl-BE" sz="2400" err="1">
                  <a:solidFill>
                    <a:schemeClr val="tx1"/>
                  </a:solidFill>
                  <a:latin typeface="Calibri" panose="020F0502020204030204" pitchFamily="34" charset="0"/>
                  <a:ea typeface="Calibri" panose="020F0502020204030204" pitchFamily="34" charset="0"/>
                  <a:cs typeface="Calibri" panose="020F0502020204030204" pitchFamily="34" charset="0"/>
                </a:rPr>
                <a:t>construction</a:t>
              </a:r>
              <a:endParaRPr lang="nl-BE" sz="2400">
                <a:solidFill>
                  <a:schemeClr val="tx1"/>
                </a:solidFill>
                <a:latin typeface="Calibri" panose="020F0502020204030204" pitchFamily="34" charset="0"/>
                <a:ea typeface="Calibri" panose="020F0502020204030204" pitchFamily="34" charset="0"/>
                <a:cs typeface="Calibri" panose="020F0502020204030204" pitchFamily="34" charset="0"/>
              </a:endParaRPr>
            </a:p>
            <a:p>
              <a:pPr lvl="1" algn="ctr" eaLnBrk="0" hangingPunct="0"/>
              <a:r>
                <a:rPr lang="nl-BE" sz="2400" err="1">
                  <a:solidFill>
                    <a:schemeClr val="tx1"/>
                  </a:solidFill>
                  <a:latin typeface="Calibri" panose="020F0502020204030204" pitchFamily="34" charset="0"/>
                  <a:ea typeface="Calibri" panose="020F0502020204030204" pitchFamily="34" charset="0"/>
                  <a:cs typeface="Calibri" panose="020F0502020204030204" pitchFamily="34" charset="0"/>
                </a:rPr>
                <a:t>Novel</a:t>
              </a:r>
              <a:r>
                <a:rPr lang="nl-BE" sz="2400">
                  <a:solidFill>
                    <a:schemeClr val="tx1"/>
                  </a:solidFill>
                  <a:latin typeface="Calibri" panose="020F0502020204030204" pitchFamily="34" charset="0"/>
                  <a:ea typeface="Calibri" panose="020F0502020204030204" pitchFamily="34" charset="0"/>
                  <a:cs typeface="Calibri" panose="020F0502020204030204" pitchFamily="34" charset="0"/>
                </a:rPr>
                <a:t> source &amp; detector </a:t>
              </a:r>
              <a:r>
                <a:rPr lang="nl-BE" sz="2400" err="1">
                  <a:solidFill>
                    <a:schemeClr val="tx1"/>
                  </a:solidFill>
                  <a:latin typeface="Calibri" panose="020F0502020204030204" pitchFamily="34" charset="0"/>
                  <a:ea typeface="Calibri" panose="020F0502020204030204" pitchFamily="34" charset="0"/>
                  <a:cs typeface="Calibri" panose="020F0502020204030204" pitchFamily="34" charset="0"/>
                </a:rPr>
                <a:t>technology</a:t>
              </a:r>
              <a:endParaRPr lang="nl-BE" sz="2400">
                <a:solidFill>
                  <a:schemeClr val="tx1"/>
                </a:solidFill>
                <a:latin typeface="Calibri" panose="020F0502020204030204" pitchFamily="34" charset="0"/>
                <a:ea typeface="Calibri" panose="020F0502020204030204" pitchFamily="34" charset="0"/>
                <a:cs typeface="Calibri" panose="020F0502020204030204" pitchFamily="34" charset="0"/>
              </a:endParaRPr>
            </a:p>
            <a:p>
              <a:pPr lvl="1" algn="ctr" eaLnBrk="0" hangingPunct="0"/>
              <a:r>
                <a:rPr lang="nl-BE" sz="2400">
                  <a:solidFill>
                    <a:schemeClr val="tx1"/>
                  </a:solidFill>
                  <a:latin typeface="Calibri" panose="020F0502020204030204" pitchFamily="34" charset="0"/>
                  <a:ea typeface="Calibri" panose="020F0502020204030204" pitchFamily="34" charset="0"/>
                  <a:cs typeface="Calibri" panose="020F0502020204030204" pitchFamily="34" charset="0"/>
                </a:rPr>
                <a:t>CT software development</a:t>
              </a:r>
            </a:p>
            <a:p>
              <a:pPr lvl="1" algn="ctr" eaLnBrk="0" hangingPunct="0"/>
              <a:r>
                <a:rPr lang="nl-BE" sz="2400">
                  <a:solidFill>
                    <a:schemeClr val="tx1"/>
                  </a:solidFill>
                  <a:latin typeface="Calibri" panose="020F0502020204030204" pitchFamily="34" charset="0"/>
                  <a:ea typeface="Calibri" panose="020F0502020204030204" pitchFamily="34" charset="0"/>
                  <a:cs typeface="Calibri" panose="020F0502020204030204" pitchFamily="34" charset="0"/>
                </a:rPr>
                <a:t>Application </a:t>
              </a:r>
              <a:r>
                <a:rPr lang="nl-BE" sz="2400" err="1">
                  <a:solidFill>
                    <a:schemeClr val="tx1"/>
                  </a:solidFill>
                  <a:latin typeface="Calibri" panose="020F0502020204030204" pitchFamily="34" charset="0"/>
                  <a:ea typeface="Calibri" panose="020F0502020204030204" pitchFamily="34" charset="0"/>
                  <a:cs typeface="Calibri" panose="020F0502020204030204" pitchFamily="34" charset="0"/>
                </a:rPr>
                <a:t>related</a:t>
              </a:r>
              <a:r>
                <a:rPr lang="nl-BE" sz="2400">
                  <a:solidFill>
                    <a:schemeClr val="tx1"/>
                  </a:solidFill>
                  <a:latin typeface="Calibri" panose="020F0502020204030204" pitchFamily="34" charset="0"/>
                  <a:ea typeface="Calibri" panose="020F0502020204030204" pitchFamily="34" charset="0"/>
                  <a:cs typeface="Calibri" panose="020F0502020204030204" pitchFamily="34" charset="0"/>
                </a:rPr>
                <a:t> research</a:t>
              </a:r>
              <a:endParaRPr lang="fr-FR" sz="240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ctr" eaLnBrk="0" hangingPunct="0">
                <a:spcBef>
                  <a:spcPct val="50000"/>
                </a:spcBef>
              </a:pPr>
              <a:endParaRPr lang="en-US" sz="280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2" name="Text Box 15">
              <a:extLst>
                <a:ext uri="{FF2B5EF4-FFF2-40B4-BE49-F238E27FC236}">
                  <a16:creationId xmlns:a16="http://schemas.microsoft.com/office/drawing/2014/main" id="{8871CAA3-8180-42CC-B3CC-90CDBD11F22B}"/>
                </a:ext>
              </a:extLst>
            </p:cNvPr>
            <p:cNvSpPr txBox="1">
              <a:spLocks noChangeArrowheads="1"/>
            </p:cNvSpPr>
            <p:nvPr/>
          </p:nvSpPr>
          <p:spPr bwMode="auto">
            <a:xfrm>
              <a:off x="3581249" y="6762198"/>
              <a:ext cx="17539062" cy="1200329"/>
            </a:xfrm>
            <a:prstGeom prst="rect">
              <a:avLst/>
            </a:prstGeom>
            <a:noFill/>
            <a:ln>
              <a:headEnd/>
              <a:tailEnd/>
            </a:ln>
          </p:spPr>
          <p:style>
            <a:lnRef idx="2">
              <a:schemeClr val="dk1"/>
            </a:lnRef>
            <a:fillRef idx="1">
              <a:schemeClr val="lt1"/>
            </a:fillRef>
            <a:effectRef idx="0">
              <a:schemeClr val="dk1"/>
            </a:effectRef>
            <a:fontRef idx="minor">
              <a:schemeClr val="dk1"/>
            </a:fontRef>
          </p:style>
          <p:txBody>
            <a:bodyPr wrap="square" lIns="91440" tIns="45720" rIns="91440" bIns="45720" anchor="t">
              <a:spAutoFit/>
            </a:bodyPr>
            <a:lstStyle/>
            <a:p>
              <a:pPr algn="ctr" eaLnBrk="0" hangingPunct="0"/>
              <a:r>
                <a:rPr lang="fr-BE" sz="7200" dirty="0">
                  <a:solidFill>
                    <a:schemeClr val="tx1"/>
                  </a:solidFill>
                  <a:latin typeface="Calibri"/>
                  <a:ea typeface="Calibri"/>
                  <a:cs typeface="Calibri"/>
                </a:rPr>
                <a:t>UGCT: Centre for X-ray </a:t>
              </a:r>
              <a:r>
                <a:rPr lang="fr-BE" sz="7200" dirty="0" err="1">
                  <a:solidFill>
                    <a:schemeClr val="tx1"/>
                  </a:solidFill>
                  <a:latin typeface="Calibri"/>
                  <a:ea typeface="Calibri"/>
                  <a:cs typeface="Calibri"/>
                </a:rPr>
                <a:t>tomography</a:t>
              </a:r>
              <a:endParaRPr lang="fr-BE" sz="7200" dirty="0">
                <a:solidFill>
                  <a:schemeClr val="tx1"/>
                </a:solidFill>
                <a:latin typeface="Calibri"/>
                <a:ea typeface="Calibri"/>
                <a:cs typeface="Calibri"/>
              </a:endParaRPr>
            </a:p>
          </p:txBody>
        </p:sp>
        <p:sp>
          <p:nvSpPr>
            <p:cNvPr id="13" name="Text Box 10">
              <a:extLst>
                <a:ext uri="{FF2B5EF4-FFF2-40B4-BE49-F238E27FC236}">
                  <a16:creationId xmlns:a16="http://schemas.microsoft.com/office/drawing/2014/main" id="{64FDB157-AA18-C460-031F-953612C2A295}"/>
                </a:ext>
              </a:extLst>
            </p:cNvPr>
            <p:cNvSpPr txBox="1">
              <a:spLocks noChangeArrowheads="1"/>
            </p:cNvSpPr>
            <p:nvPr/>
          </p:nvSpPr>
          <p:spPr bwMode="auto">
            <a:xfrm>
              <a:off x="17603919" y="1667886"/>
              <a:ext cx="6071090" cy="4524315"/>
            </a:xfrm>
            <a:prstGeom prst="rect">
              <a:avLst/>
            </a:prstGeom>
            <a:noFill/>
            <a:ln w="9525" algn="ctr">
              <a:noFill/>
              <a:miter lim="800000"/>
              <a:headEnd/>
              <a:tailEnd/>
            </a:ln>
          </p:spPr>
          <p:txBody>
            <a:bodyPr wrap="square" lIns="182880" tIns="91440" rIns="182880" bIns="91440" anchor="t">
              <a:spAutoFit/>
            </a:bodyPr>
            <a:lstStyle/>
            <a:p>
              <a:pPr lvl="1" algn="ctr" eaLnBrk="0" hangingPunct="0"/>
              <a:r>
                <a:rPr lang="fr-FR" sz="4400" err="1">
                  <a:solidFill>
                    <a:schemeClr val="tx1"/>
                  </a:solidFill>
                  <a:latin typeface="Calibri" panose="020F0502020204030204" pitchFamily="34" charset="0"/>
                  <a:ea typeface="Calibri" panose="020F0502020204030204" pitchFamily="34" charset="0"/>
                  <a:cs typeface="Calibri" panose="020F0502020204030204" pitchFamily="34" charset="0"/>
                </a:rPr>
                <a:t>Laboratory</a:t>
              </a:r>
              <a:r>
                <a:rPr lang="fr-FR" sz="4400">
                  <a:solidFill>
                    <a:schemeClr val="tx1"/>
                  </a:solidFill>
                  <a:latin typeface="Calibri" panose="020F0502020204030204" pitchFamily="34" charset="0"/>
                  <a:ea typeface="Calibri" panose="020F0502020204030204" pitchFamily="34" charset="0"/>
                  <a:cs typeface="Calibri" panose="020F0502020204030204" pitchFamily="34" charset="0"/>
                </a:rPr>
                <a:t> of Wood </a:t>
              </a:r>
              <a:r>
                <a:rPr lang="fr-FR" sz="4400" err="1">
                  <a:solidFill>
                    <a:schemeClr val="tx1"/>
                  </a:solidFill>
                  <a:latin typeface="Calibri" panose="020F0502020204030204" pitchFamily="34" charset="0"/>
                  <a:ea typeface="Calibri" panose="020F0502020204030204" pitchFamily="34" charset="0"/>
                  <a:cs typeface="Calibri" panose="020F0502020204030204" pitchFamily="34" charset="0"/>
                </a:rPr>
                <a:t>Technology</a:t>
              </a:r>
            </a:p>
            <a:p>
              <a:pPr lvl="1" algn="ctr" eaLnBrk="0" hangingPunct="0"/>
              <a:r>
                <a:rPr lang="fr-FR" sz="2400" i="1">
                  <a:solidFill>
                    <a:schemeClr val="tx1"/>
                  </a:solidFill>
                  <a:latin typeface="Calibri" panose="020F0502020204030204" pitchFamily="34" charset="0"/>
                  <a:ea typeface="Calibri" panose="020F0502020204030204" pitchFamily="34" charset="0"/>
                  <a:cs typeface="Calibri" panose="020F0502020204030204" pitchFamily="34" charset="0"/>
                </a:rPr>
                <a:t> Prof. Dr. </a:t>
              </a:r>
              <a:r>
                <a:rPr lang="fr-FR" sz="2400" i="1" err="1">
                  <a:solidFill>
                    <a:schemeClr val="tx1"/>
                  </a:solidFill>
                  <a:latin typeface="Calibri" panose="020F0502020204030204" pitchFamily="34" charset="0"/>
                  <a:ea typeface="Calibri" panose="020F0502020204030204" pitchFamily="34" charset="0"/>
                  <a:cs typeface="Calibri" panose="020F0502020204030204" pitchFamily="34" charset="0"/>
                </a:rPr>
                <a:t>ir</a:t>
              </a:r>
              <a:r>
                <a:rPr lang="fr-FR" sz="2400" i="1">
                  <a:solidFill>
                    <a:schemeClr val="tx1"/>
                  </a:solidFill>
                  <a:latin typeface="Calibri" panose="020F0502020204030204" pitchFamily="34" charset="0"/>
                  <a:ea typeface="Calibri" panose="020F0502020204030204" pitchFamily="34" charset="0"/>
                  <a:cs typeface="Calibri" panose="020F0502020204030204" pitchFamily="34" charset="0"/>
                </a:rPr>
                <a:t>.  J. Van Acker</a:t>
              </a:r>
            </a:p>
            <a:p>
              <a:pPr lvl="1" algn="ctr" eaLnBrk="0" hangingPunct="0"/>
              <a:r>
                <a:rPr lang="fr-FR" sz="2400" i="1">
                  <a:solidFill>
                    <a:schemeClr val="tx1"/>
                  </a:solidFill>
                  <a:latin typeface="Calibri" panose="020F0502020204030204" pitchFamily="34" charset="0"/>
                  <a:ea typeface="Calibri" panose="020F0502020204030204" pitchFamily="34" charset="0"/>
                  <a:cs typeface="Calibri" panose="020F0502020204030204" pitchFamily="34" charset="0"/>
                </a:rPr>
                <a:t>Prof. Dr. </a:t>
              </a:r>
              <a:r>
                <a:rPr lang="fr-FR" sz="2400" i="1" err="1">
                  <a:solidFill>
                    <a:schemeClr val="tx1"/>
                  </a:solidFill>
                  <a:latin typeface="Calibri" panose="020F0502020204030204" pitchFamily="34" charset="0"/>
                  <a:ea typeface="Calibri" panose="020F0502020204030204" pitchFamily="34" charset="0"/>
                  <a:cs typeface="Calibri" panose="020F0502020204030204" pitchFamily="34" charset="0"/>
                </a:rPr>
                <a:t>ir</a:t>
              </a:r>
              <a:r>
                <a:rPr lang="fr-FR" sz="2400" i="1">
                  <a:solidFill>
                    <a:schemeClr val="tx1"/>
                  </a:solidFill>
                  <a:latin typeface="Calibri" panose="020F0502020204030204" pitchFamily="34" charset="0"/>
                  <a:ea typeface="Calibri" panose="020F0502020204030204" pitchFamily="34" charset="0"/>
                  <a:cs typeface="Calibri" panose="020F0502020204030204" pitchFamily="34" charset="0"/>
                </a:rPr>
                <a:t>. J. Van Den Bulcke</a:t>
              </a:r>
            </a:p>
            <a:p>
              <a:pPr lvl="1" algn="ctr" eaLnBrk="0" hangingPunct="0"/>
              <a:r>
                <a:rPr lang="nl-BE" sz="2400">
                  <a:solidFill>
                    <a:schemeClr val="tx1"/>
                  </a:solidFill>
                  <a:latin typeface="Calibri" panose="020F0502020204030204" pitchFamily="34" charset="0"/>
                  <a:ea typeface="Calibri" panose="020F0502020204030204" pitchFamily="34" charset="0"/>
                  <a:cs typeface="Calibri" panose="020F0502020204030204" pitchFamily="34" charset="0"/>
                </a:rPr>
                <a:t>Wood </a:t>
              </a:r>
              <a:r>
                <a:rPr lang="nl-BE" sz="2400" err="1">
                  <a:solidFill>
                    <a:schemeClr val="tx1"/>
                  </a:solidFill>
                  <a:latin typeface="Calibri" panose="020F0502020204030204" pitchFamily="34" charset="0"/>
                  <a:ea typeface="Calibri" panose="020F0502020204030204" pitchFamily="34" charset="0"/>
                  <a:cs typeface="Calibri" panose="020F0502020204030204" pitchFamily="34" charset="0"/>
                </a:rPr>
                <a:t>related</a:t>
              </a:r>
              <a:r>
                <a:rPr lang="nl-BE" sz="2400">
                  <a:solidFill>
                    <a:schemeClr val="tx1"/>
                  </a:solidFill>
                  <a:latin typeface="Calibri" panose="020F0502020204030204" pitchFamily="34" charset="0"/>
                  <a:ea typeface="Calibri" panose="020F0502020204030204" pitchFamily="34" charset="0"/>
                  <a:cs typeface="Calibri" panose="020F0502020204030204" pitchFamily="34" charset="0"/>
                </a:rPr>
                <a:t> </a:t>
              </a:r>
              <a:r>
                <a:rPr lang="nl-BE" sz="2400" err="1">
                  <a:solidFill>
                    <a:schemeClr val="tx1"/>
                  </a:solidFill>
                  <a:latin typeface="Calibri" panose="020F0502020204030204" pitchFamily="34" charset="0"/>
                  <a:ea typeface="Calibri" panose="020F0502020204030204" pitchFamily="34" charset="0"/>
                  <a:cs typeface="Calibri" panose="020F0502020204030204" pitchFamily="34" charset="0"/>
                </a:rPr>
                <a:t>applications</a:t>
              </a:r>
              <a:r>
                <a:rPr lang="nl-BE" sz="2400">
                  <a:solidFill>
                    <a:schemeClr val="tx1"/>
                  </a:solidFill>
                  <a:latin typeface="Calibri" panose="020F0502020204030204" pitchFamily="34" charset="0"/>
                  <a:ea typeface="Calibri" panose="020F0502020204030204" pitchFamily="34" charset="0"/>
                  <a:cs typeface="Calibri" panose="020F0502020204030204" pitchFamily="34" charset="0"/>
                </a:rPr>
                <a:t> of µCT</a:t>
              </a:r>
            </a:p>
            <a:p>
              <a:pPr lvl="1" algn="ctr" eaLnBrk="0" hangingPunct="0"/>
              <a:r>
                <a:rPr lang="fr-FR" sz="2400">
                  <a:solidFill>
                    <a:schemeClr val="tx1"/>
                  </a:solidFill>
                  <a:latin typeface="Calibri" panose="020F0502020204030204" pitchFamily="34" charset="0"/>
                  <a:ea typeface="Calibri" panose="020F0502020204030204" pitchFamily="34" charset="0"/>
                  <a:cs typeface="Calibri" panose="020F0502020204030204" pitchFamily="34" charset="0"/>
                </a:rPr>
                <a:t>Application-</a:t>
              </a:r>
              <a:r>
                <a:rPr lang="fr-FR" sz="2400" err="1">
                  <a:solidFill>
                    <a:schemeClr val="tx1"/>
                  </a:solidFill>
                  <a:latin typeface="Calibri" panose="020F0502020204030204" pitchFamily="34" charset="0"/>
                  <a:ea typeface="Calibri" panose="020F0502020204030204" pitchFamily="34" charset="0"/>
                  <a:cs typeface="Calibri" panose="020F0502020204030204" pitchFamily="34" charset="0"/>
                </a:rPr>
                <a:t>driven</a:t>
              </a:r>
              <a:r>
                <a:rPr lang="fr-FR" sz="2400">
                  <a:solidFill>
                    <a:schemeClr val="tx1"/>
                  </a:solidFill>
                  <a:latin typeface="Calibri" panose="020F0502020204030204" pitchFamily="34" charset="0"/>
                  <a:ea typeface="Calibri" panose="020F0502020204030204" pitchFamily="34" charset="0"/>
                  <a:cs typeface="Calibri" panose="020F0502020204030204" pitchFamily="34" charset="0"/>
                </a:rPr>
                <a:t> </a:t>
              </a:r>
              <a:r>
                <a:rPr lang="fr-FR" sz="2400" err="1">
                  <a:solidFill>
                    <a:schemeClr val="tx1"/>
                  </a:solidFill>
                  <a:latin typeface="Calibri" panose="020F0502020204030204" pitchFamily="34" charset="0"/>
                  <a:ea typeface="Calibri" panose="020F0502020204030204" pitchFamily="34" charset="0"/>
                  <a:cs typeface="Calibri" panose="020F0502020204030204" pitchFamily="34" charset="0"/>
                </a:rPr>
                <a:t>research</a:t>
              </a:r>
              <a:r>
                <a:rPr lang="fr-FR" sz="2400">
                  <a:solidFill>
                    <a:schemeClr val="tx1"/>
                  </a:solidFill>
                  <a:latin typeface="Calibri" panose="020F0502020204030204" pitchFamily="34" charset="0"/>
                  <a:ea typeface="Calibri" panose="020F0502020204030204" pitchFamily="34" charset="0"/>
                  <a:cs typeface="Calibri" panose="020F0502020204030204" pitchFamily="34" charset="0"/>
                </a:rPr>
                <a:t> on µCT </a:t>
              </a:r>
              <a:r>
                <a:rPr lang="fr-FR" sz="2400" err="1">
                  <a:solidFill>
                    <a:schemeClr val="tx1"/>
                  </a:solidFill>
                  <a:latin typeface="Calibri" panose="020F0502020204030204" pitchFamily="34" charset="0"/>
                  <a:ea typeface="Calibri" panose="020F0502020204030204" pitchFamily="34" charset="0"/>
                  <a:cs typeface="Calibri" panose="020F0502020204030204" pitchFamily="34" charset="0"/>
                </a:rPr>
                <a:t>methodology</a:t>
              </a:r>
              <a:endParaRPr lang="en-US" sz="2800">
                <a:solidFill>
                  <a:schemeClr val="tx1"/>
                </a:solidFill>
                <a:latin typeface="Calibri" panose="020F0502020204030204" pitchFamily="34" charset="0"/>
                <a:ea typeface="Calibri" panose="020F0502020204030204" pitchFamily="34" charset="0"/>
                <a:cs typeface="Calibri" panose="020F0502020204030204" pitchFamily="34" charset="0"/>
              </a:endParaRPr>
            </a:p>
            <a:p>
              <a:pPr lvl="1" algn="ctr" eaLnBrk="0" hangingPunct="0"/>
              <a:endParaRPr lang="fr-FR" sz="240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ctr" eaLnBrk="0" hangingPunct="0">
                <a:spcBef>
                  <a:spcPct val="50000"/>
                </a:spcBef>
              </a:pPr>
              <a:endParaRPr lang="en-US" sz="280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4" name="AutoShape 11">
              <a:extLst>
                <a:ext uri="{FF2B5EF4-FFF2-40B4-BE49-F238E27FC236}">
                  <a16:creationId xmlns:a16="http://schemas.microsoft.com/office/drawing/2014/main" id="{2E2C0C94-49F6-A61D-EC29-4B4FC558E6B2}"/>
                </a:ext>
              </a:extLst>
            </p:cNvPr>
            <p:cNvSpPr>
              <a:spLocks noChangeArrowheads="1"/>
            </p:cNvSpPr>
            <p:nvPr/>
          </p:nvSpPr>
          <p:spPr bwMode="auto">
            <a:xfrm rot="5400000">
              <a:off x="8544304" y="5683397"/>
              <a:ext cx="1561756" cy="468158"/>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lumMod val="75000"/>
              </a:schemeClr>
            </a:solidFill>
            <a:ln w="9525" algn="ctr">
              <a:solidFill>
                <a:schemeClr val="tx1"/>
              </a:solidFill>
              <a:miter lim="800000"/>
              <a:headEnd/>
              <a:tailEnd/>
            </a:ln>
          </p:spPr>
          <p:txBody>
            <a:bodyPr wrap="none" anchor="ctr"/>
            <a:lstStyle/>
            <a:p>
              <a:endParaRPr lang="en-US" sz="600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5" name="AutoShape 11">
              <a:extLst>
                <a:ext uri="{FF2B5EF4-FFF2-40B4-BE49-F238E27FC236}">
                  <a16:creationId xmlns:a16="http://schemas.microsoft.com/office/drawing/2014/main" id="{FE8DB56A-11F5-F2D0-4284-5DB7DD193D97}"/>
                </a:ext>
              </a:extLst>
            </p:cNvPr>
            <p:cNvSpPr>
              <a:spLocks noChangeArrowheads="1"/>
            </p:cNvSpPr>
            <p:nvPr/>
          </p:nvSpPr>
          <p:spPr bwMode="auto">
            <a:xfrm rot="7482525">
              <a:off x="19255182" y="5685730"/>
              <a:ext cx="2014318" cy="468158"/>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lumMod val="75000"/>
              </a:schemeClr>
            </a:solidFill>
            <a:ln w="9525" algn="ctr">
              <a:solidFill>
                <a:schemeClr val="tx1"/>
              </a:solidFill>
              <a:miter lim="800000"/>
              <a:headEnd/>
              <a:tailEnd/>
            </a:ln>
          </p:spPr>
          <p:txBody>
            <a:bodyPr wrap="none" anchor="ctr"/>
            <a:lstStyle/>
            <a:p>
              <a:endParaRPr lang="en-US" sz="600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6" name="AutoShape 11">
              <a:extLst>
                <a:ext uri="{FF2B5EF4-FFF2-40B4-BE49-F238E27FC236}">
                  <a16:creationId xmlns:a16="http://schemas.microsoft.com/office/drawing/2014/main" id="{7C707D6F-B859-9B73-5BB1-A506DA8126FA}"/>
                </a:ext>
              </a:extLst>
            </p:cNvPr>
            <p:cNvSpPr>
              <a:spLocks noChangeArrowheads="1"/>
            </p:cNvSpPr>
            <p:nvPr/>
          </p:nvSpPr>
          <p:spPr bwMode="auto">
            <a:xfrm rot="14117475" flipH="1">
              <a:off x="3693986" y="5849909"/>
              <a:ext cx="2014318" cy="468158"/>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lumMod val="75000"/>
              </a:schemeClr>
            </a:solidFill>
            <a:ln w="9525" algn="ctr">
              <a:solidFill>
                <a:schemeClr val="tx1"/>
              </a:solidFill>
              <a:miter lim="800000"/>
              <a:headEnd/>
              <a:tailEnd/>
            </a:ln>
          </p:spPr>
          <p:txBody>
            <a:bodyPr wrap="none" anchor="ctr"/>
            <a:lstStyle/>
            <a:p>
              <a:endParaRPr lang="en-US" sz="600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7" name="Text Box 7">
              <a:extLst>
                <a:ext uri="{FF2B5EF4-FFF2-40B4-BE49-F238E27FC236}">
                  <a16:creationId xmlns:a16="http://schemas.microsoft.com/office/drawing/2014/main" id="{B886CFD0-32F6-B71B-9240-4EE27B3ABDDE}"/>
                </a:ext>
              </a:extLst>
            </p:cNvPr>
            <p:cNvSpPr txBox="1">
              <a:spLocks noChangeArrowheads="1"/>
            </p:cNvSpPr>
            <p:nvPr/>
          </p:nvSpPr>
          <p:spPr bwMode="auto">
            <a:xfrm>
              <a:off x="6680979" y="1703156"/>
              <a:ext cx="5382684" cy="3293209"/>
            </a:xfrm>
            <a:prstGeom prst="rect">
              <a:avLst/>
            </a:prstGeom>
            <a:noFill/>
            <a:ln w="9525" algn="ctr">
              <a:noFill/>
              <a:miter lim="800000"/>
              <a:headEnd/>
              <a:tailEnd/>
            </a:ln>
          </p:spPr>
          <p:txBody>
            <a:bodyPr wrap="square">
              <a:spAutoFit/>
            </a:bodyPr>
            <a:lstStyle/>
            <a:p>
              <a:pPr algn="ctr" eaLnBrk="0" hangingPunct="0"/>
              <a:r>
                <a:rPr lang="fr-FR" sz="4400">
                  <a:solidFill>
                    <a:schemeClr val="tx1"/>
                  </a:solidFill>
                  <a:latin typeface="Calibri" panose="020F0502020204030204" pitchFamily="34" charset="0"/>
                  <a:ea typeface="Calibri" panose="020F0502020204030204" pitchFamily="34" charset="0"/>
                  <a:cs typeface="Calibri" panose="020F0502020204030204" pitchFamily="34" charset="0"/>
                </a:rPr>
                <a:t>Image </a:t>
              </a:r>
              <a:r>
                <a:rPr lang="fr-FR" sz="4400" err="1">
                  <a:solidFill>
                    <a:schemeClr val="tx1"/>
                  </a:solidFill>
                  <a:latin typeface="Calibri" panose="020F0502020204030204" pitchFamily="34" charset="0"/>
                  <a:ea typeface="Calibri" panose="020F0502020204030204" pitchFamily="34" charset="0"/>
                  <a:cs typeface="Calibri" panose="020F0502020204030204" pitchFamily="34" charset="0"/>
                </a:rPr>
                <a:t>Processing</a:t>
              </a:r>
              <a:r>
                <a:rPr lang="fr-FR" sz="4400">
                  <a:solidFill>
                    <a:schemeClr val="tx1"/>
                  </a:solidFill>
                  <a:latin typeface="Calibri" panose="020F0502020204030204" pitchFamily="34" charset="0"/>
                  <a:ea typeface="Calibri" panose="020F0502020204030204" pitchFamily="34" charset="0"/>
                  <a:cs typeface="Calibri" panose="020F0502020204030204" pitchFamily="34" charset="0"/>
                </a:rPr>
                <a:t> and </a:t>
              </a:r>
              <a:r>
                <a:rPr lang="fr-FR" sz="4400" err="1">
                  <a:solidFill>
                    <a:schemeClr val="tx1"/>
                  </a:solidFill>
                  <a:latin typeface="Calibri" panose="020F0502020204030204" pitchFamily="34" charset="0"/>
                  <a:ea typeface="Calibri" panose="020F0502020204030204" pitchFamily="34" charset="0"/>
                  <a:cs typeface="Calibri" panose="020F0502020204030204" pitchFamily="34" charset="0"/>
                </a:rPr>
                <a:t>Interpretation</a:t>
              </a:r>
              <a:endParaRPr lang="fr-FR" sz="440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ctr" eaLnBrk="0" hangingPunct="0"/>
              <a:r>
                <a:rPr lang="fr-FR" sz="2400" i="1">
                  <a:solidFill>
                    <a:schemeClr val="tx1"/>
                  </a:solidFill>
                  <a:latin typeface="Calibri" panose="020F0502020204030204" pitchFamily="34" charset="0"/>
                  <a:ea typeface="Calibri" panose="020F0502020204030204" pitchFamily="34" charset="0"/>
                  <a:cs typeface="Calibri" panose="020F0502020204030204" pitchFamily="34" charset="0"/>
                </a:rPr>
                <a:t>Prof. Dr. Ir. J. Aelterman</a:t>
              </a:r>
            </a:p>
            <a:p>
              <a:pPr algn="ctr" eaLnBrk="0" hangingPunct="0"/>
              <a:r>
                <a:rPr lang="fr-FR" sz="2400" err="1">
                  <a:solidFill>
                    <a:schemeClr val="tx1"/>
                  </a:solidFill>
                  <a:latin typeface="Calibri" panose="020F0502020204030204" pitchFamily="34" charset="0"/>
                  <a:ea typeface="Calibri" panose="020F0502020204030204" pitchFamily="34" charset="0"/>
                  <a:cs typeface="Calibri" panose="020F0502020204030204" pitchFamily="34" charset="0"/>
                </a:rPr>
                <a:t>Sensor</a:t>
              </a:r>
              <a:r>
                <a:rPr lang="fr-FR" sz="2400">
                  <a:solidFill>
                    <a:schemeClr val="tx1"/>
                  </a:solidFill>
                  <a:latin typeface="Calibri" panose="020F0502020204030204" pitchFamily="34" charset="0"/>
                  <a:ea typeface="Calibri" panose="020F0502020204030204" pitchFamily="34" charset="0"/>
                  <a:cs typeface="Calibri" panose="020F0502020204030204" pitchFamily="34" charset="0"/>
                </a:rPr>
                <a:t> fusion</a:t>
              </a:r>
            </a:p>
            <a:p>
              <a:pPr algn="ctr" eaLnBrk="0" hangingPunct="0"/>
              <a:r>
                <a:rPr lang="fr-FR" sz="2400">
                  <a:solidFill>
                    <a:schemeClr val="tx1"/>
                  </a:solidFill>
                  <a:latin typeface="Calibri" panose="020F0502020204030204" pitchFamily="34" charset="0"/>
                  <a:ea typeface="Calibri" panose="020F0502020204030204" pitchFamily="34" charset="0"/>
                  <a:cs typeface="Calibri" panose="020F0502020204030204" pitchFamily="34" charset="0"/>
                </a:rPr>
                <a:t>CT reconstruction</a:t>
              </a:r>
            </a:p>
            <a:p>
              <a:pPr algn="ctr" eaLnBrk="0" hangingPunct="0"/>
              <a:r>
                <a:rPr lang="fr-FR" sz="2400">
                  <a:solidFill>
                    <a:schemeClr val="tx1"/>
                  </a:solidFill>
                  <a:latin typeface="Calibri" panose="020F0502020204030204" pitchFamily="34" charset="0"/>
                  <a:ea typeface="Calibri" panose="020F0502020204030204" pitchFamily="34" charset="0"/>
                  <a:cs typeface="Calibri" panose="020F0502020204030204" pitchFamily="34" charset="0"/>
                </a:rPr>
                <a:t>Inverse </a:t>
              </a:r>
              <a:r>
                <a:rPr lang="fr-FR" sz="2400" err="1">
                  <a:solidFill>
                    <a:schemeClr val="tx1"/>
                  </a:solidFill>
                  <a:latin typeface="Calibri" panose="020F0502020204030204" pitchFamily="34" charset="0"/>
                  <a:ea typeface="Calibri" panose="020F0502020204030204" pitchFamily="34" charset="0"/>
                  <a:cs typeface="Calibri" panose="020F0502020204030204" pitchFamily="34" charset="0"/>
                </a:rPr>
                <a:t>problems</a:t>
              </a:r>
              <a:endParaRPr lang="fr-FR" sz="240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ctr" eaLnBrk="0" hangingPunct="0"/>
              <a:r>
                <a:rPr lang="fr-FR" sz="2400">
                  <a:solidFill>
                    <a:schemeClr val="tx1"/>
                  </a:solidFill>
                  <a:latin typeface="Calibri" panose="020F0502020204030204" pitchFamily="34" charset="0"/>
                  <a:ea typeface="Calibri" panose="020F0502020204030204" pitchFamily="34" charset="0"/>
                  <a:cs typeface="Calibri" panose="020F0502020204030204" pitchFamily="34" charset="0"/>
                </a:rPr>
                <a:t>Image </a:t>
              </a:r>
              <a:r>
                <a:rPr lang="fr-FR" sz="2400" err="1">
                  <a:solidFill>
                    <a:schemeClr val="tx1"/>
                  </a:solidFill>
                  <a:latin typeface="Calibri" panose="020F0502020204030204" pitchFamily="34" charset="0"/>
                  <a:ea typeface="Calibri" panose="020F0502020204030204" pitchFamily="34" charset="0"/>
                  <a:cs typeface="Calibri" panose="020F0502020204030204" pitchFamily="34" charset="0"/>
                </a:rPr>
                <a:t>analysis</a:t>
              </a:r>
              <a:endParaRPr lang="en-US" sz="320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8" name="AutoShape 11">
              <a:extLst>
                <a:ext uri="{FF2B5EF4-FFF2-40B4-BE49-F238E27FC236}">
                  <a16:creationId xmlns:a16="http://schemas.microsoft.com/office/drawing/2014/main" id="{F1070039-A611-1554-AABE-EC1EEE7991B0}"/>
                </a:ext>
              </a:extLst>
            </p:cNvPr>
            <p:cNvSpPr>
              <a:spLocks noChangeArrowheads="1"/>
            </p:cNvSpPr>
            <p:nvPr/>
          </p:nvSpPr>
          <p:spPr bwMode="auto">
            <a:xfrm rot="5400000">
              <a:off x="14298964" y="5698212"/>
              <a:ext cx="1561756" cy="468158"/>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lumMod val="75000"/>
              </a:schemeClr>
            </a:solidFill>
            <a:ln w="9525" algn="ctr">
              <a:solidFill>
                <a:schemeClr val="tx1"/>
              </a:solidFill>
              <a:miter lim="800000"/>
              <a:headEnd/>
              <a:tailEnd/>
            </a:ln>
          </p:spPr>
          <p:txBody>
            <a:bodyPr wrap="none" anchor="ctr"/>
            <a:lstStyle/>
            <a:p>
              <a:endParaRPr lang="en-US" sz="600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grpSp>
      <p:sp>
        <p:nvSpPr>
          <p:cNvPr id="19" name="Rectangle 18">
            <a:extLst>
              <a:ext uri="{FF2B5EF4-FFF2-40B4-BE49-F238E27FC236}">
                <a16:creationId xmlns:a16="http://schemas.microsoft.com/office/drawing/2014/main" id="{E2617FBE-A238-5309-B5BC-A7C3CBB5B175}"/>
              </a:ext>
            </a:extLst>
          </p:cNvPr>
          <p:cNvSpPr/>
          <p:nvPr/>
        </p:nvSpPr>
        <p:spPr>
          <a:xfrm>
            <a:off x="-3" y="13325779"/>
            <a:ext cx="24384003" cy="492443"/>
          </a:xfrm>
          <a:prstGeom prst="rect">
            <a:avLst/>
          </a:prstGeom>
          <a:solidFill>
            <a:schemeClr val="accent1">
              <a:lumMod val="75000"/>
            </a:schemeClr>
          </a:solidFill>
          <a:ln w="12700" cap="flat">
            <a:solidFill>
              <a:schemeClr val="accent1">
                <a:lumMod val="75000"/>
              </a:schemeClr>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chemeClr val="tx1"/>
              </a:solidFill>
              <a:effectLst/>
              <a:uFillTx/>
              <a:latin typeface="+mn-lt"/>
              <a:ea typeface="+mn-ea"/>
              <a:cs typeface="+mn-cs"/>
              <a:sym typeface="Helvetica Neue Medium"/>
            </a:endParaRPr>
          </a:p>
        </p:txBody>
      </p:sp>
      <p:pic>
        <p:nvPicPr>
          <p:cNvPr id="21" name="Picture 20" descr="A blue and black logo&#10;&#10;AI-generated content may be incorrect.">
            <a:extLst>
              <a:ext uri="{FF2B5EF4-FFF2-40B4-BE49-F238E27FC236}">
                <a16:creationId xmlns:a16="http://schemas.microsoft.com/office/drawing/2014/main" id="{2E007046-E1D8-D0F3-62B2-0161D1C5DCF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13750" y="11532666"/>
            <a:ext cx="1748538" cy="1748538"/>
          </a:xfrm>
          <a:prstGeom prst="rect">
            <a:avLst/>
          </a:prstGeom>
        </p:spPr>
      </p:pic>
      <p:pic>
        <p:nvPicPr>
          <p:cNvPr id="22" name="Logo EN">
            <a:extLst>
              <a:ext uri="{FF2B5EF4-FFF2-40B4-BE49-F238E27FC236}">
                <a16:creationId xmlns:a16="http://schemas.microsoft.com/office/drawing/2014/main" id="{247C954F-5C88-DAD8-5563-6F1B79B4F5E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747377" y="11162460"/>
            <a:ext cx="3164541" cy="2532650"/>
          </a:xfrm>
          <a:prstGeom prst="rect">
            <a:avLst/>
          </a:prstGeom>
        </p:spPr>
      </p:pic>
      <p:pic>
        <p:nvPicPr>
          <p:cNvPr id="3" name="Picture 14">
            <a:extLst>
              <a:ext uri="{FF2B5EF4-FFF2-40B4-BE49-F238E27FC236}">
                <a16:creationId xmlns:a16="http://schemas.microsoft.com/office/drawing/2014/main" id="{3FED0E5B-DB3D-6C9A-4E33-0E9BAD6656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52952" y="1941131"/>
            <a:ext cx="1762811" cy="1762811"/>
          </a:xfrm>
          <a:prstGeom prst="rect">
            <a:avLst/>
          </a:prstGeom>
        </p:spPr>
      </p:pic>
      <p:pic>
        <p:nvPicPr>
          <p:cNvPr id="6" name="Picture 15">
            <a:extLst>
              <a:ext uri="{FF2B5EF4-FFF2-40B4-BE49-F238E27FC236}">
                <a16:creationId xmlns:a16="http://schemas.microsoft.com/office/drawing/2014/main" id="{74EEDA55-B088-36FF-D870-316013C762D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64214" y="1926116"/>
            <a:ext cx="1762813" cy="1762813"/>
          </a:xfrm>
          <a:prstGeom prst="rect">
            <a:avLst/>
          </a:prstGeom>
        </p:spPr>
      </p:pic>
      <p:pic>
        <p:nvPicPr>
          <p:cNvPr id="10" name="Picture 16">
            <a:extLst>
              <a:ext uri="{FF2B5EF4-FFF2-40B4-BE49-F238E27FC236}">
                <a16:creationId xmlns:a16="http://schemas.microsoft.com/office/drawing/2014/main" id="{653170A0-301A-CF9F-F088-03F31DFFAAE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2975541" y="1901031"/>
            <a:ext cx="1762813" cy="1762813"/>
          </a:xfrm>
          <a:prstGeom prst="rect">
            <a:avLst/>
          </a:prstGeom>
        </p:spPr>
      </p:pic>
      <p:pic>
        <p:nvPicPr>
          <p:cNvPr id="23" name="Afbeelding 15">
            <a:extLst>
              <a:ext uri="{FF2B5EF4-FFF2-40B4-BE49-F238E27FC236}">
                <a16:creationId xmlns:a16="http://schemas.microsoft.com/office/drawing/2014/main" id="{537D82D0-7A86-7A8C-5DE8-97C3C306847C}"/>
              </a:ext>
            </a:extLst>
          </p:cNvPr>
          <p:cNvPicPr>
            <a:picLocks noChangeAspect="1"/>
          </p:cNvPicPr>
          <p:nvPr/>
        </p:nvPicPr>
        <p:blipFill rotWithShape="1">
          <a:blip r:embed="rId7"/>
          <a:srcRect l="10466" t="3529" r="16448" b="20294"/>
          <a:stretch/>
        </p:blipFill>
        <p:spPr>
          <a:xfrm flipH="1">
            <a:off x="15066985" y="1880988"/>
            <a:ext cx="1425428" cy="1783696"/>
          </a:xfrm>
          <a:prstGeom prst="rect">
            <a:avLst/>
          </a:prstGeom>
        </p:spPr>
      </p:pic>
      <p:pic>
        <p:nvPicPr>
          <p:cNvPr id="25" name="Picture 17">
            <a:extLst>
              <a:ext uri="{FF2B5EF4-FFF2-40B4-BE49-F238E27FC236}">
                <a16:creationId xmlns:a16="http://schemas.microsoft.com/office/drawing/2014/main" id="{454A6477-B892-5CB9-7E09-E122260DD99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8989635" y="2009531"/>
            <a:ext cx="1762815" cy="1762815"/>
          </a:xfrm>
          <a:prstGeom prst="rect">
            <a:avLst/>
          </a:prstGeom>
        </p:spPr>
      </p:pic>
      <p:pic>
        <p:nvPicPr>
          <p:cNvPr id="27" name="Picture 18">
            <a:extLst>
              <a:ext uri="{FF2B5EF4-FFF2-40B4-BE49-F238E27FC236}">
                <a16:creationId xmlns:a16="http://schemas.microsoft.com/office/drawing/2014/main" id="{C2994B28-E88F-97A0-E3F5-CCBA424CAE2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0937164" y="2008286"/>
            <a:ext cx="1762815" cy="1762815"/>
          </a:xfrm>
          <a:prstGeom prst="rect">
            <a:avLst/>
          </a:prstGeom>
        </p:spPr>
      </p:pic>
      <p:pic>
        <p:nvPicPr>
          <p:cNvPr id="29" name="Picture 2">
            <a:extLst>
              <a:ext uri="{FF2B5EF4-FFF2-40B4-BE49-F238E27FC236}">
                <a16:creationId xmlns:a16="http://schemas.microsoft.com/office/drawing/2014/main" id="{22539CA4-A979-CB60-01DA-6130F1DE322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157062" y="1906599"/>
            <a:ext cx="1806038" cy="1806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799170"/>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17964-437D-1525-F2F6-E86F4FE63821}"/>
            </a:ext>
          </a:extLst>
        </p:cNvPr>
        <p:cNvGrpSpPr/>
        <p:nvPr/>
      </p:nvGrpSpPr>
      <p:grpSpPr>
        <a:xfrm>
          <a:off x="0" y="0"/>
          <a:ext cx="0" cy="0"/>
          <a:chOff x="0" y="0"/>
          <a:chExt cx="0" cy="0"/>
        </a:xfrm>
      </p:grpSpPr>
      <p:pic>
        <p:nvPicPr>
          <p:cNvPr id="23" name="Picture 22">
            <a:extLst>
              <a:ext uri="{FF2B5EF4-FFF2-40B4-BE49-F238E27FC236}">
                <a16:creationId xmlns:a16="http://schemas.microsoft.com/office/drawing/2014/main" id="{3C670C12-FDDD-4E54-B024-29CC7C490DCE}"/>
              </a:ext>
            </a:extLst>
          </p:cNvPr>
          <p:cNvPicPr>
            <a:picLocks noChangeAspect="1"/>
          </p:cNvPicPr>
          <p:nvPr/>
        </p:nvPicPr>
        <p:blipFill>
          <a:blip r:embed="rId2" cstate="print">
            <a:extLst>
              <a:ext uri="{BEBA8EAE-BF5A-486C-A8C5-ECC9F3942E4B}">
                <a14:imgProps xmlns:a14="http://schemas.microsoft.com/office/drawing/2010/main">
                  <a14:imgLayer r:embed="rId3">
                    <a14:imgEffect>
                      <a14:colorTemperature colorTemp="6322"/>
                    </a14:imgEffect>
                    <a14:imgEffect>
                      <a14:saturation sat="120000"/>
                    </a14:imgEffect>
                    <a14:imgEffect>
                      <a14:brightnessContrast bright="20000" contrast="10000"/>
                    </a14:imgEffect>
                  </a14:imgLayer>
                </a14:imgProps>
              </a:ext>
              <a:ext uri="{28A0092B-C50C-407E-A947-70E740481C1C}">
                <a14:useLocalDpi xmlns:a14="http://schemas.microsoft.com/office/drawing/2010/main" val="0"/>
              </a:ext>
            </a:extLst>
          </a:blip>
          <a:srcRect l="10360" r="10360"/>
          <a:stretch/>
        </p:blipFill>
        <p:spPr>
          <a:xfrm>
            <a:off x="46694" y="7380966"/>
            <a:ext cx="7913380" cy="5147136"/>
          </a:xfrm>
          <a:prstGeom prst="rect">
            <a:avLst/>
          </a:prstGeom>
        </p:spPr>
      </p:pic>
      <p:pic>
        <p:nvPicPr>
          <p:cNvPr id="24" name="Picture 23">
            <a:extLst>
              <a:ext uri="{FF2B5EF4-FFF2-40B4-BE49-F238E27FC236}">
                <a16:creationId xmlns:a16="http://schemas.microsoft.com/office/drawing/2014/main" id="{ED5816ED-C185-89D9-CE30-E3A3BB46B97B}"/>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colorTemperature colorTemp="5964"/>
                    </a14:imgEffect>
                    <a14:imgEffect>
                      <a14:brightnessContrast bright="10000" contrast="10000"/>
                    </a14:imgEffect>
                  </a14:imgLayer>
                </a14:imgProps>
              </a:ext>
              <a:ext uri="{28A0092B-C50C-407E-A947-70E740481C1C}">
                <a14:useLocalDpi xmlns:a14="http://schemas.microsoft.com/office/drawing/2010/main" val="0"/>
              </a:ext>
            </a:extLst>
          </a:blip>
          <a:srcRect l="4531" t="11161" b="6823"/>
          <a:stretch/>
        </p:blipFill>
        <p:spPr>
          <a:xfrm>
            <a:off x="16409086" y="7398000"/>
            <a:ext cx="7928220" cy="5130100"/>
          </a:xfrm>
          <a:prstGeom prst="rect">
            <a:avLst/>
          </a:prstGeom>
        </p:spPr>
      </p:pic>
      <p:pic>
        <p:nvPicPr>
          <p:cNvPr id="26" name="Picture 25">
            <a:extLst>
              <a:ext uri="{FF2B5EF4-FFF2-40B4-BE49-F238E27FC236}">
                <a16:creationId xmlns:a16="http://schemas.microsoft.com/office/drawing/2014/main" id="{4D9267D8-205D-1C34-5637-4856C49C2801}"/>
              </a:ext>
            </a:extLst>
          </p:cNvPr>
          <p:cNvPicPr>
            <a:picLocks noChangeAspect="1"/>
          </p:cNvPicPr>
          <p:nvPr/>
        </p:nvPicPr>
        <p:blipFill>
          <a:blip r:embed="rId6" cstate="print">
            <a:extLst>
              <a:ext uri="{28A0092B-C50C-407E-A947-70E740481C1C}">
                <a14:useLocalDpi xmlns:a14="http://schemas.microsoft.com/office/drawing/2010/main" val="0"/>
              </a:ext>
            </a:extLst>
          </a:blip>
          <a:srcRect l="6747" r="6747"/>
          <a:stretch/>
        </p:blipFill>
        <p:spPr>
          <a:xfrm>
            <a:off x="46694" y="1828360"/>
            <a:ext cx="7913380" cy="5147136"/>
          </a:xfrm>
          <a:prstGeom prst="rect">
            <a:avLst/>
          </a:prstGeom>
        </p:spPr>
      </p:pic>
      <p:pic>
        <p:nvPicPr>
          <p:cNvPr id="27" name="Picture 26" descr="A machine with many parts&#10;&#10;Description automatically generated">
            <a:extLst>
              <a:ext uri="{FF2B5EF4-FFF2-40B4-BE49-F238E27FC236}">
                <a16:creationId xmlns:a16="http://schemas.microsoft.com/office/drawing/2014/main" id="{0C1D9193-7736-43C9-E299-6F32CF9A1119}"/>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4183" t="1747" r="14089" b="18515"/>
          <a:stretch/>
        </p:blipFill>
        <p:spPr>
          <a:xfrm>
            <a:off x="8227842" y="1828360"/>
            <a:ext cx="7913380" cy="5147136"/>
          </a:xfrm>
          <a:prstGeom prst="rect">
            <a:avLst/>
          </a:prstGeom>
        </p:spPr>
      </p:pic>
      <p:pic>
        <p:nvPicPr>
          <p:cNvPr id="28" name="Picture 27">
            <a:extLst>
              <a:ext uri="{FF2B5EF4-FFF2-40B4-BE49-F238E27FC236}">
                <a16:creationId xmlns:a16="http://schemas.microsoft.com/office/drawing/2014/main" id="{866675E3-AE3D-CC5F-DC20-188170D9DA2B}"/>
              </a:ext>
            </a:extLst>
          </p:cNvPr>
          <p:cNvPicPr>
            <a:picLocks noChangeAspect="1"/>
          </p:cNvPicPr>
          <p:nvPr/>
        </p:nvPicPr>
        <p:blipFill>
          <a:blip r:embed="rId8" cstate="print">
            <a:extLst>
              <a:ext uri="{28A0092B-C50C-407E-A947-70E740481C1C}">
                <a14:useLocalDpi xmlns:a14="http://schemas.microsoft.com/office/drawing/2010/main" val="0"/>
              </a:ext>
            </a:extLst>
          </a:blip>
          <a:srcRect t="1557" b="1557"/>
          <a:stretch/>
        </p:blipFill>
        <p:spPr>
          <a:xfrm>
            <a:off x="16433138" y="1828360"/>
            <a:ext cx="7913380" cy="5147136"/>
          </a:xfrm>
          <a:prstGeom prst="rect">
            <a:avLst/>
          </a:prstGeom>
        </p:spPr>
      </p:pic>
      <p:pic>
        <p:nvPicPr>
          <p:cNvPr id="29" name="Afbeelding 21">
            <a:extLst>
              <a:ext uri="{FF2B5EF4-FFF2-40B4-BE49-F238E27FC236}">
                <a16:creationId xmlns:a16="http://schemas.microsoft.com/office/drawing/2014/main" id="{E57FE715-41C5-085A-4F9A-D6FDC2759BAD}"/>
              </a:ext>
            </a:extLst>
          </p:cNvPr>
          <p:cNvPicPr>
            <a:picLocks noChangeAspect="1"/>
          </p:cNvPicPr>
          <p:nvPr/>
        </p:nvPicPr>
        <p:blipFill rotWithShape="1">
          <a:blip r:embed="rId9">
            <a:extLst>
              <a:ext uri="{BEBA8EAE-BF5A-486C-A8C5-ECC9F3942E4B}">
                <a14:imgProps xmlns:a14="http://schemas.microsoft.com/office/drawing/2010/main">
                  <a14:imgLayer r:embed="rId10">
                    <a14:imgEffect>
                      <a14:colorTemperature colorTemp="5785"/>
                    </a14:imgEffect>
                    <a14:imgEffect>
                      <a14:brightnessContrast bright="10000" contrast="10000"/>
                    </a14:imgEffect>
                  </a14:imgLayer>
                </a14:imgProps>
              </a:ext>
            </a:extLst>
          </a:blip>
          <a:srcRect b="11367"/>
          <a:stretch/>
        </p:blipFill>
        <p:spPr>
          <a:xfrm>
            <a:off x="8310616" y="7380964"/>
            <a:ext cx="7747832" cy="5147136"/>
          </a:xfrm>
          <a:prstGeom prst="rect">
            <a:avLst/>
          </a:prstGeom>
        </p:spPr>
      </p:pic>
      <p:sp>
        <p:nvSpPr>
          <p:cNvPr id="3" name="Title 1">
            <a:extLst>
              <a:ext uri="{FF2B5EF4-FFF2-40B4-BE49-F238E27FC236}">
                <a16:creationId xmlns:a16="http://schemas.microsoft.com/office/drawing/2014/main" id="{A373F51A-CA61-FD8B-A943-15721E5B17FA}"/>
              </a:ext>
            </a:extLst>
          </p:cNvPr>
          <p:cNvSpPr txBox="1">
            <a:spLocks/>
          </p:cNvSpPr>
          <p:nvPr/>
        </p:nvSpPr>
        <p:spPr>
          <a:xfrm>
            <a:off x="1167426" y="354376"/>
            <a:ext cx="22086900" cy="1214568"/>
          </a:xfrm>
          <a:prstGeom prst="rect">
            <a:avLst/>
          </a:prstGeom>
        </p:spPr>
        <p:txBody>
          <a:bodyPr vert="horz" lIns="182880" tIns="91440" rIns="182880" bIns="91440" rtlCol="0" anchor="t" anchorCtr="0">
            <a:noAutofit/>
          </a:bodyPr>
          <a:lstStyle>
            <a:defPPr>
              <a:defRPr lang="nl-BE"/>
            </a:defPPr>
            <a:lvl1pPr defTabSz="914289">
              <a:lnSpc>
                <a:spcPct val="90000"/>
              </a:lnSpc>
              <a:spcBef>
                <a:spcPct val="0"/>
              </a:spcBef>
              <a:buNone/>
              <a:defRPr sz="3375" u="none" cap="none" baseline="0">
                <a:solidFill>
                  <a:srgbClr val="1E64C8"/>
                </a:solidFill>
                <a:uFill>
                  <a:solidFill>
                    <a:srgbClr val="1E64C8"/>
                  </a:solidFill>
                </a:uFill>
                <a:latin typeface="Calibri" panose="020F0502020204030204" pitchFamily="34" charset="0"/>
                <a:ea typeface="+mj-ea"/>
                <a:cs typeface="Calibri" panose="020F0502020204030204" pitchFamily="34" charset="0"/>
              </a:defRPr>
            </a:lvl1pPr>
          </a:lstStyle>
          <a:p>
            <a:pPr algn="l" defTabSz="1828578" hangingPunct="1">
              <a:defRPr/>
            </a:pPr>
            <a:r>
              <a:rPr lang="en-US" sz="7200" dirty="0">
                <a:solidFill>
                  <a:srgbClr val="000000"/>
                </a:solidFill>
                <a:uFillTx/>
              </a:rPr>
              <a:t>Ghent University Centre for X-ray Tomography (UGCT)</a:t>
            </a:r>
            <a:endParaRPr lang="nl-BE" sz="7200" dirty="0">
              <a:solidFill>
                <a:srgbClr val="000000"/>
              </a:solidFill>
              <a:uFillTx/>
            </a:endParaRPr>
          </a:p>
        </p:txBody>
      </p:sp>
      <p:sp>
        <p:nvSpPr>
          <p:cNvPr id="4" name="Slide Number Placeholder 3">
            <a:extLst>
              <a:ext uri="{FF2B5EF4-FFF2-40B4-BE49-F238E27FC236}">
                <a16:creationId xmlns:a16="http://schemas.microsoft.com/office/drawing/2014/main" id="{CC5C6EBE-E2FB-20A8-B6C2-FDA2F1036D83}"/>
              </a:ext>
            </a:extLst>
          </p:cNvPr>
          <p:cNvSpPr>
            <a:spLocks noGrp="1"/>
          </p:cNvSpPr>
          <p:nvPr>
            <p:ph type="sldNum" sz="quarter" idx="12"/>
          </p:nvPr>
        </p:nvSpPr>
        <p:spPr>
          <a:xfrm>
            <a:off x="24586102" y="26162000"/>
            <a:ext cx="274114" cy="471924"/>
          </a:xfrm>
        </p:spPr>
        <p:txBody>
          <a:bodyPr/>
          <a:lstStyle/>
          <a:p>
            <a:pPr algn="r" defTabSz="1828800" hangingPunct="1">
              <a:defRPr/>
            </a:pPr>
            <a:fld id="{7AE184E0-0BD4-4705-A12B-9B71DDE63301}" type="slidenum">
              <a:rPr lang="nl-BE" kern="1200">
                <a:solidFill>
                  <a:srgbClr val="1E64C8"/>
                </a:solidFill>
                <a:latin typeface="Arial"/>
                <a:ea typeface="+mn-ea"/>
                <a:cs typeface="+mn-cs"/>
              </a:rPr>
              <a:pPr algn="r" defTabSz="1828800" hangingPunct="1">
                <a:defRPr/>
              </a:pPr>
              <a:t>17</a:t>
            </a:fld>
            <a:endParaRPr lang="nl-BE" kern="1200">
              <a:solidFill>
                <a:srgbClr val="1E64C8"/>
              </a:solidFill>
              <a:latin typeface="Arial"/>
              <a:ea typeface="+mn-ea"/>
              <a:cs typeface="+mn-cs"/>
            </a:endParaRPr>
          </a:p>
        </p:txBody>
      </p:sp>
      <p:sp>
        <p:nvSpPr>
          <p:cNvPr id="2" name="TextBox 1">
            <a:extLst>
              <a:ext uri="{FF2B5EF4-FFF2-40B4-BE49-F238E27FC236}">
                <a16:creationId xmlns:a16="http://schemas.microsoft.com/office/drawing/2014/main" id="{CEF23526-84D0-E175-A886-26FCD09098F2}"/>
              </a:ext>
            </a:extLst>
          </p:cNvPr>
          <p:cNvSpPr txBox="1"/>
          <p:nvPr/>
        </p:nvSpPr>
        <p:spPr>
          <a:xfrm rot="20082563">
            <a:off x="5227016" y="6308871"/>
            <a:ext cx="13915032" cy="1333250"/>
          </a:xfrm>
          <a:prstGeom prst="rect">
            <a:avLst/>
          </a:prstGeom>
          <a:solidFill>
            <a:schemeClr val="bg1"/>
          </a:solidFill>
          <a:ln>
            <a:solidFill>
              <a:schemeClr val="tx1"/>
            </a:solidFill>
          </a:ln>
        </p:spPr>
        <p:txBody>
          <a:bodyPr wrap="square" rtlCol="0">
            <a:spAutoFit/>
          </a:bodyPr>
          <a:lstStyle/>
          <a:p>
            <a:pPr algn="ctr">
              <a:lnSpc>
                <a:spcPct val="120000"/>
              </a:lnSpc>
            </a:pPr>
            <a:r>
              <a:rPr lang="nl-BE" sz="7200" dirty="0">
                <a:latin typeface="Calibri" panose="020F0502020204030204" pitchFamily="34" charset="0"/>
                <a:cs typeface="Calibri" panose="020F0502020204030204" pitchFamily="34" charset="0"/>
              </a:rPr>
              <a:t>OPEN FOR COLLABORATIONS!</a:t>
            </a:r>
          </a:p>
        </p:txBody>
      </p:sp>
    </p:spTree>
    <p:extLst>
      <p:ext uri="{BB962C8B-B14F-4D97-AF65-F5344CB8AC3E}">
        <p14:creationId xmlns:p14="http://schemas.microsoft.com/office/powerpoint/2010/main" val="94971957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360D269A-0DEA-1243-AC7F-6A63ACD78FC9}"/>
              </a:ext>
            </a:extLst>
          </p:cNvPr>
          <p:cNvPicPr>
            <a:picLocks noChangeAspect="1"/>
          </p:cNvPicPr>
          <p:nvPr/>
        </p:nvPicPr>
        <p:blipFill rotWithShape="1">
          <a:blip r:embed="rId2">
            <a:extLst>
              <a:ext uri="{28A0092B-C50C-407E-A947-70E740481C1C}">
                <a14:useLocalDpi xmlns:a14="http://schemas.microsoft.com/office/drawing/2010/main" val="0"/>
              </a:ext>
            </a:extLst>
          </a:blip>
          <a:srcRect t="97959"/>
          <a:stretch/>
        </p:blipFill>
        <p:spPr>
          <a:xfrm>
            <a:off x="0" y="13436082"/>
            <a:ext cx="24384000" cy="279918"/>
          </a:xfrm>
          <a:prstGeom prst="rect">
            <a:avLst/>
          </a:prstGeom>
        </p:spPr>
      </p:pic>
      <p:sp>
        <p:nvSpPr>
          <p:cNvPr id="123" name="Titel komt hier"/>
          <p:cNvSpPr txBox="1"/>
          <p:nvPr/>
        </p:nvSpPr>
        <p:spPr>
          <a:xfrm>
            <a:off x="1313749" y="164688"/>
            <a:ext cx="22066203" cy="231858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defRPr sz="6800"/>
            </a:lvl1pPr>
          </a:lstStyle>
          <a:p>
            <a:r>
              <a:rPr lang="en-US" sz="7200" dirty="0">
                <a:latin typeface="Calibri" panose="020F0502020204030204" pitchFamily="34" charset="0"/>
                <a:cs typeface="Calibri" panose="020F0502020204030204" pitchFamily="34" charset="0"/>
              </a:rPr>
              <a:t>Depending on your needs, a specific scanner is required – UGCT has six scanners</a:t>
            </a:r>
            <a:endParaRPr sz="7200" dirty="0">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94D55C2B-1B01-03EF-5683-A1BE18CAE7DB}"/>
              </a:ext>
            </a:extLst>
          </p:cNvPr>
          <p:cNvPicPr>
            <a:picLocks noChangeAspect="1"/>
          </p:cNvPicPr>
          <p:nvPr/>
        </p:nvPicPr>
        <p:blipFill>
          <a:blip r:embed="rId3"/>
          <a:stretch>
            <a:fillRect/>
          </a:stretch>
        </p:blipFill>
        <p:spPr>
          <a:xfrm>
            <a:off x="18347094" y="10937116"/>
            <a:ext cx="5684735" cy="1961310"/>
          </a:xfrm>
          <a:prstGeom prst="rect">
            <a:avLst/>
          </a:prstGeom>
        </p:spPr>
      </p:pic>
      <p:pic>
        <p:nvPicPr>
          <p:cNvPr id="11" name="Picture 10" descr="A large white machine with a black door&#10;&#10;Description automatically generated">
            <a:extLst>
              <a:ext uri="{FF2B5EF4-FFF2-40B4-BE49-F238E27FC236}">
                <a16:creationId xmlns:a16="http://schemas.microsoft.com/office/drawing/2014/main" id="{355828D9-1A73-B834-5B78-9C06674C61F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252729" y="3650512"/>
            <a:ext cx="7753734" cy="5838105"/>
          </a:xfrm>
          <a:prstGeom prst="rect">
            <a:avLst/>
          </a:prstGeom>
        </p:spPr>
      </p:pic>
      <p:pic>
        <p:nvPicPr>
          <p:cNvPr id="13" name="Picture 12" descr="A room with a large machine&#10;&#10;Description automatically generated with medium confidence">
            <a:extLst>
              <a:ext uri="{FF2B5EF4-FFF2-40B4-BE49-F238E27FC236}">
                <a16:creationId xmlns:a16="http://schemas.microsoft.com/office/drawing/2014/main" id="{6828CF75-8C6C-4E0D-092D-43C4B43B160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13749" y="3646099"/>
            <a:ext cx="9324210" cy="5842518"/>
          </a:xfrm>
          <a:prstGeom prst="rect">
            <a:avLst/>
          </a:prstGeom>
        </p:spPr>
      </p:pic>
      <p:sp>
        <p:nvSpPr>
          <p:cNvPr id="14" name="TextBox 13">
            <a:extLst>
              <a:ext uri="{FF2B5EF4-FFF2-40B4-BE49-F238E27FC236}">
                <a16:creationId xmlns:a16="http://schemas.microsoft.com/office/drawing/2014/main" id="{ECDADD4F-2124-42BB-3A06-A85715997CA6}"/>
              </a:ext>
            </a:extLst>
          </p:cNvPr>
          <p:cNvSpPr txBox="1"/>
          <p:nvPr/>
        </p:nvSpPr>
        <p:spPr>
          <a:xfrm>
            <a:off x="1918204" y="2820203"/>
            <a:ext cx="8115300" cy="71814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400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HECTOR</a:t>
            </a:r>
          </a:p>
        </p:txBody>
      </p:sp>
      <p:sp>
        <p:nvSpPr>
          <p:cNvPr id="15" name="TextBox 14">
            <a:extLst>
              <a:ext uri="{FF2B5EF4-FFF2-40B4-BE49-F238E27FC236}">
                <a16:creationId xmlns:a16="http://schemas.microsoft.com/office/drawing/2014/main" id="{1AF14AF5-2D45-10AC-7292-BEFD11E82D37}"/>
              </a:ext>
            </a:extLst>
          </p:cNvPr>
          <p:cNvSpPr txBox="1"/>
          <p:nvPr/>
        </p:nvSpPr>
        <p:spPr>
          <a:xfrm>
            <a:off x="13252729" y="2820203"/>
            <a:ext cx="8115300" cy="71814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400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CoreTOM</a:t>
            </a:r>
          </a:p>
        </p:txBody>
      </p:sp>
      <p:sp>
        <p:nvSpPr>
          <p:cNvPr id="16" name="TextBox 15">
            <a:extLst>
              <a:ext uri="{FF2B5EF4-FFF2-40B4-BE49-F238E27FC236}">
                <a16:creationId xmlns:a16="http://schemas.microsoft.com/office/drawing/2014/main" id="{24DE8484-F221-D0A0-A638-A8D8DFF319AF}"/>
              </a:ext>
            </a:extLst>
          </p:cNvPr>
          <p:cNvSpPr txBox="1"/>
          <p:nvPr/>
        </p:nvSpPr>
        <p:spPr>
          <a:xfrm>
            <a:off x="36663" y="9485106"/>
            <a:ext cx="11878382" cy="31803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240 kV, 3 µm focal spot size</a:t>
            </a:r>
          </a:p>
          <a:p>
            <a:pPr marL="0" marR="0" indent="0" algn="ctr" defTabSz="825500" rtl="0" fontAlgn="auto" latinLnBrk="0" hangingPunct="0">
              <a:lnSpc>
                <a:spcPct val="100000"/>
              </a:lnSpc>
              <a:spcBef>
                <a:spcPts val="0"/>
              </a:spcBef>
              <a:spcAft>
                <a:spcPts val="0"/>
              </a:spcAft>
              <a:buClrTx/>
              <a:buSzTx/>
              <a:buFontTx/>
              <a:buNone/>
              <a:tabLst/>
            </a:pPr>
            <a:r>
              <a:rPr lang="en-US" sz="4000" b="0" dirty="0">
                <a:latin typeface="Calibri" panose="020F0502020204030204" pitchFamily="34" charset="0"/>
                <a:cs typeface="Calibri" panose="020F0502020204030204" pitchFamily="34" charset="0"/>
              </a:rPr>
              <a:t>Sample stage can hold up to 80 kg</a:t>
            </a:r>
          </a:p>
          <a:p>
            <a:pPr marL="0" marR="0" indent="0" algn="ctr" defTabSz="825500" rtl="0" fontAlgn="auto" latinLnBrk="0" hangingPunct="0">
              <a:lnSpc>
                <a:spcPct val="100000"/>
              </a:lnSpc>
              <a:spcBef>
                <a:spcPts val="0"/>
              </a:spcBef>
              <a:spcAft>
                <a:spcPts val="0"/>
              </a:spcAft>
              <a:buClrTx/>
              <a:buSzTx/>
              <a:buFontTx/>
              <a:buNone/>
              <a:tabLst/>
            </a:pP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Within a bunker </a:t>
            </a: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Wingdings" panose="05000000000000000000" pitchFamily="2" charset="2"/>
              </a:rPr>
              <a:t> more space for </a:t>
            </a:r>
          </a:p>
          <a:p>
            <a:pPr marL="0" marR="0" indent="0" algn="ctr" defTabSz="825500" rtl="0" fontAlgn="auto" latinLnBrk="0" hangingPunct="0">
              <a:lnSpc>
                <a:spcPct val="100000"/>
              </a:lnSpc>
              <a:spcBef>
                <a:spcPts val="0"/>
              </a:spcBef>
              <a:spcAft>
                <a:spcPts val="0"/>
              </a:spcAft>
              <a:buClrTx/>
              <a:buSzTx/>
              <a:buFontTx/>
              <a:buNone/>
              <a:tabLst/>
            </a:pP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Wingdings" panose="05000000000000000000" pitchFamily="2" charset="2"/>
              </a:rPr>
              <a:t>in-situ experiments compared to CoreTOM</a:t>
            </a:r>
          </a:p>
          <a:p>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Long propagation distance </a:t>
            </a: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Wingdings" panose="05000000000000000000" pitchFamily="2" charset="2"/>
              </a:rPr>
              <a:t> Phase contrast</a:t>
            </a:r>
          </a:p>
        </p:txBody>
      </p:sp>
      <p:sp>
        <p:nvSpPr>
          <p:cNvPr id="17" name="TextBox 16">
            <a:extLst>
              <a:ext uri="{FF2B5EF4-FFF2-40B4-BE49-F238E27FC236}">
                <a16:creationId xmlns:a16="http://schemas.microsoft.com/office/drawing/2014/main" id="{3353D8C0-D966-9621-70C7-9BFDC5AAD10E}"/>
              </a:ext>
            </a:extLst>
          </p:cNvPr>
          <p:cNvSpPr txBox="1"/>
          <p:nvPr/>
        </p:nvSpPr>
        <p:spPr>
          <a:xfrm>
            <a:off x="12230552" y="9603418"/>
            <a:ext cx="9798088" cy="13336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180 kV, 3 µm focal spot size</a:t>
            </a:r>
          </a:p>
          <a:p>
            <a:pPr marL="0" marR="0" indent="0" algn="ctr" defTabSz="825500" rtl="0" fontAlgn="auto" latinLnBrk="0" hangingPunct="0">
              <a:lnSpc>
                <a:spcPct val="100000"/>
              </a:lnSpc>
              <a:spcBef>
                <a:spcPts val="0"/>
              </a:spcBef>
              <a:spcAft>
                <a:spcPts val="0"/>
              </a:spcAft>
              <a:buClrTx/>
              <a:buSzTx/>
              <a:buFontTx/>
              <a:buNone/>
              <a:tabLst/>
            </a:pP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Easy for Stacked</a:t>
            </a:r>
            <a:r>
              <a:rPr lang="en-US" sz="4000" b="0" dirty="0">
                <a:latin typeface="Calibri" panose="020F0502020204030204" pitchFamily="34" charset="0"/>
                <a:cs typeface="Calibri" panose="020F0502020204030204" pitchFamily="34" charset="0"/>
              </a:rPr>
              <a:t>, Helical or dynamic scans</a:t>
            </a:r>
            <a:endPar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endParaRPr>
          </a:p>
        </p:txBody>
      </p:sp>
    </p:spTree>
    <p:extLst>
      <p:ext uri="{BB962C8B-B14F-4D97-AF65-F5344CB8AC3E}">
        <p14:creationId xmlns:p14="http://schemas.microsoft.com/office/powerpoint/2010/main" val="3701711222"/>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360D269A-0DEA-1243-AC7F-6A63ACD78FC9}"/>
              </a:ext>
            </a:extLst>
          </p:cNvPr>
          <p:cNvPicPr>
            <a:picLocks noChangeAspect="1"/>
          </p:cNvPicPr>
          <p:nvPr/>
        </p:nvPicPr>
        <p:blipFill rotWithShape="1">
          <a:blip r:embed="rId2">
            <a:extLst>
              <a:ext uri="{28A0092B-C50C-407E-A947-70E740481C1C}">
                <a14:useLocalDpi xmlns:a14="http://schemas.microsoft.com/office/drawing/2010/main" val="0"/>
              </a:ext>
            </a:extLst>
          </a:blip>
          <a:srcRect t="97959"/>
          <a:stretch/>
        </p:blipFill>
        <p:spPr>
          <a:xfrm>
            <a:off x="0" y="13436082"/>
            <a:ext cx="24384000" cy="279918"/>
          </a:xfrm>
          <a:prstGeom prst="rect">
            <a:avLst/>
          </a:prstGeom>
        </p:spPr>
      </p:pic>
      <p:sp>
        <p:nvSpPr>
          <p:cNvPr id="123" name="Titel komt hier"/>
          <p:cNvSpPr txBox="1"/>
          <p:nvPr/>
        </p:nvSpPr>
        <p:spPr>
          <a:xfrm>
            <a:off x="1313749" y="164688"/>
            <a:ext cx="22066203" cy="231858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defRPr sz="6800"/>
            </a:lvl1pPr>
          </a:lstStyle>
          <a:p>
            <a:r>
              <a:rPr lang="en-US" sz="7200" dirty="0">
                <a:latin typeface="Calibri" panose="020F0502020204030204" pitchFamily="34" charset="0"/>
                <a:cs typeface="Calibri" panose="020F0502020204030204" pitchFamily="34" charset="0"/>
              </a:rPr>
              <a:t>For very small samples (1 mm diameter), </a:t>
            </a:r>
          </a:p>
          <a:p>
            <a:r>
              <a:rPr lang="en-US" sz="7200" dirty="0">
                <a:latin typeface="Calibri" panose="020F0502020204030204" pitchFamily="34" charset="0"/>
                <a:cs typeface="Calibri" panose="020F0502020204030204" pitchFamily="34" charset="0"/>
              </a:rPr>
              <a:t>you can use nano-CT scanners</a:t>
            </a:r>
            <a:endParaRPr sz="7200" dirty="0">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94D55C2B-1B01-03EF-5683-A1BE18CAE7DB}"/>
              </a:ext>
            </a:extLst>
          </p:cNvPr>
          <p:cNvPicPr>
            <a:picLocks noChangeAspect="1"/>
          </p:cNvPicPr>
          <p:nvPr/>
        </p:nvPicPr>
        <p:blipFill>
          <a:blip r:embed="rId3"/>
          <a:stretch>
            <a:fillRect/>
          </a:stretch>
        </p:blipFill>
        <p:spPr>
          <a:xfrm>
            <a:off x="18347094" y="10937116"/>
            <a:ext cx="5684735" cy="1961310"/>
          </a:xfrm>
          <a:prstGeom prst="rect">
            <a:avLst/>
          </a:prstGeom>
        </p:spPr>
      </p:pic>
      <p:sp>
        <p:nvSpPr>
          <p:cNvPr id="14" name="TextBox 13">
            <a:extLst>
              <a:ext uri="{FF2B5EF4-FFF2-40B4-BE49-F238E27FC236}">
                <a16:creationId xmlns:a16="http://schemas.microsoft.com/office/drawing/2014/main" id="{ECDADD4F-2124-42BB-3A06-A85715997CA6}"/>
              </a:ext>
            </a:extLst>
          </p:cNvPr>
          <p:cNvSpPr txBox="1"/>
          <p:nvPr/>
        </p:nvSpPr>
        <p:spPr>
          <a:xfrm>
            <a:off x="1918204" y="2853193"/>
            <a:ext cx="8115300" cy="71814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400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Nanowood</a:t>
            </a:r>
          </a:p>
        </p:txBody>
      </p:sp>
      <p:sp>
        <p:nvSpPr>
          <p:cNvPr id="15" name="TextBox 14">
            <a:extLst>
              <a:ext uri="{FF2B5EF4-FFF2-40B4-BE49-F238E27FC236}">
                <a16:creationId xmlns:a16="http://schemas.microsoft.com/office/drawing/2014/main" id="{1AF14AF5-2D45-10AC-7292-BEFD11E82D37}"/>
              </a:ext>
            </a:extLst>
          </p:cNvPr>
          <p:cNvSpPr txBox="1"/>
          <p:nvPr/>
        </p:nvSpPr>
        <p:spPr>
          <a:xfrm>
            <a:off x="13252729" y="2820203"/>
            <a:ext cx="8115300" cy="71814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400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Medusa</a:t>
            </a:r>
          </a:p>
        </p:txBody>
      </p:sp>
      <p:sp>
        <p:nvSpPr>
          <p:cNvPr id="16" name="TextBox 15">
            <a:extLst>
              <a:ext uri="{FF2B5EF4-FFF2-40B4-BE49-F238E27FC236}">
                <a16:creationId xmlns:a16="http://schemas.microsoft.com/office/drawing/2014/main" id="{24DE8484-F221-D0A0-A638-A8D8DFF319AF}"/>
              </a:ext>
            </a:extLst>
          </p:cNvPr>
          <p:cNvSpPr txBox="1"/>
          <p:nvPr/>
        </p:nvSpPr>
        <p:spPr>
          <a:xfrm>
            <a:off x="94284" y="9465408"/>
            <a:ext cx="11878382" cy="1949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Two Sources and two detectors </a:t>
            </a:r>
          </a:p>
          <a:p>
            <a:pPr marL="0" marR="0" indent="0" algn="ctr" defTabSz="825500" rtl="0" fontAlgn="auto" latinLnBrk="0" hangingPunct="0">
              <a:lnSpc>
                <a:spcPct val="100000"/>
              </a:lnSpc>
              <a:spcBef>
                <a:spcPts val="0"/>
              </a:spcBef>
              <a:spcAft>
                <a:spcPts val="0"/>
              </a:spcAft>
              <a:buClrTx/>
              <a:buSzTx/>
              <a:buFontTx/>
              <a:buNone/>
              <a:tabLst/>
            </a:pPr>
            <a:r>
              <a:rPr lang="en-US" sz="4000" b="0" dirty="0">
                <a:latin typeface="Calibri" panose="020F0502020204030204" pitchFamily="34" charset="0"/>
                <a:cs typeface="Calibri" panose="020F0502020204030204" pitchFamily="34" charset="0"/>
              </a:rPr>
              <a:t>Can be used for Micro- and Nano-CT</a:t>
            </a:r>
          </a:p>
          <a:p>
            <a:pPr marL="0" marR="0" indent="0" algn="ctr" defTabSz="825500" rtl="0" fontAlgn="auto" latinLnBrk="0" hangingPunct="0">
              <a:lnSpc>
                <a:spcPct val="100000"/>
              </a:lnSpc>
              <a:spcBef>
                <a:spcPts val="0"/>
              </a:spcBef>
              <a:spcAft>
                <a:spcPts val="0"/>
              </a:spcAft>
              <a:buClrTx/>
              <a:buSzTx/>
              <a:buFontTx/>
              <a:buNone/>
              <a:tabLst/>
            </a:pP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Up to 0</a:t>
            </a:r>
            <a:r>
              <a:rPr lang="en-US" sz="4000" b="0" dirty="0">
                <a:latin typeface="Calibri" panose="020F0502020204030204" pitchFamily="34" charset="0"/>
                <a:cs typeface="Calibri" panose="020F0502020204030204" pitchFamily="34" charset="0"/>
              </a:rPr>
              <a:t>.4 µm voxel size (0.9 µm for earth materials)</a:t>
            </a:r>
            <a:endPar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endParaRPr>
          </a:p>
        </p:txBody>
      </p:sp>
      <p:sp>
        <p:nvSpPr>
          <p:cNvPr id="17" name="TextBox 16">
            <a:extLst>
              <a:ext uri="{FF2B5EF4-FFF2-40B4-BE49-F238E27FC236}">
                <a16:creationId xmlns:a16="http://schemas.microsoft.com/office/drawing/2014/main" id="{3353D8C0-D966-9621-70C7-9BFDC5AAD10E}"/>
              </a:ext>
            </a:extLst>
          </p:cNvPr>
          <p:cNvSpPr txBox="1"/>
          <p:nvPr/>
        </p:nvSpPr>
        <p:spPr>
          <a:xfrm>
            <a:off x="12411335" y="9498398"/>
            <a:ext cx="9798088" cy="1949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Long propagation distance </a:t>
            </a: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Wingdings" panose="05000000000000000000" pitchFamily="2" charset="2"/>
              </a:rPr>
              <a:t> Phase contrast</a:t>
            </a:r>
          </a:p>
          <a:p>
            <a:pPr marL="0" marR="0" indent="0" algn="ctr" defTabSz="825500" rtl="0" fontAlgn="auto" latinLnBrk="0" hangingPunct="0">
              <a:lnSpc>
                <a:spcPct val="100000"/>
              </a:lnSpc>
              <a:spcBef>
                <a:spcPts val="0"/>
              </a:spcBef>
              <a:spcAft>
                <a:spcPts val="0"/>
              </a:spcAft>
              <a:buClrTx/>
              <a:buSzTx/>
              <a:buFontTx/>
              <a:buNone/>
              <a:tabLst/>
            </a:pP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Wingdings" panose="05000000000000000000" pitchFamily="2" charset="2"/>
              </a:rPr>
              <a:t>Focal spot size up to 0.9 µm voxel size</a:t>
            </a:r>
          </a:p>
          <a:p>
            <a:pPr marL="0" marR="0" indent="0" algn="ctr" defTabSz="825500" rtl="0" fontAlgn="auto" latinLnBrk="0" hangingPunct="0">
              <a:lnSpc>
                <a:spcPct val="100000"/>
              </a:lnSpc>
              <a:spcBef>
                <a:spcPts val="0"/>
              </a:spcBef>
              <a:spcAft>
                <a:spcPts val="0"/>
              </a:spcAft>
              <a:buClrTx/>
              <a:buSzTx/>
              <a:buFontTx/>
              <a:buNone/>
              <a:tabLst/>
            </a:pPr>
            <a:r>
              <a:rPr lang="en-US" sz="4000" b="0" dirty="0">
                <a:latin typeface="Calibri" panose="020F0502020204030204" pitchFamily="34" charset="0"/>
                <a:cs typeface="Calibri" panose="020F0502020204030204" pitchFamily="34" charset="0"/>
                <a:sym typeface="Wingdings" panose="05000000000000000000" pitchFamily="2" charset="2"/>
              </a:rPr>
              <a:t>Experimental setup: e.g. gratings</a:t>
            </a:r>
            <a:endPar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endParaRPr>
          </a:p>
        </p:txBody>
      </p:sp>
      <p:pic>
        <p:nvPicPr>
          <p:cNvPr id="3" name="Picture 2" descr="A machine in a factory&#10;&#10;Description automatically generated">
            <a:extLst>
              <a:ext uri="{FF2B5EF4-FFF2-40B4-BE49-F238E27FC236}">
                <a16:creationId xmlns:a16="http://schemas.microsoft.com/office/drawing/2014/main" id="{910DE7E2-0FC8-0AE3-F20C-FB6C4A789A0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620157" y="3571338"/>
            <a:ext cx="9828910" cy="5894070"/>
          </a:xfrm>
          <a:prstGeom prst="rect">
            <a:avLst/>
          </a:prstGeom>
        </p:spPr>
      </p:pic>
      <p:pic>
        <p:nvPicPr>
          <p:cNvPr id="6" name="Picture 5" descr="A machine in a factory&#10;&#10;Description automatically generated">
            <a:extLst>
              <a:ext uri="{FF2B5EF4-FFF2-40B4-BE49-F238E27FC236}">
                <a16:creationId xmlns:a16="http://schemas.microsoft.com/office/drawing/2014/main" id="{8C112689-D45A-8A0C-7BC5-5D693FF0667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5870" r="9790"/>
          <a:stretch/>
        </p:blipFill>
        <p:spPr>
          <a:xfrm>
            <a:off x="1313749" y="3571338"/>
            <a:ext cx="9640001" cy="5894070"/>
          </a:xfrm>
          <a:prstGeom prst="rect">
            <a:avLst/>
          </a:prstGeom>
        </p:spPr>
      </p:pic>
    </p:spTree>
    <p:extLst>
      <p:ext uri="{BB962C8B-B14F-4D97-AF65-F5344CB8AC3E}">
        <p14:creationId xmlns:p14="http://schemas.microsoft.com/office/powerpoint/2010/main" val="1544352696"/>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360D269A-0DEA-1243-AC7F-6A63ACD78FC9}"/>
              </a:ext>
            </a:extLst>
          </p:cNvPr>
          <p:cNvPicPr>
            <a:picLocks noChangeAspect="1"/>
          </p:cNvPicPr>
          <p:nvPr/>
        </p:nvPicPr>
        <p:blipFill rotWithShape="1">
          <a:blip r:embed="rId2">
            <a:extLst>
              <a:ext uri="{28A0092B-C50C-407E-A947-70E740481C1C}">
                <a14:useLocalDpi xmlns:a14="http://schemas.microsoft.com/office/drawing/2010/main" val="0"/>
              </a:ext>
            </a:extLst>
          </a:blip>
          <a:srcRect t="97959"/>
          <a:stretch/>
        </p:blipFill>
        <p:spPr>
          <a:xfrm>
            <a:off x="0" y="13436082"/>
            <a:ext cx="24384000" cy="279918"/>
          </a:xfrm>
          <a:prstGeom prst="rect">
            <a:avLst/>
          </a:prstGeom>
        </p:spPr>
      </p:pic>
      <p:sp>
        <p:nvSpPr>
          <p:cNvPr id="123" name="Titel komt hier"/>
          <p:cNvSpPr txBox="1"/>
          <p:nvPr/>
        </p:nvSpPr>
        <p:spPr>
          <a:xfrm>
            <a:off x="1313749" y="164688"/>
            <a:ext cx="22066203" cy="231858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gn="l">
              <a:defRPr sz="6800"/>
            </a:lvl1pPr>
          </a:lstStyle>
          <a:p>
            <a:r>
              <a:rPr lang="en-US" sz="7200" dirty="0">
                <a:latin typeface="Calibri" panose="020F0502020204030204" pitchFamily="34" charset="0"/>
                <a:cs typeface="Calibri" panose="020F0502020204030204" pitchFamily="34" charset="0"/>
              </a:rPr>
              <a:t>A system for dynamic imaging and combining µXRF and nano/micro-CT is available as well</a:t>
            </a:r>
            <a:endParaRPr sz="7200" dirty="0">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94D55C2B-1B01-03EF-5683-A1BE18CAE7DB}"/>
              </a:ext>
            </a:extLst>
          </p:cNvPr>
          <p:cNvPicPr>
            <a:picLocks noChangeAspect="1"/>
          </p:cNvPicPr>
          <p:nvPr/>
        </p:nvPicPr>
        <p:blipFill>
          <a:blip r:embed="rId3"/>
          <a:stretch>
            <a:fillRect/>
          </a:stretch>
        </p:blipFill>
        <p:spPr>
          <a:xfrm>
            <a:off x="18347094" y="10937116"/>
            <a:ext cx="5684735" cy="1961310"/>
          </a:xfrm>
          <a:prstGeom prst="rect">
            <a:avLst/>
          </a:prstGeom>
        </p:spPr>
      </p:pic>
      <p:sp>
        <p:nvSpPr>
          <p:cNvPr id="14" name="TextBox 13">
            <a:extLst>
              <a:ext uri="{FF2B5EF4-FFF2-40B4-BE49-F238E27FC236}">
                <a16:creationId xmlns:a16="http://schemas.microsoft.com/office/drawing/2014/main" id="{ECDADD4F-2124-42BB-3A06-A85715997CA6}"/>
              </a:ext>
            </a:extLst>
          </p:cNvPr>
          <p:cNvSpPr txBox="1"/>
          <p:nvPr/>
        </p:nvSpPr>
        <p:spPr>
          <a:xfrm>
            <a:off x="1918204" y="2853193"/>
            <a:ext cx="8115300" cy="71814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400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EMCT</a:t>
            </a:r>
          </a:p>
        </p:txBody>
      </p:sp>
      <p:sp>
        <p:nvSpPr>
          <p:cNvPr id="15" name="TextBox 14">
            <a:extLst>
              <a:ext uri="{FF2B5EF4-FFF2-40B4-BE49-F238E27FC236}">
                <a16:creationId xmlns:a16="http://schemas.microsoft.com/office/drawing/2014/main" id="{1AF14AF5-2D45-10AC-7292-BEFD11E82D37}"/>
              </a:ext>
            </a:extLst>
          </p:cNvPr>
          <p:cNvSpPr txBox="1"/>
          <p:nvPr/>
        </p:nvSpPr>
        <p:spPr>
          <a:xfrm>
            <a:off x="13252729" y="2820203"/>
            <a:ext cx="8115300" cy="71814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400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Herakles</a:t>
            </a:r>
          </a:p>
        </p:txBody>
      </p:sp>
      <p:sp>
        <p:nvSpPr>
          <p:cNvPr id="16" name="TextBox 15">
            <a:extLst>
              <a:ext uri="{FF2B5EF4-FFF2-40B4-BE49-F238E27FC236}">
                <a16:creationId xmlns:a16="http://schemas.microsoft.com/office/drawing/2014/main" id="{24DE8484-F221-D0A0-A638-A8D8DFF319AF}"/>
              </a:ext>
            </a:extLst>
          </p:cNvPr>
          <p:cNvSpPr txBox="1"/>
          <p:nvPr/>
        </p:nvSpPr>
        <p:spPr>
          <a:xfrm>
            <a:off x="158769" y="9498399"/>
            <a:ext cx="11878382" cy="31803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Gantry-based system </a:t>
            </a: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Wingdings" panose="05000000000000000000" pitchFamily="2" charset="2"/>
              </a:rPr>
              <a:t> Ideal for flow experiments</a:t>
            </a:r>
          </a:p>
          <a:p>
            <a:pPr marL="0" marR="0" indent="0" algn="ctr" defTabSz="825500" rtl="0" fontAlgn="auto" latinLnBrk="0" hangingPunct="0">
              <a:lnSpc>
                <a:spcPct val="100000"/>
              </a:lnSpc>
              <a:spcBef>
                <a:spcPts val="0"/>
              </a:spcBef>
              <a:spcAft>
                <a:spcPts val="0"/>
              </a:spcAft>
              <a:buClrTx/>
              <a:buSzTx/>
              <a:buFontTx/>
              <a:buNone/>
              <a:tabLst/>
            </a:pPr>
            <a:r>
              <a:rPr lang="en-US" sz="4000" b="0" dirty="0">
                <a:latin typeface="Calibri" panose="020F0502020204030204" pitchFamily="34" charset="0"/>
                <a:cs typeface="Calibri" panose="020F0502020204030204" pitchFamily="34" charset="0"/>
                <a:sym typeface="Wingdings" panose="05000000000000000000" pitchFamily="2" charset="2"/>
              </a:rPr>
              <a:t>Fast imaging up to 12s/rotation</a:t>
            </a:r>
          </a:p>
          <a:p>
            <a:pPr marL="0" marR="0" indent="0" algn="ctr" defTabSz="825500" rtl="0" fontAlgn="auto" latinLnBrk="0" hangingPunct="0">
              <a:lnSpc>
                <a:spcPct val="100000"/>
              </a:lnSpc>
              <a:spcBef>
                <a:spcPts val="0"/>
              </a:spcBef>
              <a:spcAft>
                <a:spcPts val="0"/>
              </a:spcAft>
              <a:buClrTx/>
              <a:buSzTx/>
              <a:buFontTx/>
              <a:buNone/>
              <a:tabLst/>
            </a:pP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Wingdings" panose="05000000000000000000" pitchFamily="2" charset="2"/>
              </a:rPr>
              <a:t>Up to 5 µm voxel size</a:t>
            </a:r>
          </a:p>
          <a:p>
            <a:pPr marL="0" marR="0" indent="0" algn="ctr" defTabSz="825500" rtl="0" fontAlgn="auto" latinLnBrk="0" hangingPunct="0">
              <a:lnSpc>
                <a:spcPct val="100000"/>
              </a:lnSpc>
              <a:spcBef>
                <a:spcPts val="0"/>
              </a:spcBef>
              <a:spcAft>
                <a:spcPts val="0"/>
              </a:spcAft>
              <a:buClrTx/>
              <a:buSzTx/>
              <a:buFontTx/>
              <a:buNone/>
              <a:tabLst/>
            </a:pPr>
            <a:r>
              <a:rPr lang="en-US" sz="4000" b="0" dirty="0">
                <a:latin typeface="Calibri" panose="020F0502020204030204" pitchFamily="34" charset="0"/>
                <a:cs typeface="Calibri" panose="020F0502020204030204" pitchFamily="34" charset="0"/>
                <a:sym typeface="Wingdings" panose="05000000000000000000" pitchFamily="2" charset="2"/>
              </a:rPr>
              <a:t>+ </a:t>
            </a:r>
          </a:p>
          <a:p>
            <a:pPr marL="0" marR="0" indent="0" algn="ctr" defTabSz="825500" rtl="0" fontAlgn="auto" latinLnBrk="0" hangingPunct="0">
              <a:lnSpc>
                <a:spcPct val="100000"/>
              </a:lnSpc>
              <a:spcBef>
                <a:spcPts val="0"/>
              </a:spcBef>
              <a:spcAft>
                <a:spcPts val="0"/>
              </a:spcAft>
              <a:buClrTx/>
              <a:buSzTx/>
              <a:buFontTx/>
              <a:buNone/>
              <a:tabLst/>
            </a:pPr>
            <a:r>
              <a:rPr kumimoji="0" lang="en-US" sz="4000" b="0" i="0" u="none" strike="noStrike" cap="none" spc="0" normalizeH="0" baseline="0" dirty="0" err="1">
                <a:ln>
                  <a:noFill/>
                </a:ln>
                <a:solidFill>
                  <a:srgbClr val="000000"/>
                </a:solidFill>
                <a:effectLst/>
                <a:uFillTx/>
                <a:latin typeface="Calibri" panose="020F0502020204030204" pitchFamily="34" charset="0"/>
                <a:cs typeface="Calibri" panose="020F0502020204030204" pitchFamily="34" charset="0"/>
                <a:sym typeface="Wingdings" panose="05000000000000000000" pitchFamily="2" charset="2"/>
              </a:rPr>
              <a:t>D</a:t>
            </a:r>
            <a:r>
              <a:rPr lang="en-US" sz="4000" b="0" dirty="0" err="1">
                <a:latin typeface="Calibri" panose="020F0502020204030204" pitchFamily="34" charset="0"/>
                <a:cs typeface="Calibri" panose="020F0502020204030204" pitchFamily="34" charset="0"/>
                <a:sym typeface="Wingdings" panose="05000000000000000000" pitchFamily="2" charset="2"/>
              </a:rPr>
              <a:t>ynaTOM</a:t>
            </a:r>
            <a:r>
              <a:rPr lang="en-US" sz="4000" b="0" dirty="0">
                <a:latin typeface="Calibri" panose="020F0502020204030204" pitchFamily="34" charset="0"/>
                <a:cs typeface="Calibri" panose="020F0502020204030204" pitchFamily="34" charset="0"/>
                <a:sym typeface="Wingdings" panose="05000000000000000000" pitchFamily="2" charset="2"/>
              </a:rPr>
              <a:t> (TESCAN)</a:t>
            </a:r>
            <a:endPar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endParaRPr>
          </a:p>
        </p:txBody>
      </p:sp>
      <p:sp>
        <p:nvSpPr>
          <p:cNvPr id="17" name="TextBox 16">
            <a:extLst>
              <a:ext uri="{FF2B5EF4-FFF2-40B4-BE49-F238E27FC236}">
                <a16:creationId xmlns:a16="http://schemas.microsoft.com/office/drawing/2014/main" id="{3353D8C0-D966-9621-70C7-9BFDC5AAD10E}"/>
              </a:ext>
            </a:extLst>
          </p:cNvPr>
          <p:cNvSpPr txBox="1"/>
          <p:nvPr/>
        </p:nvSpPr>
        <p:spPr>
          <a:xfrm>
            <a:off x="12346850" y="9531389"/>
            <a:ext cx="9798088" cy="13336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lang="en-US" sz="4000" b="0" dirty="0">
                <a:latin typeface="Calibri" panose="020F0502020204030204" pitchFamily="34" charset="0"/>
                <a:cs typeface="Calibri" panose="020F0502020204030204" pitchFamily="34" charset="0"/>
              </a:rPr>
              <a:t>µCT/nano-CT + µXRF in one system</a:t>
            </a:r>
          </a:p>
          <a:p>
            <a:pPr marL="0" marR="0" indent="0" algn="ctr" defTabSz="825500" rtl="0" fontAlgn="auto" latinLnBrk="0" hangingPunct="0">
              <a:lnSpc>
                <a:spcPct val="100000"/>
              </a:lnSpc>
              <a:spcBef>
                <a:spcPts val="0"/>
              </a:spcBef>
              <a:spcAft>
                <a:spcPts val="0"/>
              </a:spcAft>
              <a:buClrTx/>
              <a:buSzTx/>
              <a:buFontTx/>
              <a:buNone/>
              <a:tabLst/>
            </a:pPr>
            <a:r>
              <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Wingdings" panose="05000000000000000000" pitchFamily="2" charset="2"/>
              </a:rPr>
              <a:t>Voxel size up to 0</a:t>
            </a:r>
            <a:r>
              <a:rPr lang="en-US" sz="4000" b="0" dirty="0">
                <a:latin typeface="Calibri" panose="020F0502020204030204" pitchFamily="34" charset="0"/>
                <a:cs typeface="Calibri" panose="020F0502020204030204" pitchFamily="34" charset="0"/>
                <a:sym typeface="Wingdings" panose="05000000000000000000" pitchFamily="2" charset="2"/>
              </a:rPr>
              <a:t>.7 µm</a:t>
            </a:r>
            <a:endParaRPr kumimoji="0" lang="en-US" sz="4000" b="0"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endParaRPr>
          </a:p>
        </p:txBody>
      </p:sp>
      <p:pic>
        <p:nvPicPr>
          <p:cNvPr id="5" name="Picture 4" descr="A machine with many parts&#10;&#10;Description automatically generated with medium confidence">
            <a:extLst>
              <a:ext uri="{FF2B5EF4-FFF2-40B4-BE49-F238E27FC236}">
                <a16:creationId xmlns:a16="http://schemas.microsoft.com/office/drawing/2014/main" id="{FC9D200A-1CB2-5C8F-733C-295DAD540517}"/>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5778" t="15782" r="8500" b="6434"/>
          <a:stretch/>
        </p:blipFill>
        <p:spPr>
          <a:xfrm>
            <a:off x="12411335" y="3571338"/>
            <a:ext cx="9798088" cy="5927061"/>
          </a:xfrm>
          <a:prstGeom prst="rect">
            <a:avLst/>
          </a:prstGeom>
        </p:spPr>
      </p:pic>
      <p:pic>
        <p:nvPicPr>
          <p:cNvPr id="8" name="Picture 7" descr="A machine with wires and wires&#10;&#10;Description automatically generated">
            <a:extLst>
              <a:ext uri="{FF2B5EF4-FFF2-40B4-BE49-F238E27FC236}">
                <a16:creationId xmlns:a16="http://schemas.microsoft.com/office/drawing/2014/main" id="{73BA74AD-5889-0CC8-E7E0-86411D7ED9F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3499" t="9727" r="2501"/>
          <a:stretch/>
        </p:blipFill>
        <p:spPr>
          <a:xfrm>
            <a:off x="1918204" y="3515382"/>
            <a:ext cx="8643957" cy="5927060"/>
          </a:xfrm>
          <a:prstGeom prst="rect">
            <a:avLst/>
          </a:prstGeom>
        </p:spPr>
      </p:pic>
      <p:pic>
        <p:nvPicPr>
          <p:cNvPr id="2" name="Logo EN">
            <a:extLst>
              <a:ext uri="{FF2B5EF4-FFF2-40B4-BE49-F238E27FC236}">
                <a16:creationId xmlns:a16="http://schemas.microsoft.com/office/drawing/2014/main" id="{FA7D5DD1-542F-F19C-5633-EA607E48305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79930" y="10651446"/>
            <a:ext cx="3164541" cy="2532650"/>
          </a:xfrm>
          <a:prstGeom prst="rect">
            <a:avLst/>
          </a:prstGeom>
        </p:spPr>
      </p:pic>
    </p:spTree>
    <p:extLst>
      <p:ext uri="{BB962C8B-B14F-4D97-AF65-F5344CB8AC3E}">
        <p14:creationId xmlns:p14="http://schemas.microsoft.com/office/powerpoint/2010/main" val="1836483177"/>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ADE185-7E99-0BB1-2CA7-1AEA79DA4FF4}"/>
            </a:ext>
          </a:extLst>
        </p:cNvPr>
        <p:cNvGrpSpPr/>
        <p:nvPr/>
      </p:nvGrpSpPr>
      <p:grpSpPr>
        <a:xfrm>
          <a:off x="0" y="0"/>
          <a:ext cx="0" cy="0"/>
          <a:chOff x="0" y="0"/>
          <a:chExt cx="0" cy="0"/>
        </a:xfrm>
      </p:grpSpPr>
      <p:pic>
        <p:nvPicPr>
          <p:cNvPr id="4" name="Afbeelding 3">
            <a:extLst>
              <a:ext uri="{FF2B5EF4-FFF2-40B4-BE49-F238E27FC236}">
                <a16:creationId xmlns:a16="http://schemas.microsoft.com/office/drawing/2014/main" id="{1719E837-32B8-1C17-399A-21218B54187A}"/>
              </a:ext>
            </a:extLst>
          </p:cNvPr>
          <p:cNvPicPr>
            <a:picLocks noChangeAspect="1"/>
          </p:cNvPicPr>
          <p:nvPr/>
        </p:nvPicPr>
        <p:blipFill rotWithShape="1">
          <a:blip r:embed="rId2">
            <a:extLst>
              <a:ext uri="{28A0092B-C50C-407E-A947-70E740481C1C}">
                <a14:useLocalDpi xmlns:a14="http://schemas.microsoft.com/office/drawing/2010/main" val="0"/>
              </a:ext>
            </a:extLst>
          </a:blip>
          <a:srcRect t="97959"/>
          <a:stretch/>
        </p:blipFill>
        <p:spPr>
          <a:xfrm>
            <a:off x="0" y="13436082"/>
            <a:ext cx="24384000" cy="279918"/>
          </a:xfrm>
          <a:prstGeom prst="rect">
            <a:avLst/>
          </a:prstGeom>
        </p:spPr>
      </p:pic>
      <p:sp>
        <p:nvSpPr>
          <p:cNvPr id="123" name="Titel komt hier">
            <a:extLst>
              <a:ext uri="{FF2B5EF4-FFF2-40B4-BE49-F238E27FC236}">
                <a16:creationId xmlns:a16="http://schemas.microsoft.com/office/drawing/2014/main" id="{66B318AC-A2FB-DDC2-02ED-98E6ABAEE41B}"/>
              </a:ext>
            </a:extLst>
          </p:cNvPr>
          <p:cNvSpPr txBox="1"/>
          <p:nvPr/>
        </p:nvSpPr>
        <p:spPr>
          <a:xfrm>
            <a:off x="1313750" y="627584"/>
            <a:ext cx="21779332"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gn="l">
              <a:defRPr sz="6800"/>
            </a:lvl1pPr>
          </a:lstStyle>
          <a:p>
            <a:r>
              <a:rPr lang="en-US" sz="7200" dirty="0">
                <a:latin typeface="Calibri" panose="020F0502020204030204" pitchFamily="34" charset="0"/>
                <a:cs typeface="Calibri" panose="020F0502020204030204" pitchFamily="34" charset="0"/>
              </a:rPr>
              <a:t>Internal structures of opaque objects can be visualized</a:t>
            </a:r>
          </a:p>
        </p:txBody>
      </p:sp>
      <p:pic>
        <p:nvPicPr>
          <p:cNvPr id="6" name="Picture 5" descr="A collage of images of a cell&#10;&#10;Description automatically generated">
            <a:extLst>
              <a:ext uri="{FF2B5EF4-FFF2-40B4-BE49-F238E27FC236}">
                <a16:creationId xmlns:a16="http://schemas.microsoft.com/office/drawing/2014/main" id="{160BBA4C-D510-7ADA-D0A5-EA751B0ADA2E}"/>
              </a:ext>
            </a:extLst>
          </p:cNvPr>
          <p:cNvPicPr>
            <a:picLocks noChangeAspect="1"/>
          </p:cNvPicPr>
          <p:nvPr/>
        </p:nvPicPr>
        <p:blipFill>
          <a:blip r:embed="rId3" cstate="print">
            <a:extLst>
              <a:ext uri="{28A0092B-C50C-407E-A947-70E740481C1C}">
                <a14:useLocalDpi xmlns:a14="http://schemas.microsoft.com/office/drawing/2010/main" val="0"/>
              </a:ext>
            </a:extLst>
          </a:blip>
          <a:srcRect t="9612"/>
          <a:stretch/>
        </p:blipFill>
        <p:spPr>
          <a:xfrm>
            <a:off x="1313750" y="3844563"/>
            <a:ext cx="7830250" cy="7876675"/>
          </a:xfrm>
          <a:prstGeom prst="rect">
            <a:avLst/>
          </a:prstGeom>
        </p:spPr>
      </p:pic>
      <p:pic>
        <p:nvPicPr>
          <p:cNvPr id="7" name="Picture 6" descr="Calendar&#10;&#10;Description automatically generated">
            <a:extLst>
              <a:ext uri="{FF2B5EF4-FFF2-40B4-BE49-F238E27FC236}">
                <a16:creationId xmlns:a16="http://schemas.microsoft.com/office/drawing/2014/main" id="{A50022E2-F644-223D-2BE5-046810EBF8EE}"/>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13449607" y="3844562"/>
            <a:ext cx="7739854" cy="7876675"/>
          </a:xfrm>
          <a:prstGeom prst="rect">
            <a:avLst/>
          </a:prstGeom>
        </p:spPr>
      </p:pic>
      <p:sp>
        <p:nvSpPr>
          <p:cNvPr id="8" name="TextBox 43">
            <a:extLst>
              <a:ext uri="{FF2B5EF4-FFF2-40B4-BE49-F238E27FC236}">
                <a16:creationId xmlns:a16="http://schemas.microsoft.com/office/drawing/2014/main" id="{AD73BF76-04E3-4963-C39B-4BFB995C609C}"/>
              </a:ext>
            </a:extLst>
          </p:cNvPr>
          <p:cNvSpPr txBox="1"/>
          <p:nvPr/>
        </p:nvSpPr>
        <p:spPr>
          <a:xfrm>
            <a:off x="1313750" y="2372734"/>
            <a:ext cx="7830250" cy="34778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algn="ctr" defTabSz="914400" rtl="0" eaLnBrk="1" fontAlgn="auto" latinLnBrk="0" hangingPunct="1">
              <a:lnSpc>
                <a:spcPct val="100000"/>
              </a:lnSpc>
              <a:spcBef>
                <a:spcPts val="0"/>
              </a:spcBef>
              <a:spcAft>
                <a:spcPts val="0"/>
              </a:spcAft>
              <a:buClrTx/>
              <a:buSzTx/>
              <a:tabLst/>
              <a:defRPr/>
            </a:pPr>
            <a:r>
              <a:rPr lang="en-US" sz="4400" b="0" dirty="0">
                <a:latin typeface="Calibri" panose="020F0502020204030204" pitchFamily="34" charset="0"/>
                <a:cs typeface="Calibri" panose="020F0502020204030204" pitchFamily="34" charset="0"/>
                <a:sym typeface="Wingdings" panose="05000000000000000000" pitchFamily="2" charset="2"/>
              </a:rPr>
              <a:t>Radiolaria (Nanowood) – Taniel Danelian (Université de Lille)</a:t>
            </a:r>
          </a:p>
          <a:p>
            <a:pPr marL="1028700" lvl="1" indent="-571500" algn="ctr">
              <a:buFont typeface="Arial" panose="020B0604020202020204" pitchFamily="34" charset="0"/>
              <a:buChar char="•"/>
              <a:defRPr/>
            </a:pPr>
            <a:endParaRPr lang="en-US" sz="4400" b="0" dirty="0">
              <a:latin typeface="Calibri" panose="020F0502020204030204" pitchFamily="34" charset="0"/>
              <a:cs typeface="Calibri" panose="020F0502020204030204" pitchFamily="34" charset="0"/>
              <a:sym typeface="Wingdings" panose="05000000000000000000" pitchFamily="2" charset="2"/>
            </a:endParaRPr>
          </a:p>
          <a:p>
            <a:pPr marL="1028700" lvl="1" indent="-571500" algn="ctr">
              <a:buFont typeface="Arial" panose="020B0604020202020204" pitchFamily="34" charset="0"/>
              <a:buChar char="•"/>
              <a:defRPr/>
            </a:pPr>
            <a:endParaRPr lang="en-US" sz="4400" b="0" dirty="0">
              <a:latin typeface="Calibri" panose="020F0502020204030204" pitchFamily="34" charset="0"/>
              <a:cs typeface="Calibri" panose="020F0502020204030204" pitchFamily="34" charset="0"/>
              <a:sym typeface="Wingdings" panose="05000000000000000000" pitchFamily="2" charset="2"/>
            </a:endParaRPr>
          </a:p>
          <a:p>
            <a:pPr lvl="1" indent="0" algn="ctr">
              <a:defRPr/>
            </a:pPr>
            <a:endParaRPr lang="en-US" sz="4400" b="0" dirty="0">
              <a:latin typeface="Calibri" panose="020F0502020204030204" pitchFamily="34" charset="0"/>
              <a:cs typeface="Calibri" panose="020F0502020204030204" pitchFamily="34" charset="0"/>
              <a:sym typeface="Wingdings" panose="05000000000000000000" pitchFamily="2" charset="2"/>
            </a:endParaRPr>
          </a:p>
        </p:txBody>
      </p:sp>
      <p:sp>
        <p:nvSpPr>
          <p:cNvPr id="9" name="TextBox 43">
            <a:extLst>
              <a:ext uri="{FF2B5EF4-FFF2-40B4-BE49-F238E27FC236}">
                <a16:creationId xmlns:a16="http://schemas.microsoft.com/office/drawing/2014/main" id="{ED1A850F-B2B7-8847-DC82-C7867BF7F31A}"/>
              </a:ext>
            </a:extLst>
          </p:cNvPr>
          <p:cNvSpPr txBox="1"/>
          <p:nvPr/>
        </p:nvSpPr>
        <p:spPr>
          <a:xfrm>
            <a:off x="12707424" y="2372735"/>
            <a:ext cx="9553403" cy="34778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algn="ctr" defTabSz="914400" rtl="0" eaLnBrk="1" fontAlgn="auto" latinLnBrk="0" hangingPunct="1">
              <a:lnSpc>
                <a:spcPct val="100000"/>
              </a:lnSpc>
              <a:spcBef>
                <a:spcPts val="0"/>
              </a:spcBef>
              <a:spcAft>
                <a:spcPts val="0"/>
              </a:spcAft>
              <a:buClrTx/>
              <a:buSzTx/>
              <a:tabLst/>
              <a:defRPr/>
            </a:pPr>
            <a:r>
              <a:rPr lang="en-US" sz="4400" b="0" dirty="0">
                <a:latin typeface="Calibri" panose="020F0502020204030204" pitchFamily="34" charset="0"/>
                <a:cs typeface="Calibri" panose="020F0502020204030204" pitchFamily="34" charset="0"/>
                <a:sym typeface="Wingdings" panose="05000000000000000000" pitchFamily="2" charset="2"/>
              </a:rPr>
              <a:t>Echinoderms (Medusa) - Imran Rahman (Natural History Museum, UK) </a:t>
            </a:r>
          </a:p>
          <a:p>
            <a:pPr marL="1028700" lvl="1" indent="-571500" algn="ctr">
              <a:buFont typeface="Arial" panose="020B0604020202020204" pitchFamily="34" charset="0"/>
              <a:buChar char="•"/>
              <a:defRPr/>
            </a:pPr>
            <a:endParaRPr lang="en-US" sz="4400" b="0" dirty="0">
              <a:latin typeface="Calibri" panose="020F0502020204030204" pitchFamily="34" charset="0"/>
              <a:cs typeface="Calibri" panose="020F0502020204030204" pitchFamily="34" charset="0"/>
              <a:sym typeface="Wingdings" panose="05000000000000000000" pitchFamily="2" charset="2"/>
            </a:endParaRPr>
          </a:p>
          <a:p>
            <a:pPr marL="1028700" lvl="1" indent="-571500" algn="ctr">
              <a:buFont typeface="Arial" panose="020B0604020202020204" pitchFamily="34" charset="0"/>
              <a:buChar char="•"/>
              <a:defRPr/>
            </a:pPr>
            <a:endParaRPr lang="en-US" sz="4400" b="0" dirty="0">
              <a:latin typeface="Calibri" panose="020F0502020204030204" pitchFamily="34" charset="0"/>
              <a:cs typeface="Calibri" panose="020F0502020204030204" pitchFamily="34" charset="0"/>
              <a:sym typeface="Wingdings" panose="05000000000000000000" pitchFamily="2" charset="2"/>
            </a:endParaRPr>
          </a:p>
          <a:p>
            <a:pPr lvl="1" indent="0" algn="ctr">
              <a:defRPr/>
            </a:pPr>
            <a:endParaRPr lang="en-US" sz="4400" b="0" dirty="0">
              <a:latin typeface="Calibri" panose="020F0502020204030204" pitchFamily="34" charset="0"/>
              <a:cs typeface="Calibri" panose="020F0502020204030204" pitchFamily="34" charset="0"/>
              <a:sym typeface="Wingdings" panose="05000000000000000000" pitchFamily="2" charset="2"/>
            </a:endParaRPr>
          </a:p>
        </p:txBody>
      </p:sp>
    </p:spTree>
    <p:extLst>
      <p:ext uri="{BB962C8B-B14F-4D97-AF65-F5344CB8AC3E}">
        <p14:creationId xmlns:p14="http://schemas.microsoft.com/office/powerpoint/2010/main" val="887347593"/>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7B9672-5A53-88E0-AFAF-AF5E75CF701C}"/>
            </a:ext>
          </a:extLst>
        </p:cNvPr>
        <p:cNvGrpSpPr/>
        <p:nvPr/>
      </p:nvGrpSpPr>
      <p:grpSpPr>
        <a:xfrm>
          <a:off x="0" y="0"/>
          <a:ext cx="0" cy="0"/>
          <a:chOff x="0" y="0"/>
          <a:chExt cx="0" cy="0"/>
        </a:xfrm>
      </p:grpSpPr>
      <p:pic>
        <p:nvPicPr>
          <p:cNvPr id="4" name="Afbeelding 3">
            <a:extLst>
              <a:ext uri="{FF2B5EF4-FFF2-40B4-BE49-F238E27FC236}">
                <a16:creationId xmlns:a16="http://schemas.microsoft.com/office/drawing/2014/main" id="{0424EE0B-64D9-B27D-21F2-0B7930376A6D}"/>
              </a:ext>
            </a:extLst>
          </p:cNvPr>
          <p:cNvPicPr>
            <a:picLocks noChangeAspect="1"/>
          </p:cNvPicPr>
          <p:nvPr/>
        </p:nvPicPr>
        <p:blipFill rotWithShape="1">
          <a:blip r:embed="rId2">
            <a:extLst>
              <a:ext uri="{28A0092B-C50C-407E-A947-70E740481C1C}">
                <a14:useLocalDpi xmlns:a14="http://schemas.microsoft.com/office/drawing/2010/main" val="0"/>
              </a:ext>
            </a:extLst>
          </a:blip>
          <a:srcRect t="97959"/>
          <a:stretch/>
        </p:blipFill>
        <p:spPr>
          <a:xfrm>
            <a:off x="0" y="13436082"/>
            <a:ext cx="24384000" cy="279918"/>
          </a:xfrm>
          <a:prstGeom prst="rect">
            <a:avLst/>
          </a:prstGeom>
        </p:spPr>
      </p:pic>
      <p:sp>
        <p:nvSpPr>
          <p:cNvPr id="123" name="Titel komt hier">
            <a:extLst>
              <a:ext uri="{FF2B5EF4-FFF2-40B4-BE49-F238E27FC236}">
                <a16:creationId xmlns:a16="http://schemas.microsoft.com/office/drawing/2014/main" id="{A198153D-71C0-7799-9234-0F1250D72AD7}"/>
              </a:ext>
            </a:extLst>
          </p:cNvPr>
          <p:cNvSpPr txBox="1"/>
          <p:nvPr/>
        </p:nvSpPr>
        <p:spPr>
          <a:xfrm>
            <a:off x="1313750" y="73587"/>
            <a:ext cx="21015898" cy="2318583"/>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wrap="square" lIns="50800" tIns="50800" rIns="50800" bIns="50800" anchor="ctr">
            <a:spAutoFit/>
          </a:bodyPr>
          <a:lstStyle>
            <a:lvl1pPr algn="l">
              <a:defRPr sz="6800"/>
            </a:lvl1pPr>
          </a:lstStyle>
          <a:p>
            <a:r>
              <a:rPr lang="en-US" sz="7200" dirty="0">
                <a:latin typeface="Calibri" panose="020F0502020204030204" pitchFamily="34" charset="0"/>
                <a:cs typeface="Calibri" panose="020F0502020204030204" pitchFamily="34" charset="0"/>
              </a:rPr>
              <a:t>Micro-computed tomography (µCT) can investigate time dependent processes - Timelapse</a:t>
            </a:r>
            <a:endParaRPr sz="7200" dirty="0">
              <a:latin typeface="Calibri" panose="020F0502020204030204" pitchFamily="34" charset="0"/>
              <a:cs typeface="Calibri" panose="020F0502020204030204" pitchFamily="34" charset="0"/>
            </a:endParaRPr>
          </a:p>
        </p:txBody>
      </p:sp>
      <p:sp>
        <p:nvSpPr>
          <p:cNvPr id="29" name="• Bullet point">
            <a:extLst>
              <a:ext uri="{FF2B5EF4-FFF2-40B4-BE49-F238E27FC236}">
                <a16:creationId xmlns:a16="http://schemas.microsoft.com/office/drawing/2014/main" id="{91D63622-5640-4297-FE40-B1252B30D24E}"/>
              </a:ext>
            </a:extLst>
          </p:cNvPr>
          <p:cNvSpPr txBox="1"/>
          <p:nvPr/>
        </p:nvSpPr>
        <p:spPr>
          <a:xfrm>
            <a:off x="1313750" y="2600379"/>
            <a:ext cx="17963956" cy="7797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defRPr sz="6400" b="0"/>
            </a:lvl1pPr>
          </a:lstStyle>
          <a:p>
            <a:r>
              <a:rPr lang="en-US" sz="4400" dirty="0">
                <a:latin typeface="Calibri" panose="020F0502020204030204" pitchFamily="34" charset="0"/>
                <a:cs typeface="Calibri" panose="020F0502020204030204" pitchFamily="34" charset="0"/>
              </a:rPr>
              <a:t>Example dissolution of olivine</a:t>
            </a:r>
            <a:endParaRPr sz="4400" dirty="0">
              <a:latin typeface="Calibri" panose="020F0502020204030204" pitchFamily="34" charset="0"/>
              <a:cs typeface="Calibri" panose="020F0502020204030204" pitchFamily="34" charset="0"/>
            </a:endParaRPr>
          </a:p>
        </p:txBody>
      </p:sp>
      <p:pic>
        <p:nvPicPr>
          <p:cNvPr id="2" name="Picture 1">
            <a:extLst>
              <a:ext uri="{FF2B5EF4-FFF2-40B4-BE49-F238E27FC236}">
                <a16:creationId xmlns:a16="http://schemas.microsoft.com/office/drawing/2014/main" id="{BB07FA25-9994-C6A6-6F10-C306058E72C5}"/>
              </a:ext>
            </a:extLst>
          </p:cNvPr>
          <p:cNvPicPr>
            <a:picLocks noChangeAspect="1"/>
          </p:cNvPicPr>
          <p:nvPr/>
        </p:nvPicPr>
        <p:blipFill rotWithShape="1">
          <a:blip r:embed="rId3"/>
          <a:srcRect t="61469"/>
          <a:stretch/>
        </p:blipFill>
        <p:spPr>
          <a:xfrm>
            <a:off x="1313750" y="4190279"/>
            <a:ext cx="19907950" cy="4106108"/>
          </a:xfrm>
          <a:prstGeom prst="rect">
            <a:avLst/>
          </a:prstGeom>
        </p:spPr>
      </p:pic>
      <p:pic>
        <p:nvPicPr>
          <p:cNvPr id="3" name="Picture 2">
            <a:extLst>
              <a:ext uri="{FF2B5EF4-FFF2-40B4-BE49-F238E27FC236}">
                <a16:creationId xmlns:a16="http://schemas.microsoft.com/office/drawing/2014/main" id="{C705D612-E216-AE66-BCDE-A2E9F5F36A98}"/>
              </a:ext>
            </a:extLst>
          </p:cNvPr>
          <p:cNvPicPr>
            <a:picLocks noChangeAspect="1"/>
          </p:cNvPicPr>
          <p:nvPr/>
        </p:nvPicPr>
        <p:blipFill rotWithShape="1">
          <a:blip r:embed="rId3"/>
          <a:srcRect b="93919"/>
          <a:stretch/>
        </p:blipFill>
        <p:spPr>
          <a:xfrm>
            <a:off x="1561350" y="3558366"/>
            <a:ext cx="19412749" cy="631913"/>
          </a:xfrm>
          <a:prstGeom prst="rect">
            <a:avLst/>
          </a:prstGeom>
        </p:spPr>
      </p:pic>
      <p:pic>
        <p:nvPicPr>
          <p:cNvPr id="5" name="Picture 4">
            <a:extLst>
              <a:ext uri="{FF2B5EF4-FFF2-40B4-BE49-F238E27FC236}">
                <a16:creationId xmlns:a16="http://schemas.microsoft.com/office/drawing/2014/main" id="{408372AB-4679-4963-1D1F-6DA65C35DD62}"/>
              </a:ext>
            </a:extLst>
          </p:cNvPr>
          <p:cNvPicPr>
            <a:picLocks noChangeAspect="1"/>
          </p:cNvPicPr>
          <p:nvPr/>
        </p:nvPicPr>
        <p:blipFill rotWithShape="1">
          <a:blip r:embed="rId4">
            <a:extLst>
              <a:ext uri="{28A0092B-C50C-407E-A947-70E740481C1C}">
                <a14:useLocalDpi xmlns:a14="http://schemas.microsoft.com/office/drawing/2010/main" val="0"/>
              </a:ext>
            </a:extLst>
          </a:blip>
          <a:srcRect l="18463" r="13513"/>
          <a:stretch/>
        </p:blipFill>
        <p:spPr>
          <a:xfrm>
            <a:off x="2384957" y="8296387"/>
            <a:ext cx="3658300" cy="3724823"/>
          </a:xfrm>
          <a:prstGeom prst="rect">
            <a:avLst/>
          </a:prstGeom>
        </p:spPr>
      </p:pic>
      <p:pic>
        <p:nvPicPr>
          <p:cNvPr id="6" name="Picture 5">
            <a:extLst>
              <a:ext uri="{FF2B5EF4-FFF2-40B4-BE49-F238E27FC236}">
                <a16:creationId xmlns:a16="http://schemas.microsoft.com/office/drawing/2014/main" id="{CB80BA17-C74B-4D49-64B0-E7C50B9CADC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8463" r="13513"/>
          <a:stretch/>
        </p:blipFill>
        <p:spPr>
          <a:xfrm>
            <a:off x="17802409" y="8546495"/>
            <a:ext cx="3419291" cy="3481468"/>
          </a:xfrm>
          <a:prstGeom prst="rect">
            <a:avLst/>
          </a:prstGeom>
        </p:spPr>
      </p:pic>
      <p:cxnSp>
        <p:nvCxnSpPr>
          <p:cNvPr id="7" name="Straight Arrow Connector 6">
            <a:extLst>
              <a:ext uri="{FF2B5EF4-FFF2-40B4-BE49-F238E27FC236}">
                <a16:creationId xmlns:a16="http://schemas.microsoft.com/office/drawing/2014/main" id="{BC37A88A-E755-7738-9358-CF1D7F4922BE}"/>
              </a:ext>
            </a:extLst>
          </p:cNvPr>
          <p:cNvCxnSpPr>
            <a:cxnSpLocks/>
          </p:cNvCxnSpPr>
          <p:nvPr/>
        </p:nvCxnSpPr>
        <p:spPr>
          <a:xfrm flipV="1">
            <a:off x="6012320" y="10158798"/>
            <a:ext cx="11475580" cy="6753"/>
          </a:xfrm>
          <a:prstGeom prst="straightConnector1">
            <a:avLst/>
          </a:prstGeom>
          <a:ln w="76200">
            <a:solidFill>
              <a:srgbClr val="1E64C8"/>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7CC215CC-0BB0-E84B-C6AB-F2B807CDD030}"/>
              </a:ext>
            </a:extLst>
          </p:cNvPr>
          <p:cNvSpPr txBox="1"/>
          <p:nvPr/>
        </p:nvSpPr>
        <p:spPr>
          <a:xfrm>
            <a:off x="4443151" y="8143879"/>
            <a:ext cx="15105417" cy="646331"/>
          </a:xfrm>
          <a:prstGeom prst="rect">
            <a:avLst/>
          </a:prstGeom>
          <a:solidFill>
            <a:schemeClr val="bg1"/>
          </a:solidFill>
          <a:ln>
            <a:solidFill>
              <a:schemeClr val="tx1"/>
            </a:solidFill>
          </a:ln>
        </p:spPr>
        <p:txBody>
          <a:bodyPr wrap="none" rtlCol="0">
            <a:spAutoFit/>
          </a:bodyPr>
          <a:lstStyle/>
          <a:p>
            <a:r>
              <a:rPr lang="en-GB" sz="3600" b="0">
                <a:latin typeface="Calibri" panose="020F0502020204030204" pitchFamily="34" charset="0"/>
                <a:cs typeface="Calibri" panose="020F0502020204030204" pitchFamily="34" charset="0"/>
              </a:rPr>
              <a:t>→ → → Evolution retreat crystal surface, rounding and crack formation → → →</a:t>
            </a:r>
          </a:p>
        </p:txBody>
      </p:sp>
      <p:sp>
        <p:nvSpPr>
          <p:cNvPr id="33" name="TextBox 32">
            <a:extLst>
              <a:ext uri="{FF2B5EF4-FFF2-40B4-BE49-F238E27FC236}">
                <a16:creationId xmlns:a16="http://schemas.microsoft.com/office/drawing/2014/main" id="{7735FB9A-C83C-87AA-E603-D011B4CF436D}"/>
              </a:ext>
            </a:extLst>
          </p:cNvPr>
          <p:cNvSpPr txBox="1"/>
          <p:nvPr/>
        </p:nvSpPr>
        <p:spPr>
          <a:xfrm>
            <a:off x="19115266" y="11877961"/>
            <a:ext cx="4212867" cy="40011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just"/>
            <a:r>
              <a:rPr lang="en-US" sz="2000" b="0" dirty="0">
                <a:solidFill>
                  <a:schemeClr val="tx1"/>
                </a:solidFill>
                <a:latin typeface="Calibri" panose="020F0502020204030204" pitchFamily="34" charset="0"/>
                <a:cs typeface="Calibri" panose="020F0502020204030204" pitchFamily="34" charset="0"/>
              </a:rPr>
              <a:t>Winardhi, et al., 2025</a:t>
            </a:r>
          </a:p>
        </p:txBody>
      </p:sp>
    </p:spTree>
    <p:extLst>
      <p:ext uri="{BB962C8B-B14F-4D97-AF65-F5344CB8AC3E}">
        <p14:creationId xmlns:p14="http://schemas.microsoft.com/office/powerpoint/2010/main" val="3511681385"/>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D995D4-6340-0ACE-AFC7-32612D1F2833}"/>
            </a:ext>
          </a:extLst>
        </p:cNvPr>
        <p:cNvGrpSpPr/>
        <p:nvPr/>
      </p:nvGrpSpPr>
      <p:grpSpPr>
        <a:xfrm>
          <a:off x="0" y="0"/>
          <a:ext cx="0" cy="0"/>
          <a:chOff x="0" y="0"/>
          <a:chExt cx="0" cy="0"/>
        </a:xfrm>
      </p:grpSpPr>
      <p:pic>
        <p:nvPicPr>
          <p:cNvPr id="4" name="Afbeelding 3">
            <a:extLst>
              <a:ext uri="{FF2B5EF4-FFF2-40B4-BE49-F238E27FC236}">
                <a16:creationId xmlns:a16="http://schemas.microsoft.com/office/drawing/2014/main" id="{154EF632-A58F-8018-D9E5-3550446E22B6}"/>
              </a:ext>
            </a:extLst>
          </p:cNvPr>
          <p:cNvPicPr>
            <a:picLocks noChangeAspect="1"/>
          </p:cNvPicPr>
          <p:nvPr/>
        </p:nvPicPr>
        <p:blipFill rotWithShape="1">
          <a:blip r:embed="rId2">
            <a:extLst>
              <a:ext uri="{28A0092B-C50C-407E-A947-70E740481C1C}">
                <a14:useLocalDpi xmlns:a14="http://schemas.microsoft.com/office/drawing/2010/main" val="0"/>
              </a:ext>
            </a:extLst>
          </a:blip>
          <a:srcRect t="97959"/>
          <a:stretch/>
        </p:blipFill>
        <p:spPr>
          <a:xfrm>
            <a:off x="0" y="13444203"/>
            <a:ext cx="24384000" cy="279918"/>
          </a:xfrm>
          <a:prstGeom prst="rect">
            <a:avLst/>
          </a:prstGeom>
        </p:spPr>
      </p:pic>
      <p:sp>
        <p:nvSpPr>
          <p:cNvPr id="2" name="Titel komt hier">
            <a:extLst>
              <a:ext uri="{FF2B5EF4-FFF2-40B4-BE49-F238E27FC236}">
                <a16:creationId xmlns:a16="http://schemas.microsoft.com/office/drawing/2014/main" id="{B41FBAF7-D134-F0D1-E250-DE99BB92978E}"/>
              </a:ext>
            </a:extLst>
          </p:cNvPr>
          <p:cNvSpPr txBox="1"/>
          <p:nvPr/>
        </p:nvSpPr>
        <p:spPr>
          <a:xfrm>
            <a:off x="1313750" y="673751"/>
            <a:ext cx="21779332" cy="11182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defRPr sz="6800"/>
            </a:lvl1pPr>
          </a:lstStyle>
          <a:p>
            <a:r>
              <a:rPr lang="en-US" sz="6600" dirty="0">
                <a:latin typeface="Calibri" panose="020F0502020204030204" pitchFamily="34" charset="0"/>
                <a:cs typeface="Calibri" panose="020F0502020204030204" pitchFamily="34" charset="0"/>
              </a:rPr>
              <a:t>X-ray particle velocimetry</a:t>
            </a:r>
          </a:p>
        </p:txBody>
      </p:sp>
      <p:sp>
        <p:nvSpPr>
          <p:cNvPr id="5" name="Tijdelijke aanduiding voor inhoud 2">
            <a:extLst>
              <a:ext uri="{FF2B5EF4-FFF2-40B4-BE49-F238E27FC236}">
                <a16:creationId xmlns:a16="http://schemas.microsoft.com/office/drawing/2014/main" id="{9D851B19-2DA4-DF81-DB81-87C38A23A7F7}"/>
              </a:ext>
            </a:extLst>
          </p:cNvPr>
          <p:cNvSpPr txBox="1">
            <a:spLocks/>
          </p:cNvSpPr>
          <p:nvPr/>
        </p:nvSpPr>
        <p:spPr>
          <a:xfrm>
            <a:off x="548297" y="2224941"/>
            <a:ext cx="21031200" cy="870267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t">
            <a:normAutofit/>
          </a:bodyPr>
          <a:lstStyle>
            <a:lvl1pPr marL="0" marR="0" indent="0" algn="ctr" defTabSz="825500" latinLnBrk="0">
              <a:lnSpc>
                <a:spcPct val="100000"/>
              </a:lnSpc>
              <a:spcBef>
                <a:spcPts val="0"/>
              </a:spcBef>
              <a:spcAft>
                <a:spcPts val="0"/>
              </a:spcAft>
              <a:buClrTx/>
              <a:buSzTx/>
              <a:buFontTx/>
              <a:buNone/>
              <a:tabLst/>
              <a:defRPr sz="5400" b="0" i="0" u="none" strike="noStrike" cap="none" spc="0" baseline="0">
                <a:solidFill>
                  <a:srgbClr val="000000"/>
                </a:solidFill>
                <a:uFillTx/>
                <a:latin typeface="Helvetica Neue"/>
                <a:ea typeface="Helvetica Neue"/>
                <a:cs typeface="Helvetica Neue"/>
                <a:sym typeface="Helvetica Neue"/>
              </a:defRPr>
            </a:lvl1pPr>
            <a:lvl2pPr marL="0" marR="0" indent="0" algn="ctr" defTabSz="825500" latinLnBrk="0">
              <a:lnSpc>
                <a:spcPct val="100000"/>
              </a:lnSpc>
              <a:spcBef>
                <a:spcPts val="0"/>
              </a:spcBef>
              <a:spcAft>
                <a:spcPts val="0"/>
              </a:spcAft>
              <a:buClrTx/>
              <a:buSzTx/>
              <a:buFontTx/>
              <a:buNone/>
              <a:tabLst/>
              <a:defRPr sz="5400" b="0" i="0" u="none" strike="noStrike" cap="none" spc="0" baseline="0">
                <a:solidFill>
                  <a:srgbClr val="000000"/>
                </a:solidFill>
                <a:uFillTx/>
                <a:latin typeface="Helvetica Neue"/>
                <a:ea typeface="Helvetica Neue"/>
                <a:cs typeface="Helvetica Neue"/>
                <a:sym typeface="Helvetica Neue"/>
              </a:defRPr>
            </a:lvl2pPr>
            <a:lvl3pPr marL="0" marR="0" indent="0" algn="ctr" defTabSz="825500" latinLnBrk="0">
              <a:lnSpc>
                <a:spcPct val="100000"/>
              </a:lnSpc>
              <a:spcBef>
                <a:spcPts val="0"/>
              </a:spcBef>
              <a:spcAft>
                <a:spcPts val="0"/>
              </a:spcAft>
              <a:buClrTx/>
              <a:buSzTx/>
              <a:buFontTx/>
              <a:buNone/>
              <a:tabLst/>
              <a:defRPr sz="5400" b="0" i="0" u="none" strike="noStrike" cap="none" spc="0" baseline="0">
                <a:solidFill>
                  <a:srgbClr val="000000"/>
                </a:solidFill>
                <a:uFillTx/>
                <a:latin typeface="Helvetica Neue"/>
                <a:ea typeface="Helvetica Neue"/>
                <a:cs typeface="Helvetica Neue"/>
                <a:sym typeface="Helvetica Neue"/>
              </a:defRPr>
            </a:lvl3pPr>
            <a:lvl4pPr marL="0" marR="0" indent="0" algn="ctr" defTabSz="825500" latinLnBrk="0">
              <a:lnSpc>
                <a:spcPct val="100000"/>
              </a:lnSpc>
              <a:spcBef>
                <a:spcPts val="0"/>
              </a:spcBef>
              <a:spcAft>
                <a:spcPts val="0"/>
              </a:spcAft>
              <a:buClrTx/>
              <a:buSzTx/>
              <a:buFontTx/>
              <a:buNone/>
              <a:tabLst/>
              <a:defRPr sz="5400" b="0" i="0" u="none" strike="noStrike" cap="none" spc="0" baseline="0">
                <a:solidFill>
                  <a:srgbClr val="000000"/>
                </a:solidFill>
                <a:uFillTx/>
                <a:latin typeface="Helvetica Neue"/>
                <a:ea typeface="Helvetica Neue"/>
                <a:cs typeface="Helvetica Neue"/>
                <a:sym typeface="Helvetica Neue"/>
              </a:defRPr>
            </a:lvl4pPr>
            <a:lvl5pPr marL="0" marR="0" indent="0" algn="ctr" defTabSz="825500" latinLnBrk="0">
              <a:lnSpc>
                <a:spcPct val="100000"/>
              </a:lnSpc>
              <a:spcBef>
                <a:spcPts val="0"/>
              </a:spcBef>
              <a:spcAft>
                <a:spcPts val="0"/>
              </a:spcAft>
              <a:buClrTx/>
              <a:buSzTx/>
              <a:buFontTx/>
              <a:buNone/>
              <a:tabLst/>
              <a:defRPr sz="5400" b="0" i="0" u="none" strike="noStrike" cap="none" spc="0" baseline="0">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9pPr>
          </a:lstStyle>
          <a:p>
            <a:pPr hangingPunct="1"/>
            <a:r>
              <a:rPr lang="nl-BE" sz="4400" dirty="0">
                <a:latin typeface="Calibri" panose="020F0502020204030204" pitchFamily="34" charset="0"/>
                <a:ea typeface="Calibri" panose="020F0502020204030204" pitchFamily="34" charset="0"/>
                <a:cs typeface="Calibri" panose="020F0502020204030204" pitchFamily="34" charset="0"/>
              </a:rPr>
              <a:t>Track </a:t>
            </a:r>
            <a:r>
              <a:rPr lang="nl-BE" sz="4400" dirty="0" err="1">
                <a:latin typeface="Calibri" panose="020F0502020204030204" pitchFamily="34" charset="0"/>
                <a:ea typeface="Calibri" panose="020F0502020204030204" pitchFamily="34" charset="0"/>
                <a:cs typeface="Calibri" panose="020F0502020204030204" pitchFamily="34" charset="0"/>
              </a:rPr>
              <a:t>particle</a:t>
            </a:r>
            <a:r>
              <a:rPr lang="nl-BE" sz="4400" dirty="0">
                <a:latin typeface="Calibri" panose="020F0502020204030204" pitchFamily="34" charset="0"/>
                <a:ea typeface="Calibri" panose="020F0502020204030204" pitchFamily="34" charset="0"/>
                <a:cs typeface="Calibri" panose="020F0502020204030204" pitchFamily="34" charset="0"/>
              </a:rPr>
              <a:t> tracers </a:t>
            </a:r>
            <a:r>
              <a:rPr lang="nl-BE" sz="4400" dirty="0" err="1">
                <a:latin typeface="Calibri" panose="020F0502020204030204" pitchFamily="34" charset="0"/>
                <a:ea typeface="Calibri" panose="020F0502020204030204" pitchFamily="34" charset="0"/>
                <a:cs typeface="Calibri" panose="020F0502020204030204" pitchFamily="34" charset="0"/>
              </a:rPr>
              <a:t>going</a:t>
            </a:r>
            <a:r>
              <a:rPr lang="nl-BE" sz="4400" dirty="0">
                <a:latin typeface="Calibri" panose="020F0502020204030204" pitchFamily="34" charset="0"/>
                <a:ea typeface="Calibri" panose="020F0502020204030204" pitchFamily="34" charset="0"/>
                <a:cs typeface="Calibri" panose="020F0502020204030204" pitchFamily="34" charset="0"/>
              </a:rPr>
              <a:t> </a:t>
            </a:r>
            <a:r>
              <a:rPr lang="nl-BE" sz="4400" dirty="0" err="1">
                <a:latin typeface="Calibri" panose="020F0502020204030204" pitchFamily="34" charset="0"/>
                <a:ea typeface="Calibri" panose="020F0502020204030204" pitchFamily="34" charset="0"/>
                <a:cs typeface="Calibri" panose="020F0502020204030204" pitchFamily="34" charset="0"/>
              </a:rPr>
              <a:t>with</a:t>
            </a:r>
            <a:r>
              <a:rPr lang="nl-BE" sz="4400" dirty="0">
                <a:latin typeface="Calibri" panose="020F0502020204030204" pitchFamily="34" charset="0"/>
                <a:ea typeface="Calibri" panose="020F0502020204030204" pitchFamily="34" charset="0"/>
                <a:cs typeface="Calibri" panose="020F0502020204030204" pitchFamily="34" charset="0"/>
              </a:rPr>
              <a:t> </a:t>
            </a:r>
            <a:r>
              <a:rPr lang="nl-BE" sz="4400" dirty="0" err="1">
                <a:latin typeface="Calibri" panose="020F0502020204030204" pitchFamily="34" charset="0"/>
                <a:ea typeface="Calibri" panose="020F0502020204030204" pitchFamily="34" charset="0"/>
                <a:cs typeface="Calibri" panose="020F0502020204030204" pitchFamily="34" charset="0"/>
              </a:rPr>
              <a:t>the</a:t>
            </a:r>
            <a:r>
              <a:rPr lang="nl-BE" sz="4400" dirty="0">
                <a:latin typeface="Calibri" panose="020F0502020204030204" pitchFamily="34" charset="0"/>
                <a:ea typeface="Calibri" panose="020F0502020204030204" pitchFamily="34" charset="0"/>
                <a:cs typeface="Calibri" panose="020F0502020204030204" pitchFamily="34" charset="0"/>
              </a:rPr>
              <a:t> flow </a:t>
            </a:r>
            <a:r>
              <a:rPr lang="nl-BE" sz="44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 important for e.g. </a:t>
            </a:r>
            <a:r>
              <a:rPr lang="nl-BE" sz="4400" dirty="0" err="1">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spreading</a:t>
            </a:r>
            <a:r>
              <a:rPr lang="nl-BE" sz="44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 of </a:t>
            </a:r>
            <a:r>
              <a:rPr lang="nl-BE" sz="4400" dirty="0" err="1">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pollution</a:t>
            </a:r>
            <a:endParaRPr lang="nl-BE" sz="4400" dirty="0">
              <a:latin typeface="Calibri" panose="020F0502020204030204" pitchFamily="34" charset="0"/>
              <a:ea typeface="Calibri" panose="020F0502020204030204" pitchFamily="34" charset="0"/>
              <a:cs typeface="Calibri" panose="020F0502020204030204" pitchFamily="34" charset="0"/>
            </a:endParaRPr>
          </a:p>
          <a:p>
            <a:pPr hangingPunct="1"/>
            <a:endParaRPr lang="nl-BE" sz="4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descr="A group of yellow rubber ducks in water&#10;&#10;AI-generated content may be incorrect.">
            <a:extLst>
              <a:ext uri="{FF2B5EF4-FFF2-40B4-BE49-F238E27FC236}">
                <a16:creationId xmlns:a16="http://schemas.microsoft.com/office/drawing/2014/main" id="{20ECFA51-E7B0-DCE2-0131-88F1F3662C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3750" y="4651395"/>
            <a:ext cx="7231118" cy="4820744"/>
          </a:xfrm>
          <a:prstGeom prst="rect">
            <a:avLst/>
          </a:prstGeom>
        </p:spPr>
      </p:pic>
      <p:cxnSp>
        <p:nvCxnSpPr>
          <p:cNvPr id="10" name="Straight Arrow Connector 9">
            <a:extLst>
              <a:ext uri="{FF2B5EF4-FFF2-40B4-BE49-F238E27FC236}">
                <a16:creationId xmlns:a16="http://schemas.microsoft.com/office/drawing/2014/main" id="{C8C237AE-F9FF-A8EF-313C-A51F00E9DFD0}"/>
              </a:ext>
            </a:extLst>
          </p:cNvPr>
          <p:cNvCxnSpPr>
            <a:cxnSpLocks/>
          </p:cNvCxnSpPr>
          <p:nvPr/>
        </p:nvCxnSpPr>
        <p:spPr>
          <a:xfrm>
            <a:off x="10157792" y="7061767"/>
            <a:ext cx="3107407" cy="0"/>
          </a:xfrm>
          <a:prstGeom prst="straightConnector1">
            <a:avLst/>
          </a:prstGeom>
          <a:ln w="219075">
            <a:solidFill>
              <a:srgbClr val="FF3300"/>
            </a:solidFill>
            <a:tailEnd type="triangle"/>
          </a:ln>
        </p:spPr>
        <p:style>
          <a:lnRef idx="1">
            <a:schemeClr val="dk1"/>
          </a:lnRef>
          <a:fillRef idx="0">
            <a:schemeClr val="dk1"/>
          </a:fillRef>
          <a:effectRef idx="0">
            <a:schemeClr val="dk1"/>
          </a:effectRef>
          <a:fontRef idx="minor">
            <a:schemeClr val="tx1"/>
          </a:fontRef>
        </p:style>
      </p:cxnSp>
      <p:pic>
        <p:nvPicPr>
          <p:cNvPr id="11" name="Afbeelding 27">
            <a:extLst>
              <a:ext uri="{FF2B5EF4-FFF2-40B4-BE49-F238E27FC236}">
                <a16:creationId xmlns:a16="http://schemas.microsoft.com/office/drawing/2014/main" id="{2C11B1D4-2D10-AF2E-386B-87BD25BC3955}"/>
              </a:ext>
            </a:extLst>
          </p:cNvPr>
          <p:cNvPicPr>
            <a:picLocks noChangeAspect="1"/>
          </p:cNvPicPr>
          <p:nvPr/>
        </p:nvPicPr>
        <p:blipFill>
          <a:blip r:embed="rId4"/>
          <a:stretch>
            <a:fillRect/>
          </a:stretch>
        </p:blipFill>
        <p:spPr>
          <a:xfrm>
            <a:off x="15362872" y="4651395"/>
            <a:ext cx="7023087" cy="6615748"/>
          </a:xfrm>
          <a:prstGeom prst="rect">
            <a:avLst/>
          </a:prstGeom>
        </p:spPr>
      </p:pic>
      <p:sp>
        <p:nvSpPr>
          <p:cNvPr id="17" name="Tekstvak 16">
            <a:extLst>
              <a:ext uri="{FF2B5EF4-FFF2-40B4-BE49-F238E27FC236}">
                <a16:creationId xmlns:a16="http://schemas.microsoft.com/office/drawing/2014/main" id="{A34E06D5-0C42-40CD-AB8C-4C630704983C}"/>
              </a:ext>
            </a:extLst>
          </p:cNvPr>
          <p:cNvSpPr txBox="1"/>
          <p:nvPr/>
        </p:nvSpPr>
        <p:spPr>
          <a:xfrm>
            <a:off x="16485203" y="3788596"/>
            <a:ext cx="4778424" cy="646331"/>
          </a:xfrm>
          <a:prstGeom prst="rect">
            <a:avLst/>
          </a:prstGeom>
          <a:noFill/>
        </p:spPr>
        <p:txBody>
          <a:bodyPr wrap="none" rtlCol="0">
            <a:spAutoFit/>
          </a:bodyPr>
          <a:lstStyle/>
          <a:p>
            <a:pPr algn="l" defTabSz="1828800" hangingPunct="1">
              <a:defRPr/>
            </a:pPr>
            <a:r>
              <a:rPr lang="nl-BE" sz="3600" kern="1200" dirty="0">
                <a:solidFill>
                  <a:prstClr val="black"/>
                </a:solidFill>
                <a:latin typeface="Calibri" panose="020F0502020204030204"/>
                <a:ea typeface="+mn-ea"/>
                <a:cs typeface="+mn-cs"/>
              </a:rPr>
              <a:t>“</a:t>
            </a:r>
            <a:r>
              <a:rPr lang="nl-BE" sz="3600" kern="1200" dirty="0" err="1">
                <a:solidFill>
                  <a:prstClr val="black"/>
                </a:solidFill>
                <a:latin typeface="Calibri" panose="020F0502020204030204"/>
                <a:ea typeface="+mn-ea"/>
                <a:cs typeface="+mn-cs"/>
              </a:rPr>
              <a:t>Filming</a:t>
            </a:r>
            <a:r>
              <a:rPr lang="nl-BE" sz="3600" kern="1200" dirty="0">
                <a:solidFill>
                  <a:prstClr val="black"/>
                </a:solidFill>
                <a:latin typeface="Calibri" panose="020F0502020204030204"/>
                <a:ea typeface="+mn-ea"/>
                <a:cs typeface="+mn-cs"/>
              </a:rPr>
              <a:t>” </a:t>
            </a:r>
            <a:r>
              <a:rPr lang="nl-BE" sz="3600" kern="1200" dirty="0" err="1">
                <a:solidFill>
                  <a:prstClr val="black"/>
                </a:solidFill>
                <a:latin typeface="Calibri" panose="020F0502020204030204"/>
                <a:ea typeface="+mn-ea"/>
                <a:cs typeface="+mn-cs"/>
              </a:rPr>
              <a:t>with</a:t>
            </a:r>
            <a:r>
              <a:rPr lang="nl-BE" sz="3600" kern="1200" dirty="0">
                <a:solidFill>
                  <a:prstClr val="black"/>
                </a:solidFill>
                <a:latin typeface="Calibri" panose="020F0502020204030204"/>
                <a:ea typeface="+mn-ea"/>
                <a:cs typeface="+mn-cs"/>
              </a:rPr>
              <a:t> micro-CT</a:t>
            </a:r>
          </a:p>
        </p:txBody>
      </p:sp>
      <p:pic>
        <p:nvPicPr>
          <p:cNvPr id="14" name="Logo EN">
            <a:extLst>
              <a:ext uri="{FF2B5EF4-FFF2-40B4-BE49-F238E27FC236}">
                <a16:creationId xmlns:a16="http://schemas.microsoft.com/office/drawing/2014/main" id="{C97DE02B-D80E-2F5B-DE9E-E2EC01471E0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79930" y="10803846"/>
            <a:ext cx="3164541" cy="2532650"/>
          </a:xfrm>
          <a:prstGeom prst="rect">
            <a:avLst/>
          </a:prstGeom>
        </p:spPr>
      </p:pic>
      <p:pic>
        <p:nvPicPr>
          <p:cNvPr id="15" name="Picture 14">
            <a:extLst>
              <a:ext uri="{FF2B5EF4-FFF2-40B4-BE49-F238E27FC236}">
                <a16:creationId xmlns:a16="http://schemas.microsoft.com/office/drawing/2014/main" id="{764E8D29-0226-A478-B128-B4EE5E816924}"/>
              </a:ext>
            </a:extLst>
          </p:cNvPr>
          <p:cNvPicPr>
            <a:picLocks noChangeAspect="1"/>
          </p:cNvPicPr>
          <p:nvPr/>
        </p:nvPicPr>
        <p:blipFill>
          <a:blip r:embed="rId6"/>
          <a:stretch>
            <a:fillRect/>
          </a:stretch>
        </p:blipFill>
        <p:spPr>
          <a:xfrm>
            <a:off x="18347094" y="11089516"/>
            <a:ext cx="5684735" cy="1961310"/>
          </a:xfrm>
          <a:prstGeom prst="rect">
            <a:avLst/>
          </a:prstGeom>
        </p:spPr>
      </p:pic>
      <p:pic>
        <p:nvPicPr>
          <p:cNvPr id="6" name="Picture 5" descr="A person wearing glasses and a blue shirt&#10;&#10;AI-generated content may be incorrect.">
            <a:extLst>
              <a:ext uri="{FF2B5EF4-FFF2-40B4-BE49-F238E27FC236}">
                <a16:creationId xmlns:a16="http://schemas.microsoft.com/office/drawing/2014/main" id="{6A3DBB46-B3DA-7EA9-3318-BA92122E10F8}"/>
              </a:ext>
            </a:extLst>
          </p:cNvPr>
          <p:cNvPicPr>
            <a:picLocks noChangeAspect="1"/>
          </p:cNvPicPr>
          <p:nvPr/>
        </p:nvPicPr>
        <p:blipFill>
          <a:blip r:embed="rId7"/>
          <a:stretch>
            <a:fillRect/>
          </a:stretch>
        </p:blipFill>
        <p:spPr>
          <a:xfrm>
            <a:off x="21579497" y="342145"/>
            <a:ext cx="2180379" cy="2180379"/>
          </a:xfrm>
          <a:prstGeom prst="rect">
            <a:avLst/>
          </a:prstGeom>
        </p:spPr>
      </p:pic>
      <p:sp>
        <p:nvSpPr>
          <p:cNvPr id="7" name="TextBox 6">
            <a:extLst>
              <a:ext uri="{FF2B5EF4-FFF2-40B4-BE49-F238E27FC236}">
                <a16:creationId xmlns:a16="http://schemas.microsoft.com/office/drawing/2014/main" id="{FAD391F1-C7BC-14BD-4487-BFE9A75626DD}"/>
              </a:ext>
            </a:extLst>
          </p:cNvPr>
          <p:cNvSpPr txBox="1"/>
          <p:nvPr/>
        </p:nvSpPr>
        <p:spPr>
          <a:xfrm>
            <a:off x="20691799" y="2534845"/>
            <a:ext cx="3955774" cy="47192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2400" b="1" i="0" u="none" strike="noStrike" cap="none" spc="0" normalizeH="0" baseline="0" dirty="0">
                <a:ln>
                  <a:noFill/>
                </a:ln>
                <a:solidFill>
                  <a:srgbClr val="FF3300"/>
                </a:solidFill>
                <a:effectLst/>
                <a:uFillTx/>
                <a:latin typeface="Calibri" panose="020F0502020204030204" pitchFamily="34" charset="0"/>
                <a:ea typeface="Calibri" panose="020F0502020204030204" pitchFamily="34" charset="0"/>
                <a:cs typeface="Calibri" panose="020F0502020204030204" pitchFamily="34" charset="0"/>
                <a:sym typeface="Helvetica Neue"/>
              </a:rPr>
              <a:t>Prof. Dr. Bultreys</a:t>
            </a:r>
          </a:p>
        </p:txBody>
      </p:sp>
    </p:spTree>
    <p:extLst>
      <p:ext uri="{BB962C8B-B14F-4D97-AF65-F5344CB8AC3E}">
        <p14:creationId xmlns:p14="http://schemas.microsoft.com/office/powerpoint/2010/main" val="1345327685"/>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4C49ED-35CF-6F70-19C6-23A80D5B99E3}"/>
            </a:ext>
          </a:extLst>
        </p:cNvPr>
        <p:cNvGrpSpPr/>
        <p:nvPr/>
      </p:nvGrpSpPr>
      <p:grpSpPr>
        <a:xfrm>
          <a:off x="0" y="0"/>
          <a:ext cx="0" cy="0"/>
          <a:chOff x="0" y="0"/>
          <a:chExt cx="0" cy="0"/>
        </a:xfrm>
      </p:grpSpPr>
      <p:pic>
        <p:nvPicPr>
          <p:cNvPr id="4" name="Afbeelding 3">
            <a:extLst>
              <a:ext uri="{FF2B5EF4-FFF2-40B4-BE49-F238E27FC236}">
                <a16:creationId xmlns:a16="http://schemas.microsoft.com/office/drawing/2014/main" id="{2F777AC3-2A47-EBA2-8485-5B47B0B8A692}"/>
              </a:ext>
            </a:extLst>
          </p:cNvPr>
          <p:cNvPicPr>
            <a:picLocks noChangeAspect="1"/>
          </p:cNvPicPr>
          <p:nvPr/>
        </p:nvPicPr>
        <p:blipFill rotWithShape="1">
          <a:blip r:embed="rId4">
            <a:extLst>
              <a:ext uri="{28A0092B-C50C-407E-A947-70E740481C1C}">
                <a14:useLocalDpi xmlns:a14="http://schemas.microsoft.com/office/drawing/2010/main" val="0"/>
              </a:ext>
            </a:extLst>
          </a:blip>
          <a:srcRect t="97959"/>
          <a:stretch/>
        </p:blipFill>
        <p:spPr>
          <a:xfrm>
            <a:off x="0" y="13444203"/>
            <a:ext cx="24384000" cy="279918"/>
          </a:xfrm>
          <a:prstGeom prst="rect">
            <a:avLst/>
          </a:prstGeom>
        </p:spPr>
      </p:pic>
      <p:sp>
        <p:nvSpPr>
          <p:cNvPr id="2" name="Titel komt hier">
            <a:extLst>
              <a:ext uri="{FF2B5EF4-FFF2-40B4-BE49-F238E27FC236}">
                <a16:creationId xmlns:a16="http://schemas.microsoft.com/office/drawing/2014/main" id="{FF4129D6-C4EE-F9FE-F332-3A7EDB3DBACB}"/>
              </a:ext>
            </a:extLst>
          </p:cNvPr>
          <p:cNvSpPr txBox="1"/>
          <p:nvPr/>
        </p:nvSpPr>
        <p:spPr>
          <a:xfrm>
            <a:off x="1313750" y="673751"/>
            <a:ext cx="21779332" cy="111825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gn="l">
              <a:defRPr sz="6800"/>
            </a:lvl1pPr>
          </a:lstStyle>
          <a:p>
            <a:r>
              <a:rPr lang="en-US" sz="6600" dirty="0">
                <a:latin typeface="Calibri" panose="020F0502020204030204" pitchFamily="34" charset="0"/>
                <a:cs typeface="Calibri" panose="020F0502020204030204" pitchFamily="34" charset="0"/>
              </a:rPr>
              <a:t>In-house micro-CT: 30 seconds/image</a:t>
            </a:r>
          </a:p>
        </p:txBody>
      </p:sp>
      <p:sp>
        <p:nvSpPr>
          <p:cNvPr id="5" name="Tijdelijke aanduiding voor inhoud 2">
            <a:extLst>
              <a:ext uri="{FF2B5EF4-FFF2-40B4-BE49-F238E27FC236}">
                <a16:creationId xmlns:a16="http://schemas.microsoft.com/office/drawing/2014/main" id="{0B232C2D-F8FF-27ED-A2BE-B663AA2AB6C1}"/>
              </a:ext>
            </a:extLst>
          </p:cNvPr>
          <p:cNvSpPr txBox="1">
            <a:spLocks/>
          </p:cNvSpPr>
          <p:nvPr/>
        </p:nvSpPr>
        <p:spPr>
          <a:xfrm>
            <a:off x="1296429" y="2197680"/>
            <a:ext cx="21031200" cy="134718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t">
            <a:normAutofit/>
          </a:bodyPr>
          <a:lstStyle>
            <a:lvl1pPr marL="0" marR="0" indent="0" algn="ctr" defTabSz="825500" latinLnBrk="0">
              <a:lnSpc>
                <a:spcPct val="100000"/>
              </a:lnSpc>
              <a:spcBef>
                <a:spcPts val="0"/>
              </a:spcBef>
              <a:spcAft>
                <a:spcPts val="0"/>
              </a:spcAft>
              <a:buClrTx/>
              <a:buSzTx/>
              <a:buFontTx/>
              <a:buNone/>
              <a:tabLst/>
              <a:defRPr sz="5400" b="0" i="0" u="none" strike="noStrike" cap="none" spc="0" baseline="0">
                <a:solidFill>
                  <a:srgbClr val="000000"/>
                </a:solidFill>
                <a:uFillTx/>
                <a:latin typeface="Helvetica Neue"/>
                <a:ea typeface="Helvetica Neue"/>
                <a:cs typeface="Helvetica Neue"/>
                <a:sym typeface="Helvetica Neue"/>
              </a:defRPr>
            </a:lvl1pPr>
            <a:lvl2pPr marL="0" marR="0" indent="0" algn="ctr" defTabSz="825500" latinLnBrk="0">
              <a:lnSpc>
                <a:spcPct val="100000"/>
              </a:lnSpc>
              <a:spcBef>
                <a:spcPts val="0"/>
              </a:spcBef>
              <a:spcAft>
                <a:spcPts val="0"/>
              </a:spcAft>
              <a:buClrTx/>
              <a:buSzTx/>
              <a:buFontTx/>
              <a:buNone/>
              <a:tabLst/>
              <a:defRPr sz="5400" b="0" i="0" u="none" strike="noStrike" cap="none" spc="0" baseline="0">
                <a:solidFill>
                  <a:srgbClr val="000000"/>
                </a:solidFill>
                <a:uFillTx/>
                <a:latin typeface="Helvetica Neue"/>
                <a:ea typeface="Helvetica Neue"/>
                <a:cs typeface="Helvetica Neue"/>
                <a:sym typeface="Helvetica Neue"/>
              </a:defRPr>
            </a:lvl2pPr>
            <a:lvl3pPr marL="0" marR="0" indent="0" algn="ctr" defTabSz="825500" latinLnBrk="0">
              <a:lnSpc>
                <a:spcPct val="100000"/>
              </a:lnSpc>
              <a:spcBef>
                <a:spcPts val="0"/>
              </a:spcBef>
              <a:spcAft>
                <a:spcPts val="0"/>
              </a:spcAft>
              <a:buClrTx/>
              <a:buSzTx/>
              <a:buFontTx/>
              <a:buNone/>
              <a:tabLst/>
              <a:defRPr sz="5400" b="0" i="0" u="none" strike="noStrike" cap="none" spc="0" baseline="0">
                <a:solidFill>
                  <a:srgbClr val="000000"/>
                </a:solidFill>
                <a:uFillTx/>
                <a:latin typeface="Helvetica Neue"/>
                <a:ea typeface="Helvetica Neue"/>
                <a:cs typeface="Helvetica Neue"/>
                <a:sym typeface="Helvetica Neue"/>
              </a:defRPr>
            </a:lvl3pPr>
            <a:lvl4pPr marL="0" marR="0" indent="0" algn="ctr" defTabSz="825500" latinLnBrk="0">
              <a:lnSpc>
                <a:spcPct val="100000"/>
              </a:lnSpc>
              <a:spcBef>
                <a:spcPts val="0"/>
              </a:spcBef>
              <a:spcAft>
                <a:spcPts val="0"/>
              </a:spcAft>
              <a:buClrTx/>
              <a:buSzTx/>
              <a:buFontTx/>
              <a:buNone/>
              <a:tabLst/>
              <a:defRPr sz="5400" b="0" i="0" u="none" strike="noStrike" cap="none" spc="0" baseline="0">
                <a:solidFill>
                  <a:srgbClr val="000000"/>
                </a:solidFill>
                <a:uFillTx/>
                <a:latin typeface="Helvetica Neue"/>
                <a:ea typeface="Helvetica Neue"/>
                <a:cs typeface="Helvetica Neue"/>
                <a:sym typeface="Helvetica Neue"/>
              </a:defRPr>
            </a:lvl4pPr>
            <a:lvl5pPr marL="0" marR="0" indent="0" algn="ctr" defTabSz="825500" latinLnBrk="0">
              <a:lnSpc>
                <a:spcPct val="100000"/>
              </a:lnSpc>
              <a:spcBef>
                <a:spcPts val="0"/>
              </a:spcBef>
              <a:spcAft>
                <a:spcPts val="0"/>
              </a:spcAft>
              <a:buClrTx/>
              <a:buSzTx/>
              <a:buFontTx/>
              <a:buNone/>
              <a:tabLst/>
              <a:defRPr sz="5400" b="0" i="0" u="none" strike="noStrike" cap="none" spc="0" baseline="0">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9pPr>
          </a:lstStyle>
          <a:p>
            <a:pPr algn="just" hangingPunct="1"/>
            <a:r>
              <a:rPr lang="en-US" sz="4400" dirty="0">
                <a:latin typeface="Calibri" panose="020F0502020204030204" pitchFamily="34" charset="0"/>
                <a:ea typeface="Calibri" panose="020F0502020204030204" pitchFamily="34" charset="0"/>
                <a:cs typeface="Calibri" panose="020F0502020204030204" pitchFamily="34" charset="0"/>
              </a:rPr>
              <a:t>Tracer particles in a slow flow → a few µm/s</a:t>
            </a:r>
          </a:p>
          <a:p>
            <a:pPr algn="just" hangingPunct="1"/>
            <a:endParaRPr lang="nl-BE" sz="4400" dirty="0">
              <a:latin typeface="Calibri" panose="020F0502020204030204" pitchFamily="34" charset="0"/>
              <a:ea typeface="Calibri" panose="020F0502020204030204" pitchFamily="34" charset="0"/>
              <a:cs typeface="Calibri" panose="020F0502020204030204" pitchFamily="34" charset="0"/>
            </a:endParaRPr>
          </a:p>
        </p:txBody>
      </p:sp>
      <p:grpSp>
        <p:nvGrpSpPr>
          <p:cNvPr id="3" name="Groep 23">
            <a:extLst>
              <a:ext uri="{FF2B5EF4-FFF2-40B4-BE49-F238E27FC236}">
                <a16:creationId xmlns:a16="http://schemas.microsoft.com/office/drawing/2014/main" id="{8BCDE33F-98FB-4483-F598-3FAD6578B324}"/>
              </a:ext>
            </a:extLst>
          </p:cNvPr>
          <p:cNvGrpSpPr/>
          <p:nvPr/>
        </p:nvGrpSpPr>
        <p:grpSpPr>
          <a:xfrm>
            <a:off x="12399836" y="1985710"/>
            <a:ext cx="9159320" cy="11164024"/>
            <a:chOff x="6199918" y="992855"/>
            <a:chExt cx="4579660" cy="5582012"/>
          </a:xfrm>
        </p:grpSpPr>
        <p:pic>
          <p:nvPicPr>
            <p:cNvPr id="6" name="Content Placeholder 4" descr="A close-up of a syringe&#10;&#10;Description automatically generated with low confidence">
              <a:extLst>
                <a:ext uri="{FF2B5EF4-FFF2-40B4-BE49-F238E27FC236}">
                  <a16:creationId xmlns:a16="http://schemas.microsoft.com/office/drawing/2014/main" id="{D10FA2DB-BA5C-6CB4-7DE4-F04EB0253A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6200000">
              <a:off x="4655556" y="3263068"/>
              <a:ext cx="4388826" cy="1300101"/>
            </a:xfrm>
            <a:prstGeom prst="rect">
              <a:avLst/>
            </a:prstGeom>
          </p:spPr>
        </p:pic>
        <p:sp>
          <p:nvSpPr>
            <p:cNvPr id="7" name="TextBox 8">
              <a:extLst>
                <a:ext uri="{FF2B5EF4-FFF2-40B4-BE49-F238E27FC236}">
                  <a16:creationId xmlns:a16="http://schemas.microsoft.com/office/drawing/2014/main" id="{89EA4462-5CAF-3A97-4D25-9A89F6ACDE35}"/>
                </a:ext>
              </a:extLst>
            </p:cNvPr>
            <p:cNvSpPr txBox="1"/>
            <p:nvPr/>
          </p:nvSpPr>
          <p:spPr>
            <a:xfrm>
              <a:off x="9344132" y="992855"/>
              <a:ext cx="630141" cy="323166"/>
            </a:xfrm>
            <a:prstGeom prst="rect">
              <a:avLst/>
            </a:prstGeom>
            <a:noFill/>
          </p:spPr>
          <p:txBody>
            <a:bodyPr wrap="none" rtlCol="0">
              <a:spAutoFit/>
            </a:bodyPr>
            <a:lstStyle/>
            <a:p>
              <a:pPr algn="l" defTabSz="1828800" hangingPunct="1">
                <a:defRPr/>
              </a:pPr>
              <a:r>
                <a:rPr lang="nl-BE" sz="3600" b="0" kern="1200" dirty="0">
                  <a:solidFill>
                    <a:prstClr val="black"/>
                  </a:solidFill>
                  <a:latin typeface="Calibri" panose="020F0502020204030204"/>
                  <a:ea typeface="+mn-ea"/>
                  <a:cs typeface="+mn-cs"/>
                </a:rPr>
                <a:t>4 mm</a:t>
              </a:r>
            </a:p>
          </p:txBody>
        </p:sp>
        <p:cxnSp>
          <p:nvCxnSpPr>
            <p:cNvPr id="9" name="Straight Connector 10">
              <a:extLst>
                <a:ext uri="{FF2B5EF4-FFF2-40B4-BE49-F238E27FC236}">
                  <a16:creationId xmlns:a16="http://schemas.microsoft.com/office/drawing/2014/main" id="{3E9D0ED6-786F-8E52-6CAE-82201B2FE73C}"/>
                </a:ext>
              </a:extLst>
            </p:cNvPr>
            <p:cNvCxnSpPr>
              <a:cxnSpLocks/>
            </p:cNvCxnSpPr>
            <p:nvPr/>
          </p:nvCxnSpPr>
          <p:spPr>
            <a:xfrm flipV="1">
              <a:off x="6949275" y="1502123"/>
              <a:ext cx="1717995" cy="1796464"/>
            </a:xfrm>
            <a:prstGeom prst="line">
              <a:avLst/>
            </a:prstGeom>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714E36FE-6EFA-AFCF-09D0-A78A4B708E2A}"/>
                </a:ext>
              </a:extLst>
            </p:cNvPr>
            <p:cNvCxnSpPr>
              <a:cxnSpLocks/>
            </p:cNvCxnSpPr>
            <p:nvPr/>
          </p:nvCxnSpPr>
          <p:spPr>
            <a:xfrm>
              <a:off x="6944352" y="3590795"/>
              <a:ext cx="1717995" cy="2857459"/>
            </a:xfrm>
            <a:prstGeom prst="line">
              <a:avLst/>
            </a:prstGeom>
          </p:spPr>
          <p:style>
            <a:lnRef idx="1">
              <a:schemeClr val="dk1"/>
            </a:lnRef>
            <a:fillRef idx="0">
              <a:schemeClr val="dk1"/>
            </a:fillRef>
            <a:effectRef idx="0">
              <a:schemeClr val="dk1"/>
            </a:effectRef>
            <a:fontRef idx="minor">
              <a:schemeClr val="tx1"/>
            </a:fontRef>
          </p:style>
        </p:cxnSp>
        <p:sp>
          <p:nvSpPr>
            <p:cNvPr id="13" name="Cylinder 12">
              <a:extLst>
                <a:ext uri="{FF2B5EF4-FFF2-40B4-BE49-F238E27FC236}">
                  <a16:creationId xmlns:a16="http://schemas.microsoft.com/office/drawing/2014/main" id="{6B2B7667-512F-6951-A863-757BACA1CD8A}"/>
                </a:ext>
              </a:extLst>
            </p:cNvPr>
            <p:cNvSpPr/>
            <p:nvPr/>
          </p:nvSpPr>
          <p:spPr>
            <a:xfrm>
              <a:off x="6791565" y="3284006"/>
              <a:ext cx="90000" cy="306789"/>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828800" hangingPunct="1">
                <a:defRPr/>
              </a:pPr>
              <a:endParaRPr lang="nl-BE" sz="3600" b="0" kern="1200">
                <a:solidFill>
                  <a:prstClr val="white"/>
                </a:solidFill>
                <a:latin typeface="Calibri" panose="020F0502020204030204"/>
              </a:endParaRPr>
            </a:p>
          </p:txBody>
        </p:sp>
        <p:sp>
          <p:nvSpPr>
            <p:cNvPr id="14" name="Cylinder 13">
              <a:extLst>
                <a:ext uri="{FF2B5EF4-FFF2-40B4-BE49-F238E27FC236}">
                  <a16:creationId xmlns:a16="http://schemas.microsoft.com/office/drawing/2014/main" id="{8930AF98-2886-768A-05EB-69675AABC491}"/>
                </a:ext>
              </a:extLst>
            </p:cNvPr>
            <p:cNvSpPr/>
            <p:nvPr/>
          </p:nvSpPr>
          <p:spPr>
            <a:xfrm>
              <a:off x="8787921" y="1371499"/>
              <a:ext cx="1991657" cy="5203368"/>
            </a:xfrm>
            <a:prstGeom prst="can">
              <a:avLst>
                <a:gd name="adj" fmla="val 13686"/>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828800" hangingPunct="1">
                <a:defRPr/>
              </a:pPr>
              <a:endParaRPr lang="nl-BE" sz="3600" b="0" kern="1200">
                <a:solidFill>
                  <a:prstClr val="white"/>
                </a:solidFill>
                <a:latin typeface="Calibri" panose="020F0502020204030204"/>
              </a:endParaRPr>
            </a:p>
          </p:txBody>
        </p:sp>
        <p:pic>
          <p:nvPicPr>
            <p:cNvPr id="15" name="Picture 2" descr="A close-up of a white object&#10;&#10;Description automatically generated">
              <a:extLst>
                <a:ext uri="{FF2B5EF4-FFF2-40B4-BE49-F238E27FC236}">
                  <a16:creationId xmlns:a16="http://schemas.microsoft.com/office/drawing/2014/main" id="{8362D7D7-07D0-4DA9-80C5-D00F1727301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0800000">
              <a:off x="8787922" y="1502123"/>
              <a:ext cx="1991656" cy="4946130"/>
            </a:xfrm>
            <a:prstGeom prst="rect">
              <a:avLst/>
            </a:prstGeom>
          </p:spPr>
        </p:pic>
      </p:grpSp>
      <p:pic>
        <p:nvPicPr>
          <p:cNvPr id="16" name="20230308_114432">
            <a:hlinkClick r:id="" action="ppaction://media"/>
            <a:extLst>
              <a:ext uri="{FF2B5EF4-FFF2-40B4-BE49-F238E27FC236}">
                <a16:creationId xmlns:a16="http://schemas.microsoft.com/office/drawing/2014/main" id="{23343FA6-F7EC-A621-24EB-E690CFDEA7F5}"/>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4543397" y="3619306"/>
            <a:ext cx="5360866" cy="9530428"/>
          </a:xfrm>
          <a:prstGeom prst="rect">
            <a:avLst/>
          </a:prstGeom>
        </p:spPr>
      </p:pic>
      <p:sp>
        <p:nvSpPr>
          <p:cNvPr id="8" name="Content Placeholder 2">
            <a:extLst>
              <a:ext uri="{FF2B5EF4-FFF2-40B4-BE49-F238E27FC236}">
                <a16:creationId xmlns:a16="http://schemas.microsoft.com/office/drawing/2014/main" id="{9E321886-1AB6-A148-C1ED-900112BB7CF0}"/>
              </a:ext>
            </a:extLst>
          </p:cNvPr>
          <p:cNvSpPr txBox="1">
            <a:spLocks/>
          </p:cNvSpPr>
          <p:nvPr/>
        </p:nvSpPr>
        <p:spPr>
          <a:xfrm>
            <a:off x="11812029" y="12807423"/>
            <a:ext cx="10166462" cy="1346998"/>
          </a:xfrm>
          <a:prstGeom prst="rect">
            <a:avLst/>
          </a:prstGeom>
        </p:spPr>
        <p:txBody>
          <a:bodyPr vert="horz" lIns="128588" tIns="64294" rIns="128588" bIns="64294" rtlCol="0">
            <a:normAutofit/>
          </a:bodyPr>
          <a:lstStyle>
            <a:lvl1pPr marL="536400" indent="-450000" algn="l" defTabSz="457200" rtl="0" eaLnBrk="1" latinLnBrk="0" hangingPunct="1">
              <a:lnSpc>
                <a:spcPct val="120000"/>
              </a:lnSpc>
              <a:spcBef>
                <a:spcPts val="0"/>
              </a:spcBef>
              <a:buFont typeface="Arial" panose="020B0604020202020204" pitchFamily="34" charset="0"/>
              <a:buChar char="̶"/>
              <a:defRPr sz="4800" kern="1200">
                <a:solidFill>
                  <a:schemeClr val="tx1"/>
                </a:solidFill>
                <a:latin typeface="+mn-lt"/>
                <a:ea typeface="+mn-ea"/>
                <a:cs typeface="+mn-cs"/>
              </a:defRPr>
            </a:lvl1pPr>
            <a:lvl2pPr marL="1170000" indent="-450000" algn="l" defTabSz="457200" rtl="0" eaLnBrk="1" latinLnBrk="0" hangingPunct="1">
              <a:lnSpc>
                <a:spcPct val="120000"/>
              </a:lnSpc>
              <a:spcBef>
                <a:spcPts val="0"/>
              </a:spcBef>
              <a:buFont typeface="Arial" panose="020B0604020202020204" pitchFamily="34" charset="0"/>
              <a:buChar char="̶"/>
              <a:tabLst/>
              <a:defRPr sz="4800" kern="1200">
                <a:solidFill>
                  <a:schemeClr val="tx1"/>
                </a:solidFill>
                <a:latin typeface="+mn-lt"/>
                <a:ea typeface="+mn-ea"/>
                <a:cs typeface="+mn-cs"/>
              </a:defRPr>
            </a:lvl2pPr>
            <a:lvl3pPr marL="1756800" indent="-450000" algn="l" defTabSz="457200" rtl="0" eaLnBrk="1" latinLnBrk="0" hangingPunct="1">
              <a:lnSpc>
                <a:spcPct val="120000"/>
              </a:lnSpc>
              <a:spcBef>
                <a:spcPts val="0"/>
              </a:spcBef>
              <a:buFont typeface="Arial" panose="020B0604020202020204" pitchFamily="34" charset="0"/>
              <a:buChar char="‒"/>
              <a:defRPr sz="4800" kern="1200">
                <a:solidFill>
                  <a:schemeClr val="tx1"/>
                </a:solidFill>
                <a:latin typeface="+mn-lt"/>
                <a:ea typeface="+mn-ea"/>
                <a:cs typeface="+mn-cs"/>
              </a:defRPr>
            </a:lvl3pPr>
            <a:lvl4pPr marL="2329200" indent="-550800" algn="l" defTabSz="457200" rtl="0" eaLnBrk="1" latinLnBrk="0" hangingPunct="1">
              <a:lnSpc>
                <a:spcPct val="120000"/>
              </a:lnSpc>
              <a:spcBef>
                <a:spcPts val="0"/>
              </a:spcBef>
              <a:buFont typeface="Arial" panose="020B0604020202020204" pitchFamily="34" charset="0"/>
              <a:buChar char="‒"/>
              <a:defRPr sz="4800" kern="1200">
                <a:solidFill>
                  <a:schemeClr val="tx1"/>
                </a:solidFill>
                <a:latin typeface="+mn-lt"/>
                <a:ea typeface="+mn-ea"/>
                <a:cs typeface="+mn-cs"/>
              </a:defRPr>
            </a:lvl4pPr>
            <a:lvl5pPr marL="2962800" indent="-442800" algn="l" defTabSz="457200" rtl="0" eaLnBrk="1" latinLnBrk="0" hangingPunct="1">
              <a:lnSpc>
                <a:spcPct val="120000"/>
              </a:lnSpc>
              <a:spcBef>
                <a:spcPts val="0"/>
              </a:spcBef>
              <a:buFont typeface="Arial" panose="020B0604020202020204" pitchFamily="34" charset="0"/>
              <a:buChar char="̶"/>
              <a:defRPr sz="4800" kern="1200">
                <a:solidFill>
                  <a:schemeClr val="tx1"/>
                </a:solidFill>
                <a:latin typeface="+mn-lt"/>
                <a:ea typeface="+mn-ea"/>
                <a:cs typeface="+mn-cs"/>
              </a:defRPr>
            </a:lvl5pPr>
            <a:lvl6pPr marL="3576013" indent="-325092" algn="l" defTabSz="1300368" rtl="0" eaLnBrk="1" latinLnBrk="0" hangingPunct="1">
              <a:lnSpc>
                <a:spcPct val="90000"/>
              </a:lnSpc>
              <a:spcBef>
                <a:spcPts val="711"/>
              </a:spcBef>
              <a:buFont typeface="Arial" panose="020B0604020202020204" pitchFamily="34" charset="0"/>
              <a:buChar char="•"/>
              <a:defRPr sz="2560" kern="1200">
                <a:solidFill>
                  <a:schemeClr val="tx1"/>
                </a:solidFill>
                <a:latin typeface="+mn-lt"/>
                <a:ea typeface="+mn-ea"/>
                <a:cs typeface="+mn-cs"/>
              </a:defRPr>
            </a:lvl6pPr>
            <a:lvl7pPr marL="4226197" indent="-325092" algn="l" defTabSz="1300368" rtl="0" eaLnBrk="1" latinLnBrk="0" hangingPunct="1">
              <a:lnSpc>
                <a:spcPct val="90000"/>
              </a:lnSpc>
              <a:spcBef>
                <a:spcPts val="711"/>
              </a:spcBef>
              <a:buFont typeface="Arial" panose="020B0604020202020204" pitchFamily="34" charset="0"/>
              <a:buChar char="•"/>
              <a:defRPr sz="2560" kern="1200">
                <a:solidFill>
                  <a:schemeClr val="tx1"/>
                </a:solidFill>
                <a:latin typeface="+mn-lt"/>
                <a:ea typeface="+mn-ea"/>
                <a:cs typeface="+mn-cs"/>
              </a:defRPr>
            </a:lvl7pPr>
            <a:lvl8pPr marL="4876381" indent="-325092" algn="l" defTabSz="1300368" rtl="0" eaLnBrk="1" latinLnBrk="0" hangingPunct="1">
              <a:lnSpc>
                <a:spcPct val="90000"/>
              </a:lnSpc>
              <a:spcBef>
                <a:spcPts val="711"/>
              </a:spcBef>
              <a:buFont typeface="Arial" panose="020B0604020202020204" pitchFamily="34" charset="0"/>
              <a:buChar char="•"/>
              <a:defRPr sz="2560" kern="1200">
                <a:solidFill>
                  <a:schemeClr val="tx1"/>
                </a:solidFill>
                <a:latin typeface="+mn-lt"/>
                <a:ea typeface="+mn-ea"/>
                <a:cs typeface="+mn-cs"/>
              </a:defRPr>
            </a:lvl8pPr>
            <a:lvl9pPr marL="5526565" indent="-325092" algn="l" defTabSz="1300368" rtl="0" eaLnBrk="1" latinLnBrk="0" hangingPunct="1">
              <a:lnSpc>
                <a:spcPct val="90000"/>
              </a:lnSpc>
              <a:spcBef>
                <a:spcPts val="711"/>
              </a:spcBef>
              <a:buFont typeface="Arial" panose="020B0604020202020204" pitchFamily="34" charset="0"/>
              <a:buChar char="•"/>
              <a:defRPr sz="2560" kern="1200">
                <a:solidFill>
                  <a:schemeClr val="tx1"/>
                </a:solidFill>
                <a:latin typeface="+mn-lt"/>
                <a:ea typeface="+mn-ea"/>
                <a:cs typeface="+mn-cs"/>
              </a:defRPr>
            </a:lvl9pPr>
          </a:lstStyle>
          <a:p>
            <a:pPr marL="121496" indent="0" defTabSz="642914">
              <a:buNone/>
              <a:defRPr/>
            </a:pPr>
            <a:r>
              <a:rPr lang="en-GB" sz="2800" b="0" dirty="0">
                <a:latin typeface="Calibri" panose="020F0502020204030204"/>
              </a:rPr>
              <a:t>Bultreys et al., Physics of Fluids, 2022</a:t>
            </a:r>
          </a:p>
          <a:p>
            <a:pPr marL="754286" indent="-632790" defTabSz="642914">
              <a:defRPr/>
            </a:pPr>
            <a:endParaRPr lang="en-GB" sz="5062" b="0" dirty="0">
              <a:solidFill>
                <a:prstClr val="black"/>
              </a:solidFill>
              <a:latin typeface="Arial"/>
            </a:endParaRPr>
          </a:p>
        </p:txBody>
      </p:sp>
    </p:spTree>
    <p:extLst>
      <p:ext uri="{BB962C8B-B14F-4D97-AF65-F5344CB8AC3E}">
        <p14:creationId xmlns:p14="http://schemas.microsoft.com/office/powerpoint/2010/main" val="400685631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77"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6"/>
                                        </p:tgtEl>
                                      </p:cBhvr>
                                    </p:cmd>
                                  </p:childTnLst>
                                </p:cTn>
                              </p:par>
                            </p:childTnLst>
                          </p:cTn>
                        </p:par>
                      </p:childTnLst>
                    </p:cTn>
                  </p:par>
                </p:childTnLst>
              </p:cTn>
              <p:nextCondLst>
                <p:cond evt="onClick" delay="0">
                  <p:tgtEl>
                    <p:spTgt spid="16"/>
                  </p:tgtEl>
                </p:cond>
              </p:nextCondLst>
            </p:seq>
            <p:video>
              <p:cMediaNode vol="80000" mute="1">
                <p:cTn id="12" fill="hold" display="0">
                  <p:stCondLst>
                    <p:cond delay="indefinite"/>
                  </p:stCondLst>
                </p:cTn>
                <p:tgtEl>
                  <p:spTgt spid="16"/>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360D269A-0DEA-1243-AC7F-6A63ACD78FC9}"/>
              </a:ext>
            </a:extLst>
          </p:cNvPr>
          <p:cNvPicPr>
            <a:picLocks noChangeAspect="1"/>
          </p:cNvPicPr>
          <p:nvPr/>
        </p:nvPicPr>
        <p:blipFill rotWithShape="1">
          <a:blip r:embed="rId2">
            <a:extLst>
              <a:ext uri="{28A0092B-C50C-407E-A947-70E740481C1C}">
                <a14:useLocalDpi xmlns:a14="http://schemas.microsoft.com/office/drawing/2010/main" val="0"/>
              </a:ext>
            </a:extLst>
          </a:blip>
          <a:srcRect t="97959"/>
          <a:stretch/>
        </p:blipFill>
        <p:spPr>
          <a:xfrm>
            <a:off x="0" y="13436082"/>
            <a:ext cx="24384000" cy="279918"/>
          </a:xfrm>
          <a:prstGeom prst="rect">
            <a:avLst/>
          </a:prstGeom>
        </p:spPr>
      </p:pic>
      <p:sp>
        <p:nvSpPr>
          <p:cNvPr id="2" name="Titel komt hier">
            <a:extLst>
              <a:ext uri="{FF2B5EF4-FFF2-40B4-BE49-F238E27FC236}">
                <a16:creationId xmlns:a16="http://schemas.microsoft.com/office/drawing/2014/main" id="{D34C8128-FEB0-F2AC-DE12-9F90C27E5C59}"/>
              </a:ext>
            </a:extLst>
          </p:cNvPr>
          <p:cNvSpPr txBox="1"/>
          <p:nvPr/>
        </p:nvSpPr>
        <p:spPr>
          <a:xfrm>
            <a:off x="1313750" y="73587"/>
            <a:ext cx="21779332" cy="231858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defRPr sz="6800"/>
            </a:lvl1pPr>
          </a:lstStyle>
          <a:p>
            <a:r>
              <a:rPr lang="en-US" sz="7200" dirty="0">
                <a:latin typeface="Calibri" panose="020F0502020204030204" pitchFamily="34" charset="0"/>
                <a:cs typeface="Calibri" panose="020F0502020204030204" pitchFamily="34" charset="0"/>
              </a:rPr>
              <a:t>Dynamic experiments are possible as well: Fracture formation captured in 4D using the Deben Cell</a:t>
            </a:r>
          </a:p>
        </p:txBody>
      </p:sp>
      <p:pic>
        <p:nvPicPr>
          <p:cNvPr id="15" name="Picture 14">
            <a:extLst>
              <a:ext uri="{FF2B5EF4-FFF2-40B4-BE49-F238E27FC236}">
                <a16:creationId xmlns:a16="http://schemas.microsoft.com/office/drawing/2014/main" id="{869F7394-2E0C-4097-3629-D8FD40F830FA}"/>
              </a:ext>
            </a:extLst>
          </p:cNvPr>
          <p:cNvPicPr>
            <a:picLocks noChangeAspect="1"/>
          </p:cNvPicPr>
          <p:nvPr/>
        </p:nvPicPr>
        <p:blipFill rotWithShape="1">
          <a:blip r:embed="rId3"/>
          <a:srcRect l="3245" r="7633"/>
          <a:stretch/>
        </p:blipFill>
        <p:spPr>
          <a:xfrm>
            <a:off x="1394225" y="3736136"/>
            <a:ext cx="5925250" cy="7486650"/>
          </a:xfrm>
          <a:prstGeom prst="rect">
            <a:avLst/>
          </a:prstGeom>
        </p:spPr>
      </p:pic>
      <p:grpSp>
        <p:nvGrpSpPr>
          <p:cNvPr id="16" name="Group 15">
            <a:extLst>
              <a:ext uri="{FF2B5EF4-FFF2-40B4-BE49-F238E27FC236}">
                <a16:creationId xmlns:a16="http://schemas.microsoft.com/office/drawing/2014/main" id="{F935523B-D332-4FFE-F857-C8BEC6BBB2A6}"/>
              </a:ext>
            </a:extLst>
          </p:cNvPr>
          <p:cNvGrpSpPr/>
          <p:nvPr/>
        </p:nvGrpSpPr>
        <p:grpSpPr>
          <a:xfrm>
            <a:off x="7665738" y="2375828"/>
            <a:ext cx="14022387" cy="10612437"/>
            <a:chOff x="855663" y="836613"/>
            <a:chExt cx="8156575" cy="5997575"/>
          </a:xfrm>
        </p:grpSpPr>
        <p:pic>
          <p:nvPicPr>
            <p:cNvPr id="17" name="Afbeelding 3">
              <a:extLst>
                <a:ext uri="{FF2B5EF4-FFF2-40B4-BE49-F238E27FC236}">
                  <a16:creationId xmlns:a16="http://schemas.microsoft.com/office/drawing/2014/main" id="{819D9456-5C5A-379A-E02B-69CD66E58B1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55663" y="2133600"/>
              <a:ext cx="2960687"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Afbeelding 4">
              <a:extLst>
                <a:ext uri="{FF2B5EF4-FFF2-40B4-BE49-F238E27FC236}">
                  <a16:creationId xmlns:a16="http://schemas.microsoft.com/office/drawing/2014/main" id="{358F504F-7316-506A-F96B-F4F8465C434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924300" y="836613"/>
              <a:ext cx="2497138" cy="249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Afbeelding 8">
              <a:extLst>
                <a:ext uri="{FF2B5EF4-FFF2-40B4-BE49-F238E27FC236}">
                  <a16:creationId xmlns:a16="http://schemas.microsoft.com/office/drawing/2014/main" id="{2DDCAE69-D5EF-9313-EB36-08FAD688FB45}"/>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635375" y="3851275"/>
              <a:ext cx="4176713" cy="2982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Afbeelding 6">
              <a:extLst>
                <a:ext uri="{FF2B5EF4-FFF2-40B4-BE49-F238E27FC236}">
                  <a16:creationId xmlns:a16="http://schemas.microsoft.com/office/drawing/2014/main" id="{F2235773-BF41-AE0D-5E18-6313053514DB}"/>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451600" y="836613"/>
              <a:ext cx="2560638" cy="3424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4" descr="http://tse1.mm.bing.net/th?&amp;id=OIP.M198302705d5bdf63a81123565cfda5a9o0&amp;w=299&amp;h=129&amp;c=0&amp;pid=1.9&amp;rs=0&amp;p=0">
              <a:hlinkClick r:id="rId8"/>
              <a:extLst>
                <a:ext uri="{FF2B5EF4-FFF2-40B4-BE49-F238E27FC236}">
                  <a16:creationId xmlns:a16="http://schemas.microsoft.com/office/drawing/2014/main" id="{03E1781E-237D-E7FD-305B-D15A2337B82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8375" y="860425"/>
              <a:ext cx="2847975" cy="122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22" name="Picture 21">
            <a:extLst>
              <a:ext uri="{FF2B5EF4-FFF2-40B4-BE49-F238E27FC236}">
                <a16:creationId xmlns:a16="http://schemas.microsoft.com/office/drawing/2014/main" id="{555AB879-5C11-4ADA-7F5B-19DCC7D3E9A0}"/>
              </a:ext>
            </a:extLst>
          </p:cNvPr>
          <p:cNvPicPr>
            <a:picLocks noChangeAspect="1"/>
          </p:cNvPicPr>
          <p:nvPr/>
        </p:nvPicPr>
        <p:blipFill>
          <a:blip r:embed="rId10"/>
          <a:stretch>
            <a:fillRect/>
          </a:stretch>
        </p:blipFill>
        <p:spPr>
          <a:xfrm>
            <a:off x="18347094" y="10937116"/>
            <a:ext cx="5684735" cy="1961310"/>
          </a:xfrm>
          <a:prstGeom prst="rect">
            <a:avLst/>
          </a:prstGeom>
        </p:spPr>
      </p:pic>
      <p:sp>
        <p:nvSpPr>
          <p:cNvPr id="23" name="TextBox 22">
            <a:extLst>
              <a:ext uri="{FF2B5EF4-FFF2-40B4-BE49-F238E27FC236}">
                <a16:creationId xmlns:a16="http://schemas.microsoft.com/office/drawing/2014/main" id="{01B9A85E-5E41-5E6E-19AE-3FFC083A0EE6}"/>
              </a:ext>
            </a:extLst>
          </p:cNvPr>
          <p:cNvSpPr txBox="1"/>
          <p:nvPr/>
        </p:nvSpPr>
        <p:spPr>
          <a:xfrm>
            <a:off x="2003825" y="2354865"/>
            <a:ext cx="4184940" cy="13336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4000" b="1" i="0" u="none" strike="noStrike" cap="none" spc="0" normalizeH="0" baseline="0" dirty="0">
                <a:ln>
                  <a:noFill/>
                </a:ln>
                <a:solidFill>
                  <a:srgbClr val="000000"/>
                </a:solidFill>
                <a:effectLst/>
                <a:uFillTx/>
                <a:latin typeface="Calibri" panose="020F0502020204030204" pitchFamily="34" charset="0"/>
                <a:cs typeface="Calibri" panose="020F0502020204030204" pitchFamily="34" charset="0"/>
                <a:sym typeface="Helvetica Neue"/>
              </a:rPr>
              <a:t>Deben Cell in front of X-ray tube</a:t>
            </a:r>
          </a:p>
        </p:txBody>
      </p:sp>
    </p:spTree>
    <p:extLst>
      <p:ext uri="{BB962C8B-B14F-4D97-AF65-F5344CB8AC3E}">
        <p14:creationId xmlns:p14="http://schemas.microsoft.com/office/powerpoint/2010/main" val="2204946720"/>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360D269A-0DEA-1243-AC7F-6A63ACD78FC9}"/>
              </a:ext>
            </a:extLst>
          </p:cNvPr>
          <p:cNvPicPr>
            <a:picLocks noChangeAspect="1"/>
          </p:cNvPicPr>
          <p:nvPr/>
        </p:nvPicPr>
        <p:blipFill rotWithShape="1">
          <a:blip r:embed="rId2">
            <a:extLst>
              <a:ext uri="{28A0092B-C50C-407E-A947-70E740481C1C}">
                <a14:useLocalDpi xmlns:a14="http://schemas.microsoft.com/office/drawing/2010/main" val="0"/>
              </a:ext>
            </a:extLst>
          </a:blip>
          <a:srcRect t="97959"/>
          <a:stretch/>
        </p:blipFill>
        <p:spPr>
          <a:xfrm>
            <a:off x="0" y="13436082"/>
            <a:ext cx="24384000" cy="279918"/>
          </a:xfrm>
          <a:prstGeom prst="rect">
            <a:avLst/>
          </a:prstGeom>
        </p:spPr>
      </p:pic>
      <p:sp>
        <p:nvSpPr>
          <p:cNvPr id="123" name="Titel komt hier"/>
          <p:cNvSpPr txBox="1"/>
          <p:nvPr/>
        </p:nvSpPr>
        <p:spPr>
          <a:xfrm>
            <a:off x="1313749" y="718685"/>
            <a:ext cx="22066203" cy="12105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defRPr sz="6800"/>
            </a:lvl1pPr>
          </a:lstStyle>
          <a:p>
            <a:r>
              <a:rPr lang="en-US" sz="7200" dirty="0">
                <a:latin typeface="Calibri" panose="020F0502020204030204" pitchFamily="34" charset="0"/>
                <a:cs typeface="Calibri" panose="020F0502020204030204" pitchFamily="34" charset="0"/>
              </a:rPr>
              <a:t>The EXCITE Network – Free of charge access</a:t>
            </a:r>
            <a:endParaRPr sz="7200" dirty="0">
              <a:latin typeface="Calibri" panose="020F0502020204030204" pitchFamily="34" charset="0"/>
              <a:cs typeface="Calibri" panose="020F0502020204030204" pitchFamily="34" charset="0"/>
            </a:endParaRPr>
          </a:p>
        </p:txBody>
      </p:sp>
      <p:pic>
        <p:nvPicPr>
          <p:cNvPr id="19" name="Logo EN">
            <a:extLst>
              <a:ext uri="{FF2B5EF4-FFF2-40B4-BE49-F238E27FC236}">
                <a16:creationId xmlns:a16="http://schemas.microsoft.com/office/drawing/2014/main" id="{8A0AB8CE-803E-F12A-04A1-32D01A41B9B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9930" y="10651446"/>
            <a:ext cx="3164541" cy="2532650"/>
          </a:xfrm>
          <a:prstGeom prst="rect">
            <a:avLst/>
          </a:prstGeom>
        </p:spPr>
      </p:pic>
      <p:sp>
        <p:nvSpPr>
          <p:cNvPr id="6" name="TextBox 5">
            <a:extLst>
              <a:ext uri="{FF2B5EF4-FFF2-40B4-BE49-F238E27FC236}">
                <a16:creationId xmlns:a16="http://schemas.microsoft.com/office/drawing/2014/main" id="{95917CE0-F240-0F1A-5DEF-D460CCD332FB}"/>
              </a:ext>
            </a:extLst>
          </p:cNvPr>
          <p:cNvSpPr txBox="1"/>
          <p:nvPr/>
        </p:nvSpPr>
        <p:spPr>
          <a:xfrm>
            <a:off x="1393352" y="2181259"/>
            <a:ext cx="8170402" cy="1446550"/>
          </a:xfrm>
          <a:prstGeom prst="rect">
            <a:avLst/>
          </a:prstGeom>
          <a:noFill/>
        </p:spPr>
        <p:txBody>
          <a:bodyPr wrap="square" rtlCol="0">
            <a:spAutoFit/>
          </a:bodyPr>
          <a:lstStyle/>
          <a:p>
            <a:pPr algn="l"/>
            <a:r>
              <a:rPr lang="en-US" sz="4400" b="0" dirty="0">
                <a:latin typeface="Calibri" panose="020F0502020204030204" pitchFamily="34" charset="0"/>
                <a:cs typeface="Calibri" panose="020F0502020204030204" pitchFamily="34" charset="0"/>
              </a:rPr>
              <a:t>22 Institutions</a:t>
            </a:r>
          </a:p>
          <a:p>
            <a:pPr algn="l"/>
            <a:r>
              <a:rPr lang="en-US" sz="4400" b="0" dirty="0">
                <a:latin typeface="Calibri" panose="020F0502020204030204" pitchFamily="34" charset="0"/>
                <a:cs typeface="Calibri" panose="020F0502020204030204" pitchFamily="34" charset="0"/>
              </a:rPr>
              <a:t>14 Countries</a:t>
            </a:r>
          </a:p>
        </p:txBody>
      </p:sp>
      <p:sp>
        <p:nvSpPr>
          <p:cNvPr id="7" name="TextBox 6">
            <a:extLst>
              <a:ext uri="{FF2B5EF4-FFF2-40B4-BE49-F238E27FC236}">
                <a16:creationId xmlns:a16="http://schemas.microsoft.com/office/drawing/2014/main" id="{06FD5980-3D66-7BA2-06B3-D501833168B9}"/>
              </a:ext>
            </a:extLst>
          </p:cNvPr>
          <p:cNvSpPr txBox="1"/>
          <p:nvPr/>
        </p:nvSpPr>
        <p:spPr>
          <a:xfrm>
            <a:off x="1293586" y="4030626"/>
            <a:ext cx="9201966" cy="6186309"/>
          </a:xfrm>
          <a:prstGeom prst="rect">
            <a:avLst/>
          </a:prstGeom>
          <a:noFill/>
        </p:spPr>
        <p:txBody>
          <a:bodyPr wrap="square" rtlCol="0">
            <a:spAutoFit/>
          </a:bodyPr>
          <a:lstStyle/>
          <a:p>
            <a:pPr algn="l"/>
            <a:r>
              <a:rPr lang="en-US" sz="4400" b="0" dirty="0">
                <a:latin typeface="Calibri" panose="020F0502020204030204" pitchFamily="34" charset="0"/>
                <a:cs typeface="Calibri" panose="020F0502020204030204" pitchFamily="34" charset="0"/>
              </a:rPr>
              <a:t>Facilities:</a:t>
            </a:r>
          </a:p>
          <a:p>
            <a:pPr marL="1221684" indent="-571500" algn="l">
              <a:buFont typeface="Arial" panose="020B0604020202020204" pitchFamily="34" charset="0"/>
              <a:buChar char="•"/>
            </a:pPr>
            <a:r>
              <a:rPr lang="en-US" sz="4400" b="0" dirty="0">
                <a:latin typeface="Calibri" panose="020F0502020204030204" pitchFamily="34" charset="0"/>
                <a:cs typeface="Calibri" panose="020F0502020204030204" pitchFamily="34" charset="0"/>
              </a:rPr>
              <a:t>Electron microscopy</a:t>
            </a:r>
          </a:p>
          <a:p>
            <a:pPr marL="1221684" indent="-571500" algn="l">
              <a:buFont typeface="Arial" panose="020B0604020202020204" pitchFamily="34" charset="0"/>
              <a:buChar char="•"/>
            </a:pPr>
            <a:r>
              <a:rPr lang="en-US" sz="4400" b="0" dirty="0">
                <a:latin typeface="Calibri" panose="020F0502020204030204" pitchFamily="34" charset="0"/>
                <a:cs typeface="Calibri" panose="020F0502020204030204" pitchFamily="34" charset="0"/>
              </a:rPr>
              <a:t>X-ray Microscopy</a:t>
            </a:r>
          </a:p>
          <a:p>
            <a:pPr marL="1221684" indent="-571500" algn="l">
              <a:buFont typeface="Arial" panose="020B0604020202020204" pitchFamily="34" charset="0"/>
              <a:buChar char="•"/>
            </a:pPr>
            <a:r>
              <a:rPr lang="en-US" sz="4400" b="0" dirty="0">
                <a:latin typeface="Calibri" panose="020F0502020204030204" pitchFamily="34" charset="0"/>
                <a:cs typeface="Calibri" panose="020F0502020204030204" pitchFamily="34" charset="0"/>
              </a:rPr>
              <a:t>Advanced spectroscopy and spectrometry</a:t>
            </a:r>
          </a:p>
          <a:p>
            <a:pPr marL="1221684" indent="-571500" algn="l">
              <a:buFont typeface="Arial" panose="020B0604020202020204" pitchFamily="34" charset="0"/>
              <a:buChar char="•"/>
            </a:pPr>
            <a:r>
              <a:rPr lang="en-US" sz="4400" b="0" dirty="0">
                <a:latin typeface="Calibri" panose="020F0502020204030204" pitchFamily="34" charset="0"/>
                <a:cs typeface="Calibri" panose="020F0502020204030204" pitchFamily="34" charset="0"/>
              </a:rPr>
              <a:t>Atomic force microscopy</a:t>
            </a:r>
          </a:p>
          <a:p>
            <a:pPr marL="1221684" indent="-571500" algn="l">
              <a:buFont typeface="Arial" panose="020B0604020202020204" pitchFamily="34" charset="0"/>
              <a:buChar char="•"/>
            </a:pPr>
            <a:r>
              <a:rPr lang="en-US" sz="4400" b="0" dirty="0" err="1">
                <a:latin typeface="Calibri" panose="020F0502020204030204" pitchFamily="34" charset="0"/>
                <a:cs typeface="Calibri" panose="020F0502020204030204" pitchFamily="34" charset="0"/>
              </a:rPr>
              <a:t>Nanoindenter</a:t>
            </a:r>
            <a:r>
              <a:rPr lang="en-US" sz="4400" b="0" dirty="0">
                <a:latin typeface="Calibri" panose="020F0502020204030204" pitchFamily="34" charset="0"/>
                <a:cs typeface="Calibri" panose="020F0502020204030204" pitchFamily="34" charset="0"/>
              </a:rPr>
              <a:t> installation</a:t>
            </a:r>
          </a:p>
          <a:p>
            <a:pPr marL="1221684" indent="-571500" algn="l">
              <a:buFont typeface="Arial" panose="020B0604020202020204" pitchFamily="34" charset="0"/>
              <a:buChar char="•"/>
            </a:pPr>
            <a:r>
              <a:rPr lang="en-US" sz="4400" b="0" dirty="0">
                <a:latin typeface="Calibri" panose="020F0502020204030204" pitchFamily="34" charset="0"/>
                <a:cs typeface="Calibri" panose="020F0502020204030204" pitchFamily="34" charset="0"/>
              </a:rPr>
              <a:t>Centers for data processing</a:t>
            </a:r>
          </a:p>
          <a:p>
            <a:pPr marL="1221684" lvl="1" indent="-571500" algn="l">
              <a:buFont typeface="Arial" panose="020B0604020202020204" pitchFamily="34" charset="0"/>
              <a:buChar char="•"/>
            </a:pPr>
            <a:endParaRPr lang="en-US" sz="4400" b="0" dirty="0">
              <a:latin typeface="Silka" panose="00000500000000000000"/>
            </a:endParaRPr>
          </a:p>
        </p:txBody>
      </p:sp>
      <p:sp>
        <p:nvSpPr>
          <p:cNvPr id="9" name="TextBox 8">
            <a:extLst>
              <a:ext uri="{FF2B5EF4-FFF2-40B4-BE49-F238E27FC236}">
                <a16:creationId xmlns:a16="http://schemas.microsoft.com/office/drawing/2014/main" id="{03C7BF98-594C-3E88-A6FE-553DA56FFEC9}"/>
              </a:ext>
            </a:extLst>
          </p:cNvPr>
          <p:cNvSpPr txBox="1"/>
          <p:nvPr/>
        </p:nvSpPr>
        <p:spPr>
          <a:xfrm>
            <a:off x="1256367" y="9820902"/>
            <a:ext cx="9661715" cy="769441"/>
          </a:xfrm>
          <a:prstGeom prst="rect">
            <a:avLst/>
          </a:prstGeom>
          <a:noFill/>
        </p:spPr>
        <p:txBody>
          <a:bodyPr wrap="square" lIns="91440" tIns="45720" rIns="91440" bIns="45720" rtlCol="0" anchor="t">
            <a:spAutoFit/>
          </a:bodyPr>
          <a:lstStyle/>
          <a:p>
            <a:pPr algn="l"/>
            <a:r>
              <a:rPr lang="en-US" sz="4400">
                <a:latin typeface="Calibri"/>
                <a:cs typeface="Calibri"/>
              </a:rPr>
              <a:t>Deadline next call: 2/6/2026</a:t>
            </a:r>
          </a:p>
        </p:txBody>
      </p:sp>
      <p:sp>
        <p:nvSpPr>
          <p:cNvPr id="13" name="TextBox 12">
            <a:extLst>
              <a:ext uri="{FF2B5EF4-FFF2-40B4-BE49-F238E27FC236}">
                <a16:creationId xmlns:a16="http://schemas.microsoft.com/office/drawing/2014/main" id="{5DEB3ACD-54F6-C4E3-B01E-9F34F5750E3E}"/>
              </a:ext>
            </a:extLst>
          </p:cNvPr>
          <p:cNvSpPr txBox="1"/>
          <p:nvPr/>
        </p:nvSpPr>
        <p:spPr>
          <a:xfrm>
            <a:off x="8740433" y="11486544"/>
            <a:ext cx="10096501" cy="769441"/>
          </a:xfrm>
          <a:prstGeom prst="rect">
            <a:avLst/>
          </a:prstGeom>
          <a:noFill/>
        </p:spPr>
        <p:txBody>
          <a:bodyPr wrap="square" rtlCol="0">
            <a:spAutoFit/>
          </a:bodyPr>
          <a:lstStyle/>
          <a:p>
            <a:r>
              <a:rPr lang="nl-BE" sz="4400" dirty="0">
                <a:latin typeface="Calibri" panose="020F0502020204030204" pitchFamily="34" charset="0"/>
                <a:cs typeface="Calibri" panose="020F0502020204030204" pitchFamily="34" charset="0"/>
                <a:hlinkClick r:id="rId4"/>
              </a:rPr>
              <a:t>https://excite-network.eu/</a:t>
            </a:r>
            <a:r>
              <a:rPr lang="nl-BE" sz="4400" dirty="0">
                <a:latin typeface="Calibri" panose="020F0502020204030204" pitchFamily="34" charset="0"/>
                <a:cs typeface="Calibri" panose="020F0502020204030204" pitchFamily="34" charset="0"/>
              </a:rPr>
              <a:t> </a:t>
            </a:r>
            <a:endParaRPr lang="en-US" sz="4400" dirty="0">
              <a:latin typeface="Calibri" panose="020F0502020204030204" pitchFamily="34" charset="0"/>
              <a:cs typeface="Calibri" panose="020F0502020204030204" pitchFamily="34" charset="0"/>
            </a:endParaRPr>
          </a:p>
        </p:txBody>
      </p:sp>
      <p:pic>
        <p:nvPicPr>
          <p:cNvPr id="11" name="Picture 10">
            <a:extLst>
              <a:ext uri="{FF2B5EF4-FFF2-40B4-BE49-F238E27FC236}">
                <a16:creationId xmlns:a16="http://schemas.microsoft.com/office/drawing/2014/main" id="{8939090A-0494-0EDD-AC9C-E18541EC28D4}"/>
              </a:ext>
            </a:extLst>
          </p:cNvPr>
          <p:cNvPicPr>
            <a:picLocks noChangeAspect="1"/>
          </p:cNvPicPr>
          <p:nvPr/>
        </p:nvPicPr>
        <p:blipFill>
          <a:blip r:embed="rId5"/>
          <a:stretch>
            <a:fillRect/>
          </a:stretch>
        </p:blipFill>
        <p:spPr>
          <a:xfrm>
            <a:off x="20217272" y="675536"/>
            <a:ext cx="1944378" cy="1304865"/>
          </a:xfrm>
          <a:prstGeom prst="rect">
            <a:avLst/>
          </a:prstGeom>
        </p:spPr>
      </p:pic>
      <p:grpSp>
        <p:nvGrpSpPr>
          <p:cNvPr id="28" name="Group 27">
            <a:extLst>
              <a:ext uri="{FF2B5EF4-FFF2-40B4-BE49-F238E27FC236}">
                <a16:creationId xmlns:a16="http://schemas.microsoft.com/office/drawing/2014/main" id="{A0D6E577-2569-F4ED-0B66-4BB22BF12253}"/>
              </a:ext>
            </a:extLst>
          </p:cNvPr>
          <p:cNvGrpSpPr>
            <a:grpSpLocks noChangeAspect="1"/>
          </p:cNvGrpSpPr>
          <p:nvPr/>
        </p:nvGrpSpPr>
        <p:grpSpPr>
          <a:xfrm>
            <a:off x="12346850" y="2215973"/>
            <a:ext cx="10096501" cy="9219134"/>
            <a:chOff x="12033504" y="1651929"/>
            <a:chExt cx="10854790" cy="9911529"/>
          </a:xfrm>
        </p:grpSpPr>
        <p:pic>
          <p:nvPicPr>
            <p:cNvPr id="10" name="Picture 9">
              <a:extLst>
                <a:ext uri="{FF2B5EF4-FFF2-40B4-BE49-F238E27FC236}">
                  <a16:creationId xmlns:a16="http://schemas.microsoft.com/office/drawing/2014/main" id="{C8D73962-93B1-B911-A716-C58A4AB1A964}"/>
                </a:ext>
              </a:extLst>
            </p:cNvPr>
            <p:cNvPicPr>
              <a:picLocks noChangeAspect="1"/>
            </p:cNvPicPr>
            <p:nvPr/>
          </p:nvPicPr>
          <p:blipFill>
            <a:blip r:embed="rId6"/>
            <a:stretch>
              <a:fillRect/>
            </a:stretch>
          </p:blipFill>
          <p:spPr>
            <a:xfrm>
              <a:off x="12346850" y="1651929"/>
              <a:ext cx="10541444" cy="9911529"/>
            </a:xfrm>
            <a:prstGeom prst="rect">
              <a:avLst/>
            </a:prstGeom>
          </p:spPr>
        </p:pic>
        <p:sp>
          <p:nvSpPr>
            <p:cNvPr id="12" name="Rectangle 11">
              <a:extLst>
                <a:ext uri="{FF2B5EF4-FFF2-40B4-BE49-F238E27FC236}">
                  <a16:creationId xmlns:a16="http://schemas.microsoft.com/office/drawing/2014/main" id="{35430FD2-DE79-7B4C-6E69-8A2BBB3554BF}"/>
                </a:ext>
              </a:extLst>
            </p:cNvPr>
            <p:cNvSpPr/>
            <p:nvPr/>
          </p:nvSpPr>
          <p:spPr>
            <a:xfrm>
              <a:off x="12346850" y="1774800"/>
              <a:ext cx="3505530" cy="2773299"/>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5" name="Rectangle 14">
              <a:extLst>
                <a:ext uri="{FF2B5EF4-FFF2-40B4-BE49-F238E27FC236}">
                  <a16:creationId xmlns:a16="http://schemas.microsoft.com/office/drawing/2014/main" id="{19D26BAD-944F-9D73-FA83-9E8DBF094F58}"/>
                </a:ext>
              </a:extLst>
            </p:cNvPr>
            <p:cNvSpPr/>
            <p:nvPr/>
          </p:nvSpPr>
          <p:spPr>
            <a:xfrm>
              <a:off x="12033504" y="3968497"/>
              <a:ext cx="1275660" cy="3509748"/>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7" name="Rectangle 16">
              <a:extLst>
                <a:ext uri="{FF2B5EF4-FFF2-40B4-BE49-F238E27FC236}">
                  <a16:creationId xmlns:a16="http://schemas.microsoft.com/office/drawing/2014/main" id="{0917EBA8-8151-88EF-9A30-6DF7871DBDD3}"/>
                </a:ext>
              </a:extLst>
            </p:cNvPr>
            <p:cNvSpPr/>
            <p:nvPr/>
          </p:nvSpPr>
          <p:spPr>
            <a:xfrm>
              <a:off x="12033504" y="6731886"/>
              <a:ext cx="667854" cy="3509748"/>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mn-lt"/>
                <a:ea typeface="+mn-ea"/>
                <a:cs typeface="+mn-cs"/>
                <a:sym typeface="Helvetica Neue Medium"/>
              </a:endParaRPr>
            </a:p>
          </p:txBody>
        </p:sp>
        <p:sp>
          <p:nvSpPr>
            <p:cNvPr id="24" name="Rectangle 23">
              <a:extLst>
                <a:ext uri="{FF2B5EF4-FFF2-40B4-BE49-F238E27FC236}">
                  <a16:creationId xmlns:a16="http://schemas.microsoft.com/office/drawing/2014/main" id="{7193D28C-CBFF-D5EE-C421-23B42273D576}"/>
                </a:ext>
              </a:extLst>
            </p:cNvPr>
            <p:cNvSpPr/>
            <p:nvPr/>
          </p:nvSpPr>
          <p:spPr>
            <a:xfrm>
              <a:off x="12313280" y="10651446"/>
              <a:ext cx="279400" cy="643184"/>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mn-lt"/>
                <a:ea typeface="+mn-ea"/>
                <a:cs typeface="+mn-cs"/>
                <a:sym typeface="Helvetica Neue Medium"/>
              </a:endParaRPr>
            </a:p>
          </p:txBody>
        </p:sp>
        <p:cxnSp>
          <p:nvCxnSpPr>
            <p:cNvPr id="25" name="Straight Connector 24">
              <a:extLst>
                <a:ext uri="{FF2B5EF4-FFF2-40B4-BE49-F238E27FC236}">
                  <a16:creationId xmlns:a16="http://schemas.microsoft.com/office/drawing/2014/main" id="{5BBCAA35-916D-0725-F932-21A587F716CB}"/>
                </a:ext>
              </a:extLst>
            </p:cNvPr>
            <p:cNvCxnSpPr>
              <a:cxnSpLocks/>
            </p:cNvCxnSpPr>
            <p:nvPr/>
          </p:nvCxnSpPr>
          <p:spPr>
            <a:xfrm>
              <a:off x="12346850" y="1749425"/>
              <a:ext cx="0" cy="9584184"/>
            </a:xfrm>
            <a:prstGeom prst="line">
              <a:avLst/>
            </a:prstGeom>
            <a:noFill/>
            <a:ln w="12700" cap="flat">
              <a:solidFill>
                <a:schemeClr val="tx2">
                  <a:lumMod val="60000"/>
                  <a:lumOff val="40000"/>
                </a:schemeClr>
              </a:solidFill>
              <a:prstDash val="solid"/>
              <a:miter lim="400000"/>
            </a:ln>
            <a:effectLst/>
            <a:sp3d/>
          </p:spPr>
          <p:style>
            <a:lnRef idx="0">
              <a:scrgbClr r="0" g="0" b="0"/>
            </a:lnRef>
            <a:fillRef idx="0">
              <a:scrgbClr r="0" g="0" b="0"/>
            </a:fillRef>
            <a:effectRef idx="0">
              <a:scrgbClr r="0" g="0" b="0"/>
            </a:effectRef>
            <a:fontRef idx="none"/>
          </p:style>
        </p:cxnSp>
      </p:grpSp>
      <p:pic>
        <p:nvPicPr>
          <p:cNvPr id="27" name="Picture 26">
            <a:extLst>
              <a:ext uri="{FF2B5EF4-FFF2-40B4-BE49-F238E27FC236}">
                <a16:creationId xmlns:a16="http://schemas.microsoft.com/office/drawing/2014/main" id="{6D57E994-58A8-95C4-CDD3-CB0282EAB44E}"/>
              </a:ext>
            </a:extLst>
          </p:cNvPr>
          <p:cNvPicPr>
            <a:picLocks noChangeAspect="1"/>
          </p:cNvPicPr>
          <p:nvPr/>
        </p:nvPicPr>
        <p:blipFill>
          <a:blip r:embed="rId7"/>
          <a:srcRect t="20216"/>
          <a:stretch/>
        </p:blipFill>
        <p:spPr>
          <a:xfrm>
            <a:off x="18347094" y="11333608"/>
            <a:ext cx="5684735" cy="1564817"/>
          </a:xfrm>
          <a:prstGeom prst="rect">
            <a:avLst/>
          </a:prstGeom>
        </p:spPr>
      </p:pic>
    </p:spTree>
    <p:extLst>
      <p:ext uri="{BB962C8B-B14F-4D97-AF65-F5344CB8AC3E}">
        <p14:creationId xmlns:p14="http://schemas.microsoft.com/office/powerpoint/2010/main" val="424012180"/>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063D898D-AD03-43C4-4D76-B035428BE075}"/>
            </a:ext>
          </a:extLst>
        </p:cNvPr>
        <p:cNvGrpSpPr/>
        <p:nvPr/>
      </p:nvGrpSpPr>
      <p:grpSpPr>
        <a:xfrm>
          <a:off x="0" y="0"/>
          <a:ext cx="0" cy="0"/>
          <a:chOff x="0" y="0"/>
          <a:chExt cx="0" cy="0"/>
        </a:xfrm>
      </p:grpSpPr>
      <p:pic>
        <p:nvPicPr>
          <p:cNvPr id="4" name="Afbeelding 3">
            <a:extLst>
              <a:ext uri="{FF2B5EF4-FFF2-40B4-BE49-F238E27FC236}">
                <a16:creationId xmlns:a16="http://schemas.microsoft.com/office/drawing/2014/main" id="{AFE2C251-32FA-9380-CE5A-F9D6E9E5E3CC}"/>
              </a:ext>
            </a:extLst>
          </p:cNvPr>
          <p:cNvPicPr>
            <a:picLocks noChangeAspect="1"/>
          </p:cNvPicPr>
          <p:nvPr/>
        </p:nvPicPr>
        <p:blipFill rotWithShape="1">
          <a:blip r:embed="rId2">
            <a:extLst>
              <a:ext uri="{28A0092B-C50C-407E-A947-70E740481C1C}">
                <a14:useLocalDpi xmlns:a14="http://schemas.microsoft.com/office/drawing/2010/main" val="0"/>
              </a:ext>
            </a:extLst>
          </a:blip>
          <a:srcRect t="97959"/>
          <a:stretch/>
        </p:blipFill>
        <p:spPr>
          <a:xfrm>
            <a:off x="0" y="13436082"/>
            <a:ext cx="24384000" cy="279918"/>
          </a:xfrm>
          <a:prstGeom prst="rect">
            <a:avLst/>
          </a:prstGeom>
        </p:spPr>
      </p:pic>
      <p:pic>
        <p:nvPicPr>
          <p:cNvPr id="7" name="Picture 6">
            <a:extLst>
              <a:ext uri="{FF2B5EF4-FFF2-40B4-BE49-F238E27FC236}">
                <a16:creationId xmlns:a16="http://schemas.microsoft.com/office/drawing/2014/main" id="{DA96C152-9C6F-78E3-A1E1-76D6EE3A6ED5}"/>
              </a:ext>
            </a:extLst>
          </p:cNvPr>
          <p:cNvPicPr>
            <a:picLocks noChangeAspect="1"/>
          </p:cNvPicPr>
          <p:nvPr/>
        </p:nvPicPr>
        <p:blipFill>
          <a:blip r:embed="rId3"/>
          <a:stretch>
            <a:fillRect/>
          </a:stretch>
        </p:blipFill>
        <p:spPr>
          <a:xfrm>
            <a:off x="1737360" y="768096"/>
            <a:ext cx="21693198" cy="11814048"/>
          </a:xfrm>
          <a:prstGeom prst="rect">
            <a:avLst/>
          </a:prstGeom>
        </p:spPr>
      </p:pic>
      <p:sp>
        <p:nvSpPr>
          <p:cNvPr id="10" name="TextBox 9">
            <a:extLst>
              <a:ext uri="{FF2B5EF4-FFF2-40B4-BE49-F238E27FC236}">
                <a16:creationId xmlns:a16="http://schemas.microsoft.com/office/drawing/2014/main" id="{A6454CF2-26FA-40EB-E3BD-1128A29440F9}"/>
              </a:ext>
            </a:extLst>
          </p:cNvPr>
          <p:cNvSpPr txBox="1"/>
          <p:nvPr/>
        </p:nvSpPr>
        <p:spPr>
          <a:xfrm>
            <a:off x="11939178" y="10976019"/>
            <a:ext cx="11491380" cy="2554545"/>
          </a:xfrm>
          <a:prstGeom prst="rect">
            <a:avLst/>
          </a:prstGeom>
          <a:noFill/>
        </p:spPr>
        <p:txBody>
          <a:bodyPr wrap="square">
            <a:spAutoFit/>
          </a:bodyPr>
          <a:lstStyle/>
          <a:p>
            <a:pPr marL="571500" indent="-571500" algn="l">
              <a:buFont typeface="Arial" panose="020B0604020202020204" pitchFamily="34" charset="0"/>
              <a:buChar char="•"/>
            </a:pPr>
            <a:r>
              <a:rPr lang="en-US" sz="4400" b="0" dirty="0">
                <a:latin typeface="Calibri" panose="020F0502020204030204" pitchFamily="34" charset="0"/>
                <a:cs typeface="Calibri" panose="020F0502020204030204" pitchFamily="34" charset="0"/>
                <a:sym typeface="Wingdings" panose="05000000000000000000" pitchFamily="2" charset="2"/>
              </a:rPr>
              <a:t> Current call open until 28/11/2025</a:t>
            </a:r>
          </a:p>
          <a:p>
            <a:pPr marL="571500" indent="-571500" algn="l">
              <a:buFont typeface="Arial" panose="020B0604020202020204" pitchFamily="34" charset="0"/>
              <a:buChar char="•"/>
            </a:pPr>
            <a:r>
              <a:rPr lang="en-US" sz="4400" b="0" dirty="0">
                <a:latin typeface="Calibri" panose="020F0502020204030204" pitchFamily="34" charset="0"/>
                <a:cs typeface="Calibri" panose="020F0502020204030204" pitchFamily="34" charset="0"/>
                <a:sym typeface="Wingdings" panose="05000000000000000000" pitchFamily="2" charset="2"/>
              </a:rPr>
              <a:t> EXCITE covers everything (instrument time, travel, accommodation) + everyone can apply</a:t>
            </a:r>
            <a:r>
              <a:rPr lang="nl-BE" sz="2800" dirty="0">
                <a:latin typeface="Calibri" panose="020F0502020204030204" pitchFamily="34" charset="0"/>
                <a:cs typeface="Calibri" panose="020F0502020204030204" pitchFamily="34" charset="0"/>
                <a:sym typeface="Wingdings" panose="05000000000000000000" pitchFamily="2" charset="2"/>
              </a:rPr>
              <a:t>	</a:t>
            </a:r>
            <a:endParaRPr lang="en-US" sz="3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40061073"/>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CC8CC9-C52D-63D8-650E-672A0A2AC4FE}"/>
            </a:ext>
          </a:extLst>
        </p:cNvPr>
        <p:cNvGrpSpPr/>
        <p:nvPr/>
      </p:nvGrpSpPr>
      <p:grpSpPr>
        <a:xfrm>
          <a:off x="0" y="0"/>
          <a:ext cx="0" cy="0"/>
          <a:chOff x="0" y="0"/>
          <a:chExt cx="0" cy="0"/>
        </a:xfrm>
      </p:grpSpPr>
      <p:pic>
        <p:nvPicPr>
          <p:cNvPr id="4" name="Afbeelding 3">
            <a:extLst>
              <a:ext uri="{FF2B5EF4-FFF2-40B4-BE49-F238E27FC236}">
                <a16:creationId xmlns:a16="http://schemas.microsoft.com/office/drawing/2014/main" id="{11D058A0-D841-1DDF-06C9-5D2A381A2CD6}"/>
              </a:ext>
            </a:extLst>
          </p:cNvPr>
          <p:cNvPicPr>
            <a:picLocks noChangeAspect="1"/>
          </p:cNvPicPr>
          <p:nvPr/>
        </p:nvPicPr>
        <p:blipFill rotWithShape="1">
          <a:blip r:embed="rId2">
            <a:extLst>
              <a:ext uri="{28A0092B-C50C-407E-A947-70E740481C1C}">
                <a14:useLocalDpi xmlns:a14="http://schemas.microsoft.com/office/drawing/2010/main" val="0"/>
              </a:ext>
            </a:extLst>
          </a:blip>
          <a:srcRect t="97959"/>
          <a:stretch/>
        </p:blipFill>
        <p:spPr>
          <a:xfrm>
            <a:off x="0" y="13436082"/>
            <a:ext cx="24384000" cy="279918"/>
          </a:xfrm>
          <a:prstGeom prst="rect">
            <a:avLst/>
          </a:prstGeom>
        </p:spPr>
      </p:pic>
      <p:sp>
        <p:nvSpPr>
          <p:cNvPr id="123" name="Titel komt hier">
            <a:extLst>
              <a:ext uri="{FF2B5EF4-FFF2-40B4-BE49-F238E27FC236}">
                <a16:creationId xmlns:a16="http://schemas.microsoft.com/office/drawing/2014/main" id="{5AB96BBF-62CC-B6C8-4101-6E471C31C0CE}"/>
              </a:ext>
            </a:extLst>
          </p:cNvPr>
          <p:cNvSpPr txBox="1"/>
          <p:nvPr/>
        </p:nvSpPr>
        <p:spPr>
          <a:xfrm>
            <a:off x="1313749" y="718685"/>
            <a:ext cx="22066203" cy="121058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50800" tIns="50800" rIns="50800" bIns="50800" anchor="ctr">
            <a:spAutoFit/>
          </a:bodyPr>
          <a:lstStyle>
            <a:lvl1pPr algn="l">
              <a:defRPr sz="6800"/>
            </a:lvl1pPr>
          </a:lstStyle>
          <a:p>
            <a:r>
              <a:rPr lang="en-US" sz="7200">
                <a:latin typeface="Calibri"/>
                <a:cs typeface="Calibri"/>
              </a:rPr>
              <a:t>5th call of EXCITE is open!</a:t>
            </a:r>
            <a:endParaRPr sz="7200">
              <a:latin typeface="Calibri"/>
              <a:cs typeface="Calibri"/>
            </a:endParaRPr>
          </a:p>
        </p:txBody>
      </p:sp>
      <p:pic>
        <p:nvPicPr>
          <p:cNvPr id="19" name="Logo EN">
            <a:extLst>
              <a:ext uri="{FF2B5EF4-FFF2-40B4-BE49-F238E27FC236}">
                <a16:creationId xmlns:a16="http://schemas.microsoft.com/office/drawing/2014/main" id="{822DC657-2C82-C21D-E9F0-1C87D034540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9930" y="10651446"/>
            <a:ext cx="3164541" cy="2532650"/>
          </a:xfrm>
          <a:prstGeom prst="rect">
            <a:avLst/>
          </a:prstGeom>
        </p:spPr>
      </p:pic>
      <p:sp>
        <p:nvSpPr>
          <p:cNvPr id="2" name="TextBox 43">
            <a:extLst>
              <a:ext uri="{FF2B5EF4-FFF2-40B4-BE49-F238E27FC236}">
                <a16:creationId xmlns:a16="http://schemas.microsoft.com/office/drawing/2014/main" id="{52778A52-791B-6A43-2EFB-05626E59BBEB}"/>
              </a:ext>
            </a:extLst>
          </p:cNvPr>
          <p:cNvSpPr txBox="1"/>
          <p:nvPr/>
        </p:nvSpPr>
        <p:spPr>
          <a:xfrm>
            <a:off x="1313749" y="4417405"/>
            <a:ext cx="12695268" cy="550920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algn="l" defTabSz="914400" rtl="0" eaLnBrk="1" fontAlgn="auto" latinLnBrk="0" hangingPunct="1">
              <a:lnSpc>
                <a:spcPct val="100000"/>
              </a:lnSpc>
              <a:spcBef>
                <a:spcPts val="0"/>
              </a:spcBef>
              <a:spcAft>
                <a:spcPts val="0"/>
              </a:spcAft>
              <a:buClrTx/>
              <a:buSzTx/>
              <a:tabLst/>
              <a:defRPr/>
            </a:pPr>
            <a:r>
              <a:rPr lang="en-US" sz="4400" b="0" dirty="0">
                <a:latin typeface="Calibri" panose="020F0502020204030204" pitchFamily="34" charset="0"/>
                <a:cs typeface="Calibri" panose="020F0502020204030204" pitchFamily="34" charset="0"/>
                <a:sym typeface="Wingdings" panose="05000000000000000000" pitchFamily="2" charset="2"/>
              </a:rPr>
              <a:t>Ghent University – Centre for X-ray Tomography</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4400" b="0" dirty="0">
                <a:latin typeface="Calibri" panose="020F0502020204030204" pitchFamily="34" charset="0"/>
                <a:cs typeface="Calibri" panose="020F0502020204030204" pitchFamily="34" charset="0"/>
                <a:sym typeface="Wingdings" panose="05000000000000000000" pitchFamily="2" charset="2"/>
              </a:rPr>
              <a:t>Six µCT systems </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4400" b="0" dirty="0">
                <a:latin typeface="Calibri" panose="020F0502020204030204" pitchFamily="34" charset="0"/>
                <a:cs typeface="Calibri" panose="020F0502020204030204" pitchFamily="34" charset="0"/>
                <a:sym typeface="Wingdings" panose="05000000000000000000" pitchFamily="2" charset="2"/>
              </a:rPr>
              <a:t>In-situ experiments are possible (fluid flow, compression, freeze-thaw)</a:t>
            </a:r>
          </a:p>
          <a:p>
            <a:pPr marL="571500" indent="-571500">
              <a:buFont typeface="Arial" panose="020B0604020202020204" pitchFamily="34" charset="0"/>
              <a:buChar char="•"/>
              <a:defRPr/>
            </a:pPr>
            <a:r>
              <a:rPr lang="en-US" sz="4400" b="0" dirty="0">
                <a:latin typeface="Calibri"/>
                <a:cs typeface="Calibri"/>
                <a:sym typeface="Wingdings" panose="05000000000000000000" pitchFamily="2" charset="2"/>
              </a:rPr>
              <a:t>Assistance in data analysis is possible too</a:t>
            </a:r>
            <a:endParaRPr lang="en-US" sz="4400" b="0" dirty="0">
              <a:latin typeface="Calibri"/>
              <a:cs typeface="Calibri"/>
            </a:endParaRP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4400" b="0" dirty="0">
              <a:latin typeface="Calibri" panose="020F0502020204030204" pitchFamily="34" charset="0"/>
              <a:cs typeface="Calibri" panose="020F0502020204030204" pitchFamily="34" charset="0"/>
              <a:sym typeface="Wingdings" panose="05000000000000000000" pitchFamily="2" charset="2"/>
            </a:endParaRPr>
          </a:p>
          <a:p>
            <a:pPr marR="0" lvl="0" algn="l" defTabSz="914400" rtl="0" eaLnBrk="1" fontAlgn="auto" latinLnBrk="0" hangingPunct="1">
              <a:lnSpc>
                <a:spcPct val="100000"/>
              </a:lnSpc>
              <a:spcBef>
                <a:spcPts val="0"/>
              </a:spcBef>
              <a:spcAft>
                <a:spcPts val="0"/>
              </a:spcAft>
              <a:buClrTx/>
              <a:buSzTx/>
              <a:tabLst/>
              <a:defRPr/>
            </a:pPr>
            <a:endParaRPr lang="en-US" sz="4400" b="0" dirty="0">
              <a:latin typeface="Calibri" panose="020F0502020204030204" pitchFamily="34" charset="0"/>
              <a:cs typeface="Calibri" panose="020F0502020204030204" pitchFamily="34" charset="0"/>
            </a:endParaRP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4400" b="0" dirty="0">
              <a:latin typeface="Calibri" panose="020F0502020204030204" pitchFamily="34" charset="0"/>
              <a:cs typeface="Calibri" panose="020F0502020204030204" pitchFamily="34" charset="0"/>
              <a:sym typeface="Wingdings" panose="05000000000000000000" pitchFamily="2" charset="2"/>
            </a:endParaRPr>
          </a:p>
        </p:txBody>
      </p:sp>
      <p:pic>
        <p:nvPicPr>
          <p:cNvPr id="18" name="Picture 17">
            <a:extLst>
              <a:ext uri="{FF2B5EF4-FFF2-40B4-BE49-F238E27FC236}">
                <a16:creationId xmlns:a16="http://schemas.microsoft.com/office/drawing/2014/main" id="{CEACEB6A-CF46-C394-531D-CCD09E850A28}"/>
              </a:ext>
            </a:extLst>
          </p:cNvPr>
          <p:cNvPicPr>
            <a:picLocks noChangeAspect="1"/>
          </p:cNvPicPr>
          <p:nvPr/>
        </p:nvPicPr>
        <p:blipFill>
          <a:blip r:embed="rId4"/>
          <a:stretch>
            <a:fillRect/>
          </a:stretch>
        </p:blipFill>
        <p:spPr>
          <a:xfrm>
            <a:off x="18347094" y="10937116"/>
            <a:ext cx="5684735" cy="1961310"/>
          </a:xfrm>
          <a:prstGeom prst="rect">
            <a:avLst/>
          </a:prstGeom>
        </p:spPr>
      </p:pic>
      <p:pic>
        <p:nvPicPr>
          <p:cNvPr id="3" name="Picture 2">
            <a:extLst>
              <a:ext uri="{FF2B5EF4-FFF2-40B4-BE49-F238E27FC236}">
                <a16:creationId xmlns:a16="http://schemas.microsoft.com/office/drawing/2014/main" id="{0981D29F-A990-2381-3270-0D240652851C}"/>
              </a:ext>
            </a:extLst>
          </p:cNvPr>
          <p:cNvPicPr>
            <a:picLocks noChangeAspect="1"/>
          </p:cNvPicPr>
          <p:nvPr/>
        </p:nvPicPr>
        <p:blipFill>
          <a:blip r:embed="rId5"/>
          <a:stretch>
            <a:fillRect/>
          </a:stretch>
        </p:blipFill>
        <p:spPr>
          <a:xfrm>
            <a:off x="20217272" y="675536"/>
            <a:ext cx="1944378" cy="1304865"/>
          </a:xfrm>
          <a:prstGeom prst="rect">
            <a:avLst/>
          </a:prstGeom>
        </p:spPr>
      </p:pic>
      <p:grpSp>
        <p:nvGrpSpPr>
          <p:cNvPr id="5" name="Group 4">
            <a:extLst>
              <a:ext uri="{FF2B5EF4-FFF2-40B4-BE49-F238E27FC236}">
                <a16:creationId xmlns:a16="http://schemas.microsoft.com/office/drawing/2014/main" id="{849FCB44-BFFF-7D27-CCE7-A4437ABD9277}"/>
              </a:ext>
            </a:extLst>
          </p:cNvPr>
          <p:cNvGrpSpPr>
            <a:grpSpLocks noChangeAspect="1"/>
          </p:cNvGrpSpPr>
          <p:nvPr/>
        </p:nvGrpSpPr>
        <p:grpSpPr>
          <a:xfrm>
            <a:off x="12346850" y="2215973"/>
            <a:ext cx="10096501" cy="9219134"/>
            <a:chOff x="12033504" y="1651929"/>
            <a:chExt cx="10854790" cy="9911529"/>
          </a:xfrm>
        </p:grpSpPr>
        <p:pic>
          <p:nvPicPr>
            <p:cNvPr id="6" name="Picture 5">
              <a:extLst>
                <a:ext uri="{FF2B5EF4-FFF2-40B4-BE49-F238E27FC236}">
                  <a16:creationId xmlns:a16="http://schemas.microsoft.com/office/drawing/2014/main" id="{F9CD53AD-0732-00E9-C193-B56B6F20467C}"/>
                </a:ext>
              </a:extLst>
            </p:cNvPr>
            <p:cNvPicPr>
              <a:picLocks noChangeAspect="1"/>
            </p:cNvPicPr>
            <p:nvPr/>
          </p:nvPicPr>
          <p:blipFill>
            <a:blip r:embed="rId6"/>
            <a:stretch>
              <a:fillRect/>
            </a:stretch>
          </p:blipFill>
          <p:spPr>
            <a:xfrm>
              <a:off x="12346850" y="1651929"/>
              <a:ext cx="10541444" cy="9911529"/>
            </a:xfrm>
            <a:prstGeom prst="rect">
              <a:avLst/>
            </a:prstGeom>
          </p:spPr>
        </p:pic>
        <p:sp>
          <p:nvSpPr>
            <p:cNvPr id="7" name="Rectangle 6">
              <a:extLst>
                <a:ext uri="{FF2B5EF4-FFF2-40B4-BE49-F238E27FC236}">
                  <a16:creationId xmlns:a16="http://schemas.microsoft.com/office/drawing/2014/main" id="{ADE03317-0573-CB40-9A60-776724072606}"/>
                </a:ext>
              </a:extLst>
            </p:cNvPr>
            <p:cNvSpPr/>
            <p:nvPr/>
          </p:nvSpPr>
          <p:spPr>
            <a:xfrm>
              <a:off x="12346850" y="1774800"/>
              <a:ext cx="3505530" cy="2773299"/>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mn-lt"/>
                <a:ea typeface="+mn-ea"/>
                <a:cs typeface="+mn-cs"/>
                <a:sym typeface="Helvetica Neue Medium"/>
              </a:endParaRPr>
            </a:p>
          </p:txBody>
        </p:sp>
        <p:sp>
          <p:nvSpPr>
            <p:cNvPr id="8" name="Rectangle 7">
              <a:extLst>
                <a:ext uri="{FF2B5EF4-FFF2-40B4-BE49-F238E27FC236}">
                  <a16:creationId xmlns:a16="http://schemas.microsoft.com/office/drawing/2014/main" id="{93068AA5-7543-15D8-D512-1E4889FF33BA}"/>
                </a:ext>
              </a:extLst>
            </p:cNvPr>
            <p:cNvSpPr/>
            <p:nvPr/>
          </p:nvSpPr>
          <p:spPr>
            <a:xfrm>
              <a:off x="12033504" y="3968497"/>
              <a:ext cx="1275660" cy="3509748"/>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0" name="Rectangle 9">
              <a:extLst>
                <a:ext uri="{FF2B5EF4-FFF2-40B4-BE49-F238E27FC236}">
                  <a16:creationId xmlns:a16="http://schemas.microsoft.com/office/drawing/2014/main" id="{7779C44A-76E2-E929-25A6-25EECE7E8E2A}"/>
                </a:ext>
              </a:extLst>
            </p:cNvPr>
            <p:cNvSpPr/>
            <p:nvPr/>
          </p:nvSpPr>
          <p:spPr>
            <a:xfrm>
              <a:off x="12033504" y="6731886"/>
              <a:ext cx="667854" cy="3509748"/>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1" name="Rectangle 10">
              <a:extLst>
                <a:ext uri="{FF2B5EF4-FFF2-40B4-BE49-F238E27FC236}">
                  <a16:creationId xmlns:a16="http://schemas.microsoft.com/office/drawing/2014/main" id="{5407D97F-7842-899E-D626-F7E91F0EDBB1}"/>
                </a:ext>
              </a:extLst>
            </p:cNvPr>
            <p:cNvSpPr/>
            <p:nvPr/>
          </p:nvSpPr>
          <p:spPr>
            <a:xfrm>
              <a:off x="12313280" y="10651446"/>
              <a:ext cx="279400" cy="643184"/>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mn-lt"/>
                <a:ea typeface="+mn-ea"/>
                <a:cs typeface="+mn-cs"/>
                <a:sym typeface="Helvetica Neue Medium"/>
              </a:endParaRPr>
            </a:p>
          </p:txBody>
        </p:sp>
        <p:cxnSp>
          <p:nvCxnSpPr>
            <p:cNvPr id="12" name="Straight Connector 11">
              <a:extLst>
                <a:ext uri="{FF2B5EF4-FFF2-40B4-BE49-F238E27FC236}">
                  <a16:creationId xmlns:a16="http://schemas.microsoft.com/office/drawing/2014/main" id="{5BAAAA75-10E5-858D-0ECF-A2507DE340A2}"/>
                </a:ext>
              </a:extLst>
            </p:cNvPr>
            <p:cNvCxnSpPr>
              <a:cxnSpLocks/>
            </p:cNvCxnSpPr>
            <p:nvPr/>
          </p:nvCxnSpPr>
          <p:spPr>
            <a:xfrm>
              <a:off x="12346850" y="1749425"/>
              <a:ext cx="0" cy="9584184"/>
            </a:xfrm>
            <a:prstGeom prst="line">
              <a:avLst/>
            </a:prstGeom>
            <a:noFill/>
            <a:ln w="12700" cap="flat">
              <a:solidFill>
                <a:schemeClr val="tx2">
                  <a:lumMod val="60000"/>
                  <a:lumOff val="40000"/>
                </a:schemeClr>
              </a:solidFill>
              <a:prstDash val="solid"/>
              <a:miter lim="400000"/>
            </a:ln>
            <a:effectLst/>
            <a:sp3d/>
          </p:spPr>
          <p:style>
            <a:lnRef idx="0">
              <a:scrgbClr r="0" g="0" b="0"/>
            </a:lnRef>
            <a:fillRef idx="0">
              <a:scrgbClr r="0" g="0" b="0"/>
            </a:fillRef>
            <a:effectRef idx="0">
              <a:scrgbClr r="0" g="0" b="0"/>
            </a:effectRef>
            <a:fontRef idx="none"/>
          </p:style>
        </p:cxnSp>
      </p:grpSp>
      <p:sp>
        <p:nvSpPr>
          <p:cNvPr id="14" name="TextBox 13">
            <a:extLst>
              <a:ext uri="{FF2B5EF4-FFF2-40B4-BE49-F238E27FC236}">
                <a16:creationId xmlns:a16="http://schemas.microsoft.com/office/drawing/2014/main" id="{FBEF5358-CD41-7041-FDA7-851CDDB606D7}"/>
              </a:ext>
            </a:extLst>
          </p:cNvPr>
          <p:cNvSpPr txBox="1"/>
          <p:nvPr/>
        </p:nvSpPr>
        <p:spPr>
          <a:xfrm>
            <a:off x="8740433" y="11486544"/>
            <a:ext cx="10096501" cy="769441"/>
          </a:xfrm>
          <a:prstGeom prst="rect">
            <a:avLst/>
          </a:prstGeom>
          <a:noFill/>
        </p:spPr>
        <p:txBody>
          <a:bodyPr wrap="square" rtlCol="0">
            <a:spAutoFit/>
          </a:bodyPr>
          <a:lstStyle/>
          <a:p>
            <a:r>
              <a:rPr lang="nl-BE" sz="4400" dirty="0">
                <a:latin typeface="Calibri" panose="020F0502020204030204" pitchFamily="34" charset="0"/>
                <a:cs typeface="Calibri" panose="020F0502020204030204" pitchFamily="34" charset="0"/>
                <a:hlinkClick r:id="rId7"/>
              </a:rPr>
              <a:t>https://excite-network.eu/</a:t>
            </a:r>
            <a:r>
              <a:rPr lang="nl-BE" sz="4400" dirty="0">
                <a:latin typeface="Calibri" panose="020F0502020204030204" pitchFamily="34" charset="0"/>
                <a:cs typeface="Calibri" panose="020F0502020204030204" pitchFamily="34" charset="0"/>
              </a:rPr>
              <a:t> </a:t>
            </a:r>
            <a:endParaRPr lang="en-US" sz="4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08642083"/>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Afbeelding 7">
            <a:extLst>
              <a:ext uri="{FF2B5EF4-FFF2-40B4-BE49-F238E27FC236}">
                <a16:creationId xmlns:a16="http://schemas.microsoft.com/office/drawing/2014/main" id="{DFAA1E12-7724-D844-AF4C-B4645AFADA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sp>
        <p:nvSpPr>
          <p:cNvPr id="130" name="Hier kan een korte quote of zin of iets dergelijks komen te staan"/>
          <p:cNvSpPr txBox="1"/>
          <p:nvPr/>
        </p:nvSpPr>
        <p:spPr>
          <a:xfrm>
            <a:off x="4408781" y="794326"/>
            <a:ext cx="15566438" cy="10997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nSpc>
                <a:spcPct val="90000"/>
              </a:lnSpc>
              <a:defRPr sz="10000">
                <a:solidFill>
                  <a:srgbClr val="FFFFFF"/>
                </a:solidFill>
              </a:defRPr>
            </a:lvl1pPr>
          </a:lstStyle>
          <a:p>
            <a:r>
              <a:rPr lang="nl-NL" sz="7200" dirty="0" err="1">
                <a:latin typeface="Calibri" panose="020F0502020204030204" pitchFamily="34" charset="0"/>
                <a:cs typeface="Calibri" panose="020F0502020204030204" pitchFamily="34" charset="0"/>
              </a:rPr>
              <a:t>Thank</a:t>
            </a:r>
            <a:r>
              <a:rPr lang="nl-NL" sz="7200" dirty="0">
                <a:latin typeface="Calibri" panose="020F0502020204030204" pitchFamily="34" charset="0"/>
                <a:cs typeface="Calibri" panose="020F0502020204030204" pitchFamily="34" charset="0"/>
              </a:rPr>
              <a:t> </a:t>
            </a:r>
            <a:r>
              <a:rPr lang="nl-NL" sz="7200" dirty="0" err="1">
                <a:latin typeface="Calibri" panose="020F0502020204030204" pitchFamily="34" charset="0"/>
                <a:cs typeface="Calibri" panose="020F0502020204030204" pitchFamily="34" charset="0"/>
              </a:rPr>
              <a:t>you</a:t>
            </a:r>
            <a:r>
              <a:rPr lang="nl-NL" sz="7200" dirty="0">
                <a:latin typeface="Calibri" panose="020F0502020204030204" pitchFamily="34" charset="0"/>
                <a:cs typeface="Calibri" panose="020F0502020204030204" pitchFamily="34" charset="0"/>
              </a:rPr>
              <a:t> for </a:t>
            </a:r>
            <a:r>
              <a:rPr lang="nl-NL" sz="7200" dirty="0" err="1">
                <a:latin typeface="Calibri" panose="020F0502020204030204" pitchFamily="34" charset="0"/>
                <a:cs typeface="Calibri" panose="020F0502020204030204" pitchFamily="34" charset="0"/>
              </a:rPr>
              <a:t>your</a:t>
            </a:r>
            <a:r>
              <a:rPr lang="nl-NL" sz="7200" dirty="0">
                <a:latin typeface="Calibri" panose="020F0502020204030204" pitchFamily="34" charset="0"/>
                <a:cs typeface="Calibri" panose="020F0502020204030204" pitchFamily="34" charset="0"/>
              </a:rPr>
              <a:t> attention!</a:t>
            </a:r>
            <a:endParaRPr sz="7200" dirty="0">
              <a:latin typeface="Calibri" panose="020F0502020204030204" pitchFamily="34" charset="0"/>
              <a:cs typeface="Calibri" panose="020F0502020204030204" pitchFamily="34" charset="0"/>
            </a:endParaRPr>
          </a:p>
        </p:txBody>
      </p:sp>
      <p:sp>
        <p:nvSpPr>
          <p:cNvPr id="4" name="Title 1">
            <a:extLst>
              <a:ext uri="{FF2B5EF4-FFF2-40B4-BE49-F238E27FC236}">
                <a16:creationId xmlns:a16="http://schemas.microsoft.com/office/drawing/2014/main" id="{0A1503A6-D1CB-F4E2-98F2-6FFF95F52AC1}"/>
              </a:ext>
            </a:extLst>
          </p:cNvPr>
          <p:cNvSpPr txBox="1">
            <a:spLocks/>
          </p:cNvSpPr>
          <p:nvPr/>
        </p:nvSpPr>
        <p:spPr>
          <a:xfrm>
            <a:off x="1227278" y="2894477"/>
            <a:ext cx="15183366" cy="74993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normAutofit/>
          </a:bodyPr>
          <a:lstStyle>
            <a:lvl1pPr marL="0" marR="0" indent="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1pPr>
            <a:lvl2pPr marL="0" marR="0" indent="4572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2pPr>
            <a:lvl3pPr marL="0" marR="0" indent="9144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3pPr>
            <a:lvl4pPr marL="0" marR="0" indent="13716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4pPr>
            <a:lvl5pPr marL="0" marR="0" indent="18288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5pPr>
            <a:lvl6pPr marL="0" marR="0" indent="22860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6pPr>
            <a:lvl7pPr marL="0" marR="0" indent="27432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7pPr>
            <a:lvl8pPr marL="0" marR="0" indent="32004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8pPr>
            <a:lvl9pPr marL="0" marR="0" indent="36576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9pPr>
          </a:lstStyle>
          <a:p>
            <a:pPr algn="l" hangingPunct="1"/>
            <a:r>
              <a:rPr lang="en-GB" sz="4400" dirty="0">
                <a:solidFill>
                  <a:schemeClr val="bg1"/>
                </a:solidFill>
                <a:latin typeface="Calibri"/>
                <a:cs typeface="Calibri"/>
              </a:rPr>
              <a:t>Prof. Veerle Cnudde</a:t>
            </a:r>
          </a:p>
          <a:p>
            <a:pPr algn="l" hangingPunct="1"/>
            <a:br>
              <a:rPr lang="en-GB" sz="4000" dirty="0">
                <a:solidFill>
                  <a:schemeClr val="bg1"/>
                </a:solidFill>
                <a:latin typeface="Calibri"/>
                <a:cs typeface="Calibri"/>
              </a:rPr>
            </a:br>
            <a:r>
              <a:rPr lang="en-GB" sz="4000" dirty="0">
                <a:solidFill>
                  <a:schemeClr val="bg1"/>
                </a:solidFill>
                <a:latin typeface="Calibri"/>
                <a:cs typeface="Calibri"/>
              </a:rPr>
              <a:t>Contact person EXCITE </a:t>
            </a:r>
            <a:r>
              <a:rPr lang="en-GB" sz="4000" dirty="0" err="1">
                <a:solidFill>
                  <a:schemeClr val="bg1"/>
                </a:solidFill>
                <a:latin typeface="Calibri"/>
                <a:cs typeface="Calibri"/>
              </a:rPr>
              <a:t>UGent</a:t>
            </a:r>
            <a:r>
              <a:rPr lang="en-GB" sz="4000" dirty="0">
                <a:solidFill>
                  <a:schemeClr val="bg1"/>
                </a:solidFill>
                <a:latin typeface="Calibri"/>
                <a:cs typeface="Calibri"/>
              </a:rPr>
              <a:t>: Laurenz Schröer</a:t>
            </a:r>
            <a:br>
              <a:rPr lang="en-GB" sz="4000" dirty="0">
                <a:latin typeface="Calibri" panose="020F0502020204030204" pitchFamily="34" charset="0"/>
                <a:cs typeface="Calibri" panose="020F0502020204030204" pitchFamily="34" charset="0"/>
              </a:rPr>
            </a:br>
            <a:r>
              <a:rPr lang="en-GB" sz="4000" dirty="0">
                <a:solidFill>
                  <a:schemeClr val="bg1"/>
                </a:solidFill>
                <a:latin typeface="Calibri"/>
                <a:cs typeface="Calibri"/>
              </a:rPr>
              <a:t>Postdoctoral researcher and Facility manager for EXCITE</a:t>
            </a:r>
            <a:br>
              <a:rPr lang="en-GB" sz="4000" dirty="0">
                <a:latin typeface="Calibri" panose="020F0502020204030204" pitchFamily="34" charset="0"/>
                <a:cs typeface="Calibri" panose="020F0502020204030204" pitchFamily="34" charset="0"/>
              </a:rPr>
            </a:br>
            <a:br>
              <a:rPr lang="en-GB" sz="4000" dirty="0">
                <a:latin typeface="Calibri" panose="020F0502020204030204" pitchFamily="34" charset="0"/>
                <a:cs typeface="Calibri" panose="020F0502020204030204" pitchFamily="34" charset="0"/>
              </a:rPr>
            </a:br>
            <a:r>
              <a:rPr lang="nl-BE" sz="4000" cap="all" dirty="0">
                <a:solidFill>
                  <a:schemeClr val="bg1"/>
                </a:solidFill>
                <a:latin typeface="Calibri"/>
                <a:cs typeface="Calibri"/>
              </a:rPr>
              <a:t>Department of geology - pprogress</a:t>
            </a:r>
            <a:br>
              <a:rPr lang="en-GB" sz="4000" cap="all" dirty="0">
                <a:latin typeface="Calibri" panose="020F0502020204030204" pitchFamily="34" charset="0"/>
                <a:cs typeface="Calibri" panose="020F0502020204030204" pitchFamily="34" charset="0"/>
              </a:rPr>
            </a:br>
            <a:br>
              <a:rPr lang="en-GB" sz="4000" dirty="0">
                <a:latin typeface="Calibri" panose="020F0502020204030204" pitchFamily="34" charset="0"/>
                <a:cs typeface="Calibri" panose="020F0502020204030204" pitchFamily="34" charset="0"/>
              </a:rPr>
            </a:br>
            <a:r>
              <a:rPr lang="en-GB" sz="4000" dirty="0">
                <a:solidFill>
                  <a:schemeClr val="bg1"/>
                </a:solidFill>
                <a:latin typeface="Calibri"/>
                <a:cs typeface="Calibri"/>
              </a:rPr>
              <a:t>E	Laurenz.Schroer@UGent.be</a:t>
            </a:r>
            <a:br>
              <a:rPr lang="en-GB" sz="4000" dirty="0">
                <a:latin typeface="Calibri" panose="020F0502020204030204" pitchFamily="34" charset="0"/>
                <a:cs typeface="Calibri" panose="020F0502020204030204" pitchFamily="34" charset="0"/>
              </a:rPr>
            </a:br>
            <a:r>
              <a:rPr lang="en-GB" sz="4000" dirty="0">
                <a:solidFill>
                  <a:schemeClr val="bg1"/>
                </a:solidFill>
                <a:latin typeface="Calibri"/>
                <a:cs typeface="Calibri"/>
              </a:rPr>
              <a:t>T	+32 9 264 46 33</a:t>
            </a:r>
            <a:br>
              <a:rPr lang="en-GB" sz="4000" dirty="0">
                <a:latin typeface="Calibri" panose="020F0502020204030204" pitchFamily="34" charset="0"/>
                <a:cs typeface="Calibri" panose="020F0502020204030204" pitchFamily="34" charset="0"/>
              </a:rPr>
            </a:br>
            <a:br>
              <a:rPr lang="en-GB" sz="4000" dirty="0">
                <a:latin typeface="Calibri" panose="020F0502020204030204" pitchFamily="34" charset="0"/>
                <a:cs typeface="Calibri" panose="020F0502020204030204" pitchFamily="34" charset="0"/>
              </a:rPr>
            </a:br>
            <a:r>
              <a:rPr lang="en-GB" sz="4000" dirty="0">
                <a:solidFill>
                  <a:schemeClr val="bg1"/>
                </a:solidFill>
                <a:latin typeface="Calibri"/>
                <a:cs typeface="Calibri"/>
              </a:rPr>
              <a:t>www.ugent.be</a:t>
            </a:r>
          </a:p>
          <a:p>
            <a:pPr algn="l" hangingPunct="1"/>
            <a:r>
              <a:rPr lang="en-GB" sz="4000" dirty="0">
                <a:solidFill>
                  <a:schemeClr val="bg1"/>
                </a:solidFill>
                <a:latin typeface="Calibri" panose="020F0502020204030204" pitchFamily="34" charset="0"/>
                <a:cs typeface="Calibri" panose="020F0502020204030204" pitchFamily="34" charset="0"/>
              </a:rPr>
              <a:t>www.excite-network.eu</a:t>
            </a:r>
          </a:p>
        </p:txBody>
      </p:sp>
      <p:grpSp>
        <p:nvGrpSpPr>
          <p:cNvPr id="13" name="Group 12">
            <a:extLst>
              <a:ext uri="{FF2B5EF4-FFF2-40B4-BE49-F238E27FC236}">
                <a16:creationId xmlns:a16="http://schemas.microsoft.com/office/drawing/2014/main" id="{690D863D-8FBD-BBC9-6102-C44F6AB0F002}"/>
              </a:ext>
            </a:extLst>
          </p:cNvPr>
          <p:cNvGrpSpPr/>
          <p:nvPr/>
        </p:nvGrpSpPr>
        <p:grpSpPr>
          <a:xfrm>
            <a:off x="14866534" y="3540213"/>
            <a:ext cx="17680600" cy="6173102"/>
            <a:chOff x="14561734" y="4278971"/>
            <a:chExt cx="17680600" cy="6173102"/>
          </a:xfrm>
        </p:grpSpPr>
        <p:sp>
          <p:nvSpPr>
            <p:cNvPr id="5" name="Tijdelijke aanduiding voor tekst 3">
              <a:extLst>
                <a:ext uri="{FF2B5EF4-FFF2-40B4-BE49-F238E27FC236}">
                  <a16:creationId xmlns:a16="http://schemas.microsoft.com/office/drawing/2014/main" id="{0717D186-7A85-A7B2-D227-87A237ADBA56}"/>
                </a:ext>
              </a:extLst>
            </p:cNvPr>
            <p:cNvSpPr txBox="1">
              <a:spLocks/>
            </p:cNvSpPr>
            <p:nvPr/>
          </p:nvSpPr>
          <p:spPr>
            <a:xfrm>
              <a:off x="15709823" y="4278971"/>
              <a:ext cx="16532511" cy="1684683"/>
            </a:xfrm>
            <a:prstGeom prst="rect">
              <a:avLst/>
            </a:prstGeom>
          </p:spPr>
          <p:txBody>
            <a:bodyPr>
              <a:norm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9pPr>
            </a:lstStyle>
            <a:p>
              <a:pPr marL="0" indent="0" hangingPunct="1">
                <a:buNone/>
              </a:pPr>
              <a:r>
                <a:rPr lang="en-US" sz="4000" dirty="0">
                  <a:solidFill>
                    <a:schemeClr val="bg1"/>
                  </a:solidFill>
                  <a:latin typeface="Calibri" panose="020F0502020204030204" pitchFamily="34" charset="0"/>
                  <a:cs typeface="Calibri" panose="020F0502020204030204" pitchFamily="34" charset="0"/>
                </a:rPr>
                <a:t>@GeologieUGent</a:t>
              </a:r>
              <a:br>
                <a:rPr lang="nl-NL" sz="4000" dirty="0">
                  <a:latin typeface="Silka" panose="00000500000000000000"/>
                </a:rPr>
              </a:br>
              <a:endParaRPr lang="nl-NL" sz="4000" dirty="0">
                <a:latin typeface="Silka" panose="00000500000000000000"/>
              </a:endParaRPr>
            </a:p>
          </p:txBody>
        </p:sp>
        <p:pic>
          <p:nvPicPr>
            <p:cNvPr id="6" name="Picture 9">
              <a:extLst>
                <a:ext uri="{FF2B5EF4-FFF2-40B4-BE49-F238E27FC236}">
                  <a16:creationId xmlns:a16="http://schemas.microsoft.com/office/drawing/2014/main" id="{F8A0AFE8-73A3-8681-2DE8-281B6A01CD1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61734" y="4278971"/>
              <a:ext cx="638778" cy="763756"/>
            </a:xfrm>
            <a:prstGeom prst="rect">
              <a:avLst/>
            </a:prstGeom>
          </p:spPr>
        </p:pic>
        <p:pic>
          <p:nvPicPr>
            <p:cNvPr id="9" name="Picture 12">
              <a:extLst>
                <a:ext uri="{FF2B5EF4-FFF2-40B4-BE49-F238E27FC236}">
                  <a16:creationId xmlns:a16="http://schemas.microsoft.com/office/drawing/2014/main" id="{F99AC9C2-DE23-6293-045F-AD661227BD1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561734" y="6538611"/>
              <a:ext cx="638778" cy="638778"/>
            </a:xfrm>
            <a:prstGeom prst="rect">
              <a:avLst/>
            </a:prstGeom>
          </p:spPr>
        </p:pic>
        <p:sp>
          <p:nvSpPr>
            <p:cNvPr id="11" name="Tijdelijke aanduiding voor tekst 3">
              <a:extLst>
                <a:ext uri="{FF2B5EF4-FFF2-40B4-BE49-F238E27FC236}">
                  <a16:creationId xmlns:a16="http://schemas.microsoft.com/office/drawing/2014/main" id="{7835596C-DD6E-8B15-8B79-E3B0EE291BC3}"/>
                </a:ext>
              </a:extLst>
            </p:cNvPr>
            <p:cNvSpPr txBox="1">
              <a:spLocks/>
            </p:cNvSpPr>
            <p:nvPr/>
          </p:nvSpPr>
          <p:spPr>
            <a:xfrm>
              <a:off x="15746556" y="6538611"/>
              <a:ext cx="2018958" cy="3913462"/>
            </a:xfrm>
            <a:prstGeom prst="rect">
              <a:avLst/>
            </a:prstGeom>
          </p:spPr>
          <p:txBody>
            <a:bodyPr>
              <a:norm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9pPr>
            </a:lstStyle>
            <a:p>
              <a:pPr marL="0" indent="0" hangingPunct="1">
                <a:buNone/>
              </a:pPr>
              <a:r>
                <a:rPr lang="nl-NL" sz="4000" dirty="0">
                  <a:solidFill>
                    <a:schemeClr val="bg1"/>
                  </a:solidFill>
                  <a:latin typeface="Calibri" panose="020F0502020204030204" pitchFamily="34" charset="0"/>
                  <a:cs typeface="Calibri" panose="020F0502020204030204" pitchFamily="34" charset="0"/>
                </a:rPr>
                <a:t>UGCT</a:t>
              </a:r>
            </a:p>
            <a:p>
              <a:pPr hangingPunct="1"/>
              <a:endParaRPr lang="nl-NL" dirty="0"/>
            </a:p>
          </p:txBody>
        </p:sp>
        <p:sp>
          <p:nvSpPr>
            <p:cNvPr id="12" name="Tijdelijke aanduiding voor tekst 3">
              <a:extLst>
                <a:ext uri="{FF2B5EF4-FFF2-40B4-BE49-F238E27FC236}">
                  <a16:creationId xmlns:a16="http://schemas.microsoft.com/office/drawing/2014/main" id="{E64411F9-0B4C-6390-08FD-57649F290500}"/>
                </a:ext>
              </a:extLst>
            </p:cNvPr>
            <p:cNvSpPr txBox="1">
              <a:spLocks/>
            </p:cNvSpPr>
            <p:nvPr/>
          </p:nvSpPr>
          <p:spPr>
            <a:xfrm>
              <a:off x="15709822" y="5369033"/>
              <a:ext cx="16532511" cy="1561539"/>
            </a:xfrm>
            <a:prstGeom prst="rect">
              <a:avLst/>
            </a:prstGeom>
          </p:spPr>
          <p:txBody>
            <a:bodyPr>
              <a:norm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solidFill>
                    <a:srgbClr val="000000"/>
                  </a:solidFill>
                  <a:uFillTx/>
                  <a:latin typeface="Helvetica Neue"/>
                  <a:ea typeface="Helvetica Neue"/>
                  <a:cs typeface="Helvetica Neue"/>
                  <a:sym typeface="Helvetica Neue"/>
                </a:defRPr>
              </a:lvl9pPr>
            </a:lstStyle>
            <a:p>
              <a:pPr marL="0" indent="0" hangingPunct="1">
                <a:buNone/>
              </a:pPr>
              <a:br>
                <a:rPr lang="nl-NL" sz="4000" dirty="0">
                  <a:latin typeface="Silka" panose="00000500000000000000"/>
                </a:rPr>
              </a:br>
              <a:endParaRPr lang="nl-NL" dirty="0"/>
            </a:p>
          </p:txBody>
        </p:sp>
      </p:grpSp>
      <p:pic>
        <p:nvPicPr>
          <p:cNvPr id="2" name="Logo EN">
            <a:extLst>
              <a:ext uri="{FF2B5EF4-FFF2-40B4-BE49-F238E27FC236}">
                <a16:creationId xmlns:a16="http://schemas.microsoft.com/office/drawing/2014/main" id="{67EEB00D-0683-4CE7-D696-57BDD81E0F8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1116336" y="10880046"/>
            <a:ext cx="3164541" cy="2532650"/>
          </a:xfrm>
          <a:prstGeom prst="rect">
            <a:avLst/>
          </a:prstGeom>
        </p:spPr>
      </p:pic>
    </p:spTree>
  </p:cSld>
  <p:clrMapOvr>
    <a:masterClrMapping/>
  </p:clrMapOvr>
  <p:transition spd="med"/>
</p:sld>
</file>

<file path=ppt/theme/theme1.xml><?xml version="1.0" encoding="utf-8"?>
<a:theme xmlns:a="http://schemas.openxmlformats.org/drawingml/2006/main"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6b34ca80-0e38-42e1-8d56-0d8ccc2b54d4" xsi:nil="true"/>
    <lcf76f155ced4ddcb4097134ff3c332f xmlns="0e26332f-6afb-4972-9508-21bcc9e47f08">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24712CB9C4CC049ADC71AE6553CAFA2" ma:contentTypeVersion="13" ma:contentTypeDescription="Create a new document." ma:contentTypeScope="" ma:versionID="e2d51cb4fe3c11f43405e1a25c813e5f">
  <xsd:schema xmlns:xsd="http://www.w3.org/2001/XMLSchema" xmlns:xs="http://www.w3.org/2001/XMLSchema" xmlns:p="http://schemas.microsoft.com/office/2006/metadata/properties" xmlns:ns2="0e26332f-6afb-4972-9508-21bcc9e47f08" xmlns:ns3="6b34ca80-0e38-42e1-8d56-0d8ccc2b54d4" targetNamespace="http://schemas.microsoft.com/office/2006/metadata/properties" ma:root="true" ma:fieldsID="c2b1f3bc60f572ffde1f84d349ab357a" ns2:_="" ns3:_="">
    <xsd:import namespace="0e26332f-6afb-4972-9508-21bcc9e47f08"/>
    <xsd:import namespace="6b34ca80-0e38-42e1-8d56-0d8ccc2b54d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SearchPropertie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26332f-6afb-4972-9508-21bcc9e47f0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eb077af7-eccc-41ba-8726-6d08c81cb052"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b34ca80-0e38-42e1-8d56-0d8ccc2b54d4"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2ba34bb5-8f71-4f5f-bc34-cfc3fa0edeee}" ma:internalName="TaxCatchAll" ma:showField="CatchAllData" ma:web="6b34ca80-0e38-42e1-8d56-0d8ccc2b54d4">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4E4B153-2858-42A5-89A5-365FE81D368E}">
  <ds:schemaRefs>
    <ds:schemaRef ds:uri="http://schemas.microsoft.com/sharepoint/v3/contenttype/forms"/>
  </ds:schemaRefs>
</ds:datastoreItem>
</file>

<file path=customXml/itemProps2.xml><?xml version="1.0" encoding="utf-8"?>
<ds:datastoreItem xmlns:ds="http://schemas.openxmlformats.org/officeDocument/2006/customXml" ds:itemID="{A0C776EA-0087-4592-BD0A-3DA155E1A5EC}">
  <ds:schemaRefs>
    <ds:schemaRef ds:uri="http://schemas.microsoft.com/office/2006/metadata/properties"/>
    <ds:schemaRef ds:uri="http://www.w3.org/XML/1998/namespace"/>
    <ds:schemaRef ds:uri="http://purl.org/dc/dcmitype/"/>
    <ds:schemaRef ds:uri="http://schemas.microsoft.com/office/2006/documentManagement/types"/>
    <ds:schemaRef ds:uri="http://purl.org/dc/elements/1.1/"/>
    <ds:schemaRef ds:uri="6b34ca80-0e38-42e1-8d56-0d8ccc2b54d4"/>
    <ds:schemaRef ds:uri="0e26332f-6afb-4972-9508-21bcc9e47f08"/>
    <ds:schemaRef ds:uri="http://schemas.microsoft.com/office/infopath/2007/PartnerControls"/>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2CD3C24E-00F2-4939-89E9-7236D4BD8A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26332f-6afb-4972-9508-21bcc9e47f08"/>
    <ds:schemaRef ds:uri="6b34ca80-0e38-42e1-8d56-0d8ccc2b54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19389</TotalTime>
  <Words>1202</Words>
  <Application>Microsoft Macintosh PowerPoint</Application>
  <PresentationFormat>Aangepast</PresentationFormat>
  <Paragraphs>223</Paragraphs>
  <Slides>29</Slides>
  <Notes>7</Notes>
  <HiddenSlides>1</HiddenSlides>
  <MMClips>1</MMClips>
  <ScaleCrop>false</ScaleCrop>
  <HeadingPairs>
    <vt:vector size="6" baseType="variant">
      <vt:variant>
        <vt:lpstr>Gebruikte lettertypen</vt:lpstr>
      </vt:variant>
      <vt:variant>
        <vt:i4>11</vt:i4>
      </vt:variant>
      <vt:variant>
        <vt:lpstr>Thema</vt:lpstr>
      </vt:variant>
      <vt:variant>
        <vt:i4>1</vt:i4>
      </vt:variant>
      <vt:variant>
        <vt:lpstr>Diatitels</vt:lpstr>
      </vt:variant>
      <vt:variant>
        <vt:i4>29</vt:i4>
      </vt:variant>
    </vt:vector>
  </HeadingPairs>
  <TitlesOfParts>
    <vt:vector size="41" baseType="lpstr">
      <vt:lpstr>Arial</vt:lpstr>
      <vt:lpstr>Arial,Sans-Serif</vt:lpstr>
      <vt:lpstr>Calibri</vt:lpstr>
      <vt:lpstr>Helvetica Neue</vt:lpstr>
      <vt:lpstr>Helvetica Neue Light</vt:lpstr>
      <vt:lpstr>Helvetica Neue Medium</vt:lpstr>
      <vt:lpstr>Silka</vt:lpstr>
      <vt:lpstr>Silka Black</vt:lpstr>
      <vt:lpstr>Silka Bold</vt:lpstr>
      <vt:lpstr>Silka SemiBold</vt:lpstr>
      <vt:lpstr>Silka Thin</vt:lpstr>
      <vt:lpstr>White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PowerPoint-presentatie</dc:title>
  <dc:creator>Laurenz Schröer</dc:creator>
  <cp:lastModifiedBy>Veerle Cnudde</cp:lastModifiedBy>
  <cp:revision>291</cp:revision>
  <cp:lastPrinted>2024-11-06T15:47:12Z</cp:lastPrinted>
  <dcterms:modified xsi:type="dcterms:W3CDTF">2026-05-15T13:02:39Z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0x010100F24712CB9C4CC049ADC71AE6553CAFA2</vt:lpwstr>
  </property>
</Properties>
</file>