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93" r:id="rId2"/>
    <p:sldId id="397" r:id="rId3"/>
    <p:sldId id="398" r:id="rId4"/>
    <p:sldId id="409" r:id="rId5"/>
    <p:sldId id="410" r:id="rId6"/>
    <p:sldId id="428" r:id="rId7"/>
    <p:sldId id="427" r:id="rId8"/>
    <p:sldId id="376" r:id="rId9"/>
    <p:sldId id="424" r:id="rId10"/>
    <p:sldId id="422" r:id="rId11"/>
    <p:sldId id="419" r:id="rId12"/>
    <p:sldId id="417" r:id="rId13"/>
    <p:sldId id="426" r:id="rId14"/>
    <p:sldId id="430" r:id="rId15"/>
    <p:sldId id="433" r:id="rId16"/>
    <p:sldId id="408" r:id="rId17"/>
    <p:sldId id="415" r:id="rId18"/>
    <p:sldId id="429" r:id="rId19"/>
    <p:sldId id="416" r:id="rId20"/>
    <p:sldId id="385" r:id="rId21"/>
    <p:sldId id="432" r:id="rId22"/>
    <p:sldId id="431" r:id="rId23"/>
    <p:sldId id="372" r:id="rId24"/>
    <p:sldId id="394" r:id="rId25"/>
    <p:sldId id="418" r:id="rId26"/>
    <p:sldId id="380" r:id="rId27"/>
    <p:sldId id="391" r:id="rId2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50F696D-C0C8-4308-B2C3-46011D84040D}">
          <p14:sldIdLst>
            <p14:sldId id="393"/>
            <p14:sldId id="397"/>
            <p14:sldId id="398"/>
            <p14:sldId id="409"/>
            <p14:sldId id="410"/>
            <p14:sldId id="428"/>
            <p14:sldId id="427"/>
            <p14:sldId id="376"/>
            <p14:sldId id="424"/>
            <p14:sldId id="422"/>
            <p14:sldId id="419"/>
            <p14:sldId id="417"/>
            <p14:sldId id="426"/>
            <p14:sldId id="430"/>
            <p14:sldId id="433"/>
            <p14:sldId id="408"/>
            <p14:sldId id="415"/>
            <p14:sldId id="429"/>
            <p14:sldId id="416"/>
            <p14:sldId id="385"/>
            <p14:sldId id="432"/>
            <p14:sldId id="431"/>
            <p14:sldId id="372"/>
            <p14:sldId id="394"/>
          </p14:sldIdLst>
        </p14:section>
        <p14:section name="Backup Slides" id="{9A5C7766-30C5-471F-9F0F-889227A3D69B}">
          <p14:sldIdLst>
            <p14:sldId id="418"/>
            <p14:sldId id="380"/>
            <p14:sldId id="391"/>
          </p14:sldIdLst>
        </p14:section>
      </p14:sectionLst>
    </p:ext>
    <p:ext uri="{EFAFB233-063F-42B5-8137-9DF3F51BA10A}">
      <p15:sldGuideLst xmlns:p15="http://schemas.microsoft.com/office/powerpoint/2012/main">
        <p15:guide id="1" pos="506" userDrawn="1">
          <p15:clr>
            <a:srgbClr val="A4A3A4"/>
          </p15:clr>
        </p15:guide>
        <p15:guide id="2" pos="6924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ujain" initials="L" lastIdx="1" clrIdx="0">
    <p:extLst>
      <p:ext uri="{19B8F6BF-5375-455C-9EA6-DF929625EA0E}">
        <p15:presenceInfo xmlns:p15="http://schemas.microsoft.com/office/powerpoint/2012/main" userId="92c12638f1ebafa1" providerId="Windows Live"/>
      </p:ext>
    </p:extLst>
  </p:cmAuthor>
  <p:cmAuthor id="2" name="Loujain Alharfouch" initials="LA" lastIdx="3" clrIdx="1">
    <p:extLst>
      <p:ext uri="{19B8F6BF-5375-455C-9EA6-DF929625EA0E}">
        <p15:presenceInfo xmlns:p15="http://schemas.microsoft.com/office/powerpoint/2012/main" userId="Loujain Alharfouc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3B5077"/>
    <a:srgbClr val="E2CABF"/>
    <a:srgbClr val="FFDCB2"/>
    <a:srgbClr val="404040"/>
    <a:srgbClr val="E9DAB5"/>
    <a:srgbClr val="A0532E"/>
    <a:srgbClr val="0000FF"/>
    <a:srgbClr val="BA881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1" autoAdjust="0"/>
    <p:restoredTop sz="95615" autoAdjust="0"/>
  </p:normalViewPr>
  <p:slideViewPr>
    <p:cSldViewPr snapToGrid="0">
      <p:cViewPr varScale="1">
        <p:scale>
          <a:sx n="90" d="100"/>
          <a:sy n="90" d="100"/>
        </p:scale>
        <p:origin x="268" y="68"/>
      </p:cViewPr>
      <p:guideLst>
        <p:guide pos="506"/>
        <p:guide pos="6924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F00CD1-08B6-4A1A-89D4-52B00BA479B0}" type="datetimeFigureOut">
              <a:rPr lang="es-ES" smtClean="0"/>
              <a:t>20/05/2026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96B16-3D23-431A-8F61-41EF1C44350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5174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3044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0882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4442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3264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drying</a:t>
            </a:r>
            <a:r>
              <a:rPr lang="es-ES" dirty="0"/>
              <a:t> </a:t>
            </a:r>
            <a:r>
              <a:rPr lang="es-ES" dirty="0" err="1"/>
              <a:t>rate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decrease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wáter </a:t>
            </a:r>
            <a:r>
              <a:rPr lang="es-ES" dirty="0" err="1"/>
              <a:t>content</a:t>
            </a:r>
            <a:r>
              <a:rPr lang="es-ES" dirty="0"/>
              <a:t> in a </a:t>
            </a:r>
            <a:r>
              <a:rPr lang="es-ES" dirty="0" err="1"/>
              <a:t>day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49414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drying</a:t>
            </a:r>
            <a:r>
              <a:rPr lang="es-ES" dirty="0"/>
              <a:t> </a:t>
            </a:r>
            <a:r>
              <a:rPr lang="es-ES" dirty="0" err="1"/>
              <a:t>rate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decrease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wáter </a:t>
            </a:r>
            <a:r>
              <a:rPr lang="es-ES" dirty="0" err="1"/>
              <a:t>content</a:t>
            </a:r>
            <a:r>
              <a:rPr lang="es-ES" dirty="0"/>
              <a:t> in a </a:t>
            </a:r>
            <a:r>
              <a:rPr lang="es-ES" dirty="0" err="1"/>
              <a:t>day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953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6748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62362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08644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58080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4028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the global scale, isotope-based studies suggest that </a:t>
            </a:r>
            <a:r>
              <a:rPr lang="en-US" b="1" dirty="0"/>
              <a:t>transpiration returns nearly half of continental precipitation back to the atmosphere</a:t>
            </a:r>
            <a:endParaRPr lang="es-ES" dirty="0"/>
          </a:p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roots</a:t>
            </a:r>
            <a:r>
              <a:rPr lang="es-ES" dirty="0"/>
              <a:t> </a:t>
            </a:r>
            <a:r>
              <a:rPr lang="en-US" noProof="0" dirty="0"/>
              <a:t>represent</a:t>
            </a:r>
            <a:r>
              <a:rPr lang="es-ES" dirty="0"/>
              <a:t> a </a:t>
            </a:r>
            <a:r>
              <a:rPr lang="es-ES" dirty="0" err="1"/>
              <a:t>pathway</a:t>
            </a:r>
            <a:r>
              <a:rPr lang="es-ES" dirty="0"/>
              <a:t> </a:t>
            </a:r>
            <a:r>
              <a:rPr lang="es-ES" dirty="0" err="1"/>
              <a:t>through</a:t>
            </a:r>
            <a:r>
              <a:rPr lang="es-ES" dirty="0"/>
              <a:t> </a:t>
            </a:r>
            <a:r>
              <a:rPr lang="es-ES" dirty="0" err="1"/>
              <a:t>which</a:t>
            </a:r>
            <a:r>
              <a:rPr lang="es-ES" dirty="0"/>
              <a:t> </a:t>
            </a:r>
            <a:r>
              <a:rPr lang="es-ES" dirty="0" err="1"/>
              <a:t>nearly</a:t>
            </a:r>
            <a:r>
              <a:rPr lang="es-ES" dirty="0"/>
              <a:t> 5fifty%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continental precipitation goes back to the atmosphere </a:t>
            </a:r>
            <a:br>
              <a:rPr lang="es-ES" dirty="0"/>
            </a:b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 err="1"/>
              <a:t>majore</a:t>
            </a:r>
            <a:r>
              <a:rPr lang="es-ES" dirty="0"/>
              <a:t> </a:t>
            </a:r>
            <a:r>
              <a:rPr lang="es-ES" dirty="0" err="1"/>
              <a:t>contribution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global balance </a:t>
            </a:r>
            <a:r>
              <a:rPr lang="es-ES" dirty="0" err="1"/>
              <a:t>yet</a:t>
            </a:r>
            <a:r>
              <a:rPr lang="es-E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63249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5229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25745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3848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45334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98787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99725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31766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1878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modeling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process</a:t>
            </a:r>
            <a:r>
              <a:rPr lang="es-ES" dirty="0"/>
              <a:t> </a:t>
            </a:r>
            <a:r>
              <a:rPr lang="es-ES" dirty="0" err="1"/>
              <a:t>remains</a:t>
            </a:r>
            <a:r>
              <a:rPr lang="es-ES" dirty="0"/>
              <a:t> </a:t>
            </a:r>
            <a:r>
              <a:rPr lang="es-ES" dirty="0" err="1"/>
              <a:t>chalahnging</a:t>
            </a:r>
            <a:r>
              <a:rPr lang="es-ES" dirty="0"/>
              <a:t>. </a:t>
            </a:r>
          </a:p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1534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8148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6373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2346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0766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5862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8069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6EC8E-76CE-4871-A247-17D67A50A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BDFC4-35D5-4B8E-8451-CDD87B7B73C7}" type="datetimeFigureOut">
              <a:rPr lang="es-ES" smtClean="0"/>
              <a:t>20/05/2026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7D7B1-55A5-43C8-BEA3-3B3D61ACD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Loujain Alharfouch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71C68-96FC-4B12-B040-994BD1462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6506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9B636-7D95-4152-AE56-28E3D926F3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BDFC4-35D5-4B8E-8451-CDD87B7B73C7}" type="datetimeFigureOut">
              <a:rPr lang="es-ES" smtClean="0"/>
              <a:t>20/05/2026</a:t>
            </a:fld>
            <a:endParaRPr lang="es-E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11170-F74B-4266-AF6C-3FF66B01A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Loujain Alharfouch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AE19E-5D50-4F79-975D-704A4AF5C1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22185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1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27.png"/><Relationship Id="rId5" Type="http://schemas.openxmlformats.org/officeDocument/2006/relationships/image" Target="../media/image33.png"/><Relationship Id="rId10" Type="http://schemas.openxmlformats.org/officeDocument/2006/relationships/image" Target="../media/image32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42.jp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3.png"/><Relationship Id="rId5" Type="http://schemas.openxmlformats.org/officeDocument/2006/relationships/image" Target="../media/image4.png"/><Relationship Id="rId10" Type="http://schemas.openxmlformats.org/officeDocument/2006/relationships/image" Target="../media/image2.png"/><Relationship Id="rId4" Type="http://schemas.openxmlformats.org/officeDocument/2006/relationships/hyperlink" Target="https://www.sciencedirect.com/science/article/pii/S0021979725011580#gsp0010" TargetMode="External"/><Relationship Id="rId9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550.png"/><Relationship Id="rId9" Type="http://schemas.openxmlformats.org/officeDocument/2006/relationships/image" Target="../media/image2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5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80.png"/><Relationship Id="rId10" Type="http://schemas.openxmlformats.org/officeDocument/2006/relationships/image" Target="../media/image110.png"/><Relationship Id="rId4" Type="http://schemas.openxmlformats.org/officeDocument/2006/relationships/image" Target="../media/image540.png"/><Relationship Id="rId9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1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7DBC9755-C095-411E-8DC2-8AE5A24EE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94" y="1658180"/>
            <a:ext cx="3826585" cy="4994108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56D16C4-1A0B-4FBF-86A1-38552F64263C}"/>
              </a:ext>
            </a:extLst>
          </p:cNvPr>
          <p:cNvSpPr/>
          <p:nvPr/>
        </p:nvSpPr>
        <p:spPr>
          <a:xfrm>
            <a:off x="0" y="-17882"/>
            <a:ext cx="12241788" cy="6875882"/>
          </a:xfrm>
          <a:custGeom>
            <a:avLst/>
            <a:gdLst>
              <a:gd name="connsiteX0" fmla="*/ 3129854 w 12205332"/>
              <a:gd name="connsiteY0" fmla="*/ 1882379 h 6831488"/>
              <a:gd name="connsiteX1" fmla="*/ 1487388 w 12205332"/>
              <a:gd name="connsiteY1" fmla="*/ 3583793 h 6831488"/>
              <a:gd name="connsiteX2" fmla="*/ 3129854 w 12205332"/>
              <a:gd name="connsiteY2" fmla="*/ 5285207 h 6831488"/>
              <a:gd name="connsiteX3" fmla="*/ 4772320 w 12205332"/>
              <a:gd name="connsiteY3" fmla="*/ 3583793 h 6831488"/>
              <a:gd name="connsiteX4" fmla="*/ 3129854 w 12205332"/>
              <a:gd name="connsiteY4" fmla="*/ 1882379 h 6831488"/>
              <a:gd name="connsiteX5" fmla="*/ 0 w 12205332"/>
              <a:gd name="connsiteY5" fmla="*/ 0 h 6831488"/>
              <a:gd name="connsiteX6" fmla="*/ 12205332 w 12205332"/>
              <a:gd name="connsiteY6" fmla="*/ 0 h 6831488"/>
              <a:gd name="connsiteX7" fmla="*/ 12205332 w 12205332"/>
              <a:gd name="connsiteY7" fmla="*/ 6831488 h 6831488"/>
              <a:gd name="connsiteX8" fmla="*/ 0 w 12205332"/>
              <a:gd name="connsiteY8" fmla="*/ 6831488 h 6831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5332" h="6831488">
                <a:moveTo>
                  <a:pt x="3129854" y="1882379"/>
                </a:moveTo>
                <a:cubicBezTo>
                  <a:pt x="2222745" y="1882379"/>
                  <a:pt x="1487388" y="2644128"/>
                  <a:pt x="1487388" y="3583793"/>
                </a:cubicBezTo>
                <a:cubicBezTo>
                  <a:pt x="1487388" y="4523458"/>
                  <a:pt x="2222745" y="5285207"/>
                  <a:pt x="3129854" y="5285207"/>
                </a:cubicBezTo>
                <a:cubicBezTo>
                  <a:pt x="4036963" y="5285207"/>
                  <a:pt x="4772320" y="4523458"/>
                  <a:pt x="4772320" y="3583793"/>
                </a:cubicBezTo>
                <a:cubicBezTo>
                  <a:pt x="4772320" y="2644128"/>
                  <a:pt x="4036963" y="1882379"/>
                  <a:pt x="3129854" y="1882379"/>
                </a:cubicBezTo>
                <a:close/>
                <a:moveTo>
                  <a:pt x="0" y="0"/>
                </a:moveTo>
                <a:lnTo>
                  <a:pt x="12205332" y="0"/>
                </a:lnTo>
                <a:lnTo>
                  <a:pt x="12205332" y="6831488"/>
                </a:lnTo>
                <a:lnTo>
                  <a:pt x="0" y="6831488"/>
                </a:lnTo>
                <a:close/>
              </a:path>
            </a:pathLst>
          </a:custGeom>
          <a:solidFill>
            <a:srgbClr val="3B5077"/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 sz="2400" i="0" u="none" strike="noStrike" baseline="30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B957AF6-D87F-4E88-BDDE-21202C2B89BC}"/>
              </a:ext>
            </a:extLst>
          </p:cNvPr>
          <p:cNvSpPr/>
          <p:nvPr/>
        </p:nvSpPr>
        <p:spPr>
          <a:xfrm>
            <a:off x="1368751" y="1764364"/>
            <a:ext cx="3523679" cy="3639476"/>
          </a:xfrm>
          <a:prstGeom prst="ellipse">
            <a:avLst/>
          </a:prstGeom>
          <a:noFill/>
          <a:ln w="111125">
            <a:solidFill>
              <a:srgbClr val="00C9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1A24E50-6B5D-4E4F-ACF9-6BAFC7B84B45}"/>
              </a:ext>
            </a:extLst>
          </p:cNvPr>
          <p:cNvSpPr txBox="1"/>
          <p:nvPr/>
        </p:nvSpPr>
        <p:spPr>
          <a:xfrm>
            <a:off x="4933935" y="945778"/>
            <a:ext cx="71187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Field data driven root density distribution to enhance tree water uptake predictions in numerical models</a:t>
            </a:r>
          </a:p>
          <a:p>
            <a:pPr algn="ctr"/>
            <a:endParaRPr lang="en-US" sz="3600" i="0" u="none" strike="noStrike" baseline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D1EF336-0B5C-4850-BF49-8D54BE989732}"/>
              </a:ext>
            </a:extLst>
          </p:cNvPr>
          <p:cNvSpPr txBox="1"/>
          <p:nvPr/>
        </p:nvSpPr>
        <p:spPr>
          <a:xfrm>
            <a:off x="6670307" y="3828016"/>
            <a:ext cx="1501541" cy="1041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8A3E28C-0A88-4E71-8110-D32B79277A63}"/>
              </a:ext>
            </a:extLst>
          </p:cNvPr>
          <p:cNvSpPr txBox="1"/>
          <p:nvPr/>
        </p:nvSpPr>
        <p:spPr>
          <a:xfrm>
            <a:off x="5656495" y="3584102"/>
            <a:ext cx="570746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Loujain Alharfouch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Joaquin Jimenez-Martinez, Marius G. Floriancic,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J.A. Castro-Lopez, Pilar Llorens, Jérôme Latron and Juan J. Hidalgo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oujain.a@csic.es</a:t>
            </a:r>
          </a:p>
          <a:p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3C851C-2B8E-4BF9-896E-3869756F7283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428" y="6293153"/>
            <a:ext cx="1882220" cy="3065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667819-1942-496D-B174-6F26C132DF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556" y="6227307"/>
            <a:ext cx="1954022" cy="48850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9985BD0-94E7-4FA7-BB6D-4B6147A193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1" y="6396"/>
            <a:ext cx="3110186" cy="865669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0969A2BB-B399-496F-B181-2C6BA9AB1C4F}"/>
              </a:ext>
            </a:extLst>
          </p:cNvPr>
          <p:cNvSpPr txBox="1"/>
          <p:nvPr/>
        </p:nvSpPr>
        <p:spPr>
          <a:xfrm>
            <a:off x="2350884" y="650731"/>
            <a:ext cx="174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21, 2026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A0B02CB-27F3-48ED-9808-83D13BD3C4CD}"/>
              </a:ext>
            </a:extLst>
          </p:cNvPr>
          <p:cNvCxnSpPr/>
          <p:nvPr/>
        </p:nvCxnSpPr>
        <p:spPr>
          <a:xfrm flipH="1">
            <a:off x="2133401" y="959255"/>
            <a:ext cx="1547359" cy="0"/>
          </a:xfrm>
          <a:prstGeom prst="line">
            <a:avLst/>
          </a:prstGeom>
          <a:ln>
            <a:solidFill>
              <a:srgbClr val="00C9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73" descr="Logo&#10;&#10;Description automatically generated">
            <a:extLst>
              <a:ext uri="{FF2B5EF4-FFF2-40B4-BE49-F238E27FC236}">
                <a16:creationId xmlns:a16="http://schemas.microsoft.com/office/drawing/2014/main" id="{692E21FE-4127-4AED-B004-22B4118D08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625" y="5074078"/>
            <a:ext cx="1036632" cy="422376"/>
          </a:xfrm>
          <a:prstGeom prst="rect">
            <a:avLst/>
          </a:prstGeom>
        </p:spPr>
      </p:pic>
      <p:pic>
        <p:nvPicPr>
          <p:cNvPr id="78" name="Picture 7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62AE6E1-3A07-443C-BEC6-DABA60565B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225" y="5111707"/>
            <a:ext cx="1455041" cy="3847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BA96B2-C33A-407C-BA45-20F1A142B1BB}"/>
              </a:ext>
            </a:extLst>
          </p:cNvPr>
          <p:cNvSpPr txBox="1"/>
          <p:nvPr/>
        </p:nvSpPr>
        <p:spPr>
          <a:xfrm>
            <a:off x="2795285" y="915713"/>
            <a:ext cx="177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Abstract ID: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F53F626-A60E-42D7-B42D-AD8EEF45A8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7" r="7077" b="-2298"/>
          <a:stretch/>
        </p:blipFill>
        <p:spPr>
          <a:xfrm>
            <a:off x="7875917" y="6181984"/>
            <a:ext cx="1283583" cy="580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2004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6C9911-DBDE-4513-BCD6-AAC06470E2DF}"/>
                  </a:ext>
                </a:extLst>
              </p:cNvPr>
              <p:cNvSpPr txBox="1"/>
              <p:nvPr/>
            </p:nvSpPr>
            <p:spPr>
              <a:xfrm>
                <a:off x="-103742" y="1651182"/>
                <a:ext cx="4074890" cy="853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9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𝜃</m:t>
                          </m:r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E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𝐾</m:t>
                          </m:r>
                          <m:d>
                            <m:dPr>
                              <m:ctrlPr>
                                <a:rPr lang="es-E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</m:e>
                          </m:d>
                          <m:d>
                            <m:dPr>
                              <m:ctrlPr>
                                <a:rPr lang="es-E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S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den>
                              </m:f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  <m:r>
                        <a:rPr lang="en-US" sz="18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18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𝑺</m:t>
                      </m:r>
                    </m:oMath>
                  </m:oMathPara>
                </a14:m>
                <a:endParaRPr lang="en-US" sz="18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6C9911-DBDE-4513-BCD6-AAC06470E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3742" y="1651182"/>
                <a:ext cx="4074890" cy="8531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C90CFDF1-212C-424C-8C7B-7FAFE9EEE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070" y="1332917"/>
            <a:ext cx="7234748" cy="3502079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B145F126-A0CB-4579-B04E-C049BB9534E9}"/>
              </a:ext>
            </a:extLst>
          </p:cNvPr>
          <p:cNvSpPr/>
          <p:nvPr/>
        </p:nvSpPr>
        <p:spPr>
          <a:xfrm>
            <a:off x="0" y="0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E5CA2D0-8D7B-4FEB-9757-AE7C1EA282D1}"/>
                  </a:ext>
                </a:extLst>
              </p:cNvPr>
              <p:cNvSpPr/>
              <p:nvPr/>
            </p:nvSpPr>
            <p:spPr>
              <a:xfrm>
                <a:off x="734291" y="-78811"/>
                <a:ext cx="10723418" cy="12618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Modelling approach</a:t>
                </a:r>
              </a:p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sink term components: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d>
                      <m:dPr>
                        <m:ctrlPr>
                          <a:rPr lang="es-E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endPara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E5CA2D0-8D7B-4FEB-9757-AE7C1EA282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291" y="-78811"/>
                <a:ext cx="10723418" cy="1261884"/>
              </a:xfrm>
              <a:prstGeom prst="rect">
                <a:avLst/>
              </a:prstGeom>
              <a:blipFill>
                <a:blip r:embed="rId5"/>
                <a:stretch>
                  <a:fillRect t="-4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7" name="Straight Connector 366">
            <a:extLst>
              <a:ext uri="{FF2B5EF4-FFF2-40B4-BE49-F238E27FC236}">
                <a16:creationId xmlns:a16="http://schemas.microsoft.com/office/drawing/2014/main" id="{9E382129-94A1-47F6-8DFC-058A4FDE111D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" name="TextBox 367">
            <a:extLst>
              <a:ext uri="{FF2B5EF4-FFF2-40B4-BE49-F238E27FC236}">
                <a16:creationId xmlns:a16="http://schemas.microsoft.com/office/drawing/2014/main" id="{E9B9BA70-A33E-40EF-9B81-C1D123C95DA3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9" name="TextBox 368">
            <a:extLst>
              <a:ext uri="{FF2B5EF4-FFF2-40B4-BE49-F238E27FC236}">
                <a16:creationId xmlns:a16="http://schemas.microsoft.com/office/drawing/2014/main" id="{1620E54A-DF0F-4100-B97F-F6BE6C40E08C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0" name="TextBox 369">
            <a:extLst>
              <a:ext uri="{FF2B5EF4-FFF2-40B4-BE49-F238E27FC236}">
                <a16:creationId xmlns:a16="http://schemas.microsoft.com/office/drawing/2014/main" id="{A7065C6B-BE9C-4EAF-8D18-26021267FF78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580BF0-B2CC-4DA4-9A80-B86213464EA9}"/>
              </a:ext>
            </a:extLst>
          </p:cNvPr>
          <p:cNvCxnSpPr>
            <a:cxnSpLocks/>
          </p:cNvCxnSpPr>
          <p:nvPr/>
        </p:nvCxnSpPr>
        <p:spPr>
          <a:xfrm>
            <a:off x="10107038" y="1332917"/>
            <a:ext cx="0" cy="350207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9B57960-22CF-4FC5-9802-FA1F9ABCA157}"/>
              </a:ext>
            </a:extLst>
          </p:cNvPr>
          <p:cNvCxnSpPr>
            <a:cxnSpLocks/>
          </p:cNvCxnSpPr>
          <p:nvPr/>
        </p:nvCxnSpPr>
        <p:spPr>
          <a:xfrm flipH="1">
            <a:off x="9849255" y="1313461"/>
            <a:ext cx="515566" cy="0"/>
          </a:xfrm>
          <a:prstGeom prst="line">
            <a:avLst/>
          </a:prstGeom>
          <a:ln w="1905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6" name="TextBox 375">
                <a:extLst>
                  <a:ext uri="{FF2B5EF4-FFF2-40B4-BE49-F238E27FC236}">
                    <a16:creationId xmlns:a16="http://schemas.microsoft.com/office/drawing/2014/main" id="{6EB366F4-5569-4DF7-B0C2-B5FA54BEC5A0}"/>
                  </a:ext>
                </a:extLst>
              </p:cNvPr>
              <p:cNvSpPr txBox="1"/>
              <p:nvPr/>
            </p:nvSpPr>
            <p:spPr>
              <a:xfrm>
                <a:off x="8299709" y="1049740"/>
                <a:ext cx="172326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Classical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d>
                      <m:dPr>
                        <m:ctrlPr>
                          <a:rPr lang="es-E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76" name="TextBox 375">
                <a:extLst>
                  <a:ext uri="{FF2B5EF4-FFF2-40B4-BE49-F238E27FC236}">
                    <a16:creationId xmlns:a16="http://schemas.microsoft.com/office/drawing/2014/main" id="{6EB366F4-5569-4DF7-B0C2-B5FA54BEC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9709" y="1049740"/>
                <a:ext cx="1723269" cy="369332"/>
              </a:xfrm>
              <a:prstGeom prst="rect">
                <a:avLst/>
              </a:prstGeom>
              <a:blipFill>
                <a:blip r:embed="rId7"/>
                <a:stretch>
                  <a:fillRect l="-3191"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7" name="TextBox 376">
                <a:extLst>
                  <a:ext uri="{FF2B5EF4-FFF2-40B4-BE49-F238E27FC236}">
                    <a16:creationId xmlns:a16="http://schemas.microsoft.com/office/drawing/2014/main" id="{B90D2494-2655-4F70-90E1-F4FBCE1F9CDD}"/>
                  </a:ext>
                </a:extLst>
              </p:cNvPr>
              <p:cNvSpPr txBox="1"/>
              <p:nvPr/>
            </p:nvSpPr>
            <p:spPr>
              <a:xfrm>
                <a:off x="10364821" y="1049740"/>
                <a:ext cx="172326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New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d>
                      <m:dPr>
                        <m:ctrlPr>
                          <a:rPr lang="es-E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77" name="TextBox 376">
                <a:extLst>
                  <a:ext uri="{FF2B5EF4-FFF2-40B4-BE49-F238E27FC236}">
                    <a16:creationId xmlns:a16="http://schemas.microsoft.com/office/drawing/2014/main" id="{B90D2494-2655-4F70-90E1-F4FBCE1F9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4821" y="1049740"/>
                <a:ext cx="1723269" cy="369332"/>
              </a:xfrm>
              <a:prstGeom prst="rect">
                <a:avLst/>
              </a:prstGeom>
              <a:blipFill>
                <a:blip r:embed="rId8"/>
                <a:stretch>
                  <a:fillRect l="-2827"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9" name="Right Brace 378">
            <a:extLst>
              <a:ext uri="{FF2B5EF4-FFF2-40B4-BE49-F238E27FC236}">
                <a16:creationId xmlns:a16="http://schemas.microsoft.com/office/drawing/2014/main" id="{1B683284-4EF0-48E7-B276-C4462DD3DB76}"/>
              </a:ext>
            </a:extLst>
          </p:cNvPr>
          <p:cNvSpPr/>
          <p:nvPr/>
        </p:nvSpPr>
        <p:spPr>
          <a:xfrm rot="5400000">
            <a:off x="7526400" y="2444190"/>
            <a:ext cx="189832" cy="4971445"/>
          </a:xfrm>
          <a:prstGeom prst="rightBrace">
            <a:avLst>
              <a:gd name="adj1" fmla="val 355729"/>
              <a:gd name="adj2" fmla="val 70877"/>
            </a:avLst>
          </a:prstGeom>
          <a:ln w="19050">
            <a:solidFill>
              <a:srgbClr val="3B50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2" name="Right Brace 381">
            <a:extLst>
              <a:ext uri="{FF2B5EF4-FFF2-40B4-BE49-F238E27FC236}">
                <a16:creationId xmlns:a16="http://schemas.microsoft.com/office/drawing/2014/main" id="{02EC2094-5946-4DDD-833C-E539CBFDF71B}"/>
              </a:ext>
            </a:extLst>
          </p:cNvPr>
          <p:cNvSpPr/>
          <p:nvPr/>
        </p:nvSpPr>
        <p:spPr>
          <a:xfrm rot="5400000">
            <a:off x="10794770" y="4119106"/>
            <a:ext cx="227821" cy="1603285"/>
          </a:xfrm>
          <a:prstGeom prst="rightBrace">
            <a:avLst>
              <a:gd name="adj1" fmla="val 121257"/>
              <a:gd name="adj2" fmla="val 48363"/>
            </a:avLst>
          </a:prstGeom>
          <a:ln w="19050">
            <a:solidFill>
              <a:srgbClr val="3B50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1E624E1-A3BC-401A-9870-8BBDEC7A66C3}"/>
                  </a:ext>
                </a:extLst>
              </p:cNvPr>
              <p:cNvSpPr txBox="1"/>
              <p:nvPr/>
            </p:nvSpPr>
            <p:spPr>
              <a:xfrm>
                <a:off x="179948" y="2830930"/>
                <a:ext cx="24823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d>
                        <m:dPr>
                          <m:ctrlPr>
                            <a:rPr lang="es-E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d>
                      <m:sSub>
                        <m:sSubPr>
                          <m:ctrlPr>
                            <a:rPr lang="es-E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1E624E1-A3BC-401A-9870-8BBDEC7A6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48" y="2830930"/>
                <a:ext cx="248234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E124367-5C81-4F59-9DAC-8F598823F7DE}"/>
                  </a:ext>
                </a:extLst>
              </p:cNvPr>
              <p:cNvSpPr txBox="1"/>
              <p:nvPr/>
            </p:nvSpPr>
            <p:spPr>
              <a:xfrm>
                <a:off x="9859984" y="5048278"/>
                <a:ext cx="2054882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d>
                      <m:dPr>
                        <m:ctrlPr>
                          <a:rPr lang="es-E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sz="1600" dirty="0"/>
                  <a:t>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function is </a:t>
                </a:r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inferred from the drying rate of the soil </a:t>
                </a:r>
                <a:endParaRPr lang="en-US" sz="16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E124367-5C81-4F59-9DAC-8F598823F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9984" y="5048278"/>
                <a:ext cx="2054882" cy="830997"/>
              </a:xfrm>
              <a:prstGeom prst="rect">
                <a:avLst/>
              </a:prstGeom>
              <a:blipFill>
                <a:blip r:embed="rId10"/>
                <a:stretch>
                  <a:fillRect l="-1479" t="-2941" r="-3846" b="-8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54D292F-9B40-4615-A460-5F7740CC094B}"/>
                  </a:ext>
                </a:extLst>
              </p:cNvPr>
              <p:cNvSpPr txBox="1"/>
              <p:nvPr/>
            </p:nvSpPr>
            <p:spPr>
              <a:xfrm>
                <a:off x="3714741" y="5052988"/>
                <a:ext cx="5763796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d>
                      <m:dPr>
                        <m:ctrlPr>
                          <a:rPr lang="es-E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sz="1600" dirty="0"/>
                  <a:t>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a function of empirical parameters   </a:t>
                </a:r>
              </a:p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rooting zone depth (L</a:t>
                </a:r>
                <a:r>
                  <a:rPr lang="en-US" sz="16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a decay rate (</a:t>
                </a:r>
                <a:r>
                  <a:rPr lang="el-GR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(for the exponential)</a:t>
                </a:r>
              </a:p>
              <a:p>
                <a:pPr algn="ctr"/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→ Need calibration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54D292F-9B40-4615-A460-5F7740CC09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4741" y="5052988"/>
                <a:ext cx="5763796" cy="861774"/>
              </a:xfrm>
              <a:prstGeom prst="rect">
                <a:avLst/>
              </a:prstGeom>
              <a:blipFill>
                <a:blip r:embed="rId11"/>
                <a:stretch>
                  <a:fillRect t="-2837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89697E3-EB20-4A62-BACA-3745795D18CF}"/>
                  </a:ext>
                </a:extLst>
              </p:cNvPr>
              <p:cNvSpPr txBox="1"/>
              <p:nvPr/>
            </p:nvSpPr>
            <p:spPr>
              <a:xfrm>
                <a:off x="356182" y="3450327"/>
                <a:ext cx="4034342" cy="18403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d>
                      <m:dPr>
                        <m:ctrlPr>
                          <a:rPr lang="es-ES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sz="1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: The spatial allocation of root water uptake within the soil profile</a:t>
                </a:r>
              </a:p>
              <a:p>
                <a:pPr algn="just"/>
                <a:endParaRPr lang="en-US" sz="16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s-E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1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Time-varying boundary condition reflects temporal dynamics of water loss from the canopy </a:t>
                </a:r>
                <a:endParaRPr lang="en-US" sz="1600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/>
                <a:endParaRPr lang="en-US" sz="1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89697E3-EB20-4A62-BACA-3745795D1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182" y="3450327"/>
                <a:ext cx="4034342" cy="1840312"/>
              </a:xfrm>
              <a:prstGeom prst="rect">
                <a:avLst/>
              </a:prstGeom>
              <a:blipFill>
                <a:blip r:embed="rId12"/>
                <a:stretch>
                  <a:fillRect l="-755" r="-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560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B145F126-A0CB-4579-B04E-C049BB9534E9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9AFC920-4371-4869-95C0-78C3EC85581A}"/>
              </a:ext>
            </a:extLst>
          </p:cNvPr>
          <p:cNvSpPr/>
          <p:nvPr/>
        </p:nvSpPr>
        <p:spPr>
          <a:xfrm>
            <a:off x="97878" y="-56596"/>
            <a:ext cx="119962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Modelling approach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Depth-dependent root activity from temporal variations in θ profile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15C8E56-685C-437F-8345-C1956EA6F6F3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72A359C3-8A54-410A-9B5F-BF561A5E97BE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BC40408-46B3-4F30-ABBB-3B00B1E6A5E5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6CCA6DB-33DD-4FEA-A1CF-9B1363482924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07469C-A84C-4BBD-ABCE-5BE9B614AD56}"/>
              </a:ext>
            </a:extLst>
          </p:cNvPr>
          <p:cNvSpPr txBox="1"/>
          <p:nvPr/>
        </p:nvSpPr>
        <p:spPr>
          <a:xfrm>
            <a:off x="139437" y="925937"/>
            <a:ext cx="10972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assumption</a:t>
            </a:r>
          </a:p>
          <a:p>
            <a:pPr lvl="1" algn="just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 soil layers with higher drying rates correspond to zones of greater root water uptake</a:t>
            </a:r>
          </a:p>
          <a:p>
            <a:pPr lvl="2"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proxy for a functional root density distribution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0A8200B-B56A-45CD-8D5D-F6893B23935C}"/>
              </a:ext>
            </a:extLst>
          </p:cNvPr>
          <p:cNvSpPr/>
          <p:nvPr/>
        </p:nvSpPr>
        <p:spPr>
          <a:xfrm>
            <a:off x="747174" y="1618024"/>
            <a:ext cx="330738" cy="145915"/>
          </a:xfrm>
          <a:prstGeom prst="rightArrow">
            <a:avLst/>
          </a:prstGeom>
          <a:solidFill>
            <a:srgbClr val="3B507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23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B145F126-A0CB-4579-B04E-C049BB9534E9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15C8E56-685C-437F-8345-C1956EA6F6F3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72A359C3-8A54-410A-9B5F-BF561A5E97BE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BC40408-46B3-4F30-ABBB-3B00B1E6A5E5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6CCA6DB-33DD-4FEA-A1CF-9B1363482924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25012C37-8FD0-47C9-947A-4901D500FB01}"/>
              </a:ext>
            </a:extLst>
          </p:cNvPr>
          <p:cNvSpPr/>
          <p:nvPr/>
        </p:nvSpPr>
        <p:spPr>
          <a:xfrm>
            <a:off x="97878" y="-56596"/>
            <a:ext cx="119962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Modelling approach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Depth-dependent root activity from temporal variations in θ profile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35ED11-577F-4FB2-A511-A5890BA21B15}"/>
              </a:ext>
            </a:extLst>
          </p:cNvPr>
          <p:cNvSpPr txBox="1"/>
          <p:nvPr/>
        </p:nvSpPr>
        <p:spPr>
          <a:xfrm>
            <a:off x="139437" y="925937"/>
            <a:ext cx="10972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assumption</a:t>
            </a:r>
          </a:p>
          <a:p>
            <a:pPr lvl="1" algn="just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 soil layers with higher drying rates correspond to zones of greater root water uptake</a:t>
            </a:r>
          </a:p>
          <a:p>
            <a:pPr lvl="2"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proxy for a functional root density distribution</a:t>
            </a: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E0E481A0-93F8-4534-89FC-430E44D67420}"/>
              </a:ext>
            </a:extLst>
          </p:cNvPr>
          <p:cNvSpPr/>
          <p:nvPr/>
        </p:nvSpPr>
        <p:spPr>
          <a:xfrm>
            <a:off x="747174" y="1618024"/>
            <a:ext cx="330738" cy="145915"/>
          </a:xfrm>
          <a:prstGeom prst="rightArrow">
            <a:avLst/>
          </a:prstGeom>
          <a:solidFill>
            <a:srgbClr val="3B507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03A4498-B2DB-4CE6-A073-C574C1BBBF78}"/>
              </a:ext>
            </a:extLst>
          </p:cNvPr>
          <p:cNvGrpSpPr/>
          <p:nvPr/>
        </p:nvGrpSpPr>
        <p:grpSpPr>
          <a:xfrm>
            <a:off x="-44196" y="1338713"/>
            <a:ext cx="2924097" cy="4905459"/>
            <a:chOff x="135794" y="1387602"/>
            <a:chExt cx="2924097" cy="4905459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95DBA215-80E5-4803-A6E3-ADCAA087A7EA}"/>
                </a:ext>
              </a:extLst>
            </p:cNvPr>
            <p:cNvGrpSpPr/>
            <p:nvPr/>
          </p:nvGrpSpPr>
          <p:grpSpPr>
            <a:xfrm>
              <a:off x="135794" y="1387602"/>
              <a:ext cx="2924097" cy="4905459"/>
              <a:chOff x="9090961" y="590667"/>
              <a:chExt cx="2924097" cy="4905459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67F2D831-7CE9-4CFC-8E29-51953A395A93}"/>
                  </a:ext>
                </a:extLst>
              </p:cNvPr>
              <p:cNvGrpSpPr/>
              <p:nvPr/>
            </p:nvGrpSpPr>
            <p:grpSpPr>
              <a:xfrm>
                <a:off x="10206511" y="590667"/>
                <a:ext cx="828681" cy="4905459"/>
                <a:chOff x="2499351" y="724261"/>
                <a:chExt cx="828681" cy="4905459"/>
              </a:xfrm>
            </p:grpSpPr>
            <p:pic>
              <p:nvPicPr>
                <p:cNvPr id="90" name="Picture 89">
                  <a:extLst>
                    <a:ext uri="{FF2B5EF4-FFF2-40B4-BE49-F238E27FC236}">
                      <a16:creationId xmlns:a16="http://schemas.microsoft.com/office/drawing/2014/main" id="{C6F8DAA6-4D4D-4444-A674-075CB4081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640" t="2543" r="11931" b="14557"/>
                <a:stretch/>
              </p:blipFill>
              <p:spPr>
                <a:xfrm>
                  <a:off x="2499351" y="1928640"/>
                  <a:ext cx="828681" cy="3701080"/>
                </a:xfrm>
                <a:prstGeom prst="rect">
                  <a:avLst/>
                </a:prstGeom>
              </p:spPr>
            </p:pic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DFDA5ED4-FD44-463C-BF8A-FE83EA340F1A}"/>
                    </a:ext>
                  </a:extLst>
                </p:cNvPr>
                <p:cNvSpPr txBox="1"/>
                <p:nvPr/>
              </p:nvSpPr>
              <p:spPr>
                <a:xfrm>
                  <a:off x="2716751" y="724261"/>
                  <a:ext cx="42735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725F6408-2161-4275-B744-2322E087A089}"/>
                    </a:ext>
                  </a:extLst>
                </p:cNvPr>
                <p:cNvSpPr/>
                <p:nvPr/>
              </p:nvSpPr>
              <p:spPr>
                <a:xfrm>
                  <a:off x="2507456" y="2675113"/>
                  <a:ext cx="778659" cy="2902507"/>
                </a:xfrm>
                <a:prstGeom prst="rect">
                  <a:avLst/>
                </a:prstGeom>
                <a:solidFill>
                  <a:srgbClr val="A25631"/>
                </a:solidFill>
                <a:ln>
                  <a:solidFill>
                    <a:srgbClr val="A2563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72DCB699-6F96-40BB-8249-B3A2F27BDF2F}"/>
                    </a:ext>
                  </a:extLst>
                </p:cNvPr>
                <p:cNvSpPr/>
                <p:nvPr/>
              </p:nvSpPr>
              <p:spPr>
                <a:xfrm>
                  <a:off x="2507456" y="2295945"/>
                  <a:ext cx="778659" cy="465041"/>
                </a:xfrm>
                <a:prstGeom prst="rect">
                  <a:avLst/>
                </a:prstGeom>
                <a:solidFill>
                  <a:srgbClr val="FFAE1B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5C3C969-37B3-4B08-A972-6D44E3D032BE}"/>
                    </a:ext>
                  </a:extLst>
                </p:cNvPr>
                <p:cNvSpPr/>
                <p:nvPr/>
              </p:nvSpPr>
              <p:spPr>
                <a:xfrm>
                  <a:off x="2507456" y="1974437"/>
                  <a:ext cx="778659" cy="329054"/>
                </a:xfrm>
                <a:prstGeom prst="rect">
                  <a:avLst/>
                </a:prstGeom>
                <a:solidFill>
                  <a:srgbClr val="CDAB55"/>
                </a:solidFill>
                <a:ln>
                  <a:solidFill>
                    <a:srgbClr val="CEAB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3409813-CEDF-4B47-A5F4-A0A46C7064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9557" y="2072375"/>
                <a:ext cx="474354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923CF3EC-BE25-432F-BA65-FDCCF3C260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9557" y="2306896"/>
                <a:ext cx="474354" cy="462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930D843A-E230-4391-BD5E-8923639AAA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9557" y="2552266"/>
                <a:ext cx="474354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9E244467-0C4A-427F-88C7-E28877A762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9557" y="3135406"/>
                <a:ext cx="474354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D740462D-CABA-4DC0-90D0-FC41279E8B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9557" y="2794114"/>
                <a:ext cx="474354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F057C623-DC3C-4E23-8B8B-6AC844BD9F69}"/>
                  </a:ext>
                </a:extLst>
              </p:cNvPr>
              <p:cNvSpPr txBox="1"/>
              <p:nvPr/>
            </p:nvSpPr>
            <p:spPr>
              <a:xfrm>
                <a:off x="9090961" y="1221538"/>
                <a:ext cx="292409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Soil water content (</a:t>
                </a:r>
                <a:r>
                  <a:rPr lang="el-GR" sz="1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  <a:p>
                <a:pPr algn="ctr"/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sensors 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4A6C9867-CD03-470F-81EF-7DC9DDB4CAA2}"/>
                  </a:ext>
                </a:extLst>
              </p:cNvPr>
              <p:cNvSpPr txBox="1"/>
              <p:nvPr/>
            </p:nvSpPr>
            <p:spPr>
              <a:xfrm>
                <a:off x="9214696" y="1871544"/>
                <a:ext cx="8703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cm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E0851D0F-9283-45DC-87C6-64B872ABD4D9}"/>
                  </a:ext>
                </a:extLst>
              </p:cNvPr>
              <p:cNvSpPr txBox="1"/>
              <p:nvPr/>
            </p:nvSpPr>
            <p:spPr>
              <a:xfrm>
                <a:off x="9212932" y="2092745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 cm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3CA12430-DC9A-4889-8C7F-EF327C22EC09}"/>
                  </a:ext>
                </a:extLst>
              </p:cNvPr>
              <p:cNvSpPr txBox="1"/>
              <p:nvPr/>
            </p:nvSpPr>
            <p:spPr>
              <a:xfrm>
                <a:off x="9212931" y="2311516"/>
                <a:ext cx="9635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 cm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00BBB6E6-465A-4858-9A73-D3A0A057DF79}"/>
                  </a:ext>
                </a:extLst>
              </p:cNvPr>
              <p:cNvSpPr txBox="1"/>
              <p:nvPr/>
            </p:nvSpPr>
            <p:spPr>
              <a:xfrm>
                <a:off x="9212932" y="2540984"/>
                <a:ext cx="9271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 cm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07E3394D-0020-4102-A320-6545679FDFCE}"/>
                  </a:ext>
                </a:extLst>
              </p:cNvPr>
              <p:cNvSpPr txBox="1"/>
              <p:nvPr/>
            </p:nvSpPr>
            <p:spPr>
              <a:xfrm>
                <a:off x="9212932" y="2901399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55 cm</a:t>
                </a:r>
              </a:p>
            </p:txBody>
          </p:sp>
        </p:grp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A034F44-6091-49D4-B30B-2486A29E4E61}"/>
                </a:ext>
              </a:extLst>
            </p:cNvPr>
            <p:cNvCxnSpPr/>
            <p:nvPr/>
          </p:nvCxnSpPr>
          <p:spPr>
            <a:xfrm flipH="1">
              <a:off x="1259436" y="6261257"/>
              <a:ext cx="786764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3675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B145F126-A0CB-4579-B04E-C049BB9534E9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15C8E56-685C-437F-8345-C1956EA6F6F3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72A359C3-8A54-410A-9B5F-BF561A5E97BE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BC40408-46B3-4F30-ABBB-3B00B1E6A5E5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6CCA6DB-33DD-4FEA-A1CF-9B1363482924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5E3AF16-8F8C-4914-AAF0-BFA813BC019D}"/>
              </a:ext>
            </a:extLst>
          </p:cNvPr>
          <p:cNvSpPr/>
          <p:nvPr/>
        </p:nvSpPr>
        <p:spPr>
          <a:xfrm>
            <a:off x="97878" y="-56596"/>
            <a:ext cx="119962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Modelling approach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Depth-dependent root activity from temporal variations in θ profile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915DBF-2977-40EF-B212-7EA898D87D42}"/>
              </a:ext>
            </a:extLst>
          </p:cNvPr>
          <p:cNvGrpSpPr/>
          <p:nvPr/>
        </p:nvGrpSpPr>
        <p:grpSpPr>
          <a:xfrm>
            <a:off x="4284513" y="1739422"/>
            <a:ext cx="7558291" cy="4723932"/>
            <a:chOff x="283038" y="1790541"/>
            <a:chExt cx="7558291" cy="47239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C295EBE-6DC3-4EA7-95A6-B70B7C9B01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6"/>
            <a:stretch/>
          </p:blipFill>
          <p:spPr>
            <a:xfrm>
              <a:off x="283038" y="1790541"/>
              <a:ext cx="7558291" cy="4723932"/>
            </a:xfrm>
            <a:prstGeom prst="rect">
              <a:avLst/>
            </a:prstGeom>
          </p:spPr>
        </p:pic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A50B200-FF08-4786-A04F-8853BCE09945}"/>
                </a:ext>
              </a:extLst>
            </p:cNvPr>
            <p:cNvCxnSpPr>
              <a:cxnSpLocks/>
            </p:cNvCxnSpPr>
            <p:nvPr/>
          </p:nvCxnSpPr>
          <p:spPr>
            <a:xfrm>
              <a:off x="7453538" y="3716499"/>
              <a:ext cx="702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A50D6A6-9CAC-4771-98B2-724B9F2C9BCB}"/>
                </a:ext>
              </a:extLst>
            </p:cNvPr>
            <p:cNvSpPr txBox="1"/>
            <p:nvPr/>
          </p:nvSpPr>
          <p:spPr>
            <a:xfrm>
              <a:off x="649894" y="2901436"/>
              <a:ext cx="8842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 [mm]</a:t>
              </a: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2E84D865-AF9F-4E74-AC27-B796BB9DCD8A}"/>
                </a:ext>
              </a:extLst>
            </p:cNvPr>
            <p:cNvSpPr/>
            <p:nvPr/>
          </p:nvSpPr>
          <p:spPr>
            <a:xfrm>
              <a:off x="7196135" y="3561672"/>
              <a:ext cx="507544" cy="2677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A260B10-B3D8-4753-8A05-589BF927BEA0}"/>
                </a:ext>
              </a:extLst>
            </p:cNvPr>
            <p:cNvSpPr/>
            <p:nvPr/>
          </p:nvSpPr>
          <p:spPr>
            <a:xfrm>
              <a:off x="808892" y="6020561"/>
              <a:ext cx="351693" cy="1692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C30187B2-C009-410B-A41C-77D7F69F1430}"/>
                </a:ext>
              </a:extLst>
            </p:cNvPr>
            <p:cNvSpPr txBox="1"/>
            <p:nvPr/>
          </p:nvSpPr>
          <p:spPr>
            <a:xfrm>
              <a:off x="757890" y="5988757"/>
              <a:ext cx="9180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55 cm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2396F9F-8C3B-4542-9DDC-416B8EA3E40D}"/>
                </a:ext>
              </a:extLst>
            </p:cNvPr>
            <p:cNvSpPr/>
            <p:nvPr/>
          </p:nvSpPr>
          <p:spPr>
            <a:xfrm>
              <a:off x="4328160" y="3376246"/>
              <a:ext cx="295422" cy="135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8D5793-1D26-49D8-8628-DF177515DEFB}"/>
                </a:ext>
              </a:extLst>
            </p:cNvPr>
            <p:cNvSpPr txBox="1"/>
            <p:nvPr/>
          </p:nvSpPr>
          <p:spPr>
            <a:xfrm>
              <a:off x="4239731" y="3317899"/>
              <a:ext cx="107852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layer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866C3A42-FCBA-4B62-9BB1-806861676142}"/>
              </a:ext>
            </a:extLst>
          </p:cNvPr>
          <p:cNvSpPr txBox="1"/>
          <p:nvPr/>
        </p:nvSpPr>
        <p:spPr>
          <a:xfrm>
            <a:off x="139437" y="925937"/>
            <a:ext cx="10972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assumption</a:t>
            </a:r>
          </a:p>
          <a:p>
            <a:pPr lvl="1" algn="just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 soil layers with higher drying rates correspond to zones of greater root water uptake</a:t>
            </a:r>
          </a:p>
          <a:p>
            <a:pPr lvl="2"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proxy for a functional root density distribution</a:t>
            </a: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35EF8BCD-417D-4935-8E9E-A88B3822B616}"/>
              </a:ext>
            </a:extLst>
          </p:cNvPr>
          <p:cNvSpPr/>
          <p:nvPr/>
        </p:nvSpPr>
        <p:spPr>
          <a:xfrm>
            <a:off x="747174" y="1618024"/>
            <a:ext cx="330738" cy="145915"/>
          </a:xfrm>
          <a:prstGeom prst="rightArrow">
            <a:avLst/>
          </a:prstGeom>
          <a:solidFill>
            <a:srgbClr val="3B507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F915890-44CE-4A91-8C53-B2E3BE7C7ED0}"/>
              </a:ext>
            </a:extLst>
          </p:cNvPr>
          <p:cNvGrpSpPr/>
          <p:nvPr/>
        </p:nvGrpSpPr>
        <p:grpSpPr>
          <a:xfrm>
            <a:off x="-44196" y="1338713"/>
            <a:ext cx="2924097" cy="4905459"/>
            <a:chOff x="135794" y="1387602"/>
            <a:chExt cx="2924097" cy="490545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0458EFF-D3ED-42BF-9694-00A2044AE4EA}"/>
                </a:ext>
              </a:extLst>
            </p:cNvPr>
            <p:cNvGrpSpPr/>
            <p:nvPr/>
          </p:nvGrpSpPr>
          <p:grpSpPr>
            <a:xfrm>
              <a:off x="135794" y="1387602"/>
              <a:ext cx="2924097" cy="4905459"/>
              <a:chOff x="9090961" y="590667"/>
              <a:chExt cx="2924097" cy="4905459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4706BC30-C336-421A-9202-3BD6AAF47B66}"/>
                  </a:ext>
                </a:extLst>
              </p:cNvPr>
              <p:cNvGrpSpPr/>
              <p:nvPr/>
            </p:nvGrpSpPr>
            <p:grpSpPr>
              <a:xfrm>
                <a:off x="10206511" y="590667"/>
                <a:ext cx="828681" cy="4905459"/>
                <a:chOff x="2499351" y="724261"/>
                <a:chExt cx="828681" cy="4905459"/>
              </a:xfrm>
            </p:grpSpPr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7323E97C-5692-4512-A449-3C19662944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640" t="2543" r="11931" b="14557"/>
                <a:stretch/>
              </p:blipFill>
              <p:spPr>
                <a:xfrm>
                  <a:off x="2499351" y="1928640"/>
                  <a:ext cx="828681" cy="3701080"/>
                </a:xfrm>
                <a:prstGeom prst="rect">
                  <a:avLst/>
                </a:prstGeom>
              </p:spPr>
            </p:pic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BCBF6A05-8CF6-4239-80E7-7CE938C07990}"/>
                    </a:ext>
                  </a:extLst>
                </p:cNvPr>
                <p:cNvSpPr txBox="1"/>
                <p:nvPr/>
              </p:nvSpPr>
              <p:spPr>
                <a:xfrm>
                  <a:off x="2716751" y="724261"/>
                  <a:ext cx="42735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A38057DB-4B48-485E-99BC-869685D8BB2F}"/>
                    </a:ext>
                  </a:extLst>
                </p:cNvPr>
                <p:cNvSpPr/>
                <p:nvPr/>
              </p:nvSpPr>
              <p:spPr>
                <a:xfrm>
                  <a:off x="2507456" y="2675113"/>
                  <a:ext cx="778659" cy="2902507"/>
                </a:xfrm>
                <a:prstGeom prst="rect">
                  <a:avLst/>
                </a:prstGeom>
                <a:solidFill>
                  <a:srgbClr val="A25631"/>
                </a:solidFill>
                <a:ln>
                  <a:solidFill>
                    <a:srgbClr val="A2563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6D8E3017-3399-4636-8BF0-325280F88346}"/>
                    </a:ext>
                  </a:extLst>
                </p:cNvPr>
                <p:cNvSpPr/>
                <p:nvPr/>
              </p:nvSpPr>
              <p:spPr>
                <a:xfrm>
                  <a:off x="2507456" y="2295945"/>
                  <a:ext cx="778659" cy="465041"/>
                </a:xfrm>
                <a:prstGeom prst="rect">
                  <a:avLst/>
                </a:prstGeom>
                <a:solidFill>
                  <a:srgbClr val="FFAE1B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536BDF98-B437-4CB8-AC56-6E43E526B56F}"/>
                    </a:ext>
                  </a:extLst>
                </p:cNvPr>
                <p:cNvSpPr/>
                <p:nvPr/>
              </p:nvSpPr>
              <p:spPr>
                <a:xfrm>
                  <a:off x="2507456" y="1974437"/>
                  <a:ext cx="778659" cy="329054"/>
                </a:xfrm>
                <a:prstGeom prst="rect">
                  <a:avLst/>
                </a:prstGeom>
                <a:solidFill>
                  <a:srgbClr val="CDAB55"/>
                </a:solidFill>
                <a:ln>
                  <a:solidFill>
                    <a:srgbClr val="CEAB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C3B3FE8D-7CAA-4D0C-83DC-C28E4D4FE0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9557" y="2072375"/>
                <a:ext cx="474354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DA48679-F9A8-4E60-AD5B-8A403A1B51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9557" y="2306896"/>
                <a:ext cx="474354" cy="462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A7D20857-6C48-4170-BF39-03C6FD52F3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9557" y="2552266"/>
                <a:ext cx="474354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D896E5E1-3D4C-49C0-A8F7-9298A67B6E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9557" y="3135406"/>
                <a:ext cx="474354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20818A1-3C9E-46D9-BD38-E644039455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9557" y="2794114"/>
                <a:ext cx="474354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15BB4D8-760F-4AF8-B88C-EDDE0CA4B724}"/>
                  </a:ext>
                </a:extLst>
              </p:cNvPr>
              <p:cNvSpPr txBox="1"/>
              <p:nvPr/>
            </p:nvSpPr>
            <p:spPr>
              <a:xfrm>
                <a:off x="9090961" y="1221538"/>
                <a:ext cx="292409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Soil water content (</a:t>
                </a:r>
                <a:r>
                  <a:rPr lang="el-GR" sz="1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  <a:p>
                <a:pPr algn="ctr"/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sensors 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E9D325B8-A6AA-4A02-99A7-CF834D4B751A}"/>
                  </a:ext>
                </a:extLst>
              </p:cNvPr>
              <p:cNvSpPr txBox="1"/>
              <p:nvPr/>
            </p:nvSpPr>
            <p:spPr>
              <a:xfrm>
                <a:off x="9214696" y="1871544"/>
                <a:ext cx="8703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cm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47EABDA-BA4A-47BA-B4F4-60DA3AA36611}"/>
                  </a:ext>
                </a:extLst>
              </p:cNvPr>
              <p:cNvSpPr txBox="1"/>
              <p:nvPr/>
            </p:nvSpPr>
            <p:spPr>
              <a:xfrm>
                <a:off x="9212932" y="2092745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 cm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C2564D9-D185-44A3-879E-8DF4DF6D1D64}"/>
                  </a:ext>
                </a:extLst>
              </p:cNvPr>
              <p:cNvSpPr txBox="1"/>
              <p:nvPr/>
            </p:nvSpPr>
            <p:spPr>
              <a:xfrm>
                <a:off x="9212931" y="2311516"/>
                <a:ext cx="9635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 cm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4237085-6902-46BD-AC0F-39F5D6570EC5}"/>
                  </a:ext>
                </a:extLst>
              </p:cNvPr>
              <p:cNvSpPr txBox="1"/>
              <p:nvPr/>
            </p:nvSpPr>
            <p:spPr>
              <a:xfrm>
                <a:off x="9212932" y="2540984"/>
                <a:ext cx="9271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 cm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CF22C26-E3FE-401E-8E52-1CD814C1667E}"/>
                  </a:ext>
                </a:extLst>
              </p:cNvPr>
              <p:cNvSpPr txBox="1"/>
              <p:nvPr/>
            </p:nvSpPr>
            <p:spPr>
              <a:xfrm>
                <a:off x="9212932" y="2901399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55 cm</a:t>
                </a:r>
              </a:p>
            </p:txBody>
          </p:sp>
        </p:grp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38689F2-34E3-46D0-B627-AFAF83B31E88}"/>
                </a:ext>
              </a:extLst>
            </p:cNvPr>
            <p:cNvCxnSpPr/>
            <p:nvPr/>
          </p:nvCxnSpPr>
          <p:spPr>
            <a:xfrm flipH="1">
              <a:off x="1259436" y="6261257"/>
              <a:ext cx="786764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6180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B145F126-A0CB-4579-B04E-C049BB9534E9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15C8E56-685C-437F-8345-C1956EA6F6F3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72A359C3-8A54-410A-9B5F-BF561A5E97BE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BC40408-46B3-4F30-ABBB-3B00B1E6A5E5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6CCA6DB-33DD-4FEA-A1CF-9B1363482924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5E3AF16-8F8C-4914-AAF0-BFA813BC019D}"/>
              </a:ext>
            </a:extLst>
          </p:cNvPr>
          <p:cNvSpPr/>
          <p:nvPr/>
        </p:nvSpPr>
        <p:spPr>
          <a:xfrm>
            <a:off x="97878" y="-56596"/>
            <a:ext cx="119962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Modelling approach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Depth-dependent root activity from temporal variations in θ profile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915DBF-2977-40EF-B212-7EA898D87D42}"/>
              </a:ext>
            </a:extLst>
          </p:cNvPr>
          <p:cNvGrpSpPr/>
          <p:nvPr/>
        </p:nvGrpSpPr>
        <p:grpSpPr>
          <a:xfrm>
            <a:off x="4284513" y="1739422"/>
            <a:ext cx="7558291" cy="4723932"/>
            <a:chOff x="283038" y="1790541"/>
            <a:chExt cx="7558291" cy="47239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C295EBE-6DC3-4EA7-95A6-B70B7C9B01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6"/>
            <a:stretch/>
          </p:blipFill>
          <p:spPr>
            <a:xfrm>
              <a:off x="283038" y="1790541"/>
              <a:ext cx="7558291" cy="4723932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A50D6A6-9CAC-4771-98B2-724B9F2C9BCB}"/>
                </a:ext>
              </a:extLst>
            </p:cNvPr>
            <p:cNvSpPr txBox="1"/>
            <p:nvPr/>
          </p:nvSpPr>
          <p:spPr>
            <a:xfrm>
              <a:off x="649894" y="2901436"/>
              <a:ext cx="8842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 [mm]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A260B10-B3D8-4753-8A05-589BF927BEA0}"/>
                </a:ext>
              </a:extLst>
            </p:cNvPr>
            <p:cNvSpPr/>
            <p:nvPr/>
          </p:nvSpPr>
          <p:spPr>
            <a:xfrm>
              <a:off x="808892" y="6020561"/>
              <a:ext cx="351693" cy="1692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C30187B2-C009-410B-A41C-77D7F69F1430}"/>
                </a:ext>
              </a:extLst>
            </p:cNvPr>
            <p:cNvSpPr txBox="1"/>
            <p:nvPr/>
          </p:nvSpPr>
          <p:spPr>
            <a:xfrm>
              <a:off x="757890" y="5988757"/>
              <a:ext cx="9180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55 cm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2396F9F-8C3B-4542-9DDC-416B8EA3E40D}"/>
                </a:ext>
              </a:extLst>
            </p:cNvPr>
            <p:cNvSpPr/>
            <p:nvPr/>
          </p:nvSpPr>
          <p:spPr>
            <a:xfrm>
              <a:off x="4328160" y="3376246"/>
              <a:ext cx="295422" cy="135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8D5793-1D26-49D8-8628-DF177515DEFB}"/>
                </a:ext>
              </a:extLst>
            </p:cNvPr>
            <p:cNvSpPr txBox="1"/>
            <p:nvPr/>
          </p:nvSpPr>
          <p:spPr>
            <a:xfrm>
              <a:off x="4239731" y="3317899"/>
              <a:ext cx="107852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layer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866C3A42-FCBA-4B62-9BB1-806861676142}"/>
              </a:ext>
            </a:extLst>
          </p:cNvPr>
          <p:cNvSpPr txBox="1"/>
          <p:nvPr/>
        </p:nvSpPr>
        <p:spPr>
          <a:xfrm>
            <a:off x="139437" y="925937"/>
            <a:ext cx="10972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assumption</a:t>
            </a:r>
          </a:p>
          <a:p>
            <a:pPr lvl="1" algn="just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 soil layers with higher drying rates correspond to zones of greater root water uptake</a:t>
            </a:r>
          </a:p>
          <a:p>
            <a:pPr lvl="2"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proxy for a functional root density distribution</a:t>
            </a: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35EF8BCD-417D-4935-8E9E-A88B3822B616}"/>
              </a:ext>
            </a:extLst>
          </p:cNvPr>
          <p:cNvSpPr/>
          <p:nvPr/>
        </p:nvSpPr>
        <p:spPr>
          <a:xfrm>
            <a:off x="747174" y="1618024"/>
            <a:ext cx="330738" cy="145915"/>
          </a:xfrm>
          <a:prstGeom prst="rightArrow">
            <a:avLst/>
          </a:prstGeom>
          <a:solidFill>
            <a:srgbClr val="3B507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A1643EF-AD07-470C-B10E-D76A5E425EC6}"/>
              </a:ext>
            </a:extLst>
          </p:cNvPr>
          <p:cNvSpPr/>
          <p:nvPr/>
        </p:nvSpPr>
        <p:spPr>
          <a:xfrm>
            <a:off x="11248350" y="3541761"/>
            <a:ext cx="211352" cy="129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D13853-077E-43DA-A968-AE11CEAD50F7}"/>
              </a:ext>
            </a:extLst>
          </p:cNvPr>
          <p:cNvSpPr txBox="1"/>
          <p:nvPr/>
        </p:nvSpPr>
        <p:spPr>
          <a:xfrm>
            <a:off x="10877045" y="3182158"/>
            <a:ext cx="875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Seasonal 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FB1817F-688E-4083-926C-E435BA7F4C58}"/>
              </a:ext>
            </a:extLst>
          </p:cNvPr>
          <p:cNvSpPr txBox="1"/>
          <p:nvPr/>
        </p:nvSpPr>
        <p:spPr>
          <a:xfrm>
            <a:off x="11348353" y="3850341"/>
            <a:ext cx="64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9832A77-8056-473F-AA8A-60246CB90499}"/>
              </a:ext>
            </a:extLst>
          </p:cNvPr>
          <p:cNvSpPr txBox="1"/>
          <p:nvPr/>
        </p:nvSpPr>
        <p:spPr>
          <a:xfrm>
            <a:off x="11390177" y="4509458"/>
            <a:ext cx="64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61BD1F1-A639-4C47-B353-C04184F13E91}"/>
              </a:ext>
            </a:extLst>
          </p:cNvPr>
          <p:cNvSpPr txBox="1"/>
          <p:nvPr/>
        </p:nvSpPr>
        <p:spPr>
          <a:xfrm>
            <a:off x="11390176" y="4982053"/>
            <a:ext cx="64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7FFA25-6C63-4F2A-8F6A-B9534AA04723}"/>
              </a:ext>
            </a:extLst>
          </p:cNvPr>
          <p:cNvSpPr txBox="1"/>
          <p:nvPr/>
        </p:nvSpPr>
        <p:spPr>
          <a:xfrm>
            <a:off x="11387276" y="5558323"/>
            <a:ext cx="64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1A2E5B-CE94-4C08-82FE-98A02A3D98A8}"/>
              </a:ext>
            </a:extLst>
          </p:cNvPr>
          <p:cNvSpPr txBox="1"/>
          <p:nvPr/>
        </p:nvSpPr>
        <p:spPr>
          <a:xfrm>
            <a:off x="11376669" y="5992373"/>
            <a:ext cx="64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BE9C232-9742-403E-A4E2-A971027A38F3}"/>
              </a:ext>
            </a:extLst>
          </p:cNvPr>
          <p:cNvGrpSpPr/>
          <p:nvPr/>
        </p:nvGrpSpPr>
        <p:grpSpPr>
          <a:xfrm>
            <a:off x="-44196" y="1338713"/>
            <a:ext cx="2924097" cy="4905459"/>
            <a:chOff x="135794" y="1387602"/>
            <a:chExt cx="2924097" cy="4905459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8142E38D-7E94-418E-A7B1-ABCF3B5D0B52}"/>
                </a:ext>
              </a:extLst>
            </p:cNvPr>
            <p:cNvGrpSpPr/>
            <p:nvPr/>
          </p:nvGrpSpPr>
          <p:grpSpPr>
            <a:xfrm>
              <a:off x="135794" y="1387602"/>
              <a:ext cx="2924097" cy="4905459"/>
              <a:chOff x="9090961" y="590667"/>
              <a:chExt cx="2924097" cy="4905459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FBB9218D-8555-430F-82D2-44AD9756C4CB}"/>
                  </a:ext>
                </a:extLst>
              </p:cNvPr>
              <p:cNvGrpSpPr/>
              <p:nvPr/>
            </p:nvGrpSpPr>
            <p:grpSpPr>
              <a:xfrm>
                <a:off x="10206511" y="590667"/>
                <a:ext cx="828681" cy="4905459"/>
                <a:chOff x="2499351" y="724261"/>
                <a:chExt cx="828681" cy="4905459"/>
              </a:xfrm>
            </p:grpSpPr>
            <p:pic>
              <p:nvPicPr>
                <p:cNvPr id="104" name="Picture 103">
                  <a:extLst>
                    <a:ext uri="{FF2B5EF4-FFF2-40B4-BE49-F238E27FC236}">
                      <a16:creationId xmlns:a16="http://schemas.microsoft.com/office/drawing/2014/main" id="{C27E7AF8-5818-4C56-A134-4ECEEE113D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640" t="2543" r="11931" b="14557"/>
                <a:stretch/>
              </p:blipFill>
              <p:spPr>
                <a:xfrm>
                  <a:off x="2499351" y="1928640"/>
                  <a:ext cx="828681" cy="3701080"/>
                </a:xfrm>
                <a:prstGeom prst="rect">
                  <a:avLst/>
                </a:prstGeom>
              </p:spPr>
            </p:pic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D643F6E2-2FFE-4DC9-8526-934A1D5CE1E1}"/>
                    </a:ext>
                  </a:extLst>
                </p:cNvPr>
                <p:cNvSpPr txBox="1"/>
                <p:nvPr/>
              </p:nvSpPr>
              <p:spPr>
                <a:xfrm>
                  <a:off x="2716751" y="724261"/>
                  <a:ext cx="42735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D0302FEC-0926-4169-B7D8-415F3994372E}"/>
                    </a:ext>
                  </a:extLst>
                </p:cNvPr>
                <p:cNvSpPr/>
                <p:nvPr/>
              </p:nvSpPr>
              <p:spPr>
                <a:xfrm>
                  <a:off x="2507456" y="2675113"/>
                  <a:ext cx="778659" cy="2902507"/>
                </a:xfrm>
                <a:prstGeom prst="rect">
                  <a:avLst/>
                </a:prstGeom>
                <a:solidFill>
                  <a:srgbClr val="A25631"/>
                </a:solidFill>
                <a:ln>
                  <a:solidFill>
                    <a:srgbClr val="A2563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785F9309-72CD-4C7A-8321-D05749EAAF24}"/>
                    </a:ext>
                  </a:extLst>
                </p:cNvPr>
                <p:cNvSpPr/>
                <p:nvPr/>
              </p:nvSpPr>
              <p:spPr>
                <a:xfrm>
                  <a:off x="2507456" y="2295945"/>
                  <a:ext cx="778659" cy="465041"/>
                </a:xfrm>
                <a:prstGeom prst="rect">
                  <a:avLst/>
                </a:prstGeom>
                <a:solidFill>
                  <a:srgbClr val="FFAE1B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287716B0-A567-4E72-A264-39A47EDA1169}"/>
                    </a:ext>
                  </a:extLst>
                </p:cNvPr>
                <p:cNvSpPr/>
                <p:nvPr/>
              </p:nvSpPr>
              <p:spPr>
                <a:xfrm>
                  <a:off x="2507456" y="1974437"/>
                  <a:ext cx="778659" cy="329054"/>
                </a:xfrm>
                <a:prstGeom prst="rect">
                  <a:avLst/>
                </a:prstGeom>
                <a:solidFill>
                  <a:srgbClr val="CDAB55"/>
                </a:solidFill>
                <a:ln>
                  <a:solidFill>
                    <a:srgbClr val="CEAB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3F777E64-B41C-4733-8ED8-D2E90FE03B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9557" y="2072375"/>
                <a:ext cx="474354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F7C0D20F-D3F2-4865-8786-DC79D6335E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9557" y="2306896"/>
                <a:ext cx="474354" cy="462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DE722E9F-97C9-4CA0-85C1-65D16B3AC7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9557" y="2552266"/>
                <a:ext cx="474354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8B78959F-6E17-4254-858E-14332B19F9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9557" y="3135406"/>
                <a:ext cx="474354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93D4B121-34E4-42C4-94D4-5B8D9F21F5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9557" y="2794114"/>
                <a:ext cx="474354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5FD7EC58-F90D-4E0E-8616-AB9BAC1303D8}"/>
                  </a:ext>
                </a:extLst>
              </p:cNvPr>
              <p:cNvSpPr txBox="1"/>
              <p:nvPr/>
            </p:nvSpPr>
            <p:spPr>
              <a:xfrm>
                <a:off x="9090961" y="1221538"/>
                <a:ext cx="292409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Soil water content (</a:t>
                </a:r>
                <a:r>
                  <a:rPr lang="el-GR" sz="1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  <a:p>
                <a:pPr algn="ctr"/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sensors </a:t>
                </a: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84D6A60F-4811-47B8-8C9F-73539506F4A4}"/>
                  </a:ext>
                </a:extLst>
              </p:cNvPr>
              <p:cNvSpPr txBox="1"/>
              <p:nvPr/>
            </p:nvSpPr>
            <p:spPr>
              <a:xfrm>
                <a:off x="9214696" y="1871544"/>
                <a:ext cx="8703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cm</a:t>
                </a: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93DCBA17-AE9F-4113-B0A2-F914C95EEE85}"/>
                  </a:ext>
                </a:extLst>
              </p:cNvPr>
              <p:cNvSpPr txBox="1"/>
              <p:nvPr/>
            </p:nvSpPr>
            <p:spPr>
              <a:xfrm>
                <a:off x="9212932" y="2092745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 cm</a:t>
                </a: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8255BCE6-D1F8-495A-BCC8-69825F8606A5}"/>
                  </a:ext>
                </a:extLst>
              </p:cNvPr>
              <p:cNvSpPr txBox="1"/>
              <p:nvPr/>
            </p:nvSpPr>
            <p:spPr>
              <a:xfrm>
                <a:off x="9212931" y="2311516"/>
                <a:ext cx="9635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 cm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A770993E-26CA-4319-BBB0-684B8BAF48CB}"/>
                  </a:ext>
                </a:extLst>
              </p:cNvPr>
              <p:cNvSpPr txBox="1"/>
              <p:nvPr/>
            </p:nvSpPr>
            <p:spPr>
              <a:xfrm>
                <a:off x="9212932" y="2540984"/>
                <a:ext cx="9271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 cm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D05D5048-A34E-47FA-86D1-BBCC9A32DDF9}"/>
                  </a:ext>
                </a:extLst>
              </p:cNvPr>
              <p:cNvSpPr txBox="1"/>
              <p:nvPr/>
            </p:nvSpPr>
            <p:spPr>
              <a:xfrm>
                <a:off x="9212932" y="2901399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55 cm</a:t>
                </a:r>
              </a:p>
            </p:txBody>
          </p:sp>
        </p:grp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3272BB96-EED4-413B-8F8A-643B2682600E}"/>
                </a:ext>
              </a:extLst>
            </p:cNvPr>
            <p:cNvCxnSpPr/>
            <p:nvPr/>
          </p:nvCxnSpPr>
          <p:spPr>
            <a:xfrm flipH="1">
              <a:off x="1259436" y="6261257"/>
              <a:ext cx="786764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5776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A916E270-49A3-42B6-A3AE-C297A12EDFF7}"/>
              </a:ext>
            </a:extLst>
          </p:cNvPr>
          <p:cNvGrpSpPr/>
          <p:nvPr/>
        </p:nvGrpSpPr>
        <p:grpSpPr>
          <a:xfrm>
            <a:off x="1043189" y="2195167"/>
            <a:ext cx="2864709" cy="4166976"/>
            <a:chOff x="7432722" y="1231900"/>
            <a:chExt cx="2864709" cy="4166976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84B7FDC-EEAA-444C-8D50-9BD853934E67}"/>
                </a:ext>
              </a:extLst>
            </p:cNvPr>
            <p:cNvGrpSpPr/>
            <p:nvPr/>
          </p:nvGrpSpPr>
          <p:grpSpPr>
            <a:xfrm>
              <a:off x="8584208" y="1231900"/>
              <a:ext cx="1713223" cy="4166976"/>
              <a:chOff x="1764714" y="1462851"/>
              <a:chExt cx="1713223" cy="4166976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FFEEFBDD-964A-4912-9B18-A831B982F1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6345"/>
              <a:stretch/>
            </p:blipFill>
            <p:spPr>
              <a:xfrm>
                <a:off x="1766549" y="1462851"/>
                <a:ext cx="1711388" cy="3415305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9FB25948-E5A4-4B83-A5E7-9041C0DB04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6345" t="74326"/>
              <a:stretch/>
            </p:blipFill>
            <p:spPr>
              <a:xfrm>
                <a:off x="1764714" y="4145756"/>
                <a:ext cx="1711388" cy="1484071"/>
              </a:xfrm>
              <a:prstGeom prst="rect">
                <a:avLst/>
              </a:prstGeom>
            </p:spPr>
          </p:pic>
        </p:grp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B05F870-A66C-4463-8CDF-54162F1ED5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10308" y="2091675"/>
              <a:ext cx="1654830" cy="4416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6D52A45-89FA-4C9E-A202-1FE5AD3FCB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60887" y="2336300"/>
              <a:ext cx="1792528" cy="7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D4B23FC-0455-49E9-969E-34BF45BFC325}"/>
                </a:ext>
              </a:extLst>
            </p:cNvPr>
            <p:cNvSpPr/>
            <p:nvPr/>
          </p:nvSpPr>
          <p:spPr>
            <a:xfrm>
              <a:off x="8676207" y="3046577"/>
              <a:ext cx="1485088" cy="902532"/>
            </a:xfrm>
            <a:prstGeom prst="rect">
              <a:avLst/>
            </a:prstGeom>
            <a:solidFill>
              <a:srgbClr val="E2CABF"/>
            </a:solidFill>
            <a:ln>
              <a:solidFill>
                <a:srgbClr val="E2CA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CC853AC-BDAA-4727-B282-C9CDBCB521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19243" y="2922025"/>
              <a:ext cx="1135588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7E9DF77-CB7D-49DB-9A3B-56CB845032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19243" y="2575473"/>
              <a:ext cx="1616236" cy="9485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AC68565-A64C-4C38-BA76-AD055870EC1F}"/>
                </a:ext>
              </a:extLst>
            </p:cNvPr>
            <p:cNvSpPr/>
            <p:nvPr/>
          </p:nvSpPr>
          <p:spPr>
            <a:xfrm>
              <a:off x="8520040" y="3316003"/>
              <a:ext cx="99689" cy="3429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217CC73-5482-4819-B08B-BBD76256F3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32722" y="1856418"/>
              <a:ext cx="1902755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67F7A9-F6BC-4291-B2BD-B13F0DE027AD}"/>
              </a:ext>
            </a:extLst>
          </p:cNvPr>
          <p:cNvGrpSpPr/>
          <p:nvPr/>
        </p:nvGrpSpPr>
        <p:grpSpPr>
          <a:xfrm>
            <a:off x="-44196" y="1338713"/>
            <a:ext cx="2959446" cy="4905459"/>
            <a:chOff x="135794" y="1387602"/>
            <a:chExt cx="2959446" cy="4905459"/>
          </a:xfrm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23C062BE-8280-49FC-AD06-68388CA19FAC}"/>
                </a:ext>
              </a:extLst>
            </p:cNvPr>
            <p:cNvGrpSpPr/>
            <p:nvPr/>
          </p:nvGrpSpPr>
          <p:grpSpPr>
            <a:xfrm>
              <a:off x="135794" y="1387602"/>
              <a:ext cx="2959446" cy="4905459"/>
              <a:chOff x="9090961" y="590667"/>
              <a:chExt cx="2959446" cy="4905459"/>
            </a:xfrm>
          </p:grpSpPr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5CD739A5-93FA-44FC-A630-A4E2E3DCC0EC}"/>
                  </a:ext>
                </a:extLst>
              </p:cNvPr>
              <p:cNvGrpSpPr/>
              <p:nvPr/>
            </p:nvGrpSpPr>
            <p:grpSpPr>
              <a:xfrm>
                <a:off x="10206511" y="590667"/>
                <a:ext cx="828681" cy="4905459"/>
                <a:chOff x="2499351" y="724261"/>
                <a:chExt cx="828681" cy="4905459"/>
              </a:xfrm>
            </p:grpSpPr>
            <p:pic>
              <p:nvPicPr>
                <p:cNvPr id="162" name="Picture 161">
                  <a:extLst>
                    <a:ext uri="{FF2B5EF4-FFF2-40B4-BE49-F238E27FC236}">
                      <a16:creationId xmlns:a16="http://schemas.microsoft.com/office/drawing/2014/main" id="{3F9DFF6A-2E13-4A27-AFB4-699603F724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640" t="2543" r="11931" b="14557"/>
                <a:stretch/>
              </p:blipFill>
              <p:spPr>
                <a:xfrm>
                  <a:off x="2499351" y="1928640"/>
                  <a:ext cx="828681" cy="3701080"/>
                </a:xfrm>
                <a:prstGeom prst="rect">
                  <a:avLst/>
                </a:prstGeom>
              </p:spPr>
            </p:pic>
            <p:sp>
              <p:nvSpPr>
                <p:cNvPr id="163" name="TextBox 162">
                  <a:extLst>
                    <a:ext uri="{FF2B5EF4-FFF2-40B4-BE49-F238E27FC236}">
                      <a16:creationId xmlns:a16="http://schemas.microsoft.com/office/drawing/2014/main" id="{3FF4756E-C0A2-4040-80DA-39996A24C426}"/>
                    </a:ext>
                  </a:extLst>
                </p:cNvPr>
                <p:cNvSpPr txBox="1"/>
                <p:nvPr/>
              </p:nvSpPr>
              <p:spPr>
                <a:xfrm>
                  <a:off x="2716751" y="724261"/>
                  <a:ext cx="42735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4ED8D3BA-FA61-40AC-BE90-CFEEAF9AD5EF}"/>
                    </a:ext>
                  </a:extLst>
                </p:cNvPr>
                <p:cNvSpPr/>
                <p:nvPr/>
              </p:nvSpPr>
              <p:spPr>
                <a:xfrm>
                  <a:off x="2507456" y="2675113"/>
                  <a:ext cx="778659" cy="2902507"/>
                </a:xfrm>
                <a:prstGeom prst="rect">
                  <a:avLst/>
                </a:prstGeom>
                <a:solidFill>
                  <a:srgbClr val="A25631"/>
                </a:solidFill>
                <a:ln>
                  <a:solidFill>
                    <a:srgbClr val="A2563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48AF65AC-3CA5-48C3-86F4-BADA5DD2A9CC}"/>
                    </a:ext>
                  </a:extLst>
                </p:cNvPr>
                <p:cNvSpPr/>
                <p:nvPr/>
              </p:nvSpPr>
              <p:spPr>
                <a:xfrm>
                  <a:off x="2507456" y="2295945"/>
                  <a:ext cx="778659" cy="465041"/>
                </a:xfrm>
                <a:prstGeom prst="rect">
                  <a:avLst/>
                </a:prstGeom>
                <a:solidFill>
                  <a:srgbClr val="FFAE1B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ED7DC5BB-F54B-428C-9DA3-0BD697576DC4}"/>
                    </a:ext>
                  </a:extLst>
                </p:cNvPr>
                <p:cNvSpPr/>
                <p:nvPr/>
              </p:nvSpPr>
              <p:spPr>
                <a:xfrm>
                  <a:off x="2507456" y="1974437"/>
                  <a:ext cx="778659" cy="329054"/>
                </a:xfrm>
                <a:prstGeom prst="rect">
                  <a:avLst/>
                </a:prstGeom>
                <a:solidFill>
                  <a:srgbClr val="CDAB55"/>
                </a:solidFill>
                <a:ln>
                  <a:solidFill>
                    <a:srgbClr val="CEAB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80143F67-8D6E-421A-A211-CEB331927E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9557" y="2072375"/>
                <a:ext cx="2100850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DFD0B721-DA56-43BA-8E76-0F22B44FD1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9557" y="2306896"/>
                <a:ext cx="2049482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4077255D-E468-474E-AC8C-1F55B8EEB0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49557" y="2551521"/>
                <a:ext cx="2049482" cy="744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FBAD7C7E-1503-4091-9471-F8A97F1F54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9557" y="3135406"/>
                <a:ext cx="1650898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BFEFC0DE-B9F8-4B31-BE4A-15128C07E01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49557" y="2790694"/>
                <a:ext cx="2100850" cy="342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F1F03A55-5E9C-48DB-871A-3A0F31301AC9}"/>
                  </a:ext>
                </a:extLst>
              </p:cNvPr>
              <p:cNvSpPr txBox="1"/>
              <p:nvPr/>
            </p:nvSpPr>
            <p:spPr>
              <a:xfrm>
                <a:off x="9090961" y="1221538"/>
                <a:ext cx="292409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Soil water content (</a:t>
                </a:r>
                <a:r>
                  <a:rPr lang="el-GR" sz="1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  <a:p>
                <a:pPr algn="ctr"/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sensors </a:t>
                </a:r>
              </a:p>
            </p:txBody>
          </p: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356783E7-0D4B-40FA-85AF-B879831A2FB2}"/>
                  </a:ext>
                </a:extLst>
              </p:cNvPr>
              <p:cNvSpPr txBox="1"/>
              <p:nvPr/>
            </p:nvSpPr>
            <p:spPr>
              <a:xfrm>
                <a:off x="9214696" y="1871544"/>
                <a:ext cx="8703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cm</a:t>
                </a:r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B99050FA-F7A2-4A51-BD30-CA039AF2AB7F}"/>
                  </a:ext>
                </a:extLst>
              </p:cNvPr>
              <p:cNvSpPr txBox="1"/>
              <p:nvPr/>
            </p:nvSpPr>
            <p:spPr>
              <a:xfrm>
                <a:off x="9212932" y="2092745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 cm</a:t>
                </a:r>
              </a:p>
            </p:txBody>
          </p: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07C068E5-7A70-4332-BEC4-EF5811D6F2B8}"/>
                  </a:ext>
                </a:extLst>
              </p:cNvPr>
              <p:cNvSpPr txBox="1"/>
              <p:nvPr/>
            </p:nvSpPr>
            <p:spPr>
              <a:xfrm>
                <a:off x="9212931" y="2311516"/>
                <a:ext cx="9635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 cm</a:t>
                </a:r>
              </a:p>
            </p:txBody>
          </p:sp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68679A05-D017-4F67-B695-585D9F6008B0}"/>
                  </a:ext>
                </a:extLst>
              </p:cNvPr>
              <p:cNvSpPr txBox="1"/>
              <p:nvPr/>
            </p:nvSpPr>
            <p:spPr>
              <a:xfrm>
                <a:off x="9212932" y="2540984"/>
                <a:ext cx="9271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 cm</a:t>
                </a:r>
              </a:p>
            </p:txBody>
          </p:sp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92576C2C-2EAC-4EC7-B70F-86204A436CD0}"/>
                  </a:ext>
                </a:extLst>
              </p:cNvPr>
              <p:cNvSpPr txBox="1"/>
              <p:nvPr/>
            </p:nvSpPr>
            <p:spPr>
              <a:xfrm>
                <a:off x="9212932" y="2901399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55 cm</a:t>
                </a: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1405D17-75FC-4322-9C4D-6F13A8EC39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59436" y="6261257"/>
              <a:ext cx="786764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B145F126-A0CB-4579-B04E-C049BB9534E9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15C8E56-685C-437F-8345-C1956EA6F6F3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72A359C3-8A54-410A-9B5F-BF561A5E97BE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BC40408-46B3-4F30-ABBB-3B00B1E6A5E5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6CCA6DB-33DD-4FEA-A1CF-9B1363482924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5E3AF16-8F8C-4914-AAF0-BFA813BC019D}"/>
              </a:ext>
            </a:extLst>
          </p:cNvPr>
          <p:cNvSpPr/>
          <p:nvPr/>
        </p:nvSpPr>
        <p:spPr>
          <a:xfrm>
            <a:off x="97878" y="-56596"/>
            <a:ext cx="119962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Modelling approach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Depth-dependent root activity from temporal variations in θ profile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915DBF-2977-40EF-B212-7EA898D87D42}"/>
              </a:ext>
            </a:extLst>
          </p:cNvPr>
          <p:cNvGrpSpPr/>
          <p:nvPr/>
        </p:nvGrpSpPr>
        <p:grpSpPr>
          <a:xfrm>
            <a:off x="4284513" y="1739422"/>
            <a:ext cx="7558291" cy="4723932"/>
            <a:chOff x="283038" y="1790541"/>
            <a:chExt cx="7558291" cy="47239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C295EBE-6DC3-4EA7-95A6-B70B7C9B01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6"/>
            <a:stretch/>
          </p:blipFill>
          <p:spPr>
            <a:xfrm>
              <a:off x="283038" y="1790541"/>
              <a:ext cx="7558291" cy="4723932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A50D6A6-9CAC-4771-98B2-724B9F2C9BCB}"/>
                </a:ext>
              </a:extLst>
            </p:cNvPr>
            <p:cNvSpPr txBox="1"/>
            <p:nvPr/>
          </p:nvSpPr>
          <p:spPr>
            <a:xfrm>
              <a:off x="649894" y="2901436"/>
              <a:ext cx="8842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 [mm]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A260B10-B3D8-4753-8A05-589BF927BEA0}"/>
                </a:ext>
              </a:extLst>
            </p:cNvPr>
            <p:cNvSpPr/>
            <p:nvPr/>
          </p:nvSpPr>
          <p:spPr>
            <a:xfrm>
              <a:off x="808892" y="6020561"/>
              <a:ext cx="351693" cy="1692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C30187B2-C009-410B-A41C-77D7F69F1430}"/>
                </a:ext>
              </a:extLst>
            </p:cNvPr>
            <p:cNvSpPr txBox="1"/>
            <p:nvPr/>
          </p:nvSpPr>
          <p:spPr>
            <a:xfrm>
              <a:off x="757890" y="5988757"/>
              <a:ext cx="9180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55 cm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2396F9F-8C3B-4542-9DDC-416B8EA3E40D}"/>
                </a:ext>
              </a:extLst>
            </p:cNvPr>
            <p:cNvSpPr/>
            <p:nvPr/>
          </p:nvSpPr>
          <p:spPr>
            <a:xfrm>
              <a:off x="4328160" y="3376246"/>
              <a:ext cx="295422" cy="135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8D5793-1D26-49D8-8628-DF177515DEFB}"/>
                </a:ext>
              </a:extLst>
            </p:cNvPr>
            <p:cNvSpPr txBox="1"/>
            <p:nvPr/>
          </p:nvSpPr>
          <p:spPr>
            <a:xfrm>
              <a:off x="4239731" y="3317899"/>
              <a:ext cx="107852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layer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866C3A42-FCBA-4B62-9BB1-806861676142}"/>
              </a:ext>
            </a:extLst>
          </p:cNvPr>
          <p:cNvSpPr txBox="1"/>
          <p:nvPr/>
        </p:nvSpPr>
        <p:spPr>
          <a:xfrm>
            <a:off x="139437" y="925937"/>
            <a:ext cx="10972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assumption</a:t>
            </a:r>
          </a:p>
          <a:p>
            <a:pPr lvl="1" algn="just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 soil layers with higher drying rates correspond to zones of greater root water uptake</a:t>
            </a:r>
          </a:p>
          <a:p>
            <a:pPr lvl="2"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proxy for a functional root density distribution</a:t>
            </a: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35EF8BCD-417D-4935-8E9E-A88B3822B616}"/>
              </a:ext>
            </a:extLst>
          </p:cNvPr>
          <p:cNvSpPr/>
          <p:nvPr/>
        </p:nvSpPr>
        <p:spPr>
          <a:xfrm>
            <a:off x="747174" y="1618024"/>
            <a:ext cx="330738" cy="145915"/>
          </a:xfrm>
          <a:prstGeom prst="rightArrow">
            <a:avLst/>
          </a:prstGeom>
          <a:solidFill>
            <a:srgbClr val="3B507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A1643EF-AD07-470C-B10E-D76A5E425EC6}"/>
              </a:ext>
            </a:extLst>
          </p:cNvPr>
          <p:cNvSpPr/>
          <p:nvPr/>
        </p:nvSpPr>
        <p:spPr>
          <a:xfrm>
            <a:off x="11248350" y="3541761"/>
            <a:ext cx="211352" cy="129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D13853-077E-43DA-A968-AE11CEAD50F7}"/>
              </a:ext>
            </a:extLst>
          </p:cNvPr>
          <p:cNvSpPr txBox="1"/>
          <p:nvPr/>
        </p:nvSpPr>
        <p:spPr>
          <a:xfrm>
            <a:off x="10877045" y="3182158"/>
            <a:ext cx="875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Seasonal 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FB1817F-688E-4083-926C-E435BA7F4C58}"/>
              </a:ext>
            </a:extLst>
          </p:cNvPr>
          <p:cNvSpPr txBox="1"/>
          <p:nvPr/>
        </p:nvSpPr>
        <p:spPr>
          <a:xfrm>
            <a:off x="11348353" y="3850341"/>
            <a:ext cx="64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9832A77-8056-473F-AA8A-60246CB90499}"/>
              </a:ext>
            </a:extLst>
          </p:cNvPr>
          <p:cNvSpPr txBox="1"/>
          <p:nvPr/>
        </p:nvSpPr>
        <p:spPr>
          <a:xfrm>
            <a:off x="11390177" y="4509458"/>
            <a:ext cx="64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61BD1F1-A639-4C47-B353-C04184F13E91}"/>
              </a:ext>
            </a:extLst>
          </p:cNvPr>
          <p:cNvSpPr txBox="1"/>
          <p:nvPr/>
        </p:nvSpPr>
        <p:spPr>
          <a:xfrm>
            <a:off x="11390176" y="4982053"/>
            <a:ext cx="64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7FFA25-6C63-4F2A-8F6A-B9534AA04723}"/>
              </a:ext>
            </a:extLst>
          </p:cNvPr>
          <p:cNvSpPr txBox="1"/>
          <p:nvPr/>
        </p:nvSpPr>
        <p:spPr>
          <a:xfrm>
            <a:off x="11387276" y="5558323"/>
            <a:ext cx="64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1A2E5B-CE94-4C08-82FE-98A02A3D98A8}"/>
              </a:ext>
            </a:extLst>
          </p:cNvPr>
          <p:cNvSpPr txBox="1"/>
          <p:nvPr/>
        </p:nvSpPr>
        <p:spPr>
          <a:xfrm>
            <a:off x="11376669" y="5992373"/>
            <a:ext cx="64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3686699-7268-4E7D-9C62-8B1100F55A74}"/>
              </a:ext>
            </a:extLst>
          </p:cNvPr>
          <p:cNvSpPr txBox="1"/>
          <p:nvPr/>
        </p:nvSpPr>
        <p:spPr>
          <a:xfrm>
            <a:off x="2915250" y="2516270"/>
            <a:ext cx="15913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sz="9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=DR</a:t>
            </a:r>
            <a:r>
              <a:rPr lang="en-US" sz="9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95224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ADFE6624-DE8B-4B48-AA37-18A127A30B4D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4AA022D-06E1-4276-8B91-C5B4A06C4A8B}"/>
              </a:ext>
            </a:extLst>
          </p:cNvPr>
          <p:cNvSpPr/>
          <p:nvPr/>
        </p:nvSpPr>
        <p:spPr>
          <a:xfrm>
            <a:off x="734291" y="-57611"/>
            <a:ext cx="1072341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Temporal evolution of the simulated pressure head vs. measured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drying-rate-based root systematically preformed better 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22B20D2-44BE-4391-862D-73FE080E16AA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04BF97F-7360-43AE-A3D5-9AF594CC3980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B4F9D46-E47D-4567-8969-C6F96050BE43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D1B0E56-4293-4EE9-9D5C-708DA6DC2314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9BFF3B6-3DF8-448B-8709-449C067CFA40}"/>
              </a:ext>
            </a:extLst>
          </p:cNvPr>
          <p:cNvGrpSpPr/>
          <p:nvPr/>
        </p:nvGrpSpPr>
        <p:grpSpPr>
          <a:xfrm>
            <a:off x="-6350" y="974668"/>
            <a:ext cx="6151245" cy="5394720"/>
            <a:chOff x="0" y="974668"/>
            <a:chExt cx="6151245" cy="5394720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EC745EC5-16A8-41CB-9C87-A700176638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5"/>
            <a:stretch/>
          </p:blipFill>
          <p:spPr>
            <a:xfrm>
              <a:off x="111367" y="974668"/>
              <a:ext cx="6039878" cy="5394720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5FE48DC-2C35-436B-832F-1FD310BA396B}"/>
                </a:ext>
              </a:extLst>
            </p:cNvPr>
            <p:cNvSpPr txBox="1"/>
            <p:nvPr/>
          </p:nvSpPr>
          <p:spPr>
            <a:xfrm>
              <a:off x="553362" y="3066805"/>
              <a:ext cx="15958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rgbClr val="BA8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600" b="1" dirty="0">
                  <a:solidFill>
                    <a:srgbClr val="BA8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at 10 cm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29DE0EA-7806-48C0-84AD-52C2B24C68B0}"/>
                </a:ext>
              </a:extLst>
            </p:cNvPr>
            <p:cNvSpPr txBox="1"/>
            <p:nvPr/>
          </p:nvSpPr>
          <p:spPr>
            <a:xfrm>
              <a:off x="553363" y="4429427"/>
              <a:ext cx="15958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6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at 20 cm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398394C8-FB3C-47B1-9F55-A4155A6A2553}"/>
                </a:ext>
              </a:extLst>
            </p:cNvPr>
            <p:cNvSpPr txBox="1"/>
            <p:nvPr/>
          </p:nvSpPr>
          <p:spPr>
            <a:xfrm>
              <a:off x="619069" y="5807695"/>
              <a:ext cx="15958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rgbClr val="A053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600" b="1" dirty="0">
                  <a:solidFill>
                    <a:srgbClr val="A053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at 40 cm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46CC354-B85E-45F2-8624-C748B7A18FAD}"/>
                </a:ext>
              </a:extLst>
            </p:cNvPr>
            <p:cNvSpPr txBox="1"/>
            <p:nvPr/>
          </p:nvSpPr>
          <p:spPr>
            <a:xfrm>
              <a:off x="532723" y="1673556"/>
              <a:ext cx="8842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 [cm]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A51E5400-7AEB-4E8E-AA4B-B5FE73182F64}"/>
                </a:ext>
              </a:extLst>
            </p:cNvPr>
            <p:cNvSpPr/>
            <p:nvPr/>
          </p:nvSpPr>
          <p:spPr>
            <a:xfrm>
              <a:off x="0" y="1323474"/>
              <a:ext cx="288758" cy="657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3D9C2B6A-34A2-478B-A96A-B278851845FE}"/>
              </a:ext>
            </a:extLst>
          </p:cNvPr>
          <p:cNvGrpSpPr/>
          <p:nvPr/>
        </p:nvGrpSpPr>
        <p:grpSpPr>
          <a:xfrm>
            <a:off x="4854283" y="5083875"/>
            <a:ext cx="1052169" cy="943946"/>
            <a:chOff x="4854283" y="5083875"/>
            <a:chExt cx="1052169" cy="943946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FCAAE029-6624-4486-BCB9-345B740ECB9D}"/>
                </a:ext>
              </a:extLst>
            </p:cNvPr>
            <p:cNvGrpSpPr/>
            <p:nvPr/>
          </p:nvGrpSpPr>
          <p:grpSpPr>
            <a:xfrm>
              <a:off x="4854283" y="5083875"/>
              <a:ext cx="1052169" cy="943946"/>
              <a:chOff x="4854283" y="5083875"/>
              <a:chExt cx="1052169" cy="943946"/>
            </a:xfrm>
          </p:grpSpPr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F8E4503E-B12D-4F1E-93FB-F5329F4F36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54283" y="5083875"/>
                <a:ext cx="1052169" cy="943946"/>
              </a:xfrm>
              <a:prstGeom prst="rect">
                <a:avLst/>
              </a:prstGeom>
            </p:spPr>
          </p:pic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858653A2-88C5-497C-B229-DBD634C938E1}"/>
                  </a:ext>
                </a:extLst>
              </p:cNvPr>
              <p:cNvSpPr/>
              <p:nvPr/>
            </p:nvSpPr>
            <p:spPr>
              <a:xfrm>
                <a:off x="4854283" y="5513534"/>
                <a:ext cx="296836" cy="651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87DBCF7-D83E-4577-9407-84D8A6FDF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67490" y="5532584"/>
                <a:ext cx="274320" cy="0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8937CF9C-F029-43B6-9053-E54B1301A829}"/>
                </a:ext>
              </a:extLst>
            </p:cNvPr>
            <p:cNvSpPr/>
            <p:nvPr/>
          </p:nvSpPr>
          <p:spPr>
            <a:xfrm>
              <a:off x="4854283" y="5320885"/>
              <a:ext cx="296836" cy="651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4B0E078-A885-43B3-B9B4-9B909EC8B03E}"/>
                </a:ext>
              </a:extLst>
            </p:cNvPr>
            <p:cNvCxnSpPr>
              <a:cxnSpLocks/>
            </p:cNvCxnSpPr>
            <p:nvPr/>
          </p:nvCxnSpPr>
          <p:spPr>
            <a:xfrm>
              <a:off x="4871373" y="5350276"/>
              <a:ext cx="274320" cy="0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AAC4926-7DD6-426D-AFFF-ADDD6531CD83}"/>
              </a:ext>
            </a:extLst>
          </p:cNvPr>
          <p:cNvSpPr/>
          <p:nvPr/>
        </p:nvSpPr>
        <p:spPr>
          <a:xfrm>
            <a:off x="526373" y="1156063"/>
            <a:ext cx="143098" cy="192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39AA5B-730C-48F4-893C-813E2B71A26D}"/>
              </a:ext>
            </a:extLst>
          </p:cNvPr>
          <p:cNvSpPr/>
          <p:nvPr/>
        </p:nvSpPr>
        <p:spPr>
          <a:xfrm>
            <a:off x="547012" y="2135938"/>
            <a:ext cx="143098" cy="192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A3CD8A0-3DC4-4F1B-A8D6-2EEA5C9A2BC7}"/>
              </a:ext>
            </a:extLst>
          </p:cNvPr>
          <p:cNvSpPr/>
          <p:nvPr/>
        </p:nvSpPr>
        <p:spPr>
          <a:xfrm>
            <a:off x="526373" y="3500848"/>
            <a:ext cx="143098" cy="192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D6BD5FC-6E22-4279-8BCB-72D56DAB932B}"/>
              </a:ext>
            </a:extLst>
          </p:cNvPr>
          <p:cNvSpPr/>
          <p:nvPr/>
        </p:nvSpPr>
        <p:spPr>
          <a:xfrm>
            <a:off x="526373" y="4905818"/>
            <a:ext cx="143098" cy="192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593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ADFE6624-DE8B-4B48-AA37-18A127A30B4D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22B20D2-44BE-4391-862D-73FE080E16AA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04BF97F-7360-43AE-A3D5-9AF594CC3980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B4F9D46-E47D-4567-8969-C6F96050BE43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D1B0E56-4293-4EE9-9D5C-708DA6DC2314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9BFF3B6-3DF8-448B-8709-449C067CFA40}"/>
              </a:ext>
            </a:extLst>
          </p:cNvPr>
          <p:cNvGrpSpPr/>
          <p:nvPr/>
        </p:nvGrpSpPr>
        <p:grpSpPr>
          <a:xfrm>
            <a:off x="0" y="974668"/>
            <a:ext cx="6151245" cy="5394720"/>
            <a:chOff x="0" y="974668"/>
            <a:chExt cx="6151245" cy="5394720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EC745EC5-16A8-41CB-9C87-A700176638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5"/>
            <a:stretch/>
          </p:blipFill>
          <p:spPr>
            <a:xfrm>
              <a:off x="111367" y="974668"/>
              <a:ext cx="6039878" cy="5394720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5FE48DC-2C35-436B-832F-1FD310BA396B}"/>
                </a:ext>
              </a:extLst>
            </p:cNvPr>
            <p:cNvSpPr txBox="1"/>
            <p:nvPr/>
          </p:nvSpPr>
          <p:spPr>
            <a:xfrm>
              <a:off x="541330" y="3078837"/>
              <a:ext cx="15958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rgbClr val="BA8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600" b="1" dirty="0">
                  <a:solidFill>
                    <a:srgbClr val="BA8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at 10 cm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29DE0EA-7806-48C0-84AD-52C2B24C68B0}"/>
                </a:ext>
              </a:extLst>
            </p:cNvPr>
            <p:cNvSpPr txBox="1"/>
            <p:nvPr/>
          </p:nvSpPr>
          <p:spPr>
            <a:xfrm>
              <a:off x="541331" y="4441459"/>
              <a:ext cx="15958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6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at 20 cm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398394C8-FB3C-47B1-9F55-A4155A6A2553}"/>
                </a:ext>
              </a:extLst>
            </p:cNvPr>
            <p:cNvSpPr txBox="1"/>
            <p:nvPr/>
          </p:nvSpPr>
          <p:spPr>
            <a:xfrm>
              <a:off x="607037" y="5819727"/>
              <a:ext cx="15958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rgbClr val="A053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600" b="1" dirty="0">
                  <a:solidFill>
                    <a:srgbClr val="A053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at 40 cm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46CC354-B85E-45F2-8624-C748B7A18FAD}"/>
                </a:ext>
              </a:extLst>
            </p:cNvPr>
            <p:cNvSpPr txBox="1"/>
            <p:nvPr/>
          </p:nvSpPr>
          <p:spPr>
            <a:xfrm>
              <a:off x="520691" y="1673556"/>
              <a:ext cx="8842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 [cm]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A51E5400-7AEB-4E8E-AA4B-B5FE73182F64}"/>
                </a:ext>
              </a:extLst>
            </p:cNvPr>
            <p:cNvSpPr/>
            <p:nvPr/>
          </p:nvSpPr>
          <p:spPr>
            <a:xfrm>
              <a:off x="0" y="1323474"/>
              <a:ext cx="288758" cy="657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C6CDE47D-0609-4D7C-B22E-2A3FAEAA20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"/>
          <a:stretch/>
        </p:blipFill>
        <p:spPr>
          <a:xfrm>
            <a:off x="109809" y="974668"/>
            <a:ext cx="6039878" cy="54024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DC4CAA3-3215-423D-AE83-C5DB1118C3A0}"/>
              </a:ext>
            </a:extLst>
          </p:cNvPr>
          <p:cNvSpPr txBox="1"/>
          <p:nvPr/>
        </p:nvSpPr>
        <p:spPr>
          <a:xfrm>
            <a:off x="549346" y="3074825"/>
            <a:ext cx="1595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BA88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600" b="1" dirty="0">
                <a:solidFill>
                  <a:srgbClr val="BA88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10 cm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11BDA2-B658-4844-9014-674DD3377CD1}"/>
              </a:ext>
            </a:extLst>
          </p:cNvPr>
          <p:cNvSpPr txBox="1"/>
          <p:nvPr/>
        </p:nvSpPr>
        <p:spPr>
          <a:xfrm>
            <a:off x="549347" y="4437447"/>
            <a:ext cx="1595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20 cm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3B4083-D140-4EE3-A2EB-905581E4EA76}"/>
              </a:ext>
            </a:extLst>
          </p:cNvPr>
          <p:cNvSpPr txBox="1"/>
          <p:nvPr/>
        </p:nvSpPr>
        <p:spPr>
          <a:xfrm>
            <a:off x="615053" y="5815715"/>
            <a:ext cx="1595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A053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600" b="1" dirty="0">
                <a:solidFill>
                  <a:srgbClr val="A053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40 cm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DC048D-107A-4D97-821A-B66259DE840F}"/>
              </a:ext>
            </a:extLst>
          </p:cNvPr>
          <p:cNvSpPr txBox="1"/>
          <p:nvPr/>
        </p:nvSpPr>
        <p:spPr>
          <a:xfrm>
            <a:off x="528707" y="1669544"/>
            <a:ext cx="884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[cm]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BFE477-F562-404C-9A2A-2FFE40DD7EC7}"/>
              </a:ext>
            </a:extLst>
          </p:cNvPr>
          <p:cNvSpPr/>
          <p:nvPr/>
        </p:nvSpPr>
        <p:spPr>
          <a:xfrm>
            <a:off x="18344" y="1307430"/>
            <a:ext cx="260680" cy="6578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52950A-351A-4AE3-BC3B-D13D28CFFFAA}"/>
              </a:ext>
            </a:extLst>
          </p:cNvPr>
          <p:cNvGrpSpPr/>
          <p:nvPr/>
        </p:nvGrpSpPr>
        <p:grpSpPr>
          <a:xfrm>
            <a:off x="4854283" y="5083875"/>
            <a:ext cx="1052169" cy="943946"/>
            <a:chOff x="4854283" y="5083875"/>
            <a:chExt cx="1052169" cy="943946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B453026-A0FB-43A2-81E7-99D2695B2588}"/>
                </a:ext>
              </a:extLst>
            </p:cNvPr>
            <p:cNvGrpSpPr/>
            <p:nvPr/>
          </p:nvGrpSpPr>
          <p:grpSpPr>
            <a:xfrm>
              <a:off x="4854283" y="5083875"/>
              <a:ext cx="1052169" cy="943946"/>
              <a:chOff x="4854283" y="5083875"/>
              <a:chExt cx="1052169" cy="943946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25484E76-2DE2-49D1-AFC8-85B3626DA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54283" y="5083875"/>
                <a:ext cx="1052169" cy="943946"/>
              </a:xfrm>
              <a:prstGeom prst="rect">
                <a:avLst/>
              </a:prstGeom>
            </p:spPr>
          </p:pic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E9E0182-15CB-4E4C-B8FD-8855BC28E4AA}"/>
                  </a:ext>
                </a:extLst>
              </p:cNvPr>
              <p:cNvSpPr/>
              <p:nvPr/>
            </p:nvSpPr>
            <p:spPr>
              <a:xfrm>
                <a:off x="4854283" y="5513534"/>
                <a:ext cx="296836" cy="651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50FDC49C-4B16-4AFC-8656-2496AD908B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67490" y="5532584"/>
                <a:ext cx="274320" cy="0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7CDFFFB-D1B8-4ABF-A8C5-814680016ACB}"/>
                </a:ext>
              </a:extLst>
            </p:cNvPr>
            <p:cNvSpPr/>
            <p:nvPr/>
          </p:nvSpPr>
          <p:spPr>
            <a:xfrm>
              <a:off x="4854283" y="5320885"/>
              <a:ext cx="296836" cy="651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B8EDFBB-E970-4931-A150-12A3882B5ECF}"/>
                </a:ext>
              </a:extLst>
            </p:cNvPr>
            <p:cNvCxnSpPr>
              <a:cxnSpLocks/>
            </p:cNvCxnSpPr>
            <p:nvPr/>
          </p:nvCxnSpPr>
          <p:spPr>
            <a:xfrm>
              <a:off x="4871373" y="5350276"/>
              <a:ext cx="274320" cy="0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70AFD63-4E62-4D4E-9F51-0433D9C283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4236" y="1091936"/>
            <a:ext cx="5586634" cy="5292298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E2336D2-BB3F-400F-9F80-2FFE6AD18213}"/>
              </a:ext>
            </a:extLst>
          </p:cNvPr>
          <p:cNvSpPr txBox="1"/>
          <p:nvPr/>
        </p:nvSpPr>
        <p:spPr>
          <a:xfrm>
            <a:off x="11086759" y="3277555"/>
            <a:ext cx="778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cm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DCC635-52C6-4B7D-8CD5-E78AD3E7A1AA}"/>
              </a:ext>
            </a:extLst>
          </p:cNvPr>
          <p:cNvSpPr txBox="1"/>
          <p:nvPr/>
        </p:nvSpPr>
        <p:spPr>
          <a:xfrm>
            <a:off x="7813875" y="825240"/>
            <a:ext cx="3272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 vs. modeled values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BB4CD72-5AEF-4521-9630-9B6F77A7DD34}"/>
              </a:ext>
            </a:extLst>
          </p:cNvPr>
          <p:cNvSpPr/>
          <p:nvPr/>
        </p:nvSpPr>
        <p:spPr>
          <a:xfrm>
            <a:off x="546517" y="2128097"/>
            <a:ext cx="143098" cy="192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52F0AE5-7364-4B99-AF8F-19D0C09F0C60}"/>
              </a:ext>
            </a:extLst>
          </p:cNvPr>
          <p:cNvSpPr/>
          <p:nvPr/>
        </p:nvSpPr>
        <p:spPr>
          <a:xfrm>
            <a:off x="549288" y="1177357"/>
            <a:ext cx="143098" cy="192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D0B057E-B492-4F8E-84F0-4B0719B64360}"/>
              </a:ext>
            </a:extLst>
          </p:cNvPr>
          <p:cNvSpPr/>
          <p:nvPr/>
        </p:nvSpPr>
        <p:spPr>
          <a:xfrm>
            <a:off x="517039" y="3519770"/>
            <a:ext cx="143098" cy="192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4FAFB0-14D5-438E-99F7-E492778FA12B}"/>
              </a:ext>
            </a:extLst>
          </p:cNvPr>
          <p:cNvSpPr/>
          <p:nvPr/>
        </p:nvSpPr>
        <p:spPr>
          <a:xfrm>
            <a:off x="541330" y="4916452"/>
            <a:ext cx="143098" cy="192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C282D74-245B-4DF0-A993-B51EBFB0BF46}"/>
              </a:ext>
            </a:extLst>
          </p:cNvPr>
          <p:cNvSpPr/>
          <p:nvPr/>
        </p:nvSpPr>
        <p:spPr>
          <a:xfrm>
            <a:off x="734291" y="-57611"/>
            <a:ext cx="107234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Temporal evolution of the simulated pressure head vs. measured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drying-rate-based root systematically preformed better 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774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ADFE6624-DE8B-4B48-AA37-18A127A30B4D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22B20D2-44BE-4391-862D-73FE080E16AA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04BF97F-7360-43AE-A3D5-9AF594CC3980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B4F9D46-E47D-4567-8969-C6F96050BE43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D1B0E56-4293-4EE9-9D5C-708DA6DC2314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9BFF3B6-3DF8-448B-8709-449C067CFA40}"/>
              </a:ext>
            </a:extLst>
          </p:cNvPr>
          <p:cNvGrpSpPr/>
          <p:nvPr/>
        </p:nvGrpSpPr>
        <p:grpSpPr>
          <a:xfrm>
            <a:off x="-6350" y="974668"/>
            <a:ext cx="6151245" cy="5394720"/>
            <a:chOff x="0" y="974668"/>
            <a:chExt cx="6151245" cy="5394720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EC745EC5-16A8-41CB-9C87-A700176638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5"/>
            <a:stretch/>
          </p:blipFill>
          <p:spPr>
            <a:xfrm>
              <a:off x="111367" y="974668"/>
              <a:ext cx="6039878" cy="5394720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5FE48DC-2C35-436B-832F-1FD310BA396B}"/>
                </a:ext>
              </a:extLst>
            </p:cNvPr>
            <p:cNvSpPr txBox="1"/>
            <p:nvPr/>
          </p:nvSpPr>
          <p:spPr>
            <a:xfrm>
              <a:off x="553362" y="3066805"/>
              <a:ext cx="15958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rgbClr val="BA8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600" b="1" dirty="0">
                  <a:solidFill>
                    <a:srgbClr val="BA8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at 10 cm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29DE0EA-7806-48C0-84AD-52C2B24C68B0}"/>
                </a:ext>
              </a:extLst>
            </p:cNvPr>
            <p:cNvSpPr txBox="1"/>
            <p:nvPr/>
          </p:nvSpPr>
          <p:spPr>
            <a:xfrm>
              <a:off x="553363" y="4429427"/>
              <a:ext cx="15958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6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at 20 cm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398394C8-FB3C-47B1-9F55-A4155A6A2553}"/>
                </a:ext>
              </a:extLst>
            </p:cNvPr>
            <p:cNvSpPr txBox="1"/>
            <p:nvPr/>
          </p:nvSpPr>
          <p:spPr>
            <a:xfrm>
              <a:off x="619069" y="5807695"/>
              <a:ext cx="15958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rgbClr val="A053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600" b="1" dirty="0">
                  <a:solidFill>
                    <a:srgbClr val="A053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at 40 cm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46CC354-B85E-45F2-8624-C748B7A18FAD}"/>
                </a:ext>
              </a:extLst>
            </p:cNvPr>
            <p:cNvSpPr txBox="1"/>
            <p:nvPr/>
          </p:nvSpPr>
          <p:spPr>
            <a:xfrm>
              <a:off x="532723" y="1673556"/>
              <a:ext cx="8842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 [cm]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A51E5400-7AEB-4E8E-AA4B-B5FE73182F64}"/>
                </a:ext>
              </a:extLst>
            </p:cNvPr>
            <p:cNvSpPr/>
            <p:nvPr/>
          </p:nvSpPr>
          <p:spPr>
            <a:xfrm>
              <a:off x="0" y="1323474"/>
              <a:ext cx="288758" cy="657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3D9C2B6A-34A2-478B-A96A-B278851845FE}"/>
              </a:ext>
            </a:extLst>
          </p:cNvPr>
          <p:cNvGrpSpPr/>
          <p:nvPr/>
        </p:nvGrpSpPr>
        <p:grpSpPr>
          <a:xfrm>
            <a:off x="4854283" y="5083875"/>
            <a:ext cx="1052169" cy="943946"/>
            <a:chOff x="4854283" y="5083875"/>
            <a:chExt cx="1052169" cy="943946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FCAAE029-6624-4486-BCB9-345B740ECB9D}"/>
                </a:ext>
              </a:extLst>
            </p:cNvPr>
            <p:cNvGrpSpPr/>
            <p:nvPr/>
          </p:nvGrpSpPr>
          <p:grpSpPr>
            <a:xfrm>
              <a:off x="4854283" y="5083875"/>
              <a:ext cx="1052169" cy="943946"/>
              <a:chOff x="4854283" y="5083875"/>
              <a:chExt cx="1052169" cy="943946"/>
            </a:xfrm>
          </p:grpSpPr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F8E4503E-B12D-4F1E-93FB-F5329F4F36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54283" y="5083875"/>
                <a:ext cx="1052169" cy="943946"/>
              </a:xfrm>
              <a:prstGeom prst="rect">
                <a:avLst/>
              </a:prstGeom>
            </p:spPr>
          </p:pic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858653A2-88C5-497C-B229-DBD634C938E1}"/>
                  </a:ext>
                </a:extLst>
              </p:cNvPr>
              <p:cNvSpPr/>
              <p:nvPr/>
            </p:nvSpPr>
            <p:spPr>
              <a:xfrm>
                <a:off x="4854283" y="5513534"/>
                <a:ext cx="296836" cy="651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87DBCF7-D83E-4577-9407-84D8A6FDF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67490" y="5532584"/>
                <a:ext cx="274320" cy="0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8937CF9C-F029-43B6-9053-E54B1301A829}"/>
                </a:ext>
              </a:extLst>
            </p:cNvPr>
            <p:cNvSpPr/>
            <p:nvPr/>
          </p:nvSpPr>
          <p:spPr>
            <a:xfrm>
              <a:off x="4854283" y="5320885"/>
              <a:ext cx="296836" cy="651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4B0E078-A885-43B3-B9B4-9B909EC8B03E}"/>
                </a:ext>
              </a:extLst>
            </p:cNvPr>
            <p:cNvCxnSpPr>
              <a:cxnSpLocks/>
            </p:cNvCxnSpPr>
            <p:nvPr/>
          </p:nvCxnSpPr>
          <p:spPr>
            <a:xfrm>
              <a:off x="4871373" y="5350276"/>
              <a:ext cx="274320" cy="0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2A0BD562-4BF4-4E32-9CA8-3129294C21F1}"/>
              </a:ext>
            </a:extLst>
          </p:cNvPr>
          <p:cNvSpPr/>
          <p:nvPr/>
        </p:nvSpPr>
        <p:spPr>
          <a:xfrm>
            <a:off x="526373" y="3500848"/>
            <a:ext cx="143098" cy="192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49EB832-EB86-4F6A-BB3F-28966D4D2B52}"/>
              </a:ext>
            </a:extLst>
          </p:cNvPr>
          <p:cNvSpPr/>
          <p:nvPr/>
        </p:nvSpPr>
        <p:spPr>
          <a:xfrm>
            <a:off x="526373" y="4905818"/>
            <a:ext cx="143098" cy="192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6F8D210-7980-4B0F-8CF0-51BB05F13AA3}"/>
              </a:ext>
            </a:extLst>
          </p:cNvPr>
          <p:cNvSpPr/>
          <p:nvPr/>
        </p:nvSpPr>
        <p:spPr>
          <a:xfrm>
            <a:off x="546517" y="2128097"/>
            <a:ext cx="143098" cy="192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14CD96C-809F-4F6B-A9AB-4127DBD4F028}"/>
              </a:ext>
            </a:extLst>
          </p:cNvPr>
          <p:cNvSpPr/>
          <p:nvPr/>
        </p:nvSpPr>
        <p:spPr>
          <a:xfrm>
            <a:off x="535510" y="1180677"/>
            <a:ext cx="143098" cy="192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394CF1-8A3C-4C47-B183-6DDB199D690B}"/>
              </a:ext>
            </a:extLst>
          </p:cNvPr>
          <p:cNvGrpSpPr/>
          <p:nvPr/>
        </p:nvGrpSpPr>
        <p:grpSpPr>
          <a:xfrm>
            <a:off x="8964183" y="1373354"/>
            <a:ext cx="2426177" cy="2143725"/>
            <a:chOff x="9423098" y="4246680"/>
            <a:chExt cx="2961923" cy="2595061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6087645-2E16-494C-B6BA-AF34916CD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3098" y="4246680"/>
              <a:ext cx="2058078" cy="183792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7402747F-C4A4-499B-8835-21DA3D95B42C}"/>
                </a:ext>
              </a:extLst>
            </p:cNvPr>
            <p:cNvSpPr/>
            <p:nvPr/>
          </p:nvSpPr>
          <p:spPr>
            <a:xfrm>
              <a:off x="10283126" y="4760769"/>
              <a:ext cx="1221122" cy="2080972"/>
            </a:xfrm>
            <a:prstGeom prst="arc">
              <a:avLst>
                <a:gd name="adj1" fmla="val 16200000"/>
                <a:gd name="adj2" fmla="val 20329967"/>
              </a:avLst>
            </a:prstGeom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C15E878-0EB5-404E-8194-A40C5D341ACF}"/>
                </a:ext>
              </a:extLst>
            </p:cNvPr>
            <p:cNvSpPr/>
            <p:nvPr/>
          </p:nvSpPr>
          <p:spPr>
            <a:xfrm>
              <a:off x="10901949" y="5336106"/>
              <a:ext cx="1483072" cy="86764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Darwin here is for reference. He doesn’t obstruct infiltration!  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B5795B02-71C7-402E-9FDF-1F1F4D2FC960}"/>
              </a:ext>
            </a:extLst>
          </p:cNvPr>
          <p:cNvSpPr txBox="1"/>
          <p:nvPr/>
        </p:nvSpPr>
        <p:spPr>
          <a:xfrm>
            <a:off x="6577431" y="1462127"/>
            <a:ext cx="262687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Grass that could retain water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→Lag in the saturation 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→Changes in evaporation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969F8D-2A06-4142-BFF0-D1D85F7B54EC}"/>
              </a:ext>
            </a:extLst>
          </p:cNvPr>
          <p:cNvSpPr/>
          <p:nvPr/>
        </p:nvSpPr>
        <p:spPr>
          <a:xfrm>
            <a:off x="1122151" y="2128097"/>
            <a:ext cx="1788166" cy="25502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D08E69E-9493-488F-AB46-D146DA5AFEE7}"/>
              </a:ext>
            </a:extLst>
          </p:cNvPr>
          <p:cNvSpPr/>
          <p:nvPr/>
        </p:nvSpPr>
        <p:spPr>
          <a:xfrm>
            <a:off x="734291" y="-57611"/>
            <a:ext cx="1072341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Temporal evolution of the simulated pressure head vs. measured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Model-field discrepancies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080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ADFE6624-DE8B-4B48-AA37-18A127A30B4D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4AA022D-06E1-4276-8B91-C5B4A06C4A8B}"/>
              </a:ext>
            </a:extLst>
          </p:cNvPr>
          <p:cNvSpPr/>
          <p:nvPr/>
        </p:nvSpPr>
        <p:spPr>
          <a:xfrm>
            <a:off x="734291" y="-57611"/>
            <a:ext cx="1072341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Temporal evolution of the simulated pressure head vs. measured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Model-field discrepancies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22B20D2-44BE-4391-862D-73FE080E16AA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04BF97F-7360-43AE-A3D5-9AF594CC3980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B4F9D46-E47D-4567-8969-C6F96050BE43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D1B0E56-4293-4EE9-9D5C-708DA6DC2314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9BFF3B6-3DF8-448B-8709-449C067CFA40}"/>
              </a:ext>
            </a:extLst>
          </p:cNvPr>
          <p:cNvGrpSpPr/>
          <p:nvPr/>
        </p:nvGrpSpPr>
        <p:grpSpPr>
          <a:xfrm>
            <a:off x="-6350" y="974668"/>
            <a:ext cx="6151245" cy="5394720"/>
            <a:chOff x="0" y="974668"/>
            <a:chExt cx="6151245" cy="5394720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EC745EC5-16A8-41CB-9C87-A700176638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5"/>
            <a:stretch/>
          </p:blipFill>
          <p:spPr>
            <a:xfrm>
              <a:off x="111367" y="974668"/>
              <a:ext cx="6039878" cy="5394720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5FE48DC-2C35-436B-832F-1FD310BA396B}"/>
                </a:ext>
              </a:extLst>
            </p:cNvPr>
            <p:cNvSpPr txBox="1"/>
            <p:nvPr/>
          </p:nvSpPr>
          <p:spPr>
            <a:xfrm>
              <a:off x="553362" y="3066805"/>
              <a:ext cx="15958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rgbClr val="BA8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600" b="1" dirty="0">
                  <a:solidFill>
                    <a:srgbClr val="BA8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at 10 cm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29DE0EA-7806-48C0-84AD-52C2B24C68B0}"/>
                </a:ext>
              </a:extLst>
            </p:cNvPr>
            <p:cNvSpPr txBox="1"/>
            <p:nvPr/>
          </p:nvSpPr>
          <p:spPr>
            <a:xfrm>
              <a:off x="553363" y="4429427"/>
              <a:ext cx="15958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6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at 20 cm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398394C8-FB3C-47B1-9F55-A4155A6A2553}"/>
                </a:ext>
              </a:extLst>
            </p:cNvPr>
            <p:cNvSpPr txBox="1"/>
            <p:nvPr/>
          </p:nvSpPr>
          <p:spPr>
            <a:xfrm>
              <a:off x="619069" y="5807695"/>
              <a:ext cx="15958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rgbClr val="A053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600" b="1" dirty="0">
                  <a:solidFill>
                    <a:srgbClr val="A053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at 40 cm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46CC354-B85E-45F2-8624-C748B7A18FAD}"/>
                </a:ext>
              </a:extLst>
            </p:cNvPr>
            <p:cNvSpPr txBox="1"/>
            <p:nvPr/>
          </p:nvSpPr>
          <p:spPr>
            <a:xfrm>
              <a:off x="532723" y="1673556"/>
              <a:ext cx="8842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 [cm]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A51E5400-7AEB-4E8E-AA4B-B5FE73182F64}"/>
                </a:ext>
              </a:extLst>
            </p:cNvPr>
            <p:cNvSpPr/>
            <p:nvPr/>
          </p:nvSpPr>
          <p:spPr>
            <a:xfrm>
              <a:off x="0" y="1323474"/>
              <a:ext cx="288758" cy="657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3D9C2B6A-34A2-478B-A96A-B278851845FE}"/>
              </a:ext>
            </a:extLst>
          </p:cNvPr>
          <p:cNvGrpSpPr/>
          <p:nvPr/>
        </p:nvGrpSpPr>
        <p:grpSpPr>
          <a:xfrm>
            <a:off x="4854283" y="5083875"/>
            <a:ext cx="1052169" cy="943946"/>
            <a:chOff x="4854283" y="5083875"/>
            <a:chExt cx="1052169" cy="943946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FCAAE029-6624-4486-BCB9-345B740ECB9D}"/>
                </a:ext>
              </a:extLst>
            </p:cNvPr>
            <p:cNvGrpSpPr/>
            <p:nvPr/>
          </p:nvGrpSpPr>
          <p:grpSpPr>
            <a:xfrm>
              <a:off x="4854283" y="5083875"/>
              <a:ext cx="1052169" cy="943946"/>
              <a:chOff x="4854283" y="5083875"/>
              <a:chExt cx="1052169" cy="943946"/>
            </a:xfrm>
          </p:grpSpPr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F8E4503E-B12D-4F1E-93FB-F5329F4F36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54283" y="5083875"/>
                <a:ext cx="1052169" cy="943946"/>
              </a:xfrm>
              <a:prstGeom prst="rect">
                <a:avLst/>
              </a:prstGeom>
            </p:spPr>
          </p:pic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858653A2-88C5-497C-B229-DBD634C938E1}"/>
                  </a:ext>
                </a:extLst>
              </p:cNvPr>
              <p:cNvSpPr/>
              <p:nvPr/>
            </p:nvSpPr>
            <p:spPr>
              <a:xfrm>
                <a:off x="4854283" y="5513534"/>
                <a:ext cx="296836" cy="651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87DBCF7-D83E-4577-9407-84D8A6FDF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67490" y="5532584"/>
                <a:ext cx="274320" cy="0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8937CF9C-F029-43B6-9053-E54B1301A829}"/>
                </a:ext>
              </a:extLst>
            </p:cNvPr>
            <p:cNvSpPr/>
            <p:nvPr/>
          </p:nvSpPr>
          <p:spPr>
            <a:xfrm>
              <a:off x="4854283" y="5320885"/>
              <a:ext cx="296836" cy="651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4B0E078-A885-43B3-B9B4-9B909EC8B03E}"/>
                </a:ext>
              </a:extLst>
            </p:cNvPr>
            <p:cNvCxnSpPr>
              <a:cxnSpLocks/>
            </p:cNvCxnSpPr>
            <p:nvPr/>
          </p:nvCxnSpPr>
          <p:spPr>
            <a:xfrm>
              <a:off x="4871373" y="5350276"/>
              <a:ext cx="274320" cy="0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05E2D63-56A5-448B-8A93-3AC7F3C3626E}"/>
              </a:ext>
            </a:extLst>
          </p:cNvPr>
          <p:cNvSpPr/>
          <p:nvPr/>
        </p:nvSpPr>
        <p:spPr>
          <a:xfrm>
            <a:off x="2793670" y="1058496"/>
            <a:ext cx="593479" cy="47904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0BD562-4BF4-4E32-9CA8-3129294C21F1}"/>
              </a:ext>
            </a:extLst>
          </p:cNvPr>
          <p:cNvSpPr/>
          <p:nvPr/>
        </p:nvSpPr>
        <p:spPr>
          <a:xfrm>
            <a:off x="526373" y="3500848"/>
            <a:ext cx="143098" cy="192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49EB832-EB86-4F6A-BB3F-28966D4D2B52}"/>
              </a:ext>
            </a:extLst>
          </p:cNvPr>
          <p:cNvSpPr/>
          <p:nvPr/>
        </p:nvSpPr>
        <p:spPr>
          <a:xfrm>
            <a:off x="526373" y="4905818"/>
            <a:ext cx="143098" cy="192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6F8D210-7980-4B0F-8CF0-51BB05F13AA3}"/>
              </a:ext>
            </a:extLst>
          </p:cNvPr>
          <p:cNvSpPr/>
          <p:nvPr/>
        </p:nvSpPr>
        <p:spPr>
          <a:xfrm>
            <a:off x="546517" y="2128097"/>
            <a:ext cx="143098" cy="192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14CD96C-809F-4F6B-A9AB-4127DBD4F028}"/>
              </a:ext>
            </a:extLst>
          </p:cNvPr>
          <p:cNvSpPr/>
          <p:nvPr/>
        </p:nvSpPr>
        <p:spPr>
          <a:xfrm>
            <a:off x="535510" y="1180677"/>
            <a:ext cx="143098" cy="192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2BA1C52-50C7-4127-9679-16325775F3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56751" y="4504324"/>
            <a:ext cx="1254490" cy="1434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33082BC-0CF3-4FA2-A8F4-A53DC698CCA8}"/>
              </a:ext>
            </a:extLst>
          </p:cNvPr>
          <p:cNvSpPr txBox="1"/>
          <p:nvPr/>
        </p:nvSpPr>
        <p:spPr>
          <a:xfrm>
            <a:off x="6048864" y="3746206"/>
            <a:ext cx="337423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fraction of clay in our soil is high cracks form in dry periods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Preferential flow   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D933680-9329-4E3F-A4FA-BD6512241DAA}"/>
              </a:ext>
            </a:extLst>
          </p:cNvPr>
          <p:cNvGrpSpPr/>
          <p:nvPr/>
        </p:nvGrpSpPr>
        <p:grpSpPr>
          <a:xfrm>
            <a:off x="10203485" y="4527709"/>
            <a:ext cx="370997" cy="1339118"/>
            <a:chOff x="7646654" y="3647701"/>
            <a:chExt cx="520668" cy="2227549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E2AC6F12-8C28-426E-9F83-2ED38EAB47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 t="62845" r="42051" b="-1"/>
            <a:stretch/>
          </p:blipFill>
          <p:spPr>
            <a:xfrm>
              <a:off x="7646654" y="4615411"/>
              <a:ext cx="520668" cy="1259839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8C9BE1A-D8F0-4321-93B3-231641D8F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 t="2462" r="42051" b="66255"/>
            <a:stretch/>
          </p:blipFill>
          <p:spPr>
            <a:xfrm>
              <a:off x="7646654" y="3647701"/>
              <a:ext cx="520668" cy="1060688"/>
            </a:xfrm>
            <a:prstGeom prst="rect">
              <a:avLst/>
            </a:prstGeom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61BF9560-A222-4429-808F-0862D2449749}"/>
              </a:ext>
            </a:extLst>
          </p:cNvPr>
          <p:cNvSpPr txBox="1"/>
          <p:nvPr/>
        </p:nvSpPr>
        <p:spPr>
          <a:xfrm>
            <a:off x="9236900" y="3738995"/>
            <a:ext cx="239978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Possible lateral flow that feeds the groundwater 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Capillary rise 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AD34207-CCC5-47AC-A18B-D2BB9E770B19}"/>
              </a:ext>
            </a:extLst>
          </p:cNvPr>
          <p:cNvGrpSpPr/>
          <p:nvPr/>
        </p:nvGrpSpPr>
        <p:grpSpPr>
          <a:xfrm>
            <a:off x="8964183" y="1373354"/>
            <a:ext cx="2426177" cy="2143725"/>
            <a:chOff x="9423098" y="4246680"/>
            <a:chExt cx="2961923" cy="2595061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E0063BF-842D-4556-B9B9-ED1E9BE39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3098" y="4246680"/>
              <a:ext cx="2058078" cy="183792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7" name="Arc 56">
              <a:extLst>
                <a:ext uri="{FF2B5EF4-FFF2-40B4-BE49-F238E27FC236}">
                  <a16:creationId xmlns:a16="http://schemas.microsoft.com/office/drawing/2014/main" id="{80E3158B-1B8C-4110-A7B7-2F3B571EFDAF}"/>
                </a:ext>
              </a:extLst>
            </p:cNvPr>
            <p:cNvSpPr/>
            <p:nvPr/>
          </p:nvSpPr>
          <p:spPr>
            <a:xfrm>
              <a:off x="10283126" y="4760769"/>
              <a:ext cx="1221122" cy="2080972"/>
            </a:xfrm>
            <a:prstGeom prst="arc">
              <a:avLst>
                <a:gd name="adj1" fmla="val 16200000"/>
                <a:gd name="adj2" fmla="val 20329967"/>
              </a:avLst>
            </a:prstGeom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FA8B3A0-B474-4EE5-BC5F-AA12DC2D3B91}"/>
                </a:ext>
              </a:extLst>
            </p:cNvPr>
            <p:cNvSpPr/>
            <p:nvPr/>
          </p:nvSpPr>
          <p:spPr>
            <a:xfrm>
              <a:off x="10901949" y="5336106"/>
              <a:ext cx="1483072" cy="86764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Darwin here is for reference. He doesn’t obstruct infiltration!  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DC159A36-FFAE-4E0C-9B5D-458678C2AC26}"/>
              </a:ext>
            </a:extLst>
          </p:cNvPr>
          <p:cNvSpPr txBox="1"/>
          <p:nvPr/>
        </p:nvSpPr>
        <p:spPr>
          <a:xfrm>
            <a:off x="6577431" y="1462127"/>
            <a:ext cx="262687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Grass that could retain water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→Lag in the saturation 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→Changes in evaporation</a:t>
            </a:r>
          </a:p>
        </p:txBody>
      </p:sp>
    </p:spTree>
    <p:extLst>
      <p:ext uri="{BB962C8B-B14F-4D97-AF65-F5344CB8AC3E}">
        <p14:creationId xmlns:p14="http://schemas.microsoft.com/office/powerpoint/2010/main" val="2847045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194D8D-34C7-428A-A45A-8E908228BA22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87B89F9-D72E-40F6-8993-2F42E6C4A626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B7740D-5919-48DA-83AC-B9978C1880B2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20C6A0-A03E-4215-A0BC-C402822983A4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DFDE501-4DA6-47B7-AF69-CCD9D09ECE33}"/>
              </a:ext>
            </a:extLst>
          </p:cNvPr>
          <p:cNvGrpSpPr/>
          <p:nvPr/>
        </p:nvGrpSpPr>
        <p:grpSpPr>
          <a:xfrm>
            <a:off x="6096000" y="1088183"/>
            <a:ext cx="5829484" cy="5195731"/>
            <a:chOff x="6096000" y="806922"/>
            <a:chExt cx="5829484" cy="51957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8A61087-FA90-4F93-88FE-B445D62F6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99611" y="1043194"/>
              <a:ext cx="5625873" cy="43497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230528C-1788-4D7F-BDFC-C139B3821A0A}"/>
                </a:ext>
              </a:extLst>
            </p:cNvPr>
            <p:cNvSpPr/>
            <p:nvPr/>
          </p:nvSpPr>
          <p:spPr>
            <a:xfrm>
              <a:off x="9017000" y="1828800"/>
              <a:ext cx="787400" cy="3386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2CA2F29-F242-4707-A524-D180FBA04AC4}"/>
                </a:ext>
              </a:extLst>
            </p:cNvPr>
            <p:cNvSpPr txBox="1"/>
            <p:nvPr/>
          </p:nvSpPr>
          <p:spPr>
            <a:xfrm>
              <a:off x="6489700" y="5294767"/>
              <a:ext cx="51943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Global hydrologic fluxes inferred from global water isotope data 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(Adapted from Brooks (2015), based on Good et al. (2015))</a:t>
              </a:r>
            </a:p>
            <a:p>
              <a:pPr algn="ctr"/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FC23416-FDC0-4D9C-B6F9-FE9A92D3953F}"/>
                </a:ext>
              </a:extLst>
            </p:cNvPr>
            <p:cNvGrpSpPr/>
            <p:nvPr/>
          </p:nvGrpSpPr>
          <p:grpSpPr>
            <a:xfrm>
              <a:off x="8953499" y="1668298"/>
              <a:ext cx="1465144" cy="584775"/>
              <a:chOff x="4091587" y="4902106"/>
              <a:chExt cx="1465144" cy="58477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C9DC1A1-EF81-46EF-B299-FCACD7473BA3}"/>
                  </a:ext>
                </a:extLst>
              </p:cNvPr>
              <p:cNvSpPr/>
              <p:nvPr/>
            </p:nvSpPr>
            <p:spPr>
              <a:xfrm>
                <a:off x="4161918" y="4902106"/>
                <a:ext cx="1324482" cy="584775"/>
              </a:xfrm>
              <a:prstGeom prst="rect">
                <a:avLst/>
              </a:prstGeom>
              <a:solidFill>
                <a:srgbClr val="E65749">
                  <a:alpha val="49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5D80B6C-F60D-4AFF-8F72-89E3887574B7}"/>
                  </a:ext>
                </a:extLst>
              </p:cNvPr>
              <p:cNvSpPr txBox="1"/>
              <p:nvPr/>
            </p:nvSpPr>
            <p:spPr>
              <a:xfrm>
                <a:off x="4091587" y="4902106"/>
                <a:ext cx="146514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Transpiration</a:t>
                </a:r>
              </a:p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47.8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10.4%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A915307-0B51-469E-9D40-503C37B26518}"/>
                </a:ext>
              </a:extLst>
            </p:cNvPr>
            <p:cNvSpPr/>
            <p:nvPr/>
          </p:nvSpPr>
          <p:spPr>
            <a:xfrm>
              <a:off x="6096000" y="1043194"/>
              <a:ext cx="1168400" cy="4218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AAFBE15-3A91-4892-84BD-5C113075D42D}"/>
                </a:ext>
              </a:extLst>
            </p:cNvPr>
            <p:cNvSpPr/>
            <p:nvPr/>
          </p:nvSpPr>
          <p:spPr>
            <a:xfrm>
              <a:off x="6477000" y="1304490"/>
              <a:ext cx="643467" cy="262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C5358D0-BD22-4137-8293-008FE0EB53AB}"/>
                </a:ext>
              </a:extLst>
            </p:cNvPr>
            <p:cNvGrpSpPr/>
            <p:nvPr/>
          </p:nvGrpSpPr>
          <p:grpSpPr>
            <a:xfrm>
              <a:off x="6096000" y="806922"/>
              <a:ext cx="1465144" cy="845952"/>
              <a:chOff x="4091587" y="4887151"/>
              <a:chExt cx="1465144" cy="845952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F2E97F6-CB19-46FD-8ADC-B6C9521B1277}"/>
                  </a:ext>
                </a:extLst>
              </p:cNvPr>
              <p:cNvSpPr/>
              <p:nvPr/>
            </p:nvSpPr>
            <p:spPr>
              <a:xfrm>
                <a:off x="4161918" y="4902106"/>
                <a:ext cx="1324482" cy="830997"/>
              </a:xfrm>
              <a:prstGeom prst="rect">
                <a:avLst/>
              </a:prstGeom>
              <a:solidFill>
                <a:srgbClr val="E65749">
                  <a:alpha val="49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B3454E2-2C68-4087-B1D1-BCA2CFE6E8E0}"/>
                  </a:ext>
                </a:extLst>
              </p:cNvPr>
              <p:cNvSpPr txBox="1"/>
              <p:nvPr/>
            </p:nvSpPr>
            <p:spPr>
              <a:xfrm>
                <a:off x="4091587" y="4887151"/>
                <a:ext cx="146514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Continental</a:t>
                </a:r>
              </a:p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precipitation </a:t>
                </a:r>
              </a:p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%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2F3FECC-F2DD-4564-A25B-ABF81E68A5D7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id="{44C7F520-A452-423D-84DD-3DD8C306621A}"/>
              </a:ext>
            </a:extLst>
          </p:cNvPr>
          <p:cNvSpPr/>
          <p:nvPr/>
        </p:nvSpPr>
        <p:spPr>
          <a:xfrm>
            <a:off x="7857068" y="3744108"/>
            <a:ext cx="220133" cy="516466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B15818-950E-4AF5-ABB0-FFC8B5AA20E4}"/>
              </a:ext>
            </a:extLst>
          </p:cNvPr>
          <p:cNvSpPr txBox="1"/>
          <p:nvPr/>
        </p:nvSpPr>
        <p:spPr>
          <a:xfrm>
            <a:off x="7664454" y="3858848"/>
            <a:ext cx="7916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RWU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88B6B79-1E1C-4F89-9F1E-AF8A1EFE815D}"/>
              </a:ext>
            </a:extLst>
          </p:cNvPr>
          <p:cNvSpPr/>
          <p:nvPr/>
        </p:nvSpPr>
        <p:spPr>
          <a:xfrm>
            <a:off x="311599" y="-73283"/>
            <a:ext cx="115688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Root water uptake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critical but uncertain process in ecohydrological models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4235C7-4AB5-4CA3-B089-8F8A5469F2D2}"/>
              </a:ext>
            </a:extLst>
          </p:cNvPr>
          <p:cNvSpPr txBox="1"/>
          <p:nvPr/>
        </p:nvSpPr>
        <p:spPr>
          <a:xfrm>
            <a:off x="298180" y="1500396"/>
            <a:ext cx="585749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Roots couple the aboveground vegetation with the subsurface water reservoir </a:t>
            </a:r>
          </a:p>
          <a:p>
            <a:pPr algn="just"/>
            <a:endParaRPr lang="en-US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Transpiration returns nearly half of continental precipitation back to the atmosphere (~48%)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129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AB552293-4530-46CE-B683-39DD6BDBD9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31" t="3186" r="1100" b="76480"/>
          <a:stretch/>
        </p:blipFill>
        <p:spPr>
          <a:xfrm>
            <a:off x="573523" y="1801369"/>
            <a:ext cx="3742159" cy="1516996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5B31C7B4-E0B4-47B5-8313-41F68DE55FB6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E2E60D-7711-4591-81F0-0A97FF7D212F}"/>
              </a:ext>
            </a:extLst>
          </p:cNvPr>
          <p:cNvSpPr/>
          <p:nvPr/>
        </p:nvSpPr>
        <p:spPr>
          <a:xfrm>
            <a:off x="316198" y="-57611"/>
            <a:ext cx="117761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Validation with an independent dataset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Stable isotope of water, 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O‰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AF03FF-6B74-4423-ABB2-F400BE015672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2ACC7BE-C66D-405F-8E15-B487367F1421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F49A2D-AA42-4E4B-ABCD-5728F75703FC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53F89F-8EBF-4817-B63E-70A68A1F5C8D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A7FA953-6E7F-481A-8E2C-7AED43B7DAE3}"/>
                  </a:ext>
                </a:extLst>
              </p:cNvPr>
              <p:cNvSpPr txBox="1"/>
              <p:nvPr/>
            </p:nvSpPr>
            <p:spPr>
              <a:xfrm>
                <a:off x="391957" y="1801369"/>
                <a:ext cx="243541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𝑀𝑒𝑎𝑠𝑢𝑟𝑒𝑑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A7FA953-6E7F-481A-8E2C-7AED43B7D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957" y="1801369"/>
                <a:ext cx="2435414" cy="369332"/>
              </a:xfrm>
              <a:prstGeom prst="rect">
                <a:avLst/>
              </a:prstGeom>
              <a:blipFill>
                <a:blip r:embed="rId4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E544C7B3-9361-41F0-9CD2-889598225CA9}"/>
              </a:ext>
            </a:extLst>
          </p:cNvPr>
          <p:cNvSpPr txBox="1"/>
          <p:nvPr/>
        </p:nvSpPr>
        <p:spPr>
          <a:xfrm>
            <a:off x="140311" y="1112815"/>
            <a:ext cx="4265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our model predict the isotopic signal of the tree?</a:t>
            </a:r>
          </a:p>
        </p:txBody>
      </p:sp>
    </p:spTree>
    <p:extLst>
      <p:ext uri="{BB962C8B-B14F-4D97-AF65-F5344CB8AC3E}">
        <p14:creationId xmlns:p14="http://schemas.microsoft.com/office/powerpoint/2010/main" val="1319391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5B31C7B4-E0B4-47B5-8313-41F68DE55FB6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E2E60D-7711-4591-81F0-0A97FF7D212F}"/>
              </a:ext>
            </a:extLst>
          </p:cNvPr>
          <p:cNvSpPr/>
          <p:nvPr/>
        </p:nvSpPr>
        <p:spPr>
          <a:xfrm>
            <a:off x="316198" y="-57611"/>
            <a:ext cx="117761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Validation with an independent dataset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Stable isotope of water, 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O‰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AF03FF-6B74-4423-ABB2-F400BE015672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2ACC7BE-C66D-405F-8E15-B487367F1421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F49A2D-AA42-4E4B-ABCD-5728F75703FC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53F89F-8EBF-4817-B63E-70A68A1F5C8D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009E83C-5ED0-46D4-9B12-EDAE41C9B0CC}"/>
                  </a:ext>
                </a:extLst>
              </p:cNvPr>
              <p:cNvSpPr txBox="1"/>
              <p:nvPr/>
            </p:nvSpPr>
            <p:spPr>
              <a:xfrm>
                <a:off x="571217" y="2266577"/>
                <a:ext cx="3186822" cy="7107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𝑀𝑜𝑑𝑒𝑙</m:t>
                          </m:r>
                        </m:sub>
                      </m:sSub>
                      <m:r>
                        <a:rPr lang="en-US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d>
                                    <m:dPr>
                                      <m:endChr m:val="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𝑠𝑖𝑛𝑘𝑤𝑎𝑡𝑒𝑟</m:t>
                                  </m:r>
                                  <m:r>
                                    <a:rPr lang="en-US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009E83C-5ED0-46D4-9B12-EDAE41C9B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217" y="2266577"/>
                <a:ext cx="3186822" cy="7107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A7FA953-6E7F-481A-8E2C-7AED43B7DAE3}"/>
                  </a:ext>
                </a:extLst>
              </p:cNvPr>
              <p:cNvSpPr txBox="1"/>
              <p:nvPr/>
            </p:nvSpPr>
            <p:spPr>
              <a:xfrm>
                <a:off x="391957" y="1801369"/>
                <a:ext cx="243541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𝑀𝑜𝑑𝑒𝑙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𝑀𝑒𝑎𝑠𝑢𝑟𝑒𝑑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A7FA953-6E7F-481A-8E2C-7AED43B7D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957" y="1801369"/>
                <a:ext cx="2435414" cy="369332"/>
              </a:xfrm>
              <a:prstGeom prst="rect">
                <a:avLst/>
              </a:prstGeom>
              <a:blipFill>
                <a:blip r:embed="rId6"/>
                <a:stretch>
                  <a:fillRect t="-11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E544C7B3-9361-41F0-9CD2-889598225CA9}"/>
              </a:ext>
            </a:extLst>
          </p:cNvPr>
          <p:cNvSpPr txBox="1"/>
          <p:nvPr/>
        </p:nvSpPr>
        <p:spPr>
          <a:xfrm>
            <a:off x="140311" y="1112815"/>
            <a:ext cx="4265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our model predict the isotopic signal of the tree?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C2782F-1DB1-4185-848C-C097A17D8138}"/>
              </a:ext>
            </a:extLst>
          </p:cNvPr>
          <p:cNvSpPr txBox="1"/>
          <p:nvPr/>
        </p:nvSpPr>
        <p:spPr>
          <a:xfrm>
            <a:off x="1067591" y="2994384"/>
            <a:ext cx="271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simple mixing model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FBE353-007D-4A0A-A999-8BD4333444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1" t="53717" r="1" b="23168"/>
          <a:stretch/>
        </p:blipFill>
        <p:spPr>
          <a:xfrm>
            <a:off x="681586" y="4228105"/>
            <a:ext cx="2976014" cy="195808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6E48828-8A97-48F5-AEB3-99ABC0095FB2}"/>
                  </a:ext>
                </a:extLst>
              </p:cNvPr>
              <p:cNvSpPr txBox="1"/>
              <p:nvPr/>
            </p:nvSpPr>
            <p:spPr>
              <a:xfrm>
                <a:off x="-76436" y="3307461"/>
                <a:ext cx="4482129" cy="8737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eqArr>
                            <m:eqArr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000" b="0" i="1">
                                  <a:latin typeface="Cambria Math" panose="02040503050406030204" pitchFamily="18" charset="0"/>
                                </a:rPr>
                                <m:t>𝑠𝑖𝑛𝑘𝑤𝑎𝑡𝑒𝑟</m:t>
                              </m:r>
                              <m:r>
                                <a:rPr lang="en-US" sz="2000" b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e>
                          </m:eqArr>
                        </m:sub>
                      </m:sSub>
                    </m:oMath>
                  </m:oMathPara>
                </a14:m>
                <a:endParaRPr lang="en-US" sz="20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sz="200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𝑏𝑢𝑙𝑘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𝑠𝑜𝑖𝑙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  <m:r>
                        <a:rPr lang="en-US" sz="2000">
                          <a:latin typeface="Cambria Math" panose="02040503050406030204" pitchFamily="18" charset="0"/>
                        </a:rPr>
                        <m:t> ∗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𝐺𝑟𝑜𝑢𝑛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𝑤𝑎𝑡𝑒𝑟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6E48828-8A97-48F5-AEB3-99ABC0095F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436" y="3307461"/>
                <a:ext cx="4482129" cy="873765"/>
              </a:xfrm>
              <a:prstGeom prst="rect">
                <a:avLst/>
              </a:prstGeom>
              <a:blipFill>
                <a:blip r:embed="rId8"/>
                <a:stretch>
                  <a:fillRect b="-3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2500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5B31C7B4-E0B4-47B5-8313-41F68DE55FB6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E2E60D-7711-4591-81F0-0A97FF7D212F}"/>
              </a:ext>
            </a:extLst>
          </p:cNvPr>
          <p:cNvSpPr/>
          <p:nvPr/>
        </p:nvSpPr>
        <p:spPr>
          <a:xfrm>
            <a:off x="316198" y="-57611"/>
            <a:ext cx="117761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Validation with an independent dataset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Stable isotope of water, 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O‰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9764368-14FA-4ECF-8A8F-B6BBB2B268E5}"/>
              </a:ext>
            </a:extLst>
          </p:cNvPr>
          <p:cNvGrpSpPr/>
          <p:nvPr/>
        </p:nvGrpSpPr>
        <p:grpSpPr>
          <a:xfrm>
            <a:off x="4264351" y="1068029"/>
            <a:ext cx="7839087" cy="5304833"/>
            <a:chOff x="4264351" y="1068029"/>
            <a:chExt cx="7839087" cy="5304833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ABCF816-9881-42D8-B678-93A616AC0A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38127" y="5603009"/>
              <a:ext cx="0" cy="59451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C439E33-A743-413D-8F3E-B5ECF06EE841}"/>
                </a:ext>
              </a:extLst>
            </p:cNvPr>
            <p:cNvCxnSpPr>
              <a:cxnSpLocks/>
            </p:cNvCxnSpPr>
            <p:nvPr/>
          </p:nvCxnSpPr>
          <p:spPr>
            <a:xfrm>
              <a:off x="6626002" y="5893411"/>
              <a:ext cx="448274" cy="0"/>
            </a:xfrm>
            <a:prstGeom prst="line">
              <a:avLst/>
            </a:prstGeom>
            <a:ln w="190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BBD4303-0FF1-4D63-9ECB-BCEAD395BFCE}"/>
                </a:ext>
              </a:extLst>
            </p:cNvPr>
            <p:cNvSpPr txBox="1"/>
            <p:nvPr/>
          </p:nvSpPr>
          <p:spPr>
            <a:xfrm>
              <a:off x="6219262" y="5739522"/>
              <a:ext cx="5831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Dry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87F2E6D-B9CB-4150-8123-3852CB911417}"/>
                </a:ext>
              </a:extLst>
            </p:cNvPr>
            <p:cNvSpPr txBox="1"/>
            <p:nvPr/>
          </p:nvSpPr>
          <p:spPr>
            <a:xfrm>
              <a:off x="6989500" y="5739522"/>
              <a:ext cx="5831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Wet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6EB7D6-6E58-45A5-8B06-45D88272A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5"/>
            <a:stretch/>
          </p:blipFill>
          <p:spPr>
            <a:xfrm>
              <a:off x="4380113" y="1068029"/>
              <a:ext cx="7723325" cy="5304833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B925D03-FFEC-4D60-98E2-FDC8CF4E41A8}"/>
                </a:ext>
              </a:extLst>
            </p:cNvPr>
            <p:cNvSpPr txBox="1"/>
            <p:nvPr/>
          </p:nvSpPr>
          <p:spPr>
            <a:xfrm>
              <a:off x="4608393" y="2449961"/>
              <a:ext cx="15958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 [cm]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7880AE1-327B-45BB-BA0C-27D64BCD632B}"/>
                </a:ext>
              </a:extLst>
            </p:cNvPr>
            <p:cNvSpPr txBox="1"/>
            <p:nvPr/>
          </p:nvSpPr>
          <p:spPr>
            <a:xfrm>
              <a:off x="4623407" y="3015089"/>
              <a:ext cx="15958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sz="1600" b="1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  <a:r>
                <a:rPr lang="en-US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O‰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F471F41-24F4-4764-A51A-460271C20ADF}"/>
                </a:ext>
              </a:extLst>
            </p:cNvPr>
            <p:cNvSpPr/>
            <p:nvPr/>
          </p:nvSpPr>
          <p:spPr>
            <a:xfrm>
              <a:off x="4264351" y="1640793"/>
              <a:ext cx="204324" cy="8798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AF03FF-6B74-4423-ABB2-F400BE015672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2ACC7BE-C66D-405F-8E15-B487367F1421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F49A2D-AA42-4E4B-ABCD-5728F75703FC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53F89F-8EBF-4817-B63E-70A68A1F5C8D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A51C88-4B63-4AF0-A0C3-8297DB822CC5}"/>
              </a:ext>
            </a:extLst>
          </p:cNvPr>
          <p:cNvCxnSpPr/>
          <p:nvPr/>
        </p:nvCxnSpPr>
        <p:spPr>
          <a:xfrm>
            <a:off x="6838127" y="5739522"/>
            <a:ext cx="0" cy="3077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DDAA4AA-498A-4257-9A71-1A626E584512}"/>
              </a:ext>
            </a:extLst>
          </p:cNvPr>
          <p:cNvCxnSpPr>
            <a:cxnSpLocks/>
          </p:cNvCxnSpPr>
          <p:nvPr/>
        </p:nvCxnSpPr>
        <p:spPr>
          <a:xfrm flipH="1">
            <a:off x="6580344" y="5893411"/>
            <a:ext cx="515566" cy="0"/>
          </a:xfrm>
          <a:prstGeom prst="line">
            <a:avLst/>
          </a:prstGeom>
          <a:ln w="1905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E1689DA-22F8-414B-B2D8-058312DF7F62}"/>
              </a:ext>
            </a:extLst>
          </p:cNvPr>
          <p:cNvSpPr txBox="1"/>
          <p:nvPr/>
        </p:nvSpPr>
        <p:spPr>
          <a:xfrm>
            <a:off x="6114402" y="5739522"/>
            <a:ext cx="713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5DF1E4-DEAE-45A0-AB09-650F1A3755A4}"/>
              </a:ext>
            </a:extLst>
          </p:cNvPr>
          <p:cNvSpPr txBox="1"/>
          <p:nvPr/>
        </p:nvSpPr>
        <p:spPr>
          <a:xfrm>
            <a:off x="7016775" y="5739662"/>
            <a:ext cx="713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C57DFC6-9483-4A40-B9D7-D1BF8F0A0B79}"/>
                  </a:ext>
                </a:extLst>
              </p:cNvPr>
              <p:cNvSpPr txBox="1"/>
              <p:nvPr/>
            </p:nvSpPr>
            <p:spPr>
              <a:xfrm>
                <a:off x="391957" y="1801369"/>
                <a:ext cx="243541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𝑀𝑜𝑑𝑒𝑙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𝑀𝑒𝑎𝑠𝑢𝑟𝑒𝑑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C57DFC6-9483-4A40-B9D7-D1BF8F0A0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957" y="1801369"/>
                <a:ext cx="2435414" cy="369332"/>
              </a:xfrm>
              <a:prstGeom prst="rect">
                <a:avLst/>
              </a:prstGeom>
              <a:blipFill>
                <a:blip r:embed="rId6"/>
                <a:stretch>
                  <a:fillRect t="-11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0D3BD290-21CE-494C-9CB9-F26189642F49}"/>
              </a:ext>
            </a:extLst>
          </p:cNvPr>
          <p:cNvSpPr txBox="1"/>
          <p:nvPr/>
        </p:nvSpPr>
        <p:spPr>
          <a:xfrm>
            <a:off x="140311" y="1112815"/>
            <a:ext cx="4265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our model predict the isotopic signal of the tree?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E405742-186A-43D5-847A-C0026AAE6E48}"/>
              </a:ext>
            </a:extLst>
          </p:cNvPr>
          <p:cNvSpPr/>
          <p:nvPr/>
        </p:nvSpPr>
        <p:spPr>
          <a:xfrm>
            <a:off x="9880532" y="2858668"/>
            <a:ext cx="593479" cy="16140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BD1E9CF-48C1-4E22-B83D-C00C72E39492}"/>
                  </a:ext>
                </a:extLst>
              </p:cNvPr>
              <p:cNvSpPr txBox="1"/>
              <p:nvPr/>
            </p:nvSpPr>
            <p:spPr>
              <a:xfrm>
                <a:off x="571217" y="2266577"/>
                <a:ext cx="3186822" cy="7107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𝑀𝑜𝑑𝑒𝑙</m:t>
                          </m:r>
                        </m:sub>
                      </m:sSub>
                      <m:r>
                        <a:rPr lang="en-US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d>
                                    <m:dPr>
                                      <m:endChr m:val="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𝑠𝑖𝑛𝑘𝑤𝑎𝑡𝑒𝑟</m:t>
                                  </m:r>
                                  <m:r>
                                    <a:rPr lang="en-US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BD1E9CF-48C1-4E22-B83D-C00C72E394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217" y="2266577"/>
                <a:ext cx="3186822" cy="71077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3E2D276D-EB0D-4149-A31F-7036A908960E}"/>
              </a:ext>
            </a:extLst>
          </p:cNvPr>
          <p:cNvSpPr txBox="1"/>
          <p:nvPr/>
        </p:nvSpPr>
        <p:spPr>
          <a:xfrm>
            <a:off x="1067591" y="2994384"/>
            <a:ext cx="271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simple mixing model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9E4A306-47FD-4EC7-9BF0-AAD597E56D8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1" t="53717" r="1" b="23168"/>
          <a:stretch/>
        </p:blipFill>
        <p:spPr>
          <a:xfrm>
            <a:off x="681586" y="4228105"/>
            <a:ext cx="2976014" cy="195808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B6D3CC9-D804-4B4D-B16C-C35DB64E032D}"/>
                  </a:ext>
                </a:extLst>
              </p:cNvPr>
              <p:cNvSpPr txBox="1"/>
              <p:nvPr/>
            </p:nvSpPr>
            <p:spPr>
              <a:xfrm>
                <a:off x="-76436" y="3307461"/>
                <a:ext cx="4482129" cy="8737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eqArr>
                            <m:eqArr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000" b="0" i="1">
                                  <a:latin typeface="Cambria Math" panose="02040503050406030204" pitchFamily="18" charset="0"/>
                                </a:rPr>
                                <m:t>𝑠𝑖𝑛𝑘𝑤𝑎𝑡𝑒𝑟</m:t>
                              </m:r>
                              <m:r>
                                <a:rPr lang="en-US" sz="2000" b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e>
                          </m:eqArr>
                        </m:sub>
                      </m:sSub>
                    </m:oMath>
                  </m:oMathPara>
                </a14:m>
                <a:endParaRPr lang="en-US" sz="20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sz="200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𝑏𝑢𝑙𝑘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𝑠𝑜𝑖𝑙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  <m:r>
                        <a:rPr lang="en-US" sz="2000">
                          <a:latin typeface="Cambria Math" panose="02040503050406030204" pitchFamily="18" charset="0"/>
                        </a:rPr>
                        <m:t> ∗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𝐺𝑟𝑜𝑢𝑛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𝑤𝑎𝑡𝑒𝑟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B6D3CC9-D804-4B4D-B16C-C35DB64E03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436" y="3307461"/>
                <a:ext cx="4482129" cy="873765"/>
              </a:xfrm>
              <a:prstGeom prst="rect">
                <a:avLst/>
              </a:prstGeom>
              <a:blipFill>
                <a:blip r:embed="rId9"/>
                <a:stretch>
                  <a:fillRect b="-3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6408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6846D6-9177-425B-9AFD-A09481760996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D0069E-9BD8-4A7D-A59A-33323F076B94}"/>
              </a:ext>
            </a:extLst>
          </p:cNvPr>
          <p:cNvSpPr/>
          <p:nvPr/>
        </p:nvSpPr>
        <p:spPr>
          <a:xfrm>
            <a:off x="301520" y="1946044"/>
            <a:ext cx="56111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Drying-rate-based root distribution reduced model uncertainty </a:t>
            </a:r>
          </a:p>
          <a:p>
            <a:pPr algn="just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confirmed the goodness of the drying-rate distribution with an independent dataset </a:t>
            </a:r>
          </a:p>
          <a:p>
            <a:pPr algn="just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outlook</a:t>
            </a:r>
          </a:p>
          <a:p>
            <a:pPr algn="just"/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the drying-rate-based root at more sites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have time varying root distribution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 evaporation and drainage effect in the drying rate </a:t>
            </a:r>
          </a:p>
          <a:p>
            <a:pPr algn="just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44A575C-F3C7-4E84-93B0-8B90216AAD16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CF4580F-F5F0-442D-ACCC-54F8945DB3CC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B2B166-6C16-4B23-B280-6A8F8A5B32CA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E057E6-E6FD-4B5B-A05B-23D77A467AF7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13A3CE-B775-4F0F-AD77-90FC39C7A9F4}"/>
              </a:ext>
            </a:extLst>
          </p:cNvPr>
          <p:cNvSpPr/>
          <p:nvPr/>
        </p:nvSpPr>
        <p:spPr>
          <a:xfrm>
            <a:off x="1291144" y="-50009"/>
            <a:ext cx="96175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choice of root distribution affect the accuracy and predictive performance in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ecohydrological models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BE440FA-4A3B-4312-9EC2-61EB3C822C3F}"/>
              </a:ext>
            </a:extLst>
          </p:cNvPr>
          <p:cNvGrpSpPr/>
          <p:nvPr/>
        </p:nvGrpSpPr>
        <p:grpSpPr>
          <a:xfrm>
            <a:off x="8323029" y="1211116"/>
            <a:ext cx="3023246" cy="1672309"/>
            <a:chOff x="8323029" y="1017150"/>
            <a:chExt cx="3023246" cy="1672309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9EF08A3-FEF9-43E5-9EA6-1641CFB63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40939" y="1017150"/>
              <a:ext cx="2605336" cy="1469856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FD2B213-FB49-48AF-A0CC-F459C9D8A70C}"/>
                </a:ext>
              </a:extLst>
            </p:cNvPr>
            <p:cNvSpPr/>
            <p:nvPr/>
          </p:nvSpPr>
          <p:spPr>
            <a:xfrm>
              <a:off x="8323029" y="2053991"/>
              <a:ext cx="835819" cy="6354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0517FBF-D4D5-41B6-AC01-FA6E2CDCE5F9}"/>
                </a:ext>
              </a:extLst>
            </p:cNvPr>
            <p:cNvSpPr/>
            <p:nvPr/>
          </p:nvSpPr>
          <p:spPr>
            <a:xfrm>
              <a:off x="9113413" y="2347456"/>
              <a:ext cx="492480" cy="2275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CC1B18DA-7BD9-48AA-AE7F-18592090E7DE}"/>
              </a:ext>
            </a:extLst>
          </p:cNvPr>
          <p:cNvSpPr txBox="1"/>
          <p:nvPr/>
        </p:nvSpPr>
        <p:spPr>
          <a:xfrm>
            <a:off x="8065477" y="6221431"/>
            <a:ext cx="25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D763E2A-11F9-413B-BEEC-E5B5DA9B249A}"/>
              </a:ext>
            </a:extLst>
          </p:cNvPr>
          <p:cNvGrpSpPr/>
          <p:nvPr/>
        </p:nvGrpSpPr>
        <p:grpSpPr>
          <a:xfrm>
            <a:off x="5659914" y="2596523"/>
            <a:ext cx="6906998" cy="3953698"/>
            <a:chOff x="5859369" y="2575025"/>
            <a:chExt cx="6906998" cy="3953698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CF271AE-161D-4F6A-B0B5-64FE5166C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59369" y="2575025"/>
              <a:ext cx="6906998" cy="3953698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46192C8-089C-42FE-93B6-C9A92B20BBD4}"/>
                </a:ext>
              </a:extLst>
            </p:cNvPr>
            <p:cNvSpPr/>
            <p:nvPr/>
          </p:nvSpPr>
          <p:spPr>
            <a:xfrm>
              <a:off x="7686988" y="6176387"/>
              <a:ext cx="4208531" cy="2428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A34C4EF-99AB-487E-9FFB-A1D225454E62}"/>
                </a:ext>
              </a:extLst>
            </p:cNvPr>
            <p:cNvSpPr txBox="1"/>
            <p:nvPr/>
          </p:nvSpPr>
          <p:spPr>
            <a:xfrm>
              <a:off x="10908680" y="6058168"/>
              <a:ext cx="9868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 need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6E0B20D-D001-489F-A045-A4E594294854}"/>
                </a:ext>
              </a:extLst>
            </p:cNvPr>
            <p:cNvSpPr txBox="1"/>
            <p:nvPr/>
          </p:nvSpPr>
          <p:spPr>
            <a:xfrm>
              <a:off x="11663252" y="6068917"/>
              <a:ext cx="56242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800" dirty="0"/>
                <a:t>😏</a:t>
              </a:r>
              <a:endParaRPr lang="en-US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DB3277C-440D-427F-AE3E-D3003AD38455}"/>
                </a:ext>
              </a:extLst>
            </p:cNvPr>
            <p:cNvSpPr txBox="1"/>
            <p:nvPr/>
          </p:nvSpPr>
          <p:spPr>
            <a:xfrm>
              <a:off x="7652837" y="6083501"/>
              <a:ext cx="2069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Need calibration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358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634F3E3-528B-41A9-9F70-DC71FF8C9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94" y="1658180"/>
            <a:ext cx="3826585" cy="4994108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4CC6923-2971-46DD-BCA9-2278DB68DCEF}"/>
              </a:ext>
            </a:extLst>
          </p:cNvPr>
          <p:cNvSpPr/>
          <p:nvPr/>
        </p:nvSpPr>
        <p:spPr>
          <a:xfrm>
            <a:off x="0" y="-17882"/>
            <a:ext cx="12241788" cy="6875882"/>
          </a:xfrm>
          <a:custGeom>
            <a:avLst/>
            <a:gdLst>
              <a:gd name="connsiteX0" fmla="*/ 3129854 w 12205332"/>
              <a:gd name="connsiteY0" fmla="*/ 1882379 h 6831488"/>
              <a:gd name="connsiteX1" fmla="*/ 1487388 w 12205332"/>
              <a:gd name="connsiteY1" fmla="*/ 3583793 h 6831488"/>
              <a:gd name="connsiteX2" fmla="*/ 3129854 w 12205332"/>
              <a:gd name="connsiteY2" fmla="*/ 5285207 h 6831488"/>
              <a:gd name="connsiteX3" fmla="*/ 4772320 w 12205332"/>
              <a:gd name="connsiteY3" fmla="*/ 3583793 h 6831488"/>
              <a:gd name="connsiteX4" fmla="*/ 3129854 w 12205332"/>
              <a:gd name="connsiteY4" fmla="*/ 1882379 h 6831488"/>
              <a:gd name="connsiteX5" fmla="*/ 0 w 12205332"/>
              <a:gd name="connsiteY5" fmla="*/ 0 h 6831488"/>
              <a:gd name="connsiteX6" fmla="*/ 12205332 w 12205332"/>
              <a:gd name="connsiteY6" fmla="*/ 0 h 6831488"/>
              <a:gd name="connsiteX7" fmla="*/ 12205332 w 12205332"/>
              <a:gd name="connsiteY7" fmla="*/ 6831488 h 6831488"/>
              <a:gd name="connsiteX8" fmla="*/ 0 w 12205332"/>
              <a:gd name="connsiteY8" fmla="*/ 6831488 h 6831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5332" h="6831488">
                <a:moveTo>
                  <a:pt x="3129854" y="1882379"/>
                </a:moveTo>
                <a:cubicBezTo>
                  <a:pt x="2222745" y="1882379"/>
                  <a:pt x="1487388" y="2644128"/>
                  <a:pt x="1487388" y="3583793"/>
                </a:cubicBezTo>
                <a:cubicBezTo>
                  <a:pt x="1487388" y="4523458"/>
                  <a:pt x="2222745" y="5285207"/>
                  <a:pt x="3129854" y="5285207"/>
                </a:cubicBezTo>
                <a:cubicBezTo>
                  <a:pt x="4036963" y="5285207"/>
                  <a:pt x="4772320" y="4523458"/>
                  <a:pt x="4772320" y="3583793"/>
                </a:cubicBezTo>
                <a:cubicBezTo>
                  <a:pt x="4772320" y="2644128"/>
                  <a:pt x="4036963" y="1882379"/>
                  <a:pt x="3129854" y="1882379"/>
                </a:cubicBezTo>
                <a:close/>
                <a:moveTo>
                  <a:pt x="0" y="0"/>
                </a:moveTo>
                <a:lnTo>
                  <a:pt x="12205332" y="0"/>
                </a:lnTo>
                <a:lnTo>
                  <a:pt x="12205332" y="6831488"/>
                </a:lnTo>
                <a:lnTo>
                  <a:pt x="0" y="6831488"/>
                </a:lnTo>
                <a:close/>
              </a:path>
            </a:pathLst>
          </a:custGeom>
          <a:solidFill>
            <a:srgbClr val="3B5077"/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 sz="2400" i="0" u="none" strike="noStrike" baseline="30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B957AF6-D87F-4E88-BDDE-21202C2B89BC}"/>
              </a:ext>
            </a:extLst>
          </p:cNvPr>
          <p:cNvSpPr/>
          <p:nvPr/>
        </p:nvSpPr>
        <p:spPr>
          <a:xfrm>
            <a:off x="1377878" y="1766947"/>
            <a:ext cx="3523679" cy="3639476"/>
          </a:xfrm>
          <a:prstGeom prst="ellipse">
            <a:avLst/>
          </a:prstGeom>
          <a:noFill/>
          <a:ln w="111125">
            <a:solidFill>
              <a:srgbClr val="00C9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1A24E50-6B5D-4E4F-ACF9-6BAFC7B84B45}"/>
              </a:ext>
            </a:extLst>
          </p:cNvPr>
          <p:cNvSpPr txBox="1"/>
          <p:nvPr/>
        </p:nvSpPr>
        <p:spPr>
          <a:xfrm>
            <a:off x="4977794" y="1031051"/>
            <a:ext cx="711871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Thank you </a:t>
            </a:r>
          </a:p>
          <a:p>
            <a:pPr algn="ctr"/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This work was supported by the Spanish State Research Agency (10.13039/501100011033) and Spanish Ministry of Science and Innovation through the projects HydroPore II (</a:t>
            </a:r>
            <a:r>
              <a:rPr lang="en-US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PID2022-137652NB-C41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and </a:t>
            </a:r>
            <a:r>
              <a:rPr lang="en-US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C42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), and WARMed  (PID2022-141868NB-I00).</a:t>
            </a:r>
            <a:endParaRPr lang="es-ES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sz="3600" i="0" u="none" strike="noStrike" baseline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D1EF336-0B5C-4850-BF49-8D54BE989732}"/>
              </a:ext>
            </a:extLst>
          </p:cNvPr>
          <p:cNvSpPr txBox="1"/>
          <p:nvPr/>
        </p:nvSpPr>
        <p:spPr>
          <a:xfrm>
            <a:off x="6670307" y="3828016"/>
            <a:ext cx="1501541" cy="1041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39985BD0-94E7-4FA7-BB6D-4B6147A193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1" y="6396"/>
            <a:ext cx="3110186" cy="865669"/>
          </a:xfrm>
          <a:prstGeom prst="rect">
            <a:avLst/>
          </a:prstGeom>
        </p:spPr>
      </p:pic>
      <p:pic>
        <p:nvPicPr>
          <p:cNvPr id="74" name="Picture 73" descr="Logo&#10;&#10;Description automatically generated">
            <a:extLst>
              <a:ext uri="{FF2B5EF4-FFF2-40B4-BE49-F238E27FC236}">
                <a16:creationId xmlns:a16="http://schemas.microsoft.com/office/drawing/2014/main" id="{692E21FE-4127-4AED-B004-22B4118D08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187" y="5655220"/>
            <a:ext cx="1036632" cy="422376"/>
          </a:xfrm>
          <a:prstGeom prst="rect">
            <a:avLst/>
          </a:prstGeom>
        </p:spPr>
      </p:pic>
      <p:pic>
        <p:nvPicPr>
          <p:cNvPr id="78" name="Picture 7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62AE6E1-3A07-443C-BEC6-DABA60565B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787" y="5692849"/>
            <a:ext cx="1455041" cy="3847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7DA01D-7246-44D9-ACC4-4D7F46EC1C30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6647755" y="3996173"/>
            <a:ext cx="3893185" cy="800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87C32A-AFA0-486B-ACEC-072DE894C9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274" y="4842488"/>
            <a:ext cx="1019756" cy="7866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47ACE7-090B-446F-A7B5-B658BDA64912}"/>
              </a:ext>
            </a:extLst>
          </p:cNvPr>
          <p:cNvSpPr txBox="1"/>
          <p:nvPr/>
        </p:nvSpPr>
        <p:spPr>
          <a:xfrm>
            <a:off x="2350884" y="650731"/>
            <a:ext cx="174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21, 2026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3E2173C-2C5B-4EE3-8A88-D5A721EC6F8F}"/>
              </a:ext>
            </a:extLst>
          </p:cNvPr>
          <p:cNvCxnSpPr/>
          <p:nvPr/>
        </p:nvCxnSpPr>
        <p:spPr>
          <a:xfrm flipH="1">
            <a:off x="2133401" y="959255"/>
            <a:ext cx="1547359" cy="0"/>
          </a:xfrm>
          <a:prstGeom prst="line">
            <a:avLst/>
          </a:prstGeom>
          <a:ln>
            <a:solidFill>
              <a:srgbClr val="00C9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1E0227C-227B-4521-B07F-4BD270B2B9AA}"/>
              </a:ext>
            </a:extLst>
          </p:cNvPr>
          <p:cNvSpPr txBox="1"/>
          <p:nvPr/>
        </p:nvSpPr>
        <p:spPr>
          <a:xfrm>
            <a:off x="2795285" y="932647"/>
            <a:ext cx="177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Abstract ID: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B2F20F0-2142-4F10-A478-3FA4500A613E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428" y="6293153"/>
            <a:ext cx="1882220" cy="3065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65DA05-53DA-4FD0-982A-1A044A8B2E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556" y="6227307"/>
            <a:ext cx="1954022" cy="4885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A58452F-0EEF-4CA1-8BA6-5E67F88027B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7" r="7077" b="-2298"/>
          <a:stretch/>
        </p:blipFill>
        <p:spPr>
          <a:xfrm>
            <a:off x="7875917" y="6181984"/>
            <a:ext cx="1283583" cy="580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079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E51F61D-335D-4E7A-9999-F0D9AC195052}"/>
              </a:ext>
            </a:extLst>
          </p:cNvPr>
          <p:cNvGrpSpPr/>
          <p:nvPr/>
        </p:nvGrpSpPr>
        <p:grpSpPr>
          <a:xfrm>
            <a:off x="353227" y="1738279"/>
            <a:ext cx="7787852" cy="4781017"/>
            <a:chOff x="353227" y="1319984"/>
            <a:chExt cx="7787852" cy="4781017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5334C0FF-DFB8-4827-9F75-5A4DB8B711BB}"/>
                </a:ext>
              </a:extLst>
            </p:cNvPr>
            <p:cNvGrpSpPr/>
            <p:nvPr/>
          </p:nvGrpSpPr>
          <p:grpSpPr>
            <a:xfrm>
              <a:off x="353227" y="1319984"/>
              <a:ext cx="7642415" cy="4781017"/>
              <a:chOff x="3220166" y="1324515"/>
              <a:chExt cx="7642415" cy="4781017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6113B70A-0512-4978-9EB7-07B6E7E3E598}"/>
                  </a:ext>
                </a:extLst>
              </p:cNvPr>
              <p:cNvGrpSpPr/>
              <p:nvPr/>
            </p:nvGrpSpPr>
            <p:grpSpPr>
              <a:xfrm>
                <a:off x="3220166" y="1324515"/>
                <a:ext cx="7642415" cy="4781017"/>
                <a:chOff x="545378" y="1775932"/>
                <a:chExt cx="7953027" cy="4856081"/>
              </a:xfrm>
            </p:grpSpPr>
            <p:grpSp>
              <p:nvGrpSpPr>
                <p:cNvPr id="89" name="Group 88">
                  <a:extLst>
                    <a:ext uri="{FF2B5EF4-FFF2-40B4-BE49-F238E27FC236}">
                      <a16:creationId xmlns:a16="http://schemas.microsoft.com/office/drawing/2014/main" id="{5C10E297-68D6-4029-BD00-DBA892E96924}"/>
                    </a:ext>
                  </a:extLst>
                </p:cNvPr>
                <p:cNvGrpSpPr/>
                <p:nvPr/>
              </p:nvGrpSpPr>
              <p:grpSpPr>
                <a:xfrm>
                  <a:off x="545378" y="1775932"/>
                  <a:ext cx="7953027" cy="4856081"/>
                  <a:chOff x="545378" y="1775932"/>
                  <a:chExt cx="7953027" cy="4856081"/>
                </a:xfrm>
              </p:grpSpPr>
              <p:pic>
                <p:nvPicPr>
                  <p:cNvPr id="91" name="Picture 90">
                    <a:extLst>
                      <a:ext uri="{FF2B5EF4-FFF2-40B4-BE49-F238E27FC236}">
                        <a16:creationId xmlns:a16="http://schemas.microsoft.com/office/drawing/2014/main" id="{F347A766-AFAF-4B11-AEEC-EF42D3A8C68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796"/>
                  <a:stretch/>
                </p:blipFill>
                <p:spPr>
                  <a:xfrm>
                    <a:off x="545378" y="1775932"/>
                    <a:ext cx="7953027" cy="4856081"/>
                  </a:xfrm>
                  <a:prstGeom prst="rect">
                    <a:avLst/>
                  </a:prstGeom>
                </p:spPr>
              </p:pic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37A77836-7AA5-443D-9770-5908F13A0814}"/>
                      </a:ext>
                    </a:extLst>
                  </p:cNvPr>
                  <p:cNvSpPr/>
                  <p:nvPr/>
                </p:nvSpPr>
                <p:spPr>
                  <a:xfrm>
                    <a:off x="7797800" y="3563122"/>
                    <a:ext cx="439696" cy="21411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05EC7192-7237-4D86-8BD2-A52DE948DF80}"/>
                      </a:ext>
                    </a:extLst>
                  </p:cNvPr>
                  <p:cNvSpPr/>
                  <p:nvPr/>
                </p:nvSpPr>
                <p:spPr>
                  <a:xfrm>
                    <a:off x="1150620" y="6146801"/>
                    <a:ext cx="386080" cy="14224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TextBox 93">
                    <a:extLst>
                      <a:ext uri="{FF2B5EF4-FFF2-40B4-BE49-F238E27FC236}">
                        <a16:creationId xmlns:a16="http://schemas.microsoft.com/office/drawing/2014/main" id="{C30187B2-C009-410B-A41C-77D7F69F1430}"/>
                      </a:ext>
                    </a:extLst>
                  </p:cNvPr>
                  <p:cNvSpPr txBox="1"/>
                  <p:nvPr/>
                </p:nvSpPr>
                <p:spPr>
                  <a:xfrm>
                    <a:off x="1094739" y="6096817"/>
                    <a:ext cx="955327" cy="2308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55 cm</a:t>
                    </a:r>
                  </a:p>
                </p:txBody>
              </p:sp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4A7995A8-AA31-46EF-9D04-EE4D98DB5193}"/>
                      </a:ext>
                    </a:extLst>
                  </p:cNvPr>
                  <p:cNvSpPr txBox="1"/>
                  <p:nvPr/>
                </p:nvSpPr>
                <p:spPr>
                  <a:xfrm>
                    <a:off x="7539677" y="3282327"/>
                    <a:ext cx="910976" cy="53143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Seasonal </a:t>
                    </a:r>
                  </a:p>
                  <a:p>
                    <a:pPr algn="ctr"/>
                    <a:r>
                      <a: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average</a:t>
                    </a:r>
                  </a:p>
                </p:txBody>
              </p:sp>
            </p:grp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1A50B200-FF08-4786-A04F-8853BCE099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38661" y="3786763"/>
                  <a:ext cx="73152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EA50D6A6-9CAC-4771-98B2-724B9F2C9BCB}"/>
                  </a:ext>
                </a:extLst>
              </p:cNvPr>
              <p:cNvSpPr txBox="1"/>
              <p:nvPr/>
            </p:nvSpPr>
            <p:spPr>
              <a:xfrm>
                <a:off x="3521054" y="2489200"/>
                <a:ext cx="88427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 [mm]</a:t>
                </a:r>
              </a:p>
            </p:txBody>
          </p: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606EB94-069F-4B5A-A491-39F3F22D3B35}"/>
                </a:ext>
              </a:extLst>
            </p:cNvPr>
            <p:cNvSpPr txBox="1"/>
            <p:nvPr/>
          </p:nvSpPr>
          <p:spPr>
            <a:xfrm>
              <a:off x="7492906" y="3492270"/>
              <a:ext cx="6481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DR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72912232-AEBD-4E08-BE01-F6758F2177A9}"/>
                </a:ext>
              </a:extLst>
            </p:cNvPr>
            <p:cNvSpPr txBox="1"/>
            <p:nvPr/>
          </p:nvSpPr>
          <p:spPr>
            <a:xfrm>
              <a:off x="7491934" y="4091163"/>
              <a:ext cx="6481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DR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F18E4E4A-D77B-4A96-8295-38B9D8B08F45}"/>
                </a:ext>
              </a:extLst>
            </p:cNvPr>
            <p:cNvSpPr txBox="1"/>
            <p:nvPr/>
          </p:nvSpPr>
          <p:spPr>
            <a:xfrm>
              <a:off x="7491933" y="4563758"/>
              <a:ext cx="6481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DR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C7EFDA4-7C20-4751-88B2-3A6723B51D27}"/>
                </a:ext>
              </a:extLst>
            </p:cNvPr>
            <p:cNvSpPr txBox="1"/>
            <p:nvPr/>
          </p:nvSpPr>
          <p:spPr>
            <a:xfrm>
              <a:off x="7489033" y="5140028"/>
              <a:ext cx="6481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DR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D0968AC9-5DB2-4EEA-A138-48B964EADBCD}"/>
                </a:ext>
              </a:extLst>
            </p:cNvPr>
            <p:cNvSpPr txBox="1"/>
            <p:nvPr/>
          </p:nvSpPr>
          <p:spPr>
            <a:xfrm>
              <a:off x="7478426" y="5574078"/>
              <a:ext cx="6481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DR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B145F126-A0CB-4579-B04E-C049BB9534E9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759E9E4-A37F-4897-93A8-EDDD16C74DF0}"/>
              </a:ext>
            </a:extLst>
          </p:cNvPr>
          <p:cNvGrpSpPr/>
          <p:nvPr/>
        </p:nvGrpSpPr>
        <p:grpSpPr>
          <a:xfrm>
            <a:off x="10709204" y="626628"/>
            <a:ext cx="828681" cy="5399371"/>
            <a:chOff x="2499351" y="724261"/>
            <a:chExt cx="828681" cy="5399371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F862D3D-76B3-4B61-858B-3F0CA5265C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40" t="2543" r="11931" b="3494"/>
            <a:stretch/>
          </p:blipFill>
          <p:spPr>
            <a:xfrm>
              <a:off x="2499351" y="1928639"/>
              <a:ext cx="828681" cy="4194993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ECC0005-48B7-49FB-92DB-5C86FD84DD64}"/>
                </a:ext>
              </a:extLst>
            </p:cNvPr>
            <p:cNvSpPr txBox="1"/>
            <p:nvPr/>
          </p:nvSpPr>
          <p:spPr>
            <a:xfrm>
              <a:off x="2716751" y="724261"/>
              <a:ext cx="427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9E4B846-0A5D-4154-B34C-2850E2FF0CF9}"/>
                </a:ext>
              </a:extLst>
            </p:cNvPr>
            <p:cNvSpPr/>
            <p:nvPr/>
          </p:nvSpPr>
          <p:spPr>
            <a:xfrm>
              <a:off x="2507456" y="2675113"/>
              <a:ext cx="778659" cy="3382432"/>
            </a:xfrm>
            <a:prstGeom prst="rect">
              <a:avLst/>
            </a:prstGeom>
            <a:solidFill>
              <a:srgbClr val="A25631"/>
            </a:solidFill>
            <a:ln>
              <a:solidFill>
                <a:srgbClr val="A256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B436622-135D-4014-9A65-49A6065AF989}"/>
                </a:ext>
              </a:extLst>
            </p:cNvPr>
            <p:cNvSpPr/>
            <p:nvPr/>
          </p:nvSpPr>
          <p:spPr>
            <a:xfrm>
              <a:off x="2507456" y="2265737"/>
              <a:ext cx="778659" cy="495249"/>
            </a:xfrm>
            <a:prstGeom prst="rect">
              <a:avLst/>
            </a:prstGeom>
            <a:solidFill>
              <a:srgbClr val="FFAE1B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FD47D31-E2E7-4D96-8103-5EFA710731CE}"/>
                </a:ext>
              </a:extLst>
            </p:cNvPr>
            <p:cNvSpPr/>
            <p:nvPr/>
          </p:nvSpPr>
          <p:spPr>
            <a:xfrm>
              <a:off x="2507456" y="1974437"/>
              <a:ext cx="778659" cy="329054"/>
            </a:xfrm>
            <a:prstGeom prst="rect">
              <a:avLst/>
            </a:prstGeom>
            <a:solidFill>
              <a:srgbClr val="CDAB55"/>
            </a:solidFill>
            <a:ln>
              <a:solidFill>
                <a:srgbClr val="CEAB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DEE6634A-CE59-4AD6-9D1C-152CD0ED7C9C}"/>
              </a:ext>
            </a:extLst>
          </p:cNvPr>
          <p:cNvSpPr/>
          <p:nvPr/>
        </p:nvSpPr>
        <p:spPr>
          <a:xfrm>
            <a:off x="9194113" y="3196283"/>
            <a:ext cx="136769" cy="103302"/>
          </a:xfrm>
          <a:prstGeom prst="rect">
            <a:avLst/>
          </a:prstGeom>
          <a:solidFill>
            <a:srgbClr val="E2CABF"/>
          </a:solidFill>
          <a:ln>
            <a:solidFill>
              <a:srgbClr val="E2CA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F49152B-FC97-4ABF-8250-BFE912E741D4}"/>
              </a:ext>
            </a:extLst>
          </p:cNvPr>
          <p:cNvGrpSpPr/>
          <p:nvPr/>
        </p:nvGrpSpPr>
        <p:grpSpPr>
          <a:xfrm>
            <a:off x="8845791" y="1478666"/>
            <a:ext cx="1923938" cy="4648134"/>
            <a:chOff x="8520040" y="1231900"/>
            <a:chExt cx="1923938" cy="4648134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0C89D61A-AECD-4F43-880F-229F7A18D736}"/>
                </a:ext>
              </a:extLst>
            </p:cNvPr>
            <p:cNvGrpSpPr/>
            <p:nvPr/>
          </p:nvGrpSpPr>
          <p:grpSpPr>
            <a:xfrm>
              <a:off x="8586043" y="1231900"/>
              <a:ext cx="1711388" cy="4648134"/>
              <a:chOff x="1766549" y="1462851"/>
              <a:chExt cx="1711388" cy="4648134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9C3EB54F-19C1-40CB-9A77-E2FE8EA1DB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76345"/>
              <a:stretch/>
            </p:blipFill>
            <p:spPr>
              <a:xfrm>
                <a:off x="1766549" y="1462851"/>
                <a:ext cx="1711388" cy="3415305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9E96E1A9-44DC-40DF-90AB-6C66728DA9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76345" t="74326"/>
              <a:stretch/>
            </p:blipFill>
            <p:spPr>
              <a:xfrm>
                <a:off x="1766549" y="4626914"/>
                <a:ext cx="1711388" cy="1484071"/>
              </a:xfrm>
              <a:prstGeom prst="rect">
                <a:avLst/>
              </a:prstGeom>
            </p:spPr>
          </p:pic>
        </p:grp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1803223-A813-4912-B3A7-8759807E204C}"/>
                </a:ext>
              </a:extLst>
            </p:cNvPr>
            <p:cNvSpPr/>
            <p:nvPr/>
          </p:nvSpPr>
          <p:spPr>
            <a:xfrm>
              <a:off x="9394092" y="1774092"/>
              <a:ext cx="296985" cy="140677"/>
            </a:xfrm>
            <a:prstGeom prst="rect">
              <a:avLst/>
            </a:prstGeom>
            <a:solidFill>
              <a:srgbClr val="E9DAB5"/>
            </a:solidFill>
            <a:ln>
              <a:solidFill>
                <a:srgbClr val="E9DA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6DDEDC0-712E-4688-9F59-1B39E591DF86}"/>
                </a:ext>
              </a:extLst>
            </p:cNvPr>
            <p:cNvCxnSpPr>
              <a:cxnSpLocks/>
            </p:cNvCxnSpPr>
            <p:nvPr/>
          </p:nvCxnSpPr>
          <p:spPr>
            <a:xfrm>
              <a:off x="9335477" y="1856418"/>
              <a:ext cx="1108501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BE64261-47B3-4CA2-86CC-45029B3BBC4A}"/>
                </a:ext>
              </a:extLst>
            </p:cNvPr>
            <p:cNvSpPr/>
            <p:nvPr/>
          </p:nvSpPr>
          <p:spPr>
            <a:xfrm>
              <a:off x="9335477" y="2028092"/>
              <a:ext cx="222738" cy="305632"/>
            </a:xfrm>
            <a:prstGeom prst="rect">
              <a:avLst/>
            </a:prstGeom>
            <a:solidFill>
              <a:srgbClr val="FFDCB2"/>
            </a:solidFill>
            <a:ln>
              <a:solidFill>
                <a:srgbClr val="FFDC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B243A8E-D63B-4A2D-A68A-0256BF95C198}"/>
                </a:ext>
              </a:extLst>
            </p:cNvPr>
            <p:cNvCxnSpPr>
              <a:cxnSpLocks/>
            </p:cNvCxnSpPr>
            <p:nvPr/>
          </p:nvCxnSpPr>
          <p:spPr>
            <a:xfrm>
              <a:off x="9265138" y="2096091"/>
              <a:ext cx="1174801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9472D2D-70CD-4D6F-8A2E-322AD1E62AC6}"/>
                </a:ext>
              </a:extLst>
            </p:cNvPr>
            <p:cNvCxnSpPr>
              <a:cxnSpLocks/>
            </p:cNvCxnSpPr>
            <p:nvPr/>
          </p:nvCxnSpPr>
          <p:spPr>
            <a:xfrm>
              <a:off x="9253415" y="2333731"/>
              <a:ext cx="1186524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92CF117-B79E-4B43-9FD3-53DA73316930}"/>
                </a:ext>
              </a:extLst>
            </p:cNvPr>
            <p:cNvSpPr/>
            <p:nvPr/>
          </p:nvSpPr>
          <p:spPr>
            <a:xfrm>
              <a:off x="8676207" y="3046577"/>
              <a:ext cx="1485088" cy="902532"/>
            </a:xfrm>
            <a:prstGeom prst="rect">
              <a:avLst/>
            </a:prstGeom>
            <a:solidFill>
              <a:srgbClr val="E2CABF"/>
            </a:solidFill>
            <a:ln>
              <a:solidFill>
                <a:srgbClr val="E2CA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31BB223-4EFC-431D-82EF-D2CC6DEA54E0}"/>
                </a:ext>
              </a:extLst>
            </p:cNvPr>
            <p:cNvSpPr/>
            <p:nvPr/>
          </p:nvSpPr>
          <p:spPr>
            <a:xfrm>
              <a:off x="8921261" y="2887789"/>
              <a:ext cx="230554" cy="176915"/>
            </a:xfrm>
            <a:prstGeom prst="rect">
              <a:avLst/>
            </a:prstGeom>
            <a:solidFill>
              <a:srgbClr val="E2CABF"/>
            </a:solidFill>
            <a:ln>
              <a:solidFill>
                <a:srgbClr val="E2CA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8856D74-936C-48FB-A3A1-E2991FFDD830}"/>
                </a:ext>
              </a:extLst>
            </p:cNvPr>
            <p:cNvCxnSpPr>
              <a:cxnSpLocks/>
            </p:cNvCxnSpPr>
            <p:nvPr/>
          </p:nvCxnSpPr>
          <p:spPr>
            <a:xfrm>
              <a:off x="8854831" y="2922025"/>
              <a:ext cx="1585108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C698C47-F542-4BF4-966A-478CD83F94CE}"/>
                </a:ext>
              </a:extLst>
            </p:cNvPr>
            <p:cNvSpPr/>
            <p:nvPr/>
          </p:nvSpPr>
          <p:spPr>
            <a:xfrm>
              <a:off x="9360486" y="2480616"/>
              <a:ext cx="286899" cy="176915"/>
            </a:xfrm>
            <a:prstGeom prst="rect">
              <a:avLst/>
            </a:prstGeom>
            <a:solidFill>
              <a:srgbClr val="E2CABF"/>
            </a:solidFill>
            <a:ln>
              <a:solidFill>
                <a:srgbClr val="E2CA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9700E18-7C74-4E5D-9CCA-AD422524AC71}"/>
                </a:ext>
              </a:extLst>
            </p:cNvPr>
            <p:cNvCxnSpPr>
              <a:cxnSpLocks/>
            </p:cNvCxnSpPr>
            <p:nvPr/>
          </p:nvCxnSpPr>
          <p:spPr>
            <a:xfrm>
              <a:off x="9335477" y="2575472"/>
              <a:ext cx="1104462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7D2461C4-D4AA-4D51-9DA7-B0127D3AD1E4}"/>
                </a:ext>
              </a:extLst>
            </p:cNvPr>
            <p:cNvSpPr/>
            <p:nvPr/>
          </p:nvSpPr>
          <p:spPr>
            <a:xfrm>
              <a:off x="8520040" y="3316003"/>
              <a:ext cx="99689" cy="3429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7769565-AB4C-4511-9A2E-0311AC22F13A}"/>
              </a:ext>
            </a:extLst>
          </p:cNvPr>
          <p:cNvCxnSpPr>
            <a:cxnSpLocks/>
          </p:cNvCxnSpPr>
          <p:nvPr/>
        </p:nvCxnSpPr>
        <p:spPr>
          <a:xfrm>
            <a:off x="10452250" y="2103184"/>
            <a:ext cx="589859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ECB94DE-622F-4831-9575-35B8C0E4FBA0}"/>
              </a:ext>
            </a:extLst>
          </p:cNvPr>
          <p:cNvCxnSpPr>
            <a:cxnSpLocks/>
          </p:cNvCxnSpPr>
          <p:nvPr/>
        </p:nvCxnSpPr>
        <p:spPr>
          <a:xfrm>
            <a:off x="10452250" y="2342857"/>
            <a:ext cx="58582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FAE6CCA-732F-41AB-8351-5D8E5BEE4C35}"/>
              </a:ext>
            </a:extLst>
          </p:cNvPr>
          <p:cNvCxnSpPr>
            <a:cxnSpLocks/>
          </p:cNvCxnSpPr>
          <p:nvPr/>
        </p:nvCxnSpPr>
        <p:spPr>
          <a:xfrm>
            <a:off x="10452250" y="2580497"/>
            <a:ext cx="58582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A692177-823E-487E-8438-FB7BD3ABBF26}"/>
              </a:ext>
            </a:extLst>
          </p:cNvPr>
          <p:cNvCxnSpPr>
            <a:cxnSpLocks/>
          </p:cNvCxnSpPr>
          <p:nvPr/>
        </p:nvCxnSpPr>
        <p:spPr>
          <a:xfrm>
            <a:off x="10452250" y="3168791"/>
            <a:ext cx="58582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66A6CE1-F33A-4539-804E-9B34D3CBDB66}"/>
              </a:ext>
            </a:extLst>
          </p:cNvPr>
          <p:cNvCxnSpPr>
            <a:cxnSpLocks/>
          </p:cNvCxnSpPr>
          <p:nvPr/>
        </p:nvCxnSpPr>
        <p:spPr>
          <a:xfrm>
            <a:off x="10452250" y="2822238"/>
            <a:ext cx="58582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2E05B2D0-27D1-49F2-BB19-A1CD01DCBCBA}"/>
              </a:ext>
            </a:extLst>
          </p:cNvPr>
          <p:cNvSpPr txBox="1"/>
          <p:nvPr/>
        </p:nvSpPr>
        <p:spPr>
          <a:xfrm>
            <a:off x="8396973" y="1856665"/>
            <a:ext cx="64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8A7ADBB-7F85-4723-9408-AA5F2B500C90}"/>
              </a:ext>
            </a:extLst>
          </p:cNvPr>
          <p:cNvSpPr txBox="1"/>
          <p:nvPr/>
        </p:nvSpPr>
        <p:spPr>
          <a:xfrm>
            <a:off x="8400919" y="2099699"/>
            <a:ext cx="64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35DD776-0E1C-43C2-8BC6-8E493C7DAB19}"/>
              </a:ext>
            </a:extLst>
          </p:cNvPr>
          <p:cNvSpPr txBox="1"/>
          <p:nvPr/>
        </p:nvSpPr>
        <p:spPr>
          <a:xfrm>
            <a:off x="8404922" y="2360569"/>
            <a:ext cx="64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C5EBDBF-6111-4970-A2C0-AD370B5C092F}"/>
              </a:ext>
            </a:extLst>
          </p:cNvPr>
          <p:cNvSpPr txBox="1"/>
          <p:nvPr/>
        </p:nvSpPr>
        <p:spPr>
          <a:xfrm>
            <a:off x="8409024" y="2587022"/>
            <a:ext cx="64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9D24147-65A8-43CC-88C2-7EB4240D4FDE}"/>
              </a:ext>
            </a:extLst>
          </p:cNvPr>
          <p:cNvSpPr txBox="1"/>
          <p:nvPr/>
        </p:nvSpPr>
        <p:spPr>
          <a:xfrm>
            <a:off x="8406701" y="2982916"/>
            <a:ext cx="64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5CBBB6FE-831A-4B54-9E1E-FDE993A68826}"/>
              </a:ext>
            </a:extLst>
          </p:cNvPr>
          <p:cNvSpPr/>
          <p:nvPr/>
        </p:nvSpPr>
        <p:spPr>
          <a:xfrm>
            <a:off x="97878" y="-56596"/>
            <a:ext cx="119962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Modelling approach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Depth-dependent root activity from temporal variations in θ profile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E851142-E415-4591-A560-78F1288BADB2}"/>
              </a:ext>
            </a:extLst>
          </p:cNvPr>
          <p:cNvSpPr txBox="1"/>
          <p:nvPr/>
        </p:nvSpPr>
        <p:spPr>
          <a:xfrm>
            <a:off x="380071" y="925937"/>
            <a:ext cx="10972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assumption</a:t>
            </a:r>
          </a:p>
          <a:p>
            <a:pPr lvl="1" algn="just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 soil layers with higher drying rates correspond to zones of greater root water uptake</a:t>
            </a:r>
          </a:p>
          <a:p>
            <a:pPr lvl="2"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proxy for a functional root density distribution</a:t>
            </a:r>
          </a:p>
        </p:txBody>
      </p:sp>
      <p:sp>
        <p:nvSpPr>
          <p:cNvPr id="61" name="Arrow: Right 60">
            <a:extLst>
              <a:ext uri="{FF2B5EF4-FFF2-40B4-BE49-F238E27FC236}">
                <a16:creationId xmlns:a16="http://schemas.microsoft.com/office/drawing/2014/main" id="{88401D47-B7DA-447C-869B-079C833004AD}"/>
              </a:ext>
            </a:extLst>
          </p:cNvPr>
          <p:cNvSpPr/>
          <p:nvPr/>
        </p:nvSpPr>
        <p:spPr>
          <a:xfrm>
            <a:off x="987808" y="1618024"/>
            <a:ext cx="330738" cy="145915"/>
          </a:xfrm>
          <a:prstGeom prst="rightArrow">
            <a:avLst/>
          </a:prstGeom>
          <a:solidFill>
            <a:srgbClr val="3B507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4D184E2-C9F5-4F23-B025-DF4D20D0FF7C}"/>
              </a:ext>
            </a:extLst>
          </p:cNvPr>
          <p:cNvSpPr txBox="1"/>
          <p:nvPr/>
        </p:nvSpPr>
        <p:spPr>
          <a:xfrm>
            <a:off x="7858948" y="1670148"/>
            <a:ext cx="1591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=DR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79362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327F544E-EC88-42A0-AFC8-1287CA6205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2"/>
          <a:stretch/>
        </p:blipFill>
        <p:spPr>
          <a:xfrm>
            <a:off x="6077625" y="879827"/>
            <a:ext cx="2679801" cy="58242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6F45C31-2960-4F59-AFB8-A33CD4658106}"/>
                  </a:ext>
                </a:extLst>
              </p:cNvPr>
              <p:cNvSpPr txBox="1"/>
              <p:nvPr/>
            </p:nvSpPr>
            <p:spPr>
              <a:xfrm>
                <a:off x="303231" y="1544172"/>
                <a:ext cx="5604095" cy="4250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sz="2000" i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𝑏𝑢𝑙𝑘</m:t>
                          </m:r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𝑠𝑜𝑖𝑙</m:t>
                          </m:r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i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  <m:r>
                        <a:rPr lang="en-US" sz="2000" i="0">
                          <a:latin typeface="Cambria Math" panose="02040503050406030204" pitchFamily="18" charset="0"/>
                        </a:rPr>
                        <m:t> ∗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𝑔𝑟𝑜𝑢𝑛𝑑𝑤𝑎𝑡𝑒𝑟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𝑠𝑖𝑛𝑘𝑤𝑎𝑡𝑒𝑟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6F45C31-2960-4F59-AFB8-A33CD4658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231" y="1544172"/>
                <a:ext cx="5604095" cy="425053"/>
              </a:xfrm>
              <a:prstGeom prst="rect">
                <a:avLst/>
              </a:prstGeom>
              <a:blipFill>
                <a:blip r:embed="rId4"/>
                <a:stretch>
                  <a:fillRect l="-54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3B73BEC-5A63-4613-8EDC-75C223238095}"/>
              </a:ext>
            </a:extLst>
          </p:cNvPr>
          <p:cNvSpPr txBox="1"/>
          <p:nvPr/>
        </p:nvSpPr>
        <p:spPr>
          <a:xfrm>
            <a:off x="312286" y="2115243"/>
            <a:ext cx="5205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mixing model of a single tracer (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δ¹⁸O)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two sources (Bulk soil water &amp; Groundwater) and a mixture (Tree water)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(Hayes, 2004; Floriancic et al., 2024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1346F4-2644-4F41-92D4-6E8002444BDB}"/>
                  </a:ext>
                </a:extLst>
              </p:cNvPr>
              <p:cNvSpPr txBox="1"/>
              <p:nvPr/>
            </p:nvSpPr>
            <p:spPr>
              <a:xfrm>
                <a:off x="532965" y="3139606"/>
                <a:ext cx="6077137" cy="1652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r>
                      <a:rPr lang="en-US" sz="16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sz="16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 fractional contributions of both sources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16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sz="16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1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g</m:t>
                        </m:r>
                      </m:sub>
                    </m:sSub>
                    <m:r>
                      <a:rPr lang="en-US" sz="16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0,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groundwater below rooting zone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E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sz="16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0.5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if groundwater within rooting zone</a:t>
                </a:r>
              </a:p>
              <a:p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1346F4-2644-4F41-92D4-6E8002444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965" y="3139606"/>
                <a:ext cx="6077137" cy="1652888"/>
              </a:xfrm>
              <a:prstGeom prst="rect">
                <a:avLst/>
              </a:prstGeom>
              <a:blipFill>
                <a:blip r:embed="rId5"/>
                <a:stretch>
                  <a:fillRect l="-502" t="-1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83BD74F-BDDD-455D-BF11-888E871A4509}"/>
              </a:ext>
            </a:extLst>
          </p:cNvPr>
          <p:cNvSpPr txBox="1"/>
          <p:nvPr/>
        </p:nvSpPr>
        <p:spPr>
          <a:xfrm>
            <a:off x="303231" y="1017003"/>
            <a:ext cx="4617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each sampling date (14 in total):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26D7E1-75BA-4ED4-93FC-FC7669F27B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704" y="791489"/>
            <a:ext cx="3531296" cy="5583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A277F3B-1CE0-498E-8B83-2FEA5FB57A1B}"/>
                  </a:ext>
                </a:extLst>
              </p:cNvPr>
              <p:cNvSpPr txBox="1"/>
              <p:nvPr/>
            </p:nvSpPr>
            <p:spPr>
              <a:xfrm>
                <a:off x="9471599" y="6219835"/>
                <a:ext cx="1274866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 i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𝑠𝑖𝑛𝑘𝑤𝑎𝑡𝑒𝑟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A277F3B-1CE0-498E-8B83-2FEA5FB57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1599" y="6219835"/>
                <a:ext cx="1274866" cy="3815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8CCE726-9104-467E-9A20-E38C51603696}"/>
              </a:ext>
            </a:extLst>
          </p:cNvPr>
          <p:cNvCxnSpPr/>
          <p:nvPr/>
        </p:nvCxnSpPr>
        <p:spPr>
          <a:xfrm flipV="1">
            <a:off x="9725319" y="936181"/>
            <a:ext cx="0" cy="455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7323694-BA18-4F0D-832C-5608500D6E92}"/>
              </a:ext>
            </a:extLst>
          </p:cNvPr>
          <p:cNvCxnSpPr/>
          <p:nvPr/>
        </p:nvCxnSpPr>
        <p:spPr>
          <a:xfrm flipV="1">
            <a:off x="9879291" y="936181"/>
            <a:ext cx="0" cy="455844"/>
          </a:xfrm>
          <a:prstGeom prst="line">
            <a:avLst/>
          </a:prstGeom>
          <a:ln>
            <a:solidFill>
              <a:srgbClr val="9F04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71CA2DD-BE39-42C3-BB7B-19A49C50F7F0}"/>
              </a:ext>
            </a:extLst>
          </p:cNvPr>
          <p:cNvCxnSpPr/>
          <p:nvPr/>
        </p:nvCxnSpPr>
        <p:spPr>
          <a:xfrm flipV="1">
            <a:off x="10019122" y="936181"/>
            <a:ext cx="0" cy="455844"/>
          </a:xfrm>
          <a:prstGeom prst="line">
            <a:avLst/>
          </a:prstGeom>
          <a:ln>
            <a:solidFill>
              <a:srgbClr val="C72A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BA63B1-259C-44F9-9368-A5DF5E6AD3DF}"/>
              </a:ext>
            </a:extLst>
          </p:cNvPr>
          <p:cNvCxnSpPr/>
          <p:nvPr/>
        </p:nvCxnSpPr>
        <p:spPr>
          <a:xfrm flipV="1">
            <a:off x="10085109" y="936181"/>
            <a:ext cx="0" cy="455844"/>
          </a:xfrm>
          <a:prstGeom prst="line">
            <a:avLst/>
          </a:prstGeom>
          <a:ln>
            <a:solidFill>
              <a:srgbClr val="6A5B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A80010F-D774-4776-8AFB-CA53BFEB04E7}"/>
              </a:ext>
            </a:extLst>
          </p:cNvPr>
          <p:cNvCxnSpPr/>
          <p:nvPr/>
        </p:nvCxnSpPr>
        <p:spPr>
          <a:xfrm flipV="1">
            <a:off x="10157382" y="936181"/>
            <a:ext cx="0" cy="455844"/>
          </a:xfrm>
          <a:prstGeom prst="line">
            <a:avLst/>
          </a:prstGeom>
          <a:ln>
            <a:solidFill>
              <a:srgbClr val="74C9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5ADE655-B9E6-44B7-9841-695605E75F73}"/>
              </a:ext>
            </a:extLst>
          </p:cNvPr>
          <p:cNvCxnSpPr/>
          <p:nvPr/>
        </p:nvCxnSpPr>
        <p:spPr>
          <a:xfrm flipV="1">
            <a:off x="10239081" y="936181"/>
            <a:ext cx="0" cy="455844"/>
          </a:xfrm>
          <a:prstGeom prst="line">
            <a:avLst/>
          </a:prstGeom>
          <a:ln>
            <a:solidFill>
              <a:srgbClr val="FDB2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743BC3C-7ED2-4FEB-A25C-9D7FE0E36FBC}"/>
              </a:ext>
            </a:extLst>
          </p:cNvPr>
          <p:cNvCxnSpPr/>
          <p:nvPr/>
        </p:nvCxnSpPr>
        <p:spPr>
          <a:xfrm flipV="1">
            <a:off x="10333349" y="936181"/>
            <a:ext cx="0" cy="455844"/>
          </a:xfrm>
          <a:prstGeom prst="line">
            <a:avLst/>
          </a:prstGeom>
          <a:ln>
            <a:solidFill>
              <a:srgbClr val="ADDF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6DA8918-04C2-4987-8A79-3993B4EC0D55}"/>
              </a:ext>
            </a:extLst>
          </p:cNvPr>
          <p:cNvCxnSpPr/>
          <p:nvPr/>
        </p:nvCxnSpPr>
        <p:spPr>
          <a:xfrm flipV="1">
            <a:off x="10421639" y="936181"/>
            <a:ext cx="0" cy="455844"/>
          </a:xfrm>
          <a:prstGeom prst="line">
            <a:avLst/>
          </a:prstGeom>
          <a:ln>
            <a:solidFill>
              <a:srgbClr val="DDF1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182D3BF-3689-4CBB-A7FF-A8D855BE50ED}"/>
              </a:ext>
            </a:extLst>
          </p:cNvPr>
          <p:cNvCxnSpPr/>
          <p:nvPr/>
        </p:nvCxnSpPr>
        <p:spPr>
          <a:xfrm flipV="1">
            <a:off x="10575303" y="936181"/>
            <a:ext cx="0" cy="455844"/>
          </a:xfrm>
          <a:prstGeom prst="line">
            <a:avLst/>
          </a:prstGeom>
          <a:ln>
            <a:solidFill>
              <a:srgbClr val="F5FB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6BD7004-AC29-4D55-8AD8-E40F1173AB8B}"/>
              </a:ext>
            </a:extLst>
          </p:cNvPr>
          <p:cNvCxnSpPr/>
          <p:nvPr/>
        </p:nvCxnSpPr>
        <p:spPr>
          <a:xfrm flipV="1">
            <a:off x="10644433" y="936181"/>
            <a:ext cx="0" cy="455844"/>
          </a:xfrm>
          <a:prstGeom prst="line">
            <a:avLst/>
          </a:prstGeom>
          <a:ln>
            <a:solidFill>
              <a:srgbClr val="61AD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D6EA70B-0B8C-49FF-97E2-2AD67E2F4A2C}"/>
              </a:ext>
            </a:extLst>
          </p:cNvPr>
          <p:cNvCxnSpPr/>
          <p:nvPr/>
        </p:nvCxnSpPr>
        <p:spPr>
          <a:xfrm flipV="1">
            <a:off x="10746465" y="936181"/>
            <a:ext cx="0" cy="455844"/>
          </a:xfrm>
          <a:prstGeom prst="line">
            <a:avLst/>
          </a:prstGeom>
          <a:ln>
            <a:solidFill>
              <a:srgbClr val="F786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B567258-7600-4AD0-A8D0-69351866A91C}"/>
              </a:ext>
            </a:extLst>
          </p:cNvPr>
          <p:cNvCxnSpPr/>
          <p:nvPr/>
        </p:nvCxnSpPr>
        <p:spPr>
          <a:xfrm flipV="1">
            <a:off x="10776409" y="936181"/>
            <a:ext cx="0" cy="455844"/>
          </a:xfrm>
          <a:prstGeom prst="line">
            <a:avLst/>
          </a:prstGeom>
          <a:ln>
            <a:solidFill>
              <a:srgbClr val="E657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4512C1B-8770-4001-BDE8-F43E648E0152}"/>
              </a:ext>
            </a:extLst>
          </p:cNvPr>
          <p:cNvCxnSpPr/>
          <p:nvPr/>
        </p:nvCxnSpPr>
        <p:spPr>
          <a:xfrm flipV="1">
            <a:off x="10807832" y="936181"/>
            <a:ext cx="0" cy="455844"/>
          </a:xfrm>
          <a:prstGeom prst="line">
            <a:avLst/>
          </a:prstGeom>
          <a:ln>
            <a:solidFill>
              <a:srgbClr val="FED8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9014EC2-A8BB-40C3-87C3-8BD9B83FE24B}"/>
              </a:ext>
            </a:extLst>
          </p:cNvPr>
          <p:cNvCxnSpPr/>
          <p:nvPr/>
        </p:nvCxnSpPr>
        <p:spPr>
          <a:xfrm flipV="1">
            <a:off x="11062354" y="936181"/>
            <a:ext cx="0" cy="455844"/>
          </a:xfrm>
          <a:prstGeom prst="line">
            <a:avLst/>
          </a:prstGeom>
          <a:ln>
            <a:solidFill>
              <a:srgbClr val="FFF3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A7DC847-92B4-43EE-8A9D-2A79215BE415}"/>
              </a:ext>
            </a:extLst>
          </p:cNvPr>
          <p:cNvSpPr txBox="1"/>
          <p:nvPr/>
        </p:nvSpPr>
        <p:spPr>
          <a:xfrm>
            <a:off x="7424226" y="6254045"/>
            <a:ext cx="616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baseline="-25000" dirty="0"/>
              <a:t>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A156F5D-7895-44C7-8CB1-109E762428FA}"/>
                  </a:ext>
                </a:extLst>
              </p:cNvPr>
              <p:cNvSpPr txBox="1"/>
              <p:nvPr/>
            </p:nvSpPr>
            <p:spPr>
              <a:xfrm>
                <a:off x="1871531" y="4928014"/>
                <a:ext cx="3186822" cy="7107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𝑀𝑜𝑑𝑒𝑙</m:t>
                          </m:r>
                        </m:sub>
                      </m:sSub>
                      <m:r>
                        <a:rPr lang="en-US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d>
                                    <m:dPr>
                                      <m:endChr m:val="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𝑠𝑖𝑛𝑘𝑤𝑎𝑡𝑒𝑟</m:t>
                                  </m:r>
                                  <m:r>
                                    <a:rPr lang="en-US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A156F5D-7895-44C7-8CB1-109E762428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531" y="4928014"/>
                <a:ext cx="3186822" cy="71077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42DE52B-33E6-4109-B789-127D064599DE}"/>
                  </a:ext>
                </a:extLst>
              </p:cNvPr>
              <p:cNvSpPr txBox="1"/>
              <p:nvPr/>
            </p:nvSpPr>
            <p:spPr>
              <a:xfrm>
                <a:off x="2090504" y="5879914"/>
                <a:ext cx="243541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𝑀𝑜𝑑𝑒𝑙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𝑀𝑒𝑎𝑠𝑢𝑟𝑒𝑑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42DE52B-33E6-4109-B789-127D06459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504" y="5879914"/>
                <a:ext cx="243541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B8FC485D-62AF-43A9-AD2C-F589297FB38B}"/>
              </a:ext>
            </a:extLst>
          </p:cNvPr>
          <p:cNvSpPr txBox="1"/>
          <p:nvPr/>
        </p:nvSpPr>
        <p:spPr>
          <a:xfrm>
            <a:off x="3021464" y="623595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0906AB5-1F68-4182-9354-8FF646D817AB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D0561A-856E-48A9-95B0-32EDA9BF28ED}"/>
              </a:ext>
            </a:extLst>
          </p:cNvPr>
          <p:cNvSpPr/>
          <p:nvPr/>
        </p:nvSpPr>
        <p:spPr>
          <a:xfrm>
            <a:off x="734291" y="16173"/>
            <a:ext cx="107234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stable isotope as an independent validation tool</a:t>
            </a:r>
          </a:p>
        </p:txBody>
      </p:sp>
    </p:spTree>
    <p:extLst>
      <p:ext uri="{BB962C8B-B14F-4D97-AF65-F5344CB8AC3E}">
        <p14:creationId xmlns:p14="http://schemas.microsoft.com/office/powerpoint/2010/main" val="40985839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511C3969-2BD6-4487-B5A8-A2598D722588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EF26CED-70AE-4608-85F6-8AA7F7D60A8A}"/>
              </a:ext>
            </a:extLst>
          </p:cNvPr>
          <p:cNvGrpSpPr/>
          <p:nvPr/>
        </p:nvGrpSpPr>
        <p:grpSpPr>
          <a:xfrm>
            <a:off x="420206" y="715421"/>
            <a:ext cx="2461081" cy="5399371"/>
            <a:chOff x="986436" y="724261"/>
            <a:chExt cx="2461081" cy="539937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A565B87-2DF6-4374-BBD6-320D076CE4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0" t="2543" r="11931" b="3494"/>
            <a:stretch/>
          </p:blipFill>
          <p:spPr>
            <a:xfrm>
              <a:off x="2055497" y="1928639"/>
              <a:ext cx="1272535" cy="4194993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EC44D1A9-ED12-4BCD-88A1-5328EB0E3736}"/>
                </a:ext>
              </a:extLst>
            </p:cNvPr>
            <p:cNvCxnSpPr/>
            <p:nvPr/>
          </p:nvCxnSpPr>
          <p:spPr>
            <a:xfrm>
              <a:off x="2623249" y="1412650"/>
              <a:ext cx="0" cy="55464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A4A2698-980E-40E7-ABD8-03822FFD3A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85933" y="1068698"/>
              <a:ext cx="0" cy="53265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06A7028-9927-44C1-9EA0-BED2AE3501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2518" y="1401114"/>
              <a:ext cx="0" cy="53265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ACB4FBD-01D2-4B4E-9AFC-E290100CF77D}"/>
                </a:ext>
              </a:extLst>
            </p:cNvPr>
            <p:cNvSpPr txBox="1"/>
            <p:nvPr/>
          </p:nvSpPr>
          <p:spPr>
            <a:xfrm>
              <a:off x="2476853" y="1003134"/>
              <a:ext cx="4747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4E3C256-E9BF-4F4B-8207-B936CA13F398}"/>
                </a:ext>
              </a:extLst>
            </p:cNvPr>
            <p:cNvSpPr txBox="1"/>
            <p:nvPr/>
          </p:nvSpPr>
          <p:spPr>
            <a:xfrm>
              <a:off x="2972764" y="1047558"/>
              <a:ext cx="4747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B6615B4-A10C-4C04-A510-BFCE1CC317CE}"/>
                </a:ext>
              </a:extLst>
            </p:cNvPr>
            <p:cNvSpPr txBox="1"/>
            <p:nvPr/>
          </p:nvSpPr>
          <p:spPr>
            <a:xfrm>
              <a:off x="2716751" y="724261"/>
              <a:ext cx="427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D9B8207-C37E-477E-AF4E-DBF26325EDE6}"/>
                </a:ext>
              </a:extLst>
            </p:cNvPr>
            <p:cNvCxnSpPr/>
            <p:nvPr/>
          </p:nvCxnSpPr>
          <p:spPr>
            <a:xfrm>
              <a:off x="1828800" y="1967294"/>
              <a:ext cx="0" cy="415633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642AEEB-065B-419D-85BE-2F6AB55AC1D1}"/>
                </a:ext>
              </a:extLst>
            </p:cNvPr>
            <p:cNvCxnSpPr/>
            <p:nvPr/>
          </p:nvCxnSpPr>
          <p:spPr>
            <a:xfrm flipH="1">
              <a:off x="1776411" y="6018857"/>
              <a:ext cx="104775" cy="10477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EB86F73-B7F5-478C-AF82-746AB6B91454}"/>
                </a:ext>
              </a:extLst>
            </p:cNvPr>
            <p:cNvCxnSpPr/>
            <p:nvPr/>
          </p:nvCxnSpPr>
          <p:spPr>
            <a:xfrm flipH="1">
              <a:off x="1776411" y="1951866"/>
              <a:ext cx="104775" cy="10477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85D7599-15E3-4094-BFEC-EB2C58204821}"/>
                </a:ext>
              </a:extLst>
            </p:cNvPr>
            <p:cNvSpPr txBox="1"/>
            <p:nvPr/>
          </p:nvSpPr>
          <p:spPr>
            <a:xfrm flipH="1">
              <a:off x="986436" y="3172437"/>
              <a:ext cx="8743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Depth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6AA93A0-0BD1-4104-94C4-2EEE07344EDD}"/>
                </a:ext>
              </a:extLst>
            </p:cNvPr>
            <p:cNvSpPr/>
            <p:nvPr/>
          </p:nvSpPr>
          <p:spPr>
            <a:xfrm>
              <a:off x="2507456" y="1974437"/>
              <a:ext cx="778659" cy="284158"/>
            </a:xfrm>
            <a:prstGeom prst="rect">
              <a:avLst/>
            </a:prstGeom>
            <a:solidFill>
              <a:srgbClr val="CDAB55"/>
            </a:solidFill>
            <a:ln>
              <a:solidFill>
                <a:srgbClr val="CEAB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EF9E059-31BE-4C1E-8EF6-BE9D73CCD83F}"/>
                </a:ext>
              </a:extLst>
            </p:cNvPr>
            <p:cNvSpPr/>
            <p:nvPr/>
          </p:nvSpPr>
          <p:spPr>
            <a:xfrm>
              <a:off x="2507456" y="2265738"/>
              <a:ext cx="778659" cy="403970"/>
            </a:xfrm>
            <a:prstGeom prst="rect">
              <a:avLst/>
            </a:prstGeom>
            <a:solidFill>
              <a:srgbClr val="FFAE1B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6FC701F-F248-488C-91BA-00125A333526}"/>
                </a:ext>
              </a:extLst>
            </p:cNvPr>
            <p:cNvSpPr/>
            <p:nvPr/>
          </p:nvSpPr>
          <p:spPr>
            <a:xfrm>
              <a:off x="2507456" y="2675113"/>
              <a:ext cx="778659" cy="3382432"/>
            </a:xfrm>
            <a:prstGeom prst="rect">
              <a:avLst/>
            </a:prstGeom>
            <a:solidFill>
              <a:srgbClr val="A25631"/>
            </a:solidFill>
            <a:ln>
              <a:solidFill>
                <a:srgbClr val="A256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AE1DF09-1213-4FC8-AB71-D1F053DE936E}"/>
              </a:ext>
            </a:extLst>
          </p:cNvPr>
          <p:cNvCxnSpPr>
            <a:cxnSpLocks/>
            <a:stCxn id="46" idx="0"/>
          </p:cNvCxnSpPr>
          <p:nvPr/>
        </p:nvCxnSpPr>
        <p:spPr>
          <a:xfrm>
            <a:off x="2330556" y="1965597"/>
            <a:ext cx="8270" cy="173708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1E39A20-A08C-4E3B-AB74-9B8A5839F4E0}"/>
              </a:ext>
            </a:extLst>
          </p:cNvPr>
          <p:cNvCxnSpPr>
            <a:cxnSpLocks/>
          </p:cNvCxnSpPr>
          <p:nvPr/>
        </p:nvCxnSpPr>
        <p:spPr>
          <a:xfrm>
            <a:off x="2338826" y="2067416"/>
            <a:ext cx="237514" cy="435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CE7473A-4928-4A55-8840-01ECC2C6A52F}"/>
              </a:ext>
            </a:extLst>
          </p:cNvPr>
          <p:cNvCxnSpPr>
            <a:cxnSpLocks/>
          </p:cNvCxnSpPr>
          <p:nvPr/>
        </p:nvCxnSpPr>
        <p:spPr>
          <a:xfrm flipV="1">
            <a:off x="2088391" y="2067417"/>
            <a:ext cx="231312" cy="4746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A67FA2B-A256-492B-A95C-CAD067049AD8}"/>
              </a:ext>
            </a:extLst>
          </p:cNvPr>
          <p:cNvCxnSpPr>
            <a:cxnSpLocks/>
          </p:cNvCxnSpPr>
          <p:nvPr/>
        </p:nvCxnSpPr>
        <p:spPr>
          <a:xfrm>
            <a:off x="2335920" y="2341846"/>
            <a:ext cx="237514" cy="435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148DB66-3C87-4F24-9557-396B774909D0}"/>
              </a:ext>
            </a:extLst>
          </p:cNvPr>
          <p:cNvCxnSpPr>
            <a:cxnSpLocks/>
          </p:cNvCxnSpPr>
          <p:nvPr/>
        </p:nvCxnSpPr>
        <p:spPr>
          <a:xfrm flipV="1">
            <a:off x="2132500" y="2197770"/>
            <a:ext cx="192629" cy="5468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E0A18DF-8A9F-459F-94D8-C652EEA31D6B}"/>
              </a:ext>
            </a:extLst>
          </p:cNvPr>
          <p:cNvCxnSpPr>
            <a:cxnSpLocks/>
          </p:cNvCxnSpPr>
          <p:nvPr/>
        </p:nvCxnSpPr>
        <p:spPr>
          <a:xfrm>
            <a:off x="2330580" y="2782864"/>
            <a:ext cx="89699" cy="5127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495F806-CAE4-413F-9C56-0DFA3AA74777}"/>
              </a:ext>
            </a:extLst>
          </p:cNvPr>
          <p:cNvCxnSpPr>
            <a:cxnSpLocks/>
          </p:cNvCxnSpPr>
          <p:nvPr/>
        </p:nvCxnSpPr>
        <p:spPr>
          <a:xfrm>
            <a:off x="2922267" y="1943026"/>
            <a:ext cx="0" cy="18096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0FDAB24-188B-40D1-B02B-FDD39973566F}"/>
              </a:ext>
            </a:extLst>
          </p:cNvPr>
          <p:cNvCxnSpPr/>
          <p:nvPr/>
        </p:nvCxnSpPr>
        <p:spPr>
          <a:xfrm flipH="1">
            <a:off x="2871761" y="1919799"/>
            <a:ext cx="104499" cy="756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7EB1881-C0D3-4ED5-882E-F482D64967ED}"/>
              </a:ext>
            </a:extLst>
          </p:cNvPr>
          <p:cNvCxnSpPr/>
          <p:nvPr/>
        </p:nvCxnSpPr>
        <p:spPr>
          <a:xfrm flipH="1">
            <a:off x="2876350" y="3657151"/>
            <a:ext cx="104499" cy="756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D5765D21-1C48-4624-8329-570BAE4C5EF4}"/>
              </a:ext>
            </a:extLst>
          </p:cNvPr>
          <p:cNvSpPr txBox="1"/>
          <p:nvPr/>
        </p:nvSpPr>
        <p:spPr>
          <a:xfrm flipH="1">
            <a:off x="2762200" y="2473736"/>
            <a:ext cx="10797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Root zone depth 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6C9911-DBDE-4513-BCD6-AAC06470E2DF}"/>
                  </a:ext>
                </a:extLst>
              </p:cNvPr>
              <p:cNvSpPr txBox="1"/>
              <p:nvPr/>
            </p:nvSpPr>
            <p:spPr>
              <a:xfrm>
                <a:off x="3963641" y="1168530"/>
                <a:ext cx="4074890" cy="853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9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𝜃</m:t>
                          </m:r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E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𝐾</m:t>
                          </m:r>
                          <m:d>
                            <m:dPr>
                              <m:ctrlPr>
                                <a:rPr lang="es-E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</m:e>
                          </m:d>
                          <m:d>
                            <m:dPr>
                              <m:ctrlPr>
                                <a:rPr lang="es-E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S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den>
                              </m:f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  <m:r>
                        <a:rPr lang="en-US" sz="18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18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𝑺</m:t>
                      </m:r>
                    </m:oMath>
                  </m:oMathPara>
                </a14:m>
                <a:endParaRPr lang="en-US" sz="18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6C9911-DBDE-4513-BCD6-AAC06470E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3641" y="1168530"/>
                <a:ext cx="4074890" cy="8531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5C1D2AD-143F-41EA-812A-71978150C130}"/>
                  </a:ext>
                </a:extLst>
              </p:cNvPr>
              <p:cNvSpPr txBox="1"/>
              <p:nvPr/>
            </p:nvSpPr>
            <p:spPr>
              <a:xfrm>
                <a:off x="4742689" y="2688078"/>
                <a:ext cx="2482343" cy="394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ctrlPr>
                            <a:rPr lang="es-E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sSub>
                        <m:sSubPr>
                          <m:ctrlPr>
                            <a:rPr lang="es-E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5C1D2AD-143F-41EA-812A-71978150C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2689" y="2688078"/>
                <a:ext cx="2482343" cy="394147"/>
              </a:xfrm>
              <a:prstGeom prst="rect">
                <a:avLst/>
              </a:prstGeom>
              <a:blipFill>
                <a:blip r:embed="rId5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1840AC7B-BF50-49AB-8FF2-BCB26AC7ECAC}"/>
              </a:ext>
            </a:extLst>
          </p:cNvPr>
          <p:cNvGrpSpPr/>
          <p:nvPr/>
        </p:nvGrpSpPr>
        <p:grpSpPr>
          <a:xfrm>
            <a:off x="4059940" y="3062628"/>
            <a:ext cx="3758683" cy="2589721"/>
            <a:chOff x="8870379" y="-1013527"/>
            <a:chExt cx="3758683" cy="258972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2A51A21-2107-43C2-9287-A3998C7F2D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286" b="54703"/>
            <a:stretch/>
          </p:blipFill>
          <p:spPr>
            <a:xfrm>
              <a:off x="9538301" y="-536761"/>
              <a:ext cx="2960201" cy="165841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CA1121E-84AC-4E37-A85F-4FB1BC53E3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87427"/>
            <a:stretch/>
          </p:blipFill>
          <p:spPr>
            <a:xfrm>
              <a:off x="9134707" y="1115878"/>
              <a:ext cx="3494355" cy="46031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8B7EB58E-1E57-461E-99AD-3C809F88034D}"/>
                    </a:ext>
                  </a:extLst>
                </p:cNvPr>
                <p:cNvSpPr txBox="1"/>
                <p:nvPr/>
              </p:nvSpPr>
              <p:spPr>
                <a:xfrm rot="16200000">
                  <a:off x="7984876" y="-128024"/>
                  <a:ext cx="241733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Reduction function</a:t>
                  </a:r>
                  <a:endParaRPr lang="en-US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8B7EB58E-1E57-461E-99AD-3C809F8803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984876" y="-128024"/>
                  <a:ext cx="2417338" cy="646331"/>
                </a:xfrm>
                <a:prstGeom prst="rect">
                  <a:avLst/>
                </a:prstGeom>
                <a:blipFill>
                  <a:blip r:embed="rId7"/>
                  <a:stretch>
                    <a:fillRect l="-46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B015F59-369A-4731-ABDE-70649F4D642A}"/>
              </a:ext>
            </a:extLst>
          </p:cNvPr>
          <p:cNvSpPr/>
          <p:nvPr/>
        </p:nvSpPr>
        <p:spPr>
          <a:xfrm>
            <a:off x="7854739" y="3787032"/>
            <a:ext cx="929108" cy="144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D4A2B3F-4F22-44DF-A3A8-6B77D385ECBC}"/>
              </a:ext>
            </a:extLst>
          </p:cNvPr>
          <p:cNvSpPr/>
          <p:nvPr/>
        </p:nvSpPr>
        <p:spPr>
          <a:xfrm>
            <a:off x="734291" y="30835"/>
            <a:ext cx="107234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Classical Root water uptake model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99E70FB-6AB6-40DB-9FEF-8BF6BB2D43EE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" r="26718" b="5428"/>
          <a:stretch/>
        </p:blipFill>
        <p:spPr bwMode="auto">
          <a:xfrm>
            <a:off x="7662390" y="1221796"/>
            <a:ext cx="4410356" cy="2673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CEF19203-3644-49EC-9E91-BE421B925EB9}"/>
              </a:ext>
            </a:extLst>
          </p:cNvPr>
          <p:cNvSpPr/>
          <p:nvPr/>
        </p:nvSpPr>
        <p:spPr>
          <a:xfrm>
            <a:off x="8259252" y="1396508"/>
            <a:ext cx="929108" cy="144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BC2CA38C-8420-4092-BFAD-FE4B6C512EDC}"/>
                  </a:ext>
                </a:extLst>
              </p:cNvPr>
              <p:cNvSpPr txBox="1"/>
              <p:nvPr/>
            </p:nvSpPr>
            <p:spPr>
              <a:xfrm>
                <a:off x="8723806" y="4221704"/>
                <a:ext cx="2130460" cy="8440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e>
                            <m:sup>
                              <m:r>
                                <a:rPr lang="en-US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</m:d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𝑑𝑧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BC2CA38C-8420-4092-BFAD-FE4B6C512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3806" y="4221704"/>
                <a:ext cx="2130460" cy="84401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6BA8204-7986-4817-B578-77B97B1260E9}"/>
                  </a:ext>
                </a:extLst>
              </p:cNvPr>
              <p:cNvSpPr txBox="1"/>
              <p:nvPr/>
            </p:nvSpPr>
            <p:spPr>
              <a:xfrm>
                <a:off x="8075626" y="5319292"/>
                <a:ext cx="3741755" cy="9841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𝑑𝑧</m:t>
                          </m:r>
                          <m:r>
                            <a:rPr lang="en-US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6BA8204-7986-4817-B578-77B97B126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5626" y="5319292"/>
                <a:ext cx="3741755" cy="98418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TextBox 71">
            <a:extLst>
              <a:ext uri="{FF2B5EF4-FFF2-40B4-BE49-F238E27FC236}">
                <a16:creationId xmlns:a16="http://schemas.microsoft.com/office/drawing/2014/main" id="{BE10518A-0E56-48B1-94E7-40D35F6793EB}"/>
              </a:ext>
            </a:extLst>
          </p:cNvPr>
          <p:cNvSpPr txBox="1"/>
          <p:nvPr/>
        </p:nvSpPr>
        <p:spPr>
          <a:xfrm>
            <a:off x="7494440" y="3853122"/>
            <a:ext cx="4826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Root density distribution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75997FF-8468-4FFC-9EC1-3B95E635ED47}"/>
              </a:ext>
            </a:extLst>
          </p:cNvPr>
          <p:cNvSpPr txBox="1"/>
          <p:nvPr/>
        </p:nvSpPr>
        <p:spPr>
          <a:xfrm>
            <a:off x="3528770" y="2235759"/>
            <a:ext cx="4826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sink term</a:t>
            </a:r>
          </a:p>
        </p:txBody>
      </p:sp>
    </p:spTree>
    <p:extLst>
      <p:ext uri="{BB962C8B-B14F-4D97-AF65-F5344CB8AC3E}">
        <p14:creationId xmlns:p14="http://schemas.microsoft.com/office/powerpoint/2010/main" val="3459558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194D8D-34C7-428A-A45A-8E908228BA22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87B89F9-D72E-40F6-8993-2F42E6C4A626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B7740D-5919-48DA-83AC-B9978C1880B2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20C6A0-A03E-4215-A0BC-C402822983A4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DFDE501-4DA6-47B7-AF69-CCD9D09ECE33}"/>
              </a:ext>
            </a:extLst>
          </p:cNvPr>
          <p:cNvGrpSpPr/>
          <p:nvPr/>
        </p:nvGrpSpPr>
        <p:grpSpPr>
          <a:xfrm>
            <a:off x="6096000" y="1088183"/>
            <a:ext cx="5829484" cy="5195731"/>
            <a:chOff x="6096000" y="806922"/>
            <a:chExt cx="5829484" cy="51957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8A61087-FA90-4F93-88FE-B445D62F6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99611" y="1043194"/>
              <a:ext cx="5625873" cy="43497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230528C-1788-4D7F-BDFC-C139B3821A0A}"/>
                </a:ext>
              </a:extLst>
            </p:cNvPr>
            <p:cNvSpPr/>
            <p:nvPr/>
          </p:nvSpPr>
          <p:spPr>
            <a:xfrm>
              <a:off x="9017000" y="1828800"/>
              <a:ext cx="787400" cy="3386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2CA2F29-F242-4707-A524-D180FBA04AC4}"/>
                </a:ext>
              </a:extLst>
            </p:cNvPr>
            <p:cNvSpPr txBox="1"/>
            <p:nvPr/>
          </p:nvSpPr>
          <p:spPr>
            <a:xfrm>
              <a:off x="6489700" y="5294767"/>
              <a:ext cx="51943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Global hydrologic fluxes inferred from global water isotope data 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(Adapted from Brooks (2015), based on Good et al. (2015))</a:t>
              </a:r>
            </a:p>
            <a:p>
              <a:pPr algn="ctr"/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FC23416-FDC0-4D9C-B6F9-FE9A92D3953F}"/>
                </a:ext>
              </a:extLst>
            </p:cNvPr>
            <p:cNvGrpSpPr/>
            <p:nvPr/>
          </p:nvGrpSpPr>
          <p:grpSpPr>
            <a:xfrm>
              <a:off x="8953499" y="1668298"/>
              <a:ext cx="1465144" cy="584775"/>
              <a:chOff x="4091587" y="4902106"/>
              <a:chExt cx="1465144" cy="58477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C9DC1A1-EF81-46EF-B299-FCACD7473BA3}"/>
                  </a:ext>
                </a:extLst>
              </p:cNvPr>
              <p:cNvSpPr/>
              <p:nvPr/>
            </p:nvSpPr>
            <p:spPr>
              <a:xfrm>
                <a:off x="4161918" y="4902106"/>
                <a:ext cx="1324482" cy="584775"/>
              </a:xfrm>
              <a:prstGeom prst="rect">
                <a:avLst/>
              </a:prstGeom>
              <a:solidFill>
                <a:srgbClr val="E65749">
                  <a:alpha val="49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5D80B6C-F60D-4AFF-8F72-89E3887574B7}"/>
                  </a:ext>
                </a:extLst>
              </p:cNvPr>
              <p:cNvSpPr txBox="1"/>
              <p:nvPr/>
            </p:nvSpPr>
            <p:spPr>
              <a:xfrm>
                <a:off x="4091587" y="4902106"/>
                <a:ext cx="146514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Transpiration</a:t>
                </a:r>
              </a:p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47.8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10.4%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A915307-0B51-469E-9D40-503C37B26518}"/>
                </a:ext>
              </a:extLst>
            </p:cNvPr>
            <p:cNvSpPr/>
            <p:nvPr/>
          </p:nvSpPr>
          <p:spPr>
            <a:xfrm>
              <a:off x="6096000" y="1043194"/>
              <a:ext cx="1168400" cy="4218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AAFBE15-3A91-4892-84BD-5C113075D42D}"/>
                </a:ext>
              </a:extLst>
            </p:cNvPr>
            <p:cNvSpPr/>
            <p:nvPr/>
          </p:nvSpPr>
          <p:spPr>
            <a:xfrm>
              <a:off x="6477000" y="1304490"/>
              <a:ext cx="643467" cy="262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C5358D0-BD22-4137-8293-008FE0EB53AB}"/>
                </a:ext>
              </a:extLst>
            </p:cNvPr>
            <p:cNvGrpSpPr/>
            <p:nvPr/>
          </p:nvGrpSpPr>
          <p:grpSpPr>
            <a:xfrm>
              <a:off x="6096000" y="806922"/>
              <a:ext cx="1465144" cy="845952"/>
              <a:chOff x="4091587" y="4887151"/>
              <a:chExt cx="1465144" cy="845952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F2E97F6-CB19-46FD-8ADC-B6C9521B1277}"/>
                  </a:ext>
                </a:extLst>
              </p:cNvPr>
              <p:cNvSpPr/>
              <p:nvPr/>
            </p:nvSpPr>
            <p:spPr>
              <a:xfrm>
                <a:off x="4161918" y="4902106"/>
                <a:ext cx="1324482" cy="830997"/>
              </a:xfrm>
              <a:prstGeom prst="rect">
                <a:avLst/>
              </a:prstGeom>
              <a:solidFill>
                <a:srgbClr val="E65749">
                  <a:alpha val="49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B3454E2-2C68-4087-B1D1-BCA2CFE6E8E0}"/>
                  </a:ext>
                </a:extLst>
              </p:cNvPr>
              <p:cNvSpPr txBox="1"/>
              <p:nvPr/>
            </p:nvSpPr>
            <p:spPr>
              <a:xfrm>
                <a:off x="4091587" y="4887151"/>
                <a:ext cx="146514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Continental</a:t>
                </a:r>
              </a:p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precipitation </a:t>
                </a:r>
              </a:p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%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2F3FECC-F2DD-4564-A25B-ABF81E68A5D7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id="{44C7F520-A452-423D-84DD-3DD8C306621A}"/>
              </a:ext>
            </a:extLst>
          </p:cNvPr>
          <p:cNvSpPr/>
          <p:nvPr/>
        </p:nvSpPr>
        <p:spPr>
          <a:xfrm>
            <a:off x="7857068" y="3744108"/>
            <a:ext cx="220133" cy="516466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B15818-950E-4AF5-ABB0-FFC8B5AA20E4}"/>
              </a:ext>
            </a:extLst>
          </p:cNvPr>
          <p:cNvSpPr txBox="1"/>
          <p:nvPr/>
        </p:nvSpPr>
        <p:spPr>
          <a:xfrm>
            <a:off x="7664454" y="3858848"/>
            <a:ext cx="7916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RWU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7FD42E-107D-4E2F-A6B6-1F16AA285E88}"/>
              </a:ext>
            </a:extLst>
          </p:cNvPr>
          <p:cNvSpPr txBox="1"/>
          <p:nvPr/>
        </p:nvSpPr>
        <p:spPr>
          <a:xfrm>
            <a:off x="298180" y="1500396"/>
            <a:ext cx="585749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Roots couple the aboveground vegetation with the subsurface water reservoir </a:t>
            </a:r>
          </a:p>
          <a:p>
            <a:pPr algn="just"/>
            <a:endParaRPr lang="en-US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Transpiration returns nearly half of continental precipitation back to the atmosphere (~48%)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Modelling root water uptake remains a challenge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EDC9B6A-1295-4853-8C49-5D919707D88A}"/>
              </a:ext>
            </a:extLst>
          </p:cNvPr>
          <p:cNvGrpSpPr/>
          <p:nvPr/>
        </p:nvGrpSpPr>
        <p:grpSpPr>
          <a:xfrm>
            <a:off x="506432" y="3499349"/>
            <a:ext cx="5110757" cy="2714817"/>
            <a:chOff x="508001" y="3749411"/>
            <a:chExt cx="5110757" cy="2714817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A1D9E7C-92DD-4A9A-BAB7-0CEB9FFE2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57" y="3979818"/>
              <a:ext cx="1471911" cy="2360668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F6F5C17-12A3-4B0E-A017-D1EF57F3C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27545" y="4001667"/>
              <a:ext cx="1471911" cy="23606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89F2E0-D098-4248-9B6A-6CD5CD4B0CC2}"/>
                </a:ext>
              </a:extLst>
            </p:cNvPr>
            <p:cNvSpPr/>
            <p:nvPr/>
          </p:nvSpPr>
          <p:spPr>
            <a:xfrm>
              <a:off x="2424784" y="4642408"/>
              <a:ext cx="1418648" cy="368869"/>
            </a:xfrm>
            <a:prstGeom prst="rect">
              <a:avLst/>
            </a:prstGeom>
            <a:solidFill>
              <a:srgbClr val="FFC000">
                <a:alpha val="34118"/>
              </a:srgb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CAC0FFF-C0E0-444C-8B07-4F0BA818739E}"/>
                </a:ext>
              </a:extLst>
            </p:cNvPr>
            <p:cNvSpPr txBox="1"/>
            <p:nvPr/>
          </p:nvSpPr>
          <p:spPr>
            <a:xfrm>
              <a:off x="705456" y="3979818"/>
              <a:ext cx="147191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Non-uniform root distribution?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EE9B448-F7FC-40B6-BC64-900600384FE1}"/>
                </a:ext>
              </a:extLst>
            </p:cNvPr>
            <p:cNvSpPr txBox="1"/>
            <p:nvPr/>
          </p:nvSpPr>
          <p:spPr>
            <a:xfrm>
              <a:off x="2470117" y="5562917"/>
              <a:ext cx="137469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Soil layers effect?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7CBC822-DEEB-43CC-9CFA-8600C6ED4B4C}"/>
                </a:ext>
              </a:extLst>
            </p:cNvPr>
            <p:cNvSpPr txBox="1"/>
            <p:nvPr/>
          </p:nvSpPr>
          <p:spPr>
            <a:xfrm>
              <a:off x="3924060" y="3749411"/>
              <a:ext cx="169469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 classic root density distribution 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9349CD2-CD8D-45B8-AF0D-DBF29A29B28D}"/>
                </a:ext>
              </a:extLst>
            </p:cNvPr>
            <p:cNvSpPr/>
            <p:nvPr/>
          </p:nvSpPr>
          <p:spPr>
            <a:xfrm>
              <a:off x="508001" y="3763594"/>
              <a:ext cx="5110757" cy="270063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7A7EB15C-45EE-45B8-93E2-56B94BF282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2457"/>
          <a:stretch/>
        </p:blipFill>
        <p:spPr>
          <a:xfrm>
            <a:off x="4024103" y="4044067"/>
            <a:ext cx="1428266" cy="2053672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2B18CCF-40C6-42F5-90D3-77A140EC1F9F}"/>
              </a:ext>
            </a:extLst>
          </p:cNvPr>
          <p:cNvSpPr/>
          <p:nvPr/>
        </p:nvSpPr>
        <p:spPr>
          <a:xfrm>
            <a:off x="311599" y="-73283"/>
            <a:ext cx="115688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Root water uptake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critical but uncertain process in ecohydrological models</a:t>
            </a:r>
          </a:p>
        </p:txBody>
      </p:sp>
    </p:spTree>
    <p:extLst>
      <p:ext uri="{BB962C8B-B14F-4D97-AF65-F5344CB8AC3E}">
        <p14:creationId xmlns:p14="http://schemas.microsoft.com/office/powerpoint/2010/main" val="2303029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F44D49-D6B4-4972-966A-D819141A3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41" y="993082"/>
            <a:ext cx="5865059" cy="17638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E4D261-F438-4838-BB0F-D35D5CB630EF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D0561A-856E-48A9-95B0-32EDA9BF28ED}"/>
              </a:ext>
            </a:extLst>
          </p:cNvPr>
          <p:cNvSpPr/>
          <p:nvPr/>
        </p:nvSpPr>
        <p:spPr>
          <a:xfrm>
            <a:off x="734291" y="-26557"/>
            <a:ext cx="1072341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 data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Vallcebre research catchment, NE Spain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34453DD-9F04-4EFF-A118-C3A729DE996F}"/>
              </a:ext>
            </a:extLst>
          </p:cNvPr>
          <p:cNvGrpSpPr/>
          <p:nvPr/>
        </p:nvGrpSpPr>
        <p:grpSpPr>
          <a:xfrm>
            <a:off x="6226340" y="969915"/>
            <a:ext cx="5419360" cy="5314300"/>
            <a:chOff x="6172200" y="970280"/>
            <a:chExt cx="5476263" cy="540423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05688-C7B1-4DA2-BFEB-2C0C01EDC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85" t="867" r="1"/>
            <a:stretch/>
          </p:blipFill>
          <p:spPr>
            <a:xfrm>
              <a:off x="6172200" y="970280"/>
              <a:ext cx="5476263" cy="540423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42788C7-BF56-4C74-B09D-AD37A466C08E}"/>
                </a:ext>
              </a:extLst>
            </p:cNvPr>
            <p:cNvSpPr/>
            <p:nvPr/>
          </p:nvSpPr>
          <p:spPr>
            <a:xfrm>
              <a:off x="6848475" y="5360755"/>
              <a:ext cx="3771900" cy="8495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13EB6CC-6A2D-45C2-84E5-3CB26EF7A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9051" y="4665657"/>
              <a:ext cx="1135062" cy="1485959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2BBA3B8-FE75-4431-ABFF-96F176D9E1E4}"/>
                </a:ext>
              </a:extLst>
            </p:cNvPr>
            <p:cNvSpPr/>
            <p:nvPr/>
          </p:nvSpPr>
          <p:spPr>
            <a:xfrm>
              <a:off x="6219826" y="1068042"/>
              <a:ext cx="190500" cy="2952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BD1A177-902B-41AE-9BAC-9CF424335BB9}"/>
              </a:ext>
            </a:extLst>
          </p:cNvPr>
          <p:cNvGrpSpPr/>
          <p:nvPr/>
        </p:nvGrpSpPr>
        <p:grpSpPr>
          <a:xfrm>
            <a:off x="117940" y="2586151"/>
            <a:ext cx="5998935" cy="3905832"/>
            <a:chOff x="315870" y="2976017"/>
            <a:chExt cx="5998935" cy="390583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526F225-DA3A-441D-BEDC-B8006B1A20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3"/>
            <a:stretch/>
          </p:blipFill>
          <p:spPr>
            <a:xfrm>
              <a:off x="567350" y="2976017"/>
              <a:ext cx="5544686" cy="375610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58C450D-E8C4-4045-B450-D08616935969}"/>
                </a:ext>
              </a:extLst>
            </p:cNvPr>
            <p:cNvSpPr txBox="1"/>
            <p:nvPr/>
          </p:nvSpPr>
          <p:spPr>
            <a:xfrm>
              <a:off x="782111" y="4445939"/>
              <a:ext cx="19349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1E911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Sap flow [L day</a:t>
              </a:r>
              <a:r>
                <a:rPr lang="en-US" sz="1400" b="1" baseline="30000" dirty="0">
                  <a:solidFill>
                    <a:srgbClr val="1E911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en-US" sz="1400" b="1" dirty="0">
                  <a:solidFill>
                    <a:srgbClr val="1E911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D006D47-A4F4-46D1-9644-FFE43AC883DB}"/>
                </a:ext>
              </a:extLst>
            </p:cNvPr>
            <p:cNvSpPr txBox="1"/>
            <p:nvPr/>
          </p:nvSpPr>
          <p:spPr>
            <a:xfrm>
              <a:off x="782111" y="3500583"/>
              <a:ext cx="16301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6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                                   Temperature [</a:t>
              </a:r>
              <a:r>
                <a:rPr lang="en-US" sz="1400" b="1" baseline="30000" dirty="0">
                  <a:solidFill>
                    <a:srgbClr val="FF6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⸰</a:t>
              </a:r>
              <a:r>
                <a:rPr lang="en-US" sz="1400" b="1" dirty="0">
                  <a:solidFill>
                    <a:srgbClr val="FF6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C]</a:t>
              </a:r>
              <a:endParaRPr lang="en-US" sz="1400" b="1" dirty="0">
                <a:solidFill>
                  <a:srgbClr val="FF9B9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C6C8CCA-73CA-4ED1-A723-05F4C297809D}"/>
                </a:ext>
              </a:extLst>
            </p:cNvPr>
            <p:cNvSpPr txBox="1"/>
            <p:nvPr/>
          </p:nvSpPr>
          <p:spPr>
            <a:xfrm>
              <a:off x="837485" y="6221375"/>
              <a:ext cx="16301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Log</a:t>
              </a:r>
              <a:r>
                <a:rPr lang="es-ES" sz="1400" b="1" baseline="-250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es-ES" sz="1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(∣</a:t>
              </a:r>
              <a:r>
                <a:rPr lang="es-ES" sz="1400" b="1" i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s-ES" sz="1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∣)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A2194E4-DBB9-4435-AC1F-82FF3CED4344}"/>
                </a:ext>
              </a:extLst>
            </p:cNvPr>
            <p:cNvSpPr/>
            <p:nvPr/>
          </p:nvSpPr>
          <p:spPr>
            <a:xfrm>
              <a:off x="537492" y="6467751"/>
              <a:ext cx="206739" cy="1612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C0D8004-DFDE-48BF-92CA-6C9CD1FA6C26}"/>
                </a:ext>
              </a:extLst>
            </p:cNvPr>
            <p:cNvSpPr txBox="1"/>
            <p:nvPr/>
          </p:nvSpPr>
          <p:spPr>
            <a:xfrm>
              <a:off x="807530" y="3152886"/>
              <a:ext cx="8842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 [mm]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DE37F1-1895-41CD-B22F-451C44004FC8}"/>
                </a:ext>
              </a:extLst>
            </p:cNvPr>
            <p:cNvSpPr txBox="1"/>
            <p:nvPr/>
          </p:nvSpPr>
          <p:spPr>
            <a:xfrm>
              <a:off x="812106" y="5156252"/>
              <a:ext cx="16872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400" b="1" i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r>
                <a:rPr lang="en-US" sz="1400" b="1" i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[cm</a:t>
              </a:r>
              <a:r>
                <a:rPr lang="en-US" sz="1400" b="1" baseline="300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1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cm</a:t>
              </a:r>
              <a:r>
                <a:rPr lang="en-US" sz="1400" b="1" baseline="300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-3</a:t>
              </a:r>
              <a:r>
                <a:rPr lang="en-US" sz="1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es-ES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87DBA51-9887-4CC4-9526-1328B201D6A1}"/>
                </a:ext>
              </a:extLst>
            </p:cNvPr>
            <p:cNvSpPr txBox="1"/>
            <p:nvPr/>
          </p:nvSpPr>
          <p:spPr>
            <a:xfrm>
              <a:off x="812107" y="6562804"/>
              <a:ext cx="67595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May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9A404B4-95E2-4F39-BCD7-D5B360D90D50}"/>
                </a:ext>
              </a:extLst>
            </p:cNvPr>
            <p:cNvSpPr txBox="1"/>
            <p:nvPr/>
          </p:nvSpPr>
          <p:spPr>
            <a:xfrm>
              <a:off x="4684204" y="6574072"/>
              <a:ext cx="163060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October-2022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96F15F2-68E6-443A-A35D-24F6D888A6B0}"/>
                </a:ext>
              </a:extLst>
            </p:cNvPr>
            <p:cNvCxnSpPr>
              <a:cxnSpLocks/>
            </p:cNvCxnSpPr>
            <p:nvPr/>
          </p:nvCxnSpPr>
          <p:spPr>
            <a:xfrm>
              <a:off x="1014876" y="6539402"/>
              <a:ext cx="0" cy="591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70A26B7-5394-4AE0-A22B-E46A2AE69F7B}"/>
                </a:ext>
              </a:extLst>
            </p:cNvPr>
            <p:cNvCxnSpPr>
              <a:cxnSpLocks/>
            </p:cNvCxnSpPr>
            <p:nvPr/>
          </p:nvCxnSpPr>
          <p:spPr>
            <a:xfrm>
              <a:off x="5663815" y="6544482"/>
              <a:ext cx="0" cy="591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43FD2FE-8ECE-4285-82D6-6F37CA735B1A}"/>
                </a:ext>
              </a:extLst>
            </p:cNvPr>
            <p:cNvSpPr/>
            <p:nvPr/>
          </p:nvSpPr>
          <p:spPr>
            <a:xfrm>
              <a:off x="315870" y="6008914"/>
              <a:ext cx="337791" cy="4588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12F3CB2-F98F-4124-8E20-B1263FA80A64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C6D960EA-0930-4E83-A3A6-ACC059BC635C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53A9009-7AE4-48EF-A348-17863FB9E4E1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2649D2D-15BE-467A-82A1-F7E3A120469B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988FC7B-BEAF-4FAB-B1D7-8354516E918A}"/>
              </a:ext>
            </a:extLst>
          </p:cNvPr>
          <p:cNvGrpSpPr/>
          <p:nvPr/>
        </p:nvGrpSpPr>
        <p:grpSpPr>
          <a:xfrm>
            <a:off x="0" y="788967"/>
            <a:ext cx="1369710" cy="827834"/>
            <a:chOff x="3499738" y="5342939"/>
            <a:chExt cx="2117805" cy="1353950"/>
          </a:xfrm>
        </p:grpSpPr>
        <p:pic>
          <p:nvPicPr>
            <p:cNvPr id="62" name="Picture 61" descr="Diagram, map&#10;&#10;Description automatically generated">
              <a:extLst>
                <a:ext uri="{FF2B5EF4-FFF2-40B4-BE49-F238E27FC236}">
                  <a16:creationId xmlns:a16="http://schemas.microsoft.com/office/drawing/2014/main" id="{6EC966F3-4E3A-46FC-9ECE-84DE0D1DB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100" y="5342939"/>
              <a:ext cx="2029443" cy="13539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F445269-8AEC-41BE-A41A-6325D1ABD8C3}"/>
                </a:ext>
              </a:extLst>
            </p:cNvPr>
            <p:cNvSpPr txBox="1"/>
            <p:nvPr/>
          </p:nvSpPr>
          <p:spPr>
            <a:xfrm>
              <a:off x="3499738" y="5598586"/>
              <a:ext cx="835833" cy="348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5F6165"/>
                  </a:solidFill>
                </a:rPr>
                <a:t>Spain</a:t>
              </a:r>
              <a:endParaRPr lang="en-SE" sz="1100" dirty="0">
                <a:solidFill>
                  <a:srgbClr val="5F6165"/>
                </a:solidFill>
              </a:endParaRPr>
            </a:p>
          </p:txBody>
        </p:sp>
      </p:grpSp>
      <p:sp>
        <p:nvSpPr>
          <p:cNvPr id="64" name="Oval 63">
            <a:extLst>
              <a:ext uri="{FF2B5EF4-FFF2-40B4-BE49-F238E27FC236}">
                <a16:creationId xmlns:a16="http://schemas.microsoft.com/office/drawing/2014/main" id="{0EFA0D2D-A8C5-4484-BCD9-28578B1B0B16}"/>
              </a:ext>
            </a:extLst>
          </p:cNvPr>
          <p:cNvSpPr/>
          <p:nvPr/>
        </p:nvSpPr>
        <p:spPr>
          <a:xfrm>
            <a:off x="2519144" y="1875027"/>
            <a:ext cx="81181" cy="808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8A590B5-E7DC-42D6-8651-08D64DAE3051}"/>
              </a:ext>
            </a:extLst>
          </p:cNvPr>
          <p:cNvSpPr/>
          <p:nvPr/>
        </p:nvSpPr>
        <p:spPr>
          <a:xfrm>
            <a:off x="8422248" y="4162284"/>
            <a:ext cx="401576" cy="38380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C8651EE-AED5-4A99-9444-DE3DB04646F3}"/>
              </a:ext>
            </a:extLst>
          </p:cNvPr>
          <p:cNvSpPr/>
          <p:nvPr/>
        </p:nvSpPr>
        <p:spPr>
          <a:xfrm>
            <a:off x="7402749" y="1826152"/>
            <a:ext cx="981454" cy="8354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2AA974D-4E66-4005-A4F6-961F4DD81721}"/>
              </a:ext>
            </a:extLst>
          </p:cNvPr>
          <p:cNvSpPr txBox="1"/>
          <p:nvPr/>
        </p:nvSpPr>
        <p:spPr>
          <a:xfrm>
            <a:off x="6234479" y="1062694"/>
            <a:ext cx="277579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work goodies!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Meteorological data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Physiological data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Soil hydraulic properties 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Stable isotopes of water  </a:t>
            </a:r>
          </a:p>
          <a:p>
            <a:endParaRPr lang="en-US" dirty="0"/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5B2EAF6D-0CA0-47F4-8F6B-68A688E480AD}"/>
              </a:ext>
            </a:extLst>
          </p:cNvPr>
          <p:cNvSpPr/>
          <p:nvPr/>
        </p:nvSpPr>
        <p:spPr>
          <a:xfrm rot="21333946" flipH="1">
            <a:off x="2558947" y="1336690"/>
            <a:ext cx="568125" cy="1064770"/>
          </a:xfrm>
          <a:custGeom>
            <a:avLst/>
            <a:gdLst>
              <a:gd name="connsiteX0" fmla="*/ 247583 w 568125"/>
              <a:gd name="connsiteY0" fmla="*/ 4408 h 1064770"/>
              <a:gd name="connsiteX1" fmla="*/ 530669 w 568125"/>
              <a:gd name="connsiteY1" fmla="*/ 268152 h 1064770"/>
              <a:gd name="connsiteX2" fmla="*/ 568126 w 568125"/>
              <a:gd name="connsiteY2" fmla="*/ 532385 h 1064770"/>
              <a:gd name="connsiteX3" fmla="*/ 284063 w 568125"/>
              <a:gd name="connsiteY3" fmla="*/ 532385 h 1064770"/>
              <a:gd name="connsiteX4" fmla="*/ 247583 w 568125"/>
              <a:gd name="connsiteY4" fmla="*/ 4408 h 1064770"/>
              <a:gd name="connsiteX0" fmla="*/ 247583 w 568125"/>
              <a:gd name="connsiteY0" fmla="*/ 4408 h 1064770"/>
              <a:gd name="connsiteX1" fmla="*/ 530669 w 568125"/>
              <a:gd name="connsiteY1" fmla="*/ 268152 h 1064770"/>
              <a:gd name="connsiteX2" fmla="*/ 568126 w 568125"/>
              <a:gd name="connsiteY2" fmla="*/ 532385 h 1064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8125" h="1064770" stroke="0" extrusionOk="0">
                <a:moveTo>
                  <a:pt x="247583" y="4408"/>
                </a:moveTo>
                <a:cubicBezTo>
                  <a:pt x="374806" y="-49541"/>
                  <a:pt x="476329" y="63797"/>
                  <a:pt x="530669" y="268152"/>
                </a:cubicBezTo>
                <a:cubicBezTo>
                  <a:pt x="564852" y="351496"/>
                  <a:pt x="571256" y="437542"/>
                  <a:pt x="568126" y="532385"/>
                </a:cubicBezTo>
                <a:cubicBezTo>
                  <a:pt x="428217" y="549251"/>
                  <a:pt x="347235" y="524460"/>
                  <a:pt x="284063" y="532385"/>
                </a:cubicBezTo>
                <a:cubicBezTo>
                  <a:pt x="295863" y="392409"/>
                  <a:pt x="220740" y="178643"/>
                  <a:pt x="247583" y="4408"/>
                </a:cubicBezTo>
                <a:close/>
              </a:path>
              <a:path w="568125" h="1064770" fill="none" extrusionOk="0">
                <a:moveTo>
                  <a:pt x="247583" y="4408"/>
                </a:moveTo>
                <a:cubicBezTo>
                  <a:pt x="373641" y="944"/>
                  <a:pt x="484637" y="93854"/>
                  <a:pt x="530669" y="268152"/>
                </a:cubicBezTo>
                <a:cubicBezTo>
                  <a:pt x="554963" y="361930"/>
                  <a:pt x="577251" y="431770"/>
                  <a:pt x="568126" y="532385"/>
                </a:cubicBezTo>
              </a:path>
              <a:path w="568125" h="1064770" fill="none" stroke="0" extrusionOk="0">
                <a:moveTo>
                  <a:pt x="247583" y="4408"/>
                </a:moveTo>
                <a:cubicBezTo>
                  <a:pt x="365339" y="-18880"/>
                  <a:pt x="472977" y="73588"/>
                  <a:pt x="530669" y="268152"/>
                </a:cubicBezTo>
                <a:cubicBezTo>
                  <a:pt x="563076" y="363258"/>
                  <a:pt x="565093" y="456055"/>
                  <a:pt x="568126" y="532385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1574318023">
                  <a:prstGeom prst="arc">
                    <a:avLst>
                      <a:gd name="adj1" fmla="val 15962851"/>
                      <a:gd name="adj2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6853B96E-30BC-4422-9D70-96783E0AC1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" t="66887" r="6452" b="3628"/>
          <a:stretch/>
        </p:blipFill>
        <p:spPr>
          <a:xfrm>
            <a:off x="3227012" y="1287051"/>
            <a:ext cx="2748365" cy="90326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BCF91315-5099-4C34-91C4-53EF31915444}"/>
              </a:ext>
            </a:extLst>
          </p:cNvPr>
          <p:cNvSpPr/>
          <p:nvPr/>
        </p:nvSpPr>
        <p:spPr>
          <a:xfrm>
            <a:off x="2439127" y="865452"/>
            <a:ext cx="1466306" cy="62080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experimental  plot is here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1300 m a.s.l.</a:t>
            </a:r>
          </a:p>
        </p:txBody>
      </p:sp>
    </p:spTree>
    <p:extLst>
      <p:ext uri="{BB962C8B-B14F-4D97-AF65-F5344CB8AC3E}">
        <p14:creationId xmlns:p14="http://schemas.microsoft.com/office/powerpoint/2010/main" val="2059133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B145F126-A0CB-4579-B04E-C049BB9534E9}"/>
              </a:ext>
            </a:extLst>
          </p:cNvPr>
          <p:cNvSpPr/>
          <p:nvPr/>
        </p:nvSpPr>
        <p:spPr>
          <a:xfrm>
            <a:off x="0" y="-7053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6C9911-DBDE-4513-BCD6-AAC06470E2DF}"/>
                  </a:ext>
                </a:extLst>
              </p:cNvPr>
              <p:cNvSpPr txBox="1"/>
              <p:nvPr/>
            </p:nvSpPr>
            <p:spPr>
              <a:xfrm>
                <a:off x="4058555" y="1203905"/>
                <a:ext cx="4074890" cy="853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9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𝜃</m:t>
                          </m:r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E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𝐾</m:t>
                          </m:r>
                          <m:d>
                            <m:dPr>
                              <m:ctrlPr>
                                <a:rPr lang="es-E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</m:e>
                          </m:d>
                          <m:d>
                            <m:dPr>
                              <m:ctrlPr>
                                <a:rPr lang="es-E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S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den>
                              </m:f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  <m:r>
                        <a:rPr lang="en-US" sz="18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18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𝑺</m:t>
                      </m:r>
                    </m:oMath>
                  </m:oMathPara>
                </a14:m>
                <a:endParaRPr lang="en-US" sz="18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6C9911-DBDE-4513-BCD6-AAC06470E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8555" y="1203905"/>
                <a:ext cx="4074890" cy="8531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B1EDBA90-77A8-4561-A7BE-30769AE904A6}"/>
              </a:ext>
            </a:extLst>
          </p:cNvPr>
          <p:cNvSpPr txBox="1"/>
          <p:nvPr/>
        </p:nvSpPr>
        <p:spPr>
          <a:xfrm>
            <a:off x="3491633" y="874103"/>
            <a:ext cx="5173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1D Richards equation  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4856A2B9-54C3-4F44-9BA0-94AE485F99AE}"/>
              </a:ext>
            </a:extLst>
          </p:cNvPr>
          <p:cNvSpPr/>
          <p:nvPr/>
        </p:nvSpPr>
        <p:spPr>
          <a:xfrm>
            <a:off x="734291" y="-78811"/>
            <a:ext cx="1072341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Modelling approach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Solving the water balance in the unsaturated zone 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940A1A5-B19E-4045-8147-23D47C67EDA4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2F4E526-17E3-4B97-8433-0168B8979510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A242352-4255-4290-90E7-5C3E620616B5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ADB0E4-2F57-4097-8ECC-FF99C251C99C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880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B145F126-A0CB-4579-B04E-C049BB9534E9}"/>
              </a:ext>
            </a:extLst>
          </p:cNvPr>
          <p:cNvSpPr/>
          <p:nvPr/>
        </p:nvSpPr>
        <p:spPr>
          <a:xfrm>
            <a:off x="0" y="-7053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6C9911-DBDE-4513-BCD6-AAC06470E2DF}"/>
                  </a:ext>
                </a:extLst>
              </p:cNvPr>
              <p:cNvSpPr txBox="1"/>
              <p:nvPr/>
            </p:nvSpPr>
            <p:spPr>
              <a:xfrm>
                <a:off x="4058555" y="1203905"/>
                <a:ext cx="4074890" cy="853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9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𝜃</m:t>
                          </m:r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E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𝐾</m:t>
                          </m:r>
                          <m:d>
                            <m:dPr>
                              <m:ctrlPr>
                                <a:rPr lang="es-E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</m:e>
                          </m:d>
                          <m:d>
                            <m:dPr>
                              <m:ctrlPr>
                                <a:rPr lang="es-E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S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den>
                              </m:f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  <m:r>
                        <a:rPr lang="en-US" sz="18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18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𝑺</m:t>
                      </m:r>
                    </m:oMath>
                  </m:oMathPara>
                </a14:m>
                <a:endParaRPr lang="en-US" sz="18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6C9911-DBDE-4513-BCD6-AAC06470E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8555" y="1203905"/>
                <a:ext cx="4074890" cy="8531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B1EDBA90-77A8-4561-A7BE-30769AE904A6}"/>
              </a:ext>
            </a:extLst>
          </p:cNvPr>
          <p:cNvSpPr txBox="1"/>
          <p:nvPr/>
        </p:nvSpPr>
        <p:spPr>
          <a:xfrm>
            <a:off x="3491633" y="874103"/>
            <a:ext cx="5173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1D Richards equation  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4856A2B9-54C3-4F44-9BA0-94AE485F99AE}"/>
              </a:ext>
            </a:extLst>
          </p:cNvPr>
          <p:cNvSpPr/>
          <p:nvPr/>
        </p:nvSpPr>
        <p:spPr>
          <a:xfrm>
            <a:off x="734291" y="-78811"/>
            <a:ext cx="1072341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Modelling approach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Solving the water balance in the unsaturated zone 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940A1A5-B19E-4045-8147-23D47C67EDA4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2F4E526-17E3-4B97-8433-0168B8979510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A242352-4255-4290-90E7-5C3E620616B5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10A8D67-C139-4BDC-90D6-A8E621ACF75D}"/>
              </a:ext>
            </a:extLst>
          </p:cNvPr>
          <p:cNvGrpSpPr/>
          <p:nvPr/>
        </p:nvGrpSpPr>
        <p:grpSpPr>
          <a:xfrm>
            <a:off x="-38688" y="2099029"/>
            <a:ext cx="12034932" cy="4408197"/>
            <a:chOff x="-38688" y="2099029"/>
            <a:chExt cx="12034932" cy="4408197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AF238A7-F0B2-4B21-8EB5-5C0CA393CB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" y="6507225"/>
              <a:ext cx="10972800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343E7DF-9933-4E00-A2A1-75B5F8C63C63}"/>
                </a:ext>
              </a:extLst>
            </p:cNvPr>
            <p:cNvGrpSpPr/>
            <p:nvPr/>
          </p:nvGrpSpPr>
          <p:grpSpPr>
            <a:xfrm>
              <a:off x="-38688" y="2099029"/>
              <a:ext cx="12034932" cy="4282718"/>
              <a:chOff x="-38688" y="2099029"/>
              <a:chExt cx="12034932" cy="4282718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B015F59-369A-4731-ABDE-70649F4D642A}"/>
                  </a:ext>
                </a:extLst>
              </p:cNvPr>
              <p:cNvSpPr/>
              <p:nvPr/>
            </p:nvSpPr>
            <p:spPr>
              <a:xfrm>
                <a:off x="7645723" y="3787032"/>
                <a:ext cx="929108" cy="1443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9E0ED2F7-3E44-4D23-9B1F-536321F3837F}"/>
                  </a:ext>
                </a:extLst>
              </p:cNvPr>
              <p:cNvGrpSpPr/>
              <p:nvPr/>
            </p:nvGrpSpPr>
            <p:grpSpPr>
              <a:xfrm>
                <a:off x="270925" y="2533089"/>
                <a:ext cx="6166748" cy="3625705"/>
                <a:chOff x="479941" y="3029475"/>
                <a:chExt cx="6166748" cy="3625705"/>
              </a:xfrm>
            </p:grpSpPr>
            <p:pic>
              <p:nvPicPr>
                <p:cNvPr id="75" name="Picture 74">
                  <a:extLst>
                    <a:ext uri="{FF2B5EF4-FFF2-40B4-BE49-F238E27FC236}">
                      <a16:creationId xmlns:a16="http://schemas.microsoft.com/office/drawing/2014/main" id="{02B482E4-92C6-4BBC-97C1-257B29715D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952"/>
                <a:stretch/>
              </p:blipFill>
              <p:spPr>
                <a:xfrm>
                  <a:off x="1693262" y="3029475"/>
                  <a:ext cx="4953427" cy="3625705"/>
                </a:xfrm>
                <a:prstGeom prst="rect">
                  <a:avLst/>
                </a:prstGeom>
              </p:spPr>
            </p:pic>
            <p:pic>
              <p:nvPicPr>
                <p:cNvPr id="79" name="Picture 78">
                  <a:extLst>
                    <a:ext uri="{FF2B5EF4-FFF2-40B4-BE49-F238E27FC236}">
                      <a16:creationId xmlns:a16="http://schemas.microsoft.com/office/drawing/2014/main" id="{B3503F8C-21E2-405F-B364-D28949B8ED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24356"/>
                <a:stretch/>
              </p:blipFill>
              <p:spPr>
                <a:xfrm>
                  <a:off x="479941" y="3574345"/>
                  <a:ext cx="1154397" cy="2661445"/>
                </a:xfrm>
                <a:prstGeom prst="rect">
                  <a:avLst/>
                </a:prstGeom>
              </p:spPr>
            </p:pic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0DB1EC1-256A-4EDE-B4FC-DF785CF16A99}"/>
                  </a:ext>
                </a:extLst>
              </p:cNvPr>
              <p:cNvSpPr/>
              <p:nvPr/>
            </p:nvSpPr>
            <p:spPr>
              <a:xfrm>
                <a:off x="160482" y="3985590"/>
                <a:ext cx="280584" cy="2450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5CEA4C0-8E20-4172-86FB-07BDA1EC6E4E}"/>
                  </a:ext>
                </a:extLst>
              </p:cNvPr>
              <p:cNvSpPr txBox="1"/>
              <p:nvPr/>
            </p:nvSpPr>
            <p:spPr>
              <a:xfrm>
                <a:off x="-38688" y="3971005"/>
                <a:ext cx="69294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Soil profile depth [cm]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97D0CA7-CC93-405E-9B94-AD4BB0D630A5}"/>
                  </a:ext>
                </a:extLst>
              </p:cNvPr>
              <p:cNvSpPr txBox="1"/>
              <p:nvPr/>
            </p:nvSpPr>
            <p:spPr>
              <a:xfrm>
                <a:off x="1325452" y="2216482"/>
                <a:ext cx="415877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Soil water retention curve parameters  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F3C271C5-781B-454D-B6ED-782E2E79CD5B}"/>
                  </a:ext>
                </a:extLst>
              </p:cNvPr>
              <p:cNvSpPr txBox="1"/>
              <p:nvPr/>
            </p:nvSpPr>
            <p:spPr>
              <a:xfrm>
                <a:off x="8087859" y="2218104"/>
                <a:ext cx="25251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Upper and lower BC</a:t>
                </a:r>
              </a:p>
            </p:txBody>
          </p:sp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6AE8BFF0-9475-44C6-9A64-7E023F74B5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41"/>
              <a:stretch/>
            </p:blipFill>
            <p:spPr>
              <a:xfrm>
                <a:off x="7528341" y="2587267"/>
                <a:ext cx="4410556" cy="3390744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2218E78-0C71-4966-A11A-5725C79CB30A}"/>
                  </a:ext>
                </a:extLst>
              </p:cNvPr>
              <p:cNvSpPr txBox="1"/>
              <p:nvPr/>
            </p:nvSpPr>
            <p:spPr>
              <a:xfrm>
                <a:off x="2832251" y="4934373"/>
                <a:ext cx="105851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BA881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Top layer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7F1C4B76-01D6-442D-9428-C501DE659CD6}"/>
                  </a:ext>
                </a:extLst>
              </p:cNvPr>
              <p:cNvSpPr txBox="1"/>
              <p:nvPr/>
            </p:nvSpPr>
            <p:spPr>
              <a:xfrm>
                <a:off x="2696185" y="3899460"/>
                <a:ext cx="154619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A0532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Lower layer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BAC6D01B-94DA-40DD-BA0A-A3C468F07F02}"/>
                  </a:ext>
                </a:extLst>
              </p:cNvPr>
              <p:cNvSpPr txBox="1"/>
              <p:nvPr/>
            </p:nvSpPr>
            <p:spPr>
              <a:xfrm>
                <a:off x="2576668" y="4352515"/>
                <a:ext cx="182051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Intermediate layer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DC17E35-6A63-452F-A4C5-3504B738423E}"/>
                  </a:ext>
                </a:extLst>
              </p:cNvPr>
              <p:cNvSpPr/>
              <p:nvPr/>
            </p:nvSpPr>
            <p:spPr>
              <a:xfrm>
                <a:off x="3960959" y="4068737"/>
                <a:ext cx="62391" cy="1692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0C4FD50-D131-4598-AD69-1C931137E8B3}"/>
                  </a:ext>
                </a:extLst>
              </p:cNvPr>
              <p:cNvSpPr txBox="1"/>
              <p:nvPr/>
            </p:nvSpPr>
            <p:spPr>
              <a:xfrm>
                <a:off x="10475858" y="3705331"/>
                <a:ext cx="14630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400" b="1" dirty="0">
                    <a:solidFill>
                      <a:srgbClr val="1E911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1400" b="1" baseline="-30000" dirty="0">
                    <a:solidFill>
                      <a:srgbClr val="1E911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1400" b="1" dirty="0">
                    <a:solidFill>
                      <a:srgbClr val="1E911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[cm day</a:t>
                </a:r>
                <a:r>
                  <a:rPr lang="en-US" sz="1400" b="1" baseline="30000" dirty="0">
                    <a:solidFill>
                      <a:srgbClr val="1E911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 sz="1400" b="1" dirty="0">
                    <a:solidFill>
                      <a:srgbClr val="1E911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B8ED761A-D75C-4F0E-9064-6208C3F578CE}"/>
                  </a:ext>
                </a:extLst>
              </p:cNvPr>
              <p:cNvSpPr txBox="1"/>
              <p:nvPr/>
            </p:nvSpPr>
            <p:spPr>
              <a:xfrm>
                <a:off x="7740973" y="2919151"/>
                <a:ext cx="88427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 [cm]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4D35360B-A961-4BE1-B93C-EA60D8109517}"/>
                  </a:ext>
                </a:extLst>
              </p:cNvPr>
              <p:cNvSpPr txBox="1"/>
              <p:nvPr/>
            </p:nvSpPr>
            <p:spPr>
              <a:xfrm>
                <a:off x="7740973" y="4798867"/>
                <a:ext cx="14630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1400" b="1" baseline="-25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lower</a:t>
                </a:r>
                <a:r>
                  <a:rPr lang="en-US" sz="1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[cm]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7734626-822B-490C-93DE-E2B5381BB7B1}"/>
                  </a:ext>
                </a:extLst>
              </p:cNvPr>
              <p:cNvSpPr/>
              <p:nvPr/>
            </p:nvSpPr>
            <p:spPr>
              <a:xfrm>
                <a:off x="1503139" y="3985590"/>
                <a:ext cx="114579" cy="50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7B7CF758-7038-4F48-9FBF-36BC259EDC69}"/>
                  </a:ext>
                </a:extLst>
              </p:cNvPr>
              <p:cNvSpPr txBox="1"/>
              <p:nvPr/>
            </p:nvSpPr>
            <p:spPr>
              <a:xfrm>
                <a:off x="1401602" y="4068737"/>
                <a:ext cx="35927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sz="1800" b="1" i="1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</a:p>
              <a:p>
                <a:endParaRPr lang="en-US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67940F5-1AAC-4122-8158-82C456BA7E95}"/>
                  </a:ext>
                </a:extLst>
              </p:cNvPr>
              <p:cNvSpPr/>
              <p:nvPr/>
            </p:nvSpPr>
            <p:spPr>
              <a:xfrm>
                <a:off x="3890768" y="5986274"/>
                <a:ext cx="410539" cy="1986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29085340-EC93-4194-9C6C-728DE649E4F1}"/>
                  </a:ext>
                </a:extLst>
              </p:cNvPr>
              <p:cNvSpPr txBox="1"/>
              <p:nvPr/>
            </p:nvSpPr>
            <p:spPr>
              <a:xfrm>
                <a:off x="3494995" y="5894323"/>
                <a:ext cx="12229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1800" b="1" i="1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 </a:t>
                </a:r>
                <a:r>
                  <a:rPr lang="es-ES" sz="1600" b="1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[cm]</a:t>
                </a:r>
                <a:endParaRPr lang="en-US" dirty="0"/>
              </a:p>
            </p:txBody>
          </p: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8CBE9585-72A9-485B-BCA5-326DC25D8C4A}"/>
                  </a:ext>
                </a:extLst>
              </p:cNvPr>
              <p:cNvGrpSpPr/>
              <p:nvPr/>
            </p:nvGrpSpPr>
            <p:grpSpPr>
              <a:xfrm>
                <a:off x="6438610" y="2099029"/>
                <a:ext cx="1307983" cy="3579782"/>
                <a:chOff x="6438610" y="2099029"/>
                <a:chExt cx="1307983" cy="3579782"/>
              </a:xfrm>
            </p:grpSpPr>
            <p:pic>
              <p:nvPicPr>
                <p:cNvPr id="2" name="Picture 1">
                  <a:extLst>
                    <a:ext uri="{FF2B5EF4-FFF2-40B4-BE49-F238E27FC236}">
                      <a16:creationId xmlns:a16="http://schemas.microsoft.com/office/drawing/2014/main" id="{411BBBD9-11A9-4C6A-B727-4B0B5ABAFB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19832"/>
                <a:stretch/>
              </p:blipFill>
              <p:spPr>
                <a:xfrm>
                  <a:off x="6438610" y="2412055"/>
                  <a:ext cx="953132" cy="3266756"/>
                </a:xfrm>
                <a:prstGeom prst="rect">
                  <a:avLst/>
                </a:prstGeom>
              </p:spPr>
            </p:pic>
            <p:sp>
              <p:nvSpPr>
                <p:cNvPr id="34" name="Left Brace 33">
                  <a:extLst>
                    <a:ext uri="{FF2B5EF4-FFF2-40B4-BE49-F238E27FC236}">
                      <a16:creationId xmlns:a16="http://schemas.microsoft.com/office/drawing/2014/main" id="{B4258864-7E18-4AF5-9C05-469A85174F5A}"/>
                    </a:ext>
                  </a:extLst>
                </p:cNvPr>
                <p:cNvSpPr/>
                <p:nvPr/>
              </p:nvSpPr>
              <p:spPr>
                <a:xfrm>
                  <a:off x="6814600" y="3178324"/>
                  <a:ext cx="122646" cy="1069416"/>
                </a:xfrm>
                <a:prstGeom prst="leftBrace">
                  <a:avLst>
                    <a:gd name="adj1" fmla="val 118548"/>
                    <a:gd name="adj2" fmla="val 18053"/>
                  </a:avLst>
                </a:prstGeom>
                <a:ln w="190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Arc 34">
                  <a:extLst>
                    <a:ext uri="{FF2B5EF4-FFF2-40B4-BE49-F238E27FC236}">
                      <a16:creationId xmlns:a16="http://schemas.microsoft.com/office/drawing/2014/main" id="{9B963974-9EAF-4589-934D-A3FEBD5CC919}"/>
                    </a:ext>
                  </a:extLst>
                </p:cNvPr>
                <p:cNvSpPr/>
                <p:nvPr/>
              </p:nvSpPr>
              <p:spPr>
                <a:xfrm rot="11550704">
                  <a:off x="6695338" y="2099029"/>
                  <a:ext cx="1051255" cy="1633272"/>
                </a:xfrm>
                <a:prstGeom prst="arc">
                  <a:avLst>
                    <a:gd name="adj1" fmla="val 18268539"/>
                    <a:gd name="adj2" fmla="val 1467332"/>
                  </a:avLst>
                </a:prstGeom>
                <a:ln w="19050">
                  <a:solidFill>
                    <a:srgbClr val="00B05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281C9473-F4BB-43C2-92FB-E59647E2BA26}"/>
                    </a:ext>
                  </a:extLst>
                </p:cNvPr>
                <p:cNvSpPr txBox="1"/>
                <p:nvPr/>
              </p:nvSpPr>
              <p:spPr>
                <a:xfrm>
                  <a:off x="6609367" y="2317143"/>
                  <a:ext cx="42405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</a:t>
                  </a:r>
                  <a:r>
                    <a:rPr lang="en-US" sz="1400" b="1" baseline="-3000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</a:p>
              </p:txBody>
            </p:sp>
          </p:grp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EF31FE2-D9D9-4E4F-8EAA-B9AFA82A41F2}"/>
                  </a:ext>
                </a:extLst>
              </p:cNvPr>
              <p:cNvSpPr/>
              <p:nvPr/>
            </p:nvSpPr>
            <p:spPr>
              <a:xfrm>
                <a:off x="6970867" y="2490091"/>
                <a:ext cx="128293" cy="4849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F342D016-A370-4155-AEFF-DF7ADE560E91}"/>
                  </a:ext>
                </a:extLst>
              </p:cNvPr>
              <p:cNvSpPr/>
              <p:nvPr/>
            </p:nvSpPr>
            <p:spPr>
              <a:xfrm>
                <a:off x="7491747" y="3035592"/>
                <a:ext cx="161310" cy="3077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DA7C4740-9207-45F6-98EE-AB0BF23C338A}"/>
                  </a:ext>
                </a:extLst>
              </p:cNvPr>
              <p:cNvSpPr/>
              <p:nvPr/>
            </p:nvSpPr>
            <p:spPr>
              <a:xfrm>
                <a:off x="7479795" y="5154565"/>
                <a:ext cx="80655" cy="3247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CA49FE1D-5B3E-436C-B308-84BC2977040F}"/>
                  </a:ext>
                </a:extLst>
              </p:cNvPr>
              <p:cNvCxnSpPr/>
              <p:nvPr/>
            </p:nvCxnSpPr>
            <p:spPr>
              <a:xfrm>
                <a:off x="7376436" y="5397910"/>
                <a:ext cx="0" cy="280901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863B82EA-8E02-42F3-9EB9-F287BEB6A458}"/>
                  </a:ext>
                </a:extLst>
              </p:cNvPr>
              <p:cNvSpPr txBox="1"/>
              <p:nvPr/>
            </p:nvSpPr>
            <p:spPr>
              <a:xfrm>
                <a:off x="7361131" y="5409183"/>
                <a:ext cx="65619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1400" b="1" baseline="-25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lower</a:t>
                </a:r>
                <a:endParaRPr lang="en-US" sz="1400" dirty="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70F41D5F-7565-40A7-B8AD-4F4C32DD44C9}"/>
                  </a:ext>
                </a:extLst>
              </p:cNvPr>
              <p:cNvSpPr/>
              <p:nvPr/>
            </p:nvSpPr>
            <p:spPr>
              <a:xfrm>
                <a:off x="114730" y="2182565"/>
                <a:ext cx="6318383" cy="419918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79967522-6BF2-48F6-A1F1-5083E22B4242}"/>
                  </a:ext>
                </a:extLst>
              </p:cNvPr>
              <p:cNvSpPr/>
              <p:nvPr/>
            </p:nvSpPr>
            <p:spPr>
              <a:xfrm>
                <a:off x="6472401" y="2182565"/>
                <a:ext cx="5523843" cy="419918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44E68FE-9DDF-418A-A406-26F732C14D29}"/>
                  </a:ext>
                </a:extLst>
              </p:cNvPr>
              <p:cNvSpPr/>
              <p:nvPr/>
            </p:nvSpPr>
            <p:spPr>
              <a:xfrm>
                <a:off x="4427322" y="2785929"/>
                <a:ext cx="1834455" cy="13629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9E978130-62B6-49E2-889D-2F37018217AC}"/>
                      </a:ext>
                    </a:extLst>
                  </p:cNvPr>
                  <p:cNvSpPr txBox="1"/>
                  <p:nvPr/>
                </p:nvSpPr>
                <p:spPr>
                  <a:xfrm>
                    <a:off x="3584692" y="2668901"/>
                    <a:ext cx="2775114" cy="77617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d>
                            <m:d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12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{"/>
                              <m:endChr m:val=""/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12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  <m:r>
                                    <a:rPr lang="en-US" sz="12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  <m:r>
                                        <a:rPr lang="en-US" sz="12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12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200" i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1+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US" sz="12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d>
                                                    <m:dPr>
                                                      <m:begChr m:val="|"/>
                                                      <m:endChr m:val="|"/>
                                                      <m:ctrlPr>
                                                        <a:rPr lang="en-US" sz="1200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sz="1200" i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α</m:t>
                                                      </m:r>
                                                      <m:r>
                                                        <a:rPr lang="en-US" sz="1200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h</m:t>
                                                      </m:r>
                                                    </m:e>
                                                  </m:d>
                                                </m:e>
                                                <m:sup>
                                                  <m:r>
                                                    <a:rPr lang="en-US" sz="12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</m:sup>
                                              </m:sSup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p>
                                      </m:sSup>
                                    </m:den>
                                  </m:f>
                                  <m:r>
                                    <a:rPr lang="en-US" sz="12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</m:t>
                                  </m:r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sz="12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&lt;0</m:t>
                                  </m:r>
                                </m:e>
                                <m:e>
                                  <m:r>
                                    <a:rPr lang="en-US" sz="12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sz="12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                               </m:t>
                                  </m:r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sz="12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≥0</m:t>
                                  </m:r>
                                </m:e>
                              </m:eqArr>
                            </m:e>
                          </m:d>
                        </m:oMath>
                      </m:oMathPara>
                    </a14:m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9E978130-62B6-49E2-889D-2F37018217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84692" y="2668901"/>
                    <a:ext cx="2775114" cy="77617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786CB19E-2B4D-4BE5-9710-EFF175A04D8A}"/>
                  </a:ext>
                </a:extLst>
              </p:cNvPr>
              <p:cNvSpPr txBox="1"/>
              <p:nvPr/>
            </p:nvSpPr>
            <p:spPr>
              <a:xfrm>
                <a:off x="2616677" y="3467409"/>
                <a:ext cx="326762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(v</a:t>
                </a:r>
                <a:r>
                  <a:rPr lang="en-US" sz="1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an Genuchten, 1980) </a:t>
                </a:r>
                <a:endParaRPr lang="en-US" sz="11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F73A0E7-184A-447E-A212-DEB4007F4A9D}"/>
              </a:ext>
            </a:extLst>
          </p:cNvPr>
          <p:cNvSpPr/>
          <p:nvPr/>
        </p:nvSpPr>
        <p:spPr>
          <a:xfrm>
            <a:off x="6460272" y="2057087"/>
            <a:ext cx="5605967" cy="4407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49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B145F126-A0CB-4579-B04E-C049BB9534E9}"/>
              </a:ext>
            </a:extLst>
          </p:cNvPr>
          <p:cNvSpPr/>
          <p:nvPr/>
        </p:nvSpPr>
        <p:spPr>
          <a:xfrm>
            <a:off x="0" y="-7053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6C9911-DBDE-4513-BCD6-AAC06470E2DF}"/>
                  </a:ext>
                </a:extLst>
              </p:cNvPr>
              <p:cNvSpPr txBox="1"/>
              <p:nvPr/>
            </p:nvSpPr>
            <p:spPr>
              <a:xfrm>
                <a:off x="4058555" y="1203905"/>
                <a:ext cx="4074890" cy="853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9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𝜃</m:t>
                          </m:r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E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𝐾</m:t>
                          </m:r>
                          <m:d>
                            <m:dPr>
                              <m:ctrlPr>
                                <a:rPr lang="es-E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</m:e>
                          </m:d>
                          <m:d>
                            <m:dPr>
                              <m:ctrlPr>
                                <a:rPr lang="es-E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S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den>
                              </m:f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  <m:r>
                        <a:rPr lang="en-US" sz="18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18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𝑺</m:t>
                      </m:r>
                    </m:oMath>
                  </m:oMathPara>
                </a14:m>
                <a:endParaRPr lang="en-US" sz="18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6C9911-DBDE-4513-BCD6-AAC06470E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8555" y="1203905"/>
                <a:ext cx="4074890" cy="8531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B1EDBA90-77A8-4561-A7BE-30769AE904A6}"/>
              </a:ext>
            </a:extLst>
          </p:cNvPr>
          <p:cNvSpPr txBox="1"/>
          <p:nvPr/>
        </p:nvSpPr>
        <p:spPr>
          <a:xfrm>
            <a:off x="3491633" y="874103"/>
            <a:ext cx="5173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1D Richards equation  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4856A2B9-54C3-4F44-9BA0-94AE485F99AE}"/>
              </a:ext>
            </a:extLst>
          </p:cNvPr>
          <p:cNvSpPr/>
          <p:nvPr/>
        </p:nvSpPr>
        <p:spPr>
          <a:xfrm>
            <a:off x="734291" y="-78811"/>
            <a:ext cx="1072341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Modelling approach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Solving the water balance in the unsaturated zone 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940A1A5-B19E-4045-8147-23D47C67EDA4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2F4E526-17E3-4B97-8433-0168B8979510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A242352-4255-4290-90E7-5C3E620616B5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10A8D67-C139-4BDC-90D6-A8E621ACF75D}"/>
              </a:ext>
            </a:extLst>
          </p:cNvPr>
          <p:cNvGrpSpPr/>
          <p:nvPr/>
        </p:nvGrpSpPr>
        <p:grpSpPr>
          <a:xfrm>
            <a:off x="-38688" y="2099029"/>
            <a:ext cx="12034932" cy="4408197"/>
            <a:chOff x="-38688" y="2099029"/>
            <a:chExt cx="12034932" cy="4408197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AF238A7-F0B2-4B21-8EB5-5C0CA393CB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" y="6507225"/>
              <a:ext cx="10972800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343E7DF-9933-4E00-A2A1-75B5F8C63C63}"/>
                </a:ext>
              </a:extLst>
            </p:cNvPr>
            <p:cNvGrpSpPr/>
            <p:nvPr/>
          </p:nvGrpSpPr>
          <p:grpSpPr>
            <a:xfrm>
              <a:off x="-38688" y="2099029"/>
              <a:ext cx="12034932" cy="4282718"/>
              <a:chOff x="-38688" y="2099029"/>
              <a:chExt cx="12034932" cy="4282718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B015F59-369A-4731-ABDE-70649F4D642A}"/>
                  </a:ext>
                </a:extLst>
              </p:cNvPr>
              <p:cNvSpPr/>
              <p:nvPr/>
            </p:nvSpPr>
            <p:spPr>
              <a:xfrm>
                <a:off x="7645723" y="3787032"/>
                <a:ext cx="929108" cy="1443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9E0ED2F7-3E44-4D23-9B1F-536321F3837F}"/>
                  </a:ext>
                </a:extLst>
              </p:cNvPr>
              <p:cNvGrpSpPr/>
              <p:nvPr/>
            </p:nvGrpSpPr>
            <p:grpSpPr>
              <a:xfrm>
                <a:off x="270925" y="2533089"/>
                <a:ext cx="6166748" cy="3625705"/>
                <a:chOff x="479941" y="3029475"/>
                <a:chExt cx="6166748" cy="3625705"/>
              </a:xfrm>
            </p:grpSpPr>
            <p:pic>
              <p:nvPicPr>
                <p:cNvPr id="75" name="Picture 74">
                  <a:extLst>
                    <a:ext uri="{FF2B5EF4-FFF2-40B4-BE49-F238E27FC236}">
                      <a16:creationId xmlns:a16="http://schemas.microsoft.com/office/drawing/2014/main" id="{02B482E4-92C6-4BBC-97C1-257B29715D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952"/>
                <a:stretch/>
              </p:blipFill>
              <p:spPr>
                <a:xfrm>
                  <a:off x="1693262" y="3029475"/>
                  <a:ext cx="4953427" cy="3625705"/>
                </a:xfrm>
                <a:prstGeom prst="rect">
                  <a:avLst/>
                </a:prstGeom>
              </p:spPr>
            </p:pic>
            <p:pic>
              <p:nvPicPr>
                <p:cNvPr id="79" name="Picture 78">
                  <a:extLst>
                    <a:ext uri="{FF2B5EF4-FFF2-40B4-BE49-F238E27FC236}">
                      <a16:creationId xmlns:a16="http://schemas.microsoft.com/office/drawing/2014/main" id="{B3503F8C-21E2-405F-B364-D28949B8ED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24356"/>
                <a:stretch/>
              </p:blipFill>
              <p:spPr>
                <a:xfrm>
                  <a:off x="479941" y="3574345"/>
                  <a:ext cx="1154397" cy="2661445"/>
                </a:xfrm>
                <a:prstGeom prst="rect">
                  <a:avLst/>
                </a:prstGeom>
              </p:spPr>
            </p:pic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0DB1EC1-256A-4EDE-B4FC-DF785CF16A99}"/>
                  </a:ext>
                </a:extLst>
              </p:cNvPr>
              <p:cNvSpPr/>
              <p:nvPr/>
            </p:nvSpPr>
            <p:spPr>
              <a:xfrm>
                <a:off x="160482" y="3985590"/>
                <a:ext cx="280584" cy="2450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5CEA4C0-8E20-4172-86FB-07BDA1EC6E4E}"/>
                  </a:ext>
                </a:extLst>
              </p:cNvPr>
              <p:cNvSpPr txBox="1"/>
              <p:nvPr/>
            </p:nvSpPr>
            <p:spPr>
              <a:xfrm>
                <a:off x="-38688" y="3971005"/>
                <a:ext cx="69294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Soil profile depth [cm]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97D0CA7-CC93-405E-9B94-AD4BB0D630A5}"/>
                  </a:ext>
                </a:extLst>
              </p:cNvPr>
              <p:cNvSpPr txBox="1"/>
              <p:nvPr/>
            </p:nvSpPr>
            <p:spPr>
              <a:xfrm>
                <a:off x="1325452" y="2216482"/>
                <a:ext cx="415877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Soil water retention curve parameters  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F3C271C5-781B-454D-B6ED-782E2E79CD5B}"/>
                  </a:ext>
                </a:extLst>
              </p:cNvPr>
              <p:cNvSpPr txBox="1"/>
              <p:nvPr/>
            </p:nvSpPr>
            <p:spPr>
              <a:xfrm>
                <a:off x="8087859" y="2218104"/>
                <a:ext cx="25251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Upper and lower BC</a:t>
                </a:r>
              </a:p>
            </p:txBody>
          </p:sp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6AE8BFF0-9475-44C6-9A64-7E023F74B5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41"/>
              <a:stretch/>
            </p:blipFill>
            <p:spPr>
              <a:xfrm>
                <a:off x="7528341" y="2587267"/>
                <a:ext cx="4410556" cy="3390744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2218E78-0C71-4966-A11A-5725C79CB30A}"/>
                  </a:ext>
                </a:extLst>
              </p:cNvPr>
              <p:cNvSpPr txBox="1"/>
              <p:nvPr/>
            </p:nvSpPr>
            <p:spPr>
              <a:xfrm>
                <a:off x="2832251" y="4934373"/>
                <a:ext cx="105851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BA881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Top layer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7F1C4B76-01D6-442D-9428-C501DE659CD6}"/>
                  </a:ext>
                </a:extLst>
              </p:cNvPr>
              <p:cNvSpPr txBox="1"/>
              <p:nvPr/>
            </p:nvSpPr>
            <p:spPr>
              <a:xfrm>
                <a:off x="2696185" y="3899460"/>
                <a:ext cx="154619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A0532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Lower layer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BAC6D01B-94DA-40DD-BA0A-A3C468F07F02}"/>
                  </a:ext>
                </a:extLst>
              </p:cNvPr>
              <p:cNvSpPr txBox="1"/>
              <p:nvPr/>
            </p:nvSpPr>
            <p:spPr>
              <a:xfrm>
                <a:off x="2576668" y="4352515"/>
                <a:ext cx="182051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Intermediate layer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DC17E35-6A63-452F-A4C5-3504B738423E}"/>
                  </a:ext>
                </a:extLst>
              </p:cNvPr>
              <p:cNvSpPr/>
              <p:nvPr/>
            </p:nvSpPr>
            <p:spPr>
              <a:xfrm>
                <a:off x="3960959" y="4068737"/>
                <a:ext cx="62391" cy="1692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0C4FD50-D131-4598-AD69-1C931137E8B3}"/>
                  </a:ext>
                </a:extLst>
              </p:cNvPr>
              <p:cNvSpPr txBox="1"/>
              <p:nvPr/>
            </p:nvSpPr>
            <p:spPr>
              <a:xfrm>
                <a:off x="10475858" y="3705331"/>
                <a:ext cx="14630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400" b="1" dirty="0">
                    <a:solidFill>
                      <a:srgbClr val="1E911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1400" b="1" baseline="-30000" dirty="0">
                    <a:solidFill>
                      <a:srgbClr val="1E911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1400" b="1" dirty="0">
                    <a:solidFill>
                      <a:srgbClr val="1E911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[cm day</a:t>
                </a:r>
                <a:r>
                  <a:rPr lang="en-US" sz="1400" b="1" baseline="30000" dirty="0">
                    <a:solidFill>
                      <a:srgbClr val="1E911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 sz="1400" b="1" dirty="0">
                    <a:solidFill>
                      <a:srgbClr val="1E911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B8ED761A-D75C-4F0E-9064-6208C3F578CE}"/>
                  </a:ext>
                </a:extLst>
              </p:cNvPr>
              <p:cNvSpPr txBox="1"/>
              <p:nvPr/>
            </p:nvSpPr>
            <p:spPr>
              <a:xfrm>
                <a:off x="7740973" y="2919151"/>
                <a:ext cx="88427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 [cm]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4D35360B-A961-4BE1-B93C-EA60D8109517}"/>
                  </a:ext>
                </a:extLst>
              </p:cNvPr>
              <p:cNvSpPr txBox="1"/>
              <p:nvPr/>
            </p:nvSpPr>
            <p:spPr>
              <a:xfrm>
                <a:off x="7740973" y="4798867"/>
                <a:ext cx="14630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1400" b="1" baseline="-25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lower</a:t>
                </a:r>
                <a:r>
                  <a:rPr lang="en-US" sz="1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[cm]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7734626-822B-490C-93DE-E2B5381BB7B1}"/>
                  </a:ext>
                </a:extLst>
              </p:cNvPr>
              <p:cNvSpPr/>
              <p:nvPr/>
            </p:nvSpPr>
            <p:spPr>
              <a:xfrm>
                <a:off x="1503139" y="3985590"/>
                <a:ext cx="114579" cy="50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7B7CF758-7038-4F48-9FBF-36BC259EDC69}"/>
                  </a:ext>
                </a:extLst>
              </p:cNvPr>
              <p:cNvSpPr txBox="1"/>
              <p:nvPr/>
            </p:nvSpPr>
            <p:spPr>
              <a:xfrm>
                <a:off x="1401602" y="4068737"/>
                <a:ext cx="35927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sz="1800" b="1" i="1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</a:p>
              <a:p>
                <a:endParaRPr lang="en-US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67940F5-1AAC-4122-8158-82C456BA7E95}"/>
                  </a:ext>
                </a:extLst>
              </p:cNvPr>
              <p:cNvSpPr/>
              <p:nvPr/>
            </p:nvSpPr>
            <p:spPr>
              <a:xfrm>
                <a:off x="3890768" y="5986274"/>
                <a:ext cx="410539" cy="1986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29085340-EC93-4194-9C6C-728DE649E4F1}"/>
                  </a:ext>
                </a:extLst>
              </p:cNvPr>
              <p:cNvSpPr txBox="1"/>
              <p:nvPr/>
            </p:nvSpPr>
            <p:spPr>
              <a:xfrm>
                <a:off x="3494995" y="5894323"/>
                <a:ext cx="12229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1800" b="1" i="1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 </a:t>
                </a:r>
                <a:r>
                  <a:rPr lang="es-ES" sz="1600" b="1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[cm]</a:t>
                </a:r>
                <a:endParaRPr lang="en-US" dirty="0"/>
              </a:p>
            </p:txBody>
          </p: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8CBE9585-72A9-485B-BCA5-326DC25D8C4A}"/>
                  </a:ext>
                </a:extLst>
              </p:cNvPr>
              <p:cNvGrpSpPr/>
              <p:nvPr/>
            </p:nvGrpSpPr>
            <p:grpSpPr>
              <a:xfrm>
                <a:off x="6438610" y="2099029"/>
                <a:ext cx="1307983" cy="3579782"/>
                <a:chOff x="6438610" y="2099029"/>
                <a:chExt cx="1307983" cy="3579782"/>
              </a:xfrm>
            </p:grpSpPr>
            <p:pic>
              <p:nvPicPr>
                <p:cNvPr id="2" name="Picture 1">
                  <a:extLst>
                    <a:ext uri="{FF2B5EF4-FFF2-40B4-BE49-F238E27FC236}">
                      <a16:creationId xmlns:a16="http://schemas.microsoft.com/office/drawing/2014/main" id="{411BBBD9-11A9-4C6A-B727-4B0B5ABAFB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19832"/>
                <a:stretch/>
              </p:blipFill>
              <p:spPr>
                <a:xfrm>
                  <a:off x="6438610" y="2412055"/>
                  <a:ext cx="953132" cy="3266756"/>
                </a:xfrm>
                <a:prstGeom prst="rect">
                  <a:avLst/>
                </a:prstGeom>
              </p:spPr>
            </p:pic>
            <p:sp>
              <p:nvSpPr>
                <p:cNvPr id="34" name="Left Brace 33">
                  <a:extLst>
                    <a:ext uri="{FF2B5EF4-FFF2-40B4-BE49-F238E27FC236}">
                      <a16:creationId xmlns:a16="http://schemas.microsoft.com/office/drawing/2014/main" id="{B4258864-7E18-4AF5-9C05-469A85174F5A}"/>
                    </a:ext>
                  </a:extLst>
                </p:cNvPr>
                <p:cNvSpPr/>
                <p:nvPr/>
              </p:nvSpPr>
              <p:spPr>
                <a:xfrm>
                  <a:off x="6814600" y="3178324"/>
                  <a:ext cx="122646" cy="1069416"/>
                </a:xfrm>
                <a:prstGeom prst="leftBrace">
                  <a:avLst>
                    <a:gd name="adj1" fmla="val 118548"/>
                    <a:gd name="adj2" fmla="val 18053"/>
                  </a:avLst>
                </a:prstGeom>
                <a:ln w="190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Arc 34">
                  <a:extLst>
                    <a:ext uri="{FF2B5EF4-FFF2-40B4-BE49-F238E27FC236}">
                      <a16:creationId xmlns:a16="http://schemas.microsoft.com/office/drawing/2014/main" id="{9B963974-9EAF-4589-934D-A3FEBD5CC919}"/>
                    </a:ext>
                  </a:extLst>
                </p:cNvPr>
                <p:cNvSpPr/>
                <p:nvPr/>
              </p:nvSpPr>
              <p:spPr>
                <a:xfrm rot="11550704">
                  <a:off x="6695338" y="2099029"/>
                  <a:ext cx="1051255" cy="1633272"/>
                </a:xfrm>
                <a:prstGeom prst="arc">
                  <a:avLst>
                    <a:gd name="adj1" fmla="val 18268539"/>
                    <a:gd name="adj2" fmla="val 1467332"/>
                  </a:avLst>
                </a:prstGeom>
                <a:ln w="19050">
                  <a:solidFill>
                    <a:srgbClr val="00B05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281C9473-F4BB-43C2-92FB-E59647E2BA26}"/>
                    </a:ext>
                  </a:extLst>
                </p:cNvPr>
                <p:cNvSpPr txBox="1"/>
                <p:nvPr/>
              </p:nvSpPr>
              <p:spPr>
                <a:xfrm>
                  <a:off x="6609367" y="2317143"/>
                  <a:ext cx="42405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</a:t>
                  </a:r>
                  <a:r>
                    <a:rPr lang="en-US" sz="1400" b="1" baseline="-3000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</a:p>
              </p:txBody>
            </p:sp>
          </p:grp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EF31FE2-D9D9-4E4F-8EAA-B9AFA82A41F2}"/>
                  </a:ext>
                </a:extLst>
              </p:cNvPr>
              <p:cNvSpPr/>
              <p:nvPr/>
            </p:nvSpPr>
            <p:spPr>
              <a:xfrm>
                <a:off x="6970867" y="2490091"/>
                <a:ext cx="128293" cy="4849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F342D016-A370-4155-AEFF-DF7ADE560E91}"/>
                  </a:ext>
                </a:extLst>
              </p:cNvPr>
              <p:cNvSpPr/>
              <p:nvPr/>
            </p:nvSpPr>
            <p:spPr>
              <a:xfrm>
                <a:off x="7491747" y="3035592"/>
                <a:ext cx="161310" cy="3077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DA7C4740-9207-45F6-98EE-AB0BF23C338A}"/>
                  </a:ext>
                </a:extLst>
              </p:cNvPr>
              <p:cNvSpPr/>
              <p:nvPr/>
            </p:nvSpPr>
            <p:spPr>
              <a:xfrm>
                <a:off x="7479795" y="5154565"/>
                <a:ext cx="80655" cy="3247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CA49FE1D-5B3E-436C-B308-84BC2977040F}"/>
                  </a:ext>
                </a:extLst>
              </p:cNvPr>
              <p:cNvCxnSpPr/>
              <p:nvPr/>
            </p:nvCxnSpPr>
            <p:spPr>
              <a:xfrm>
                <a:off x="7376436" y="5397910"/>
                <a:ext cx="0" cy="280901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863B82EA-8E02-42F3-9EB9-F287BEB6A458}"/>
                  </a:ext>
                </a:extLst>
              </p:cNvPr>
              <p:cNvSpPr txBox="1"/>
              <p:nvPr/>
            </p:nvSpPr>
            <p:spPr>
              <a:xfrm>
                <a:off x="7361131" y="5409183"/>
                <a:ext cx="65619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1400" b="1" baseline="-25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lower</a:t>
                </a:r>
                <a:endParaRPr lang="en-US" sz="1400" dirty="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70F41D5F-7565-40A7-B8AD-4F4C32DD44C9}"/>
                  </a:ext>
                </a:extLst>
              </p:cNvPr>
              <p:cNvSpPr/>
              <p:nvPr/>
            </p:nvSpPr>
            <p:spPr>
              <a:xfrm>
                <a:off x="114730" y="2182565"/>
                <a:ext cx="6318383" cy="419918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79967522-6BF2-48F6-A1F1-5083E22B4242}"/>
                  </a:ext>
                </a:extLst>
              </p:cNvPr>
              <p:cNvSpPr/>
              <p:nvPr/>
            </p:nvSpPr>
            <p:spPr>
              <a:xfrm>
                <a:off x="6472401" y="2182565"/>
                <a:ext cx="5523843" cy="419918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44E68FE-9DDF-418A-A406-26F732C14D29}"/>
                  </a:ext>
                </a:extLst>
              </p:cNvPr>
              <p:cNvSpPr/>
              <p:nvPr/>
            </p:nvSpPr>
            <p:spPr>
              <a:xfrm>
                <a:off x="4427322" y="2785929"/>
                <a:ext cx="1834455" cy="13629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9E978130-62B6-49E2-889D-2F37018217AC}"/>
                      </a:ext>
                    </a:extLst>
                  </p:cNvPr>
                  <p:cNvSpPr txBox="1"/>
                  <p:nvPr/>
                </p:nvSpPr>
                <p:spPr>
                  <a:xfrm>
                    <a:off x="3584692" y="2668901"/>
                    <a:ext cx="2775114" cy="77617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d>
                            <m:d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12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{"/>
                              <m:endChr m:val=""/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12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  <m:r>
                                    <a:rPr lang="en-US" sz="12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  <m:r>
                                        <a:rPr lang="en-US" sz="12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12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200" i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1+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US" sz="12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d>
                                                    <m:dPr>
                                                      <m:begChr m:val="|"/>
                                                      <m:endChr m:val="|"/>
                                                      <m:ctrlPr>
                                                        <a:rPr lang="en-US" sz="1200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sz="1200" i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α</m:t>
                                                      </m:r>
                                                      <m:r>
                                                        <a:rPr lang="en-US" sz="1200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h</m:t>
                                                      </m:r>
                                                    </m:e>
                                                  </m:d>
                                                </m:e>
                                                <m:sup>
                                                  <m:r>
                                                    <a:rPr lang="en-US" sz="12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</m:sup>
                                              </m:sSup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p>
                                      </m:sSup>
                                    </m:den>
                                  </m:f>
                                  <m:r>
                                    <a:rPr lang="en-US" sz="12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</m:t>
                                  </m:r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sz="12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&lt;0</m:t>
                                  </m:r>
                                </m:e>
                                <m:e>
                                  <m:r>
                                    <a:rPr lang="en-US" sz="12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sz="12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                               </m:t>
                                  </m:r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sz="12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≥0</m:t>
                                  </m:r>
                                </m:e>
                              </m:eqArr>
                            </m:e>
                          </m:d>
                        </m:oMath>
                      </m:oMathPara>
                    </a14:m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9E978130-62B6-49E2-889D-2F37018217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84692" y="2668901"/>
                    <a:ext cx="2775114" cy="77617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786CB19E-2B4D-4BE5-9710-EFF175A04D8A}"/>
                  </a:ext>
                </a:extLst>
              </p:cNvPr>
              <p:cNvSpPr txBox="1"/>
              <p:nvPr/>
            </p:nvSpPr>
            <p:spPr>
              <a:xfrm>
                <a:off x="2616677" y="3467409"/>
                <a:ext cx="326762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(v</a:t>
                </a:r>
                <a:r>
                  <a:rPr lang="en-US" sz="1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an Genuchten, 1980) </a:t>
                </a:r>
                <a:endParaRPr lang="en-US" sz="11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7022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6C9911-DBDE-4513-BCD6-AAC06470E2DF}"/>
                  </a:ext>
                </a:extLst>
              </p:cNvPr>
              <p:cNvSpPr txBox="1"/>
              <p:nvPr/>
            </p:nvSpPr>
            <p:spPr>
              <a:xfrm>
                <a:off x="-103742" y="1651182"/>
                <a:ext cx="4074890" cy="853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9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𝜃</m:t>
                          </m:r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E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𝐾</m:t>
                          </m:r>
                          <m:d>
                            <m:dPr>
                              <m:ctrlPr>
                                <a:rPr lang="es-E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</m:e>
                          </m:d>
                          <m:d>
                            <m:dPr>
                              <m:ctrlPr>
                                <a:rPr lang="es-E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S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den>
                              </m:f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  <m:r>
                        <a:rPr lang="en-US" sz="18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18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𝑺</m:t>
                      </m:r>
                    </m:oMath>
                  </m:oMathPara>
                </a14:m>
                <a:endParaRPr lang="en-US" sz="18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6C9911-DBDE-4513-BCD6-AAC06470E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3742" y="1651182"/>
                <a:ext cx="4074890" cy="8531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>
            <a:extLst>
              <a:ext uri="{FF2B5EF4-FFF2-40B4-BE49-F238E27FC236}">
                <a16:creationId xmlns:a16="http://schemas.microsoft.com/office/drawing/2014/main" id="{B145F126-A0CB-4579-B04E-C049BB9534E9}"/>
              </a:ext>
            </a:extLst>
          </p:cNvPr>
          <p:cNvSpPr/>
          <p:nvPr/>
        </p:nvSpPr>
        <p:spPr>
          <a:xfrm>
            <a:off x="0" y="0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5C1D2AD-143F-41EA-812A-71978150C130}"/>
                  </a:ext>
                </a:extLst>
              </p:cNvPr>
              <p:cNvSpPr txBox="1"/>
              <p:nvPr/>
            </p:nvSpPr>
            <p:spPr>
              <a:xfrm>
                <a:off x="179948" y="2830930"/>
                <a:ext cx="24823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ctrlPr>
                            <a:rPr lang="es-E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sSub>
                        <m:sSubPr>
                          <m:ctrlPr>
                            <a:rPr lang="es-E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5C1D2AD-143F-41EA-812A-71978150C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48" y="2830930"/>
                <a:ext cx="248234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0">
            <a:extLst>
              <a:ext uri="{FF2B5EF4-FFF2-40B4-BE49-F238E27FC236}">
                <a16:creationId xmlns:a16="http://schemas.microsoft.com/office/drawing/2014/main" id="{FE5CA2D0-8D7B-4FEB-9757-AE7C1EA282D1}"/>
              </a:ext>
            </a:extLst>
          </p:cNvPr>
          <p:cNvSpPr/>
          <p:nvPr/>
        </p:nvSpPr>
        <p:spPr>
          <a:xfrm>
            <a:off x="734291" y="-78811"/>
            <a:ext cx="1072341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Modelling approach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sink term components </a:t>
            </a:r>
          </a:p>
        </p:txBody>
      </p:sp>
      <p:cxnSp>
        <p:nvCxnSpPr>
          <p:cNvPr id="367" name="Straight Connector 366">
            <a:extLst>
              <a:ext uri="{FF2B5EF4-FFF2-40B4-BE49-F238E27FC236}">
                <a16:creationId xmlns:a16="http://schemas.microsoft.com/office/drawing/2014/main" id="{9E382129-94A1-47F6-8DFC-058A4FDE111D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" name="TextBox 367">
            <a:extLst>
              <a:ext uri="{FF2B5EF4-FFF2-40B4-BE49-F238E27FC236}">
                <a16:creationId xmlns:a16="http://schemas.microsoft.com/office/drawing/2014/main" id="{E9B9BA70-A33E-40EF-9B81-C1D123C95DA3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9" name="TextBox 368">
            <a:extLst>
              <a:ext uri="{FF2B5EF4-FFF2-40B4-BE49-F238E27FC236}">
                <a16:creationId xmlns:a16="http://schemas.microsoft.com/office/drawing/2014/main" id="{1620E54A-DF0F-4100-B97F-F6BE6C40E08C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0" name="TextBox 369">
            <a:extLst>
              <a:ext uri="{FF2B5EF4-FFF2-40B4-BE49-F238E27FC236}">
                <a16:creationId xmlns:a16="http://schemas.microsoft.com/office/drawing/2014/main" id="{A7065C6B-BE9C-4EAF-8D18-26021267FF78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287B15C-186D-4742-9AD5-EAEEF67E645D}"/>
                  </a:ext>
                </a:extLst>
              </p:cNvPr>
              <p:cNvSpPr txBox="1"/>
              <p:nvPr/>
            </p:nvSpPr>
            <p:spPr>
              <a:xfrm>
                <a:off x="356182" y="3450327"/>
                <a:ext cx="4034342" cy="18403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d>
                      <m:dPr>
                        <m:ctrlPr>
                          <a:rPr lang="es-ES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sz="1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: The spatial allocation of root water uptake within the soil profile</a:t>
                </a:r>
              </a:p>
              <a:p>
                <a:pPr algn="just"/>
                <a:endParaRPr lang="en-US" sz="16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s-E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1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Time-varying boundary condition reflects temporal dynamics of water loss from the canopy </a:t>
                </a:r>
                <a:endParaRPr lang="en-US" sz="1600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/>
                <a:endParaRPr lang="en-US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287B15C-186D-4742-9AD5-EAEEF67E64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182" y="3450327"/>
                <a:ext cx="4034342" cy="1840312"/>
              </a:xfrm>
              <a:prstGeom prst="rect">
                <a:avLst/>
              </a:prstGeom>
              <a:blipFill>
                <a:blip r:embed="rId5"/>
                <a:stretch>
                  <a:fillRect l="-755" r="-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7399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6C9911-DBDE-4513-BCD6-AAC06470E2DF}"/>
                  </a:ext>
                </a:extLst>
              </p:cNvPr>
              <p:cNvSpPr txBox="1"/>
              <p:nvPr/>
            </p:nvSpPr>
            <p:spPr>
              <a:xfrm>
                <a:off x="-103742" y="1651182"/>
                <a:ext cx="4074890" cy="853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9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𝜃</m:t>
                          </m:r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E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𝐾</m:t>
                          </m:r>
                          <m:d>
                            <m:dPr>
                              <m:ctrlPr>
                                <a:rPr lang="es-E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</m:e>
                          </m:d>
                          <m:d>
                            <m:dPr>
                              <m:ctrlPr>
                                <a:rPr lang="es-E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S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den>
                              </m:f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  <m:r>
                        <a:rPr lang="en-US" sz="18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18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𝑺</m:t>
                      </m:r>
                    </m:oMath>
                  </m:oMathPara>
                </a14:m>
                <a:endParaRPr lang="en-US" sz="18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6C9911-DBDE-4513-BCD6-AAC06470E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3742" y="1651182"/>
                <a:ext cx="4074890" cy="8531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C90CFDF1-212C-424C-8C7B-7FAFE9EEE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070" y="1332917"/>
            <a:ext cx="7234748" cy="3502079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B145F126-A0CB-4579-B04E-C049BB9534E9}"/>
              </a:ext>
            </a:extLst>
          </p:cNvPr>
          <p:cNvSpPr/>
          <p:nvPr/>
        </p:nvSpPr>
        <p:spPr>
          <a:xfrm>
            <a:off x="0" y="0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5C1D2AD-143F-41EA-812A-71978150C130}"/>
                  </a:ext>
                </a:extLst>
              </p:cNvPr>
              <p:cNvSpPr txBox="1"/>
              <p:nvPr/>
            </p:nvSpPr>
            <p:spPr>
              <a:xfrm>
                <a:off x="179948" y="2830930"/>
                <a:ext cx="24823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d>
                        <m:dPr>
                          <m:ctrlPr>
                            <a:rPr lang="es-E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d>
                      <m:sSub>
                        <m:sSubPr>
                          <m:ctrlPr>
                            <a:rPr lang="es-E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5C1D2AD-143F-41EA-812A-71978150C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48" y="2830930"/>
                <a:ext cx="248234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E5CA2D0-8D7B-4FEB-9757-AE7C1EA282D1}"/>
                  </a:ext>
                </a:extLst>
              </p:cNvPr>
              <p:cNvSpPr/>
              <p:nvPr/>
            </p:nvSpPr>
            <p:spPr>
              <a:xfrm>
                <a:off x="734291" y="-78811"/>
                <a:ext cx="10723418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Modelling approach</a:t>
                </a:r>
              </a:p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sink term components: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d>
                      <m:dPr>
                        <m:ctrlPr>
                          <a:rPr lang="es-E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endPara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E5CA2D0-8D7B-4FEB-9757-AE7C1EA282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291" y="-78811"/>
                <a:ext cx="10723418" cy="892552"/>
              </a:xfrm>
              <a:prstGeom prst="rect">
                <a:avLst/>
              </a:prstGeom>
              <a:blipFill>
                <a:blip r:embed="rId6"/>
                <a:stretch>
                  <a:fillRect t="-6849" b="-15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7" name="Straight Connector 366">
            <a:extLst>
              <a:ext uri="{FF2B5EF4-FFF2-40B4-BE49-F238E27FC236}">
                <a16:creationId xmlns:a16="http://schemas.microsoft.com/office/drawing/2014/main" id="{9E382129-94A1-47F6-8DFC-058A4FDE111D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" name="TextBox 367">
            <a:extLst>
              <a:ext uri="{FF2B5EF4-FFF2-40B4-BE49-F238E27FC236}">
                <a16:creationId xmlns:a16="http://schemas.microsoft.com/office/drawing/2014/main" id="{E9B9BA70-A33E-40EF-9B81-C1D123C95DA3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9" name="TextBox 368">
            <a:extLst>
              <a:ext uri="{FF2B5EF4-FFF2-40B4-BE49-F238E27FC236}">
                <a16:creationId xmlns:a16="http://schemas.microsoft.com/office/drawing/2014/main" id="{1620E54A-DF0F-4100-B97F-F6BE6C40E08C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0" name="TextBox 369">
            <a:extLst>
              <a:ext uri="{FF2B5EF4-FFF2-40B4-BE49-F238E27FC236}">
                <a16:creationId xmlns:a16="http://schemas.microsoft.com/office/drawing/2014/main" id="{A7065C6B-BE9C-4EAF-8D18-26021267FF78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580BF0-B2CC-4DA4-9A80-B86213464EA9}"/>
              </a:ext>
            </a:extLst>
          </p:cNvPr>
          <p:cNvCxnSpPr>
            <a:cxnSpLocks/>
          </p:cNvCxnSpPr>
          <p:nvPr/>
        </p:nvCxnSpPr>
        <p:spPr>
          <a:xfrm>
            <a:off x="10107038" y="1332917"/>
            <a:ext cx="0" cy="350207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9B57960-22CF-4FC5-9802-FA1F9ABCA157}"/>
              </a:ext>
            </a:extLst>
          </p:cNvPr>
          <p:cNvCxnSpPr>
            <a:cxnSpLocks/>
          </p:cNvCxnSpPr>
          <p:nvPr/>
        </p:nvCxnSpPr>
        <p:spPr>
          <a:xfrm flipH="1">
            <a:off x="9849255" y="1313461"/>
            <a:ext cx="515566" cy="0"/>
          </a:xfrm>
          <a:prstGeom prst="line">
            <a:avLst/>
          </a:prstGeom>
          <a:ln w="1905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6" name="TextBox 375">
                <a:extLst>
                  <a:ext uri="{FF2B5EF4-FFF2-40B4-BE49-F238E27FC236}">
                    <a16:creationId xmlns:a16="http://schemas.microsoft.com/office/drawing/2014/main" id="{6EB366F4-5569-4DF7-B0C2-B5FA54BEC5A0}"/>
                  </a:ext>
                </a:extLst>
              </p:cNvPr>
              <p:cNvSpPr txBox="1"/>
              <p:nvPr/>
            </p:nvSpPr>
            <p:spPr>
              <a:xfrm>
                <a:off x="8299709" y="1049740"/>
                <a:ext cx="172326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Classical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d>
                      <m:dPr>
                        <m:ctrlPr>
                          <a:rPr lang="es-E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76" name="TextBox 375">
                <a:extLst>
                  <a:ext uri="{FF2B5EF4-FFF2-40B4-BE49-F238E27FC236}">
                    <a16:creationId xmlns:a16="http://schemas.microsoft.com/office/drawing/2014/main" id="{6EB366F4-5569-4DF7-B0C2-B5FA54BEC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9709" y="1049740"/>
                <a:ext cx="1723269" cy="369332"/>
              </a:xfrm>
              <a:prstGeom prst="rect">
                <a:avLst/>
              </a:prstGeom>
              <a:blipFill>
                <a:blip r:embed="rId8"/>
                <a:stretch>
                  <a:fillRect l="-3191"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7" name="TextBox 376">
                <a:extLst>
                  <a:ext uri="{FF2B5EF4-FFF2-40B4-BE49-F238E27FC236}">
                    <a16:creationId xmlns:a16="http://schemas.microsoft.com/office/drawing/2014/main" id="{B90D2494-2655-4F70-90E1-F4FBCE1F9CDD}"/>
                  </a:ext>
                </a:extLst>
              </p:cNvPr>
              <p:cNvSpPr txBox="1"/>
              <p:nvPr/>
            </p:nvSpPr>
            <p:spPr>
              <a:xfrm>
                <a:off x="10364821" y="1049740"/>
                <a:ext cx="172326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New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d>
                      <m:dPr>
                        <m:ctrlPr>
                          <a:rPr lang="es-E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77" name="TextBox 376">
                <a:extLst>
                  <a:ext uri="{FF2B5EF4-FFF2-40B4-BE49-F238E27FC236}">
                    <a16:creationId xmlns:a16="http://schemas.microsoft.com/office/drawing/2014/main" id="{B90D2494-2655-4F70-90E1-F4FBCE1F9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4821" y="1049740"/>
                <a:ext cx="1723269" cy="369332"/>
              </a:xfrm>
              <a:prstGeom prst="rect">
                <a:avLst/>
              </a:prstGeom>
              <a:blipFill>
                <a:blip r:embed="rId9"/>
                <a:stretch>
                  <a:fillRect l="-2827"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9" name="Right Brace 378">
            <a:extLst>
              <a:ext uri="{FF2B5EF4-FFF2-40B4-BE49-F238E27FC236}">
                <a16:creationId xmlns:a16="http://schemas.microsoft.com/office/drawing/2014/main" id="{1B683284-4EF0-48E7-B276-C4462DD3DB76}"/>
              </a:ext>
            </a:extLst>
          </p:cNvPr>
          <p:cNvSpPr/>
          <p:nvPr/>
        </p:nvSpPr>
        <p:spPr>
          <a:xfrm rot="5400000">
            <a:off x="7526400" y="2444190"/>
            <a:ext cx="189832" cy="4971445"/>
          </a:xfrm>
          <a:prstGeom prst="rightBrace">
            <a:avLst>
              <a:gd name="adj1" fmla="val 355729"/>
              <a:gd name="adj2" fmla="val 70877"/>
            </a:avLst>
          </a:prstGeom>
          <a:ln w="19050">
            <a:solidFill>
              <a:srgbClr val="3B50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A744F8F4-1CB3-49F4-820B-DDC19CD6091C}"/>
              </a:ext>
            </a:extLst>
          </p:cNvPr>
          <p:cNvSpPr txBox="1"/>
          <p:nvPr/>
        </p:nvSpPr>
        <p:spPr>
          <a:xfrm>
            <a:off x="9605420" y="5052988"/>
            <a:ext cx="28546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needed </a:t>
            </a:r>
            <a:r>
              <a:rPr lang="es-ES" sz="1600" dirty="0"/>
              <a:t>😏</a:t>
            </a:r>
            <a:endParaRPr lang="en-US" sz="1600" dirty="0"/>
          </a:p>
        </p:txBody>
      </p:sp>
      <p:sp>
        <p:nvSpPr>
          <p:cNvPr id="382" name="Right Brace 381">
            <a:extLst>
              <a:ext uri="{FF2B5EF4-FFF2-40B4-BE49-F238E27FC236}">
                <a16:creationId xmlns:a16="http://schemas.microsoft.com/office/drawing/2014/main" id="{02EC2094-5946-4DDD-833C-E539CBFDF71B}"/>
              </a:ext>
            </a:extLst>
          </p:cNvPr>
          <p:cNvSpPr/>
          <p:nvPr/>
        </p:nvSpPr>
        <p:spPr>
          <a:xfrm rot="5400000">
            <a:off x="10794770" y="4119106"/>
            <a:ext cx="227821" cy="1603285"/>
          </a:xfrm>
          <a:prstGeom prst="rightBrace">
            <a:avLst>
              <a:gd name="adj1" fmla="val 121257"/>
              <a:gd name="adj2" fmla="val 48363"/>
            </a:avLst>
          </a:prstGeom>
          <a:ln w="19050">
            <a:solidFill>
              <a:srgbClr val="3B50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3" name="Rectangle 382">
            <a:extLst>
              <a:ext uri="{FF2B5EF4-FFF2-40B4-BE49-F238E27FC236}">
                <a16:creationId xmlns:a16="http://schemas.microsoft.com/office/drawing/2014/main" id="{43E264DD-4E3F-4F31-BA5A-244F52C35498}"/>
              </a:ext>
            </a:extLst>
          </p:cNvPr>
          <p:cNvSpPr/>
          <p:nvPr/>
        </p:nvSpPr>
        <p:spPr>
          <a:xfrm>
            <a:off x="10136222" y="1045211"/>
            <a:ext cx="1818972" cy="4887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DB1CC5A-E8BF-4924-8461-E646770E279E}"/>
                  </a:ext>
                </a:extLst>
              </p:cNvPr>
              <p:cNvSpPr txBox="1"/>
              <p:nvPr/>
            </p:nvSpPr>
            <p:spPr>
              <a:xfrm>
                <a:off x="356182" y="3450327"/>
                <a:ext cx="4034342" cy="18403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d>
                      <m:dPr>
                        <m:ctrlPr>
                          <a:rPr lang="es-ES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sz="1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: The spatial allocation of root water uptake within the soil profile</a:t>
                </a:r>
              </a:p>
              <a:p>
                <a:pPr algn="just"/>
                <a:endParaRPr lang="en-US" sz="16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s-E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1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Time-varying boundary condition reflects temporal dynamics of water loss from the canopy </a:t>
                </a:r>
                <a:endParaRPr lang="en-US" sz="1600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/>
                <a:endParaRPr lang="en-US" sz="1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DB1CC5A-E8BF-4924-8461-E646770E2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182" y="3450327"/>
                <a:ext cx="4034342" cy="1840312"/>
              </a:xfrm>
              <a:prstGeom prst="rect">
                <a:avLst/>
              </a:prstGeom>
              <a:blipFill>
                <a:blip r:embed="rId11"/>
                <a:stretch>
                  <a:fillRect l="-755" r="-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2F7DCED-CA56-4CFF-A7CD-3B7A9BDF4E05}"/>
                  </a:ext>
                </a:extLst>
              </p:cNvPr>
              <p:cNvSpPr txBox="1"/>
              <p:nvPr/>
            </p:nvSpPr>
            <p:spPr>
              <a:xfrm>
                <a:off x="3714741" y="5052988"/>
                <a:ext cx="5763796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d>
                      <m:dPr>
                        <m:ctrlPr>
                          <a:rPr lang="es-E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sz="1600" dirty="0"/>
                  <a:t>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a function of empirical parameters   </a:t>
                </a:r>
              </a:p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rooting zone depth (L</a:t>
                </a:r>
                <a:r>
                  <a:rPr lang="en-US" sz="16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a decay rate (</a:t>
                </a:r>
                <a:r>
                  <a:rPr lang="el-GR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(for the exponential)</a:t>
                </a:r>
              </a:p>
              <a:p>
                <a:pPr algn="ctr"/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→ Need calibration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2F7DCED-CA56-4CFF-A7CD-3B7A9BDF4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4741" y="5052988"/>
                <a:ext cx="5763796" cy="861774"/>
              </a:xfrm>
              <a:prstGeom prst="rect">
                <a:avLst/>
              </a:prstGeom>
              <a:blipFill>
                <a:blip r:embed="rId12"/>
                <a:stretch>
                  <a:fillRect t="-2837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0158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15566</TotalTime>
  <Words>1823</Words>
  <Application>Microsoft Office PowerPoint</Application>
  <PresentationFormat>Widescreen</PresentationFormat>
  <Paragraphs>458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Loujain</dc:creator>
  <cp:lastModifiedBy>Loujain Alharfouch</cp:lastModifiedBy>
  <cp:revision>952</cp:revision>
  <dcterms:created xsi:type="dcterms:W3CDTF">2024-09-05T09:20:39Z</dcterms:created>
  <dcterms:modified xsi:type="dcterms:W3CDTF">2026-05-20T21:41:16Z</dcterms:modified>
</cp:coreProperties>
</file>