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5" r:id="rId2"/>
    <p:sldId id="280" r:id="rId3"/>
    <p:sldId id="259" r:id="rId4"/>
    <p:sldId id="315" r:id="rId5"/>
    <p:sldId id="260" r:id="rId6"/>
    <p:sldId id="282" r:id="rId7"/>
    <p:sldId id="294" r:id="rId8"/>
    <p:sldId id="297" r:id="rId9"/>
    <p:sldId id="316" r:id="rId10"/>
    <p:sldId id="298" r:id="rId11"/>
    <p:sldId id="299" r:id="rId12"/>
    <p:sldId id="300" r:id="rId13"/>
    <p:sldId id="285" r:id="rId14"/>
    <p:sldId id="269" r:id="rId15"/>
    <p:sldId id="314" r:id="rId16"/>
    <p:sldId id="301" r:id="rId17"/>
    <p:sldId id="312" r:id="rId18"/>
    <p:sldId id="313" r:id="rId19"/>
    <p:sldId id="310" r:id="rId20"/>
    <p:sldId id="311" r:id="rId21"/>
    <p:sldId id="286" r:id="rId22"/>
    <p:sldId id="317" r:id="rId23"/>
    <p:sldId id="318" r:id="rId24"/>
    <p:sldId id="268" r:id="rId25"/>
    <p:sldId id="290" r:id="rId26"/>
    <p:sldId id="270" r:id="rId27"/>
    <p:sldId id="271" r:id="rId28"/>
    <p:sldId id="277" r:id="rId29"/>
    <p:sldId id="303" r:id="rId30"/>
    <p:sldId id="293" r:id="rId31"/>
    <p:sldId id="305" r:id="rId32"/>
    <p:sldId id="302" r:id="rId33"/>
    <p:sldId id="308" r:id="rId34"/>
    <p:sldId id="319" r:id="rId35"/>
  </p:sldIdLst>
  <p:sldSz cx="12192000" cy="6858000"/>
  <p:notesSz cx="6797675" cy="9926638"/>
  <p:defaultTextStyle>
    <a:defPPr>
      <a:defRPr lang="fr-FR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30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0000"/>
    <a:srgbClr val="0070C0"/>
    <a:srgbClr val="12FF12"/>
    <a:srgbClr val="8FAADC"/>
    <a:srgbClr val="8B7A69"/>
    <a:srgbClr val="73595C"/>
    <a:srgbClr val="6A5B4F"/>
    <a:srgbClr val="796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85348" autoAdjust="0"/>
  </p:normalViewPr>
  <p:slideViewPr>
    <p:cSldViewPr snapToGrid="0" showGuides="1">
      <p:cViewPr varScale="1">
        <p:scale>
          <a:sx n="84" d="100"/>
          <a:sy n="84" d="100"/>
        </p:scale>
        <p:origin x="624" y="67"/>
      </p:cViewPr>
      <p:guideLst>
        <p:guide orient="horz" pos="527"/>
        <p:guide pos="30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7582786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7818858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AC42F0-94FB-4B02-A090-FC9D5AEC3C4A}" type="datetimeFigureOut">
              <a:rPr lang="fr-FR"/>
              <a:t>20/05/2026</a:t>
            </a:fld>
            <a:endParaRPr lang="fr-FR"/>
          </a:p>
        </p:txBody>
      </p:sp>
      <p:sp>
        <p:nvSpPr>
          <p:cNvPr id="166799539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204907537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35724430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82493823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BFF9B03-208F-40BF-9515-F5CCEEA2446B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368584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6963801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Hi,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I’m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Eric, </a:t>
            </a:r>
          </a:p>
          <a:p>
            <a:pPr algn="l">
              <a:defRPr/>
            </a:pP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story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I’m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gonna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tell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today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about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preferential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flow in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soils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algn="l">
              <a:defRPr/>
            </a:pP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And how X-ray CT can help to test the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models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preferential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flow to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their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very</a:t>
            </a:r>
            <a:r>
              <a:rPr lang="fr-FR" sz="1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1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limits</a:t>
            </a:r>
            <a:endParaRPr dirty="0"/>
          </a:p>
        </p:txBody>
      </p:sp>
      <p:sp>
        <p:nvSpPr>
          <p:cNvPr id="32559112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82563" indent="-182563"/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Simplified, physic based equations</a:t>
            </a:r>
          </a:p>
          <a:p>
            <a:pPr marL="182563" indent="-182563"/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In which characteristics of the macropore network are used as parameters : </a:t>
            </a:r>
          </a:p>
          <a:p>
            <a:pPr marL="182563" indent="-182563"/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One is the macropore volume  by volume of soil; </a:t>
            </a:r>
          </a:p>
          <a:p>
            <a:pPr marL="182563" indent="-182563"/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The second is the  </a:t>
            </a:r>
            <a:r>
              <a:rPr lang="fr-FR" dirty="0" err="1">
                <a:solidFill>
                  <a:srgbClr val="FF0000"/>
                </a:solidFill>
              </a:rPr>
              <a:t>mean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half</a:t>
            </a:r>
            <a:r>
              <a:rPr lang="fr-FR" dirty="0">
                <a:solidFill>
                  <a:srgbClr val="FF0000"/>
                </a:solidFill>
              </a:rPr>
              <a:t> distance </a:t>
            </a:r>
            <a:r>
              <a:rPr lang="fr-FR" dirty="0" err="1">
                <a:solidFill>
                  <a:srgbClr val="FF0000"/>
                </a:solidFill>
              </a:rPr>
              <a:t>between</a:t>
            </a:r>
            <a:r>
              <a:rPr lang="fr-FR" dirty="0">
                <a:solidFill>
                  <a:srgbClr val="FF0000"/>
                </a:solidFill>
              </a:rPr>
              <a:t> macropores </a:t>
            </a:r>
          </a:p>
          <a:p>
            <a:pPr marL="182563" indent="-182563"/>
            <a:endParaRPr lang="en-US" sz="12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70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042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wuld</a:t>
            </a:r>
            <a:r>
              <a:rPr lang="fr-FR" dirty="0"/>
              <a:t> like in the </a:t>
            </a:r>
            <a:r>
              <a:rPr lang="fr-FR" dirty="0" err="1"/>
              <a:t>near</a:t>
            </a:r>
            <a:r>
              <a:rPr lang="fr-FR" dirty="0"/>
              <a:t> future model </a:t>
            </a:r>
            <a:r>
              <a:rPr lang="fr-FR" dirty="0" err="1"/>
              <a:t>eathworms</a:t>
            </a:r>
            <a:r>
              <a:rPr lang="fr-FR" dirty="0"/>
              <a:t> population </a:t>
            </a:r>
            <a:r>
              <a:rPr lang="fr-FR" dirty="0" err="1"/>
              <a:t>dynamics</a:t>
            </a:r>
            <a:endParaRPr lang="fr-FR"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How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create</a:t>
            </a:r>
            <a:r>
              <a:rPr lang="fr-FR" dirty="0"/>
              <a:t> macropore and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How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affets</a:t>
            </a:r>
            <a:r>
              <a:rPr lang="fr-FR" dirty="0"/>
              <a:t> </a:t>
            </a:r>
            <a:r>
              <a:rPr lang="fr-FR" dirty="0" err="1"/>
              <a:t>wayrt</a:t>
            </a:r>
            <a:r>
              <a:rPr lang="fr-FR" dirty="0"/>
              <a:t> transferts</a:t>
            </a: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8350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Parmi la biodiversité du sol, les vers de terre constituent 80% de la biomasse  des sols.</a:t>
            </a:r>
            <a:endParaRPr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Ils rendent aussi un certains nombre de fonctions et de services</a:t>
            </a:r>
            <a:endParaRPr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Ils accroissent la DISPONIBILITE des nutriments pour les plantes et les autres organismes du sol, la stabilité de la structure</a:t>
            </a:r>
            <a:endParaRPr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et ils  contribuent à la régulation des flux d’eau </a:t>
            </a:r>
            <a:endParaRPr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en creusant des galeries suffisamment larges…</a:t>
            </a: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572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42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9350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520036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33ED9-ABD7-2A76-8222-EA5B7BA57FAA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42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9350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Dans ce projet, nous proposons d’aborder 2 questions : fondamentale et appliquée</a:t>
            </a:r>
            <a:endParaRPr sz="1200"/>
          </a:p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La 1ere, ...on se propose ici d’étudier la cascade d’effets depuis les effets sub individuels jusqu’au ES en passant par les effets sur les THV nivo individus/pop</a:t>
            </a:r>
            <a:endParaRPr sz="1200"/>
          </a:p>
          <a:p>
            <a:pPr>
              <a:defRPr/>
            </a:pPr>
            <a:r>
              <a:rPr lang="fr-FR" sz="12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 La 2eme...appui aux politiques publiques et décisions réglementaires</a:t>
            </a:r>
            <a:endParaRPr sz="1200"/>
          </a:p>
          <a:p>
            <a:pPr>
              <a:defRPr/>
            </a:pPr>
            <a:endParaRPr/>
          </a:p>
        </p:txBody>
      </p:sp>
      <p:sp>
        <p:nvSpPr>
          <p:cNvPr id="520036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33ED9-ABD7-2A76-8222-EA5B7BA57FAA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47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42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9350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each time step: the local changes in grey levels 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thresholded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intersected with the macropore network.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dirty="0"/>
          </a:p>
        </p:txBody>
      </p:sp>
      <p:sp>
        <p:nvSpPr>
          <p:cNvPr id="520036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33ED9-ABD7-2A76-8222-EA5B7BA57FAA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889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42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9350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each time step: the local changes in grey levels 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thresholded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intersected with the macropore network.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dirty="0"/>
          </a:p>
        </p:txBody>
      </p:sp>
      <p:sp>
        <p:nvSpPr>
          <p:cNvPr id="520036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33ED9-ABD7-2A76-8222-EA5B7BA57FAA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509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42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9350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each time step: the local changes in grey levels 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thresholded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intersected with the macropore network.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dirty="0"/>
          </a:p>
        </p:txBody>
      </p:sp>
      <p:sp>
        <p:nvSpPr>
          <p:cNvPr id="520036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33ED9-ABD7-2A76-8222-EA5B7BA57FAA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911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42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9350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each time step: the local changes in grey levels 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thresholded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intersected with the macropore network.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dirty="0"/>
          </a:p>
        </p:txBody>
      </p:sp>
      <p:sp>
        <p:nvSpPr>
          <p:cNvPr id="520036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33ED9-ABD7-2A76-8222-EA5B7BA57FAA}" type="slidenum">
              <a:r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30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In the </a:t>
            </a:r>
            <a:r>
              <a:rPr lang="fr-FR" dirty="0" err="1"/>
              <a:t>soil</a:t>
            </a:r>
            <a:r>
              <a:rPr lang="fr-FR" dirty="0"/>
              <a:t>, </a:t>
            </a:r>
            <a:r>
              <a:rPr lang="fr-FR" dirty="0" err="1"/>
              <a:t>there</a:t>
            </a:r>
            <a:r>
              <a:rPr lang="fr-FR" dirty="0"/>
              <a:t> are plants </a:t>
            </a:r>
            <a:r>
              <a:rPr lang="fr-FR" dirty="0" err="1"/>
              <a:t>above</a:t>
            </a:r>
            <a:r>
              <a:rPr lang="fr-FR" dirty="0"/>
              <a:t>  </a:t>
            </a:r>
            <a:r>
              <a:rPr lang="fr-FR" dirty="0" err="1"/>
              <a:t>ground</a:t>
            </a:r>
            <a:r>
              <a:rPr lang="fr-FR" dirty="0"/>
              <a:t> and </a:t>
            </a:r>
            <a:r>
              <a:rPr lang="fr-FR" dirty="0" err="1"/>
              <a:t>earthworms</a:t>
            </a:r>
            <a:r>
              <a:rPr lang="fr-FR" dirty="0"/>
              <a:t> </a:t>
            </a:r>
            <a:r>
              <a:rPr lang="fr-FR" dirty="0" err="1"/>
              <a:t>below</a:t>
            </a:r>
            <a:r>
              <a:rPr lang="fr-FR" dirty="0"/>
              <a:t>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contribute</a:t>
            </a:r>
            <a:r>
              <a:rPr lang="fr-FR" dirty="0"/>
              <a:t> to one of the services </a:t>
            </a:r>
            <a:r>
              <a:rPr lang="fr-FR" dirty="0" err="1"/>
              <a:t>provided</a:t>
            </a:r>
            <a:r>
              <a:rPr lang="fr-FR" dirty="0"/>
              <a:t> by </a:t>
            </a:r>
            <a:r>
              <a:rPr lang="fr-FR" dirty="0" err="1"/>
              <a:t>soils</a:t>
            </a:r>
            <a:r>
              <a:rPr lang="fr-FR" dirty="0"/>
              <a:t>,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 err="1"/>
              <a:t>Whic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regulation</a:t>
            </a:r>
            <a:r>
              <a:rPr lang="fr-FR" dirty="0"/>
              <a:t> of water fluxes by </a:t>
            </a:r>
            <a:r>
              <a:rPr lang="fr-FR" dirty="0" err="1"/>
              <a:t>creating</a:t>
            </a:r>
            <a:r>
              <a:rPr lang="fr-FR" dirty="0"/>
              <a:t> …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167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042648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993502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constrained the model the best we could and we’re going to see how it is doing.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dirty="0"/>
          </a:p>
        </p:txBody>
      </p:sp>
      <p:sp>
        <p:nvSpPr>
          <p:cNvPr id="5200365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133ED9-ABD7-2A76-8222-EA5B7BA57FAA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775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470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4362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406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299412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58307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8900789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F3D237-59E7-0138-4297-C7CB2CE34378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299412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58307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8900789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F3D237-59E7-0138-4297-C7CB2CE34378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914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77357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1784649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9935156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4EE2AC-710A-44F8-E818-4E6F951E65F8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743018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241168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3810012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3E153F-841E-3AF4-ECB8-0B900A4B577C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1782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99327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1555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FB2513-8B12-2625-A35B-C16F09ABA5D0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1782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99327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1555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FB2513-8B12-2625-A35B-C16F09ABA5D0}" type="slidenum">
              <a:rPr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64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529895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4419437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… MACROPORES …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In </a:t>
            </a:r>
            <a:r>
              <a:rPr lang="fr-FR" dirty="0" err="1"/>
              <a:t>decayed</a:t>
            </a:r>
            <a:r>
              <a:rPr lang="fr-FR" dirty="0"/>
              <a:t> root channels and </a:t>
            </a:r>
            <a:r>
              <a:rPr lang="fr-FR" dirty="0" err="1"/>
              <a:t>earthworm</a:t>
            </a:r>
            <a:r>
              <a:rPr lang="fr-FR" dirty="0"/>
              <a:t> b[eu]</a:t>
            </a:r>
            <a:r>
              <a:rPr lang="fr-FR" dirty="0" err="1"/>
              <a:t>rrows</a:t>
            </a:r>
            <a:endParaRPr dirty="0"/>
          </a:p>
        </p:txBody>
      </p:sp>
      <p:sp>
        <p:nvSpPr>
          <p:cNvPr id="111491763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1782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99327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1555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FB2513-8B12-2625-A35B-C16F09ABA5D0}" type="slidenum">
              <a:rPr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254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1782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99327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1555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FB2513-8B12-2625-A35B-C16F09ABA5D0}" type="slidenum">
              <a:rPr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453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1782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99327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1555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FB2513-8B12-2625-A35B-C16F09ABA5D0}" type="slidenum">
              <a:rPr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488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17828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299327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31555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FB2513-8B12-2625-A35B-C16F09ABA5D0}" type="slidenum">
              <a:rPr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82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529895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44194375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 err="1"/>
              <a:t>Where</a:t>
            </a:r>
            <a:r>
              <a:rPr lang="fr-FR" dirty="0"/>
              <a:t> water can flow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quickly</a:t>
            </a:r>
            <a:endParaRPr lang="fr-FR" dirty="0"/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 err="1"/>
              <a:t>under</a:t>
            </a:r>
            <a:r>
              <a:rPr lang="fr-FR" dirty="0"/>
              <a:t> the action of </a:t>
            </a:r>
            <a:r>
              <a:rPr lang="fr-FR" dirty="0" err="1"/>
              <a:t>gravity</a:t>
            </a:r>
            <a:r>
              <a:rPr lang="fr-FR" dirty="0"/>
              <a:t>  and bypasses </a:t>
            </a:r>
            <a:r>
              <a:rPr lang="fr-FR" dirty="0" err="1"/>
              <a:t>most</a:t>
            </a:r>
            <a:r>
              <a:rPr lang="fr-FR" dirty="0"/>
              <a:t> of the </a:t>
            </a:r>
            <a:r>
              <a:rPr lang="fr-FR" dirty="0" err="1"/>
              <a:t>soil</a:t>
            </a:r>
            <a:r>
              <a:rPr lang="fr-FR" dirty="0"/>
              <a:t> matrix</a:t>
            </a:r>
            <a:endParaRPr dirty="0"/>
          </a:p>
        </p:txBody>
      </p:sp>
      <p:sp>
        <p:nvSpPr>
          <p:cNvPr id="111491763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28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333753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80821984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 err="1"/>
              <a:t>Some</a:t>
            </a:r>
            <a:r>
              <a:rPr lang="fr-FR" dirty="0"/>
              <a:t> exchanges of water </a:t>
            </a:r>
            <a:r>
              <a:rPr lang="fr-FR" dirty="0" err="1"/>
              <a:t>between</a:t>
            </a:r>
            <a:r>
              <a:rPr lang="fr-FR" dirty="0"/>
              <a:t> the macropores and the </a:t>
            </a:r>
            <a:r>
              <a:rPr lang="fr-FR" dirty="0" err="1"/>
              <a:t>surrounding</a:t>
            </a:r>
            <a:r>
              <a:rPr lang="fr-FR" dirty="0"/>
              <a:t> matrix are possible,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 as </a:t>
            </a:r>
            <a:r>
              <a:rPr lang="fr-FR" dirty="0" err="1"/>
              <a:t>evidenced</a:t>
            </a:r>
            <a:r>
              <a:rPr lang="fr-FR" dirty="0"/>
              <a:t> by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blue</a:t>
            </a:r>
            <a:r>
              <a:rPr lang="fr-FR" dirty="0"/>
              <a:t> </a:t>
            </a:r>
            <a:r>
              <a:rPr lang="fr-FR" dirty="0" err="1"/>
              <a:t>dye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sorbs</a:t>
            </a:r>
            <a:r>
              <a:rPr lang="fr-FR" dirty="0"/>
              <a:t> to </a:t>
            </a:r>
            <a:r>
              <a:rPr lang="fr-FR" dirty="0" err="1"/>
              <a:t>soils</a:t>
            </a:r>
            <a:r>
              <a:rPr lang="fr-FR" dirty="0"/>
              <a:t>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And by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group.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7600472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This </a:t>
            </a:r>
            <a:r>
              <a:rPr lang="fr-FR" dirty="0" err="1"/>
              <a:t>complicated</a:t>
            </a:r>
            <a:r>
              <a:rPr lang="fr-FR" dirty="0"/>
              <a:t> macropore network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modeled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1D </a:t>
            </a:r>
            <a:r>
              <a:rPr lang="fr-FR" dirty="0" err="1"/>
              <a:t>compartment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900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1636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In the macropores, the Richards </a:t>
            </a:r>
            <a:r>
              <a:rPr lang="fr-FR" dirty="0" err="1"/>
              <a:t>equation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apply</a:t>
            </a:r>
            <a:r>
              <a:rPr lang="fr-FR" dirty="0"/>
              <a:t>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And </a:t>
            </a:r>
            <a:r>
              <a:rPr lang="fr-FR" dirty="0" err="1"/>
              <a:t>Germann</a:t>
            </a:r>
            <a:r>
              <a:rPr lang="fr-FR" dirty="0"/>
              <a:t> at the </a:t>
            </a:r>
            <a:r>
              <a:rPr lang="fr-FR" dirty="0" err="1"/>
              <a:t>begining</a:t>
            </a:r>
            <a:r>
              <a:rPr lang="fr-FR" dirty="0"/>
              <a:t> of the eighties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 </a:t>
            </a:r>
            <a:r>
              <a:rPr lang="fr-FR" dirty="0" err="1"/>
              <a:t>popul</a:t>
            </a:r>
            <a:r>
              <a:rPr lang="fr-FR" dirty="0"/>
              <a:t>[eu]</a:t>
            </a:r>
            <a:r>
              <a:rPr lang="fr-FR" dirty="0" err="1"/>
              <a:t>rized</a:t>
            </a:r>
            <a:r>
              <a:rPr lang="fr-FR" dirty="0"/>
              <a:t> the </a:t>
            </a:r>
            <a:r>
              <a:rPr lang="fr-FR" dirty="0" err="1"/>
              <a:t>idea</a:t>
            </a:r>
            <a:r>
              <a:rPr lang="fr-FR" dirty="0"/>
              <a:t> of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dirty="0" err="1"/>
              <a:t>Kinematic</a:t>
            </a:r>
            <a:r>
              <a:rPr lang="fr-FR" dirty="0"/>
              <a:t> </a:t>
            </a:r>
            <a:r>
              <a:rPr lang="fr-FR" dirty="0" err="1"/>
              <a:t>Wave</a:t>
            </a:r>
            <a:r>
              <a:rPr lang="fr-FR" dirty="0"/>
              <a:t> to </a:t>
            </a:r>
            <a:r>
              <a:rPr lang="fr-FR" dirty="0" err="1"/>
              <a:t>describe</a:t>
            </a:r>
            <a:r>
              <a:rPr lang="fr-FR" dirty="0"/>
              <a:t> the fast </a:t>
            </a:r>
            <a:r>
              <a:rPr lang="fr-FR" dirty="0" err="1"/>
              <a:t>preferential</a:t>
            </a:r>
            <a:r>
              <a:rPr lang="fr-FR" dirty="0"/>
              <a:t> flow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This [eu]</a:t>
            </a:r>
            <a:r>
              <a:rPr lang="fr-FR" dirty="0" err="1"/>
              <a:t>mounts</a:t>
            </a:r>
            <a:r>
              <a:rPr lang="fr-FR" dirty="0"/>
              <a:t> to </a:t>
            </a:r>
            <a:r>
              <a:rPr lang="fr-FR" dirty="0" err="1"/>
              <a:t>say</a:t>
            </a:r>
            <a:r>
              <a:rPr lang="fr-FR" dirty="0"/>
              <a:t>  </a:t>
            </a:r>
            <a:r>
              <a:rPr lang="fr-FR" dirty="0" err="1"/>
              <a:t>that</a:t>
            </a:r>
            <a:r>
              <a:rPr lang="fr-FR" dirty="0"/>
              <a:t> the flow rate out of the macropores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proportional</a:t>
            </a:r>
            <a:r>
              <a:rPr lang="fr-FR" dirty="0"/>
              <a:t> to a power </a:t>
            </a:r>
            <a:r>
              <a:rPr lang="fr-FR" dirty="0" err="1"/>
              <a:t>law</a:t>
            </a:r>
            <a:r>
              <a:rPr lang="fr-FR" dirty="0"/>
              <a:t> of the of the macropore water content. </a:t>
            </a: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9798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1376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50513218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possible to show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hypotesis</a:t>
            </a:r>
            <a:r>
              <a:rPr lang="fr-FR" dirty="0"/>
              <a:t> </a:t>
            </a:r>
            <a:r>
              <a:rPr lang="fr-FR" dirty="0" err="1"/>
              <a:t>implies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The </a:t>
            </a:r>
            <a:r>
              <a:rPr lang="fr-FR" dirty="0" err="1"/>
              <a:t>wettedspecific</a:t>
            </a:r>
            <a:r>
              <a:rPr lang="fr-FR" dirty="0"/>
              <a:t> surface are of the macropores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proportional</a:t>
            </a:r>
            <a:r>
              <a:rPr lang="fr-FR" dirty="0"/>
              <a:t> to a power </a:t>
            </a:r>
            <a:r>
              <a:rPr lang="fr-FR" dirty="0" err="1"/>
              <a:t>law</a:t>
            </a:r>
            <a:r>
              <a:rPr lang="fr-FR" dirty="0"/>
              <a:t> —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exponent</a:t>
            </a:r>
            <a:r>
              <a:rPr lang="fr-FR" dirty="0"/>
              <a:t> — of the macropore water content. 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The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exponents</a:t>
            </a:r>
            <a:r>
              <a:rPr lang="fr-FR" dirty="0"/>
              <a:t> are </a:t>
            </a:r>
            <a:r>
              <a:rPr lang="fr-FR" dirty="0" err="1"/>
              <a:t>linked</a:t>
            </a:r>
            <a:r>
              <a:rPr lang="fr-FR" dirty="0"/>
              <a:t> by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relationship</a:t>
            </a:r>
            <a:r>
              <a:rPr lang="fr-FR" dirty="0"/>
              <a:t>.</a:t>
            </a:r>
          </a:p>
          <a:p>
            <a:pPr marL="0" marR="0" lv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 err="1"/>
              <a:t>We</a:t>
            </a:r>
            <a:r>
              <a:rPr lang="fr-FR" dirty="0"/>
              <a:t> ‘</a:t>
            </a:r>
            <a:r>
              <a:rPr lang="fr-FR" dirty="0" err="1"/>
              <a:t>ll</a:t>
            </a:r>
            <a:r>
              <a:rPr lang="fr-FR" dirty="0"/>
              <a:t> come back to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 on.</a:t>
            </a:r>
            <a:endParaRPr dirty="0"/>
          </a:p>
        </p:txBody>
      </p:sp>
      <p:sp>
        <p:nvSpPr>
          <p:cNvPr id="79536467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BFF9B03-208F-40BF-9515-F5CCEEA2446B}" type="slidenum">
              <a:rPr lang="fr-F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219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7363364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11795715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sp>
        <p:nvSpPr>
          <p:cNvPr id="203674997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45056197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5612251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356801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044380280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7815509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06359971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3565199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0771005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33083609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0523292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26236636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219616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430820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51107996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6226100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55388466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3305501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4883448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94128133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48060304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72803015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7221503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285187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782224288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4495114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41879246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194935742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63651270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6385852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6846798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282094798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3744188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74751720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29496059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849706860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5220400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770445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364188269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764525087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8744030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5985287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531089137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70724270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1894781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22443295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99132637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138535922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93074019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3581026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7716103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064617381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518020681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2033796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1219204533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8992001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833776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33217372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03864767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331B0C-F262-494A-AB91-E0A4F6615758}" type="datetimeFigureOut">
              <a:rPr lang="fr-FR"/>
              <a:t>20/05/2026</a:t>
            </a:fld>
            <a:endParaRPr lang="fr-FR"/>
          </a:p>
        </p:txBody>
      </p:sp>
      <p:sp>
        <p:nvSpPr>
          <p:cNvPr id="20448039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88310695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492F28-1907-413F-AFCE-EECA588D1857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20.png"/><Relationship Id="rId5" Type="http://schemas.openxmlformats.org/officeDocument/2006/relationships/image" Target="../media/image181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1.gif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0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0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1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0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181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3074265" name="Text Box 23"/>
          <p:cNvSpPr txBox="1">
            <a:spLocks noChangeArrowheads="1"/>
          </p:cNvSpPr>
          <p:nvPr/>
        </p:nvSpPr>
        <p:spPr bwMode="auto">
          <a:xfrm>
            <a:off x="898776" y="1964138"/>
            <a:ext cx="10467474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 algn="ctr">
              <a:defRPr/>
            </a:pPr>
            <a:r>
              <a:rPr lang="en-US" sz="3500" b="1" dirty="0">
                <a:solidFill>
                  <a:srgbClr val="0070C0"/>
                </a:solidFill>
              </a:rPr>
              <a:t>X-ray Computed Tomography-informed models of preferential macropore flow in soils.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029556-8566-41C1-BB36-53CEA2220847}"/>
              </a:ext>
            </a:extLst>
          </p:cNvPr>
          <p:cNvSpPr txBox="1"/>
          <p:nvPr/>
        </p:nvSpPr>
        <p:spPr>
          <a:xfrm>
            <a:off x="1684795" y="3983795"/>
            <a:ext cx="8822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Hamza </a:t>
            </a:r>
            <a:r>
              <a:rPr lang="fr-FR" sz="2000" dirty="0" err="1"/>
              <a:t>Chaif</a:t>
            </a:r>
            <a:r>
              <a:rPr lang="fr-FR" sz="2000" dirty="0"/>
              <a:t>, François </a:t>
            </a:r>
            <a:r>
              <a:rPr lang="fr-FR" sz="2000" dirty="0" err="1"/>
              <a:t>Lafolie</a:t>
            </a:r>
            <a:r>
              <a:rPr lang="fr-FR" sz="2000" dirty="0"/>
              <a:t>, Chloé </a:t>
            </a:r>
            <a:r>
              <a:rPr lang="fr-FR" sz="2000" dirty="0" err="1"/>
              <a:t>Caurel</a:t>
            </a:r>
            <a:r>
              <a:rPr lang="fr-FR" sz="2000" dirty="0"/>
              <a:t>, Stéphane </a:t>
            </a:r>
            <a:r>
              <a:rPr lang="fr-FR" sz="2000" dirty="0" err="1"/>
              <a:t>Sammartino</a:t>
            </a:r>
            <a:r>
              <a:rPr lang="fr-FR" sz="2000" dirty="0"/>
              <a:t>, Nicolas </a:t>
            </a:r>
            <a:r>
              <a:rPr lang="fr-FR" sz="2000" dirty="0" err="1"/>
              <a:t>Beudez</a:t>
            </a:r>
            <a:r>
              <a:rPr lang="fr-FR" sz="2000" dirty="0"/>
              <a:t>, </a:t>
            </a:r>
          </a:p>
          <a:p>
            <a:pPr algn="ctr"/>
            <a:r>
              <a:rPr lang="fr-FR" sz="2000" dirty="0"/>
              <a:t>Anne-Sophie Lissy, Stéphane Ruy, Nathalie </a:t>
            </a:r>
            <a:r>
              <a:rPr lang="fr-FR" sz="2000" dirty="0" err="1"/>
              <a:t>Moitrier</a:t>
            </a:r>
            <a:r>
              <a:rPr lang="fr-FR" sz="2000" dirty="0"/>
              <a:t>, </a:t>
            </a:r>
            <a:r>
              <a:rPr lang="fr-FR" sz="2000" b="1" dirty="0"/>
              <a:t>Eric Michel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B371078-D9A6-43BB-8675-2F22ECF3C007}"/>
              </a:ext>
            </a:extLst>
          </p:cNvPr>
          <p:cNvGrpSpPr/>
          <p:nvPr/>
        </p:nvGrpSpPr>
        <p:grpSpPr>
          <a:xfrm>
            <a:off x="165619" y="6230130"/>
            <a:ext cx="9081018" cy="369332"/>
            <a:chOff x="408215" y="5875567"/>
            <a:chExt cx="9081018" cy="36933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2626E32-6114-40ED-B7C3-38B55C43095C}"/>
                </a:ext>
              </a:extLst>
            </p:cNvPr>
            <p:cNvSpPr txBox="1"/>
            <p:nvPr/>
          </p:nvSpPr>
          <p:spPr>
            <a:xfrm>
              <a:off x="408215" y="5875567"/>
              <a:ext cx="9081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 err="1"/>
                <a:t>Funded</a:t>
              </a:r>
              <a:r>
                <a:rPr lang="fr-FR" sz="1800" dirty="0"/>
                <a:t> in part by </a:t>
              </a:r>
              <a:r>
                <a:rPr lang="fr-FR" sz="1800" dirty="0" err="1"/>
                <a:t>SmartFertiReuse</a:t>
              </a:r>
              <a:r>
                <a:rPr lang="fr-FR" sz="1800" dirty="0"/>
                <a:t> (                    ) and Départeme</a:t>
              </a:r>
              <a:r>
                <a:rPr lang="fr-FR" dirty="0"/>
                <a:t>nt </a:t>
              </a:r>
              <a:r>
                <a:rPr lang="fr-FR" dirty="0" err="1"/>
                <a:t>AgroEcoSystem</a:t>
              </a:r>
              <a:r>
                <a:rPr lang="fr-FR" dirty="0"/>
                <a:t> (</a:t>
              </a:r>
              <a:r>
                <a:rPr lang="fr-FR" sz="1800" dirty="0"/>
                <a:t>    	      )</a:t>
              </a:r>
              <a:endParaRPr lang="fr-FR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D2976A-5EF1-43E3-B1A2-67B43D15C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874" y="5949820"/>
              <a:ext cx="1016901" cy="29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1E0BB0B-56AE-4AA7-8811-E04079021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3575" y="5985297"/>
              <a:ext cx="727788" cy="192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E290149-4A42-4A74-BB75-589E2E43A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857" y="0"/>
            <a:ext cx="1557531" cy="13898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D3D576-7528-405A-9AD6-1546D8092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97" y="162687"/>
            <a:ext cx="2217821" cy="5858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FFE3B1-1340-420C-96D7-DE72A78DAFA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57" y="207656"/>
            <a:ext cx="2247788" cy="48128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D7E798-482D-43C2-809F-7572E5FCC252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56"/>
          <a:stretch/>
        </p:blipFill>
        <p:spPr>
          <a:xfrm>
            <a:off x="233714" y="195163"/>
            <a:ext cx="1153928" cy="9010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760244" name="Text Box 23"/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Current operational models of macropore &amp; matrix flow</a:t>
            </a:r>
            <a:endParaRPr lang="en-US" dirty="0"/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170A361A-7473-4C7A-989D-0C3DFBFC3523}"/>
              </a:ext>
            </a:extLst>
          </p:cNvPr>
          <p:cNvSpPr txBox="1"/>
          <p:nvPr/>
        </p:nvSpPr>
        <p:spPr bwMode="auto">
          <a:xfrm>
            <a:off x="442479" y="760884"/>
            <a:ext cx="683947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1D compartment models “Double permeability”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DB38B1-B4AC-4AFD-AEFD-FDAC50EB4CBB}"/>
              </a:ext>
            </a:extLst>
          </p:cNvPr>
          <p:cNvSpPr txBox="1"/>
          <p:nvPr/>
        </p:nvSpPr>
        <p:spPr>
          <a:xfrm>
            <a:off x="673330" y="1145852"/>
            <a:ext cx="6747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●matrix and macropore characterized by  effective parameters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D6309B-69D7-42B8-9DA7-EAF13DCE5245}"/>
              </a:ext>
            </a:extLst>
          </p:cNvPr>
          <p:cNvSpPr txBox="1"/>
          <p:nvPr/>
        </p:nvSpPr>
        <p:spPr bwMode="auto">
          <a:xfrm>
            <a:off x="665018" y="1427578"/>
            <a:ext cx="69904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 Interface macropore—matrix not described explicitly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2E08A1-9A96-460B-A6E2-0CE91FC4E857}"/>
              </a:ext>
            </a:extLst>
          </p:cNvPr>
          <p:cNvSpPr/>
          <p:nvPr/>
        </p:nvSpPr>
        <p:spPr>
          <a:xfrm>
            <a:off x="5431256" y="2567747"/>
            <a:ext cx="1414149" cy="2071815"/>
          </a:xfrm>
          <a:prstGeom prst="rect">
            <a:avLst/>
          </a:prstGeom>
          <a:solidFill>
            <a:srgbClr val="4BACC6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1ACEFA-64A6-4E73-80D5-4814697ABB67}"/>
              </a:ext>
            </a:extLst>
          </p:cNvPr>
          <p:cNvSpPr/>
          <p:nvPr/>
        </p:nvSpPr>
        <p:spPr>
          <a:xfrm>
            <a:off x="6124201" y="2585552"/>
            <a:ext cx="709858" cy="2046349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9CC76F4-A253-444F-AB90-7E85C68AB313}"/>
              </a:ext>
            </a:extLst>
          </p:cNvPr>
          <p:cNvSpPr txBox="1"/>
          <p:nvPr/>
        </p:nvSpPr>
        <p:spPr>
          <a:xfrm>
            <a:off x="6991356" y="2190636"/>
            <a:ext cx="87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matrix</a:t>
            </a:r>
          </a:p>
        </p:txBody>
      </p:sp>
      <p:sp>
        <p:nvSpPr>
          <p:cNvPr id="54" name="ZoneTexte 11">
            <a:extLst>
              <a:ext uri="{FF2B5EF4-FFF2-40B4-BE49-F238E27FC236}">
                <a16:creationId xmlns:a16="http://schemas.microsoft.com/office/drawing/2014/main" id="{FE1ECFD1-DFA7-4EE1-8E62-47CCB2C95862}"/>
              </a:ext>
            </a:extLst>
          </p:cNvPr>
          <p:cNvSpPr txBox="1"/>
          <p:nvPr/>
        </p:nvSpPr>
        <p:spPr bwMode="auto">
          <a:xfrm>
            <a:off x="7384798" y="705972"/>
            <a:ext cx="29479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</a:t>
            </a:r>
            <a:r>
              <a:rPr lang="fr-FR" sz="2500" b="1" dirty="0">
                <a:solidFill>
                  <a:srgbClr val="0070C0"/>
                </a:solidFill>
              </a:rPr>
              <a:t>Outputs of model: 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F3A416A-165F-416E-AB0C-2F8BFBBDD19D}"/>
              </a:ext>
            </a:extLst>
          </p:cNvPr>
          <p:cNvSpPr txBox="1"/>
          <p:nvPr/>
        </p:nvSpPr>
        <p:spPr bwMode="auto">
          <a:xfrm>
            <a:off x="8144810" y="1763283"/>
            <a:ext cx="224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 in </a:t>
            </a:r>
            <a:r>
              <a:rPr lang="fr-FR" sz="1800" dirty="0" err="1"/>
              <a:t>each</a:t>
            </a:r>
            <a:r>
              <a:rPr lang="fr-FR" sz="1800" dirty="0"/>
              <a:t> </a:t>
            </a:r>
            <a:r>
              <a:rPr lang="fr-FR" sz="1800" dirty="0" err="1"/>
              <a:t>compartment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/>
              <p:nvPr/>
            </p:nvSpPr>
            <p:spPr bwMode="auto">
              <a:xfrm>
                <a:off x="7560232" y="1137740"/>
                <a:ext cx="4852416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</a:t>
                </a:r>
                <a:r>
                  <a:rPr lang="fr-FR" sz="2000" dirty="0">
                    <a:solidFill>
                      <a:schemeClr val="tx1"/>
                    </a:solidFill>
                  </a:rPr>
                  <a:t>water content</a:t>
                </a:r>
                <a:r>
                  <a:rPr lang="fr-FR" sz="20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= </a:t>
                </a:r>
                <a:r>
                  <a:rPr lang="fr-FR" sz="2000" i="1" dirty="0">
                    <a:solidFill>
                      <a:schemeClr val="tx1"/>
                    </a:solidFill>
                  </a:rPr>
                  <a:t>f</a:t>
                </a:r>
                <a:r>
                  <a:rPr lang="fr-FR" sz="2000" dirty="0">
                    <a:solidFill>
                      <a:schemeClr val="tx1"/>
                    </a:solidFill>
                  </a:rPr>
                  <a:t>(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fr-FR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 </a:t>
                </a:r>
                <a:r>
                  <a:rPr lang="en-US" sz="2000" dirty="0">
                    <a:solidFill>
                      <a:schemeClr val="tx1"/>
                    </a:solidFill>
                  </a:rPr>
                  <a:t>flow rate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q</a:t>
                </a:r>
                <a:r>
                  <a:rPr lang="en-US" sz="2000" dirty="0">
                    <a:solidFill>
                      <a:schemeClr val="tx1"/>
                    </a:solidFill>
                  </a:rPr>
                  <a:t> = f(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000" dirty="0">
                    <a:solidFill>
                      <a:schemeClr val="tx1"/>
                    </a:solidFill>
                  </a:rPr>
                  <a:t>) </a:t>
                </a:r>
              </a:p>
              <a:p>
                <a:endParaRPr lang="fr-FR" sz="2000" dirty="0">
                  <a:solidFill>
                    <a:schemeClr val="tx1"/>
                  </a:solidFill>
                </a:endParaRPr>
              </a:p>
              <a:p>
                <a:endParaRPr lang="fr-FR" dirty="0"/>
              </a:p>
            </p:txBody>
          </p:sp>
        </mc:Choice>
        <mc:Fallback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0232" y="1137740"/>
                <a:ext cx="4852416" cy="1292662"/>
              </a:xfrm>
              <a:prstGeom prst="rect">
                <a:avLst/>
              </a:prstGeom>
              <a:blipFill>
                <a:blip r:embed="rId3"/>
                <a:stretch>
                  <a:fillRect l="-1256" t="-33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E569CE9-2AF2-4CE1-81E9-B1A72400602F}"/>
              </a:ext>
            </a:extLst>
          </p:cNvPr>
          <p:cNvCxnSpPr>
            <a:cxnSpLocks/>
          </p:cNvCxnSpPr>
          <p:nvPr/>
        </p:nvCxnSpPr>
        <p:spPr bwMode="auto">
          <a:xfrm>
            <a:off x="5305377" y="2562846"/>
            <a:ext cx="0" cy="219203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7F74DB1-4926-45F9-B4A8-9CC6556DD239}"/>
              </a:ext>
            </a:extLst>
          </p:cNvPr>
          <p:cNvSpPr txBox="1"/>
          <p:nvPr/>
        </p:nvSpPr>
        <p:spPr>
          <a:xfrm>
            <a:off x="5044297" y="4316677"/>
            <a:ext cx="214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z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EB23A75-B014-4CCD-A513-D1675218ECAA}"/>
                  </a:ext>
                </a:extLst>
              </p:cNvPr>
              <p:cNvSpPr txBox="1"/>
              <p:nvPr/>
            </p:nvSpPr>
            <p:spPr bwMode="auto">
              <a:xfrm>
                <a:off x="1205344" y="2700976"/>
                <a:ext cx="2599173" cy="672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  <m:sup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  <m:sup/>
                          </m:sSub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EB23A75-B014-4CCD-A513-D1675218E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344" y="2700976"/>
                <a:ext cx="2599173" cy="672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B2B084B-6E92-418D-BAF9-DB24AEA5C4C7}"/>
                  </a:ext>
                </a:extLst>
              </p:cNvPr>
              <p:cNvSpPr txBox="1"/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B2B084B-6E92-418D-BAF9-DB24AEA5C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blipFill>
                <a:blip r:embed="rId5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D809878-6901-41B1-A8FB-F5F626578E01}"/>
                  </a:ext>
                </a:extLst>
              </p:cNvPr>
              <p:cNvSpPr txBox="1"/>
              <p:nvPr/>
            </p:nvSpPr>
            <p:spPr>
              <a:xfrm>
                <a:off x="-1" y="4335220"/>
                <a:ext cx="5394961" cy="586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  <m:sSubSup>
                        <m:sSubSup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D809878-6901-41B1-A8FB-F5F626578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335220"/>
                <a:ext cx="5394961" cy="586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1E16FF0-CCEB-44B2-A0BB-24E247C3052A}"/>
                  </a:ext>
                </a:extLst>
              </p:cNvPr>
              <p:cNvSpPr txBox="1"/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Darcy-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Richards: </a:t>
                </a:r>
                <a:r>
                  <a:rPr kumimoji="0" lang="en-US" sz="200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K</a:t>
                </a: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(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fr-FR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(</a:t>
                </a:r>
                <a:r>
                  <a:rPr lang="fr-FR" i="1" dirty="0">
                    <a:solidFill>
                      <a:srgbClr val="FF0000"/>
                    </a:solidFill>
                  </a:rPr>
                  <a:t>h</a:t>
                </a:r>
                <a:r>
                  <a:rPr lang="fr-FR" dirty="0">
                    <a:solidFill>
                      <a:srgbClr val="FF0000"/>
                    </a:solidFill>
                  </a:rPr>
                  <a:t>)</a:t>
                </a:r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1E16FF0-CCEB-44B2-A0BB-24E247C30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blipFill>
                <a:blip r:embed="rId7"/>
                <a:stretch>
                  <a:fillRect l="-2146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B3A6800C-9259-4423-A2C5-84A1BB339979}"/>
              </a:ext>
            </a:extLst>
          </p:cNvPr>
          <p:cNvSpPr txBox="1"/>
          <p:nvPr/>
        </p:nvSpPr>
        <p:spPr bwMode="auto">
          <a:xfrm>
            <a:off x="49959" y="5098202"/>
            <a:ext cx="354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Kinematic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(Dispersive)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Wave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677AA81-0126-4C44-A1A5-E588C335C1E7}"/>
                  </a:ext>
                </a:extLst>
              </p:cNvPr>
              <p:cNvSpPr/>
              <p:nvPr/>
            </p:nvSpPr>
            <p:spPr bwMode="auto">
              <a:xfrm>
                <a:off x="3848749" y="6348829"/>
                <a:ext cx="51251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fr-FR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fr-FR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mean half distance </a:t>
                </a:r>
                <a:r>
                  <a:rPr lang="fr-FR" dirty="0" err="1">
                    <a:solidFill>
                      <a:srgbClr val="FF0000"/>
                    </a:solidFill>
                  </a:rPr>
                  <a:t>between</a:t>
                </a:r>
                <a:r>
                  <a:rPr lang="fr-FR" dirty="0">
                    <a:solidFill>
                      <a:srgbClr val="FF0000"/>
                    </a:solidFill>
                  </a:rPr>
                  <a:t> macropores (m)</a:t>
                </a:r>
              </a:p>
            </p:txBody>
          </p:sp>
        </mc:Choice>
        <mc:Fallback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677AA81-0126-4C44-A1A5-E588C335C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8749" y="6348829"/>
                <a:ext cx="5125121" cy="369332"/>
              </a:xfrm>
              <a:prstGeom prst="rect">
                <a:avLst/>
              </a:prstGeom>
              <a:blipFill>
                <a:blip r:embed="rId8"/>
                <a:stretch>
                  <a:fillRect t="-8197" r="-35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D1107C2A-D235-4C46-931D-BD3AB75555F0}"/>
                  </a:ext>
                </a:extLst>
              </p:cNvPr>
              <p:cNvSpPr txBox="1"/>
              <p:nvPr/>
            </p:nvSpPr>
            <p:spPr>
              <a:xfrm>
                <a:off x="4429443" y="5707193"/>
                <a:ext cx="3406140" cy="697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  <m: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D1107C2A-D235-4C46-931D-BD3AB7555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43" y="5707193"/>
                <a:ext cx="3406140" cy="6978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ZoneTexte 61">
            <a:extLst>
              <a:ext uri="{FF2B5EF4-FFF2-40B4-BE49-F238E27FC236}">
                <a16:creationId xmlns:a16="http://schemas.microsoft.com/office/drawing/2014/main" id="{9B8F13B1-B346-4620-9605-EC5EB53893F0}"/>
              </a:ext>
            </a:extLst>
          </p:cNvPr>
          <p:cNvSpPr txBox="1"/>
          <p:nvPr/>
        </p:nvSpPr>
        <p:spPr bwMode="auto">
          <a:xfrm>
            <a:off x="5255798" y="5152738"/>
            <a:ext cx="1753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exchange term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4F44CE2-2751-4111-85DD-89CEF4C12D13}"/>
              </a:ext>
            </a:extLst>
          </p:cNvPr>
          <p:cNvCxnSpPr/>
          <p:nvPr/>
        </p:nvCxnSpPr>
        <p:spPr bwMode="auto">
          <a:xfrm>
            <a:off x="5726555" y="3058838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4EF6A03-50C5-4BDC-988F-CD08A6CE3FC1}"/>
              </a:ext>
            </a:extLst>
          </p:cNvPr>
          <p:cNvCxnSpPr/>
          <p:nvPr/>
        </p:nvCxnSpPr>
        <p:spPr bwMode="auto">
          <a:xfrm>
            <a:off x="5844057" y="3541162"/>
            <a:ext cx="588546" cy="1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173BA1F-999D-43A9-8727-DB7999492A59}"/>
              </a:ext>
            </a:extLst>
          </p:cNvPr>
          <p:cNvCxnSpPr/>
          <p:nvPr/>
        </p:nvCxnSpPr>
        <p:spPr bwMode="auto">
          <a:xfrm>
            <a:off x="6564473" y="3069193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5113DF8-A4C9-4B10-A8EE-A130CDAE3B4B}"/>
              </a:ext>
            </a:extLst>
          </p:cNvPr>
          <p:cNvSpPr/>
          <p:nvPr/>
        </p:nvSpPr>
        <p:spPr bwMode="auto">
          <a:xfrm>
            <a:off x="6968837" y="2222269"/>
            <a:ext cx="5153891" cy="3208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B6636811-B5EF-4899-8249-3149023749A9}"/>
              </a:ext>
            </a:extLst>
          </p:cNvPr>
          <p:cNvSpPr/>
          <p:nvPr/>
        </p:nvSpPr>
        <p:spPr>
          <a:xfrm>
            <a:off x="11055927" y="3050771"/>
            <a:ext cx="759969" cy="1421476"/>
          </a:xfrm>
          <a:custGeom>
            <a:avLst/>
            <a:gdLst>
              <a:gd name="connsiteX0" fmla="*/ 0 w 502275"/>
              <a:gd name="connsiteY0" fmla="*/ 0 h 1421476"/>
              <a:gd name="connsiteX1" fmla="*/ 498764 w 502275"/>
              <a:gd name="connsiteY1" fmla="*/ 714894 h 1421476"/>
              <a:gd name="connsiteX2" fmla="*/ 182880 w 502275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75" h="1421476">
                <a:moveTo>
                  <a:pt x="0" y="0"/>
                </a:moveTo>
                <a:cubicBezTo>
                  <a:pt x="234142" y="238990"/>
                  <a:pt x="468284" y="477981"/>
                  <a:pt x="498764" y="714894"/>
                </a:cubicBezTo>
                <a:cubicBezTo>
                  <a:pt x="529244" y="951807"/>
                  <a:pt x="356062" y="1186641"/>
                  <a:pt x="182880" y="142147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94813C2-49EC-4386-A513-20AA02AB52FF}"/>
                  </a:ext>
                </a:extLst>
              </p:cNvPr>
              <p:cNvSpPr txBox="1"/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94813C2-49EC-4386-A513-20AA02AB5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4B13478-40CB-4A61-9C27-D0F0DB1614C9}"/>
                  </a:ext>
                </a:extLst>
              </p:cNvPr>
              <p:cNvSpPr txBox="1"/>
              <p:nvPr/>
            </p:nvSpPr>
            <p:spPr bwMode="auto">
              <a:xfrm>
                <a:off x="406371" y="3571728"/>
                <a:ext cx="1692002" cy="501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4B13478-40CB-4A61-9C27-D0F0DB161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71" y="3571728"/>
                <a:ext cx="1692002" cy="501997"/>
              </a:xfrm>
              <a:prstGeom prst="rect">
                <a:avLst/>
              </a:prstGeom>
              <a:blipFill>
                <a:blip r:embed="rId12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EA7CE59-830E-4912-9A54-727626CF7009}"/>
                  </a:ext>
                </a:extLst>
              </p:cNvPr>
              <p:cNvSpPr txBox="1"/>
              <p:nvPr/>
            </p:nvSpPr>
            <p:spPr bwMode="auto">
              <a:xfrm>
                <a:off x="6207529" y="4343506"/>
                <a:ext cx="6812280" cy="645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fr-FR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EA7CE59-830E-4912-9A54-727626CF7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7529" y="4343506"/>
                <a:ext cx="6812280" cy="64556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41901A22-9774-4620-81F8-47000D45992C}"/>
              </a:ext>
            </a:extLst>
          </p:cNvPr>
          <p:cNvSpPr/>
          <p:nvPr/>
        </p:nvSpPr>
        <p:spPr bwMode="auto">
          <a:xfrm>
            <a:off x="1" y="2286000"/>
            <a:ext cx="5148072" cy="3208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EC28EA01-8314-42E2-8FC0-F24AC421F2E9}"/>
              </a:ext>
            </a:extLst>
          </p:cNvPr>
          <p:cNvSpPr/>
          <p:nvPr/>
        </p:nvSpPr>
        <p:spPr bwMode="auto">
          <a:xfrm flipH="1">
            <a:off x="135772" y="3163823"/>
            <a:ext cx="1044633" cy="1269631"/>
          </a:xfrm>
          <a:custGeom>
            <a:avLst/>
            <a:gdLst>
              <a:gd name="connsiteX0" fmla="*/ 0 w 502275"/>
              <a:gd name="connsiteY0" fmla="*/ 0 h 1421476"/>
              <a:gd name="connsiteX1" fmla="*/ 498764 w 502275"/>
              <a:gd name="connsiteY1" fmla="*/ 714894 h 1421476"/>
              <a:gd name="connsiteX2" fmla="*/ 182880 w 502275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75" h="1421476">
                <a:moveTo>
                  <a:pt x="0" y="0"/>
                </a:moveTo>
                <a:cubicBezTo>
                  <a:pt x="234142" y="238990"/>
                  <a:pt x="468284" y="477981"/>
                  <a:pt x="498764" y="714894"/>
                </a:cubicBezTo>
                <a:cubicBezTo>
                  <a:pt x="529244" y="951807"/>
                  <a:pt x="356062" y="1186641"/>
                  <a:pt x="182880" y="142147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E6ACFB1-8963-4153-AA08-EDF751A1C377}"/>
              </a:ext>
            </a:extLst>
          </p:cNvPr>
          <p:cNvSpPr txBox="1"/>
          <p:nvPr/>
        </p:nvSpPr>
        <p:spPr bwMode="auto">
          <a:xfrm>
            <a:off x="3743442" y="2190636"/>
            <a:ext cx="14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macropores</a:t>
            </a:r>
          </a:p>
        </p:txBody>
      </p:sp>
      <p:pic>
        <p:nvPicPr>
          <p:cNvPr id="63" name="Picture 2" descr="06 octobre 2015 - La plate-forme VSoil (Virtual Soil ...">
            <a:extLst>
              <a:ext uri="{FF2B5EF4-FFF2-40B4-BE49-F238E27FC236}">
                <a16:creationId xmlns:a16="http://schemas.microsoft.com/office/drawing/2014/main" id="{3153206C-26D1-4CB6-B658-9E098A25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137" y="165809"/>
            <a:ext cx="1626943" cy="16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9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" name="Picture 2" descr="06 octobre 2015 - La plate-forme VSoil (Virtual Soil ...">
            <a:extLst>
              <a:ext uri="{FF2B5EF4-FFF2-40B4-BE49-F238E27FC236}">
                <a16:creationId xmlns:a16="http://schemas.microsoft.com/office/drawing/2014/main" id="{BBA360D0-AC24-4A4A-B3D1-58660E7F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45" y="1109335"/>
            <a:ext cx="1576388" cy="16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1">
            <a:extLst>
              <a:ext uri="{FF2B5EF4-FFF2-40B4-BE49-F238E27FC236}">
                <a16:creationId xmlns:a16="http://schemas.microsoft.com/office/drawing/2014/main" id="{170A361A-7473-4C7A-989D-0C3DFBFC3523}"/>
              </a:ext>
            </a:extLst>
          </p:cNvPr>
          <p:cNvSpPr txBox="1"/>
          <p:nvPr/>
        </p:nvSpPr>
        <p:spPr bwMode="auto">
          <a:xfrm>
            <a:off x="442479" y="760884"/>
            <a:ext cx="683947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Issue with “</a:t>
            </a:r>
            <a:r>
              <a:rPr lang="en-US" sz="2500" b="1" i="1" dirty="0">
                <a:solidFill>
                  <a:srgbClr val="0070C0"/>
                </a:solidFill>
              </a:rPr>
              <a:t>d </a:t>
            </a:r>
            <a:r>
              <a:rPr lang="en-US" sz="2500" b="1" dirty="0">
                <a:solidFill>
                  <a:srgbClr val="0070C0"/>
                </a:solidFill>
              </a:rPr>
              <a:t>”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B8F13B1-B346-4620-9605-EC5EB53893F0}"/>
              </a:ext>
            </a:extLst>
          </p:cNvPr>
          <p:cNvSpPr txBox="1"/>
          <p:nvPr/>
        </p:nvSpPr>
        <p:spPr bwMode="auto">
          <a:xfrm>
            <a:off x="5255798" y="5152738"/>
            <a:ext cx="1753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exchange term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4ABDB933-79B4-4F11-BA7D-F3DDAC38F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781293" y="1092074"/>
            <a:ext cx="3151640" cy="162563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2DB5B80-D9C8-493B-9B07-1377ED195E52}"/>
              </a:ext>
            </a:extLst>
          </p:cNvPr>
          <p:cNvSpPr txBox="1"/>
          <p:nvPr/>
        </p:nvSpPr>
        <p:spPr bwMode="auto">
          <a:xfrm>
            <a:off x="729833" y="2889887"/>
            <a:ext cx="52046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-Roman"/>
              </a:rPr>
              <a:t>“The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-Roman"/>
              </a:rPr>
              <a:t>initial "values of 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Times-Italic"/>
              </a:rPr>
              <a:t>d </a:t>
            </a:r>
            <a:r>
              <a:rPr lang="en-US" sz="1800" b="0" i="0" u="none" strike="noStrike" baseline="0" dirty="0">
                <a:latin typeface="Times-Roman"/>
              </a:rPr>
              <a:t>for the different layers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based on visual observations of the soil structure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-Roman"/>
              </a:rPr>
              <a:t>were</a:t>
            </a:r>
            <a:r>
              <a:rPr lang="en-US" sz="1800" b="0" i="0" u="none" strike="noStrike" baseline="0" dirty="0">
                <a:latin typeface="Times-Roman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-Roman"/>
              </a:rPr>
              <a:t>increased considerably to obtain a </a:t>
            </a:r>
            <a:r>
              <a:rPr lang="fr-FR" sz="1800" b="1" i="0" u="none" strike="noStrike" baseline="0" dirty="0" err="1">
                <a:solidFill>
                  <a:srgbClr val="FF0000"/>
                </a:solidFill>
                <a:latin typeface="Times-Roman"/>
              </a:rPr>
              <a:t>better</a:t>
            </a:r>
            <a:r>
              <a:rPr lang="fr-FR" sz="1800" b="1" i="0" u="none" strike="noStrike" baseline="0" dirty="0">
                <a:solidFill>
                  <a:srgbClr val="FF0000"/>
                </a:solidFill>
                <a:latin typeface="Times-Roman"/>
              </a:rPr>
              <a:t> fit</a:t>
            </a:r>
            <a:r>
              <a:rPr lang="en-US" sz="1800" b="0" i="0" u="none" strike="noStrike" baseline="0" dirty="0">
                <a:latin typeface="Times-Roman"/>
              </a:rPr>
              <a:t>” </a:t>
            </a:r>
            <a:r>
              <a:rPr lang="en-US" dirty="0">
                <a:latin typeface="Times-Roman"/>
              </a:rPr>
              <a:t>(Larsson &amp; Jarvis, J. </a:t>
            </a:r>
            <a:r>
              <a:rPr lang="en-US" dirty="0" err="1">
                <a:latin typeface="Times-Roman"/>
              </a:rPr>
              <a:t>Hydrol</a:t>
            </a:r>
            <a:r>
              <a:rPr lang="en-US" dirty="0">
                <a:latin typeface="Times-Roman"/>
              </a:rPr>
              <a:t>., 1999)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7D46E2-A993-460C-BFD0-8BC0E5FDABF6}"/>
              </a:ext>
            </a:extLst>
          </p:cNvPr>
          <p:cNvSpPr txBox="1"/>
          <p:nvPr/>
        </p:nvSpPr>
        <p:spPr bwMode="auto">
          <a:xfrm>
            <a:off x="6233097" y="2868125"/>
            <a:ext cx="5626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“A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value of 10 cm for 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is considered large in relation to the size and scale of aggregation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 in the </a:t>
            </a:r>
            <a:r>
              <a:rPr lang="en-US" sz="1800" i="0" u="none" strike="noStrike" baseline="0" dirty="0" err="1">
                <a:latin typeface="Times New Roman" panose="02020603050405020304" pitchFamily="18" charset="0"/>
              </a:rPr>
              <a:t>Lanna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 clay soil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.” </a:t>
            </a:r>
            <a:r>
              <a:rPr lang="en-US" dirty="0">
                <a:latin typeface="Times-Roman"/>
              </a:rPr>
              <a:t>(Saxena, Jarvis, </a:t>
            </a:r>
            <a:r>
              <a:rPr lang="en-US" dirty="0" err="1">
                <a:latin typeface="Times-Roman"/>
              </a:rPr>
              <a:t>Bergström</a:t>
            </a:r>
            <a:r>
              <a:rPr lang="en-US" dirty="0">
                <a:latin typeface="Times-Roman"/>
              </a:rPr>
              <a:t>, J. </a:t>
            </a:r>
            <a:r>
              <a:rPr lang="en-US" dirty="0" err="1">
                <a:latin typeface="Times-Roman"/>
              </a:rPr>
              <a:t>Hydrol</a:t>
            </a:r>
            <a:r>
              <a:rPr lang="en-US" dirty="0">
                <a:latin typeface="Times-Roman"/>
              </a:rPr>
              <a:t>., 1994)</a:t>
            </a:r>
            <a:endParaRPr lang="fr-FR" dirty="0"/>
          </a:p>
          <a:p>
            <a:pPr algn="l"/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821A1C1-A246-4191-A746-4A798543BE16}"/>
                  </a:ext>
                </a:extLst>
              </p:cNvPr>
              <p:cNvSpPr txBox="1"/>
              <p:nvPr/>
            </p:nvSpPr>
            <p:spPr bwMode="auto">
              <a:xfrm>
                <a:off x="4429443" y="5707193"/>
                <a:ext cx="3406140" cy="697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  <m: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821A1C1-A246-4191-A746-4A798543B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9443" y="5707193"/>
                <a:ext cx="3406140" cy="6978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F0E0E7A9-AA32-4C8D-994E-C74805D14640}"/>
              </a:ext>
            </a:extLst>
          </p:cNvPr>
          <p:cNvSpPr txBox="1"/>
          <p:nvPr/>
        </p:nvSpPr>
        <p:spPr bwMode="auto">
          <a:xfrm>
            <a:off x="2735469" y="4275729"/>
            <a:ext cx="679408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a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calibrated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fit </a:t>
            </a:r>
            <a:r>
              <a:rPr lang="fr-F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data.</a:t>
            </a: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8E354138-3AF9-4CD5-9F9D-75EFB349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Current operational models of macropore &amp; matrix flow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761D823-4383-49D6-A6BA-68A8B7439635}"/>
                  </a:ext>
                </a:extLst>
              </p:cNvPr>
              <p:cNvSpPr/>
              <p:nvPr/>
            </p:nvSpPr>
            <p:spPr bwMode="auto">
              <a:xfrm>
                <a:off x="3848749" y="6348829"/>
                <a:ext cx="51251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fr-FR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fr-FR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mean half distance </a:t>
                </a:r>
                <a:r>
                  <a:rPr lang="fr-FR" dirty="0" err="1">
                    <a:solidFill>
                      <a:srgbClr val="FF0000"/>
                    </a:solidFill>
                  </a:rPr>
                  <a:t>between</a:t>
                </a:r>
                <a:r>
                  <a:rPr lang="fr-FR" dirty="0">
                    <a:solidFill>
                      <a:srgbClr val="FF0000"/>
                    </a:solidFill>
                  </a:rPr>
                  <a:t> macropores (m)</a:t>
                </a: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761D823-4383-49D6-A6BA-68A8B7439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8749" y="6348829"/>
                <a:ext cx="5125121" cy="369332"/>
              </a:xfrm>
              <a:prstGeom prst="rect">
                <a:avLst/>
              </a:prstGeom>
              <a:blipFill>
                <a:blip r:embed="rId6"/>
                <a:stretch>
                  <a:fillRect t="-8197" r="-35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865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" name="Picture 2" descr="06 octobre 2015 - La plate-forme VSoil (Virtual Soil ...">
            <a:extLst>
              <a:ext uri="{FF2B5EF4-FFF2-40B4-BE49-F238E27FC236}">
                <a16:creationId xmlns:a16="http://schemas.microsoft.com/office/drawing/2014/main" id="{BBA360D0-AC24-4A4A-B3D1-58660E7F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45" y="1109335"/>
            <a:ext cx="1576388" cy="16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1760244" name="Text Box 23"/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Current coupled models of macropore &amp; matrix flow</a:t>
            </a:r>
            <a:endParaRPr lang="en-US" dirty="0"/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170A361A-7473-4C7A-989D-0C3DFBFC3523}"/>
              </a:ext>
            </a:extLst>
          </p:cNvPr>
          <p:cNvSpPr txBox="1"/>
          <p:nvPr/>
        </p:nvSpPr>
        <p:spPr bwMode="auto">
          <a:xfrm>
            <a:off x="442479" y="760884"/>
            <a:ext cx="683947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Issue with “d”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EEC00E5-ECCA-4C9D-901D-79A2559391C2}"/>
              </a:ext>
            </a:extLst>
          </p:cNvPr>
          <p:cNvSpPr txBox="1"/>
          <p:nvPr/>
        </p:nvSpPr>
        <p:spPr bwMode="auto">
          <a:xfrm>
            <a:off x="729833" y="2889887"/>
            <a:ext cx="52046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-Roman"/>
              </a:rPr>
              <a:t>“The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-Roman"/>
              </a:rPr>
              <a:t>initial "values of 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Times-Italic"/>
              </a:rPr>
              <a:t>d </a:t>
            </a:r>
            <a:r>
              <a:rPr lang="en-US" sz="1800" b="0" i="0" u="none" strike="noStrike" baseline="0" dirty="0">
                <a:latin typeface="Times-Roman"/>
              </a:rPr>
              <a:t>for the different layers</a:t>
            </a:r>
          </a:p>
          <a:p>
            <a:pPr algn="l"/>
            <a:r>
              <a:rPr lang="en-US" sz="1800" b="0" i="0" u="none" strike="noStrike" baseline="0" dirty="0">
                <a:latin typeface="Times-Roman"/>
              </a:rPr>
              <a:t>based on visual observations of the soil structure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-Roman"/>
              </a:rPr>
              <a:t>were</a:t>
            </a:r>
            <a:r>
              <a:rPr lang="en-US" sz="1800" b="0" i="0" u="none" strike="noStrike" baseline="0" dirty="0">
                <a:latin typeface="Times-Roman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-Roman"/>
              </a:rPr>
              <a:t>increased considerably to obtain a </a:t>
            </a:r>
            <a:r>
              <a:rPr lang="fr-FR" sz="1800" b="1" i="0" u="none" strike="noStrike" baseline="0" dirty="0" err="1">
                <a:solidFill>
                  <a:srgbClr val="FF0000"/>
                </a:solidFill>
                <a:latin typeface="Times-Roman"/>
              </a:rPr>
              <a:t>better</a:t>
            </a:r>
            <a:r>
              <a:rPr lang="fr-FR" sz="1800" b="1" i="0" u="none" strike="noStrike" baseline="0" dirty="0">
                <a:solidFill>
                  <a:srgbClr val="FF0000"/>
                </a:solidFill>
                <a:latin typeface="Times-Roman"/>
              </a:rPr>
              <a:t> fit</a:t>
            </a:r>
            <a:r>
              <a:rPr lang="en-US" sz="1800" b="0" i="0" u="none" strike="noStrike" baseline="0" dirty="0">
                <a:latin typeface="Times-Roman"/>
              </a:rPr>
              <a:t>” </a:t>
            </a:r>
            <a:r>
              <a:rPr lang="en-US" dirty="0">
                <a:latin typeface="Times-Roman"/>
              </a:rPr>
              <a:t>(Larsson &amp; Jarvis, J. </a:t>
            </a:r>
            <a:r>
              <a:rPr lang="en-US" dirty="0" err="1">
                <a:latin typeface="Times-Roman"/>
              </a:rPr>
              <a:t>Hydrol</a:t>
            </a:r>
            <a:r>
              <a:rPr lang="en-US" dirty="0">
                <a:latin typeface="Times-Roman"/>
              </a:rPr>
              <a:t>., 1999)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8C1CBE0-8A6E-462A-B359-41F05F2FBFD3}"/>
              </a:ext>
            </a:extLst>
          </p:cNvPr>
          <p:cNvSpPr txBox="1"/>
          <p:nvPr/>
        </p:nvSpPr>
        <p:spPr bwMode="auto">
          <a:xfrm>
            <a:off x="6233097" y="2868125"/>
            <a:ext cx="5626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“A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value of 10 cm for 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 is considered large in relation to the size and scale of aggregation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 in the </a:t>
            </a:r>
            <a:r>
              <a:rPr lang="en-US" sz="1800" i="0" u="none" strike="noStrike" baseline="0" dirty="0" err="1">
                <a:latin typeface="Times New Roman" panose="02020603050405020304" pitchFamily="18" charset="0"/>
              </a:rPr>
              <a:t>Lanna</a:t>
            </a:r>
            <a:r>
              <a:rPr lang="en-US" sz="1800" i="0" u="none" strike="noStrike" baseline="0" dirty="0">
                <a:latin typeface="Times New Roman" panose="02020603050405020304" pitchFamily="18" charset="0"/>
              </a:rPr>
              <a:t> clay soil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.” </a:t>
            </a:r>
            <a:r>
              <a:rPr lang="en-US" dirty="0">
                <a:latin typeface="Times-Roman"/>
              </a:rPr>
              <a:t>(Saxena, Jarvis, </a:t>
            </a:r>
            <a:r>
              <a:rPr lang="en-US" dirty="0" err="1">
                <a:latin typeface="Times-Roman"/>
              </a:rPr>
              <a:t>Bergström</a:t>
            </a:r>
            <a:r>
              <a:rPr lang="en-US" dirty="0">
                <a:latin typeface="Times-Roman"/>
              </a:rPr>
              <a:t>, J. </a:t>
            </a:r>
            <a:r>
              <a:rPr lang="en-US" dirty="0" err="1">
                <a:latin typeface="Times-Roman"/>
              </a:rPr>
              <a:t>Hydrol</a:t>
            </a:r>
            <a:r>
              <a:rPr lang="en-US" dirty="0">
                <a:latin typeface="Times-Roman"/>
              </a:rPr>
              <a:t>., 1994)</a:t>
            </a:r>
            <a:endParaRPr lang="fr-FR" dirty="0"/>
          </a:p>
          <a:p>
            <a:pPr algn="l"/>
            <a:endParaRPr lang="fr-FR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4ABDB933-79B4-4F11-BA7D-F3DDAC38F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781293" y="1092074"/>
            <a:ext cx="3151640" cy="162563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85480B1-C1C9-4168-A0C3-9CAD20F81340}"/>
              </a:ext>
            </a:extLst>
          </p:cNvPr>
          <p:cNvSpPr txBox="1"/>
          <p:nvPr/>
        </p:nvSpPr>
        <p:spPr bwMode="auto">
          <a:xfrm>
            <a:off x="2908730" y="5651617"/>
            <a:ext cx="5381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Why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?  Can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fix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that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? </a:t>
            </a:r>
            <a:endParaRPr lang="fr-FR" sz="28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BDCCB26-41FC-4F9D-9110-FAAD03010DFA}"/>
              </a:ext>
            </a:extLst>
          </p:cNvPr>
          <p:cNvSpPr txBox="1"/>
          <p:nvPr/>
        </p:nvSpPr>
        <p:spPr bwMode="auto">
          <a:xfrm>
            <a:off x="2735469" y="4275729"/>
            <a:ext cx="679408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a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calibrated</a:t>
            </a:r>
            <a:r>
              <a:rPr lang="fr-FR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fit </a:t>
            </a:r>
            <a:r>
              <a:rPr lang="fr-F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data.</a:t>
            </a:r>
          </a:p>
        </p:txBody>
      </p:sp>
    </p:spTree>
    <p:extLst>
      <p:ext uri="{BB962C8B-B14F-4D97-AF65-F5344CB8AC3E}">
        <p14:creationId xmlns:p14="http://schemas.microsoft.com/office/powerpoint/2010/main" val="284269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760244" name="Text Box 23"/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0070C0"/>
                </a:solidFill>
              </a:rPr>
              <a:t>simulated rainfall on undisturbed soil cores</a:t>
            </a:r>
            <a:endParaRPr lang="en-US" sz="2800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5B646D0-5E75-4405-9BCB-8063470E947F}"/>
              </a:ext>
            </a:extLst>
          </p:cNvPr>
          <p:cNvSpPr txBox="1"/>
          <p:nvPr/>
        </p:nvSpPr>
        <p:spPr>
          <a:xfrm>
            <a:off x="5365614" y="1086190"/>
            <a:ext cx="640752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undisturbed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columns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of a </a:t>
            </a:r>
            <a:r>
              <a:rPr lang="fr-FR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loamy</a:t>
            </a:r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calcisol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2 of a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silty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calcaric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luvisol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initial conditions : </a:t>
            </a: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initially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wet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matrix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saturated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macropores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empty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dry :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pores above ~ 8 µm are empty 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20 mm h</a:t>
            </a:r>
            <a:r>
              <a:rPr lang="fr-FR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duration 90 minutes</a:t>
            </a:r>
          </a:p>
          <a:p>
            <a:endParaRPr lang="fr-FR" sz="2400" dirty="0">
              <a:latin typeface="Marianne" panose="02000000000000000000"/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4BC19912-F35E-4730-8563-AA475B266BF3}"/>
              </a:ext>
            </a:extLst>
          </p:cNvPr>
          <p:cNvGrpSpPr/>
          <p:nvPr/>
        </p:nvGrpSpPr>
        <p:grpSpPr>
          <a:xfrm>
            <a:off x="73343" y="1563331"/>
            <a:ext cx="1957528" cy="4574330"/>
            <a:chOff x="530543" y="1563331"/>
            <a:chExt cx="1957528" cy="4574330"/>
          </a:xfrm>
        </p:grpSpPr>
        <p:sp>
          <p:nvSpPr>
            <p:cNvPr id="54" name="Text Box 5">
              <a:extLst>
                <a:ext uri="{FF2B5EF4-FFF2-40B4-BE49-F238E27FC236}">
                  <a16:creationId xmlns:a16="http://schemas.microsoft.com/office/drawing/2014/main" id="{65228E11-6CE7-47D1-8705-F398DEB52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340" y="1863153"/>
              <a:ext cx="1655731" cy="40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l">
                <a:lnSpc>
                  <a:spcPct val="114000"/>
                </a:lnSpc>
                <a:spcBef>
                  <a:spcPts val="1125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800" dirty="0">
                  <a:solidFill>
                    <a:srgbClr val="33CCFF"/>
                  </a:solidFill>
                  <a:latin typeface="Arial" charset="0"/>
                </a:rPr>
                <a:t>//////////////////////</a:t>
              </a:r>
            </a:p>
          </p:txBody>
        </p:sp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6C7AA9C4-FFA9-48CB-BF54-E64037470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7689" y="5384890"/>
              <a:ext cx="254054" cy="63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56" name="Rectangle 3">
              <a:extLst>
                <a:ext uri="{FF2B5EF4-FFF2-40B4-BE49-F238E27FC236}">
                  <a16:creationId xmlns:a16="http://schemas.microsoft.com/office/drawing/2014/main" id="{80011220-738C-41CF-81F2-81E3D0C70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17" y="3296142"/>
              <a:ext cx="1484443" cy="2841519"/>
            </a:xfrm>
            <a:custGeom>
              <a:avLst/>
              <a:gdLst>
                <a:gd name="connsiteX0" fmla="*/ 0 w 1454240"/>
                <a:gd name="connsiteY0" fmla="*/ 0 h 2838416"/>
                <a:gd name="connsiteX1" fmla="*/ 1454240 w 1454240"/>
                <a:gd name="connsiteY1" fmla="*/ 0 h 2838416"/>
                <a:gd name="connsiteX2" fmla="*/ 1454240 w 1454240"/>
                <a:gd name="connsiteY2" fmla="*/ 2838416 h 2838416"/>
                <a:gd name="connsiteX3" fmla="*/ 0 w 1454240"/>
                <a:gd name="connsiteY3" fmla="*/ 2838416 h 2838416"/>
                <a:gd name="connsiteX4" fmla="*/ 0 w 1454240"/>
                <a:gd name="connsiteY4" fmla="*/ 0 h 2838416"/>
                <a:gd name="connsiteX0" fmla="*/ 0 w 1454240"/>
                <a:gd name="connsiteY0" fmla="*/ 0 h 2838416"/>
                <a:gd name="connsiteX1" fmla="*/ 1454240 w 1454240"/>
                <a:gd name="connsiteY1" fmla="*/ 0 h 2838416"/>
                <a:gd name="connsiteX2" fmla="*/ 1454240 w 1454240"/>
                <a:gd name="connsiteY2" fmla="*/ 2838416 h 2838416"/>
                <a:gd name="connsiteX3" fmla="*/ 0 w 1454240"/>
                <a:gd name="connsiteY3" fmla="*/ 2838416 h 2838416"/>
                <a:gd name="connsiteX4" fmla="*/ 0 w 1454240"/>
                <a:gd name="connsiteY4" fmla="*/ 0 h 2838416"/>
                <a:gd name="connsiteX0" fmla="*/ 0 w 1454240"/>
                <a:gd name="connsiteY0" fmla="*/ 3103 h 2841519"/>
                <a:gd name="connsiteX1" fmla="*/ 881079 w 1454240"/>
                <a:gd name="connsiteY1" fmla="*/ 0 h 2841519"/>
                <a:gd name="connsiteX2" fmla="*/ 1454240 w 1454240"/>
                <a:gd name="connsiteY2" fmla="*/ 3103 h 2841519"/>
                <a:gd name="connsiteX3" fmla="*/ 1454240 w 1454240"/>
                <a:gd name="connsiteY3" fmla="*/ 2841519 h 2841519"/>
                <a:gd name="connsiteX4" fmla="*/ 0 w 1454240"/>
                <a:gd name="connsiteY4" fmla="*/ 2841519 h 2841519"/>
                <a:gd name="connsiteX5" fmla="*/ 0 w 1454240"/>
                <a:gd name="connsiteY5" fmla="*/ 3103 h 2841519"/>
                <a:gd name="connsiteX0" fmla="*/ 0 w 1464631"/>
                <a:gd name="connsiteY0" fmla="*/ 3103 h 2841519"/>
                <a:gd name="connsiteX1" fmla="*/ 881079 w 1464631"/>
                <a:gd name="connsiteY1" fmla="*/ 0 h 2841519"/>
                <a:gd name="connsiteX2" fmla="*/ 1464631 w 1464631"/>
                <a:gd name="connsiteY2" fmla="*/ 210921 h 2841519"/>
                <a:gd name="connsiteX3" fmla="*/ 1454240 w 1464631"/>
                <a:gd name="connsiteY3" fmla="*/ 2841519 h 2841519"/>
                <a:gd name="connsiteX4" fmla="*/ 0 w 1464631"/>
                <a:gd name="connsiteY4" fmla="*/ 2841519 h 2841519"/>
                <a:gd name="connsiteX5" fmla="*/ 0 w 1464631"/>
                <a:gd name="connsiteY5" fmla="*/ 3103 h 2841519"/>
                <a:gd name="connsiteX0" fmla="*/ 0 w 1476823"/>
                <a:gd name="connsiteY0" fmla="*/ 3103 h 2841519"/>
                <a:gd name="connsiteX1" fmla="*/ 881079 w 1476823"/>
                <a:gd name="connsiteY1" fmla="*/ 0 h 2841519"/>
                <a:gd name="connsiteX2" fmla="*/ 1476823 w 1476823"/>
                <a:gd name="connsiteY2" fmla="*/ 82905 h 2841519"/>
                <a:gd name="connsiteX3" fmla="*/ 1454240 w 1476823"/>
                <a:gd name="connsiteY3" fmla="*/ 2841519 h 2841519"/>
                <a:gd name="connsiteX4" fmla="*/ 0 w 1476823"/>
                <a:gd name="connsiteY4" fmla="*/ 2841519 h 2841519"/>
                <a:gd name="connsiteX5" fmla="*/ 0 w 1476823"/>
                <a:gd name="connsiteY5" fmla="*/ 3103 h 2841519"/>
                <a:gd name="connsiteX0" fmla="*/ 0 w 1476823"/>
                <a:gd name="connsiteY0" fmla="*/ 3103 h 2841519"/>
                <a:gd name="connsiteX1" fmla="*/ 881079 w 1476823"/>
                <a:gd name="connsiteY1" fmla="*/ 0 h 2841519"/>
                <a:gd name="connsiteX2" fmla="*/ 1476823 w 1476823"/>
                <a:gd name="connsiteY2" fmla="*/ 52425 h 2841519"/>
                <a:gd name="connsiteX3" fmla="*/ 1454240 w 1476823"/>
                <a:gd name="connsiteY3" fmla="*/ 2841519 h 2841519"/>
                <a:gd name="connsiteX4" fmla="*/ 0 w 1476823"/>
                <a:gd name="connsiteY4" fmla="*/ 2841519 h 2841519"/>
                <a:gd name="connsiteX5" fmla="*/ 0 w 1476823"/>
                <a:gd name="connsiteY5" fmla="*/ 3103 h 2841519"/>
                <a:gd name="connsiteX0" fmla="*/ 5715 w 1476823"/>
                <a:gd name="connsiteY0" fmla="*/ 31678 h 2841519"/>
                <a:gd name="connsiteX1" fmla="*/ 881079 w 1476823"/>
                <a:gd name="connsiteY1" fmla="*/ 0 h 2841519"/>
                <a:gd name="connsiteX2" fmla="*/ 1476823 w 1476823"/>
                <a:gd name="connsiteY2" fmla="*/ 52425 h 2841519"/>
                <a:gd name="connsiteX3" fmla="*/ 1454240 w 1476823"/>
                <a:gd name="connsiteY3" fmla="*/ 2841519 h 2841519"/>
                <a:gd name="connsiteX4" fmla="*/ 0 w 1476823"/>
                <a:gd name="connsiteY4" fmla="*/ 2841519 h 2841519"/>
                <a:gd name="connsiteX5" fmla="*/ 5715 w 1476823"/>
                <a:gd name="connsiteY5" fmla="*/ 31678 h 2841519"/>
                <a:gd name="connsiteX0" fmla="*/ 5715 w 1476823"/>
                <a:gd name="connsiteY0" fmla="*/ 31678 h 2841519"/>
                <a:gd name="connsiteX1" fmla="*/ 881079 w 1476823"/>
                <a:gd name="connsiteY1" fmla="*/ 0 h 2841519"/>
                <a:gd name="connsiteX2" fmla="*/ 1476823 w 1476823"/>
                <a:gd name="connsiteY2" fmla="*/ 52425 h 2841519"/>
                <a:gd name="connsiteX3" fmla="*/ 1454240 w 1476823"/>
                <a:gd name="connsiteY3" fmla="*/ 2841519 h 2841519"/>
                <a:gd name="connsiteX4" fmla="*/ 0 w 1476823"/>
                <a:gd name="connsiteY4" fmla="*/ 2841519 h 2841519"/>
                <a:gd name="connsiteX5" fmla="*/ 5715 w 1476823"/>
                <a:gd name="connsiteY5" fmla="*/ 31678 h 2841519"/>
                <a:gd name="connsiteX0" fmla="*/ 5715 w 1476823"/>
                <a:gd name="connsiteY0" fmla="*/ 31678 h 2841519"/>
                <a:gd name="connsiteX1" fmla="*/ 881079 w 1476823"/>
                <a:gd name="connsiteY1" fmla="*/ 0 h 2841519"/>
                <a:gd name="connsiteX2" fmla="*/ 1476823 w 1476823"/>
                <a:gd name="connsiteY2" fmla="*/ 52425 h 2841519"/>
                <a:gd name="connsiteX3" fmla="*/ 1454240 w 1476823"/>
                <a:gd name="connsiteY3" fmla="*/ 2841519 h 2841519"/>
                <a:gd name="connsiteX4" fmla="*/ 0 w 1476823"/>
                <a:gd name="connsiteY4" fmla="*/ 2841519 h 2841519"/>
                <a:gd name="connsiteX5" fmla="*/ 5715 w 1476823"/>
                <a:gd name="connsiteY5" fmla="*/ 31678 h 2841519"/>
                <a:gd name="connsiteX0" fmla="*/ 5715 w 1484443"/>
                <a:gd name="connsiteY0" fmla="*/ 31678 h 2841519"/>
                <a:gd name="connsiteX1" fmla="*/ 881079 w 1484443"/>
                <a:gd name="connsiteY1" fmla="*/ 0 h 2841519"/>
                <a:gd name="connsiteX2" fmla="*/ 1484443 w 1484443"/>
                <a:gd name="connsiteY2" fmla="*/ 220065 h 2841519"/>
                <a:gd name="connsiteX3" fmla="*/ 1454240 w 1484443"/>
                <a:gd name="connsiteY3" fmla="*/ 2841519 h 2841519"/>
                <a:gd name="connsiteX4" fmla="*/ 0 w 1484443"/>
                <a:gd name="connsiteY4" fmla="*/ 2841519 h 2841519"/>
                <a:gd name="connsiteX5" fmla="*/ 5715 w 1484443"/>
                <a:gd name="connsiteY5" fmla="*/ 31678 h 284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4443" h="2841519">
                  <a:moveTo>
                    <a:pt x="5715" y="31678"/>
                  </a:moveTo>
                  <a:cubicBezTo>
                    <a:pt x="263733" y="-5205"/>
                    <a:pt x="611631" y="4498"/>
                    <a:pt x="881079" y="0"/>
                  </a:cubicBezTo>
                  <a:lnTo>
                    <a:pt x="1484443" y="220065"/>
                  </a:lnTo>
                  <a:cubicBezTo>
                    <a:pt x="1480979" y="1096931"/>
                    <a:pt x="1457704" y="1964653"/>
                    <a:pt x="1454240" y="2841519"/>
                  </a:cubicBezTo>
                  <a:lnTo>
                    <a:pt x="0" y="2841519"/>
                  </a:lnTo>
                  <a:lnTo>
                    <a:pt x="5715" y="31678"/>
                  </a:lnTo>
                  <a:close/>
                </a:path>
              </a:pathLst>
            </a:custGeom>
            <a:solidFill>
              <a:srgbClr val="CF9F6F"/>
            </a:solidFill>
            <a:ln>
              <a:noFill/>
            </a:ln>
          </p:spPr>
          <p:txBody>
            <a:bodyPr anchor="ctr">
              <a:spAutoFit/>
            </a:bodyPr>
            <a:lstStyle/>
            <a:p>
              <a:pPr defTabSz="457200">
                <a:spcBef>
                  <a:spcPct val="50000"/>
                </a:spcBef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58" name="Text Box 9">
              <a:extLst>
                <a:ext uri="{FF2B5EF4-FFF2-40B4-BE49-F238E27FC236}">
                  <a16:creationId xmlns:a16="http://schemas.microsoft.com/office/drawing/2014/main" id="{788C0AA4-052F-40BE-8DD6-B785124FC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6697" y="4479792"/>
              <a:ext cx="5982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FFFF"/>
                  </a:solidFill>
                  <a:latin typeface="+mj-lt"/>
                </a:rPr>
                <a:t>soil</a:t>
              </a:r>
              <a:endParaRPr lang="fr-FR" dirty="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9D9A94BD-8839-4209-B094-4379E196A9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355" b="90968" l="1838" r="91271">
                          <a14:foregroundMark x1="23124" y1="33871" x2="10567" y2="22903"/>
                          <a14:foregroundMark x1="9342" y1="21935" x2="5054" y2="24194"/>
                          <a14:backgroundMark x1="66922" y1="56452" x2="66922" y2="56452"/>
                          <a14:backgroundMark x1="73201" y1="53871" x2="73201" y2="53871"/>
                          <a14:backgroundMark x1="77489" y1="48387" x2="77489" y2="48387"/>
                          <a14:backgroundMark x1="82083" y1="45161" x2="82083" y2="45161"/>
                          <a14:backgroundMark x1="83767" y1="48065" x2="83767" y2="48065"/>
                          <a14:backgroundMark x1="81011" y1="54839" x2="81011" y2="54839"/>
                          <a14:backgroundMark x1="76417" y1="60645" x2="66922" y2="72258"/>
                          <a14:backgroundMark x1="73966" y1="53226" x2="83002" y2="46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57" r="9659"/>
            <a:stretch/>
          </p:blipFill>
          <p:spPr bwMode="auto">
            <a:xfrm rot="7082206" flipH="1">
              <a:off x="1680885" y="3805684"/>
              <a:ext cx="788151" cy="348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C6BBA12A-FA66-43BE-A87F-CF2049DB5FCB}"/>
                </a:ext>
              </a:extLst>
            </p:cNvPr>
            <p:cNvGrpSpPr/>
            <p:nvPr/>
          </p:nvGrpSpPr>
          <p:grpSpPr>
            <a:xfrm>
              <a:off x="929362" y="3280945"/>
              <a:ext cx="581549" cy="583991"/>
              <a:chOff x="1882066" y="2849732"/>
              <a:chExt cx="581549" cy="1131927"/>
            </a:xfrm>
          </p:grpSpPr>
          <p:sp>
            <p:nvSpPr>
              <p:cNvPr id="67" name="Forme libre 32">
                <a:extLst>
                  <a:ext uri="{FF2B5EF4-FFF2-40B4-BE49-F238E27FC236}">
                    <a16:creationId xmlns:a16="http://schemas.microsoft.com/office/drawing/2014/main" id="{11F0DE64-5C6F-4BE5-91B5-452A12D366F0}"/>
                  </a:ext>
                </a:extLst>
              </p:cNvPr>
              <p:cNvSpPr/>
              <p:nvPr/>
            </p:nvSpPr>
            <p:spPr>
              <a:xfrm>
                <a:off x="1882066" y="2849732"/>
                <a:ext cx="301841" cy="710214"/>
              </a:xfrm>
              <a:custGeom>
                <a:avLst/>
                <a:gdLst>
                  <a:gd name="connsiteX0" fmla="*/ 301841 w 301841"/>
                  <a:gd name="connsiteY0" fmla="*/ 0 h 710214"/>
                  <a:gd name="connsiteX1" fmla="*/ 288524 w 301841"/>
                  <a:gd name="connsiteY1" fmla="*/ 35511 h 710214"/>
                  <a:gd name="connsiteX2" fmla="*/ 284085 w 301841"/>
                  <a:gd name="connsiteY2" fmla="*/ 79899 h 710214"/>
                  <a:gd name="connsiteX3" fmla="*/ 279647 w 301841"/>
                  <a:gd name="connsiteY3" fmla="*/ 177553 h 710214"/>
                  <a:gd name="connsiteX4" fmla="*/ 270769 w 301841"/>
                  <a:gd name="connsiteY4" fmla="*/ 208625 h 710214"/>
                  <a:gd name="connsiteX5" fmla="*/ 257452 w 301841"/>
                  <a:gd name="connsiteY5" fmla="*/ 221942 h 710214"/>
                  <a:gd name="connsiteX6" fmla="*/ 235258 w 301841"/>
                  <a:gd name="connsiteY6" fmla="*/ 239697 h 710214"/>
                  <a:gd name="connsiteX7" fmla="*/ 213064 w 301841"/>
                  <a:gd name="connsiteY7" fmla="*/ 266330 h 710214"/>
                  <a:gd name="connsiteX8" fmla="*/ 199748 w 301841"/>
                  <a:gd name="connsiteY8" fmla="*/ 270769 h 710214"/>
                  <a:gd name="connsiteX9" fmla="*/ 173115 w 301841"/>
                  <a:gd name="connsiteY9" fmla="*/ 284085 h 710214"/>
                  <a:gd name="connsiteX10" fmla="*/ 146482 w 301841"/>
                  <a:gd name="connsiteY10" fmla="*/ 301841 h 710214"/>
                  <a:gd name="connsiteX11" fmla="*/ 128726 w 301841"/>
                  <a:gd name="connsiteY11" fmla="*/ 328474 h 710214"/>
                  <a:gd name="connsiteX12" fmla="*/ 124287 w 301841"/>
                  <a:gd name="connsiteY12" fmla="*/ 355107 h 710214"/>
                  <a:gd name="connsiteX13" fmla="*/ 110971 w 301841"/>
                  <a:gd name="connsiteY13" fmla="*/ 390618 h 710214"/>
                  <a:gd name="connsiteX14" fmla="*/ 106532 w 301841"/>
                  <a:gd name="connsiteY14" fmla="*/ 421689 h 710214"/>
                  <a:gd name="connsiteX15" fmla="*/ 102093 w 301841"/>
                  <a:gd name="connsiteY15" fmla="*/ 435006 h 710214"/>
                  <a:gd name="connsiteX16" fmla="*/ 93216 w 301841"/>
                  <a:gd name="connsiteY16" fmla="*/ 492711 h 710214"/>
                  <a:gd name="connsiteX17" fmla="*/ 88777 w 301841"/>
                  <a:gd name="connsiteY17" fmla="*/ 568171 h 710214"/>
                  <a:gd name="connsiteX18" fmla="*/ 75460 w 301841"/>
                  <a:gd name="connsiteY18" fmla="*/ 594804 h 710214"/>
                  <a:gd name="connsiteX19" fmla="*/ 48827 w 301841"/>
                  <a:gd name="connsiteY19" fmla="*/ 630315 h 710214"/>
                  <a:gd name="connsiteX20" fmla="*/ 35511 w 301841"/>
                  <a:gd name="connsiteY20" fmla="*/ 643631 h 710214"/>
                  <a:gd name="connsiteX21" fmla="*/ 26633 w 301841"/>
                  <a:gd name="connsiteY21" fmla="*/ 661386 h 710214"/>
                  <a:gd name="connsiteX22" fmla="*/ 17755 w 301841"/>
                  <a:gd name="connsiteY22" fmla="*/ 674703 h 710214"/>
                  <a:gd name="connsiteX23" fmla="*/ 13317 w 301841"/>
                  <a:gd name="connsiteY23" fmla="*/ 688019 h 710214"/>
                  <a:gd name="connsiteX24" fmla="*/ 8878 w 301841"/>
                  <a:gd name="connsiteY24" fmla="*/ 710214 h 710214"/>
                  <a:gd name="connsiteX25" fmla="*/ 0 w 301841"/>
                  <a:gd name="connsiteY25" fmla="*/ 701336 h 71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1841" h="710214">
                    <a:moveTo>
                      <a:pt x="301841" y="0"/>
                    </a:moveTo>
                    <a:cubicBezTo>
                      <a:pt x="301593" y="619"/>
                      <a:pt x="289394" y="29856"/>
                      <a:pt x="288524" y="35511"/>
                    </a:cubicBezTo>
                    <a:cubicBezTo>
                      <a:pt x="286263" y="50208"/>
                      <a:pt x="285565" y="65103"/>
                      <a:pt x="284085" y="79899"/>
                    </a:cubicBezTo>
                    <a:cubicBezTo>
                      <a:pt x="282606" y="112450"/>
                      <a:pt x="282146" y="145064"/>
                      <a:pt x="279647" y="177553"/>
                    </a:cubicBezTo>
                    <a:cubicBezTo>
                      <a:pt x="279518" y="179226"/>
                      <a:pt x="272961" y="205336"/>
                      <a:pt x="270769" y="208625"/>
                    </a:cubicBezTo>
                    <a:cubicBezTo>
                      <a:pt x="267287" y="213848"/>
                      <a:pt x="261471" y="217119"/>
                      <a:pt x="257452" y="221942"/>
                    </a:cubicBezTo>
                    <a:cubicBezTo>
                      <a:pt x="242008" y="240475"/>
                      <a:pt x="257120" y="232410"/>
                      <a:pt x="235258" y="239697"/>
                    </a:cubicBezTo>
                    <a:cubicBezTo>
                      <a:pt x="228706" y="249526"/>
                      <a:pt x="223320" y="259493"/>
                      <a:pt x="213064" y="266330"/>
                    </a:cubicBezTo>
                    <a:cubicBezTo>
                      <a:pt x="209171" y="268925"/>
                      <a:pt x="203933" y="268677"/>
                      <a:pt x="199748" y="270769"/>
                    </a:cubicBezTo>
                    <a:cubicBezTo>
                      <a:pt x="165337" y="287975"/>
                      <a:pt x="206577" y="272933"/>
                      <a:pt x="173115" y="284085"/>
                    </a:cubicBezTo>
                    <a:cubicBezTo>
                      <a:pt x="164237" y="290004"/>
                      <a:pt x="149856" y="291719"/>
                      <a:pt x="146482" y="301841"/>
                    </a:cubicBezTo>
                    <a:cubicBezTo>
                      <a:pt x="140058" y="321112"/>
                      <a:pt x="145351" y="311849"/>
                      <a:pt x="128726" y="328474"/>
                    </a:cubicBezTo>
                    <a:cubicBezTo>
                      <a:pt x="127246" y="337352"/>
                      <a:pt x="126873" y="346486"/>
                      <a:pt x="124287" y="355107"/>
                    </a:cubicBezTo>
                    <a:cubicBezTo>
                      <a:pt x="110077" y="402475"/>
                      <a:pt x="119416" y="344171"/>
                      <a:pt x="110971" y="390618"/>
                    </a:cubicBezTo>
                    <a:cubicBezTo>
                      <a:pt x="109099" y="400911"/>
                      <a:pt x="108584" y="411430"/>
                      <a:pt x="106532" y="421689"/>
                    </a:cubicBezTo>
                    <a:cubicBezTo>
                      <a:pt x="105614" y="426277"/>
                      <a:pt x="103108" y="430438"/>
                      <a:pt x="102093" y="435006"/>
                    </a:cubicBezTo>
                    <a:cubicBezTo>
                      <a:pt x="99627" y="446103"/>
                      <a:pt x="94634" y="482786"/>
                      <a:pt x="93216" y="492711"/>
                    </a:cubicBezTo>
                    <a:cubicBezTo>
                      <a:pt x="91736" y="517864"/>
                      <a:pt x="91284" y="543099"/>
                      <a:pt x="88777" y="568171"/>
                    </a:cubicBezTo>
                    <a:cubicBezTo>
                      <a:pt x="87769" y="578253"/>
                      <a:pt x="81098" y="587052"/>
                      <a:pt x="75460" y="594804"/>
                    </a:cubicBezTo>
                    <a:cubicBezTo>
                      <a:pt x="66757" y="606770"/>
                      <a:pt x="59289" y="619853"/>
                      <a:pt x="48827" y="630315"/>
                    </a:cubicBezTo>
                    <a:cubicBezTo>
                      <a:pt x="44388" y="634754"/>
                      <a:pt x="39160" y="638523"/>
                      <a:pt x="35511" y="643631"/>
                    </a:cubicBezTo>
                    <a:cubicBezTo>
                      <a:pt x="31665" y="649015"/>
                      <a:pt x="29916" y="655641"/>
                      <a:pt x="26633" y="661386"/>
                    </a:cubicBezTo>
                    <a:cubicBezTo>
                      <a:pt x="23986" y="666018"/>
                      <a:pt x="20714" y="670264"/>
                      <a:pt x="17755" y="674703"/>
                    </a:cubicBezTo>
                    <a:cubicBezTo>
                      <a:pt x="16276" y="679142"/>
                      <a:pt x="14452" y="683480"/>
                      <a:pt x="13317" y="688019"/>
                    </a:cubicBezTo>
                    <a:cubicBezTo>
                      <a:pt x="11487" y="695339"/>
                      <a:pt x="14213" y="704879"/>
                      <a:pt x="8878" y="710214"/>
                    </a:cubicBezTo>
                    <a:lnTo>
                      <a:pt x="0" y="701336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8" name="Forme libre 34">
                <a:extLst>
                  <a:ext uri="{FF2B5EF4-FFF2-40B4-BE49-F238E27FC236}">
                    <a16:creationId xmlns:a16="http://schemas.microsoft.com/office/drawing/2014/main" id="{55F893C5-F207-4E24-AC22-F066CCC9EF29}"/>
                  </a:ext>
                </a:extLst>
              </p:cNvPr>
              <p:cNvSpPr/>
              <p:nvPr/>
            </p:nvSpPr>
            <p:spPr>
              <a:xfrm>
                <a:off x="2161713" y="2871926"/>
                <a:ext cx="32494" cy="918839"/>
              </a:xfrm>
              <a:custGeom>
                <a:avLst/>
                <a:gdLst>
                  <a:gd name="connsiteX0" fmla="*/ 22194 w 32494"/>
                  <a:gd name="connsiteY0" fmla="*/ 0 h 918839"/>
                  <a:gd name="connsiteX1" fmla="*/ 17755 w 32494"/>
                  <a:gd name="connsiteY1" fmla="*/ 221942 h 918839"/>
                  <a:gd name="connsiteX2" fmla="*/ 13316 w 32494"/>
                  <a:gd name="connsiteY2" fmla="*/ 261891 h 918839"/>
                  <a:gd name="connsiteX3" fmla="*/ 22194 w 32494"/>
                  <a:gd name="connsiteY3" fmla="*/ 372862 h 918839"/>
                  <a:gd name="connsiteX4" fmla="*/ 22194 w 32494"/>
                  <a:gd name="connsiteY4" fmla="*/ 674703 h 918839"/>
                  <a:gd name="connsiteX5" fmla="*/ 17755 w 32494"/>
                  <a:gd name="connsiteY5" fmla="*/ 701336 h 918839"/>
                  <a:gd name="connsiteX6" fmla="*/ 8877 w 32494"/>
                  <a:gd name="connsiteY6" fmla="*/ 732408 h 918839"/>
                  <a:gd name="connsiteX7" fmla="*/ 4438 w 32494"/>
                  <a:gd name="connsiteY7" fmla="*/ 759041 h 918839"/>
                  <a:gd name="connsiteX8" fmla="*/ 0 w 32494"/>
                  <a:gd name="connsiteY8" fmla="*/ 781235 h 918839"/>
                  <a:gd name="connsiteX9" fmla="*/ 4438 w 32494"/>
                  <a:gd name="connsiteY9" fmla="*/ 830062 h 918839"/>
                  <a:gd name="connsiteX10" fmla="*/ 13316 w 32494"/>
                  <a:gd name="connsiteY10" fmla="*/ 843379 h 918839"/>
                  <a:gd name="connsiteX11" fmla="*/ 22194 w 32494"/>
                  <a:gd name="connsiteY11" fmla="*/ 870012 h 918839"/>
                  <a:gd name="connsiteX12" fmla="*/ 26633 w 32494"/>
                  <a:gd name="connsiteY12" fmla="*/ 905523 h 918839"/>
                  <a:gd name="connsiteX13" fmla="*/ 31071 w 32494"/>
                  <a:gd name="connsiteY13" fmla="*/ 918839 h 918839"/>
                  <a:gd name="connsiteX14" fmla="*/ 17755 w 32494"/>
                  <a:gd name="connsiteY14" fmla="*/ 905523 h 918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94" h="918839">
                    <a:moveTo>
                      <a:pt x="22194" y="0"/>
                    </a:moveTo>
                    <a:cubicBezTo>
                      <a:pt x="20714" y="73981"/>
                      <a:pt x="20262" y="147989"/>
                      <a:pt x="17755" y="221942"/>
                    </a:cubicBezTo>
                    <a:cubicBezTo>
                      <a:pt x="17301" y="235333"/>
                      <a:pt x="13316" y="248493"/>
                      <a:pt x="13316" y="261891"/>
                    </a:cubicBezTo>
                    <a:cubicBezTo>
                      <a:pt x="13316" y="350267"/>
                      <a:pt x="8118" y="330637"/>
                      <a:pt x="22194" y="372862"/>
                    </a:cubicBezTo>
                    <a:cubicBezTo>
                      <a:pt x="25544" y="516923"/>
                      <a:pt x="30311" y="548900"/>
                      <a:pt x="22194" y="674703"/>
                    </a:cubicBezTo>
                    <a:cubicBezTo>
                      <a:pt x="21615" y="683684"/>
                      <a:pt x="19707" y="692550"/>
                      <a:pt x="17755" y="701336"/>
                    </a:cubicBezTo>
                    <a:cubicBezTo>
                      <a:pt x="832" y="777488"/>
                      <a:pt x="28212" y="635737"/>
                      <a:pt x="8877" y="732408"/>
                    </a:cubicBezTo>
                    <a:cubicBezTo>
                      <a:pt x="7112" y="741233"/>
                      <a:pt x="6048" y="750186"/>
                      <a:pt x="4438" y="759041"/>
                    </a:cubicBezTo>
                    <a:cubicBezTo>
                      <a:pt x="3089" y="766464"/>
                      <a:pt x="1479" y="773837"/>
                      <a:pt x="0" y="781235"/>
                    </a:cubicBezTo>
                    <a:cubicBezTo>
                      <a:pt x="1479" y="797511"/>
                      <a:pt x="1014" y="814082"/>
                      <a:pt x="4438" y="830062"/>
                    </a:cubicBezTo>
                    <a:cubicBezTo>
                      <a:pt x="5556" y="835279"/>
                      <a:pt x="11149" y="838504"/>
                      <a:pt x="13316" y="843379"/>
                    </a:cubicBezTo>
                    <a:cubicBezTo>
                      <a:pt x="17117" y="851930"/>
                      <a:pt x="22194" y="870012"/>
                      <a:pt x="22194" y="870012"/>
                    </a:cubicBezTo>
                    <a:cubicBezTo>
                      <a:pt x="23674" y="881849"/>
                      <a:pt x="24499" y="893786"/>
                      <a:pt x="26633" y="905523"/>
                    </a:cubicBezTo>
                    <a:cubicBezTo>
                      <a:pt x="27470" y="910126"/>
                      <a:pt x="35750" y="918839"/>
                      <a:pt x="31071" y="918839"/>
                    </a:cubicBezTo>
                    <a:cubicBezTo>
                      <a:pt x="24794" y="918839"/>
                      <a:pt x="17755" y="905523"/>
                      <a:pt x="17755" y="9055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9" name="Forme libre 35">
                <a:extLst>
                  <a:ext uri="{FF2B5EF4-FFF2-40B4-BE49-F238E27FC236}">
                    <a16:creationId xmlns:a16="http://schemas.microsoft.com/office/drawing/2014/main" id="{C4F22F6D-658C-4E30-91E0-9BAF84F4AFCC}"/>
                  </a:ext>
                </a:extLst>
              </p:cNvPr>
              <p:cNvSpPr/>
              <p:nvPr/>
            </p:nvSpPr>
            <p:spPr>
              <a:xfrm>
                <a:off x="2192784" y="2934070"/>
                <a:ext cx="270831" cy="750163"/>
              </a:xfrm>
              <a:custGeom>
                <a:avLst/>
                <a:gdLst>
                  <a:gd name="connsiteX0" fmla="*/ 0 w 270831"/>
                  <a:gd name="connsiteY0" fmla="*/ 0 h 750163"/>
                  <a:gd name="connsiteX1" fmla="*/ 26633 w 270831"/>
                  <a:gd name="connsiteY1" fmla="*/ 35511 h 750163"/>
                  <a:gd name="connsiteX2" fmla="*/ 31072 w 270831"/>
                  <a:gd name="connsiteY2" fmla="*/ 48827 h 750163"/>
                  <a:gd name="connsiteX3" fmla="*/ 39950 w 270831"/>
                  <a:gd name="connsiteY3" fmla="*/ 71021 h 750163"/>
                  <a:gd name="connsiteX4" fmla="*/ 71022 w 270831"/>
                  <a:gd name="connsiteY4" fmla="*/ 110971 h 750163"/>
                  <a:gd name="connsiteX5" fmla="*/ 88777 w 270831"/>
                  <a:gd name="connsiteY5" fmla="*/ 142043 h 750163"/>
                  <a:gd name="connsiteX6" fmla="*/ 115410 w 270831"/>
                  <a:gd name="connsiteY6" fmla="*/ 168676 h 750163"/>
                  <a:gd name="connsiteX7" fmla="*/ 137604 w 270831"/>
                  <a:gd name="connsiteY7" fmla="*/ 199747 h 750163"/>
                  <a:gd name="connsiteX8" fmla="*/ 155360 w 270831"/>
                  <a:gd name="connsiteY8" fmla="*/ 230819 h 750163"/>
                  <a:gd name="connsiteX9" fmla="*/ 173115 w 270831"/>
                  <a:gd name="connsiteY9" fmla="*/ 244136 h 750163"/>
                  <a:gd name="connsiteX10" fmla="*/ 195309 w 270831"/>
                  <a:gd name="connsiteY10" fmla="*/ 279647 h 750163"/>
                  <a:gd name="connsiteX11" fmla="*/ 199748 w 270831"/>
                  <a:gd name="connsiteY11" fmla="*/ 292963 h 750163"/>
                  <a:gd name="connsiteX12" fmla="*/ 204187 w 270831"/>
                  <a:gd name="connsiteY12" fmla="*/ 315157 h 750163"/>
                  <a:gd name="connsiteX13" fmla="*/ 208626 w 270831"/>
                  <a:gd name="connsiteY13" fmla="*/ 332913 h 750163"/>
                  <a:gd name="connsiteX14" fmla="*/ 199748 w 270831"/>
                  <a:gd name="connsiteY14" fmla="*/ 408373 h 750163"/>
                  <a:gd name="connsiteX15" fmla="*/ 190870 w 270831"/>
                  <a:gd name="connsiteY15" fmla="*/ 435006 h 750163"/>
                  <a:gd name="connsiteX16" fmla="*/ 181993 w 270831"/>
                  <a:gd name="connsiteY16" fmla="*/ 448322 h 750163"/>
                  <a:gd name="connsiteX17" fmla="*/ 173115 w 270831"/>
                  <a:gd name="connsiteY17" fmla="*/ 483833 h 750163"/>
                  <a:gd name="connsiteX18" fmla="*/ 168676 w 270831"/>
                  <a:gd name="connsiteY18" fmla="*/ 501588 h 750163"/>
                  <a:gd name="connsiteX19" fmla="*/ 181993 w 270831"/>
                  <a:gd name="connsiteY19" fmla="*/ 634753 h 750163"/>
                  <a:gd name="connsiteX20" fmla="*/ 199748 w 270831"/>
                  <a:gd name="connsiteY20" fmla="*/ 652509 h 750163"/>
                  <a:gd name="connsiteX21" fmla="*/ 226381 w 270831"/>
                  <a:gd name="connsiteY21" fmla="*/ 674703 h 750163"/>
                  <a:gd name="connsiteX22" fmla="*/ 257453 w 270831"/>
                  <a:gd name="connsiteY22" fmla="*/ 714652 h 750163"/>
                  <a:gd name="connsiteX23" fmla="*/ 266331 w 270831"/>
                  <a:gd name="connsiteY23" fmla="*/ 727969 h 750163"/>
                  <a:gd name="connsiteX24" fmla="*/ 270769 w 270831"/>
                  <a:gd name="connsiteY24" fmla="*/ 750163 h 75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0831" h="750163">
                    <a:moveTo>
                      <a:pt x="0" y="0"/>
                    </a:moveTo>
                    <a:cubicBezTo>
                      <a:pt x="4363" y="5454"/>
                      <a:pt x="21919" y="26083"/>
                      <a:pt x="26633" y="35511"/>
                    </a:cubicBezTo>
                    <a:cubicBezTo>
                      <a:pt x="28725" y="39696"/>
                      <a:pt x="29429" y="44446"/>
                      <a:pt x="31072" y="48827"/>
                    </a:cubicBezTo>
                    <a:cubicBezTo>
                      <a:pt x="33870" y="56288"/>
                      <a:pt x="36135" y="64026"/>
                      <a:pt x="39950" y="71021"/>
                    </a:cubicBezTo>
                    <a:cubicBezTo>
                      <a:pt x="52693" y="94383"/>
                      <a:pt x="55158" y="95107"/>
                      <a:pt x="71022" y="110971"/>
                    </a:cubicBezTo>
                    <a:cubicBezTo>
                      <a:pt x="76600" y="127705"/>
                      <a:pt x="74552" y="126237"/>
                      <a:pt x="88777" y="142043"/>
                    </a:cubicBezTo>
                    <a:cubicBezTo>
                      <a:pt x="97176" y="151375"/>
                      <a:pt x="115410" y="168676"/>
                      <a:pt x="115410" y="168676"/>
                    </a:cubicBezTo>
                    <a:cubicBezTo>
                      <a:pt x="123199" y="199830"/>
                      <a:pt x="113082" y="175225"/>
                      <a:pt x="137604" y="199747"/>
                    </a:cubicBezTo>
                    <a:cubicBezTo>
                      <a:pt x="157909" y="220052"/>
                      <a:pt x="134476" y="206454"/>
                      <a:pt x="155360" y="230819"/>
                    </a:cubicBezTo>
                    <a:cubicBezTo>
                      <a:pt x="160175" y="236436"/>
                      <a:pt x="167197" y="239697"/>
                      <a:pt x="173115" y="244136"/>
                    </a:cubicBezTo>
                    <a:cubicBezTo>
                      <a:pt x="180513" y="255973"/>
                      <a:pt x="190895" y="266405"/>
                      <a:pt x="195309" y="279647"/>
                    </a:cubicBezTo>
                    <a:cubicBezTo>
                      <a:pt x="196789" y="284086"/>
                      <a:pt x="198613" y="288424"/>
                      <a:pt x="199748" y="292963"/>
                    </a:cubicBezTo>
                    <a:cubicBezTo>
                      <a:pt x="201578" y="300282"/>
                      <a:pt x="202550" y="307792"/>
                      <a:pt x="204187" y="315157"/>
                    </a:cubicBezTo>
                    <a:cubicBezTo>
                      <a:pt x="205510" y="321113"/>
                      <a:pt x="207146" y="326994"/>
                      <a:pt x="208626" y="332913"/>
                    </a:cubicBezTo>
                    <a:cubicBezTo>
                      <a:pt x="205708" y="370848"/>
                      <a:pt x="208237" y="380077"/>
                      <a:pt x="199748" y="408373"/>
                    </a:cubicBezTo>
                    <a:cubicBezTo>
                      <a:pt x="197059" y="417336"/>
                      <a:pt x="196061" y="427220"/>
                      <a:pt x="190870" y="435006"/>
                    </a:cubicBezTo>
                    <a:lnTo>
                      <a:pt x="181993" y="448322"/>
                    </a:lnTo>
                    <a:lnTo>
                      <a:pt x="173115" y="483833"/>
                    </a:lnTo>
                    <a:lnTo>
                      <a:pt x="168676" y="501588"/>
                    </a:lnTo>
                    <a:cubicBezTo>
                      <a:pt x="168960" y="508695"/>
                      <a:pt x="160328" y="602256"/>
                      <a:pt x="181993" y="634753"/>
                    </a:cubicBezTo>
                    <a:cubicBezTo>
                      <a:pt x="186636" y="641717"/>
                      <a:pt x="194236" y="646210"/>
                      <a:pt x="199748" y="652509"/>
                    </a:cubicBezTo>
                    <a:cubicBezTo>
                      <a:pt x="219665" y="675271"/>
                      <a:pt x="203648" y="667125"/>
                      <a:pt x="226381" y="674703"/>
                    </a:cubicBezTo>
                    <a:cubicBezTo>
                      <a:pt x="247243" y="695563"/>
                      <a:pt x="236216" y="682795"/>
                      <a:pt x="257453" y="714652"/>
                    </a:cubicBezTo>
                    <a:lnTo>
                      <a:pt x="266331" y="727969"/>
                    </a:lnTo>
                    <a:cubicBezTo>
                      <a:pt x="271705" y="744093"/>
                      <a:pt x="270769" y="736606"/>
                      <a:pt x="270769" y="75016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0" name="Forme libre 36">
                <a:extLst>
                  <a:ext uri="{FF2B5EF4-FFF2-40B4-BE49-F238E27FC236}">
                    <a16:creationId xmlns:a16="http://schemas.microsoft.com/office/drawing/2014/main" id="{76F98061-E4E0-42FF-84A0-92A4F8318EB4}"/>
                  </a:ext>
                </a:extLst>
              </p:cNvPr>
              <p:cNvSpPr/>
              <p:nvPr/>
            </p:nvSpPr>
            <p:spPr>
              <a:xfrm>
                <a:off x="1970843" y="3298054"/>
                <a:ext cx="204186" cy="436180"/>
              </a:xfrm>
              <a:custGeom>
                <a:avLst/>
                <a:gdLst>
                  <a:gd name="connsiteX0" fmla="*/ 204186 w 204186"/>
                  <a:gd name="connsiteY0" fmla="*/ 0 h 436180"/>
                  <a:gd name="connsiteX1" fmla="*/ 199748 w 204186"/>
                  <a:gd name="connsiteY1" fmla="*/ 31072 h 436180"/>
                  <a:gd name="connsiteX2" fmla="*/ 186431 w 204186"/>
                  <a:gd name="connsiteY2" fmla="*/ 53266 h 436180"/>
                  <a:gd name="connsiteX3" fmla="*/ 181992 w 204186"/>
                  <a:gd name="connsiteY3" fmla="*/ 88777 h 436180"/>
                  <a:gd name="connsiteX4" fmla="*/ 164237 w 204186"/>
                  <a:gd name="connsiteY4" fmla="*/ 124288 h 436180"/>
                  <a:gd name="connsiteX5" fmla="*/ 137604 w 204186"/>
                  <a:gd name="connsiteY5" fmla="*/ 181993 h 436180"/>
                  <a:gd name="connsiteX6" fmla="*/ 119849 w 204186"/>
                  <a:gd name="connsiteY6" fmla="*/ 208626 h 436180"/>
                  <a:gd name="connsiteX7" fmla="*/ 102093 w 204186"/>
                  <a:gd name="connsiteY7" fmla="*/ 221942 h 436180"/>
                  <a:gd name="connsiteX8" fmla="*/ 71021 w 204186"/>
                  <a:gd name="connsiteY8" fmla="*/ 244136 h 436180"/>
                  <a:gd name="connsiteX9" fmla="*/ 44388 w 204186"/>
                  <a:gd name="connsiteY9" fmla="*/ 266330 h 436180"/>
                  <a:gd name="connsiteX10" fmla="*/ 26633 w 204186"/>
                  <a:gd name="connsiteY10" fmla="*/ 292963 h 436180"/>
                  <a:gd name="connsiteX11" fmla="*/ 17755 w 204186"/>
                  <a:gd name="connsiteY11" fmla="*/ 346229 h 436180"/>
                  <a:gd name="connsiteX12" fmla="*/ 13317 w 204186"/>
                  <a:gd name="connsiteY12" fmla="*/ 435006 h 436180"/>
                  <a:gd name="connsiteX13" fmla="*/ 4439 w 204186"/>
                  <a:gd name="connsiteY13" fmla="*/ 421690 h 436180"/>
                  <a:gd name="connsiteX14" fmla="*/ 0 w 204186"/>
                  <a:gd name="connsiteY14" fmla="*/ 408373 h 436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4186" h="436180">
                    <a:moveTo>
                      <a:pt x="204186" y="0"/>
                    </a:moveTo>
                    <a:cubicBezTo>
                      <a:pt x="202707" y="10357"/>
                      <a:pt x="203056" y="21146"/>
                      <a:pt x="199748" y="31072"/>
                    </a:cubicBezTo>
                    <a:cubicBezTo>
                      <a:pt x="197020" y="39257"/>
                      <a:pt x="188968" y="45020"/>
                      <a:pt x="186431" y="53266"/>
                    </a:cubicBezTo>
                    <a:cubicBezTo>
                      <a:pt x="182923" y="64668"/>
                      <a:pt x="185550" y="77391"/>
                      <a:pt x="181992" y="88777"/>
                    </a:cubicBezTo>
                    <a:cubicBezTo>
                      <a:pt x="178045" y="101409"/>
                      <a:pt x="168422" y="111733"/>
                      <a:pt x="164237" y="124288"/>
                    </a:cubicBezTo>
                    <a:cubicBezTo>
                      <a:pt x="146082" y="178752"/>
                      <a:pt x="160659" y="149056"/>
                      <a:pt x="137604" y="181993"/>
                    </a:cubicBezTo>
                    <a:cubicBezTo>
                      <a:pt x="131486" y="190734"/>
                      <a:pt x="128385" y="202225"/>
                      <a:pt x="119849" y="208626"/>
                    </a:cubicBezTo>
                    <a:cubicBezTo>
                      <a:pt x="113930" y="213065"/>
                      <a:pt x="108113" y="217642"/>
                      <a:pt x="102093" y="221942"/>
                    </a:cubicBezTo>
                    <a:cubicBezTo>
                      <a:pt x="88056" y="231969"/>
                      <a:pt x="85509" y="231718"/>
                      <a:pt x="71021" y="244136"/>
                    </a:cubicBezTo>
                    <a:cubicBezTo>
                      <a:pt x="41114" y="269770"/>
                      <a:pt x="73822" y="246710"/>
                      <a:pt x="44388" y="266330"/>
                    </a:cubicBezTo>
                    <a:cubicBezTo>
                      <a:pt x="38470" y="275208"/>
                      <a:pt x="28725" y="282501"/>
                      <a:pt x="26633" y="292963"/>
                    </a:cubicBezTo>
                    <a:cubicBezTo>
                      <a:pt x="20142" y="325417"/>
                      <a:pt x="23261" y="307689"/>
                      <a:pt x="17755" y="346229"/>
                    </a:cubicBezTo>
                    <a:cubicBezTo>
                      <a:pt x="16276" y="375821"/>
                      <a:pt x="18466" y="405828"/>
                      <a:pt x="13317" y="435006"/>
                    </a:cubicBezTo>
                    <a:cubicBezTo>
                      <a:pt x="12390" y="440260"/>
                      <a:pt x="6825" y="426461"/>
                      <a:pt x="4439" y="421690"/>
                    </a:cubicBezTo>
                    <a:cubicBezTo>
                      <a:pt x="2346" y="417505"/>
                      <a:pt x="0" y="408373"/>
                      <a:pt x="0" y="40837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1" name="Forme libre 40">
                <a:extLst>
                  <a:ext uri="{FF2B5EF4-FFF2-40B4-BE49-F238E27FC236}">
                    <a16:creationId xmlns:a16="http://schemas.microsoft.com/office/drawing/2014/main" id="{EEB3E9AC-D35C-47A6-B973-AE3CEF1CF80E}"/>
                  </a:ext>
                </a:extLst>
              </p:cNvPr>
              <p:cNvSpPr/>
              <p:nvPr/>
            </p:nvSpPr>
            <p:spPr>
              <a:xfrm>
                <a:off x="2183907" y="3568823"/>
                <a:ext cx="232320" cy="412836"/>
              </a:xfrm>
              <a:custGeom>
                <a:avLst/>
                <a:gdLst>
                  <a:gd name="connsiteX0" fmla="*/ 0 w 232320"/>
                  <a:gd name="connsiteY0" fmla="*/ 0 h 412836"/>
                  <a:gd name="connsiteX1" fmla="*/ 22194 w 232320"/>
                  <a:gd name="connsiteY1" fmla="*/ 22194 h 412836"/>
                  <a:gd name="connsiteX2" fmla="*/ 53266 w 232320"/>
                  <a:gd name="connsiteY2" fmla="*/ 71022 h 412836"/>
                  <a:gd name="connsiteX3" fmla="*/ 66582 w 232320"/>
                  <a:gd name="connsiteY3" fmla="*/ 102094 h 412836"/>
                  <a:gd name="connsiteX4" fmla="*/ 71021 w 232320"/>
                  <a:gd name="connsiteY4" fmla="*/ 115410 h 412836"/>
                  <a:gd name="connsiteX5" fmla="*/ 88776 w 232320"/>
                  <a:gd name="connsiteY5" fmla="*/ 155360 h 412836"/>
                  <a:gd name="connsiteX6" fmla="*/ 102093 w 232320"/>
                  <a:gd name="connsiteY6" fmla="*/ 190870 h 412836"/>
                  <a:gd name="connsiteX7" fmla="*/ 106532 w 232320"/>
                  <a:gd name="connsiteY7" fmla="*/ 204187 h 412836"/>
                  <a:gd name="connsiteX8" fmla="*/ 119848 w 232320"/>
                  <a:gd name="connsiteY8" fmla="*/ 221942 h 412836"/>
                  <a:gd name="connsiteX9" fmla="*/ 137604 w 232320"/>
                  <a:gd name="connsiteY9" fmla="*/ 257453 h 412836"/>
                  <a:gd name="connsiteX10" fmla="*/ 150920 w 232320"/>
                  <a:gd name="connsiteY10" fmla="*/ 261892 h 412836"/>
                  <a:gd name="connsiteX11" fmla="*/ 177553 w 232320"/>
                  <a:gd name="connsiteY11" fmla="*/ 284086 h 412836"/>
                  <a:gd name="connsiteX12" fmla="*/ 190870 w 232320"/>
                  <a:gd name="connsiteY12" fmla="*/ 288525 h 412836"/>
                  <a:gd name="connsiteX13" fmla="*/ 195309 w 232320"/>
                  <a:gd name="connsiteY13" fmla="*/ 301841 h 412836"/>
                  <a:gd name="connsiteX14" fmla="*/ 208625 w 232320"/>
                  <a:gd name="connsiteY14" fmla="*/ 315158 h 412836"/>
                  <a:gd name="connsiteX15" fmla="*/ 217503 w 232320"/>
                  <a:gd name="connsiteY15" fmla="*/ 359546 h 412836"/>
                  <a:gd name="connsiteX16" fmla="*/ 226380 w 232320"/>
                  <a:gd name="connsiteY16" fmla="*/ 395057 h 412836"/>
                  <a:gd name="connsiteX17" fmla="*/ 226380 w 232320"/>
                  <a:gd name="connsiteY17" fmla="*/ 412812 h 412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2320" h="412836">
                    <a:moveTo>
                      <a:pt x="0" y="0"/>
                    </a:moveTo>
                    <a:cubicBezTo>
                      <a:pt x="7398" y="7398"/>
                      <a:pt x="16239" y="13592"/>
                      <a:pt x="22194" y="22194"/>
                    </a:cubicBezTo>
                    <a:cubicBezTo>
                      <a:pt x="68460" y="89023"/>
                      <a:pt x="18399" y="36155"/>
                      <a:pt x="53266" y="71022"/>
                    </a:cubicBezTo>
                    <a:cubicBezTo>
                      <a:pt x="62504" y="107972"/>
                      <a:pt x="51256" y="71441"/>
                      <a:pt x="66582" y="102094"/>
                    </a:cubicBezTo>
                    <a:cubicBezTo>
                      <a:pt x="68674" y="106279"/>
                      <a:pt x="69378" y="111029"/>
                      <a:pt x="71021" y="115410"/>
                    </a:cubicBezTo>
                    <a:cubicBezTo>
                      <a:pt x="79522" y="138077"/>
                      <a:pt x="78690" y="135186"/>
                      <a:pt x="88776" y="155360"/>
                    </a:cubicBezTo>
                    <a:cubicBezTo>
                      <a:pt x="97341" y="198182"/>
                      <a:pt x="86852" y="160390"/>
                      <a:pt x="102093" y="190870"/>
                    </a:cubicBezTo>
                    <a:cubicBezTo>
                      <a:pt x="104186" y="195055"/>
                      <a:pt x="104211" y="200124"/>
                      <a:pt x="106532" y="204187"/>
                    </a:cubicBezTo>
                    <a:cubicBezTo>
                      <a:pt x="110202" y="210610"/>
                      <a:pt x="116255" y="215475"/>
                      <a:pt x="119848" y="221942"/>
                    </a:cubicBezTo>
                    <a:cubicBezTo>
                      <a:pt x="124406" y="230146"/>
                      <a:pt x="128525" y="250190"/>
                      <a:pt x="137604" y="257453"/>
                    </a:cubicBezTo>
                    <a:cubicBezTo>
                      <a:pt x="141257" y="260376"/>
                      <a:pt x="146735" y="259800"/>
                      <a:pt x="150920" y="261892"/>
                    </a:cubicBezTo>
                    <a:cubicBezTo>
                      <a:pt x="179972" y="276418"/>
                      <a:pt x="148096" y="264447"/>
                      <a:pt x="177553" y="284086"/>
                    </a:cubicBezTo>
                    <a:cubicBezTo>
                      <a:pt x="181446" y="286682"/>
                      <a:pt x="186431" y="287045"/>
                      <a:pt x="190870" y="288525"/>
                    </a:cubicBezTo>
                    <a:cubicBezTo>
                      <a:pt x="192350" y="292964"/>
                      <a:pt x="192714" y="297948"/>
                      <a:pt x="195309" y="301841"/>
                    </a:cubicBezTo>
                    <a:cubicBezTo>
                      <a:pt x="198791" y="307064"/>
                      <a:pt x="206372" y="309299"/>
                      <a:pt x="208625" y="315158"/>
                    </a:cubicBezTo>
                    <a:cubicBezTo>
                      <a:pt x="214042" y="329241"/>
                      <a:pt x="213844" y="344907"/>
                      <a:pt x="217503" y="359546"/>
                    </a:cubicBezTo>
                    <a:lnTo>
                      <a:pt x="226380" y="395057"/>
                    </a:lnTo>
                    <a:cubicBezTo>
                      <a:pt x="231177" y="414247"/>
                      <a:pt x="236920" y="412812"/>
                      <a:pt x="226380" y="412812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61" name="Picture 4" descr="Vector drawing of mais plant with ripe corn | Free SVG">
              <a:extLst>
                <a:ext uri="{FF2B5EF4-FFF2-40B4-BE49-F238E27FC236}">
                  <a16:creationId xmlns:a16="http://schemas.microsoft.com/office/drawing/2014/main" id="{C84AFCFC-DB2D-42BB-900D-D60AAFC11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3" y="2066752"/>
              <a:ext cx="1341120" cy="134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 Box 6">
              <a:extLst>
                <a:ext uri="{FF2B5EF4-FFF2-40B4-BE49-F238E27FC236}">
                  <a16:creationId xmlns:a16="http://schemas.microsoft.com/office/drawing/2014/main" id="{B950D95C-7CD5-4FF0-9CFE-EDD54D0A5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135" y="1571865"/>
              <a:ext cx="1438909" cy="462118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fr-FR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ACF6B7F-43A8-4DA2-B0B7-9B4076CA9E0B}"/>
                </a:ext>
              </a:extLst>
            </p:cNvPr>
            <p:cNvSpPr txBox="1"/>
            <p:nvPr/>
          </p:nvSpPr>
          <p:spPr>
            <a:xfrm>
              <a:off x="1245176" y="1563331"/>
              <a:ext cx="65114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300" dirty="0" err="1"/>
                <a:t>rain</a:t>
              </a:r>
              <a:endParaRPr lang="fr-FR" sz="2300" dirty="0"/>
            </a:p>
          </p:txBody>
        </p:sp>
        <p:pic>
          <p:nvPicPr>
            <p:cNvPr id="64" name="Picture 2" descr="C:\Users\Celine\Documents\PESSAC\photos\Enchytréides\enchytraeidae.jpg">
              <a:extLst>
                <a:ext uri="{FF2B5EF4-FFF2-40B4-BE49-F238E27FC236}">
                  <a16:creationId xmlns:a16="http://schemas.microsoft.com/office/drawing/2014/main" id="{4D158545-FF3E-4997-90FB-3EC0C51D1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51" b="93018" l="2769" r="90000">
                          <a14:foregroundMark x1="19735" y1="57554" x2="19692" y2="57290"/>
                          <a14:foregroundMark x1="19970" y1="58993" x2="19735" y2="57554"/>
                          <a14:foregroundMark x1="20204" y1="60432" x2="19970" y2="58993"/>
                          <a14:foregroundMark x1="20462" y1="62012" x2="20204" y2="60432"/>
                          <a14:foregroundMark x1="21815" y1="60432" x2="21846" y2="60370"/>
                          <a14:foregroundMark x1="21231" y1="61602" x2="21815" y2="60432"/>
                          <a14:foregroundMark x1="9872" y1="67626" x2="10308" y2="68789"/>
                          <a14:foregroundMark x1="9064" y1="65468" x2="9872" y2="67626"/>
                          <a14:foregroundMark x1="8794" y1="64748" x2="9064" y2="65468"/>
                          <a14:foregroundMark x1="8154" y1="63039" x2="8794" y2="64748"/>
                          <a14:foregroundMark x1="7832" y1="67626" x2="8154" y2="68378"/>
                          <a14:foregroundMark x1="6923" y1="65503" x2="7832" y2="67626"/>
                          <a14:foregroundMark x1="65538" y1="61191" x2="66154" y2="61396"/>
                          <a14:foregroundMark x1="75231" y1="77823" x2="76462" y2="78645"/>
                          <a14:backgroundMark x1="18919" y1="60432" x2="18919" y2="60432"/>
                          <a14:backgroundMark x1="19459" y1="58993" x2="19459" y2="58993"/>
                          <a14:backgroundMark x1="7568" y1="64748" x2="7568" y2="64748"/>
                          <a14:backgroundMark x1="11351" y1="69065" x2="11351" y2="69065"/>
                          <a14:backgroundMark x1="9730" y1="67626" x2="9730" y2="67626"/>
                          <a14:backgroundMark x1="7027" y1="65468" x2="7027" y2="65468"/>
                          <a14:backgroundMark x1="18919" y1="57554" x2="18919" y2="575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58"/>
            <a:stretch/>
          </p:blipFill>
          <p:spPr bwMode="auto">
            <a:xfrm rot="16714559">
              <a:off x="1639879" y="3798910"/>
              <a:ext cx="387423" cy="355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1BDED83-CE2F-43A0-B6E0-85788547420F}"/>
                </a:ext>
              </a:extLst>
            </p:cNvPr>
            <p:cNvSpPr/>
            <p:nvPr/>
          </p:nvSpPr>
          <p:spPr>
            <a:xfrm>
              <a:off x="1742755" y="3399280"/>
              <a:ext cx="329867" cy="1705708"/>
            </a:xfrm>
            <a:custGeom>
              <a:avLst/>
              <a:gdLst>
                <a:gd name="connsiteX0" fmla="*/ 216426 w 329867"/>
                <a:gd name="connsiteY0" fmla="*/ 0 h 1705708"/>
                <a:gd name="connsiteX1" fmla="*/ 321933 w 329867"/>
                <a:gd name="connsiteY1" fmla="*/ 263769 h 1705708"/>
                <a:gd name="connsiteX2" fmla="*/ 286764 w 329867"/>
                <a:gd name="connsiteY2" fmla="*/ 571500 h 1705708"/>
                <a:gd name="connsiteX3" fmla="*/ 5410 w 329867"/>
                <a:gd name="connsiteY3" fmla="*/ 1213339 h 1705708"/>
                <a:gd name="connsiteX4" fmla="*/ 128503 w 329867"/>
                <a:gd name="connsiteY4" fmla="*/ 1705708 h 170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67" h="1705708">
                  <a:moveTo>
                    <a:pt x="216426" y="0"/>
                  </a:moveTo>
                  <a:cubicBezTo>
                    <a:pt x="263318" y="84259"/>
                    <a:pt x="310210" y="168519"/>
                    <a:pt x="321933" y="263769"/>
                  </a:cubicBezTo>
                  <a:cubicBezTo>
                    <a:pt x="333656" y="359019"/>
                    <a:pt x="339518" y="413238"/>
                    <a:pt x="286764" y="571500"/>
                  </a:cubicBezTo>
                  <a:cubicBezTo>
                    <a:pt x="234010" y="729762"/>
                    <a:pt x="31787" y="1024304"/>
                    <a:pt x="5410" y="1213339"/>
                  </a:cubicBezTo>
                  <a:cubicBezTo>
                    <a:pt x="-20967" y="1402374"/>
                    <a:pt x="53768" y="1554041"/>
                    <a:pt x="128503" y="1705708"/>
                  </a:cubicBezTo>
                </a:path>
              </a:pathLst>
            </a:custGeom>
            <a:noFill/>
            <a:ln w="5715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Cylindre 65">
              <a:extLst>
                <a:ext uri="{FF2B5EF4-FFF2-40B4-BE49-F238E27FC236}">
                  <a16:creationId xmlns:a16="http://schemas.microsoft.com/office/drawing/2014/main" id="{E8A06A8B-E2DC-4B49-878A-B4B9256A54D4}"/>
                </a:ext>
              </a:extLst>
            </p:cNvPr>
            <p:cNvSpPr/>
            <p:nvPr/>
          </p:nvSpPr>
          <p:spPr>
            <a:xfrm>
              <a:off x="1629137" y="3321837"/>
              <a:ext cx="495821" cy="784830"/>
            </a:xfrm>
            <a:prstGeom prst="can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44CD4F1-A78E-4663-9311-DD1D96AF9338}"/>
              </a:ext>
            </a:extLst>
          </p:cNvPr>
          <p:cNvGrpSpPr/>
          <p:nvPr/>
        </p:nvGrpSpPr>
        <p:grpSpPr>
          <a:xfrm>
            <a:off x="2652849" y="1420306"/>
            <a:ext cx="7378120" cy="4500973"/>
            <a:chOff x="3110049" y="1794102"/>
            <a:chExt cx="5120088" cy="3845707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52CAE3C0-BA90-4469-A1F1-2939611651E1}"/>
                </a:ext>
              </a:extLst>
            </p:cNvPr>
            <p:cNvGrpSpPr/>
            <p:nvPr/>
          </p:nvGrpSpPr>
          <p:grpSpPr>
            <a:xfrm>
              <a:off x="3927465" y="4072852"/>
              <a:ext cx="675000" cy="471292"/>
              <a:chOff x="5214167" y="3691948"/>
              <a:chExt cx="900000" cy="628389"/>
            </a:xfrm>
          </p:grpSpPr>
          <p:sp>
            <p:nvSpPr>
              <p:cNvPr id="91" name="Line 19">
                <a:extLst>
                  <a:ext uri="{FF2B5EF4-FFF2-40B4-BE49-F238E27FC236}">
                    <a16:creationId xmlns:a16="http://schemas.microsoft.com/office/drawing/2014/main" id="{A06A01C5-414A-4CC1-8288-E2ABAC53A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4167" y="4320337"/>
                <a:ext cx="900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350"/>
              </a:p>
            </p:txBody>
          </p:sp>
          <p:sp>
            <p:nvSpPr>
              <p:cNvPr id="92" name="Line 20">
                <a:extLst>
                  <a:ext uri="{FF2B5EF4-FFF2-40B4-BE49-F238E27FC236}">
                    <a16:creationId xmlns:a16="http://schemas.microsoft.com/office/drawing/2014/main" id="{1143599C-0D32-4C11-A406-DCD976C82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0093" y="3691948"/>
                <a:ext cx="0" cy="295219"/>
              </a:xfrm>
              <a:prstGeom prst="line">
                <a:avLst/>
              </a:prstGeom>
              <a:noFill/>
              <a:ln w="28575">
                <a:solidFill>
                  <a:srgbClr val="00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350"/>
              </a:p>
            </p:txBody>
          </p:sp>
          <p:sp>
            <p:nvSpPr>
              <p:cNvPr id="93" name="Rectangle 28">
                <a:extLst>
                  <a:ext uri="{FF2B5EF4-FFF2-40B4-BE49-F238E27FC236}">
                    <a16:creationId xmlns:a16="http://schemas.microsoft.com/office/drawing/2014/main" id="{BA5D0C15-FB97-4070-93A2-6CD358D27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0633" y="4034009"/>
                <a:ext cx="864000" cy="274638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defTabSz="4572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fr-FR" altLang="fr-FR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Line 30">
                <a:extLst>
                  <a:ext uri="{FF2B5EF4-FFF2-40B4-BE49-F238E27FC236}">
                    <a16:creationId xmlns:a16="http://schemas.microsoft.com/office/drawing/2014/main" id="{97B09BC2-F6DD-40F2-9CA0-0E7270AC7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16379" y="3960337"/>
                <a:ext cx="0" cy="3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350"/>
              </a:p>
            </p:txBody>
          </p:sp>
          <p:sp>
            <p:nvSpPr>
              <p:cNvPr id="95" name="Line 31">
                <a:extLst>
                  <a:ext uri="{FF2B5EF4-FFF2-40B4-BE49-F238E27FC236}">
                    <a16:creationId xmlns:a16="http://schemas.microsoft.com/office/drawing/2014/main" id="{3C6F1DB4-54F3-4BCE-B20E-D8097C76A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3792" y="3960337"/>
                <a:ext cx="0" cy="360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350"/>
              </a:p>
            </p:txBody>
          </p:sp>
        </p:grp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64155A17-BAD3-46A7-8A1E-A1101941A946}"/>
                </a:ext>
              </a:extLst>
            </p:cNvPr>
            <p:cNvGrpSpPr/>
            <p:nvPr/>
          </p:nvGrpSpPr>
          <p:grpSpPr>
            <a:xfrm>
              <a:off x="3110049" y="1794102"/>
              <a:ext cx="5120088" cy="3845707"/>
              <a:chOff x="6876714" y="797512"/>
              <a:chExt cx="6826789" cy="5127615"/>
            </a:xfrm>
          </p:grpSpPr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1A0B0E1C-A700-4777-ADA4-09110B2FCA99}"/>
                  </a:ext>
                </a:extLst>
              </p:cNvPr>
              <p:cNvSpPr txBox="1"/>
              <p:nvPr/>
            </p:nvSpPr>
            <p:spPr>
              <a:xfrm>
                <a:off x="6876714" y="2748353"/>
                <a:ext cx="669228" cy="40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700" dirty="0"/>
                  <a:t>15 cm</a:t>
                </a:r>
              </a:p>
            </p:txBody>
          </p:sp>
          <p:sp>
            <p:nvSpPr>
              <p:cNvPr id="77" name="Line 192">
                <a:extLst>
                  <a:ext uri="{FF2B5EF4-FFF2-40B4-BE49-F238E27FC236}">
                    <a16:creationId xmlns:a16="http://schemas.microsoft.com/office/drawing/2014/main" id="{21087F6E-71AA-4B0D-9BA7-D8C0188F5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6880350" y="2850638"/>
                <a:ext cx="154873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en-US" sz="1350" dirty="0"/>
              </a:p>
            </p:txBody>
          </p:sp>
          <p:sp>
            <p:nvSpPr>
              <p:cNvPr id="78" name="Text Box 5">
                <a:extLst>
                  <a:ext uri="{FF2B5EF4-FFF2-40B4-BE49-F238E27FC236}">
                    <a16:creationId xmlns:a16="http://schemas.microsoft.com/office/drawing/2014/main" id="{7F4BD59F-15BE-4739-9FEC-DAD2D791F9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1580" y="1335914"/>
                <a:ext cx="1280554" cy="328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7500" tIns="35100" rIns="67500" bIns="351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5pPr>
                <a:lvl6pPr marL="2514600" indent="-228600" algn="ctr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6pPr>
                <a:lvl7pPr marL="2971800" indent="-228600" algn="ctr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7pPr>
                <a:lvl8pPr marL="3429000" indent="-228600" algn="ctr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8pPr>
                <a:lvl9pPr marL="3886200" indent="-228600" algn="ctr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bg1"/>
                    </a:solidFill>
                    <a:latin typeface="Garamond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114000"/>
                  </a:lnSpc>
                  <a:spcBef>
                    <a:spcPts val="844"/>
                  </a:spcBef>
                  <a:buClr>
                    <a:srgbClr val="000000"/>
                  </a:buClr>
                  <a:buSzPct val="45000"/>
                </a:pPr>
                <a:r>
                  <a:rPr lang="en-GB" sz="1350" dirty="0">
                    <a:solidFill>
                      <a:srgbClr val="33CCFF"/>
                    </a:solidFill>
                    <a:latin typeface="Arial" charset="0"/>
                  </a:rPr>
                  <a:t>////////////////////////</a:t>
                </a:r>
              </a:p>
            </p:txBody>
          </p: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7DBEE159-F02A-44B5-9567-F1F0D2C04E87}"/>
                  </a:ext>
                </a:extLst>
              </p:cNvPr>
              <p:cNvSpPr txBox="1"/>
              <p:nvPr/>
            </p:nvSpPr>
            <p:spPr>
              <a:xfrm>
                <a:off x="7710241" y="797512"/>
                <a:ext cx="1117591" cy="631128"/>
              </a:xfrm>
              <a:prstGeom prst="rect">
                <a:avLst/>
              </a:prstGeom>
              <a:solidFill>
                <a:srgbClr val="00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00" dirty="0" err="1">
                    <a:latin typeface="Marianne" panose="02000000000000000000"/>
                  </a:rPr>
                  <a:t>Simulated</a:t>
                </a:r>
                <a:endParaRPr lang="fr-FR" sz="1500" dirty="0">
                  <a:latin typeface="Marianne" panose="02000000000000000000"/>
                </a:endParaRPr>
              </a:p>
              <a:p>
                <a:pPr algn="ctr"/>
                <a:r>
                  <a:rPr lang="fr-FR" sz="1500" dirty="0" err="1">
                    <a:latin typeface="Marianne" panose="02000000000000000000"/>
                  </a:rPr>
                  <a:t>rainfalls</a:t>
                </a:r>
                <a:endParaRPr lang="fr-FR" sz="1500" dirty="0">
                  <a:latin typeface="Marianne" panose="02000000000000000000"/>
                </a:endParaRPr>
              </a:p>
            </p:txBody>
          </p:sp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6EADEE41-8336-4563-8954-6570DE383D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33176" y="3677686"/>
                <a:ext cx="384850" cy="13019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0D82CDCE-8AF7-4F22-8949-CF15A6464768}"/>
                  </a:ext>
                </a:extLst>
              </p:cNvPr>
              <p:cNvSpPr txBox="1"/>
              <p:nvPr/>
            </p:nvSpPr>
            <p:spPr>
              <a:xfrm>
                <a:off x="7305035" y="4979619"/>
                <a:ext cx="2112958" cy="3856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err="1"/>
                  <a:t>scale</a:t>
                </a:r>
                <a:endParaRPr lang="fr-FR" sz="1600" b="1" dirty="0"/>
              </a:p>
            </p:txBody>
          </p:sp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1DA1F6D8-2883-42F9-9A19-14CDD24FE523}"/>
                  </a:ext>
                </a:extLst>
              </p:cNvPr>
              <p:cNvSpPr txBox="1"/>
              <p:nvPr/>
            </p:nvSpPr>
            <p:spPr>
              <a:xfrm>
                <a:off x="7841806" y="4482374"/>
                <a:ext cx="1174059" cy="3856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err="1"/>
                  <a:t>scale</a:t>
                </a:r>
                <a:endParaRPr lang="fr-FR" sz="1600" b="1" dirty="0"/>
              </a:p>
            </p:txBody>
          </p:sp>
          <p:sp>
            <p:nvSpPr>
              <p:cNvPr id="83" name="Text Box 29">
                <a:extLst>
                  <a:ext uri="{FF2B5EF4-FFF2-40B4-BE49-F238E27FC236}">
                    <a16:creationId xmlns:a16="http://schemas.microsoft.com/office/drawing/2014/main" id="{A3371BA1-9DE4-4F30-8584-1FDD02BDFA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8736" y="4152447"/>
                <a:ext cx="874714" cy="385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Garamond" panose="02020404030301010803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fr-FR" altLang="fr-FR" sz="1600" b="1" dirty="0">
                    <a:solidFill>
                      <a:srgbClr val="000000"/>
                    </a:solidFill>
                    <a:latin typeface="+mn-lt"/>
                  </a:rPr>
                  <a:t>Effluent</a:t>
                </a:r>
              </a:p>
            </p:txBody>
          </p:sp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207F4D8E-A1A7-4129-8345-1125FA539D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4781" y="3677687"/>
                <a:ext cx="384850" cy="13019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 Box 5">
                <a:extLst>
                  <a:ext uri="{FF2B5EF4-FFF2-40B4-BE49-F238E27FC236}">
                    <a16:creationId xmlns:a16="http://schemas.microsoft.com/office/drawing/2014/main" id="{354234E0-32E4-4169-B38B-EE1A72EE36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94574" y="4712001"/>
                <a:ext cx="2265489" cy="492443"/>
              </a:xfrm>
              <a:prstGeom prst="rect">
                <a:avLst/>
              </a:prstGeom>
              <a:solidFill>
                <a:srgbClr val="99CC00"/>
              </a:solidFill>
              <a:ln w="38100" algn="ctr">
                <a:solidFill>
                  <a:srgbClr val="66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Outflow</a:t>
                </a:r>
                <a:r>
                  <a:rPr lang="fr-FR" alt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rate (m s</a:t>
                </a:r>
                <a:r>
                  <a:rPr lang="fr-FR" altLang="fr-FR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fr-FR" alt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88" name="AutoShape 10">
                <a:extLst>
                  <a:ext uri="{FF2B5EF4-FFF2-40B4-BE49-F238E27FC236}">
                    <a16:creationId xmlns:a16="http://schemas.microsoft.com/office/drawing/2014/main" id="{B90F91D6-710B-4F7D-B619-DC78BDC7E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1226" y="5504375"/>
                <a:ext cx="3432277" cy="420752"/>
              </a:xfrm>
              <a:prstGeom prst="roundRect">
                <a:avLst>
                  <a:gd name="adj" fmla="val 0"/>
                </a:avLst>
              </a:prstGeom>
              <a:solidFill>
                <a:srgbClr val="33CCFF"/>
              </a:solidFill>
              <a:ln w="38100" algn="ctr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s-CL" altLang="fr-FR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  <a:r>
                  <a:rPr lang="es-CL" alt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CL" altLang="fr-FR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accumulated</a:t>
                </a:r>
                <a:r>
                  <a:rPr lang="es-CL" alt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es-CL" altLang="fr-FR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s-CL" alt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CL" altLang="fr-FR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column</a:t>
                </a:r>
                <a:r>
                  <a:rPr lang="es-CL" alt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(m)</a:t>
                </a:r>
              </a:p>
            </p:txBody>
          </p:sp>
          <p:sp>
            <p:nvSpPr>
              <p:cNvPr id="89" name="Freeform 8">
                <a:extLst>
                  <a:ext uri="{FF2B5EF4-FFF2-40B4-BE49-F238E27FC236}">
                    <a16:creationId xmlns:a16="http://schemas.microsoft.com/office/drawing/2014/main" id="{AE2D1271-31B4-4E7F-A9B6-19D6D1B50DA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 flipV="1">
                <a:off x="8915954" y="4702825"/>
                <a:ext cx="1336652" cy="492443"/>
              </a:xfrm>
              <a:custGeom>
                <a:avLst/>
                <a:gdLst>
                  <a:gd name="T0" fmla="*/ 0 w 1016"/>
                  <a:gd name="T1" fmla="*/ 184 h 201"/>
                  <a:gd name="T2" fmla="*/ 192 w 1016"/>
                  <a:gd name="T3" fmla="*/ 176 h 201"/>
                  <a:gd name="T4" fmla="*/ 480 w 1016"/>
                  <a:gd name="T5" fmla="*/ 32 h 201"/>
                  <a:gd name="T6" fmla="*/ 1016 w 1016"/>
                  <a:gd name="T7" fmla="*/ 0 h 201"/>
                  <a:gd name="connsiteX0" fmla="*/ 0 w 12722"/>
                  <a:gd name="connsiteY0" fmla="*/ 0 h 39049"/>
                  <a:gd name="connsiteX1" fmla="*/ 4612 w 12722"/>
                  <a:gd name="connsiteY1" fmla="*/ 37697 h 39049"/>
                  <a:gd name="connsiteX2" fmla="*/ 7446 w 12722"/>
                  <a:gd name="connsiteY2" fmla="*/ 30533 h 39049"/>
                  <a:gd name="connsiteX3" fmla="*/ 12722 w 12722"/>
                  <a:gd name="connsiteY3" fmla="*/ 28941 h 39049"/>
                  <a:gd name="connsiteX0" fmla="*/ 0 w 12722"/>
                  <a:gd name="connsiteY0" fmla="*/ 0 h 30533"/>
                  <a:gd name="connsiteX1" fmla="*/ 7446 w 12722"/>
                  <a:gd name="connsiteY1" fmla="*/ 30533 h 30533"/>
                  <a:gd name="connsiteX2" fmla="*/ 12722 w 12722"/>
                  <a:gd name="connsiteY2" fmla="*/ 28941 h 30533"/>
                  <a:gd name="connsiteX0" fmla="*/ 0 w 12722"/>
                  <a:gd name="connsiteY0" fmla="*/ 0 h 30533"/>
                  <a:gd name="connsiteX1" fmla="*/ 4673 w 12722"/>
                  <a:gd name="connsiteY1" fmla="*/ 5385 h 30533"/>
                  <a:gd name="connsiteX2" fmla="*/ 7446 w 12722"/>
                  <a:gd name="connsiteY2" fmla="*/ 30533 h 30533"/>
                  <a:gd name="connsiteX3" fmla="*/ 12722 w 12722"/>
                  <a:gd name="connsiteY3" fmla="*/ 28941 h 30533"/>
                  <a:gd name="connsiteX0" fmla="*/ 0 w 12722"/>
                  <a:gd name="connsiteY0" fmla="*/ 938 h 31471"/>
                  <a:gd name="connsiteX1" fmla="*/ 6732 w 12722"/>
                  <a:gd name="connsiteY1" fmla="*/ 1787 h 31471"/>
                  <a:gd name="connsiteX2" fmla="*/ 7446 w 12722"/>
                  <a:gd name="connsiteY2" fmla="*/ 31471 h 31471"/>
                  <a:gd name="connsiteX3" fmla="*/ 12722 w 12722"/>
                  <a:gd name="connsiteY3" fmla="*/ 29879 h 31471"/>
                  <a:gd name="connsiteX0" fmla="*/ 0 w 12722"/>
                  <a:gd name="connsiteY0" fmla="*/ 831 h 29852"/>
                  <a:gd name="connsiteX1" fmla="*/ 6732 w 12722"/>
                  <a:gd name="connsiteY1" fmla="*/ 1680 h 29852"/>
                  <a:gd name="connsiteX2" fmla="*/ 9037 w 12722"/>
                  <a:gd name="connsiteY2" fmla="*/ 29852 h 29852"/>
                  <a:gd name="connsiteX3" fmla="*/ 12722 w 12722"/>
                  <a:gd name="connsiteY3" fmla="*/ 29772 h 29852"/>
                  <a:gd name="connsiteX0" fmla="*/ 0 w 12722"/>
                  <a:gd name="connsiteY0" fmla="*/ 831 h 29852"/>
                  <a:gd name="connsiteX1" fmla="*/ 6732 w 12722"/>
                  <a:gd name="connsiteY1" fmla="*/ 1680 h 29852"/>
                  <a:gd name="connsiteX2" fmla="*/ 9037 w 12722"/>
                  <a:gd name="connsiteY2" fmla="*/ 29852 h 29852"/>
                  <a:gd name="connsiteX3" fmla="*/ 12722 w 12722"/>
                  <a:gd name="connsiteY3" fmla="*/ 29772 h 2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22" h="29852">
                    <a:moveTo>
                      <a:pt x="0" y="831"/>
                    </a:moveTo>
                    <a:cubicBezTo>
                      <a:pt x="825" y="4353"/>
                      <a:pt x="5226" y="-3157"/>
                      <a:pt x="6732" y="1680"/>
                    </a:cubicBezTo>
                    <a:cubicBezTo>
                      <a:pt x="8238" y="6517"/>
                      <a:pt x="7742" y="28550"/>
                      <a:pt x="9037" y="29852"/>
                    </a:cubicBezTo>
                    <a:cubicBezTo>
                      <a:pt x="10386" y="28409"/>
                      <a:pt x="10753" y="29822"/>
                      <a:pt x="12722" y="29772"/>
                    </a:cubicBezTo>
                  </a:path>
                </a:pathLst>
              </a:custGeom>
              <a:noFill/>
              <a:ln w="57150" cap="flat" cmpd="sng">
                <a:solidFill>
                  <a:srgbClr val="6699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8A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Freeform 8">
                <a:extLst>
                  <a:ext uri="{FF2B5EF4-FFF2-40B4-BE49-F238E27FC236}">
                    <a16:creationId xmlns:a16="http://schemas.microsoft.com/office/drawing/2014/main" id="{D75CB811-D9B7-4E14-95F3-AD897CE4B51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 flipV="1">
                <a:off x="8894174" y="5348684"/>
                <a:ext cx="1360541" cy="492443"/>
              </a:xfrm>
              <a:custGeom>
                <a:avLst/>
                <a:gdLst>
                  <a:gd name="T0" fmla="*/ 0 w 1016"/>
                  <a:gd name="T1" fmla="*/ 184 h 201"/>
                  <a:gd name="T2" fmla="*/ 192 w 1016"/>
                  <a:gd name="T3" fmla="*/ 176 h 201"/>
                  <a:gd name="T4" fmla="*/ 480 w 1016"/>
                  <a:gd name="T5" fmla="*/ 32 h 201"/>
                  <a:gd name="T6" fmla="*/ 1016 w 1016"/>
                  <a:gd name="T7" fmla="*/ 0 h 201"/>
                  <a:gd name="connsiteX0" fmla="*/ 0 w 12722"/>
                  <a:gd name="connsiteY0" fmla="*/ 0 h 39049"/>
                  <a:gd name="connsiteX1" fmla="*/ 4612 w 12722"/>
                  <a:gd name="connsiteY1" fmla="*/ 37697 h 39049"/>
                  <a:gd name="connsiteX2" fmla="*/ 7446 w 12722"/>
                  <a:gd name="connsiteY2" fmla="*/ 30533 h 39049"/>
                  <a:gd name="connsiteX3" fmla="*/ 12722 w 12722"/>
                  <a:gd name="connsiteY3" fmla="*/ 28941 h 39049"/>
                  <a:gd name="connsiteX0" fmla="*/ 0 w 12722"/>
                  <a:gd name="connsiteY0" fmla="*/ 0 h 30533"/>
                  <a:gd name="connsiteX1" fmla="*/ 7446 w 12722"/>
                  <a:gd name="connsiteY1" fmla="*/ 30533 h 30533"/>
                  <a:gd name="connsiteX2" fmla="*/ 12722 w 12722"/>
                  <a:gd name="connsiteY2" fmla="*/ 28941 h 30533"/>
                  <a:gd name="connsiteX0" fmla="*/ 0 w 12722"/>
                  <a:gd name="connsiteY0" fmla="*/ 0 h 30533"/>
                  <a:gd name="connsiteX1" fmla="*/ 4673 w 12722"/>
                  <a:gd name="connsiteY1" fmla="*/ 5385 h 30533"/>
                  <a:gd name="connsiteX2" fmla="*/ 7446 w 12722"/>
                  <a:gd name="connsiteY2" fmla="*/ 30533 h 30533"/>
                  <a:gd name="connsiteX3" fmla="*/ 12722 w 12722"/>
                  <a:gd name="connsiteY3" fmla="*/ 28941 h 30533"/>
                  <a:gd name="connsiteX0" fmla="*/ 0 w 12722"/>
                  <a:gd name="connsiteY0" fmla="*/ 938 h 31471"/>
                  <a:gd name="connsiteX1" fmla="*/ 6732 w 12722"/>
                  <a:gd name="connsiteY1" fmla="*/ 1787 h 31471"/>
                  <a:gd name="connsiteX2" fmla="*/ 7446 w 12722"/>
                  <a:gd name="connsiteY2" fmla="*/ 31471 h 31471"/>
                  <a:gd name="connsiteX3" fmla="*/ 12722 w 12722"/>
                  <a:gd name="connsiteY3" fmla="*/ 29879 h 31471"/>
                  <a:gd name="connsiteX0" fmla="*/ 0 w 12722"/>
                  <a:gd name="connsiteY0" fmla="*/ 831 h 29852"/>
                  <a:gd name="connsiteX1" fmla="*/ 6732 w 12722"/>
                  <a:gd name="connsiteY1" fmla="*/ 1680 h 29852"/>
                  <a:gd name="connsiteX2" fmla="*/ 9037 w 12722"/>
                  <a:gd name="connsiteY2" fmla="*/ 29852 h 29852"/>
                  <a:gd name="connsiteX3" fmla="*/ 12722 w 12722"/>
                  <a:gd name="connsiteY3" fmla="*/ 29772 h 29852"/>
                  <a:gd name="connsiteX0" fmla="*/ 0 w 12722"/>
                  <a:gd name="connsiteY0" fmla="*/ 831 h 29852"/>
                  <a:gd name="connsiteX1" fmla="*/ 6732 w 12722"/>
                  <a:gd name="connsiteY1" fmla="*/ 1680 h 29852"/>
                  <a:gd name="connsiteX2" fmla="*/ 9037 w 12722"/>
                  <a:gd name="connsiteY2" fmla="*/ 29852 h 29852"/>
                  <a:gd name="connsiteX3" fmla="*/ 12722 w 12722"/>
                  <a:gd name="connsiteY3" fmla="*/ 29772 h 29852"/>
                  <a:gd name="connsiteX0" fmla="*/ 0 w 9395"/>
                  <a:gd name="connsiteY0" fmla="*/ 0 h 32292"/>
                  <a:gd name="connsiteX1" fmla="*/ 3405 w 9395"/>
                  <a:gd name="connsiteY1" fmla="*/ 4120 h 32292"/>
                  <a:gd name="connsiteX2" fmla="*/ 5710 w 9395"/>
                  <a:gd name="connsiteY2" fmla="*/ 32292 h 32292"/>
                  <a:gd name="connsiteX3" fmla="*/ 9395 w 9395"/>
                  <a:gd name="connsiteY3" fmla="*/ 32212 h 32292"/>
                  <a:gd name="connsiteX0" fmla="*/ 0 w 10000"/>
                  <a:gd name="connsiteY0" fmla="*/ 0 h 9632"/>
                  <a:gd name="connsiteX1" fmla="*/ 3624 w 10000"/>
                  <a:gd name="connsiteY1" fmla="*/ 908 h 9632"/>
                  <a:gd name="connsiteX2" fmla="*/ 6078 w 10000"/>
                  <a:gd name="connsiteY2" fmla="*/ 9632 h 9632"/>
                  <a:gd name="connsiteX3" fmla="*/ 10000 w 10000"/>
                  <a:gd name="connsiteY3" fmla="*/ 9607 h 9632"/>
                  <a:gd name="connsiteX0" fmla="*/ 1634 w 11634"/>
                  <a:gd name="connsiteY0" fmla="*/ 124 h 10124"/>
                  <a:gd name="connsiteX1" fmla="*/ 5258 w 11634"/>
                  <a:gd name="connsiteY1" fmla="*/ 1067 h 10124"/>
                  <a:gd name="connsiteX2" fmla="*/ 7712 w 11634"/>
                  <a:gd name="connsiteY2" fmla="*/ 10124 h 10124"/>
                  <a:gd name="connsiteX3" fmla="*/ 11634 w 11634"/>
                  <a:gd name="connsiteY3" fmla="*/ 10098 h 10124"/>
                  <a:gd name="connsiteX0" fmla="*/ 1588 w 11588"/>
                  <a:gd name="connsiteY0" fmla="*/ 147 h 10529"/>
                  <a:gd name="connsiteX1" fmla="*/ 5212 w 11588"/>
                  <a:gd name="connsiteY1" fmla="*/ 1090 h 10529"/>
                  <a:gd name="connsiteX2" fmla="*/ 5489 w 11588"/>
                  <a:gd name="connsiteY2" fmla="*/ 10529 h 10529"/>
                  <a:gd name="connsiteX3" fmla="*/ 11588 w 11588"/>
                  <a:gd name="connsiteY3" fmla="*/ 10121 h 10529"/>
                  <a:gd name="connsiteX0" fmla="*/ 1792 w 11792"/>
                  <a:gd name="connsiteY0" fmla="*/ 147 h 10529"/>
                  <a:gd name="connsiteX1" fmla="*/ 4110 w 11792"/>
                  <a:gd name="connsiteY1" fmla="*/ 1090 h 10529"/>
                  <a:gd name="connsiteX2" fmla="*/ 5693 w 11792"/>
                  <a:gd name="connsiteY2" fmla="*/ 10529 h 10529"/>
                  <a:gd name="connsiteX3" fmla="*/ 11792 w 11792"/>
                  <a:gd name="connsiteY3" fmla="*/ 10121 h 1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92" h="10529">
                    <a:moveTo>
                      <a:pt x="1792" y="147"/>
                    </a:moveTo>
                    <a:cubicBezTo>
                      <a:pt x="-3084" y="228"/>
                      <a:pt x="3460" y="-640"/>
                      <a:pt x="4110" y="1090"/>
                    </a:cubicBezTo>
                    <a:cubicBezTo>
                      <a:pt x="4760" y="2820"/>
                      <a:pt x="4314" y="10111"/>
                      <a:pt x="5693" y="10529"/>
                    </a:cubicBezTo>
                    <a:cubicBezTo>
                      <a:pt x="7129" y="10065"/>
                      <a:pt x="9696" y="10138"/>
                      <a:pt x="11792" y="10121"/>
                    </a:cubicBezTo>
                  </a:path>
                </a:pathLst>
              </a:custGeom>
              <a:noFill/>
              <a:ln w="5715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8A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883A0267-8715-4F33-B9A8-C77A9F090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09" b="97425" l="1987" r="97351">
                          <a14:foregroundMark x1="9934" y1="19742" x2="7285" y2="38627"/>
                          <a14:foregroundMark x1="7285" y1="25751" x2="7947" y2="81974"/>
                          <a14:foregroundMark x1="7947" y1="81974" x2="40397" y2="93991"/>
                          <a14:foregroundMark x1="40397" y1="93991" x2="80795" y2="94850"/>
                          <a14:foregroundMark x1="80795" y1="94850" x2="97351" y2="71674"/>
                          <a14:foregroundMark x1="97351" y1="71674" x2="95364" y2="13734"/>
                          <a14:foregroundMark x1="34437" y1="94850" x2="52318" y2="97854"/>
                          <a14:foregroundMark x1="14570" y1="90987" x2="18433" y2="92353"/>
                          <a14:foregroundMark x1="6623" y1="86695" x2="13245" y2="90129"/>
                          <a14:foregroundMark x1="2649" y1="81545" x2="5960" y2="63519"/>
                          <a14:foregroundMark x1="5960" y1="19742" x2="19205" y2="6009"/>
                          <a14:foregroundMark x1="21192" y1="19313" x2="54305" y2="21459"/>
                          <a14:foregroundMark x1="22517" y1="9871" x2="53642" y2="7725"/>
                          <a14:foregroundMark x1="68874" y1="6867" x2="88742" y2="12446"/>
                          <a14:foregroundMark x1="52318" y1="21888" x2="85430" y2="18884"/>
                          <a14:backgroundMark x1="3311" y1="96996" x2="9272" y2="99571"/>
                          <a14:backgroundMark x1="80132" y1="99571" x2="96026" y2="99142"/>
                          <a14:backgroundMark x1="11258" y1="99142" x2="17219" y2="99571"/>
                          <a14:backgroundMark x1="3311" y1="6867" x2="10596" y2="4721"/>
                          <a14:backgroundMark x1="69536" y1="99571" x2="69536" y2="995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56965" y="2710546"/>
              <a:ext cx="882513" cy="1361759"/>
            </a:xfrm>
            <a:prstGeom prst="rect">
              <a:avLst/>
            </a:prstGeom>
          </p:spPr>
        </p:pic>
      </p:grpSp>
      <p:sp>
        <p:nvSpPr>
          <p:cNvPr id="96" name="Forme libre : forme 95">
            <a:extLst>
              <a:ext uri="{FF2B5EF4-FFF2-40B4-BE49-F238E27FC236}">
                <a16:creationId xmlns:a16="http://schemas.microsoft.com/office/drawing/2014/main" id="{2A4F2B89-4B81-4EA9-BC87-5BE7C146BB5D}"/>
              </a:ext>
            </a:extLst>
          </p:cNvPr>
          <p:cNvSpPr/>
          <p:nvPr/>
        </p:nvSpPr>
        <p:spPr>
          <a:xfrm>
            <a:off x="1469177" y="2112762"/>
            <a:ext cx="2013438" cy="1105122"/>
          </a:xfrm>
          <a:custGeom>
            <a:avLst/>
            <a:gdLst>
              <a:gd name="connsiteX0" fmla="*/ 0 w 1907931"/>
              <a:gd name="connsiteY0" fmla="*/ 780441 h 780441"/>
              <a:gd name="connsiteX1" fmla="*/ 589085 w 1907931"/>
              <a:gd name="connsiteY1" fmla="*/ 15511 h 780441"/>
              <a:gd name="connsiteX2" fmla="*/ 1907931 w 1907931"/>
              <a:gd name="connsiteY2" fmla="*/ 340826 h 780441"/>
              <a:gd name="connsiteX0" fmla="*/ 0 w 2013438"/>
              <a:gd name="connsiteY0" fmla="*/ 1193680 h 1193680"/>
              <a:gd name="connsiteX1" fmla="*/ 694592 w 2013438"/>
              <a:gd name="connsiteY1" fmla="*/ 15511 h 1193680"/>
              <a:gd name="connsiteX2" fmla="*/ 2013438 w 2013438"/>
              <a:gd name="connsiteY2" fmla="*/ 340826 h 1193680"/>
              <a:gd name="connsiteX0" fmla="*/ 0 w 2013438"/>
              <a:gd name="connsiteY0" fmla="*/ 1105122 h 1105122"/>
              <a:gd name="connsiteX1" fmla="*/ 1002323 w 2013438"/>
              <a:gd name="connsiteY1" fmla="*/ 23668 h 1105122"/>
              <a:gd name="connsiteX2" fmla="*/ 2013438 w 2013438"/>
              <a:gd name="connsiteY2" fmla="*/ 252268 h 110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3438" h="1105122">
                <a:moveTo>
                  <a:pt x="0" y="1105122"/>
                </a:moveTo>
                <a:cubicBezTo>
                  <a:pt x="135548" y="759291"/>
                  <a:pt x="684335" y="96937"/>
                  <a:pt x="1002323" y="23668"/>
                </a:cubicBezTo>
                <a:cubicBezTo>
                  <a:pt x="1320311" y="-49601"/>
                  <a:pt x="1513009" y="52976"/>
                  <a:pt x="2013438" y="252268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Line 192">
            <a:extLst>
              <a:ext uri="{FF2B5EF4-FFF2-40B4-BE49-F238E27FC236}">
                <a16:creationId xmlns:a16="http://schemas.microsoft.com/office/drawing/2014/main" id="{4171799F-8BF6-45B7-AC36-5C571C6B43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3242" y="2464812"/>
            <a:ext cx="84454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 dirty="0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9E16175C-7AE3-4710-B890-BFB071667F5B}"/>
              </a:ext>
            </a:extLst>
          </p:cNvPr>
          <p:cNvSpPr txBox="1"/>
          <p:nvPr/>
        </p:nvSpPr>
        <p:spPr>
          <a:xfrm>
            <a:off x="3705544" y="2112213"/>
            <a:ext cx="88838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00" dirty="0"/>
              <a:t>12.5 cm</a:t>
            </a:r>
          </a:p>
        </p:txBody>
      </p:sp>
    </p:spTree>
    <p:extLst>
      <p:ext uri="{BB962C8B-B14F-4D97-AF65-F5344CB8AC3E}">
        <p14:creationId xmlns:p14="http://schemas.microsoft.com/office/powerpoint/2010/main" val="288126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Image 17" descr="DSCN0457.JPG">
            <a:extLst>
              <a:ext uri="{FF2B5EF4-FFF2-40B4-BE49-F238E27FC236}">
                <a16:creationId xmlns:a16="http://schemas.microsoft.com/office/drawing/2014/main" id="{1F1670D1-ACD9-4D29-A6A1-69077C9B0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18" y="706786"/>
            <a:ext cx="3674090" cy="27598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B1F773-B630-488F-B08A-4E35516D6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02"/>
          <a:stretch/>
        </p:blipFill>
        <p:spPr bwMode="auto">
          <a:xfrm>
            <a:off x="4395153" y="538298"/>
            <a:ext cx="2539501" cy="291813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7E868B7-FA92-4D6B-81EC-D631F4AF8FE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8259803" y="524256"/>
            <a:ext cx="2960729" cy="2808224"/>
          </a:xfrm>
          <a:prstGeom prst="ellipse">
            <a:avLst/>
          </a:prstGeom>
          <a:ln>
            <a:noFill/>
          </a:ln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ACD4F64-8297-4278-AD77-3077BBF7419D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959507" y="1471997"/>
            <a:ext cx="1" cy="96465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B573A2A8-C162-43B8-84E6-BADD0BA41D14}"/>
              </a:ext>
            </a:extLst>
          </p:cNvPr>
          <p:cNvCxnSpPr>
            <a:cxnSpLocks/>
          </p:cNvCxnSpPr>
          <p:nvPr/>
        </p:nvCxnSpPr>
        <p:spPr bwMode="auto">
          <a:xfrm>
            <a:off x="10473592" y="2565129"/>
            <a:ext cx="1" cy="96465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pic>
        <p:nvPicPr>
          <p:cNvPr id="55" name="Image 54">
            <a:extLst>
              <a:ext uri="{FF2B5EF4-FFF2-40B4-BE49-F238E27FC236}">
                <a16:creationId xmlns:a16="http://schemas.microsoft.com/office/drawing/2014/main" id="{DEBE53AE-DD29-438C-BEE7-CD44D4C3B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121" y="3550055"/>
            <a:ext cx="3257663" cy="276164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4BF668-94C1-43CB-BE75-7F6A893A2785}"/>
              </a:ext>
            </a:extLst>
          </p:cNvPr>
          <p:cNvSpPr/>
          <p:nvPr/>
        </p:nvSpPr>
        <p:spPr>
          <a:xfrm>
            <a:off x="10067544" y="1973580"/>
            <a:ext cx="800100" cy="59436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Text Box 23">
            <a:extLst>
              <a:ext uri="{FF2B5EF4-FFF2-40B4-BE49-F238E27FC236}">
                <a16:creationId xmlns:a16="http://schemas.microsoft.com/office/drawing/2014/main" id="{AEF615A2-3A8C-4383-B2E2-CE9D6847D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2135"/>
            <a:ext cx="1238491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0070C0"/>
                </a:solidFill>
              </a:rPr>
              <a:t>3D X-ray CT: characterization of macropores</a:t>
            </a:r>
            <a:endParaRPr lang="en-US" sz="2800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8804129-8C45-47B7-91E5-E2A52C2882B9}"/>
              </a:ext>
            </a:extLst>
          </p:cNvPr>
          <p:cNvSpPr txBox="1"/>
          <p:nvPr/>
        </p:nvSpPr>
        <p:spPr>
          <a:xfrm>
            <a:off x="6802878" y="2272308"/>
            <a:ext cx="1302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-Roman"/>
              </a:rPr>
              <a:t>400 </a:t>
            </a:r>
          </a:p>
          <a:p>
            <a:pPr algn="ctr"/>
            <a:r>
              <a:rPr lang="en-US" sz="2000" dirty="0">
                <a:latin typeface="Times-Roman"/>
              </a:rPr>
              <a:t>horizontal </a:t>
            </a:r>
          </a:p>
          <a:p>
            <a:pPr algn="ctr"/>
            <a:r>
              <a:rPr lang="en-US" sz="2000" dirty="0">
                <a:latin typeface="Times-Roman"/>
              </a:rPr>
              <a:t>slices </a:t>
            </a:r>
            <a:endParaRPr lang="fr-FR" sz="2000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374CA7D6-0B20-4500-B8D2-114A739247A5}"/>
              </a:ext>
            </a:extLst>
          </p:cNvPr>
          <p:cNvSpPr txBox="1"/>
          <p:nvPr/>
        </p:nvSpPr>
        <p:spPr>
          <a:xfrm>
            <a:off x="6991096" y="669778"/>
            <a:ext cx="924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-Roman"/>
              </a:rPr>
              <a:t>Voxel size 400 µm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1288FC9F-E419-47B3-A272-D0F0439A89A7}"/>
              </a:ext>
            </a:extLst>
          </p:cNvPr>
          <p:cNvSpPr txBox="1"/>
          <p:nvPr/>
        </p:nvSpPr>
        <p:spPr bwMode="auto">
          <a:xfrm>
            <a:off x="4459982" y="3390924"/>
            <a:ext cx="2387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-Roman"/>
              </a:rPr>
              <a:t>macroporosity</a:t>
            </a:r>
            <a:endParaRPr lang="fr-FR" sz="2000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57EF92F-6C87-4DCA-AE3A-05D0FA12B0D7}"/>
              </a:ext>
            </a:extLst>
          </p:cNvPr>
          <p:cNvSpPr/>
          <p:nvPr/>
        </p:nvSpPr>
        <p:spPr>
          <a:xfrm>
            <a:off x="4434840" y="2301240"/>
            <a:ext cx="2339340" cy="2971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F66E7B57-DC76-4DAB-9AF1-B8E77BB34F4D}"/>
              </a:ext>
            </a:extLst>
          </p:cNvPr>
          <p:cNvSpPr/>
          <p:nvPr/>
        </p:nvSpPr>
        <p:spPr>
          <a:xfrm rot="10800000">
            <a:off x="4568190" y="1786890"/>
            <a:ext cx="2129790" cy="285750"/>
          </a:xfrm>
          <a:prstGeom prst="arc">
            <a:avLst>
              <a:gd name="adj1" fmla="val 10483721"/>
              <a:gd name="adj2" fmla="val 526391"/>
            </a:avLst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E21E60A-4148-4E73-8EA5-2D84E8DDEA74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7213249" y="1447614"/>
            <a:ext cx="1" cy="96465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Image 17" descr="DSCN0457.JPG">
            <a:extLst>
              <a:ext uri="{FF2B5EF4-FFF2-40B4-BE49-F238E27FC236}">
                <a16:creationId xmlns:a16="http://schemas.microsoft.com/office/drawing/2014/main" id="{1F1670D1-ACD9-4D29-A6A1-69077C9B0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18" y="706786"/>
            <a:ext cx="3674090" cy="27598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B1F773-B630-488F-B08A-4E35516D6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02"/>
          <a:stretch/>
        </p:blipFill>
        <p:spPr bwMode="auto">
          <a:xfrm>
            <a:off x="4395153" y="538298"/>
            <a:ext cx="2539501" cy="2918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B38F079D-0986-452D-BA29-422A65ACF469}"/>
                  </a:ext>
                </a:extLst>
              </p:cNvPr>
              <p:cNvSpPr txBox="1"/>
              <p:nvPr/>
            </p:nvSpPr>
            <p:spPr bwMode="auto">
              <a:xfrm>
                <a:off x="1972754" y="4385377"/>
                <a:ext cx="3912933" cy="76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FR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000" i="0"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fr-FR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latin typeface="Cambria Math" panose="02040503050406030204" pitchFamily="18" charset="0"/>
                            </a:rPr>
                            <m:t>0−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fr-FR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fr-FR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𝐦𝐚</m:t>
                              </m:r>
                              <m:r>
                                <a:rPr lang="fr-FR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000" b="1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𝐦𝐚𝐱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B38F079D-0986-452D-BA29-422A65ACF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2754" y="4385377"/>
                <a:ext cx="3912933" cy="7651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ACD4F64-8297-4278-AD77-3077BBF7419D}"/>
              </a:ext>
            </a:extLst>
          </p:cNvPr>
          <p:cNvCxnSpPr>
            <a:cxnSpLocks/>
          </p:cNvCxnSpPr>
          <p:nvPr/>
        </p:nvCxnSpPr>
        <p:spPr bwMode="auto">
          <a:xfrm rot="16200000">
            <a:off x="3959507" y="1471997"/>
            <a:ext cx="1" cy="96465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D889AFC0-BB64-4B84-8C91-E85FBD8EBE69}"/>
              </a:ext>
            </a:extLst>
          </p:cNvPr>
          <p:cNvSpPr/>
          <p:nvPr/>
        </p:nvSpPr>
        <p:spPr bwMode="auto">
          <a:xfrm rot="10408882">
            <a:off x="1428015" y="4127336"/>
            <a:ext cx="6947068" cy="2121494"/>
          </a:xfrm>
          <a:custGeom>
            <a:avLst/>
            <a:gdLst>
              <a:gd name="connsiteX0" fmla="*/ 548640 w 548640"/>
              <a:gd name="connsiteY0" fmla="*/ 436880 h 436880"/>
              <a:gd name="connsiteX1" fmla="*/ 101600 w 548640"/>
              <a:gd name="connsiteY1" fmla="*/ 243840 h 436880"/>
              <a:gd name="connsiteX2" fmla="*/ 0 w 548640"/>
              <a:gd name="connsiteY2" fmla="*/ 0 h 436880"/>
              <a:gd name="connsiteX0" fmla="*/ 562033 w 562033"/>
              <a:gd name="connsiteY0" fmla="*/ 914400 h 914400"/>
              <a:gd name="connsiteX1" fmla="*/ 114993 w 562033"/>
              <a:gd name="connsiteY1" fmla="*/ 721360 h 914400"/>
              <a:gd name="connsiteX2" fmla="*/ 0 w 562033"/>
              <a:gd name="connsiteY2" fmla="*/ 0 h 914400"/>
              <a:gd name="connsiteX0" fmla="*/ 736136 w 736136"/>
              <a:gd name="connsiteY0" fmla="*/ 944880 h 944880"/>
              <a:gd name="connsiteX1" fmla="*/ 289096 w 736136"/>
              <a:gd name="connsiteY1" fmla="*/ 751840 h 944880"/>
              <a:gd name="connsiteX2" fmla="*/ 0 w 736136"/>
              <a:gd name="connsiteY2" fmla="*/ 0 h 944880"/>
              <a:gd name="connsiteX0" fmla="*/ 838812 w 838812"/>
              <a:gd name="connsiteY0" fmla="*/ 904240 h 904240"/>
              <a:gd name="connsiteX1" fmla="*/ 391772 w 838812"/>
              <a:gd name="connsiteY1" fmla="*/ 711200 h 904240"/>
              <a:gd name="connsiteX2" fmla="*/ 0 w 838812"/>
              <a:gd name="connsiteY2" fmla="*/ 0 h 904240"/>
              <a:gd name="connsiteX0" fmla="*/ 1233280 w 1233280"/>
              <a:gd name="connsiteY0" fmla="*/ 492817 h 743483"/>
              <a:gd name="connsiteX1" fmla="*/ 391772 w 1233280"/>
              <a:gd name="connsiteY1" fmla="*/ 711200 h 743483"/>
              <a:gd name="connsiteX2" fmla="*/ 0 w 1233280"/>
              <a:gd name="connsiteY2" fmla="*/ 0 h 743483"/>
              <a:gd name="connsiteX0" fmla="*/ 1233280 w 1233403"/>
              <a:gd name="connsiteY0" fmla="*/ 492817 h 836011"/>
              <a:gd name="connsiteX1" fmla="*/ 391772 w 1233403"/>
              <a:gd name="connsiteY1" fmla="*/ 711200 h 836011"/>
              <a:gd name="connsiteX2" fmla="*/ 0 w 1233403"/>
              <a:gd name="connsiteY2" fmla="*/ 0 h 836011"/>
              <a:gd name="connsiteX0" fmla="*/ 948625 w 948829"/>
              <a:gd name="connsiteY0" fmla="*/ 0 h 1556988"/>
              <a:gd name="connsiteX1" fmla="*/ 391772 w 948829"/>
              <a:gd name="connsiteY1" fmla="*/ 1544256 h 1556988"/>
              <a:gd name="connsiteX2" fmla="*/ 0 w 948829"/>
              <a:gd name="connsiteY2" fmla="*/ 833056 h 1556988"/>
              <a:gd name="connsiteX0" fmla="*/ 948625 w 1341185"/>
              <a:gd name="connsiteY0" fmla="*/ 0 h 1662801"/>
              <a:gd name="connsiteX1" fmla="*/ 1330018 w 1341185"/>
              <a:gd name="connsiteY1" fmla="*/ 1534830 h 1662801"/>
              <a:gd name="connsiteX2" fmla="*/ 391772 w 1341185"/>
              <a:gd name="connsiteY2" fmla="*/ 1544256 h 1662801"/>
              <a:gd name="connsiteX3" fmla="*/ 0 w 1341185"/>
              <a:gd name="connsiteY3" fmla="*/ 833056 h 1662801"/>
              <a:gd name="connsiteX0" fmla="*/ 948625 w 1345590"/>
              <a:gd name="connsiteY0" fmla="*/ 0 h 1662801"/>
              <a:gd name="connsiteX1" fmla="*/ 1330018 w 1345590"/>
              <a:gd name="connsiteY1" fmla="*/ 1534830 h 1662801"/>
              <a:gd name="connsiteX2" fmla="*/ 391772 w 1345590"/>
              <a:gd name="connsiteY2" fmla="*/ 1544256 h 1662801"/>
              <a:gd name="connsiteX3" fmla="*/ 0 w 1345590"/>
              <a:gd name="connsiteY3" fmla="*/ 833056 h 1662801"/>
              <a:gd name="connsiteX0" fmla="*/ 948625 w 1345590"/>
              <a:gd name="connsiteY0" fmla="*/ 0 h 1662801"/>
              <a:gd name="connsiteX1" fmla="*/ 1330018 w 1345590"/>
              <a:gd name="connsiteY1" fmla="*/ 1534830 h 1662801"/>
              <a:gd name="connsiteX2" fmla="*/ 391772 w 1345590"/>
              <a:gd name="connsiteY2" fmla="*/ 1544256 h 1662801"/>
              <a:gd name="connsiteX3" fmla="*/ 0 w 1345590"/>
              <a:gd name="connsiteY3" fmla="*/ 833056 h 1662801"/>
              <a:gd name="connsiteX0" fmla="*/ 948625 w 1345590"/>
              <a:gd name="connsiteY0" fmla="*/ 0 h 1694301"/>
              <a:gd name="connsiteX1" fmla="*/ 1330018 w 1345590"/>
              <a:gd name="connsiteY1" fmla="*/ 1534830 h 1694301"/>
              <a:gd name="connsiteX2" fmla="*/ 391772 w 1345590"/>
              <a:gd name="connsiteY2" fmla="*/ 1544256 h 1694301"/>
              <a:gd name="connsiteX3" fmla="*/ 0 w 1345590"/>
              <a:gd name="connsiteY3" fmla="*/ 833056 h 1694301"/>
              <a:gd name="connsiteX0" fmla="*/ 897523 w 1294488"/>
              <a:gd name="connsiteY0" fmla="*/ 0 h 1669148"/>
              <a:gd name="connsiteX1" fmla="*/ 1278916 w 1294488"/>
              <a:gd name="connsiteY1" fmla="*/ 1534830 h 1669148"/>
              <a:gd name="connsiteX2" fmla="*/ 340670 w 1294488"/>
              <a:gd name="connsiteY2" fmla="*/ 1544256 h 1669148"/>
              <a:gd name="connsiteX3" fmla="*/ 0 w 1294488"/>
              <a:gd name="connsiteY3" fmla="*/ 1123422 h 1669148"/>
              <a:gd name="connsiteX0" fmla="*/ 556853 w 953818"/>
              <a:gd name="connsiteY0" fmla="*/ 0 h 1669148"/>
              <a:gd name="connsiteX1" fmla="*/ 938246 w 953818"/>
              <a:gd name="connsiteY1" fmla="*/ 1534830 h 1669148"/>
              <a:gd name="connsiteX2" fmla="*/ 0 w 953818"/>
              <a:gd name="connsiteY2" fmla="*/ 1544256 h 1669148"/>
              <a:gd name="connsiteX0" fmla="*/ 635473 w 1032438"/>
              <a:gd name="connsiteY0" fmla="*/ 0 h 1604526"/>
              <a:gd name="connsiteX1" fmla="*/ 1016866 w 1032438"/>
              <a:gd name="connsiteY1" fmla="*/ 1534830 h 1604526"/>
              <a:gd name="connsiteX2" fmla="*/ 0 w 1032438"/>
              <a:gd name="connsiteY2" fmla="*/ 1190389 h 1604526"/>
              <a:gd name="connsiteX0" fmla="*/ 635473 w 1032438"/>
              <a:gd name="connsiteY0" fmla="*/ 0 h 2094036"/>
              <a:gd name="connsiteX1" fmla="*/ 1016866 w 1032438"/>
              <a:gd name="connsiteY1" fmla="*/ 1534830 h 2094036"/>
              <a:gd name="connsiteX2" fmla="*/ 467224 w 1032438"/>
              <a:gd name="connsiteY2" fmla="*/ 2088055 h 2094036"/>
              <a:gd name="connsiteX3" fmla="*/ 0 w 1032438"/>
              <a:gd name="connsiteY3" fmla="*/ 1190389 h 2094036"/>
              <a:gd name="connsiteX0" fmla="*/ 643062 w 1040027"/>
              <a:gd name="connsiteY0" fmla="*/ 0 h 2094036"/>
              <a:gd name="connsiteX1" fmla="*/ 1024455 w 1040027"/>
              <a:gd name="connsiteY1" fmla="*/ 1534830 h 2094036"/>
              <a:gd name="connsiteX2" fmla="*/ 474813 w 1040027"/>
              <a:gd name="connsiteY2" fmla="*/ 2088055 h 2094036"/>
              <a:gd name="connsiteX3" fmla="*/ 0 w 1040027"/>
              <a:gd name="connsiteY3" fmla="*/ 1057093 h 2094036"/>
              <a:gd name="connsiteX0" fmla="*/ 643062 w 1040027"/>
              <a:gd name="connsiteY0" fmla="*/ 0 h 2094036"/>
              <a:gd name="connsiteX1" fmla="*/ 1024455 w 1040027"/>
              <a:gd name="connsiteY1" fmla="*/ 1534830 h 2094036"/>
              <a:gd name="connsiteX2" fmla="*/ 474813 w 1040027"/>
              <a:gd name="connsiteY2" fmla="*/ 2088055 h 2094036"/>
              <a:gd name="connsiteX3" fmla="*/ 0 w 1040027"/>
              <a:gd name="connsiteY3" fmla="*/ 1057093 h 2094036"/>
              <a:gd name="connsiteX0" fmla="*/ 651253 w 1048218"/>
              <a:gd name="connsiteY0" fmla="*/ 0 h 2094036"/>
              <a:gd name="connsiteX1" fmla="*/ 1032646 w 1048218"/>
              <a:gd name="connsiteY1" fmla="*/ 1534830 h 2094036"/>
              <a:gd name="connsiteX2" fmla="*/ 483004 w 1048218"/>
              <a:gd name="connsiteY2" fmla="*/ 2088055 h 2094036"/>
              <a:gd name="connsiteX3" fmla="*/ 0 w 1048218"/>
              <a:gd name="connsiteY3" fmla="*/ 877735 h 2094036"/>
              <a:gd name="connsiteX0" fmla="*/ 651253 w 1050306"/>
              <a:gd name="connsiteY0" fmla="*/ 0 h 2094036"/>
              <a:gd name="connsiteX1" fmla="*/ 895045 w 1050306"/>
              <a:gd name="connsiteY1" fmla="*/ 136154 h 2094036"/>
              <a:gd name="connsiteX2" fmla="*/ 1032646 w 1050306"/>
              <a:gd name="connsiteY2" fmla="*/ 1534830 h 2094036"/>
              <a:gd name="connsiteX3" fmla="*/ 483004 w 1050306"/>
              <a:gd name="connsiteY3" fmla="*/ 2088055 h 2094036"/>
              <a:gd name="connsiteX4" fmla="*/ 0 w 1050306"/>
              <a:gd name="connsiteY4" fmla="*/ 877735 h 2094036"/>
              <a:gd name="connsiteX0" fmla="*/ 675345 w 1050306"/>
              <a:gd name="connsiteY0" fmla="*/ 786883 h 1996479"/>
              <a:gd name="connsiteX1" fmla="*/ 895045 w 1050306"/>
              <a:gd name="connsiteY1" fmla="*/ 38597 h 1996479"/>
              <a:gd name="connsiteX2" fmla="*/ 1032646 w 1050306"/>
              <a:gd name="connsiteY2" fmla="*/ 1437273 h 1996479"/>
              <a:gd name="connsiteX3" fmla="*/ 483004 w 1050306"/>
              <a:gd name="connsiteY3" fmla="*/ 1990498 h 1996479"/>
              <a:gd name="connsiteX4" fmla="*/ 0 w 1050306"/>
              <a:gd name="connsiteY4" fmla="*/ 780178 h 1996479"/>
              <a:gd name="connsiteX0" fmla="*/ 678457 w 1050306"/>
              <a:gd name="connsiteY0" fmla="*/ 811224 h 1995731"/>
              <a:gd name="connsiteX1" fmla="*/ 895045 w 1050306"/>
              <a:gd name="connsiteY1" fmla="*/ 37849 h 1995731"/>
              <a:gd name="connsiteX2" fmla="*/ 1032646 w 1050306"/>
              <a:gd name="connsiteY2" fmla="*/ 1436525 h 1995731"/>
              <a:gd name="connsiteX3" fmla="*/ 483004 w 1050306"/>
              <a:gd name="connsiteY3" fmla="*/ 1989750 h 1995731"/>
              <a:gd name="connsiteX4" fmla="*/ 0 w 1050306"/>
              <a:gd name="connsiteY4" fmla="*/ 779430 h 1995731"/>
              <a:gd name="connsiteX0" fmla="*/ 678457 w 1050306"/>
              <a:gd name="connsiteY0" fmla="*/ 822472 h 2006979"/>
              <a:gd name="connsiteX1" fmla="*/ 895045 w 1050306"/>
              <a:gd name="connsiteY1" fmla="*/ 49097 h 2006979"/>
              <a:gd name="connsiteX2" fmla="*/ 1032646 w 1050306"/>
              <a:gd name="connsiteY2" fmla="*/ 1447773 h 2006979"/>
              <a:gd name="connsiteX3" fmla="*/ 483004 w 1050306"/>
              <a:gd name="connsiteY3" fmla="*/ 2000998 h 2006979"/>
              <a:gd name="connsiteX4" fmla="*/ 0 w 1050306"/>
              <a:gd name="connsiteY4" fmla="*/ 790678 h 2006979"/>
              <a:gd name="connsiteX0" fmla="*/ 678457 w 1055078"/>
              <a:gd name="connsiteY0" fmla="*/ 977261 h 2161768"/>
              <a:gd name="connsiteX1" fmla="*/ 937469 w 1055078"/>
              <a:gd name="connsiteY1" fmla="*/ 42335 h 2161768"/>
              <a:gd name="connsiteX2" fmla="*/ 1032646 w 1055078"/>
              <a:gd name="connsiteY2" fmla="*/ 1602562 h 2161768"/>
              <a:gd name="connsiteX3" fmla="*/ 483004 w 1055078"/>
              <a:gd name="connsiteY3" fmla="*/ 2155787 h 2161768"/>
              <a:gd name="connsiteX4" fmla="*/ 0 w 1055078"/>
              <a:gd name="connsiteY4" fmla="*/ 945467 h 2161768"/>
              <a:gd name="connsiteX0" fmla="*/ 767006 w 1055078"/>
              <a:gd name="connsiteY0" fmla="*/ 560599 h 2187152"/>
              <a:gd name="connsiteX1" fmla="*/ 937469 w 1055078"/>
              <a:gd name="connsiteY1" fmla="*/ 67719 h 2187152"/>
              <a:gd name="connsiteX2" fmla="*/ 1032646 w 1055078"/>
              <a:gd name="connsiteY2" fmla="*/ 1627946 h 2187152"/>
              <a:gd name="connsiteX3" fmla="*/ 483004 w 1055078"/>
              <a:gd name="connsiteY3" fmla="*/ 2181171 h 2187152"/>
              <a:gd name="connsiteX4" fmla="*/ 0 w 1055078"/>
              <a:gd name="connsiteY4" fmla="*/ 970851 h 2187152"/>
              <a:gd name="connsiteX0" fmla="*/ 774661 w 1062733"/>
              <a:gd name="connsiteY0" fmla="*/ 560599 h 2187152"/>
              <a:gd name="connsiteX1" fmla="*/ 945124 w 1062733"/>
              <a:gd name="connsiteY1" fmla="*/ 67719 h 2187152"/>
              <a:gd name="connsiteX2" fmla="*/ 1040301 w 1062733"/>
              <a:gd name="connsiteY2" fmla="*/ 1627946 h 2187152"/>
              <a:gd name="connsiteX3" fmla="*/ 490659 w 1062733"/>
              <a:gd name="connsiteY3" fmla="*/ 2181171 h 2187152"/>
              <a:gd name="connsiteX4" fmla="*/ 0 w 1062733"/>
              <a:gd name="connsiteY4" fmla="*/ 1070272 h 2187152"/>
              <a:gd name="connsiteX0" fmla="*/ 774661 w 1070052"/>
              <a:gd name="connsiteY0" fmla="*/ 210233 h 1836786"/>
              <a:gd name="connsiteX1" fmla="*/ 985224 w 1070052"/>
              <a:gd name="connsiteY1" fmla="*/ 151142 h 1836786"/>
              <a:gd name="connsiteX2" fmla="*/ 1040301 w 1070052"/>
              <a:gd name="connsiteY2" fmla="*/ 1277580 h 1836786"/>
              <a:gd name="connsiteX3" fmla="*/ 490659 w 1070052"/>
              <a:gd name="connsiteY3" fmla="*/ 1830805 h 1836786"/>
              <a:gd name="connsiteX4" fmla="*/ 0 w 1070052"/>
              <a:gd name="connsiteY4" fmla="*/ 719906 h 1836786"/>
              <a:gd name="connsiteX0" fmla="*/ 774661 w 1060331"/>
              <a:gd name="connsiteY0" fmla="*/ 600710 h 2227263"/>
              <a:gd name="connsiteX1" fmla="*/ 926168 w 1060331"/>
              <a:gd name="connsiteY1" fmla="*/ 63952 h 2227263"/>
              <a:gd name="connsiteX2" fmla="*/ 1040301 w 1060331"/>
              <a:gd name="connsiteY2" fmla="*/ 1668057 h 2227263"/>
              <a:gd name="connsiteX3" fmla="*/ 490659 w 1060331"/>
              <a:gd name="connsiteY3" fmla="*/ 2221282 h 2227263"/>
              <a:gd name="connsiteX4" fmla="*/ 0 w 1060331"/>
              <a:gd name="connsiteY4" fmla="*/ 1110383 h 2227263"/>
              <a:gd name="connsiteX0" fmla="*/ 797276 w 1060331"/>
              <a:gd name="connsiteY0" fmla="*/ 472971 h 2241180"/>
              <a:gd name="connsiteX1" fmla="*/ 926168 w 1060331"/>
              <a:gd name="connsiteY1" fmla="*/ 77869 h 2241180"/>
              <a:gd name="connsiteX2" fmla="*/ 1040301 w 1060331"/>
              <a:gd name="connsiteY2" fmla="*/ 1681974 h 2241180"/>
              <a:gd name="connsiteX3" fmla="*/ 490659 w 1060331"/>
              <a:gd name="connsiteY3" fmla="*/ 2235199 h 2241180"/>
              <a:gd name="connsiteX4" fmla="*/ 0 w 1060331"/>
              <a:gd name="connsiteY4" fmla="*/ 1124300 h 2241180"/>
              <a:gd name="connsiteX0" fmla="*/ 797276 w 1060331"/>
              <a:gd name="connsiteY0" fmla="*/ 472971 h 1901515"/>
              <a:gd name="connsiteX1" fmla="*/ 926168 w 1060331"/>
              <a:gd name="connsiteY1" fmla="*/ 77869 h 1901515"/>
              <a:gd name="connsiteX2" fmla="*/ 1040301 w 1060331"/>
              <a:gd name="connsiteY2" fmla="*/ 1681974 h 1901515"/>
              <a:gd name="connsiteX3" fmla="*/ 494673 w 1060331"/>
              <a:gd name="connsiteY3" fmla="*/ 1871226 h 1901515"/>
              <a:gd name="connsiteX4" fmla="*/ 0 w 1060331"/>
              <a:gd name="connsiteY4" fmla="*/ 1124300 h 1901515"/>
              <a:gd name="connsiteX0" fmla="*/ 811489 w 1074544"/>
              <a:gd name="connsiteY0" fmla="*/ 472971 h 1901515"/>
              <a:gd name="connsiteX1" fmla="*/ 940381 w 1074544"/>
              <a:gd name="connsiteY1" fmla="*/ 77869 h 1901515"/>
              <a:gd name="connsiteX2" fmla="*/ 1054514 w 1074544"/>
              <a:gd name="connsiteY2" fmla="*/ 1681974 h 1901515"/>
              <a:gd name="connsiteX3" fmla="*/ 508886 w 1074544"/>
              <a:gd name="connsiteY3" fmla="*/ 1871226 h 1901515"/>
              <a:gd name="connsiteX4" fmla="*/ 0 w 1074544"/>
              <a:gd name="connsiteY4" fmla="*/ 1123138 h 190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544" h="1901515">
                <a:moveTo>
                  <a:pt x="811489" y="472971"/>
                </a:moveTo>
                <a:cubicBezTo>
                  <a:pt x="829978" y="260467"/>
                  <a:pt x="876816" y="-177936"/>
                  <a:pt x="940381" y="77869"/>
                </a:cubicBezTo>
                <a:cubicBezTo>
                  <a:pt x="1003947" y="333674"/>
                  <a:pt x="1121588" y="1433042"/>
                  <a:pt x="1054514" y="1681974"/>
                </a:cubicBezTo>
                <a:cubicBezTo>
                  <a:pt x="1029075" y="1923920"/>
                  <a:pt x="678364" y="1928633"/>
                  <a:pt x="508886" y="1871226"/>
                </a:cubicBezTo>
                <a:cubicBezTo>
                  <a:pt x="339408" y="1813819"/>
                  <a:pt x="41490" y="1676461"/>
                  <a:pt x="0" y="1123138"/>
                </a:cubicBezTo>
              </a:path>
            </a:pathLst>
          </a:custGeom>
          <a:noFill/>
          <a:ln w="22225" cmpd="sng">
            <a:solidFill>
              <a:srgbClr val="FF0000"/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C6A418A3-A3D0-47DA-B3A1-8024EEF00810}"/>
              </a:ext>
            </a:extLst>
          </p:cNvPr>
          <p:cNvSpPr/>
          <p:nvPr/>
        </p:nvSpPr>
        <p:spPr bwMode="auto">
          <a:xfrm rot="19782019">
            <a:off x="6141180" y="5233198"/>
            <a:ext cx="2198189" cy="1102474"/>
          </a:xfrm>
          <a:custGeom>
            <a:avLst/>
            <a:gdLst>
              <a:gd name="connsiteX0" fmla="*/ 548640 w 548640"/>
              <a:gd name="connsiteY0" fmla="*/ 436880 h 436880"/>
              <a:gd name="connsiteX1" fmla="*/ 101600 w 548640"/>
              <a:gd name="connsiteY1" fmla="*/ 243840 h 436880"/>
              <a:gd name="connsiteX2" fmla="*/ 0 w 548640"/>
              <a:gd name="connsiteY2" fmla="*/ 0 h 436880"/>
              <a:gd name="connsiteX0" fmla="*/ 562033 w 562033"/>
              <a:gd name="connsiteY0" fmla="*/ 914400 h 914400"/>
              <a:gd name="connsiteX1" fmla="*/ 114993 w 562033"/>
              <a:gd name="connsiteY1" fmla="*/ 721360 h 914400"/>
              <a:gd name="connsiteX2" fmla="*/ 0 w 562033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033" h="914400">
                <a:moveTo>
                  <a:pt x="562033" y="914400"/>
                </a:moveTo>
                <a:cubicBezTo>
                  <a:pt x="384233" y="854286"/>
                  <a:pt x="208665" y="873760"/>
                  <a:pt x="114993" y="721360"/>
                </a:cubicBezTo>
                <a:cubicBezTo>
                  <a:pt x="21321" y="568960"/>
                  <a:pt x="5080" y="85513"/>
                  <a:pt x="0" y="0"/>
                </a:cubicBezTo>
              </a:path>
            </a:pathLst>
          </a:custGeom>
          <a:noFill/>
          <a:ln w="22225" cmpd="sng">
            <a:solidFill>
              <a:srgbClr val="0070C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Text Box 23">
            <a:extLst>
              <a:ext uri="{FF2B5EF4-FFF2-40B4-BE49-F238E27FC236}">
                <a16:creationId xmlns:a16="http://schemas.microsoft.com/office/drawing/2014/main" id="{AEF615A2-3A8C-4383-B2E2-CE9D6847D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2135"/>
            <a:ext cx="12280739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0070C0"/>
                </a:solidFill>
              </a:rPr>
              <a:t>3D X-ray CT: characterization of macropores</a:t>
            </a:r>
            <a:endParaRPr lang="en-US" sz="2800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70EF25D-C5CB-4689-B104-8DD96A0D6119}"/>
              </a:ext>
            </a:extLst>
          </p:cNvPr>
          <p:cNvSpPr txBox="1"/>
          <p:nvPr/>
        </p:nvSpPr>
        <p:spPr>
          <a:xfrm>
            <a:off x="1916446" y="5207529"/>
            <a:ext cx="2516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FF0000"/>
                </a:solidFill>
              </a:rPr>
              <a:t>half</a:t>
            </a:r>
            <a:r>
              <a:rPr lang="fr-FR" sz="2000" dirty="0">
                <a:solidFill>
                  <a:srgbClr val="FF0000"/>
                </a:solidFill>
              </a:rPr>
              <a:t> distance </a:t>
            </a:r>
            <a:r>
              <a:rPr lang="fr-FR" sz="2000" dirty="0" err="1">
                <a:solidFill>
                  <a:srgbClr val="FF0000"/>
                </a:solidFill>
              </a:rPr>
              <a:t>between</a:t>
            </a:r>
            <a:endParaRPr lang="fr-FR" sz="2000" dirty="0">
              <a:solidFill>
                <a:srgbClr val="FF0000"/>
              </a:solidFill>
            </a:endParaRP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 macropores (m)</a:t>
            </a:r>
            <a:endParaRPr lang="fr-FR" sz="2000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5655950-77D3-48C6-AB47-06E24D869D77}"/>
              </a:ext>
            </a:extLst>
          </p:cNvPr>
          <p:cNvSpPr txBox="1"/>
          <p:nvPr/>
        </p:nvSpPr>
        <p:spPr>
          <a:xfrm>
            <a:off x="4386804" y="5165732"/>
            <a:ext cx="307057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0070C0"/>
                </a:solidFill>
              </a:rPr>
              <a:t>macroporosity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fr-FR" sz="2000" b="0" i="0" u="none" strike="noStrike" baseline="0" dirty="0">
                <a:solidFill>
                  <a:srgbClr val="0070C0"/>
                </a:solidFill>
                <a:latin typeface="Charis SIL"/>
              </a:rPr>
              <a:t>(m</a:t>
            </a:r>
            <a:r>
              <a:rPr lang="fr-FR" sz="2000" b="0" i="0" u="none" strike="noStrike" baseline="30000" dirty="0">
                <a:solidFill>
                  <a:srgbClr val="0070C0"/>
                </a:solidFill>
                <a:latin typeface="Charis SIL"/>
              </a:rPr>
              <a:t>3</a:t>
            </a:r>
            <a:r>
              <a:rPr lang="fr-FR" sz="2000" b="0" i="0" u="none" strike="noStrike" baseline="0" dirty="0">
                <a:solidFill>
                  <a:srgbClr val="0070C0"/>
                </a:solidFill>
                <a:latin typeface="Charis SIL"/>
              </a:rPr>
              <a:t> m</a:t>
            </a:r>
            <a:r>
              <a:rPr lang="fr-FR" sz="2000" b="0" i="0" u="none" strike="noStrike" baseline="30000" dirty="0">
                <a:solidFill>
                  <a:srgbClr val="0070C0"/>
                </a:solidFill>
                <a:latin typeface="Charis SIL"/>
              </a:rPr>
              <a:t>-3</a:t>
            </a:r>
            <a:r>
              <a:rPr lang="fr-FR" sz="2000" b="0" i="0" u="none" strike="noStrike" baseline="-25000" dirty="0">
                <a:solidFill>
                  <a:srgbClr val="0070C0"/>
                </a:solidFill>
                <a:latin typeface="Charis SIL"/>
              </a:rPr>
              <a:t>soil</a:t>
            </a:r>
            <a:r>
              <a:rPr lang="fr-FR" sz="2000" b="0" i="0" u="none" strike="noStrike" baseline="0" dirty="0">
                <a:solidFill>
                  <a:srgbClr val="0070C0"/>
                </a:solidFill>
                <a:latin typeface="Charis SIL"/>
              </a:rPr>
              <a:t>) </a:t>
            </a:r>
            <a:endParaRPr lang="fr-FR" sz="2000" dirty="0">
              <a:solidFill>
                <a:srgbClr val="0070C0"/>
              </a:solidFill>
            </a:endParaRPr>
          </a:p>
          <a:p>
            <a:endParaRPr lang="fr-FR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0EE7DDB-3B10-4120-A0CF-47C5EE93A105}"/>
              </a:ext>
            </a:extLst>
          </p:cNvPr>
          <p:cNvSpPr/>
          <p:nvPr/>
        </p:nvSpPr>
        <p:spPr bwMode="auto">
          <a:xfrm>
            <a:off x="0" y="6416710"/>
            <a:ext cx="2806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Lissy</a:t>
            </a:r>
            <a:r>
              <a:rPr lang="en-US" dirty="0"/>
              <a:t> et al. </a:t>
            </a:r>
            <a:r>
              <a:rPr lang="en-US" i="1" dirty="0" err="1"/>
              <a:t>Geoderma</a:t>
            </a:r>
            <a:r>
              <a:rPr lang="en-US" i="1" dirty="0"/>
              <a:t>., </a:t>
            </a:r>
            <a:r>
              <a:rPr lang="en-US" b="1" i="1" dirty="0"/>
              <a:t>2020</a:t>
            </a:r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1288FC9F-E419-47B3-A272-D0F0439A89A7}"/>
              </a:ext>
            </a:extLst>
          </p:cNvPr>
          <p:cNvSpPr txBox="1"/>
          <p:nvPr/>
        </p:nvSpPr>
        <p:spPr bwMode="auto">
          <a:xfrm>
            <a:off x="4459982" y="3390924"/>
            <a:ext cx="2387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-Roman"/>
              </a:rPr>
              <a:t>macroporosity</a:t>
            </a:r>
            <a:endParaRPr lang="fr-FR" sz="2000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57EF92F-6C87-4DCA-AE3A-05D0FA12B0D7}"/>
              </a:ext>
            </a:extLst>
          </p:cNvPr>
          <p:cNvSpPr/>
          <p:nvPr/>
        </p:nvSpPr>
        <p:spPr>
          <a:xfrm>
            <a:off x="4434840" y="2301240"/>
            <a:ext cx="2339340" cy="2971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F66E7B57-DC76-4DAB-9AF1-B8E77BB34F4D}"/>
              </a:ext>
            </a:extLst>
          </p:cNvPr>
          <p:cNvSpPr/>
          <p:nvPr/>
        </p:nvSpPr>
        <p:spPr>
          <a:xfrm rot="10800000">
            <a:off x="4568190" y="1786890"/>
            <a:ext cx="2129790" cy="285750"/>
          </a:xfrm>
          <a:prstGeom prst="arc">
            <a:avLst>
              <a:gd name="adj1" fmla="val 10483721"/>
              <a:gd name="adj2" fmla="val 526391"/>
            </a:avLst>
          </a:prstGeom>
          <a:ln w="762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0DCAED2-732E-4DC2-B5A3-A43D373DB00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8259803" y="524256"/>
            <a:ext cx="2960729" cy="2808224"/>
          </a:xfrm>
          <a:prstGeom prst="ellipse">
            <a:avLst/>
          </a:prstGeom>
          <a:ln>
            <a:noFill/>
          </a:ln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F0DDBEB-D582-440D-AA4A-15B628A1BA07}"/>
              </a:ext>
            </a:extLst>
          </p:cNvPr>
          <p:cNvCxnSpPr>
            <a:cxnSpLocks/>
          </p:cNvCxnSpPr>
          <p:nvPr/>
        </p:nvCxnSpPr>
        <p:spPr bwMode="auto">
          <a:xfrm>
            <a:off x="10473592" y="2565129"/>
            <a:ext cx="1" cy="964650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03E3A8BD-9C14-4CE1-9390-BCD136AF3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349121" y="3550055"/>
            <a:ext cx="3257663" cy="276164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D9F0D52-DCA2-4C96-931E-94620562E9A5}"/>
              </a:ext>
            </a:extLst>
          </p:cNvPr>
          <p:cNvSpPr/>
          <p:nvPr/>
        </p:nvSpPr>
        <p:spPr bwMode="auto">
          <a:xfrm>
            <a:off x="10067544" y="1973580"/>
            <a:ext cx="800100" cy="59436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48225B8-59FD-4D22-AC06-B95CB8EDF09A}"/>
              </a:ext>
            </a:extLst>
          </p:cNvPr>
          <p:cNvSpPr txBox="1"/>
          <p:nvPr/>
        </p:nvSpPr>
        <p:spPr bwMode="auto">
          <a:xfrm>
            <a:off x="6802878" y="2272308"/>
            <a:ext cx="1302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-Roman"/>
              </a:rPr>
              <a:t>400 </a:t>
            </a:r>
          </a:p>
          <a:p>
            <a:pPr algn="ctr"/>
            <a:r>
              <a:rPr lang="en-US" sz="2000" dirty="0">
                <a:latin typeface="Times-Roman"/>
              </a:rPr>
              <a:t>horizontal </a:t>
            </a:r>
          </a:p>
          <a:p>
            <a:pPr algn="ctr"/>
            <a:r>
              <a:rPr lang="en-US" sz="2000" dirty="0">
                <a:latin typeface="Times-Roman"/>
              </a:rPr>
              <a:t>slices </a:t>
            </a:r>
            <a:endParaRPr lang="fr-FR" sz="20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98DD081-1852-46C8-AAE6-661B77A45538}"/>
              </a:ext>
            </a:extLst>
          </p:cNvPr>
          <p:cNvSpPr txBox="1"/>
          <p:nvPr/>
        </p:nvSpPr>
        <p:spPr bwMode="auto">
          <a:xfrm>
            <a:off x="6991096" y="669778"/>
            <a:ext cx="924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-Roman"/>
              </a:rPr>
              <a:t>Voxel size 400 µm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4319E35-FA86-41D8-BCCA-E184C0E8EE84}"/>
              </a:ext>
            </a:extLst>
          </p:cNvPr>
          <p:cNvCxnSpPr>
            <a:cxnSpLocks/>
            <a:endCxn id="25" idx="2"/>
          </p:cNvCxnSpPr>
          <p:nvPr/>
        </p:nvCxnSpPr>
        <p:spPr bwMode="auto">
          <a:xfrm flipV="1">
            <a:off x="6730925" y="1928368"/>
            <a:ext cx="1528878" cy="1572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50788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733002" name="Rectangle 1887544355"/>
          <p:cNvSpPr/>
          <p:nvPr/>
        </p:nvSpPr>
        <p:spPr bwMode="auto">
          <a:xfrm>
            <a:off x="4917738" y="5954259"/>
            <a:ext cx="281724" cy="1341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0E011E6E-51D9-4CBA-BCAE-0E13F825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FF0000"/>
                </a:solidFill>
              </a:rPr>
              <a:t>4D</a:t>
            </a:r>
            <a:r>
              <a:rPr lang="en-US" sz="2800" b="1" dirty="0">
                <a:solidFill>
                  <a:srgbClr val="0070C0"/>
                </a:solidFill>
              </a:rPr>
              <a:t> X-ray CT : where is water flowing ? </a:t>
            </a:r>
            <a:endParaRPr lang="en-US" sz="28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A427A-CE92-46A0-8890-B14A5889634A}"/>
              </a:ext>
            </a:extLst>
          </p:cNvPr>
          <p:cNvSpPr txBox="1"/>
          <p:nvPr/>
        </p:nvSpPr>
        <p:spPr>
          <a:xfrm>
            <a:off x="350847" y="3490595"/>
            <a:ext cx="2595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-Roman"/>
              </a:rPr>
              <a:t>Scan duration 10 s </a:t>
            </a:r>
          </a:p>
          <a:p>
            <a:r>
              <a:rPr lang="en-US" sz="2000" dirty="0">
                <a:latin typeface="Times-Roman"/>
              </a:rPr>
              <a:t>30 images per rainfall </a:t>
            </a:r>
          </a:p>
          <a:p>
            <a:endParaRPr lang="en-US" sz="2000" dirty="0">
              <a:latin typeface="Times-Roman"/>
            </a:endParaRPr>
          </a:p>
        </p:txBody>
      </p:sp>
      <p:pic>
        <p:nvPicPr>
          <p:cNvPr id="20" name="Image 19" descr="DSCN0457.JPG">
            <a:extLst>
              <a:ext uri="{FF2B5EF4-FFF2-40B4-BE49-F238E27FC236}">
                <a16:creationId xmlns:a16="http://schemas.microsoft.com/office/drawing/2014/main" id="{65ECB7A4-AAB8-459E-8B79-55F3A007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6718" y="706786"/>
            <a:ext cx="3674090" cy="275984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B0DBDBE-491D-42A0-A364-04A8BE6B76AD}"/>
              </a:ext>
            </a:extLst>
          </p:cNvPr>
          <p:cNvSpPr txBox="1"/>
          <p:nvPr/>
        </p:nvSpPr>
        <p:spPr bwMode="auto">
          <a:xfrm>
            <a:off x="145107" y="4303395"/>
            <a:ext cx="440657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Times-Roman"/>
              </a:rPr>
              <a:t>Water (</a:t>
            </a:r>
            <a:r>
              <a:rPr lang="en-US" sz="2100" b="1" i="1" dirty="0" err="1">
                <a:latin typeface="Times-Roman"/>
              </a:rPr>
              <a:t>t</a:t>
            </a:r>
            <a:r>
              <a:rPr lang="en-US" sz="2100" b="1" i="1" baseline="-25000" dirty="0" err="1">
                <a:latin typeface="Times-Roman"/>
              </a:rPr>
              <a:t>i</a:t>
            </a:r>
            <a:r>
              <a:rPr lang="en-US" sz="2100" b="1" dirty="0">
                <a:latin typeface="Times-Roman"/>
              </a:rPr>
              <a:t>)  = image (</a:t>
            </a:r>
            <a:r>
              <a:rPr lang="en-US" sz="2100" b="1" i="1" dirty="0" err="1">
                <a:latin typeface="Times-Roman"/>
              </a:rPr>
              <a:t>t</a:t>
            </a:r>
            <a:r>
              <a:rPr lang="en-US" sz="2100" b="1" i="1" baseline="-25000" dirty="0" err="1">
                <a:latin typeface="Times-Roman"/>
              </a:rPr>
              <a:t>i</a:t>
            </a:r>
            <a:r>
              <a:rPr lang="en-US" sz="2100" b="1" dirty="0">
                <a:latin typeface="Times-Roman"/>
              </a:rPr>
              <a:t>) – image (</a:t>
            </a:r>
            <a:r>
              <a:rPr lang="en-US" sz="2100" b="1" i="1" dirty="0">
                <a:latin typeface="Times-Roman"/>
              </a:rPr>
              <a:t>t</a:t>
            </a:r>
            <a:r>
              <a:rPr lang="en-US" sz="2100" b="1" baseline="-25000" dirty="0">
                <a:latin typeface="Times-Roman"/>
              </a:rPr>
              <a:t>0</a:t>
            </a:r>
            <a:r>
              <a:rPr lang="en-US" sz="2100" b="1" dirty="0">
                <a:latin typeface="Times-Roman"/>
              </a:rPr>
              <a:t>)</a:t>
            </a:r>
            <a:r>
              <a:rPr lang="en-US" sz="2100" b="1" i="1" dirty="0">
                <a:latin typeface="Times-Roman"/>
              </a:rPr>
              <a:t>   </a:t>
            </a:r>
            <a:endParaRPr lang="en-US" sz="2100" b="1" dirty="0">
              <a:latin typeface="Times-Roman"/>
            </a:endParaRPr>
          </a:p>
          <a:p>
            <a:r>
              <a:rPr lang="en-US" sz="2000" i="1" dirty="0">
                <a:latin typeface="Times-Roman"/>
              </a:rPr>
              <a:t> </a:t>
            </a:r>
            <a:endParaRPr lang="en-US" sz="2000" dirty="0">
              <a:latin typeface="Times-Roman"/>
            </a:endParaRPr>
          </a:p>
          <a:p>
            <a:endParaRPr lang="en-US" sz="2000" dirty="0"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3947397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733002" name="Rectangle 1887544355"/>
          <p:cNvSpPr/>
          <p:nvPr/>
        </p:nvSpPr>
        <p:spPr bwMode="auto">
          <a:xfrm>
            <a:off x="4917738" y="5954259"/>
            <a:ext cx="281724" cy="1341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0E011E6E-51D9-4CBA-BCAE-0E13F825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FF0000"/>
                </a:solidFill>
              </a:rPr>
              <a:t>4D</a:t>
            </a:r>
            <a:r>
              <a:rPr lang="en-US" sz="2800" b="1" dirty="0">
                <a:solidFill>
                  <a:srgbClr val="0070C0"/>
                </a:solidFill>
              </a:rPr>
              <a:t> X-ray CT : where is water flowing ? </a:t>
            </a:r>
            <a:endParaRPr lang="en-US" sz="28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A427A-CE92-46A0-8890-B14A5889634A}"/>
              </a:ext>
            </a:extLst>
          </p:cNvPr>
          <p:cNvSpPr txBox="1"/>
          <p:nvPr/>
        </p:nvSpPr>
        <p:spPr>
          <a:xfrm>
            <a:off x="350847" y="3490595"/>
            <a:ext cx="2595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-Roman"/>
              </a:rPr>
              <a:t>Scan duration 10 s </a:t>
            </a:r>
          </a:p>
          <a:p>
            <a:r>
              <a:rPr lang="en-US" sz="2000" dirty="0">
                <a:latin typeface="Times-Roman"/>
              </a:rPr>
              <a:t>30 images per rainfall </a:t>
            </a:r>
          </a:p>
          <a:p>
            <a:endParaRPr lang="en-US" sz="2000" dirty="0">
              <a:latin typeface="Times-Roman"/>
            </a:endParaRPr>
          </a:p>
        </p:txBody>
      </p:sp>
      <p:pic>
        <p:nvPicPr>
          <p:cNvPr id="28" name="Image 27" descr="Une image contenant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A0F272E-FE2A-48A3-84A4-0EE3466A5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3957" y="714857"/>
            <a:ext cx="3350357" cy="481148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C9BA7584-EF54-42C6-8D7B-F84E074D30AE}"/>
              </a:ext>
            </a:extLst>
          </p:cNvPr>
          <p:cNvSpPr txBox="1"/>
          <p:nvPr/>
        </p:nvSpPr>
        <p:spPr>
          <a:xfrm>
            <a:off x="4565896" y="5558893"/>
            <a:ext cx="2492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-Roman"/>
              </a:rPr>
              <a:t>Loamy soil, initially dry  </a:t>
            </a:r>
            <a:endParaRPr lang="fr-FR" dirty="0"/>
          </a:p>
        </p:txBody>
      </p:sp>
      <p:pic>
        <p:nvPicPr>
          <p:cNvPr id="23" name="Image 22" descr="DSCN0457.JPG">
            <a:extLst>
              <a:ext uri="{FF2B5EF4-FFF2-40B4-BE49-F238E27FC236}">
                <a16:creationId xmlns:a16="http://schemas.microsoft.com/office/drawing/2014/main" id="{71935F36-73A6-430E-BB59-BB010D683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6718" y="706786"/>
            <a:ext cx="3674090" cy="275984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3F2B789-036A-40F2-BBAD-B5ABE23BE553}"/>
              </a:ext>
            </a:extLst>
          </p:cNvPr>
          <p:cNvSpPr txBox="1"/>
          <p:nvPr/>
        </p:nvSpPr>
        <p:spPr bwMode="auto">
          <a:xfrm>
            <a:off x="145107" y="4303395"/>
            <a:ext cx="440657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Times-Roman"/>
              </a:rPr>
              <a:t>Water (</a:t>
            </a:r>
            <a:r>
              <a:rPr lang="en-US" sz="2100" b="1" i="1" dirty="0" err="1">
                <a:latin typeface="Times-Roman"/>
              </a:rPr>
              <a:t>t</a:t>
            </a:r>
            <a:r>
              <a:rPr lang="en-US" sz="2100" b="1" i="1" baseline="-25000" dirty="0" err="1">
                <a:latin typeface="Times-Roman"/>
              </a:rPr>
              <a:t>i</a:t>
            </a:r>
            <a:r>
              <a:rPr lang="en-US" sz="2100" b="1" dirty="0">
                <a:latin typeface="Times-Roman"/>
              </a:rPr>
              <a:t>)  = image (</a:t>
            </a:r>
            <a:r>
              <a:rPr lang="en-US" sz="2100" b="1" i="1" dirty="0" err="1">
                <a:latin typeface="Times-Roman"/>
              </a:rPr>
              <a:t>t</a:t>
            </a:r>
            <a:r>
              <a:rPr lang="en-US" sz="2100" b="1" i="1" baseline="-25000" dirty="0" err="1">
                <a:latin typeface="Times-Roman"/>
              </a:rPr>
              <a:t>i</a:t>
            </a:r>
            <a:r>
              <a:rPr lang="en-US" sz="2100" b="1" dirty="0">
                <a:latin typeface="Times-Roman"/>
              </a:rPr>
              <a:t>) – image (</a:t>
            </a:r>
            <a:r>
              <a:rPr lang="en-US" sz="2100" b="1" i="1" dirty="0">
                <a:latin typeface="Times-Roman"/>
              </a:rPr>
              <a:t>t</a:t>
            </a:r>
            <a:r>
              <a:rPr lang="en-US" sz="2100" b="1" baseline="-25000" dirty="0">
                <a:latin typeface="Times-Roman"/>
              </a:rPr>
              <a:t>0</a:t>
            </a:r>
            <a:r>
              <a:rPr lang="en-US" sz="2100" b="1" dirty="0">
                <a:latin typeface="Times-Roman"/>
              </a:rPr>
              <a:t>)</a:t>
            </a:r>
            <a:r>
              <a:rPr lang="en-US" sz="2100" b="1" i="1" dirty="0">
                <a:latin typeface="Times-Roman"/>
              </a:rPr>
              <a:t>   </a:t>
            </a:r>
            <a:endParaRPr lang="en-US" sz="2100" b="1" dirty="0">
              <a:latin typeface="Times-Roman"/>
            </a:endParaRPr>
          </a:p>
          <a:p>
            <a:r>
              <a:rPr lang="en-US" sz="2000" i="1" dirty="0">
                <a:latin typeface="Times-Roman"/>
              </a:rPr>
              <a:t> </a:t>
            </a:r>
            <a:endParaRPr lang="en-US" sz="2000" dirty="0">
              <a:latin typeface="Times-Roman"/>
            </a:endParaRPr>
          </a:p>
          <a:p>
            <a:endParaRPr lang="en-US" sz="2000" dirty="0"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253887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733002" name="Rectangle 1887544355"/>
          <p:cNvSpPr/>
          <p:nvPr/>
        </p:nvSpPr>
        <p:spPr bwMode="auto">
          <a:xfrm>
            <a:off x="4917738" y="5954259"/>
            <a:ext cx="281724" cy="1341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ADD3856-4F16-4EC1-8178-2906FE437D68}"/>
              </a:ext>
            </a:extLst>
          </p:cNvPr>
          <p:cNvGrpSpPr/>
          <p:nvPr/>
        </p:nvGrpSpPr>
        <p:grpSpPr>
          <a:xfrm>
            <a:off x="8295997" y="981075"/>
            <a:ext cx="2164771" cy="1966810"/>
            <a:chOff x="1087927" y="3427908"/>
            <a:chExt cx="2407113" cy="2186988"/>
          </a:xfrm>
        </p:grpSpPr>
        <p:pic>
          <p:nvPicPr>
            <p:cNvPr id="61" name="Image 60" descr="AI_structure_somme_eau_slice_98.jpg">
              <a:extLst>
                <a:ext uri="{FF2B5EF4-FFF2-40B4-BE49-F238E27FC236}">
                  <a16:creationId xmlns:a16="http://schemas.microsoft.com/office/drawing/2014/main" id="{965DAD55-96BE-460E-AA1A-E430BB5AA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8" t="39821" r="43140" b="20615"/>
            <a:stretch/>
          </p:blipFill>
          <p:spPr>
            <a:xfrm>
              <a:off x="1087927" y="3427908"/>
              <a:ext cx="2407113" cy="2186988"/>
            </a:xfrm>
            <a:prstGeom prst="rect">
              <a:avLst/>
            </a:prstGeom>
          </p:spPr>
        </p:pic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19981288-A5D1-4F78-82C2-773DFA61C770}"/>
                </a:ext>
              </a:extLst>
            </p:cNvPr>
            <p:cNvSpPr txBox="1"/>
            <p:nvPr/>
          </p:nvSpPr>
          <p:spPr>
            <a:xfrm>
              <a:off x="1097280" y="522282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8" name="Text Box 23">
            <a:extLst>
              <a:ext uri="{FF2B5EF4-FFF2-40B4-BE49-F238E27FC236}">
                <a16:creationId xmlns:a16="http://schemas.microsoft.com/office/drawing/2014/main" id="{0E011E6E-51D9-4CBA-BCAE-0E13F825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FF0000"/>
                </a:solidFill>
              </a:rPr>
              <a:t>4D</a:t>
            </a:r>
            <a:r>
              <a:rPr lang="en-US" sz="2800" b="1" dirty="0">
                <a:solidFill>
                  <a:srgbClr val="0070C0"/>
                </a:solidFill>
              </a:rPr>
              <a:t> X-ray CT : where is water flowing ? </a:t>
            </a:r>
            <a:endParaRPr lang="en-US" sz="28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A427A-CE92-46A0-8890-B14A5889634A}"/>
              </a:ext>
            </a:extLst>
          </p:cNvPr>
          <p:cNvSpPr txBox="1"/>
          <p:nvPr/>
        </p:nvSpPr>
        <p:spPr>
          <a:xfrm>
            <a:off x="350847" y="3490595"/>
            <a:ext cx="2595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-Roman"/>
              </a:rPr>
              <a:t>Scan duration 10 s </a:t>
            </a:r>
          </a:p>
          <a:p>
            <a:r>
              <a:rPr lang="en-US" sz="2000" dirty="0">
                <a:latin typeface="Times-Roman"/>
              </a:rPr>
              <a:t>30 images per rainfall </a:t>
            </a:r>
          </a:p>
          <a:p>
            <a:endParaRPr lang="en-US" sz="2000" dirty="0">
              <a:latin typeface="Times-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7118CD-4C37-4526-93F7-2993E13016C5}"/>
              </a:ext>
            </a:extLst>
          </p:cNvPr>
          <p:cNvSpPr/>
          <p:nvPr/>
        </p:nvSpPr>
        <p:spPr bwMode="auto">
          <a:xfrm>
            <a:off x="0" y="6488668"/>
            <a:ext cx="503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Sammartino</a:t>
            </a:r>
            <a:r>
              <a:rPr lang="en-US" dirty="0"/>
              <a:t> et al. AGU Fall Meeting, 2015</a:t>
            </a:r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06F67DE-ED3F-4626-878A-A53EED34318D}"/>
              </a:ext>
            </a:extLst>
          </p:cNvPr>
          <p:cNvSpPr txBox="1"/>
          <p:nvPr/>
        </p:nvSpPr>
        <p:spPr bwMode="auto">
          <a:xfrm rot="20216090">
            <a:off x="8318755" y="1009322"/>
            <a:ext cx="121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matrix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C61C23C-9BF6-4351-8085-01E8EAC4B446}"/>
              </a:ext>
            </a:extLst>
          </p:cNvPr>
          <p:cNvSpPr txBox="1"/>
          <p:nvPr/>
        </p:nvSpPr>
        <p:spPr bwMode="auto">
          <a:xfrm>
            <a:off x="8130963" y="3075835"/>
            <a:ext cx="2595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-Roman"/>
              </a:rPr>
              <a:t>Cross section of an active macropore</a:t>
            </a:r>
          </a:p>
          <a:p>
            <a:endParaRPr lang="en-US" sz="2000" dirty="0">
              <a:latin typeface="Times-Roman"/>
            </a:endParaRPr>
          </a:p>
        </p:txBody>
      </p:sp>
      <p:sp>
        <p:nvSpPr>
          <p:cNvPr id="26" name="Line 192">
            <a:extLst>
              <a:ext uri="{FF2B5EF4-FFF2-40B4-BE49-F238E27FC236}">
                <a16:creationId xmlns:a16="http://schemas.microsoft.com/office/drawing/2014/main" id="{A3B08F71-EEA6-45B1-9698-69D3B57099B3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9674172" y="1954735"/>
            <a:ext cx="19473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8D30EF0-30BC-4E52-A071-A12D8F169258}"/>
              </a:ext>
            </a:extLst>
          </p:cNvPr>
          <p:cNvSpPr txBox="1"/>
          <p:nvPr/>
        </p:nvSpPr>
        <p:spPr bwMode="auto">
          <a:xfrm>
            <a:off x="10789732" y="171333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 mm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4DD49B2-A341-4B6F-A39D-12934D37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3" t="1639"/>
          <a:stretch/>
        </p:blipFill>
        <p:spPr bwMode="auto">
          <a:xfrm>
            <a:off x="4194752" y="706352"/>
            <a:ext cx="3467689" cy="4870997"/>
          </a:xfrm>
          <a:prstGeom prst="rect">
            <a:avLst/>
          </a:prstGeom>
        </p:spPr>
      </p:pic>
      <p:pic>
        <p:nvPicPr>
          <p:cNvPr id="30" name="Image 29" descr="DSCN0457.JPG">
            <a:extLst>
              <a:ext uri="{FF2B5EF4-FFF2-40B4-BE49-F238E27FC236}">
                <a16:creationId xmlns:a16="http://schemas.microsoft.com/office/drawing/2014/main" id="{FEEE48AE-7ED7-45E5-8936-F53018DC8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6718" y="706786"/>
            <a:ext cx="3674090" cy="275984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6977680-9985-4D9C-A068-7ED27B7519A3}"/>
              </a:ext>
            </a:extLst>
          </p:cNvPr>
          <p:cNvCxnSpPr>
            <a:cxnSpLocks/>
          </p:cNvCxnSpPr>
          <p:nvPr/>
        </p:nvCxnSpPr>
        <p:spPr>
          <a:xfrm flipV="1">
            <a:off x="6861334" y="981075"/>
            <a:ext cx="1448653" cy="528951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2BDCBCC2-F4F7-4956-BD7A-B3CDE01A9988}"/>
              </a:ext>
            </a:extLst>
          </p:cNvPr>
          <p:cNvSpPr/>
          <p:nvPr/>
        </p:nvSpPr>
        <p:spPr>
          <a:xfrm>
            <a:off x="6635361" y="1499977"/>
            <a:ext cx="451945" cy="13663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A94FF06-A7D2-4758-B27E-45A1509D6D36}"/>
              </a:ext>
            </a:extLst>
          </p:cNvPr>
          <p:cNvCxnSpPr>
            <a:cxnSpLocks/>
            <a:stCxn id="4" idx="4"/>
          </p:cNvCxnSpPr>
          <p:nvPr/>
        </p:nvCxnSpPr>
        <p:spPr bwMode="auto">
          <a:xfrm>
            <a:off x="6861334" y="1636612"/>
            <a:ext cx="1408906" cy="1304708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B20054F1-1AAE-4B11-ACA0-D34FA93FEA83}"/>
              </a:ext>
            </a:extLst>
          </p:cNvPr>
          <p:cNvSpPr txBox="1"/>
          <p:nvPr/>
        </p:nvSpPr>
        <p:spPr bwMode="auto">
          <a:xfrm rot="20216090">
            <a:off x="8518147" y="2000891"/>
            <a:ext cx="121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macropore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77E8150-28FE-41BA-9019-9673496268D1}"/>
              </a:ext>
            </a:extLst>
          </p:cNvPr>
          <p:cNvSpPr txBox="1"/>
          <p:nvPr/>
        </p:nvSpPr>
        <p:spPr bwMode="auto">
          <a:xfrm>
            <a:off x="4565896" y="5558893"/>
            <a:ext cx="2492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-Roman"/>
              </a:rPr>
              <a:t>Loamy soil, initially dry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530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733002" name="Rectangle 1887544355"/>
          <p:cNvSpPr/>
          <p:nvPr/>
        </p:nvSpPr>
        <p:spPr bwMode="auto">
          <a:xfrm>
            <a:off x="4917738" y="5954259"/>
            <a:ext cx="281724" cy="1341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0E011E6E-51D9-4CBA-BCAE-0E13F825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FF0000"/>
                </a:solidFill>
              </a:rPr>
              <a:t>4D</a:t>
            </a:r>
            <a:r>
              <a:rPr lang="en-US" sz="2800" b="1" dirty="0">
                <a:solidFill>
                  <a:srgbClr val="0070C0"/>
                </a:solidFill>
              </a:rPr>
              <a:t> X-ray CT : where is water flowing ? </a:t>
            </a:r>
            <a:endParaRPr lang="en-US" sz="28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A427A-CE92-46A0-8890-B14A5889634A}"/>
              </a:ext>
            </a:extLst>
          </p:cNvPr>
          <p:cNvSpPr txBox="1"/>
          <p:nvPr/>
        </p:nvSpPr>
        <p:spPr>
          <a:xfrm>
            <a:off x="350847" y="3490595"/>
            <a:ext cx="2595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-Roman"/>
              </a:rPr>
              <a:t>Scan duration 10 s </a:t>
            </a:r>
          </a:p>
          <a:p>
            <a:r>
              <a:rPr lang="en-US" sz="2000" dirty="0">
                <a:latin typeface="Times-Roman"/>
              </a:rPr>
              <a:t>30 images per rainfall </a:t>
            </a:r>
          </a:p>
          <a:p>
            <a:endParaRPr lang="en-US" sz="2000" dirty="0">
              <a:latin typeface="Times-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7118CD-4C37-4526-93F7-2993E13016C5}"/>
              </a:ext>
            </a:extLst>
          </p:cNvPr>
          <p:cNvSpPr/>
          <p:nvPr/>
        </p:nvSpPr>
        <p:spPr bwMode="auto">
          <a:xfrm>
            <a:off x="0" y="6488668"/>
            <a:ext cx="5033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Sammartino</a:t>
            </a:r>
            <a:r>
              <a:rPr lang="en-US" dirty="0"/>
              <a:t> et al. AGU Fall Meeting, 2015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1D53400-F5FB-4E38-AC93-3B40609ABCB0}"/>
              </a:ext>
            </a:extLst>
          </p:cNvPr>
          <p:cNvSpPr txBox="1"/>
          <p:nvPr/>
        </p:nvSpPr>
        <p:spPr>
          <a:xfrm>
            <a:off x="10020300" y="2916153"/>
            <a:ext cx="2171700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wetted</a:t>
            </a: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macropore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specific</a:t>
            </a: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surface area</a:t>
            </a: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C75C2D24-D069-4664-BA7C-7F3806B769AF}"/>
              </a:ext>
            </a:extLst>
          </p:cNvPr>
          <p:cNvSpPr/>
          <p:nvPr/>
        </p:nvSpPr>
        <p:spPr>
          <a:xfrm>
            <a:off x="10398760" y="1930400"/>
            <a:ext cx="797560" cy="1051560"/>
          </a:xfrm>
          <a:custGeom>
            <a:avLst/>
            <a:gdLst>
              <a:gd name="connsiteX0" fmla="*/ 0 w 772160"/>
              <a:gd name="connsiteY0" fmla="*/ 113040 h 1164600"/>
              <a:gd name="connsiteX1" fmla="*/ 508000 w 772160"/>
              <a:gd name="connsiteY1" fmla="*/ 97800 h 1164600"/>
              <a:gd name="connsiteX2" fmla="*/ 772160 w 772160"/>
              <a:gd name="connsiteY2" fmla="*/ 1164600 h 1164600"/>
              <a:gd name="connsiteX0" fmla="*/ 0 w 772160"/>
              <a:gd name="connsiteY0" fmla="*/ 0 h 1051560"/>
              <a:gd name="connsiteX1" fmla="*/ 772160 w 772160"/>
              <a:gd name="connsiteY1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7560" h="1051560">
                <a:moveTo>
                  <a:pt x="0" y="0"/>
                </a:moveTo>
                <a:cubicBezTo>
                  <a:pt x="260773" y="94827"/>
                  <a:pt x="663787" y="-8467"/>
                  <a:pt x="797560" y="177800"/>
                </a:cubicBezTo>
                <a:lnTo>
                  <a:pt x="772160" y="105156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6B692CD-F07D-4239-BC7E-DC6FD285F096}"/>
              </a:ext>
            </a:extLst>
          </p:cNvPr>
          <p:cNvSpPr txBox="1"/>
          <p:nvPr/>
        </p:nvSpPr>
        <p:spPr bwMode="auto">
          <a:xfrm>
            <a:off x="7586881" y="3213588"/>
            <a:ext cx="2494281" cy="861774"/>
          </a:xfrm>
          <a:prstGeom prst="rect">
            <a:avLst/>
          </a:prstGeom>
          <a:noFill/>
          <a:ln>
            <a:noFill/>
            <a:headEnd type="none" w="med" len="med"/>
            <a:tailEnd type="arrow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solidFill>
                  <a:srgbClr val="FF0000"/>
                </a:solidFill>
              </a:rPr>
              <a:t>macropore </a:t>
            </a:r>
          </a:p>
          <a:p>
            <a:pPr algn="ctr"/>
            <a:r>
              <a:rPr lang="fr-FR" sz="2500" dirty="0">
                <a:solidFill>
                  <a:srgbClr val="FF0000"/>
                </a:solidFill>
              </a:rPr>
              <a:t>water content</a:t>
            </a:r>
            <a:r>
              <a:rPr lang="fr-FR" sz="2500" b="1" dirty="0">
                <a:solidFill>
                  <a:srgbClr val="FF0000"/>
                </a:solidFill>
              </a:rPr>
              <a:t>. 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2B96A27-F19C-4764-8C75-78A94A7CB3FC}"/>
              </a:ext>
            </a:extLst>
          </p:cNvPr>
          <p:cNvGrpSpPr/>
          <p:nvPr/>
        </p:nvGrpSpPr>
        <p:grpSpPr>
          <a:xfrm>
            <a:off x="8295997" y="981075"/>
            <a:ext cx="2164771" cy="1966810"/>
            <a:chOff x="1087927" y="3427908"/>
            <a:chExt cx="2407113" cy="2186988"/>
          </a:xfrm>
        </p:grpSpPr>
        <p:pic>
          <p:nvPicPr>
            <p:cNvPr id="30" name="Image 29" descr="AI_structure_somme_eau_slice_98.jpg">
              <a:extLst>
                <a:ext uri="{FF2B5EF4-FFF2-40B4-BE49-F238E27FC236}">
                  <a16:creationId xmlns:a16="http://schemas.microsoft.com/office/drawing/2014/main" id="{16C371AF-5C53-44E6-A5F7-B60BF984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8" t="39821" r="43140" b="20615"/>
            <a:stretch/>
          </p:blipFill>
          <p:spPr>
            <a:xfrm>
              <a:off x="1087927" y="3427908"/>
              <a:ext cx="2407113" cy="2186988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86022BB-4A88-4535-82EF-9C91B9383A3C}"/>
                </a:ext>
              </a:extLst>
            </p:cNvPr>
            <p:cNvSpPr txBox="1"/>
            <p:nvPr/>
          </p:nvSpPr>
          <p:spPr>
            <a:xfrm>
              <a:off x="1097280" y="522282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9BDA1874-E602-4F2D-B605-FC23FDC05EFD}"/>
              </a:ext>
            </a:extLst>
          </p:cNvPr>
          <p:cNvSpPr txBox="1"/>
          <p:nvPr/>
        </p:nvSpPr>
        <p:spPr bwMode="auto">
          <a:xfrm rot="20216090">
            <a:off x="8318755" y="1009322"/>
            <a:ext cx="121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matrix</a:t>
            </a:r>
            <a:endParaRPr lang="fr-FR" dirty="0"/>
          </a:p>
        </p:txBody>
      </p:sp>
      <p:sp>
        <p:nvSpPr>
          <p:cNvPr id="36" name="Line 192">
            <a:extLst>
              <a:ext uri="{FF2B5EF4-FFF2-40B4-BE49-F238E27FC236}">
                <a16:creationId xmlns:a16="http://schemas.microsoft.com/office/drawing/2014/main" id="{CE352C17-2B7D-4123-8EA2-F1D4EC430250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9674172" y="1954735"/>
            <a:ext cx="19473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39E113F-00E2-45C6-B2F8-636D3B824AC8}"/>
              </a:ext>
            </a:extLst>
          </p:cNvPr>
          <p:cNvSpPr txBox="1"/>
          <p:nvPr/>
        </p:nvSpPr>
        <p:spPr bwMode="auto">
          <a:xfrm>
            <a:off x="10662732" y="156601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 mm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64C9516-3E67-40E1-94ED-C611DA3EBCEC}"/>
              </a:ext>
            </a:extLst>
          </p:cNvPr>
          <p:cNvSpPr txBox="1"/>
          <p:nvPr/>
        </p:nvSpPr>
        <p:spPr bwMode="auto">
          <a:xfrm rot="20216090">
            <a:off x="8518147" y="2000891"/>
            <a:ext cx="121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macropore</a:t>
            </a:r>
            <a:endParaRPr lang="fr-FR" dirty="0"/>
          </a:p>
        </p:txBody>
      </p:sp>
      <p:pic>
        <p:nvPicPr>
          <p:cNvPr id="50" name="Image 49" descr="DSCN0457.JPG">
            <a:extLst>
              <a:ext uri="{FF2B5EF4-FFF2-40B4-BE49-F238E27FC236}">
                <a16:creationId xmlns:a16="http://schemas.microsoft.com/office/drawing/2014/main" id="{87E99A8B-CEE8-4856-89CD-AE0FBA6CF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6718" y="706786"/>
            <a:ext cx="3674090" cy="2759846"/>
          </a:xfrm>
          <a:prstGeom prst="rect">
            <a:avLst/>
          </a:prstGeom>
        </p:spPr>
      </p:pic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B9388016-2210-46A3-99D6-FA1C87C75269}"/>
              </a:ext>
            </a:extLst>
          </p:cNvPr>
          <p:cNvSpPr/>
          <p:nvPr/>
        </p:nvSpPr>
        <p:spPr bwMode="auto">
          <a:xfrm rot="16046796">
            <a:off x="8549890" y="1773751"/>
            <a:ext cx="1332558" cy="1516936"/>
          </a:xfrm>
          <a:custGeom>
            <a:avLst/>
            <a:gdLst>
              <a:gd name="connsiteX0" fmla="*/ 0 w 772160"/>
              <a:gd name="connsiteY0" fmla="*/ 113040 h 1164600"/>
              <a:gd name="connsiteX1" fmla="*/ 508000 w 772160"/>
              <a:gd name="connsiteY1" fmla="*/ 97800 h 1164600"/>
              <a:gd name="connsiteX2" fmla="*/ 772160 w 772160"/>
              <a:gd name="connsiteY2" fmla="*/ 1164600 h 1164600"/>
              <a:gd name="connsiteX0" fmla="*/ 0 w 772160"/>
              <a:gd name="connsiteY0" fmla="*/ 0 h 1051560"/>
              <a:gd name="connsiteX1" fmla="*/ 772160 w 772160"/>
              <a:gd name="connsiteY1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7560" h="1051560">
                <a:moveTo>
                  <a:pt x="0" y="0"/>
                </a:moveTo>
                <a:cubicBezTo>
                  <a:pt x="260773" y="94827"/>
                  <a:pt x="663787" y="-8467"/>
                  <a:pt x="797560" y="177800"/>
                </a:cubicBezTo>
                <a:lnTo>
                  <a:pt x="772160" y="1051560"/>
                </a:lnTo>
              </a:path>
            </a:pathLst>
          </a:custGeom>
          <a:noFill/>
          <a:ln w="5715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E4CAE76E-4AD0-4F34-839A-48AF8C069D22}"/>
              </a:ext>
            </a:extLst>
          </p:cNvPr>
          <p:cNvSpPr/>
          <p:nvPr/>
        </p:nvSpPr>
        <p:spPr bwMode="auto">
          <a:xfrm rot="1759193">
            <a:off x="8930988" y="1207832"/>
            <a:ext cx="1526994" cy="1397836"/>
          </a:xfrm>
          <a:custGeom>
            <a:avLst/>
            <a:gdLst>
              <a:gd name="connsiteX0" fmla="*/ 0 w 772160"/>
              <a:gd name="connsiteY0" fmla="*/ 113040 h 1164600"/>
              <a:gd name="connsiteX1" fmla="*/ 508000 w 772160"/>
              <a:gd name="connsiteY1" fmla="*/ 97800 h 1164600"/>
              <a:gd name="connsiteX2" fmla="*/ 772160 w 772160"/>
              <a:gd name="connsiteY2" fmla="*/ 1164600 h 1164600"/>
              <a:gd name="connsiteX0" fmla="*/ 0 w 772160"/>
              <a:gd name="connsiteY0" fmla="*/ 0 h 1051560"/>
              <a:gd name="connsiteX1" fmla="*/ 772160 w 772160"/>
              <a:gd name="connsiteY1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1072715"/>
              <a:gd name="connsiteY0" fmla="*/ 0 h 1334001"/>
              <a:gd name="connsiteX1" fmla="*/ 1072715 w 1072715"/>
              <a:gd name="connsiteY1" fmla="*/ 460241 h 1334001"/>
              <a:gd name="connsiteX2" fmla="*/ 1047315 w 1072715"/>
              <a:gd name="connsiteY2" fmla="*/ 1334001 h 1334001"/>
              <a:gd name="connsiteX0" fmla="*/ 0 w 1072715"/>
              <a:gd name="connsiteY0" fmla="*/ 0 h 1334001"/>
              <a:gd name="connsiteX1" fmla="*/ 611291 w 1072715"/>
              <a:gd name="connsiteY1" fmla="*/ 87726 h 1334001"/>
              <a:gd name="connsiteX2" fmla="*/ 1072715 w 1072715"/>
              <a:gd name="connsiteY2" fmla="*/ 460241 h 1334001"/>
              <a:gd name="connsiteX3" fmla="*/ 1047315 w 1072715"/>
              <a:gd name="connsiteY3" fmla="*/ 1334001 h 1334001"/>
              <a:gd name="connsiteX0" fmla="*/ 0 w 1480814"/>
              <a:gd name="connsiteY0" fmla="*/ 234429 h 1257661"/>
              <a:gd name="connsiteX1" fmla="*/ 1019390 w 1480814"/>
              <a:gd name="connsiteY1" fmla="*/ 11386 h 1257661"/>
              <a:gd name="connsiteX2" fmla="*/ 1480814 w 1480814"/>
              <a:gd name="connsiteY2" fmla="*/ 383901 h 1257661"/>
              <a:gd name="connsiteX3" fmla="*/ 1455414 w 1480814"/>
              <a:gd name="connsiteY3" fmla="*/ 1257661 h 1257661"/>
              <a:gd name="connsiteX0" fmla="*/ 0 w 1480814"/>
              <a:gd name="connsiteY0" fmla="*/ 240212 h 1263444"/>
              <a:gd name="connsiteX1" fmla="*/ 480298 w 1480814"/>
              <a:gd name="connsiteY1" fmla="*/ 63580 h 1263444"/>
              <a:gd name="connsiteX2" fmla="*/ 1019390 w 1480814"/>
              <a:gd name="connsiteY2" fmla="*/ 17169 h 1263444"/>
              <a:gd name="connsiteX3" fmla="*/ 1480814 w 1480814"/>
              <a:gd name="connsiteY3" fmla="*/ 389684 h 1263444"/>
              <a:gd name="connsiteX4" fmla="*/ 1455414 w 1480814"/>
              <a:gd name="connsiteY4" fmla="*/ 1263444 h 1263444"/>
              <a:gd name="connsiteX0" fmla="*/ 0 w 1480814"/>
              <a:gd name="connsiteY0" fmla="*/ 240212 h 1397836"/>
              <a:gd name="connsiteX1" fmla="*/ 480298 w 1480814"/>
              <a:gd name="connsiteY1" fmla="*/ 63580 h 1397836"/>
              <a:gd name="connsiteX2" fmla="*/ 1019390 w 1480814"/>
              <a:gd name="connsiteY2" fmla="*/ 17169 h 1397836"/>
              <a:gd name="connsiteX3" fmla="*/ 1480814 w 1480814"/>
              <a:gd name="connsiteY3" fmla="*/ 389684 h 1397836"/>
              <a:gd name="connsiteX4" fmla="*/ 1309491 w 1480814"/>
              <a:gd name="connsiteY4" fmla="*/ 1397836 h 1397836"/>
              <a:gd name="connsiteX0" fmla="*/ 0 w 1526994"/>
              <a:gd name="connsiteY0" fmla="*/ 240212 h 1397836"/>
              <a:gd name="connsiteX1" fmla="*/ 480298 w 1526994"/>
              <a:gd name="connsiteY1" fmla="*/ 63580 h 1397836"/>
              <a:gd name="connsiteX2" fmla="*/ 1019390 w 1526994"/>
              <a:gd name="connsiteY2" fmla="*/ 17169 h 1397836"/>
              <a:gd name="connsiteX3" fmla="*/ 1480814 w 1526994"/>
              <a:gd name="connsiteY3" fmla="*/ 389684 h 1397836"/>
              <a:gd name="connsiteX4" fmla="*/ 1521035 w 1526994"/>
              <a:gd name="connsiteY4" fmla="*/ 941486 h 1397836"/>
              <a:gd name="connsiteX5" fmla="*/ 1309491 w 1526994"/>
              <a:gd name="connsiteY5" fmla="*/ 1397836 h 139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6994" h="1397836">
                <a:moveTo>
                  <a:pt x="0" y="240212"/>
                </a:moveTo>
                <a:cubicBezTo>
                  <a:pt x="81243" y="219814"/>
                  <a:pt x="310400" y="100754"/>
                  <a:pt x="480298" y="63580"/>
                </a:cubicBezTo>
                <a:cubicBezTo>
                  <a:pt x="650196" y="26406"/>
                  <a:pt x="853831" y="-28141"/>
                  <a:pt x="1019390" y="17169"/>
                </a:cubicBezTo>
                <a:cubicBezTo>
                  <a:pt x="1184949" y="62479"/>
                  <a:pt x="1419474" y="249344"/>
                  <a:pt x="1480814" y="389684"/>
                </a:cubicBezTo>
                <a:cubicBezTo>
                  <a:pt x="1449686" y="546193"/>
                  <a:pt x="1552163" y="784977"/>
                  <a:pt x="1521035" y="941486"/>
                </a:cubicBezTo>
                <a:lnTo>
                  <a:pt x="1309491" y="1397836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5CDFAB-00E1-45DC-A8E0-B0BEC71077FD}"/>
              </a:ext>
            </a:extLst>
          </p:cNvPr>
          <p:cNvSpPr txBox="1"/>
          <p:nvPr/>
        </p:nvSpPr>
        <p:spPr bwMode="auto">
          <a:xfrm>
            <a:off x="4565896" y="5558893"/>
            <a:ext cx="2492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-Roman"/>
              </a:rPr>
              <a:t>Loamy soil, initially dry  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FC9B335-3005-4822-AEDD-5D59E1225B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3" t="1639"/>
          <a:stretch/>
        </p:blipFill>
        <p:spPr bwMode="auto">
          <a:xfrm>
            <a:off x="4194752" y="706352"/>
            <a:ext cx="3467689" cy="48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71986973" name="Image 110"/>
          <p:cNvPicPr>
            <a:picLocks noChangeAspect="1"/>
          </p:cNvPicPr>
          <p:nvPr/>
        </p:nvPicPr>
        <p:blipFill rotWithShape="1">
          <a:blip r:embed="rId3"/>
          <a:srcRect l="480" t="54553" r="78755" b="1212"/>
          <a:stretch/>
        </p:blipFill>
        <p:spPr bwMode="auto">
          <a:xfrm rot="20555124">
            <a:off x="1032603" y="1656370"/>
            <a:ext cx="725861" cy="612396"/>
          </a:xfrm>
          <a:prstGeom prst="rect">
            <a:avLst/>
          </a:prstGeom>
        </p:spPr>
      </p:pic>
      <p:pic>
        <p:nvPicPr>
          <p:cNvPr id="667272893" name="Image 111"/>
          <p:cNvPicPr>
            <a:picLocks noChangeAspect="1"/>
          </p:cNvPicPr>
          <p:nvPr/>
        </p:nvPicPr>
        <p:blipFill rotWithShape="1">
          <a:blip r:embed="rId3"/>
          <a:srcRect l="367" t="55824" r="55030" b="-58"/>
          <a:stretch/>
        </p:blipFill>
        <p:spPr bwMode="auto">
          <a:xfrm>
            <a:off x="4615962" y="1606547"/>
            <a:ext cx="1559172" cy="612396"/>
          </a:xfrm>
          <a:prstGeom prst="rect">
            <a:avLst/>
          </a:prstGeom>
        </p:spPr>
      </p:pic>
      <p:pic>
        <p:nvPicPr>
          <p:cNvPr id="1419994915" name="Image 106"/>
          <p:cNvPicPr>
            <a:picLocks noChangeAspect="1"/>
          </p:cNvPicPr>
          <p:nvPr/>
        </p:nvPicPr>
        <p:blipFill rotWithShape="1">
          <a:blip r:embed="rId3"/>
          <a:srcRect l="480" t="54553" r="-480" b="1212"/>
          <a:stretch/>
        </p:blipFill>
        <p:spPr bwMode="auto">
          <a:xfrm>
            <a:off x="1135178" y="1635853"/>
            <a:ext cx="3495675" cy="612396"/>
          </a:xfrm>
          <a:prstGeom prst="rect">
            <a:avLst/>
          </a:prstGeom>
        </p:spPr>
      </p:pic>
      <p:pic>
        <p:nvPicPr>
          <p:cNvPr id="1804469106" name="Picture 3" descr="C:\Users\emichel\Documents\____tous documents_____\2020_03_12 AG EMMAH\vers-de-terre.jpg"/>
          <p:cNvPicPr>
            <a:picLocks noChangeAspect="1" noChangeArrowheads="1"/>
          </p:cNvPicPr>
          <p:nvPr/>
        </p:nvPicPr>
        <p:blipFill rotWithShape="1">
          <a:blip r:embed="rId4"/>
          <a:srcRect l="29174" t="15147" b="1"/>
          <a:stretch/>
        </p:blipFill>
        <p:spPr bwMode="auto">
          <a:xfrm>
            <a:off x="1117601" y="1987062"/>
            <a:ext cx="5072850" cy="4237458"/>
          </a:xfrm>
          <a:prstGeom prst="roundRect">
            <a:avLst>
              <a:gd name="adj" fmla="val 8173"/>
            </a:avLst>
          </a:prstGeom>
          <a:noFill/>
        </p:spPr>
      </p:pic>
      <p:pic>
        <p:nvPicPr>
          <p:cNvPr id="374302837" name="Image 26"/>
          <p:cNvPicPr>
            <a:picLocks noChangeAspect="1"/>
          </p:cNvPicPr>
          <p:nvPr/>
        </p:nvPicPr>
        <p:blipFill rotWithShape="1">
          <a:blip r:embed="rId5"/>
          <a:srcRect t="507" r="1733"/>
          <a:stretch/>
        </p:blipFill>
        <p:spPr bwMode="auto">
          <a:xfrm rot="2251066">
            <a:off x="1410387" y="3966762"/>
            <a:ext cx="1525675" cy="788116"/>
          </a:xfrm>
          <a:prstGeom prst="rect">
            <a:avLst/>
          </a:prstGeom>
        </p:spPr>
      </p:pic>
      <p:pic>
        <p:nvPicPr>
          <p:cNvPr id="606662817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>
            <a:off x="819150" y="635231"/>
            <a:ext cx="1439074" cy="1439074"/>
          </a:xfrm>
          <a:prstGeom prst="rect">
            <a:avLst/>
          </a:prstGeom>
          <a:noFill/>
        </p:spPr>
      </p:pic>
      <p:pic>
        <p:nvPicPr>
          <p:cNvPr id="531739422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 flipH="1">
            <a:off x="1650528" y="438149"/>
            <a:ext cx="1579005" cy="1579005"/>
          </a:xfrm>
          <a:prstGeom prst="rect">
            <a:avLst/>
          </a:prstGeom>
          <a:noFill/>
        </p:spPr>
      </p:pic>
      <p:sp>
        <p:nvSpPr>
          <p:cNvPr id="1152186605" name="ZoneTexte 8"/>
          <p:cNvSpPr txBox="1"/>
          <p:nvPr/>
        </p:nvSpPr>
        <p:spPr bwMode="auto">
          <a:xfrm rot="16199998">
            <a:off x="-72970" y="4709769"/>
            <a:ext cx="2121234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/>
              <a:t>Modified from Christophe Salin</a:t>
            </a:r>
            <a:endParaRPr lang="en-US"/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AA0955C1-8540-4D94-96F0-507B7E30E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Context</a:t>
            </a:r>
            <a:endParaRPr lang="en-US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AD61877-0367-4A68-9E03-37B9BB494D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02" t="1" r="1686" b="61247"/>
          <a:stretch/>
        </p:blipFill>
        <p:spPr bwMode="auto">
          <a:xfrm>
            <a:off x="1919764" y="2182360"/>
            <a:ext cx="1354245" cy="1411232"/>
          </a:xfrm>
          <a:prstGeom prst="roundRect">
            <a:avLst>
              <a:gd name="adj" fmla="val 19368"/>
            </a:avLst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96">
                <a:extLst>
                  <a:ext uri="{FF2B5EF4-FFF2-40B4-BE49-F238E27FC236}">
                    <a16:creationId xmlns:a16="http://schemas.microsoft.com/office/drawing/2014/main" id="{E926D246-559F-47F7-89C7-790793BC372C}"/>
                  </a:ext>
                </a:extLst>
              </p:cNvPr>
              <p:cNvSpPr txBox="1"/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/>
                  <a:t>● </a:t>
                </a: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contribute to regulation of water fluxes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availability of nutriments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stability of soil structure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b="1" i="0" u="none" strike="noStrike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endParaRPr lang="en-US" dirty="0"/>
              </a:p>
            </p:txBody>
          </p:sp>
        </mc:Choice>
        <mc:Fallback>
          <p:sp>
            <p:nvSpPr>
              <p:cNvPr id="21" name="ZoneTexte 96">
                <a:extLst>
                  <a:ext uri="{FF2B5EF4-FFF2-40B4-BE49-F238E27FC236}">
                    <a16:creationId xmlns:a16="http://schemas.microsoft.com/office/drawing/2014/main" id="{E926D246-559F-47F7-89C7-790793BC3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blipFill>
                <a:blip r:embed="rId8"/>
                <a:stretch>
                  <a:fillRect l="-1477" t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13">
            <a:extLst>
              <a:ext uri="{FF2B5EF4-FFF2-40B4-BE49-F238E27FC236}">
                <a16:creationId xmlns:a16="http://schemas.microsoft.com/office/drawing/2014/main" id="{213EF8E5-471E-4CD0-9CF6-029DDC75A6A8}"/>
              </a:ext>
            </a:extLst>
          </p:cNvPr>
          <p:cNvSpPr txBox="1"/>
          <p:nvPr/>
        </p:nvSpPr>
        <p:spPr bwMode="auto">
          <a:xfrm>
            <a:off x="6568163" y="981075"/>
            <a:ext cx="45052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Earthworms and plants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432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 Box 23">
            <a:extLst>
              <a:ext uri="{FF2B5EF4-FFF2-40B4-BE49-F238E27FC236}">
                <a16:creationId xmlns:a16="http://schemas.microsoft.com/office/drawing/2014/main" id="{0E011E6E-51D9-4CBA-BCAE-0E13F8252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Material and methods — </a:t>
            </a:r>
            <a:r>
              <a:rPr lang="en-US" sz="2800" b="1" dirty="0">
                <a:solidFill>
                  <a:srgbClr val="FF0000"/>
                </a:solidFill>
              </a:rPr>
              <a:t>4D</a:t>
            </a:r>
            <a:r>
              <a:rPr lang="en-US" sz="2800" b="1" dirty="0">
                <a:solidFill>
                  <a:srgbClr val="0070C0"/>
                </a:solidFill>
              </a:rPr>
              <a:t> X-ray CT : where is water flowing ? </a:t>
            </a:r>
            <a:endParaRPr lang="en-US" sz="2800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BE1A4A6-149C-4759-93E3-B1616D17A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2091" r="48367" b="3659"/>
          <a:stretch/>
        </p:blipFill>
        <p:spPr bwMode="auto">
          <a:xfrm>
            <a:off x="552450" y="1581150"/>
            <a:ext cx="4169211" cy="480753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1EC474D-989C-450D-BECD-D50FBCDF0FE1}"/>
              </a:ext>
            </a:extLst>
          </p:cNvPr>
          <p:cNvSpPr txBox="1"/>
          <p:nvPr/>
        </p:nvSpPr>
        <p:spPr bwMode="auto">
          <a:xfrm>
            <a:off x="953849" y="6457890"/>
            <a:ext cx="3778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Macropore water content (m</a:t>
            </a:r>
            <a:r>
              <a:rPr lang="fr-FR" sz="2000" baseline="30000" dirty="0">
                <a:solidFill>
                  <a:srgbClr val="FF0000"/>
                </a:solidFill>
              </a:rPr>
              <a:t>3 </a:t>
            </a:r>
            <a:r>
              <a:rPr lang="fr-FR" sz="2000" dirty="0">
                <a:solidFill>
                  <a:srgbClr val="FF0000"/>
                </a:solidFill>
              </a:rPr>
              <a:t>m</a:t>
            </a:r>
            <a:r>
              <a:rPr lang="fr-FR" sz="2000" baseline="30000" dirty="0">
                <a:solidFill>
                  <a:srgbClr val="FF0000"/>
                </a:solidFill>
              </a:rPr>
              <a:t>-3</a:t>
            </a:r>
            <a:r>
              <a:rPr lang="fr-FR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D3FE219-F387-46BF-9585-6F9622DC9317}"/>
              </a:ext>
            </a:extLst>
          </p:cNvPr>
          <p:cNvSpPr txBox="1"/>
          <p:nvPr/>
        </p:nvSpPr>
        <p:spPr bwMode="auto">
          <a:xfrm rot="16200000">
            <a:off x="-1691480" y="3668896"/>
            <a:ext cx="4009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0070C0"/>
                </a:solidFill>
              </a:rPr>
              <a:t>Wetted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specific</a:t>
            </a:r>
            <a:r>
              <a:rPr lang="fr-FR" sz="2000" dirty="0">
                <a:solidFill>
                  <a:srgbClr val="0070C0"/>
                </a:solidFill>
              </a:rPr>
              <a:t> surface area (m²m</a:t>
            </a:r>
            <a:r>
              <a:rPr lang="fr-FR" sz="2000" baseline="30000" dirty="0">
                <a:solidFill>
                  <a:srgbClr val="0070C0"/>
                </a:solidFill>
              </a:rPr>
              <a:t>-3</a:t>
            </a:r>
            <a:r>
              <a:rPr lang="fr-FR" sz="2000" dirty="0">
                <a:solidFill>
                  <a:srgbClr val="0070C0"/>
                </a:solidFill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DED451E-FC97-4F32-8507-7E7FB54176DD}"/>
                  </a:ext>
                </a:extLst>
              </p:cNvPr>
              <p:cNvSpPr/>
              <p:nvPr/>
            </p:nvSpPr>
            <p:spPr bwMode="auto">
              <a:xfrm>
                <a:off x="2042221" y="1813179"/>
                <a:ext cx="2471189" cy="525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i="1" smtClean="0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b="0" i="1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500" b="0" i="0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  <m:t>exch</m:t>
                          </m:r>
                        </m:sub>
                      </m:sSub>
                      <m:r>
                        <a:rPr lang="fr-FR" sz="2500" b="0" i="0">
                          <a:solidFill>
                            <a:srgbClr val="15FF15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2500" b="0" i="1">
                          <a:solidFill>
                            <a:srgbClr val="15FF15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fr-FR" sz="2500" b="0" i="1" smtClean="0">
                          <a:solidFill>
                            <a:srgbClr val="15FF1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2500" i="1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500" i="1">
                                  <a:solidFill>
                                    <a:srgbClr val="15FF1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500" b="0" i="1">
                                  <a:solidFill>
                                    <a:srgbClr val="15FF15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500" b="0" i="0">
                                  <a:solidFill>
                                    <a:srgbClr val="15FF15"/>
                                  </a:solidFill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</m:e>
                        <m:sup>
                          <m:r>
                            <a:rPr lang="fr-FR" sz="2500" b="0" i="1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fr-FR" sz="2500" dirty="0">
                  <a:solidFill>
                    <a:srgbClr val="15FF15"/>
                  </a:solidFill>
                </a:endParaRPr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DED451E-FC97-4F32-8507-7E7FB5417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2221" y="1813179"/>
                <a:ext cx="2471189" cy="525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B84AD3C0-E0CC-4D4D-8124-B9F00A451F94}"/>
              </a:ext>
            </a:extLst>
          </p:cNvPr>
          <p:cNvSpPr txBox="1"/>
          <p:nvPr/>
        </p:nvSpPr>
        <p:spPr bwMode="auto">
          <a:xfrm>
            <a:off x="4952459" y="1506148"/>
            <a:ext cx="251514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500" b="0" u="none" strike="noStrike" baseline="0" dirty="0">
                <a:solidFill>
                  <a:srgbClr val="000000"/>
                </a:solidFill>
              </a:rPr>
              <a:t>β</a:t>
            </a:r>
            <a:r>
              <a:rPr lang="fr-FR" sz="25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fr-FR" sz="2500" b="0" i="0" u="none" strike="noStrike" baseline="0" dirty="0">
                <a:solidFill>
                  <a:srgbClr val="000000"/>
                </a:solidFill>
              </a:rPr>
              <a:t>= 0.831 ± 0.002</a:t>
            </a:r>
            <a:endParaRPr lang="fr-FR" sz="2500" dirty="0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FBAE3FF6-3EE4-4D69-B278-8BB0811F2883}"/>
              </a:ext>
            </a:extLst>
          </p:cNvPr>
          <p:cNvSpPr/>
          <p:nvPr/>
        </p:nvSpPr>
        <p:spPr bwMode="auto">
          <a:xfrm>
            <a:off x="10398760" y="1930400"/>
            <a:ext cx="797560" cy="1051560"/>
          </a:xfrm>
          <a:custGeom>
            <a:avLst/>
            <a:gdLst>
              <a:gd name="connsiteX0" fmla="*/ 0 w 772160"/>
              <a:gd name="connsiteY0" fmla="*/ 113040 h 1164600"/>
              <a:gd name="connsiteX1" fmla="*/ 508000 w 772160"/>
              <a:gd name="connsiteY1" fmla="*/ 97800 h 1164600"/>
              <a:gd name="connsiteX2" fmla="*/ 772160 w 772160"/>
              <a:gd name="connsiteY2" fmla="*/ 1164600 h 1164600"/>
              <a:gd name="connsiteX0" fmla="*/ 0 w 772160"/>
              <a:gd name="connsiteY0" fmla="*/ 0 h 1051560"/>
              <a:gd name="connsiteX1" fmla="*/ 772160 w 772160"/>
              <a:gd name="connsiteY1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7560" h="1051560">
                <a:moveTo>
                  <a:pt x="0" y="0"/>
                </a:moveTo>
                <a:cubicBezTo>
                  <a:pt x="260773" y="94827"/>
                  <a:pt x="663787" y="-8467"/>
                  <a:pt x="797560" y="177800"/>
                </a:cubicBezTo>
                <a:lnTo>
                  <a:pt x="772160" y="105156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A27E8BE-D5D2-4A63-BA45-C62B55355808}"/>
              </a:ext>
            </a:extLst>
          </p:cNvPr>
          <p:cNvGrpSpPr/>
          <p:nvPr/>
        </p:nvGrpSpPr>
        <p:grpSpPr>
          <a:xfrm>
            <a:off x="8295997" y="981075"/>
            <a:ext cx="2164771" cy="1966810"/>
            <a:chOff x="1087927" y="3427908"/>
            <a:chExt cx="2407113" cy="2186988"/>
          </a:xfrm>
        </p:grpSpPr>
        <p:pic>
          <p:nvPicPr>
            <p:cNvPr id="27" name="Image 26" descr="AI_structure_somme_eau_slice_98.jpg">
              <a:extLst>
                <a:ext uri="{FF2B5EF4-FFF2-40B4-BE49-F238E27FC236}">
                  <a16:creationId xmlns:a16="http://schemas.microsoft.com/office/drawing/2014/main" id="{63668FDD-FF2C-4653-94C6-19CCED5AF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8" t="39821" r="43140" b="20615"/>
            <a:stretch/>
          </p:blipFill>
          <p:spPr>
            <a:xfrm>
              <a:off x="1087927" y="3427908"/>
              <a:ext cx="2407113" cy="2186988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4F5A6E8-F70D-444D-B425-284833420ABE}"/>
                </a:ext>
              </a:extLst>
            </p:cNvPr>
            <p:cNvSpPr txBox="1"/>
            <p:nvPr/>
          </p:nvSpPr>
          <p:spPr>
            <a:xfrm>
              <a:off x="1097280" y="522282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080ACE4B-C313-4F92-8BE4-9FF38EFE91B0}"/>
              </a:ext>
            </a:extLst>
          </p:cNvPr>
          <p:cNvSpPr txBox="1"/>
          <p:nvPr/>
        </p:nvSpPr>
        <p:spPr bwMode="auto">
          <a:xfrm rot="20216090">
            <a:off x="8318755" y="1009322"/>
            <a:ext cx="121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matrix</a:t>
            </a:r>
            <a:endParaRPr lang="fr-FR" dirty="0"/>
          </a:p>
        </p:txBody>
      </p:sp>
      <p:sp>
        <p:nvSpPr>
          <p:cNvPr id="39" name="Line 192">
            <a:extLst>
              <a:ext uri="{FF2B5EF4-FFF2-40B4-BE49-F238E27FC236}">
                <a16:creationId xmlns:a16="http://schemas.microsoft.com/office/drawing/2014/main" id="{0C08375A-CA10-4338-AAD5-6275D85A0ECF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9674172" y="1954735"/>
            <a:ext cx="19473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8DADEEE-5511-470A-9687-1D999748D546}"/>
              </a:ext>
            </a:extLst>
          </p:cNvPr>
          <p:cNvSpPr txBox="1"/>
          <p:nvPr/>
        </p:nvSpPr>
        <p:spPr bwMode="auto">
          <a:xfrm>
            <a:off x="10789732" y="171333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 mm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596677A-0696-402B-94F0-5F27690EDDAB}"/>
              </a:ext>
            </a:extLst>
          </p:cNvPr>
          <p:cNvSpPr txBox="1"/>
          <p:nvPr/>
        </p:nvSpPr>
        <p:spPr bwMode="auto">
          <a:xfrm rot="20216090">
            <a:off x="8518147" y="2000891"/>
            <a:ext cx="121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macropore</a:t>
            </a:r>
            <a:endParaRPr lang="fr-FR" dirty="0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72924C0-F922-45D4-B85A-228CFB1A9A13}"/>
              </a:ext>
            </a:extLst>
          </p:cNvPr>
          <p:cNvSpPr/>
          <p:nvPr/>
        </p:nvSpPr>
        <p:spPr bwMode="auto">
          <a:xfrm rot="16046796">
            <a:off x="8549890" y="1773751"/>
            <a:ext cx="1332558" cy="1516936"/>
          </a:xfrm>
          <a:custGeom>
            <a:avLst/>
            <a:gdLst>
              <a:gd name="connsiteX0" fmla="*/ 0 w 772160"/>
              <a:gd name="connsiteY0" fmla="*/ 113040 h 1164600"/>
              <a:gd name="connsiteX1" fmla="*/ 508000 w 772160"/>
              <a:gd name="connsiteY1" fmla="*/ 97800 h 1164600"/>
              <a:gd name="connsiteX2" fmla="*/ 772160 w 772160"/>
              <a:gd name="connsiteY2" fmla="*/ 1164600 h 1164600"/>
              <a:gd name="connsiteX0" fmla="*/ 0 w 772160"/>
              <a:gd name="connsiteY0" fmla="*/ 0 h 1051560"/>
              <a:gd name="connsiteX1" fmla="*/ 772160 w 772160"/>
              <a:gd name="connsiteY1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7560" h="1051560">
                <a:moveTo>
                  <a:pt x="0" y="0"/>
                </a:moveTo>
                <a:cubicBezTo>
                  <a:pt x="260773" y="94827"/>
                  <a:pt x="663787" y="-8467"/>
                  <a:pt x="797560" y="177800"/>
                </a:cubicBezTo>
                <a:lnTo>
                  <a:pt x="772160" y="1051560"/>
                </a:lnTo>
              </a:path>
            </a:pathLst>
          </a:custGeom>
          <a:noFill/>
          <a:ln w="57150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1628C2A-E835-432F-BA71-460A2B22885C}"/>
              </a:ext>
            </a:extLst>
          </p:cNvPr>
          <p:cNvSpPr txBox="1"/>
          <p:nvPr/>
        </p:nvSpPr>
        <p:spPr bwMode="auto">
          <a:xfrm>
            <a:off x="7586881" y="3213588"/>
            <a:ext cx="2494281" cy="861774"/>
          </a:xfrm>
          <a:prstGeom prst="rect">
            <a:avLst/>
          </a:prstGeom>
          <a:noFill/>
          <a:ln>
            <a:noFill/>
            <a:headEnd type="none" w="med" len="med"/>
            <a:tailEnd type="arrow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500" dirty="0">
                <a:solidFill>
                  <a:srgbClr val="FF0000"/>
                </a:solidFill>
              </a:rPr>
              <a:t>macropore </a:t>
            </a:r>
          </a:p>
          <a:p>
            <a:pPr algn="ctr"/>
            <a:r>
              <a:rPr lang="fr-FR" sz="2500" dirty="0">
                <a:solidFill>
                  <a:srgbClr val="FF0000"/>
                </a:solidFill>
              </a:rPr>
              <a:t>water content</a:t>
            </a:r>
            <a:r>
              <a:rPr lang="fr-FR" sz="25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33D4EED-7A71-4C08-BBFC-227EDE700FFA}"/>
              </a:ext>
            </a:extLst>
          </p:cNvPr>
          <p:cNvSpPr txBox="1"/>
          <p:nvPr/>
        </p:nvSpPr>
        <p:spPr bwMode="auto">
          <a:xfrm>
            <a:off x="10020300" y="2916153"/>
            <a:ext cx="2171700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wetted</a:t>
            </a: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macropore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specific</a:t>
            </a: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</a:rPr>
              <a:t>surface area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AB659E2-27D2-450C-A71D-4C86AC5C87B3}"/>
              </a:ext>
            </a:extLst>
          </p:cNvPr>
          <p:cNvSpPr txBox="1"/>
          <p:nvPr/>
        </p:nvSpPr>
        <p:spPr>
          <a:xfrm>
            <a:off x="6537389" y="6017252"/>
            <a:ext cx="49169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220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i="1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en-US" sz="220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20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  <a:r>
              <a:rPr lang="en-US" sz="2200" i="1" u="none" strike="noStrike" baseline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sz="2200" i="0" u="none" strike="noStrike" baseline="-250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ma,max</a:t>
            </a:r>
            <a:r>
              <a:rPr lang="en-US" sz="220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i="1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en-US" sz="220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20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  <a:r>
              <a:rPr lang="en-US" sz="2200" i="1" u="none" strike="noStrike" baseline="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200" i="1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  </a:t>
            </a:r>
            <a:r>
              <a:rPr lang="en-US" sz="2200" i="1" u="none" strike="noStrike" baseline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K(𝜃</a:t>
            </a:r>
            <a:r>
              <a:rPr lang="en-US" sz="2200" u="none" strike="noStrike" baseline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200" i="1" u="none" strike="noStrike" baseline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𝜃(h),           </a:t>
            </a:r>
            <a:r>
              <a:rPr lang="en-US" sz="2200" i="1" u="none" strike="noStrik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200" i="1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i="1" u="none" strike="noStrike" baseline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 </a:t>
            </a:r>
            <a:r>
              <a:rPr lang="en-US" sz="2200" i="1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0B722749-C399-4924-8AC7-9A8EC44041C7}"/>
              </a:ext>
            </a:extLst>
          </p:cNvPr>
          <p:cNvSpPr/>
          <p:nvPr/>
        </p:nvSpPr>
        <p:spPr bwMode="auto">
          <a:xfrm rot="1759193">
            <a:off x="8930988" y="1207832"/>
            <a:ext cx="1526994" cy="1397836"/>
          </a:xfrm>
          <a:custGeom>
            <a:avLst/>
            <a:gdLst>
              <a:gd name="connsiteX0" fmla="*/ 0 w 772160"/>
              <a:gd name="connsiteY0" fmla="*/ 113040 h 1164600"/>
              <a:gd name="connsiteX1" fmla="*/ 508000 w 772160"/>
              <a:gd name="connsiteY1" fmla="*/ 97800 h 1164600"/>
              <a:gd name="connsiteX2" fmla="*/ 772160 w 772160"/>
              <a:gd name="connsiteY2" fmla="*/ 1164600 h 1164600"/>
              <a:gd name="connsiteX0" fmla="*/ 0 w 772160"/>
              <a:gd name="connsiteY0" fmla="*/ 0 h 1051560"/>
              <a:gd name="connsiteX1" fmla="*/ 772160 w 772160"/>
              <a:gd name="connsiteY1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797560"/>
              <a:gd name="connsiteY0" fmla="*/ 0 h 1051560"/>
              <a:gd name="connsiteX1" fmla="*/ 797560 w 797560"/>
              <a:gd name="connsiteY1" fmla="*/ 177800 h 1051560"/>
              <a:gd name="connsiteX2" fmla="*/ 772160 w 797560"/>
              <a:gd name="connsiteY2" fmla="*/ 1051560 h 1051560"/>
              <a:gd name="connsiteX0" fmla="*/ 0 w 1072715"/>
              <a:gd name="connsiteY0" fmla="*/ 0 h 1334001"/>
              <a:gd name="connsiteX1" fmla="*/ 1072715 w 1072715"/>
              <a:gd name="connsiteY1" fmla="*/ 460241 h 1334001"/>
              <a:gd name="connsiteX2" fmla="*/ 1047315 w 1072715"/>
              <a:gd name="connsiteY2" fmla="*/ 1334001 h 1334001"/>
              <a:gd name="connsiteX0" fmla="*/ 0 w 1072715"/>
              <a:gd name="connsiteY0" fmla="*/ 0 h 1334001"/>
              <a:gd name="connsiteX1" fmla="*/ 611291 w 1072715"/>
              <a:gd name="connsiteY1" fmla="*/ 87726 h 1334001"/>
              <a:gd name="connsiteX2" fmla="*/ 1072715 w 1072715"/>
              <a:gd name="connsiteY2" fmla="*/ 460241 h 1334001"/>
              <a:gd name="connsiteX3" fmla="*/ 1047315 w 1072715"/>
              <a:gd name="connsiteY3" fmla="*/ 1334001 h 1334001"/>
              <a:gd name="connsiteX0" fmla="*/ 0 w 1480814"/>
              <a:gd name="connsiteY0" fmla="*/ 234429 h 1257661"/>
              <a:gd name="connsiteX1" fmla="*/ 1019390 w 1480814"/>
              <a:gd name="connsiteY1" fmla="*/ 11386 h 1257661"/>
              <a:gd name="connsiteX2" fmla="*/ 1480814 w 1480814"/>
              <a:gd name="connsiteY2" fmla="*/ 383901 h 1257661"/>
              <a:gd name="connsiteX3" fmla="*/ 1455414 w 1480814"/>
              <a:gd name="connsiteY3" fmla="*/ 1257661 h 1257661"/>
              <a:gd name="connsiteX0" fmla="*/ 0 w 1480814"/>
              <a:gd name="connsiteY0" fmla="*/ 240212 h 1263444"/>
              <a:gd name="connsiteX1" fmla="*/ 480298 w 1480814"/>
              <a:gd name="connsiteY1" fmla="*/ 63580 h 1263444"/>
              <a:gd name="connsiteX2" fmla="*/ 1019390 w 1480814"/>
              <a:gd name="connsiteY2" fmla="*/ 17169 h 1263444"/>
              <a:gd name="connsiteX3" fmla="*/ 1480814 w 1480814"/>
              <a:gd name="connsiteY3" fmla="*/ 389684 h 1263444"/>
              <a:gd name="connsiteX4" fmla="*/ 1455414 w 1480814"/>
              <a:gd name="connsiteY4" fmla="*/ 1263444 h 1263444"/>
              <a:gd name="connsiteX0" fmla="*/ 0 w 1480814"/>
              <a:gd name="connsiteY0" fmla="*/ 240212 h 1397836"/>
              <a:gd name="connsiteX1" fmla="*/ 480298 w 1480814"/>
              <a:gd name="connsiteY1" fmla="*/ 63580 h 1397836"/>
              <a:gd name="connsiteX2" fmla="*/ 1019390 w 1480814"/>
              <a:gd name="connsiteY2" fmla="*/ 17169 h 1397836"/>
              <a:gd name="connsiteX3" fmla="*/ 1480814 w 1480814"/>
              <a:gd name="connsiteY3" fmla="*/ 389684 h 1397836"/>
              <a:gd name="connsiteX4" fmla="*/ 1309491 w 1480814"/>
              <a:gd name="connsiteY4" fmla="*/ 1397836 h 1397836"/>
              <a:gd name="connsiteX0" fmla="*/ 0 w 1526994"/>
              <a:gd name="connsiteY0" fmla="*/ 240212 h 1397836"/>
              <a:gd name="connsiteX1" fmla="*/ 480298 w 1526994"/>
              <a:gd name="connsiteY1" fmla="*/ 63580 h 1397836"/>
              <a:gd name="connsiteX2" fmla="*/ 1019390 w 1526994"/>
              <a:gd name="connsiteY2" fmla="*/ 17169 h 1397836"/>
              <a:gd name="connsiteX3" fmla="*/ 1480814 w 1526994"/>
              <a:gd name="connsiteY3" fmla="*/ 389684 h 1397836"/>
              <a:gd name="connsiteX4" fmla="*/ 1521035 w 1526994"/>
              <a:gd name="connsiteY4" fmla="*/ 941486 h 1397836"/>
              <a:gd name="connsiteX5" fmla="*/ 1309491 w 1526994"/>
              <a:gd name="connsiteY5" fmla="*/ 1397836 h 139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6994" h="1397836">
                <a:moveTo>
                  <a:pt x="0" y="240212"/>
                </a:moveTo>
                <a:cubicBezTo>
                  <a:pt x="81243" y="219814"/>
                  <a:pt x="310400" y="100754"/>
                  <a:pt x="480298" y="63580"/>
                </a:cubicBezTo>
                <a:cubicBezTo>
                  <a:pt x="650196" y="26406"/>
                  <a:pt x="853831" y="-28141"/>
                  <a:pt x="1019390" y="17169"/>
                </a:cubicBezTo>
                <a:cubicBezTo>
                  <a:pt x="1184949" y="62479"/>
                  <a:pt x="1419474" y="249344"/>
                  <a:pt x="1480814" y="389684"/>
                </a:cubicBezTo>
                <a:cubicBezTo>
                  <a:pt x="1449686" y="546193"/>
                  <a:pt x="1552163" y="784977"/>
                  <a:pt x="1521035" y="941486"/>
                </a:cubicBezTo>
                <a:lnTo>
                  <a:pt x="1309491" y="1397836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24DA562-60C2-44BE-BC77-C806A530F27F}"/>
              </a:ext>
            </a:extLst>
          </p:cNvPr>
          <p:cNvSpPr txBox="1"/>
          <p:nvPr/>
        </p:nvSpPr>
        <p:spPr bwMode="auto">
          <a:xfrm>
            <a:off x="4899627" y="2059868"/>
            <a:ext cx="3512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b="0" i="1" u="none" strike="noStrike" baseline="0" dirty="0">
                <a:solidFill>
                  <a:srgbClr val="FF0000"/>
                </a:solidFill>
              </a:rPr>
              <a:t>a</a:t>
            </a:r>
            <a:r>
              <a:rPr lang="fr-FR" sz="25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fr-FR" sz="2500" b="0" i="0" u="none" strike="noStrike" baseline="0" dirty="0">
                <a:solidFill>
                  <a:srgbClr val="000000"/>
                </a:solidFill>
              </a:rPr>
              <a:t>=3- 2 </a:t>
            </a:r>
            <a:r>
              <a:rPr lang="el-GR" sz="2500" b="0" u="none" strike="noStrike" baseline="0" dirty="0">
                <a:solidFill>
                  <a:srgbClr val="000000"/>
                </a:solidFill>
              </a:rPr>
              <a:t>β</a:t>
            </a:r>
            <a:r>
              <a:rPr lang="fr-FR" sz="2500" b="0" u="none" strike="noStrike" baseline="0" dirty="0">
                <a:solidFill>
                  <a:srgbClr val="000000"/>
                </a:solidFill>
              </a:rPr>
              <a:t> = 1.34  </a:t>
            </a:r>
            <a:r>
              <a:rPr lang="el-GR" sz="2500" b="0" i="1" u="none" strike="noStrike" baseline="0" dirty="0">
                <a:solidFill>
                  <a:srgbClr val="000000"/>
                </a:solidFill>
              </a:rPr>
              <a:t> </a:t>
            </a:r>
            <a:endParaRPr lang="fr-FR" sz="25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A26A554-899D-43FE-A850-CA474535AE27}"/>
              </a:ext>
            </a:extLst>
          </p:cNvPr>
          <p:cNvSpPr txBox="1"/>
          <p:nvPr/>
        </p:nvSpPr>
        <p:spPr bwMode="auto">
          <a:xfrm>
            <a:off x="4931239" y="4112380"/>
            <a:ext cx="251514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500" b="0" u="none" strike="noStrike" baseline="0" dirty="0">
                <a:solidFill>
                  <a:srgbClr val="000000"/>
                </a:solidFill>
              </a:rPr>
              <a:t>β</a:t>
            </a:r>
            <a:r>
              <a:rPr lang="fr-FR" sz="25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fr-FR" sz="2500" b="0" i="0" u="none" strike="noStrike" baseline="0" dirty="0">
                <a:solidFill>
                  <a:srgbClr val="000000"/>
                </a:solidFill>
              </a:rPr>
              <a:t>= 0.544 ± 0.002</a:t>
            </a:r>
            <a:endParaRPr lang="fr-FR" sz="25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0D8E724-B5F6-49A8-BEB7-8203D265904B}"/>
              </a:ext>
            </a:extLst>
          </p:cNvPr>
          <p:cNvSpPr txBox="1"/>
          <p:nvPr/>
        </p:nvSpPr>
        <p:spPr bwMode="auto">
          <a:xfrm>
            <a:off x="4878407" y="4666100"/>
            <a:ext cx="3512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b="0" i="1" u="none" strike="noStrike" baseline="0" dirty="0">
                <a:solidFill>
                  <a:srgbClr val="FF0000"/>
                </a:solidFill>
              </a:rPr>
              <a:t>a</a:t>
            </a:r>
            <a:r>
              <a:rPr lang="fr-FR" sz="2500" b="0" i="1" u="none" strike="noStrike" baseline="0" dirty="0">
                <a:solidFill>
                  <a:srgbClr val="000000"/>
                </a:solidFill>
              </a:rPr>
              <a:t> </a:t>
            </a:r>
            <a:r>
              <a:rPr lang="fr-FR" sz="2500" b="0" i="0" u="none" strike="noStrike" baseline="0" dirty="0">
                <a:solidFill>
                  <a:srgbClr val="000000"/>
                </a:solidFill>
              </a:rPr>
              <a:t>=3- 2 </a:t>
            </a:r>
            <a:r>
              <a:rPr lang="el-GR" sz="2500" b="0" u="none" strike="noStrike" baseline="0" dirty="0">
                <a:solidFill>
                  <a:srgbClr val="000000"/>
                </a:solidFill>
              </a:rPr>
              <a:t>β</a:t>
            </a:r>
            <a:r>
              <a:rPr lang="fr-FR" sz="2500" b="0" u="none" strike="noStrike" baseline="0" dirty="0">
                <a:solidFill>
                  <a:srgbClr val="000000"/>
                </a:solidFill>
              </a:rPr>
              <a:t> = 1.91  </a:t>
            </a:r>
            <a:r>
              <a:rPr lang="el-GR" sz="2500" b="0" i="1" u="none" strike="noStrike" baseline="0" dirty="0">
                <a:solidFill>
                  <a:srgbClr val="000000"/>
                </a:solidFill>
              </a:rPr>
              <a:t> </a:t>
            </a:r>
            <a:endParaRPr lang="fr-FR" sz="25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4F4FDA-FEEE-4D36-A48B-DA15F1DF6C2A}"/>
              </a:ext>
            </a:extLst>
          </p:cNvPr>
          <p:cNvSpPr txBox="1"/>
          <p:nvPr/>
        </p:nvSpPr>
        <p:spPr>
          <a:xfrm>
            <a:off x="10466832" y="5379720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Calibrated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0470269-DF5B-4CAD-A474-4ADBBF03946A}"/>
              </a:ext>
            </a:extLst>
          </p:cNvPr>
          <p:cNvSpPr txBox="1"/>
          <p:nvPr/>
        </p:nvSpPr>
        <p:spPr bwMode="auto">
          <a:xfrm>
            <a:off x="6614160" y="5373624"/>
            <a:ext cx="205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00B050"/>
                </a:solidFill>
              </a:rPr>
              <a:t>Determined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from</a:t>
            </a:r>
            <a:r>
              <a:rPr lang="fr-FR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fr-FR" dirty="0">
                <a:solidFill>
                  <a:srgbClr val="00B050"/>
                </a:solidFill>
              </a:rPr>
              <a:t>X-ray CT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B58FF7C-A82A-4D39-93D6-000851E4E059}"/>
              </a:ext>
            </a:extLst>
          </p:cNvPr>
          <p:cNvSpPr txBox="1"/>
          <p:nvPr/>
        </p:nvSpPr>
        <p:spPr bwMode="auto">
          <a:xfrm>
            <a:off x="8584366" y="5367528"/>
            <a:ext cx="1882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accent1"/>
                </a:solidFill>
              </a:rPr>
              <a:t>Determined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from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dirty="0" err="1">
                <a:solidFill>
                  <a:schemeClr val="accent1"/>
                </a:solidFill>
              </a:rPr>
              <a:t>specific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exp</a:t>
            </a:r>
            <a:r>
              <a:rPr lang="fr-FR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A2C9FB-75FB-4629-9D2F-6F7E98DAD649}"/>
              </a:ext>
            </a:extLst>
          </p:cNvPr>
          <p:cNvSpPr/>
          <p:nvPr/>
        </p:nvSpPr>
        <p:spPr>
          <a:xfrm>
            <a:off x="6464808" y="5330952"/>
            <a:ext cx="5257800" cy="11795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582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760244" name="Text Box 23"/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Test of the model </a:t>
            </a:r>
            <a:endParaRPr lang="en-US" sz="16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0040616-DCF2-4A46-B653-75BCD8E6B0DF}"/>
              </a:ext>
            </a:extLst>
          </p:cNvPr>
          <p:cNvGrpSpPr/>
          <p:nvPr/>
        </p:nvGrpSpPr>
        <p:grpSpPr>
          <a:xfrm>
            <a:off x="246888" y="820928"/>
            <a:ext cx="4544568" cy="5056632"/>
            <a:chOff x="246888" y="1051560"/>
            <a:chExt cx="4544568" cy="505663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6B641D2-29B7-4264-BC01-5D71763E8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2" r="48495" b="5145"/>
            <a:stretch/>
          </p:blipFill>
          <p:spPr>
            <a:xfrm>
              <a:off x="246888" y="1051560"/>
              <a:ext cx="4544568" cy="5056632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578F63FC-5D24-4CF2-88E4-B77C77E536B0}"/>
                </a:ext>
              </a:extLst>
            </p:cNvPr>
            <p:cNvSpPr txBox="1"/>
            <p:nvPr/>
          </p:nvSpPr>
          <p:spPr bwMode="auto">
            <a:xfrm>
              <a:off x="2481072" y="1070293"/>
              <a:ext cx="852678" cy="19236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50" dirty="0" err="1"/>
                <a:t>initially</a:t>
              </a:r>
              <a:r>
                <a:rPr lang="fr-FR" sz="1250" dirty="0"/>
                <a:t> dry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21A44FF-D0B1-40F2-9E76-6AA4C76DC44F}"/>
                </a:ext>
              </a:extLst>
            </p:cNvPr>
            <p:cNvSpPr txBox="1"/>
            <p:nvPr/>
          </p:nvSpPr>
          <p:spPr bwMode="auto">
            <a:xfrm>
              <a:off x="2481072" y="3639503"/>
              <a:ext cx="852678" cy="19236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50" dirty="0" err="1"/>
                <a:t>initially</a:t>
              </a:r>
              <a:r>
                <a:rPr lang="fr-FR" sz="1250" dirty="0"/>
                <a:t> </a:t>
              </a:r>
              <a:r>
                <a:rPr lang="fr-FR" sz="1250" dirty="0" err="1"/>
                <a:t>wet</a:t>
              </a:r>
              <a:endParaRPr lang="fr-FR" sz="1250" dirty="0"/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2628E512-BF3F-4C5C-AAC0-EBE90CD806F4}"/>
              </a:ext>
            </a:extLst>
          </p:cNvPr>
          <p:cNvSpPr txBox="1"/>
          <p:nvPr/>
        </p:nvSpPr>
        <p:spPr bwMode="auto">
          <a:xfrm>
            <a:off x="2139696" y="595797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 (s)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BA614E1-2E73-4EDC-BDF1-E58D950FA2C5}"/>
              </a:ext>
            </a:extLst>
          </p:cNvPr>
          <p:cNvSpPr txBox="1"/>
          <p:nvPr/>
        </p:nvSpPr>
        <p:spPr bwMode="auto">
          <a:xfrm rot="16200000">
            <a:off x="-1598034" y="3076448"/>
            <a:ext cx="35654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Water </a:t>
            </a:r>
            <a:r>
              <a:rPr lang="fr-FR" dirty="0" err="1"/>
              <a:t>amount</a:t>
            </a:r>
            <a:r>
              <a:rPr lang="fr-FR" dirty="0"/>
              <a:t> </a:t>
            </a:r>
            <a:r>
              <a:rPr lang="fr-FR" dirty="0" err="1"/>
              <a:t>stored</a:t>
            </a:r>
            <a:r>
              <a:rPr lang="fr-FR" dirty="0"/>
              <a:t> in the </a:t>
            </a:r>
            <a:r>
              <a:rPr lang="fr-FR" dirty="0" err="1"/>
              <a:t>soil</a:t>
            </a:r>
            <a:r>
              <a:rPr lang="fr-FR" dirty="0"/>
              <a:t> (m)</a:t>
            </a:r>
          </a:p>
        </p:txBody>
      </p:sp>
    </p:spTree>
    <p:extLst>
      <p:ext uri="{BB962C8B-B14F-4D97-AF65-F5344CB8AC3E}">
        <p14:creationId xmlns:p14="http://schemas.microsoft.com/office/powerpoint/2010/main" val="4083924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760244" name="Text Box 23"/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Test of the model </a:t>
            </a:r>
            <a:endParaRPr lang="en-US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B98C8D-9A58-4DDA-A866-F7D225AA6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" r="48466" b="4780"/>
          <a:stretch/>
        </p:blipFill>
        <p:spPr>
          <a:xfrm>
            <a:off x="435637" y="812565"/>
            <a:ext cx="4367719" cy="508894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DDFC78A-8513-496F-A480-6FBF7021BAB7}"/>
              </a:ext>
            </a:extLst>
          </p:cNvPr>
          <p:cNvSpPr txBox="1"/>
          <p:nvPr/>
        </p:nvSpPr>
        <p:spPr bwMode="auto">
          <a:xfrm>
            <a:off x="2481072" y="831681"/>
            <a:ext cx="852678" cy="19236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50" dirty="0" err="1"/>
              <a:t>initially</a:t>
            </a:r>
            <a:r>
              <a:rPr lang="fr-FR" sz="1250" dirty="0"/>
              <a:t> dry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42B938-75F9-44D5-AAFC-0AEFD8FF8760}"/>
              </a:ext>
            </a:extLst>
          </p:cNvPr>
          <p:cNvSpPr txBox="1"/>
          <p:nvPr/>
        </p:nvSpPr>
        <p:spPr bwMode="auto">
          <a:xfrm>
            <a:off x="2481072" y="3409527"/>
            <a:ext cx="852678" cy="19236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50" dirty="0" err="1"/>
              <a:t>initially</a:t>
            </a:r>
            <a:r>
              <a:rPr lang="fr-FR" sz="1250" dirty="0"/>
              <a:t> </a:t>
            </a:r>
            <a:r>
              <a:rPr lang="fr-FR" sz="1250" dirty="0" err="1"/>
              <a:t>wet</a:t>
            </a:r>
            <a:endParaRPr lang="fr-FR" sz="125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592DB4-751D-4474-8E9B-095431CA0EDC}"/>
              </a:ext>
            </a:extLst>
          </p:cNvPr>
          <p:cNvSpPr txBox="1"/>
          <p:nvPr/>
        </p:nvSpPr>
        <p:spPr bwMode="auto">
          <a:xfrm rot="16200000">
            <a:off x="-1598034" y="3076448"/>
            <a:ext cx="35654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Water </a:t>
            </a:r>
            <a:r>
              <a:rPr lang="fr-FR" dirty="0" err="1"/>
              <a:t>amount</a:t>
            </a:r>
            <a:r>
              <a:rPr lang="fr-FR" dirty="0"/>
              <a:t> </a:t>
            </a:r>
            <a:r>
              <a:rPr lang="fr-FR" dirty="0" err="1"/>
              <a:t>stored</a:t>
            </a:r>
            <a:r>
              <a:rPr lang="fr-FR" dirty="0"/>
              <a:t> in the </a:t>
            </a:r>
            <a:r>
              <a:rPr lang="fr-FR" dirty="0" err="1"/>
              <a:t>soil</a:t>
            </a:r>
            <a:r>
              <a:rPr lang="fr-FR" dirty="0"/>
              <a:t> (m)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402BEB-643C-49E0-A907-2FF593F67133}"/>
              </a:ext>
            </a:extLst>
          </p:cNvPr>
          <p:cNvSpPr txBox="1"/>
          <p:nvPr/>
        </p:nvSpPr>
        <p:spPr bwMode="auto">
          <a:xfrm>
            <a:off x="2139696" y="595797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 (s)</a:t>
            </a:r>
          </a:p>
        </p:txBody>
      </p:sp>
    </p:spTree>
    <p:extLst>
      <p:ext uri="{BB962C8B-B14F-4D97-AF65-F5344CB8AC3E}">
        <p14:creationId xmlns:p14="http://schemas.microsoft.com/office/powerpoint/2010/main" val="1312098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760244" name="Text Box 23"/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Test of the model </a:t>
            </a:r>
            <a:endParaRPr lang="en-US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252651-517C-4B1B-8637-CA0ED8012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4" r="48495" b="5145"/>
          <a:stretch/>
        </p:blipFill>
        <p:spPr bwMode="auto">
          <a:xfrm>
            <a:off x="416560" y="809900"/>
            <a:ext cx="4374896" cy="50566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B98C8D-9A58-4DDA-A866-F7D225AA6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2" r="48466" b="4780"/>
          <a:stretch/>
        </p:blipFill>
        <p:spPr>
          <a:xfrm>
            <a:off x="435637" y="812565"/>
            <a:ext cx="4367719" cy="50889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79F834-9755-4691-A44C-517585F50403}"/>
              </a:ext>
            </a:extLst>
          </p:cNvPr>
          <p:cNvSpPr txBox="1"/>
          <p:nvPr/>
        </p:nvSpPr>
        <p:spPr bwMode="auto">
          <a:xfrm>
            <a:off x="2139696" y="595797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 (s)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7173C5-F812-4F41-A1ED-F4E6E6C0CFC0}"/>
              </a:ext>
            </a:extLst>
          </p:cNvPr>
          <p:cNvSpPr txBox="1"/>
          <p:nvPr/>
        </p:nvSpPr>
        <p:spPr>
          <a:xfrm>
            <a:off x="2481072" y="833713"/>
            <a:ext cx="852678" cy="19236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50" dirty="0" err="1"/>
              <a:t>initially</a:t>
            </a:r>
            <a:r>
              <a:rPr lang="fr-FR" sz="1250" dirty="0"/>
              <a:t> dry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EC8350-E909-48C2-99D7-CCE80EECA236}"/>
              </a:ext>
            </a:extLst>
          </p:cNvPr>
          <p:cNvSpPr txBox="1"/>
          <p:nvPr/>
        </p:nvSpPr>
        <p:spPr bwMode="auto">
          <a:xfrm>
            <a:off x="2481072" y="3405463"/>
            <a:ext cx="852678" cy="19236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50" dirty="0" err="1"/>
              <a:t>initially</a:t>
            </a:r>
            <a:r>
              <a:rPr lang="fr-FR" sz="1250" dirty="0"/>
              <a:t> </a:t>
            </a:r>
            <a:r>
              <a:rPr lang="fr-FR" sz="1250" dirty="0" err="1"/>
              <a:t>wet</a:t>
            </a:r>
            <a:endParaRPr lang="fr-FR" sz="12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1A6B0-215C-4453-A281-E746135D8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2" r="48585"/>
          <a:stretch/>
        </p:blipFill>
        <p:spPr>
          <a:xfrm>
            <a:off x="5995686" y="821013"/>
            <a:ext cx="4421529" cy="536914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78C518E-4084-4AD5-9780-81D884BE5B39}"/>
              </a:ext>
            </a:extLst>
          </p:cNvPr>
          <p:cNvSpPr txBox="1"/>
          <p:nvPr/>
        </p:nvSpPr>
        <p:spPr bwMode="auto">
          <a:xfrm rot="16200000">
            <a:off x="3613226" y="3121807"/>
            <a:ext cx="41056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Profile </a:t>
            </a:r>
            <a:r>
              <a:rPr lang="fr-FR" dirty="0" err="1"/>
              <a:t>cumulated</a:t>
            </a:r>
            <a:r>
              <a:rPr lang="fr-FR" dirty="0"/>
              <a:t> </a:t>
            </a:r>
            <a:r>
              <a:rPr lang="fr-FR" dirty="0" err="1"/>
              <a:t>exchanged</a:t>
            </a:r>
            <a:r>
              <a:rPr lang="fr-FR" dirty="0"/>
              <a:t> flux </a:t>
            </a:r>
            <a:r>
              <a:rPr lang="fr-FR" dirty="0" err="1"/>
              <a:t>density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macropores to the matrix (m s</a:t>
            </a:r>
            <a:r>
              <a:rPr lang="fr-FR" baseline="30000" dirty="0"/>
              <a:t>-1</a:t>
            </a:r>
            <a:r>
              <a:rPr lang="fr-FR" dirty="0"/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CB9A9B-696A-4664-B286-CDDC79C1A756}"/>
              </a:ext>
            </a:extLst>
          </p:cNvPr>
          <p:cNvSpPr txBox="1"/>
          <p:nvPr/>
        </p:nvSpPr>
        <p:spPr bwMode="auto">
          <a:xfrm>
            <a:off x="8206759" y="5970058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Time (s)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FE83F93-EA07-49B5-8888-2DF4C451F706}"/>
              </a:ext>
            </a:extLst>
          </p:cNvPr>
          <p:cNvSpPr txBox="1"/>
          <p:nvPr/>
        </p:nvSpPr>
        <p:spPr bwMode="auto">
          <a:xfrm rot="16200000">
            <a:off x="-1598034" y="3076448"/>
            <a:ext cx="35654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Water </a:t>
            </a:r>
            <a:r>
              <a:rPr lang="fr-FR" dirty="0" err="1"/>
              <a:t>amount</a:t>
            </a:r>
            <a:r>
              <a:rPr lang="fr-FR" dirty="0"/>
              <a:t> </a:t>
            </a:r>
            <a:r>
              <a:rPr lang="fr-FR" dirty="0" err="1"/>
              <a:t>stored</a:t>
            </a:r>
            <a:r>
              <a:rPr lang="fr-FR" dirty="0"/>
              <a:t> in the </a:t>
            </a:r>
            <a:r>
              <a:rPr lang="fr-FR" dirty="0" err="1"/>
              <a:t>soil</a:t>
            </a:r>
            <a:r>
              <a:rPr lang="fr-FR" dirty="0"/>
              <a:t> (m)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EC09B8-5A99-40E0-B848-8BA83C2BB79F}"/>
              </a:ext>
            </a:extLst>
          </p:cNvPr>
          <p:cNvSpPr/>
          <p:nvPr/>
        </p:nvSpPr>
        <p:spPr bwMode="auto">
          <a:xfrm>
            <a:off x="10531576" y="820227"/>
            <a:ext cx="1414149" cy="2071815"/>
          </a:xfrm>
          <a:prstGeom prst="rect">
            <a:avLst/>
          </a:prstGeom>
          <a:solidFill>
            <a:srgbClr val="4BACC6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92A5AD-791C-4F70-8BF8-BF8BC60CB9EC}"/>
              </a:ext>
            </a:extLst>
          </p:cNvPr>
          <p:cNvSpPr/>
          <p:nvPr/>
        </p:nvSpPr>
        <p:spPr bwMode="auto">
          <a:xfrm>
            <a:off x="11224521" y="838032"/>
            <a:ext cx="709858" cy="2046349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4E774DA-914E-46BB-A354-E2E0324314D0}"/>
              </a:ext>
            </a:extLst>
          </p:cNvPr>
          <p:cNvCxnSpPr/>
          <p:nvPr/>
        </p:nvCxnSpPr>
        <p:spPr bwMode="auto">
          <a:xfrm>
            <a:off x="10826875" y="1311318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BD7E870-05C1-4F6A-A917-16FA551C001A}"/>
              </a:ext>
            </a:extLst>
          </p:cNvPr>
          <p:cNvCxnSpPr/>
          <p:nvPr/>
        </p:nvCxnSpPr>
        <p:spPr bwMode="auto">
          <a:xfrm>
            <a:off x="10944377" y="1793642"/>
            <a:ext cx="588546" cy="1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headEnd type="none"/>
            <a:tailEnd type="arrow" w="lg" len="lg"/>
          </a:ln>
          <a:effectLst/>
        </p:spPr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EEB16C7-12CD-47D6-8D58-4C824BC466CC}"/>
              </a:ext>
            </a:extLst>
          </p:cNvPr>
          <p:cNvCxnSpPr/>
          <p:nvPr/>
        </p:nvCxnSpPr>
        <p:spPr bwMode="auto">
          <a:xfrm>
            <a:off x="11664793" y="1321673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B763F9AD-1026-4DE5-AAEA-760CB47AE3DE}"/>
              </a:ext>
            </a:extLst>
          </p:cNvPr>
          <p:cNvSpPr txBox="1"/>
          <p:nvPr/>
        </p:nvSpPr>
        <p:spPr>
          <a:xfrm>
            <a:off x="1810512" y="6415963"/>
            <a:ext cx="8750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</a:t>
            </a:r>
            <a:r>
              <a:rPr lang="en-US" dirty="0"/>
              <a:t> </a:t>
            </a:r>
            <a:r>
              <a:rPr lang="en-US" sz="1800" dirty="0"/>
              <a:t> </a:t>
            </a:r>
            <a:r>
              <a:rPr lang="en-US" sz="1800" b="1" dirty="0"/>
              <a:t>first-order exchange term</a:t>
            </a:r>
            <a:r>
              <a:rPr lang="en-US" b="1" dirty="0"/>
              <a:t> d</a:t>
            </a:r>
            <a:r>
              <a:rPr lang="en-US" sz="1800" b="1" dirty="0"/>
              <a:t>oes not capture </a:t>
            </a:r>
            <a:r>
              <a:rPr lang="en-US" b="1" dirty="0"/>
              <a:t>properly</a:t>
            </a:r>
            <a:r>
              <a:rPr lang="en-US" sz="1800" b="1" dirty="0"/>
              <a:t> the exchange dynamics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0672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1919107" name="Rectangle 1150646912"/>
          <p:cNvSpPr/>
          <p:nvPr/>
        </p:nvSpPr>
        <p:spPr bwMode="auto">
          <a:xfrm>
            <a:off x="5138357" y="4105140"/>
            <a:ext cx="281725" cy="1341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1CEE97B6-9931-4246-81F7-C9172A51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A new — pseudo 2D — model of macropore &amp; matrix flow</a:t>
            </a:r>
            <a:endParaRPr lang="en-US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B6FF81-269A-4FF0-AB2F-DB1C16A7DEAC}"/>
              </a:ext>
            </a:extLst>
          </p:cNvPr>
          <p:cNvSpPr/>
          <p:nvPr/>
        </p:nvSpPr>
        <p:spPr bwMode="auto">
          <a:xfrm>
            <a:off x="2955692" y="2492932"/>
            <a:ext cx="1414149" cy="2071815"/>
          </a:xfrm>
          <a:prstGeom prst="rect">
            <a:avLst/>
          </a:prstGeom>
          <a:solidFill>
            <a:srgbClr val="4BACC6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AA28C20-DFF5-46DB-9BFA-05ED708FE7BA}"/>
              </a:ext>
            </a:extLst>
          </p:cNvPr>
          <p:cNvCxnSpPr/>
          <p:nvPr/>
        </p:nvCxnSpPr>
        <p:spPr bwMode="auto">
          <a:xfrm>
            <a:off x="3250991" y="2984023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E14E0D-9816-4352-9A32-7F81FE6BDB6A}"/>
              </a:ext>
            </a:extLst>
          </p:cNvPr>
          <p:cNvSpPr/>
          <p:nvPr/>
        </p:nvSpPr>
        <p:spPr bwMode="auto">
          <a:xfrm>
            <a:off x="3648637" y="2510737"/>
            <a:ext cx="709858" cy="2046349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36CE41D-16C1-4F22-8C8D-8BA483932A57}"/>
              </a:ext>
            </a:extLst>
          </p:cNvPr>
          <p:cNvCxnSpPr/>
          <p:nvPr/>
        </p:nvCxnSpPr>
        <p:spPr bwMode="auto">
          <a:xfrm>
            <a:off x="3368493" y="3466347"/>
            <a:ext cx="588546" cy="1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F6DF3AC-6C40-45F0-8AF2-6968C9BB0D85}"/>
              </a:ext>
            </a:extLst>
          </p:cNvPr>
          <p:cNvCxnSpPr/>
          <p:nvPr/>
        </p:nvCxnSpPr>
        <p:spPr bwMode="auto">
          <a:xfrm>
            <a:off x="4155411" y="3044254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221BC647-28E8-41A6-921E-D6BC53E96ABB}"/>
              </a:ext>
            </a:extLst>
          </p:cNvPr>
          <p:cNvSpPr txBox="1"/>
          <p:nvPr/>
        </p:nvSpPr>
        <p:spPr bwMode="auto">
          <a:xfrm>
            <a:off x="1828156" y="1990187"/>
            <a:ext cx="14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macropores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AB73D6-8A77-42A9-936B-56B026502DB3}"/>
              </a:ext>
            </a:extLst>
          </p:cNvPr>
          <p:cNvSpPr txBox="1"/>
          <p:nvPr/>
        </p:nvSpPr>
        <p:spPr bwMode="auto">
          <a:xfrm>
            <a:off x="4158345" y="1997023"/>
            <a:ext cx="87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matrix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84DB62-2B94-46A1-8677-374CE58F39D0}"/>
              </a:ext>
            </a:extLst>
          </p:cNvPr>
          <p:cNvSpPr txBox="1"/>
          <p:nvPr/>
        </p:nvSpPr>
        <p:spPr bwMode="auto">
          <a:xfrm>
            <a:off x="2519920" y="426835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0AAF249-B216-4C64-AADE-75E7DED34356}"/>
              </a:ext>
            </a:extLst>
          </p:cNvPr>
          <p:cNvCxnSpPr>
            <a:cxnSpLocks/>
          </p:cNvCxnSpPr>
          <p:nvPr/>
        </p:nvCxnSpPr>
        <p:spPr bwMode="auto">
          <a:xfrm>
            <a:off x="2815026" y="2512313"/>
            <a:ext cx="0" cy="2110022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C50D15-B7E8-4A0C-B933-87A07FD2DB10}"/>
                  </a:ext>
                </a:extLst>
              </p:cNvPr>
              <p:cNvSpPr/>
              <p:nvPr/>
            </p:nvSpPr>
            <p:spPr bwMode="auto">
              <a:xfrm>
                <a:off x="3487212" y="3117282"/>
                <a:ext cx="3690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C50D15-B7E8-4A0C-B933-87A07FD2D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7212" y="3117282"/>
                <a:ext cx="36901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Rectangle 34">
            <a:extLst>
              <a:ext uri="{FF2B5EF4-FFF2-40B4-BE49-F238E27FC236}">
                <a16:creationId xmlns:a16="http://schemas.microsoft.com/office/drawing/2014/main" id="{9C9341AB-A24F-4C6C-91C5-7A8258C6803D}"/>
              </a:ext>
            </a:extLst>
          </p:cNvPr>
          <p:cNvSpPr/>
          <p:nvPr/>
        </p:nvSpPr>
        <p:spPr bwMode="auto">
          <a:xfrm rot="15651165">
            <a:off x="4470479" y="2311384"/>
            <a:ext cx="2071818" cy="2046349"/>
          </a:xfrm>
          <a:custGeom>
            <a:avLst/>
            <a:gdLst>
              <a:gd name="connsiteX0" fmla="*/ 0 w 2071816"/>
              <a:gd name="connsiteY0" fmla="*/ 0 h 2046349"/>
              <a:gd name="connsiteX1" fmla="*/ 2071816 w 2071816"/>
              <a:gd name="connsiteY1" fmla="*/ 0 h 2046349"/>
              <a:gd name="connsiteX2" fmla="*/ 2071816 w 2071816"/>
              <a:gd name="connsiteY2" fmla="*/ 2046349 h 2046349"/>
              <a:gd name="connsiteX3" fmla="*/ 0 w 2071816"/>
              <a:gd name="connsiteY3" fmla="*/ 2046349 h 2046349"/>
              <a:gd name="connsiteX4" fmla="*/ 0 w 2071816"/>
              <a:gd name="connsiteY4" fmla="*/ 0 h 2046349"/>
              <a:gd name="connsiteX0" fmla="*/ 0 w 2071816"/>
              <a:gd name="connsiteY0" fmla="*/ 0 h 2046349"/>
              <a:gd name="connsiteX1" fmla="*/ 2071816 w 2071816"/>
              <a:gd name="connsiteY1" fmla="*/ 0 h 2046349"/>
              <a:gd name="connsiteX2" fmla="*/ 2071816 w 2071816"/>
              <a:gd name="connsiteY2" fmla="*/ 2046349 h 2046349"/>
              <a:gd name="connsiteX3" fmla="*/ 1583248 w 2071816"/>
              <a:gd name="connsiteY3" fmla="*/ 1732853 h 2046349"/>
              <a:gd name="connsiteX4" fmla="*/ 0 w 2071816"/>
              <a:gd name="connsiteY4" fmla="*/ 2046349 h 2046349"/>
              <a:gd name="connsiteX5" fmla="*/ 0 w 2071816"/>
              <a:gd name="connsiteY5" fmla="*/ 0 h 2046349"/>
              <a:gd name="connsiteX0" fmla="*/ 0 w 2071816"/>
              <a:gd name="connsiteY0" fmla="*/ 0 h 2046349"/>
              <a:gd name="connsiteX1" fmla="*/ 2071816 w 2071816"/>
              <a:gd name="connsiteY1" fmla="*/ 0 h 2046349"/>
              <a:gd name="connsiteX2" fmla="*/ 2071816 w 2071816"/>
              <a:gd name="connsiteY2" fmla="*/ 2046349 h 2046349"/>
              <a:gd name="connsiteX3" fmla="*/ 1583248 w 2071816"/>
              <a:gd name="connsiteY3" fmla="*/ 1732853 h 2046349"/>
              <a:gd name="connsiteX4" fmla="*/ 1380048 w 2071816"/>
              <a:gd name="connsiteY4" fmla="*/ 1086308 h 2046349"/>
              <a:gd name="connsiteX5" fmla="*/ 0 w 2071816"/>
              <a:gd name="connsiteY5" fmla="*/ 2046349 h 2046349"/>
              <a:gd name="connsiteX6" fmla="*/ 0 w 2071816"/>
              <a:gd name="connsiteY6" fmla="*/ 0 h 2046349"/>
              <a:gd name="connsiteX0" fmla="*/ 0 w 2071816"/>
              <a:gd name="connsiteY0" fmla="*/ 0 h 2046349"/>
              <a:gd name="connsiteX1" fmla="*/ 2071816 w 2071816"/>
              <a:gd name="connsiteY1" fmla="*/ 0 h 2046349"/>
              <a:gd name="connsiteX2" fmla="*/ 2071816 w 2071816"/>
              <a:gd name="connsiteY2" fmla="*/ 2046349 h 2046349"/>
              <a:gd name="connsiteX3" fmla="*/ 1583248 w 2071816"/>
              <a:gd name="connsiteY3" fmla="*/ 1732853 h 2046349"/>
              <a:gd name="connsiteX4" fmla="*/ 1380048 w 2071816"/>
              <a:gd name="connsiteY4" fmla="*/ 1086308 h 2046349"/>
              <a:gd name="connsiteX5" fmla="*/ 1130666 w 2071816"/>
              <a:gd name="connsiteY5" fmla="*/ 1603544 h 2046349"/>
              <a:gd name="connsiteX6" fmla="*/ 0 w 2071816"/>
              <a:gd name="connsiteY6" fmla="*/ 2046349 h 2046349"/>
              <a:gd name="connsiteX7" fmla="*/ 0 w 2071816"/>
              <a:gd name="connsiteY7" fmla="*/ 0 h 2046349"/>
              <a:gd name="connsiteX0" fmla="*/ 0 w 2071816"/>
              <a:gd name="connsiteY0" fmla="*/ 0 h 2046349"/>
              <a:gd name="connsiteX1" fmla="*/ 2071816 w 2071816"/>
              <a:gd name="connsiteY1" fmla="*/ 0 h 2046349"/>
              <a:gd name="connsiteX2" fmla="*/ 2071816 w 2071816"/>
              <a:gd name="connsiteY2" fmla="*/ 2046349 h 2046349"/>
              <a:gd name="connsiteX3" fmla="*/ 1583248 w 2071816"/>
              <a:gd name="connsiteY3" fmla="*/ 1732853 h 2046349"/>
              <a:gd name="connsiteX4" fmla="*/ 1380048 w 2071816"/>
              <a:gd name="connsiteY4" fmla="*/ 1086308 h 2046349"/>
              <a:gd name="connsiteX5" fmla="*/ 1130666 w 2071816"/>
              <a:gd name="connsiteY5" fmla="*/ 1603544 h 2046349"/>
              <a:gd name="connsiteX6" fmla="*/ 1047542 w 2071816"/>
              <a:gd name="connsiteY6" fmla="*/ 1732853 h 2046349"/>
              <a:gd name="connsiteX7" fmla="*/ 0 w 2071816"/>
              <a:gd name="connsiteY7" fmla="*/ 2046349 h 2046349"/>
              <a:gd name="connsiteX8" fmla="*/ 0 w 2071816"/>
              <a:gd name="connsiteY8" fmla="*/ 0 h 2046349"/>
              <a:gd name="connsiteX0" fmla="*/ 0 w 2071816"/>
              <a:gd name="connsiteY0" fmla="*/ 0 h 2046349"/>
              <a:gd name="connsiteX1" fmla="*/ 2071816 w 2071816"/>
              <a:gd name="connsiteY1" fmla="*/ 0 h 2046349"/>
              <a:gd name="connsiteX2" fmla="*/ 2071816 w 2071816"/>
              <a:gd name="connsiteY2" fmla="*/ 2046349 h 2046349"/>
              <a:gd name="connsiteX3" fmla="*/ 1583248 w 2071816"/>
              <a:gd name="connsiteY3" fmla="*/ 1732853 h 2046349"/>
              <a:gd name="connsiteX4" fmla="*/ 1380048 w 2071816"/>
              <a:gd name="connsiteY4" fmla="*/ 1086308 h 2046349"/>
              <a:gd name="connsiteX5" fmla="*/ 1130666 w 2071816"/>
              <a:gd name="connsiteY5" fmla="*/ 1603544 h 2046349"/>
              <a:gd name="connsiteX6" fmla="*/ 1047542 w 2071816"/>
              <a:gd name="connsiteY6" fmla="*/ 1732853 h 2046349"/>
              <a:gd name="connsiteX7" fmla="*/ 567251 w 2071816"/>
              <a:gd name="connsiteY7" fmla="*/ 1677435 h 2046349"/>
              <a:gd name="connsiteX8" fmla="*/ 0 w 2071816"/>
              <a:gd name="connsiteY8" fmla="*/ 2046349 h 2046349"/>
              <a:gd name="connsiteX9" fmla="*/ 0 w 2071816"/>
              <a:gd name="connsiteY9" fmla="*/ 0 h 2046349"/>
              <a:gd name="connsiteX0" fmla="*/ 0 w 2071816"/>
              <a:gd name="connsiteY0" fmla="*/ 0 h 2046349"/>
              <a:gd name="connsiteX1" fmla="*/ 2071816 w 2071816"/>
              <a:gd name="connsiteY1" fmla="*/ 0 h 2046349"/>
              <a:gd name="connsiteX2" fmla="*/ 2071816 w 2071816"/>
              <a:gd name="connsiteY2" fmla="*/ 2046349 h 2046349"/>
              <a:gd name="connsiteX3" fmla="*/ 1583248 w 2071816"/>
              <a:gd name="connsiteY3" fmla="*/ 1732853 h 2046349"/>
              <a:gd name="connsiteX4" fmla="*/ 1380048 w 2071816"/>
              <a:gd name="connsiteY4" fmla="*/ 1086308 h 2046349"/>
              <a:gd name="connsiteX5" fmla="*/ 1130666 w 2071816"/>
              <a:gd name="connsiteY5" fmla="*/ 1603544 h 2046349"/>
              <a:gd name="connsiteX6" fmla="*/ 1047542 w 2071816"/>
              <a:gd name="connsiteY6" fmla="*/ 1732853 h 2046349"/>
              <a:gd name="connsiteX7" fmla="*/ 567251 w 2071816"/>
              <a:gd name="connsiteY7" fmla="*/ 1677435 h 2046349"/>
              <a:gd name="connsiteX8" fmla="*/ 123905 w 2071816"/>
              <a:gd name="connsiteY8" fmla="*/ 1714381 h 2046349"/>
              <a:gd name="connsiteX9" fmla="*/ 0 w 2071816"/>
              <a:gd name="connsiteY9" fmla="*/ 2046349 h 2046349"/>
              <a:gd name="connsiteX10" fmla="*/ 0 w 2071816"/>
              <a:gd name="connsiteY10" fmla="*/ 0 h 2046349"/>
              <a:gd name="connsiteX0" fmla="*/ 0 w 2071818"/>
              <a:gd name="connsiteY0" fmla="*/ 0 h 2046349"/>
              <a:gd name="connsiteX1" fmla="*/ 2071816 w 2071818"/>
              <a:gd name="connsiteY1" fmla="*/ 0 h 2046349"/>
              <a:gd name="connsiteX2" fmla="*/ 2071818 w 2071818"/>
              <a:gd name="connsiteY2" fmla="*/ 1584534 h 2046349"/>
              <a:gd name="connsiteX3" fmla="*/ 1583248 w 2071818"/>
              <a:gd name="connsiteY3" fmla="*/ 1732853 h 2046349"/>
              <a:gd name="connsiteX4" fmla="*/ 1380048 w 2071818"/>
              <a:gd name="connsiteY4" fmla="*/ 1086308 h 2046349"/>
              <a:gd name="connsiteX5" fmla="*/ 1130666 w 2071818"/>
              <a:gd name="connsiteY5" fmla="*/ 1603544 h 2046349"/>
              <a:gd name="connsiteX6" fmla="*/ 1047542 w 2071818"/>
              <a:gd name="connsiteY6" fmla="*/ 1732853 h 2046349"/>
              <a:gd name="connsiteX7" fmla="*/ 567251 w 2071818"/>
              <a:gd name="connsiteY7" fmla="*/ 1677435 h 2046349"/>
              <a:gd name="connsiteX8" fmla="*/ 123905 w 2071818"/>
              <a:gd name="connsiteY8" fmla="*/ 1714381 h 2046349"/>
              <a:gd name="connsiteX9" fmla="*/ 0 w 2071818"/>
              <a:gd name="connsiteY9" fmla="*/ 2046349 h 2046349"/>
              <a:gd name="connsiteX10" fmla="*/ 0 w 2071818"/>
              <a:gd name="connsiteY10" fmla="*/ 0 h 2046349"/>
              <a:gd name="connsiteX0" fmla="*/ 0 w 2071818"/>
              <a:gd name="connsiteY0" fmla="*/ 0 h 2046349"/>
              <a:gd name="connsiteX1" fmla="*/ 2071816 w 2071818"/>
              <a:gd name="connsiteY1" fmla="*/ 0 h 2046349"/>
              <a:gd name="connsiteX2" fmla="*/ 2071818 w 2071818"/>
              <a:gd name="connsiteY2" fmla="*/ 1584534 h 2046349"/>
              <a:gd name="connsiteX3" fmla="*/ 1888050 w 2071818"/>
              <a:gd name="connsiteY3" fmla="*/ 1880635 h 2046349"/>
              <a:gd name="connsiteX4" fmla="*/ 1583248 w 2071818"/>
              <a:gd name="connsiteY4" fmla="*/ 1732853 h 2046349"/>
              <a:gd name="connsiteX5" fmla="*/ 1380048 w 2071818"/>
              <a:gd name="connsiteY5" fmla="*/ 1086308 h 2046349"/>
              <a:gd name="connsiteX6" fmla="*/ 1130666 w 2071818"/>
              <a:gd name="connsiteY6" fmla="*/ 1603544 h 2046349"/>
              <a:gd name="connsiteX7" fmla="*/ 1047542 w 2071818"/>
              <a:gd name="connsiteY7" fmla="*/ 1732853 h 2046349"/>
              <a:gd name="connsiteX8" fmla="*/ 567251 w 2071818"/>
              <a:gd name="connsiteY8" fmla="*/ 1677435 h 2046349"/>
              <a:gd name="connsiteX9" fmla="*/ 123905 w 2071818"/>
              <a:gd name="connsiteY9" fmla="*/ 1714381 h 2046349"/>
              <a:gd name="connsiteX10" fmla="*/ 0 w 2071818"/>
              <a:gd name="connsiteY10" fmla="*/ 2046349 h 2046349"/>
              <a:gd name="connsiteX11" fmla="*/ 0 w 2071818"/>
              <a:gd name="connsiteY11" fmla="*/ 0 h 204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1818" h="2046349">
                <a:moveTo>
                  <a:pt x="0" y="0"/>
                </a:moveTo>
                <a:lnTo>
                  <a:pt x="2071816" y="0"/>
                </a:lnTo>
                <a:cubicBezTo>
                  <a:pt x="2071817" y="528178"/>
                  <a:pt x="2071817" y="1056356"/>
                  <a:pt x="2071818" y="1584534"/>
                </a:cubicBezTo>
                <a:cubicBezTo>
                  <a:pt x="2028875" y="1862567"/>
                  <a:pt x="1969478" y="1855915"/>
                  <a:pt x="1888050" y="1880635"/>
                </a:cubicBezTo>
                <a:cubicBezTo>
                  <a:pt x="1806622" y="1905355"/>
                  <a:pt x="1655599" y="1829834"/>
                  <a:pt x="1583248" y="1732853"/>
                </a:cubicBezTo>
                <a:cubicBezTo>
                  <a:pt x="1524751" y="1751325"/>
                  <a:pt x="1438545" y="1067836"/>
                  <a:pt x="1380048" y="1086308"/>
                </a:cubicBezTo>
                <a:cubicBezTo>
                  <a:pt x="1309236" y="1144804"/>
                  <a:pt x="1201478" y="1545048"/>
                  <a:pt x="1130666" y="1603544"/>
                </a:cubicBezTo>
                <a:cubicBezTo>
                  <a:pt x="1106036" y="1618937"/>
                  <a:pt x="1072172" y="1717460"/>
                  <a:pt x="1047542" y="1732853"/>
                </a:cubicBezTo>
                <a:cubicBezTo>
                  <a:pt x="887444" y="1779034"/>
                  <a:pt x="727349" y="1631254"/>
                  <a:pt x="567251" y="1677435"/>
                </a:cubicBezTo>
                <a:cubicBezTo>
                  <a:pt x="447177" y="1754404"/>
                  <a:pt x="243979" y="1637412"/>
                  <a:pt x="123905" y="1714381"/>
                </a:cubicBezTo>
                <a:lnTo>
                  <a:pt x="0" y="2046349"/>
                </a:lnTo>
                <a:lnTo>
                  <a:pt x="0" y="0"/>
                </a:lnTo>
                <a:close/>
              </a:path>
            </a:pathLst>
          </a:custGeom>
          <a:solidFill>
            <a:srgbClr val="EEECE1">
              <a:lumMod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1CEE97B6-9931-4246-81F7-C9172A51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8002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A new, pseudo 2D, macropore – matrix exchange term</a:t>
            </a:r>
          </a:p>
          <a:p>
            <a:pPr>
              <a:defRPr/>
            </a:pPr>
            <a:endParaRPr lang="en-US" sz="1600" dirty="0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41550859-0D62-427B-8B0F-C308DEAEC975}"/>
              </a:ext>
            </a:extLst>
          </p:cNvPr>
          <p:cNvSpPr txBox="1"/>
          <p:nvPr/>
        </p:nvSpPr>
        <p:spPr>
          <a:xfrm>
            <a:off x="4613238" y="4748021"/>
            <a:ext cx="87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matrix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FC7AE960-A529-4ADF-8CCB-9F2FEF8AA405}"/>
              </a:ext>
            </a:extLst>
          </p:cNvPr>
          <p:cNvSpPr txBox="1"/>
          <p:nvPr/>
        </p:nvSpPr>
        <p:spPr>
          <a:xfrm>
            <a:off x="2295177" y="4746764"/>
            <a:ext cx="14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macropores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47738796-BC56-4503-BDA1-C26A5A43CC47}"/>
              </a:ext>
            </a:extLst>
          </p:cNvPr>
          <p:cNvCxnSpPr>
            <a:cxnSpLocks/>
          </p:cNvCxnSpPr>
          <p:nvPr/>
        </p:nvCxnSpPr>
        <p:spPr>
          <a:xfrm>
            <a:off x="4487965" y="3580361"/>
            <a:ext cx="928729" cy="8667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59" name="ZoneTexte 158">
            <a:extLst>
              <a:ext uri="{FF2B5EF4-FFF2-40B4-BE49-F238E27FC236}">
                <a16:creationId xmlns:a16="http://schemas.microsoft.com/office/drawing/2014/main" id="{A373CCBF-052E-4B7D-81D8-0D7C877D2695}"/>
              </a:ext>
            </a:extLst>
          </p:cNvPr>
          <p:cNvSpPr txBox="1"/>
          <p:nvPr/>
        </p:nvSpPr>
        <p:spPr>
          <a:xfrm>
            <a:off x="2171279" y="5029592"/>
            <a:ext cx="1717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Kinematic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Dispersive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Wave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77850CD1-F14C-404E-8590-C2BFD4F07E00}"/>
              </a:ext>
            </a:extLst>
          </p:cNvPr>
          <p:cNvSpPr txBox="1"/>
          <p:nvPr/>
        </p:nvSpPr>
        <p:spPr>
          <a:xfrm>
            <a:off x="4649644" y="5235321"/>
            <a:ext cx="11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Richards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equations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id="{D1391905-67E8-4882-BED3-E4FCEB2F12EA}"/>
                  </a:ext>
                </a:extLst>
              </p:cNvPr>
              <p:cNvSpPr txBox="1"/>
              <p:nvPr/>
            </p:nvSpPr>
            <p:spPr>
              <a:xfrm>
                <a:off x="4494150" y="5017502"/>
                <a:ext cx="1328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14:m>
                  <m:oMath xmlns:m="http://schemas.openxmlformats.org/officeDocument/2006/math">
                    <m:r>
                      <a:rPr kumimoji="0" lang="fr-FR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horizontal</a:t>
                </a:r>
              </a:p>
            </p:txBody>
          </p:sp>
        </mc:Choice>
        <mc:Fallback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id="{D1391905-67E8-4882-BED3-E4FCEB2F1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150" y="5017502"/>
                <a:ext cx="1328825" cy="369332"/>
              </a:xfrm>
              <a:prstGeom prst="rect">
                <a:avLst/>
              </a:prstGeom>
              <a:blipFill>
                <a:blip r:embed="rId3"/>
                <a:stretch>
                  <a:fillRect t="-8197" r="-458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9804CF62-401B-4D21-BAF3-2B1F1E20FBC4}"/>
              </a:ext>
            </a:extLst>
          </p:cNvPr>
          <p:cNvGrpSpPr/>
          <p:nvPr/>
        </p:nvGrpSpPr>
        <p:grpSpPr>
          <a:xfrm>
            <a:off x="6613655" y="4723897"/>
            <a:ext cx="1554792" cy="1131640"/>
            <a:chOff x="6095688" y="4606458"/>
            <a:chExt cx="1554792" cy="1131640"/>
          </a:xfrm>
        </p:grpSpPr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8E21741B-2059-49AD-94D8-B855810A39CD}"/>
                </a:ext>
              </a:extLst>
            </p:cNvPr>
            <p:cNvSpPr txBox="1"/>
            <p:nvPr/>
          </p:nvSpPr>
          <p:spPr>
            <a:xfrm>
              <a:off x="6113347" y="5091767"/>
              <a:ext cx="1537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Richards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equation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id="{C3A33D10-29CA-4E9F-9EA5-A2EBAE553C7C}"/>
                </a:ext>
              </a:extLst>
            </p:cNvPr>
            <p:cNvSpPr txBox="1"/>
            <p:nvPr/>
          </p:nvSpPr>
          <p:spPr>
            <a:xfrm>
              <a:off x="6095688" y="4606458"/>
              <a:ext cx="8779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matrix</a:t>
              </a:r>
            </a:p>
          </p:txBody>
        </p:sp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id="{DA751914-C606-4D6C-B9DA-289F7719CB89}"/>
                </a:ext>
              </a:extLst>
            </p:cNvPr>
            <p:cNvSpPr txBox="1"/>
            <p:nvPr/>
          </p:nvSpPr>
          <p:spPr>
            <a:xfrm>
              <a:off x="6096000" y="4852529"/>
              <a:ext cx="889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Vertical</a:t>
              </a:r>
            </a:p>
          </p:txBody>
        </p:sp>
      </p:grpSp>
      <p:sp>
        <p:nvSpPr>
          <p:cNvPr id="167" name="ZoneTexte 166">
            <a:extLst>
              <a:ext uri="{FF2B5EF4-FFF2-40B4-BE49-F238E27FC236}">
                <a16:creationId xmlns:a16="http://schemas.microsoft.com/office/drawing/2014/main" id="{BA624203-AA84-4225-953A-1BB227D70950}"/>
              </a:ext>
            </a:extLst>
          </p:cNvPr>
          <p:cNvSpPr txBox="1"/>
          <p:nvPr/>
        </p:nvSpPr>
        <p:spPr>
          <a:xfrm>
            <a:off x="4236002" y="2646155"/>
            <a:ext cx="4443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A437F592-EA00-4839-9C98-70EC49831810}"/>
              </a:ext>
            </a:extLst>
          </p:cNvPr>
          <p:cNvSpPr txBox="1"/>
          <p:nvPr/>
        </p:nvSpPr>
        <p:spPr>
          <a:xfrm>
            <a:off x="4221488" y="3698589"/>
            <a:ext cx="4443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E50AB126-3FA5-4E17-BA8C-B2ED726E931A}"/>
                  </a:ext>
                </a:extLst>
              </p:cNvPr>
              <p:cNvSpPr/>
              <p:nvPr/>
            </p:nvSpPr>
            <p:spPr>
              <a:xfrm>
                <a:off x="4647227" y="2536269"/>
                <a:ext cx="1256947" cy="710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update </a:t>
                </a:r>
                <a:endParaRPr kumimoji="0" lang="fr-FR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mi</m:t>
                          </m:r>
                          <m: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horiz</m:t>
                          </m:r>
                        </m:sub>
                        <m:sup/>
                      </m:sSubSup>
                    </m:oMath>
                  </m:oMathPara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E50AB126-3FA5-4E17-BA8C-B2ED726E9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227" y="2536269"/>
                <a:ext cx="1256947" cy="710387"/>
              </a:xfrm>
              <a:prstGeom prst="rect">
                <a:avLst/>
              </a:prstGeom>
              <a:blipFill>
                <a:blip r:embed="rId4"/>
                <a:stretch>
                  <a:fillRect l="-3865" t="-42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Rectangle 170">
            <a:extLst>
              <a:ext uri="{FF2B5EF4-FFF2-40B4-BE49-F238E27FC236}">
                <a16:creationId xmlns:a16="http://schemas.microsoft.com/office/drawing/2014/main" id="{BFA30AC4-5B74-45B5-A0B6-C595CA48E244}"/>
              </a:ext>
            </a:extLst>
          </p:cNvPr>
          <p:cNvSpPr/>
          <p:nvPr/>
        </p:nvSpPr>
        <p:spPr>
          <a:xfrm>
            <a:off x="4725016" y="4018730"/>
            <a:ext cx="119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compute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4" name="ZoneTexte 173">
                <a:extLst>
                  <a:ext uri="{FF2B5EF4-FFF2-40B4-BE49-F238E27FC236}">
                    <a16:creationId xmlns:a16="http://schemas.microsoft.com/office/drawing/2014/main" id="{5EA624FB-6419-41D6-B522-C7B80C5232A4}"/>
                  </a:ext>
                </a:extLst>
              </p:cNvPr>
              <p:cNvSpPr txBox="1"/>
              <p:nvPr/>
            </p:nvSpPr>
            <p:spPr>
              <a:xfrm>
                <a:off x="502920" y="5893927"/>
                <a:ext cx="11689079" cy="703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fr-FR" sz="2000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2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fr-FR" sz="2000" dirty="0"/>
                          <m:t>(</m:t>
                        </m:r>
                      </m:e>
                    </m:nary>
                  </m:oMath>
                </a14:m>
                <a:r>
                  <a:rPr lang="fr-FR" sz="2000" dirty="0" err="1"/>
                  <a:t>difference</a:t>
                </a:r>
                <a:r>
                  <a:rPr lang="fr-FR" sz="2000" dirty="0"/>
                  <a:t> </a:t>
                </a:r>
                <a:r>
                  <a:rPr lang="fr-FR" sz="2000" dirty="0" err="1"/>
                  <a:t>between</a:t>
                </a:r>
                <a:r>
                  <a:rPr lang="fr-FR" sz="2000" dirty="0"/>
                  <a:t> water content at </a:t>
                </a:r>
                <a:r>
                  <a:rPr lang="fr-FR" sz="2000" i="1" dirty="0"/>
                  <a:t>t</a:t>
                </a:r>
                <a:r>
                  <a:rPr lang="fr-FR" sz="2000" dirty="0"/>
                  <a:t> and </a:t>
                </a:r>
                <a:r>
                  <a:rPr lang="fr-FR" sz="2000" i="1" dirty="0" err="1"/>
                  <a:t>t</a:t>
                </a:r>
                <a:r>
                  <a:rPr lang="fr-FR" sz="2000" dirty="0" err="1"/>
                  <a:t>+dt</a:t>
                </a:r>
                <a:r>
                  <a:rPr lang="fr-FR" sz="2000" dirty="0"/>
                  <a:t> in horizontal matrix)</a:t>
                </a:r>
                <a:r>
                  <a:rPr lang="fr-FR" sz="2000" b="1" i="1" baseline="-25000" dirty="0">
                    <a:solidFill>
                      <a:srgbClr val="00B050"/>
                    </a:solidFill>
                  </a:rPr>
                  <a:t>n</a:t>
                </a:r>
                <a:r>
                  <a:rPr lang="fr-FR" sz="2000" dirty="0"/>
                  <a:t> x (</a:t>
                </a:r>
                <a:r>
                  <a:rPr lang="fr-FR" sz="2000" b="1" dirty="0">
                    <a:solidFill>
                      <a:srgbClr val="FF0000"/>
                    </a:solidFill>
                  </a:rPr>
                  <a:t>Exchange Surface/</a:t>
                </a:r>
                <a:r>
                  <a:rPr lang="fr-FR" sz="2000" i="1" dirty="0">
                    <a:solidFill>
                      <a:srgbClr val="00B050"/>
                    </a:solidFill>
                  </a:rPr>
                  <a:t>n</a:t>
                </a:r>
                <a:r>
                  <a:rPr lang="fr-FR" sz="2000" dirty="0"/>
                  <a:t>)</a:t>
                </a:r>
                <a:r>
                  <a:rPr lang="fr-FR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fr-FR" sz="2000" dirty="0"/>
                  <a:t>)</a:t>
                </a:r>
                <a:r>
                  <a:rPr lang="fr-FR" dirty="0"/>
                  <a:t> 		                         m</a:t>
                </a:r>
                <a:r>
                  <a:rPr lang="fr-FR" baseline="30000" dirty="0"/>
                  <a:t>3</a:t>
                </a:r>
                <a:r>
                  <a:rPr lang="fr-FR" baseline="-25000" dirty="0"/>
                  <a:t>eau</a:t>
                </a:r>
                <a:r>
                  <a:rPr lang="fr-FR" dirty="0"/>
                  <a:t> s</a:t>
                </a:r>
                <a:r>
                  <a:rPr lang="fr-FR" baseline="30000" dirty="0"/>
                  <a:t>-1</a:t>
                </a:r>
                <a:r>
                  <a:rPr lang="fr-FR" dirty="0"/>
                  <a:t> m</a:t>
                </a:r>
                <a:r>
                  <a:rPr lang="fr-FR" baseline="30000" dirty="0"/>
                  <a:t>-2</a:t>
                </a:r>
                <a:r>
                  <a:rPr lang="fr-FR" baseline="-25000" dirty="0"/>
                  <a:t>sol </a:t>
                </a:r>
                <a:r>
                  <a:rPr lang="fr-FR" baseline="30000" dirty="0"/>
                  <a:t>		</a:t>
                </a:r>
                <a:r>
                  <a:rPr lang="fr-FR" dirty="0"/>
                  <a:t>	                                                        </a:t>
                </a:r>
                <a:r>
                  <a:rPr lang="fr-FR" dirty="0">
                    <a:solidFill>
                      <a:srgbClr val="FF0000"/>
                    </a:solidFill>
                  </a:rPr>
                  <a:t>m</a:t>
                </a:r>
                <a:r>
                  <a:rPr lang="fr-FR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fr-FR" baseline="-25000" dirty="0">
                    <a:solidFill>
                      <a:srgbClr val="FF0000"/>
                    </a:solidFill>
                  </a:rPr>
                  <a:t>sol </a:t>
                </a:r>
                <a:r>
                  <a:rPr lang="fr-FR" dirty="0">
                    <a:solidFill>
                      <a:srgbClr val="FF0000"/>
                    </a:solidFill>
                  </a:rPr>
                  <a:t>m</a:t>
                </a:r>
                <a:r>
                  <a:rPr lang="fr-FR" baseline="30000" dirty="0">
                    <a:solidFill>
                      <a:srgbClr val="FF0000"/>
                    </a:solidFill>
                  </a:rPr>
                  <a:t>-3</a:t>
                </a:r>
                <a:r>
                  <a:rPr lang="fr-FR" baseline="-25000" dirty="0">
                    <a:solidFill>
                      <a:srgbClr val="FF0000"/>
                    </a:solidFill>
                  </a:rPr>
                  <a:t>sol </a:t>
                </a:r>
                <a:r>
                  <a:rPr lang="fr-FR" baseline="30000" dirty="0"/>
                  <a:t>	</a:t>
                </a:r>
              </a:p>
            </p:txBody>
          </p:sp>
        </mc:Choice>
        <mc:Fallback>
          <p:sp>
            <p:nvSpPr>
              <p:cNvPr id="174" name="ZoneTexte 173">
                <a:extLst>
                  <a:ext uri="{FF2B5EF4-FFF2-40B4-BE49-F238E27FC236}">
                    <a16:creationId xmlns:a16="http://schemas.microsoft.com/office/drawing/2014/main" id="{5EA624FB-6419-41D6-B522-C7B80C523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" y="5893927"/>
                <a:ext cx="11689079" cy="703462"/>
              </a:xfrm>
              <a:prstGeom prst="rect">
                <a:avLst/>
              </a:prstGeom>
              <a:blipFill>
                <a:blip r:embed="rId5"/>
                <a:stretch>
                  <a:fillRect t="-66087" b="-66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276346C2-C1AF-4155-BF45-E8FD2292C71C}"/>
              </a:ext>
            </a:extLst>
          </p:cNvPr>
          <p:cNvGrpSpPr/>
          <p:nvPr/>
        </p:nvGrpSpPr>
        <p:grpSpPr>
          <a:xfrm>
            <a:off x="3029206" y="1775474"/>
            <a:ext cx="4380667" cy="2852329"/>
            <a:chOff x="3349439" y="971871"/>
            <a:chExt cx="4380667" cy="285232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3D8EB64E-D8E8-415A-B48E-D6567B32BB37}"/>
                </a:ext>
              </a:extLst>
            </p:cNvPr>
            <p:cNvSpPr/>
            <p:nvPr/>
          </p:nvSpPr>
          <p:spPr>
            <a:xfrm>
              <a:off x="7020248" y="1682267"/>
              <a:ext cx="709858" cy="2046349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2AD9DE97-D0B2-4825-A2E1-CE19A1C3A245}"/>
                </a:ext>
              </a:extLst>
            </p:cNvPr>
            <p:cNvGrpSpPr/>
            <p:nvPr/>
          </p:nvGrpSpPr>
          <p:grpSpPr>
            <a:xfrm>
              <a:off x="3349439" y="971871"/>
              <a:ext cx="4025184" cy="2852329"/>
              <a:chOff x="3349439" y="971871"/>
              <a:chExt cx="4025184" cy="2852329"/>
            </a:xfrm>
          </p:grpSpPr>
          <p:sp>
            <p:nvSpPr>
              <p:cNvPr id="140" name="Rectangle 34">
                <a:extLst>
                  <a:ext uri="{FF2B5EF4-FFF2-40B4-BE49-F238E27FC236}">
                    <a16:creationId xmlns:a16="http://schemas.microsoft.com/office/drawing/2014/main" id="{98996DC1-F7E6-49F8-9696-A3011349544F}"/>
                  </a:ext>
                </a:extLst>
              </p:cNvPr>
              <p:cNvSpPr/>
              <p:nvPr/>
            </p:nvSpPr>
            <p:spPr>
              <a:xfrm rot="15746900">
                <a:off x="4793761" y="1543415"/>
                <a:ext cx="2071818" cy="2046349"/>
              </a:xfrm>
              <a:custGeom>
                <a:avLst/>
                <a:gdLst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0 w 2071816"/>
                  <a:gd name="connsiteY3" fmla="*/ 2046349 h 2046349"/>
                  <a:gd name="connsiteX4" fmla="*/ 0 w 2071816"/>
                  <a:gd name="connsiteY4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0 w 2071816"/>
                  <a:gd name="connsiteY4" fmla="*/ 2046349 h 2046349"/>
                  <a:gd name="connsiteX5" fmla="*/ 0 w 2071816"/>
                  <a:gd name="connsiteY5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0 w 2071816"/>
                  <a:gd name="connsiteY5" fmla="*/ 2046349 h 2046349"/>
                  <a:gd name="connsiteX6" fmla="*/ 0 w 2071816"/>
                  <a:gd name="connsiteY6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0 w 2071816"/>
                  <a:gd name="connsiteY6" fmla="*/ 2046349 h 2046349"/>
                  <a:gd name="connsiteX7" fmla="*/ 0 w 2071816"/>
                  <a:gd name="connsiteY7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0 w 2071816"/>
                  <a:gd name="connsiteY7" fmla="*/ 2046349 h 2046349"/>
                  <a:gd name="connsiteX8" fmla="*/ 0 w 2071816"/>
                  <a:gd name="connsiteY8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567251 w 2071816"/>
                  <a:gd name="connsiteY7" fmla="*/ 1677435 h 2046349"/>
                  <a:gd name="connsiteX8" fmla="*/ 0 w 2071816"/>
                  <a:gd name="connsiteY8" fmla="*/ 2046349 h 2046349"/>
                  <a:gd name="connsiteX9" fmla="*/ 0 w 2071816"/>
                  <a:gd name="connsiteY9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567251 w 2071816"/>
                  <a:gd name="connsiteY7" fmla="*/ 1677435 h 2046349"/>
                  <a:gd name="connsiteX8" fmla="*/ 123905 w 2071816"/>
                  <a:gd name="connsiteY8" fmla="*/ 1714381 h 2046349"/>
                  <a:gd name="connsiteX9" fmla="*/ 0 w 2071816"/>
                  <a:gd name="connsiteY9" fmla="*/ 2046349 h 2046349"/>
                  <a:gd name="connsiteX10" fmla="*/ 0 w 2071816"/>
                  <a:gd name="connsiteY10" fmla="*/ 0 h 2046349"/>
                  <a:gd name="connsiteX0" fmla="*/ 0 w 2071818"/>
                  <a:gd name="connsiteY0" fmla="*/ 0 h 2046349"/>
                  <a:gd name="connsiteX1" fmla="*/ 2071816 w 2071818"/>
                  <a:gd name="connsiteY1" fmla="*/ 0 h 2046349"/>
                  <a:gd name="connsiteX2" fmla="*/ 2071818 w 2071818"/>
                  <a:gd name="connsiteY2" fmla="*/ 1584534 h 2046349"/>
                  <a:gd name="connsiteX3" fmla="*/ 1583248 w 2071818"/>
                  <a:gd name="connsiteY3" fmla="*/ 1732853 h 2046349"/>
                  <a:gd name="connsiteX4" fmla="*/ 1380048 w 2071818"/>
                  <a:gd name="connsiteY4" fmla="*/ 1086308 h 2046349"/>
                  <a:gd name="connsiteX5" fmla="*/ 1130666 w 2071818"/>
                  <a:gd name="connsiteY5" fmla="*/ 1603544 h 2046349"/>
                  <a:gd name="connsiteX6" fmla="*/ 1047542 w 2071818"/>
                  <a:gd name="connsiteY6" fmla="*/ 1732853 h 2046349"/>
                  <a:gd name="connsiteX7" fmla="*/ 567251 w 2071818"/>
                  <a:gd name="connsiteY7" fmla="*/ 1677435 h 2046349"/>
                  <a:gd name="connsiteX8" fmla="*/ 123905 w 2071818"/>
                  <a:gd name="connsiteY8" fmla="*/ 1714381 h 2046349"/>
                  <a:gd name="connsiteX9" fmla="*/ 0 w 2071818"/>
                  <a:gd name="connsiteY9" fmla="*/ 2046349 h 2046349"/>
                  <a:gd name="connsiteX10" fmla="*/ 0 w 2071818"/>
                  <a:gd name="connsiteY10" fmla="*/ 0 h 2046349"/>
                  <a:gd name="connsiteX0" fmla="*/ 0 w 2071818"/>
                  <a:gd name="connsiteY0" fmla="*/ 0 h 2046349"/>
                  <a:gd name="connsiteX1" fmla="*/ 2071816 w 2071818"/>
                  <a:gd name="connsiteY1" fmla="*/ 0 h 2046349"/>
                  <a:gd name="connsiteX2" fmla="*/ 2071818 w 2071818"/>
                  <a:gd name="connsiteY2" fmla="*/ 1584534 h 2046349"/>
                  <a:gd name="connsiteX3" fmla="*/ 1888050 w 2071818"/>
                  <a:gd name="connsiteY3" fmla="*/ 1880635 h 2046349"/>
                  <a:gd name="connsiteX4" fmla="*/ 1583248 w 2071818"/>
                  <a:gd name="connsiteY4" fmla="*/ 1732853 h 2046349"/>
                  <a:gd name="connsiteX5" fmla="*/ 1380048 w 2071818"/>
                  <a:gd name="connsiteY5" fmla="*/ 1086308 h 2046349"/>
                  <a:gd name="connsiteX6" fmla="*/ 1130666 w 2071818"/>
                  <a:gd name="connsiteY6" fmla="*/ 1603544 h 2046349"/>
                  <a:gd name="connsiteX7" fmla="*/ 1047542 w 2071818"/>
                  <a:gd name="connsiteY7" fmla="*/ 1732853 h 2046349"/>
                  <a:gd name="connsiteX8" fmla="*/ 567251 w 2071818"/>
                  <a:gd name="connsiteY8" fmla="*/ 1677435 h 2046349"/>
                  <a:gd name="connsiteX9" fmla="*/ 123905 w 2071818"/>
                  <a:gd name="connsiteY9" fmla="*/ 1714381 h 2046349"/>
                  <a:gd name="connsiteX10" fmla="*/ 0 w 2071818"/>
                  <a:gd name="connsiteY10" fmla="*/ 2046349 h 2046349"/>
                  <a:gd name="connsiteX11" fmla="*/ 0 w 2071818"/>
                  <a:gd name="connsiteY11" fmla="*/ 0 h 204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71818" h="2046349">
                    <a:moveTo>
                      <a:pt x="0" y="0"/>
                    </a:moveTo>
                    <a:lnTo>
                      <a:pt x="2071816" y="0"/>
                    </a:lnTo>
                    <a:cubicBezTo>
                      <a:pt x="2071817" y="528178"/>
                      <a:pt x="2071817" y="1056356"/>
                      <a:pt x="2071818" y="1584534"/>
                    </a:cubicBezTo>
                    <a:cubicBezTo>
                      <a:pt x="2028875" y="1862567"/>
                      <a:pt x="1969478" y="1855915"/>
                      <a:pt x="1888050" y="1880635"/>
                    </a:cubicBezTo>
                    <a:cubicBezTo>
                      <a:pt x="1806622" y="1905355"/>
                      <a:pt x="1655599" y="1829834"/>
                      <a:pt x="1583248" y="1732853"/>
                    </a:cubicBezTo>
                    <a:cubicBezTo>
                      <a:pt x="1524751" y="1751325"/>
                      <a:pt x="1438545" y="1067836"/>
                      <a:pt x="1380048" y="1086308"/>
                    </a:cubicBezTo>
                    <a:cubicBezTo>
                      <a:pt x="1309236" y="1144804"/>
                      <a:pt x="1201478" y="1545048"/>
                      <a:pt x="1130666" y="1603544"/>
                    </a:cubicBezTo>
                    <a:cubicBezTo>
                      <a:pt x="1106036" y="1618937"/>
                      <a:pt x="1072172" y="1717460"/>
                      <a:pt x="1047542" y="1732853"/>
                    </a:cubicBezTo>
                    <a:cubicBezTo>
                      <a:pt x="887444" y="1779034"/>
                      <a:pt x="727349" y="1631254"/>
                      <a:pt x="567251" y="1677435"/>
                    </a:cubicBezTo>
                    <a:cubicBezTo>
                      <a:pt x="447177" y="1754404"/>
                      <a:pt x="243979" y="1637412"/>
                      <a:pt x="123905" y="1714381"/>
                    </a:cubicBezTo>
                    <a:lnTo>
                      <a:pt x="0" y="20463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CE1">
                  <a:lumMod val="5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34">
                <a:extLst>
                  <a:ext uri="{FF2B5EF4-FFF2-40B4-BE49-F238E27FC236}">
                    <a16:creationId xmlns:a16="http://schemas.microsoft.com/office/drawing/2014/main" id="{CBDCAA67-21C0-457C-AFC9-624C4EF2FC71}"/>
                  </a:ext>
                </a:extLst>
              </p:cNvPr>
              <p:cNvSpPr/>
              <p:nvPr/>
            </p:nvSpPr>
            <p:spPr>
              <a:xfrm rot="16200000">
                <a:off x="4641361" y="1634083"/>
                <a:ext cx="2071818" cy="2046349"/>
              </a:xfrm>
              <a:custGeom>
                <a:avLst/>
                <a:gdLst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0 w 2071816"/>
                  <a:gd name="connsiteY3" fmla="*/ 2046349 h 2046349"/>
                  <a:gd name="connsiteX4" fmla="*/ 0 w 2071816"/>
                  <a:gd name="connsiteY4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0 w 2071816"/>
                  <a:gd name="connsiteY4" fmla="*/ 2046349 h 2046349"/>
                  <a:gd name="connsiteX5" fmla="*/ 0 w 2071816"/>
                  <a:gd name="connsiteY5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0 w 2071816"/>
                  <a:gd name="connsiteY5" fmla="*/ 2046349 h 2046349"/>
                  <a:gd name="connsiteX6" fmla="*/ 0 w 2071816"/>
                  <a:gd name="connsiteY6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0 w 2071816"/>
                  <a:gd name="connsiteY6" fmla="*/ 2046349 h 2046349"/>
                  <a:gd name="connsiteX7" fmla="*/ 0 w 2071816"/>
                  <a:gd name="connsiteY7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0 w 2071816"/>
                  <a:gd name="connsiteY7" fmla="*/ 2046349 h 2046349"/>
                  <a:gd name="connsiteX8" fmla="*/ 0 w 2071816"/>
                  <a:gd name="connsiteY8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567251 w 2071816"/>
                  <a:gd name="connsiteY7" fmla="*/ 1677435 h 2046349"/>
                  <a:gd name="connsiteX8" fmla="*/ 0 w 2071816"/>
                  <a:gd name="connsiteY8" fmla="*/ 2046349 h 2046349"/>
                  <a:gd name="connsiteX9" fmla="*/ 0 w 2071816"/>
                  <a:gd name="connsiteY9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567251 w 2071816"/>
                  <a:gd name="connsiteY7" fmla="*/ 1677435 h 2046349"/>
                  <a:gd name="connsiteX8" fmla="*/ 123905 w 2071816"/>
                  <a:gd name="connsiteY8" fmla="*/ 1714381 h 2046349"/>
                  <a:gd name="connsiteX9" fmla="*/ 0 w 2071816"/>
                  <a:gd name="connsiteY9" fmla="*/ 2046349 h 2046349"/>
                  <a:gd name="connsiteX10" fmla="*/ 0 w 2071816"/>
                  <a:gd name="connsiteY10" fmla="*/ 0 h 2046349"/>
                  <a:gd name="connsiteX0" fmla="*/ 0 w 2071818"/>
                  <a:gd name="connsiteY0" fmla="*/ 0 h 2046349"/>
                  <a:gd name="connsiteX1" fmla="*/ 2071816 w 2071818"/>
                  <a:gd name="connsiteY1" fmla="*/ 0 h 2046349"/>
                  <a:gd name="connsiteX2" fmla="*/ 2071818 w 2071818"/>
                  <a:gd name="connsiteY2" fmla="*/ 1584534 h 2046349"/>
                  <a:gd name="connsiteX3" fmla="*/ 1583248 w 2071818"/>
                  <a:gd name="connsiteY3" fmla="*/ 1732853 h 2046349"/>
                  <a:gd name="connsiteX4" fmla="*/ 1380048 w 2071818"/>
                  <a:gd name="connsiteY4" fmla="*/ 1086308 h 2046349"/>
                  <a:gd name="connsiteX5" fmla="*/ 1130666 w 2071818"/>
                  <a:gd name="connsiteY5" fmla="*/ 1603544 h 2046349"/>
                  <a:gd name="connsiteX6" fmla="*/ 1047542 w 2071818"/>
                  <a:gd name="connsiteY6" fmla="*/ 1732853 h 2046349"/>
                  <a:gd name="connsiteX7" fmla="*/ 567251 w 2071818"/>
                  <a:gd name="connsiteY7" fmla="*/ 1677435 h 2046349"/>
                  <a:gd name="connsiteX8" fmla="*/ 123905 w 2071818"/>
                  <a:gd name="connsiteY8" fmla="*/ 1714381 h 2046349"/>
                  <a:gd name="connsiteX9" fmla="*/ 0 w 2071818"/>
                  <a:gd name="connsiteY9" fmla="*/ 2046349 h 2046349"/>
                  <a:gd name="connsiteX10" fmla="*/ 0 w 2071818"/>
                  <a:gd name="connsiteY10" fmla="*/ 0 h 2046349"/>
                  <a:gd name="connsiteX0" fmla="*/ 0 w 2071818"/>
                  <a:gd name="connsiteY0" fmla="*/ 0 h 2046349"/>
                  <a:gd name="connsiteX1" fmla="*/ 2071816 w 2071818"/>
                  <a:gd name="connsiteY1" fmla="*/ 0 h 2046349"/>
                  <a:gd name="connsiteX2" fmla="*/ 2071818 w 2071818"/>
                  <a:gd name="connsiteY2" fmla="*/ 1584534 h 2046349"/>
                  <a:gd name="connsiteX3" fmla="*/ 1888050 w 2071818"/>
                  <a:gd name="connsiteY3" fmla="*/ 1880635 h 2046349"/>
                  <a:gd name="connsiteX4" fmla="*/ 1583248 w 2071818"/>
                  <a:gd name="connsiteY4" fmla="*/ 1732853 h 2046349"/>
                  <a:gd name="connsiteX5" fmla="*/ 1380048 w 2071818"/>
                  <a:gd name="connsiteY5" fmla="*/ 1086308 h 2046349"/>
                  <a:gd name="connsiteX6" fmla="*/ 1130666 w 2071818"/>
                  <a:gd name="connsiteY6" fmla="*/ 1603544 h 2046349"/>
                  <a:gd name="connsiteX7" fmla="*/ 1047542 w 2071818"/>
                  <a:gd name="connsiteY7" fmla="*/ 1732853 h 2046349"/>
                  <a:gd name="connsiteX8" fmla="*/ 567251 w 2071818"/>
                  <a:gd name="connsiteY8" fmla="*/ 1677435 h 2046349"/>
                  <a:gd name="connsiteX9" fmla="*/ 123905 w 2071818"/>
                  <a:gd name="connsiteY9" fmla="*/ 1714381 h 2046349"/>
                  <a:gd name="connsiteX10" fmla="*/ 0 w 2071818"/>
                  <a:gd name="connsiteY10" fmla="*/ 2046349 h 2046349"/>
                  <a:gd name="connsiteX11" fmla="*/ 0 w 2071818"/>
                  <a:gd name="connsiteY11" fmla="*/ 0 h 204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71818" h="2046349">
                    <a:moveTo>
                      <a:pt x="0" y="0"/>
                    </a:moveTo>
                    <a:lnTo>
                      <a:pt x="2071816" y="0"/>
                    </a:lnTo>
                    <a:cubicBezTo>
                      <a:pt x="2071817" y="528178"/>
                      <a:pt x="2071817" y="1056356"/>
                      <a:pt x="2071818" y="1584534"/>
                    </a:cubicBezTo>
                    <a:cubicBezTo>
                      <a:pt x="2028875" y="1862567"/>
                      <a:pt x="1969478" y="1855915"/>
                      <a:pt x="1888050" y="1880635"/>
                    </a:cubicBezTo>
                    <a:cubicBezTo>
                      <a:pt x="1806622" y="1905355"/>
                      <a:pt x="1655599" y="1829834"/>
                      <a:pt x="1583248" y="1732853"/>
                    </a:cubicBezTo>
                    <a:cubicBezTo>
                      <a:pt x="1524751" y="1751325"/>
                      <a:pt x="1438545" y="1067836"/>
                      <a:pt x="1380048" y="1086308"/>
                    </a:cubicBezTo>
                    <a:cubicBezTo>
                      <a:pt x="1309236" y="1144804"/>
                      <a:pt x="1201478" y="1545048"/>
                      <a:pt x="1130666" y="1603544"/>
                    </a:cubicBezTo>
                    <a:cubicBezTo>
                      <a:pt x="1106036" y="1618937"/>
                      <a:pt x="1072172" y="1717460"/>
                      <a:pt x="1047542" y="1732853"/>
                    </a:cubicBezTo>
                    <a:cubicBezTo>
                      <a:pt x="887444" y="1779034"/>
                      <a:pt x="727349" y="1631254"/>
                      <a:pt x="567251" y="1677435"/>
                    </a:cubicBezTo>
                    <a:cubicBezTo>
                      <a:pt x="447177" y="1754404"/>
                      <a:pt x="243979" y="1637412"/>
                      <a:pt x="123905" y="1714381"/>
                    </a:cubicBezTo>
                    <a:lnTo>
                      <a:pt x="0" y="20463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CE1">
                  <a:lumMod val="5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3" name="Connecteur droit avec flèche 142">
                <a:extLst>
                  <a:ext uri="{FF2B5EF4-FFF2-40B4-BE49-F238E27FC236}">
                    <a16:creationId xmlns:a16="http://schemas.microsoft.com/office/drawing/2014/main" id="{C221875D-2978-4261-9101-B5DFD3FF81EC}"/>
                  </a:ext>
                </a:extLst>
              </p:cNvPr>
              <p:cNvCxnSpPr/>
              <p:nvPr/>
            </p:nvCxnSpPr>
            <p:spPr>
              <a:xfrm>
                <a:off x="4038245" y="2191543"/>
                <a:ext cx="1" cy="9646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44" name="Connecteur droit avec flèche 143">
                <a:extLst>
                  <a:ext uri="{FF2B5EF4-FFF2-40B4-BE49-F238E27FC236}">
                    <a16:creationId xmlns:a16="http://schemas.microsoft.com/office/drawing/2014/main" id="{C74F887C-EC5E-4C28-B920-838AD1FC4035}"/>
                  </a:ext>
                </a:extLst>
              </p:cNvPr>
              <p:cNvCxnSpPr/>
              <p:nvPr/>
            </p:nvCxnSpPr>
            <p:spPr>
              <a:xfrm>
                <a:off x="7374622" y="2261504"/>
                <a:ext cx="1" cy="9646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45" name="Rectangle 34">
                <a:extLst>
                  <a:ext uri="{FF2B5EF4-FFF2-40B4-BE49-F238E27FC236}">
                    <a16:creationId xmlns:a16="http://schemas.microsoft.com/office/drawing/2014/main" id="{EA801AA8-C5B5-4BCE-89D4-C50935B1E246}"/>
                  </a:ext>
                </a:extLst>
              </p:cNvPr>
              <p:cNvSpPr/>
              <p:nvPr/>
            </p:nvSpPr>
            <p:spPr>
              <a:xfrm rot="16462078">
                <a:off x="4488961" y="1763982"/>
                <a:ext cx="2071818" cy="2046349"/>
              </a:xfrm>
              <a:custGeom>
                <a:avLst/>
                <a:gdLst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0 w 2071816"/>
                  <a:gd name="connsiteY3" fmla="*/ 2046349 h 2046349"/>
                  <a:gd name="connsiteX4" fmla="*/ 0 w 2071816"/>
                  <a:gd name="connsiteY4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0 w 2071816"/>
                  <a:gd name="connsiteY4" fmla="*/ 2046349 h 2046349"/>
                  <a:gd name="connsiteX5" fmla="*/ 0 w 2071816"/>
                  <a:gd name="connsiteY5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0 w 2071816"/>
                  <a:gd name="connsiteY5" fmla="*/ 2046349 h 2046349"/>
                  <a:gd name="connsiteX6" fmla="*/ 0 w 2071816"/>
                  <a:gd name="connsiteY6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0 w 2071816"/>
                  <a:gd name="connsiteY6" fmla="*/ 2046349 h 2046349"/>
                  <a:gd name="connsiteX7" fmla="*/ 0 w 2071816"/>
                  <a:gd name="connsiteY7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0 w 2071816"/>
                  <a:gd name="connsiteY7" fmla="*/ 2046349 h 2046349"/>
                  <a:gd name="connsiteX8" fmla="*/ 0 w 2071816"/>
                  <a:gd name="connsiteY8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567251 w 2071816"/>
                  <a:gd name="connsiteY7" fmla="*/ 1677435 h 2046349"/>
                  <a:gd name="connsiteX8" fmla="*/ 0 w 2071816"/>
                  <a:gd name="connsiteY8" fmla="*/ 2046349 h 2046349"/>
                  <a:gd name="connsiteX9" fmla="*/ 0 w 2071816"/>
                  <a:gd name="connsiteY9" fmla="*/ 0 h 2046349"/>
                  <a:gd name="connsiteX0" fmla="*/ 0 w 2071816"/>
                  <a:gd name="connsiteY0" fmla="*/ 0 h 2046349"/>
                  <a:gd name="connsiteX1" fmla="*/ 2071816 w 2071816"/>
                  <a:gd name="connsiteY1" fmla="*/ 0 h 2046349"/>
                  <a:gd name="connsiteX2" fmla="*/ 2071816 w 2071816"/>
                  <a:gd name="connsiteY2" fmla="*/ 2046349 h 2046349"/>
                  <a:gd name="connsiteX3" fmla="*/ 1583248 w 2071816"/>
                  <a:gd name="connsiteY3" fmla="*/ 1732853 h 2046349"/>
                  <a:gd name="connsiteX4" fmla="*/ 1380048 w 2071816"/>
                  <a:gd name="connsiteY4" fmla="*/ 1086308 h 2046349"/>
                  <a:gd name="connsiteX5" fmla="*/ 1130666 w 2071816"/>
                  <a:gd name="connsiteY5" fmla="*/ 1603544 h 2046349"/>
                  <a:gd name="connsiteX6" fmla="*/ 1047542 w 2071816"/>
                  <a:gd name="connsiteY6" fmla="*/ 1732853 h 2046349"/>
                  <a:gd name="connsiteX7" fmla="*/ 567251 w 2071816"/>
                  <a:gd name="connsiteY7" fmla="*/ 1677435 h 2046349"/>
                  <a:gd name="connsiteX8" fmla="*/ 123905 w 2071816"/>
                  <a:gd name="connsiteY8" fmla="*/ 1714381 h 2046349"/>
                  <a:gd name="connsiteX9" fmla="*/ 0 w 2071816"/>
                  <a:gd name="connsiteY9" fmla="*/ 2046349 h 2046349"/>
                  <a:gd name="connsiteX10" fmla="*/ 0 w 2071816"/>
                  <a:gd name="connsiteY10" fmla="*/ 0 h 2046349"/>
                  <a:gd name="connsiteX0" fmla="*/ 0 w 2071818"/>
                  <a:gd name="connsiteY0" fmla="*/ 0 h 2046349"/>
                  <a:gd name="connsiteX1" fmla="*/ 2071816 w 2071818"/>
                  <a:gd name="connsiteY1" fmla="*/ 0 h 2046349"/>
                  <a:gd name="connsiteX2" fmla="*/ 2071818 w 2071818"/>
                  <a:gd name="connsiteY2" fmla="*/ 1584534 h 2046349"/>
                  <a:gd name="connsiteX3" fmla="*/ 1583248 w 2071818"/>
                  <a:gd name="connsiteY3" fmla="*/ 1732853 h 2046349"/>
                  <a:gd name="connsiteX4" fmla="*/ 1380048 w 2071818"/>
                  <a:gd name="connsiteY4" fmla="*/ 1086308 h 2046349"/>
                  <a:gd name="connsiteX5" fmla="*/ 1130666 w 2071818"/>
                  <a:gd name="connsiteY5" fmla="*/ 1603544 h 2046349"/>
                  <a:gd name="connsiteX6" fmla="*/ 1047542 w 2071818"/>
                  <a:gd name="connsiteY6" fmla="*/ 1732853 h 2046349"/>
                  <a:gd name="connsiteX7" fmla="*/ 567251 w 2071818"/>
                  <a:gd name="connsiteY7" fmla="*/ 1677435 h 2046349"/>
                  <a:gd name="connsiteX8" fmla="*/ 123905 w 2071818"/>
                  <a:gd name="connsiteY8" fmla="*/ 1714381 h 2046349"/>
                  <a:gd name="connsiteX9" fmla="*/ 0 w 2071818"/>
                  <a:gd name="connsiteY9" fmla="*/ 2046349 h 2046349"/>
                  <a:gd name="connsiteX10" fmla="*/ 0 w 2071818"/>
                  <a:gd name="connsiteY10" fmla="*/ 0 h 2046349"/>
                  <a:gd name="connsiteX0" fmla="*/ 0 w 2071818"/>
                  <a:gd name="connsiteY0" fmla="*/ 0 h 2046349"/>
                  <a:gd name="connsiteX1" fmla="*/ 2071816 w 2071818"/>
                  <a:gd name="connsiteY1" fmla="*/ 0 h 2046349"/>
                  <a:gd name="connsiteX2" fmla="*/ 2071818 w 2071818"/>
                  <a:gd name="connsiteY2" fmla="*/ 1584534 h 2046349"/>
                  <a:gd name="connsiteX3" fmla="*/ 1888050 w 2071818"/>
                  <a:gd name="connsiteY3" fmla="*/ 1880635 h 2046349"/>
                  <a:gd name="connsiteX4" fmla="*/ 1583248 w 2071818"/>
                  <a:gd name="connsiteY4" fmla="*/ 1732853 h 2046349"/>
                  <a:gd name="connsiteX5" fmla="*/ 1380048 w 2071818"/>
                  <a:gd name="connsiteY5" fmla="*/ 1086308 h 2046349"/>
                  <a:gd name="connsiteX6" fmla="*/ 1130666 w 2071818"/>
                  <a:gd name="connsiteY6" fmla="*/ 1603544 h 2046349"/>
                  <a:gd name="connsiteX7" fmla="*/ 1047542 w 2071818"/>
                  <a:gd name="connsiteY7" fmla="*/ 1732853 h 2046349"/>
                  <a:gd name="connsiteX8" fmla="*/ 567251 w 2071818"/>
                  <a:gd name="connsiteY8" fmla="*/ 1677435 h 2046349"/>
                  <a:gd name="connsiteX9" fmla="*/ 123905 w 2071818"/>
                  <a:gd name="connsiteY9" fmla="*/ 1714381 h 2046349"/>
                  <a:gd name="connsiteX10" fmla="*/ 0 w 2071818"/>
                  <a:gd name="connsiteY10" fmla="*/ 2046349 h 2046349"/>
                  <a:gd name="connsiteX11" fmla="*/ 0 w 2071818"/>
                  <a:gd name="connsiteY11" fmla="*/ 0 h 204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71818" h="2046349">
                    <a:moveTo>
                      <a:pt x="0" y="0"/>
                    </a:moveTo>
                    <a:lnTo>
                      <a:pt x="2071816" y="0"/>
                    </a:lnTo>
                    <a:cubicBezTo>
                      <a:pt x="2071817" y="528178"/>
                      <a:pt x="2071817" y="1056356"/>
                      <a:pt x="2071818" y="1584534"/>
                    </a:cubicBezTo>
                    <a:cubicBezTo>
                      <a:pt x="2028875" y="1862567"/>
                      <a:pt x="1969478" y="1855915"/>
                      <a:pt x="1888050" y="1880635"/>
                    </a:cubicBezTo>
                    <a:cubicBezTo>
                      <a:pt x="1806622" y="1905355"/>
                      <a:pt x="1655599" y="1829834"/>
                      <a:pt x="1583248" y="1732853"/>
                    </a:cubicBezTo>
                    <a:cubicBezTo>
                      <a:pt x="1524751" y="1751325"/>
                      <a:pt x="1438545" y="1067836"/>
                      <a:pt x="1380048" y="1086308"/>
                    </a:cubicBezTo>
                    <a:cubicBezTo>
                      <a:pt x="1309236" y="1144804"/>
                      <a:pt x="1201478" y="1545048"/>
                      <a:pt x="1130666" y="1603544"/>
                    </a:cubicBezTo>
                    <a:cubicBezTo>
                      <a:pt x="1106036" y="1618937"/>
                      <a:pt x="1072172" y="1717460"/>
                      <a:pt x="1047542" y="1732853"/>
                    </a:cubicBezTo>
                    <a:cubicBezTo>
                      <a:pt x="887444" y="1779034"/>
                      <a:pt x="727349" y="1631254"/>
                      <a:pt x="567251" y="1677435"/>
                    </a:cubicBezTo>
                    <a:cubicBezTo>
                      <a:pt x="447177" y="1754404"/>
                      <a:pt x="243979" y="1637412"/>
                      <a:pt x="123905" y="1714381"/>
                    </a:cubicBezTo>
                    <a:lnTo>
                      <a:pt x="0" y="20463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CE1">
                  <a:lumMod val="5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6" name="Connecteur droit avec flèche 145">
                <a:extLst>
                  <a:ext uri="{FF2B5EF4-FFF2-40B4-BE49-F238E27FC236}">
                    <a16:creationId xmlns:a16="http://schemas.microsoft.com/office/drawing/2014/main" id="{643493B9-563B-41F6-A26E-39BF1673F3A3}"/>
                  </a:ext>
                </a:extLst>
              </p:cNvPr>
              <p:cNvCxnSpPr>
                <a:cxnSpLocks/>
              </p:cNvCxnSpPr>
              <p:nvPr/>
            </p:nvCxnSpPr>
            <p:spPr>
              <a:xfrm rot="21037710">
                <a:off x="4776452" y="1289483"/>
                <a:ext cx="157023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47" name="Connecteur droit avec flèche 146">
                <a:extLst>
                  <a:ext uri="{FF2B5EF4-FFF2-40B4-BE49-F238E27FC236}">
                    <a16:creationId xmlns:a16="http://schemas.microsoft.com/office/drawing/2014/main" id="{A9415CB3-2DBD-41D5-B403-5FE989BF24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8198" y="2635608"/>
                <a:ext cx="928729" cy="8667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  <a:tailEnd type="arrow"/>
              </a:ln>
              <a:effectLst/>
            </p:spPr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D593859F-335A-401A-B2A4-6FBD5D51BFF7}"/>
                      </a:ext>
                    </a:extLst>
                  </p:cNvPr>
                  <p:cNvSpPr/>
                  <p:nvPr/>
                </p:nvSpPr>
                <p:spPr>
                  <a:xfrm rot="21037710">
                    <a:off x="5200484" y="971871"/>
                    <a:ext cx="38664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fr-FR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D593859F-335A-401A-B2A4-6FBD5D51BFF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1037710">
                    <a:off x="5200484" y="971871"/>
                    <a:ext cx="38664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E2F2B0ED-0ED1-4A94-80AC-1C70112ED5CA}"/>
                  </a:ext>
                </a:extLst>
              </p:cNvPr>
              <p:cNvSpPr txBox="1"/>
              <p:nvPr/>
            </p:nvSpPr>
            <p:spPr>
              <a:xfrm>
                <a:off x="3349439" y="3454868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z</a:t>
                </a:r>
              </a:p>
            </p:txBody>
          </p:sp>
          <p:cxnSp>
            <p:nvCxnSpPr>
              <p:cNvPr id="150" name="Connecteur droit avec flèche 149">
                <a:extLst>
                  <a:ext uri="{FF2B5EF4-FFF2-40B4-BE49-F238E27FC236}">
                    <a16:creationId xmlns:a16="http://schemas.microsoft.com/office/drawing/2014/main" id="{38107331-90CC-42AA-B4C6-0F3492DD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4545" y="1698825"/>
                <a:ext cx="0" cy="211002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  <a:tailEnd type="arrow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09B5FCFB-B76F-46FC-8EDA-345B410FF3A6}"/>
                      </a:ext>
                    </a:extLst>
                  </p:cNvPr>
                  <p:cNvSpPr/>
                  <p:nvPr/>
                </p:nvSpPr>
                <p:spPr>
                  <a:xfrm>
                    <a:off x="5087605" y="2304535"/>
                    <a:ext cx="36901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fr-FR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oMath>
                      </m:oMathPara>
                    </a14:m>
                    <a:endParaRPr kumimoji="0" lang="fr-F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255DCA0D-7DF2-44E8-BABC-216152F4432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87605" y="2304535"/>
                    <a:ext cx="36901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2" name="Accolade ouvrante 151">
                <a:extLst>
                  <a:ext uri="{FF2B5EF4-FFF2-40B4-BE49-F238E27FC236}">
                    <a16:creationId xmlns:a16="http://schemas.microsoft.com/office/drawing/2014/main" id="{0454A104-4DA4-4E35-A0E1-49A266F5378E}"/>
                  </a:ext>
                </a:extLst>
              </p:cNvPr>
              <p:cNvSpPr/>
              <p:nvPr/>
            </p:nvSpPr>
            <p:spPr>
              <a:xfrm rot="8936361">
                <a:off x="6526606" y="1106057"/>
                <a:ext cx="386644" cy="480598"/>
              </a:xfrm>
              <a:prstGeom prst="leftBrac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C3B18F80-BAAD-4AEA-AF7D-1E8DF1EBF5A7}"/>
                  </a:ext>
                </a:extLst>
              </p:cNvPr>
              <p:cNvSpPr/>
              <p:nvPr/>
            </p:nvSpPr>
            <p:spPr>
              <a:xfrm>
                <a:off x="3742947" y="1700452"/>
                <a:ext cx="709858" cy="2071815"/>
              </a:xfrm>
              <a:prstGeom prst="rect">
                <a:avLst/>
              </a:prstGeom>
              <a:solidFill>
                <a:srgbClr val="4BACC6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8B767BBB-BCCA-4CB5-9A06-511C664FD5A1}"/>
              </a:ext>
            </a:extLst>
          </p:cNvPr>
          <p:cNvCxnSpPr/>
          <p:nvPr/>
        </p:nvCxnSpPr>
        <p:spPr bwMode="auto">
          <a:xfrm>
            <a:off x="3768645" y="3113801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0D3F4B2F-E133-4BED-89D8-FC1121F606DC}"/>
                  </a:ext>
                </a:extLst>
              </p:cNvPr>
              <p:cNvSpPr txBox="1"/>
              <p:nvPr/>
            </p:nvSpPr>
            <p:spPr>
              <a:xfrm>
                <a:off x="651510" y="928053"/>
                <a:ext cx="94160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● </a:t>
                </a:r>
                <a:r>
                  <a:rPr lang="en-US" dirty="0"/>
                  <a:t>The total specific surface area of the macropore–matrix interface is discretized in </a:t>
                </a:r>
                <a14:m>
                  <m:oMath xmlns:m="http://schemas.openxmlformats.org/officeDocument/2006/math">
                    <m:r>
                      <a:rPr kumimoji="0" lang="fr-FR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dirty="0"/>
                  <a:t> sections </a:t>
                </a:r>
                <a:endParaRPr lang="fr-FR" dirty="0"/>
              </a:p>
            </p:txBody>
          </p:sp>
        </mc:Choice>
        <mc:Fallback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0D3F4B2F-E133-4BED-89D8-FC1121F60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0" y="928053"/>
                <a:ext cx="9416034" cy="369332"/>
              </a:xfrm>
              <a:prstGeom prst="rect">
                <a:avLst/>
              </a:prstGeom>
              <a:blipFill>
                <a:blip r:embed="rId8"/>
                <a:stretch>
                  <a:fillRect l="-583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ZoneTexte 57">
            <a:extLst>
              <a:ext uri="{FF2B5EF4-FFF2-40B4-BE49-F238E27FC236}">
                <a16:creationId xmlns:a16="http://schemas.microsoft.com/office/drawing/2014/main" id="{B78BEBF9-9E33-4634-949B-95A4776B5942}"/>
              </a:ext>
            </a:extLst>
          </p:cNvPr>
          <p:cNvSpPr txBox="1"/>
          <p:nvPr/>
        </p:nvSpPr>
        <p:spPr bwMode="auto">
          <a:xfrm>
            <a:off x="657606" y="1290765"/>
            <a:ext cx="11534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● </a:t>
            </a:r>
            <a:r>
              <a:rPr lang="fr-FR" dirty="0" err="1">
                <a:solidFill>
                  <a:prstClr val="black"/>
                </a:solidFill>
              </a:rPr>
              <a:t>Each</a:t>
            </a:r>
            <a:r>
              <a:rPr lang="fr-FR" dirty="0">
                <a:solidFill>
                  <a:prstClr val="black"/>
                </a:solidFill>
              </a:rPr>
              <a:t> section corresponds to a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horizontal représentation of the matrix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where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horizontal Richards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equation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solved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lang="fr-FR" sz="1800" b="0" i="0" u="none" strike="noStrike" baseline="0" dirty="0">
              <a:solidFill>
                <a:srgbClr val="000000"/>
              </a:solidFill>
              <a:latin typeface="Charis SIL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haris SIL"/>
              </a:rPr>
              <a:t> to keep track of the horizontal distribution of water in the soil matrix 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D8F5413D-20EF-44A0-9D8F-909F04159155}"/>
                  </a:ext>
                </a:extLst>
              </p:cNvPr>
              <p:cNvSpPr txBox="1"/>
              <p:nvPr/>
            </p:nvSpPr>
            <p:spPr>
              <a:xfrm>
                <a:off x="6348222" y="1915332"/>
                <a:ext cx="8206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D8F5413D-20EF-44A0-9D8F-909F04159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222" y="1915332"/>
                <a:ext cx="8206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954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 Box 23">
            <a:extLst>
              <a:ext uri="{FF2B5EF4-FFF2-40B4-BE49-F238E27FC236}">
                <a16:creationId xmlns:a16="http://schemas.microsoft.com/office/drawing/2014/main" id="{C8CF89EE-AF1C-482C-98B4-2E3DBB65E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A new — pseudo 2D — model of macropore &amp; matrix flow</a:t>
            </a:r>
            <a:endParaRPr lang="en-US" sz="16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7A9DA90-EBD6-4E8F-B67A-3AD44F796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4208" y="728416"/>
            <a:ext cx="4419880" cy="494103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CA8306-EBDD-4495-B5ED-B11727D9F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34464" y="5670363"/>
            <a:ext cx="1086002" cy="4286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A708F0A-46BC-4DDD-B883-A9722412E5E7}"/>
              </a:ext>
            </a:extLst>
          </p:cNvPr>
          <p:cNvSpPr txBox="1"/>
          <p:nvPr/>
        </p:nvSpPr>
        <p:spPr bwMode="auto">
          <a:xfrm rot="16200000">
            <a:off x="-1598034" y="3076448"/>
            <a:ext cx="35654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Water </a:t>
            </a:r>
            <a:r>
              <a:rPr lang="fr-FR" dirty="0" err="1"/>
              <a:t>amount</a:t>
            </a:r>
            <a:r>
              <a:rPr lang="fr-FR" dirty="0"/>
              <a:t> </a:t>
            </a:r>
            <a:r>
              <a:rPr lang="fr-FR" dirty="0" err="1"/>
              <a:t>stored</a:t>
            </a:r>
            <a:r>
              <a:rPr lang="fr-FR" dirty="0"/>
              <a:t> in the </a:t>
            </a:r>
            <a:r>
              <a:rPr lang="fr-FR" dirty="0" err="1"/>
              <a:t>soil</a:t>
            </a:r>
            <a:r>
              <a:rPr lang="fr-FR" dirty="0"/>
              <a:t> (m)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C488EB-AD5F-4028-A8C8-4534F327F597}"/>
              </a:ext>
            </a:extLst>
          </p:cNvPr>
          <p:cNvSpPr txBox="1"/>
          <p:nvPr/>
        </p:nvSpPr>
        <p:spPr bwMode="auto">
          <a:xfrm>
            <a:off x="2481072" y="833713"/>
            <a:ext cx="852678" cy="19236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50" dirty="0" err="1"/>
              <a:t>initially</a:t>
            </a:r>
            <a:r>
              <a:rPr lang="fr-FR" sz="1250" dirty="0"/>
              <a:t> dry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E222F5-C27F-4AA3-A373-6CE245FFECD5}"/>
              </a:ext>
            </a:extLst>
          </p:cNvPr>
          <p:cNvSpPr txBox="1"/>
          <p:nvPr/>
        </p:nvSpPr>
        <p:spPr bwMode="auto">
          <a:xfrm>
            <a:off x="2481072" y="3286591"/>
            <a:ext cx="852678" cy="192360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250" dirty="0" err="1"/>
              <a:t>initially</a:t>
            </a:r>
            <a:r>
              <a:rPr lang="fr-FR" sz="1250" dirty="0"/>
              <a:t> </a:t>
            </a:r>
            <a:r>
              <a:rPr lang="fr-FR" sz="1250" dirty="0" err="1"/>
              <a:t>wet</a:t>
            </a:r>
            <a:endParaRPr lang="fr-FR" sz="125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208DE97-C753-46E4-A929-F7BAC9D2D63B}"/>
              </a:ext>
            </a:extLst>
          </p:cNvPr>
          <p:cNvSpPr txBox="1"/>
          <p:nvPr/>
        </p:nvSpPr>
        <p:spPr bwMode="auto">
          <a:xfrm rot="20048910">
            <a:off x="1765841" y="2251067"/>
            <a:ext cx="11930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haris SIL"/>
              </a:rPr>
              <a:t>old  model</a:t>
            </a:r>
            <a:endParaRPr lang="fr-FR" sz="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D34B5E-3E85-40A2-83F1-A666780B3F1C}"/>
              </a:ext>
            </a:extLst>
          </p:cNvPr>
          <p:cNvSpPr txBox="1"/>
          <p:nvPr/>
        </p:nvSpPr>
        <p:spPr bwMode="auto">
          <a:xfrm rot="20048910">
            <a:off x="1299115" y="1631942"/>
            <a:ext cx="11930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u="none" strike="noStrike" baseline="0" dirty="0">
                <a:solidFill>
                  <a:srgbClr val="FF0000"/>
                </a:solidFill>
                <a:latin typeface="Charis SIL"/>
              </a:rPr>
              <a:t>new  model</a:t>
            </a:r>
            <a:endParaRPr lang="fr-FR" sz="1500" dirty="0">
              <a:solidFill>
                <a:srgbClr val="FF000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067FEF6-03D1-4790-A719-71750780F4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9"/>
          <a:stretch/>
        </p:blipFill>
        <p:spPr bwMode="auto">
          <a:xfrm>
            <a:off x="5660136" y="765137"/>
            <a:ext cx="4133088" cy="493042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B202F28-4A21-4E5D-A60D-7482561DC98D}"/>
              </a:ext>
            </a:extLst>
          </p:cNvPr>
          <p:cNvSpPr txBox="1"/>
          <p:nvPr/>
        </p:nvSpPr>
        <p:spPr bwMode="auto">
          <a:xfrm rot="16200000">
            <a:off x="3183458" y="2938927"/>
            <a:ext cx="41056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Profile </a:t>
            </a:r>
            <a:r>
              <a:rPr lang="fr-FR" dirty="0" err="1"/>
              <a:t>cumulated</a:t>
            </a:r>
            <a:r>
              <a:rPr lang="fr-FR" dirty="0"/>
              <a:t> </a:t>
            </a:r>
            <a:r>
              <a:rPr lang="fr-FR" dirty="0" err="1"/>
              <a:t>exchanged</a:t>
            </a:r>
            <a:r>
              <a:rPr lang="fr-FR" dirty="0"/>
              <a:t> flux </a:t>
            </a:r>
            <a:r>
              <a:rPr lang="fr-FR" dirty="0" err="1"/>
              <a:t>density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macropores to the matrix (m s</a:t>
            </a:r>
            <a:r>
              <a:rPr lang="fr-FR" baseline="30000" dirty="0"/>
              <a:t>-1</a:t>
            </a:r>
            <a:r>
              <a:rPr lang="fr-FR" dirty="0"/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Text Box 23">
            <a:extLst>
              <a:ext uri="{FF2B5EF4-FFF2-40B4-BE49-F238E27FC236}">
                <a16:creationId xmlns:a16="http://schemas.microsoft.com/office/drawing/2014/main" id="{91CFD247-5D4A-4FD4-B5EB-F88BCBF04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Conclusion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86F24-963C-406C-A75E-F881CC2479E3}"/>
              </a:ext>
            </a:extLst>
          </p:cNvPr>
          <p:cNvSpPr/>
          <p:nvPr/>
        </p:nvSpPr>
        <p:spPr>
          <a:xfrm>
            <a:off x="822348" y="3146830"/>
            <a:ext cx="49997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● The new model opens up the possibility to use </a:t>
            </a:r>
            <a:r>
              <a:rPr lang="en-US" sz="2200" b="1" dirty="0"/>
              <a:t>measured or modeled </a:t>
            </a:r>
            <a:r>
              <a:rPr lang="en-US" sz="2200" b="1" i="1" dirty="0"/>
              <a:t>d </a:t>
            </a:r>
            <a:r>
              <a:rPr lang="en-US" sz="2200" b="1" dirty="0"/>
              <a:t>values</a:t>
            </a:r>
            <a:endParaRPr lang="en-US" sz="2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663466-F1E1-42BF-A0B0-905BC1496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102" y="3174470"/>
            <a:ext cx="4414217" cy="78923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3846D23-4933-45A8-A250-44F0A940AC7F}"/>
              </a:ext>
            </a:extLst>
          </p:cNvPr>
          <p:cNvGrpSpPr/>
          <p:nvPr/>
        </p:nvGrpSpPr>
        <p:grpSpPr>
          <a:xfrm>
            <a:off x="6326659" y="664645"/>
            <a:ext cx="3517189" cy="1902016"/>
            <a:chOff x="814175" y="2985172"/>
            <a:chExt cx="3639951" cy="2033433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304DF2C-8409-42E2-8757-2C9A6187C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15" t="52578" r="48473" b="4123"/>
            <a:stretch/>
          </p:blipFill>
          <p:spPr>
            <a:xfrm>
              <a:off x="1309370" y="3021239"/>
              <a:ext cx="3043556" cy="1605564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2658761-75B3-4140-B197-A160700A3322}"/>
                </a:ext>
              </a:extLst>
            </p:cNvPr>
            <p:cNvSpPr txBox="1"/>
            <p:nvPr/>
          </p:nvSpPr>
          <p:spPr bwMode="auto">
            <a:xfrm>
              <a:off x="1479291" y="4673111"/>
              <a:ext cx="2974835" cy="3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dirty="0"/>
                <a:t>Macropore water content (m</a:t>
              </a:r>
              <a:r>
                <a:rPr lang="fr-FR" sz="1500" baseline="30000" dirty="0"/>
                <a:t>3 </a:t>
              </a:r>
              <a:r>
                <a:rPr lang="fr-FR" sz="1500" dirty="0"/>
                <a:t>m</a:t>
              </a:r>
              <a:r>
                <a:rPr lang="fr-FR" sz="1500" baseline="30000" dirty="0"/>
                <a:t>-3</a:t>
              </a:r>
              <a:r>
                <a:rPr lang="fr-FR" sz="1500" dirty="0"/>
                <a:t>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817D0AE6-77B0-46E9-9DB9-F86465638706}"/>
                </a:ext>
              </a:extLst>
            </p:cNvPr>
            <p:cNvSpPr txBox="1"/>
            <p:nvPr/>
          </p:nvSpPr>
          <p:spPr bwMode="auto">
            <a:xfrm rot="16200000">
              <a:off x="285698" y="3513649"/>
              <a:ext cx="1630287" cy="573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dirty="0" err="1"/>
                <a:t>Wetted</a:t>
              </a:r>
              <a:r>
                <a:rPr lang="fr-FR" sz="1500" dirty="0"/>
                <a:t> </a:t>
              </a:r>
              <a:r>
                <a:rPr lang="fr-FR" sz="1500" dirty="0" err="1"/>
                <a:t>specific</a:t>
              </a:r>
              <a:r>
                <a:rPr lang="fr-FR" sz="1500" dirty="0"/>
                <a:t> surface area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68576E0-6DA0-4670-87B7-909FB50D7916}"/>
              </a:ext>
            </a:extLst>
          </p:cNvPr>
          <p:cNvSpPr/>
          <p:nvPr/>
        </p:nvSpPr>
        <p:spPr>
          <a:xfrm>
            <a:off x="871312" y="781975"/>
            <a:ext cx="51012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● 3D and 4D X-ray CT data were used for the first time to determine the parameters of a permeability model that were to date calibrated to fit the experimental data. </a:t>
            </a:r>
            <a:endParaRPr lang="fr-FR" sz="2200" dirty="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FE85613-5671-4AD2-9E98-879710D95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74946" y="384858"/>
            <a:ext cx="1515682" cy="21766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CBE055-5A04-41FA-B1E6-7D917CB11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5606" y="3943897"/>
            <a:ext cx="2063418" cy="205837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DC0B070-E56B-493A-BBDC-BEA0F6943C86}"/>
              </a:ext>
            </a:extLst>
          </p:cNvPr>
          <p:cNvSpPr txBox="1"/>
          <p:nvPr/>
        </p:nvSpPr>
        <p:spPr>
          <a:xfrm>
            <a:off x="9745883" y="6023194"/>
            <a:ext cx="22107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Link to the related paper</a:t>
            </a:r>
            <a:endParaRPr lang="fr-FR" sz="2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B76F94-149C-4A5D-BC0A-F22CBFFD9743}"/>
              </a:ext>
            </a:extLst>
          </p:cNvPr>
          <p:cNvSpPr/>
          <p:nvPr/>
        </p:nvSpPr>
        <p:spPr bwMode="auto">
          <a:xfrm>
            <a:off x="850091" y="2457622"/>
            <a:ext cx="91504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● Made it possible to test the model and propose an improved version.    </a:t>
            </a:r>
            <a:endParaRPr lang="fr-FR" sz="2200" dirty="0"/>
          </a:p>
        </p:txBody>
      </p:sp>
      <p:pic>
        <p:nvPicPr>
          <p:cNvPr id="21" name="Picture 2" descr="06 octobre 2015 - La plate-forme VSoil (Virtual Soil ...">
            <a:extLst>
              <a:ext uri="{FF2B5EF4-FFF2-40B4-BE49-F238E27FC236}">
                <a16:creationId xmlns:a16="http://schemas.microsoft.com/office/drawing/2014/main" id="{81620A7A-3E42-4039-8E5D-66A57C6E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6" y="4155756"/>
            <a:ext cx="1944546" cy="19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A0B0F9D-CB9A-4BFF-8EBD-B6FAFFC07C4A}"/>
              </a:ext>
            </a:extLst>
          </p:cNvPr>
          <p:cNvSpPr txBox="1"/>
          <p:nvPr/>
        </p:nvSpPr>
        <p:spPr>
          <a:xfrm>
            <a:off x="798654" y="6044752"/>
            <a:ext cx="22223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/>
              <a:t>vsoil.hub.inrae.fr/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34D6CB-AC68-4F10-8CE2-07E104BBE980}"/>
              </a:ext>
            </a:extLst>
          </p:cNvPr>
          <p:cNvSpPr/>
          <p:nvPr/>
        </p:nvSpPr>
        <p:spPr bwMode="auto">
          <a:xfrm>
            <a:off x="2977168" y="4526148"/>
            <a:ext cx="44422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● Both models will be made available in the Vsoil platform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4DAE91-E496-4D17-82F5-03C8EBC65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8" b="50812"/>
          <a:stretch/>
        </p:blipFill>
        <p:spPr>
          <a:xfrm>
            <a:off x="1066524" y="1554480"/>
            <a:ext cx="10826303" cy="3246439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2A6925E-0854-428E-9802-CA0329F096F1}"/>
              </a:ext>
            </a:extLst>
          </p:cNvPr>
          <p:cNvCxnSpPr>
            <a:cxnSpLocks/>
          </p:cNvCxnSpPr>
          <p:nvPr/>
        </p:nvCxnSpPr>
        <p:spPr>
          <a:xfrm flipV="1">
            <a:off x="2554224" y="2905211"/>
            <a:ext cx="2370081" cy="16058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AF1756-5D35-4AD7-81BE-32F78B332668}"/>
              </a:ext>
            </a:extLst>
          </p:cNvPr>
          <p:cNvCxnSpPr>
            <a:cxnSpLocks/>
          </p:cNvCxnSpPr>
          <p:nvPr/>
        </p:nvCxnSpPr>
        <p:spPr>
          <a:xfrm flipV="1">
            <a:off x="7942374" y="3271520"/>
            <a:ext cx="3558746" cy="13024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9C44B391-0866-447A-B944-293E58FE2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1478881"/>
            <a:ext cx="369239" cy="3446237"/>
          </a:xfrm>
          <a:prstGeom prst="rect">
            <a:avLst/>
          </a:prstGeom>
        </p:spPr>
      </p:pic>
      <p:sp>
        <p:nvSpPr>
          <p:cNvPr id="18" name="Text Box 23">
            <a:extLst>
              <a:ext uri="{FF2B5EF4-FFF2-40B4-BE49-F238E27FC236}">
                <a16:creationId xmlns:a16="http://schemas.microsoft.com/office/drawing/2014/main" id="{055A093C-1376-4190-88B7-E3954640A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Link between total water amount exchanged and time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EF09000-FD24-4D44-BF3F-D2A76A62113E}"/>
                  </a:ext>
                </a:extLst>
              </p:cNvPr>
              <p:cNvSpPr txBox="1"/>
              <p:nvPr/>
            </p:nvSpPr>
            <p:spPr>
              <a:xfrm>
                <a:off x="5781040" y="4973320"/>
                <a:ext cx="1087349" cy="5682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5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500" b="1" i="0">
                              <a:latin typeface="Cambria Math" panose="02040503050406030204" pitchFamily="18" charset="0"/>
                            </a:rPr>
                            <m:t>𝐭𝐢𝐦𝐞</m:t>
                          </m:r>
                        </m:e>
                        <m:sup>
                          <m:r>
                            <a:rPr lang="fr-FR" sz="25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5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5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sz="25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2500" b="1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EF09000-FD24-4D44-BF3F-D2A76A621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40" y="4973320"/>
                <a:ext cx="1087349" cy="568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606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68651353" name="Image 110"/>
          <p:cNvPicPr>
            <a:picLocks noChangeAspect="1"/>
          </p:cNvPicPr>
          <p:nvPr/>
        </p:nvPicPr>
        <p:blipFill rotWithShape="1">
          <a:blip r:embed="rId3"/>
          <a:srcRect l="480" t="54553" r="78755" b="1212"/>
          <a:stretch/>
        </p:blipFill>
        <p:spPr bwMode="auto">
          <a:xfrm rot="20555124">
            <a:off x="1032603" y="1656370"/>
            <a:ext cx="725861" cy="612396"/>
          </a:xfrm>
          <a:prstGeom prst="rect">
            <a:avLst/>
          </a:prstGeom>
        </p:spPr>
      </p:pic>
      <p:pic>
        <p:nvPicPr>
          <p:cNvPr id="1855022254" name="Image 111"/>
          <p:cNvPicPr>
            <a:picLocks noChangeAspect="1"/>
          </p:cNvPicPr>
          <p:nvPr/>
        </p:nvPicPr>
        <p:blipFill rotWithShape="1">
          <a:blip r:embed="rId3"/>
          <a:srcRect l="367" t="55824" r="55030" b="-58"/>
          <a:stretch/>
        </p:blipFill>
        <p:spPr bwMode="auto">
          <a:xfrm>
            <a:off x="4615962" y="1606547"/>
            <a:ext cx="1559172" cy="612396"/>
          </a:xfrm>
          <a:prstGeom prst="rect">
            <a:avLst/>
          </a:prstGeom>
        </p:spPr>
      </p:pic>
      <p:pic>
        <p:nvPicPr>
          <p:cNvPr id="604943464" name="Image 106"/>
          <p:cNvPicPr>
            <a:picLocks noChangeAspect="1"/>
          </p:cNvPicPr>
          <p:nvPr/>
        </p:nvPicPr>
        <p:blipFill rotWithShape="1">
          <a:blip r:embed="rId3"/>
          <a:srcRect l="480" t="54553" r="-480" b="1212"/>
          <a:stretch/>
        </p:blipFill>
        <p:spPr bwMode="auto">
          <a:xfrm>
            <a:off x="1135178" y="1635853"/>
            <a:ext cx="3495675" cy="612396"/>
          </a:xfrm>
          <a:prstGeom prst="rect">
            <a:avLst/>
          </a:prstGeom>
        </p:spPr>
      </p:pic>
      <p:pic>
        <p:nvPicPr>
          <p:cNvPr id="1063879109" name="Picture 3" descr="C:\Users\emichel\Documents\____tous documents_____\2020_03_12 AG EMMAH\vers-de-terre.jpg"/>
          <p:cNvPicPr>
            <a:picLocks noChangeAspect="1" noChangeArrowheads="1"/>
          </p:cNvPicPr>
          <p:nvPr/>
        </p:nvPicPr>
        <p:blipFill rotWithShape="1">
          <a:blip r:embed="rId4"/>
          <a:srcRect l="29174" t="15147" b="1"/>
          <a:stretch/>
        </p:blipFill>
        <p:spPr bwMode="auto">
          <a:xfrm>
            <a:off x="1117601" y="1987062"/>
            <a:ext cx="5072850" cy="4237458"/>
          </a:xfrm>
          <a:prstGeom prst="roundRect">
            <a:avLst>
              <a:gd name="adj" fmla="val 8173"/>
            </a:avLst>
          </a:prstGeom>
          <a:noFill/>
        </p:spPr>
      </p:pic>
      <p:pic>
        <p:nvPicPr>
          <p:cNvPr id="1443290998" name="Image 26"/>
          <p:cNvPicPr>
            <a:picLocks noChangeAspect="1"/>
          </p:cNvPicPr>
          <p:nvPr/>
        </p:nvPicPr>
        <p:blipFill rotWithShape="1">
          <a:blip r:embed="rId5"/>
          <a:srcRect t="507" r="1733"/>
          <a:stretch/>
        </p:blipFill>
        <p:spPr bwMode="auto">
          <a:xfrm rot="2251066">
            <a:off x="1410387" y="3966762"/>
            <a:ext cx="1525675" cy="788116"/>
          </a:xfrm>
          <a:prstGeom prst="rect">
            <a:avLst/>
          </a:prstGeom>
        </p:spPr>
      </p:pic>
      <p:pic>
        <p:nvPicPr>
          <p:cNvPr id="1414880086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>
            <a:off x="819150" y="635231"/>
            <a:ext cx="1439074" cy="1439074"/>
          </a:xfrm>
          <a:prstGeom prst="rect">
            <a:avLst/>
          </a:prstGeom>
          <a:noFill/>
        </p:spPr>
      </p:pic>
      <p:pic>
        <p:nvPicPr>
          <p:cNvPr id="1844832180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 flipH="1">
            <a:off x="1650528" y="438149"/>
            <a:ext cx="1579005" cy="1579005"/>
          </a:xfrm>
          <a:prstGeom prst="rect">
            <a:avLst/>
          </a:prstGeom>
          <a:noFill/>
        </p:spPr>
      </p:pic>
      <p:cxnSp>
        <p:nvCxnSpPr>
          <p:cNvPr id="1115396959" name="Connecteur droit avec flèche 99"/>
          <p:cNvCxnSpPr>
            <a:cxnSpLocks/>
          </p:cNvCxnSpPr>
          <p:nvPr/>
        </p:nvCxnSpPr>
        <p:spPr bwMode="auto">
          <a:xfrm flipH="1">
            <a:off x="3493686" y="2724912"/>
            <a:ext cx="3181434" cy="1602232"/>
          </a:xfrm>
          <a:prstGeom prst="straightConnector1">
            <a:avLst/>
          </a:prstGeom>
          <a:ln w="76200">
            <a:solidFill>
              <a:srgbClr val="FFBF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0108148" name="ZoneTexte 8"/>
          <p:cNvSpPr txBox="1"/>
          <p:nvPr/>
        </p:nvSpPr>
        <p:spPr bwMode="auto">
          <a:xfrm rot="16199998">
            <a:off x="-72970" y="4709769"/>
            <a:ext cx="2121234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dirty="0" err="1"/>
              <a:t>Modified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Christophe Salin</a:t>
            </a:r>
            <a:endParaRPr dirty="0"/>
          </a:p>
        </p:txBody>
      </p:sp>
      <p:sp>
        <p:nvSpPr>
          <p:cNvPr id="38" name="Text Box 23">
            <a:extLst>
              <a:ext uri="{FF2B5EF4-FFF2-40B4-BE49-F238E27FC236}">
                <a16:creationId xmlns:a16="http://schemas.microsoft.com/office/drawing/2014/main" id="{8107EF06-3119-47E9-A18A-F6DB69235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Context</a:t>
            </a:r>
            <a:endParaRPr lang="en-US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E22574-50F8-4C49-BBCD-BB7FDA78E9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02" t="1" r="1686" b="61247"/>
          <a:stretch/>
        </p:blipFill>
        <p:spPr bwMode="auto">
          <a:xfrm>
            <a:off x="1919764" y="2182360"/>
            <a:ext cx="1354245" cy="1411232"/>
          </a:xfrm>
          <a:prstGeom prst="roundRect">
            <a:avLst>
              <a:gd name="adj" fmla="val 19368"/>
            </a:avLst>
          </a:prstGeom>
        </p:spPr>
      </p:pic>
      <p:sp>
        <p:nvSpPr>
          <p:cNvPr id="25" name="ZoneTexte 13">
            <a:extLst>
              <a:ext uri="{FF2B5EF4-FFF2-40B4-BE49-F238E27FC236}">
                <a16:creationId xmlns:a16="http://schemas.microsoft.com/office/drawing/2014/main" id="{BECFDFC3-6077-43F6-8C55-5DFADEBA1621}"/>
              </a:ext>
            </a:extLst>
          </p:cNvPr>
          <p:cNvSpPr txBox="1"/>
          <p:nvPr/>
        </p:nvSpPr>
        <p:spPr bwMode="auto">
          <a:xfrm>
            <a:off x="6568163" y="981075"/>
            <a:ext cx="45052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Earthworms and plants  </a:t>
            </a:r>
            <a:endParaRPr lang="en-US" b="1" dirty="0"/>
          </a:p>
        </p:txBody>
      </p:sp>
      <p:sp>
        <p:nvSpPr>
          <p:cNvPr id="26" name="ZoneTexte 141">
            <a:extLst>
              <a:ext uri="{FF2B5EF4-FFF2-40B4-BE49-F238E27FC236}">
                <a16:creationId xmlns:a16="http://schemas.microsoft.com/office/drawing/2014/main" id="{C07AB202-CC74-47D6-9EB9-82E8FE5B666B}"/>
              </a:ext>
            </a:extLst>
          </p:cNvPr>
          <p:cNvSpPr txBox="1"/>
          <p:nvPr/>
        </p:nvSpPr>
        <p:spPr bwMode="auto">
          <a:xfrm>
            <a:off x="6652202" y="2329207"/>
            <a:ext cx="39643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i="0" u="none" strike="noStrike" cap="none" spc="0" dirty="0">
                <a:ln>
                  <a:noFill/>
                </a:ln>
                <a:solidFill>
                  <a:srgbClr val="A89C8F"/>
                </a:solidFill>
                <a:latin typeface="Calibri"/>
                <a:ea typeface="Arial"/>
                <a:cs typeface="Arial"/>
              </a:rPr>
              <a:t>Macropores (&gt; 300 µm)</a:t>
            </a:r>
            <a:endParaRPr lang="en-US" dirty="0">
              <a:solidFill>
                <a:srgbClr val="A89C8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96">
                <a:extLst>
                  <a:ext uri="{FF2B5EF4-FFF2-40B4-BE49-F238E27FC236}">
                    <a16:creationId xmlns:a16="http://schemas.microsoft.com/office/drawing/2014/main" id="{0550DFF5-3F30-4D9D-8B74-8833AB2F3B21}"/>
                  </a:ext>
                </a:extLst>
              </p:cNvPr>
              <p:cNvSpPr txBox="1"/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/>
                  <a:t>● </a:t>
                </a: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contribute to regulation of water fluxes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availability of nutriments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stability of soil structure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b="1" i="0" u="none" strike="noStrike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endParaRPr lang="en-US" dirty="0"/>
              </a:p>
            </p:txBody>
          </p:sp>
        </mc:Choice>
        <mc:Fallback>
          <p:sp>
            <p:nvSpPr>
              <p:cNvPr id="28" name="ZoneTexte 96">
                <a:extLst>
                  <a:ext uri="{FF2B5EF4-FFF2-40B4-BE49-F238E27FC236}">
                    <a16:creationId xmlns:a16="http://schemas.microsoft.com/office/drawing/2014/main" id="{0550DFF5-3F30-4D9D-8B74-8833AB2F3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blipFill>
                <a:blip r:embed="rId8"/>
                <a:stretch>
                  <a:fillRect l="-1477" t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avec flèche 99">
            <a:extLst>
              <a:ext uri="{FF2B5EF4-FFF2-40B4-BE49-F238E27FC236}">
                <a16:creationId xmlns:a16="http://schemas.microsoft.com/office/drawing/2014/main" id="{57B979FD-B8EB-4386-A9FF-522015B504A9}"/>
              </a:ext>
            </a:extLst>
          </p:cNvPr>
          <p:cNvCxnSpPr>
            <a:cxnSpLocks/>
          </p:cNvCxnSpPr>
          <p:nvPr/>
        </p:nvCxnSpPr>
        <p:spPr bwMode="auto">
          <a:xfrm flipH="1">
            <a:off x="2660904" y="2743200"/>
            <a:ext cx="3968496" cy="265176"/>
          </a:xfrm>
          <a:prstGeom prst="straightConnector1">
            <a:avLst/>
          </a:prstGeom>
          <a:ln w="76200">
            <a:solidFill>
              <a:srgbClr val="FFBF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EF85161-1649-489E-A896-AD5ED7C4EDEE}"/>
                  </a:ext>
                </a:extLst>
              </p:cNvPr>
              <p:cNvSpPr/>
              <p:nvPr/>
            </p:nvSpPr>
            <p:spPr>
              <a:xfrm>
                <a:off x="4572000" y="1351636"/>
                <a:ext cx="3424142" cy="8366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/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ma</m:t>
                                  </m:r>
                                  <m: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bSup>
                            </m:e>
                            <m:sup/>
                          </m:sSup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  <m: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  <m:sup/>
                          </m:sSub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EF85161-1649-489E-A896-AD5ED7C4E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51636"/>
                <a:ext cx="3424142" cy="8366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3FDBA2-AE7A-4954-9A12-9BF6E9B276A0}"/>
                  </a:ext>
                </a:extLst>
              </p:cNvPr>
              <p:cNvSpPr/>
              <p:nvPr/>
            </p:nvSpPr>
            <p:spPr>
              <a:xfrm>
                <a:off x="257947" y="1075355"/>
                <a:ext cx="2396938" cy="521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500" b="1" i="1" smtClean="0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00" b="1" i="1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fr-FR" sz="2500" b="1" i="0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  <m:t>𝐞𝐱𝐜𝐡</m:t>
                          </m:r>
                        </m:sub>
                      </m:sSub>
                      <m:r>
                        <a:rPr lang="fr-FR" sz="2500" b="1" i="0">
                          <a:solidFill>
                            <a:srgbClr val="15FF15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2500" b="1" i="1">
                          <a:solidFill>
                            <a:srgbClr val="15FF15"/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sSup>
                        <m:sSupPr>
                          <m:ctrlPr>
                            <a:rPr lang="fr-FR" sz="2500" b="1" i="1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2500" b="1" i="1">
                                  <a:solidFill>
                                    <a:srgbClr val="15FF1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500" b="1" i="1">
                                  <a:solidFill>
                                    <a:srgbClr val="15FF15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fr-FR" sz="2500" b="1" i="0">
                                  <a:solidFill>
                                    <a:srgbClr val="15FF15"/>
                                  </a:solidFill>
                                  <a:latin typeface="Cambria Math" panose="02040503050406030204" pitchFamily="18" charset="0"/>
                                </a:rPr>
                                <m:t>𝐦𝐚</m:t>
                              </m:r>
                            </m:sub>
                          </m:sSub>
                        </m:e>
                        <m:sup>
                          <m:r>
                            <a:rPr lang="fr-FR" sz="2500" b="1" i="1">
                              <a:solidFill>
                                <a:srgbClr val="15FF15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lang="fr-FR" sz="2500" b="1" dirty="0">
                  <a:solidFill>
                    <a:srgbClr val="15FF15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3FDBA2-AE7A-4954-9A12-9BF6E9B27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47" y="1075355"/>
                <a:ext cx="2396938" cy="521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5E781C2-3828-4D14-B89D-6749BF515C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39251" y="2430684"/>
            <a:ext cx="7676081" cy="4289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3F3627C-06B1-492F-A08E-C031C8FC1051}"/>
                  </a:ext>
                </a:extLst>
              </p:cNvPr>
              <p:cNvSpPr/>
              <p:nvPr/>
            </p:nvSpPr>
            <p:spPr>
              <a:xfrm>
                <a:off x="257947" y="1608760"/>
                <a:ext cx="3195490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𝑒𝑥𝑐h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  <m: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  <m:sup/>
                          </m:sSub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3F3627C-06B1-492F-A08E-C031C8FC1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47" y="1608760"/>
                <a:ext cx="3195490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76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A0C20C-93A3-4EC9-8960-4F81121F7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8"/>
          <a:stretch/>
        </p:blipFill>
        <p:spPr>
          <a:xfrm>
            <a:off x="2205259" y="701040"/>
            <a:ext cx="7712268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49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D84BD9-657B-4EDD-A296-1C0D27312135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1881580" y="1387475"/>
            <a:ext cx="8735312" cy="5297805"/>
          </a:xfrm>
          <a:prstGeom prst="rect">
            <a:avLst/>
          </a:prstGeom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2A65F736-5717-4BF3-9E70-374FE89D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Grey-level histogram</a:t>
            </a:r>
            <a:endParaRPr lang="en-US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C72105-37EB-44FD-AAF2-0C6CA1F9B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900603" y="832433"/>
            <a:ext cx="7127317" cy="5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5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874137-6A18-4A88-9C1F-E8A90F7F1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83" y="1204410"/>
            <a:ext cx="6339469" cy="5237544"/>
          </a:xfrm>
          <a:prstGeom prst="rect">
            <a:avLst/>
          </a:prstGeom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40F7D021-293C-4B0F-AE50-CA73E9D84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Grey-level histogram of subtracted images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2056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D949E2-F29D-417C-8120-36005203B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937167"/>
            <a:ext cx="5778750" cy="19431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0F0F78-B0E2-4625-9235-EAA0FF946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639" y="934754"/>
            <a:ext cx="5516127" cy="18846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6589F6-93B6-43A1-B269-EC169E7B0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39" y="3005860"/>
            <a:ext cx="5779359" cy="19471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CBC860B-6B63-4379-8343-144FA3A59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840" y="2939392"/>
            <a:ext cx="5532120" cy="19656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7F732A-46CA-4915-9197-D33214692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57536"/>
            <a:ext cx="6126480" cy="173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70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68651353" name="Image 110"/>
          <p:cNvPicPr>
            <a:picLocks noChangeAspect="1"/>
          </p:cNvPicPr>
          <p:nvPr/>
        </p:nvPicPr>
        <p:blipFill rotWithShape="1">
          <a:blip r:embed="rId3"/>
          <a:srcRect l="480" t="54553" r="78755" b="1212"/>
          <a:stretch/>
        </p:blipFill>
        <p:spPr bwMode="auto">
          <a:xfrm rot="20555124">
            <a:off x="1032603" y="1656370"/>
            <a:ext cx="725861" cy="612396"/>
          </a:xfrm>
          <a:prstGeom prst="rect">
            <a:avLst/>
          </a:prstGeom>
        </p:spPr>
      </p:pic>
      <p:pic>
        <p:nvPicPr>
          <p:cNvPr id="1855022254" name="Image 111"/>
          <p:cNvPicPr>
            <a:picLocks noChangeAspect="1"/>
          </p:cNvPicPr>
          <p:nvPr/>
        </p:nvPicPr>
        <p:blipFill rotWithShape="1">
          <a:blip r:embed="rId3"/>
          <a:srcRect l="367" t="55824" r="55030" b="-58"/>
          <a:stretch/>
        </p:blipFill>
        <p:spPr bwMode="auto">
          <a:xfrm>
            <a:off x="4615962" y="1606547"/>
            <a:ext cx="1559172" cy="612396"/>
          </a:xfrm>
          <a:prstGeom prst="rect">
            <a:avLst/>
          </a:prstGeom>
        </p:spPr>
      </p:pic>
      <p:pic>
        <p:nvPicPr>
          <p:cNvPr id="604943464" name="Image 106"/>
          <p:cNvPicPr>
            <a:picLocks noChangeAspect="1"/>
          </p:cNvPicPr>
          <p:nvPr/>
        </p:nvPicPr>
        <p:blipFill rotWithShape="1">
          <a:blip r:embed="rId3"/>
          <a:srcRect l="480" t="54553" r="-480" b="1212"/>
          <a:stretch/>
        </p:blipFill>
        <p:spPr bwMode="auto">
          <a:xfrm>
            <a:off x="1135178" y="1635853"/>
            <a:ext cx="3495675" cy="612396"/>
          </a:xfrm>
          <a:prstGeom prst="rect">
            <a:avLst/>
          </a:prstGeom>
        </p:spPr>
      </p:pic>
      <p:pic>
        <p:nvPicPr>
          <p:cNvPr id="1063879109" name="Picture 3" descr="C:\Users\emichel\Documents\____tous documents_____\2020_03_12 AG EMMAH\vers-de-terre.jpg"/>
          <p:cNvPicPr>
            <a:picLocks noChangeAspect="1" noChangeArrowheads="1"/>
          </p:cNvPicPr>
          <p:nvPr/>
        </p:nvPicPr>
        <p:blipFill rotWithShape="1">
          <a:blip r:embed="rId4"/>
          <a:srcRect l="29174" t="15147" b="1"/>
          <a:stretch/>
        </p:blipFill>
        <p:spPr bwMode="auto">
          <a:xfrm>
            <a:off x="1117601" y="1987062"/>
            <a:ext cx="5072850" cy="4237458"/>
          </a:xfrm>
          <a:prstGeom prst="roundRect">
            <a:avLst>
              <a:gd name="adj" fmla="val 8173"/>
            </a:avLst>
          </a:prstGeom>
          <a:noFill/>
        </p:spPr>
      </p:pic>
      <p:pic>
        <p:nvPicPr>
          <p:cNvPr id="1443290998" name="Image 26"/>
          <p:cNvPicPr>
            <a:picLocks noChangeAspect="1"/>
          </p:cNvPicPr>
          <p:nvPr/>
        </p:nvPicPr>
        <p:blipFill rotWithShape="1">
          <a:blip r:embed="rId5"/>
          <a:srcRect t="507" r="1733"/>
          <a:stretch/>
        </p:blipFill>
        <p:spPr bwMode="auto">
          <a:xfrm rot="2251066">
            <a:off x="1410387" y="3966762"/>
            <a:ext cx="1525675" cy="788116"/>
          </a:xfrm>
          <a:prstGeom prst="rect">
            <a:avLst/>
          </a:prstGeom>
        </p:spPr>
      </p:pic>
      <p:pic>
        <p:nvPicPr>
          <p:cNvPr id="1414880086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>
            <a:off x="819150" y="635231"/>
            <a:ext cx="1439074" cy="1439074"/>
          </a:xfrm>
          <a:prstGeom prst="rect">
            <a:avLst/>
          </a:prstGeom>
          <a:noFill/>
        </p:spPr>
      </p:pic>
      <p:pic>
        <p:nvPicPr>
          <p:cNvPr id="1844832180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 flipH="1">
            <a:off x="1650528" y="438149"/>
            <a:ext cx="1579005" cy="1579005"/>
          </a:xfrm>
          <a:prstGeom prst="rect">
            <a:avLst/>
          </a:prstGeom>
          <a:noFill/>
        </p:spPr>
      </p:pic>
      <p:sp>
        <p:nvSpPr>
          <p:cNvPr id="980108148" name="ZoneTexte 8"/>
          <p:cNvSpPr txBox="1"/>
          <p:nvPr/>
        </p:nvSpPr>
        <p:spPr bwMode="auto">
          <a:xfrm rot="16199998">
            <a:off x="-72970" y="4709769"/>
            <a:ext cx="2121234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dirty="0" err="1"/>
              <a:t>Modified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Christophe Salin</a:t>
            </a:r>
            <a:endParaRPr dirty="0"/>
          </a:p>
        </p:txBody>
      </p:sp>
      <p:sp>
        <p:nvSpPr>
          <p:cNvPr id="38" name="Text Box 23">
            <a:extLst>
              <a:ext uri="{FF2B5EF4-FFF2-40B4-BE49-F238E27FC236}">
                <a16:creationId xmlns:a16="http://schemas.microsoft.com/office/drawing/2014/main" id="{8107EF06-3119-47E9-A18A-F6DB69235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Context</a:t>
            </a:r>
            <a:endParaRPr lang="en-US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E22574-50F8-4C49-BBCD-BB7FDA78E9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02" t="1" r="1686" b="61247"/>
          <a:stretch/>
        </p:blipFill>
        <p:spPr bwMode="auto">
          <a:xfrm>
            <a:off x="1919764" y="2182360"/>
            <a:ext cx="1354245" cy="1411232"/>
          </a:xfrm>
          <a:prstGeom prst="roundRect">
            <a:avLst>
              <a:gd name="adj" fmla="val 19368"/>
            </a:avLst>
          </a:prstGeom>
        </p:spPr>
      </p:pic>
      <p:sp>
        <p:nvSpPr>
          <p:cNvPr id="25" name="ZoneTexte 13">
            <a:extLst>
              <a:ext uri="{FF2B5EF4-FFF2-40B4-BE49-F238E27FC236}">
                <a16:creationId xmlns:a16="http://schemas.microsoft.com/office/drawing/2014/main" id="{BECFDFC3-6077-43F6-8C55-5DFADEBA1621}"/>
              </a:ext>
            </a:extLst>
          </p:cNvPr>
          <p:cNvSpPr txBox="1"/>
          <p:nvPr/>
        </p:nvSpPr>
        <p:spPr bwMode="auto">
          <a:xfrm>
            <a:off x="6568163" y="981075"/>
            <a:ext cx="45052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Earthworms and plants  </a:t>
            </a:r>
            <a:endParaRPr lang="en-US" b="1" dirty="0"/>
          </a:p>
        </p:txBody>
      </p:sp>
      <p:sp>
        <p:nvSpPr>
          <p:cNvPr id="26" name="ZoneTexte 141">
            <a:extLst>
              <a:ext uri="{FF2B5EF4-FFF2-40B4-BE49-F238E27FC236}">
                <a16:creationId xmlns:a16="http://schemas.microsoft.com/office/drawing/2014/main" id="{C07AB202-CC74-47D6-9EB9-82E8FE5B666B}"/>
              </a:ext>
            </a:extLst>
          </p:cNvPr>
          <p:cNvSpPr txBox="1"/>
          <p:nvPr/>
        </p:nvSpPr>
        <p:spPr bwMode="auto">
          <a:xfrm>
            <a:off x="6652202" y="2329207"/>
            <a:ext cx="39643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i="0" u="none" strike="noStrike" cap="none" spc="0" dirty="0">
                <a:ln>
                  <a:noFill/>
                </a:ln>
                <a:solidFill>
                  <a:srgbClr val="A89C8F"/>
                </a:solidFill>
                <a:latin typeface="Calibri"/>
                <a:ea typeface="Arial"/>
                <a:cs typeface="Arial"/>
              </a:rPr>
              <a:t>Macropores (&gt; 300 µm)</a:t>
            </a:r>
            <a:endParaRPr lang="en-US" dirty="0">
              <a:solidFill>
                <a:srgbClr val="A89C8F"/>
              </a:solidFill>
            </a:endParaRPr>
          </a:p>
        </p:txBody>
      </p:sp>
      <p:sp>
        <p:nvSpPr>
          <p:cNvPr id="27" name="ZoneTexte 142">
            <a:extLst>
              <a:ext uri="{FF2B5EF4-FFF2-40B4-BE49-F238E27FC236}">
                <a16:creationId xmlns:a16="http://schemas.microsoft.com/office/drawing/2014/main" id="{B797B6F5-4B75-460C-A30B-AD39F87023A3}"/>
              </a:ext>
            </a:extLst>
          </p:cNvPr>
          <p:cNvSpPr txBox="1"/>
          <p:nvPr/>
        </p:nvSpPr>
        <p:spPr bwMode="auto">
          <a:xfrm>
            <a:off x="7035131" y="2838493"/>
            <a:ext cx="574056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dirty="0">
                <a:solidFill>
                  <a:srgbClr val="8FAADC"/>
                </a:solidFill>
                <a:latin typeface="Calibri"/>
              </a:rPr>
              <a:t>Fast, gravity-driven, preferential flow</a:t>
            </a:r>
            <a:endParaRPr lang="en-US" sz="2500" dirty="0">
              <a:solidFill>
                <a:srgbClr val="8FAAD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96">
                <a:extLst>
                  <a:ext uri="{FF2B5EF4-FFF2-40B4-BE49-F238E27FC236}">
                    <a16:creationId xmlns:a16="http://schemas.microsoft.com/office/drawing/2014/main" id="{0550DFF5-3F30-4D9D-8B74-8833AB2F3B21}"/>
                  </a:ext>
                </a:extLst>
              </p:cNvPr>
              <p:cNvSpPr txBox="1"/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/>
                  <a:t>● </a:t>
                </a: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contribute to regulation of water fluxes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availability of nutriments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stability of soil structure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b="1" i="0" u="none" strike="noStrike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endParaRPr lang="en-US" dirty="0"/>
              </a:p>
            </p:txBody>
          </p:sp>
        </mc:Choice>
        <mc:Fallback>
          <p:sp>
            <p:nvSpPr>
              <p:cNvPr id="28" name="ZoneTexte 96">
                <a:extLst>
                  <a:ext uri="{FF2B5EF4-FFF2-40B4-BE49-F238E27FC236}">
                    <a16:creationId xmlns:a16="http://schemas.microsoft.com/office/drawing/2014/main" id="{0550DFF5-3F30-4D9D-8B74-8833AB2F3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blipFill>
                <a:blip r:embed="rId8"/>
                <a:stretch>
                  <a:fillRect l="-1477" t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e 73">
            <a:extLst>
              <a:ext uri="{FF2B5EF4-FFF2-40B4-BE49-F238E27FC236}">
                <a16:creationId xmlns:a16="http://schemas.microsoft.com/office/drawing/2014/main" id="{4788F845-729B-4489-9495-140572698C14}"/>
              </a:ext>
            </a:extLst>
          </p:cNvPr>
          <p:cNvGrpSpPr/>
          <p:nvPr/>
        </p:nvGrpSpPr>
        <p:grpSpPr bwMode="auto">
          <a:xfrm>
            <a:off x="1844354" y="747626"/>
            <a:ext cx="3858190" cy="512870"/>
            <a:chOff x="1663379" y="709526"/>
            <a:chExt cx="3858190" cy="51287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DD0310A-5489-4F5E-9E8C-345DCDB3E320}"/>
                </a:ext>
              </a:extLst>
            </p:cNvPr>
            <p:cNvSpPr/>
            <p:nvPr/>
          </p:nvSpPr>
          <p:spPr bwMode="auto">
            <a:xfrm>
              <a:off x="5241378" y="879360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85CDBBB-45C7-4AC1-9D0B-E99A6F3BB87F}"/>
                </a:ext>
              </a:extLst>
            </p:cNvPr>
            <p:cNvSpPr/>
            <p:nvPr/>
          </p:nvSpPr>
          <p:spPr bwMode="auto">
            <a:xfrm>
              <a:off x="2234098" y="1088844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FDB98700-7F77-4AA3-82B0-5F5AA2921142}"/>
                </a:ext>
              </a:extLst>
            </p:cNvPr>
            <p:cNvSpPr/>
            <p:nvPr/>
          </p:nvSpPr>
          <p:spPr bwMode="auto">
            <a:xfrm>
              <a:off x="2949944" y="1071782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761745E-D09B-491D-9E01-AC08F0BB3BE5}"/>
                </a:ext>
              </a:extLst>
            </p:cNvPr>
            <p:cNvSpPr/>
            <p:nvPr/>
          </p:nvSpPr>
          <p:spPr bwMode="auto">
            <a:xfrm>
              <a:off x="2744482" y="709526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4C5B4F8-11AD-4E79-9214-7C0E1E3EA5AF}"/>
                </a:ext>
              </a:extLst>
            </p:cNvPr>
            <p:cNvSpPr/>
            <p:nvPr/>
          </p:nvSpPr>
          <p:spPr bwMode="auto">
            <a:xfrm>
              <a:off x="3502259" y="1071782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CA179AB4-1503-4C10-AA07-CF8F7087E131}"/>
                </a:ext>
              </a:extLst>
            </p:cNvPr>
            <p:cNvSpPr/>
            <p:nvPr/>
          </p:nvSpPr>
          <p:spPr bwMode="auto">
            <a:xfrm>
              <a:off x="2683972" y="984043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C00923D-6203-4DED-8A19-CE0C2C0D0B4A}"/>
                </a:ext>
              </a:extLst>
            </p:cNvPr>
            <p:cNvSpPr/>
            <p:nvPr/>
          </p:nvSpPr>
          <p:spPr bwMode="auto">
            <a:xfrm>
              <a:off x="2462848" y="865453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7005E6C-7CD7-4346-9E0F-89863ACD9ED6}"/>
                </a:ext>
              </a:extLst>
            </p:cNvPr>
            <p:cNvSpPr/>
            <p:nvPr/>
          </p:nvSpPr>
          <p:spPr bwMode="auto">
            <a:xfrm>
              <a:off x="5393778" y="1031760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F540750-E20B-42C4-B3BF-39275A204DB5}"/>
                </a:ext>
              </a:extLst>
            </p:cNvPr>
            <p:cNvSpPr/>
            <p:nvPr/>
          </p:nvSpPr>
          <p:spPr bwMode="auto">
            <a:xfrm>
              <a:off x="4185086" y="92346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85BC3F3-8F51-4412-B8A1-96C0C9763C7C}"/>
                </a:ext>
              </a:extLst>
            </p:cNvPr>
            <p:cNvSpPr/>
            <p:nvPr/>
          </p:nvSpPr>
          <p:spPr bwMode="auto">
            <a:xfrm>
              <a:off x="3250374" y="855456"/>
              <a:ext cx="127791" cy="128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1CF57BC-0548-4D93-87CA-F0D51F3E3D0D}"/>
                </a:ext>
              </a:extLst>
            </p:cNvPr>
            <p:cNvSpPr/>
            <p:nvPr/>
          </p:nvSpPr>
          <p:spPr bwMode="auto">
            <a:xfrm>
              <a:off x="1663379" y="817549"/>
              <a:ext cx="127791" cy="128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56762520-7524-427B-97F0-5BC741D3AF46}"/>
                </a:ext>
              </a:extLst>
            </p:cNvPr>
            <p:cNvSpPr/>
            <p:nvPr/>
          </p:nvSpPr>
          <p:spPr bwMode="auto">
            <a:xfrm>
              <a:off x="1972466" y="843078"/>
              <a:ext cx="127791" cy="128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D9D1B4E-3D97-43EF-9D63-85D3D716C786}"/>
                </a:ext>
              </a:extLst>
            </p:cNvPr>
            <p:cNvSpPr/>
            <p:nvPr/>
          </p:nvSpPr>
          <p:spPr bwMode="auto">
            <a:xfrm>
              <a:off x="3895008" y="838113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C6CD5F2F-34AB-4B80-850D-D9EA8924AA06}"/>
                </a:ext>
              </a:extLst>
            </p:cNvPr>
            <p:cNvSpPr/>
            <p:nvPr/>
          </p:nvSpPr>
          <p:spPr bwMode="auto">
            <a:xfrm>
              <a:off x="4596744" y="817549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C26A72FA-A27D-4E08-8EDE-D638C756074A}"/>
                </a:ext>
              </a:extLst>
            </p:cNvPr>
            <p:cNvSpPr/>
            <p:nvPr/>
          </p:nvSpPr>
          <p:spPr bwMode="auto">
            <a:xfrm>
              <a:off x="4919061" y="999626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</p:grpSp>
      <p:grpSp>
        <p:nvGrpSpPr>
          <p:cNvPr id="41" name="Groupe 38">
            <a:extLst>
              <a:ext uri="{FF2B5EF4-FFF2-40B4-BE49-F238E27FC236}">
                <a16:creationId xmlns:a16="http://schemas.microsoft.com/office/drawing/2014/main" id="{37A6419B-2872-4DC9-B990-E812C7C32709}"/>
              </a:ext>
            </a:extLst>
          </p:cNvPr>
          <p:cNvGrpSpPr/>
          <p:nvPr/>
        </p:nvGrpSpPr>
        <p:grpSpPr bwMode="auto">
          <a:xfrm>
            <a:off x="1466503" y="2366635"/>
            <a:ext cx="4242190" cy="3373437"/>
            <a:chOff x="1466503" y="2366635"/>
            <a:chExt cx="4242190" cy="3373437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5262FA99-5D99-494C-8459-8CEB63623EB8}"/>
                </a:ext>
              </a:extLst>
            </p:cNvPr>
            <p:cNvSpPr/>
            <p:nvPr/>
          </p:nvSpPr>
          <p:spPr bwMode="auto">
            <a:xfrm>
              <a:off x="5428502" y="2536469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6801AF01-71B0-4B6E-A7CD-4C07100C4D08}"/>
                </a:ext>
              </a:extLst>
            </p:cNvPr>
            <p:cNvSpPr/>
            <p:nvPr/>
          </p:nvSpPr>
          <p:spPr bwMode="auto">
            <a:xfrm>
              <a:off x="2421222" y="2745953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CED4E89A-7A55-4620-89BE-7FAED1ECDA67}"/>
                </a:ext>
              </a:extLst>
            </p:cNvPr>
            <p:cNvSpPr/>
            <p:nvPr/>
          </p:nvSpPr>
          <p:spPr bwMode="auto">
            <a:xfrm>
              <a:off x="3137067" y="272889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AFF81D29-769F-47C1-A64D-314711415018}"/>
                </a:ext>
              </a:extLst>
            </p:cNvPr>
            <p:cNvSpPr/>
            <p:nvPr/>
          </p:nvSpPr>
          <p:spPr bwMode="auto">
            <a:xfrm>
              <a:off x="2931606" y="2366635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CAEFC369-DD02-47DC-8E90-A5BECF1D6D50}"/>
                </a:ext>
              </a:extLst>
            </p:cNvPr>
            <p:cNvSpPr/>
            <p:nvPr/>
          </p:nvSpPr>
          <p:spPr bwMode="auto">
            <a:xfrm>
              <a:off x="2871096" y="2641152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DC72D0AA-60B1-402D-B5B2-C2E5466AB422}"/>
                </a:ext>
              </a:extLst>
            </p:cNvPr>
            <p:cNvSpPr/>
            <p:nvPr/>
          </p:nvSpPr>
          <p:spPr bwMode="auto">
            <a:xfrm>
              <a:off x="2649972" y="2522562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067D898C-E627-4395-9EBB-91A2FB29356F}"/>
                </a:ext>
              </a:extLst>
            </p:cNvPr>
            <p:cNvSpPr/>
            <p:nvPr/>
          </p:nvSpPr>
          <p:spPr bwMode="auto">
            <a:xfrm>
              <a:off x="5580902" y="2688869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F99F6A6-44B2-4844-B45A-0E5833D005C8}"/>
                </a:ext>
              </a:extLst>
            </p:cNvPr>
            <p:cNvSpPr/>
            <p:nvPr/>
          </p:nvSpPr>
          <p:spPr bwMode="auto">
            <a:xfrm>
              <a:off x="4372210" y="2580570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C5AE2D85-239A-492B-98F2-DDA50EA029C8}"/>
                </a:ext>
              </a:extLst>
            </p:cNvPr>
            <p:cNvSpPr/>
            <p:nvPr/>
          </p:nvSpPr>
          <p:spPr bwMode="auto">
            <a:xfrm>
              <a:off x="3437498" y="2512565"/>
              <a:ext cx="127791" cy="128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665F8DBF-6343-47EB-9BAD-09CEEA3BDC78}"/>
                </a:ext>
              </a:extLst>
            </p:cNvPr>
            <p:cNvSpPr/>
            <p:nvPr/>
          </p:nvSpPr>
          <p:spPr bwMode="auto">
            <a:xfrm>
              <a:off x="1850502" y="2474658"/>
              <a:ext cx="127791" cy="128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17BA3B94-3B69-44A6-AF39-6A256B2E8AB3}"/>
                </a:ext>
              </a:extLst>
            </p:cNvPr>
            <p:cNvSpPr/>
            <p:nvPr/>
          </p:nvSpPr>
          <p:spPr bwMode="auto">
            <a:xfrm>
              <a:off x="2159590" y="2500187"/>
              <a:ext cx="127791" cy="128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BD75C770-CCB4-4CE2-B6A5-53CEAE4F78FF}"/>
                </a:ext>
              </a:extLst>
            </p:cNvPr>
            <p:cNvSpPr/>
            <p:nvPr/>
          </p:nvSpPr>
          <p:spPr bwMode="auto">
            <a:xfrm>
              <a:off x="4082132" y="249522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CAAAF68-69B4-43A8-96AA-A0AB750A1669}"/>
                </a:ext>
              </a:extLst>
            </p:cNvPr>
            <p:cNvSpPr/>
            <p:nvPr/>
          </p:nvSpPr>
          <p:spPr bwMode="auto">
            <a:xfrm>
              <a:off x="4783868" y="2474658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3BCDB6F9-1065-49B4-A5C6-CAD162AD44FE}"/>
                </a:ext>
              </a:extLst>
            </p:cNvPr>
            <p:cNvSpPr/>
            <p:nvPr/>
          </p:nvSpPr>
          <p:spPr bwMode="auto">
            <a:xfrm>
              <a:off x="5106184" y="2656735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2BE35D2F-1619-455F-9FDE-9A51484FB70C}"/>
                </a:ext>
              </a:extLst>
            </p:cNvPr>
            <p:cNvSpPr/>
            <p:nvPr/>
          </p:nvSpPr>
          <p:spPr bwMode="auto">
            <a:xfrm>
              <a:off x="3137040" y="4435226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5E4149CE-2C13-4E1F-B91D-1F784EE0A7FC}"/>
                </a:ext>
              </a:extLst>
            </p:cNvPr>
            <p:cNvSpPr/>
            <p:nvPr/>
          </p:nvSpPr>
          <p:spPr bwMode="auto">
            <a:xfrm>
              <a:off x="3179825" y="3407629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017DBAA-9105-4F07-BE73-DA6472C5AEDC}"/>
                </a:ext>
              </a:extLst>
            </p:cNvPr>
            <p:cNvSpPr/>
            <p:nvPr/>
          </p:nvSpPr>
          <p:spPr bwMode="auto">
            <a:xfrm>
              <a:off x="3432830" y="361517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524D0251-621D-44A0-BFFA-1C30D330E89B}"/>
                </a:ext>
              </a:extLst>
            </p:cNvPr>
            <p:cNvSpPr/>
            <p:nvPr/>
          </p:nvSpPr>
          <p:spPr bwMode="auto">
            <a:xfrm>
              <a:off x="3402487" y="3957575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B7B1A903-3CED-4D1D-9DF3-44678CC9CCC4}"/>
                </a:ext>
              </a:extLst>
            </p:cNvPr>
            <p:cNvSpPr/>
            <p:nvPr/>
          </p:nvSpPr>
          <p:spPr bwMode="auto">
            <a:xfrm>
              <a:off x="3429091" y="415394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FA2CF282-1AA8-4965-A7BE-8E8454AE2506}"/>
                </a:ext>
              </a:extLst>
            </p:cNvPr>
            <p:cNvSpPr/>
            <p:nvPr/>
          </p:nvSpPr>
          <p:spPr bwMode="auto">
            <a:xfrm>
              <a:off x="2793875" y="4607514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B0C15FF-33A5-42A7-9163-C52A22AFCD10}"/>
                </a:ext>
              </a:extLst>
            </p:cNvPr>
            <p:cNvSpPr/>
            <p:nvPr/>
          </p:nvSpPr>
          <p:spPr bwMode="auto">
            <a:xfrm>
              <a:off x="3305039" y="4499787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AFEF9134-0085-4B86-83AA-2D8CBF21F825}"/>
                </a:ext>
              </a:extLst>
            </p:cNvPr>
            <p:cNvSpPr/>
            <p:nvPr/>
          </p:nvSpPr>
          <p:spPr bwMode="auto">
            <a:xfrm>
              <a:off x="2495203" y="4867380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7F243E10-9712-443B-89D2-B5CE6B201806}"/>
                </a:ext>
              </a:extLst>
            </p:cNvPr>
            <p:cNvSpPr/>
            <p:nvPr/>
          </p:nvSpPr>
          <p:spPr bwMode="auto">
            <a:xfrm>
              <a:off x="1984040" y="5201259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0FA69893-6A23-4CC3-B52F-4F7D5EABDF97}"/>
                </a:ext>
              </a:extLst>
            </p:cNvPr>
            <p:cNvSpPr/>
            <p:nvPr/>
          </p:nvSpPr>
          <p:spPr bwMode="auto">
            <a:xfrm>
              <a:off x="1664563" y="5468362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76F7D511-1F8D-4CE4-B414-A5785DA7B351}"/>
                </a:ext>
              </a:extLst>
            </p:cNvPr>
            <p:cNvSpPr/>
            <p:nvPr/>
          </p:nvSpPr>
          <p:spPr bwMode="auto">
            <a:xfrm>
              <a:off x="2228503" y="5042640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8DE55B67-29DA-4878-8C46-B37C49A722BC}"/>
                </a:ext>
              </a:extLst>
            </p:cNvPr>
            <p:cNvSpPr/>
            <p:nvPr/>
          </p:nvSpPr>
          <p:spPr bwMode="auto">
            <a:xfrm>
              <a:off x="1801783" y="5309340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1B1C34D1-4F8A-4559-A0D3-ABCA526CAF58}"/>
                </a:ext>
              </a:extLst>
            </p:cNvPr>
            <p:cNvSpPr/>
            <p:nvPr/>
          </p:nvSpPr>
          <p:spPr bwMode="auto">
            <a:xfrm>
              <a:off x="1466503" y="5606520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5EBB7B5D-B138-4702-9797-A10526698FC9}"/>
                </a:ext>
              </a:extLst>
            </p:cNvPr>
            <p:cNvSpPr/>
            <p:nvPr/>
          </p:nvSpPr>
          <p:spPr bwMode="auto">
            <a:xfrm>
              <a:off x="3330031" y="375770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9F0862D4-C317-4E64-BB12-8918A06052C1}"/>
                </a:ext>
              </a:extLst>
            </p:cNvPr>
            <p:cNvSpPr/>
            <p:nvPr/>
          </p:nvSpPr>
          <p:spPr bwMode="auto">
            <a:xfrm>
              <a:off x="3063331" y="318620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2FA644D8-C490-44FC-BAEA-ADAF90B72DC4}"/>
                </a:ext>
              </a:extLst>
            </p:cNvPr>
            <p:cNvSpPr/>
            <p:nvPr/>
          </p:nvSpPr>
          <p:spPr bwMode="auto">
            <a:xfrm>
              <a:off x="4198711" y="439778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E908EBDB-C392-4427-9852-D678C469161E}"/>
                </a:ext>
              </a:extLst>
            </p:cNvPr>
            <p:cNvSpPr/>
            <p:nvPr/>
          </p:nvSpPr>
          <p:spPr bwMode="auto">
            <a:xfrm>
              <a:off x="4000591" y="443588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3248E262-BE64-412E-9E13-03EEEAC1E1F5}"/>
                </a:ext>
              </a:extLst>
            </p:cNvPr>
            <p:cNvSpPr/>
            <p:nvPr/>
          </p:nvSpPr>
          <p:spPr bwMode="auto">
            <a:xfrm>
              <a:off x="3825331" y="443588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A9A3E96F-41DF-48E4-9333-7B6B950FC89D}"/>
                </a:ext>
              </a:extLst>
            </p:cNvPr>
            <p:cNvSpPr/>
            <p:nvPr/>
          </p:nvSpPr>
          <p:spPr bwMode="auto">
            <a:xfrm>
              <a:off x="3558631" y="432158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B9B9F10A-F965-48C9-B03F-4F1975DE32C2}"/>
                </a:ext>
              </a:extLst>
            </p:cNvPr>
            <p:cNvSpPr/>
            <p:nvPr/>
          </p:nvSpPr>
          <p:spPr bwMode="auto">
            <a:xfrm>
              <a:off x="3689383" y="2728891"/>
              <a:ext cx="127791" cy="13355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MX"/>
            </a:p>
          </p:txBody>
        </p:sp>
      </p:grpSp>
      <p:sp>
        <p:nvSpPr>
          <p:cNvPr id="76" name="Ellipse 75">
            <a:extLst>
              <a:ext uri="{FF2B5EF4-FFF2-40B4-BE49-F238E27FC236}">
                <a16:creationId xmlns:a16="http://schemas.microsoft.com/office/drawing/2014/main" id="{A1F189AB-B614-4ECE-B2DD-80DA7521FF5A}"/>
              </a:ext>
            </a:extLst>
          </p:cNvPr>
          <p:cNvSpPr/>
          <p:nvPr/>
        </p:nvSpPr>
        <p:spPr bwMode="auto">
          <a:xfrm>
            <a:off x="2473038" y="3026369"/>
            <a:ext cx="127791" cy="13355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41A8303-45FB-4F04-9084-765F3DDDABC0}"/>
              </a:ext>
            </a:extLst>
          </p:cNvPr>
          <p:cNvSpPr/>
          <p:nvPr/>
        </p:nvSpPr>
        <p:spPr bwMode="auto">
          <a:xfrm>
            <a:off x="2524854" y="3361649"/>
            <a:ext cx="127791" cy="13355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34F581B-896F-43D9-A86F-8CB312E6536F}"/>
              </a:ext>
            </a:extLst>
          </p:cNvPr>
          <p:cNvSpPr/>
          <p:nvPr/>
        </p:nvSpPr>
        <p:spPr bwMode="auto">
          <a:xfrm>
            <a:off x="2613246" y="3587201"/>
            <a:ext cx="127791" cy="13355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1026" name="Picture 2" descr="dessin animé bleu nuage illustration avec abstrait conception. temps, ciel,  nature, art concept. isolé sur blanc Contexte. 46490635 Art vectoriel chez  Vecteezy">
            <a:extLst>
              <a:ext uri="{FF2B5EF4-FFF2-40B4-BE49-F238E27FC236}">
                <a16:creationId xmlns:a16="http://schemas.microsoft.com/office/drawing/2014/main" id="{64EA37D8-103A-4D95-9A97-6BCAF848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75" r="92552">
                        <a14:foregroundMark x1="6927" y1="60313" x2="9010" y2="69479"/>
                        <a14:foregroundMark x1="91094" y1="57396" x2="92552" y2="71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64" y="190500"/>
            <a:ext cx="1344168" cy="6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dessin animé bleu nuage illustration avec abstrait conception. temps, ciel,  nature, art concept. isolé sur blanc Contexte. 46490635 Art vectoriel chez  Vecteezy">
            <a:extLst>
              <a:ext uri="{FF2B5EF4-FFF2-40B4-BE49-F238E27FC236}">
                <a16:creationId xmlns:a16="http://schemas.microsoft.com/office/drawing/2014/main" id="{B77A1955-33B1-4A99-BBB7-B04CA4AD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75" r="92552">
                        <a14:foregroundMark x1="6927" y1="60313" x2="9010" y2="69479"/>
                        <a14:foregroundMark x1="91094" y1="57396" x2="92552" y2="71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96012"/>
            <a:ext cx="1344168" cy="6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essin animé bleu nuage illustration avec abstrait conception. temps, ciel,  nature, art concept. isolé sur blanc Contexte. 46490635 Art vectoriel chez  Vecteezy">
            <a:extLst>
              <a:ext uri="{FF2B5EF4-FFF2-40B4-BE49-F238E27FC236}">
                <a16:creationId xmlns:a16="http://schemas.microsoft.com/office/drawing/2014/main" id="{6F9C33FE-B439-4115-BE04-AC02D1E3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875" r="92552">
                        <a14:foregroundMark x1="6927" y1="60313" x2="9010" y2="69479"/>
                        <a14:foregroundMark x1="91094" y1="57396" x2="92552" y2="71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88" y="147828"/>
            <a:ext cx="1344168" cy="6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4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4529838" name="Image 110"/>
          <p:cNvPicPr>
            <a:picLocks noChangeAspect="1"/>
          </p:cNvPicPr>
          <p:nvPr/>
        </p:nvPicPr>
        <p:blipFill rotWithShape="1">
          <a:blip r:embed="rId3"/>
          <a:srcRect l="480" t="54553" r="78755" b="1212"/>
          <a:stretch/>
        </p:blipFill>
        <p:spPr bwMode="auto">
          <a:xfrm rot="20555124">
            <a:off x="1032603" y="1656370"/>
            <a:ext cx="725861" cy="612396"/>
          </a:xfrm>
          <a:prstGeom prst="rect">
            <a:avLst/>
          </a:prstGeom>
        </p:spPr>
      </p:pic>
      <p:pic>
        <p:nvPicPr>
          <p:cNvPr id="414688604" name="Image 111"/>
          <p:cNvPicPr>
            <a:picLocks noChangeAspect="1"/>
          </p:cNvPicPr>
          <p:nvPr/>
        </p:nvPicPr>
        <p:blipFill rotWithShape="1">
          <a:blip r:embed="rId3"/>
          <a:srcRect l="367" t="55824" r="55030" b="-58"/>
          <a:stretch/>
        </p:blipFill>
        <p:spPr bwMode="auto">
          <a:xfrm>
            <a:off x="4615962" y="1606547"/>
            <a:ext cx="1559172" cy="612396"/>
          </a:xfrm>
          <a:prstGeom prst="rect">
            <a:avLst/>
          </a:prstGeom>
        </p:spPr>
      </p:pic>
      <p:pic>
        <p:nvPicPr>
          <p:cNvPr id="1153846460" name="Image 106"/>
          <p:cNvPicPr>
            <a:picLocks noChangeAspect="1"/>
          </p:cNvPicPr>
          <p:nvPr/>
        </p:nvPicPr>
        <p:blipFill rotWithShape="1">
          <a:blip r:embed="rId3"/>
          <a:srcRect l="480" t="54553" r="-480" b="1212"/>
          <a:stretch/>
        </p:blipFill>
        <p:spPr bwMode="auto">
          <a:xfrm>
            <a:off x="1135178" y="1635853"/>
            <a:ext cx="3495675" cy="612396"/>
          </a:xfrm>
          <a:prstGeom prst="rect">
            <a:avLst/>
          </a:prstGeom>
        </p:spPr>
      </p:pic>
      <p:sp>
        <p:nvSpPr>
          <p:cNvPr id="196217661" name="Text Box 23"/>
          <p:cNvSpPr txBox="1">
            <a:spLocks noChangeArrowheads="1"/>
          </p:cNvSpPr>
          <p:nvPr/>
        </p:nvSpPr>
        <p:spPr bwMode="auto">
          <a:xfrm>
            <a:off x="0" y="123669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Context</a:t>
            </a:r>
            <a:endParaRPr dirty="0"/>
          </a:p>
        </p:txBody>
      </p:sp>
      <p:pic>
        <p:nvPicPr>
          <p:cNvPr id="175744727" name="Picture 3" descr="C:\Users\emichel\Documents\____tous documents_____\2020_03_12 AG EMMAH\vers-de-terre.jpg"/>
          <p:cNvPicPr>
            <a:picLocks noChangeAspect="1" noChangeArrowheads="1"/>
          </p:cNvPicPr>
          <p:nvPr/>
        </p:nvPicPr>
        <p:blipFill rotWithShape="1">
          <a:blip r:embed="rId4"/>
          <a:srcRect l="29174" t="15147" b="1"/>
          <a:stretch/>
        </p:blipFill>
        <p:spPr bwMode="auto">
          <a:xfrm>
            <a:off x="1117601" y="1987062"/>
            <a:ext cx="5072850" cy="4237458"/>
          </a:xfrm>
          <a:prstGeom prst="roundRect">
            <a:avLst>
              <a:gd name="adj" fmla="val 8173"/>
            </a:avLst>
          </a:prstGeom>
          <a:noFill/>
        </p:spPr>
      </p:pic>
      <p:pic>
        <p:nvPicPr>
          <p:cNvPr id="1482067306" name="Image 26"/>
          <p:cNvPicPr>
            <a:picLocks noChangeAspect="1"/>
          </p:cNvPicPr>
          <p:nvPr/>
        </p:nvPicPr>
        <p:blipFill rotWithShape="1">
          <a:blip r:embed="rId5"/>
          <a:srcRect t="507" r="1733"/>
          <a:stretch/>
        </p:blipFill>
        <p:spPr bwMode="auto">
          <a:xfrm rot="2251066">
            <a:off x="1410387" y="3966762"/>
            <a:ext cx="1525675" cy="788116"/>
          </a:xfrm>
          <a:prstGeom prst="rect">
            <a:avLst/>
          </a:prstGeom>
        </p:spPr>
      </p:pic>
      <p:pic>
        <p:nvPicPr>
          <p:cNvPr id="1807454487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>
            <a:off x="819150" y="635231"/>
            <a:ext cx="1439074" cy="1439074"/>
          </a:xfrm>
          <a:prstGeom prst="rect">
            <a:avLst/>
          </a:prstGeom>
          <a:noFill/>
        </p:spPr>
      </p:pic>
      <p:pic>
        <p:nvPicPr>
          <p:cNvPr id="20698991" name="Picture 4" descr="Vector drawing of mais plant with ripe corn | Free SVG"/>
          <p:cNvPicPr>
            <a:picLocks noChangeAspect="1" noChangeArrowheads="1"/>
          </p:cNvPicPr>
          <p:nvPr/>
        </p:nvPicPr>
        <p:blipFill rotWithShape="1">
          <a:blip r:embed="rId6"/>
          <a:stretch/>
        </p:blipFill>
        <p:spPr bwMode="auto">
          <a:xfrm flipH="1">
            <a:off x="1650528" y="438149"/>
            <a:ext cx="1579005" cy="1579005"/>
          </a:xfrm>
          <a:prstGeom prst="rect">
            <a:avLst/>
          </a:prstGeom>
          <a:noFill/>
        </p:spPr>
      </p:pic>
      <p:sp>
        <p:nvSpPr>
          <p:cNvPr id="881890559" name="ZoneTexte 8"/>
          <p:cNvSpPr txBox="1"/>
          <p:nvPr/>
        </p:nvSpPr>
        <p:spPr bwMode="auto">
          <a:xfrm rot="16199998">
            <a:off x="-72970" y="4709769"/>
            <a:ext cx="2121234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/>
              <a:t>Modified from Christophe Salin</a:t>
            </a:r>
            <a:endParaRPr/>
          </a:p>
        </p:txBody>
      </p:sp>
      <p:sp>
        <p:nvSpPr>
          <p:cNvPr id="94" name="ZoneTexte 141">
            <a:extLst>
              <a:ext uri="{FF2B5EF4-FFF2-40B4-BE49-F238E27FC236}">
                <a16:creationId xmlns:a16="http://schemas.microsoft.com/office/drawing/2014/main" id="{5517A19E-08D6-4689-A19D-7EC4B57214CD}"/>
              </a:ext>
            </a:extLst>
          </p:cNvPr>
          <p:cNvSpPr txBox="1"/>
          <p:nvPr/>
        </p:nvSpPr>
        <p:spPr bwMode="auto">
          <a:xfrm>
            <a:off x="6652202" y="2329207"/>
            <a:ext cx="39643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i="0" u="none" strike="noStrike" cap="none" spc="0" dirty="0">
                <a:ln>
                  <a:noFill/>
                </a:ln>
                <a:solidFill>
                  <a:srgbClr val="A89C8F"/>
                </a:solidFill>
                <a:latin typeface="Calibri"/>
                <a:ea typeface="Arial"/>
                <a:cs typeface="Arial"/>
              </a:rPr>
              <a:t>Macropores (&gt; 300 µm)</a:t>
            </a:r>
            <a:endParaRPr lang="en-US" dirty="0">
              <a:solidFill>
                <a:srgbClr val="A89C8F"/>
              </a:solidFill>
            </a:endParaRPr>
          </a:p>
        </p:txBody>
      </p:sp>
      <p:sp>
        <p:nvSpPr>
          <p:cNvPr id="95" name="ZoneTexte 142">
            <a:extLst>
              <a:ext uri="{FF2B5EF4-FFF2-40B4-BE49-F238E27FC236}">
                <a16:creationId xmlns:a16="http://schemas.microsoft.com/office/drawing/2014/main" id="{56D5ED49-FE6E-4988-9C81-7E84D415D7CD}"/>
              </a:ext>
            </a:extLst>
          </p:cNvPr>
          <p:cNvSpPr txBox="1"/>
          <p:nvPr/>
        </p:nvSpPr>
        <p:spPr bwMode="auto">
          <a:xfrm>
            <a:off x="7035131" y="2838493"/>
            <a:ext cx="574056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dirty="0">
                <a:solidFill>
                  <a:srgbClr val="8FAADC"/>
                </a:solidFill>
                <a:latin typeface="Calibri"/>
              </a:rPr>
              <a:t>Fast, gravity-driven, preferential flow</a:t>
            </a:r>
            <a:endParaRPr lang="en-US" sz="2500" dirty="0">
              <a:solidFill>
                <a:srgbClr val="8FAAD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ZoneTexte 96">
                <a:extLst>
                  <a:ext uri="{FF2B5EF4-FFF2-40B4-BE49-F238E27FC236}">
                    <a16:creationId xmlns:a16="http://schemas.microsoft.com/office/drawing/2014/main" id="{6F996EC2-979A-440D-9169-68F966D1824F}"/>
                  </a:ext>
                </a:extLst>
              </p:cNvPr>
              <p:cNvSpPr txBox="1"/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/>
                  <a:t>● </a:t>
                </a:r>
                <a:r>
                  <a:rPr lang="en-US" sz="2000" dirty="0">
                    <a:solidFill>
                      <a:srgbClr val="000000"/>
                    </a:solidFill>
                    <a:latin typeface="Calibri"/>
                  </a:rPr>
                  <a:t>contribute to regulation of water fluxes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availability of nutriments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</a:rPr>
                  <a:t>●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↗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</a:rPr>
                  <a:t> stability of soil structure</a:t>
                </a:r>
                <a:endParaRPr lang="en-US" sz="20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000" b="1" i="0" u="none" strike="noStrike" dirty="0">
                    <a:solidFill>
                      <a:srgbClr val="000000"/>
                    </a:solidFill>
                    <a:latin typeface="Calibri"/>
                  </a:rPr>
                  <a:t>	</a:t>
                </a:r>
                <a:endParaRPr lang="en-US" dirty="0"/>
              </a:p>
            </p:txBody>
          </p:sp>
        </mc:Choice>
        <mc:Fallback>
          <p:sp>
            <p:nvSpPr>
              <p:cNvPr id="96" name="ZoneTexte 96">
                <a:extLst>
                  <a:ext uri="{FF2B5EF4-FFF2-40B4-BE49-F238E27FC236}">
                    <a16:creationId xmlns:a16="http://schemas.microsoft.com/office/drawing/2014/main" id="{6F996EC2-979A-440D-9169-68F966D18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0821" y="1393515"/>
                <a:ext cx="4543772" cy="1323439"/>
              </a:xfrm>
              <a:prstGeom prst="rect">
                <a:avLst/>
              </a:prstGeom>
              <a:blipFill>
                <a:blip r:embed="rId7"/>
                <a:stretch>
                  <a:fillRect l="-1477" t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Image 98">
            <a:extLst>
              <a:ext uri="{FF2B5EF4-FFF2-40B4-BE49-F238E27FC236}">
                <a16:creationId xmlns:a16="http://schemas.microsoft.com/office/drawing/2014/main" id="{4048ADC7-DFCE-4768-A9B9-C313EA4647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02" t="1" r="1686" b="55221"/>
          <a:stretch/>
        </p:blipFill>
        <p:spPr bwMode="auto">
          <a:xfrm>
            <a:off x="1919764" y="2182360"/>
            <a:ext cx="1354245" cy="1630688"/>
          </a:xfrm>
          <a:prstGeom prst="roundRect">
            <a:avLst>
              <a:gd name="adj" fmla="val 19368"/>
            </a:avLst>
          </a:prstGeom>
        </p:spPr>
      </p:pic>
      <p:sp>
        <p:nvSpPr>
          <p:cNvPr id="100" name="ZoneTexte 13">
            <a:extLst>
              <a:ext uri="{FF2B5EF4-FFF2-40B4-BE49-F238E27FC236}">
                <a16:creationId xmlns:a16="http://schemas.microsoft.com/office/drawing/2014/main" id="{8DBA7C2A-8852-406E-8DDA-A56FF298EF62}"/>
              </a:ext>
            </a:extLst>
          </p:cNvPr>
          <p:cNvSpPr txBox="1"/>
          <p:nvPr/>
        </p:nvSpPr>
        <p:spPr bwMode="auto">
          <a:xfrm>
            <a:off x="6568163" y="981075"/>
            <a:ext cx="45052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Earthworms and plants  </a:t>
            </a:r>
            <a:endParaRPr lang="en-US" b="1" dirty="0"/>
          </a:p>
        </p:txBody>
      </p:sp>
      <p:sp>
        <p:nvSpPr>
          <p:cNvPr id="101" name="ZoneTexte 11">
            <a:extLst>
              <a:ext uri="{FF2B5EF4-FFF2-40B4-BE49-F238E27FC236}">
                <a16:creationId xmlns:a16="http://schemas.microsoft.com/office/drawing/2014/main" id="{93D85E48-12C4-4B86-B925-E93D37BF4C61}"/>
              </a:ext>
            </a:extLst>
          </p:cNvPr>
          <p:cNvSpPr txBox="1"/>
          <p:nvPr/>
        </p:nvSpPr>
        <p:spPr bwMode="auto">
          <a:xfrm>
            <a:off x="6612186" y="3544816"/>
            <a:ext cx="587432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Macropore – matrix exchanges 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cxnSp>
        <p:nvCxnSpPr>
          <p:cNvPr id="1415859986" name="Connecteur droit avec flèche 91"/>
          <p:cNvCxnSpPr>
            <a:cxnSpLocks/>
          </p:cNvCxnSpPr>
          <p:nvPr/>
        </p:nvCxnSpPr>
        <p:spPr bwMode="auto">
          <a:xfrm flipH="1" flipV="1">
            <a:off x="2593715" y="3349686"/>
            <a:ext cx="4090549" cy="435930"/>
          </a:xfrm>
          <a:prstGeom prst="straightConnector1">
            <a:avLst/>
          </a:prstGeom>
          <a:ln w="76200">
            <a:solidFill>
              <a:srgbClr val="FFBF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7D83CA96-1FF2-409C-9E47-70884CD2CBDE}"/>
              </a:ext>
            </a:extLst>
          </p:cNvPr>
          <p:cNvSpPr txBox="1"/>
          <p:nvPr/>
        </p:nvSpPr>
        <p:spPr bwMode="auto">
          <a:xfrm>
            <a:off x="7467600" y="4244215"/>
            <a:ext cx="4171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3" name="Picture 17">
            <a:extLst>
              <a:ext uri="{FF2B5EF4-FFF2-40B4-BE49-F238E27FC236}">
                <a16:creationId xmlns:a16="http://schemas.microsoft.com/office/drawing/2014/main" id="{66566A80-3060-4526-B55B-3E4E5DDAA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6" b="16981"/>
          <a:stretch/>
        </p:blipFill>
        <p:spPr bwMode="auto">
          <a:xfrm>
            <a:off x="7446691" y="3983800"/>
            <a:ext cx="4529681" cy="19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7A0EF4A1-E9D0-4119-9F8A-B28D03E0C574}"/>
              </a:ext>
            </a:extLst>
          </p:cNvPr>
          <p:cNvCxnSpPr>
            <a:cxnSpLocks/>
          </p:cNvCxnSpPr>
          <p:nvPr/>
        </p:nvCxnSpPr>
        <p:spPr bwMode="auto">
          <a:xfrm flipH="1">
            <a:off x="8162544" y="4902230"/>
            <a:ext cx="511540" cy="1347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D4B8BA9B-41EB-4543-B33E-D8D30D6D5262}"/>
              </a:ext>
            </a:extLst>
          </p:cNvPr>
          <p:cNvCxnSpPr>
            <a:cxnSpLocks/>
          </p:cNvCxnSpPr>
          <p:nvPr/>
        </p:nvCxnSpPr>
        <p:spPr bwMode="auto">
          <a:xfrm>
            <a:off x="7748016" y="6074780"/>
            <a:ext cx="3925824" cy="0"/>
          </a:xfrm>
          <a:prstGeom prst="line">
            <a:avLst/>
          </a:pr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35605604-F817-4771-ADE3-D3095F3964AF}"/>
              </a:ext>
            </a:extLst>
          </p:cNvPr>
          <p:cNvSpPr txBox="1"/>
          <p:nvPr/>
        </p:nvSpPr>
        <p:spPr bwMode="auto">
          <a:xfrm>
            <a:off x="7836789" y="6079258"/>
            <a:ext cx="38035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increasing macropore matrix transfers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02C0EC90-FEBC-4154-8644-41CEA3AF8ADA}"/>
              </a:ext>
            </a:extLst>
          </p:cNvPr>
          <p:cNvCxnSpPr>
            <a:cxnSpLocks/>
          </p:cNvCxnSpPr>
          <p:nvPr/>
        </p:nvCxnSpPr>
        <p:spPr bwMode="auto">
          <a:xfrm flipH="1">
            <a:off x="10003536" y="4871750"/>
            <a:ext cx="798052" cy="210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5C7199F-536A-4766-B502-2638F4581BF0}"/>
              </a:ext>
            </a:extLst>
          </p:cNvPr>
          <p:cNvSpPr/>
          <p:nvPr/>
        </p:nvSpPr>
        <p:spPr bwMode="auto">
          <a:xfrm>
            <a:off x="7885870" y="6488668"/>
            <a:ext cx="3499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van den Bogaert et al. </a:t>
            </a:r>
            <a:r>
              <a:rPr lang="en-US" sz="1600" i="1" dirty="0" err="1"/>
              <a:t>Geoderma</a:t>
            </a:r>
            <a:r>
              <a:rPr lang="en-US" sz="1600" i="1" dirty="0"/>
              <a:t>., </a:t>
            </a:r>
            <a:r>
              <a:rPr lang="en-US" sz="1600" b="1" dirty="0"/>
              <a:t>2016</a:t>
            </a:r>
            <a:endParaRPr lang="fr-FR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ZoneTexte 11">
            <a:extLst>
              <a:ext uri="{FF2B5EF4-FFF2-40B4-BE49-F238E27FC236}">
                <a16:creationId xmlns:a16="http://schemas.microsoft.com/office/drawing/2014/main" id="{170A361A-7473-4C7A-989D-0C3DFBFC3523}"/>
              </a:ext>
            </a:extLst>
          </p:cNvPr>
          <p:cNvSpPr txBox="1"/>
          <p:nvPr/>
        </p:nvSpPr>
        <p:spPr bwMode="auto">
          <a:xfrm>
            <a:off x="442479" y="760884"/>
            <a:ext cx="683947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1D compartment models “Double permeability”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FE0BA-6C36-4837-9324-D6308EBDDDCD}"/>
              </a:ext>
            </a:extLst>
          </p:cNvPr>
          <p:cNvSpPr/>
          <p:nvPr/>
        </p:nvSpPr>
        <p:spPr>
          <a:xfrm>
            <a:off x="1852940" y="6233274"/>
            <a:ext cx="1882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/>
              <a:t>Cey et al.</a:t>
            </a:r>
          </a:p>
          <a:p>
            <a:pPr algn="ctr"/>
            <a:r>
              <a:rPr lang="en-US" sz="1500" dirty="0"/>
              <a:t> </a:t>
            </a:r>
            <a:r>
              <a:rPr lang="en-US" sz="1500" i="1" dirty="0"/>
              <a:t>J. Cont. </a:t>
            </a:r>
            <a:r>
              <a:rPr lang="en-US" sz="1500" i="1" dirty="0" err="1"/>
              <a:t>Hydrol</a:t>
            </a:r>
            <a:r>
              <a:rPr lang="en-US" sz="1500" i="1" dirty="0"/>
              <a:t>., </a:t>
            </a:r>
            <a:r>
              <a:rPr lang="en-US" sz="1500" b="1" dirty="0"/>
              <a:t>2009</a:t>
            </a:r>
            <a:endParaRPr lang="fr-FR" sz="15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DB38B1-B4AC-4AFD-AEFD-FDAC50EB4CBB}"/>
              </a:ext>
            </a:extLst>
          </p:cNvPr>
          <p:cNvSpPr txBox="1"/>
          <p:nvPr/>
        </p:nvSpPr>
        <p:spPr>
          <a:xfrm>
            <a:off x="673330" y="1145852"/>
            <a:ext cx="6747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●matrix and macropore characterized by  effective parameters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D6309B-69D7-42B8-9DA7-EAF13DCE5245}"/>
              </a:ext>
            </a:extLst>
          </p:cNvPr>
          <p:cNvSpPr txBox="1"/>
          <p:nvPr/>
        </p:nvSpPr>
        <p:spPr bwMode="auto">
          <a:xfrm>
            <a:off x="665018" y="1427578"/>
            <a:ext cx="69904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 Interface macropore—matrix not described explicitly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2E08A1-9A96-460B-A6E2-0CE91FC4E857}"/>
              </a:ext>
            </a:extLst>
          </p:cNvPr>
          <p:cNvSpPr/>
          <p:nvPr/>
        </p:nvSpPr>
        <p:spPr>
          <a:xfrm>
            <a:off x="5431256" y="2567747"/>
            <a:ext cx="1414149" cy="2071815"/>
          </a:xfrm>
          <a:prstGeom prst="rect">
            <a:avLst/>
          </a:prstGeom>
          <a:solidFill>
            <a:srgbClr val="4BACC6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773DC64-E3CF-4540-ADDB-11969957039A}"/>
              </a:ext>
            </a:extLst>
          </p:cNvPr>
          <p:cNvCxnSpPr/>
          <p:nvPr/>
        </p:nvCxnSpPr>
        <p:spPr>
          <a:xfrm>
            <a:off x="5726555" y="3058838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21ACEFA-64A6-4E73-80D5-4814697ABB67}"/>
              </a:ext>
            </a:extLst>
          </p:cNvPr>
          <p:cNvSpPr/>
          <p:nvPr/>
        </p:nvSpPr>
        <p:spPr>
          <a:xfrm>
            <a:off x="6124201" y="2585552"/>
            <a:ext cx="709858" cy="2046349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E020A1D-9881-4E01-85A7-A5F407249C12}"/>
              </a:ext>
            </a:extLst>
          </p:cNvPr>
          <p:cNvCxnSpPr/>
          <p:nvPr/>
        </p:nvCxnSpPr>
        <p:spPr>
          <a:xfrm>
            <a:off x="5844057" y="3541162"/>
            <a:ext cx="588546" cy="1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7B3515E-31D2-4DCB-BFD5-387D23867869}"/>
              </a:ext>
            </a:extLst>
          </p:cNvPr>
          <p:cNvCxnSpPr/>
          <p:nvPr/>
        </p:nvCxnSpPr>
        <p:spPr>
          <a:xfrm>
            <a:off x="6564473" y="3069193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54" name="ZoneTexte 11">
            <a:extLst>
              <a:ext uri="{FF2B5EF4-FFF2-40B4-BE49-F238E27FC236}">
                <a16:creationId xmlns:a16="http://schemas.microsoft.com/office/drawing/2014/main" id="{FE1ECFD1-DFA7-4EE1-8E62-47CCB2C95862}"/>
              </a:ext>
            </a:extLst>
          </p:cNvPr>
          <p:cNvSpPr txBox="1"/>
          <p:nvPr/>
        </p:nvSpPr>
        <p:spPr bwMode="auto">
          <a:xfrm>
            <a:off x="8024878" y="742548"/>
            <a:ext cx="29479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</a:t>
            </a:r>
            <a:r>
              <a:rPr lang="fr-FR" sz="2500" b="1" dirty="0">
                <a:solidFill>
                  <a:srgbClr val="0070C0"/>
                </a:solidFill>
              </a:rPr>
              <a:t>Outputs of model: 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F3A416A-165F-416E-AB0C-2F8BFBBDD19D}"/>
              </a:ext>
            </a:extLst>
          </p:cNvPr>
          <p:cNvSpPr txBox="1"/>
          <p:nvPr/>
        </p:nvSpPr>
        <p:spPr bwMode="auto">
          <a:xfrm>
            <a:off x="8144810" y="1763283"/>
            <a:ext cx="224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 in </a:t>
            </a:r>
            <a:r>
              <a:rPr lang="fr-FR" sz="1800" dirty="0" err="1"/>
              <a:t>each</a:t>
            </a:r>
            <a:r>
              <a:rPr lang="fr-FR" sz="1800" dirty="0"/>
              <a:t> </a:t>
            </a:r>
            <a:r>
              <a:rPr lang="fr-FR" sz="1800" dirty="0" err="1"/>
              <a:t>compartment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/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</a:t>
                </a:r>
                <a:r>
                  <a:rPr lang="fr-FR" sz="2000" dirty="0">
                    <a:solidFill>
                      <a:schemeClr val="tx1"/>
                    </a:solidFill>
                  </a:rPr>
                  <a:t>water content</a:t>
                </a:r>
                <a:r>
                  <a:rPr lang="fr-FR" sz="20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= </a:t>
                </a:r>
                <a:r>
                  <a:rPr lang="fr-FR" sz="2000" i="1" dirty="0">
                    <a:solidFill>
                      <a:schemeClr val="tx1"/>
                    </a:solidFill>
                  </a:rPr>
                  <a:t>f</a:t>
                </a:r>
                <a:r>
                  <a:rPr lang="fr-FR" sz="2000" dirty="0">
                    <a:solidFill>
                      <a:schemeClr val="tx1"/>
                    </a:solidFill>
                  </a:rPr>
                  <a:t>(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fr-FR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 </a:t>
                </a:r>
                <a:r>
                  <a:rPr lang="en-US" sz="2000" dirty="0">
                    <a:solidFill>
                      <a:schemeClr val="tx1"/>
                    </a:solidFill>
                  </a:rPr>
                  <a:t>flow rate </a:t>
                </a:r>
                <a:r>
                  <a:rPr lang="en-US" sz="2000" b="1" i="1" dirty="0">
                    <a:solidFill>
                      <a:schemeClr val="tx1"/>
                    </a:solidFill>
                  </a:rPr>
                  <a:t>q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= f(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000" dirty="0">
                    <a:solidFill>
                      <a:schemeClr val="tx1"/>
                    </a:solidFill>
                  </a:rPr>
                  <a:t>) </a:t>
                </a:r>
              </a:p>
              <a:p>
                <a:endParaRPr lang="fr-FR" sz="2000" dirty="0">
                  <a:solidFill>
                    <a:schemeClr val="tx1"/>
                  </a:solidFill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blipFill>
                <a:blip r:embed="rId3"/>
                <a:stretch>
                  <a:fillRect l="-1256" t="-33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E569CE9-2AF2-4CE1-81E9-B1A72400602F}"/>
              </a:ext>
            </a:extLst>
          </p:cNvPr>
          <p:cNvCxnSpPr>
            <a:cxnSpLocks/>
          </p:cNvCxnSpPr>
          <p:nvPr/>
        </p:nvCxnSpPr>
        <p:spPr bwMode="auto">
          <a:xfrm>
            <a:off x="5305377" y="2562846"/>
            <a:ext cx="0" cy="219203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7F74DB1-4926-45F9-B4A8-9CC6556DD239}"/>
              </a:ext>
            </a:extLst>
          </p:cNvPr>
          <p:cNvSpPr txBox="1"/>
          <p:nvPr/>
        </p:nvSpPr>
        <p:spPr>
          <a:xfrm>
            <a:off x="5044297" y="4316677"/>
            <a:ext cx="214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z</a:t>
            </a:r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8C1A8FA-D8D9-4592-B231-19953C563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02" t="-1" r="1686" b="485"/>
          <a:stretch/>
        </p:blipFill>
        <p:spPr bwMode="auto">
          <a:xfrm>
            <a:off x="2102644" y="2548120"/>
            <a:ext cx="1354245" cy="362407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3D7EE309-1F6D-4273-B1E0-AECA5D6AE645}"/>
              </a:ext>
            </a:extLst>
          </p:cNvPr>
          <p:cNvSpPr txBox="1"/>
          <p:nvPr/>
        </p:nvSpPr>
        <p:spPr bwMode="auto">
          <a:xfrm>
            <a:off x="4102643" y="3397253"/>
            <a:ext cx="440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≈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61FEA04-FA2F-4800-A9F5-881DDB5B787A}"/>
              </a:ext>
            </a:extLst>
          </p:cNvPr>
          <p:cNvSpPr txBox="1"/>
          <p:nvPr/>
        </p:nvSpPr>
        <p:spPr bwMode="auto">
          <a:xfrm>
            <a:off x="6991356" y="2190636"/>
            <a:ext cx="87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matrix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6590E6D-29FC-4E9B-A739-0CF0FE4EB4D2}"/>
              </a:ext>
            </a:extLst>
          </p:cNvPr>
          <p:cNvCxnSpPr>
            <a:cxnSpLocks/>
          </p:cNvCxnSpPr>
          <p:nvPr/>
        </p:nvCxnSpPr>
        <p:spPr bwMode="auto">
          <a:xfrm>
            <a:off x="5798598" y="4665965"/>
            <a:ext cx="0" cy="32998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6574E6B-E87D-4E5E-AD6D-38BB38871BC6}"/>
                  </a:ext>
                </a:extLst>
              </p:cNvPr>
              <p:cNvSpPr txBox="1"/>
              <p:nvPr/>
            </p:nvSpPr>
            <p:spPr>
              <a:xfrm>
                <a:off x="6207328" y="4931818"/>
                <a:ext cx="5839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6574E6B-E87D-4E5E-AD6D-38BB38871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328" y="4931818"/>
                <a:ext cx="583968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7738BFA-7BB4-41D9-95B8-43BB3330A695}"/>
                  </a:ext>
                </a:extLst>
              </p:cNvPr>
              <p:cNvSpPr txBox="1"/>
              <p:nvPr/>
            </p:nvSpPr>
            <p:spPr bwMode="auto">
              <a:xfrm>
                <a:off x="5548545" y="4926275"/>
                <a:ext cx="5839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7738BFA-7BB4-41D9-95B8-43BB3330A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8545" y="4926275"/>
                <a:ext cx="583968" cy="369332"/>
              </a:xfrm>
              <a:prstGeom prst="rect">
                <a:avLst/>
              </a:prstGeom>
              <a:blipFill>
                <a:blip r:embed="rId6"/>
                <a:stretch>
                  <a:fillRect l="-1042"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B06CA58-E8D2-4289-BDBA-853758A1CC3A}"/>
              </a:ext>
            </a:extLst>
          </p:cNvPr>
          <p:cNvCxnSpPr>
            <a:cxnSpLocks/>
          </p:cNvCxnSpPr>
          <p:nvPr/>
        </p:nvCxnSpPr>
        <p:spPr bwMode="auto">
          <a:xfrm>
            <a:off x="6549514" y="4652110"/>
            <a:ext cx="0" cy="32998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1B58B7C-1621-40DC-8510-B464C5CAEA64}"/>
                  </a:ext>
                </a:extLst>
              </p:cNvPr>
              <p:cNvSpPr txBox="1"/>
              <p:nvPr/>
            </p:nvSpPr>
            <p:spPr>
              <a:xfrm>
                <a:off x="6265719" y="4009105"/>
                <a:ext cx="4925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E1B58B7C-1621-40DC-8510-B464C5CAE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719" y="4009105"/>
                <a:ext cx="492528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CA8F414-EFF9-49BD-9D51-22D5653D1F8C}"/>
                  </a:ext>
                </a:extLst>
              </p:cNvPr>
              <p:cNvSpPr txBox="1"/>
              <p:nvPr/>
            </p:nvSpPr>
            <p:spPr bwMode="auto">
              <a:xfrm>
                <a:off x="5528657" y="4045127"/>
                <a:ext cx="4925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CA8F414-EFF9-49BD-9D51-22D5653D1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8657" y="4045127"/>
                <a:ext cx="492528" cy="369332"/>
              </a:xfrm>
              <a:prstGeom prst="rect">
                <a:avLst/>
              </a:prstGeom>
              <a:blipFill>
                <a:blip r:embed="rId8"/>
                <a:stretch>
                  <a:fillRect r="-12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1843299C-9F2C-4680-94CA-E03AD8C18F89}"/>
              </a:ext>
            </a:extLst>
          </p:cNvPr>
          <p:cNvSpPr txBox="1"/>
          <p:nvPr/>
        </p:nvSpPr>
        <p:spPr bwMode="auto">
          <a:xfrm>
            <a:off x="3743442" y="2190636"/>
            <a:ext cx="14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macropores</a:t>
            </a: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5D14E936-4226-4E0F-903C-3C093AA59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Current operational models of macropore &amp; matrix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2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ZoneTexte 11">
            <a:extLst>
              <a:ext uri="{FF2B5EF4-FFF2-40B4-BE49-F238E27FC236}">
                <a16:creationId xmlns:a16="http://schemas.microsoft.com/office/drawing/2014/main" id="{170A361A-7473-4C7A-989D-0C3DFBFC3523}"/>
              </a:ext>
            </a:extLst>
          </p:cNvPr>
          <p:cNvSpPr txBox="1"/>
          <p:nvPr/>
        </p:nvSpPr>
        <p:spPr bwMode="auto">
          <a:xfrm>
            <a:off x="442479" y="760884"/>
            <a:ext cx="683947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1D compartment models “Double permeability”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DB38B1-B4AC-4AFD-AEFD-FDAC50EB4CBB}"/>
              </a:ext>
            </a:extLst>
          </p:cNvPr>
          <p:cNvSpPr txBox="1"/>
          <p:nvPr/>
        </p:nvSpPr>
        <p:spPr>
          <a:xfrm>
            <a:off x="673330" y="1145852"/>
            <a:ext cx="6747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●matrix and macropore characterized by  effective parameters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D6309B-69D7-42B8-9DA7-EAF13DCE5245}"/>
              </a:ext>
            </a:extLst>
          </p:cNvPr>
          <p:cNvSpPr txBox="1"/>
          <p:nvPr/>
        </p:nvSpPr>
        <p:spPr bwMode="auto">
          <a:xfrm>
            <a:off x="665018" y="1427578"/>
            <a:ext cx="69904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 Interface macropore—matrix not described explicitly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2E08A1-9A96-460B-A6E2-0CE91FC4E857}"/>
              </a:ext>
            </a:extLst>
          </p:cNvPr>
          <p:cNvSpPr/>
          <p:nvPr/>
        </p:nvSpPr>
        <p:spPr>
          <a:xfrm>
            <a:off x="5431256" y="2567747"/>
            <a:ext cx="1414149" cy="2071815"/>
          </a:xfrm>
          <a:prstGeom prst="rect">
            <a:avLst/>
          </a:prstGeom>
          <a:solidFill>
            <a:srgbClr val="4BACC6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1ACEFA-64A6-4E73-80D5-4814697ABB67}"/>
              </a:ext>
            </a:extLst>
          </p:cNvPr>
          <p:cNvSpPr/>
          <p:nvPr/>
        </p:nvSpPr>
        <p:spPr>
          <a:xfrm>
            <a:off x="6124201" y="2585552"/>
            <a:ext cx="709858" cy="2046349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9CC76F4-A253-444F-AB90-7E85C68AB313}"/>
              </a:ext>
            </a:extLst>
          </p:cNvPr>
          <p:cNvSpPr txBox="1"/>
          <p:nvPr/>
        </p:nvSpPr>
        <p:spPr>
          <a:xfrm>
            <a:off x="6991356" y="2190636"/>
            <a:ext cx="87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matrix</a:t>
            </a:r>
          </a:p>
        </p:txBody>
      </p:sp>
      <p:sp>
        <p:nvSpPr>
          <p:cNvPr id="54" name="ZoneTexte 11">
            <a:extLst>
              <a:ext uri="{FF2B5EF4-FFF2-40B4-BE49-F238E27FC236}">
                <a16:creationId xmlns:a16="http://schemas.microsoft.com/office/drawing/2014/main" id="{FE1ECFD1-DFA7-4EE1-8E62-47CCB2C95862}"/>
              </a:ext>
            </a:extLst>
          </p:cNvPr>
          <p:cNvSpPr txBox="1"/>
          <p:nvPr/>
        </p:nvSpPr>
        <p:spPr bwMode="auto">
          <a:xfrm>
            <a:off x="8024878" y="742548"/>
            <a:ext cx="29479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</a:t>
            </a:r>
            <a:r>
              <a:rPr lang="fr-FR" sz="2500" b="1" dirty="0">
                <a:solidFill>
                  <a:srgbClr val="0070C0"/>
                </a:solidFill>
              </a:rPr>
              <a:t>Outputs of model: 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F3A416A-165F-416E-AB0C-2F8BFBBDD19D}"/>
              </a:ext>
            </a:extLst>
          </p:cNvPr>
          <p:cNvSpPr txBox="1"/>
          <p:nvPr/>
        </p:nvSpPr>
        <p:spPr bwMode="auto">
          <a:xfrm>
            <a:off x="8144810" y="1763283"/>
            <a:ext cx="224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 in </a:t>
            </a:r>
            <a:r>
              <a:rPr lang="fr-FR" sz="1800" dirty="0" err="1"/>
              <a:t>each</a:t>
            </a:r>
            <a:r>
              <a:rPr lang="fr-FR" sz="1800" dirty="0"/>
              <a:t> </a:t>
            </a:r>
            <a:r>
              <a:rPr lang="fr-FR" sz="1800" dirty="0" err="1"/>
              <a:t>compartment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/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</a:t>
                </a:r>
                <a:r>
                  <a:rPr lang="fr-FR" sz="2000" dirty="0">
                    <a:solidFill>
                      <a:schemeClr val="tx1"/>
                    </a:solidFill>
                  </a:rPr>
                  <a:t>water content</a:t>
                </a:r>
                <a:r>
                  <a:rPr lang="fr-FR" sz="20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= </a:t>
                </a:r>
                <a:r>
                  <a:rPr lang="fr-FR" sz="2000" i="1" dirty="0">
                    <a:solidFill>
                      <a:schemeClr val="tx1"/>
                    </a:solidFill>
                  </a:rPr>
                  <a:t>f</a:t>
                </a:r>
                <a:r>
                  <a:rPr lang="fr-FR" sz="2000" dirty="0">
                    <a:solidFill>
                      <a:schemeClr val="tx1"/>
                    </a:solidFill>
                  </a:rPr>
                  <a:t>(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fr-FR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 </a:t>
                </a:r>
                <a:r>
                  <a:rPr lang="en-US" sz="2000" dirty="0">
                    <a:solidFill>
                      <a:schemeClr val="tx1"/>
                    </a:solidFill>
                  </a:rPr>
                  <a:t>flow rate </a:t>
                </a:r>
                <a:r>
                  <a:rPr lang="en-US" sz="2000" b="1" i="1" dirty="0">
                    <a:solidFill>
                      <a:schemeClr val="tx1"/>
                    </a:solidFill>
                  </a:rPr>
                  <a:t>q</a:t>
                </a:r>
                <a:r>
                  <a:rPr lang="en-US" sz="2000" dirty="0">
                    <a:solidFill>
                      <a:schemeClr val="tx1"/>
                    </a:solidFill>
                  </a:rPr>
                  <a:t> = f(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000" dirty="0">
                    <a:solidFill>
                      <a:schemeClr val="tx1"/>
                    </a:solidFill>
                  </a:rPr>
                  <a:t>) </a:t>
                </a:r>
              </a:p>
              <a:p>
                <a:endParaRPr lang="fr-FR" sz="2000" dirty="0">
                  <a:solidFill>
                    <a:schemeClr val="tx1"/>
                  </a:solidFill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blipFill>
                <a:blip r:embed="rId3"/>
                <a:stretch>
                  <a:fillRect l="-1256" t="-33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E569CE9-2AF2-4CE1-81E9-B1A72400602F}"/>
              </a:ext>
            </a:extLst>
          </p:cNvPr>
          <p:cNvCxnSpPr>
            <a:cxnSpLocks/>
          </p:cNvCxnSpPr>
          <p:nvPr/>
        </p:nvCxnSpPr>
        <p:spPr bwMode="auto">
          <a:xfrm>
            <a:off x="5305377" y="2562846"/>
            <a:ext cx="0" cy="219203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7F74DB1-4926-45F9-B4A8-9CC6556DD239}"/>
              </a:ext>
            </a:extLst>
          </p:cNvPr>
          <p:cNvSpPr txBox="1"/>
          <p:nvPr/>
        </p:nvSpPr>
        <p:spPr>
          <a:xfrm>
            <a:off x="5044297" y="4316677"/>
            <a:ext cx="214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z</a:t>
            </a:r>
            <a:endParaRPr lang="fr-FR" dirty="0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52ABD648-5EBF-473B-BF6F-CAB06FA6542C}"/>
              </a:ext>
            </a:extLst>
          </p:cNvPr>
          <p:cNvCxnSpPr/>
          <p:nvPr/>
        </p:nvCxnSpPr>
        <p:spPr bwMode="auto">
          <a:xfrm>
            <a:off x="5726555" y="3058838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E6321117-4C0B-4F81-AF16-8071E390BDD4}"/>
              </a:ext>
            </a:extLst>
          </p:cNvPr>
          <p:cNvCxnSpPr/>
          <p:nvPr/>
        </p:nvCxnSpPr>
        <p:spPr bwMode="auto">
          <a:xfrm>
            <a:off x="5844057" y="3541162"/>
            <a:ext cx="588546" cy="1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E8A16C68-A2D1-4F30-A20A-0B3A1393792D}"/>
              </a:ext>
            </a:extLst>
          </p:cNvPr>
          <p:cNvCxnSpPr/>
          <p:nvPr/>
        </p:nvCxnSpPr>
        <p:spPr bwMode="auto">
          <a:xfrm>
            <a:off x="6564473" y="3069193"/>
            <a:ext cx="1" cy="964650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4514A762-0365-4DA4-8DFE-5A8FB8CCCD72}"/>
                  </a:ext>
                </a:extLst>
              </p:cNvPr>
              <p:cNvSpPr txBox="1"/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4514A762-0365-4DA4-8DFE-5A8FB8CCC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B6C54D1A-879F-4D0C-9713-54385E7E4AA3}"/>
                  </a:ext>
                </a:extLst>
              </p:cNvPr>
              <p:cNvSpPr txBox="1"/>
              <p:nvPr/>
            </p:nvSpPr>
            <p:spPr bwMode="auto">
              <a:xfrm>
                <a:off x="6207529" y="4343506"/>
                <a:ext cx="6812280" cy="645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fr-FR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B6C54D1A-879F-4D0C-9713-54385E7E4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7529" y="4343506"/>
                <a:ext cx="6812280" cy="6455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0332CFEC-33E4-4C7E-BBA4-796BEFA3A5C7}"/>
              </a:ext>
            </a:extLst>
          </p:cNvPr>
          <p:cNvSpPr/>
          <p:nvPr/>
        </p:nvSpPr>
        <p:spPr bwMode="auto">
          <a:xfrm>
            <a:off x="11055927" y="3050771"/>
            <a:ext cx="759969" cy="1421476"/>
          </a:xfrm>
          <a:custGeom>
            <a:avLst/>
            <a:gdLst>
              <a:gd name="connsiteX0" fmla="*/ 0 w 502275"/>
              <a:gd name="connsiteY0" fmla="*/ 0 h 1421476"/>
              <a:gd name="connsiteX1" fmla="*/ 498764 w 502275"/>
              <a:gd name="connsiteY1" fmla="*/ 714894 h 1421476"/>
              <a:gd name="connsiteX2" fmla="*/ 182880 w 502275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75" h="1421476">
                <a:moveTo>
                  <a:pt x="0" y="0"/>
                </a:moveTo>
                <a:cubicBezTo>
                  <a:pt x="234142" y="238990"/>
                  <a:pt x="468284" y="477981"/>
                  <a:pt x="498764" y="714894"/>
                </a:cubicBezTo>
                <a:cubicBezTo>
                  <a:pt x="529244" y="951807"/>
                  <a:pt x="356062" y="1186641"/>
                  <a:pt x="182880" y="142147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251E356F-A295-470D-A194-805969F94334}"/>
                  </a:ext>
                </a:extLst>
              </p:cNvPr>
              <p:cNvSpPr txBox="1"/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251E356F-A295-470D-A194-805969F94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82C6574-1982-4D95-AA67-BB55BDB1179D}"/>
                  </a:ext>
                </a:extLst>
              </p:cNvPr>
              <p:cNvSpPr txBox="1"/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Darcy-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Richards: </a:t>
                </a:r>
                <a:r>
                  <a:rPr kumimoji="0" lang="en-US" sz="200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K</a:t>
                </a: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(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fr-FR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(</a:t>
                </a:r>
                <a:r>
                  <a:rPr lang="fr-FR" i="1" dirty="0">
                    <a:solidFill>
                      <a:srgbClr val="FF0000"/>
                    </a:solidFill>
                  </a:rPr>
                  <a:t>h</a:t>
                </a:r>
                <a:r>
                  <a:rPr lang="fr-FR" dirty="0">
                    <a:solidFill>
                      <a:srgbClr val="FF0000"/>
                    </a:solidFill>
                  </a:rPr>
                  <a:t>)</a:t>
                </a:r>
                <a:endParaRPr lang="fr-FR" dirty="0"/>
              </a:p>
            </p:txBody>
          </p:sp>
        </mc:Choice>
        <mc:Fallback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82C6574-1982-4D95-AA67-BB55BDB11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blipFill>
                <a:blip r:embed="rId7"/>
                <a:stretch>
                  <a:fillRect l="-2146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>
            <a:extLst>
              <a:ext uri="{FF2B5EF4-FFF2-40B4-BE49-F238E27FC236}">
                <a16:creationId xmlns:a16="http://schemas.microsoft.com/office/drawing/2014/main" id="{F528993B-DBA8-4E83-AC0D-3E0EDA13707B}"/>
              </a:ext>
            </a:extLst>
          </p:cNvPr>
          <p:cNvSpPr txBox="1"/>
          <p:nvPr/>
        </p:nvSpPr>
        <p:spPr bwMode="auto">
          <a:xfrm>
            <a:off x="3743442" y="2190636"/>
            <a:ext cx="14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macropores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0B4A7B-4393-4AA2-AE45-A40AD0811DF7}"/>
              </a:ext>
            </a:extLst>
          </p:cNvPr>
          <p:cNvSpPr/>
          <p:nvPr/>
        </p:nvSpPr>
        <p:spPr bwMode="auto">
          <a:xfrm>
            <a:off x="6968837" y="2222269"/>
            <a:ext cx="5153891" cy="3208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E5035881-8ED0-4DB3-B2A1-CB6594B3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Current operational models of macropore &amp; matrix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4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ZoneTexte 11">
            <a:extLst>
              <a:ext uri="{FF2B5EF4-FFF2-40B4-BE49-F238E27FC236}">
                <a16:creationId xmlns:a16="http://schemas.microsoft.com/office/drawing/2014/main" id="{170A361A-7473-4C7A-989D-0C3DFBFC3523}"/>
              </a:ext>
            </a:extLst>
          </p:cNvPr>
          <p:cNvSpPr txBox="1"/>
          <p:nvPr/>
        </p:nvSpPr>
        <p:spPr bwMode="auto">
          <a:xfrm>
            <a:off x="442479" y="760884"/>
            <a:ext cx="683947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1D compartment models “Double permeability”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DB38B1-B4AC-4AFD-AEFD-FDAC50EB4CBB}"/>
              </a:ext>
            </a:extLst>
          </p:cNvPr>
          <p:cNvSpPr txBox="1"/>
          <p:nvPr/>
        </p:nvSpPr>
        <p:spPr>
          <a:xfrm>
            <a:off x="673330" y="1145852"/>
            <a:ext cx="6747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●matrix and macropore characterized by  effective parameters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D6309B-69D7-42B8-9DA7-EAF13DCE5245}"/>
              </a:ext>
            </a:extLst>
          </p:cNvPr>
          <p:cNvSpPr txBox="1"/>
          <p:nvPr/>
        </p:nvSpPr>
        <p:spPr bwMode="auto">
          <a:xfrm>
            <a:off x="665018" y="1427578"/>
            <a:ext cx="69904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 Interface macropore—matrix not described explicitly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2E08A1-9A96-460B-A6E2-0CE91FC4E857}"/>
              </a:ext>
            </a:extLst>
          </p:cNvPr>
          <p:cNvSpPr/>
          <p:nvPr/>
        </p:nvSpPr>
        <p:spPr>
          <a:xfrm>
            <a:off x="5431256" y="2567747"/>
            <a:ext cx="1414149" cy="2071815"/>
          </a:xfrm>
          <a:prstGeom prst="rect">
            <a:avLst/>
          </a:prstGeom>
          <a:solidFill>
            <a:srgbClr val="4BACC6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1ACEFA-64A6-4E73-80D5-4814697ABB67}"/>
              </a:ext>
            </a:extLst>
          </p:cNvPr>
          <p:cNvSpPr/>
          <p:nvPr/>
        </p:nvSpPr>
        <p:spPr>
          <a:xfrm>
            <a:off x="6124201" y="2585552"/>
            <a:ext cx="709858" cy="2046349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D03FE8D-A23C-4A6D-85BD-2685C57955F0}"/>
              </a:ext>
            </a:extLst>
          </p:cNvPr>
          <p:cNvSpPr txBox="1"/>
          <p:nvPr/>
        </p:nvSpPr>
        <p:spPr>
          <a:xfrm>
            <a:off x="3743442" y="2190636"/>
            <a:ext cx="14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macropores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9CC76F4-A253-444F-AB90-7E85C68AB313}"/>
              </a:ext>
            </a:extLst>
          </p:cNvPr>
          <p:cNvSpPr txBox="1"/>
          <p:nvPr/>
        </p:nvSpPr>
        <p:spPr>
          <a:xfrm>
            <a:off x="6991356" y="2190636"/>
            <a:ext cx="87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matrix</a:t>
            </a:r>
          </a:p>
        </p:txBody>
      </p:sp>
      <p:sp>
        <p:nvSpPr>
          <p:cNvPr id="54" name="ZoneTexte 11">
            <a:extLst>
              <a:ext uri="{FF2B5EF4-FFF2-40B4-BE49-F238E27FC236}">
                <a16:creationId xmlns:a16="http://schemas.microsoft.com/office/drawing/2014/main" id="{FE1ECFD1-DFA7-4EE1-8E62-47CCB2C95862}"/>
              </a:ext>
            </a:extLst>
          </p:cNvPr>
          <p:cNvSpPr txBox="1"/>
          <p:nvPr/>
        </p:nvSpPr>
        <p:spPr bwMode="auto">
          <a:xfrm>
            <a:off x="8024878" y="742548"/>
            <a:ext cx="29479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</a:t>
            </a:r>
            <a:r>
              <a:rPr lang="fr-FR" sz="2500" b="1" dirty="0">
                <a:solidFill>
                  <a:srgbClr val="0070C0"/>
                </a:solidFill>
              </a:rPr>
              <a:t>Outputs of model: 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F3A416A-165F-416E-AB0C-2F8BFBBDD19D}"/>
              </a:ext>
            </a:extLst>
          </p:cNvPr>
          <p:cNvSpPr txBox="1"/>
          <p:nvPr/>
        </p:nvSpPr>
        <p:spPr bwMode="auto">
          <a:xfrm>
            <a:off x="8144810" y="1763283"/>
            <a:ext cx="224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 in </a:t>
            </a:r>
            <a:r>
              <a:rPr lang="fr-FR" sz="1800" dirty="0" err="1"/>
              <a:t>each</a:t>
            </a:r>
            <a:r>
              <a:rPr lang="fr-FR" sz="1800" dirty="0"/>
              <a:t> </a:t>
            </a:r>
            <a:r>
              <a:rPr lang="fr-FR" sz="1800" dirty="0" err="1"/>
              <a:t>compartment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/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</a:t>
                </a:r>
                <a:r>
                  <a:rPr lang="fr-FR" sz="2000" dirty="0">
                    <a:solidFill>
                      <a:schemeClr val="tx1"/>
                    </a:solidFill>
                  </a:rPr>
                  <a:t>water content</a:t>
                </a:r>
                <a:r>
                  <a:rPr lang="fr-FR" sz="20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= </a:t>
                </a:r>
                <a:r>
                  <a:rPr lang="fr-FR" sz="2000" i="1" dirty="0">
                    <a:solidFill>
                      <a:schemeClr val="tx1"/>
                    </a:solidFill>
                  </a:rPr>
                  <a:t>f</a:t>
                </a:r>
                <a:r>
                  <a:rPr lang="fr-FR" sz="2000" dirty="0">
                    <a:solidFill>
                      <a:schemeClr val="tx1"/>
                    </a:solidFill>
                  </a:rPr>
                  <a:t>(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fr-FR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 </a:t>
                </a:r>
                <a:r>
                  <a:rPr lang="en-US" sz="2000" dirty="0">
                    <a:solidFill>
                      <a:schemeClr val="tx1"/>
                    </a:solidFill>
                  </a:rPr>
                  <a:t>flow rate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q</a:t>
                </a:r>
                <a:r>
                  <a:rPr lang="en-US" sz="2000" dirty="0">
                    <a:solidFill>
                      <a:schemeClr val="tx1"/>
                    </a:solidFill>
                  </a:rPr>
                  <a:t> = f(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000" dirty="0">
                    <a:solidFill>
                      <a:schemeClr val="tx1"/>
                    </a:solidFill>
                  </a:rPr>
                  <a:t>) </a:t>
                </a:r>
              </a:p>
              <a:p>
                <a:endParaRPr lang="fr-FR" sz="2000" dirty="0">
                  <a:solidFill>
                    <a:schemeClr val="tx1"/>
                  </a:solidFill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blipFill>
                <a:blip r:embed="rId3"/>
                <a:stretch>
                  <a:fillRect l="-1256" t="-33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E569CE9-2AF2-4CE1-81E9-B1A72400602F}"/>
              </a:ext>
            </a:extLst>
          </p:cNvPr>
          <p:cNvCxnSpPr>
            <a:cxnSpLocks/>
          </p:cNvCxnSpPr>
          <p:nvPr/>
        </p:nvCxnSpPr>
        <p:spPr bwMode="auto">
          <a:xfrm>
            <a:off x="5305377" y="2562846"/>
            <a:ext cx="0" cy="219203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7F74DB1-4926-45F9-B4A8-9CC6556DD239}"/>
              </a:ext>
            </a:extLst>
          </p:cNvPr>
          <p:cNvSpPr txBox="1"/>
          <p:nvPr/>
        </p:nvSpPr>
        <p:spPr>
          <a:xfrm>
            <a:off x="5044297" y="4316677"/>
            <a:ext cx="214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z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EB23A75-B014-4CCD-A513-D1675218ECAA}"/>
                  </a:ext>
                </a:extLst>
              </p:cNvPr>
              <p:cNvSpPr txBox="1"/>
              <p:nvPr/>
            </p:nvSpPr>
            <p:spPr bwMode="auto">
              <a:xfrm>
                <a:off x="1205344" y="2700976"/>
                <a:ext cx="2599173" cy="672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  <m:sup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  <m:sup/>
                          </m:sSub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EB23A75-B014-4CCD-A513-D1675218E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344" y="2700976"/>
                <a:ext cx="2599173" cy="672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B2B084B-6E92-418D-BAF9-DB24AEA5C4C7}"/>
                  </a:ext>
                </a:extLst>
              </p:cNvPr>
              <p:cNvSpPr txBox="1"/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B2B084B-6E92-418D-BAF9-DB24AEA5C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blipFill>
                <a:blip r:embed="rId5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D809878-6901-41B1-A8FB-F5F626578E01}"/>
                  </a:ext>
                </a:extLst>
              </p:cNvPr>
              <p:cNvSpPr txBox="1"/>
              <p:nvPr/>
            </p:nvSpPr>
            <p:spPr>
              <a:xfrm>
                <a:off x="-1" y="4335220"/>
                <a:ext cx="5394961" cy="586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D809878-6901-41B1-A8FB-F5F626578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335220"/>
                <a:ext cx="5394961" cy="586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FC6200-3C14-420C-AF04-F3EEC6B3030F}"/>
                  </a:ext>
                </a:extLst>
              </p:cNvPr>
              <p:cNvSpPr txBox="1"/>
              <p:nvPr/>
            </p:nvSpPr>
            <p:spPr>
              <a:xfrm>
                <a:off x="6207529" y="4343506"/>
                <a:ext cx="6812280" cy="645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fr-FR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FC6200-3C14-420C-AF04-F3EEC6B3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529" y="4343506"/>
                <a:ext cx="6812280" cy="645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1E16FF0-CCEB-44B2-A0BB-24E247C3052A}"/>
                  </a:ext>
                </a:extLst>
              </p:cNvPr>
              <p:cNvSpPr txBox="1"/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Darcy-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Richards: </a:t>
                </a:r>
                <a:r>
                  <a:rPr kumimoji="0" lang="en-US" sz="200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K</a:t>
                </a: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(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fr-FR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(</a:t>
                </a:r>
                <a:r>
                  <a:rPr lang="fr-FR" i="1" dirty="0">
                    <a:solidFill>
                      <a:srgbClr val="FF0000"/>
                    </a:solidFill>
                  </a:rPr>
                  <a:t>h</a:t>
                </a:r>
                <a:r>
                  <a:rPr lang="fr-FR" dirty="0">
                    <a:solidFill>
                      <a:srgbClr val="FF0000"/>
                    </a:solidFill>
                  </a:rPr>
                  <a:t>)</a:t>
                </a:r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1E16FF0-CCEB-44B2-A0BB-24E247C30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blipFill>
                <a:blip r:embed="rId8"/>
                <a:stretch>
                  <a:fillRect l="-2146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B3A6800C-9259-4423-A2C5-84A1BB339979}"/>
              </a:ext>
            </a:extLst>
          </p:cNvPr>
          <p:cNvSpPr txBox="1"/>
          <p:nvPr/>
        </p:nvSpPr>
        <p:spPr bwMode="auto">
          <a:xfrm>
            <a:off x="49959" y="5098202"/>
            <a:ext cx="354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Kinematic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(Dispersive)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Wave</a:t>
            </a:r>
            <a:endParaRPr lang="fr-FR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4F44CE2-2751-4111-85DD-89CEF4C12D13}"/>
              </a:ext>
            </a:extLst>
          </p:cNvPr>
          <p:cNvCxnSpPr/>
          <p:nvPr/>
        </p:nvCxnSpPr>
        <p:spPr bwMode="auto">
          <a:xfrm>
            <a:off x="5726555" y="3058838"/>
            <a:ext cx="1" cy="964650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4EF6A03-50C5-4BDC-988F-CD08A6CE3FC1}"/>
              </a:ext>
            </a:extLst>
          </p:cNvPr>
          <p:cNvCxnSpPr/>
          <p:nvPr/>
        </p:nvCxnSpPr>
        <p:spPr bwMode="auto">
          <a:xfrm>
            <a:off x="5844057" y="3541162"/>
            <a:ext cx="588546" cy="1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173BA1F-999D-43A9-8727-DB7999492A59}"/>
              </a:ext>
            </a:extLst>
          </p:cNvPr>
          <p:cNvCxnSpPr/>
          <p:nvPr/>
        </p:nvCxnSpPr>
        <p:spPr bwMode="auto">
          <a:xfrm>
            <a:off x="6564473" y="3069193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5113DF8-A4C9-4B10-A8EE-A130CDAE3B4B}"/>
              </a:ext>
            </a:extLst>
          </p:cNvPr>
          <p:cNvSpPr/>
          <p:nvPr/>
        </p:nvSpPr>
        <p:spPr bwMode="auto">
          <a:xfrm>
            <a:off x="6968837" y="2222269"/>
            <a:ext cx="5153891" cy="3208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B6636811-B5EF-4899-8249-3149023749A9}"/>
              </a:ext>
            </a:extLst>
          </p:cNvPr>
          <p:cNvSpPr/>
          <p:nvPr/>
        </p:nvSpPr>
        <p:spPr>
          <a:xfrm>
            <a:off x="11055927" y="3050771"/>
            <a:ext cx="759969" cy="1421476"/>
          </a:xfrm>
          <a:custGeom>
            <a:avLst/>
            <a:gdLst>
              <a:gd name="connsiteX0" fmla="*/ 0 w 502275"/>
              <a:gd name="connsiteY0" fmla="*/ 0 h 1421476"/>
              <a:gd name="connsiteX1" fmla="*/ 498764 w 502275"/>
              <a:gd name="connsiteY1" fmla="*/ 714894 h 1421476"/>
              <a:gd name="connsiteX2" fmla="*/ 182880 w 502275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75" h="1421476">
                <a:moveTo>
                  <a:pt x="0" y="0"/>
                </a:moveTo>
                <a:cubicBezTo>
                  <a:pt x="234142" y="238990"/>
                  <a:pt x="468284" y="477981"/>
                  <a:pt x="498764" y="714894"/>
                </a:cubicBezTo>
                <a:cubicBezTo>
                  <a:pt x="529244" y="951807"/>
                  <a:pt x="356062" y="1186641"/>
                  <a:pt x="182880" y="142147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94813C2-49EC-4386-A513-20AA02AB52FF}"/>
                  </a:ext>
                </a:extLst>
              </p:cNvPr>
              <p:cNvSpPr txBox="1"/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94813C2-49EC-4386-A513-20AA02AB5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4B13478-40CB-4A61-9C27-D0F0DB1614C9}"/>
                  </a:ext>
                </a:extLst>
              </p:cNvPr>
              <p:cNvSpPr txBox="1"/>
              <p:nvPr/>
            </p:nvSpPr>
            <p:spPr bwMode="auto">
              <a:xfrm>
                <a:off x="406371" y="3571728"/>
                <a:ext cx="1692002" cy="501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4B13478-40CB-4A61-9C27-D0F0DB161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71" y="3571728"/>
                <a:ext cx="1692002" cy="501997"/>
              </a:xfrm>
              <a:prstGeom prst="rect">
                <a:avLst/>
              </a:prstGeom>
              <a:blipFill>
                <a:blip r:embed="rId10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C7641C91-07B2-4B89-B5C9-E74ABC58CDC1}"/>
              </a:ext>
            </a:extLst>
          </p:cNvPr>
          <p:cNvSpPr/>
          <p:nvPr/>
        </p:nvSpPr>
        <p:spPr bwMode="auto">
          <a:xfrm flipH="1">
            <a:off x="135772" y="3163823"/>
            <a:ext cx="1044633" cy="1269631"/>
          </a:xfrm>
          <a:custGeom>
            <a:avLst/>
            <a:gdLst>
              <a:gd name="connsiteX0" fmla="*/ 0 w 502275"/>
              <a:gd name="connsiteY0" fmla="*/ 0 h 1421476"/>
              <a:gd name="connsiteX1" fmla="*/ 498764 w 502275"/>
              <a:gd name="connsiteY1" fmla="*/ 714894 h 1421476"/>
              <a:gd name="connsiteX2" fmla="*/ 182880 w 502275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75" h="1421476">
                <a:moveTo>
                  <a:pt x="0" y="0"/>
                </a:moveTo>
                <a:cubicBezTo>
                  <a:pt x="234142" y="238990"/>
                  <a:pt x="468284" y="477981"/>
                  <a:pt x="498764" y="714894"/>
                </a:cubicBezTo>
                <a:cubicBezTo>
                  <a:pt x="529244" y="951807"/>
                  <a:pt x="356062" y="1186641"/>
                  <a:pt x="182880" y="142147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8327CA8-B5A9-45DA-A02A-05AC72AF08A6}"/>
              </a:ext>
            </a:extLst>
          </p:cNvPr>
          <p:cNvSpPr txBox="1"/>
          <p:nvPr/>
        </p:nvSpPr>
        <p:spPr>
          <a:xfrm>
            <a:off x="96044" y="5834360"/>
            <a:ext cx="6036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Germann</a:t>
            </a:r>
            <a:r>
              <a:rPr lang="en-US" sz="1600" dirty="0"/>
              <a:t> &amp; </a:t>
            </a:r>
            <a:r>
              <a:rPr lang="en-US" sz="1600" dirty="0" err="1"/>
              <a:t>Beven</a:t>
            </a:r>
            <a:r>
              <a:rPr lang="en-US" sz="1600" dirty="0"/>
              <a:t>, </a:t>
            </a:r>
            <a:r>
              <a:rPr lang="en-US" sz="1600" i="1" dirty="0"/>
              <a:t>Water Resources Research, </a:t>
            </a:r>
            <a:r>
              <a:rPr lang="en-US" sz="1600" dirty="0"/>
              <a:t>1985.</a:t>
            </a:r>
          </a:p>
          <a:p>
            <a:r>
              <a:rPr lang="en-US" sz="1600" dirty="0"/>
              <a:t>Jarvis et al., </a:t>
            </a:r>
            <a:r>
              <a:rPr lang="en-US" sz="1600" i="1" dirty="0"/>
              <a:t>Journal of Soil Science, </a:t>
            </a:r>
            <a:r>
              <a:rPr lang="en-US" sz="1600" dirty="0"/>
              <a:t>1991). </a:t>
            </a:r>
          </a:p>
          <a:p>
            <a:r>
              <a:rPr lang="en-US" sz="1600" dirty="0"/>
              <a:t>Di Pietro et al., Journal of Hydrology, 2003. </a:t>
            </a:r>
            <a:endParaRPr lang="fr-FR" sz="1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582445-81D4-4C75-8338-219859D7D695}"/>
              </a:ext>
            </a:extLst>
          </p:cNvPr>
          <p:cNvSpPr/>
          <p:nvPr/>
        </p:nvSpPr>
        <p:spPr bwMode="auto">
          <a:xfrm>
            <a:off x="91440" y="2286000"/>
            <a:ext cx="5062451" cy="3208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ext Box 23">
            <a:extLst>
              <a:ext uri="{FF2B5EF4-FFF2-40B4-BE49-F238E27FC236}">
                <a16:creationId xmlns:a16="http://schemas.microsoft.com/office/drawing/2014/main" id="{2E826116-AD2D-4915-99B8-083179E24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Current operational models of macropore &amp; matrix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8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Text Box 23">
            <a:extLst>
              <a:ext uri="{FF2B5EF4-FFF2-40B4-BE49-F238E27FC236}">
                <a16:creationId xmlns:a16="http://schemas.microsoft.com/office/drawing/2014/main" id="{760BB38F-663A-40CF-8219-56A47F84F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135"/>
            <a:ext cx="121920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800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sz="2000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rgbClr val="0070C0"/>
                </a:solidFill>
              </a:rPr>
              <a:t>Current operational models of macropore &amp; matrix flow</a:t>
            </a:r>
            <a:endParaRPr lang="en-US" dirty="0"/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170A361A-7473-4C7A-989D-0C3DFBFC3523}"/>
              </a:ext>
            </a:extLst>
          </p:cNvPr>
          <p:cNvSpPr txBox="1"/>
          <p:nvPr/>
        </p:nvSpPr>
        <p:spPr bwMode="auto">
          <a:xfrm>
            <a:off x="442479" y="760884"/>
            <a:ext cx="683947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1D compartment models “Double permeability”</a:t>
            </a: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endParaRPr lang="en-US" sz="25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   </a:t>
            </a:r>
            <a:endParaRPr lang="en-US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DB38B1-B4AC-4AFD-AEFD-FDAC50EB4CBB}"/>
              </a:ext>
            </a:extLst>
          </p:cNvPr>
          <p:cNvSpPr txBox="1"/>
          <p:nvPr/>
        </p:nvSpPr>
        <p:spPr>
          <a:xfrm>
            <a:off x="673330" y="1145852"/>
            <a:ext cx="6747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●matrix and macropore characterized by  effective parameters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D6309B-69D7-42B8-9DA7-EAF13DCE5245}"/>
              </a:ext>
            </a:extLst>
          </p:cNvPr>
          <p:cNvSpPr txBox="1"/>
          <p:nvPr/>
        </p:nvSpPr>
        <p:spPr bwMode="auto">
          <a:xfrm>
            <a:off x="665018" y="1427578"/>
            <a:ext cx="69904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● Interface macropore—matrix not described explicitly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2E08A1-9A96-460B-A6E2-0CE91FC4E857}"/>
              </a:ext>
            </a:extLst>
          </p:cNvPr>
          <p:cNvSpPr/>
          <p:nvPr/>
        </p:nvSpPr>
        <p:spPr>
          <a:xfrm>
            <a:off x="5431256" y="2567747"/>
            <a:ext cx="1414149" cy="2071815"/>
          </a:xfrm>
          <a:prstGeom prst="rect">
            <a:avLst/>
          </a:prstGeom>
          <a:solidFill>
            <a:srgbClr val="4BACC6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1ACEFA-64A6-4E73-80D5-4814697ABB67}"/>
              </a:ext>
            </a:extLst>
          </p:cNvPr>
          <p:cNvSpPr/>
          <p:nvPr/>
        </p:nvSpPr>
        <p:spPr>
          <a:xfrm>
            <a:off x="6124201" y="2585552"/>
            <a:ext cx="709858" cy="2046349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9CC76F4-A253-444F-AB90-7E85C68AB313}"/>
              </a:ext>
            </a:extLst>
          </p:cNvPr>
          <p:cNvSpPr txBox="1"/>
          <p:nvPr/>
        </p:nvSpPr>
        <p:spPr>
          <a:xfrm>
            <a:off x="6991356" y="2190636"/>
            <a:ext cx="877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matrix</a:t>
            </a:r>
          </a:p>
        </p:txBody>
      </p:sp>
      <p:sp>
        <p:nvSpPr>
          <p:cNvPr id="54" name="ZoneTexte 11">
            <a:extLst>
              <a:ext uri="{FF2B5EF4-FFF2-40B4-BE49-F238E27FC236}">
                <a16:creationId xmlns:a16="http://schemas.microsoft.com/office/drawing/2014/main" id="{FE1ECFD1-DFA7-4EE1-8E62-47CCB2C95862}"/>
              </a:ext>
            </a:extLst>
          </p:cNvPr>
          <p:cNvSpPr txBox="1"/>
          <p:nvPr/>
        </p:nvSpPr>
        <p:spPr bwMode="auto">
          <a:xfrm>
            <a:off x="8024878" y="742548"/>
            <a:ext cx="29479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70C0"/>
                </a:solidFill>
              </a:rPr>
              <a:t>● </a:t>
            </a:r>
            <a:r>
              <a:rPr lang="fr-FR" sz="2500" b="1" dirty="0">
                <a:solidFill>
                  <a:srgbClr val="0070C0"/>
                </a:solidFill>
              </a:rPr>
              <a:t>Outputs of model: </a:t>
            </a:r>
            <a:endParaRPr lang="en-US" sz="2500" b="1" dirty="0">
              <a:solidFill>
                <a:srgbClr val="0070C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F3A416A-165F-416E-AB0C-2F8BFBBDD19D}"/>
              </a:ext>
            </a:extLst>
          </p:cNvPr>
          <p:cNvSpPr txBox="1"/>
          <p:nvPr/>
        </p:nvSpPr>
        <p:spPr bwMode="auto">
          <a:xfrm>
            <a:off x="8144810" y="1763283"/>
            <a:ext cx="224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 in </a:t>
            </a:r>
            <a:r>
              <a:rPr lang="fr-FR" sz="1800" dirty="0" err="1"/>
              <a:t>each</a:t>
            </a:r>
            <a:r>
              <a:rPr lang="fr-FR" sz="1800" dirty="0"/>
              <a:t> </a:t>
            </a:r>
            <a:r>
              <a:rPr lang="fr-FR" sz="1800" dirty="0" err="1"/>
              <a:t>compartment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/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</a:t>
                </a:r>
                <a:r>
                  <a:rPr lang="fr-FR" sz="2000" dirty="0">
                    <a:solidFill>
                      <a:schemeClr val="tx1"/>
                    </a:solidFill>
                  </a:rPr>
                  <a:t>water content</a:t>
                </a:r>
                <a:r>
                  <a:rPr lang="fr-FR" sz="20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fr-F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= </a:t>
                </a:r>
                <a:r>
                  <a:rPr lang="fr-FR" sz="2000" i="1" dirty="0">
                    <a:solidFill>
                      <a:schemeClr val="tx1"/>
                    </a:solidFill>
                  </a:rPr>
                  <a:t>f</a:t>
                </a:r>
                <a:r>
                  <a:rPr lang="fr-FR" sz="2000" dirty="0">
                    <a:solidFill>
                      <a:schemeClr val="tx1"/>
                    </a:solidFill>
                  </a:rPr>
                  <a:t>(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fr-FR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fr-FR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●  </a:t>
                </a:r>
                <a:r>
                  <a:rPr lang="en-US" sz="2000" dirty="0">
                    <a:solidFill>
                      <a:schemeClr val="tx1"/>
                    </a:solidFill>
                  </a:rPr>
                  <a:t>flow rate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q</a:t>
                </a:r>
                <a:r>
                  <a:rPr lang="en-US" sz="2000" dirty="0">
                    <a:solidFill>
                      <a:schemeClr val="tx1"/>
                    </a:solidFill>
                  </a:rPr>
                  <a:t> = f(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z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,</a:t>
                </a:r>
                <a:r>
                  <a:rPr lang="en-US" sz="2000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000" dirty="0">
                    <a:solidFill>
                      <a:schemeClr val="tx1"/>
                    </a:solidFill>
                  </a:rPr>
                  <a:t>) </a:t>
                </a:r>
              </a:p>
              <a:p>
                <a:endParaRPr lang="fr-FR" sz="2000" dirty="0">
                  <a:solidFill>
                    <a:schemeClr val="tx1"/>
                  </a:solidFill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540014E-3DCE-4E08-8043-6044FD788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0312" y="1174316"/>
                <a:ext cx="4852416" cy="1292662"/>
              </a:xfrm>
              <a:prstGeom prst="rect">
                <a:avLst/>
              </a:prstGeom>
              <a:blipFill>
                <a:blip r:embed="rId3"/>
                <a:stretch>
                  <a:fillRect l="-1256" t="-33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E569CE9-2AF2-4CE1-81E9-B1A72400602F}"/>
              </a:ext>
            </a:extLst>
          </p:cNvPr>
          <p:cNvCxnSpPr>
            <a:cxnSpLocks/>
          </p:cNvCxnSpPr>
          <p:nvPr/>
        </p:nvCxnSpPr>
        <p:spPr bwMode="auto">
          <a:xfrm>
            <a:off x="5305377" y="2562846"/>
            <a:ext cx="0" cy="2192035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EB23A75-B014-4CCD-A513-D1675218ECAA}"/>
                  </a:ext>
                </a:extLst>
              </p:cNvPr>
              <p:cNvSpPr txBox="1"/>
              <p:nvPr/>
            </p:nvSpPr>
            <p:spPr bwMode="auto">
              <a:xfrm>
                <a:off x="1205344" y="2700976"/>
                <a:ext cx="2599173" cy="672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  <m:sup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  <m:sup/>
                          </m:sSub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EB23A75-B014-4CCD-A513-D1675218E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344" y="2700976"/>
                <a:ext cx="2599173" cy="672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B2B084B-6E92-418D-BAF9-DB24AEA5C4C7}"/>
                  </a:ext>
                </a:extLst>
              </p:cNvPr>
              <p:cNvSpPr txBox="1"/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B2B084B-6E92-418D-BAF9-DB24AEA5C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46116" y="3494142"/>
                <a:ext cx="1692002" cy="501997"/>
              </a:xfrm>
              <a:prstGeom prst="rect">
                <a:avLst/>
              </a:prstGeom>
              <a:blipFill>
                <a:blip r:embed="rId5"/>
                <a:stretch>
                  <a:fillRect b="-12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D809878-6901-41B1-A8FB-F5F626578E01}"/>
                  </a:ext>
                </a:extLst>
              </p:cNvPr>
              <p:cNvSpPr txBox="1"/>
              <p:nvPr/>
            </p:nvSpPr>
            <p:spPr>
              <a:xfrm>
                <a:off x="-1" y="4335220"/>
                <a:ext cx="5394961" cy="586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>
                              <a:latin typeface="Cambria Math" panose="02040503050406030204" pitchFamily="18" charset="0"/>
                            </a:rPr>
                            <m:t>ma</m:t>
                          </m:r>
                        </m:sub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ma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D809878-6901-41B1-A8FB-F5F626578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4335220"/>
                <a:ext cx="5394961" cy="586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FC6200-3C14-420C-AF04-F3EEC6B3030F}"/>
                  </a:ext>
                </a:extLst>
              </p:cNvPr>
              <p:cNvSpPr txBox="1"/>
              <p:nvPr/>
            </p:nvSpPr>
            <p:spPr>
              <a:xfrm>
                <a:off x="6207529" y="4343506"/>
                <a:ext cx="6812280" cy="645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fr-FR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600" i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d>
                                <m:dPr>
                                  <m:ctrlPr>
                                    <a:rPr lang="fr-FR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FR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6FC6200-3C14-420C-AF04-F3EEC6B3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529" y="4343506"/>
                <a:ext cx="6812280" cy="645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1E16FF0-CCEB-44B2-A0BB-24E247C3052A}"/>
                  </a:ext>
                </a:extLst>
              </p:cNvPr>
              <p:cNvSpPr txBox="1"/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Darcy-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Richards: </a:t>
                </a:r>
                <a:r>
                  <a:rPr kumimoji="0" lang="en-US" sz="200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K</a:t>
                </a: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cs typeface="Arial"/>
                  </a:rPr>
                  <a:t>(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fr-FR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(</a:t>
                </a:r>
                <a:r>
                  <a:rPr lang="fr-FR" i="1" dirty="0">
                    <a:solidFill>
                      <a:srgbClr val="FF0000"/>
                    </a:solidFill>
                  </a:rPr>
                  <a:t>h</a:t>
                </a:r>
                <a:r>
                  <a:rPr lang="fr-FR" dirty="0">
                    <a:solidFill>
                      <a:srgbClr val="FF0000"/>
                    </a:solidFill>
                  </a:rPr>
                  <a:t>)</a:t>
                </a:r>
                <a:endParaRPr lang="fr-FR" dirty="0"/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1E16FF0-CCEB-44B2-A0BB-24E247C30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99504" y="5098202"/>
                <a:ext cx="2837327" cy="400110"/>
              </a:xfrm>
              <a:prstGeom prst="rect">
                <a:avLst/>
              </a:prstGeom>
              <a:blipFill>
                <a:blip r:embed="rId8"/>
                <a:stretch>
                  <a:fillRect l="-2146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B3A6800C-9259-4423-A2C5-84A1BB339979}"/>
              </a:ext>
            </a:extLst>
          </p:cNvPr>
          <p:cNvSpPr txBox="1"/>
          <p:nvPr/>
        </p:nvSpPr>
        <p:spPr bwMode="auto">
          <a:xfrm>
            <a:off x="49959" y="5098202"/>
            <a:ext cx="3546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Kinematic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(Dispersive)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Wave</a:t>
            </a:r>
            <a:endParaRPr lang="fr-FR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4F44CE2-2751-4111-85DD-89CEF4C12D13}"/>
              </a:ext>
            </a:extLst>
          </p:cNvPr>
          <p:cNvCxnSpPr/>
          <p:nvPr/>
        </p:nvCxnSpPr>
        <p:spPr bwMode="auto">
          <a:xfrm>
            <a:off x="5726555" y="3058838"/>
            <a:ext cx="1" cy="964650"/>
          </a:xfrm>
          <a:prstGeom prst="straightConnector1">
            <a:avLst/>
          </a:prstGeom>
          <a:noFill/>
          <a:ln w="412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4EF6A03-50C5-4BDC-988F-CD08A6CE3FC1}"/>
              </a:ext>
            </a:extLst>
          </p:cNvPr>
          <p:cNvCxnSpPr/>
          <p:nvPr/>
        </p:nvCxnSpPr>
        <p:spPr bwMode="auto">
          <a:xfrm>
            <a:off x="5844057" y="3541162"/>
            <a:ext cx="588546" cy="1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C173BA1F-999D-43A9-8727-DB7999492A59}"/>
              </a:ext>
            </a:extLst>
          </p:cNvPr>
          <p:cNvCxnSpPr/>
          <p:nvPr/>
        </p:nvCxnSpPr>
        <p:spPr bwMode="auto">
          <a:xfrm>
            <a:off x="6564473" y="3069193"/>
            <a:ext cx="1" cy="96465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5113DF8-A4C9-4B10-A8EE-A130CDAE3B4B}"/>
              </a:ext>
            </a:extLst>
          </p:cNvPr>
          <p:cNvSpPr/>
          <p:nvPr/>
        </p:nvSpPr>
        <p:spPr bwMode="auto">
          <a:xfrm>
            <a:off x="6968837" y="2222269"/>
            <a:ext cx="5153891" cy="3208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B6636811-B5EF-4899-8249-3149023749A9}"/>
              </a:ext>
            </a:extLst>
          </p:cNvPr>
          <p:cNvSpPr/>
          <p:nvPr/>
        </p:nvSpPr>
        <p:spPr>
          <a:xfrm>
            <a:off x="11055927" y="3050771"/>
            <a:ext cx="759969" cy="1421476"/>
          </a:xfrm>
          <a:custGeom>
            <a:avLst/>
            <a:gdLst>
              <a:gd name="connsiteX0" fmla="*/ 0 w 502275"/>
              <a:gd name="connsiteY0" fmla="*/ 0 h 1421476"/>
              <a:gd name="connsiteX1" fmla="*/ 498764 w 502275"/>
              <a:gd name="connsiteY1" fmla="*/ 714894 h 1421476"/>
              <a:gd name="connsiteX2" fmla="*/ 182880 w 502275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75" h="1421476">
                <a:moveTo>
                  <a:pt x="0" y="0"/>
                </a:moveTo>
                <a:cubicBezTo>
                  <a:pt x="234142" y="238990"/>
                  <a:pt x="468284" y="477981"/>
                  <a:pt x="498764" y="714894"/>
                </a:cubicBezTo>
                <a:cubicBezTo>
                  <a:pt x="529244" y="951807"/>
                  <a:pt x="356062" y="1186641"/>
                  <a:pt x="182880" y="142147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94813C2-49EC-4386-A513-20AA02AB52FF}"/>
                  </a:ext>
                </a:extLst>
              </p:cNvPr>
              <p:cNvSpPr txBox="1"/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94813C2-49EC-4386-A513-20AA02AB5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3264" y="2722360"/>
                <a:ext cx="2873544" cy="6298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4B13478-40CB-4A61-9C27-D0F0DB1614C9}"/>
                  </a:ext>
                </a:extLst>
              </p:cNvPr>
              <p:cNvSpPr txBox="1"/>
              <p:nvPr/>
            </p:nvSpPr>
            <p:spPr bwMode="auto">
              <a:xfrm>
                <a:off x="406371" y="3571728"/>
                <a:ext cx="1692002" cy="501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mi</m:t>
                              </m:r>
                            </m:sub>
                          </m:sSub>
                        </m:num>
                        <m:den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4B13478-40CB-4A61-9C27-D0F0DB161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371" y="3571728"/>
                <a:ext cx="1692002" cy="501997"/>
              </a:xfrm>
              <a:prstGeom prst="rect">
                <a:avLst/>
              </a:prstGeom>
              <a:blipFill>
                <a:blip r:embed="rId10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C7641C91-07B2-4B89-B5C9-E74ABC58CDC1}"/>
              </a:ext>
            </a:extLst>
          </p:cNvPr>
          <p:cNvSpPr/>
          <p:nvPr/>
        </p:nvSpPr>
        <p:spPr bwMode="auto">
          <a:xfrm flipH="1">
            <a:off x="135772" y="3163823"/>
            <a:ext cx="1044633" cy="1269631"/>
          </a:xfrm>
          <a:custGeom>
            <a:avLst/>
            <a:gdLst>
              <a:gd name="connsiteX0" fmla="*/ 0 w 502275"/>
              <a:gd name="connsiteY0" fmla="*/ 0 h 1421476"/>
              <a:gd name="connsiteX1" fmla="*/ 498764 w 502275"/>
              <a:gd name="connsiteY1" fmla="*/ 714894 h 1421476"/>
              <a:gd name="connsiteX2" fmla="*/ 182880 w 502275"/>
              <a:gd name="connsiteY2" fmla="*/ 1421476 h 142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275" h="1421476">
                <a:moveTo>
                  <a:pt x="0" y="0"/>
                </a:moveTo>
                <a:cubicBezTo>
                  <a:pt x="234142" y="238990"/>
                  <a:pt x="468284" y="477981"/>
                  <a:pt x="498764" y="714894"/>
                </a:cubicBezTo>
                <a:cubicBezTo>
                  <a:pt x="529244" y="951807"/>
                  <a:pt x="356062" y="1186641"/>
                  <a:pt x="182880" y="1421476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88327CA8-B5A9-45DA-A02A-05AC72AF08A6}"/>
              </a:ext>
            </a:extLst>
          </p:cNvPr>
          <p:cNvSpPr txBox="1"/>
          <p:nvPr/>
        </p:nvSpPr>
        <p:spPr>
          <a:xfrm>
            <a:off x="96044" y="5834360"/>
            <a:ext cx="6036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Germann</a:t>
            </a:r>
            <a:r>
              <a:rPr lang="en-US" sz="1600" dirty="0"/>
              <a:t> &amp; </a:t>
            </a:r>
            <a:r>
              <a:rPr lang="en-US" sz="1600" dirty="0" err="1"/>
              <a:t>Beven</a:t>
            </a:r>
            <a:r>
              <a:rPr lang="en-US" sz="1600" dirty="0"/>
              <a:t>, </a:t>
            </a:r>
            <a:r>
              <a:rPr lang="en-US" sz="1600" i="1" dirty="0"/>
              <a:t>Water Resources Research, </a:t>
            </a:r>
            <a:r>
              <a:rPr lang="en-US" sz="1600" dirty="0"/>
              <a:t>1985.</a:t>
            </a:r>
          </a:p>
          <a:p>
            <a:r>
              <a:rPr lang="en-US" sz="1600" dirty="0"/>
              <a:t>Jarvis et al., </a:t>
            </a:r>
            <a:r>
              <a:rPr lang="en-US" sz="1600" i="1" dirty="0"/>
              <a:t>Journal of Soil Science, </a:t>
            </a:r>
            <a:r>
              <a:rPr lang="en-US" sz="1600" dirty="0"/>
              <a:t>1991). </a:t>
            </a:r>
          </a:p>
          <a:p>
            <a:r>
              <a:rPr lang="en-US" sz="1600" dirty="0"/>
              <a:t>Di Pietro et al., Journal of Hydrology, 2003. </a:t>
            </a:r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7F74DB1-4926-45F9-B4A8-9CC6556DD239}"/>
              </a:ext>
            </a:extLst>
          </p:cNvPr>
          <p:cNvSpPr txBox="1"/>
          <p:nvPr/>
        </p:nvSpPr>
        <p:spPr>
          <a:xfrm>
            <a:off x="5044297" y="4316677"/>
            <a:ext cx="214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z</a:t>
            </a:r>
            <a:endParaRPr lang="fr-FR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0898ECD5-24C9-4DC7-B347-E0C779416331}"/>
              </a:ext>
            </a:extLst>
          </p:cNvPr>
          <p:cNvCxnSpPr>
            <a:cxnSpLocks/>
          </p:cNvCxnSpPr>
          <p:nvPr/>
        </p:nvCxnSpPr>
        <p:spPr bwMode="auto">
          <a:xfrm flipV="1">
            <a:off x="2783488" y="1883664"/>
            <a:ext cx="0" cy="974074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31E4539-A523-4FAE-B305-8FB370804F63}"/>
              </a:ext>
            </a:extLst>
          </p:cNvPr>
          <p:cNvSpPr/>
          <p:nvPr/>
        </p:nvSpPr>
        <p:spPr bwMode="auto">
          <a:xfrm>
            <a:off x="2322576" y="2833116"/>
            <a:ext cx="484632" cy="59436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0C0AFA4-7CFC-4F04-AB7F-1EF9376100E9}"/>
              </a:ext>
            </a:extLst>
          </p:cNvPr>
          <p:cNvSpPr/>
          <p:nvPr/>
        </p:nvSpPr>
        <p:spPr bwMode="auto">
          <a:xfrm>
            <a:off x="324548" y="222122"/>
            <a:ext cx="4933251" cy="16432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70A2630-87D7-4F81-993B-697D51A13B3E}"/>
                  </a:ext>
                </a:extLst>
              </p:cNvPr>
              <p:cNvSpPr/>
              <p:nvPr/>
            </p:nvSpPr>
            <p:spPr bwMode="auto">
              <a:xfrm>
                <a:off x="413002" y="889635"/>
                <a:ext cx="4487832" cy="942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fr-FR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5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exch</m:t>
                        </m:r>
                      </m:sub>
                    </m:sSub>
                    <m:r>
                      <a:rPr lang="fr-FR" sz="25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25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sSubSup>
                      <m:sSubSupPr>
                        <m:ctrlPr>
                          <a:rPr lang="fr-FR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5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500">
                            <a:latin typeface="Cambria Math" panose="02040503050406030204" pitchFamily="18" charset="0"/>
                          </a:rPr>
                          <m:t>ma</m:t>
                        </m:r>
                      </m:sub>
                      <m:sup>
                        <m:r>
                          <a:rPr lang="fr-FR" sz="2500" i="1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bSup>
                  </m:oMath>
                </a14:m>
                <a:r>
                  <a:rPr lang="fr-FR" sz="2500" dirty="0">
                    <a:solidFill>
                      <a:srgbClr val="15FF15"/>
                    </a:solidFill>
                  </a:rPr>
                  <a:t> </a:t>
                </a:r>
                <a:r>
                  <a:rPr lang="fr-FR" sz="2500" dirty="0" err="1">
                    <a:latin typeface="GaramondPremrPro"/>
                  </a:rPr>
                  <a:t>with</a:t>
                </a:r>
                <a:r>
                  <a:rPr lang="fr-FR" sz="2500" dirty="0"/>
                  <a:t> </a:t>
                </a:r>
                <a14:m>
                  <m:oMath xmlns:m="http://schemas.openxmlformats.org/officeDocument/2006/math">
                    <m:r>
                      <a:rPr lang="fr-FR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5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fr-FR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=3−2</m:t>
                    </m:r>
                    <m:r>
                      <a:rPr lang="fr-FR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fr-FR" sz="2500" dirty="0"/>
              </a:p>
              <a:p>
                <a:pPr/>
                <a:r>
                  <a:rPr lang="fr-FR" sz="2500" dirty="0"/>
                  <a:t> </a:t>
                </a:r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70A2630-87D7-4F81-993B-697D51A13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002" y="889635"/>
                <a:ext cx="4487832" cy="9422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FF05C36B-BD29-425D-9742-7D5BA87A43F9}"/>
                  </a:ext>
                </a:extLst>
              </p:cNvPr>
              <p:cNvSpPr txBox="1"/>
              <p:nvPr/>
            </p:nvSpPr>
            <p:spPr bwMode="auto">
              <a:xfrm>
                <a:off x="365760" y="334744"/>
                <a:ext cx="455371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exch</m:t>
                        </m:r>
                      </m:sub>
                    </m:sSub>
                    <m:r>
                      <a:rPr lang="fr-FR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GaramondPremrPro"/>
                  </a:rPr>
                  <a:t>wetted specific surface area of macropores, (m</a:t>
                </a:r>
                <a:r>
                  <a:rPr lang="en-US" sz="1800" b="0" i="0" u="none" strike="noStrike" baseline="30000" dirty="0">
                    <a:solidFill>
                      <a:srgbClr val="000000"/>
                    </a:solidFill>
                    <a:latin typeface="GaramondPremrPro"/>
                  </a:rPr>
                  <a:t>2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GaramondPremrPro"/>
                  </a:rPr>
                  <a:t> m</a:t>
                </a:r>
                <a:r>
                  <a:rPr lang="en-US" sz="1800" b="0" i="0" u="none" strike="noStrike" baseline="30000" dirty="0">
                    <a:solidFill>
                      <a:schemeClr val="tx1"/>
                    </a:solidFill>
                    <a:latin typeface="GaramondPremrPro"/>
                  </a:rPr>
                  <a:t>−3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GaramondPremrPro"/>
                  </a:rPr>
                  <a:t>).</a:t>
                </a:r>
                <a:endParaRPr lang="fr-FR" dirty="0"/>
              </a:p>
            </p:txBody>
          </p:sp>
        </mc:Choice>
        <mc:Fallback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FF05C36B-BD29-425D-9742-7D5BA87A4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760" y="334744"/>
                <a:ext cx="4553712" cy="646331"/>
              </a:xfrm>
              <a:prstGeom prst="rect">
                <a:avLst/>
              </a:prstGeom>
              <a:blipFill>
                <a:blip r:embed="rId12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ZoneTexte 60">
            <a:extLst>
              <a:ext uri="{FF2B5EF4-FFF2-40B4-BE49-F238E27FC236}">
                <a16:creationId xmlns:a16="http://schemas.microsoft.com/office/drawing/2014/main" id="{2C0555E2-EB2C-4C88-A6A3-17ED5BD29D70}"/>
              </a:ext>
            </a:extLst>
          </p:cNvPr>
          <p:cNvSpPr txBox="1"/>
          <p:nvPr/>
        </p:nvSpPr>
        <p:spPr>
          <a:xfrm>
            <a:off x="2455164" y="1461254"/>
            <a:ext cx="2775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Jarvis, Vadose Zone J., 2017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9368955-6E18-48B5-AFF5-9074FCF256B0}"/>
              </a:ext>
            </a:extLst>
          </p:cNvPr>
          <p:cNvSpPr/>
          <p:nvPr/>
        </p:nvSpPr>
        <p:spPr bwMode="auto">
          <a:xfrm>
            <a:off x="91440" y="2286000"/>
            <a:ext cx="5062451" cy="32087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69DFB2C-3BE5-43F8-BA36-07A9DA52DFD8}"/>
              </a:ext>
            </a:extLst>
          </p:cNvPr>
          <p:cNvSpPr txBox="1"/>
          <p:nvPr/>
        </p:nvSpPr>
        <p:spPr bwMode="auto">
          <a:xfrm>
            <a:off x="3743442" y="2190636"/>
            <a:ext cx="144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macropores</a:t>
            </a:r>
          </a:p>
        </p:txBody>
      </p:sp>
    </p:spTree>
    <p:extLst>
      <p:ext uri="{BB962C8B-B14F-4D97-AF65-F5344CB8AC3E}">
        <p14:creationId xmlns:p14="http://schemas.microsoft.com/office/powerpoint/2010/main" val="10621720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2550</Words>
  <Application>Microsoft Office PowerPoint</Application>
  <PresentationFormat>Grand écran</PresentationFormat>
  <Paragraphs>441</Paragraphs>
  <Slides>34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Cambria Math</vt:lpstr>
      <vt:lpstr>Charis SIL</vt:lpstr>
      <vt:lpstr>Garamond</vt:lpstr>
      <vt:lpstr>GaramondPremrPro</vt:lpstr>
      <vt:lpstr>Marianne</vt:lpstr>
      <vt:lpstr>StarSymbol</vt:lpstr>
      <vt:lpstr>Times New Roman</vt:lpstr>
      <vt:lpstr>Times-Italic</vt:lpstr>
      <vt:lpstr>Times-Roman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INRA UMRSAS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EMMAH — Pelosi — Michel</dc:title>
  <dc:creator>Aurelia Michaud</dc:creator>
  <cp:lastModifiedBy>Eric Michel</cp:lastModifiedBy>
  <cp:revision>936</cp:revision>
  <dcterms:created xsi:type="dcterms:W3CDTF">2024-03-19T09:20:19Z</dcterms:created>
  <dcterms:modified xsi:type="dcterms:W3CDTF">2026-05-20T23:19:47Z</dcterms:modified>
</cp:coreProperties>
</file>