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578" r:id="rId2"/>
    <p:sldId id="623" r:id="rId3"/>
    <p:sldId id="632" r:id="rId4"/>
    <p:sldId id="634" r:id="rId5"/>
    <p:sldId id="628" r:id="rId6"/>
    <p:sldId id="638" r:id="rId7"/>
    <p:sldId id="639" r:id="rId8"/>
    <p:sldId id="609" r:id="rId9"/>
    <p:sldId id="641" r:id="rId10"/>
    <p:sldId id="643" r:id="rId11"/>
    <p:sldId id="648" r:id="rId12"/>
    <p:sldId id="652" r:id="rId13"/>
    <p:sldId id="614" r:id="rId14"/>
    <p:sldId id="653" r:id="rId15"/>
    <p:sldId id="65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65"/>
    <p:restoredTop sz="94702"/>
  </p:normalViewPr>
  <p:slideViewPr>
    <p:cSldViewPr snapToGrid="0">
      <p:cViewPr varScale="1">
        <p:scale>
          <a:sx n="83" d="100"/>
          <a:sy n="83" d="100"/>
        </p:scale>
        <p:origin x="20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905FA-54CF-A740-90F3-267975640BDC}" type="datetimeFigureOut">
              <a:rPr lang="en-US" smtClean="0"/>
              <a:t>5/17/26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CD73C-62E1-7845-9290-5AA16130C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27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C7DDD-7BC0-95BF-BF2D-6A3CFD04C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E02BB1-FEA2-8D7C-BD28-A41DA687F5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1835AE-E5FB-5365-FAE0-1611A4718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77DFE-0B82-399B-ECBE-8BBF67E3D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8ED6E-0BDD-4369-B9C6-F091847DE1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341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29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6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03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0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1EB2B-346C-58CF-D89E-B4562E161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C767B6-BC85-588A-8A12-C74F275F5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E116F-41DA-2A2F-3B96-AEAE4E757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A8AA7-113B-71B2-3537-9928E9E803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A2BAE-449B-4220-95A7-B6E7820B3D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757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1EB2B-346C-58CF-D89E-B4562E161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C767B6-BC85-588A-8A12-C74F275F5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E116F-41DA-2A2F-3B96-AEAE4E757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unfavorable conditions, e.g., a repulsive barrier from repulsive electric double layer interactions …</a:t>
            </a:r>
          </a:p>
          <a:p>
            <a:r>
              <a:rPr lang="en-US" dirty="0"/>
              <a:t>Breakthrough is higher, and the retention profile is expected to be lower and shallower</a:t>
            </a:r>
          </a:p>
          <a:p>
            <a:r>
              <a:rPr lang="en-US" dirty="0"/>
              <a:t>Alpha was introduced to account for these impacts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A8AA7-113B-71B2-3537-9928E9E803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A2BAE-449B-4220-95A7-B6E7820B3D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409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1EB2B-346C-58CF-D89E-B4562E161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C767B6-BC85-588A-8A12-C74F275F5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E116F-41DA-2A2F-3B96-AEAE4E757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A8AA7-113B-71B2-3537-9928E9E803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A2BAE-449B-4220-95A7-B6E7820B3D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27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883DD-E565-8FE6-F6EF-20F124F9D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6C7874-CFC4-2EB7-3209-4DE4ABE4D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F94D06-516C-4EA9-7161-334872D45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92EE8-A980-3C67-95EC-6E5FD33274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A2BAE-449B-4220-95A7-B6E7820B3D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534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5C776-5E9D-A37A-D770-EEB9DB4D7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64EC06-FD40-F1E2-C0B5-3825D0C1C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EEB0A4-B5C1-02ED-79FD-8624390F2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F91D6-B308-F885-5756-0FCF75F35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8ED6E-0BDD-4369-B9C6-F091847DE1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85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0C000-2B1F-B180-F245-CC887F94D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EFCF4-58FF-687B-7AAA-121B9F577B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5DF90-A743-DEFA-084C-C5370D0A2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DF15D-4D3D-2301-4AC4-0652B879A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8ED6E-0BDD-4369-B9C6-F091847DE1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631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F07E2-D205-8CC5-B60E-8CB0297D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EC8CF-C253-E784-49B5-FB9887204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F62841-686E-DDA2-E542-401307C0C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E49FE-F21F-CC77-87D3-AE2577CD7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8ED6E-0BDD-4369-B9C6-F091847DE1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359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E4ECD-B8F9-8A1D-A9C8-E95685665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441F09-1C32-96B5-DDAB-5F9D821B6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9D7CE3-882E-ABBA-75FF-B757D7534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75A90-9348-F4F7-8646-8FC3312FF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8ED6E-0BDD-4369-B9C6-F091847DE1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9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E7AB-5F86-128F-C153-693249385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6D414-7072-64BF-A0F1-90D4F2159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119AE-43D2-B37A-E220-5000DCA7D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9CBE-BD0D-551F-2E33-19E91742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CB5D7-7102-0B1D-4A49-B2DCAA5F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6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06F1-EB3D-B98E-DD04-76669BFA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3E47B-9DAF-4BF7-5343-B1B7E618B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9CB4-677B-9159-F6FF-60DDAFF23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BA334-2B02-AEF0-9B77-A4DBEFE8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D465E-F50B-B87A-6471-552813B9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55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844729-07C3-A7E9-F923-50AB8E464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6270D-0BF1-10CE-BD2A-F6718231B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1C75A-BA38-B2CA-D1FD-655EDCCF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9B26E-5977-EBC4-0BF7-90E38C1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2096E-F773-53E6-1195-320CA51F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1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5F98-99F7-0FC6-2F7E-9316800A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CC76A-0417-C5CB-02E3-8ED6D5EC4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78780-21E4-881E-6C33-E31AD51CE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7A155-8678-71FA-941C-C593F84C8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EE5C3-0E90-B8D0-166F-ABAAD9CE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3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BD5C-9342-6DAA-18EA-87918B5F9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3FA52-BC1B-EF27-1B2C-FC6C5C88A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F51DF-03A4-8D76-2AE3-4C35F348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FABF7-41D0-6659-5C8F-ED122206C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01B42-A5C6-C4C4-C7E1-A85DCC550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0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478A-86B9-05B6-64B9-C1C8ACB3F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46D57-7201-0435-4B9B-492F8905A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6A0A6-77C5-2843-067A-AB44FFC55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DAF55-4D79-1759-46C2-59581A02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BDAFF-2055-BAC1-797C-DB83A712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F8FBC-7568-321E-42B1-67DEEF7F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4309-0046-60F0-80C0-C0160849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1D9E6-C79F-F02C-39F5-7C78667B0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40D57-828E-EF62-B4E2-34A76719C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539AD-305A-4302-DCD6-9A871D147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7779DF-78FE-37B0-7C5A-B8EDDAF47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B0F05-6F3A-1891-3225-C40D58DC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1BA3F5-CAB5-AFE2-F4F2-E0C10F1B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34817-F5D6-B769-F26B-8F5522D80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7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09983-97D9-1470-DD85-D937AEE2F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D39204-F2F4-CBD5-6D2F-400C2ADB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D0E8C-840C-6C27-C3B4-8A31B758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D4D79-8A75-C899-567D-CC275226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8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AD8ED5-AB4E-C5EC-35F5-5FDE23C8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BE328-72F9-2563-0147-0C64624F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B888A-7401-60BA-6CDC-717C6737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7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75512-E713-DB2B-D638-0C2DE4D3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5827-0E26-8489-4017-8897F6EA7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E221C-5381-373A-CB07-4C1A632EA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05C9B-54EE-3C4F-7A8C-92F113A4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C6530-B3BE-8FC1-97EB-9766A4F5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CF9CD-83E6-61F3-5B04-5B486208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7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B66ED-67EE-C977-82C8-FF4BA414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E4BD55-EC5E-F850-20E6-7DE64E41D6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31CED-CB6C-9210-069E-272B9339D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8DE3D-A19E-50F4-FB20-78B0AAC2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572DF-343A-75F1-10C1-0E6489BF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01816-C503-35D5-269C-A1AF8C48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9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9CC897-E66B-AEC7-2AF7-49D78B01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96FA9-3DF9-4795-9646-EC177B40E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DB48D-24EB-6C22-48FB-E914A63FB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C87C9-4BA1-E449-9569-E153A138B839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3354-CD64-1A9E-A077-0FAA7E334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01CE1-841E-F1B7-DE71-13D960447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B4C53E-7C5C-C942-905B-3D5C3F39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6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8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9B211-9803-0C38-CFC3-2204DAD4F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pattern of black circles and a stream of blue and yellow lines&#10;&#10;AI-generated content may be incorrect.">
            <a:extLst>
              <a:ext uri="{FF2B5EF4-FFF2-40B4-BE49-F238E27FC236}">
                <a16:creationId xmlns:a16="http://schemas.microsoft.com/office/drawing/2014/main" id="{5C3D292A-44B4-BB4B-2D6B-0D15513B07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24161" b="195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94BA66-285E-6677-B0AB-EA0902D136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F5AEB-A698-0C2A-86C9-F9471434B0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46C5E2-2DE3-C011-F324-1BB3C49B6A6A}"/>
              </a:ext>
            </a:extLst>
          </p:cNvPr>
          <p:cNvSpPr txBox="1">
            <a:spLocks/>
          </p:cNvSpPr>
          <p:nvPr/>
        </p:nvSpPr>
        <p:spPr>
          <a:xfrm>
            <a:off x="1801506" y="2187877"/>
            <a:ext cx="83312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aramond" panose="02020404030301010803" pitchFamily="18" charset="0"/>
                <a:cs typeface="Times New Roman" panose="02020603050405020304" pitchFamily="18" charset="0"/>
              </a:rPr>
              <a:t>The Interception History Paradigm</a:t>
            </a:r>
            <a:br>
              <a:rPr lang="en-US" sz="3200" dirty="0">
                <a:latin typeface="Garamond" panose="02020404030301010803" pitchFamily="18" charset="0"/>
              </a:rPr>
            </a:br>
            <a:r>
              <a:rPr lang="en-US" sz="3200" dirty="0">
                <a:latin typeface="Garamond" panose="02020404030301010803" pitchFamily="18" charset="0"/>
              </a:rPr>
              <a:t> </a:t>
            </a:r>
            <a:r>
              <a:rPr lang="en-US" sz="2800" b="1" dirty="0">
                <a:latin typeface="Garamond" panose="02020404030301010803" pitchFamily="18" charset="0"/>
                <a:cs typeface="Times New Roman" panose="02020603050405020304" pitchFamily="18" charset="0"/>
              </a:rPr>
              <a:t>A New Way to Look at Colloid Transport in Porous Media</a:t>
            </a:r>
            <a:endParaRPr lang="en-US" sz="28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CD5927-2A4A-D3B8-1317-9F3118C03363}"/>
              </a:ext>
            </a:extLst>
          </p:cNvPr>
          <p:cNvSpPr txBox="1">
            <a:spLocks/>
          </p:cNvSpPr>
          <p:nvPr/>
        </p:nvSpPr>
        <p:spPr>
          <a:xfrm>
            <a:off x="3498173" y="3378895"/>
            <a:ext cx="5308081" cy="5486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latin typeface="Garamond" panose="02020404030301010803" pitchFamily="18" charset="0"/>
                <a:ea typeface="+mj-ea"/>
                <a:cs typeface="Times New Roman" panose="02020603050405020304" pitchFamily="18" charset="0"/>
              </a:rPr>
              <a:t>Bashar M. Al-</a:t>
            </a:r>
            <a:r>
              <a:rPr lang="en-US" sz="2400" b="1" dirty="0" err="1">
                <a:latin typeface="Garamond" panose="02020404030301010803" pitchFamily="18" charset="0"/>
                <a:ea typeface="+mj-ea"/>
                <a:cs typeface="Times New Roman" panose="02020603050405020304" pitchFamily="18" charset="0"/>
              </a:rPr>
              <a:t>Zghoul</a:t>
            </a:r>
            <a:endParaRPr lang="en-US" sz="2400" b="1" dirty="0"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dirty="0">
                <a:latin typeface="Garamond" panose="02020404030301010803" pitchFamily="18" charset="0"/>
                <a:ea typeface="+mj-ea"/>
                <a:cs typeface="Times New Roman" panose="02020603050405020304" pitchFamily="18" charset="0"/>
              </a:rPr>
              <a:t>Luis Ullauri</a:t>
            </a:r>
          </a:p>
          <a:p>
            <a:pPr marL="0" indent="0" algn="ctr">
              <a:buNone/>
            </a:pPr>
            <a:r>
              <a:rPr lang="en-US" sz="2400" b="1" dirty="0">
                <a:latin typeface="Garamond" panose="02020404030301010803" pitchFamily="18" charset="0"/>
                <a:ea typeface="+mj-ea"/>
                <a:cs typeface="Times New Roman" panose="02020603050405020304" pitchFamily="18" charset="0"/>
              </a:rPr>
              <a:t>Sabrina Volponi</a:t>
            </a:r>
          </a:p>
          <a:p>
            <a:pPr marL="0" indent="0" algn="ctr">
              <a:buNone/>
            </a:pPr>
            <a:r>
              <a:rPr lang="en-US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William P. Johnson</a:t>
            </a:r>
            <a:endParaRPr lang="en-US" sz="2400" b="1" dirty="0"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Diogo Bolster</a:t>
            </a:r>
            <a:endParaRPr lang="en-US" sz="2400" b="1" dirty="0"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975BD-D690-A008-C921-FA1CB57BD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6" b="14882"/>
          <a:stretch/>
        </p:blipFill>
        <p:spPr>
          <a:xfrm>
            <a:off x="9793067" y="224133"/>
            <a:ext cx="2130710" cy="1526913"/>
          </a:xfrm>
          <a:prstGeom prst="rect">
            <a:avLst/>
          </a:prstGeom>
        </p:spPr>
      </p:pic>
      <p:pic>
        <p:nvPicPr>
          <p:cNvPr id="1030" name="Picture 6" descr="UC Davis Logo and symbol, meaning ...">
            <a:extLst>
              <a:ext uri="{FF2B5EF4-FFF2-40B4-BE49-F238E27FC236}">
                <a16:creationId xmlns:a16="http://schemas.microsoft.com/office/drawing/2014/main" id="{98777B14-C768-01F1-3EF8-39E39F8EC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9" y="4917894"/>
            <a:ext cx="3129518" cy="175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s – Washington State University">
            <a:extLst>
              <a:ext uri="{FF2B5EF4-FFF2-40B4-BE49-F238E27FC236}">
                <a16:creationId xmlns:a16="http://schemas.microsoft.com/office/drawing/2014/main" id="{BA044DAD-2658-6020-45E1-60E0021F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135" y="4766658"/>
            <a:ext cx="3385726" cy="193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s | University Branding | On ...">
            <a:extLst>
              <a:ext uri="{FF2B5EF4-FFF2-40B4-BE49-F238E27FC236}">
                <a16:creationId xmlns:a16="http://schemas.microsoft.com/office/drawing/2014/main" id="{C40CE3B2-23DD-2E75-2A19-C833CDE77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82" y="347308"/>
            <a:ext cx="3998977" cy="11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66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F41975-0265-2165-B211-39F6C1A3D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4A05-B4C9-CA5E-A385-D9638EBA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01600"/>
            <a:ext cx="11176000" cy="508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1A1A1A"/>
                </a:solidFill>
                <a:latin typeface="Garamond"/>
              </a:rPr>
              <a:t>Model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C0802-A267-6378-7B66-BE4C378F9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660400"/>
            <a:ext cx="11176000" cy="355600"/>
          </a:xfrm>
        </p:spPr>
        <p:txBody>
          <a:bodyPr>
            <a:norm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1F3A6B"/>
                </a:solidFill>
                <a:latin typeface="Garamond"/>
              </a:rPr>
              <a:t>Upscaling from single interception scale to Darcy scale.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11BBD-11A8-7C81-AAEB-49FB85BA5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77000"/>
            <a:ext cx="762000" cy="304800"/>
          </a:xfrm>
        </p:spPr>
        <p:txBody>
          <a:bodyPr/>
          <a:lstStyle/>
          <a:p>
            <a:fld id="{F53CD1C8-D039-874B-9B71-B2404377AC79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B15ED5A-9A0E-7A5B-D00E-A8DF84E83AFB}"/>
              </a:ext>
            </a:extLst>
          </p:cNvPr>
          <p:cNvGrpSpPr/>
          <p:nvPr/>
        </p:nvGrpSpPr>
        <p:grpSpPr>
          <a:xfrm>
            <a:off x="698500" y="1143000"/>
            <a:ext cx="4686300" cy="1155700"/>
            <a:chOff x="938631" y="1767814"/>
            <a:chExt cx="4688370" cy="11497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D8E96D-0A24-E556-8BCC-86A04AA61FED}"/>
                </a:ext>
              </a:extLst>
            </p:cNvPr>
            <p:cNvSpPr txBox="1"/>
            <p:nvPr/>
          </p:nvSpPr>
          <p:spPr>
            <a:xfrm>
              <a:off x="2234535" y="1767814"/>
              <a:ext cx="2089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Gamma Distribution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83F22B7-FC0A-0672-D98D-9C15ABA55E8B}"/>
                </a:ext>
              </a:extLst>
            </p:cNvPr>
            <p:cNvGrpSpPr/>
            <p:nvPr/>
          </p:nvGrpSpPr>
          <p:grpSpPr>
            <a:xfrm>
              <a:off x="938631" y="1784660"/>
              <a:ext cx="4688370" cy="1132905"/>
              <a:chOff x="1000847" y="3236384"/>
              <a:chExt cx="4688370" cy="113290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6DA925EB-7DE1-BD8E-58EE-320FF59B2EA8}"/>
                      </a:ext>
                    </a:extLst>
                  </p:cNvPr>
                  <p:cNvSpPr txBox="1"/>
                  <p:nvPr/>
                </p:nvSpPr>
                <p:spPr>
                  <a:xfrm>
                    <a:off x="1014144" y="3491967"/>
                    <a:ext cx="4675073" cy="8165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𝑎𝑡𝑡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)=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𝑎𝑡𝑡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6DA925EB-7DE1-BD8E-58EE-320FF59B2E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4144" y="3491967"/>
                    <a:ext cx="4675073" cy="81657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A31AA5-C330-8662-4A0B-D9ACE4F43CE5}"/>
                  </a:ext>
                </a:extLst>
              </p:cNvPr>
              <p:cNvSpPr/>
              <p:nvPr/>
            </p:nvSpPr>
            <p:spPr>
              <a:xfrm>
                <a:off x="1000847" y="3236384"/>
                <a:ext cx="4675073" cy="113290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56D6AC-DD73-E9A8-A927-A1AB1E49E66F}"/>
                  </a:ext>
                </a:extLst>
              </p:cNvPr>
              <p:cNvSpPr txBox="1"/>
              <p:nvPr/>
            </p:nvSpPr>
            <p:spPr>
              <a:xfrm>
                <a:off x="1905000" y="2387600"/>
                <a:ext cx="203292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 </a:t>
                </a:r>
                <a14:m>
                  <m:oMath xmlns:m="http://schemas.openxmlformats.org/officeDocument/2006/math">
                    <m:r>
                      <a:rPr lang="en-US" sz="3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56D6AC-DD73-E9A8-A927-A1AB1E49E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387600"/>
                <a:ext cx="2032929" cy="553998"/>
              </a:xfrm>
              <a:prstGeom prst="rect">
                <a:avLst/>
              </a:prstGeom>
              <a:blipFill>
                <a:blip r:embed="rId4"/>
                <a:stretch>
                  <a:fillRect l="-6832" t="-13636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AC8019BA-7219-C617-2A78-8739E926D1D4}"/>
              </a:ext>
            </a:extLst>
          </p:cNvPr>
          <p:cNvGrpSpPr/>
          <p:nvPr/>
        </p:nvGrpSpPr>
        <p:grpSpPr>
          <a:xfrm>
            <a:off x="1778000" y="3175000"/>
            <a:ext cx="2501900" cy="520700"/>
            <a:chOff x="152399" y="3652431"/>
            <a:chExt cx="2499538" cy="52389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3F95028-BB0E-B239-997F-A9CDEBE768A4}"/>
                    </a:ext>
                  </a:extLst>
                </p:cNvPr>
                <p:cNvSpPr txBox="1"/>
                <p:nvPr/>
              </p:nvSpPr>
              <p:spPr>
                <a:xfrm>
                  <a:off x="152400" y="3729711"/>
                  <a:ext cx="24995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𝑎𝑡𝑡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3F95028-BB0E-B239-997F-A9CDEBE768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400" y="3729711"/>
                  <a:ext cx="2499537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1FCDAB-6E5A-092D-1778-1AC0313ECD9B}"/>
                </a:ext>
              </a:extLst>
            </p:cNvPr>
            <p:cNvSpPr/>
            <p:nvPr/>
          </p:nvSpPr>
          <p:spPr>
            <a:xfrm>
              <a:off x="152399" y="3652431"/>
              <a:ext cx="2418967" cy="52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70C845-EF15-4FA9-5B9B-C460B73B177D}"/>
              </a:ext>
            </a:extLst>
          </p:cNvPr>
          <p:cNvGrpSpPr/>
          <p:nvPr/>
        </p:nvGrpSpPr>
        <p:grpSpPr>
          <a:xfrm>
            <a:off x="7620000" y="1143000"/>
            <a:ext cx="2870200" cy="1143000"/>
            <a:chOff x="6021543" y="1870051"/>
            <a:chExt cx="2865010" cy="113877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827DEEB-3486-C68C-BDFB-81E33B5BF23E}"/>
                    </a:ext>
                  </a:extLst>
                </p:cNvPr>
                <p:cNvSpPr txBox="1"/>
                <p:nvPr/>
              </p:nvSpPr>
              <p:spPr>
                <a:xfrm>
                  <a:off x="6146703" y="2137623"/>
                  <a:ext cx="2614690" cy="8712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𝑎𝑡𝑡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𝑎𝑡𝑡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827DEEB-3486-C68C-BDFB-81E33B5BF2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6703" y="2137623"/>
                  <a:ext cx="2614690" cy="871201"/>
                </a:xfrm>
                <a:prstGeom prst="rect">
                  <a:avLst/>
                </a:prstGeom>
                <a:blipFill>
                  <a:blip r:embed="rId6"/>
                  <a:stretch>
                    <a:fillRect t="-95652" b="-1521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C47A13E-CB49-6E7B-31BC-BE24D5A47FD9}"/>
                </a:ext>
              </a:extLst>
            </p:cNvPr>
            <p:cNvSpPr/>
            <p:nvPr/>
          </p:nvSpPr>
          <p:spPr>
            <a:xfrm>
              <a:off x="6021543" y="1891547"/>
              <a:ext cx="2865010" cy="11172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0767B49-1014-DA3B-2E84-4B432ED6014A}"/>
                </a:ext>
              </a:extLst>
            </p:cNvPr>
            <p:cNvSpPr txBox="1"/>
            <p:nvPr/>
          </p:nvSpPr>
          <p:spPr>
            <a:xfrm>
              <a:off x="6686430" y="1870051"/>
              <a:ext cx="1768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Retention Profile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5E28694-3850-A914-38CD-F465C359FBF8}"/>
              </a:ext>
            </a:extLst>
          </p:cNvPr>
          <p:cNvGrpSpPr/>
          <p:nvPr/>
        </p:nvGrpSpPr>
        <p:grpSpPr>
          <a:xfrm>
            <a:off x="952500" y="3873500"/>
            <a:ext cx="4089400" cy="1079500"/>
            <a:chOff x="152400" y="4182405"/>
            <a:chExt cx="4088206" cy="107687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8F0882F-E40E-C968-130D-6C01B5B3E35F}"/>
                    </a:ext>
                  </a:extLst>
                </p:cNvPr>
                <p:cNvSpPr txBox="1"/>
                <p:nvPr/>
              </p:nvSpPr>
              <p:spPr>
                <a:xfrm>
                  <a:off x="152400" y="4226092"/>
                  <a:ext cx="4088206" cy="620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𝑎𝑡𝑡</m:t>
                            </m:r>
                          </m:sup>
                        </m:sSup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func>
                          <m:funcPr>
                            <m:ctrl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den>
                                </m:f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nary>
                          <m:naryPr>
                            <m:chr m:val="∑"/>
                            <m:ctrlP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  <m:e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d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</m:den>
                            </m:f>
                          </m:e>
                        </m:nary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8F0882F-E40E-C968-130D-6C01B5B3E3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400" y="4226092"/>
                  <a:ext cx="4088206" cy="620169"/>
                </a:xfrm>
                <a:prstGeom prst="rect">
                  <a:avLst/>
                </a:prstGeom>
                <a:blipFill>
                  <a:blip r:embed="rId7"/>
                  <a:stretch>
                    <a:fillRect t="-86000" b="-1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FFACB23-19A3-0B57-2667-906E4716FA37}"/>
                </a:ext>
              </a:extLst>
            </p:cNvPr>
            <p:cNvSpPr/>
            <p:nvPr/>
          </p:nvSpPr>
          <p:spPr>
            <a:xfrm>
              <a:off x="152401" y="4182405"/>
              <a:ext cx="4088205" cy="73640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00F708-25D0-A2AF-F7AA-9CCACE3DE22B}"/>
                </a:ext>
              </a:extLst>
            </p:cNvPr>
            <p:cNvSpPr txBox="1"/>
            <p:nvPr/>
          </p:nvSpPr>
          <p:spPr>
            <a:xfrm>
              <a:off x="1110263" y="4889949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CFT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8DCF3C-160A-39CD-0289-7429E9584E6C}"/>
                </a:ext>
              </a:extLst>
            </p:cNvPr>
            <p:cNvSpPr txBox="1"/>
            <p:nvPr/>
          </p:nvSpPr>
          <p:spPr>
            <a:xfrm>
              <a:off x="2554853" y="4888736"/>
              <a:ext cx="1227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New Terms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65BA08-F232-F6AC-DD16-BE158610A4A9}"/>
                  </a:ext>
                </a:extLst>
              </p:cNvPr>
              <p:cNvSpPr txBox="1"/>
              <p:nvPr/>
            </p:nvSpPr>
            <p:spPr>
              <a:xfrm>
                <a:off x="381000" y="5207000"/>
                <a:ext cx="4724400" cy="45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Taking the limit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recognizing Taylor expansion, it reduces to: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65BA08-F232-F6AC-DD16-BE158610A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207000"/>
                <a:ext cx="4724400" cy="457200"/>
              </a:xfrm>
              <a:prstGeom prst="rect">
                <a:avLst/>
              </a:prstGeom>
              <a:blipFill>
                <a:blip r:embed="rId8"/>
                <a:stretch>
                  <a:fillRect t="-2703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3D0EFBF3-4352-6A6A-DA19-01E5A32EDFA0}"/>
              </a:ext>
            </a:extLst>
          </p:cNvPr>
          <p:cNvGrpSpPr/>
          <p:nvPr/>
        </p:nvGrpSpPr>
        <p:grpSpPr>
          <a:xfrm>
            <a:off x="762000" y="5905500"/>
            <a:ext cx="3962400" cy="952500"/>
            <a:chOff x="278206" y="5732952"/>
            <a:chExt cx="3962400" cy="94659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CE2DB6A-DC7A-D92E-6A85-234ED7F6FE6F}"/>
                    </a:ext>
                  </a:extLst>
                </p:cNvPr>
                <p:cNvSpPr txBox="1"/>
                <p:nvPr/>
              </p:nvSpPr>
              <p:spPr>
                <a:xfrm>
                  <a:off x="707603" y="5834400"/>
                  <a:ext cx="3142735" cy="71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𝑎𝑡𝑡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func>
                          <m:func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den>
                                </m:f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CE2DB6A-DC7A-D92E-6A85-234ED7F6FE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603" y="5834400"/>
                  <a:ext cx="3142735" cy="71468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D6F857F-82F9-4B4C-5A5D-1CA17920155D}"/>
                </a:ext>
              </a:extLst>
            </p:cNvPr>
            <p:cNvSpPr/>
            <p:nvPr/>
          </p:nvSpPr>
          <p:spPr>
            <a:xfrm>
              <a:off x="278206" y="5732952"/>
              <a:ext cx="3962400" cy="9465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26B621D-8BC9-6385-9659-3959563C53F5}"/>
                  </a:ext>
                </a:extLst>
              </p:cNvPr>
              <p:cNvSpPr txBox="1"/>
              <p:nvPr/>
            </p:nvSpPr>
            <p:spPr>
              <a:xfrm>
                <a:off x="8318500" y="2387600"/>
                <a:ext cx="185012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Varying </a:t>
                </a:r>
                <a14:m>
                  <m:oMath xmlns:m="http://schemas.openxmlformats.org/officeDocument/2006/math">
                    <m:r>
                      <a:rPr lang="en-US" sz="3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26B621D-8BC9-6385-9659-3959563C5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500" y="2387600"/>
                <a:ext cx="1850122" cy="553998"/>
              </a:xfrm>
              <a:prstGeom prst="rect">
                <a:avLst/>
              </a:prstGeom>
              <a:blipFill>
                <a:blip r:embed="rId10"/>
                <a:stretch>
                  <a:fillRect l="-7534" t="-13636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C16DBEE4-520F-D76A-3171-636DE55381AD}"/>
              </a:ext>
            </a:extLst>
          </p:cNvPr>
          <p:cNvGrpSpPr/>
          <p:nvPr/>
        </p:nvGrpSpPr>
        <p:grpSpPr>
          <a:xfrm>
            <a:off x="7366000" y="3175000"/>
            <a:ext cx="3340100" cy="850900"/>
            <a:chOff x="5018137" y="3249614"/>
            <a:chExt cx="3344048" cy="85063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43740188-20E5-467B-5AD8-2BF4BE45A2E4}"/>
                    </a:ext>
                  </a:extLst>
                </p:cNvPr>
                <p:cNvSpPr txBox="1"/>
                <p:nvPr/>
              </p:nvSpPr>
              <p:spPr>
                <a:xfrm>
                  <a:off x="5018137" y="3249614"/>
                  <a:ext cx="3344048" cy="848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𝑎𝑡𝑡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nary>
                          <m:naryPr>
                            <m:chr m:val="∏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43740188-20E5-467B-5AD8-2BF4BE45A2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8137" y="3249614"/>
                  <a:ext cx="3344048" cy="848503"/>
                </a:xfrm>
                <a:prstGeom prst="rect">
                  <a:avLst/>
                </a:prstGeom>
                <a:blipFill>
                  <a:blip r:embed="rId11"/>
                  <a:stretch>
                    <a:fillRect t="-101493" b="-1552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C5A664D-A08D-EA43-B657-276AEF9B440E}"/>
                </a:ext>
              </a:extLst>
            </p:cNvPr>
            <p:cNvSpPr/>
            <p:nvPr/>
          </p:nvSpPr>
          <p:spPr>
            <a:xfrm>
              <a:off x="5095724" y="3280374"/>
              <a:ext cx="3017463" cy="81987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7F88AA-8DD8-2991-FC2D-A58E8325E247}"/>
              </a:ext>
            </a:extLst>
          </p:cNvPr>
          <p:cNvGrpSpPr/>
          <p:nvPr/>
        </p:nvGrpSpPr>
        <p:grpSpPr>
          <a:xfrm>
            <a:off x="6858000" y="4191000"/>
            <a:ext cx="4470400" cy="1079500"/>
            <a:chOff x="4540958" y="4182404"/>
            <a:chExt cx="4473371" cy="107566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2581D84-2603-40CB-BA93-48D9A31691CF}"/>
                    </a:ext>
                  </a:extLst>
                </p:cNvPr>
                <p:cNvSpPr txBox="1"/>
                <p:nvPr/>
              </p:nvSpPr>
              <p:spPr>
                <a:xfrm>
                  <a:off x="4540958" y="4235327"/>
                  <a:ext cx="4473371" cy="6201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𝑎𝑡𝑡</m:t>
                            </m:r>
                          </m:sup>
                        </m:sSup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func>
                          <m:funcPr>
                            <m:ctrl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den>
                                </m:f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nary>
                          <m:naryPr>
                            <m:chr m:val="∑"/>
                            <m:ctrlP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  <m:e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nary>
                              <m:naryPr>
                                <m:chr m:val="∏"/>
                                <m:ctrlP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d>
                                  <m:dPr>
                                    <m:ctrlP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a:rPr lang="en-US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</m:den>
                            </m:f>
                          </m:e>
                        </m:nary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2581D84-2603-40CB-BA93-48D9A31691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0958" y="4235327"/>
                  <a:ext cx="4473371" cy="620170"/>
                </a:xfrm>
                <a:prstGeom prst="rect">
                  <a:avLst/>
                </a:prstGeom>
                <a:blipFill>
                  <a:blip r:embed="rId12"/>
                  <a:stretch>
                    <a:fillRect t="-86000" b="-1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493A76E-B9D3-894D-91F0-94E5963D6401}"/>
                </a:ext>
              </a:extLst>
            </p:cNvPr>
            <p:cNvSpPr txBox="1"/>
            <p:nvPr/>
          </p:nvSpPr>
          <p:spPr>
            <a:xfrm>
              <a:off x="5582387" y="4888738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CFT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51F37F4-233A-10E4-04AC-A18798C29D87}"/>
                </a:ext>
              </a:extLst>
            </p:cNvPr>
            <p:cNvSpPr/>
            <p:nvPr/>
          </p:nvSpPr>
          <p:spPr>
            <a:xfrm>
              <a:off x="4540958" y="4182404"/>
              <a:ext cx="4439579" cy="73331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35C059B-5112-0E92-EAF6-4440CB75D5DF}"/>
                </a:ext>
              </a:extLst>
            </p:cNvPr>
            <p:cNvSpPr txBox="1"/>
            <p:nvPr/>
          </p:nvSpPr>
          <p:spPr>
            <a:xfrm>
              <a:off x="7325577" y="4877886"/>
              <a:ext cx="1227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New Terms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BFAE270-CD0C-7CAD-112F-D1BEBDBD93C1}"/>
              </a:ext>
            </a:extLst>
          </p:cNvPr>
          <p:cNvSpPr txBox="1"/>
          <p:nvPr/>
        </p:nvSpPr>
        <p:spPr>
          <a:xfrm>
            <a:off x="5687861" y="6044984"/>
            <a:ext cx="24737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Exponential RPs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7511210-CC92-C5EB-6351-C33F49EB20D8}"/>
              </a:ext>
            </a:extLst>
          </p:cNvPr>
          <p:cNvCxnSpPr>
            <a:cxnSpLocks/>
          </p:cNvCxnSpPr>
          <p:nvPr/>
        </p:nvCxnSpPr>
        <p:spPr>
          <a:xfrm flipV="1">
            <a:off x="4763529" y="6322997"/>
            <a:ext cx="974468" cy="1715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2F0A141-8D86-E7D9-EA56-B5A40ADA8D3C}"/>
              </a:ext>
            </a:extLst>
          </p:cNvPr>
          <p:cNvCxnSpPr>
            <a:cxnSpLocks/>
          </p:cNvCxnSpPr>
          <p:nvPr/>
        </p:nvCxnSpPr>
        <p:spPr>
          <a:xfrm>
            <a:off x="8998357" y="5150053"/>
            <a:ext cx="67685" cy="7880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CF6C539-278F-1527-C0B9-37988CBE6796}"/>
              </a:ext>
            </a:extLst>
          </p:cNvPr>
          <p:cNvSpPr txBox="1"/>
          <p:nvPr/>
        </p:nvSpPr>
        <p:spPr>
          <a:xfrm>
            <a:off x="8543872" y="6013988"/>
            <a:ext cx="31502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Non-Exponential RPs</a:t>
            </a: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2A373D8D-6887-7218-F431-32BFD95D40A1}"/>
              </a:ext>
            </a:extLst>
          </p:cNvPr>
          <p:cNvSpPr/>
          <p:nvPr/>
        </p:nvSpPr>
        <p:spPr>
          <a:xfrm>
            <a:off x="5656882" y="1513703"/>
            <a:ext cx="1678122" cy="39258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/>
      <p:bldP spid="37" grpId="0"/>
      <p:bldP spid="59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14C02D-B747-D88B-F755-D301CD8E8C21}"/>
              </a:ext>
            </a:extLst>
          </p:cNvPr>
          <p:cNvSpPr txBox="1"/>
          <p:nvPr/>
        </p:nvSpPr>
        <p:spPr>
          <a:xfrm>
            <a:off x="381000" y="4762500"/>
            <a:ext cx="4572000" cy="1518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000"/>
              </a:lnSpc>
              <a:spcAft>
                <a:spcPts val="200"/>
              </a:spcAft>
              <a:buNone/>
            </a:pPr>
            <a:r>
              <a:rPr lang="en-US" sz="1600" b="1" dirty="0">
                <a:solidFill>
                  <a:srgbClr val="1F3A6B"/>
                </a:solidFill>
                <a:latin typeface="Garamond"/>
              </a:rPr>
              <a:t>Setup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sz="1600" dirty="0">
                <a:solidFill>
                  <a:srgbClr val="1A1A1A"/>
                </a:solidFill>
                <a:latin typeface="Garamond"/>
              </a:rPr>
              <a:t>Silica 2-D porous media (n = 0.37) with 200, 100, and 50 </a:t>
            </a:r>
            <a:r>
              <a:rPr lang="en-US" sz="1600" i="1" dirty="0">
                <a:solidFill>
                  <a:srgbClr val="1A1A1A"/>
                </a:solidFill>
                <a:latin typeface="Garamond"/>
              </a:rPr>
              <a:t>μm</a:t>
            </a:r>
            <a:r>
              <a:rPr lang="en-US" sz="1600" dirty="0">
                <a:solidFill>
                  <a:srgbClr val="1A1A1A"/>
                </a:solidFill>
                <a:latin typeface="Garamond"/>
              </a:rPr>
              <a:t> diameter cylinders in a 200 </a:t>
            </a:r>
            <a:r>
              <a:rPr lang="en-US" sz="1600" i="1" dirty="0">
                <a:solidFill>
                  <a:srgbClr val="1A1A1A"/>
                </a:solidFill>
                <a:latin typeface="Garamond"/>
              </a:rPr>
              <a:t>μm</a:t>
            </a:r>
            <a:r>
              <a:rPr lang="en-US" sz="1600" dirty="0">
                <a:solidFill>
                  <a:srgbClr val="1A1A1A"/>
                </a:solidFill>
                <a:latin typeface="Garamond"/>
              </a:rPr>
              <a:t>-thick chamber.</a:t>
            </a:r>
          </a:p>
          <a:p>
            <a:pPr marL="0" indent="0">
              <a:lnSpc>
                <a:spcPts val="1700"/>
              </a:lnSpc>
              <a:spcBef>
                <a:spcPts val="200"/>
              </a:spcBef>
              <a:buNone/>
            </a:pPr>
            <a:r>
              <a:rPr lang="en-US" sz="1600" dirty="0">
                <a:solidFill>
                  <a:srgbClr val="1A1A1A"/>
                </a:solidFill>
                <a:latin typeface="Garamond"/>
              </a:rPr>
              <a:t>1 </a:t>
            </a:r>
            <a:r>
              <a:rPr lang="en-US" sz="1600" i="1" dirty="0">
                <a:solidFill>
                  <a:srgbClr val="1A1A1A"/>
                </a:solidFill>
                <a:latin typeface="Garamond"/>
              </a:rPr>
              <a:t>μm</a:t>
            </a:r>
            <a:r>
              <a:rPr lang="en-US" sz="1600" dirty="0">
                <a:solidFill>
                  <a:srgbClr val="1A1A1A"/>
                </a:solidFill>
                <a:latin typeface="Garamond"/>
              </a:rPr>
              <a:t> fluorescent carboxylate-modified polystyrene microspheres.</a:t>
            </a:r>
          </a:p>
          <a:p>
            <a:pPr marL="0" indent="0">
              <a:lnSpc>
                <a:spcPts val="1700"/>
              </a:lnSpc>
              <a:spcBef>
                <a:spcPts val="200"/>
              </a:spcBef>
              <a:buNone/>
            </a:pPr>
            <a:r>
              <a:rPr lang="en-US" sz="1600" b="1" dirty="0">
                <a:solidFill>
                  <a:srgbClr val="1F3A6B"/>
                </a:solidFill>
                <a:latin typeface="Garamond"/>
              </a:rPr>
              <a:t>IS</a:t>
            </a:r>
            <a:r>
              <a:rPr lang="en-US" sz="1600" dirty="0">
                <a:solidFill>
                  <a:srgbClr val="1A1A1A"/>
                </a:solidFill>
                <a:latin typeface="Garamond"/>
              </a:rPr>
              <a:t> = 5.4 mM   •  </a:t>
            </a:r>
            <a:r>
              <a:rPr lang="en-US" sz="1600" b="1" dirty="0">
                <a:solidFill>
                  <a:srgbClr val="1F3A6B"/>
                </a:solidFill>
                <a:latin typeface="Garamond"/>
              </a:rPr>
              <a:t>pH</a:t>
            </a:r>
            <a:r>
              <a:rPr lang="en-US" sz="1600" dirty="0">
                <a:solidFill>
                  <a:srgbClr val="1A1A1A"/>
                </a:solidFill>
                <a:latin typeface="Garamond"/>
              </a:rPr>
              <a:t> = 6.5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DEF48-15CE-8884-4D41-8E2014280E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31"/>
          <a:stretch/>
        </p:blipFill>
        <p:spPr>
          <a:xfrm>
            <a:off x="317500" y="825500"/>
            <a:ext cx="4572000" cy="33401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0BE3E4-4BDD-2C0B-A6D8-8CAC21B9F9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8" t="5894" r="893" b="1532"/>
          <a:stretch/>
        </p:blipFill>
        <p:spPr>
          <a:xfrm rot="20784484">
            <a:off x="1841500" y="2032000"/>
            <a:ext cx="1193800" cy="1384300"/>
          </a:xfrm>
          <a:prstGeom prst="rect">
            <a:avLst/>
          </a:prstGeom>
          <a:noFill/>
          <a:ln w="57150">
            <a:solidFill>
              <a:srgbClr val="1F3A6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968A1-9618-5229-252B-870558253FBF}"/>
              </a:ext>
            </a:extLst>
          </p:cNvPr>
          <p:cNvSpPr txBox="1"/>
          <p:nvPr/>
        </p:nvSpPr>
        <p:spPr>
          <a:xfrm>
            <a:off x="419100" y="1524000"/>
            <a:ext cx="819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6B6B6B"/>
                </a:solidFill>
                <a:latin typeface="Garamond"/>
              </a:rPr>
              <a:t>Inlet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AA0757-578E-1974-B40C-E187CFA1D3B4}"/>
              </a:ext>
            </a:extLst>
          </p:cNvPr>
          <p:cNvSpPr txBox="1"/>
          <p:nvPr/>
        </p:nvSpPr>
        <p:spPr>
          <a:xfrm>
            <a:off x="3048000" y="927100"/>
            <a:ext cx="961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6B6B6B"/>
                </a:solidFill>
                <a:latin typeface="Garamond"/>
              </a:rPr>
              <a:t>Outlet</a:t>
            </a:r>
          </a:p>
        </p:txBody>
      </p:sp>
      <p:pic>
        <p:nvPicPr>
          <p:cNvPr id="9" name="Untitled video - Made with Clipchamp (5)">
            <a:hlinkClick r:id="" action="ppaction://media"/>
            <a:extLst>
              <a:ext uri="{FF2B5EF4-FFF2-40B4-BE49-F238E27FC236}">
                <a16:creationId xmlns:a16="http://schemas.microsoft.com/office/drawing/2014/main" id="{6EA77A9D-D601-492A-8AFF-4AC47F5487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2000" y="698500"/>
            <a:ext cx="6096000" cy="609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117E97-37C6-499F-BDA9-15452CB79F65}"/>
              </a:ext>
            </a:extLst>
          </p:cNvPr>
          <p:cNvSpPr txBox="1"/>
          <p:nvPr/>
        </p:nvSpPr>
        <p:spPr>
          <a:xfrm>
            <a:off x="317500" y="4318000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1F3A6B"/>
                </a:solidFill>
                <a:latin typeface="Garamond"/>
              </a:rPr>
              <a:t>Pore network — interception history</a:t>
            </a:r>
          </a:p>
        </p:txBody>
      </p:sp>
      <p:sp>
        <p:nvSpPr>
          <p:cNvPr id="2" name="DeckTitle">
            <a:extLst>
              <a:ext uri="{FF2B5EF4-FFF2-40B4-BE49-F238E27FC236}">
                <a16:creationId xmlns:a16="http://schemas.microsoft.com/office/drawing/2014/main" id="{84E1C3CB-D719-A446-8AC6-4277584A2895}"/>
              </a:ext>
            </a:extLst>
          </p:cNvPr>
          <p:cNvSpPr txBox="1"/>
          <p:nvPr/>
        </p:nvSpPr>
        <p:spPr>
          <a:xfrm>
            <a:off x="571500" y="139700"/>
            <a:ext cx="7620000" cy="4572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algn="l"/>
            <a:r>
              <a:rPr lang="en-US" sz="2400" b="1">
                <a:solidFill>
                  <a:srgbClr val="1A1A1A"/>
                </a:solidFill>
                <a:latin typeface="Garamond"/>
              </a:rPr>
              <a:t>Experimental Confirmation</a:t>
            </a:r>
          </a:p>
        </p:txBody>
      </p:sp>
      <p:sp>
        <p:nvSpPr>
          <p:cNvPr id="11" name="AccentBar">
            <a:extLst>
              <a:ext uri="{FF2B5EF4-FFF2-40B4-BE49-F238E27FC236}">
                <a16:creationId xmlns:a16="http://schemas.microsoft.com/office/drawing/2014/main" id="{1B8806E3-DFC7-5F49-93C2-D83EAEADA3C0}"/>
              </a:ext>
            </a:extLst>
          </p:cNvPr>
          <p:cNvSpPr/>
          <p:nvPr/>
        </p:nvSpPr>
        <p:spPr>
          <a:xfrm>
            <a:off x="152400" y="825500"/>
            <a:ext cx="50800" cy="5905500"/>
          </a:xfrm>
          <a:prstGeom prst="rect">
            <a:avLst/>
          </a:prstGeom>
          <a:solidFill>
            <a:srgbClr val="1F3A6B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2" name="TitleDivider2">
            <a:extLst>
              <a:ext uri="{FF2B5EF4-FFF2-40B4-BE49-F238E27FC236}">
                <a16:creationId xmlns:a16="http://schemas.microsoft.com/office/drawing/2014/main" id="{3E867897-0BDA-D24A-83B5-18C474BF2AD5}"/>
              </a:ext>
            </a:extLst>
          </p:cNvPr>
          <p:cNvSpPr/>
          <p:nvPr/>
        </p:nvSpPr>
        <p:spPr>
          <a:xfrm>
            <a:off x="495300" y="609600"/>
            <a:ext cx="11239500" cy="19050"/>
          </a:xfrm>
          <a:prstGeom prst="rect">
            <a:avLst/>
          </a:prstGeom>
          <a:solidFill>
            <a:srgbClr val="8B3A62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3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Divider">
            <a:extLst>
              <a:ext uri="{FF2B5EF4-FFF2-40B4-BE49-F238E27FC236}">
                <a16:creationId xmlns:a16="http://schemas.microsoft.com/office/drawing/2014/main" id="{3B0CCBCE-A4A5-1B4D-B66F-0E7473A89B5E}"/>
              </a:ext>
            </a:extLst>
          </p:cNvPr>
          <p:cNvSpPr/>
          <p:nvPr/>
        </p:nvSpPr>
        <p:spPr>
          <a:xfrm>
            <a:off x="495300" y="609600"/>
            <a:ext cx="11239500" cy="19050"/>
          </a:xfrm>
          <a:prstGeom prst="rect">
            <a:avLst/>
          </a:prstGeom>
          <a:solidFill>
            <a:srgbClr val="8B3A62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42" name="AccentBar">
            <a:extLst>
              <a:ext uri="{FF2B5EF4-FFF2-40B4-BE49-F238E27FC236}">
                <a16:creationId xmlns:a16="http://schemas.microsoft.com/office/drawing/2014/main" id="{39507654-523F-4D46-B27C-2383F4638595}"/>
              </a:ext>
            </a:extLst>
          </p:cNvPr>
          <p:cNvSpPr/>
          <p:nvPr/>
        </p:nvSpPr>
        <p:spPr>
          <a:xfrm>
            <a:off x="152400" y="825500"/>
            <a:ext cx="50800" cy="5905500"/>
          </a:xfrm>
          <a:prstGeom prst="rect">
            <a:avLst/>
          </a:prstGeom>
          <a:solidFill>
            <a:srgbClr val="1F3A6B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77FC39-EF66-05A7-A594-25E3102A7458}"/>
              </a:ext>
            </a:extLst>
          </p:cNvPr>
          <p:cNvGrpSpPr>
            <a:grpSpLocks noChangeAspect="1"/>
          </p:cNvGrpSpPr>
          <p:nvPr/>
        </p:nvGrpSpPr>
        <p:grpSpPr>
          <a:xfrm>
            <a:off x="388328" y="1147458"/>
            <a:ext cx="10481903" cy="5357466"/>
            <a:chOff x="904451" y="1081790"/>
            <a:chExt cx="10541564" cy="5383643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476326-B04B-5AF1-512A-68CB5A2005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4451" y="1081790"/>
              <a:ext cx="3271284" cy="2289374"/>
              <a:chOff x="-422193" y="1832961"/>
              <a:chExt cx="7905023" cy="4639022"/>
            </a:xfrm>
            <a:grpFill/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804A5CA-2D0A-3F9D-98CA-E6B8093B3A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83840" y="1832961"/>
                <a:ext cx="7566670" cy="4639022"/>
                <a:chOff x="-3002574" y="503024"/>
                <a:chExt cx="10723900" cy="6574676"/>
              </a:xfrm>
              <a:grpFill/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99B6CABF-0474-3709-3CF1-F3C2B55460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4131"/>
                <a:stretch/>
              </p:blipFill>
              <p:spPr>
                <a:xfrm>
                  <a:off x="-3002574" y="503024"/>
                  <a:ext cx="10723900" cy="6574676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BE48C01C-9A73-61EB-74DD-AAF7A6A9B3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278" t="5894" r="893" b="1532"/>
                <a:stretch/>
              </p:blipFill>
              <p:spPr>
                <a:xfrm rot="20784484">
                  <a:off x="734760" y="2916584"/>
                  <a:ext cx="2790751" cy="2710012"/>
                </a:xfrm>
                <a:prstGeom prst="rect">
                  <a:avLst/>
                </a:prstGeom>
                <a:grpFill/>
                <a:ln w="57150">
                  <a:solidFill>
                    <a:srgbClr val="1F3A6B"/>
                  </a:solidFill>
                </a:ln>
              </p:spPr>
            </p:pic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C4568-A19F-1BD1-6B2B-39BCE0FD380E}"/>
                  </a:ext>
                </a:extLst>
              </p:cNvPr>
              <p:cNvSpPr txBox="1"/>
              <p:nvPr/>
            </p:nvSpPr>
            <p:spPr>
              <a:xfrm>
                <a:off x="-422193" y="2706011"/>
                <a:ext cx="1573631" cy="61850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Inlet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EBE5507-ACA5-DCC4-7B24-1121C61EC650}"/>
                  </a:ext>
                </a:extLst>
              </p:cNvPr>
              <p:cNvSpPr txBox="1"/>
              <p:nvPr/>
            </p:nvSpPr>
            <p:spPr>
              <a:xfrm>
                <a:off x="4143712" y="1907634"/>
                <a:ext cx="1844363" cy="61850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Outlet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00E00DE-85DC-DF2E-F9FC-FC6D821B6B1E}"/>
                </a:ext>
              </a:extLst>
            </p:cNvPr>
            <p:cNvGrpSpPr/>
            <p:nvPr/>
          </p:nvGrpSpPr>
          <p:grpSpPr>
            <a:xfrm>
              <a:off x="6824026" y="1152383"/>
              <a:ext cx="4621989" cy="4880646"/>
              <a:chOff x="6782424" y="1236993"/>
              <a:chExt cx="4621989" cy="4880646"/>
            </a:xfrm>
            <a:grpFill/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EB4C1BD-7BAD-1EAF-5FA2-5B0EBD0FD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51630" b="6512"/>
              <a:stretch/>
            </p:blipFill>
            <p:spPr>
              <a:xfrm>
                <a:off x="6782424" y="1236993"/>
                <a:ext cx="4621989" cy="4629244"/>
              </a:xfrm>
              <a:prstGeom prst="rect">
                <a:avLst/>
              </a:prstGeom>
              <a:grpFill/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2148653-931C-E99E-98BE-F903B1030068}"/>
                  </a:ext>
                </a:extLst>
              </p:cNvPr>
              <p:cNvSpPr txBox="1"/>
              <p:nvPr/>
            </p:nvSpPr>
            <p:spPr>
              <a:xfrm>
                <a:off x="7363846" y="5824316"/>
                <a:ext cx="1190148" cy="29332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Distance (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m)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696A04E-1F34-E5D3-0055-7FA0EEEE53F5}"/>
                </a:ext>
              </a:extLst>
            </p:cNvPr>
            <p:cNvGrpSpPr/>
            <p:nvPr/>
          </p:nvGrpSpPr>
          <p:grpSpPr>
            <a:xfrm>
              <a:off x="1403986" y="3443187"/>
              <a:ext cx="4808516" cy="3022246"/>
              <a:chOff x="7620551" y="905389"/>
              <a:chExt cx="4808516" cy="3022246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DF72372-4435-2A5D-3B76-26332D008F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87367" y="905389"/>
                <a:ext cx="2207992" cy="2710839"/>
                <a:chOff x="5878689" y="3081798"/>
                <a:chExt cx="1605226" cy="1970791"/>
              </a:xfrm>
              <a:grpFill/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A95490A0-819A-447A-DA88-A50C50DCAA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80104" y="3321467"/>
                  <a:ext cx="1115414" cy="1713257"/>
                </a:xfrm>
                <a:prstGeom prst="line">
                  <a:avLst/>
                </a:prstGeom>
                <a:grpFill/>
                <a:ln w="25400">
                  <a:solidFill>
                    <a:srgbClr val="1F3A6B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EB982A4-7E0D-C7B7-EE14-EC0B3273057F}"/>
                    </a:ext>
                  </a:extLst>
                </p:cNvPr>
                <p:cNvSpPr/>
                <p:nvPr/>
              </p:nvSpPr>
              <p:spPr>
                <a:xfrm>
                  <a:off x="5878689" y="3247981"/>
                  <a:ext cx="937562" cy="1803061"/>
                </a:xfrm>
                <a:custGeom>
                  <a:avLst/>
                  <a:gdLst>
                    <a:gd name="connsiteX0" fmla="*/ 0 w 1741251"/>
                    <a:gd name="connsiteY0" fmla="*/ 789510 h 789510"/>
                    <a:gd name="connsiteX1" fmla="*/ 311286 w 1741251"/>
                    <a:gd name="connsiteY1" fmla="*/ 361493 h 789510"/>
                    <a:gd name="connsiteX2" fmla="*/ 680937 w 1741251"/>
                    <a:gd name="connsiteY2" fmla="*/ 11297 h 789510"/>
                    <a:gd name="connsiteX3" fmla="*/ 1040860 w 1741251"/>
                    <a:gd name="connsiteY3" fmla="*/ 118302 h 789510"/>
                    <a:gd name="connsiteX4" fmla="*/ 1381328 w 1741251"/>
                    <a:gd name="connsiteY4" fmla="*/ 439314 h 789510"/>
                    <a:gd name="connsiteX5" fmla="*/ 1741251 w 1741251"/>
                    <a:gd name="connsiteY5" fmla="*/ 770055 h 78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1251" h="789510">
                      <a:moveTo>
                        <a:pt x="0" y="789510"/>
                      </a:moveTo>
                      <a:cubicBezTo>
                        <a:pt x="98898" y="640352"/>
                        <a:pt x="197796" y="491195"/>
                        <a:pt x="311286" y="361493"/>
                      </a:cubicBezTo>
                      <a:cubicBezTo>
                        <a:pt x="424776" y="231791"/>
                        <a:pt x="559341" y="51829"/>
                        <a:pt x="680937" y="11297"/>
                      </a:cubicBezTo>
                      <a:cubicBezTo>
                        <a:pt x="802533" y="-29235"/>
                        <a:pt x="924128" y="46966"/>
                        <a:pt x="1040860" y="118302"/>
                      </a:cubicBezTo>
                      <a:cubicBezTo>
                        <a:pt x="1157592" y="189638"/>
                        <a:pt x="1264596" y="330689"/>
                        <a:pt x="1381328" y="439314"/>
                      </a:cubicBezTo>
                      <a:cubicBezTo>
                        <a:pt x="1498060" y="547939"/>
                        <a:pt x="1619655" y="658997"/>
                        <a:pt x="1741251" y="770055"/>
                      </a:cubicBezTo>
                    </a:path>
                  </a:pathLst>
                </a:custGeom>
                <a:grpFill/>
                <a:ln w="25400">
                  <a:solidFill>
                    <a:srgbClr val="008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8815893A-01DA-CBDB-6129-4FC479129EC5}"/>
                    </a:ext>
                  </a:extLst>
                </p:cNvPr>
                <p:cNvSpPr/>
                <p:nvPr/>
              </p:nvSpPr>
              <p:spPr>
                <a:xfrm>
                  <a:off x="6304016" y="3561698"/>
                  <a:ext cx="835328" cy="1490891"/>
                </a:xfrm>
                <a:custGeom>
                  <a:avLst/>
                  <a:gdLst>
                    <a:gd name="connsiteX0" fmla="*/ 0 w 1741251"/>
                    <a:gd name="connsiteY0" fmla="*/ 789510 h 789510"/>
                    <a:gd name="connsiteX1" fmla="*/ 311286 w 1741251"/>
                    <a:gd name="connsiteY1" fmla="*/ 361493 h 789510"/>
                    <a:gd name="connsiteX2" fmla="*/ 680937 w 1741251"/>
                    <a:gd name="connsiteY2" fmla="*/ 11297 h 789510"/>
                    <a:gd name="connsiteX3" fmla="*/ 1040860 w 1741251"/>
                    <a:gd name="connsiteY3" fmla="*/ 118302 h 789510"/>
                    <a:gd name="connsiteX4" fmla="*/ 1381328 w 1741251"/>
                    <a:gd name="connsiteY4" fmla="*/ 439314 h 789510"/>
                    <a:gd name="connsiteX5" fmla="*/ 1741251 w 1741251"/>
                    <a:gd name="connsiteY5" fmla="*/ 770055 h 78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1251" h="789510">
                      <a:moveTo>
                        <a:pt x="0" y="789510"/>
                      </a:moveTo>
                      <a:cubicBezTo>
                        <a:pt x="98898" y="640352"/>
                        <a:pt x="197796" y="491195"/>
                        <a:pt x="311286" y="361493"/>
                      </a:cubicBezTo>
                      <a:cubicBezTo>
                        <a:pt x="424776" y="231791"/>
                        <a:pt x="559341" y="51829"/>
                        <a:pt x="680937" y="11297"/>
                      </a:cubicBezTo>
                      <a:cubicBezTo>
                        <a:pt x="802533" y="-29235"/>
                        <a:pt x="924128" y="46966"/>
                        <a:pt x="1040860" y="118302"/>
                      </a:cubicBezTo>
                      <a:cubicBezTo>
                        <a:pt x="1157592" y="189638"/>
                        <a:pt x="1264596" y="330689"/>
                        <a:pt x="1381328" y="439314"/>
                      </a:cubicBezTo>
                      <a:cubicBezTo>
                        <a:pt x="1498060" y="547939"/>
                        <a:pt x="1619655" y="658997"/>
                        <a:pt x="1741251" y="770055"/>
                      </a:cubicBezTo>
                    </a:path>
                  </a:pathLst>
                </a:custGeom>
                <a:grpFill/>
                <a:ln w="254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23C790A-1B45-A458-1AC8-E8C4CC170A31}"/>
                    </a:ext>
                  </a:extLst>
                </p:cNvPr>
                <p:cNvSpPr/>
                <p:nvPr/>
              </p:nvSpPr>
              <p:spPr>
                <a:xfrm>
                  <a:off x="6744020" y="3888777"/>
                  <a:ext cx="739895" cy="1148962"/>
                </a:xfrm>
                <a:custGeom>
                  <a:avLst/>
                  <a:gdLst>
                    <a:gd name="connsiteX0" fmla="*/ 0 w 1741251"/>
                    <a:gd name="connsiteY0" fmla="*/ 789510 h 789510"/>
                    <a:gd name="connsiteX1" fmla="*/ 311286 w 1741251"/>
                    <a:gd name="connsiteY1" fmla="*/ 361493 h 789510"/>
                    <a:gd name="connsiteX2" fmla="*/ 680937 w 1741251"/>
                    <a:gd name="connsiteY2" fmla="*/ 11297 h 789510"/>
                    <a:gd name="connsiteX3" fmla="*/ 1040860 w 1741251"/>
                    <a:gd name="connsiteY3" fmla="*/ 118302 h 789510"/>
                    <a:gd name="connsiteX4" fmla="*/ 1381328 w 1741251"/>
                    <a:gd name="connsiteY4" fmla="*/ 439314 h 789510"/>
                    <a:gd name="connsiteX5" fmla="*/ 1741251 w 1741251"/>
                    <a:gd name="connsiteY5" fmla="*/ 770055 h 78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1251" h="789510">
                      <a:moveTo>
                        <a:pt x="0" y="789510"/>
                      </a:moveTo>
                      <a:cubicBezTo>
                        <a:pt x="98898" y="640352"/>
                        <a:pt x="197796" y="491195"/>
                        <a:pt x="311286" y="361493"/>
                      </a:cubicBezTo>
                      <a:cubicBezTo>
                        <a:pt x="424776" y="231791"/>
                        <a:pt x="559341" y="51829"/>
                        <a:pt x="680937" y="11297"/>
                      </a:cubicBezTo>
                      <a:cubicBezTo>
                        <a:pt x="802533" y="-29235"/>
                        <a:pt x="924128" y="46966"/>
                        <a:pt x="1040860" y="118302"/>
                      </a:cubicBezTo>
                      <a:cubicBezTo>
                        <a:pt x="1157592" y="189638"/>
                        <a:pt x="1264596" y="330689"/>
                        <a:pt x="1381328" y="439314"/>
                      </a:cubicBezTo>
                      <a:cubicBezTo>
                        <a:pt x="1498060" y="547939"/>
                        <a:pt x="1619655" y="658997"/>
                        <a:pt x="1741251" y="770055"/>
                      </a:cubicBezTo>
                    </a:path>
                  </a:pathLst>
                </a:custGeom>
                <a:grpFill/>
                <a:ln w="254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2F49B97-FF79-B925-9571-0BABF928D5E0}"/>
                    </a:ext>
                  </a:extLst>
                </p:cNvPr>
                <p:cNvSpPr/>
                <p:nvPr/>
              </p:nvSpPr>
              <p:spPr>
                <a:xfrm>
                  <a:off x="5894697" y="3081798"/>
                  <a:ext cx="1470660" cy="1076779"/>
                </a:xfrm>
                <a:custGeom>
                  <a:avLst/>
                  <a:gdLst>
                    <a:gd name="connsiteX0" fmla="*/ 0 w 1470660"/>
                    <a:gd name="connsiteY0" fmla="*/ 101419 h 1076779"/>
                    <a:gd name="connsiteX1" fmla="*/ 144780 w 1470660"/>
                    <a:gd name="connsiteY1" fmla="*/ 17599 h 1076779"/>
                    <a:gd name="connsiteX2" fmla="*/ 320040 w 1470660"/>
                    <a:gd name="connsiteY2" fmla="*/ 9979 h 1076779"/>
                    <a:gd name="connsiteX3" fmla="*/ 556260 w 1470660"/>
                    <a:gd name="connsiteY3" fmla="*/ 131899 h 1076779"/>
                    <a:gd name="connsiteX4" fmla="*/ 784860 w 1470660"/>
                    <a:gd name="connsiteY4" fmla="*/ 314779 h 1076779"/>
                    <a:gd name="connsiteX5" fmla="*/ 1082040 w 1470660"/>
                    <a:gd name="connsiteY5" fmla="*/ 604339 h 1076779"/>
                    <a:gd name="connsiteX6" fmla="*/ 1470660 w 1470660"/>
                    <a:gd name="connsiteY6" fmla="*/ 1076779 h 1076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0660" h="1076779">
                      <a:moveTo>
                        <a:pt x="0" y="101419"/>
                      </a:moveTo>
                      <a:cubicBezTo>
                        <a:pt x="45720" y="67129"/>
                        <a:pt x="91440" y="32839"/>
                        <a:pt x="144780" y="17599"/>
                      </a:cubicBezTo>
                      <a:cubicBezTo>
                        <a:pt x="198120" y="2359"/>
                        <a:pt x="251460" y="-9071"/>
                        <a:pt x="320040" y="9979"/>
                      </a:cubicBezTo>
                      <a:cubicBezTo>
                        <a:pt x="388620" y="29029"/>
                        <a:pt x="478790" y="81099"/>
                        <a:pt x="556260" y="131899"/>
                      </a:cubicBezTo>
                      <a:cubicBezTo>
                        <a:pt x="633730" y="182699"/>
                        <a:pt x="697230" y="236039"/>
                        <a:pt x="784860" y="314779"/>
                      </a:cubicBezTo>
                      <a:cubicBezTo>
                        <a:pt x="872490" y="393519"/>
                        <a:pt x="967740" y="477339"/>
                        <a:pt x="1082040" y="604339"/>
                      </a:cubicBezTo>
                      <a:cubicBezTo>
                        <a:pt x="1196340" y="731339"/>
                        <a:pt x="1333500" y="904059"/>
                        <a:pt x="1470660" y="1076779"/>
                      </a:cubicBezTo>
                    </a:path>
                  </a:pathLst>
                </a:custGeom>
                <a:grp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0C1DB18-83FE-813E-1698-4ED2AB248655}"/>
                  </a:ext>
                </a:extLst>
              </p:cNvPr>
              <p:cNvGrpSpPr/>
              <p:nvPr/>
            </p:nvGrpSpPr>
            <p:grpSpPr>
              <a:xfrm>
                <a:off x="9385019" y="1295062"/>
                <a:ext cx="3044048" cy="2632573"/>
                <a:chOff x="1676811" y="2812646"/>
                <a:chExt cx="3044048" cy="2632573"/>
              </a:xfrm>
              <a:grpFill/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DC3C194-F99F-EC0D-B76A-864BD73D78A7}"/>
                    </a:ext>
                  </a:extLst>
                </p:cNvPr>
                <p:cNvSpPr txBox="1"/>
                <p:nvPr/>
              </p:nvSpPr>
              <p:spPr>
                <a:xfrm rot="16200000">
                  <a:off x="1089845" y="3614916"/>
                  <a:ext cx="1479164" cy="3052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Log # colloids</a:t>
                  </a: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2DF84BEF-2837-B84D-98E6-C659471ACC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31989" y="2812646"/>
                  <a:ext cx="0" cy="2300224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8D36B7C9-1FC5-B4B0-6413-F95A1245B1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24176" y="5120490"/>
                  <a:ext cx="2396683" cy="0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248207A-DB6F-99E4-26E5-59B820F28239}"/>
                    </a:ext>
                  </a:extLst>
                </p:cNvPr>
                <p:cNvSpPr txBox="1"/>
                <p:nvPr/>
              </p:nvSpPr>
              <p:spPr>
                <a:xfrm>
                  <a:off x="3057668" y="5139986"/>
                  <a:ext cx="1015033" cy="30523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Distance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ED9BD76-2DCD-6B82-C9E5-7D71DC6A57FB}"/>
                  </a:ext>
                </a:extLst>
              </p:cNvPr>
              <p:cNvGrpSpPr/>
              <p:nvPr/>
            </p:nvGrpSpPr>
            <p:grpSpPr>
              <a:xfrm>
                <a:off x="7620551" y="1685803"/>
                <a:ext cx="447803" cy="874192"/>
                <a:chOff x="4806991" y="1697022"/>
                <a:chExt cx="447803" cy="874192"/>
              </a:xfrm>
              <a:grpFill/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DF5DB10B-5BFF-509A-1BDF-3C25971440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6993" y="1876930"/>
                  <a:ext cx="249131" cy="0"/>
                </a:xfrm>
                <a:prstGeom prst="line">
                  <a:avLst/>
                </a:prstGeom>
                <a:grpFill/>
                <a:ln w="25400">
                  <a:solidFill>
                    <a:srgbClr val="1F3A6B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53435AB4-AAAB-A1CD-4457-FCEE40FDF602}"/>
                    </a:ext>
                  </a:extLst>
                </p:cNvPr>
                <p:cNvCxnSpPr/>
                <p:nvPr/>
              </p:nvCxnSpPr>
              <p:spPr>
                <a:xfrm>
                  <a:off x="4817151" y="2075051"/>
                  <a:ext cx="249131" cy="0"/>
                </a:xfrm>
                <a:prstGeom prst="line">
                  <a:avLst/>
                </a:prstGeom>
                <a:grpFill/>
                <a:ln w="25400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6204F54A-7F87-663D-4340-1E7DD5F3C168}"/>
                    </a:ext>
                  </a:extLst>
                </p:cNvPr>
                <p:cNvCxnSpPr/>
                <p:nvPr/>
              </p:nvCxnSpPr>
              <p:spPr>
                <a:xfrm>
                  <a:off x="4817151" y="2265550"/>
                  <a:ext cx="249131" cy="0"/>
                </a:xfrm>
                <a:prstGeom prst="line">
                  <a:avLst/>
                </a:prstGeom>
                <a:grpFill/>
                <a:ln w="25400">
                  <a:solidFill>
                    <a:srgbClr val="FFC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CFEB32B2-985C-BED8-BBC1-5015B3A76C26}"/>
                    </a:ext>
                  </a:extLst>
                </p:cNvPr>
                <p:cNvCxnSpPr/>
                <p:nvPr/>
              </p:nvCxnSpPr>
              <p:spPr>
                <a:xfrm>
                  <a:off x="4806991" y="2458590"/>
                  <a:ext cx="249131" cy="0"/>
                </a:xfrm>
                <a:prstGeom prst="line">
                  <a:avLst/>
                </a:prstGeom>
                <a:grpFill/>
                <a:ln w="254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1081BC3-BFA8-D1F3-8B89-5AA0E10E67FF}"/>
                    </a:ext>
                  </a:extLst>
                </p:cNvPr>
                <p:cNvSpPr txBox="1"/>
                <p:nvPr/>
              </p:nvSpPr>
              <p:spPr>
                <a:xfrm>
                  <a:off x="4995307" y="1697022"/>
                  <a:ext cx="249327" cy="30523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83DF358-CAD6-D6D2-CA50-0B7C45DA64AB}"/>
                    </a:ext>
                  </a:extLst>
                </p:cNvPr>
                <p:cNvSpPr txBox="1"/>
                <p:nvPr/>
              </p:nvSpPr>
              <p:spPr>
                <a:xfrm>
                  <a:off x="4995307" y="1895142"/>
                  <a:ext cx="249327" cy="30523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8C950A5-AE58-0CF9-0703-27DA5FBD4789}"/>
                    </a:ext>
                  </a:extLst>
                </p:cNvPr>
                <p:cNvSpPr txBox="1"/>
                <p:nvPr/>
              </p:nvSpPr>
              <p:spPr>
                <a:xfrm>
                  <a:off x="5005467" y="2085641"/>
                  <a:ext cx="249327" cy="30523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C761422-0DFD-EF19-5718-28155187A05D}"/>
                    </a:ext>
                  </a:extLst>
                </p:cNvPr>
                <p:cNvSpPr txBox="1"/>
                <p:nvPr/>
              </p:nvSpPr>
              <p:spPr>
                <a:xfrm>
                  <a:off x="5002927" y="2265981"/>
                  <a:ext cx="249327" cy="30523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4</a:t>
                  </a: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211B03-08DD-691D-FD5D-7BC5E40D5206}"/>
                  </a:ext>
                </a:extLst>
              </p:cNvPr>
              <p:cNvSpPr txBox="1"/>
              <p:nvPr/>
            </p:nvSpPr>
            <p:spPr>
              <a:xfrm>
                <a:off x="8195245" y="1805628"/>
                <a:ext cx="1374676" cy="53415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Interception order</a:t>
                </a: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A155E3C-5500-4EC6-91D5-30F7355A4A61}"/>
              </a:ext>
            </a:extLst>
          </p:cNvPr>
          <p:cNvSpPr txBox="1"/>
          <p:nvPr/>
        </p:nvSpPr>
        <p:spPr>
          <a:xfrm>
            <a:off x="6096000" y="762000"/>
            <a:ext cx="584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1F3A6B"/>
                </a:solidFill>
                <a:latin typeface="Garamond"/>
              </a:rPr>
              <a:t>EXPERIMENTS</a:t>
            </a:r>
            <a:r>
              <a:rPr lang="en-US" sz="1600" dirty="0">
                <a:solidFill>
                  <a:srgbClr val="1A1A1A"/>
                </a:solidFill>
                <a:latin typeface="Garamond"/>
              </a:rPr>
              <a:t>  ·  interceptions from velocity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943832-CAB1-400F-9664-03985FCED390}"/>
              </a:ext>
            </a:extLst>
          </p:cNvPr>
          <p:cNvSpPr txBox="1"/>
          <p:nvPr/>
        </p:nvSpPr>
        <p:spPr>
          <a:xfrm>
            <a:off x="381000" y="6070600"/>
            <a:ext cx="4826000" cy="20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1F3A6B"/>
                </a:solidFill>
              </a:rPr>
              <a:t>Volponi et al., ES&amp;T,</a:t>
            </a:r>
          </a:p>
          <a:p>
            <a:r>
              <a:rPr lang="fr-FR" sz="1600" dirty="0">
                <a:solidFill>
                  <a:srgbClr val="1F3A6B"/>
                </a:solidFill>
              </a:rPr>
              <a:t>59(6) 2025</a:t>
            </a:r>
            <a:endParaRPr lang="en-US" sz="1600" dirty="0">
              <a:solidFill>
                <a:srgbClr val="1F3A6B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CA00FA-59C2-4BB0-B704-D7590AC49BDB}"/>
              </a:ext>
            </a:extLst>
          </p:cNvPr>
          <p:cNvSpPr txBox="1"/>
          <p:nvPr/>
        </p:nvSpPr>
        <p:spPr>
          <a:xfrm>
            <a:off x="317500" y="762000"/>
            <a:ext cx="558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1F3A6B"/>
                </a:solidFill>
                <a:latin typeface="Garamond"/>
              </a:rPr>
              <a:t>SIMULATIONS</a:t>
            </a:r>
            <a:r>
              <a:rPr lang="en-US" sz="1600" dirty="0">
                <a:solidFill>
                  <a:srgbClr val="1A1A1A"/>
                </a:solidFill>
                <a:latin typeface="Garamond"/>
              </a:rPr>
              <a:t>  ·  interceptions from separation distance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5B16FE-075B-4369-B966-F62ECD243624}"/>
              </a:ext>
            </a:extLst>
          </p:cNvPr>
          <p:cNvSpPr txBox="1"/>
          <p:nvPr/>
        </p:nvSpPr>
        <p:spPr>
          <a:xfrm>
            <a:off x="8890000" y="6070600"/>
            <a:ext cx="3048000" cy="20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1F3A6B"/>
                </a:solidFill>
              </a:rPr>
              <a:t>Johnson et al.,2025 ES&amp;T,</a:t>
            </a:r>
          </a:p>
        </p:txBody>
      </p:sp>
      <p:sp>
        <p:nvSpPr>
          <p:cNvPr id="37" name="DeckTitle">
            <a:extLst>
              <a:ext uri="{FF2B5EF4-FFF2-40B4-BE49-F238E27FC236}">
                <a16:creationId xmlns:a16="http://schemas.microsoft.com/office/drawing/2014/main" id="{3B5B58CF-B26A-7149-B83D-351883256C34}"/>
              </a:ext>
            </a:extLst>
          </p:cNvPr>
          <p:cNvSpPr txBox="1"/>
          <p:nvPr/>
        </p:nvSpPr>
        <p:spPr>
          <a:xfrm>
            <a:off x="571500" y="139700"/>
            <a:ext cx="7620000" cy="4572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algn="l"/>
            <a:r>
              <a:rPr lang="en-US" sz="2400" b="1">
                <a:solidFill>
                  <a:srgbClr val="1A1A1A"/>
                </a:solidFill>
                <a:latin typeface="Garamond"/>
              </a:rPr>
              <a:t>Confirmation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AC2C71-8C0F-4644-A8F1-42D0FA8DAFCF}"/>
              </a:ext>
            </a:extLst>
          </p:cNvPr>
          <p:cNvSpPr txBox="1"/>
          <p:nvPr/>
        </p:nvSpPr>
        <p:spPr>
          <a:xfrm>
            <a:off x="317500" y="6413500"/>
            <a:ext cx="11557000" cy="4064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1F3A6B"/>
                </a:solidFill>
                <a:latin typeface="Garamond"/>
              </a:rPr>
              <a:t>Single interception attachers: exponential  ·  Multiple interception attachers: gamma</a:t>
            </a:r>
          </a:p>
        </p:txBody>
      </p:sp>
    </p:spTree>
    <p:extLst>
      <p:ext uri="{BB962C8B-B14F-4D97-AF65-F5344CB8AC3E}">
        <p14:creationId xmlns:p14="http://schemas.microsoft.com/office/powerpoint/2010/main" val="238511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FF8A5-A0D7-158A-5FB7-4A4656A3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698500"/>
            <a:ext cx="7493000" cy="614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68C50-9094-4C0A-BFE9-B15512182845}"/>
              </a:ext>
            </a:extLst>
          </p:cNvPr>
          <p:cNvSpPr txBox="1"/>
          <p:nvPr/>
        </p:nvSpPr>
        <p:spPr>
          <a:xfrm>
            <a:off x="635000" y="1651000"/>
            <a:ext cx="13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F3A6B"/>
                </a:solidFill>
                <a:latin typeface="Garamond"/>
              </a:rPr>
              <a:t>Experiments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6867F-2685-4196-8468-084842588B4C}"/>
              </a:ext>
            </a:extLst>
          </p:cNvPr>
          <p:cNvSpPr txBox="1"/>
          <p:nvPr/>
        </p:nvSpPr>
        <p:spPr>
          <a:xfrm>
            <a:off x="635000" y="4381500"/>
            <a:ext cx="12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F3A6B"/>
                </a:solidFill>
                <a:latin typeface="Garamond"/>
              </a:rPr>
              <a:t>Simulations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6E078-B367-4701-822F-8330F51B81E7}"/>
              </a:ext>
            </a:extLst>
          </p:cNvPr>
          <p:cNvSpPr txBox="1"/>
          <p:nvPr/>
        </p:nvSpPr>
        <p:spPr>
          <a:xfrm>
            <a:off x="3683000" y="762000"/>
            <a:ext cx="109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F3A6B"/>
                </a:solidFill>
                <a:latin typeface="Garamond"/>
              </a:rPr>
              <a:t>Favorable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59B58-0B95-416D-B0FD-88817EC4B736}"/>
              </a:ext>
            </a:extLst>
          </p:cNvPr>
          <p:cNvSpPr txBox="1"/>
          <p:nvPr/>
        </p:nvSpPr>
        <p:spPr>
          <a:xfrm>
            <a:off x="7366000" y="762000"/>
            <a:ext cx="132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F3A6B"/>
                </a:solidFill>
                <a:latin typeface="Garamond"/>
              </a:rPr>
              <a:t>Unfavorable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712317-3641-4DBB-83C0-2E5140B0E9CA}"/>
              </a:ext>
            </a:extLst>
          </p:cNvPr>
          <p:cNvSpPr txBox="1"/>
          <p:nvPr/>
        </p:nvSpPr>
        <p:spPr>
          <a:xfrm>
            <a:off x="635000" y="2540000"/>
            <a:ext cx="139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>
                <a:solidFill>
                  <a:srgbClr val="6B6B6B"/>
                </a:solidFill>
                <a:latin typeface="Garamond"/>
              </a:rPr>
              <a:t>Johnson et al., ES&amp;T,</a:t>
            </a:r>
          </a:p>
          <a:p>
            <a:r>
              <a:rPr lang="fr-FR" sz="1100" i="1" dirty="0">
                <a:solidFill>
                  <a:srgbClr val="6B6B6B"/>
                </a:solidFill>
                <a:latin typeface="Garamond"/>
              </a:rPr>
              <a:t>2025</a:t>
            </a:r>
            <a:endParaRPr lang="en-US" sz="1100" i="1" dirty="0">
              <a:solidFill>
                <a:srgbClr val="6B6B6B"/>
              </a:solidFill>
              <a:latin typeface="Garamond"/>
            </a:endParaRPr>
          </a:p>
        </p:txBody>
      </p:sp>
      <p:sp>
        <p:nvSpPr>
          <p:cNvPr id="9" name="DeckTitle">
            <a:extLst>
              <a:ext uri="{FF2B5EF4-FFF2-40B4-BE49-F238E27FC236}">
                <a16:creationId xmlns:a16="http://schemas.microsoft.com/office/drawing/2014/main" id="{9027C0CF-49D8-F04A-B772-DDCCD0A3E528}"/>
              </a:ext>
            </a:extLst>
          </p:cNvPr>
          <p:cNvSpPr txBox="1"/>
          <p:nvPr/>
        </p:nvSpPr>
        <p:spPr>
          <a:xfrm>
            <a:off x="571500" y="139700"/>
            <a:ext cx="7620000" cy="4572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algn="l"/>
            <a:r>
              <a:rPr lang="en-US" sz="2400" b="1">
                <a:solidFill>
                  <a:srgbClr val="1A1A1A"/>
                </a:solidFill>
                <a:latin typeface="Garamond"/>
              </a:rPr>
              <a:t>Attached colloid profiles</a:t>
            </a:r>
          </a:p>
        </p:txBody>
      </p:sp>
      <p:sp>
        <p:nvSpPr>
          <p:cNvPr id="10" name="Hairline">
            <a:extLst>
              <a:ext uri="{FF2B5EF4-FFF2-40B4-BE49-F238E27FC236}">
                <a16:creationId xmlns:a16="http://schemas.microsoft.com/office/drawing/2014/main" id="{BF3772EB-12E0-7B4C-B6EA-FF0D1F4494A4}"/>
              </a:ext>
            </a:extLst>
          </p:cNvPr>
          <p:cNvSpPr/>
          <p:nvPr/>
        </p:nvSpPr>
        <p:spPr>
          <a:xfrm>
            <a:off x="495300" y="609600"/>
            <a:ext cx="11239500" cy="19050"/>
          </a:xfrm>
          <a:prstGeom prst="rect">
            <a:avLst/>
          </a:prstGeom>
          <a:solidFill>
            <a:srgbClr val="8B3A62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1" name="AccentBar">
            <a:extLst>
              <a:ext uri="{FF2B5EF4-FFF2-40B4-BE49-F238E27FC236}">
                <a16:creationId xmlns:a16="http://schemas.microsoft.com/office/drawing/2014/main" id="{04A7E33B-1E36-6B4B-A4CA-0762C587E542}"/>
              </a:ext>
            </a:extLst>
          </p:cNvPr>
          <p:cNvSpPr/>
          <p:nvPr/>
        </p:nvSpPr>
        <p:spPr>
          <a:xfrm>
            <a:off x="152400" y="825500"/>
            <a:ext cx="50800" cy="5905500"/>
          </a:xfrm>
          <a:prstGeom prst="rect">
            <a:avLst/>
          </a:prstGeom>
          <a:solidFill>
            <a:srgbClr val="1F3A6B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98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FF8A5-A0D7-158A-5FB7-4A4656A3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698500"/>
            <a:ext cx="7493000" cy="614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68C50-9094-4C0A-BFE9-B15512182845}"/>
              </a:ext>
            </a:extLst>
          </p:cNvPr>
          <p:cNvSpPr txBox="1"/>
          <p:nvPr/>
        </p:nvSpPr>
        <p:spPr>
          <a:xfrm>
            <a:off x="635000" y="1651000"/>
            <a:ext cx="13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F3A6B"/>
                </a:solidFill>
                <a:latin typeface="Garamond"/>
              </a:rPr>
              <a:t>Experiments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6867F-2685-4196-8468-084842588B4C}"/>
              </a:ext>
            </a:extLst>
          </p:cNvPr>
          <p:cNvSpPr txBox="1"/>
          <p:nvPr/>
        </p:nvSpPr>
        <p:spPr>
          <a:xfrm>
            <a:off x="635000" y="4381500"/>
            <a:ext cx="12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F3A6B"/>
                </a:solidFill>
                <a:latin typeface="Garamond"/>
              </a:rPr>
              <a:t>Simulations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6E078-B367-4701-822F-8330F51B81E7}"/>
              </a:ext>
            </a:extLst>
          </p:cNvPr>
          <p:cNvSpPr txBox="1"/>
          <p:nvPr/>
        </p:nvSpPr>
        <p:spPr>
          <a:xfrm>
            <a:off x="3683000" y="762000"/>
            <a:ext cx="109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F3A6B"/>
                </a:solidFill>
                <a:latin typeface="Garamond"/>
              </a:rPr>
              <a:t>Favorable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59B58-0B95-416D-B0FD-88817EC4B736}"/>
              </a:ext>
            </a:extLst>
          </p:cNvPr>
          <p:cNvSpPr txBox="1"/>
          <p:nvPr/>
        </p:nvSpPr>
        <p:spPr>
          <a:xfrm>
            <a:off x="7366000" y="762000"/>
            <a:ext cx="132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F3A6B"/>
                </a:solidFill>
                <a:latin typeface="Garamond"/>
              </a:rPr>
              <a:t>Unfavorable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712317-3641-4DBB-83C0-2E5140B0E9CA}"/>
              </a:ext>
            </a:extLst>
          </p:cNvPr>
          <p:cNvSpPr txBox="1"/>
          <p:nvPr/>
        </p:nvSpPr>
        <p:spPr>
          <a:xfrm>
            <a:off x="635000" y="2540000"/>
            <a:ext cx="139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>
                <a:solidFill>
                  <a:srgbClr val="6B6B6B"/>
                </a:solidFill>
                <a:latin typeface="Garamond"/>
              </a:rPr>
              <a:t>Johnson et al., ES&amp;T,</a:t>
            </a:r>
          </a:p>
          <a:p>
            <a:r>
              <a:rPr lang="fr-FR" sz="1100" i="1" dirty="0">
                <a:solidFill>
                  <a:srgbClr val="6B6B6B"/>
                </a:solidFill>
                <a:latin typeface="Garamond"/>
              </a:rPr>
              <a:t>2025</a:t>
            </a:r>
            <a:endParaRPr lang="en-US" sz="1100" i="1" dirty="0">
              <a:solidFill>
                <a:srgbClr val="6B6B6B"/>
              </a:solidFill>
              <a:latin typeface="Garamond"/>
            </a:endParaRPr>
          </a:p>
        </p:txBody>
      </p:sp>
      <p:sp>
        <p:nvSpPr>
          <p:cNvPr id="9" name="DeckTitle">
            <a:extLst>
              <a:ext uri="{FF2B5EF4-FFF2-40B4-BE49-F238E27FC236}">
                <a16:creationId xmlns:a16="http://schemas.microsoft.com/office/drawing/2014/main" id="{12FDF37D-6671-024C-B14B-40E9F9EAD2C6}"/>
              </a:ext>
            </a:extLst>
          </p:cNvPr>
          <p:cNvSpPr txBox="1"/>
          <p:nvPr/>
        </p:nvSpPr>
        <p:spPr>
          <a:xfrm>
            <a:off x="571500" y="139700"/>
            <a:ext cx="7620000" cy="4572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algn="l"/>
            <a:r>
              <a:rPr lang="en-US" sz="2400" b="1">
                <a:solidFill>
                  <a:srgbClr val="1A1A1A"/>
                </a:solidFill>
                <a:latin typeface="Garamond"/>
              </a:rPr>
              <a:t>Attached colloid profiles</a:t>
            </a:r>
          </a:p>
        </p:txBody>
      </p:sp>
      <p:sp>
        <p:nvSpPr>
          <p:cNvPr id="10" name="Hairline">
            <a:extLst>
              <a:ext uri="{FF2B5EF4-FFF2-40B4-BE49-F238E27FC236}">
                <a16:creationId xmlns:a16="http://schemas.microsoft.com/office/drawing/2014/main" id="{CC8C7D01-FC75-A248-AE92-8087AC314125}"/>
              </a:ext>
            </a:extLst>
          </p:cNvPr>
          <p:cNvSpPr/>
          <p:nvPr/>
        </p:nvSpPr>
        <p:spPr>
          <a:xfrm>
            <a:off x="495300" y="609600"/>
            <a:ext cx="11239500" cy="19050"/>
          </a:xfrm>
          <a:prstGeom prst="rect">
            <a:avLst/>
          </a:prstGeom>
          <a:solidFill>
            <a:srgbClr val="8B3A62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1" name="AccentBar">
            <a:extLst>
              <a:ext uri="{FF2B5EF4-FFF2-40B4-BE49-F238E27FC236}">
                <a16:creationId xmlns:a16="http://schemas.microsoft.com/office/drawing/2014/main" id="{F0ECC61C-0ABB-9E4D-96ED-13504D91B940}"/>
              </a:ext>
            </a:extLst>
          </p:cNvPr>
          <p:cNvSpPr/>
          <p:nvPr/>
        </p:nvSpPr>
        <p:spPr>
          <a:xfrm>
            <a:off x="152400" y="825500"/>
            <a:ext cx="50800" cy="5905500"/>
          </a:xfrm>
          <a:prstGeom prst="rect">
            <a:avLst/>
          </a:prstGeom>
          <a:solidFill>
            <a:srgbClr val="1F3A6B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A3B2A-89DE-67E2-EEE2-B744FDF75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0" y="1689100"/>
            <a:ext cx="4826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6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BD5CD1E-795A-B647-A731-00D10D8FBD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4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20230-3B89-CB44-3862-7F4EE98BA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467" y="-83506"/>
            <a:ext cx="6350000" cy="13255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1A1A1A"/>
                </a:solidFill>
                <a:latin typeface="Garamond"/>
              </a:rPr>
              <a:t>Questions?</a:t>
            </a:r>
          </a:p>
        </p:txBody>
      </p:sp>
      <p:sp>
        <p:nvSpPr>
          <p:cNvPr id="3" name="AccentBar_0">
            <a:extLst>
              <a:ext uri="{FF2B5EF4-FFF2-40B4-BE49-F238E27FC236}">
                <a16:creationId xmlns:a16="http://schemas.microsoft.com/office/drawing/2014/main" id="{2AA1B0B4-DE61-2442-B0D1-5D1812B6EFBA}"/>
              </a:ext>
            </a:extLst>
          </p:cNvPr>
          <p:cNvSpPr/>
          <p:nvPr/>
        </p:nvSpPr>
        <p:spPr>
          <a:xfrm>
            <a:off x="483031" y="628542"/>
            <a:ext cx="101600" cy="1206500"/>
          </a:xfrm>
          <a:prstGeom prst="rect">
            <a:avLst/>
          </a:prstGeom>
          <a:solidFill>
            <a:srgbClr val="7BBFB5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4" name="Num_0">
            <a:extLst>
              <a:ext uri="{FF2B5EF4-FFF2-40B4-BE49-F238E27FC236}">
                <a16:creationId xmlns:a16="http://schemas.microsoft.com/office/drawing/2014/main" id="{B7129D77-EE5B-C14D-9AEC-0BCF05F72935}"/>
              </a:ext>
            </a:extLst>
          </p:cNvPr>
          <p:cNvSpPr/>
          <p:nvPr/>
        </p:nvSpPr>
        <p:spPr>
          <a:xfrm>
            <a:off x="762431" y="1003192"/>
            <a:ext cx="457200" cy="457200"/>
          </a:xfrm>
          <a:prstGeom prst="ellipse">
            <a:avLst/>
          </a:prstGeom>
          <a:solidFill>
            <a:srgbClr val="7BBFB5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latin typeface="Garamond"/>
              </a:rPr>
              <a:t>1</a:t>
            </a:r>
          </a:p>
        </p:txBody>
      </p:sp>
      <p:sp>
        <p:nvSpPr>
          <p:cNvPr id="5" name="PaperText_0">
            <a:extLst>
              <a:ext uri="{FF2B5EF4-FFF2-40B4-BE49-F238E27FC236}">
                <a16:creationId xmlns:a16="http://schemas.microsoft.com/office/drawing/2014/main" id="{60AC3C15-1F0C-CD49-A9AE-DE3B6D039C71}"/>
              </a:ext>
            </a:extLst>
          </p:cNvPr>
          <p:cNvSpPr txBox="1"/>
          <p:nvPr/>
        </p:nvSpPr>
        <p:spPr>
          <a:xfrm>
            <a:off x="1397431" y="628542"/>
            <a:ext cx="4826000" cy="12065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marL="0" indent="0">
              <a:lnSpc>
                <a:spcPts val="1500"/>
              </a:lnSpc>
              <a:spcAft>
                <a:spcPts val="150"/>
              </a:spcAft>
              <a:buNone/>
            </a:pPr>
            <a:r>
              <a:rPr lang="en-US" sz="1600" b="1" dirty="0">
                <a:solidFill>
                  <a:srgbClr val="1A1A1A"/>
                </a:solidFill>
                <a:latin typeface="Garamond"/>
              </a:rPr>
              <a:t>Interception history drives colloid transport variance in porous media</a:t>
            </a:r>
          </a:p>
          <a:p>
            <a:pPr marL="0" indent="0">
              <a:lnSpc>
                <a:spcPts val="1300"/>
              </a:lnSpc>
              <a:spcAft>
                <a:spcPts val="50"/>
              </a:spcAft>
              <a:buNone/>
            </a:pPr>
            <a:r>
              <a:rPr lang="en-US" sz="1600" i="1" dirty="0">
                <a:solidFill>
                  <a:srgbClr val="2E4057"/>
                </a:solidFill>
                <a:latin typeface="Garamond"/>
              </a:rPr>
              <a:t>Volponi, Al-Zghoul, Porta, Bolster, Johnson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600" dirty="0">
                <a:solidFill>
                  <a:srgbClr val="6B6B6B"/>
                </a:solidFill>
                <a:latin typeface="Garamond"/>
              </a:rPr>
              <a:t>Environ. Sci. Technol. 59(6), 3165–3171 (2025)</a:t>
            </a:r>
          </a:p>
        </p:txBody>
      </p:sp>
      <p:sp>
        <p:nvSpPr>
          <p:cNvPr id="9" name="AccentBar_2">
            <a:extLst>
              <a:ext uri="{FF2B5EF4-FFF2-40B4-BE49-F238E27FC236}">
                <a16:creationId xmlns:a16="http://schemas.microsoft.com/office/drawing/2014/main" id="{416B03C6-0E1A-D44D-A560-31E425B79B3B}"/>
              </a:ext>
            </a:extLst>
          </p:cNvPr>
          <p:cNvSpPr/>
          <p:nvPr/>
        </p:nvSpPr>
        <p:spPr>
          <a:xfrm>
            <a:off x="483031" y="2025542"/>
            <a:ext cx="101600" cy="1206500"/>
          </a:xfrm>
          <a:prstGeom prst="rect">
            <a:avLst/>
          </a:prstGeom>
          <a:solidFill>
            <a:srgbClr val="C97B84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0" name="Num_2">
            <a:extLst>
              <a:ext uri="{FF2B5EF4-FFF2-40B4-BE49-F238E27FC236}">
                <a16:creationId xmlns:a16="http://schemas.microsoft.com/office/drawing/2014/main" id="{AFD923B4-29CD-A645-8C3E-3C2EAD9AEACC}"/>
              </a:ext>
            </a:extLst>
          </p:cNvPr>
          <p:cNvSpPr/>
          <p:nvPr/>
        </p:nvSpPr>
        <p:spPr>
          <a:xfrm>
            <a:off x="762431" y="2400192"/>
            <a:ext cx="457200" cy="457200"/>
          </a:xfrm>
          <a:prstGeom prst="ellipse">
            <a:avLst/>
          </a:prstGeom>
          <a:solidFill>
            <a:srgbClr val="C97B84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latin typeface="Garamond"/>
              </a:rPr>
              <a:t>2</a:t>
            </a:r>
          </a:p>
        </p:txBody>
      </p:sp>
      <p:sp>
        <p:nvSpPr>
          <p:cNvPr id="11" name="PaperText_2">
            <a:extLst>
              <a:ext uri="{FF2B5EF4-FFF2-40B4-BE49-F238E27FC236}">
                <a16:creationId xmlns:a16="http://schemas.microsoft.com/office/drawing/2014/main" id="{3B2DB809-5B47-CC45-9CAA-707365EED316}"/>
              </a:ext>
            </a:extLst>
          </p:cNvPr>
          <p:cNvSpPr txBox="1"/>
          <p:nvPr/>
        </p:nvSpPr>
        <p:spPr>
          <a:xfrm>
            <a:off x="1397431" y="2025542"/>
            <a:ext cx="4826000" cy="12065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marL="0" indent="0">
              <a:lnSpc>
                <a:spcPts val="1500"/>
              </a:lnSpc>
              <a:spcAft>
                <a:spcPts val="150"/>
              </a:spcAft>
              <a:buNone/>
            </a:pPr>
            <a:r>
              <a:rPr lang="en-US" sz="1600" b="1" dirty="0">
                <a:solidFill>
                  <a:srgbClr val="1A1A1A"/>
                </a:solidFill>
                <a:latin typeface="Garamond"/>
              </a:rPr>
              <a:t>A training trajectory random walk model for upscaling colloid transport under favorable and unfavorable conditions</a:t>
            </a:r>
          </a:p>
          <a:p>
            <a:pPr marL="0" indent="0">
              <a:lnSpc>
                <a:spcPts val="1300"/>
              </a:lnSpc>
              <a:spcAft>
                <a:spcPts val="50"/>
              </a:spcAft>
              <a:buNone/>
            </a:pPr>
            <a:r>
              <a:rPr lang="en-US" sz="1600" i="1" dirty="0">
                <a:solidFill>
                  <a:srgbClr val="2E4057"/>
                </a:solidFill>
                <a:latin typeface="Garamond"/>
              </a:rPr>
              <a:t>Al-Zghoul, Johnson, Bolster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600" dirty="0">
                <a:solidFill>
                  <a:srgbClr val="6B6B6B"/>
                </a:solidFill>
                <a:latin typeface="Garamond"/>
              </a:rPr>
              <a:t>Advances in Water Resources 196, 104878 (2025)</a:t>
            </a:r>
          </a:p>
        </p:txBody>
      </p:sp>
      <p:sp>
        <p:nvSpPr>
          <p:cNvPr id="12" name="AccentBar_3">
            <a:extLst>
              <a:ext uri="{FF2B5EF4-FFF2-40B4-BE49-F238E27FC236}">
                <a16:creationId xmlns:a16="http://schemas.microsoft.com/office/drawing/2014/main" id="{C869AA54-7AAF-8F4E-9E0B-64F596E65C48}"/>
              </a:ext>
            </a:extLst>
          </p:cNvPr>
          <p:cNvSpPr/>
          <p:nvPr/>
        </p:nvSpPr>
        <p:spPr>
          <a:xfrm>
            <a:off x="483031" y="3422542"/>
            <a:ext cx="101600" cy="1206500"/>
          </a:xfrm>
          <a:prstGeom prst="rect">
            <a:avLst/>
          </a:prstGeom>
          <a:solidFill>
            <a:srgbClr val="D4A843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3" name="Num_3">
            <a:extLst>
              <a:ext uri="{FF2B5EF4-FFF2-40B4-BE49-F238E27FC236}">
                <a16:creationId xmlns:a16="http://schemas.microsoft.com/office/drawing/2014/main" id="{AD12A648-915C-644A-8383-77C7AF438840}"/>
              </a:ext>
            </a:extLst>
          </p:cNvPr>
          <p:cNvSpPr/>
          <p:nvPr/>
        </p:nvSpPr>
        <p:spPr>
          <a:xfrm>
            <a:off x="762431" y="3797192"/>
            <a:ext cx="457200" cy="457200"/>
          </a:xfrm>
          <a:prstGeom prst="ellipse">
            <a:avLst/>
          </a:prstGeom>
          <a:solidFill>
            <a:srgbClr val="D4A843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latin typeface="Garamond"/>
              </a:rPr>
              <a:t>3</a:t>
            </a:r>
          </a:p>
        </p:txBody>
      </p:sp>
      <p:sp>
        <p:nvSpPr>
          <p:cNvPr id="14" name="PaperText_3">
            <a:extLst>
              <a:ext uri="{FF2B5EF4-FFF2-40B4-BE49-F238E27FC236}">
                <a16:creationId xmlns:a16="http://schemas.microsoft.com/office/drawing/2014/main" id="{D56EC855-0C4A-F44D-BEBB-00C7AC2F5B12}"/>
              </a:ext>
            </a:extLst>
          </p:cNvPr>
          <p:cNvSpPr txBox="1"/>
          <p:nvPr/>
        </p:nvSpPr>
        <p:spPr>
          <a:xfrm>
            <a:off x="1397431" y="3422542"/>
            <a:ext cx="4826000" cy="12065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marL="0" indent="0">
              <a:lnSpc>
                <a:spcPts val="1500"/>
              </a:lnSpc>
              <a:spcAft>
                <a:spcPts val="150"/>
              </a:spcAft>
              <a:buNone/>
            </a:pPr>
            <a:r>
              <a:rPr lang="en-US" sz="1600" b="1" dirty="0">
                <a:solidFill>
                  <a:srgbClr val="1A1A1A"/>
                </a:solidFill>
                <a:latin typeface="Garamond"/>
              </a:rPr>
              <a:t>A paradigm shift in colloid filtration: upscaling from grain to Darcy scale</a:t>
            </a:r>
          </a:p>
          <a:p>
            <a:pPr marL="0" indent="0">
              <a:lnSpc>
                <a:spcPts val="1300"/>
              </a:lnSpc>
              <a:spcAft>
                <a:spcPts val="50"/>
              </a:spcAft>
              <a:buNone/>
            </a:pPr>
            <a:r>
              <a:rPr lang="en-US" sz="1600" i="1" dirty="0">
                <a:solidFill>
                  <a:srgbClr val="2E4057"/>
                </a:solidFill>
                <a:latin typeface="Garamond"/>
              </a:rPr>
              <a:t>Al-Zghoul, Johnson, Bolster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600" dirty="0">
                <a:solidFill>
                  <a:srgbClr val="6B6B6B"/>
                </a:solidFill>
                <a:latin typeface="Garamond"/>
              </a:rPr>
              <a:t>ARC Geophysical Research 1(1) (2025)</a:t>
            </a:r>
          </a:p>
        </p:txBody>
      </p:sp>
      <p:sp>
        <p:nvSpPr>
          <p:cNvPr id="15" name="AccentBar_4">
            <a:extLst>
              <a:ext uri="{FF2B5EF4-FFF2-40B4-BE49-F238E27FC236}">
                <a16:creationId xmlns:a16="http://schemas.microsoft.com/office/drawing/2014/main" id="{DB34623C-1C42-5144-BBF4-40544F5A5E32}"/>
              </a:ext>
            </a:extLst>
          </p:cNvPr>
          <p:cNvSpPr/>
          <p:nvPr/>
        </p:nvSpPr>
        <p:spPr>
          <a:xfrm>
            <a:off x="483031" y="4819542"/>
            <a:ext cx="101600" cy="1206500"/>
          </a:xfrm>
          <a:prstGeom prst="rect">
            <a:avLst/>
          </a:prstGeom>
          <a:solidFill>
            <a:srgbClr val="4A7C59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6" name="Num_4">
            <a:extLst>
              <a:ext uri="{FF2B5EF4-FFF2-40B4-BE49-F238E27FC236}">
                <a16:creationId xmlns:a16="http://schemas.microsoft.com/office/drawing/2014/main" id="{2519000D-A200-7B48-B8D3-519D31FFD0B4}"/>
              </a:ext>
            </a:extLst>
          </p:cNvPr>
          <p:cNvSpPr/>
          <p:nvPr/>
        </p:nvSpPr>
        <p:spPr>
          <a:xfrm>
            <a:off x="762431" y="5194192"/>
            <a:ext cx="457200" cy="457200"/>
          </a:xfrm>
          <a:prstGeom prst="ellipse">
            <a:avLst/>
          </a:prstGeom>
          <a:solidFill>
            <a:srgbClr val="4A7C59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latin typeface="Garamond"/>
              </a:rPr>
              <a:t>4</a:t>
            </a:r>
          </a:p>
        </p:txBody>
      </p:sp>
      <p:sp>
        <p:nvSpPr>
          <p:cNvPr id="17" name="PaperText_4">
            <a:extLst>
              <a:ext uri="{FF2B5EF4-FFF2-40B4-BE49-F238E27FC236}">
                <a16:creationId xmlns:a16="http://schemas.microsoft.com/office/drawing/2014/main" id="{8AD2B359-8584-A04B-9BDC-ACB366062EBD}"/>
              </a:ext>
            </a:extLst>
          </p:cNvPr>
          <p:cNvSpPr txBox="1"/>
          <p:nvPr/>
        </p:nvSpPr>
        <p:spPr>
          <a:xfrm>
            <a:off x="1397431" y="4819542"/>
            <a:ext cx="4826000" cy="12065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marL="0" indent="0">
              <a:lnSpc>
                <a:spcPts val="1500"/>
              </a:lnSpc>
              <a:spcAft>
                <a:spcPts val="150"/>
              </a:spcAft>
              <a:buNone/>
            </a:pPr>
            <a:r>
              <a:rPr lang="en-US" sz="1600" b="1" dirty="0">
                <a:solidFill>
                  <a:srgbClr val="1A1A1A"/>
                </a:solidFill>
                <a:latin typeface="Garamond"/>
              </a:rPr>
              <a:t>Experimental confirmation of the interception history paradigm for colloid (micro and nanoparticle) transport in porous media</a:t>
            </a:r>
          </a:p>
          <a:p>
            <a:pPr marL="0" indent="0">
              <a:lnSpc>
                <a:spcPts val="1300"/>
              </a:lnSpc>
              <a:spcAft>
                <a:spcPts val="50"/>
              </a:spcAft>
              <a:buNone/>
            </a:pPr>
            <a:r>
              <a:rPr lang="en-US" sz="1600" i="1" dirty="0">
                <a:solidFill>
                  <a:srgbClr val="2E4057"/>
                </a:solidFill>
                <a:latin typeface="Garamond"/>
              </a:rPr>
              <a:t>Johnson, Ullauri, Al-Zghoul, Bolster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600" dirty="0">
                <a:solidFill>
                  <a:srgbClr val="6B6B6B"/>
                </a:solidFill>
                <a:latin typeface="Garamond"/>
              </a:rPr>
              <a:t>Environ. Sci. Technol. 59(18), 9275–9284 (2025)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1EDC64-9AB5-83A8-3F59-0150DBB52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207" y="967099"/>
            <a:ext cx="2905932" cy="27871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96303F-11A7-7EAA-4AC7-2006AADDB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745" y="4254392"/>
            <a:ext cx="2488915" cy="2171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64C31D-A184-CD3D-4F2D-FE5B6E009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068" y="4102100"/>
            <a:ext cx="2905932" cy="252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9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3C049-3500-A65B-A009-FD73FE03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90500"/>
            <a:ext cx="11176000" cy="7620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1A1A1A"/>
                </a:solidFill>
                <a:latin typeface="Garamond"/>
              </a:rPr>
              <a:t>Why Unfavorable Conditions?</a:t>
            </a:r>
            <a:r>
              <a:rPr lang="en-US" sz="2400" i="1" dirty="0">
                <a:solidFill>
                  <a:srgbClr val="6B6B6B"/>
                </a:solidFill>
                <a:latin typeface="Garamond"/>
              </a:rPr>
              <a:t>  — the rule, not the exception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78FDA9-DC78-D59B-9521-BE8F1FC71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11176000" cy="47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9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4AA9C7-EE84-1E8F-3386-E4D7FADB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0D157A-F8C4-3DF4-231E-48568B424976}"/>
              </a:ext>
            </a:extLst>
          </p:cNvPr>
          <p:cNvSpPr txBox="1"/>
          <p:nvPr/>
        </p:nvSpPr>
        <p:spPr>
          <a:xfrm>
            <a:off x="573294" y="145655"/>
            <a:ext cx="11336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1F3A6B"/>
                </a:solidFill>
                <a:latin typeface="Calibri" panose="020F0502020204030204"/>
              </a:rPr>
              <a:t>Favorable Conditions: Constant fractional loss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A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1F3A6B"/>
                </a:solidFill>
                <a:effectLst/>
                <a:uLnTx/>
                <a:uFillTx/>
                <a:latin typeface="Symbol" panose="05050102010706020507" pitchFamily="18" charset="2"/>
              </a:rPr>
              <a:t>h</a:t>
            </a:r>
            <a:r>
              <a:rPr lang="en-US" sz="2400" dirty="0">
                <a:solidFill>
                  <a:srgbClr val="1F3A6B"/>
                </a:solidFill>
              </a:rPr>
              <a:t>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A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collector passed (compounded loss)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1F3A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Line 31">
            <a:extLst>
              <a:ext uri="{FF2B5EF4-FFF2-40B4-BE49-F238E27FC236}">
                <a16:creationId xmlns:a16="http://schemas.microsoft.com/office/drawing/2014/main" id="{B9F3E5E0-FADC-359C-B48C-7BDACBC26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420" y="572724"/>
            <a:ext cx="11234319" cy="12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24863B-2A77-ACE3-222B-C1C3955177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10179" r="74757" b="4629"/>
          <a:stretch/>
        </p:blipFill>
        <p:spPr bwMode="auto">
          <a:xfrm>
            <a:off x="5397500" y="762000"/>
            <a:ext cx="1358900" cy="5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6" descr="000_0105">
            <a:extLst>
              <a:ext uri="{FF2B5EF4-FFF2-40B4-BE49-F238E27FC236}">
                <a16:creationId xmlns:a16="http://schemas.microsoft.com/office/drawing/2014/main" id="{540F677C-5F06-9223-750D-004A20225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6" t="14779" r="55370" b="16687"/>
          <a:stretch/>
        </p:blipFill>
        <p:spPr bwMode="auto">
          <a:xfrm>
            <a:off x="190500" y="762000"/>
            <a:ext cx="6731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CF810A9-8285-C6BD-3277-0E050FD2B91C}"/>
              </a:ext>
            </a:extLst>
          </p:cNvPr>
          <p:cNvSpPr txBox="1"/>
          <p:nvPr/>
        </p:nvSpPr>
        <p:spPr>
          <a:xfrm>
            <a:off x="9271000" y="825500"/>
            <a:ext cx="27305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3A6B"/>
                </a:solidFill>
                <a:latin typeface="Symbol" panose="05050102010706020507" pitchFamily="18" charset="2"/>
              </a:rPr>
              <a:t>h</a:t>
            </a:r>
            <a:r>
              <a:rPr lang="en-US" sz="2400" dirty="0">
                <a:solidFill>
                  <a:srgbClr val="1F3A6B"/>
                </a:solidFill>
              </a:rPr>
              <a:t> = # attach/#approach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6CA6725-5FF3-4FEF-9A2C-B5A08A2044C3}"/>
                  </a:ext>
                </a:extLst>
              </p:cNvPr>
              <p:cNvSpPr txBox="1"/>
              <p:nvPr/>
            </p:nvSpPr>
            <p:spPr>
              <a:xfrm>
                <a:off x="6985000" y="825500"/>
                <a:ext cx="2159000" cy="635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1−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3A6B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𝜂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6CA6725-5FF3-4FEF-9A2C-B5A08A204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000" y="825500"/>
                <a:ext cx="2159000" cy="635000"/>
              </a:xfrm>
              <a:prstGeom prst="rect">
                <a:avLst/>
              </a:prstGeom>
              <a:blipFill>
                <a:blip r:embed="rId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4347183-2F6C-4915-A474-B2168D07A201}"/>
                  </a:ext>
                </a:extLst>
              </p:cNvPr>
              <p:cNvSpPr txBox="1"/>
              <p:nvPr/>
            </p:nvSpPr>
            <p:spPr>
              <a:xfrm>
                <a:off x="6985000" y="4000500"/>
                <a:ext cx="5016500" cy="508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𝐿𝑛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𝐿𝑛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r>
                            <a:rPr lang="en-US" i="1" smtClean="0">
                              <a:solidFill>
                                <a:srgbClr val="1F3A6B"/>
                              </a:solidFill>
                              <a:latin typeface="Cambria Math"/>
                              <a:ea typeface="Cambria Math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en-US" i="1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4347183-2F6C-4915-A474-B2168D07A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000" y="4000500"/>
                <a:ext cx="5016500" cy="508000"/>
              </a:xfrm>
              <a:prstGeom prst="rect">
                <a:avLst/>
              </a:prstGeom>
              <a:blipFill>
                <a:blip r:embed="rId6"/>
                <a:stretch>
                  <a:fillRect b="-2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780CC25F-69A4-4C4F-8582-EDA85B8B64BB}"/>
              </a:ext>
            </a:extLst>
          </p:cNvPr>
          <p:cNvGrpSpPr/>
          <p:nvPr/>
        </p:nvGrpSpPr>
        <p:grpSpPr>
          <a:xfrm>
            <a:off x="1333500" y="3746500"/>
            <a:ext cx="3860800" cy="2857500"/>
            <a:chOff x="2373147" y="3609706"/>
            <a:chExt cx="3361733" cy="288409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3B0E7DD-0D6C-41F0-B8AF-819B655D38A4}"/>
                </a:ext>
              </a:extLst>
            </p:cNvPr>
            <p:cNvGrpSpPr/>
            <p:nvPr/>
          </p:nvGrpSpPr>
          <p:grpSpPr>
            <a:xfrm>
              <a:off x="2373147" y="3609706"/>
              <a:ext cx="3361733" cy="2884093"/>
              <a:chOff x="1383245" y="749057"/>
              <a:chExt cx="3361733" cy="288409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74B0BF-2774-BCB4-7175-1362808EFCD6}"/>
                  </a:ext>
                </a:extLst>
              </p:cNvPr>
              <p:cNvSpPr txBox="1"/>
              <p:nvPr/>
            </p:nvSpPr>
            <p:spPr>
              <a:xfrm>
                <a:off x="1945573" y="3263818"/>
                <a:ext cx="2757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Distance (</a:t>
                </a:r>
                <a:r>
                  <a:rPr lang="en-US" b="1" i="1" dirty="0">
                    <a:solidFill>
                      <a:prstClr val="black"/>
                    </a:solidFill>
                  </a:rPr>
                  <a:t>N</a:t>
                </a:r>
                <a:r>
                  <a:rPr lang="en-US" b="1" i="1" baseline="-25000" dirty="0">
                    <a:solidFill>
                      <a:prstClr val="black"/>
                    </a:solidFill>
                  </a:rPr>
                  <a:t>c</a:t>
                </a:r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)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from source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23C0CA-AE05-8282-07F6-C67BFC13428D}"/>
                  </a:ext>
                </a:extLst>
              </p:cNvPr>
              <p:cNvGrpSpPr/>
              <p:nvPr/>
            </p:nvGrpSpPr>
            <p:grpSpPr>
              <a:xfrm>
                <a:off x="1894428" y="749057"/>
                <a:ext cx="2850550" cy="2577498"/>
                <a:chOff x="838200" y="885371"/>
                <a:chExt cx="5402943" cy="3773715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903597D7-B7EB-C582-3FB3-50BD7B4A53DB}"/>
                    </a:ext>
                  </a:extLst>
                </p:cNvPr>
                <p:cNvCxnSpPr/>
                <p:nvPr/>
              </p:nvCxnSpPr>
              <p:spPr>
                <a:xfrm flipH="1">
                  <a:off x="838200" y="885371"/>
                  <a:ext cx="25400" cy="37628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332D883-5885-37F5-55B0-90F03324E093}"/>
                    </a:ext>
                  </a:extLst>
                </p:cNvPr>
                <p:cNvCxnSpPr/>
                <p:nvPr/>
              </p:nvCxnSpPr>
              <p:spPr>
                <a:xfrm>
                  <a:off x="847998" y="4651830"/>
                  <a:ext cx="5393145" cy="72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9AC3F8-107D-4E15-4F7E-B5FB86CAD4D0}"/>
                  </a:ext>
                </a:extLst>
              </p:cNvPr>
              <p:cNvSpPr txBox="1"/>
              <p:nvPr/>
            </p:nvSpPr>
            <p:spPr>
              <a:xfrm rot="16200000">
                <a:off x="965643" y="1784601"/>
                <a:ext cx="12045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Log</a:t>
                </a:r>
                <a:r>
                  <a:rPr kumimoji="0" lang="en-US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1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att</a:t>
                </a:r>
                <a:r>
                  <a:rPr kumimoji="0" lang="en-US" sz="1800" b="1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at t</a:t>
                </a:r>
                <a:endParaRPr kumimoji="0" lang="en-US" sz="1800" b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3FD700A-3FEB-0351-129E-2F10D081C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9472" y="1117615"/>
                <a:ext cx="2671748" cy="2015333"/>
              </a:xfrm>
              <a:prstGeom prst="line">
                <a:avLst/>
              </a:prstGeom>
              <a:ln w="25400">
                <a:solidFill>
                  <a:srgbClr val="1F3A6B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D08A7E-456F-9093-947A-5763B3B68431}"/>
                  </a:ext>
                </a:extLst>
              </p:cNvPr>
              <p:cNvSpPr txBox="1"/>
              <p:nvPr/>
            </p:nvSpPr>
            <p:spPr>
              <a:xfrm>
                <a:off x="2133131" y="1117148"/>
                <a:ext cx="1438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3A6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Favorable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0FD1F026-53E2-43CD-BE90-C343EBDD8370}"/>
                    </a:ext>
                  </a:extLst>
                </p:cNvPr>
                <p:cNvSpPr txBox="1"/>
                <p:nvPr/>
              </p:nvSpPr>
              <p:spPr>
                <a:xfrm>
                  <a:off x="3326523" y="5142226"/>
                  <a:ext cx="12221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1F3A6B"/>
                            </a:solidFill>
                            <a:latin typeface="Cambria Math"/>
                          </a:rPr>
                          <m:t>𝐿𝑛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1F3A6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1F3A6B"/>
                                </a:solidFill>
                                <a:latin typeface="Cambria Math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rgbClr val="1F3A6B"/>
                                </a:solidFill>
                                <a:latin typeface="Cambria Math"/>
                                <a:ea typeface="Cambria Math"/>
                              </a:rPr>
                              <m:t>𝜂</m:t>
                            </m:r>
                          </m:e>
                        </m:d>
                      </m:oMath>
                    </m:oMathPara>
                  </a14:m>
                  <a:endParaRPr lang="en-US" i="1" dirty="0">
                    <a:solidFill>
                      <a:srgbClr val="1F3A6B"/>
                    </a:solidFill>
                  </a:endParaRPr>
                </a:p>
              </p:txBody>
            </p:sp>
          </mc:Choice>
          <mc:Fallback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0FD1F026-53E2-43CD-BE90-C343EBDD8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523" y="5142226"/>
                  <a:ext cx="1222129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16E10FD-0ED2-4B30-B5D0-E274F348A36D}"/>
                </a:ext>
              </a:extLst>
            </p:cNvPr>
            <p:cNvSpPr/>
            <p:nvPr/>
          </p:nvSpPr>
          <p:spPr>
            <a:xfrm rot="5400000">
              <a:off x="3793460" y="4700414"/>
              <a:ext cx="369332" cy="466604"/>
            </a:xfrm>
            <a:prstGeom prst="triangle">
              <a:avLst>
                <a:gd name="adj" fmla="val 100000"/>
              </a:avLst>
            </a:prstGeom>
            <a:solidFill>
              <a:srgbClr val="1F3A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DA873C-6294-4601-896B-779CE684AD07}"/>
              </a:ext>
            </a:extLst>
          </p:cNvPr>
          <p:cNvGrpSpPr/>
          <p:nvPr/>
        </p:nvGrpSpPr>
        <p:grpSpPr>
          <a:xfrm>
            <a:off x="1333500" y="635000"/>
            <a:ext cx="3759200" cy="2984500"/>
            <a:chOff x="2196911" y="665688"/>
            <a:chExt cx="3549941" cy="308194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D3C4FED-0C7A-42C0-BED1-D47F7F9CA1A5}"/>
                </a:ext>
              </a:extLst>
            </p:cNvPr>
            <p:cNvGrpSpPr/>
            <p:nvPr/>
          </p:nvGrpSpPr>
          <p:grpSpPr>
            <a:xfrm>
              <a:off x="2905053" y="790646"/>
              <a:ext cx="2841799" cy="2589008"/>
              <a:chOff x="838200" y="885371"/>
              <a:chExt cx="4098598" cy="376645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546FEA2-7EEB-417E-9628-F479B9F92C8B}"/>
                  </a:ext>
                </a:extLst>
              </p:cNvPr>
              <p:cNvCxnSpPr/>
              <p:nvPr/>
            </p:nvCxnSpPr>
            <p:spPr>
              <a:xfrm flipH="1">
                <a:off x="838200" y="885371"/>
                <a:ext cx="25400" cy="37628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E8865F4-799B-49F8-962F-686B345CE7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999" y="4648172"/>
                <a:ext cx="4088799" cy="3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FE89524-2795-48F1-B51E-1FC8DCE3C913}"/>
                </a:ext>
              </a:extLst>
            </p:cNvPr>
            <p:cNvSpPr txBox="1"/>
            <p:nvPr/>
          </p:nvSpPr>
          <p:spPr>
            <a:xfrm>
              <a:off x="2196911" y="1611171"/>
              <a:ext cx="7984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Log C/C</a:t>
              </a:r>
              <a:r>
                <a:rPr lang="en-US" b="1" baseline="-25000" dirty="0"/>
                <a:t>0</a:t>
              </a:r>
              <a:r>
                <a:rPr lang="en-US" b="1" dirty="0"/>
                <a:t> </a:t>
              </a:r>
            </a:p>
            <a:p>
              <a:pPr algn="ctr"/>
              <a:r>
                <a:rPr lang="en-US" b="1" dirty="0"/>
                <a:t>(at L)</a:t>
              </a:r>
            </a:p>
            <a:p>
              <a:pPr algn="ctr"/>
              <a:r>
                <a:rPr lang="en-US" b="1" dirty="0"/>
                <a:t>(at </a:t>
              </a:r>
              <a:r>
                <a:rPr lang="en-US" b="1" i="1" dirty="0">
                  <a:solidFill>
                    <a:prstClr val="black"/>
                  </a:solidFill>
                </a:rPr>
                <a:t>N</a:t>
              </a:r>
              <a:r>
                <a:rPr lang="en-US" b="1" i="1" baseline="-25000" dirty="0">
                  <a:solidFill>
                    <a:prstClr val="black"/>
                  </a:solidFill>
                </a:rPr>
                <a:t>c</a:t>
              </a:r>
              <a:r>
                <a:rPr lang="en-US" b="1" dirty="0"/>
                <a:t>)</a:t>
              </a:r>
              <a:endParaRPr lang="en-US" b="1" baseline="-250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7BAD5E-1FDF-4CD0-9109-C6D2DD4380B1}"/>
                </a:ext>
              </a:extLst>
            </p:cNvPr>
            <p:cNvSpPr txBox="1"/>
            <p:nvPr/>
          </p:nvSpPr>
          <p:spPr>
            <a:xfrm>
              <a:off x="3326140" y="2120360"/>
              <a:ext cx="1438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1F3A6B"/>
                  </a:solidFill>
                </a:rPr>
                <a:t>Favorable</a:t>
              </a:r>
            </a:p>
          </p:txBody>
        </p:sp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F3F91D91-1242-48D9-9B0E-32D7D716E7BB}"/>
                </a:ext>
              </a:extLst>
            </p:cNvPr>
            <p:cNvSpPr/>
            <p:nvPr/>
          </p:nvSpPr>
          <p:spPr>
            <a:xfrm>
              <a:off x="3060309" y="2075677"/>
              <a:ext cx="1950946" cy="1230555"/>
            </a:xfrm>
            <a:custGeom>
              <a:avLst/>
              <a:gdLst>
                <a:gd name="connsiteX0" fmla="*/ 0 w 4788213"/>
                <a:gd name="connsiteY0" fmla="*/ 2354078 h 2354078"/>
                <a:gd name="connsiteX1" fmla="*/ 37322 w 4788213"/>
                <a:gd name="connsiteY1" fmla="*/ 1290388 h 2354078"/>
                <a:gd name="connsiteX2" fmla="*/ 149289 w 4788213"/>
                <a:gd name="connsiteY2" fmla="*/ 487956 h 2354078"/>
                <a:gd name="connsiteX3" fmla="*/ 242596 w 4788213"/>
                <a:gd name="connsiteY3" fmla="*/ 96070 h 2354078"/>
                <a:gd name="connsiteX4" fmla="*/ 335902 w 4788213"/>
                <a:gd name="connsiteY4" fmla="*/ 40086 h 2354078"/>
                <a:gd name="connsiteX5" fmla="*/ 466530 w 4788213"/>
                <a:gd name="connsiteY5" fmla="*/ 2764 h 2354078"/>
                <a:gd name="connsiteX6" fmla="*/ 709126 w 4788213"/>
                <a:gd name="connsiteY6" fmla="*/ 2764 h 2354078"/>
                <a:gd name="connsiteX7" fmla="*/ 1306285 w 4788213"/>
                <a:gd name="connsiteY7" fmla="*/ 2764 h 2354078"/>
                <a:gd name="connsiteX8" fmla="*/ 1623526 w 4788213"/>
                <a:gd name="connsiteY8" fmla="*/ 2764 h 2354078"/>
                <a:gd name="connsiteX9" fmla="*/ 1716832 w 4788213"/>
                <a:gd name="connsiteY9" fmla="*/ 21425 h 2354078"/>
                <a:gd name="connsiteX10" fmla="*/ 1828800 w 4788213"/>
                <a:gd name="connsiteY10" fmla="*/ 77409 h 2354078"/>
                <a:gd name="connsiteX11" fmla="*/ 1866122 w 4788213"/>
                <a:gd name="connsiteY11" fmla="*/ 189376 h 2354078"/>
                <a:gd name="connsiteX12" fmla="*/ 1922106 w 4788213"/>
                <a:gd name="connsiteY12" fmla="*/ 357327 h 2354078"/>
                <a:gd name="connsiteX13" fmla="*/ 1959428 w 4788213"/>
                <a:gd name="connsiteY13" fmla="*/ 562600 h 2354078"/>
                <a:gd name="connsiteX14" fmla="*/ 1978089 w 4788213"/>
                <a:gd name="connsiteY14" fmla="*/ 674568 h 2354078"/>
                <a:gd name="connsiteX15" fmla="*/ 1978089 w 4788213"/>
                <a:gd name="connsiteY15" fmla="*/ 749213 h 2354078"/>
                <a:gd name="connsiteX16" fmla="*/ 1996751 w 4788213"/>
                <a:gd name="connsiteY16" fmla="*/ 805196 h 2354078"/>
                <a:gd name="connsiteX17" fmla="*/ 2052734 w 4788213"/>
                <a:gd name="connsiteY17" fmla="*/ 842519 h 2354078"/>
                <a:gd name="connsiteX18" fmla="*/ 2108718 w 4788213"/>
                <a:gd name="connsiteY18" fmla="*/ 879841 h 2354078"/>
                <a:gd name="connsiteX19" fmla="*/ 2239347 w 4788213"/>
                <a:gd name="connsiteY19" fmla="*/ 898503 h 2354078"/>
                <a:gd name="connsiteX20" fmla="*/ 2463281 w 4788213"/>
                <a:gd name="connsiteY20" fmla="*/ 935825 h 2354078"/>
                <a:gd name="connsiteX21" fmla="*/ 3097763 w 4788213"/>
                <a:gd name="connsiteY21" fmla="*/ 1010470 h 2354078"/>
                <a:gd name="connsiteX22" fmla="*/ 4124130 w 4788213"/>
                <a:gd name="connsiteY22" fmla="*/ 1159760 h 2354078"/>
                <a:gd name="connsiteX23" fmla="*/ 4739951 w 4788213"/>
                <a:gd name="connsiteY23" fmla="*/ 1253066 h 2354078"/>
                <a:gd name="connsiteX24" fmla="*/ 4702628 w 4788213"/>
                <a:gd name="connsiteY24" fmla="*/ 1253066 h 2354078"/>
                <a:gd name="connsiteX0" fmla="*/ 0 w 4739951"/>
                <a:gd name="connsiteY0" fmla="*/ 2354078 h 2354078"/>
                <a:gd name="connsiteX1" fmla="*/ 37322 w 4739951"/>
                <a:gd name="connsiteY1" fmla="*/ 1290388 h 2354078"/>
                <a:gd name="connsiteX2" fmla="*/ 149289 w 4739951"/>
                <a:gd name="connsiteY2" fmla="*/ 487956 h 2354078"/>
                <a:gd name="connsiteX3" fmla="*/ 242596 w 4739951"/>
                <a:gd name="connsiteY3" fmla="*/ 96070 h 2354078"/>
                <a:gd name="connsiteX4" fmla="*/ 335902 w 4739951"/>
                <a:gd name="connsiteY4" fmla="*/ 40086 h 2354078"/>
                <a:gd name="connsiteX5" fmla="*/ 466530 w 4739951"/>
                <a:gd name="connsiteY5" fmla="*/ 2764 h 2354078"/>
                <a:gd name="connsiteX6" fmla="*/ 709126 w 4739951"/>
                <a:gd name="connsiteY6" fmla="*/ 2764 h 2354078"/>
                <a:gd name="connsiteX7" fmla="*/ 1306285 w 4739951"/>
                <a:gd name="connsiteY7" fmla="*/ 2764 h 2354078"/>
                <a:gd name="connsiteX8" fmla="*/ 1623526 w 4739951"/>
                <a:gd name="connsiteY8" fmla="*/ 2764 h 2354078"/>
                <a:gd name="connsiteX9" fmla="*/ 1716832 w 4739951"/>
                <a:gd name="connsiteY9" fmla="*/ 21425 h 2354078"/>
                <a:gd name="connsiteX10" fmla="*/ 1828800 w 4739951"/>
                <a:gd name="connsiteY10" fmla="*/ 77409 h 2354078"/>
                <a:gd name="connsiteX11" fmla="*/ 1866122 w 4739951"/>
                <a:gd name="connsiteY11" fmla="*/ 189376 h 2354078"/>
                <a:gd name="connsiteX12" fmla="*/ 1922106 w 4739951"/>
                <a:gd name="connsiteY12" fmla="*/ 357327 h 2354078"/>
                <a:gd name="connsiteX13" fmla="*/ 1959428 w 4739951"/>
                <a:gd name="connsiteY13" fmla="*/ 562600 h 2354078"/>
                <a:gd name="connsiteX14" fmla="*/ 1978089 w 4739951"/>
                <a:gd name="connsiteY14" fmla="*/ 674568 h 2354078"/>
                <a:gd name="connsiteX15" fmla="*/ 1978089 w 4739951"/>
                <a:gd name="connsiteY15" fmla="*/ 749213 h 2354078"/>
                <a:gd name="connsiteX16" fmla="*/ 1996751 w 4739951"/>
                <a:gd name="connsiteY16" fmla="*/ 805196 h 2354078"/>
                <a:gd name="connsiteX17" fmla="*/ 2052734 w 4739951"/>
                <a:gd name="connsiteY17" fmla="*/ 842519 h 2354078"/>
                <a:gd name="connsiteX18" fmla="*/ 2108718 w 4739951"/>
                <a:gd name="connsiteY18" fmla="*/ 879841 h 2354078"/>
                <a:gd name="connsiteX19" fmla="*/ 2239347 w 4739951"/>
                <a:gd name="connsiteY19" fmla="*/ 898503 h 2354078"/>
                <a:gd name="connsiteX20" fmla="*/ 2463281 w 4739951"/>
                <a:gd name="connsiteY20" fmla="*/ 935825 h 2354078"/>
                <a:gd name="connsiteX21" fmla="*/ 3097763 w 4739951"/>
                <a:gd name="connsiteY21" fmla="*/ 1010470 h 2354078"/>
                <a:gd name="connsiteX22" fmla="*/ 4124130 w 4739951"/>
                <a:gd name="connsiteY22" fmla="*/ 1159760 h 2354078"/>
                <a:gd name="connsiteX23" fmla="*/ 4739951 w 4739951"/>
                <a:gd name="connsiteY23" fmla="*/ 1253066 h 2354078"/>
                <a:gd name="connsiteX0" fmla="*/ 0 w 4124130"/>
                <a:gd name="connsiteY0" fmla="*/ 2354078 h 2354078"/>
                <a:gd name="connsiteX1" fmla="*/ 37322 w 4124130"/>
                <a:gd name="connsiteY1" fmla="*/ 1290388 h 2354078"/>
                <a:gd name="connsiteX2" fmla="*/ 149289 w 4124130"/>
                <a:gd name="connsiteY2" fmla="*/ 487956 h 2354078"/>
                <a:gd name="connsiteX3" fmla="*/ 242596 w 4124130"/>
                <a:gd name="connsiteY3" fmla="*/ 96070 h 2354078"/>
                <a:gd name="connsiteX4" fmla="*/ 335902 w 4124130"/>
                <a:gd name="connsiteY4" fmla="*/ 40086 h 2354078"/>
                <a:gd name="connsiteX5" fmla="*/ 466530 w 4124130"/>
                <a:gd name="connsiteY5" fmla="*/ 2764 h 2354078"/>
                <a:gd name="connsiteX6" fmla="*/ 709126 w 4124130"/>
                <a:gd name="connsiteY6" fmla="*/ 2764 h 2354078"/>
                <a:gd name="connsiteX7" fmla="*/ 1306285 w 4124130"/>
                <a:gd name="connsiteY7" fmla="*/ 2764 h 2354078"/>
                <a:gd name="connsiteX8" fmla="*/ 1623526 w 4124130"/>
                <a:gd name="connsiteY8" fmla="*/ 2764 h 2354078"/>
                <a:gd name="connsiteX9" fmla="*/ 1716832 w 4124130"/>
                <a:gd name="connsiteY9" fmla="*/ 21425 h 2354078"/>
                <a:gd name="connsiteX10" fmla="*/ 1828800 w 4124130"/>
                <a:gd name="connsiteY10" fmla="*/ 77409 h 2354078"/>
                <a:gd name="connsiteX11" fmla="*/ 1866122 w 4124130"/>
                <a:gd name="connsiteY11" fmla="*/ 189376 h 2354078"/>
                <a:gd name="connsiteX12" fmla="*/ 1922106 w 4124130"/>
                <a:gd name="connsiteY12" fmla="*/ 357327 h 2354078"/>
                <a:gd name="connsiteX13" fmla="*/ 1959428 w 4124130"/>
                <a:gd name="connsiteY13" fmla="*/ 562600 h 2354078"/>
                <a:gd name="connsiteX14" fmla="*/ 1978089 w 4124130"/>
                <a:gd name="connsiteY14" fmla="*/ 674568 h 2354078"/>
                <a:gd name="connsiteX15" fmla="*/ 1978089 w 4124130"/>
                <a:gd name="connsiteY15" fmla="*/ 749213 h 2354078"/>
                <a:gd name="connsiteX16" fmla="*/ 1996751 w 4124130"/>
                <a:gd name="connsiteY16" fmla="*/ 805196 h 2354078"/>
                <a:gd name="connsiteX17" fmla="*/ 2052734 w 4124130"/>
                <a:gd name="connsiteY17" fmla="*/ 842519 h 2354078"/>
                <a:gd name="connsiteX18" fmla="*/ 2108718 w 4124130"/>
                <a:gd name="connsiteY18" fmla="*/ 879841 h 2354078"/>
                <a:gd name="connsiteX19" fmla="*/ 2239347 w 4124130"/>
                <a:gd name="connsiteY19" fmla="*/ 898503 h 2354078"/>
                <a:gd name="connsiteX20" fmla="*/ 2463281 w 4124130"/>
                <a:gd name="connsiteY20" fmla="*/ 935825 h 2354078"/>
                <a:gd name="connsiteX21" fmla="*/ 3097763 w 4124130"/>
                <a:gd name="connsiteY21" fmla="*/ 1010470 h 2354078"/>
                <a:gd name="connsiteX22" fmla="*/ 4124130 w 4124130"/>
                <a:gd name="connsiteY22" fmla="*/ 1159760 h 2354078"/>
                <a:gd name="connsiteX0" fmla="*/ 0 w 3097763"/>
                <a:gd name="connsiteY0" fmla="*/ 2354078 h 2354078"/>
                <a:gd name="connsiteX1" fmla="*/ 37322 w 3097763"/>
                <a:gd name="connsiteY1" fmla="*/ 1290388 h 2354078"/>
                <a:gd name="connsiteX2" fmla="*/ 149289 w 3097763"/>
                <a:gd name="connsiteY2" fmla="*/ 487956 h 2354078"/>
                <a:gd name="connsiteX3" fmla="*/ 242596 w 3097763"/>
                <a:gd name="connsiteY3" fmla="*/ 96070 h 2354078"/>
                <a:gd name="connsiteX4" fmla="*/ 335902 w 3097763"/>
                <a:gd name="connsiteY4" fmla="*/ 40086 h 2354078"/>
                <a:gd name="connsiteX5" fmla="*/ 466530 w 3097763"/>
                <a:gd name="connsiteY5" fmla="*/ 2764 h 2354078"/>
                <a:gd name="connsiteX6" fmla="*/ 709126 w 3097763"/>
                <a:gd name="connsiteY6" fmla="*/ 2764 h 2354078"/>
                <a:gd name="connsiteX7" fmla="*/ 1306285 w 3097763"/>
                <a:gd name="connsiteY7" fmla="*/ 2764 h 2354078"/>
                <a:gd name="connsiteX8" fmla="*/ 1623526 w 3097763"/>
                <a:gd name="connsiteY8" fmla="*/ 2764 h 2354078"/>
                <a:gd name="connsiteX9" fmla="*/ 1716832 w 3097763"/>
                <a:gd name="connsiteY9" fmla="*/ 21425 h 2354078"/>
                <a:gd name="connsiteX10" fmla="*/ 1828800 w 3097763"/>
                <a:gd name="connsiteY10" fmla="*/ 77409 h 2354078"/>
                <a:gd name="connsiteX11" fmla="*/ 1866122 w 3097763"/>
                <a:gd name="connsiteY11" fmla="*/ 189376 h 2354078"/>
                <a:gd name="connsiteX12" fmla="*/ 1922106 w 3097763"/>
                <a:gd name="connsiteY12" fmla="*/ 357327 h 2354078"/>
                <a:gd name="connsiteX13" fmla="*/ 1959428 w 3097763"/>
                <a:gd name="connsiteY13" fmla="*/ 562600 h 2354078"/>
                <a:gd name="connsiteX14" fmla="*/ 1978089 w 3097763"/>
                <a:gd name="connsiteY14" fmla="*/ 674568 h 2354078"/>
                <a:gd name="connsiteX15" fmla="*/ 1978089 w 3097763"/>
                <a:gd name="connsiteY15" fmla="*/ 749213 h 2354078"/>
                <a:gd name="connsiteX16" fmla="*/ 1996751 w 3097763"/>
                <a:gd name="connsiteY16" fmla="*/ 805196 h 2354078"/>
                <a:gd name="connsiteX17" fmla="*/ 2052734 w 3097763"/>
                <a:gd name="connsiteY17" fmla="*/ 842519 h 2354078"/>
                <a:gd name="connsiteX18" fmla="*/ 2108718 w 3097763"/>
                <a:gd name="connsiteY18" fmla="*/ 879841 h 2354078"/>
                <a:gd name="connsiteX19" fmla="*/ 2239347 w 3097763"/>
                <a:gd name="connsiteY19" fmla="*/ 898503 h 2354078"/>
                <a:gd name="connsiteX20" fmla="*/ 2463281 w 3097763"/>
                <a:gd name="connsiteY20" fmla="*/ 935825 h 2354078"/>
                <a:gd name="connsiteX21" fmla="*/ 3097763 w 3097763"/>
                <a:gd name="connsiteY21" fmla="*/ 1010470 h 2354078"/>
                <a:gd name="connsiteX0" fmla="*/ 0 w 2463281"/>
                <a:gd name="connsiteY0" fmla="*/ 2354078 h 2354078"/>
                <a:gd name="connsiteX1" fmla="*/ 37322 w 2463281"/>
                <a:gd name="connsiteY1" fmla="*/ 1290388 h 2354078"/>
                <a:gd name="connsiteX2" fmla="*/ 149289 w 2463281"/>
                <a:gd name="connsiteY2" fmla="*/ 487956 h 2354078"/>
                <a:gd name="connsiteX3" fmla="*/ 242596 w 2463281"/>
                <a:gd name="connsiteY3" fmla="*/ 96070 h 2354078"/>
                <a:gd name="connsiteX4" fmla="*/ 335902 w 2463281"/>
                <a:gd name="connsiteY4" fmla="*/ 40086 h 2354078"/>
                <a:gd name="connsiteX5" fmla="*/ 466530 w 2463281"/>
                <a:gd name="connsiteY5" fmla="*/ 2764 h 2354078"/>
                <a:gd name="connsiteX6" fmla="*/ 709126 w 2463281"/>
                <a:gd name="connsiteY6" fmla="*/ 2764 h 2354078"/>
                <a:gd name="connsiteX7" fmla="*/ 1306285 w 2463281"/>
                <a:gd name="connsiteY7" fmla="*/ 2764 h 2354078"/>
                <a:gd name="connsiteX8" fmla="*/ 1623526 w 2463281"/>
                <a:gd name="connsiteY8" fmla="*/ 2764 h 2354078"/>
                <a:gd name="connsiteX9" fmla="*/ 1716832 w 2463281"/>
                <a:gd name="connsiteY9" fmla="*/ 21425 h 2354078"/>
                <a:gd name="connsiteX10" fmla="*/ 1828800 w 2463281"/>
                <a:gd name="connsiteY10" fmla="*/ 77409 h 2354078"/>
                <a:gd name="connsiteX11" fmla="*/ 1866122 w 2463281"/>
                <a:gd name="connsiteY11" fmla="*/ 189376 h 2354078"/>
                <a:gd name="connsiteX12" fmla="*/ 1922106 w 2463281"/>
                <a:gd name="connsiteY12" fmla="*/ 357327 h 2354078"/>
                <a:gd name="connsiteX13" fmla="*/ 1959428 w 2463281"/>
                <a:gd name="connsiteY13" fmla="*/ 562600 h 2354078"/>
                <a:gd name="connsiteX14" fmla="*/ 1978089 w 2463281"/>
                <a:gd name="connsiteY14" fmla="*/ 674568 h 2354078"/>
                <a:gd name="connsiteX15" fmla="*/ 1978089 w 2463281"/>
                <a:gd name="connsiteY15" fmla="*/ 749213 h 2354078"/>
                <a:gd name="connsiteX16" fmla="*/ 1996751 w 2463281"/>
                <a:gd name="connsiteY16" fmla="*/ 805196 h 2354078"/>
                <a:gd name="connsiteX17" fmla="*/ 2052734 w 2463281"/>
                <a:gd name="connsiteY17" fmla="*/ 842519 h 2354078"/>
                <a:gd name="connsiteX18" fmla="*/ 2108718 w 2463281"/>
                <a:gd name="connsiteY18" fmla="*/ 879841 h 2354078"/>
                <a:gd name="connsiteX19" fmla="*/ 2239347 w 2463281"/>
                <a:gd name="connsiteY19" fmla="*/ 898503 h 2354078"/>
                <a:gd name="connsiteX20" fmla="*/ 2463281 w 2463281"/>
                <a:gd name="connsiteY20" fmla="*/ 935825 h 2354078"/>
                <a:gd name="connsiteX0" fmla="*/ 0 w 2239347"/>
                <a:gd name="connsiteY0" fmla="*/ 2354078 h 2354078"/>
                <a:gd name="connsiteX1" fmla="*/ 37322 w 2239347"/>
                <a:gd name="connsiteY1" fmla="*/ 1290388 h 2354078"/>
                <a:gd name="connsiteX2" fmla="*/ 149289 w 2239347"/>
                <a:gd name="connsiteY2" fmla="*/ 487956 h 2354078"/>
                <a:gd name="connsiteX3" fmla="*/ 242596 w 2239347"/>
                <a:gd name="connsiteY3" fmla="*/ 96070 h 2354078"/>
                <a:gd name="connsiteX4" fmla="*/ 335902 w 2239347"/>
                <a:gd name="connsiteY4" fmla="*/ 40086 h 2354078"/>
                <a:gd name="connsiteX5" fmla="*/ 466530 w 2239347"/>
                <a:gd name="connsiteY5" fmla="*/ 2764 h 2354078"/>
                <a:gd name="connsiteX6" fmla="*/ 709126 w 2239347"/>
                <a:gd name="connsiteY6" fmla="*/ 2764 h 2354078"/>
                <a:gd name="connsiteX7" fmla="*/ 1306285 w 2239347"/>
                <a:gd name="connsiteY7" fmla="*/ 2764 h 2354078"/>
                <a:gd name="connsiteX8" fmla="*/ 1623526 w 2239347"/>
                <a:gd name="connsiteY8" fmla="*/ 2764 h 2354078"/>
                <a:gd name="connsiteX9" fmla="*/ 1716832 w 2239347"/>
                <a:gd name="connsiteY9" fmla="*/ 21425 h 2354078"/>
                <a:gd name="connsiteX10" fmla="*/ 1828800 w 2239347"/>
                <a:gd name="connsiteY10" fmla="*/ 77409 h 2354078"/>
                <a:gd name="connsiteX11" fmla="*/ 1866122 w 2239347"/>
                <a:gd name="connsiteY11" fmla="*/ 189376 h 2354078"/>
                <a:gd name="connsiteX12" fmla="*/ 1922106 w 2239347"/>
                <a:gd name="connsiteY12" fmla="*/ 357327 h 2354078"/>
                <a:gd name="connsiteX13" fmla="*/ 1959428 w 2239347"/>
                <a:gd name="connsiteY13" fmla="*/ 562600 h 2354078"/>
                <a:gd name="connsiteX14" fmla="*/ 1978089 w 2239347"/>
                <a:gd name="connsiteY14" fmla="*/ 674568 h 2354078"/>
                <a:gd name="connsiteX15" fmla="*/ 1978089 w 2239347"/>
                <a:gd name="connsiteY15" fmla="*/ 749213 h 2354078"/>
                <a:gd name="connsiteX16" fmla="*/ 1996751 w 2239347"/>
                <a:gd name="connsiteY16" fmla="*/ 805196 h 2354078"/>
                <a:gd name="connsiteX17" fmla="*/ 2052734 w 2239347"/>
                <a:gd name="connsiteY17" fmla="*/ 842519 h 2354078"/>
                <a:gd name="connsiteX18" fmla="*/ 2108718 w 2239347"/>
                <a:gd name="connsiteY18" fmla="*/ 879841 h 2354078"/>
                <a:gd name="connsiteX19" fmla="*/ 2239347 w 2239347"/>
                <a:gd name="connsiteY19" fmla="*/ 898503 h 2354078"/>
                <a:gd name="connsiteX0" fmla="*/ 0 w 2108718"/>
                <a:gd name="connsiteY0" fmla="*/ 2354078 h 2354078"/>
                <a:gd name="connsiteX1" fmla="*/ 37322 w 2108718"/>
                <a:gd name="connsiteY1" fmla="*/ 1290388 h 2354078"/>
                <a:gd name="connsiteX2" fmla="*/ 149289 w 2108718"/>
                <a:gd name="connsiteY2" fmla="*/ 487956 h 2354078"/>
                <a:gd name="connsiteX3" fmla="*/ 242596 w 2108718"/>
                <a:gd name="connsiteY3" fmla="*/ 96070 h 2354078"/>
                <a:gd name="connsiteX4" fmla="*/ 335902 w 2108718"/>
                <a:gd name="connsiteY4" fmla="*/ 40086 h 2354078"/>
                <a:gd name="connsiteX5" fmla="*/ 466530 w 2108718"/>
                <a:gd name="connsiteY5" fmla="*/ 2764 h 2354078"/>
                <a:gd name="connsiteX6" fmla="*/ 709126 w 2108718"/>
                <a:gd name="connsiteY6" fmla="*/ 2764 h 2354078"/>
                <a:gd name="connsiteX7" fmla="*/ 1306285 w 2108718"/>
                <a:gd name="connsiteY7" fmla="*/ 2764 h 2354078"/>
                <a:gd name="connsiteX8" fmla="*/ 1623526 w 2108718"/>
                <a:gd name="connsiteY8" fmla="*/ 2764 h 2354078"/>
                <a:gd name="connsiteX9" fmla="*/ 1716832 w 2108718"/>
                <a:gd name="connsiteY9" fmla="*/ 21425 h 2354078"/>
                <a:gd name="connsiteX10" fmla="*/ 1828800 w 2108718"/>
                <a:gd name="connsiteY10" fmla="*/ 77409 h 2354078"/>
                <a:gd name="connsiteX11" fmla="*/ 1866122 w 2108718"/>
                <a:gd name="connsiteY11" fmla="*/ 189376 h 2354078"/>
                <a:gd name="connsiteX12" fmla="*/ 1922106 w 2108718"/>
                <a:gd name="connsiteY12" fmla="*/ 357327 h 2354078"/>
                <a:gd name="connsiteX13" fmla="*/ 1959428 w 2108718"/>
                <a:gd name="connsiteY13" fmla="*/ 562600 h 2354078"/>
                <a:gd name="connsiteX14" fmla="*/ 1978089 w 2108718"/>
                <a:gd name="connsiteY14" fmla="*/ 674568 h 2354078"/>
                <a:gd name="connsiteX15" fmla="*/ 1978089 w 2108718"/>
                <a:gd name="connsiteY15" fmla="*/ 749213 h 2354078"/>
                <a:gd name="connsiteX16" fmla="*/ 1996751 w 2108718"/>
                <a:gd name="connsiteY16" fmla="*/ 805196 h 2354078"/>
                <a:gd name="connsiteX17" fmla="*/ 2052734 w 2108718"/>
                <a:gd name="connsiteY17" fmla="*/ 842519 h 2354078"/>
                <a:gd name="connsiteX18" fmla="*/ 2108718 w 2108718"/>
                <a:gd name="connsiteY18" fmla="*/ 879841 h 2354078"/>
                <a:gd name="connsiteX0" fmla="*/ 0 w 2052734"/>
                <a:gd name="connsiteY0" fmla="*/ 2354078 h 2354078"/>
                <a:gd name="connsiteX1" fmla="*/ 37322 w 2052734"/>
                <a:gd name="connsiteY1" fmla="*/ 1290388 h 2354078"/>
                <a:gd name="connsiteX2" fmla="*/ 149289 w 2052734"/>
                <a:gd name="connsiteY2" fmla="*/ 487956 h 2354078"/>
                <a:gd name="connsiteX3" fmla="*/ 242596 w 2052734"/>
                <a:gd name="connsiteY3" fmla="*/ 96070 h 2354078"/>
                <a:gd name="connsiteX4" fmla="*/ 335902 w 2052734"/>
                <a:gd name="connsiteY4" fmla="*/ 40086 h 2354078"/>
                <a:gd name="connsiteX5" fmla="*/ 466530 w 2052734"/>
                <a:gd name="connsiteY5" fmla="*/ 2764 h 2354078"/>
                <a:gd name="connsiteX6" fmla="*/ 709126 w 2052734"/>
                <a:gd name="connsiteY6" fmla="*/ 2764 h 2354078"/>
                <a:gd name="connsiteX7" fmla="*/ 1306285 w 2052734"/>
                <a:gd name="connsiteY7" fmla="*/ 2764 h 2354078"/>
                <a:gd name="connsiteX8" fmla="*/ 1623526 w 2052734"/>
                <a:gd name="connsiteY8" fmla="*/ 2764 h 2354078"/>
                <a:gd name="connsiteX9" fmla="*/ 1716832 w 2052734"/>
                <a:gd name="connsiteY9" fmla="*/ 21425 h 2354078"/>
                <a:gd name="connsiteX10" fmla="*/ 1828800 w 2052734"/>
                <a:gd name="connsiteY10" fmla="*/ 77409 h 2354078"/>
                <a:gd name="connsiteX11" fmla="*/ 1866122 w 2052734"/>
                <a:gd name="connsiteY11" fmla="*/ 189376 h 2354078"/>
                <a:gd name="connsiteX12" fmla="*/ 1922106 w 2052734"/>
                <a:gd name="connsiteY12" fmla="*/ 357327 h 2354078"/>
                <a:gd name="connsiteX13" fmla="*/ 1959428 w 2052734"/>
                <a:gd name="connsiteY13" fmla="*/ 562600 h 2354078"/>
                <a:gd name="connsiteX14" fmla="*/ 1978089 w 2052734"/>
                <a:gd name="connsiteY14" fmla="*/ 674568 h 2354078"/>
                <a:gd name="connsiteX15" fmla="*/ 1978089 w 2052734"/>
                <a:gd name="connsiteY15" fmla="*/ 749213 h 2354078"/>
                <a:gd name="connsiteX16" fmla="*/ 1996751 w 2052734"/>
                <a:gd name="connsiteY16" fmla="*/ 805196 h 2354078"/>
                <a:gd name="connsiteX17" fmla="*/ 2052734 w 2052734"/>
                <a:gd name="connsiteY17" fmla="*/ 842519 h 2354078"/>
                <a:gd name="connsiteX0" fmla="*/ 0 w 2146040"/>
                <a:gd name="connsiteY0" fmla="*/ 2354078 h 2490742"/>
                <a:gd name="connsiteX1" fmla="*/ 37322 w 2146040"/>
                <a:gd name="connsiteY1" fmla="*/ 1290388 h 2490742"/>
                <a:gd name="connsiteX2" fmla="*/ 149289 w 2146040"/>
                <a:gd name="connsiteY2" fmla="*/ 487956 h 2490742"/>
                <a:gd name="connsiteX3" fmla="*/ 242596 w 2146040"/>
                <a:gd name="connsiteY3" fmla="*/ 96070 h 2490742"/>
                <a:gd name="connsiteX4" fmla="*/ 335902 w 2146040"/>
                <a:gd name="connsiteY4" fmla="*/ 40086 h 2490742"/>
                <a:gd name="connsiteX5" fmla="*/ 466530 w 2146040"/>
                <a:gd name="connsiteY5" fmla="*/ 2764 h 2490742"/>
                <a:gd name="connsiteX6" fmla="*/ 709126 w 2146040"/>
                <a:gd name="connsiteY6" fmla="*/ 2764 h 2490742"/>
                <a:gd name="connsiteX7" fmla="*/ 1306285 w 2146040"/>
                <a:gd name="connsiteY7" fmla="*/ 2764 h 2490742"/>
                <a:gd name="connsiteX8" fmla="*/ 1623526 w 2146040"/>
                <a:gd name="connsiteY8" fmla="*/ 2764 h 2490742"/>
                <a:gd name="connsiteX9" fmla="*/ 1716832 w 2146040"/>
                <a:gd name="connsiteY9" fmla="*/ 21425 h 2490742"/>
                <a:gd name="connsiteX10" fmla="*/ 1828800 w 2146040"/>
                <a:gd name="connsiteY10" fmla="*/ 77409 h 2490742"/>
                <a:gd name="connsiteX11" fmla="*/ 1866122 w 2146040"/>
                <a:gd name="connsiteY11" fmla="*/ 189376 h 2490742"/>
                <a:gd name="connsiteX12" fmla="*/ 1922106 w 2146040"/>
                <a:gd name="connsiteY12" fmla="*/ 357327 h 2490742"/>
                <a:gd name="connsiteX13" fmla="*/ 1959428 w 2146040"/>
                <a:gd name="connsiteY13" fmla="*/ 562600 h 2490742"/>
                <a:gd name="connsiteX14" fmla="*/ 1978089 w 2146040"/>
                <a:gd name="connsiteY14" fmla="*/ 674568 h 2490742"/>
                <a:gd name="connsiteX15" fmla="*/ 1978089 w 2146040"/>
                <a:gd name="connsiteY15" fmla="*/ 749213 h 2490742"/>
                <a:gd name="connsiteX16" fmla="*/ 1996751 w 2146040"/>
                <a:gd name="connsiteY16" fmla="*/ 805196 h 2490742"/>
                <a:gd name="connsiteX17" fmla="*/ 2146040 w 2146040"/>
                <a:gd name="connsiteY17" fmla="*/ 2490742 h 2490742"/>
                <a:gd name="connsiteX0" fmla="*/ 0 w 2146040"/>
                <a:gd name="connsiteY0" fmla="*/ 2354078 h 2490742"/>
                <a:gd name="connsiteX1" fmla="*/ 37322 w 2146040"/>
                <a:gd name="connsiteY1" fmla="*/ 1290388 h 2490742"/>
                <a:gd name="connsiteX2" fmla="*/ 149289 w 2146040"/>
                <a:gd name="connsiteY2" fmla="*/ 487956 h 2490742"/>
                <a:gd name="connsiteX3" fmla="*/ 236658 w 2146040"/>
                <a:gd name="connsiteY3" fmla="*/ 139774 h 2490742"/>
                <a:gd name="connsiteX4" fmla="*/ 335902 w 2146040"/>
                <a:gd name="connsiteY4" fmla="*/ 40086 h 2490742"/>
                <a:gd name="connsiteX5" fmla="*/ 466530 w 2146040"/>
                <a:gd name="connsiteY5" fmla="*/ 2764 h 2490742"/>
                <a:gd name="connsiteX6" fmla="*/ 709126 w 2146040"/>
                <a:gd name="connsiteY6" fmla="*/ 2764 h 2490742"/>
                <a:gd name="connsiteX7" fmla="*/ 1306285 w 2146040"/>
                <a:gd name="connsiteY7" fmla="*/ 2764 h 2490742"/>
                <a:gd name="connsiteX8" fmla="*/ 1623526 w 2146040"/>
                <a:gd name="connsiteY8" fmla="*/ 2764 h 2490742"/>
                <a:gd name="connsiteX9" fmla="*/ 1716832 w 2146040"/>
                <a:gd name="connsiteY9" fmla="*/ 21425 h 2490742"/>
                <a:gd name="connsiteX10" fmla="*/ 1828800 w 2146040"/>
                <a:gd name="connsiteY10" fmla="*/ 77409 h 2490742"/>
                <a:gd name="connsiteX11" fmla="*/ 1866122 w 2146040"/>
                <a:gd name="connsiteY11" fmla="*/ 189376 h 2490742"/>
                <a:gd name="connsiteX12" fmla="*/ 1922106 w 2146040"/>
                <a:gd name="connsiteY12" fmla="*/ 357327 h 2490742"/>
                <a:gd name="connsiteX13" fmla="*/ 1959428 w 2146040"/>
                <a:gd name="connsiteY13" fmla="*/ 562600 h 2490742"/>
                <a:gd name="connsiteX14" fmla="*/ 1978089 w 2146040"/>
                <a:gd name="connsiteY14" fmla="*/ 674568 h 2490742"/>
                <a:gd name="connsiteX15" fmla="*/ 1978089 w 2146040"/>
                <a:gd name="connsiteY15" fmla="*/ 749213 h 2490742"/>
                <a:gd name="connsiteX16" fmla="*/ 1996751 w 2146040"/>
                <a:gd name="connsiteY16" fmla="*/ 805196 h 2490742"/>
                <a:gd name="connsiteX17" fmla="*/ 2146040 w 2146040"/>
                <a:gd name="connsiteY17" fmla="*/ 2490742 h 249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6040" h="2490742">
                  <a:moveTo>
                    <a:pt x="0" y="2354078"/>
                  </a:moveTo>
                  <a:cubicBezTo>
                    <a:pt x="6220" y="1977743"/>
                    <a:pt x="12441" y="1601408"/>
                    <a:pt x="37322" y="1290388"/>
                  </a:cubicBezTo>
                  <a:cubicBezTo>
                    <a:pt x="62203" y="979368"/>
                    <a:pt x="116066" y="679725"/>
                    <a:pt x="149289" y="487956"/>
                  </a:cubicBezTo>
                  <a:cubicBezTo>
                    <a:pt x="182512" y="296187"/>
                    <a:pt x="205556" y="214419"/>
                    <a:pt x="236658" y="139774"/>
                  </a:cubicBezTo>
                  <a:cubicBezTo>
                    <a:pt x="267760" y="65129"/>
                    <a:pt x="297590" y="62921"/>
                    <a:pt x="335902" y="40086"/>
                  </a:cubicBezTo>
                  <a:cubicBezTo>
                    <a:pt x="374214" y="17251"/>
                    <a:pt x="404326" y="8984"/>
                    <a:pt x="466530" y="2764"/>
                  </a:cubicBezTo>
                  <a:cubicBezTo>
                    <a:pt x="528734" y="-3456"/>
                    <a:pt x="709126" y="2764"/>
                    <a:pt x="709126" y="2764"/>
                  </a:cubicBezTo>
                  <a:lnTo>
                    <a:pt x="1306285" y="2764"/>
                  </a:lnTo>
                  <a:cubicBezTo>
                    <a:pt x="1458685" y="2764"/>
                    <a:pt x="1555102" y="-346"/>
                    <a:pt x="1623526" y="2764"/>
                  </a:cubicBezTo>
                  <a:cubicBezTo>
                    <a:pt x="1691950" y="5874"/>
                    <a:pt x="1682620" y="8984"/>
                    <a:pt x="1716832" y="21425"/>
                  </a:cubicBezTo>
                  <a:cubicBezTo>
                    <a:pt x="1751044" y="33866"/>
                    <a:pt x="1803918" y="49417"/>
                    <a:pt x="1828800" y="77409"/>
                  </a:cubicBezTo>
                  <a:cubicBezTo>
                    <a:pt x="1853682" y="105401"/>
                    <a:pt x="1866122" y="189376"/>
                    <a:pt x="1866122" y="189376"/>
                  </a:cubicBezTo>
                  <a:cubicBezTo>
                    <a:pt x="1881673" y="236029"/>
                    <a:pt x="1906555" y="295123"/>
                    <a:pt x="1922106" y="357327"/>
                  </a:cubicBezTo>
                  <a:cubicBezTo>
                    <a:pt x="1937657" y="419531"/>
                    <a:pt x="1950098" y="509727"/>
                    <a:pt x="1959428" y="562600"/>
                  </a:cubicBezTo>
                  <a:cubicBezTo>
                    <a:pt x="1968758" y="615473"/>
                    <a:pt x="1974979" y="643466"/>
                    <a:pt x="1978089" y="674568"/>
                  </a:cubicBezTo>
                  <a:cubicBezTo>
                    <a:pt x="1981199" y="705670"/>
                    <a:pt x="1974979" y="727442"/>
                    <a:pt x="1978089" y="749213"/>
                  </a:cubicBezTo>
                  <a:cubicBezTo>
                    <a:pt x="1981199" y="770984"/>
                    <a:pt x="1968759" y="514941"/>
                    <a:pt x="1996751" y="805196"/>
                  </a:cubicBezTo>
                  <a:cubicBezTo>
                    <a:pt x="2024743" y="1095451"/>
                    <a:pt x="2146040" y="2490742"/>
                    <a:pt x="2146040" y="2490742"/>
                  </a:cubicBezTo>
                </a:path>
              </a:pathLst>
            </a:custGeom>
            <a:noFill/>
            <a:ln>
              <a:solidFill>
                <a:srgbClr val="1F3A6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EDE83C9-54A4-40AC-A7AA-782DF0B6AEE5}"/>
                </a:ext>
              </a:extLst>
            </p:cNvPr>
            <p:cNvSpPr txBox="1"/>
            <p:nvPr/>
          </p:nvSpPr>
          <p:spPr>
            <a:xfrm>
              <a:off x="2496474" y="665688"/>
              <a:ext cx="30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1</a:t>
              </a:r>
              <a:endParaRPr lang="en-US" b="1" baseline="-25000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E2FA670-A870-4DC7-BFF8-406D990764D3}"/>
                </a:ext>
              </a:extLst>
            </p:cNvPr>
            <p:cNvSpPr txBox="1"/>
            <p:nvPr/>
          </p:nvSpPr>
          <p:spPr>
            <a:xfrm>
              <a:off x="2476878" y="315950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0</a:t>
              </a:r>
              <a:endParaRPr lang="en-US" b="1" baseline="-250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8069CE2-6EAD-48F0-BDB1-1EB8E0CACD37}"/>
                </a:ext>
              </a:extLst>
            </p:cNvPr>
            <p:cNvSpPr txBox="1"/>
            <p:nvPr/>
          </p:nvSpPr>
          <p:spPr>
            <a:xfrm>
              <a:off x="3822073" y="3378302"/>
              <a:ext cx="668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Time</a:t>
              </a:r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B0426C82-02B0-4775-89DE-D4598AD44FC1}"/>
                </a:ext>
              </a:extLst>
            </p:cNvPr>
            <p:cNvSpPr/>
            <p:nvPr/>
          </p:nvSpPr>
          <p:spPr>
            <a:xfrm>
              <a:off x="3045795" y="830328"/>
              <a:ext cx="1950946" cy="2588621"/>
            </a:xfrm>
            <a:custGeom>
              <a:avLst/>
              <a:gdLst>
                <a:gd name="connsiteX0" fmla="*/ 0 w 4788213"/>
                <a:gd name="connsiteY0" fmla="*/ 2354078 h 2354078"/>
                <a:gd name="connsiteX1" fmla="*/ 37322 w 4788213"/>
                <a:gd name="connsiteY1" fmla="*/ 1290388 h 2354078"/>
                <a:gd name="connsiteX2" fmla="*/ 149289 w 4788213"/>
                <a:gd name="connsiteY2" fmla="*/ 487956 h 2354078"/>
                <a:gd name="connsiteX3" fmla="*/ 242596 w 4788213"/>
                <a:gd name="connsiteY3" fmla="*/ 96070 h 2354078"/>
                <a:gd name="connsiteX4" fmla="*/ 335902 w 4788213"/>
                <a:gd name="connsiteY4" fmla="*/ 40086 h 2354078"/>
                <a:gd name="connsiteX5" fmla="*/ 466530 w 4788213"/>
                <a:gd name="connsiteY5" fmla="*/ 2764 h 2354078"/>
                <a:gd name="connsiteX6" fmla="*/ 709126 w 4788213"/>
                <a:gd name="connsiteY6" fmla="*/ 2764 h 2354078"/>
                <a:gd name="connsiteX7" fmla="*/ 1306285 w 4788213"/>
                <a:gd name="connsiteY7" fmla="*/ 2764 h 2354078"/>
                <a:gd name="connsiteX8" fmla="*/ 1623526 w 4788213"/>
                <a:gd name="connsiteY8" fmla="*/ 2764 h 2354078"/>
                <a:gd name="connsiteX9" fmla="*/ 1716832 w 4788213"/>
                <a:gd name="connsiteY9" fmla="*/ 21425 h 2354078"/>
                <a:gd name="connsiteX10" fmla="*/ 1828800 w 4788213"/>
                <a:gd name="connsiteY10" fmla="*/ 77409 h 2354078"/>
                <a:gd name="connsiteX11" fmla="*/ 1866122 w 4788213"/>
                <a:gd name="connsiteY11" fmla="*/ 189376 h 2354078"/>
                <a:gd name="connsiteX12" fmla="*/ 1922106 w 4788213"/>
                <a:gd name="connsiteY12" fmla="*/ 357327 h 2354078"/>
                <a:gd name="connsiteX13" fmla="*/ 1959428 w 4788213"/>
                <a:gd name="connsiteY13" fmla="*/ 562600 h 2354078"/>
                <a:gd name="connsiteX14" fmla="*/ 1978089 w 4788213"/>
                <a:gd name="connsiteY14" fmla="*/ 674568 h 2354078"/>
                <a:gd name="connsiteX15" fmla="*/ 1978089 w 4788213"/>
                <a:gd name="connsiteY15" fmla="*/ 749213 h 2354078"/>
                <a:gd name="connsiteX16" fmla="*/ 1996751 w 4788213"/>
                <a:gd name="connsiteY16" fmla="*/ 805196 h 2354078"/>
                <a:gd name="connsiteX17" fmla="*/ 2052734 w 4788213"/>
                <a:gd name="connsiteY17" fmla="*/ 842519 h 2354078"/>
                <a:gd name="connsiteX18" fmla="*/ 2108718 w 4788213"/>
                <a:gd name="connsiteY18" fmla="*/ 879841 h 2354078"/>
                <a:gd name="connsiteX19" fmla="*/ 2239347 w 4788213"/>
                <a:gd name="connsiteY19" fmla="*/ 898503 h 2354078"/>
                <a:gd name="connsiteX20" fmla="*/ 2463281 w 4788213"/>
                <a:gd name="connsiteY20" fmla="*/ 935825 h 2354078"/>
                <a:gd name="connsiteX21" fmla="*/ 3097763 w 4788213"/>
                <a:gd name="connsiteY21" fmla="*/ 1010470 h 2354078"/>
                <a:gd name="connsiteX22" fmla="*/ 4124130 w 4788213"/>
                <a:gd name="connsiteY22" fmla="*/ 1159760 h 2354078"/>
                <a:gd name="connsiteX23" fmla="*/ 4739951 w 4788213"/>
                <a:gd name="connsiteY23" fmla="*/ 1253066 h 2354078"/>
                <a:gd name="connsiteX24" fmla="*/ 4702628 w 4788213"/>
                <a:gd name="connsiteY24" fmla="*/ 1253066 h 2354078"/>
                <a:gd name="connsiteX0" fmla="*/ 0 w 4739951"/>
                <a:gd name="connsiteY0" fmla="*/ 2354078 h 2354078"/>
                <a:gd name="connsiteX1" fmla="*/ 37322 w 4739951"/>
                <a:gd name="connsiteY1" fmla="*/ 1290388 h 2354078"/>
                <a:gd name="connsiteX2" fmla="*/ 149289 w 4739951"/>
                <a:gd name="connsiteY2" fmla="*/ 487956 h 2354078"/>
                <a:gd name="connsiteX3" fmla="*/ 242596 w 4739951"/>
                <a:gd name="connsiteY3" fmla="*/ 96070 h 2354078"/>
                <a:gd name="connsiteX4" fmla="*/ 335902 w 4739951"/>
                <a:gd name="connsiteY4" fmla="*/ 40086 h 2354078"/>
                <a:gd name="connsiteX5" fmla="*/ 466530 w 4739951"/>
                <a:gd name="connsiteY5" fmla="*/ 2764 h 2354078"/>
                <a:gd name="connsiteX6" fmla="*/ 709126 w 4739951"/>
                <a:gd name="connsiteY6" fmla="*/ 2764 h 2354078"/>
                <a:gd name="connsiteX7" fmla="*/ 1306285 w 4739951"/>
                <a:gd name="connsiteY7" fmla="*/ 2764 h 2354078"/>
                <a:gd name="connsiteX8" fmla="*/ 1623526 w 4739951"/>
                <a:gd name="connsiteY8" fmla="*/ 2764 h 2354078"/>
                <a:gd name="connsiteX9" fmla="*/ 1716832 w 4739951"/>
                <a:gd name="connsiteY9" fmla="*/ 21425 h 2354078"/>
                <a:gd name="connsiteX10" fmla="*/ 1828800 w 4739951"/>
                <a:gd name="connsiteY10" fmla="*/ 77409 h 2354078"/>
                <a:gd name="connsiteX11" fmla="*/ 1866122 w 4739951"/>
                <a:gd name="connsiteY11" fmla="*/ 189376 h 2354078"/>
                <a:gd name="connsiteX12" fmla="*/ 1922106 w 4739951"/>
                <a:gd name="connsiteY12" fmla="*/ 357327 h 2354078"/>
                <a:gd name="connsiteX13" fmla="*/ 1959428 w 4739951"/>
                <a:gd name="connsiteY13" fmla="*/ 562600 h 2354078"/>
                <a:gd name="connsiteX14" fmla="*/ 1978089 w 4739951"/>
                <a:gd name="connsiteY14" fmla="*/ 674568 h 2354078"/>
                <a:gd name="connsiteX15" fmla="*/ 1978089 w 4739951"/>
                <a:gd name="connsiteY15" fmla="*/ 749213 h 2354078"/>
                <a:gd name="connsiteX16" fmla="*/ 1996751 w 4739951"/>
                <a:gd name="connsiteY16" fmla="*/ 805196 h 2354078"/>
                <a:gd name="connsiteX17" fmla="*/ 2052734 w 4739951"/>
                <a:gd name="connsiteY17" fmla="*/ 842519 h 2354078"/>
                <a:gd name="connsiteX18" fmla="*/ 2108718 w 4739951"/>
                <a:gd name="connsiteY18" fmla="*/ 879841 h 2354078"/>
                <a:gd name="connsiteX19" fmla="*/ 2239347 w 4739951"/>
                <a:gd name="connsiteY19" fmla="*/ 898503 h 2354078"/>
                <a:gd name="connsiteX20" fmla="*/ 2463281 w 4739951"/>
                <a:gd name="connsiteY20" fmla="*/ 935825 h 2354078"/>
                <a:gd name="connsiteX21" fmla="*/ 3097763 w 4739951"/>
                <a:gd name="connsiteY21" fmla="*/ 1010470 h 2354078"/>
                <a:gd name="connsiteX22" fmla="*/ 4124130 w 4739951"/>
                <a:gd name="connsiteY22" fmla="*/ 1159760 h 2354078"/>
                <a:gd name="connsiteX23" fmla="*/ 4739951 w 4739951"/>
                <a:gd name="connsiteY23" fmla="*/ 1253066 h 2354078"/>
                <a:gd name="connsiteX0" fmla="*/ 0 w 4124130"/>
                <a:gd name="connsiteY0" fmla="*/ 2354078 h 2354078"/>
                <a:gd name="connsiteX1" fmla="*/ 37322 w 4124130"/>
                <a:gd name="connsiteY1" fmla="*/ 1290388 h 2354078"/>
                <a:gd name="connsiteX2" fmla="*/ 149289 w 4124130"/>
                <a:gd name="connsiteY2" fmla="*/ 487956 h 2354078"/>
                <a:gd name="connsiteX3" fmla="*/ 242596 w 4124130"/>
                <a:gd name="connsiteY3" fmla="*/ 96070 h 2354078"/>
                <a:gd name="connsiteX4" fmla="*/ 335902 w 4124130"/>
                <a:gd name="connsiteY4" fmla="*/ 40086 h 2354078"/>
                <a:gd name="connsiteX5" fmla="*/ 466530 w 4124130"/>
                <a:gd name="connsiteY5" fmla="*/ 2764 h 2354078"/>
                <a:gd name="connsiteX6" fmla="*/ 709126 w 4124130"/>
                <a:gd name="connsiteY6" fmla="*/ 2764 h 2354078"/>
                <a:gd name="connsiteX7" fmla="*/ 1306285 w 4124130"/>
                <a:gd name="connsiteY7" fmla="*/ 2764 h 2354078"/>
                <a:gd name="connsiteX8" fmla="*/ 1623526 w 4124130"/>
                <a:gd name="connsiteY8" fmla="*/ 2764 h 2354078"/>
                <a:gd name="connsiteX9" fmla="*/ 1716832 w 4124130"/>
                <a:gd name="connsiteY9" fmla="*/ 21425 h 2354078"/>
                <a:gd name="connsiteX10" fmla="*/ 1828800 w 4124130"/>
                <a:gd name="connsiteY10" fmla="*/ 77409 h 2354078"/>
                <a:gd name="connsiteX11" fmla="*/ 1866122 w 4124130"/>
                <a:gd name="connsiteY11" fmla="*/ 189376 h 2354078"/>
                <a:gd name="connsiteX12" fmla="*/ 1922106 w 4124130"/>
                <a:gd name="connsiteY12" fmla="*/ 357327 h 2354078"/>
                <a:gd name="connsiteX13" fmla="*/ 1959428 w 4124130"/>
                <a:gd name="connsiteY13" fmla="*/ 562600 h 2354078"/>
                <a:gd name="connsiteX14" fmla="*/ 1978089 w 4124130"/>
                <a:gd name="connsiteY14" fmla="*/ 674568 h 2354078"/>
                <a:gd name="connsiteX15" fmla="*/ 1978089 w 4124130"/>
                <a:gd name="connsiteY15" fmla="*/ 749213 h 2354078"/>
                <a:gd name="connsiteX16" fmla="*/ 1996751 w 4124130"/>
                <a:gd name="connsiteY16" fmla="*/ 805196 h 2354078"/>
                <a:gd name="connsiteX17" fmla="*/ 2052734 w 4124130"/>
                <a:gd name="connsiteY17" fmla="*/ 842519 h 2354078"/>
                <a:gd name="connsiteX18" fmla="*/ 2108718 w 4124130"/>
                <a:gd name="connsiteY18" fmla="*/ 879841 h 2354078"/>
                <a:gd name="connsiteX19" fmla="*/ 2239347 w 4124130"/>
                <a:gd name="connsiteY19" fmla="*/ 898503 h 2354078"/>
                <a:gd name="connsiteX20" fmla="*/ 2463281 w 4124130"/>
                <a:gd name="connsiteY20" fmla="*/ 935825 h 2354078"/>
                <a:gd name="connsiteX21" fmla="*/ 3097763 w 4124130"/>
                <a:gd name="connsiteY21" fmla="*/ 1010470 h 2354078"/>
                <a:gd name="connsiteX22" fmla="*/ 4124130 w 4124130"/>
                <a:gd name="connsiteY22" fmla="*/ 1159760 h 2354078"/>
                <a:gd name="connsiteX0" fmla="*/ 0 w 3097763"/>
                <a:gd name="connsiteY0" fmla="*/ 2354078 h 2354078"/>
                <a:gd name="connsiteX1" fmla="*/ 37322 w 3097763"/>
                <a:gd name="connsiteY1" fmla="*/ 1290388 h 2354078"/>
                <a:gd name="connsiteX2" fmla="*/ 149289 w 3097763"/>
                <a:gd name="connsiteY2" fmla="*/ 487956 h 2354078"/>
                <a:gd name="connsiteX3" fmla="*/ 242596 w 3097763"/>
                <a:gd name="connsiteY3" fmla="*/ 96070 h 2354078"/>
                <a:gd name="connsiteX4" fmla="*/ 335902 w 3097763"/>
                <a:gd name="connsiteY4" fmla="*/ 40086 h 2354078"/>
                <a:gd name="connsiteX5" fmla="*/ 466530 w 3097763"/>
                <a:gd name="connsiteY5" fmla="*/ 2764 h 2354078"/>
                <a:gd name="connsiteX6" fmla="*/ 709126 w 3097763"/>
                <a:gd name="connsiteY6" fmla="*/ 2764 h 2354078"/>
                <a:gd name="connsiteX7" fmla="*/ 1306285 w 3097763"/>
                <a:gd name="connsiteY7" fmla="*/ 2764 h 2354078"/>
                <a:gd name="connsiteX8" fmla="*/ 1623526 w 3097763"/>
                <a:gd name="connsiteY8" fmla="*/ 2764 h 2354078"/>
                <a:gd name="connsiteX9" fmla="*/ 1716832 w 3097763"/>
                <a:gd name="connsiteY9" fmla="*/ 21425 h 2354078"/>
                <a:gd name="connsiteX10" fmla="*/ 1828800 w 3097763"/>
                <a:gd name="connsiteY10" fmla="*/ 77409 h 2354078"/>
                <a:gd name="connsiteX11" fmla="*/ 1866122 w 3097763"/>
                <a:gd name="connsiteY11" fmla="*/ 189376 h 2354078"/>
                <a:gd name="connsiteX12" fmla="*/ 1922106 w 3097763"/>
                <a:gd name="connsiteY12" fmla="*/ 357327 h 2354078"/>
                <a:gd name="connsiteX13" fmla="*/ 1959428 w 3097763"/>
                <a:gd name="connsiteY13" fmla="*/ 562600 h 2354078"/>
                <a:gd name="connsiteX14" fmla="*/ 1978089 w 3097763"/>
                <a:gd name="connsiteY14" fmla="*/ 674568 h 2354078"/>
                <a:gd name="connsiteX15" fmla="*/ 1978089 w 3097763"/>
                <a:gd name="connsiteY15" fmla="*/ 749213 h 2354078"/>
                <a:gd name="connsiteX16" fmla="*/ 1996751 w 3097763"/>
                <a:gd name="connsiteY16" fmla="*/ 805196 h 2354078"/>
                <a:gd name="connsiteX17" fmla="*/ 2052734 w 3097763"/>
                <a:gd name="connsiteY17" fmla="*/ 842519 h 2354078"/>
                <a:gd name="connsiteX18" fmla="*/ 2108718 w 3097763"/>
                <a:gd name="connsiteY18" fmla="*/ 879841 h 2354078"/>
                <a:gd name="connsiteX19" fmla="*/ 2239347 w 3097763"/>
                <a:gd name="connsiteY19" fmla="*/ 898503 h 2354078"/>
                <a:gd name="connsiteX20" fmla="*/ 2463281 w 3097763"/>
                <a:gd name="connsiteY20" fmla="*/ 935825 h 2354078"/>
                <a:gd name="connsiteX21" fmla="*/ 3097763 w 3097763"/>
                <a:gd name="connsiteY21" fmla="*/ 1010470 h 2354078"/>
                <a:gd name="connsiteX0" fmla="*/ 0 w 2463281"/>
                <a:gd name="connsiteY0" fmla="*/ 2354078 h 2354078"/>
                <a:gd name="connsiteX1" fmla="*/ 37322 w 2463281"/>
                <a:gd name="connsiteY1" fmla="*/ 1290388 h 2354078"/>
                <a:gd name="connsiteX2" fmla="*/ 149289 w 2463281"/>
                <a:gd name="connsiteY2" fmla="*/ 487956 h 2354078"/>
                <a:gd name="connsiteX3" fmla="*/ 242596 w 2463281"/>
                <a:gd name="connsiteY3" fmla="*/ 96070 h 2354078"/>
                <a:gd name="connsiteX4" fmla="*/ 335902 w 2463281"/>
                <a:gd name="connsiteY4" fmla="*/ 40086 h 2354078"/>
                <a:gd name="connsiteX5" fmla="*/ 466530 w 2463281"/>
                <a:gd name="connsiteY5" fmla="*/ 2764 h 2354078"/>
                <a:gd name="connsiteX6" fmla="*/ 709126 w 2463281"/>
                <a:gd name="connsiteY6" fmla="*/ 2764 h 2354078"/>
                <a:gd name="connsiteX7" fmla="*/ 1306285 w 2463281"/>
                <a:gd name="connsiteY7" fmla="*/ 2764 h 2354078"/>
                <a:gd name="connsiteX8" fmla="*/ 1623526 w 2463281"/>
                <a:gd name="connsiteY8" fmla="*/ 2764 h 2354078"/>
                <a:gd name="connsiteX9" fmla="*/ 1716832 w 2463281"/>
                <a:gd name="connsiteY9" fmla="*/ 21425 h 2354078"/>
                <a:gd name="connsiteX10" fmla="*/ 1828800 w 2463281"/>
                <a:gd name="connsiteY10" fmla="*/ 77409 h 2354078"/>
                <a:gd name="connsiteX11" fmla="*/ 1866122 w 2463281"/>
                <a:gd name="connsiteY11" fmla="*/ 189376 h 2354078"/>
                <a:gd name="connsiteX12" fmla="*/ 1922106 w 2463281"/>
                <a:gd name="connsiteY12" fmla="*/ 357327 h 2354078"/>
                <a:gd name="connsiteX13" fmla="*/ 1959428 w 2463281"/>
                <a:gd name="connsiteY13" fmla="*/ 562600 h 2354078"/>
                <a:gd name="connsiteX14" fmla="*/ 1978089 w 2463281"/>
                <a:gd name="connsiteY14" fmla="*/ 674568 h 2354078"/>
                <a:gd name="connsiteX15" fmla="*/ 1978089 w 2463281"/>
                <a:gd name="connsiteY15" fmla="*/ 749213 h 2354078"/>
                <a:gd name="connsiteX16" fmla="*/ 1996751 w 2463281"/>
                <a:gd name="connsiteY16" fmla="*/ 805196 h 2354078"/>
                <a:gd name="connsiteX17" fmla="*/ 2052734 w 2463281"/>
                <a:gd name="connsiteY17" fmla="*/ 842519 h 2354078"/>
                <a:gd name="connsiteX18" fmla="*/ 2108718 w 2463281"/>
                <a:gd name="connsiteY18" fmla="*/ 879841 h 2354078"/>
                <a:gd name="connsiteX19" fmla="*/ 2239347 w 2463281"/>
                <a:gd name="connsiteY19" fmla="*/ 898503 h 2354078"/>
                <a:gd name="connsiteX20" fmla="*/ 2463281 w 2463281"/>
                <a:gd name="connsiteY20" fmla="*/ 935825 h 2354078"/>
                <a:gd name="connsiteX0" fmla="*/ 0 w 2239347"/>
                <a:gd name="connsiteY0" fmla="*/ 2354078 h 2354078"/>
                <a:gd name="connsiteX1" fmla="*/ 37322 w 2239347"/>
                <a:gd name="connsiteY1" fmla="*/ 1290388 h 2354078"/>
                <a:gd name="connsiteX2" fmla="*/ 149289 w 2239347"/>
                <a:gd name="connsiteY2" fmla="*/ 487956 h 2354078"/>
                <a:gd name="connsiteX3" fmla="*/ 242596 w 2239347"/>
                <a:gd name="connsiteY3" fmla="*/ 96070 h 2354078"/>
                <a:gd name="connsiteX4" fmla="*/ 335902 w 2239347"/>
                <a:gd name="connsiteY4" fmla="*/ 40086 h 2354078"/>
                <a:gd name="connsiteX5" fmla="*/ 466530 w 2239347"/>
                <a:gd name="connsiteY5" fmla="*/ 2764 h 2354078"/>
                <a:gd name="connsiteX6" fmla="*/ 709126 w 2239347"/>
                <a:gd name="connsiteY6" fmla="*/ 2764 h 2354078"/>
                <a:gd name="connsiteX7" fmla="*/ 1306285 w 2239347"/>
                <a:gd name="connsiteY7" fmla="*/ 2764 h 2354078"/>
                <a:gd name="connsiteX8" fmla="*/ 1623526 w 2239347"/>
                <a:gd name="connsiteY8" fmla="*/ 2764 h 2354078"/>
                <a:gd name="connsiteX9" fmla="*/ 1716832 w 2239347"/>
                <a:gd name="connsiteY9" fmla="*/ 21425 h 2354078"/>
                <a:gd name="connsiteX10" fmla="*/ 1828800 w 2239347"/>
                <a:gd name="connsiteY10" fmla="*/ 77409 h 2354078"/>
                <a:gd name="connsiteX11" fmla="*/ 1866122 w 2239347"/>
                <a:gd name="connsiteY11" fmla="*/ 189376 h 2354078"/>
                <a:gd name="connsiteX12" fmla="*/ 1922106 w 2239347"/>
                <a:gd name="connsiteY12" fmla="*/ 357327 h 2354078"/>
                <a:gd name="connsiteX13" fmla="*/ 1959428 w 2239347"/>
                <a:gd name="connsiteY13" fmla="*/ 562600 h 2354078"/>
                <a:gd name="connsiteX14" fmla="*/ 1978089 w 2239347"/>
                <a:gd name="connsiteY14" fmla="*/ 674568 h 2354078"/>
                <a:gd name="connsiteX15" fmla="*/ 1978089 w 2239347"/>
                <a:gd name="connsiteY15" fmla="*/ 749213 h 2354078"/>
                <a:gd name="connsiteX16" fmla="*/ 1996751 w 2239347"/>
                <a:gd name="connsiteY16" fmla="*/ 805196 h 2354078"/>
                <a:gd name="connsiteX17" fmla="*/ 2052734 w 2239347"/>
                <a:gd name="connsiteY17" fmla="*/ 842519 h 2354078"/>
                <a:gd name="connsiteX18" fmla="*/ 2108718 w 2239347"/>
                <a:gd name="connsiteY18" fmla="*/ 879841 h 2354078"/>
                <a:gd name="connsiteX19" fmla="*/ 2239347 w 2239347"/>
                <a:gd name="connsiteY19" fmla="*/ 898503 h 2354078"/>
                <a:gd name="connsiteX0" fmla="*/ 0 w 2108718"/>
                <a:gd name="connsiteY0" fmla="*/ 2354078 h 2354078"/>
                <a:gd name="connsiteX1" fmla="*/ 37322 w 2108718"/>
                <a:gd name="connsiteY1" fmla="*/ 1290388 h 2354078"/>
                <a:gd name="connsiteX2" fmla="*/ 149289 w 2108718"/>
                <a:gd name="connsiteY2" fmla="*/ 487956 h 2354078"/>
                <a:gd name="connsiteX3" fmla="*/ 242596 w 2108718"/>
                <a:gd name="connsiteY3" fmla="*/ 96070 h 2354078"/>
                <a:gd name="connsiteX4" fmla="*/ 335902 w 2108718"/>
                <a:gd name="connsiteY4" fmla="*/ 40086 h 2354078"/>
                <a:gd name="connsiteX5" fmla="*/ 466530 w 2108718"/>
                <a:gd name="connsiteY5" fmla="*/ 2764 h 2354078"/>
                <a:gd name="connsiteX6" fmla="*/ 709126 w 2108718"/>
                <a:gd name="connsiteY6" fmla="*/ 2764 h 2354078"/>
                <a:gd name="connsiteX7" fmla="*/ 1306285 w 2108718"/>
                <a:gd name="connsiteY7" fmla="*/ 2764 h 2354078"/>
                <a:gd name="connsiteX8" fmla="*/ 1623526 w 2108718"/>
                <a:gd name="connsiteY8" fmla="*/ 2764 h 2354078"/>
                <a:gd name="connsiteX9" fmla="*/ 1716832 w 2108718"/>
                <a:gd name="connsiteY9" fmla="*/ 21425 h 2354078"/>
                <a:gd name="connsiteX10" fmla="*/ 1828800 w 2108718"/>
                <a:gd name="connsiteY10" fmla="*/ 77409 h 2354078"/>
                <a:gd name="connsiteX11" fmla="*/ 1866122 w 2108718"/>
                <a:gd name="connsiteY11" fmla="*/ 189376 h 2354078"/>
                <a:gd name="connsiteX12" fmla="*/ 1922106 w 2108718"/>
                <a:gd name="connsiteY12" fmla="*/ 357327 h 2354078"/>
                <a:gd name="connsiteX13" fmla="*/ 1959428 w 2108718"/>
                <a:gd name="connsiteY13" fmla="*/ 562600 h 2354078"/>
                <a:gd name="connsiteX14" fmla="*/ 1978089 w 2108718"/>
                <a:gd name="connsiteY14" fmla="*/ 674568 h 2354078"/>
                <a:gd name="connsiteX15" fmla="*/ 1978089 w 2108718"/>
                <a:gd name="connsiteY15" fmla="*/ 749213 h 2354078"/>
                <a:gd name="connsiteX16" fmla="*/ 1996751 w 2108718"/>
                <a:gd name="connsiteY16" fmla="*/ 805196 h 2354078"/>
                <a:gd name="connsiteX17" fmla="*/ 2052734 w 2108718"/>
                <a:gd name="connsiteY17" fmla="*/ 842519 h 2354078"/>
                <a:gd name="connsiteX18" fmla="*/ 2108718 w 2108718"/>
                <a:gd name="connsiteY18" fmla="*/ 879841 h 2354078"/>
                <a:gd name="connsiteX0" fmla="*/ 0 w 2052734"/>
                <a:gd name="connsiteY0" fmla="*/ 2354078 h 2354078"/>
                <a:gd name="connsiteX1" fmla="*/ 37322 w 2052734"/>
                <a:gd name="connsiteY1" fmla="*/ 1290388 h 2354078"/>
                <a:gd name="connsiteX2" fmla="*/ 149289 w 2052734"/>
                <a:gd name="connsiteY2" fmla="*/ 487956 h 2354078"/>
                <a:gd name="connsiteX3" fmla="*/ 242596 w 2052734"/>
                <a:gd name="connsiteY3" fmla="*/ 96070 h 2354078"/>
                <a:gd name="connsiteX4" fmla="*/ 335902 w 2052734"/>
                <a:gd name="connsiteY4" fmla="*/ 40086 h 2354078"/>
                <a:gd name="connsiteX5" fmla="*/ 466530 w 2052734"/>
                <a:gd name="connsiteY5" fmla="*/ 2764 h 2354078"/>
                <a:gd name="connsiteX6" fmla="*/ 709126 w 2052734"/>
                <a:gd name="connsiteY6" fmla="*/ 2764 h 2354078"/>
                <a:gd name="connsiteX7" fmla="*/ 1306285 w 2052734"/>
                <a:gd name="connsiteY7" fmla="*/ 2764 h 2354078"/>
                <a:gd name="connsiteX8" fmla="*/ 1623526 w 2052734"/>
                <a:gd name="connsiteY8" fmla="*/ 2764 h 2354078"/>
                <a:gd name="connsiteX9" fmla="*/ 1716832 w 2052734"/>
                <a:gd name="connsiteY9" fmla="*/ 21425 h 2354078"/>
                <a:gd name="connsiteX10" fmla="*/ 1828800 w 2052734"/>
                <a:gd name="connsiteY10" fmla="*/ 77409 h 2354078"/>
                <a:gd name="connsiteX11" fmla="*/ 1866122 w 2052734"/>
                <a:gd name="connsiteY11" fmla="*/ 189376 h 2354078"/>
                <a:gd name="connsiteX12" fmla="*/ 1922106 w 2052734"/>
                <a:gd name="connsiteY12" fmla="*/ 357327 h 2354078"/>
                <a:gd name="connsiteX13" fmla="*/ 1959428 w 2052734"/>
                <a:gd name="connsiteY13" fmla="*/ 562600 h 2354078"/>
                <a:gd name="connsiteX14" fmla="*/ 1978089 w 2052734"/>
                <a:gd name="connsiteY14" fmla="*/ 674568 h 2354078"/>
                <a:gd name="connsiteX15" fmla="*/ 1978089 w 2052734"/>
                <a:gd name="connsiteY15" fmla="*/ 749213 h 2354078"/>
                <a:gd name="connsiteX16" fmla="*/ 1996751 w 2052734"/>
                <a:gd name="connsiteY16" fmla="*/ 805196 h 2354078"/>
                <a:gd name="connsiteX17" fmla="*/ 2052734 w 2052734"/>
                <a:gd name="connsiteY17" fmla="*/ 842519 h 2354078"/>
                <a:gd name="connsiteX0" fmla="*/ 0 w 2146040"/>
                <a:gd name="connsiteY0" fmla="*/ 2354078 h 2490742"/>
                <a:gd name="connsiteX1" fmla="*/ 37322 w 2146040"/>
                <a:gd name="connsiteY1" fmla="*/ 1290388 h 2490742"/>
                <a:gd name="connsiteX2" fmla="*/ 149289 w 2146040"/>
                <a:gd name="connsiteY2" fmla="*/ 487956 h 2490742"/>
                <a:gd name="connsiteX3" fmla="*/ 242596 w 2146040"/>
                <a:gd name="connsiteY3" fmla="*/ 96070 h 2490742"/>
                <a:gd name="connsiteX4" fmla="*/ 335902 w 2146040"/>
                <a:gd name="connsiteY4" fmla="*/ 40086 h 2490742"/>
                <a:gd name="connsiteX5" fmla="*/ 466530 w 2146040"/>
                <a:gd name="connsiteY5" fmla="*/ 2764 h 2490742"/>
                <a:gd name="connsiteX6" fmla="*/ 709126 w 2146040"/>
                <a:gd name="connsiteY6" fmla="*/ 2764 h 2490742"/>
                <a:gd name="connsiteX7" fmla="*/ 1306285 w 2146040"/>
                <a:gd name="connsiteY7" fmla="*/ 2764 h 2490742"/>
                <a:gd name="connsiteX8" fmla="*/ 1623526 w 2146040"/>
                <a:gd name="connsiteY8" fmla="*/ 2764 h 2490742"/>
                <a:gd name="connsiteX9" fmla="*/ 1716832 w 2146040"/>
                <a:gd name="connsiteY9" fmla="*/ 21425 h 2490742"/>
                <a:gd name="connsiteX10" fmla="*/ 1828800 w 2146040"/>
                <a:gd name="connsiteY10" fmla="*/ 77409 h 2490742"/>
                <a:gd name="connsiteX11" fmla="*/ 1866122 w 2146040"/>
                <a:gd name="connsiteY11" fmla="*/ 189376 h 2490742"/>
                <a:gd name="connsiteX12" fmla="*/ 1922106 w 2146040"/>
                <a:gd name="connsiteY12" fmla="*/ 357327 h 2490742"/>
                <a:gd name="connsiteX13" fmla="*/ 1959428 w 2146040"/>
                <a:gd name="connsiteY13" fmla="*/ 562600 h 2490742"/>
                <a:gd name="connsiteX14" fmla="*/ 1978089 w 2146040"/>
                <a:gd name="connsiteY14" fmla="*/ 674568 h 2490742"/>
                <a:gd name="connsiteX15" fmla="*/ 1978089 w 2146040"/>
                <a:gd name="connsiteY15" fmla="*/ 749213 h 2490742"/>
                <a:gd name="connsiteX16" fmla="*/ 1996751 w 2146040"/>
                <a:gd name="connsiteY16" fmla="*/ 805196 h 2490742"/>
                <a:gd name="connsiteX17" fmla="*/ 2146040 w 2146040"/>
                <a:gd name="connsiteY17" fmla="*/ 2490742 h 2490742"/>
                <a:gd name="connsiteX0" fmla="*/ 0 w 2146040"/>
                <a:gd name="connsiteY0" fmla="*/ 2354078 h 2490742"/>
                <a:gd name="connsiteX1" fmla="*/ 37322 w 2146040"/>
                <a:gd name="connsiteY1" fmla="*/ 1290388 h 2490742"/>
                <a:gd name="connsiteX2" fmla="*/ 149289 w 2146040"/>
                <a:gd name="connsiteY2" fmla="*/ 487956 h 2490742"/>
                <a:gd name="connsiteX3" fmla="*/ 236658 w 2146040"/>
                <a:gd name="connsiteY3" fmla="*/ 139774 h 2490742"/>
                <a:gd name="connsiteX4" fmla="*/ 335902 w 2146040"/>
                <a:gd name="connsiteY4" fmla="*/ 40086 h 2490742"/>
                <a:gd name="connsiteX5" fmla="*/ 466530 w 2146040"/>
                <a:gd name="connsiteY5" fmla="*/ 2764 h 2490742"/>
                <a:gd name="connsiteX6" fmla="*/ 709126 w 2146040"/>
                <a:gd name="connsiteY6" fmla="*/ 2764 h 2490742"/>
                <a:gd name="connsiteX7" fmla="*/ 1306285 w 2146040"/>
                <a:gd name="connsiteY7" fmla="*/ 2764 h 2490742"/>
                <a:gd name="connsiteX8" fmla="*/ 1623526 w 2146040"/>
                <a:gd name="connsiteY8" fmla="*/ 2764 h 2490742"/>
                <a:gd name="connsiteX9" fmla="*/ 1716832 w 2146040"/>
                <a:gd name="connsiteY9" fmla="*/ 21425 h 2490742"/>
                <a:gd name="connsiteX10" fmla="*/ 1828800 w 2146040"/>
                <a:gd name="connsiteY10" fmla="*/ 77409 h 2490742"/>
                <a:gd name="connsiteX11" fmla="*/ 1866122 w 2146040"/>
                <a:gd name="connsiteY11" fmla="*/ 189376 h 2490742"/>
                <a:gd name="connsiteX12" fmla="*/ 1922106 w 2146040"/>
                <a:gd name="connsiteY12" fmla="*/ 357327 h 2490742"/>
                <a:gd name="connsiteX13" fmla="*/ 1959428 w 2146040"/>
                <a:gd name="connsiteY13" fmla="*/ 562600 h 2490742"/>
                <a:gd name="connsiteX14" fmla="*/ 1978089 w 2146040"/>
                <a:gd name="connsiteY14" fmla="*/ 674568 h 2490742"/>
                <a:gd name="connsiteX15" fmla="*/ 1978089 w 2146040"/>
                <a:gd name="connsiteY15" fmla="*/ 749213 h 2490742"/>
                <a:gd name="connsiteX16" fmla="*/ 1996751 w 2146040"/>
                <a:gd name="connsiteY16" fmla="*/ 805196 h 2490742"/>
                <a:gd name="connsiteX17" fmla="*/ 2146040 w 2146040"/>
                <a:gd name="connsiteY17" fmla="*/ 2490742 h 249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6040" h="2490742">
                  <a:moveTo>
                    <a:pt x="0" y="2354078"/>
                  </a:moveTo>
                  <a:cubicBezTo>
                    <a:pt x="6220" y="1977743"/>
                    <a:pt x="12441" y="1601408"/>
                    <a:pt x="37322" y="1290388"/>
                  </a:cubicBezTo>
                  <a:cubicBezTo>
                    <a:pt x="62203" y="979368"/>
                    <a:pt x="116066" y="679725"/>
                    <a:pt x="149289" y="487956"/>
                  </a:cubicBezTo>
                  <a:cubicBezTo>
                    <a:pt x="182512" y="296187"/>
                    <a:pt x="205556" y="214419"/>
                    <a:pt x="236658" y="139774"/>
                  </a:cubicBezTo>
                  <a:cubicBezTo>
                    <a:pt x="267760" y="65129"/>
                    <a:pt x="297590" y="62921"/>
                    <a:pt x="335902" y="40086"/>
                  </a:cubicBezTo>
                  <a:cubicBezTo>
                    <a:pt x="374214" y="17251"/>
                    <a:pt x="404326" y="8984"/>
                    <a:pt x="466530" y="2764"/>
                  </a:cubicBezTo>
                  <a:cubicBezTo>
                    <a:pt x="528734" y="-3456"/>
                    <a:pt x="709126" y="2764"/>
                    <a:pt x="709126" y="2764"/>
                  </a:cubicBezTo>
                  <a:lnTo>
                    <a:pt x="1306285" y="2764"/>
                  </a:lnTo>
                  <a:cubicBezTo>
                    <a:pt x="1458685" y="2764"/>
                    <a:pt x="1555102" y="-346"/>
                    <a:pt x="1623526" y="2764"/>
                  </a:cubicBezTo>
                  <a:cubicBezTo>
                    <a:pt x="1691950" y="5874"/>
                    <a:pt x="1682620" y="8984"/>
                    <a:pt x="1716832" y="21425"/>
                  </a:cubicBezTo>
                  <a:cubicBezTo>
                    <a:pt x="1751044" y="33866"/>
                    <a:pt x="1803918" y="49417"/>
                    <a:pt x="1828800" y="77409"/>
                  </a:cubicBezTo>
                  <a:cubicBezTo>
                    <a:pt x="1853682" y="105401"/>
                    <a:pt x="1866122" y="189376"/>
                    <a:pt x="1866122" y="189376"/>
                  </a:cubicBezTo>
                  <a:cubicBezTo>
                    <a:pt x="1881673" y="236029"/>
                    <a:pt x="1906555" y="295123"/>
                    <a:pt x="1922106" y="357327"/>
                  </a:cubicBezTo>
                  <a:cubicBezTo>
                    <a:pt x="1937657" y="419531"/>
                    <a:pt x="1950098" y="509727"/>
                    <a:pt x="1959428" y="562600"/>
                  </a:cubicBezTo>
                  <a:cubicBezTo>
                    <a:pt x="1968758" y="615473"/>
                    <a:pt x="1974979" y="643466"/>
                    <a:pt x="1978089" y="674568"/>
                  </a:cubicBezTo>
                  <a:cubicBezTo>
                    <a:pt x="1981199" y="705670"/>
                    <a:pt x="1974979" y="727442"/>
                    <a:pt x="1978089" y="749213"/>
                  </a:cubicBezTo>
                  <a:cubicBezTo>
                    <a:pt x="1981199" y="770984"/>
                    <a:pt x="1968759" y="514941"/>
                    <a:pt x="1996751" y="805196"/>
                  </a:cubicBezTo>
                  <a:cubicBezTo>
                    <a:pt x="2024743" y="1095451"/>
                    <a:pt x="2146040" y="2490742"/>
                    <a:pt x="2146040" y="249074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2FCA683-B7D0-4D71-AEBA-1D4959C06684}"/>
                </a:ext>
              </a:extLst>
            </p:cNvPr>
            <p:cNvSpPr txBox="1"/>
            <p:nvPr/>
          </p:nvSpPr>
          <p:spPr>
            <a:xfrm>
              <a:off x="3301828" y="803824"/>
              <a:ext cx="1438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h</a:t>
              </a: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= 0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A40542F-170F-4301-8200-C132A5B98A14}"/>
                </a:ext>
              </a:extLst>
            </p:cNvPr>
            <p:cNvCxnSpPr/>
            <p:nvPr/>
          </p:nvCxnSpPr>
          <p:spPr>
            <a:xfrm flipV="1">
              <a:off x="3431098" y="2127644"/>
              <a:ext cx="0" cy="1185872"/>
            </a:xfrm>
            <a:prstGeom prst="straightConnector1">
              <a:avLst/>
            </a:prstGeom>
            <a:ln w="25400">
              <a:solidFill>
                <a:srgbClr val="1F3A6B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A4E78F3-3B12-4AF2-829E-FC318B3E93D1}"/>
                    </a:ext>
                  </a:extLst>
                </p:cNvPr>
                <p:cNvSpPr txBox="1"/>
                <p:nvPr/>
              </p:nvSpPr>
              <p:spPr>
                <a:xfrm>
                  <a:off x="3361335" y="2625332"/>
                  <a:ext cx="14711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1F3A6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1F3A6B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1F3A6B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1F3A6B"/>
                            </a:solidFill>
                            <a:latin typeface="Cambria Math"/>
                          </a:rPr>
                          <m:t>𝐿𝑛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1F3A6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1F3A6B"/>
                                </a:solidFill>
                                <a:latin typeface="Cambria Math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rgbClr val="1F3A6B"/>
                                </a:solidFill>
                                <a:latin typeface="Cambria Math"/>
                                <a:ea typeface="Cambria Math"/>
                              </a:rPr>
                              <m:t>𝜂</m:t>
                            </m:r>
                          </m:e>
                        </m:d>
                      </m:oMath>
                    </m:oMathPara>
                  </a14:m>
                  <a:endParaRPr lang="en-US" i="1" dirty="0"/>
                </a:p>
              </p:txBody>
            </p:sp>
          </mc:Choice>
          <mc:Fallback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A4E78F3-3B12-4AF2-829E-FC318B3E93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1335" y="2625332"/>
                  <a:ext cx="1471108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71A67CC-5AB9-4F56-87B4-1F3F1E932DDA}"/>
                  </a:ext>
                </a:extLst>
              </p:cNvPr>
              <p:cNvSpPr txBox="1"/>
              <p:nvPr/>
            </p:nvSpPr>
            <p:spPr>
              <a:xfrm>
                <a:off x="3048000" y="1143000"/>
                <a:ext cx="2032000" cy="508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en-US" i="1">
                              <a:solidFill>
                                <a:srgbClr val="1F3A6B"/>
                              </a:solidFill>
                              <a:latin typeface="Cambria Math"/>
                              <a:ea typeface="Cambria Math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71A67CC-5AB9-4F56-87B4-1F3F1E932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143000"/>
                <a:ext cx="2032000" cy="508000"/>
              </a:xfrm>
              <a:prstGeom prst="rect">
                <a:avLst/>
              </a:prstGeom>
              <a:blipFill>
                <a:blip r:embed="rId9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F683C7F-F885-4D2C-9533-867FD8962D68}"/>
                  </a:ext>
                </a:extLst>
              </p:cNvPr>
              <p:cNvSpPr txBox="1"/>
              <p:nvPr/>
            </p:nvSpPr>
            <p:spPr>
              <a:xfrm>
                <a:off x="3429000" y="4699000"/>
                <a:ext cx="1778000" cy="508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en-US" i="1">
                              <a:solidFill>
                                <a:srgbClr val="1F3A6B"/>
                              </a:solidFill>
                              <a:latin typeface="Cambria Math"/>
                              <a:ea typeface="Cambria Math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F683C7F-F885-4D2C-9533-867FD8962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699000"/>
                <a:ext cx="1778000" cy="508000"/>
              </a:xfrm>
              <a:prstGeom prst="rect">
                <a:avLst/>
              </a:prstGeom>
              <a:blipFill>
                <a:blip r:embed="rId10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DA71CBBE-F4D7-4AE0-9728-854ECF12CB2D}"/>
              </a:ext>
            </a:extLst>
          </p:cNvPr>
          <p:cNvSpPr txBox="1"/>
          <p:nvPr/>
        </p:nvSpPr>
        <p:spPr>
          <a:xfrm>
            <a:off x="6985000" y="1651000"/>
            <a:ext cx="5016500" cy="165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200"/>
              </a:lnSpc>
              <a:spcAft>
                <a:spcPts val="300"/>
              </a:spcAft>
              <a:buNone/>
            </a:pPr>
            <a:r>
              <a:rPr lang="en-US" sz="1800" b="1" dirty="0">
                <a:solidFill>
                  <a:srgbClr val="1F3A6B"/>
                </a:solidFill>
                <a:latin typeface="Garamond"/>
              </a:rPr>
              <a:t>Compounded loss per collector: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sz="1400" i="1" dirty="0">
                <a:solidFill>
                  <a:srgbClr val="1A1A1A"/>
                </a:solidFill>
                <a:latin typeface="Garamond"/>
              </a:rPr>
              <a:t>C</a:t>
            </a:r>
            <a:r>
              <a:rPr lang="en-US" sz="1400" dirty="0">
                <a:solidFill>
                  <a:srgbClr val="1A1A1A"/>
                </a:solidFill>
                <a:latin typeface="Garamond"/>
              </a:rPr>
              <a:t> and </a:t>
            </a:r>
            <a:r>
              <a:rPr lang="en-US" sz="1400" i="1" dirty="0">
                <a:solidFill>
                  <a:srgbClr val="1A1A1A"/>
                </a:solidFill>
                <a:latin typeface="Garamond"/>
              </a:rPr>
              <a:t>C</a:t>
            </a:r>
            <a:r>
              <a:rPr lang="en-US" sz="1400" i="1" baseline="-25000" dirty="0">
                <a:solidFill>
                  <a:srgbClr val="1A1A1A"/>
                </a:solidFill>
                <a:latin typeface="Garamond"/>
              </a:rPr>
              <a:t>sed</a:t>
            </a:r>
            <a:r>
              <a:rPr lang="en-US" sz="1400" dirty="0">
                <a:solidFill>
                  <a:srgbClr val="1A1A1A"/>
                </a:solidFill>
                <a:latin typeface="Garamond"/>
              </a:rPr>
              <a:t> decrease exponentially with distance per collector passed (</a:t>
            </a:r>
            <a:r>
              <a:rPr lang="en-US" sz="1400" i="1" dirty="0">
                <a:solidFill>
                  <a:srgbClr val="1A1A1A"/>
                </a:solidFill>
                <a:latin typeface="Garamond"/>
              </a:rPr>
              <a:t>N</a:t>
            </a:r>
            <a:r>
              <a:rPr lang="en-US" sz="1400" i="1" baseline="-25000" dirty="0">
                <a:solidFill>
                  <a:srgbClr val="1A1A1A"/>
                </a:solidFill>
                <a:latin typeface="Garamond"/>
              </a:rPr>
              <a:t>c</a:t>
            </a:r>
            <a:r>
              <a:rPr lang="en-US" sz="1400" dirty="0">
                <a:solidFill>
                  <a:srgbClr val="1A1A1A"/>
                </a:solidFill>
                <a:latin typeface="Garamond"/>
              </a:rPr>
              <a:t>).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922312-77AC-4175-B769-9026FE27382A}"/>
              </a:ext>
            </a:extLst>
          </p:cNvPr>
          <p:cNvSpPr txBox="1"/>
          <p:nvPr/>
        </p:nvSpPr>
        <p:spPr>
          <a:xfrm>
            <a:off x="6985000" y="3429000"/>
            <a:ext cx="5016500" cy="50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200"/>
              </a:lnSpc>
              <a:spcAft>
                <a:spcPts val="200"/>
              </a:spcAft>
              <a:buNone/>
            </a:pPr>
            <a:r>
              <a:rPr lang="en-US" sz="1800" b="1" dirty="0">
                <a:solidFill>
                  <a:srgbClr val="1F3A6B"/>
                </a:solidFill>
                <a:latin typeface="Garamond"/>
              </a:rPr>
              <a:t>Works well under favorable conditions.</a:t>
            </a:r>
          </a:p>
        </p:txBody>
      </p:sp>
      <p:sp>
        <p:nvSpPr>
          <p:cNvPr id="3" name="CalloutBg">
            <a:extLst>
              <a:ext uri="{FF2B5EF4-FFF2-40B4-BE49-F238E27FC236}">
                <a16:creationId xmlns:a16="http://schemas.microsoft.com/office/drawing/2014/main" id="{1A0D26F0-82A8-3A4D-9591-9915737E26D3}"/>
              </a:ext>
            </a:extLst>
          </p:cNvPr>
          <p:cNvSpPr/>
          <p:nvPr/>
        </p:nvSpPr>
        <p:spPr>
          <a:xfrm>
            <a:off x="6985000" y="4699000"/>
            <a:ext cx="5016500" cy="1460500"/>
          </a:xfrm>
          <a:prstGeom prst="roundRect">
            <a:avLst/>
          </a:prstGeom>
          <a:solidFill>
            <a:srgbClr val="F0E8DC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0AC67E-9ED2-4F8E-8685-F2DF8FB53C12}"/>
              </a:ext>
            </a:extLst>
          </p:cNvPr>
          <p:cNvSpPr txBox="1"/>
          <p:nvPr/>
        </p:nvSpPr>
        <p:spPr>
          <a:xfrm>
            <a:off x="4445000" y="698500"/>
            <a:ext cx="1143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3A6B"/>
                </a:solidFill>
              </a:rPr>
              <a:t>BTEC</a:t>
            </a:r>
          </a:p>
        </p:txBody>
      </p:sp>
      <p:sp>
        <p:nvSpPr>
          <p:cNvPr id="4" name="CalloutBar">
            <a:extLst>
              <a:ext uri="{FF2B5EF4-FFF2-40B4-BE49-F238E27FC236}">
                <a16:creationId xmlns:a16="http://schemas.microsoft.com/office/drawing/2014/main" id="{909DD9B6-F5F8-4445-AD1F-B08ABD046D3E}"/>
              </a:ext>
            </a:extLst>
          </p:cNvPr>
          <p:cNvSpPr/>
          <p:nvPr/>
        </p:nvSpPr>
        <p:spPr>
          <a:xfrm>
            <a:off x="6985000" y="4699000"/>
            <a:ext cx="76200" cy="1460500"/>
          </a:xfrm>
          <a:prstGeom prst="rect">
            <a:avLst/>
          </a:prstGeom>
          <a:solidFill>
            <a:srgbClr val="C97B84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022540-41BB-445F-8ECC-9AD54F4EEA49}"/>
              </a:ext>
            </a:extLst>
          </p:cNvPr>
          <p:cNvSpPr txBox="1"/>
          <p:nvPr/>
        </p:nvSpPr>
        <p:spPr>
          <a:xfrm>
            <a:off x="4445000" y="3810000"/>
            <a:ext cx="1016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3A6B"/>
                </a:solidFill>
              </a:rPr>
              <a:t>RP</a:t>
            </a:r>
          </a:p>
        </p:txBody>
      </p:sp>
      <p:sp>
        <p:nvSpPr>
          <p:cNvPr id="7" name="CalloutText">
            <a:extLst>
              <a:ext uri="{FF2B5EF4-FFF2-40B4-BE49-F238E27FC236}">
                <a16:creationId xmlns:a16="http://schemas.microsoft.com/office/drawing/2014/main" id="{E5BBF329-0E16-3044-8404-D65E2A51D679}"/>
              </a:ext>
            </a:extLst>
          </p:cNvPr>
          <p:cNvSpPr txBox="1"/>
          <p:nvPr/>
        </p:nvSpPr>
        <p:spPr>
          <a:xfrm>
            <a:off x="7239000" y="4762500"/>
            <a:ext cx="4635500" cy="13335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marL="0" indent="0">
              <a:lnSpc>
                <a:spcPts val="2000"/>
              </a:lnSpc>
              <a:spcAft>
                <a:spcPts val="200"/>
              </a:spcAft>
              <a:buNone/>
            </a:pPr>
            <a:r>
              <a:rPr lang="en-US" sz="1500" b="1" dirty="0">
                <a:solidFill>
                  <a:srgbClr val="C97B84"/>
                </a:solidFill>
                <a:latin typeface="Garamond"/>
              </a:rPr>
              <a:t>But what happens when conditions are unfavorable?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sz="1400" dirty="0">
                <a:solidFill>
                  <a:srgbClr val="1A1A1A"/>
                </a:solidFill>
                <a:latin typeface="Garamond"/>
              </a:rPr>
              <a:t>The compounded-loss story breaks down — that’s where this work picks up.</a:t>
            </a:r>
          </a:p>
        </p:txBody>
      </p:sp>
    </p:spTree>
    <p:extLst>
      <p:ext uri="{BB962C8B-B14F-4D97-AF65-F5344CB8AC3E}">
        <p14:creationId xmlns:p14="http://schemas.microsoft.com/office/powerpoint/2010/main" val="370033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4AA9C7-EE84-1E8F-3386-E4D7FADB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0D157A-F8C4-3DF4-231E-48568B424976}"/>
              </a:ext>
            </a:extLst>
          </p:cNvPr>
          <p:cNvSpPr txBox="1"/>
          <p:nvPr/>
        </p:nvSpPr>
        <p:spPr>
          <a:xfrm>
            <a:off x="1315491" y="151980"/>
            <a:ext cx="9582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A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Unfavorable </a:t>
            </a:r>
            <a:r>
              <a:rPr lang="en-US" sz="2400" dirty="0">
                <a:solidFill>
                  <a:srgbClr val="1F3A6B"/>
                </a:solidFill>
                <a:latin typeface="Calibri" panose="020F0502020204030204"/>
              </a:rPr>
              <a:t>Conditions: Reduced fractional loss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F3A6B"/>
                </a:solidFill>
                <a:effectLst/>
                <a:uLnTx/>
                <a:uFillTx/>
                <a:latin typeface="Symbol" panose="05050102010706020507" pitchFamily="18" charset="2"/>
              </a:rPr>
              <a:t>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8B3A62"/>
                </a:solidFill>
                <a:effectLst/>
                <a:uLnTx/>
                <a:uFillTx/>
                <a:latin typeface="Symbol" panose="05050102010706020507" pitchFamily="18" charset="2"/>
              </a:rPr>
              <a:t>a</a:t>
            </a:r>
            <a:r>
              <a:rPr lang="en-US" sz="2400" dirty="0">
                <a:solidFill>
                  <a:srgbClr val="1F3A6B"/>
                </a:solidFill>
                <a:latin typeface="Calibri" panose="020F0502020204030204"/>
              </a:rPr>
              <a:t>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A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per collector passed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1F3A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Line 31">
            <a:extLst>
              <a:ext uri="{FF2B5EF4-FFF2-40B4-BE49-F238E27FC236}">
                <a16:creationId xmlns:a16="http://schemas.microsoft.com/office/drawing/2014/main" id="{B9F3E5E0-FADC-359C-B48C-7BDACBC26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420" y="615854"/>
            <a:ext cx="11234319" cy="12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24863B-2A77-ACE3-222B-C1C3955177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10179" r="74757" b="4629"/>
          <a:stretch/>
        </p:blipFill>
        <p:spPr bwMode="auto">
          <a:xfrm>
            <a:off x="4699000" y="762000"/>
            <a:ext cx="1358900" cy="5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6" descr="000_0105">
            <a:extLst>
              <a:ext uri="{FF2B5EF4-FFF2-40B4-BE49-F238E27FC236}">
                <a16:creationId xmlns:a16="http://schemas.microsoft.com/office/drawing/2014/main" id="{540F677C-5F06-9223-750D-004A20225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6" t="14779" r="55370" b="16687"/>
          <a:stretch/>
        </p:blipFill>
        <p:spPr bwMode="auto">
          <a:xfrm>
            <a:off x="190500" y="762000"/>
            <a:ext cx="6731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16FC38-9128-6852-0DF0-FD5544EE1EE0}"/>
                  </a:ext>
                </a:extLst>
              </p:cNvPr>
              <p:cNvSpPr txBox="1"/>
              <p:nvPr/>
            </p:nvSpPr>
            <p:spPr>
              <a:xfrm>
                <a:off x="6223000" y="5588000"/>
                <a:ext cx="2222500" cy="508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1−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3A6B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𝜂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8B3A6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16FC38-9128-6852-0DF0-FD5544EE1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0" y="5588000"/>
                <a:ext cx="2222500" cy="508000"/>
              </a:xfrm>
              <a:prstGeom prst="rect">
                <a:avLst/>
              </a:prstGeom>
              <a:blipFill>
                <a:blip r:embed="rId5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BBE5968-E999-E7B4-4F76-DD932FAD3107}"/>
                  </a:ext>
                </a:extLst>
              </p:cNvPr>
              <p:cNvSpPr txBox="1"/>
              <p:nvPr/>
            </p:nvSpPr>
            <p:spPr>
              <a:xfrm>
                <a:off x="8509000" y="3302000"/>
                <a:ext cx="3556000" cy="508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𝐿𝑛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𝐿𝑛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r>
                            <a:rPr lang="en-US" i="1" smtClean="0">
                              <a:solidFill>
                                <a:srgbClr val="1F3A6B"/>
                              </a:solidFill>
                              <a:latin typeface="Cambria Math"/>
                              <a:ea typeface="Cambria Math"/>
                            </a:rPr>
                            <m:t>𝜂</m:t>
                          </m:r>
                          <m:r>
                            <a:rPr lang="en-US" i="1" smtClean="0">
                              <a:solidFill>
                                <a:srgbClr val="8B3A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en-US" i="1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BBE5968-E999-E7B4-4F76-DD932FAD3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000" y="3302000"/>
                <a:ext cx="3556000" cy="508000"/>
              </a:xfrm>
              <a:prstGeom prst="rect">
                <a:avLst/>
              </a:prstGeom>
              <a:blipFill>
                <a:blip r:embed="rId6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1FC26B2-1A1F-4B5D-861B-42EDFCD1EDF4}"/>
              </a:ext>
            </a:extLst>
          </p:cNvPr>
          <p:cNvGrpSpPr/>
          <p:nvPr/>
        </p:nvGrpSpPr>
        <p:grpSpPr>
          <a:xfrm>
            <a:off x="1079500" y="3746500"/>
            <a:ext cx="3340100" cy="2857500"/>
            <a:chOff x="1358200" y="3585562"/>
            <a:chExt cx="3361734" cy="288409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CD7FB78-D8FF-93C6-2CF1-002FB7279EAF}"/>
                </a:ext>
              </a:extLst>
            </p:cNvPr>
            <p:cNvGrpSpPr/>
            <p:nvPr/>
          </p:nvGrpSpPr>
          <p:grpSpPr>
            <a:xfrm>
              <a:off x="1869384" y="3585562"/>
              <a:ext cx="2850550" cy="2577498"/>
              <a:chOff x="838200" y="885371"/>
              <a:chExt cx="5402943" cy="377371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AD06C67D-5918-D1DC-8A58-6DF76F33C8A3}"/>
                  </a:ext>
                </a:extLst>
              </p:cNvPr>
              <p:cNvCxnSpPr/>
              <p:nvPr/>
            </p:nvCxnSpPr>
            <p:spPr>
              <a:xfrm flipH="1">
                <a:off x="838200" y="885371"/>
                <a:ext cx="25400" cy="37628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596621B-2AD9-8462-B7E6-3F803D17F44D}"/>
                  </a:ext>
                </a:extLst>
              </p:cNvPr>
              <p:cNvCxnSpPr/>
              <p:nvPr/>
            </p:nvCxnSpPr>
            <p:spPr>
              <a:xfrm>
                <a:off x="847998" y="4651830"/>
                <a:ext cx="5393145" cy="72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F3B3B2E-45C5-DE6C-AB3F-3B68C8CA3AA5}"/>
                </a:ext>
              </a:extLst>
            </p:cNvPr>
            <p:cNvSpPr txBox="1"/>
            <p:nvPr/>
          </p:nvSpPr>
          <p:spPr>
            <a:xfrm rot="16200000">
              <a:off x="1186454" y="4631313"/>
              <a:ext cx="71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Ln</a:t>
              </a:r>
              <a:r>
                <a:rPr kumimoji="0" lang="en-US" sz="1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1800" b="1" i="1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</a:t>
              </a:r>
              <a:endPara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ADE073D-8010-570E-3CF9-0B092722C845}"/>
                </a:ext>
              </a:extLst>
            </p:cNvPr>
            <p:cNvCxnSpPr>
              <a:cxnSpLocks/>
            </p:cNvCxnSpPr>
            <p:nvPr/>
          </p:nvCxnSpPr>
          <p:spPr>
            <a:xfrm>
              <a:off x="1894428" y="3954120"/>
              <a:ext cx="2671748" cy="2015333"/>
            </a:xfrm>
            <a:prstGeom prst="line">
              <a:avLst/>
            </a:prstGeom>
            <a:ln w="25400">
              <a:solidFill>
                <a:srgbClr val="1F3A6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C61BE70-86CA-0F39-B2EE-2EF2E5D6F799}"/>
                </a:ext>
              </a:extLst>
            </p:cNvPr>
            <p:cNvSpPr txBox="1"/>
            <p:nvPr/>
          </p:nvSpPr>
          <p:spPr>
            <a:xfrm>
              <a:off x="2137361" y="6100323"/>
              <a:ext cx="2272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Distance from source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A4A67BA-F275-3FC7-65E6-161C69FFB029}"/>
                </a:ext>
              </a:extLst>
            </p:cNvPr>
            <p:cNvSpPr txBox="1"/>
            <p:nvPr/>
          </p:nvSpPr>
          <p:spPr>
            <a:xfrm>
              <a:off x="2103647" y="3983150"/>
              <a:ext cx="1438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F3A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Favorable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B610865-A6E1-42F9-056A-D1CB7850835E}"/>
                </a:ext>
              </a:extLst>
            </p:cNvPr>
            <p:cNvSpPr txBox="1"/>
            <p:nvPr/>
          </p:nvSpPr>
          <p:spPr>
            <a:xfrm>
              <a:off x="1834524" y="5070574"/>
              <a:ext cx="1438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B3A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Unfavorable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BAF2533-6429-41F5-A30A-695B90AF0BFB}"/>
                </a:ext>
              </a:extLst>
            </p:cNvPr>
            <p:cNvCxnSpPr/>
            <p:nvPr/>
          </p:nvCxnSpPr>
          <p:spPr>
            <a:xfrm>
              <a:off x="1911146" y="4892282"/>
              <a:ext cx="2664859" cy="612062"/>
            </a:xfrm>
            <a:prstGeom prst="line">
              <a:avLst/>
            </a:prstGeom>
            <a:ln w="25400">
              <a:solidFill>
                <a:srgbClr val="8B3A6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7C73803-741F-4B41-8354-B38C6FFBDC70}"/>
                  </a:ext>
                </a:extLst>
              </p:cNvPr>
              <p:cNvSpPr txBox="1"/>
              <p:nvPr/>
            </p:nvSpPr>
            <p:spPr>
              <a:xfrm>
                <a:off x="6223000" y="1143000"/>
                <a:ext cx="2032000" cy="660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en-US" i="1">
                              <a:solidFill>
                                <a:srgbClr val="1F3A6B"/>
                              </a:solidFill>
                              <a:latin typeface="Cambria Math"/>
                              <a:ea typeface="Cambria Math"/>
                            </a:rPr>
                            <m:t>𝜂</m:t>
                          </m:r>
                          <m:r>
                            <a:rPr lang="en-US" i="1" smtClean="0">
                              <a:solidFill>
                                <a:srgbClr val="8B3A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7C73803-741F-4B41-8354-B38C6FFBD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0" y="1143000"/>
                <a:ext cx="2032000" cy="6604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D76DBA4-C0FE-4C5E-8F19-ABB35D5AD316}"/>
                  </a:ext>
                </a:extLst>
              </p:cNvPr>
              <p:cNvSpPr txBox="1"/>
              <p:nvPr/>
            </p:nvSpPr>
            <p:spPr>
              <a:xfrm>
                <a:off x="6223000" y="4826000"/>
                <a:ext cx="2222500" cy="660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en-US" i="1">
                              <a:solidFill>
                                <a:srgbClr val="1F3A6B"/>
                              </a:solidFill>
                              <a:latin typeface="Cambria Math"/>
                              <a:ea typeface="Cambria Math"/>
                            </a:rPr>
                            <m:t>𝜂</m:t>
                          </m:r>
                          <m:r>
                            <a:rPr lang="en-US" i="1" smtClean="0">
                              <a:solidFill>
                                <a:srgbClr val="8B3A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D76DBA4-C0FE-4C5E-8F19-ABB35D5AD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0" y="4826000"/>
                <a:ext cx="2222500" cy="6604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168A6857-97D8-4B78-A1D4-F96A163CC301}"/>
              </a:ext>
            </a:extLst>
          </p:cNvPr>
          <p:cNvGrpSpPr/>
          <p:nvPr/>
        </p:nvGrpSpPr>
        <p:grpSpPr>
          <a:xfrm>
            <a:off x="1079500" y="635000"/>
            <a:ext cx="3441700" cy="2984500"/>
            <a:chOff x="2196911" y="665688"/>
            <a:chExt cx="3549941" cy="308194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4DDC600-0A8D-414C-8260-AD37D66D42D1}"/>
                </a:ext>
              </a:extLst>
            </p:cNvPr>
            <p:cNvGrpSpPr/>
            <p:nvPr/>
          </p:nvGrpSpPr>
          <p:grpSpPr>
            <a:xfrm>
              <a:off x="2905053" y="790646"/>
              <a:ext cx="2841799" cy="2589008"/>
              <a:chOff x="838200" y="885371"/>
              <a:chExt cx="4098598" cy="3766458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CD0925A-DA80-4891-8ADF-1CADE9FC6725}"/>
                  </a:ext>
                </a:extLst>
              </p:cNvPr>
              <p:cNvCxnSpPr/>
              <p:nvPr/>
            </p:nvCxnSpPr>
            <p:spPr>
              <a:xfrm flipH="1">
                <a:off x="838200" y="885371"/>
                <a:ext cx="25400" cy="37628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78DCB8F-BC10-4ACF-B3D7-CA34644889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999" y="4648172"/>
                <a:ext cx="4088799" cy="3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E109FA-D911-44DA-AB6B-2BD0F1959F60}"/>
                </a:ext>
              </a:extLst>
            </p:cNvPr>
            <p:cNvSpPr txBox="1"/>
            <p:nvPr/>
          </p:nvSpPr>
          <p:spPr>
            <a:xfrm>
              <a:off x="2196911" y="1611171"/>
              <a:ext cx="7984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Log C/C</a:t>
              </a:r>
              <a:r>
                <a:rPr lang="en-US" b="1" baseline="-25000" dirty="0"/>
                <a:t>0</a:t>
              </a:r>
              <a:r>
                <a:rPr lang="en-US" b="1" dirty="0"/>
                <a:t> </a:t>
              </a:r>
            </a:p>
            <a:p>
              <a:pPr algn="ctr"/>
              <a:r>
                <a:rPr lang="en-US" b="1" dirty="0"/>
                <a:t>(at L)</a:t>
              </a:r>
            </a:p>
            <a:p>
              <a:pPr algn="ctr"/>
              <a:r>
                <a:rPr lang="en-US" b="1" dirty="0"/>
                <a:t>(at </a:t>
              </a:r>
              <a:r>
                <a:rPr lang="en-US" b="1" i="1" dirty="0">
                  <a:solidFill>
                    <a:prstClr val="black"/>
                  </a:solidFill>
                </a:rPr>
                <a:t>N</a:t>
              </a:r>
              <a:r>
                <a:rPr lang="en-US" b="1" i="1" baseline="-25000" dirty="0">
                  <a:solidFill>
                    <a:prstClr val="black"/>
                  </a:solidFill>
                </a:rPr>
                <a:t>c</a:t>
              </a:r>
              <a:r>
                <a:rPr lang="en-US" b="1" dirty="0"/>
                <a:t>)</a:t>
              </a:r>
              <a:endParaRPr lang="en-US" b="1" baseline="-250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8DC3A00-D5A1-442B-9468-5AF48199CA08}"/>
                </a:ext>
              </a:extLst>
            </p:cNvPr>
            <p:cNvSpPr txBox="1"/>
            <p:nvPr/>
          </p:nvSpPr>
          <p:spPr>
            <a:xfrm>
              <a:off x="3326140" y="2120360"/>
              <a:ext cx="14388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8B3A62"/>
                  </a:solidFill>
                </a:rPr>
                <a:t>Unfavorable</a:t>
              </a:r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BCDE64C7-B3F0-4273-B133-CB2839CB702D}"/>
                </a:ext>
              </a:extLst>
            </p:cNvPr>
            <p:cNvSpPr/>
            <p:nvPr/>
          </p:nvSpPr>
          <p:spPr>
            <a:xfrm>
              <a:off x="3060309" y="1553179"/>
              <a:ext cx="1950946" cy="1753054"/>
            </a:xfrm>
            <a:custGeom>
              <a:avLst/>
              <a:gdLst>
                <a:gd name="connsiteX0" fmla="*/ 0 w 4788213"/>
                <a:gd name="connsiteY0" fmla="*/ 2354078 h 2354078"/>
                <a:gd name="connsiteX1" fmla="*/ 37322 w 4788213"/>
                <a:gd name="connsiteY1" fmla="*/ 1290388 h 2354078"/>
                <a:gd name="connsiteX2" fmla="*/ 149289 w 4788213"/>
                <a:gd name="connsiteY2" fmla="*/ 487956 h 2354078"/>
                <a:gd name="connsiteX3" fmla="*/ 242596 w 4788213"/>
                <a:gd name="connsiteY3" fmla="*/ 96070 h 2354078"/>
                <a:gd name="connsiteX4" fmla="*/ 335902 w 4788213"/>
                <a:gd name="connsiteY4" fmla="*/ 40086 h 2354078"/>
                <a:gd name="connsiteX5" fmla="*/ 466530 w 4788213"/>
                <a:gd name="connsiteY5" fmla="*/ 2764 h 2354078"/>
                <a:gd name="connsiteX6" fmla="*/ 709126 w 4788213"/>
                <a:gd name="connsiteY6" fmla="*/ 2764 h 2354078"/>
                <a:gd name="connsiteX7" fmla="*/ 1306285 w 4788213"/>
                <a:gd name="connsiteY7" fmla="*/ 2764 h 2354078"/>
                <a:gd name="connsiteX8" fmla="*/ 1623526 w 4788213"/>
                <a:gd name="connsiteY8" fmla="*/ 2764 h 2354078"/>
                <a:gd name="connsiteX9" fmla="*/ 1716832 w 4788213"/>
                <a:gd name="connsiteY9" fmla="*/ 21425 h 2354078"/>
                <a:gd name="connsiteX10" fmla="*/ 1828800 w 4788213"/>
                <a:gd name="connsiteY10" fmla="*/ 77409 h 2354078"/>
                <a:gd name="connsiteX11" fmla="*/ 1866122 w 4788213"/>
                <a:gd name="connsiteY11" fmla="*/ 189376 h 2354078"/>
                <a:gd name="connsiteX12" fmla="*/ 1922106 w 4788213"/>
                <a:gd name="connsiteY12" fmla="*/ 357327 h 2354078"/>
                <a:gd name="connsiteX13" fmla="*/ 1959428 w 4788213"/>
                <a:gd name="connsiteY13" fmla="*/ 562600 h 2354078"/>
                <a:gd name="connsiteX14" fmla="*/ 1978089 w 4788213"/>
                <a:gd name="connsiteY14" fmla="*/ 674568 h 2354078"/>
                <a:gd name="connsiteX15" fmla="*/ 1978089 w 4788213"/>
                <a:gd name="connsiteY15" fmla="*/ 749213 h 2354078"/>
                <a:gd name="connsiteX16" fmla="*/ 1996751 w 4788213"/>
                <a:gd name="connsiteY16" fmla="*/ 805196 h 2354078"/>
                <a:gd name="connsiteX17" fmla="*/ 2052734 w 4788213"/>
                <a:gd name="connsiteY17" fmla="*/ 842519 h 2354078"/>
                <a:gd name="connsiteX18" fmla="*/ 2108718 w 4788213"/>
                <a:gd name="connsiteY18" fmla="*/ 879841 h 2354078"/>
                <a:gd name="connsiteX19" fmla="*/ 2239347 w 4788213"/>
                <a:gd name="connsiteY19" fmla="*/ 898503 h 2354078"/>
                <a:gd name="connsiteX20" fmla="*/ 2463281 w 4788213"/>
                <a:gd name="connsiteY20" fmla="*/ 935825 h 2354078"/>
                <a:gd name="connsiteX21" fmla="*/ 3097763 w 4788213"/>
                <a:gd name="connsiteY21" fmla="*/ 1010470 h 2354078"/>
                <a:gd name="connsiteX22" fmla="*/ 4124130 w 4788213"/>
                <a:gd name="connsiteY22" fmla="*/ 1159760 h 2354078"/>
                <a:gd name="connsiteX23" fmla="*/ 4739951 w 4788213"/>
                <a:gd name="connsiteY23" fmla="*/ 1253066 h 2354078"/>
                <a:gd name="connsiteX24" fmla="*/ 4702628 w 4788213"/>
                <a:gd name="connsiteY24" fmla="*/ 1253066 h 2354078"/>
                <a:gd name="connsiteX0" fmla="*/ 0 w 4739951"/>
                <a:gd name="connsiteY0" fmla="*/ 2354078 h 2354078"/>
                <a:gd name="connsiteX1" fmla="*/ 37322 w 4739951"/>
                <a:gd name="connsiteY1" fmla="*/ 1290388 h 2354078"/>
                <a:gd name="connsiteX2" fmla="*/ 149289 w 4739951"/>
                <a:gd name="connsiteY2" fmla="*/ 487956 h 2354078"/>
                <a:gd name="connsiteX3" fmla="*/ 242596 w 4739951"/>
                <a:gd name="connsiteY3" fmla="*/ 96070 h 2354078"/>
                <a:gd name="connsiteX4" fmla="*/ 335902 w 4739951"/>
                <a:gd name="connsiteY4" fmla="*/ 40086 h 2354078"/>
                <a:gd name="connsiteX5" fmla="*/ 466530 w 4739951"/>
                <a:gd name="connsiteY5" fmla="*/ 2764 h 2354078"/>
                <a:gd name="connsiteX6" fmla="*/ 709126 w 4739951"/>
                <a:gd name="connsiteY6" fmla="*/ 2764 h 2354078"/>
                <a:gd name="connsiteX7" fmla="*/ 1306285 w 4739951"/>
                <a:gd name="connsiteY7" fmla="*/ 2764 h 2354078"/>
                <a:gd name="connsiteX8" fmla="*/ 1623526 w 4739951"/>
                <a:gd name="connsiteY8" fmla="*/ 2764 h 2354078"/>
                <a:gd name="connsiteX9" fmla="*/ 1716832 w 4739951"/>
                <a:gd name="connsiteY9" fmla="*/ 21425 h 2354078"/>
                <a:gd name="connsiteX10" fmla="*/ 1828800 w 4739951"/>
                <a:gd name="connsiteY10" fmla="*/ 77409 h 2354078"/>
                <a:gd name="connsiteX11" fmla="*/ 1866122 w 4739951"/>
                <a:gd name="connsiteY11" fmla="*/ 189376 h 2354078"/>
                <a:gd name="connsiteX12" fmla="*/ 1922106 w 4739951"/>
                <a:gd name="connsiteY12" fmla="*/ 357327 h 2354078"/>
                <a:gd name="connsiteX13" fmla="*/ 1959428 w 4739951"/>
                <a:gd name="connsiteY13" fmla="*/ 562600 h 2354078"/>
                <a:gd name="connsiteX14" fmla="*/ 1978089 w 4739951"/>
                <a:gd name="connsiteY14" fmla="*/ 674568 h 2354078"/>
                <a:gd name="connsiteX15" fmla="*/ 1978089 w 4739951"/>
                <a:gd name="connsiteY15" fmla="*/ 749213 h 2354078"/>
                <a:gd name="connsiteX16" fmla="*/ 1996751 w 4739951"/>
                <a:gd name="connsiteY16" fmla="*/ 805196 h 2354078"/>
                <a:gd name="connsiteX17" fmla="*/ 2052734 w 4739951"/>
                <a:gd name="connsiteY17" fmla="*/ 842519 h 2354078"/>
                <a:gd name="connsiteX18" fmla="*/ 2108718 w 4739951"/>
                <a:gd name="connsiteY18" fmla="*/ 879841 h 2354078"/>
                <a:gd name="connsiteX19" fmla="*/ 2239347 w 4739951"/>
                <a:gd name="connsiteY19" fmla="*/ 898503 h 2354078"/>
                <a:gd name="connsiteX20" fmla="*/ 2463281 w 4739951"/>
                <a:gd name="connsiteY20" fmla="*/ 935825 h 2354078"/>
                <a:gd name="connsiteX21" fmla="*/ 3097763 w 4739951"/>
                <a:gd name="connsiteY21" fmla="*/ 1010470 h 2354078"/>
                <a:gd name="connsiteX22" fmla="*/ 4124130 w 4739951"/>
                <a:gd name="connsiteY22" fmla="*/ 1159760 h 2354078"/>
                <a:gd name="connsiteX23" fmla="*/ 4739951 w 4739951"/>
                <a:gd name="connsiteY23" fmla="*/ 1253066 h 2354078"/>
                <a:gd name="connsiteX0" fmla="*/ 0 w 4124130"/>
                <a:gd name="connsiteY0" fmla="*/ 2354078 h 2354078"/>
                <a:gd name="connsiteX1" fmla="*/ 37322 w 4124130"/>
                <a:gd name="connsiteY1" fmla="*/ 1290388 h 2354078"/>
                <a:gd name="connsiteX2" fmla="*/ 149289 w 4124130"/>
                <a:gd name="connsiteY2" fmla="*/ 487956 h 2354078"/>
                <a:gd name="connsiteX3" fmla="*/ 242596 w 4124130"/>
                <a:gd name="connsiteY3" fmla="*/ 96070 h 2354078"/>
                <a:gd name="connsiteX4" fmla="*/ 335902 w 4124130"/>
                <a:gd name="connsiteY4" fmla="*/ 40086 h 2354078"/>
                <a:gd name="connsiteX5" fmla="*/ 466530 w 4124130"/>
                <a:gd name="connsiteY5" fmla="*/ 2764 h 2354078"/>
                <a:gd name="connsiteX6" fmla="*/ 709126 w 4124130"/>
                <a:gd name="connsiteY6" fmla="*/ 2764 h 2354078"/>
                <a:gd name="connsiteX7" fmla="*/ 1306285 w 4124130"/>
                <a:gd name="connsiteY7" fmla="*/ 2764 h 2354078"/>
                <a:gd name="connsiteX8" fmla="*/ 1623526 w 4124130"/>
                <a:gd name="connsiteY8" fmla="*/ 2764 h 2354078"/>
                <a:gd name="connsiteX9" fmla="*/ 1716832 w 4124130"/>
                <a:gd name="connsiteY9" fmla="*/ 21425 h 2354078"/>
                <a:gd name="connsiteX10" fmla="*/ 1828800 w 4124130"/>
                <a:gd name="connsiteY10" fmla="*/ 77409 h 2354078"/>
                <a:gd name="connsiteX11" fmla="*/ 1866122 w 4124130"/>
                <a:gd name="connsiteY11" fmla="*/ 189376 h 2354078"/>
                <a:gd name="connsiteX12" fmla="*/ 1922106 w 4124130"/>
                <a:gd name="connsiteY12" fmla="*/ 357327 h 2354078"/>
                <a:gd name="connsiteX13" fmla="*/ 1959428 w 4124130"/>
                <a:gd name="connsiteY13" fmla="*/ 562600 h 2354078"/>
                <a:gd name="connsiteX14" fmla="*/ 1978089 w 4124130"/>
                <a:gd name="connsiteY14" fmla="*/ 674568 h 2354078"/>
                <a:gd name="connsiteX15" fmla="*/ 1978089 w 4124130"/>
                <a:gd name="connsiteY15" fmla="*/ 749213 h 2354078"/>
                <a:gd name="connsiteX16" fmla="*/ 1996751 w 4124130"/>
                <a:gd name="connsiteY16" fmla="*/ 805196 h 2354078"/>
                <a:gd name="connsiteX17" fmla="*/ 2052734 w 4124130"/>
                <a:gd name="connsiteY17" fmla="*/ 842519 h 2354078"/>
                <a:gd name="connsiteX18" fmla="*/ 2108718 w 4124130"/>
                <a:gd name="connsiteY18" fmla="*/ 879841 h 2354078"/>
                <a:gd name="connsiteX19" fmla="*/ 2239347 w 4124130"/>
                <a:gd name="connsiteY19" fmla="*/ 898503 h 2354078"/>
                <a:gd name="connsiteX20" fmla="*/ 2463281 w 4124130"/>
                <a:gd name="connsiteY20" fmla="*/ 935825 h 2354078"/>
                <a:gd name="connsiteX21" fmla="*/ 3097763 w 4124130"/>
                <a:gd name="connsiteY21" fmla="*/ 1010470 h 2354078"/>
                <a:gd name="connsiteX22" fmla="*/ 4124130 w 4124130"/>
                <a:gd name="connsiteY22" fmla="*/ 1159760 h 2354078"/>
                <a:gd name="connsiteX0" fmla="*/ 0 w 3097763"/>
                <a:gd name="connsiteY0" fmla="*/ 2354078 h 2354078"/>
                <a:gd name="connsiteX1" fmla="*/ 37322 w 3097763"/>
                <a:gd name="connsiteY1" fmla="*/ 1290388 h 2354078"/>
                <a:gd name="connsiteX2" fmla="*/ 149289 w 3097763"/>
                <a:gd name="connsiteY2" fmla="*/ 487956 h 2354078"/>
                <a:gd name="connsiteX3" fmla="*/ 242596 w 3097763"/>
                <a:gd name="connsiteY3" fmla="*/ 96070 h 2354078"/>
                <a:gd name="connsiteX4" fmla="*/ 335902 w 3097763"/>
                <a:gd name="connsiteY4" fmla="*/ 40086 h 2354078"/>
                <a:gd name="connsiteX5" fmla="*/ 466530 w 3097763"/>
                <a:gd name="connsiteY5" fmla="*/ 2764 h 2354078"/>
                <a:gd name="connsiteX6" fmla="*/ 709126 w 3097763"/>
                <a:gd name="connsiteY6" fmla="*/ 2764 h 2354078"/>
                <a:gd name="connsiteX7" fmla="*/ 1306285 w 3097763"/>
                <a:gd name="connsiteY7" fmla="*/ 2764 h 2354078"/>
                <a:gd name="connsiteX8" fmla="*/ 1623526 w 3097763"/>
                <a:gd name="connsiteY8" fmla="*/ 2764 h 2354078"/>
                <a:gd name="connsiteX9" fmla="*/ 1716832 w 3097763"/>
                <a:gd name="connsiteY9" fmla="*/ 21425 h 2354078"/>
                <a:gd name="connsiteX10" fmla="*/ 1828800 w 3097763"/>
                <a:gd name="connsiteY10" fmla="*/ 77409 h 2354078"/>
                <a:gd name="connsiteX11" fmla="*/ 1866122 w 3097763"/>
                <a:gd name="connsiteY11" fmla="*/ 189376 h 2354078"/>
                <a:gd name="connsiteX12" fmla="*/ 1922106 w 3097763"/>
                <a:gd name="connsiteY12" fmla="*/ 357327 h 2354078"/>
                <a:gd name="connsiteX13" fmla="*/ 1959428 w 3097763"/>
                <a:gd name="connsiteY13" fmla="*/ 562600 h 2354078"/>
                <a:gd name="connsiteX14" fmla="*/ 1978089 w 3097763"/>
                <a:gd name="connsiteY14" fmla="*/ 674568 h 2354078"/>
                <a:gd name="connsiteX15" fmla="*/ 1978089 w 3097763"/>
                <a:gd name="connsiteY15" fmla="*/ 749213 h 2354078"/>
                <a:gd name="connsiteX16" fmla="*/ 1996751 w 3097763"/>
                <a:gd name="connsiteY16" fmla="*/ 805196 h 2354078"/>
                <a:gd name="connsiteX17" fmla="*/ 2052734 w 3097763"/>
                <a:gd name="connsiteY17" fmla="*/ 842519 h 2354078"/>
                <a:gd name="connsiteX18" fmla="*/ 2108718 w 3097763"/>
                <a:gd name="connsiteY18" fmla="*/ 879841 h 2354078"/>
                <a:gd name="connsiteX19" fmla="*/ 2239347 w 3097763"/>
                <a:gd name="connsiteY19" fmla="*/ 898503 h 2354078"/>
                <a:gd name="connsiteX20" fmla="*/ 2463281 w 3097763"/>
                <a:gd name="connsiteY20" fmla="*/ 935825 h 2354078"/>
                <a:gd name="connsiteX21" fmla="*/ 3097763 w 3097763"/>
                <a:gd name="connsiteY21" fmla="*/ 1010470 h 2354078"/>
                <a:gd name="connsiteX0" fmla="*/ 0 w 2463281"/>
                <a:gd name="connsiteY0" fmla="*/ 2354078 h 2354078"/>
                <a:gd name="connsiteX1" fmla="*/ 37322 w 2463281"/>
                <a:gd name="connsiteY1" fmla="*/ 1290388 h 2354078"/>
                <a:gd name="connsiteX2" fmla="*/ 149289 w 2463281"/>
                <a:gd name="connsiteY2" fmla="*/ 487956 h 2354078"/>
                <a:gd name="connsiteX3" fmla="*/ 242596 w 2463281"/>
                <a:gd name="connsiteY3" fmla="*/ 96070 h 2354078"/>
                <a:gd name="connsiteX4" fmla="*/ 335902 w 2463281"/>
                <a:gd name="connsiteY4" fmla="*/ 40086 h 2354078"/>
                <a:gd name="connsiteX5" fmla="*/ 466530 w 2463281"/>
                <a:gd name="connsiteY5" fmla="*/ 2764 h 2354078"/>
                <a:gd name="connsiteX6" fmla="*/ 709126 w 2463281"/>
                <a:gd name="connsiteY6" fmla="*/ 2764 h 2354078"/>
                <a:gd name="connsiteX7" fmla="*/ 1306285 w 2463281"/>
                <a:gd name="connsiteY7" fmla="*/ 2764 h 2354078"/>
                <a:gd name="connsiteX8" fmla="*/ 1623526 w 2463281"/>
                <a:gd name="connsiteY8" fmla="*/ 2764 h 2354078"/>
                <a:gd name="connsiteX9" fmla="*/ 1716832 w 2463281"/>
                <a:gd name="connsiteY9" fmla="*/ 21425 h 2354078"/>
                <a:gd name="connsiteX10" fmla="*/ 1828800 w 2463281"/>
                <a:gd name="connsiteY10" fmla="*/ 77409 h 2354078"/>
                <a:gd name="connsiteX11" fmla="*/ 1866122 w 2463281"/>
                <a:gd name="connsiteY11" fmla="*/ 189376 h 2354078"/>
                <a:gd name="connsiteX12" fmla="*/ 1922106 w 2463281"/>
                <a:gd name="connsiteY12" fmla="*/ 357327 h 2354078"/>
                <a:gd name="connsiteX13" fmla="*/ 1959428 w 2463281"/>
                <a:gd name="connsiteY13" fmla="*/ 562600 h 2354078"/>
                <a:gd name="connsiteX14" fmla="*/ 1978089 w 2463281"/>
                <a:gd name="connsiteY14" fmla="*/ 674568 h 2354078"/>
                <a:gd name="connsiteX15" fmla="*/ 1978089 w 2463281"/>
                <a:gd name="connsiteY15" fmla="*/ 749213 h 2354078"/>
                <a:gd name="connsiteX16" fmla="*/ 1996751 w 2463281"/>
                <a:gd name="connsiteY16" fmla="*/ 805196 h 2354078"/>
                <a:gd name="connsiteX17" fmla="*/ 2052734 w 2463281"/>
                <a:gd name="connsiteY17" fmla="*/ 842519 h 2354078"/>
                <a:gd name="connsiteX18" fmla="*/ 2108718 w 2463281"/>
                <a:gd name="connsiteY18" fmla="*/ 879841 h 2354078"/>
                <a:gd name="connsiteX19" fmla="*/ 2239347 w 2463281"/>
                <a:gd name="connsiteY19" fmla="*/ 898503 h 2354078"/>
                <a:gd name="connsiteX20" fmla="*/ 2463281 w 2463281"/>
                <a:gd name="connsiteY20" fmla="*/ 935825 h 2354078"/>
                <a:gd name="connsiteX0" fmla="*/ 0 w 2239347"/>
                <a:gd name="connsiteY0" fmla="*/ 2354078 h 2354078"/>
                <a:gd name="connsiteX1" fmla="*/ 37322 w 2239347"/>
                <a:gd name="connsiteY1" fmla="*/ 1290388 h 2354078"/>
                <a:gd name="connsiteX2" fmla="*/ 149289 w 2239347"/>
                <a:gd name="connsiteY2" fmla="*/ 487956 h 2354078"/>
                <a:gd name="connsiteX3" fmla="*/ 242596 w 2239347"/>
                <a:gd name="connsiteY3" fmla="*/ 96070 h 2354078"/>
                <a:gd name="connsiteX4" fmla="*/ 335902 w 2239347"/>
                <a:gd name="connsiteY4" fmla="*/ 40086 h 2354078"/>
                <a:gd name="connsiteX5" fmla="*/ 466530 w 2239347"/>
                <a:gd name="connsiteY5" fmla="*/ 2764 h 2354078"/>
                <a:gd name="connsiteX6" fmla="*/ 709126 w 2239347"/>
                <a:gd name="connsiteY6" fmla="*/ 2764 h 2354078"/>
                <a:gd name="connsiteX7" fmla="*/ 1306285 w 2239347"/>
                <a:gd name="connsiteY7" fmla="*/ 2764 h 2354078"/>
                <a:gd name="connsiteX8" fmla="*/ 1623526 w 2239347"/>
                <a:gd name="connsiteY8" fmla="*/ 2764 h 2354078"/>
                <a:gd name="connsiteX9" fmla="*/ 1716832 w 2239347"/>
                <a:gd name="connsiteY9" fmla="*/ 21425 h 2354078"/>
                <a:gd name="connsiteX10" fmla="*/ 1828800 w 2239347"/>
                <a:gd name="connsiteY10" fmla="*/ 77409 h 2354078"/>
                <a:gd name="connsiteX11" fmla="*/ 1866122 w 2239347"/>
                <a:gd name="connsiteY11" fmla="*/ 189376 h 2354078"/>
                <a:gd name="connsiteX12" fmla="*/ 1922106 w 2239347"/>
                <a:gd name="connsiteY12" fmla="*/ 357327 h 2354078"/>
                <a:gd name="connsiteX13" fmla="*/ 1959428 w 2239347"/>
                <a:gd name="connsiteY13" fmla="*/ 562600 h 2354078"/>
                <a:gd name="connsiteX14" fmla="*/ 1978089 w 2239347"/>
                <a:gd name="connsiteY14" fmla="*/ 674568 h 2354078"/>
                <a:gd name="connsiteX15" fmla="*/ 1978089 w 2239347"/>
                <a:gd name="connsiteY15" fmla="*/ 749213 h 2354078"/>
                <a:gd name="connsiteX16" fmla="*/ 1996751 w 2239347"/>
                <a:gd name="connsiteY16" fmla="*/ 805196 h 2354078"/>
                <a:gd name="connsiteX17" fmla="*/ 2052734 w 2239347"/>
                <a:gd name="connsiteY17" fmla="*/ 842519 h 2354078"/>
                <a:gd name="connsiteX18" fmla="*/ 2108718 w 2239347"/>
                <a:gd name="connsiteY18" fmla="*/ 879841 h 2354078"/>
                <a:gd name="connsiteX19" fmla="*/ 2239347 w 2239347"/>
                <a:gd name="connsiteY19" fmla="*/ 898503 h 2354078"/>
                <a:gd name="connsiteX0" fmla="*/ 0 w 2108718"/>
                <a:gd name="connsiteY0" fmla="*/ 2354078 h 2354078"/>
                <a:gd name="connsiteX1" fmla="*/ 37322 w 2108718"/>
                <a:gd name="connsiteY1" fmla="*/ 1290388 h 2354078"/>
                <a:gd name="connsiteX2" fmla="*/ 149289 w 2108718"/>
                <a:gd name="connsiteY2" fmla="*/ 487956 h 2354078"/>
                <a:gd name="connsiteX3" fmla="*/ 242596 w 2108718"/>
                <a:gd name="connsiteY3" fmla="*/ 96070 h 2354078"/>
                <a:gd name="connsiteX4" fmla="*/ 335902 w 2108718"/>
                <a:gd name="connsiteY4" fmla="*/ 40086 h 2354078"/>
                <a:gd name="connsiteX5" fmla="*/ 466530 w 2108718"/>
                <a:gd name="connsiteY5" fmla="*/ 2764 h 2354078"/>
                <a:gd name="connsiteX6" fmla="*/ 709126 w 2108718"/>
                <a:gd name="connsiteY6" fmla="*/ 2764 h 2354078"/>
                <a:gd name="connsiteX7" fmla="*/ 1306285 w 2108718"/>
                <a:gd name="connsiteY7" fmla="*/ 2764 h 2354078"/>
                <a:gd name="connsiteX8" fmla="*/ 1623526 w 2108718"/>
                <a:gd name="connsiteY8" fmla="*/ 2764 h 2354078"/>
                <a:gd name="connsiteX9" fmla="*/ 1716832 w 2108718"/>
                <a:gd name="connsiteY9" fmla="*/ 21425 h 2354078"/>
                <a:gd name="connsiteX10" fmla="*/ 1828800 w 2108718"/>
                <a:gd name="connsiteY10" fmla="*/ 77409 h 2354078"/>
                <a:gd name="connsiteX11" fmla="*/ 1866122 w 2108718"/>
                <a:gd name="connsiteY11" fmla="*/ 189376 h 2354078"/>
                <a:gd name="connsiteX12" fmla="*/ 1922106 w 2108718"/>
                <a:gd name="connsiteY12" fmla="*/ 357327 h 2354078"/>
                <a:gd name="connsiteX13" fmla="*/ 1959428 w 2108718"/>
                <a:gd name="connsiteY13" fmla="*/ 562600 h 2354078"/>
                <a:gd name="connsiteX14" fmla="*/ 1978089 w 2108718"/>
                <a:gd name="connsiteY14" fmla="*/ 674568 h 2354078"/>
                <a:gd name="connsiteX15" fmla="*/ 1978089 w 2108718"/>
                <a:gd name="connsiteY15" fmla="*/ 749213 h 2354078"/>
                <a:gd name="connsiteX16" fmla="*/ 1996751 w 2108718"/>
                <a:gd name="connsiteY16" fmla="*/ 805196 h 2354078"/>
                <a:gd name="connsiteX17" fmla="*/ 2052734 w 2108718"/>
                <a:gd name="connsiteY17" fmla="*/ 842519 h 2354078"/>
                <a:gd name="connsiteX18" fmla="*/ 2108718 w 2108718"/>
                <a:gd name="connsiteY18" fmla="*/ 879841 h 2354078"/>
                <a:gd name="connsiteX0" fmla="*/ 0 w 2052734"/>
                <a:gd name="connsiteY0" fmla="*/ 2354078 h 2354078"/>
                <a:gd name="connsiteX1" fmla="*/ 37322 w 2052734"/>
                <a:gd name="connsiteY1" fmla="*/ 1290388 h 2354078"/>
                <a:gd name="connsiteX2" fmla="*/ 149289 w 2052734"/>
                <a:gd name="connsiteY2" fmla="*/ 487956 h 2354078"/>
                <a:gd name="connsiteX3" fmla="*/ 242596 w 2052734"/>
                <a:gd name="connsiteY3" fmla="*/ 96070 h 2354078"/>
                <a:gd name="connsiteX4" fmla="*/ 335902 w 2052734"/>
                <a:gd name="connsiteY4" fmla="*/ 40086 h 2354078"/>
                <a:gd name="connsiteX5" fmla="*/ 466530 w 2052734"/>
                <a:gd name="connsiteY5" fmla="*/ 2764 h 2354078"/>
                <a:gd name="connsiteX6" fmla="*/ 709126 w 2052734"/>
                <a:gd name="connsiteY6" fmla="*/ 2764 h 2354078"/>
                <a:gd name="connsiteX7" fmla="*/ 1306285 w 2052734"/>
                <a:gd name="connsiteY7" fmla="*/ 2764 h 2354078"/>
                <a:gd name="connsiteX8" fmla="*/ 1623526 w 2052734"/>
                <a:gd name="connsiteY8" fmla="*/ 2764 h 2354078"/>
                <a:gd name="connsiteX9" fmla="*/ 1716832 w 2052734"/>
                <a:gd name="connsiteY9" fmla="*/ 21425 h 2354078"/>
                <a:gd name="connsiteX10" fmla="*/ 1828800 w 2052734"/>
                <a:gd name="connsiteY10" fmla="*/ 77409 h 2354078"/>
                <a:gd name="connsiteX11" fmla="*/ 1866122 w 2052734"/>
                <a:gd name="connsiteY11" fmla="*/ 189376 h 2354078"/>
                <a:gd name="connsiteX12" fmla="*/ 1922106 w 2052734"/>
                <a:gd name="connsiteY12" fmla="*/ 357327 h 2354078"/>
                <a:gd name="connsiteX13" fmla="*/ 1959428 w 2052734"/>
                <a:gd name="connsiteY13" fmla="*/ 562600 h 2354078"/>
                <a:gd name="connsiteX14" fmla="*/ 1978089 w 2052734"/>
                <a:gd name="connsiteY14" fmla="*/ 674568 h 2354078"/>
                <a:gd name="connsiteX15" fmla="*/ 1978089 w 2052734"/>
                <a:gd name="connsiteY15" fmla="*/ 749213 h 2354078"/>
                <a:gd name="connsiteX16" fmla="*/ 1996751 w 2052734"/>
                <a:gd name="connsiteY16" fmla="*/ 805196 h 2354078"/>
                <a:gd name="connsiteX17" fmla="*/ 2052734 w 2052734"/>
                <a:gd name="connsiteY17" fmla="*/ 842519 h 2354078"/>
                <a:gd name="connsiteX0" fmla="*/ 0 w 2146040"/>
                <a:gd name="connsiteY0" fmla="*/ 2354078 h 2490742"/>
                <a:gd name="connsiteX1" fmla="*/ 37322 w 2146040"/>
                <a:gd name="connsiteY1" fmla="*/ 1290388 h 2490742"/>
                <a:gd name="connsiteX2" fmla="*/ 149289 w 2146040"/>
                <a:gd name="connsiteY2" fmla="*/ 487956 h 2490742"/>
                <a:gd name="connsiteX3" fmla="*/ 242596 w 2146040"/>
                <a:gd name="connsiteY3" fmla="*/ 96070 h 2490742"/>
                <a:gd name="connsiteX4" fmla="*/ 335902 w 2146040"/>
                <a:gd name="connsiteY4" fmla="*/ 40086 h 2490742"/>
                <a:gd name="connsiteX5" fmla="*/ 466530 w 2146040"/>
                <a:gd name="connsiteY5" fmla="*/ 2764 h 2490742"/>
                <a:gd name="connsiteX6" fmla="*/ 709126 w 2146040"/>
                <a:gd name="connsiteY6" fmla="*/ 2764 h 2490742"/>
                <a:gd name="connsiteX7" fmla="*/ 1306285 w 2146040"/>
                <a:gd name="connsiteY7" fmla="*/ 2764 h 2490742"/>
                <a:gd name="connsiteX8" fmla="*/ 1623526 w 2146040"/>
                <a:gd name="connsiteY8" fmla="*/ 2764 h 2490742"/>
                <a:gd name="connsiteX9" fmla="*/ 1716832 w 2146040"/>
                <a:gd name="connsiteY9" fmla="*/ 21425 h 2490742"/>
                <a:gd name="connsiteX10" fmla="*/ 1828800 w 2146040"/>
                <a:gd name="connsiteY10" fmla="*/ 77409 h 2490742"/>
                <a:gd name="connsiteX11" fmla="*/ 1866122 w 2146040"/>
                <a:gd name="connsiteY11" fmla="*/ 189376 h 2490742"/>
                <a:gd name="connsiteX12" fmla="*/ 1922106 w 2146040"/>
                <a:gd name="connsiteY12" fmla="*/ 357327 h 2490742"/>
                <a:gd name="connsiteX13" fmla="*/ 1959428 w 2146040"/>
                <a:gd name="connsiteY13" fmla="*/ 562600 h 2490742"/>
                <a:gd name="connsiteX14" fmla="*/ 1978089 w 2146040"/>
                <a:gd name="connsiteY14" fmla="*/ 674568 h 2490742"/>
                <a:gd name="connsiteX15" fmla="*/ 1978089 w 2146040"/>
                <a:gd name="connsiteY15" fmla="*/ 749213 h 2490742"/>
                <a:gd name="connsiteX16" fmla="*/ 1996751 w 2146040"/>
                <a:gd name="connsiteY16" fmla="*/ 805196 h 2490742"/>
                <a:gd name="connsiteX17" fmla="*/ 2146040 w 2146040"/>
                <a:gd name="connsiteY17" fmla="*/ 2490742 h 2490742"/>
                <a:gd name="connsiteX0" fmla="*/ 0 w 2146040"/>
                <a:gd name="connsiteY0" fmla="*/ 2354078 h 2490742"/>
                <a:gd name="connsiteX1" fmla="*/ 37322 w 2146040"/>
                <a:gd name="connsiteY1" fmla="*/ 1290388 h 2490742"/>
                <a:gd name="connsiteX2" fmla="*/ 149289 w 2146040"/>
                <a:gd name="connsiteY2" fmla="*/ 487956 h 2490742"/>
                <a:gd name="connsiteX3" fmla="*/ 236658 w 2146040"/>
                <a:gd name="connsiteY3" fmla="*/ 139774 h 2490742"/>
                <a:gd name="connsiteX4" fmla="*/ 335902 w 2146040"/>
                <a:gd name="connsiteY4" fmla="*/ 40086 h 2490742"/>
                <a:gd name="connsiteX5" fmla="*/ 466530 w 2146040"/>
                <a:gd name="connsiteY5" fmla="*/ 2764 h 2490742"/>
                <a:gd name="connsiteX6" fmla="*/ 709126 w 2146040"/>
                <a:gd name="connsiteY6" fmla="*/ 2764 h 2490742"/>
                <a:gd name="connsiteX7" fmla="*/ 1306285 w 2146040"/>
                <a:gd name="connsiteY7" fmla="*/ 2764 h 2490742"/>
                <a:gd name="connsiteX8" fmla="*/ 1623526 w 2146040"/>
                <a:gd name="connsiteY8" fmla="*/ 2764 h 2490742"/>
                <a:gd name="connsiteX9" fmla="*/ 1716832 w 2146040"/>
                <a:gd name="connsiteY9" fmla="*/ 21425 h 2490742"/>
                <a:gd name="connsiteX10" fmla="*/ 1828800 w 2146040"/>
                <a:gd name="connsiteY10" fmla="*/ 77409 h 2490742"/>
                <a:gd name="connsiteX11" fmla="*/ 1866122 w 2146040"/>
                <a:gd name="connsiteY11" fmla="*/ 189376 h 2490742"/>
                <a:gd name="connsiteX12" fmla="*/ 1922106 w 2146040"/>
                <a:gd name="connsiteY12" fmla="*/ 357327 h 2490742"/>
                <a:gd name="connsiteX13" fmla="*/ 1959428 w 2146040"/>
                <a:gd name="connsiteY13" fmla="*/ 562600 h 2490742"/>
                <a:gd name="connsiteX14" fmla="*/ 1978089 w 2146040"/>
                <a:gd name="connsiteY14" fmla="*/ 674568 h 2490742"/>
                <a:gd name="connsiteX15" fmla="*/ 1978089 w 2146040"/>
                <a:gd name="connsiteY15" fmla="*/ 749213 h 2490742"/>
                <a:gd name="connsiteX16" fmla="*/ 1996751 w 2146040"/>
                <a:gd name="connsiteY16" fmla="*/ 805196 h 2490742"/>
                <a:gd name="connsiteX17" fmla="*/ 2146040 w 2146040"/>
                <a:gd name="connsiteY17" fmla="*/ 2490742 h 249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6040" h="2490742">
                  <a:moveTo>
                    <a:pt x="0" y="2354078"/>
                  </a:moveTo>
                  <a:cubicBezTo>
                    <a:pt x="6220" y="1977743"/>
                    <a:pt x="12441" y="1601408"/>
                    <a:pt x="37322" y="1290388"/>
                  </a:cubicBezTo>
                  <a:cubicBezTo>
                    <a:pt x="62203" y="979368"/>
                    <a:pt x="116066" y="679725"/>
                    <a:pt x="149289" y="487956"/>
                  </a:cubicBezTo>
                  <a:cubicBezTo>
                    <a:pt x="182512" y="296187"/>
                    <a:pt x="205556" y="214419"/>
                    <a:pt x="236658" y="139774"/>
                  </a:cubicBezTo>
                  <a:cubicBezTo>
                    <a:pt x="267760" y="65129"/>
                    <a:pt x="297590" y="62921"/>
                    <a:pt x="335902" y="40086"/>
                  </a:cubicBezTo>
                  <a:cubicBezTo>
                    <a:pt x="374214" y="17251"/>
                    <a:pt x="404326" y="8984"/>
                    <a:pt x="466530" y="2764"/>
                  </a:cubicBezTo>
                  <a:cubicBezTo>
                    <a:pt x="528734" y="-3456"/>
                    <a:pt x="709126" y="2764"/>
                    <a:pt x="709126" y="2764"/>
                  </a:cubicBezTo>
                  <a:lnTo>
                    <a:pt x="1306285" y="2764"/>
                  </a:lnTo>
                  <a:cubicBezTo>
                    <a:pt x="1458685" y="2764"/>
                    <a:pt x="1555102" y="-346"/>
                    <a:pt x="1623526" y="2764"/>
                  </a:cubicBezTo>
                  <a:cubicBezTo>
                    <a:pt x="1691950" y="5874"/>
                    <a:pt x="1682620" y="8984"/>
                    <a:pt x="1716832" y="21425"/>
                  </a:cubicBezTo>
                  <a:cubicBezTo>
                    <a:pt x="1751044" y="33866"/>
                    <a:pt x="1803918" y="49417"/>
                    <a:pt x="1828800" y="77409"/>
                  </a:cubicBezTo>
                  <a:cubicBezTo>
                    <a:pt x="1853682" y="105401"/>
                    <a:pt x="1866122" y="189376"/>
                    <a:pt x="1866122" y="189376"/>
                  </a:cubicBezTo>
                  <a:cubicBezTo>
                    <a:pt x="1881673" y="236029"/>
                    <a:pt x="1906555" y="295123"/>
                    <a:pt x="1922106" y="357327"/>
                  </a:cubicBezTo>
                  <a:cubicBezTo>
                    <a:pt x="1937657" y="419531"/>
                    <a:pt x="1950098" y="509727"/>
                    <a:pt x="1959428" y="562600"/>
                  </a:cubicBezTo>
                  <a:cubicBezTo>
                    <a:pt x="1968758" y="615473"/>
                    <a:pt x="1974979" y="643466"/>
                    <a:pt x="1978089" y="674568"/>
                  </a:cubicBezTo>
                  <a:cubicBezTo>
                    <a:pt x="1981199" y="705670"/>
                    <a:pt x="1974979" y="727442"/>
                    <a:pt x="1978089" y="749213"/>
                  </a:cubicBezTo>
                  <a:cubicBezTo>
                    <a:pt x="1981199" y="770984"/>
                    <a:pt x="1968759" y="514941"/>
                    <a:pt x="1996751" y="805196"/>
                  </a:cubicBezTo>
                  <a:cubicBezTo>
                    <a:pt x="2024743" y="1095451"/>
                    <a:pt x="2146040" y="2490742"/>
                    <a:pt x="2146040" y="2490742"/>
                  </a:cubicBezTo>
                </a:path>
              </a:pathLst>
            </a:custGeom>
            <a:noFill/>
            <a:ln>
              <a:solidFill>
                <a:srgbClr val="8B3A6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B3A62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39F9A1C-9CCA-40E3-8E14-683D17C827D6}"/>
                </a:ext>
              </a:extLst>
            </p:cNvPr>
            <p:cNvSpPr txBox="1"/>
            <p:nvPr/>
          </p:nvSpPr>
          <p:spPr>
            <a:xfrm>
              <a:off x="2496474" y="665688"/>
              <a:ext cx="30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1</a:t>
              </a:r>
              <a:endParaRPr lang="en-US" b="1" baseline="-250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E00D79E-6236-4631-9843-B698101594BB}"/>
                </a:ext>
              </a:extLst>
            </p:cNvPr>
            <p:cNvSpPr txBox="1"/>
            <p:nvPr/>
          </p:nvSpPr>
          <p:spPr>
            <a:xfrm>
              <a:off x="2476878" y="315950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0</a:t>
              </a:r>
              <a:endParaRPr lang="en-US" b="1" baseline="-25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6D03417-981F-4009-97DD-E2BDC3592A1B}"/>
                </a:ext>
              </a:extLst>
            </p:cNvPr>
            <p:cNvSpPr txBox="1"/>
            <p:nvPr/>
          </p:nvSpPr>
          <p:spPr>
            <a:xfrm>
              <a:off x="3822073" y="3378302"/>
              <a:ext cx="668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Time</a:t>
              </a:r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25855827-EF4E-4417-8126-705E272244D2}"/>
                </a:ext>
              </a:extLst>
            </p:cNvPr>
            <p:cNvSpPr/>
            <p:nvPr/>
          </p:nvSpPr>
          <p:spPr>
            <a:xfrm>
              <a:off x="3045795" y="830328"/>
              <a:ext cx="1950946" cy="2588621"/>
            </a:xfrm>
            <a:custGeom>
              <a:avLst/>
              <a:gdLst>
                <a:gd name="connsiteX0" fmla="*/ 0 w 4788213"/>
                <a:gd name="connsiteY0" fmla="*/ 2354078 h 2354078"/>
                <a:gd name="connsiteX1" fmla="*/ 37322 w 4788213"/>
                <a:gd name="connsiteY1" fmla="*/ 1290388 h 2354078"/>
                <a:gd name="connsiteX2" fmla="*/ 149289 w 4788213"/>
                <a:gd name="connsiteY2" fmla="*/ 487956 h 2354078"/>
                <a:gd name="connsiteX3" fmla="*/ 242596 w 4788213"/>
                <a:gd name="connsiteY3" fmla="*/ 96070 h 2354078"/>
                <a:gd name="connsiteX4" fmla="*/ 335902 w 4788213"/>
                <a:gd name="connsiteY4" fmla="*/ 40086 h 2354078"/>
                <a:gd name="connsiteX5" fmla="*/ 466530 w 4788213"/>
                <a:gd name="connsiteY5" fmla="*/ 2764 h 2354078"/>
                <a:gd name="connsiteX6" fmla="*/ 709126 w 4788213"/>
                <a:gd name="connsiteY6" fmla="*/ 2764 h 2354078"/>
                <a:gd name="connsiteX7" fmla="*/ 1306285 w 4788213"/>
                <a:gd name="connsiteY7" fmla="*/ 2764 h 2354078"/>
                <a:gd name="connsiteX8" fmla="*/ 1623526 w 4788213"/>
                <a:gd name="connsiteY8" fmla="*/ 2764 h 2354078"/>
                <a:gd name="connsiteX9" fmla="*/ 1716832 w 4788213"/>
                <a:gd name="connsiteY9" fmla="*/ 21425 h 2354078"/>
                <a:gd name="connsiteX10" fmla="*/ 1828800 w 4788213"/>
                <a:gd name="connsiteY10" fmla="*/ 77409 h 2354078"/>
                <a:gd name="connsiteX11" fmla="*/ 1866122 w 4788213"/>
                <a:gd name="connsiteY11" fmla="*/ 189376 h 2354078"/>
                <a:gd name="connsiteX12" fmla="*/ 1922106 w 4788213"/>
                <a:gd name="connsiteY12" fmla="*/ 357327 h 2354078"/>
                <a:gd name="connsiteX13" fmla="*/ 1959428 w 4788213"/>
                <a:gd name="connsiteY13" fmla="*/ 562600 h 2354078"/>
                <a:gd name="connsiteX14" fmla="*/ 1978089 w 4788213"/>
                <a:gd name="connsiteY14" fmla="*/ 674568 h 2354078"/>
                <a:gd name="connsiteX15" fmla="*/ 1978089 w 4788213"/>
                <a:gd name="connsiteY15" fmla="*/ 749213 h 2354078"/>
                <a:gd name="connsiteX16" fmla="*/ 1996751 w 4788213"/>
                <a:gd name="connsiteY16" fmla="*/ 805196 h 2354078"/>
                <a:gd name="connsiteX17" fmla="*/ 2052734 w 4788213"/>
                <a:gd name="connsiteY17" fmla="*/ 842519 h 2354078"/>
                <a:gd name="connsiteX18" fmla="*/ 2108718 w 4788213"/>
                <a:gd name="connsiteY18" fmla="*/ 879841 h 2354078"/>
                <a:gd name="connsiteX19" fmla="*/ 2239347 w 4788213"/>
                <a:gd name="connsiteY19" fmla="*/ 898503 h 2354078"/>
                <a:gd name="connsiteX20" fmla="*/ 2463281 w 4788213"/>
                <a:gd name="connsiteY20" fmla="*/ 935825 h 2354078"/>
                <a:gd name="connsiteX21" fmla="*/ 3097763 w 4788213"/>
                <a:gd name="connsiteY21" fmla="*/ 1010470 h 2354078"/>
                <a:gd name="connsiteX22" fmla="*/ 4124130 w 4788213"/>
                <a:gd name="connsiteY22" fmla="*/ 1159760 h 2354078"/>
                <a:gd name="connsiteX23" fmla="*/ 4739951 w 4788213"/>
                <a:gd name="connsiteY23" fmla="*/ 1253066 h 2354078"/>
                <a:gd name="connsiteX24" fmla="*/ 4702628 w 4788213"/>
                <a:gd name="connsiteY24" fmla="*/ 1253066 h 2354078"/>
                <a:gd name="connsiteX0" fmla="*/ 0 w 4739951"/>
                <a:gd name="connsiteY0" fmla="*/ 2354078 h 2354078"/>
                <a:gd name="connsiteX1" fmla="*/ 37322 w 4739951"/>
                <a:gd name="connsiteY1" fmla="*/ 1290388 h 2354078"/>
                <a:gd name="connsiteX2" fmla="*/ 149289 w 4739951"/>
                <a:gd name="connsiteY2" fmla="*/ 487956 h 2354078"/>
                <a:gd name="connsiteX3" fmla="*/ 242596 w 4739951"/>
                <a:gd name="connsiteY3" fmla="*/ 96070 h 2354078"/>
                <a:gd name="connsiteX4" fmla="*/ 335902 w 4739951"/>
                <a:gd name="connsiteY4" fmla="*/ 40086 h 2354078"/>
                <a:gd name="connsiteX5" fmla="*/ 466530 w 4739951"/>
                <a:gd name="connsiteY5" fmla="*/ 2764 h 2354078"/>
                <a:gd name="connsiteX6" fmla="*/ 709126 w 4739951"/>
                <a:gd name="connsiteY6" fmla="*/ 2764 h 2354078"/>
                <a:gd name="connsiteX7" fmla="*/ 1306285 w 4739951"/>
                <a:gd name="connsiteY7" fmla="*/ 2764 h 2354078"/>
                <a:gd name="connsiteX8" fmla="*/ 1623526 w 4739951"/>
                <a:gd name="connsiteY8" fmla="*/ 2764 h 2354078"/>
                <a:gd name="connsiteX9" fmla="*/ 1716832 w 4739951"/>
                <a:gd name="connsiteY9" fmla="*/ 21425 h 2354078"/>
                <a:gd name="connsiteX10" fmla="*/ 1828800 w 4739951"/>
                <a:gd name="connsiteY10" fmla="*/ 77409 h 2354078"/>
                <a:gd name="connsiteX11" fmla="*/ 1866122 w 4739951"/>
                <a:gd name="connsiteY11" fmla="*/ 189376 h 2354078"/>
                <a:gd name="connsiteX12" fmla="*/ 1922106 w 4739951"/>
                <a:gd name="connsiteY12" fmla="*/ 357327 h 2354078"/>
                <a:gd name="connsiteX13" fmla="*/ 1959428 w 4739951"/>
                <a:gd name="connsiteY13" fmla="*/ 562600 h 2354078"/>
                <a:gd name="connsiteX14" fmla="*/ 1978089 w 4739951"/>
                <a:gd name="connsiteY14" fmla="*/ 674568 h 2354078"/>
                <a:gd name="connsiteX15" fmla="*/ 1978089 w 4739951"/>
                <a:gd name="connsiteY15" fmla="*/ 749213 h 2354078"/>
                <a:gd name="connsiteX16" fmla="*/ 1996751 w 4739951"/>
                <a:gd name="connsiteY16" fmla="*/ 805196 h 2354078"/>
                <a:gd name="connsiteX17" fmla="*/ 2052734 w 4739951"/>
                <a:gd name="connsiteY17" fmla="*/ 842519 h 2354078"/>
                <a:gd name="connsiteX18" fmla="*/ 2108718 w 4739951"/>
                <a:gd name="connsiteY18" fmla="*/ 879841 h 2354078"/>
                <a:gd name="connsiteX19" fmla="*/ 2239347 w 4739951"/>
                <a:gd name="connsiteY19" fmla="*/ 898503 h 2354078"/>
                <a:gd name="connsiteX20" fmla="*/ 2463281 w 4739951"/>
                <a:gd name="connsiteY20" fmla="*/ 935825 h 2354078"/>
                <a:gd name="connsiteX21" fmla="*/ 3097763 w 4739951"/>
                <a:gd name="connsiteY21" fmla="*/ 1010470 h 2354078"/>
                <a:gd name="connsiteX22" fmla="*/ 4124130 w 4739951"/>
                <a:gd name="connsiteY22" fmla="*/ 1159760 h 2354078"/>
                <a:gd name="connsiteX23" fmla="*/ 4739951 w 4739951"/>
                <a:gd name="connsiteY23" fmla="*/ 1253066 h 2354078"/>
                <a:gd name="connsiteX0" fmla="*/ 0 w 4124130"/>
                <a:gd name="connsiteY0" fmla="*/ 2354078 h 2354078"/>
                <a:gd name="connsiteX1" fmla="*/ 37322 w 4124130"/>
                <a:gd name="connsiteY1" fmla="*/ 1290388 h 2354078"/>
                <a:gd name="connsiteX2" fmla="*/ 149289 w 4124130"/>
                <a:gd name="connsiteY2" fmla="*/ 487956 h 2354078"/>
                <a:gd name="connsiteX3" fmla="*/ 242596 w 4124130"/>
                <a:gd name="connsiteY3" fmla="*/ 96070 h 2354078"/>
                <a:gd name="connsiteX4" fmla="*/ 335902 w 4124130"/>
                <a:gd name="connsiteY4" fmla="*/ 40086 h 2354078"/>
                <a:gd name="connsiteX5" fmla="*/ 466530 w 4124130"/>
                <a:gd name="connsiteY5" fmla="*/ 2764 h 2354078"/>
                <a:gd name="connsiteX6" fmla="*/ 709126 w 4124130"/>
                <a:gd name="connsiteY6" fmla="*/ 2764 h 2354078"/>
                <a:gd name="connsiteX7" fmla="*/ 1306285 w 4124130"/>
                <a:gd name="connsiteY7" fmla="*/ 2764 h 2354078"/>
                <a:gd name="connsiteX8" fmla="*/ 1623526 w 4124130"/>
                <a:gd name="connsiteY8" fmla="*/ 2764 h 2354078"/>
                <a:gd name="connsiteX9" fmla="*/ 1716832 w 4124130"/>
                <a:gd name="connsiteY9" fmla="*/ 21425 h 2354078"/>
                <a:gd name="connsiteX10" fmla="*/ 1828800 w 4124130"/>
                <a:gd name="connsiteY10" fmla="*/ 77409 h 2354078"/>
                <a:gd name="connsiteX11" fmla="*/ 1866122 w 4124130"/>
                <a:gd name="connsiteY11" fmla="*/ 189376 h 2354078"/>
                <a:gd name="connsiteX12" fmla="*/ 1922106 w 4124130"/>
                <a:gd name="connsiteY12" fmla="*/ 357327 h 2354078"/>
                <a:gd name="connsiteX13" fmla="*/ 1959428 w 4124130"/>
                <a:gd name="connsiteY13" fmla="*/ 562600 h 2354078"/>
                <a:gd name="connsiteX14" fmla="*/ 1978089 w 4124130"/>
                <a:gd name="connsiteY14" fmla="*/ 674568 h 2354078"/>
                <a:gd name="connsiteX15" fmla="*/ 1978089 w 4124130"/>
                <a:gd name="connsiteY15" fmla="*/ 749213 h 2354078"/>
                <a:gd name="connsiteX16" fmla="*/ 1996751 w 4124130"/>
                <a:gd name="connsiteY16" fmla="*/ 805196 h 2354078"/>
                <a:gd name="connsiteX17" fmla="*/ 2052734 w 4124130"/>
                <a:gd name="connsiteY17" fmla="*/ 842519 h 2354078"/>
                <a:gd name="connsiteX18" fmla="*/ 2108718 w 4124130"/>
                <a:gd name="connsiteY18" fmla="*/ 879841 h 2354078"/>
                <a:gd name="connsiteX19" fmla="*/ 2239347 w 4124130"/>
                <a:gd name="connsiteY19" fmla="*/ 898503 h 2354078"/>
                <a:gd name="connsiteX20" fmla="*/ 2463281 w 4124130"/>
                <a:gd name="connsiteY20" fmla="*/ 935825 h 2354078"/>
                <a:gd name="connsiteX21" fmla="*/ 3097763 w 4124130"/>
                <a:gd name="connsiteY21" fmla="*/ 1010470 h 2354078"/>
                <a:gd name="connsiteX22" fmla="*/ 4124130 w 4124130"/>
                <a:gd name="connsiteY22" fmla="*/ 1159760 h 2354078"/>
                <a:gd name="connsiteX0" fmla="*/ 0 w 3097763"/>
                <a:gd name="connsiteY0" fmla="*/ 2354078 h 2354078"/>
                <a:gd name="connsiteX1" fmla="*/ 37322 w 3097763"/>
                <a:gd name="connsiteY1" fmla="*/ 1290388 h 2354078"/>
                <a:gd name="connsiteX2" fmla="*/ 149289 w 3097763"/>
                <a:gd name="connsiteY2" fmla="*/ 487956 h 2354078"/>
                <a:gd name="connsiteX3" fmla="*/ 242596 w 3097763"/>
                <a:gd name="connsiteY3" fmla="*/ 96070 h 2354078"/>
                <a:gd name="connsiteX4" fmla="*/ 335902 w 3097763"/>
                <a:gd name="connsiteY4" fmla="*/ 40086 h 2354078"/>
                <a:gd name="connsiteX5" fmla="*/ 466530 w 3097763"/>
                <a:gd name="connsiteY5" fmla="*/ 2764 h 2354078"/>
                <a:gd name="connsiteX6" fmla="*/ 709126 w 3097763"/>
                <a:gd name="connsiteY6" fmla="*/ 2764 h 2354078"/>
                <a:gd name="connsiteX7" fmla="*/ 1306285 w 3097763"/>
                <a:gd name="connsiteY7" fmla="*/ 2764 h 2354078"/>
                <a:gd name="connsiteX8" fmla="*/ 1623526 w 3097763"/>
                <a:gd name="connsiteY8" fmla="*/ 2764 h 2354078"/>
                <a:gd name="connsiteX9" fmla="*/ 1716832 w 3097763"/>
                <a:gd name="connsiteY9" fmla="*/ 21425 h 2354078"/>
                <a:gd name="connsiteX10" fmla="*/ 1828800 w 3097763"/>
                <a:gd name="connsiteY10" fmla="*/ 77409 h 2354078"/>
                <a:gd name="connsiteX11" fmla="*/ 1866122 w 3097763"/>
                <a:gd name="connsiteY11" fmla="*/ 189376 h 2354078"/>
                <a:gd name="connsiteX12" fmla="*/ 1922106 w 3097763"/>
                <a:gd name="connsiteY12" fmla="*/ 357327 h 2354078"/>
                <a:gd name="connsiteX13" fmla="*/ 1959428 w 3097763"/>
                <a:gd name="connsiteY13" fmla="*/ 562600 h 2354078"/>
                <a:gd name="connsiteX14" fmla="*/ 1978089 w 3097763"/>
                <a:gd name="connsiteY14" fmla="*/ 674568 h 2354078"/>
                <a:gd name="connsiteX15" fmla="*/ 1978089 w 3097763"/>
                <a:gd name="connsiteY15" fmla="*/ 749213 h 2354078"/>
                <a:gd name="connsiteX16" fmla="*/ 1996751 w 3097763"/>
                <a:gd name="connsiteY16" fmla="*/ 805196 h 2354078"/>
                <a:gd name="connsiteX17" fmla="*/ 2052734 w 3097763"/>
                <a:gd name="connsiteY17" fmla="*/ 842519 h 2354078"/>
                <a:gd name="connsiteX18" fmla="*/ 2108718 w 3097763"/>
                <a:gd name="connsiteY18" fmla="*/ 879841 h 2354078"/>
                <a:gd name="connsiteX19" fmla="*/ 2239347 w 3097763"/>
                <a:gd name="connsiteY19" fmla="*/ 898503 h 2354078"/>
                <a:gd name="connsiteX20" fmla="*/ 2463281 w 3097763"/>
                <a:gd name="connsiteY20" fmla="*/ 935825 h 2354078"/>
                <a:gd name="connsiteX21" fmla="*/ 3097763 w 3097763"/>
                <a:gd name="connsiteY21" fmla="*/ 1010470 h 2354078"/>
                <a:gd name="connsiteX0" fmla="*/ 0 w 2463281"/>
                <a:gd name="connsiteY0" fmla="*/ 2354078 h 2354078"/>
                <a:gd name="connsiteX1" fmla="*/ 37322 w 2463281"/>
                <a:gd name="connsiteY1" fmla="*/ 1290388 h 2354078"/>
                <a:gd name="connsiteX2" fmla="*/ 149289 w 2463281"/>
                <a:gd name="connsiteY2" fmla="*/ 487956 h 2354078"/>
                <a:gd name="connsiteX3" fmla="*/ 242596 w 2463281"/>
                <a:gd name="connsiteY3" fmla="*/ 96070 h 2354078"/>
                <a:gd name="connsiteX4" fmla="*/ 335902 w 2463281"/>
                <a:gd name="connsiteY4" fmla="*/ 40086 h 2354078"/>
                <a:gd name="connsiteX5" fmla="*/ 466530 w 2463281"/>
                <a:gd name="connsiteY5" fmla="*/ 2764 h 2354078"/>
                <a:gd name="connsiteX6" fmla="*/ 709126 w 2463281"/>
                <a:gd name="connsiteY6" fmla="*/ 2764 h 2354078"/>
                <a:gd name="connsiteX7" fmla="*/ 1306285 w 2463281"/>
                <a:gd name="connsiteY7" fmla="*/ 2764 h 2354078"/>
                <a:gd name="connsiteX8" fmla="*/ 1623526 w 2463281"/>
                <a:gd name="connsiteY8" fmla="*/ 2764 h 2354078"/>
                <a:gd name="connsiteX9" fmla="*/ 1716832 w 2463281"/>
                <a:gd name="connsiteY9" fmla="*/ 21425 h 2354078"/>
                <a:gd name="connsiteX10" fmla="*/ 1828800 w 2463281"/>
                <a:gd name="connsiteY10" fmla="*/ 77409 h 2354078"/>
                <a:gd name="connsiteX11" fmla="*/ 1866122 w 2463281"/>
                <a:gd name="connsiteY11" fmla="*/ 189376 h 2354078"/>
                <a:gd name="connsiteX12" fmla="*/ 1922106 w 2463281"/>
                <a:gd name="connsiteY12" fmla="*/ 357327 h 2354078"/>
                <a:gd name="connsiteX13" fmla="*/ 1959428 w 2463281"/>
                <a:gd name="connsiteY13" fmla="*/ 562600 h 2354078"/>
                <a:gd name="connsiteX14" fmla="*/ 1978089 w 2463281"/>
                <a:gd name="connsiteY14" fmla="*/ 674568 h 2354078"/>
                <a:gd name="connsiteX15" fmla="*/ 1978089 w 2463281"/>
                <a:gd name="connsiteY15" fmla="*/ 749213 h 2354078"/>
                <a:gd name="connsiteX16" fmla="*/ 1996751 w 2463281"/>
                <a:gd name="connsiteY16" fmla="*/ 805196 h 2354078"/>
                <a:gd name="connsiteX17" fmla="*/ 2052734 w 2463281"/>
                <a:gd name="connsiteY17" fmla="*/ 842519 h 2354078"/>
                <a:gd name="connsiteX18" fmla="*/ 2108718 w 2463281"/>
                <a:gd name="connsiteY18" fmla="*/ 879841 h 2354078"/>
                <a:gd name="connsiteX19" fmla="*/ 2239347 w 2463281"/>
                <a:gd name="connsiteY19" fmla="*/ 898503 h 2354078"/>
                <a:gd name="connsiteX20" fmla="*/ 2463281 w 2463281"/>
                <a:gd name="connsiteY20" fmla="*/ 935825 h 2354078"/>
                <a:gd name="connsiteX0" fmla="*/ 0 w 2239347"/>
                <a:gd name="connsiteY0" fmla="*/ 2354078 h 2354078"/>
                <a:gd name="connsiteX1" fmla="*/ 37322 w 2239347"/>
                <a:gd name="connsiteY1" fmla="*/ 1290388 h 2354078"/>
                <a:gd name="connsiteX2" fmla="*/ 149289 w 2239347"/>
                <a:gd name="connsiteY2" fmla="*/ 487956 h 2354078"/>
                <a:gd name="connsiteX3" fmla="*/ 242596 w 2239347"/>
                <a:gd name="connsiteY3" fmla="*/ 96070 h 2354078"/>
                <a:gd name="connsiteX4" fmla="*/ 335902 w 2239347"/>
                <a:gd name="connsiteY4" fmla="*/ 40086 h 2354078"/>
                <a:gd name="connsiteX5" fmla="*/ 466530 w 2239347"/>
                <a:gd name="connsiteY5" fmla="*/ 2764 h 2354078"/>
                <a:gd name="connsiteX6" fmla="*/ 709126 w 2239347"/>
                <a:gd name="connsiteY6" fmla="*/ 2764 h 2354078"/>
                <a:gd name="connsiteX7" fmla="*/ 1306285 w 2239347"/>
                <a:gd name="connsiteY7" fmla="*/ 2764 h 2354078"/>
                <a:gd name="connsiteX8" fmla="*/ 1623526 w 2239347"/>
                <a:gd name="connsiteY8" fmla="*/ 2764 h 2354078"/>
                <a:gd name="connsiteX9" fmla="*/ 1716832 w 2239347"/>
                <a:gd name="connsiteY9" fmla="*/ 21425 h 2354078"/>
                <a:gd name="connsiteX10" fmla="*/ 1828800 w 2239347"/>
                <a:gd name="connsiteY10" fmla="*/ 77409 h 2354078"/>
                <a:gd name="connsiteX11" fmla="*/ 1866122 w 2239347"/>
                <a:gd name="connsiteY11" fmla="*/ 189376 h 2354078"/>
                <a:gd name="connsiteX12" fmla="*/ 1922106 w 2239347"/>
                <a:gd name="connsiteY12" fmla="*/ 357327 h 2354078"/>
                <a:gd name="connsiteX13" fmla="*/ 1959428 w 2239347"/>
                <a:gd name="connsiteY13" fmla="*/ 562600 h 2354078"/>
                <a:gd name="connsiteX14" fmla="*/ 1978089 w 2239347"/>
                <a:gd name="connsiteY14" fmla="*/ 674568 h 2354078"/>
                <a:gd name="connsiteX15" fmla="*/ 1978089 w 2239347"/>
                <a:gd name="connsiteY15" fmla="*/ 749213 h 2354078"/>
                <a:gd name="connsiteX16" fmla="*/ 1996751 w 2239347"/>
                <a:gd name="connsiteY16" fmla="*/ 805196 h 2354078"/>
                <a:gd name="connsiteX17" fmla="*/ 2052734 w 2239347"/>
                <a:gd name="connsiteY17" fmla="*/ 842519 h 2354078"/>
                <a:gd name="connsiteX18" fmla="*/ 2108718 w 2239347"/>
                <a:gd name="connsiteY18" fmla="*/ 879841 h 2354078"/>
                <a:gd name="connsiteX19" fmla="*/ 2239347 w 2239347"/>
                <a:gd name="connsiteY19" fmla="*/ 898503 h 2354078"/>
                <a:gd name="connsiteX0" fmla="*/ 0 w 2108718"/>
                <a:gd name="connsiteY0" fmla="*/ 2354078 h 2354078"/>
                <a:gd name="connsiteX1" fmla="*/ 37322 w 2108718"/>
                <a:gd name="connsiteY1" fmla="*/ 1290388 h 2354078"/>
                <a:gd name="connsiteX2" fmla="*/ 149289 w 2108718"/>
                <a:gd name="connsiteY2" fmla="*/ 487956 h 2354078"/>
                <a:gd name="connsiteX3" fmla="*/ 242596 w 2108718"/>
                <a:gd name="connsiteY3" fmla="*/ 96070 h 2354078"/>
                <a:gd name="connsiteX4" fmla="*/ 335902 w 2108718"/>
                <a:gd name="connsiteY4" fmla="*/ 40086 h 2354078"/>
                <a:gd name="connsiteX5" fmla="*/ 466530 w 2108718"/>
                <a:gd name="connsiteY5" fmla="*/ 2764 h 2354078"/>
                <a:gd name="connsiteX6" fmla="*/ 709126 w 2108718"/>
                <a:gd name="connsiteY6" fmla="*/ 2764 h 2354078"/>
                <a:gd name="connsiteX7" fmla="*/ 1306285 w 2108718"/>
                <a:gd name="connsiteY7" fmla="*/ 2764 h 2354078"/>
                <a:gd name="connsiteX8" fmla="*/ 1623526 w 2108718"/>
                <a:gd name="connsiteY8" fmla="*/ 2764 h 2354078"/>
                <a:gd name="connsiteX9" fmla="*/ 1716832 w 2108718"/>
                <a:gd name="connsiteY9" fmla="*/ 21425 h 2354078"/>
                <a:gd name="connsiteX10" fmla="*/ 1828800 w 2108718"/>
                <a:gd name="connsiteY10" fmla="*/ 77409 h 2354078"/>
                <a:gd name="connsiteX11" fmla="*/ 1866122 w 2108718"/>
                <a:gd name="connsiteY11" fmla="*/ 189376 h 2354078"/>
                <a:gd name="connsiteX12" fmla="*/ 1922106 w 2108718"/>
                <a:gd name="connsiteY12" fmla="*/ 357327 h 2354078"/>
                <a:gd name="connsiteX13" fmla="*/ 1959428 w 2108718"/>
                <a:gd name="connsiteY13" fmla="*/ 562600 h 2354078"/>
                <a:gd name="connsiteX14" fmla="*/ 1978089 w 2108718"/>
                <a:gd name="connsiteY14" fmla="*/ 674568 h 2354078"/>
                <a:gd name="connsiteX15" fmla="*/ 1978089 w 2108718"/>
                <a:gd name="connsiteY15" fmla="*/ 749213 h 2354078"/>
                <a:gd name="connsiteX16" fmla="*/ 1996751 w 2108718"/>
                <a:gd name="connsiteY16" fmla="*/ 805196 h 2354078"/>
                <a:gd name="connsiteX17" fmla="*/ 2052734 w 2108718"/>
                <a:gd name="connsiteY17" fmla="*/ 842519 h 2354078"/>
                <a:gd name="connsiteX18" fmla="*/ 2108718 w 2108718"/>
                <a:gd name="connsiteY18" fmla="*/ 879841 h 2354078"/>
                <a:gd name="connsiteX0" fmla="*/ 0 w 2052734"/>
                <a:gd name="connsiteY0" fmla="*/ 2354078 h 2354078"/>
                <a:gd name="connsiteX1" fmla="*/ 37322 w 2052734"/>
                <a:gd name="connsiteY1" fmla="*/ 1290388 h 2354078"/>
                <a:gd name="connsiteX2" fmla="*/ 149289 w 2052734"/>
                <a:gd name="connsiteY2" fmla="*/ 487956 h 2354078"/>
                <a:gd name="connsiteX3" fmla="*/ 242596 w 2052734"/>
                <a:gd name="connsiteY3" fmla="*/ 96070 h 2354078"/>
                <a:gd name="connsiteX4" fmla="*/ 335902 w 2052734"/>
                <a:gd name="connsiteY4" fmla="*/ 40086 h 2354078"/>
                <a:gd name="connsiteX5" fmla="*/ 466530 w 2052734"/>
                <a:gd name="connsiteY5" fmla="*/ 2764 h 2354078"/>
                <a:gd name="connsiteX6" fmla="*/ 709126 w 2052734"/>
                <a:gd name="connsiteY6" fmla="*/ 2764 h 2354078"/>
                <a:gd name="connsiteX7" fmla="*/ 1306285 w 2052734"/>
                <a:gd name="connsiteY7" fmla="*/ 2764 h 2354078"/>
                <a:gd name="connsiteX8" fmla="*/ 1623526 w 2052734"/>
                <a:gd name="connsiteY8" fmla="*/ 2764 h 2354078"/>
                <a:gd name="connsiteX9" fmla="*/ 1716832 w 2052734"/>
                <a:gd name="connsiteY9" fmla="*/ 21425 h 2354078"/>
                <a:gd name="connsiteX10" fmla="*/ 1828800 w 2052734"/>
                <a:gd name="connsiteY10" fmla="*/ 77409 h 2354078"/>
                <a:gd name="connsiteX11" fmla="*/ 1866122 w 2052734"/>
                <a:gd name="connsiteY11" fmla="*/ 189376 h 2354078"/>
                <a:gd name="connsiteX12" fmla="*/ 1922106 w 2052734"/>
                <a:gd name="connsiteY12" fmla="*/ 357327 h 2354078"/>
                <a:gd name="connsiteX13" fmla="*/ 1959428 w 2052734"/>
                <a:gd name="connsiteY13" fmla="*/ 562600 h 2354078"/>
                <a:gd name="connsiteX14" fmla="*/ 1978089 w 2052734"/>
                <a:gd name="connsiteY14" fmla="*/ 674568 h 2354078"/>
                <a:gd name="connsiteX15" fmla="*/ 1978089 w 2052734"/>
                <a:gd name="connsiteY15" fmla="*/ 749213 h 2354078"/>
                <a:gd name="connsiteX16" fmla="*/ 1996751 w 2052734"/>
                <a:gd name="connsiteY16" fmla="*/ 805196 h 2354078"/>
                <a:gd name="connsiteX17" fmla="*/ 2052734 w 2052734"/>
                <a:gd name="connsiteY17" fmla="*/ 842519 h 2354078"/>
                <a:gd name="connsiteX0" fmla="*/ 0 w 2146040"/>
                <a:gd name="connsiteY0" fmla="*/ 2354078 h 2490742"/>
                <a:gd name="connsiteX1" fmla="*/ 37322 w 2146040"/>
                <a:gd name="connsiteY1" fmla="*/ 1290388 h 2490742"/>
                <a:gd name="connsiteX2" fmla="*/ 149289 w 2146040"/>
                <a:gd name="connsiteY2" fmla="*/ 487956 h 2490742"/>
                <a:gd name="connsiteX3" fmla="*/ 242596 w 2146040"/>
                <a:gd name="connsiteY3" fmla="*/ 96070 h 2490742"/>
                <a:gd name="connsiteX4" fmla="*/ 335902 w 2146040"/>
                <a:gd name="connsiteY4" fmla="*/ 40086 h 2490742"/>
                <a:gd name="connsiteX5" fmla="*/ 466530 w 2146040"/>
                <a:gd name="connsiteY5" fmla="*/ 2764 h 2490742"/>
                <a:gd name="connsiteX6" fmla="*/ 709126 w 2146040"/>
                <a:gd name="connsiteY6" fmla="*/ 2764 h 2490742"/>
                <a:gd name="connsiteX7" fmla="*/ 1306285 w 2146040"/>
                <a:gd name="connsiteY7" fmla="*/ 2764 h 2490742"/>
                <a:gd name="connsiteX8" fmla="*/ 1623526 w 2146040"/>
                <a:gd name="connsiteY8" fmla="*/ 2764 h 2490742"/>
                <a:gd name="connsiteX9" fmla="*/ 1716832 w 2146040"/>
                <a:gd name="connsiteY9" fmla="*/ 21425 h 2490742"/>
                <a:gd name="connsiteX10" fmla="*/ 1828800 w 2146040"/>
                <a:gd name="connsiteY10" fmla="*/ 77409 h 2490742"/>
                <a:gd name="connsiteX11" fmla="*/ 1866122 w 2146040"/>
                <a:gd name="connsiteY11" fmla="*/ 189376 h 2490742"/>
                <a:gd name="connsiteX12" fmla="*/ 1922106 w 2146040"/>
                <a:gd name="connsiteY12" fmla="*/ 357327 h 2490742"/>
                <a:gd name="connsiteX13" fmla="*/ 1959428 w 2146040"/>
                <a:gd name="connsiteY13" fmla="*/ 562600 h 2490742"/>
                <a:gd name="connsiteX14" fmla="*/ 1978089 w 2146040"/>
                <a:gd name="connsiteY14" fmla="*/ 674568 h 2490742"/>
                <a:gd name="connsiteX15" fmla="*/ 1978089 w 2146040"/>
                <a:gd name="connsiteY15" fmla="*/ 749213 h 2490742"/>
                <a:gd name="connsiteX16" fmla="*/ 1996751 w 2146040"/>
                <a:gd name="connsiteY16" fmla="*/ 805196 h 2490742"/>
                <a:gd name="connsiteX17" fmla="*/ 2146040 w 2146040"/>
                <a:gd name="connsiteY17" fmla="*/ 2490742 h 2490742"/>
                <a:gd name="connsiteX0" fmla="*/ 0 w 2146040"/>
                <a:gd name="connsiteY0" fmla="*/ 2354078 h 2490742"/>
                <a:gd name="connsiteX1" fmla="*/ 37322 w 2146040"/>
                <a:gd name="connsiteY1" fmla="*/ 1290388 h 2490742"/>
                <a:gd name="connsiteX2" fmla="*/ 149289 w 2146040"/>
                <a:gd name="connsiteY2" fmla="*/ 487956 h 2490742"/>
                <a:gd name="connsiteX3" fmla="*/ 236658 w 2146040"/>
                <a:gd name="connsiteY3" fmla="*/ 139774 h 2490742"/>
                <a:gd name="connsiteX4" fmla="*/ 335902 w 2146040"/>
                <a:gd name="connsiteY4" fmla="*/ 40086 h 2490742"/>
                <a:gd name="connsiteX5" fmla="*/ 466530 w 2146040"/>
                <a:gd name="connsiteY5" fmla="*/ 2764 h 2490742"/>
                <a:gd name="connsiteX6" fmla="*/ 709126 w 2146040"/>
                <a:gd name="connsiteY6" fmla="*/ 2764 h 2490742"/>
                <a:gd name="connsiteX7" fmla="*/ 1306285 w 2146040"/>
                <a:gd name="connsiteY7" fmla="*/ 2764 h 2490742"/>
                <a:gd name="connsiteX8" fmla="*/ 1623526 w 2146040"/>
                <a:gd name="connsiteY8" fmla="*/ 2764 h 2490742"/>
                <a:gd name="connsiteX9" fmla="*/ 1716832 w 2146040"/>
                <a:gd name="connsiteY9" fmla="*/ 21425 h 2490742"/>
                <a:gd name="connsiteX10" fmla="*/ 1828800 w 2146040"/>
                <a:gd name="connsiteY10" fmla="*/ 77409 h 2490742"/>
                <a:gd name="connsiteX11" fmla="*/ 1866122 w 2146040"/>
                <a:gd name="connsiteY11" fmla="*/ 189376 h 2490742"/>
                <a:gd name="connsiteX12" fmla="*/ 1922106 w 2146040"/>
                <a:gd name="connsiteY12" fmla="*/ 357327 h 2490742"/>
                <a:gd name="connsiteX13" fmla="*/ 1959428 w 2146040"/>
                <a:gd name="connsiteY13" fmla="*/ 562600 h 2490742"/>
                <a:gd name="connsiteX14" fmla="*/ 1978089 w 2146040"/>
                <a:gd name="connsiteY14" fmla="*/ 674568 h 2490742"/>
                <a:gd name="connsiteX15" fmla="*/ 1978089 w 2146040"/>
                <a:gd name="connsiteY15" fmla="*/ 749213 h 2490742"/>
                <a:gd name="connsiteX16" fmla="*/ 1996751 w 2146040"/>
                <a:gd name="connsiteY16" fmla="*/ 805196 h 2490742"/>
                <a:gd name="connsiteX17" fmla="*/ 2146040 w 2146040"/>
                <a:gd name="connsiteY17" fmla="*/ 2490742 h 249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6040" h="2490742">
                  <a:moveTo>
                    <a:pt x="0" y="2354078"/>
                  </a:moveTo>
                  <a:cubicBezTo>
                    <a:pt x="6220" y="1977743"/>
                    <a:pt x="12441" y="1601408"/>
                    <a:pt x="37322" y="1290388"/>
                  </a:cubicBezTo>
                  <a:cubicBezTo>
                    <a:pt x="62203" y="979368"/>
                    <a:pt x="116066" y="679725"/>
                    <a:pt x="149289" y="487956"/>
                  </a:cubicBezTo>
                  <a:cubicBezTo>
                    <a:pt x="182512" y="296187"/>
                    <a:pt x="205556" y="214419"/>
                    <a:pt x="236658" y="139774"/>
                  </a:cubicBezTo>
                  <a:cubicBezTo>
                    <a:pt x="267760" y="65129"/>
                    <a:pt x="297590" y="62921"/>
                    <a:pt x="335902" y="40086"/>
                  </a:cubicBezTo>
                  <a:cubicBezTo>
                    <a:pt x="374214" y="17251"/>
                    <a:pt x="404326" y="8984"/>
                    <a:pt x="466530" y="2764"/>
                  </a:cubicBezTo>
                  <a:cubicBezTo>
                    <a:pt x="528734" y="-3456"/>
                    <a:pt x="709126" y="2764"/>
                    <a:pt x="709126" y="2764"/>
                  </a:cubicBezTo>
                  <a:lnTo>
                    <a:pt x="1306285" y="2764"/>
                  </a:lnTo>
                  <a:cubicBezTo>
                    <a:pt x="1458685" y="2764"/>
                    <a:pt x="1555102" y="-346"/>
                    <a:pt x="1623526" y="2764"/>
                  </a:cubicBezTo>
                  <a:cubicBezTo>
                    <a:pt x="1691950" y="5874"/>
                    <a:pt x="1682620" y="8984"/>
                    <a:pt x="1716832" y="21425"/>
                  </a:cubicBezTo>
                  <a:cubicBezTo>
                    <a:pt x="1751044" y="33866"/>
                    <a:pt x="1803918" y="49417"/>
                    <a:pt x="1828800" y="77409"/>
                  </a:cubicBezTo>
                  <a:cubicBezTo>
                    <a:pt x="1853682" y="105401"/>
                    <a:pt x="1866122" y="189376"/>
                    <a:pt x="1866122" y="189376"/>
                  </a:cubicBezTo>
                  <a:cubicBezTo>
                    <a:pt x="1881673" y="236029"/>
                    <a:pt x="1906555" y="295123"/>
                    <a:pt x="1922106" y="357327"/>
                  </a:cubicBezTo>
                  <a:cubicBezTo>
                    <a:pt x="1937657" y="419531"/>
                    <a:pt x="1950098" y="509727"/>
                    <a:pt x="1959428" y="562600"/>
                  </a:cubicBezTo>
                  <a:cubicBezTo>
                    <a:pt x="1968758" y="615473"/>
                    <a:pt x="1974979" y="643466"/>
                    <a:pt x="1978089" y="674568"/>
                  </a:cubicBezTo>
                  <a:cubicBezTo>
                    <a:pt x="1981199" y="705670"/>
                    <a:pt x="1974979" y="727442"/>
                    <a:pt x="1978089" y="749213"/>
                  </a:cubicBezTo>
                  <a:cubicBezTo>
                    <a:pt x="1981199" y="770984"/>
                    <a:pt x="1968759" y="514941"/>
                    <a:pt x="1996751" y="805196"/>
                  </a:cubicBezTo>
                  <a:cubicBezTo>
                    <a:pt x="2024743" y="1095451"/>
                    <a:pt x="2146040" y="2490742"/>
                    <a:pt x="2146040" y="249074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963B58-F01F-4D9A-B1D3-FEE9C266A8F1}"/>
                </a:ext>
              </a:extLst>
            </p:cNvPr>
            <p:cNvSpPr txBox="1"/>
            <p:nvPr/>
          </p:nvSpPr>
          <p:spPr>
            <a:xfrm>
              <a:off x="3301828" y="803824"/>
              <a:ext cx="1438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h</a:t>
              </a: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= 0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4973D84-DC63-4019-881F-8E25492AFA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1098" y="1600792"/>
              <a:ext cx="0" cy="1736236"/>
            </a:xfrm>
            <a:prstGeom prst="straightConnector1">
              <a:avLst/>
            </a:prstGeom>
            <a:ln w="25400">
              <a:solidFill>
                <a:srgbClr val="8B3A6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24D56AA-AF1B-4279-8BE7-8A3803085AD4}"/>
                    </a:ext>
                  </a:extLst>
                </p:cNvPr>
                <p:cNvSpPr txBox="1"/>
                <p:nvPr/>
              </p:nvSpPr>
              <p:spPr>
                <a:xfrm>
                  <a:off x="3361335" y="2625332"/>
                  <a:ext cx="160922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𝐿𝑛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1−</m:t>
                            </m:r>
                            <m:r>
                              <a:rPr lang="en-US" i="1" smtClean="0">
                                <a:solidFill>
                                  <a:srgbClr val="1F3A6B"/>
                                </a:solidFill>
                                <a:latin typeface="Cambria Math"/>
                                <a:ea typeface="Cambria Math"/>
                              </a:rPr>
                              <m:t>𝜂</m:t>
                            </m:r>
                            <m:r>
                              <a:rPr lang="en-US" i="1" smtClean="0">
                                <a:solidFill>
                                  <a:srgbClr val="8B3A6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oMath>
                    </m:oMathPara>
                  </a14:m>
                  <a:endParaRPr lang="en-US" i="1" dirty="0">
                    <a:solidFill>
                      <a:srgbClr val="1F3A6B"/>
                    </a:solidFill>
                  </a:endParaRPr>
                </a:p>
              </p:txBody>
            </p:sp>
          </mc:Choice>
          <mc:Fallback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24D56AA-AF1B-4279-8BE7-8A3803085A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1335" y="2625332"/>
                  <a:ext cx="1609223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034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9EEDBA3-7BD6-4313-88B2-0FDB2EFD14ED}"/>
                  </a:ext>
                </a:extLst>
              </p:cNvPr>
              <p:cNvSpPr txBox="1"/>
              <p:nvPr/>
            </p:nvSpPr>
            <p:spPr>
              <a:xfrm>
                <a:off x="2159000" y="5524500"/>
                <a:ext cx="136024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𝐿𝑛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en-US" i="1" smtClean="0">
                              <a:solidFill>
                                <a:srgbClr val="1F3A6B"/>
                              </a:solidFill>
                              <a:latin typeface="Cambria Math"/>
                              <a:ea typeface="Cambria Math"/>
                            </a:rPr>
                            <m:t>𝜂</m:t>
                          </m:r>
                          <m:r>
                            <a:rPr lang="en-US" i="1" smtClean="0">
                              <a:solidFill>
                                <a:srgbClr val="8B3A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rgbClr val="1F3A6B"/>
                  </a:solidFill>
                </a:endParaRPr>
              </a:p>
            </p:txBody>
          </p:sp>
        </mc:Choice>
        <mc:Fallback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9EEDBA3-7BD6-4313-88B2-0FDB2EFD1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00" y="5524500"/>
                <a:ext cx="1360244" cy="369332"/>
              </a:xfrm>
              <a:prstGeom prst="rect">
                <a:avLst/>
              </a:prstGeom>
              <a:blipFill>
                <a:blip r:embed="rId10"/>
                <a:stretch>
                  <a:fillRect b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B0F71542-6048-44AB-82BD-4D2869EC5975}"/>
              </a:ext>
            </a:extLst>
          </p:cNvPr>
          <p:cNvSpPr/>
          <p:nvPr/>
        </p:nvSpPr>
        <p:spPr>
          <a:xfrm rot="5400000">
            <a:off x="3048000" y="5207000"/>
            <a:ext cx="115216" cy="466604"/>
          </a:xfrm>
          <a:prstGeom prst="triangle">
            <a:avLst>
              <a:gd name="adj" fmla="val 100000"/>
            </a:avLst>
          </a:prstGeom>
          <a:solidFill>
            <a:srgbClr val="8B3A62"/>
          </a:solidFill>
          <a:ln>
            <a:solidFill>
              <a:srgbClr val="8B3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lloutBg">
            <a:extLst>
              <a:ext uri="{FF2B5EF4-FFF2-40B4-BE49-F238E27FC236}">
                <a16:creationId xmlns:a16="http://schemas.microsoft.com/office/drawing/2014/main" id="{08D31518-20A9-4247-8F49-BB89CF5979CF}"/>
              </a:ext>
            </a:extLst>
          </p:cNvPr>
          <p:cNvSpPr/>
          <p:nvPr/>
        </p:nvSpPr>
        <p:spPr>
          <a:xfrm>
            <a:off x="8509000" y="4064000"/>
            <a:ext cx="3556000" cy="2540000"/>
          </a:xfrm>
          <a:prstGeom prst="roundRect">
            <a:avLst/>
          </a:prstGeom>
          <a:solidFill>
            <a:srgbClr val="F0E8DC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9E26C5C-1F41-4802-9886-45E68498E95F}"/>
              </a:ext>
            </a:extLst>
          </p:cNvPr>
          <p:cNvSpPr txBox="1"/>
          <p:nvPr/>
        </p:nvSpPr>
        <p:spPr>
          <a:xfrm>
            <a:off x="8509000" y="952500"/>
            <a:ext cx="3556000" cy="165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200"/>
              </a:lnSpc>
              <a:spcAft>
                <a:spcPts val="300"/>
              </a:spcAft>
              <a:buNone/>
            </a:pPr>
            <a:r>
              <a:rPr lang="en-US" sz="1800" b="1" dirty="0">
                <a:solidFill>
                  <a:srgbClr val="8B3A62"/>
                </a:solidFill>
                <a:latin typeface="Garamond"/>
              </a:rPr>
              <a:t>Still compounded loss — but reduced:</a:t>
            </a:r>
          </a:p>
          <a:p>
            <a:pPr marL="0" indent="0">
              <a:lnSpc>
                <a:spcPts val="1800"/>
              </a:lnSpc>
              <a:spcAft>
                <a:spcPts val="100"/>
              </a:spcAft>
              <a:buNone/>
            </a:pPr>
            <a:r>
              <a:rPr lang="en-US" sz="1400" i="1" dirty="0">
                <a:solidFill>
                  <a:srgbClr val="1A1A1A"/>
                </a:solidFill>
                <a:latin typeface="Garamond"/>
              </a:rPr>
              <a:t>C</a:t>
            </a:r>
            <a:r>
              <a:rPr lang="en-US" sz="1400" dirty="0">
                <a:solidFill>
                  <a:srgbClr val="1A1A1A"/>
                </a:solidFill>
                <a:latin typeface="Garamond"/>
              </a:rPr>
              <a:t> and </a:t>
            </a:r>
            <a:r>
              <a:rPr lang="en-US" sz="1400" i="1" dirty="0">
                <a:solidFill>
                  <a:srgbClr val="1A1A1A"/>
                </a:solidFill>
                <a:latin typeface="Garamond"/>
              </a:rPr>
              <a:t>C</a:t>
            </a:r>
            <a:r>
              <a:rPr lang="en-US" sz="1400" i="1" baseline="-25000" dirty="0">
                <a:solidFill>
                  <a:srgbClr val="1A1A1A"/>
                </a:solidFill>
                <a:latin typeface="Garamond"/>
              </a:rPr>
              <a:t>sed</a:t>
            </a:r>
            <a:r>
              <a:rPr lang="en-US" sz="1400" dirty="0">
                <a:solidFill>
                  <a:srgbClr val="1A1A1A"/>
                </a:solidFill>
                <a:latin typeface="Garamond"/>
              </a:rPr>
              <a:t> still decrease exponentially per collector passed (</a:t>
            </a:r>
            <a:r>
              <a:rPr lang="en-US" sz="1400" i="1" dirty="0">
                <a:solidFill>
                  <a:srgbClr val="1A1A1A"/>
                </a:solidFill>
                <a:latin typeface="Garamond"/>
              </a:rPr>
              <a:t>N</a:t>
            </a:r>
            <a:r>
              <a:rPr lang="en-US" sz="1400" i="1" baseline="-25000" dirty="0">
                <a:solidFill>
                  <a:srgbClr val="1A1A1A"/>
                </a:solidFill>
                <a:latin typeface="Garamond"/>
              </a:rPr>
              <a:t>c</a:t>
            </a:r>
            <a:r>
              <a:rPr lang="en-US" sz="1400" dirty="0">
                <a:solidFill>
                  <a:srgbClr val="1A1A1A"/>
                </a:solidFill>
                <a:latin typeface="Garamond"/>
              </a:rPr>
              <a:t>) — but with shallower slope.</a:t>
            </a:r>
          </a:p>
        </p:txBody>
      </p:sp>
      <p:sp>
        <p:nvSpPr>
          <p:cNvPr id="5" name="CalloutBar">
            <a:extLst>
              <a:ext uri="{FF2B5EF4-FFF2-40B4-BE49-F238E27FC236}">
                <a16:creationId xmlns:a16="http://schemas.microsoft.com/office/drawing/2014/main" id="{8BAE5A4A-92F6-734D-A8A8-7435D92186F7}"/>
              </a:ext>
            </a:extLst>
          </p:cNvPr>
          <p:cNvSpPr/>
          <p:nvPr/>
        </p:nvSpPr>
        <p:spPr>
          <a:xfrm>
            <a:off x="8509000" y="4064000"/>
            <a:ext cx="76200" cy="2540000"/>
          </a:xfrm>
          <a:prstGeom prst="rect">
            <a:avLst/>
          </a:prstGeom>
          <a:solidFill>
            <a:srgbClr val="C97B84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4D0695-9664-40B9-B590-8F693654ACED}"/>
              </a:ext>
            </a:extLst>
          </p:cNvPr>
          <p:cNvSpPr txBox="1"/>
          <p:nvPr/>
        </p:nvSpPr>
        <p:spPr>
          <a:xfrm>
            <a:off x="8509000" y="2730500"/>
            <a:ext cx="3556000" cy="50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1800" b="1" dirty="0">
                <a:solidFill>
                  <a:srgbClr val="8B3A62"/>
                </a:solidFill>
                <a:latin typeface="Garamond"/>
              </a:rPr>
              <a:t>Works only for the steady-state plateau.</a:t>
            </a:r>
          </a:p>
        </p:txBody>
      </p:sp>
      <p:sp>
        <p:nvSpPr>
          <p:cNvPr id="6" name="CalloutText">
            <a:extLst>
              <a:ext uri="{FF2B5EF4-FFF2-40B4-BE49-F238E27FC236}">
                <a16:creationId xmlns:a16="http://schemas.microsoft.com/office/drawing/2014/main" id="{D6C2C265-8875-2447-B20A-71C099C4EF93}"/>
              </a:ext>
            </a:extLst>
          </p:cNvPr>
          <p:cNvSpPr txBox="1"/>
          <p:nvPr/>
        </p:nvSpPr>
        <p:spPr>
          <a:xfrm>
            <a:off x="8763000" y="4127500"/>
            <a:ext cx="3175000" cy="2413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marL="0" indent="0">
              <a:lnSpc>
                <a:spcPts val="2000"/>
              </a:lnSpc>
              <a:spcAft>
                <a:spcPts val="200"/>
              </a:spcAft>
              <a:buNone/>
            </a:pPr>
            <a:r>
              <a:rPr lang="en-US" sz="1500" b="1" dirty="0">
                <a:solidFill>
                  <a:srgbClr val="C97B84"/>
                </a:solidFill>
                <a:latin typeface="Garamond"/>
              </a:rPr>
              <a:t>So is ηα really constant?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sz="1400" dirty="0">
                <a:solidFill>
                  <a:srgbClr val="1A1A1A"/>
                </a:solidFill>
                <a:latin typeface="Garamond"/>
              </a:rPr>
              <a:t>Experiments say no — the slope flattens further down the column.</a:t>
            </a:r>
          </a:p>
        </p:txBody>
      </p:sp>
    </p:spTree>
    <p:extLst>
      <p:ext uri="{BB962C8B-B14F-4D97-AF65-F5344CB8AC3E}">
        <p14:creationId xmlns:p14="http://schemas.microsoft.com/office/powerpoint/2010/main" val="2604332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4AA9C7-EE84-1E8F-3386-E4D7FADB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374B0BF-2774-BCB4-7175-1362808EFCD6}"/>
              </a:ext>
            </a:extLst>
          </p:cNvPr>
          <p:cNvSpPr txBox="1"/>
          <p:nvPr/>
        </p:nvSpPr>
        <p:spPr>
          <a:xfrm>
            <a:off x="2162405" y="3263818"/>
            <a:ext cx="227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source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0D157A-F8C4-3DF4-231E-48568B424976}"/>
              </a:ext>
            </a:extLst>
          </p:cNvPr>
          <p:cNvSpPr txBox="1"/>
          <p:nvPr/>
        </p:nvSpPr>
        <p:spPr>
          <a:xfrm>
            <a:off x="595772" y="92784"/>
            <a:ext cx="111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A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Constant fractional loss per collector passed doesn’t work under unfavorable conditions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1F3A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Line 31">
            <a:extLst>
              <a:ext uri="{FF2B5EF4-FFF2-40B4-BE49-F238E27FC236}">
                <a16:creationId xmlns:a16="http://schemas.microsoft.com/office/drawing/2014/main" id="{B9F3E5E0-FADC-359C-B48C-7BDACBC26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420" y="520968"/>
            <a:ext cx="11234319" cy="12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24863B-2A77-ACE3-222B-C1C3955177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10179" r="74757" b="4629"/>
          <a:stretch/>
        </p:blipFill>
        <p:spPr bwMode="auto">
          <a:xfrm>
            <a:off x="5093029" y="680008"/>
            <a:ext cx="1270108" cy="47594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CD7FB78-D8FF-93C6-2CF1-002FB7279EAF}"/>
              </a:ext>
            </a:extLst>
          </p:cNvPr>
          <p:cNvGrpSpPr/>
          <p:nvPr/>
        </p:nvGrpSpPr>
        <p:grpSpPr>
          <a:xfrm>
            <a:off x="1869384" y="3585562"/>
            <a:ext cx="2850550" cy="2577498"/>
            <a:chOff x="838200" y="885371"/>
            <a:chExt cx="5402943" cy="3773715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D06C67D-5918-D1DC-8A58-6DF76F33C8A3}"/>
                </a:ext>
              </a:extLst>
            </p:cNvPr>
            <p:cNvCxnSpPr/>
            <p:nvPr/>
          </p:nvCxnSpPr>
          <p:spPr>
            <a:xfrm flipH="1">
              <a:off x="838200" y="885371"/>
              <a:ext cx="25400" cy="3762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596621B-2AD9-8462-B7E6-3F803D17F44D}"/>
                </a:ext>
              </a:extLst>
            </p:cNvPr>
            <p:cNvCxnSpPr/>
            <p:nvPr/>
          </p:nvCxnSpPr>
          <p:spPr>
            <a:xfrm>
              <a:off x="847998" y="4651830"/>
              <a:ext cx="5393145" cy="7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F3B3B2E-45C5-DE6C-AB3F-3B68C8CA3AA5}"/>
              </a:ext>
            </a:extLst>
          </p:cNvPr>
          <p:cNvSpPr txBox="1"/>
          <p:nvPr/>
        </p:nvSpPr>
        <p:spPr>
          <a:xfrm rot="16200000">
            <a:off x="943054" y="4622687"/>
            <a:ext cx="119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</a:t>
            </a:r>
            <a:endParaRPr kumimoji="0" lang="en-US" sz="18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ADE073D-8010-570E-3CF9-0B092722C845}"/>
              </a:ext>
            </a:extLst>
          </p:cNvPr>
          <p:cNvCxnSpPr>
            <a:cxnSpLocks/>
          </p:cNvCxnSpPr>
          <p:nvPr/>
        </p:nvCxnSpPr>
        <p:spPr>
          <a:xfrm>
            <a:off x="1894428" y="3954120"/>
            <a:ext cx="2671748" cy="2015333"/>
          </a:xfrm>
          <a:prstGeom prst="line">
            <a:avLst/>
          </a:prstGeom>
          <a:ln w="25400">
            <a:solidFill>
              <a:srgbClr val="1F3A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C61BE70-86CA-0F39-B2EE-2EF2E5D6F799}"/>
              </a:ext>
            </a:extLst>
          </p:cNvPr>
          <p:cNvSpPr txBox="1"/>
          <p:nvPr/>
        </p:nvSpPr>
        <p:spPr>
          <a:xfrm>
            <a:off x="2137361" y="6100323"/>
            <a:ext cx="227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source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A4A67BA-F275-3FC7-65E6-161C69FFB029}"/>
              </a:ext>
            </a:extLst>
          </p:cNvPr>
          <p:cNvSpPr txBox="1"/>
          <p:nvPr/>
        </p:nvSpPr>
        <p:spPr>
          <a:xfrm>
            <a:off x="2103647" y="3983150"/>
            <a:ext cx="143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3A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Favorable</a:t>
            </a:r>
          </a:p>
        </p:txBody>
      </p:sp>
      <p:pic>
        <p:nvPicPr>
          <p:cNvPr id="74" name="Picture 6" descr="000_0105">
            <a:extLst>
              <a:ext uri="{FF2B5EF4-FFF2-40B4-BE49-F238E27FC236}">
                <a16:creationId xmlns:a16="http://schemas.microsoft.com/office/drawing/2014/main" id="{540F677C-5F06-9223-750D-004A20225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6" t="14779" r="55370" b="16687"/>
          <a:stretch/>
        </p:blipFill>
        <p:spPr bwMode="auto">
          <a:xfrm>
            <a:off x="667662" y="783780"/>
            <a:ext cx="699358" cy="530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123C0CA-AE05-8282-07F6-C67BFC13428D}"/>
              </a:ext>
            </a:extLst>
          </p:cNvPr>
          <p:cNvGrpSpPr/>
          <p:nvPr/>
        </p:nvGrpSpPr>
        <p:grpSpPr>
          <a:xfrm>
            <a:off x="1894428" y="749057"/>
            <a:ext cx="2850550" cy="2577498"/>
            <a:chOff x="838200" y="885371"/>
            <a:chExt cx="5402943" cy="377371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03597D7-B7EB-C582-3FB3-50BD7B4A53DB}"/>
                </a:ext>
              </a:extLst>
            </p:cNvPr>
            <p:cNvCxnSpPr/>
            <p:nvPr/>
          </p:nvCxnSpPr>
          <p:spPr>
            <a:xfrm flipH="1">
              <a:off x="838200" y="885371"/>
              <a:ext cx="25400" cy="3762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332D883-5885-37F5-55B0-90F03324E093}"/>
                </a:ext>
              </a:extLst>
            </p:cNvPr>
            <p:cNvCxnSpPr/>
            <p:nvPr/>
          </p:nvCxnSpPr>
          <p:spPr>
            <a:xfrm>
              <a:off x="847998" y="4651830"/>
              <a:ext cx="5393145" cy="7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9AC3F8-107D-4E15-4F7E-B5FB86CAD4D0}"/>
              </a:ext>
            </a:extLst>
          </p:cNvPr>
          <p:cNvSpPr txBox="1"/>
          <p:nvPr/>
        </p:nvSpPr>
        <p:spPr>
          <a:xfrm rot="16200000">
            <a:off x="1156996" y="1794808"/>
            <a:ext cx="82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</a:t>
            </a:r>
            <a:endParaRPr kumimoji="0" lang="en-US" sz="18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FD700A-3FEB-0351-129E-2F10D081C1C9}"/>
              </a:ext>
            </a:extLst>
          </p:cNvPr>
          <p:cNvCxnSpPr>
            <a:cxnSpLocks/>
          </p:cNvCxnSpPr>
          <p:nvPr/>
        </p:nvCxnSpPr>
        <p:spPr>
          <a:xfrm>
            <a:off x="1919472" y="1117615"/>
            <a:ext cx="2671748" cy="2015333"/>
          </a:xfrm>
          <a:prstGeom prst="line">
            <a:avLst/>
          </a:prstGeom>
          <a:ln w="25400">
            <a:solidFill>
              <a:srgbClr val="1F3A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D08A7E-456F-9093-947A-5763B3B68431}"/>
              </a:ext>
            </a:extLst>
          </p:cNvPr>
          <p:cNvSpPr txBox="1"/>
          <p:nvPr/>
        </p:nvSpPr>
        <p:spPr>
          <a:xfrm>
            <a:off x="2133131" y="1117148"/>
            <a:ext cx="143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3A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Favorable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F810A9-8285-C6BD-3277-0E050FD2B91C}"/>
              </a:ext>
            </a:extLst>
          </p:cNvPr>
          <p:cNvSpPr txBox="1"/>
          <p:nvPr/>
        </p:nvSpPr>
        <p:spPr>
          <a:xfrm>
            <a:off x="7556500" y="762000"/>
            <a:ext cx="4445000" cy="279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000"/>
              </a:lnSpc>
              <a:spcAft>
                <a:spcPts val="200"/>
              </a:spcAft>
              <a:buNone/>
            </a:pPr>
            <a:r>
              <a:rPr lang="en-US" sz="1800" b="1" dirty="0">
                <a:solidFill>
                  <a:srgbClr val="1F3A6B"/>
                </a:solidFill>
                <a:latin typeface="Calibri"/>
              </a:rPr>
              <a:t>Non-exponential even when these are negligible:</a:t>
            </a:r>
          </a:p>
          <a:p>
            <a:pPr marL="0" indent="0">
              <a:lnSpc>
                <a:spcPts val="1700"/>
              </a:lnSpc>
              <a:spcAft>
                <a:spcPts val="100"/>
              </a:spcAft>
              <a:buNone/>
            </a:pPr>
            <a:r>
              <a:rPr lang="en-US" sz="1400" dirty="0">
                <a:solidFill>
                  <a:srgbClr val="1A1A1A"/>
                </a:solidFill>
                <a:latin typeface="Calibri"/>
              </a:rPr>
              <a:t>Colloid size &amp; surface variation • Collector size &amp; surface variation • Straining • Detachment</a:t>
            </a:r>
          </a:p>
          <a:p>
            <a:pPr marL="0" indent="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800" b="1" dirty="0">
                <a:solidFill>
                  <a:srgbClr val="1F3A6B"/>
                </a:solidFill>
                <a:latin typeface="Calibri"/>
              </a:rPr>
              <a:t>And observed for: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sz="1400" dirty="0">
                <a:solidFill>
                  <a:srgbClr val="1A1A1A"/>
                </a:solidFill>
                <a:latin typeface="Calibri"/>
              </a:rPr>
              <a:t>Bacteria • Viruses • Protozoa • Clays • Engineered nanomaterials • Engineered nano- and microplastics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CFA133-6F2D-4232-A6E9-D16D86DC5BEE}"/>
              </a:ext>
            </a:extLst>
          </p:cNvPr>
          <p:cNvGrpSpPr/>
          <p:nvPr/>
        </p:nvGrpSpPr>
        <p:grpSpPr>
          <a:xfrm>
            <a:off x="1750758" y="749057"/>
            <a:ext cx="4715076" cy="5587975"/>
            <a:chOff x="1750758" y="749057"/>
            <a:chExt cx="4715076" cy="5587975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B610865-A6E1-42F9-056A-D1CB7850835E}"/>
                </a:ext>
              </a:extLst>
            </p:cNvPr>
            <p:cNvSpPr txBox="1"/>
            <p:nvPr/>
          </p:nvSpPr>
          <p:spPr>
            <a:xfrm>
              <a:off x="1750758" y="5370498"/>
              <a:ext cx="2940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Unfavorable nonmonotonic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565939-9744-9A4F-E4B5-53514A6A94A0}"/>
                </a:ext>
              </a:extLst>
            </p:cNvPr>
            <p:cNvSpPr txBox="1"/>
            <p:nvPr/>
          </p:nvSpPr>
          <p:spPr>
            <a:xfrm>
              <a:off x="1876083" y="2827260"/>
              <a:ext cx="3069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Unfavorable multiexponential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0258B4E-2E13-B543-C9A6-1F3769BD3E66}"/>
                </a:ext>
              </a:extLst>
            </p:cNvPr>
            <p:cNvGrpSpPr/>
            <p:nvPr/>
          </p:nvGrpSpPr>
          <p:grpSpPr>
            <a:xfrm>
              <a:off x="5197866" y="749057"/>
              <a:ext cx="1267968" cy="5587975"/>
              <a:chOff x="5197866" y="749057"/>
              <a:chExt cx="1267968" cy="5587975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FBA3696-CFE3-662C-17D4-04E5D0B194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8554" y="749057"/>
                <a:ext cx="1097280" cy="5587975"/>
              </a:xfrm>
              <a:prstGeom prst="line">
                <a:avLst/>
              </a:prstGeom>
              <a:ln w="762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A3A677B-3DC6-16C5-9DE2-E31DCE6262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97866" y="749057"/>
                <a:ext cx="1165271" cy="5587975"/>
              </a:xfrm>
              <a:prstGeom prst="line">
                <a:avLst/>
              </a:prstGeom>
              <a:ln w="762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2D81D8A-AFA1-7C19-6166-8E7252C47D6F}"/>
                </a:ext>
              </a:extLst>
            </p:cNvPr>
            <p:cNvGrpSpPr/>
            <p:nvPr/>
          </p:nvGrpSpPr>
          <p:grpSpPr>
            <a:xfrm>
              <a:off x="1926361" y="1916771"/>
              <a:ext cx="2734189" cy="1016668"/>
              <a:chOff x="1238250" y="3810000"/>
              <a:chExt cx="3639206" cy="1981200"/>
            </a:xfrm>
          </p:grpSpPr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F07AB1DA-03ED-4959-F05B-AC139CC72CE3}"/>
                  </a:ext>
                </a:extLst>
              </p:cNvPr>
              <p:cNvSpPr/>
              <p:nvPr/>
            </p:nvSpPr>
            <p:spPr>
              <a:xfrm>
                <a:off x="1238250" y="3810000"/>
                <a:ext cx="2058746" cy="1828800"/>
              </a:xfrm>
              <a:custGeom>
                <a:avLst/>
                <a:gdLst>
                  <a:gd name="connsiteX0" fmla="*/ 0 w 3004458"/>
                  <a:gd name="connsiteY0" fmla="*/ 0 h 1367085"/>
                  <a:gd name="connsiteX1" fmla="*/ 188686 w 3004458"/>
                  <a:gd name="connsiteY1" fmla="*/ 217715 h 1367085"/>
                  <a:gd name="connsiteX2" fmla="*/ 566058 w 3004458"/>
                  <a:gd name="connsiteY2" fmla="*/ 522515 h 1367085"/>
                  <a:gd name="connsiteX3" fmla="*/ 1074058 w 3004458"/>
                  <a:gd name="connsiteY3" fmla="*/ 841829 h 1367085"/>
                  <a:gd name="connsiteX4" fmla="*/ 1567543 w 3004458"/>
                  <a:gd name="connsiteY4" fmla="*/ 1059543 h 1367085"/>
                  <a:gd name="connsiteX5" fmla="*/ 2177143 w 3004458"/>
                  <a:gd name="connsiteY5" fmla="*/ 1233715 h 1367085"/>
                  <a:gd name="connsiteX6" fmla="*/ 2844800 w 3004458"/>
                  <a:gd name="connsiteY6" fmla="*/ 1349829 h 1367085"/>
                  <a:gd name="connsiteX7" fmla="*/ 3004458 w 3004458"/>
                  <a:gd name="connsiteY7" fmla="*/ 1364343 h 136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4458" h="1367085">
                    <a:moveTo>
                      <a:pt x="0" y="0"/>
                    </a:moveTo>
                    <a:cubicBezTo>
                      <a:pt x="47171" y="65314"/>
                      <a:pt x="94343" y="130629"/>
                      <a:pt x="188686" y="217715"/>
                    </a:cubicBezTo>
                    <a:cubicBezTo>
                      <a:pt x="283029" y="304801"/>
                      <a:pt x="418496" y="418496"/>
                      <a:pt x="566058" y="522515"/>
                    </a:cubicBezTo>
                    <a:cubicBezTo>
                      <a:pt x="713620" y="626534"/>
                      <a:pt x="907144" y="752324"/>
                      <a:pt x="1074058" y="841829"/>
                    </a:cubicBezTo>
                    <a:cubicBezTo>
                      <a:pt x="1240972" y="931334"/>
                      <a:pt x="1383696" y="994229"/>
                      <a:pt x="1567543" y="1059543"/>
                    </a:cubicBezTo>
                    <a:cubicBezTo>
                      <a:pt x="1751390" y="1124857"/>
                      <a:pt x="1964267" y="1185334"/>
                      <a:pt x="2177143" y="1233715"/>
                    </a:cubicBezTo>
                    <a:cubicBezTo>
                      <a:pt x="2390019" y="1282096"/>
                      <a:pt x="2706914" y="1328058"/>
                      <a:pt x="2844800" y="1349829"/>
                    </a:cubicBezTo>
                    <a:cubicBezTo>
                      <a:pt x="2982686" y="1371600"/>
                      <a:pt x="2993572" y="1367971"/>
                      <a:pt x="3004458" y="1364343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91A64EB-EF5D-83F7-CD2B-B5D8E0CFEDFA}"/>
                  </a:ext>
                </a:extLst>
              </p:cNvPr>
              <p:cNvCxnSpPr/>
              <p:nvPr/>
            </p:nvCxnSpPr>
            <p:spPr>
              <a:xfrm>
                <a:off x="3296995" y="5638800"/>
                <a:ext cx="1580461" cy="1524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C2851D7-E1C5-48F3-3CD8-AB133D157B44}"/>
                </a:ext>
              </a:extLst>
            </p:cNvPr>
            <p:cNvSpPr/>
            <p:nvPr/>
          </p:nvSpPr>
          <p:spPr>
            <a:xfrm>
              <a:off x="1922280" y="4567914"/>
              <a:ext cx="2476463" cy="943986"/>
            </a:xfrm>
            <a:custGeom>
              <a:avLst/>
              <a:gdLst>
                <a:gd name="connsiteX0" fmla="*/ 0 w 2584704"/>
                <a:gd name="connsiteY0" fmla="*/ 345984 h 1004352"/>
                <a:gd name="connsiteX1" fmla="*/ 146304 w 2584704"/>
                <a:gd name="connsiteY1" fmla="*/ 199680 h 1004352"/>
                <a:gd name="connsiteX2" fmla="*/ 390144 w 2584704"/>
                <a:gd name="connsiteY2" fmla="*/ 65568 h 1004352"/>
                <a:gd name="connsiteX3" fmla="*/ 658368 w 2584704"/>
                <a:gd name="connsiteY3" fmla="*/ 4608 h 1004352"/>
                <a:gd name="connsiteX4" fmla="*/ 1072896 w 2584704"/>
                <a:gd name="connsiteY4" fmla="*/ 28992 h 1004352"/>
                <a:gd name="connsiteX5" fmla="*/ 1511808 w 2584704"/>
                <a:gd name="connsiteY5" fmla="*/ 224064 h 1004352"/>
                <a:gd name="connsiteX6" fmla="*/ 1950720 w 2584704"/>
                <a:gd name="connsiteY6" fmla="*/ 528864 h 1004352"/>
                <a:gd name="connsiteX7" fmla="*/ 2316480 w 2584704"/>
                <a:gd name="connsiteY7" fmla="*/ 833664 h 1004352"/>
                <a:gd name="connsiteX8" fmla="*/ 2584704 w 2584704"/>
                <a:gd name="connsiteY8" fmla="*/ 1004352 h 100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4704" h="1004352">
                  <a:moveTo>
                    <a:pt x="0" y="345984"/>
                  </a:moveTo>
                  <a:cubicBezTo>
                    <a:pt x="40640" y="296200"/>
                    <a:pt x="81280" y="246416"/>
                    <a:pt x="146304" y="199680"/>
                  </a:cubicBezTo>
                  <a:cubicBezTo>
                    <a:pt x="211328" y="152944"/>
                    <a:pt x="304800" y="98080"/>
                    <a:pt x="390144" y="65568"/>
                  </a:cubicBezTo>
                  <a:cubicBezTo>
                    <a:pt x="475488" y="33056"/>
                    <a:pt x="544576" y="10704"/>
                    <a:pt x="658368" y="4608"/>
                  </a:cubicBezTo>
                  <a:cubicBezTo>
                    <a:pt x="772160" y="-1488"/>
                    <a:pt x="930656" y="-7584"/>
                    <a:pt x="1072896" y="28992"/>
                  </a:cubicBezTo>
                  <a:cubicBezTo>
                    <a:pt x="1215136" y="65568"/>
                    <a:pt x="1365504" y="140752"/>
                    <a:pt x="1511808" y="224064"/>
                  </a:cubicBezTo>
                  <a:cubicBezTo>
                    <a:pt x="1658112" y="307376"/>
                    <a:pt x="1816608" y="427264"/>
                    <a:pt x="1950720" y="528864"/>
                  </a:cubicBezTo>
                  <a:cubicBezTo>
                    <a:pt x="2084832" y="630464"/>
                    <a:pt x="2210816" y="754416"/>
                    <a:pt x="2316480" y="833664"/>
                  </a:cubicBezTo>
                  <a:cubicBezTo>
                    <a:pt x="2422144" y="912912"/>
                    <a:pt x="2503424" y="958632"/>
                    <a:pt x="2584704" y="100435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CC9765-3CFC-42E9-8EA5-80B7C062964C}"/>
              </a:ext>
            </a:extLst>
          </p:cNvPr>
          <p:cNvGrpSpPr/>
          <p:nvPr/>
        </p:nvGrpSpPr>
        <p:grpSpPr>
          <a:xfrm>
            <a:off x="1926361" y="1916771"/>
            <a:ext cx="5309245" cy="4779531"/>
            <a:chOff x="1926361" y="1916771"/>
            <a:chExt cx="5309245" cy="477953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716FC38-9128-6852-0DF0-FD5544EE1EE0}"/>
                    </a:ext>
                  </a:extLst>
                </p:cNvPr>
                <p:cNvSpPr txBox="1"/>
                <p:nvPr/>
              </p:nvSpPr>
              <p:spPr>
                <a:xfrm>
                  <a:off x="4972564" y="5468796"/>
                  <a:ext cx="1840697" cy="6597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𝐶</m:t>
                            </m:r>
                          </m:num>
                          <m:den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1−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1F3A6B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  <a:cs typeface="+mn-cs"/>
                                  </a:rPr>
                                  <m:t>𝜂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𝛼</m:t>
                                </m:r>
                              </m:e>
                            </m:d>
                          </m:e>
                          <m:sup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716FC38-9128-6852-0DF0-FD5544EE1E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2564" y="5468796"/>
                  <a:ext cx="1840697" cy="6597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BBE5968-E999-E7B4-4F76-DD932FAD3107}"/>
                    </a:ext>
                  </a:extLst>
                </p:cNvPr>
                <p:cNvSpPr txBox="1"/>
                <p:nvPr/>
              </p:nvSpPr>
              <p:spPr>
                <a:xfrm>
                  <a:off x="4794425" y="6036506"/>
                  <a:ext cx="2441181" cy="6597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𝐿𝑛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𝐿𝑛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1−</m:t>
                            </m:r>
                            <m:r>
                              <a:rPr lang="en-US" i="1" smtClean="0">
                                <a:solidFill>
                                  <a:srgbClr val="1F3A6B"/>
                                </a:solidFill>
                                <a:latin typeface="Cambria Math"/>
                                <a:ea typeface="Cambria Math"/>
                              </a:rPr>
                              <m:t>𝜂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oMath>
                    </m:oMathPara>
                  </a14:m>
                  <a:endParaRPr lang="en-US" i="1" dirty="0"/>
                </a:p>
              </p:txBody>
            </p:sp>
          </mc:Choice>
          <mc:Fallback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BBE5968-E999-E7B4-4F76-DD932FAD31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425" y="6036506"/>
                  <a:ext cx="2441181" cy="65979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07D061-3023-462E-A609-3220086472A9}"/>
                </a:ext>
              </a:extLst>
            </p:cNvPr>
            <p:cNvCxnSpPr>
              <a:stCxn id="47" idx="0"/>
            </p:cNvCxnSpPr>
            <p:nvPr/>
          </p:nvCxnSpPr>
          <p:spPr>
            <a:xfrm>
              <a:off x="1926361" y="1916771"/>
              <a:ext cx="2664859" cy="612062"/>
            </a:xfrm>
            <a:prstGeom prst="line">
              <a:avLst/>
            </a:prstGeom>
            <a:ln w="25400">
              <a:solidFill>
                <a:srgbClr val="8B3A6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BAF2533-6429-41F5-A30A-695B90AF0BFB}"/>
                </a:ext>
              </a:extLst>
            </p:cNvPr>
            <p:cNvCxnSpPr/>
            <p:nvPr/>
          </p:nvCxnSpPr>
          <p:spPr>
            <a:xfrm>
              <a:off x="1969869" y="4892282"/>
              <a:ext cx="2664859" cy="612062"/>
            </a:xfrm>
            <a:prstGeom prst="line">
              <a:avLst/>
            </a:prstGeom>
            <a:ln w="25400">
              <a:solidFill>
                <a:srgbClr val="8B3A6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akeawayBG">
            <a:extLst>
              <a:ext uri="{FF2B5EF4-FFF2-40B4-BE49-F238E27FC236}">
                <a16:creationId xmlns:a16="http://schemas.microsoft.com/office/drawing/2014/main" id="{6AF51C86-883D-FD4C-952E-8ED23C8175B3}"/>
              </a:ext>
            </a:extLst>
          </p:cNvPr>
          <p:cNvSpPr/>
          <p:nvPr/>
        </p:nvSpPr>
        <p:spPr>
          <a:xfrm>
            <a:off x="7556500" y="3683000"/>
            <a:ext cx="4445000" cy="2794000"/>
          </a:xfrm>
          <a:prstGeom prst="roundRect">
            <a:avLst/>
          </a:prstGeom>
          <a:solidFill>
            <a:srgbClr val="F0E8DC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6" name="TakeawayAccent">
            <a:extLst>
              <a:ext uri="{FF2B5EF4-FFF2-40B4-BE49-F238E27FC236}">
                <a16:creationId xmlns:a16="http://schemas.microsoft.com/office/drawing/2014/main" id="{48A6F04C-F8DF-5642-BFA7-724F26CCF02E}"/>
              </a:ext>
            </a:extLst>
          </p:cNvPr>
          <p:cNvSpPr/>
          <p:nvPr/>
        </p:nvSpPr>
        <p:spPr>
          <a:xfrm>
            <a:off x="7556500" y="3683000"/>
            <a:ext cx="76200" cy="2794000"/>
          </a:xfrm>
          <a:prstGeom prst="rect">
            <a:avLst/>
          </a:prstGeom>
          <a:solidFill>
            <a:srgbClr val="C97B84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8" name="TakeawayText">
            <a:extLst>
              <a:ext uri="{FF2B5EF4-FFF2-40B4-BE49-F238E27FC236}">
                <a16:creationId xmlns:a16="http://schemas.microsoft.com/office/drawing/2014/main" id="{92BF3703-943A-CD4C-98E7-11420F3EB508}"/>
              </a:ext>
            </a:extLst>
          </p:cNvPr>
          <p:cNvSpPr txBox="1"/>
          <p:nvPr/>
        </p:nvSpPr>
        <p:spPr>
          <a:xfrm>
            <a:off x="7810500" y="3683000"/>
            <a:ext cx="4064000" cy="2794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marL="0" indent="0">
              <a:lnSpc>
                <a:spcPts val="2000"/>
              </a:lnSpc>
              <a:spcAft>
                <a:spcPts val="400"/>
              </a:spcAft>
              <a:buNone/>
            </a:pPr>
            <a:r>
              <a:rPr lang="en-US" sz="1600" b="1" dirty="0">
                <a:solidFill>
                  <a:srgbClr val="8B3A62"/>
                </a:solidFill>
                <a:latin typeface="Garamond"/>
              </a:rPr>
              <a:t>So what’s going on?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sz="1400" dirty="0">
                <a:solidFill>
                  <a:srgbClr val="1A1A1A"/>
                </a:solidFill>
                <a:latin typeface="Garamond"/>
              </a:rPr>
              <a:t>The single-collector fractional-loss picture cannot explain what experiments routinely show. We need a different paradigm.</a:t>
            </a:r>
          </a:p>
        </p:txBody>
      </p:sp>
    </p:spTree>
    <p:extLst>
      <p:ext uri="{BB962C8B-B14F-4D97-AF65-F5344CB8AC3E}">
        <p14:creationId xmlns:p14="http://schemas.microsoft.com/office/powerpoint/2010/main" val="378049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DBE15-9784-9950-2B48-A2E7D5783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F0BDF4-248C-53B7-BD3D-984A80839932}"/>
              </a:ext>
            </a:extLst>
          </p:cNvPr>
          <p:cNvSpPr txBox="1"/>
          <p:nvPr/>
        </p:nvSpPr>
        <p:spPr>
          <a:xfrm>
            <a:off x="571500" y="139700"/>
            <a:ext cx="1134110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A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Modest distance of the non-exponential portion –does it deserve attention?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1F3A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Line 31">
            <a:extLst>
              <a:ext uri="{FF2B5EF4-FFF2-40B4-BE49-F238E27FC236}">
                <a16:creationId xmlns:a16="http://schemas.microsoft.com/office/drawing/2014/main" id="{BBB06E33-9091-73A2-CB23-F04973B1D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420" y="574758"/>
            <a:ext cx="11234319" cy="12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6" descr="000_0105">
            <a:extLst>
              <a:ext uri="{FF2B5EF4-FFF2-40B4-BE49-F238E27FC236}">
                <a16:creationId xmlns:a16="http://schemas.microsoft.com/office/drawing/2014/main" id="{5130A1F5-8B19-45B0-9526-154501A99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6" t="14779" r="55370" b="16687"/>
          <a:stretch/>
        </p:blipFill>
        <p:spPr bwMode="auto">
          <a:xfrm>
            <a:off x="228600" y="762000"/>
            <a:ext cx="6731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4E66588-69A0-D3DA-00F9-FEC9D96B8AB8}"/>
              </a:ext>
            </a:extLst>
          </p:cNvPr>
          <p:cNvGrpSpPr/>
          <p:nvPr/>
        </p:nvGrpSpPr>
        <p:grpSpPr>
          <a:xfrm>
            <a:off x="2097435" y="729496"/>
            <a:ext cx="2844800" cy="2590800"/>
            <a:chOff x="838200" y="885371"/>
            <a:chExt cx="4098598" cy="376645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296442D-14F4-1882-8FBC-CC099AFE01D6}"/>
                </a:ext>
              </a:extLst>
            </p:cNvPr>
            <p:cNvCxnSpPr/>
            <p:nvPr/>
          </p:nvCxnSpPr>
          <p:spPr>
            <a:xfrm flipH="1">
              <a:off x="838200" y="885371"/>
              <a:ext cx="25400" cy="3762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4508FD-4F16-1746-4E19-D71E88552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999" y="4648172"/>
              <a:ext cx="4088799" cy="36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7885579-1E65-61E9-4163-7F54FF92256C}"/>
              </a:ext>
            </a:extLst>
          </p:cNvPr>
          <p:cNvSpPr txBox="1"/>
          <p:nvPr/>
        </p:nvSpPr>
        <p:spPr>
          <a:xfrm>
            <a:off x="1184974" y="1695987"/>
            <a:ext cx="810590" cy="927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Log C/C</a:t>
            </a:r>
            <a:r>
              <a:rPr lang="en-US" b="1" baseline="-25000" dirty="0"/>
              <a:t>0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(at L)</a:t>
            </a:r>
            <a:endParaRPr lang="en-US" b="1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B5725-DA77-B1B2-163D-F58EDE4C0F43}"/>
              </a:ext>
            </a:extLst>
          </p:cNvPr>
          <p:cNvSpPr txBox="1"/>
          <p:nvPr/>
        </p:nvSpPr>
        <p:spPr>
          <a:xfrm>
            <a:off x="2419699" y="2120360"/>
            <a:ext cx="143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1F3A6B"/>
                </a:solidFill>
              </a:rPr>
              <a:t>Favorable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662497DC-2836-8897-2875-CA003A4DB84D}"/>
              </a:ext>
            </a:extLst>
          </p:cNvPr>
          <p:cNvSpPr/>
          <p:nvPr/>
        </p:nvSpPr>
        <p:spPr>
          <a:xfrm>
            <a:off x="2107374" y="2075677"/>
            <a:ext cx="1950946" cy="1230555"/>
          </a:xfrm>
          <a:custGeom>
            <a:avLst/>
            <a:gdLst>
              <a:gd name="connsiteX0" fmla="*/ 0 w 4788213"/>
              <a:gd name="connsiteY0" fmla="*/ 2354078 h 2354078"/>
              <a:gd name="connsiteX1" fmla="*/ 37322 w 4788213"/>
              <a:gd name="connsiteY1" fmla="*/ 1290388 h 2354078"/>
              <a:gd name="connsiteX2" fmla="*/ 149289 w 4788213"/>
              <a:gd name="connsiteY2" fmla="*/ 487956 h 2354078"/>
              <a:gd name="connsiteX3" fmla="*/ 242596 w 4788213"/>
              <a:gd name="connsiteY3" fmla="*/ 96070 h 2354078"/>
              <a:gd name="connsiteX4" fmla="*/ 335902 w 4788213"/>
              <a:gd name="connsiteY4" fmla="*/ 40086 h 2354078"/>
              <a:gd name="connsiteX5" fmla="*/ 466530 w 4788213"/>
              <a:gd name="connsiteY5" fmla="*/ 2764 h 2354078"/>
              <a:gd name="connsiteX6" fmla="*/ 709126 w 4788213"/>
              <a:gd name="connsiteY6" fmla="*/ 2764 h 2354078"/>
              <a:gd name="connsiteX7" fmla="*/ 1306285 w 4788213"/>
              <a:gd name="connsiteY7" fmla="*/ 2764 h 2354078"/>
              <a:gd name="connsiteX8" fmla="*/ 1623526 w 4788213"/>
              <a:gd name="connsiteY8" fmla="*/ 2764 h 2354078"/>
              <a:gd name="connsiteX9" fmla="*/ 1716832 w 4788213"/>
              <a:gd name="connsiteY9" fmla="*/ 21425 h 2354078"/>
              <a:gd name="connsiteX10" fmla="*/ 1828800 w 4788213"/>
              <a:gd name="connsiteY10" fmla="*/ 77409 h 2354078"/>
              <a:gd name="connsiteX11" fmla="*/ 1866122 w 4788213"/>
              <a:gd name="connsiteY11" fmla="*/ 189376 h 2354078"/>
              <a:gd name="connsiteX12" fmla="*/ 1922106 w 4788213"/>
              <a:gd name="connsiteY12" fmla="*/ 357327 h 2354078"/>
              <a:gd name="connsiteX13" fmla="*/ 1959428 w 4788213"/>
              <a:gd name="connsiteY13" fmla="*/ 562600 h 2354078"/>
              <a:gd name="connsiteX14" fmla="*/ 1978089 w 4788213"/>
              <a:gd name="connsiteY14" fmla="*/ 674568 h 2354078"/>
              <a:gd name="connsiteX15" fmla="*/ 1978089 w 4788213"/>
              <a:gd name="connsiteY15" fmla="*/ 749213 h 2354078"/>
              <a:gd name="connsiteX16" fmla="*/ 1996751 w 4788213"/>
              <a:gd name="connsiteY16" fmla="*/ 805196 h 2354078"/>
              <a:gd name="connsiteX17" fmla="*/ 2052734 w 4788213"/>
              <a:gd name="connsiteY17" fmla="*/ 842519 h 2354078"/>
              <a:gd name="connsiteX18" fmla="*/ 2108718 w 4788213"/>
              <a:gd name="connsiteY18" fmla="*/ 879841 h 2354078"/>
              <a:gd name="connsiteX19" fmla="*/ 2239347 w 4788213"/>
              <a:gd name="connsiteY19" fmla="*/ 898503 h 2354078"/>
              <a:gd name="connsiteX20" fmla="*/ 2463281 w 4788213"/>
              <a:gd name="connsiteY20" fmla="*/ 935825 h 2354078"/>
              <a:gd name="connsiteX21" fmla="*/ 3097763 w 4788213"/>
              <a:gd name="connsiteY21" fmla="*/ 1010470 h 2354078"/>
              <a:gd name="connsiteX22" fmla="*/ 4124130 w 4788213"/>
              <a:gd name="connsiteY22" fmla="*/ 1159760 h 2354078"/>
              <a:gd name="connsiteX23" fmla="*/ 4739951 w 4788213"/>
              <a:gd name="connsiteY23" fmla="*/ 1253066 h 2354078"/>
              <a:gd name="connsiteX24" fmla="*/ 4702628 w 4788213"/>
              <a:gd name="connsiteY24" fmla="*/ 1253066 h 2354078"/>
              <a:gd name="connsiteX0" fmla="*/ 0 w 4739951"/>
              <a:gd name="connsiteY0" fmla="*/ 2354078 h 2354078"/>
              <a:gd name="connsiteX1" fmla="*/ 37322 w 4739951"/>
              <a:gd name="connsiteY1" fmla="*/ 1290388 h 2354078"/>
              <a:gd name="connsiteX2" fmla="*/ 149289 w 4739951"/>
              <a:gd name="connsiteY2" fmla="*/ 487956 h 2354078"/>
              <a:gd name="connsiteX3" fmla="*/ 242596 w 4739951"/>
              <a:gd name="connsiteY3" fmla="*/ 96070 h 2354078"/>
              <a:gd name="connsiteX4" fmla="*/ 335902 w 4739951"/>
              <a:gd name="connsiteY4" fmla="*/ 40086 h 2354078"/>
              <a:gd name="connsiteX5" fmla="*/ 466530 w 4739951"/>
              <a:gd name="connsiteY5" fmla="*/ 2764 h 2354078"/>
              <a:gd name="connsiteX6" fmla="*/ 709126 w 4739951"/>
              <a:gd name="connsiteY6" fmla="*/ 2764 h 2354078"/>
              <a:gd name="connsiteX7" fmla="*/ 1306285 w 4739951"/>
              <a:gd name="connsiteY7" fmla="*/ 2764 h 2354078"/>
              <a:gd name="connsiteX8" fmla="*/ 1623526 w 4739951"/>
              <a:gd name="connsiteY8" fmla="*/ 2764 h 2354078"/>
              <a:gd name="connsiteX9" fmla="*/ 1716832 w 4739951"/>
              <a:gd name="connsiteY9" fmla="*/ 21425 h 2354078"/>
              <a:gd name="connsiteX10" fmla="*/ 1828800 w 4739951"/>
              <a:gd name="connsiteY10" fmla="*/ 77409 h 2354078"/>
              <a:gd name="connsiteX11" fmla="*/ 1866122 w 4739951"/>
              <a:gd name="connsiteY11" fmla="*/ 189376 h 2354078"/>
              <a:gd name="connsiteX12" fmla="*/ 1922106 w 4739951"/>
              <a:gd name="connsiteY12" fmla="*/ 357327 h 2354078"/>
              <a:gd name="connsiteX13" fmla="*/ 1959428 w 4739951"/>
              <a:gd name="connsiteY13" fmla="*/ 562600 h 2354078"/>
              <a:gd name="connsiteX14" fmla="*/ 1978089 w 4739951"/>
              <a:gd name="connsiteY14" fmla="*/ 674568 h 2354078"/>
              <a:gd name="connsiteX15" fmla="*/ 1978089 w 4739951"/>
              <a:gd name="connsiteY15" fmla="*/ 749213 h 2354078"/>
              <a:gd name="connsiteX16" fmla="*/ 1996751 w 4739951"/>
              <a:gd name="connsiteY16" fmla="*/ 805196 h 2354078"/>
              <a:gd name="connsiteX17" fmla="*/ 2052734 w 4739951"/>
              <a:gd name="connsiteY17" fmla="*/ 842519 h 2354078"/>
              <a:gd name="connsiteX18" fmla="*/ 2108718 w 4739951"/>
              <a:gd name="connsiteY18" fmla="*/ 879841 h 2354078"/>
              <a:gd name="connsiteX19" fmla="*/ 2239347 w 4739951"/>
              <a:gd name="connsiteY19" fmla="*/ 898503 h 2354078"/>
              <a:gd name="connsiteX20" fmla="*/ 2463281 w 4739951"/>
              <a:gd name="connsiteY20" fmla="*/ 935825 h 2354078"/>
              <a:gd name="connsiteX21" fmla="*/ 3097763 w 4739951"/>
              <a:gd name="connsiteY21" fmla="*/ 1010470 h 2354078"/>
              <a:gd name="connsiteX22" fmla="*/ 4124130 w 4739951"/>
              <a:gd name="connsiteY22" fmla="*/ 1159760 h 2354078"/>
              <a:gd name="connsiteX23" fmla="*/ 4739951 w 4739951"/>
              <a:gd name="connsiteY23" fmla="*/ 1253066 h 2354078"/>
              <a:gd name="connsiteX0" fmla="*/ 0 w 4124130"/>
              <a:gd name="connsiteY0" fmla="*/ 2354078 h 2354078"/>
              <a:gd name="connsiteX1" fmla="*/ 37322 w 4124130"/>
              <a:gd name="connsiteY1" fmla="*/ 1290388 h 2354078"/>
              <a:gd name="connsiteX2" fmla="*/ 149289 w 4124130"/>
              <a:gd name="connsiteY2" fmla="*/ 487956 h 2354078"/>
              <a:gd name="connsiteX3" fmla="*/ 242596 w 4124130"/>
              <a:gd name="connsiteY3" fmla="*/ 96070 h 2354078"/>
              <a:gd name="connsiteX4" fmla="*/ 335902 w 4124130"/>
              <a:gd name="connsiteY4" fmla="*/ 40086 h 2354078"/>
              <a:gd name="connsiteX5" fmla="*/ 466530 w 4124130"/>
              <a:gd name="connsiteY5" fmla="*/ 2764 h 2354078"/>
              <a:gd name="connsiteX6" fmla="*/ 709126 w 4124130"/>
              <a:gd name="connsiteY6" fmla="*/ 2764 h 2354078"/>
              <a:gd name="connsiteX7" fmla="*/ 1306285 w 4124130"/>
              <a:gd name="connsiteY7" fmla="*/ 2764 h 2354078"/>
              <a:gd name="connsiteX8" fmla="*/ 1623526 w 4124130"/>
              <a:gd name="connsiteY8" fmla="*/ 2764 h 2354078"/>
              <a:gd name="connsiteX9" fmla="*/ 1716832 w 4124130"/>
              <a:gd name="connsiteY9" fmla="*/ 21425 h 2354078"/>
              <a:gd name="connsiteX10" fmla="*/ 1828800 w 4124130"/>
              <a:gd name="connsiteY10" fmla="*/ 77409 h 2354078"/>
              <a:gd name="connsiteX11" fmla="*/ 1866122 w 4124130"/>
              <a:gd name="connsiteY11" fmla="*/ 189376 h 2354078"/>
              <a:gd name="connsiteX12" fmla="*/ 1922106 w 4124130"/>
              <a:gd name="connsiteY12" fmla="*/ 357327 h 2354078"/>
              <a:gd name="connsiteX13" fmla="*/ 1959428 w 4124130"/>
              <a:gd name="connsiteY13" fmla="*/ 562600 h 2354078"/>
              <a:gd name="connsiteX14" fmla="*/ 1978089 w 4124130"/>
              <a:gd name="connsiteY14" fmla="*/ 674568 h 2354078"/>
              <a:gd name="connsiteX15" fmla="*/ 1978089 w 4124130"/>
              <a:gd name="connsiteY15" fmla="*/ 749213 h 2354078"/>
              <a:gd name="connsiteX16" fmla="*/ 1996751 w 4124130"/>
              <a:gd name="connsiteY16" fmla="*/ 805196 h 2354078"/>
              <a:gd name="connsiteX17" fmla="*/ 2052734 w 4124130"/>
              <a:gd name="connsiteY17" fmla="*/ 842519 h 2354078"/>
              <a:gd name="connsiteX18" fmla="*/ 2108718 w 4124130"/>
              <a:gd name="connsiteY18" fmla="*/ 879841 h 2354078"/>
              <a:gd name="connsiteX19" fmla="*/ 2239347 w 4124130"/>
              <a:gd name="connsiteY19" fmla="*/ 898503 h 2354078"/>
              <a:gd name="connsiteX20" fmla="*/ 2463281 w 4124130"/>
              <a:gd name="connsiteY20" fmla="*/ 935825 h 2354078"/>
              <a:gd name="connsiteX21" fmla="*/ 3097763 w 4124130"/>
              <a:gd name="connsiteY21" fmla="*/ 1010470 h 2354078"/>
              <a:gd name="connsiteX22" fmla="*/ 4124130 w 4124130"/>
              <a:gd name="connsiteY22" fmla="*/ 1159760 h 2354078"/>
              <a:gd name="connsiteX0" fmla="*/ 0 w 3097763"/>
              <a:gd name="connsiteY0" fmla="*/ 2354078 h 2354078"/>
              <a:gd name="connsiteX1" fmla="*/ 37322 w 3097763"/>
              <a:gd name="connsiteY1" fmla="*/ 1290388 h 2354078"/>
              <a:gd name="connsiteX2" fmla="*/ 149289 w 3097763"/>
              <a:gd name="connsiteY2" fmla="*/ 487956 h 2354078"/>
              <a:gd name="connsiteX3" fmla="*/ 242596 w 3097763"/>
              <a:gd name="connsiteY3" fmla="*/ 96070 h 2354078"/>
              <a:gd name="connsiteX4" fmla="*/ 335902 w 3097763"/>
              <a:gd name="connsiteY4" fmla="*/ 40086 h 2354078"/>
              <a:gd name="connsiteX5" fmla="*/ 466530 w 3097763"/>
              <a:gd name="connsiteY5" fmla="*/ 2764 h 2354078"/>
              <a:gd name="connsiteX6" fmla="*/ 709126 w 3097763"/>
              <a:gd name="connsiteY6" fmla="*/ 2764 h 2354078"/>
              <a:gd name="connsiteX7" fmla="*/ 1306285 w 3097763"/>
              <a:gd name="connsiteY7" fmla="*/ 2764 h 2354078"/>
              <a:gd name="connsiteX8" fmla="*/ 1623526 w 3097763"/>
              <a:gd name="connsiteY8" fmla="*/ 2764 h 2354078"/>
              <a:gd name="connsiteX9" fmla="*/ 1716832 w 3097763"/>
              <a:gd name="connsiteY9" fmla="*/ 21425 h 2354078"/>
              <a:gd name="connsiteX10" fmla="*/ 1828800 w 3097763"/>
              <a:gd name="connsiteY10" fmla="*/ 77409 h 2354078"/>
              <a:gd name="connsiteX11" fmla="*/ 1866122 w 3097763"/>
              <a:gd name="connsiteY11" fmla="*/ 189376 h 2354078"/>
              <a:gd name="connsiteX12" fmla="*/ 1922106 w 3097763"/>
              <a:gd name="connsiteY12" fmla="*/ 357327 h 2354078"/>
              <a:gd name="connsiteX13" fmla="*/ 1959428 w 3097763"/>
              <a:gd name="connsiteY13" fmla="*/ 562600 h 2354078"/>
              <a:gd name="connsiteX14" fmla="*/ 1978089 w 3097763"/>
              <a:gd name="connsiteY14" fmla="*/ 674568 h 2354078"/>
              <a:gd name="connsiteX15" fmla="*/ 1978089 w 3097763"/>
              <a:gd name="connsiteY15" fmla="*/ 749213 h 2354078"/>
              <a:gd name="connsiteX16" fmla="*/ 1996751 w 3097763"/>
              <a:gd name="connsiteY16" fmla="*/ 805196 h 2354078"/>
              <a:gd name="connsiteX17" fmla="*/ 2052734 w 3097763"/>
              <a:gd name="connsiteY17" fmla="*/ 842519 h 2354078"/>
              <a:gd name="connsiteX18" fmla="*/ 2108718 w 3097763"/>
              <a:gd name="connsiteY18" fmla="*/ 879841 h 2354078"/>
              <a:gd name="connsiteX19" fmla="*/ 2239347 w 3097763"/>
              <a:gd name="connsiteY19" fmla="*/ 898503 h 2354078"/>
              <a:gd name="connsiteX20" fmla="*/ 2463281 w 3097763"/>
              <a:gd name="connsiteY20" fmla="*/ 935825 h 2354078"/>
              <a:gd name="connsiteX21" fmla="*/ 3097763 w 3097763"/>
              <a:gd name="connsiteY21" fmla="*/ 1010470 h 2354078"/>
              <a:gd name="connsiteX0" fmla="*/ 0 w 2463281"/>
              <a:gd name="connsiteY0" fmla="*/ 2354078 h 2354078"/>
              <a:gd name="connsiteX1" fmla="*/ 37322 w 2463281"/>
              <a:gd name="connsiteY1" fmla="*/ 1290388 h 2354078"/>
              <a:gd name="connsiteX2" fmla="*/ 149289 w 2463281"/>
              <a:gd name="connsiteY2" fmla="*/ 487956 h 2354078"/>
              <a:gd name="connsiteX3" fmla="*/ 242596 w 2463281"/>
              <a:gd name="connsiteY3" fmla="*/ 96070 h 2354078"/>
              <a:gd name="connsiteX4" fmla="*/ 335902 w 2463281"/>
              <a:gd name="connsiteY4" fmla="*/ 40086 h 2354078"/>
              <a:gd name="connsiteX5" fmla="*/ 466530 w 2463281"/>
              <a:gd name="connsiteY5" fmla="*/ 2764 h 2354078"/>
              <a:gd name="connsiteX6" fmla="*/ 709126 w 2463281"/>
              <a:gd name="connsiteY6" fmla="*/ 2764 h 2354078"/>
              <a:gd name="connsiteX7" fmla="*/ 1306285 w 2463281"/>
              <a:gd name="connsiteY7" fmla="*/ 2764 h 2354078"/>
              <a:gd name="connsiteX8" fmla="*/ 1623526 w 2463281"/>
              <a:gd name="connsiteY8" fmla="*/ 2764 h 2354078"/>
              <a:gd name="connsiteX9" fmla="*/ 1716832 w 2463281"/>
              <a:gd name="connsiteY9" fmla="*/ 21425 h 2354078"/>
              <a:gd name="connsiteX10" fmla="*/ 1828800 w 2463281"/>
              <a:gd name="connsiteY10" fmla="*/ 77409 h 2354078"/>
              <a:gd name="connsiteX11" fmla="*/ 1866122 w 2463281"/>
              <a:gd name="connsiteY11" fmla="*/ 189376 h 2354078"/>
              <a:gd name="connsiteX12" fmla="*/ 1922106 w 2463281"/>
              <a:gd name="connsiteY12" fmla="*/ 357327 h 2354078"/>
              <a:gd name="connsiteX13" fmla="*/ 1959428 w 2463281"/>
              <a:gd name="connsiteY13" fmla="*/ 562600 h 2354078"/>
              <a:gd name="connsiteX14" fmla="*/ 1978089 w 2463281"/>
              <a:gd name="connsiteY14" fmla="*/ 674568 h 2354078"/>
              <a:gd name="connsiteX15" fmla="*/ 1978089 w 2463281"/>
              <a:gd name="connsiteY15" fmla="*/ 749213 h 2354078"/>
              <a:gd name="connsiteX16" fmla="*/ 1996751 w 2463281"/>
              <a:gd name="connsiteY16" fmla="*/ 805196 h 2354078"/>
              <a:gd name="connsiteX17" fmla="*/ 2052734 w 2463281"/>
              <a:gd name="connsiteY17" fmla="*/ 842519 h 2354078"/>
              <a:gd name="connsiteX18" fmla="*/ 2108718 w 2463281"/>
              <a:gd name="connsiteY18" fmla="*/ 879841 h 2354078"/>
              <a:gd name="connsiteX19" fmla="*/ 2239347 w 2463281"/>
              <a:gd name="connsiteY19" fmla="*/ 898503 h 2354078"/>
              <a:gd name="connsiteX20" fmla="*/ 2463281 w 2463281"/>
              <a:gd name="connsiteY20" fmla="*/ 935825 h 2354078"/>
              <a:gd name="connsiteX0" fmla="*/ 0 w 2239347"/>
              <a:gd name="connsiteY0" fmla="*/ 2354078 h 2354078"/>
              <a:gd name="connsiteX1" fmla="*/ 37322 w 2239347"/>
              <a:gd name="connsiteY1" fmla="*/ 1290388 h 2354078"/>
              <a:gd name="connsiteX2" fmla="*/ 149289 w 2239347"/>
              <a:gd name="connsiteY2" fmla="*/ 487956 h 2354078"/>
              <a:gd name="connsiteX3" fmla="*/ 242596 w 2239347"/>
              <a:gd name="connsiteY3" fmla="*/ 96070 h 2354078"/>
              <a:gd name="connsiteX4" fmla="*/ 335902 w 2239347"/>
              <a:gd name="connsiteY4" fmla="*/ 40086 h 2354078"/>
              <a:gd name="connsiteX5" fmla="*/ 466530 w 2239347"/>
              <a:gd name="connsiteY5" fmla="*/ 2764 h 2354078"/>
              <a:gd name="connsiteX6" fmla="*/ 709126 w 2239347"/>
              <a:gd name="connsiteY6" fmla="*/ 2764 h 2354078"/>
              <a:gd name="connsiteX7" fmla="*/ 1306285 w 2239347"/>
              <a:gd name="connsiteY7" fmla="*/ 2764 h 2354078"/>
              <a:gd name="connsiteX8" fmla="*/ 1623526 w 2239347"/>
              <a:gd name="connsiteY8" fmla="*/ 2764 h 2354078"/>
              <a:gd name="connsiteX9" fmla="*/ 1716832 w 2239347"/>
              <a:gd name="connsiteY9" fmla="*/ 21425 h 2354078"/>
              <a:gd name="connsiteX10" fmla="*/ 1828800 w 2239347"/>
              <a:gd name="connsiteY10" fmla="*/ 77409 h 2354078"/>
              <a:gd name="connsiteX11" fmla="*/ 1866122 w 2239347"/>
              <a:gd name="connsiteY11" fmla="*/ 189376 h 2354078"/>
              <a:gd name="connsiteX12" fmla="*/ 1922106 w 2239347"/>
              <a:gd name="connsiteY12" fmla="*/ 357327 h 2354078"/>
              <a:gd name="connsiteX13" fmla="*/ 1959428 w 2239347"/>
              <a:gd name="connsiteY13" fmla="*/ 562600 h 2354078"/>
              <a:gd name="connsiteX14" fmla="*/ 1978089 w 2239347"/>
              <a:gd name="connsiteY14" fmla="*/ 674568 h 2354078"/>
              <a:gd name="connsiteX15" fmla="*/ 1978089 w 2239347"/>
              <a:gd name="connsiteY15" fmla="*/ 749213 h 2354078"/>
              <a:gd name="connsiteX16" fmla="*/ 1996751 w 2239347"/>
              <a:gd name="connsiteY16" fmla="*/ 805196 h 2354078"/>
              <a:gd name="connsiteX17" fmla="*/ 2052734 w 2239347"/>
              <a:gd name="connsiteY17" fmla="*/ 842519 h 2354078"/>
              <a:gd name="connsiteX18" fmla="*/ 2108718 w 2239347"/>
              <a:gd name="connsiteY18" fmla="*/ 879841 h 2354078"/>
              <a:gd name="connsiteX19" fmla="*/ 2239347 w 2239347"/>
              <a:gd name="connsiteY19" fmla="*/ 898503 h 2354078"/>
              <a:gd name="connsiteX0" fmla="*/ 0 w 2108718"/>
              <a:gd name="connsiteY0" fmla="*/ 2354078 h 2354078"/>
              <a:gd name="connsiteX1" fmla="*/ 37322 w 2108718"/>
              <a:gd name="connsiteY1" fmla="*/ 1290388 h 2354078"/>
              <a:gd name="connsiteX2" fmla="*/ 149289 w 2108718"/>
              <a:gd name="connsiteY2" fmla="*/ 487956 h 2354078"/>
              <a:gd name="connsiteX3" fmla="*/ 242596 w 2108718"/>
              <a:gd name="connsiteY3" fmla="*/ 96070 h 2354078"/>
              <a:gd name="connsiteX4" fmla="*/ 335902 w 2108718"/>
              <a:gd name="connsiteY4" fmla="*/ 40086 h 2354078"/>
              <a:gd name="connsiteX5" fmla="*/ 466530 w 2108718"/>
              <a:gd name="connsiteY5" fmla="*/ 2764 h 2354078"/>
              <a:gd name="connsiteX6" fmla="*/ 709126 w 2108718"/>
              <a:gd name="connsiteY6" fmla="*/ 2764 h 2354078"/>
              <a:gd name="connsiteX7" fmla="*/ 1306285 w 2108718"/>
              <a:gd name="connsiteY7" fmla="*/ 2764 h 2354078"/>
              <a:gd name="connsiteX8" fmla="*/ 1623526 w 2108718"/>
              <a:gd name="connsiteY8" fmla="*/ 2764 h 2354078"/>
              <a:gd name="connsiteX9" fmla="*/ 1716832 w 2108718"/>
              <a:gd name="connsiteY9" fmla="*/ 21425 h 2354078"/>
              <a:gd name="connsiteX10" fmla="*/ 1828800 w 2108718"/>
              <a:gd name="connsiteY10" fmla="*/ 77409 h 2354078"/>
              <a:gd name="connsiteX11" fmla="*/ 1866122 w 2108718"/>
              <a:gd name="connsiteY11" fmla="*/ 189376 h 2354078"/>
              <a:gd name="connsiteX12" fmla="*/ 1922106 w 2108718"/>
              <a:gd name="connsiteY12" fmla="*/ 357327 h 2354078"/>
              <a:gd name="connsiteX13" fmla="*/ 1959428 w 2108718"/>
              <a:gd name="connsiteY13" fmla="*/ 562600 h 2354078"/>
              <a:gd name="connsiteX14" fmla="*/ 1978089 w 2108718"/>
              <a:gd name="connsiteY14" fmla="*/ 674568 h 2354078"/>
              <a:gd name="connsiteX15" fmla="*/ 1978089 w 2108718"/>
              <a:gd name="connsiteY15" fmla="*/ 749213 h 2354078"/>
              <a:gd name="connsiteX16" fmla="*/ 1996751 w 2108718"/>
              <a:gd name="connsiteY16" fmla="*/ 805196 h 2354078"/>
              <a:gd name="connsiteX17" fmla="*/ 2052734 w 2108718"/>
              <a:gd name="connsiteY17" fmla="*/ 842519 h 2354078"/>
              <a:gd name="connsiteX18" fmla="*/ 2108718 w 2108718"/>
              <a:gd name="connsiteY18" fmla="*/ 879841 h 2354078"/>
              <a:gd name="connsiteX0" fmla="*/ 0 w 2052734"/>
              <a:gd name="connsiteY0" fmla="*/ 2354078 h 2354078"/>
              <a:gd name="connsiteX1" fmla="*/ 37322 w 2052734"/>
              <a:gd name="connsiteY1" fmla="*/ 1290388 h 2354078"/>
              <a:gd name="connsiteX2" fmla="*/ 149289 w 2052734"/>
              <a:gd name="connsiteY2" fmla="*/ 487956 h 2354078"/>
              <a:gd name="connsiteX3" fmla="*/ 242596 w 2052734"/>
              <a:gd name="connsiteY3" fmla="*/ 96070 h 2354078"/>
              <a:gd name="connsiteX4" fmla="*/ 335902 w 2052734"/>
              <a:gd name="connsiteY4" fmla="*/ 40086 h 2354078"/>
              <a:gd name="connsiteX5" fmla="*/ 466530 w 2052734"/>
              <a:gd name="connsiteY5" fmla="*/ 2764 h 2354078"/>
              <a:gd name="connsiteX6" fmla="*/ 709126 w 2052734"/>
              <a:gd name="connsiteY6" fmla="*/ 2764 h 2354078"/>
              <a:gd name="connsiteX7" fmla="*/ 1306285 w 2052734"/>
              <a:gd name="connsiteY7" fmla="*/ 2764 h 2354078"/>
              <a:gd name="connsiteX8" fmla="*/ 1623526 w 2052734"/>
              <a:gd name="connsiteY8" fmla="*/ 2764 h 2354078"/>
              <a:gd name="connsiteX9" fmla="*/ 1716832 w 2052734"/>
              <a:gd name="connsiteY9" fmla="*/ 21425 h 2354078"/>
              <a:gd name="connsiteX10" fmla="*/ 1828800 w 2052734"/>
              <a:gd name="connsiteY10" fmla="*/ 77409 h 2354078"/>
              <a:gd name="connsiteX11" fmla="*/ 1866122 w 2052734"/>
              <a:gd name="connsiteY11" fmla="*/ 189376 h 2354078"/>
              <a:gd name="connsiteX12" fmla="*/ 1922106 w 2052734"/>
              <a:gd name="connsiteY12" fmla="*/ 357327 h 2354078"/>
              <a:gd name="connsiteX13" fmla="*/ 1959428 w 2052734"/>
              <a:gd name="connsiteY13" fmla="*/ 562600 h 2354078"/>
              <a:gd name="connsiteX14" fmla="*/ 1978089 w 2052734"/>
              <a:gd name="connsiteY14" fmla="*/ 674568 h 2354078"/>
              <a:gd name="connsiteX15" fmla="*/ 1978089 w 2052734"/>
              <a:gd name="connsiteY15" fmla="*/ 749213 h 2354078"/>
              <a:gd name="connsiteX16" fmla="*/ 1996751 w 2052734"/>
              <a:gd name="connsiteY16" fmla="*/ 805196 h 2354078"/>
              <a:gd name="connsiteX17" fmla="*/ 2052734 w 2052734"/>
              <a:gd name="connsiteY17" fmla="*/ 842519 h 2354078"/>
              <a:gd name="connsiteX0" fmla="*/ 0 w 2146040"/>
              <a:gd name="connsiteY0" fmla="*/ 2354078 h 2490742"/>
              <a:gd name="connsiteX1" fmla="*/ 37322 w 2146040"/>
              <a:gd name="connsiteY1" fmla="*/ 1290388 h 2490742"/>
              <a:gd name="connsiteX2" fmla="*/ 149289 w 2146040"/>
              <a:gd name="connsiteY2" fmla="*/ 487956 h 2490742"/>
              <a:gd name="connsiteX3" fmla="*/ 242596 w 2146040"/>
              <a:gd name="connsiteY3" fmla="*/ 96070 h 2490742"/>
              <a:gd name="connsiteX4" fmla="*/ 335902 w 2146040"/>
              <a:gd name="connsiteY4" fmla="*/ 40086 h 2490742"/>
              <a:gd name="connsiteX5" fmla="*/ 466530 w 2146040"/>
              <a:gd name="connsiteY5" fmla="*/ 2764 h 2490742"/>
              <a:gd name="connsiteX6" fmla="*/ 709126 w 2146040"/>
              <a:gd name="connsiteY6" fmla="*/ 2764 h 2490742"/>
              <a:gd name="connsiteX7" fmla="*/ 1306285 w 2146040"/>
              <a:gd name="connsiteY7" fmla="*/ 2764 h 2490742"/>
              <a:gd name="connsiteX8" fmla="*/ 1623526 w 2146040"/>
              <a:gd name="connsiteY8" fmla="*/ 2764 h 2490742"/>
              <a:gd name="connsiteX9" fmla="*/ 1716832 w 2146040"/>
              <a:gd name="connsiteY9" fmla="*/ 21425 h 2490742"/>
              <a:gd name="connsiteX10" fmla="*/ 1828800 w 2146040"/>
              <a:gd name="connsiteY10" fmla="*/ 77409 h 2490742"/>
              <a:gd name="connsiteX11" fmla="*/ 1866122 w 2146040"/>
              <a:gd name="connsiteY11" fmla="*/ 189376 h 2490742"/>
              <a:gd name="connsiteX12" fmla="*/ 1922106 w 2146040"/>
              <a:gd name="connsiteY12" fmla="*/ 357327 h 2490742"/>
              <a:gd name="connsiteX13" fmla="*/ 1959428 w 2146040"/>
              <a:gd name="connsiteY13" fmla="*/ 562600 h 2490742"/>
              <a:gd name="connsiteX14" fmla="*/ 1978089 w 2146040"/>
              <a:gd name="connsiteY14" fmla="*/ 674568 h 2490742"/>
              <a:gd name="connsiteX15" fmla="*/ 1978089 w 2146040"/>
              <a:gd name="connsiteY15" fmla="*/ 749213 h 2490742"/>
              <a:gd name="connsiteX16" fmla="*/ 1996751 w 2146040"/>
              <a:gd name="connsiteY16" fmla="*/ 805196 h 2490742"/>
              <a:gd name="connsiteX17" fmla="*/ 2146040 w 2146040"/>
              <a:gd name="connsiteY17" fmla="*/ 2490742 h 2490742"/>
              <a:gd name="connsiteX0" fmla="*/ 0 w 2146040"/>
              <a:gd name="connsiteY0" fmla="*/ 2354078 h 2490742"/>
              <a:gd name="connsiteX1" fmla="*/ 37322 w 2146040"/>
              <a:gd name="connsiteY1" fmla="*/ 1290388 h 2490742"/>
              <a:gd name="connsiteX2" fmla="*/ 149289 w 2146040"/>
              <a:gd name="connsiteY2" fmla="*/ 487956 h 2490742"/>
              <a:gd name="connsiteX3" fmla="*/ 236658 w 2146040"/>
              <a:gd name="connsiteY3" fmla="*/ 139774 h 2490742"/>
              <a:gd name="connsiteX4" fmla="*/ 335902 w 2146040"/>
              <a:gd name="connsiteY4" fmla="*/ 40086 h 2490742"/>
              <a:gd name="connsiteX5" fmla="*/ 466530 w 2146040"/>
              <a:gd name="connsiteY5" fmla="*/ 2764 h 2490742"/>
              <a:gd name="connsiteX6" fmla="*/ 709126 w 2146040"/>
              <a:gd name="connsiteY6" fmla="*/ 2764 h 2490742"/>
              <a:gd name="connsiteX7" fmla="*/ 1306285 w 2146040"/>
              <a:gd name="connsiteY7" fmla="*/ 2764 h 2490742"/>
              <a:gd name="connsiteX8" fmla="*/ 1623526 w 2146040"/>
              <a:gd name="connsiteY8" fmla="*/ 2764 h 2490742"/>
              <a:gd name="connsiteX9" fmla="*/ 1716832 w 2146040"/>
              <a:gd name="connsiteY9" fmla="*/ 21425 h 2490742"/>
              <a:gd name="connsiteX10" fmla="*/ 1828800 w 2146040"/>
              <a:gd name="connsiteY10" fmla="*/ 77409 h 2490742"/>
              <a:gd name="connsiteX11" fmla="*/ 1866122 w 2146040"/>
              <a:gd name="connsiteY11" fmla="*/ 189376 h 2490742"/>
              <a:gd name="connsiteX12" fmla="*/ 1922106 w 2146040"/>
              <a:gd name="connsiteY12" fmla="*/ 357327 h 2490742"/>
              <a:gd name="connsiteX13" fmla="*/ 1959428 w 2146040"/>
              <a:gd name="connsiteY13" fmla="*/ 562600 h 2490742"/>
              <a:gd name="connsiteX14" fmla="*/ 1978089 w 2146040"/>
              <a:gd name="connsiteY14" fmla="*/ 674568 h 2490742"/>
              <a:gd name="connsiteX15" fmla="*/ 1978089 w 2146040"/>
              <a:gd name="connsiteY15" fmla="*/ 749213 h 2490742"/>
              <a:gd name="connsiteX16" fmla="*/ 1996751 w 2146040"/>
              <a:gd name="connsiteY16" fmla="*/ 805196 h 2490742"/>
              <a:gd name="connsiteX17" fmla="*/ 2146040 w 2146040"/>
              <a:gd name="connsiteY17" fmla="*/ 2490742 h 24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46040" h="2490742">
                <a:moveTo>
                  <a:pt x="0" y="2354078"/>
                </a:moveTo>
                <a:cubicBezTo>
                  <a:pt x="6220" y="1977743"/>
                  <a:pt x="12441" y="1601408"/>
                  <a:pt x="37322" y="1290388"/>
                </a:cubicBezTo>
                <a:cubicBezTo>
                  <a:pt x="62203" y="979368"/>
                  <a:pt x="116066" y="679725"/>
                  <a:pt x="149289" y="487956"/>
                </a:cubicBezTo>
                <a:cubicBezTo>
                  <a:pt x="182512" y="296187"/>
                  <a:pt x="205556" y="214419"/>
                  <a:pt x="236658" y="139774"/>
                </a:cubicBezTo>
                <a:cubicBezTo>
                  <a:pt x="267760" y="65129"/>
                  <a:pt x="297590" y="62921"/>
                  <a:pt x="335902" y="40086"/>
                </a:cubicBezTo>
                <a:cubicBezTo>
                  <a:pt x="374214" y="17251"/>
                  <a:pt x="404326" y="8984"/>
                  <a:pt x="466530" y="2764"/>
                </a:cubicBezTo>
                <a:cubicBezTo>
                  <a:pt x="528734" y="-3456"/>
                  <a:pt x="709126" y="2764"/>
                  <a:pt x="709126" y="2764"/>
                </a:cubicBezTo>
                <a:lnTo>
                  <a:pt x="1306285" y="2764"/>
                </a:lnTo>
                <a:cubicBezTo>
                  <a:pt x="1458685" y="2764"/>
                  <a:pt x="1555102" y="-346"/>
                  <a:pt x="1623526" y="2764"/>
                </a:cubicBezTo>
                <a:cubicBezTo>
                  <a:pt x="1691950" y="5874"/>
                  <a:pt x="1682620" y="8984"/>
                  <a:pt x="1716832" y="21425"/>
                </a:cubicBezTo>
                <a:cubicBezTo>
                  <a:pt x="1751044" y="33866"/>
                  <a:pt x="1803918" y="49417"/>
                  <a:pt x="1828800" y="77409"/>
                </a:cubicBezTo>
                <a:cubicBezTo>
                  <a:pt x="1853682" y="105401"/>
                  <a:pt x="1866122" y="189376"/>
                  <a:pt x="1866122" y="189376"/>
                </a:cubicBezTo>
                <a:cubicBezTo>
                  <a:pt x="1881673" y="236029"/>
                  <a:pt x="1906555" y="295123"/>
                  <a:pt x="1922106" y="357327"/>
                </a:cubicBezTo>
                <a:cubicBezTo>
                  <a:pt x="1937657" y="419531"/>
                  <a:pt x="1950098" y="509727"/>
                  <a:pt x="1959428" y="562600"/>
                </a:cubicBezTo>
                <a:cubicBezTo>
                  <a:pt x="1968758" y="615473"/>
                  <a:pt x="1974979" y="643466"/>
                  <a:pt x="1978089" y="674568"/>
                </a:cubicBezTo>
                <a:cubicBezTo>
                  <a:pt x="1981199" y="705670"/>
                  <a:pt x="1974979" y="727442"/>
                  <a:pt x="1978089" y="749213"/>
                </a:cubicBezTo>
                <a:cubicBezTo>
                  <a:pt x="1981199" y="770984"/>
                  <a:pt x="1968759" y="514941"/>
                  <a:pt x="1996751" y="805196"/>
                </a:cubicBezTo>
                <a:cubicBezTo>
                  <a:pt x="2024743" y="1095451"/>
                  <a:pt x="2146040" y="2490742"/>
                  <a:pt x="2146040" y="2490742"/>
                </a:cubicBezTo>
              </a:path>
            </a:pathLst>
          </a:custGeom>
          <a:noFill/>
          <a:ln>
            <a:solidFill>
              <a:srgbClr val="1F3A6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C0CD82-2169-E8B3-8D7F-A20FC4B5AE08}"/>
              </a:ext>
            </a:extLst>
          </p:cNvPr>
          <p:cNvSpPr txBox="1"/>
          <p:nvPr/>
        </p:nvSpPr>
        <p:spPr>
          <a:xfrm>
            <a:off x="1270000" y="635000"/>
            <a:ext cx="3048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</a:t>
            </a:r>
            <a:endParaRPr lang="en-US" b="1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95F59B-0A88-0290-E643-0427629DCC4B}"/>
              </a:ext>
            </a:extLst>
          </p:cNvPr>
          <p:cNvSpPr txBox="1"/>
          <p:nvPr/>
        </p:nvSpPr>
        <p:spPr>
          <a:xfrm>
            <a:off x="1827938" y="3111500"/>
            <a:ext cx="3048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0</a:t>
            </a:r>
            <a:endParaRPr lang="en-US" b="1" baseline="-25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DE9119-6991-3DE3-A760-783A3F307716}"/>
              </a:ext>
            </a:extLst>
          </p:cNvPr>
          <p:cNvSpPr txBox="1"/>
          <p:nvPr/>
        </p:nvSpPr>
        <p:spPr>
          <a:xfrm>
            <a:off x="4159626" y="3394549"/>
            <a:ext cx="75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sp>
        <p:nvSpPr>
          <p:cNvPr id="24" name="Freeform 30">
            <a:extLst>
              <a:ext uri="{FF2B5EF4-FFF2-40B4-BE49-F238E27FC236}">
                <a16:creationId xmlns:a16="http://schemas.microsoft.com/office/drawing/2014/main" id="{A3F409E6-AA10-A1D0-0C4F-F21B23C55A25}"/>
              </a:ext>
            </a:extLst>
          </p:cNvPr>
          <p:cNvSpPr/>
          <p:nvPr/>
        </p:nvSpPr>
        <p:spPr>
          <a:xfrm>
            <a:off x="2139354" y="830328"/>
            <a:ext cx="1950946" cy="2588621"/>
          </a:xfrm>
          <a:custGeom>
            <a:avLst/>
            <a:gdLst>
              <a:gd name="connsiteX0" fmla="*/ 0 w 4788213"/>
              <a:gd name="connsiteY0" fmla="*/ 2354078 h 2354078"/>
              <a:gd name="connsiteX1" fmla="*/ 37322 w 4788213"/>
              <a:gd name="connsiteY1" fmla="*/ 1290388 h 2354078"/>
              <a:gd name="connsiteX2" fmla="*/ 149289 w 4788213"/>
              <a:gd name="connsiteY2" fmla="*/ 487956 h 2354078"/>
              <a:gd name="connsiteX3" fmla="*/ 242596 w 4788213"/>
              <a:gd name="connsiteY3" fmla="*/ 96070 h 2354078"/>
              <a:gd name="connsiteX4" fmla="*/ 335902 w 4788213"/>
              <a:gd name="connsiteY4" fmla="*/ 40086 h 2354078"/>
              <a:gd name="connsiteX5" fmla="*/ 466530 w 4788213"/>
              <a:gd name="connsiteY5" fmla="*/ 2764 h 2354078"/>
              <a:gd name="connsiteX6" fmla="*/ 709126 w 4788213"/>
              <a:gd name="connsiteY6" fmla="*/ 2764 h 2354078"/>
              <a:gd name="connsiteX7" fmla="*/ 1306285 w 4788213"/>
              <a:gd name="connsiteY7" fmla="*/ 2764 h 2354078"/>
              <a:gd name="connsiteX8" fmla="*/ 1623526 w 4788213"/>
              <a:gd name="connsiteY8" fmla="*/ 2764 h 2354078"/>
              <a:gd name="connsiteX9" fmla="*/ 1716832 w 4788213"/>
              <a:gd name="connsiteY9" fmla="*/ 21425 h 2354078"/>
              <a:gd name="connsiteX10" fmla="*/ 1828800 w 4788213"/>
              <a:gd name="connsiteY10" fmla="*/ 77409 h 2354078"/>
              <a:gd name="connsiteX11" fmla="*/ 1866122 w 4788213"/>
              <a:gd name="connsiteY11" fmla="*/ 189376 h 2354078"/>
              <a:gd name="connsiteX12" fmla="*/ 1922106 w 4788213"/>
              <a:gd name="connsiteY12" fmla="*/ 357327 h 2354078"/>
              <a:gd name="connsiteX13" fmla="*/ 1959428 w 4788213"/>
              <a:gd name="connsiteY13" fmla="*/ 562600 h 2354078"/>
              <a:gd name="connsiteX14" fmla="*/ 1978089 w 4788213"/>
              <a:gd name="connsiteY14" fmla="*/ 674568 h 2354078"/>
              <a:gd name="connsiteX15" fmla="*/ 1978089 w 4788213"/>
              <a:gd name="connsiteY15" fmla="*/ 749213 h 2354078"/>
              <a:gd name="connsiteX16" fmla="*/ 1996751 w 4788213"/>
              <a:gd name="connsiteY16" fmla="*/ 805196 h 2354078"/>
              <a:gd name="connsiteX17" fmla="*/ 2052734 w 4788213"/>
              <a:gd name="connsiteY17" fmla="*/ 842519 h 2354078"/>
              <a:gd name="connsiteX18" fmla="*/ 2108718 w 4788213"/>
              <a:gd name="connsiteY18" fmla="*/ 879841 h 2354078"/>
              <a:gd name="connsiteX19" fmla="*/ 2239347 w 4788213"/>
              <a:gd name="connsiteY19" fmla="*/ 898503 h 2354078"/>
              <a:gd name="connsiteX20" fmla="*/ 2463281 w 4788213"/>
              <a:gd name="connsiteY20" fmla="*/ 935825 h 2354078"/>
              <a:gd name="connsiteX21" fmla="*/ 3097763 w 4788213"/>
              <a:gd name="connsiteY21" fmla="*/ 1010470 h 2354078"/>
              <a:gd name="connsiteX22" fmla="*/ 4124130 w 4788213"/>
              <a:gd name="connsiteY22" fmla="*/ 1159760 h 2354078"/>
              <a:gd name="connsiteX23" fmla="*/ 4739951 w 4788213"/>
              <a:gd name="connsiteY23" fmla="*/ 1253066 h 2354078"/>
              <a:gd name="connsiteX24" fmla="*/ 4702628 w 4788213"/>
              <a:gd name="connsiteY24" fmla="*/ 1253066 h 2354078"/>
              <a:gd name="connsiteX0" fmla="*/ 0 w 4739951"/>
              <a:gd name="connsiteY0" fmla="*/ 2354078 h 2354078"/>
              <a:gd name="connsiteX1" fmla="*/ 37322 w 4739951"/>
              <a:gd name="connsiteY1" fmla="*/ 1290388 h 2354078"/>
              <a:gd name="connsiteX2" fmla="*/ 149289 w 4739951"/>
              <a:gd name="connsiteY2" fmla="*/ 487956 h 2354078"/>
              <a:gd name="connsiteX3" fmla="*/ 242596 w 4739951"/>
              <a:gd name="connsiteY3" fmla="*/ 96070 h 2354078"/>
              <a:gd name="connsiteX4" fmla="*/ 335902 w 4739951"/>
              <a:gd name="connsiteY4" fmla="*/ 40086 h 2354078"/>
              <a:gd name="connsiteX5" fmla="*/ 466530 w 4739951"/>
              <a:gd name="connsiteY5" fmla="*/ 2764 h 2354078"/>
              <a:gd name="connsiteX6" fmla="*/ 709126 w 4739951"/>
              <a:gd name="connsiteY6" fmla="*/ 2764 h 2354078"/>
              <a:gd name="connsiteX7" fmla="*/ 1306285 w 4739951"/>
              <a:gd name="connsiteY7" fmla="*/ 2764 h 2354078"/>
              <a:gd name="connsiteX8" fmla="*/ 1623526 w 4739951"/>
              <a:gd name="connsiteY8" fmla="*/ 2764 h 2354078"/>
              <a:gd name="connsiteX9" fmla="*/ 1716832 w 4739951"/>
              <a:gd name="connsiteY9" fmla="*/ 21425 h 2354078"/>
              <a:gd name="connsiteX10" fmla="*/ 1828800 w 4739951"/>
              <a:gd name="connsiteY10" fmla="*/ 77409 h 2354078"/>
              <a:gd name="connsiteX11" fmla="*/ 1866122 w 4739951"/>
              <a:gd name="connsiteY11" fmla="*/ 189376 h 2354078"/>
              <a:gd name="connsiteX12" fmla="*/ 1922106 w 4739951"/>
              <a:gd name="connsiteY12" fmla="*/ 357327 h 2354078"/>
              <a:gd name="connsiteX13" fmla="*/ 1959428 w 4739951"/>
              <a:gd name="connsiteY13" fmla="*/ 562600 h 2354078"/>
              <a:gd name="connsiteX14" fmla="*/ 1978089 w 4739951"/>
              <a:gd name="connsiteY14" fmla="*/ 674568 h 2354078"/>
              <a:gd name="connsiteX15" fmla="*/ 1978089 w 4739951"/>
              <a:gd name="connsiteY15" fmla="*/ 749213 h 2354078"/>
              <a:gd name="connsiteX16" fmla="*/ 1996751 w 4739951"/>
              <a:gd name="connsiteY16" fmla="*/ 805196 h 2354078"/>
              <a:gd name="connsiteX17" fmla="*/ 2052734 w 4739951"/>
              <a:gd name="connsiteY17" fmla="*/ 842519 h 2354078"/>
              <a:gd name="connsiteX18" fmla="*/ 2108718 w 4739951"/>
              <a:gd name="connsiteY18" fmla="*/ 879841 h 2354078"/>
              <a:gd name="connsiteX19" fmla="*/ 2239347 w 4739951"/>
              <a:gd name="connsiteY19" fmla="*/ 898503 h 2354078"/>
              <a:gd name="connsiteX20" fmla="*/ 2463281 w 4739951"/>
              <a:gd name="connsiteY20" fmla="*/ 935825 h 2354078"/>
              <a:gd name="connsiteX21" fmla="*/ 3097763 w 4739951"/>
              <a:gd name="connsiteY21" fmla="*/ 1010470 h 2354078"/>
              <a:gd name="connsiteX22" fmla="*/ 4124130 w 4739951"/>
              <a:gd name="connsiteY22" fmla="*/ 1159760 h 2354078"/>
              <a:gd name="connsiteX23" fmla="*/ 4739951 w 4739951"/>
              <a:gd name="connsiteY23" fmla="*/ 1253066 h 2354078"/>
              <a:gd name="connsiteX0" fmla="*/ 0 w 4124130"/>
              <a:gd name="connsiteY0" fmla="*/ 2354078 h 2354078"/>
              <a:gd name="connsiteX1" fmla="*/ 37322 w 4124130"/>
              <a:gd name="connsiteY1" fmla="*/ 1290388 h 2354078"/>
              <a:gd name="connsiteX2" fmla="*/ 149289 w 4124130"/>
              <a:gd name="connsiteY2" fmla="*/ 487956 h 2354078"/>
              <a:gd name="connsiteX3" fmla="*/ 242596 w 4124130"/>
              <a:gd name="connsiteY3" fmla="*/ 96070 h 2354078"/>
              <a:gd name="connsiteX4" fmla="*/ 335902 w 4124130"/>
              <a:gd name="connsiteY4" fmla="*/ 40086 h 2354078"/>
              <a:gd name="connsiteX5" fmla="*/ 466530 w 4124130"/>
              <a:gd name="connsiteY5" fmla="*/ 2764 h 2354078"/>
              <a:gd name="connsiteX6" fmla="*/ 709126 w 4124130"/>
              <a:gd name="connsiteY6" fmla="*/ 2764 h 2354078"/>
              <a:gd name="connsiteX7" fmla="*/ 1306285 w 4124130"/>
              <a:gd name="connsiteY7" fmla="*/ 2764 h 2354078"/>
              <a:gd name="connsiteX8" fmla="*/ 1623526 w 4124130"/>
              <a:gd name="connsiteY8" fmla="*/ 2764 h 2354078"/>
              <a:gd name="connsiteX9" fmla="*/ 1716832 w 4124130"/>
              <a:gd name="connsiteY9" fmla="*/ 21425 h 2354078"/>
              <a:gd name="connsiteX10" fmla="*/ 1828800 w 4124130"/>
              <a:gd name="connsiteY10" fmla="*/ 77409 h 2354078"/>
              <a:gd name="connsiteX11" fmla="*/ 1866122 w 4124130"/>
              <a:gd name="connsiteY11" fmla="*/ 189376 h 2354078"/>
              <a:gd name="connsiteX12" fmla="*/ 1922106 w 4124130"/>
              <a:gd name="connsiteY12" fmla="*/ 357327 h 2354078"/>
              <a:gd name="connsiteX13" fmla="*/ 1959428 w 4124130"/>
              <a:gd name="connsiteY13" fmla="*/ 562600 h 2354078"/>
              <a:gd name="connsiteX14" fmla="*/ 1978089 w 4124130"/>
              <a:gd name="connsiteY14" fmla="*/ 674568 h 2354078"/>
              <a:gd name="connsiteX15" fmla="*/ 1978089 w 4124130"/>
              <a:gd name="connsiteY15" fmla="*/ 749213 h 2354078"/>
              <a:gd name="connsiteX16" fmla="*/ 1996751 w 4124130"/>
              <a:gd name="connsiteY16" fmla="*/ 805196 h 2354078"/>
              <a:gd name="connsiteX17" fmla="*/ 2052734 w 4124130"/>
              <a:gd name="connsiteY17" fmla="*/ 842519 h 2354078"/>
              <a:gd name="connsiteX18" fmla="*/ 2108718 w 4124130"/>
              <a:gd name="connsiteY18" fmla="*/ 879841 h 2354078"/>
              <a:gd name="connsiteX19" fmla="*/ 2239347 w 4124130"/>
              <a:gd name="connsiteY19" fmla="*/ 898503 h 2354078"/>
              <a:gd name="connsiteX20" fmla="*/ 2463281 w 4124130"/>
              <a:gd name="connsiteY20" fmla="*/ 935825 h 2354078"/>
              <a:gd name="connsiteX21" fmla="*/ 3097763 w 4124130"/>
              <a:gd name="connsiteY21" fmla="*/ 1010470 h 2354078"/>
              <a:gd name="connsiteX22" fmla="*/ 4124130 w 4124130"/>
              <a:gd name="connsiteY22" fmla="*/ 1159760 h 2354078"/>
              <a:gd name="connsiteX0" fmla="*/ 0 w 3097763"/>
              <a:gd name="connsiteY0" fmla="*/ 2354078 h 2354078"/>
              <a:gd name="connsiteX1" fmla="*/ 37322 w 3097763"/>
              <a:gd name="connsiteY1" fmla="*/ 1290388 h 2354078"/>
              <a:gd name="connsiteX2" fmla="*/ 149289 w 3097763"/>
              <a:gd name="connsiteY2" fmla="*/ 487956 h 2354078"/>
              <a:gd name="connsiteX3" fmla="*/ 242596 w 3097763"/>
              <a:gd name="connsiteY3" fmla="*/ 96070 h 2354078"/>
              <a:gd name="connsiteX4" fmla="*/ 335902 w 3097763"/>
              <a:gd name="connsiteY4" fmla="*/ 40086 h 2354078"/>
              <a:gd name="connsiteX5" fmla="*/ 466530 w 3097763"/>
              <a:gd name="connsiteY5" fmla="*/ 2764 h 2354078"/>
              <a:gd name="connsiteX6" fmla="*/ 709126 w 3097763"/>
              <a:gd name="connsiteY6" fmla="*/ 2764 h 2354078"/>
              <a:gd name="connsiteX7" fmla="*/ 1306285 w 3097763"/>
              <a:gd name="connsiteY7" fmla="*/ 2764 h 2354078"/>
              <a:gd name="connsiteX8" fmla="*/ 1623526 w 3097763"/>
              <a:gd name="connsiteY8" fmla="*/ 2764 h 2354078"/>
              <a:gd name="connsiteX9" fmla="*/ 1716832 w 3097763"/>
              <a:gd name="connsiteY9" fmla="*/ 21425 h 2354078"/>
              <a:gd name="connsiteX10" fmla="*/ 1828800 w 3097763"/>
              <a:gd name="connsiteY10" fmla="*/ 77409 h 2354078"/>
              <a:gd name="connsiteX11" fmla="*/ 1866122 w 3097763"/>
              <a:gd name="connsiteY11" fmla="*/ 189376 h 2354078"/>
              <a:gd name="connsiteX12" fmla="*/ 1922106 w 3097763"/>
              <a:gd name="connsiteY12" fmla="*/ 357327 h 2354078"/>
              <a:gd name="connsiteX13" fmla="*/ 1959428 w 3097763"/>
              <a:gd name="connsiteY13" fmla="*/ 562600 h 2354078"/>
              <a:gd name="connsiteX14" fmla="*/ 1978089 w 3097763"/>
              <a:gd name="connsiteY14" fmla="*/ 674568 h 2354078"/>
              <a:gd name="connsiteX15" fmla="*/ 1978089 w 3097763"/>
              <a:gd name="connsiteY15" fmla="*/ 749213 h 2354078"/>
              <a:gd name="connsiteX16" fmla="*/ 1996751 w 3097763"/>
              <a:gd name="connsiteY16" fmla="*/ 805196 h 2354078"/>
              <a:gd name="connsiteX17" fmla="*/ 2052734 w 3097763"/>
              <a:gd name="connsiteY17" fmla="*/ 842519 h 2354078"/>
              <a:gd name="connsiteX18" fmla="*/ 2108718 w 3097763"/>
              <a:gd name="connsiteY18" fmla="*/ 879841 h 2354078"/>
              <a:gd name="connsiteX19" fmla="*/ 2239347 w 3097763"/>
              <a:gd name="connsiteY19" fmla="*/ 898503 h 2354078"/>
              <a:gd name="connsiteX20" fmla="*/ 2463281 w 3097763"/>
              <a:gd name="connsiteY20" fmla="*/ 935825 h 2354078"/>
              <a:gd name="connsiteX21" fmla="*/ 3097763 w 3097763"/>
              <a:gd name="connsiteY21" fmla="*/ 1010470 h 2354078"/>
              <a:gd name="connsiteX0" fmla="*/ 0 w 2463281"/>
              <a:gd name="connsiteY0" fmla="*/ 2354078 h 2354078"/>
              <a:gd name="connsiteX1" fmla="*/ 37322 w 2463281"/>
              <a:gd name="connsiteY1" fmla="*/ 1290388 h 2354078"/>
              <a:gd name="connsiteX2" fmla="*/ 149289 w 2463281"/>
              <a:gd name="connsiteY2" fmla="*/ 487956 h 2354078"/>
              <a:gd name="connsiteX3" fmla="*/ 242596 w 2463281"/>
              <a:gd name="connsiteY3" fmla="*/ 96070 h 2354078"/>
              <a:gd name="connsiteX4" fmla="*/ 335902 w 2463281"/>
              <a:gd name="connsiteY4" fmla="*/ 40086 h 2354078"/>
              <a:gd name="connsiteX5" fmla="*/ 466530 w 2463281"/>
              <a:gd name="connsiteY5" fmla="*/ 2764 h 2354078"/>
              <a:gd name="connsiteX6" fmla="*/ 709126 w 2463281"/>
              <a:gd name="connsiteY6" fmla="*/ 2764 h 2354078"/>
              <a:gd name="connsiteX7" fmla="*/ 1306285 w 2463281"/>
              <a:gd name="connsiteY7" fmla="*/ 2764 h 2354078"/>
              <a:gd name="connsiteX8" fmla="*/ 1623526 w 2463281"/>
              <a:gd name="connsiteY8" fmla="*/ 2764 h 2354078"/>
              <a:gd name="connsiteX9" fmla="*/ 1716832 w 2463281"/>
              <a:gd name="connsiteY9" fmla="*/ 21425 h 2354078"/>
              <a:gd name="connsiteX10" fmla="*/ 1828800 w 2463281"/>
              <a:gd name="connsiteY10" fmla="*/ 77409 h 2354078"/>
              <a:gd name="connsiteX11" fmla="*/ 1866122 w 2463281"/>
              <a:gd name="connsiteY11" fmla="*/ 189376 h 2354078"/>
              <a:gd name="connsiteX12" fmla="*/ 1922106 w 2463281"/>
              <a:gd name="connsiteY12" fmla="*/ 357327 h 2354078"/>
              <a:gd name="connsiteX13" fmla="*/ 1959428 w 2463281"/>
              <a:gd name="connsiteY13" fmla="*/ 562600 h 2354078"/>
              <a:gd name="connsiteX14" fmla="*/ 1978089 w 2463281"/>
              <a:gd name="connsiteY14" fmla="*/ 674568 h 2354078"/>
              <a:gd name="connsiteX15" fmla="*/ 1978089 w 2463281"/>
              <a:gd name="connsiteY15" fmla="*/ 749213 h 2354078"/>
              <a:gd name="connsiteX16" fmla="*/ 1996751 w 2463281"/>
              <a:gd name="connsiteY16" fmla="*/ 805196 h 2354078"/>
              <a:gd name="connsiteX17" fmla="*/ 2052734 w 2463281"/>
              <a:gd name="connsiteY17" fmla="*/ 842519 h 2354078"/>
              <a:gd name="connsiteX18" fmla="*/ 2108718 w 2463281"/>
              <a:gd name="connsiteY18" fmla="*/ 879841 h 2354078"/>
              <a:gd name="connsiteX19" fmla="*/ 2239347 w 2463281"/>
              <a:gd name="connsiteY19" fmla="*/ 898503 h 2354078"/>
              <a:gd name="connsiteX20" fmla="*/ 2463281 w 2463281"/>
              <a:gd name="connsiteY20" fmla="*/ 935825 h 2354078"/>
              <a:gd name="connsiteX0" fmla="*/ 0 w 2239347"/>
              <a:gd name="connsiteY0" fmla="*/ 2354078 h 2354078"/>
              <a:gd name="connsiteX1" fmla="*/ 37322 w 2239347"/>
              <a:gd name="connsiteY1" fmla="*/ 1290388 h 2354078"/>
              <a:gd name="connsiteX2" fmla="*/ 149289 w 2239347"/>
              <a:gd name="connsiteY2" fmla="*/ 487956 h 2354078"/>
              <a:gd name="connsiteX3" fmla="*/ 242596 w 2239347"/>
              <a:gd name="connsiteY3" fmla="*/ 96070 h 2354078"/>
              <a:gd name="connsiteX4" fmla="*/ 335902 w 2239347"/>
              <a:gd name="connsiteY4" fmla="*/ 40086 h 2354078"/>
              <a:gd name="connsiteX5" fmla="*/ 466530 w 2239347"/>
              <a:gd name="connsiteY5" fmla="*/ 2764 h 2354078"/>
              <a:gd name="connsiteX6" fmla="*/ 709126 w 2239347"/>
              <a:gd name="connsiteY6" fmla="*/ 2764 h 2354078"/>
              <a:gd name="connsiteX7" fmla="*/ 1306285 w 2239347"/>
              <a:gd name="connsiteY7" fmla="*/ 2764 h 2354078"/>
              <a:gd name="connsiteX8" fmla="*/ 1623526 w 2239347"/>
              <a:gd name="connsiteY8" fmla="*/ 2764 h 2354078"/>
              <a:gd name="connsiteX9" fmla="*/ 1716832 w 2239347"/>
              <a:gd name="connsiteY9" fmla="*/ 21425 h 2354078"/>
              <a:gd name="connsiteX10" fmla="*/ 1828800 w 2239347"/>
              <a:gd name="connsiteY10" fmla="*/ 77409 h 2354078"/>
              <a:gd name="connsiteX11" fmla="*/ 1866122 w 2239347"/>
              <a:gd name="connsiteY11" fmla="*/ 189376 h 2354078"/>
              <a:gd name="connsiteX12" fmla="*/ 1922106 w 2239347"/>
              <a:gd name="connsiteY12" fmla="*/ 357327 h 2354078"/>
              <a:gd name="connsiteX13" fmla="*/ 1959428 w 2239347"/>
              <a:gd name="connsiteY13" fmla="*/ 562600 h 2354078"/>
              <a:gd name="connsiteX14" fmla="*/ 1978089 w 2239347"/>
              <a:gd name="connsiteY14" fmla="*/ 674568 h 2354078"/>
              <a:gd name="connsiteX15" fmla="*/ 1978089 w 2239347"/>
              <a:gd name="connsiteY15" fmla="*/ 749213 h 2354078"/>
              <a:gd name="connsiteX16" fmla="*/ 1996751 w 2239347"/>
              <a:gd name="connsiteY16" fmla="*/ 805196 h 2354078"/>
              <a:gd name="connsiteX17" fmla="*/ 2052734 w 2239347"/>
              <a:gd name="connsiteY17" fmla="*/ 842519 h 2354078"/>
              <a:gd name="connsiteX18" fmla="*/ 2108718 w 2239347"/>
              <a:gd name="connsiteY18" fmla="*/ 879841 h 2354078"/>
              <a:gd name="connsiteX19" fmla="*/ 2239347 w 2239347"/>
              <a:gd name="connsiteY19" fmla="*/ 898503 h 2354078"/>
              <a:gd name="connsiteX0" fmla="*/ 0 w 2108718"/>
              <a:gd name="connsiteY0" fmla="*/ 2354078 h 2354078"/>
              <a:gd name="connsiteX1" fmla="*/ 37322 w 2108718"/>
              <a:gd name="connsiteY1" fmla="*/ 1290388 h 2354078"/>
              <a:gd name="connsiteX2" fmla="*/ 149289 w 2108718"/>
              <a:gd name="connsiteY2" fmla="*/ 487956 h 2354078"/>
              <a:gd name="connsiteX3" fmla="*/ 242596 w 2108718"/>
              <a:gd name="connsiteY3" fmla="*/ 96070 h 2354078"/>
              <a:gd name="connsiteX4" fmla="*/ 335902 w 2108718"/>
              <a:gd name="connsiteY4" fmla="*/ 40086 h 2354078"/>
              <a:gd name="connsiteX5" fmla="*/ 466530 w 2108718"/>
              <a:gd name="connsiteY5" fmla="*/ 2764 h 2354078"/>
              <a:gd name="connsiteX6" fmla="*/ 709126 w 2108718"/>
              <a:gd name="connsiteY6" fmla="*/ 2764 h 2354078"/>
              <a:gd name="connsiteX7" fmla="*/ 1306285 w 2108718"/>
              <a:gd name="connsiteY7" fmla="*/ 2764 h 2354078"/>
              <a:gd name="connsiteX8" fmla="*/ 1623526 w 2108718"/>
              <a:gd name="connsiteY8" fmla="*/ 2764 h 2354078"/>
              <a:gd name="connsiteX9" fmla="*/ 1716832 w 2108718"/>
              <a:gd name="connsiteY9" fmla="*/ 21425 h 2354078"/>
              <a:gd name="connsiteX10" fmla="*/ 1828800 w 2108718"/>
              <a:gd name="connsiteY10" fmla="*/ 77409 h 2354078"/>
              <a:gd name="connsiteX11" fmla="*/ 1866122 w 2108718"/>
              <a:gd name="connsiteY11" fmla="*/ 189376 h 2354078"/>
              <a:gd name="connsiteX12" fmla="*/ 1922106 w 2108718"/>
              <a:gd name="connsiteY12" fmla="*/ 357327 h 2354078"/>
              <a:gd name="connsiteX13" fmla="*/ 1959428 w 2108718"/>
              <a:gd name="connsiteY13" fmla="*/ 562600 h 2354078"/>
              <a:gd name="connsiteX14" fmla="*/ 1978089 w 2108718"/>
              <a:gd name="connsiteY14" fmla="*/ 674568 h 2354078"/>
              <a:gd name="connsiteX15" fmla="*/ 1978089 w 2108718"/>
              <a:gd name="connsiteY15" fmla="*/ 749213 h 2354078"/>
              <a:gd name="connsiteX16" fmla="*/ 1996751 w 2108718"/>
              <a:gd name="connsiteY16" fmla="*/ 805196 h 2354078"/>
              <a:gd name="connsiteX17" fmla="*/ 2052734 w 2108718"/>
              <a:gd name="connsiteY17" fmla="*/ 842519 h 2354078"/>
              <a:gd name="connsiteX18" fmla="*/ 2108718 w 2108718"/>
              <a:gd name="connsiteY18" fmla="*/ 879841 h 2354078"/>
              <a:gd name="connsiteX0" fmla="*/ 0 w 2052734"/>
              <a:gd name="connsiteY0" fmla="*/ 2354078 h 2354078"/>
              <a:gd name="connsiteX1" fmla="*/ 37322 w 2052734"/>
              <a:gd name="connsiteY1" fmla="*/ 1290388 h 2354078"/>
              <a:gd name="connsiteX2" fmla="*/ 149289 w 2052734"/>
              <a:gd name="connsiteY2" fmla="*/ 487956 h 2354078"/>
              <a:gd name="connsiteX3" fmla="*/ 242596 w 2052734"/>
              <a:gd name="connsiteY3" fmla="*/ 96070 h 2354078"/>
              <a:gd name="connsiteX4" fmla="*/ 335902 w 2052734"/>
              <a:gd name="connsiteY4" fmla="*/ 40086 h 2354078"/>
              <a:gd name="connsiteX5" fmla="*/ 466530 w 2052734"/>
              <a:gd name="connsiteY5" fmla="*/ 2764 h 2354078"/>
              <a:gd name="connsiteX6" fmla="*/ 709126 w 2052734"/>
              <a:gd name="connsiteY6" fmla="*/ 2764 h 2354078"/>
              <a:gd name="connsiteX7" fmla="*/ 1306285 w 2052734"/>
              <a:gd name="connsiteY7" fmla="*/ 2764 h 2354078"/>
              <a:gd name="connsiteX8" fmla="*/ 1623526 w 2052734"/>
              <a:gd name="connsiteY8" fmla="*/ 2764 h 2354078"/>
              <a:gd name="connsiteX9" fmla="*/ 1716832 w 2052734"/>
              <a:gd name="connsiteY9" fmla="*/ 21425 h 2354078"/>
              <a:gd name="connsiteX10" fmla="*/ 1828800 w 2052734"/>
              <a:gd name="connsiteY10" fmla="*/ 77409 h 2354078"/>
              <a:gd name="connsiteX11" fmla="*/ 1866122 w 2052734"/>
              <a:gd name="connsiteY11" fmla="*/ 189376 h 2354078"/>
              <a:gd name="connsiteX12" fmla="*/ 1922106 w 2052734"/>
              <a:gd name="connsiteY12" fmla="*/ 357327 h 2354078"/>
              <a:gd name="connsiteX13" fmla="*/ 1959428 w 2052734"/>
              <a:gd name="connsiteY13" fmla="*/ 562600 h 2354078"/>
              <a:gd name="connsiteX14" fmla="*/ 1978089 w 2052734"/>
              <a:gd name="connsiteY14" fmla="*/ 674568 h 2354078"/>
              <a:gd name="connsiteX15" fmla="*/ 1978089 w 2052734"/>
              <a:gd name="connsiteY15" fmla="*/ 749213 h 2354078"/>
              <a:gd name="connsiteX16" fmla="*/ 1996751 w 2052734"/>
              <a:gd name="connsiteY16" fmla="*/ 805196 h 2354078"/>
              <a:gd name="connsiteX17" fmla="*/ 2052734 w 2052734"/>
              <a:gd name="connsiteY17" fmla="*/ 842519 h 2354078"/>
              <a:gd name="connsiteX0" fmla="*/ 0 w 2146040"/>
              <a:gd name="connsiteY0" fmla="*/ 2354078 h 2490742"/>
              <a:gd name="connsiteX1" fmla="*/ 37322 w 2146040"/>
              <a:gd name="connsiteY1" fmla="*/ 1290388 h 2490742"/>
              <a:gd name="connsiteX2" fmla="*/ 149289 w 2146040"/>
              <a:gd name="connsiteY2" fmla="*/ 487956 h 2490742"/>
              <a:gd name="connsiteX3" fmla="*/ 242596 w 2146040"/>
              <a:gd name="connsiteY3" fmla="*/ 96070 h 2490742"/>
              <a:gd name="connsiteX4" fmla="*/ 335902 w 2146040"/>
              <a:gd name="connsiteY4" fmla="*/ 40086 h 2490742"/>
              <a:gd name="connsiteX5" fmla="*/ 466530 w 2146040"/>
              <a:gd name="connsiteY5" fmla="*/ 2764 h 2490742"/>
              <a:gd name="connsiteX6" fmla="*/ 709126 w 2146040"/>
              <a:gd name="connsiteY6" fmla="*/ 2764 h 2490742"/>
              <a:gd name="connsiteX7" fmla="*/ 1306285 w 2146040"/>
              <a:gd name="connsiteY7" fmla="*/ 2764 h 2490742"/>
              <a:gd name="connsiteX8" fmla="*/ 1623526 w 2146040"/>
              <a:gd name="connsiteY8" fmla="*/ 2764 h 2490742"/>
              <a:gd name="connsiteX9" fmla="*/ 1716832 w 2146040"/>
              <a:gd name="connsiteY9" fmla="*/ 21425 h 2490742"/>
              <a:gd name="connsiteX10" fmla="*/ 1828800 w 2146040"/>
              <a:gd name="connsiteY10" fmla="*/ 77409 h 2490742"/>
              <a:gd name="connsiteX11" fmla="*/ 1866122 w 2146040"/>
              <a:gd name="connsiteY11" fmla="*/ 189376 h 2490742"/>
              <a:gd name="connsiteX12" fmla="*/ 1922106 w 2146040"/>
              <a:gd name="connsiteY12" fmla="*/ 357327 h 2490742"/>
              <a:gd name="connsiteX13" fmla="*/ 1959428 w 2146040"/>
              <a:gd name="connsiteY13" fmla="*/ 562600 h 2490742"/>
              <a:gd name="connsiteX14" fmla="*/ 1978089 w 2146040"/>
              <a:gd name="connsiteY14" fmla="*/ 674568 h 2490742"/>
              <a:gd name="connsiteX15" fmla="*/ 1978089 w 2146040"/>
              <a:gd name="connsiteY15" fmla="*/ 749213 h 2490742"/>
              <a:gd name="connsiteX16" fmla="*/ 1996751 w 2146040"/>
              <a:gd name="connsiteY16" fmla="*/ 805196 h 2490742"/>
              <a:gd name="connsiteX17" fmla="*/ 2146040 w 2146040"/>
              <a:gd name="connsiteY17" fmla="*/ 2490742 h 2490742"/>
              <a:gd name="connsiteX0" fmla="*/ 0 w 2146040"/>
              <a:gd name="connsiteY0" fmla="*/ 2354078 h 2490742"/>
              <a:gd name="connsiteX1" fmla="*/ 37322 w 2146040"/>
              <a:gd name="connsiteY1" fmla="*/ 1290388 h 2490742"/>
              <a:gd name="connsiteX2" fmla="*/ 149289 w 2146040"/>
              <a:gd name="connsiteY2" fmla="*/ 487956 h 2490742"/>
              <a:gd name="connsiteX3" fmla="*/ 236658 w 2146040"/>
              <a:gd name="connsiteY3" fmla="*/ 139774 h 2490742"/>
              <a:gd name="connsiteX4" fmla="*/ 335902 w 2146040"/>
              <a:gd name="connsiteY4" fmla="*/ 40086 h 2490742"/>
              <a:gd name="connsiteX5" fmla="*/ 466530 w 2146040"/>
              <a:gd name="connsiteY5" fmla="*/ 2764 h 2490742"/>
              <a:gd name="connsiteX6" fmla="*/ 709126 w 2146040"/>
              <a:gd name="connsiteY6" fmla="*/ 2764 h 2490742"/>
              <a:gd name="connsiteX7" fmla="*/ 1306285 w 2146040"/>
              <a:gd name="connsiteY7" fmla="*/ 2764 h 2490742"/>
              <a:gd name="connsiteX8" fmla="*/ 1623526 w 2146040"/>
              <a:gd name="connsiteY8" fmla="*/ 2764 h 2490742"/>
              <a:gd name="connsiteX9" fmla="*/ 1716832 w 2146040"/>
              <a:gd name="connsiteY9" fmla="*/ 21425 h 2490742"/>
              <a:gd name="connsiteX10" fmla="*/ 1828800 w 2146040"/>
              <a:gd name="connsiteY10" fmla="*/ 77409 h 2490742"/>
              <a:gd name="connsiteX11" fmla="*/ 1866122 w 2146040"/>
              <a:gd name="connsiteY11" fmla="*/ 189376 h 2490742"/>
              <a:gd name="connsiteX12" fmla="*/ 1922106 w 2146040"/>
              <a:gd name="connsiteY12" fmla="*/ 357327 h 2490742"/>
              <a:gd name="connsiteX13" fmla="*/ 1959428 w 2146040"/>
              <a:gd name="connsiteY13" fmla="*/ 562600 h 2490742"/>
              <a:gd name="connsiteX14" fmla="*/ 1978089 w 2146040"/>
              <a:gd name="connsiteY14" fmla="*/ 674568 h 2490742"/>
              <a:gd name="connsiteX15" fmla="*/ 1978089 w 2146040"/>
              <a:gd name="connsiteY15" fmla="*/ 749213 h 2490742"/>
              <a:gd name="connsiteX16" fmla="*/ 1996751 w 2146040"/>
              <a:gd name="connsiteY16" fmla="*/ 805196 h 2490742"/>
              <a:gd name="connsiteX17" fmla="*/ 2146040 w 2146040"/>
              <a:gd name="connsiteY17" fmla="*/ 2490742 h 24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46040" h="2490742">
                <a:moveTo>
                  <a:pt x="0" y="2354078"/>
                </a:moveTo>
                <a:cubicBezTo>
                  <a:pt x="6220" y="1977743"/>
                  <a:pt x="12441" y="1601408"/>
                  <a:pt x="37322" y="1290388"/>
                </a:cubicBezTo>
                <a:cubicBezTo>
                  <a:pt x="62203" y="979368"/>
                  <a:pt x="116066" y="679725"/>
                  <a:pt x="149289" y="487956"/>
                </a:cubicBezTo>
                <a:cubicBezTo>
                  <a:pt x="182512" y="296187"/>
                  <a:pt x="205556" y="214419"/>
                  <a:pt x="236658" y="139774"/>
                </a:cubicBezTo>
                <a:cubicBezTo>
                  <a:pt x="267760" y="65129"/>
                  <a:pt x="297590" y="62921"/>
                  <a:pt x="335902" y="40086"/>
                </a:cubicBezTo>
                <a:cubicBezTo>
                  <a:pt x="374214" y="17251"/>
                  <a:pt x="404326" y="8984"/>
                  <a:pt x="466530" y="2764"/>
                </a:cubicBezTo>
                <a:cubicBezTo>
                  <a:pt x="528734" y="-3456"/>
                  <a:pt x="709126" y="2764"/>
                  <a:pt x="709126" y="2764"/>
                </a:cubicBezTo>
                <a:lnTo>
                  <a:pt x="1306285" y="2764"/>
                </a:lnTo>
                <a:cubicBezTo>
                  <a:pt x="1458685" y="2764"/>
                  <a:pt x="1555102" y="-346"/>
                  <a:pt x="1623526" y="2764"/>
                </a:cubicBezTo>
                <a:cubicBezTo>
                  <a:pt x="1691950" y="5874"/>
                  <a:pt x="1682620" y="8984"/>
                  <a:pt x="1716832" y="21425"/>
                </a:cubicBezTo>
                <a:cubicBezTo>
                  <a:pt x="1751044" y="33866"/>
                  <a:pt x="1803918" y="49417"/>
                  <a:pt x="1828800" y="77409"/>
                </a:cubicBezTo>
                <a:cubicBezTo>
                  <a:pt x="1853682" y="105401"/>
                  <a:pt x="1866122" y="189376"/>
                  <a:pt x="1866122" y="189376"/>
                </a:cubicBezTo>
                <a:cubicBezTo>
                  <a:pt x="1881673" y="236029"/>
                  <a:pt x="1906555" y="295123"/>
                  <a:pt x="1922106" y="357327"/>
                </a:cubicBezTo>
                <a:cubicBezTo>
                  <a:pt x="1937657" y="419531"/>
                  <a:pt x="1950098" y="509727"/>
                  <a:pt x="1959428" y="562600"/>
                </a:cubicBezTo>
                <a:cubicBezTo>
                  <a:pt x="1968758" y="615473"/>
                  <a:pt x="1974979" y="643466"/>
                  <a:pt x="1978089" y="674568"/>
                </a:cubicBezTo>
                <a:cubicBezTo>
                  <a:pt x="1981199" y="705670"/>
                  <a:pt x="1974979" y="727442"/>
                  <a:pt x="1978089" y="749213"/>
                </a:cubicBezTo>
                <a:cubicBezTo>
                  <a:pt x="1981199" y="770984"/>
                  <a:pt x="1968759" y="514941"/>
                  <a:pt x="1996751" y="805196"/>
                </a:cubicBezTo>
                <a:cubicBezTo>
                  <a:pt x="2024743" y="1095451"/>
                  <a:pt x="2146040" y="2490742"/>
                  <a:pt x="2146040" y="2490742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7742BC-640F-E71F-ABCF-B4749E52C27E}"/>
              </a:ext>
            </a:extLst>
          </p:cNvPr>
          <p:cNvSpPr txBox="1"/>
          <p:nvPr/>
        </p:nvSpPr>
        <p:spPr>
          <a:xfrm>
            <a:off x="2395387" y="803824"/>
            <a:ext cx="143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  <a:r>
              <a:rPr lang="en-US" b="1" i="1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5BB251-752A-A98D-0278-C36A16258B87}"/>
              </a:ext>
            </a:extLst>
          </p:cNvPr>
          <p:cNvSpPr txBox="1"/>
          <p:nvPr/>
        </p:nvSpPr>
        <p:spPr>
          <a:xfrm>
            <a:off x="2348330" y="1302853"/>
            <a:ext cx="147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Unfavorable</a:t>
            </a: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FC5831B7-87B2-505A-D429-D2380729991D}"/>
              </a:ext>
            </a:extLst>
          </p:cNvPr>
          <p:cNvSpPr/>
          <p:nvPr/>
        </p:nvSpPr>
        <p:spPr>
          <a:xfrm>
            <a:off x="2131990" y="1315064"/>
            <a:ext cx="3495453" cy="1959734"/>
          </a:xfrm>
          <a:custGeom>
            <a:avLst/>
            <a:gdLst>
              <a:gd name="connsiteX0" fmla="*/ 0 w 4788213"/>
              <a:gd name="connsiteY0" fmla="*/ 2354078 h 2354078"/>
              <a:gd name="connsiteX1" fmla="*/ 37322 w 4788213"/>
              <a:gd name="connsiteY1" fmla="*/ 1290388 h 2354078"/>
              <a:gd name="connsiteX2" fmla="*/ 149289 w 4788213"/>
              <a:gd name="connsiteY2" fmla="*/ 487956 h 2354078"/>
              <a:gd name="connsiteX3" fmla="*/ 242596 w 4788213"/>
              <a:gd name="connsiteY3" fmla="*/ 96070 h 2354078"/>
              <a:gd name="connsiteX4" fmla="*/ 335902 w 4788213"/>
              <a:gd name="connsiteY4" fmla="*/ 40086 h 2354078"/>
              <a:gd name="connsiteX5" fmla="*/ 466530 w 4788213"/>
              <a:gd name="connsiteY5" fmla="*/ 2764 h 2354078"/>
              <a:gd name="connsiteX6" fmla="*/ 709126 w 4788213"/>
              <a:gd name="connsiteY6" fmla="*/ 2764 h 2354078"/>
              <a:gd name="connsiteX7" fmla="*/ 1306285 w 4788213"/>
              <a:gd name="connsiteY7" fmla="*/ 2764 h 2354078"/>
              <a:gd name="connsiteX8" fmla="*/ 1623526 w 4788213"/>
              <a:gd name="connsiteY8" fmla="*/ 2764 h 2354078"/>
              <a:gd name="connsiteX9" fmla="*/ 1716832 w 4788213"/>
              <a:gd name="connsiteY9" fmla="*/ 21425 h 2354078"/>
              <a:gd name="connsiteX10" fmla="*/ 1828800 w 4788213"/>
              <a:gd name="connsiteY10" fmla="*/ 77409 h 2354078"/>
              <a:gd name="connsiteX11" fmla="*/ 1866122 w 4788213"/>
              <a:gd name="connsiteY11" fmla="*/ 189376 h 2354078"/>
              <a:gd name="connsiteX12" fmla="*/ 1922106 w 4788213"/>
              <a:gd name="connsiteY12" fmla="*/ 357327 h 2354078"/>
              <a:gd name="connsiteX13" fmla="*/ 1959428 w 4788213"/>
              <a:gd name="connsiteY13" fmla="*/ 562600 h 2354078"/>
              <a:gd name="connsiteX14" fmla="*/ 1978089 w 4788213"/>
              <a:gd name="connsiteY14" fmla="*/ 674568 h 2354078"/>
              <a:gd name="connsiteX15" fmla="*/ 1978089 w 4788213"/>
              <a:gd name="connsiteY15" fmla="*/ 749213 h 2354078"/>
              <a:gd name="connsiteX16" fmla="*/ 1996751 w 4788213"/>
              <a:gd name="connsiteY16" fmla="*/ 805196 h 2354078"/>
              <a:gd name="connsiteX17" fmla="*/ 2052734 w 4788213"/>
              <a:gd name="connsiteY17" fmla="*/ 842519 h 2354078"/>
              <a:gd name="connsiteX18" fmla="*/ 2108718 w 4788213"/>
              <a:gd name="connsiteY18" fmla="*/ 879841 h 2354078"/>
              <a:gd name="connsiteX19" fmla="*/ 2239347 w 4788213"/>
              <a:gd name="connsiteY19" fmla="*/ 898503 h 2354078"/>
              <a:gd name="connsiteX20" fmla="*/ 2463281 w 4788213"/>
              <a:gd name="connsiteY20" fmla="*/ 935825 h 2354078"/>
              <a:gd name="connsiteX21" fmla="*/ 3097763 w 4788213"/>
              <a:gd name="connsiteY21" fmla="*/ 1010470 h 2354078"/>
              <a:gd name="connsiteX22" fmla="*/ 4124130 w 4788213"/>
              <a:gd name="connsiteY22" fmla="*/ 1159760 h 2354078"/>
              <a:gd name="connsiteX23" fmla="*/ 4739951 w 4788213"/>
              <a:gd name="connsiteY23" fmla="*/ 1253066 h 2354078"/>
              <a:gd name="connsiteX24" fmla="*/ 4702628 w 4788213"/>
              <a:gd name="connsiteY24" fmla="*/ 1253066 h 2354078"/>
              <a:gd name="connsiteX0" fmla="*/ 0 w 4788213"/>
              <a:gd name="connsiteY0" fmla="*/ 2354078 h 2354078"/>
              <a:gd name="connsiteX1" fmla="*/ 37322 w 4788213"/>
              <a:gd name="connsiteY1" fmla="*/ 1290388 h 2354078"/>
              <a:gd name="connsiteX2" fmla="*/ 149289 w 4788213"/>
              <a:gd name="connsiteY2" fmla="*/ 487956 h 2354078"/>
              <a:gd name="connsiteX3" fmla="*/ 242596 w 4788213"/>
              <a:gd name="connsiteY3" fmla="*/ 96070 h 2354078"/>
              <a:gd name="connsiteX4" fmla="*/ 335902 w 4788213"/>
              <a:gd name="connsiteY4" fmla="*/ 40086 h 2354078"/>
              <a:gd name="connsiteX5" fmla="*/ 466530 w 4788213"/>
              <a:gd name="connsiteY5" fmla="*/ 2764 h 2354078"/>
              <a:gd name="connsiteX6" fmla="*/ 709126 w 4788213"/>
              <a:gd name="connsiteY6" fmla="*/ 2764 h 2354078"/>
              <a:gd name="connsiteX7" fmla="*/ 1306285 w 4788213"/>
              <a:gd name="connsiteY7" fmla="*/ 2764 h 2354078"/>
              <a:gd name="connsiteX8" fmla="*/ 1623526 w 4788213"/>
              <a:gd name="connsiteY8" fmla="*/ 2764 h 2354078"/>
              <a:gd name="connsiteX9" fmla="*/ 1716832 w 4788213"/>
              <a:gd name="connsiteY9" fmla="*/ 21425 h 2354078"/>
              <a:gd name="connsiteX10" fmla="*/ 1828800 w 4788213"/>
              <a:gd name="connsiteY10" fmla="*/ 77409 h 2354078"/>
              <a:gd name="connsiteX11" fmla="*/ 1866122 w 4788213"/>
              <a:gd name="connsiteY11" fmla="*/ 189376 h 2354078"/>
              <a:gd name="connsiteX12" fmla="*/ 1922106 w 4788213"/>
              <a:gd name="connsiteY12" fmla="*/ 357327 h 2354078"/>
              <a:gd name="connsiteX13" fmla="*/ 1959428 w 4788213"/>
              <a:gd name="connsiteY13" fmla="*/ 562600 h 2354078"/>
              <a:gd name="connsiteX14" fmla="*/ 1978089 w 4788213"/>
              <a:gd name="connsiteY14" fmla="*/ 674568 h 2354078"/>
              <a:gd name="connsiteX15" fmla="*/ 1995902 w 4788213"/>
              <a:gd name="connsiteY15" fmla="*/ 749213 h 2354078"/>
              <a:gd name="connsiteX16" fmla="*/ 1996751 w 4788213"/>
              <a:gd name="connsiteY16" fmla="*/ 805196 h 2354078"/>
              <a:gd name="connsiteX17" fmla="*/ 2052734 w 4788213"/>
              <a:gd name="connsiteY17" fmla="*/ 842519 h 2354078"/>
              <a:gd name="connsiteX18" fmla="*/ 2108718 w 4788213"/>
              <a:gd name="connsiteY18" fmla="*/ 879841 h 2354078"/>
              <a:gd name="connsiteX19" fmla="*/ 2239347 w 4788213"/>
              <a:gd name="connsiteY19" fmla="*/ 898503 h 2354078"/>
              <a:gd name="connsiteX20" fmla="*/ 2463281 w 4788213"/>
              <a:gd name="connsiteY20" fmla="*/ 935825 h 2354078"/>
              <a:gd name="connsiteX21" fmla="*/ 3097763 w 4788213"/>
              <a:gd name="connsiteY21" fmla="*/ 1010470 h 2354078"/>
              <a:gd name="connsiteX22" fmla="*/ 4124130 w 4788213"/>
              <a:gd name="connsiteY22" fmla="*/ 1159760 h 2354078"/>
              <a:gd name="connsiteX23" fmla="*/ 4739951 w 4788213"/>
              <a:gd name="connsiteY23" fmla="*/ 1253066 h 2354078"/>
              <a:gd name="connsiteX24" fmla="*/ 4702628 w 4788213"/>
              <a:gd name="connsiteY24" fmla="*/ 1253066 h 2354078"/>
              <a:gd name="connsiteX0" fmla="*/ 0 w 4788213"/>
              <a:gd name="connsiteY0" fmla="*/ 2354078 h 2354078"/>
              <a:gd name="connsiteX1" fmla="*/ 37322 w 4788213"/>
              <a:gd name="connsiteY1" fmla="*/ 1290388 h 2354078"/>
              <a:gd name="connsiteX2" fmla="*/ 149289 w 4788213"/>
              <a:gd name="connsiteY2" fmla="*/ 487956 h 2354078"/>
              <a:gd name="connsiteX3" fmla="*/ 242596 w 4788213"/>
              <a:gd name="connsiteY3" fmla="*/ 96070 h 2354078"/>
              <a:gd name="connsiteX4" fmla="*/ 335902 w 4788213"/>
              <a:gd name="connsiteY4" fmla="*/ 40086 h 2354078"/>
              <a:gd name="connsiteX5" fmla="*/ 466530 w 4788213"/>
              <a:gd name="connsiteY5" fmla="*/ 2764 h 2354078"/>
              <a:gd name="connsiteX6" fmla="*/ 709126 w 4788213"/>
              <a:gd name="connsiteY6" fmla="*/ 2764 h 2354078"/>
              <a:gd name="connsiteX7" fmla="*/ 1306285 w 4788213"/>
              <a:gd name="connsiteY7" fmla="*/ 2764 h 2354078"/>
              <a:gd name="connsiteX8" fmla="*/ 1623526 w 4788213"/>
              <a:gd name="connsiteY8" fmla="*/ 2764 h 2354078"/>
              <a:gd name="connsiteX9" fmla="*/ 1716832 w 4788213"/>
              <a:gd name="connsiteY9" fmla="*/ 21425 h 2354078"/>
              <a:gd name="connsiteX10" fmla="*/ 1828800 w 4788213"/>
              <a:gd name="connsiteY10" fmla="*/ 77409 h 2354078"/>
              <a:gd name="connsiteX11" fmla="*/ 1866122 w 4788213"/>
              <a:gd name="connsiteY11" fmla="*/ 189376 h 2354078"/>
              <a:gd name="connsiteX12" fmla="*/ 1922106 w 4788213"/>
              <a:gd name="connsiteY12" fmla="*/ 357327 h 2354078"/>
              <a:gd name="connsiteX13" fmla="*/ 1959428 w 4788213"/>
              <a:gd name="connsiteY13" fmla="*/ 562600 h 2354078"/>
              <a:gd name="connsiteX14" fmla="*/ 1978089 w 4788213"/>
              <a:gd name="connsiteY14" fmla="*/ 674568 h 2354078"/>
              <a:gd name="connsiteX15" fmla="*/ 1995902 w 4788213"/>
              <a:gd name="connsiteY15" fmla="*/ 749213 h 2354078"/>
              <a:gd name="connsiteX16" fmla="*/ 2020502 w 4788213"/>
              <a:gd name="connsiteY16" fmla="*/ 805196 h 2354078"/>
              <a:gd name="connsiteX17" fmla="*/ 2052734 w 4788213"/>
              <a:gd name="connsiteY17" fmla="*/ 842519 h 2354078"/>
              <a:gd name="connsiteX18" fmla="*/ 2108718 w 4788213"/>
              <a:gd name="connsiteY18" fmla="*/ 879841 h 2354078"/>
              <a:gd name="connsiteX19" fmla="*/ 2239347 w 4788213"/>
              <a:gd name="connsiteY19" fmla="*/ 898503 h 2354078"/>
              <a:gd name="connsiteX20" fmla="*/ 2463281 w 4788213"/>
              <a:gd name="connsiteY20" fmla="*/ 935825 h 2354078"/>
              <a:gd name="connsiteX21" fmla="*/ 3097763 w 4788213"/>
              <a:gd name="connsiteY21" fmla="*/ 1010470 h 2354078"/>
              <a:gd name="connsiteX22" fmla="*/ 4124130 w 4788213"/>
              <a:gd name="connsiteY22" fmla="*/ 1159760 h 2354078"/>
              <a:gd name="connsiteX23" fmla="*/ 4739951 w 4788213"/>
              <a:gd name="connsiteY23" fmla="*/ 1253066 h 2354078"/>
              <a:gd name="connsiteX24" fmla="*/ 4702628 w 4788213"/>
              <a:gd name="connsiteY24" fmla="*/ 1253066 h 2354078"/>
              <a:gd name="connsiteX0" fmla="*/ 0 w 4788213"/>
              <a:gd name="connsiteY0" fmla="*/ 2354078 h 2354078"/>
              <a:gd name="connsiteX1" fmla="*/ 37322 w 4788213"/>
              <a:gd name="connsiteY1" fmla="*/ 1290388 h 2354078"/>
              <a:gd name="connsiteX2" fmla="*/ 149289 w 4788213"/>
              <a:gd name="connsiteY2" fmla="*/ 487956 h 2354078"/>
              <a:gd name="connsiteX3" fmla="*/ 242596 w 4788213"/>
              <a:gd name="connsiteY3" fmla="*/ 96070 h 2354078"/>
              <a:gd name="connsiteX4" fmla="*/ 335902 w 4788213"/>
              <a:gd name="connsiteY4" fmla="*/ 40086 h 2354078"/>
              <a:gd name="connsiteX5" fmla="*/ 466530 w 4788213"/>
              <a:gd name="connsiteY5" fmla="*/ 2764 h 2354078"/>
              <a:gd name="connsiteX6" fmla="*/ 709126 w 4788213"/>
              <a:gd name="connsiteY6" fmla="*/ 2764 h 2354078"/>
              <a:gd name="connsiteX7" fmla="*/ 1306285 w 4788213"/>
              <a:gd name="connsiteY7" fmla="*/ 2764 h 2354078"/>
              <a:gd name="connsiteX8" fmla="*/ 1623526 w 4788213"/>
              <a:gd name="connsiteY8" fmla="*/ 2764 h 2354078"/>
              <a:gd name="connsiteX9" fmla="*/ 1716832 w 4788213"/>
              <a:gd name="connsiteY9" fmla="*/ 21425 h 2354078"/>
              <a:gd name="connsiteX10" fmla="*/ 1810987 w 4788213"/>
              <a:gd name="connsiteY10" fmla="*/ 88631 h 2354078"/>
              <a:gd name="connsiteX11" fmla="*/ 1866122 w 4788213"/>
              <a:gd name="connsiteY11" fmla="*/ 189376 h 2354078"/>
              <a:gd name="connsiteX12" fmla="*/ 1922106 w 4788213"/>
              <a:gd name="connsiteY12" fmla="*/ 357327 h 2354078"/>
              <a:gd name="connsiteX13" fmla="*/ 1959428 w 4788213"/>
              <a:gd name="connsiteY13" fmla="*/ 562600 h 2354078"/>
              <a:gd name="connsiteX14" fmla="*/ 1978089 w 4788213"/>
              <a:gd name="connsiteY14" fmla="*/ 674568 h 2354078"/>
              <a:gd name="connsiteX15" fmla="*/ 1995902 w 4788213"/>
              <a:gd name="connsiteY15" fmla="*/ 749213 h 2354078"/>
              <a:gd name="connsiteX16" fmla="*/ 2020502 w 4788213"/>
              <a:gd name="connsiteY16" fmla="*/ 805196 h 2354078"/>
              <a:gd name="connsiteX17" fmla="*/ 2052734 w 4788213"/>
              <a:gd name="connsiteY17" fmla="*/ 842519 h 2354078"/>
              <a:gd name="connsiteX18" fmla="*/ 2108718 w 4788213"/>
              <a:gd name="connsiteY18" fmla="*/ 879841 h 2354078"/>
              <a:gd name="connsiteX19" fmla="*/ 2239347 w 4788213"/>
              <a:gd name="connsiteY19" fmla="*/ 898503 h 2354078"/>
              <a:gd name="connsiteX20" fmla="*/ 2463281 w 4788213"/>
              <a:gd name="connsiteY20" fmla="*/ 935825 h 2354078"/>
              <a:gd name="connsiteX21" fmla="*/ 3097763 w 4788213"/>
              <a:gd name="connsiteY21" fmla="*/ 1010470 h 2354078"/>
              <a:gd name="connsiteX22" fmla="*/ 4124130 w 4788213"/>
              <a:gd name="connsiteY22" fmla="*/ 1159760 h 2354078"/>
              <a:gd name="connsiteX23" fmla="*/ 4739951 w 4788213"/>
              <a:gd name="connsiteY23" fmla="*/ 1253066 h 2354078"/>
              <a:gd name="connsiteX24" fmla="*/ 4702628 w 4788213"/>
              <a:gd name="connsiteY24" fmla="*/ 1253066 h 2354078"/>
              <a:gd name="connsiteX0" fmla="*/ 0 w 4788213"/>
              <a:gd name="connsiteY0" fmla="*/ 2352832 h 2352832"/>
              <a:gd name="connsiteX1" fmla="*/ 37322 w 4788213"/>
              <a:gd name="connsiteY1" fmla="*/ 1289142 h 2352832"/>
              <a:gd name="connsiteX2" fmla="*/ 149289 w 4788213"/>
              <a:gd name="connsiteY2" fmla="*/ 486710 h 2352832"/>
              <a:gd name="connsiteX3" fmla="*/ 242596 w 4788213"/>
              <a:gd name="connsiteY3" fmla="*/ 94824 h 2352832"/>
              <a:gd name="connsiteX4" fmla="*/ 335902 w 4788213"/>
              <a:gd name="connsiteY4" fmla="*/ 22007 h 2352832"/>
              <a:gd name="connsiteX5" fmla="*/ 466530 w 4788213"/>
              <a:gd name="connsiteY5" fmla="*/ 1518 h 2352832"/>
              <a:gd name="connsiteX6" fmla="*/ 709126 w 4788213"/>
              <a:gd name="connsiteY6" fmla="*/ 1518 h 2352832"/>
              <a:gd name="connsiteX7" fmla="*/ 1306285 w 4788213"/>
              <a:gd name="connsiteY7" fmla="*/ 1518 h 2352832"/>
              <a:gd name="connsiteX8" fmla="*/ 1623526 w 4788213"/>
              <a:gd name="connsiteY8" fmla="*/ 1518 h 2352832"/>
              <a:gd name="connsiteX9" fmla="*/ 1716832 w 4788213"/>
              <a:gd name="connsiteY9" fmla="*/ 20179 h 2352832"/>
              <a:gd name="connsiteX10" fmla="*/ 1810987 w 4788213"/>
              <a:gd name="connsiteY10" fmla="*/ 87385 h 2352832"/>
              <a:gd name="connsiteX11" fmla="*/ 1866122 w 4788213"/>
              <a:gd name="connsiteY11" fmla="*/ 188130 h 2352832"/>
              <a:gd name="connsiteX12" fmla="*/ 1922106 w 4788213"/>
              <a:gd name="connsiteY12" fmla="*/ 356081 h 2352832"/>
              <a:gd name="connsiteX13" fmla="*/ 1959428 w 4788213"/>
              <a:gd name="connsiteY13" fmla="*/ 561354 h 2352832"/>
              <a:gd name="connsiteX14" fmla="*/ 1978089 w 4788213"/>
              <a:gd name="connsiteY14" fmla="*/ 673322 h 2352832"/>
              <a:gd name="connsiteX15" fmla="*/ 1995902 w 4788213"/>
              <a:gd name="connsiteY15" fmla="*/ 747967 h 2352832"/>
              <a:gd name="connsiteX16" fmla="*/ 2020502 w 4788213"/>
              <a:gd name="connsiteY16" fmla="*/ 803950 h 2352832"/>
              <a:gd name="connsiteX17" fmla="*/ 2052734 w 4788213"/>
              <a:gd name="connsiteY17" fmla="*/ 841273 h 2352832"/>
              <a:gd name="connsiteX18" fmla="*/ 2108718 w 4788213"/>
              <a:gd name="connsiteY18" fmla="*/ 878595 h 2352832"/>
              <a:gd name="connsiteX19" fmla="*/ 2239347 w 4788213"/>
              <a:gd name="connsiteY19" fmla="*/ 897257 h 2352832"/>
              <a:gd name="connsiteX20" fmla="*/ 2463281 w 4788213"/>
              <a:gd name="connsiteY20" fmla="*/ 934579 h 2352832"/>
              <a:gd name="connsiteX21" fmla="*/ 3097763 w 4788213"/>
              <a:gd name="connsiteY21" fmla="*/ 1009224 h 2352832"/>
              <a:gd name="connsiteX22" fmla="*/ 4124130 w 4788213"/>
              <a:gd name="connsiteY22" fmla="*/ 1158514 h 2352832"/>
              <a:gd name="connsiteX23" fmla="*/ 4739951 w 4788213"/>
              <a:gd name="connsiteY23" fmla="*/ 1251820 h 2352832"/>
              <a:gd name="connsiteX24" fmla="*/ 4702628 w 4788213"/>
              <a:gd name="connsiteY24" fmla="*/ 1251820 h 2352832"/>
              <a:gd name="connsiteX0" fmla="*/ 0 w 4788213"/>
              <a:gd name="connsiteY0" fmla="*/ 2352832 h 2352832"/>
              <a:gd name="connsiteX1" fmla="*/ 37322 w 4788213"/>
              <a:gd name="connsiteY1" fmla="*/ 1289142 h 2352832"/>
              <a:gd name="connsiteX2" fmla="*/ 149289 w 4788213"/>
              <a:gd name="connsiteY2" fmla="*/ 486710 h 2352832"/>
              <a:gd name="connsiteX3" fmla="*/ 266346 w 4788213"/>
              <a:gd name="connsiteY3" fmla="*/ 106047 h 2352832"/>
              <a:gd name="connsiteX4" fmla="*/ 335902 w 4788213"/>
              <a:gd name="connsiteY4" fmla="*/ 22007 h 2352832"/>
              <a:gd name="connsiteX5" fmla="*/ 466530 w 4788213"/>
              <a:gd name="connsiteY5" fmla="*/ 1518 h 2352832"/>
              <a:gd name="connsiteX6" fmla="*/ 709126 w 4788213"/>
              <a:gd name="connsiteY6" fmla="*/ 1518 h 2352832"/>
              <a:gd name="connsiteX7" fmla="*/ 1306285 w 4788213"/>
              <a:gd name="connsiteY7" fmla="*/ 1518 h 2352832"/>
              <a:gd name="connsiteX8" fmla="*/ 1623526 w 4788213"/>
              <a:gd name="connsiteY8" fmla="*/ 1518 h 2352832"/>
              <a:gd name="connsiteX9" fmla="*/ 1716832 w 4788213"/>
              <a:gd name="connsiteY9" fmla="*/ 20179 h 2352832"/>
              <a:gd name="connsiteX10" fmla="*/ 1810987 w 4788213"/>
              <a:gd name="connsiteY10" fmla="*/ 87385 h 2352832"/>
              <a:gd name="connsiteX11" fmla="*/ 1866122 w 4788213"/>
              <a:gd name="connsiteY11" fmla="*/ 188130 h 2352832"/>
              <a:gd name="connsiteX12" fmla="*/ 1922106 w 4788213"/>
              <a:gd name="connsiteY12" fmla="*/ 356081 h 2352832"/>
              <a:gd name="connsiteX13" fmla="*/ 1959428 w 4788213"/>
              <a:gd name="connsiteY13" fmla="*/ 561354 h 2352832"/>
              <a:gd name="connsiteX14" fmla="*/ 1978089 w 4788213"/>
              <a:gd name="connsiteY14" fmla="*/ 673322 h 2352832"/>
              <a:gd name="connsiteX15" fmla="*/ 1995902 w 4788213"/>
              <a:gd name="connsiteY15" fmla="*/ 747967 h 2352832"/>
              <a:gd name="connsiteX16" fmla="*/ 2020502 w 4788213"/>
              <a:gd name="connsiteY16" fmla="*/ 803950 h 2352832"/>
              <a:gd name="connsiteX17" fmla="*/ 2052734 w 4788213"/>
              <a:gd name="connsiteY17" fmla="*/ 841273 h 2352832"/>
              <a:gd name="connsiteX18" fmla="*/ 2108718 w 4788213"/>
              <a:gd name="connsiteY18" fmla="*/ 878595 h 2352832"/>
              <a:gd name="connsiteX19" fmla="*/ 2239347 w 4788213"/>
              <a:gd name="connsiteY19" fmla="*/ 897257 h 2352832"/>
              <a:gd name="connsiteX20" fmla="*/ 2463281 w 4788213"/>
              <a:gd name="connsiteY20" fmla="*/ 934579 h 2352832"/>
              <a:gd name="connsiteX21" fmla="*/ 3097763 w 4788213"/>
              <a:gd name="connsiteY21" fmla="*/ 1009224 h 2352832"/>
              <a:gd name="connsiteX22" fmla="*/ 4124130 w 4788213"/>
              <a:gd name="connsiteY22" fmla="*/ 1158514 h 2352832"/>
              <a:gd name="connsiteX23" fmla="*/ 4739951 w 4788213"/>
              <a:gd name="connsiteY23" fmla="*/ 1251820 h 2352832"/>
              <a:gd name="connsiteX24" fmla="*/ 4702628 w 4788213"/>
              <a:gd name="connsiteY24" fmla="*/ 1251820 h 2352832"/>
              <a:gd name="connsiteX0" fmla="*/ 0 w 4739951"/>
              <a:gd name="connsiteY0" fmla="*/ 2352832 h 2352832"/>
              <a:gd name="connsiteX1" fmla="*/ 37322 w 4739951"/>
              <a:gd name="connsiteY1" fmla="*/ 1289142 h 2352832"/>
              <a:gd name="connsiteX2" fmla="*/ 149289 w 4739951"/>
              <a:gd name="connsiteY2" fmla="*/ 486710 h 2352832"/>
              <a:gd name="connsiteX3" fmla="*/ 266346 w 4739951"/>
              <a:gd name="connsiteY3" fmla="*/ 106047 h 2352832"/>
              <a:gd name="connsiteX4" fmla="*/ 335902 w 4739951"/>
              <a:gd name="connsiteY4" fmla="*/ 22007 h 2352832"/>
              <a:gd name="connsiteX5" fmla="*/ 466530 w 4739951"/>
              <a:gd name="connsiteY5" fmla="*/ 1518 h 2352832"/>
              <a:gd name="connsiteX6" fmla="*/ 709126 w 4739951"/>
              <a:gd name="connsiteY6" fmla="*/ 1518 h 2352832"/>
              <a:gd name="connsiteX7" fmla="*/ 1306285 w 4739951"/>
              <a:gd name="connsiteY7" fmla="*/ 1518 h 2352832"/>
              <a:gd name="connsiteX8" fmla="*/ 1623526 w 4739951"/>
              <a:gd name="connsiteY8" fmla="*/ 1518 h 2352832"/>
              <a:gd name="connsiteX9" fmla="*/ 1716832 w 4739951"/>
              <a:gd name="connsiteY9" fmla="*/ 20179 h 2352832"/>
              <a:gd name="connsiteX10" fmla="*/ 1810987 w 4739951"/>
              <a:gd name="connsiteY10" fmla="*/ 87385 h 2352832"/>
              <a:gd name="connsiteX11" fmla="*/ 1866122 w 4739951"/>
              <a:gd name="connsiteY11" fmla="*/ 188130 h 2352832"/>
              <a:gd name="connsiteX12" fmla="*/ 1922106 w 4739951"/>
              <a:gd name="connsiteY12" fmla="*/ 356081 h 2352832"/>
              <a:gd name="connsiteX13" fmla="*/ 1959428 w 4739951"/>
              <a:gd name="connsiteY13" fmla="*/ 561354 h 2352832"/>
              <a:gd name="connsiteX14" fmla="*/ 1978089 w 4739951"/>
              <a:gd name="connsiteY14" fmla="*/ 673322 h 2352832"/>
              <a:gd name="connsiteX15" fmla="*/ 1995902 w 4739951"/>
              <a:gd name="connsiteY15" fmla="*/ 747967 h 2352832"/>
              <a:gd name="connsiteX16" fmla="*/ 2020502 w 4739951"/>
              <a:gd name="connsiteY16" fmla="*/ 803950 h 2352832"/>
              <a:gd name="connsiteX17" fmla="*/ 2052734 w 4739951"/>
              <a:gd name="connsiteY17" fmla="*/ 841273 h 2352832"/>
              <a:gd name="connsiteX18" fmla="*/ 2108718 w 4739951"/>
              <a:gd name="connsiteY18" fmla="*/ 878595 h 2352832"/>
              <a:gd name="connsiteX19" fmla="*/ 2239347 w 4739951"/>
              <a:gd name="connsiteY19" fmla="*/ 897257 h 2352832"/>
              <a:gd name="connsiteX20" fmla="*/ 2463281 w 4739951"/>
              <a:gd name="connsiteY20" fmla="*/ 934579 h 2352832"/>
              <a:gd name="connsiteX21" fmla="*/ 3097763 w 4739951"/>
              <a:gd name="connsiteY21" fmla="*/ 1009224 h 2352832"/>
              <a:gd name="connsiteX22" fmla="*/ 4124130 w 4739951"/>
              <a:gd name="connsiteY22" fmla="*/ 1158514 h 2352832"/>
              <a:gd name="connsiteX23" fmla="*/ 4739951 w 4739951"/>
              <a:gd name="connsiteY23" fmla="*/ 1251820 h 2352832"/>
              <a:gd name="connsiteX0" fmla="*/ 0 w 4124130"/>
              <a:gd name="connsiteY0" fmla="*/ 2352832 h 2352832"/>
              <a:gd name="connsiteX1" fmla="*/ 37322 w 4124130"/>
              <a:gd name="connsiteY1" fmla="*/ 1289142 h 2352832"/>
              <a:gd name="connsiteX2" fmla="*/ 149289 w 4124130"/>
              <a:gd name="connsiteY2" fmla="*/ 486710 h 2352832"/>
              <a:gd name="connsiteX3" fmla="*/ 266346 w 4124130"/>
              <a:gd name="connsiteY3" fmla="*/ 106047 h 2352832"/>
              <a:gd name="connsiteX4" fmla="*/ 335902 w 4124130"/>
              <a:gd name="connsiteY4" fmla="*/ 22007 h 2352832"/>
              <a:gd name="connsiteX5" fmla="*/ 466530 w 4124130"/>
              <a:gd name="connsiteY5" fmla="*/ 1518 h 2352832"/>
              <a:gd name="connsiteX6" fmla="*/ 709126 w 4124130"/>
              <a:gd name="connsiteY6" fmla="*/ 1518 h 2352832"/>
              <a:gd name="connsiteX7" fmla="*/ 1306285 w 4124130"/>
              <a:gd name="connsiteY7" fmla="*/ 1518 h 2352832"/>
              <a:gd name="connsiteX8" fmla="*/ 1623526 w 4124130"/>
              <a:gd name="connsiteY8" fmla="*/ 1518 h 2352832"/>
              <a:gd name="connsiteX9" fmla="*/ 1716832 w 4124130"/>
              <a:gd name="connsiteY9" fmla="*/ 20179 h 2352832"/>
              <a:gd name="connsiteX10" fmla="*/ 1810987 w 4124130"/>
              <a:gd name="connsiteY10" fmla="*/ 87385 h 2352832"/>
              <a:gd name="connsiteX11" fmla="*/ 1866122 w 4124130"/>
              <a:gd name="connsiteY11" fmla="*/ 188130 h 2352832"/>
              <a:gd name="connsiteX12" fmla="*/ 1922106 w 4124130"/>
              <a:gd name="connsiteY12" fmla="*/ 356081 h 2352832"/>
              <a:gd name="connsiteX13" fmla="*/ 1959428 w 4124130"/>
              <a:gd name="connsiteY13" fmla="*/ 561354 h 2352832"/>
              <a:gd name="connsiteX14" fmla="*/ 1978089 w 4124130"/>
              <a:gd name="connsiteY14" fmla="*/ 673322 h 2352832"/>
              <a:gd name="connsiteX15" fmla="*/ 1995902 w 4124130"/>
              <a:gd name="connsiteY15" fmla="*/ 747967 h 2352832"/>
              <a:gd name="connsiteX16" fmla="*/ 2020502 w 4124130"/>
              <a:gd name="connsiteY16" fmla="*/ 803950 h 2352832"/>
              <a:gd name="connsiteX17" fmla="*/ 2052734 w 4124130"/>
              <a:gd name="connsiteY17" fmla="*/ 841273 h 2352832"/>
              <a:gd name="connsiteX18" fmla="*/ 2108718 w 4124130"/>
              <a:gd name="connsiteY18" fmla="*/ 878595 h 2352832"/>
              <a:gd name="connsiteX19" fmla="*/ 2239347 w 4124130"/>
              <a:gd name="connsiteY19" fmla="*/ 897257 h 2352832"/>
              <a:gd name="connsiteX20" fmla="*/ 2463281 w 4124130"/>
              <a:gd name="connsiteY20" fmla="*/ 934579 h 2352832"/>
              <a:gd name="connsiteX21" fmla="*/ 3097763 w 4124130"/>
              <a:gd name="connsiteY21" fmla="*/ 1009224 h 2352832"/>
              <a:gd name="connsiteX22" fmla="*/ 4124130 w 4124130"/>
              <a:gd name="connsiteY22" fmla="*/ 1158514 h 2352832"/>
              <a:gd name="connsiteX0" fmla="*/ 0 w 3844998"/>
              <a:gd name="connsiteY0" fmla="*/ 2352832 h 2352832"/>
              <a:gd name="connsiteX1" fmla="*/ 37322 w 3844998"/>
              <a:gd name="connsiteY1" fmla="*/ 1289142 h 2352832"/>
              <a:gd name="connsiteX2" fmla="*/ 149289 w 3844998"/>
              <a:gd name="connsiteY2" fmla="*/ 486710 h 2352832"/>
              <a:gd name="connsiteX3" fmla="*/ 266346 w 3844998"/>
              <a:gd name="connsiteY3" fmla="*/ 106047 h 2352832"/>
              <a:gd name="connsiteX4" fmla="*/ 335902 w 3844998"/>
              <a:gd name="connsiteY4" fmla="*/ 22007 h 2352832"/>
              <a:gd name="connsiteX5" fmla="*/ 466530 w 3844998"/>
              <a:gd name="connsiteY5" fmla="*/ 1518 h 2352832"/>
              <a:gd name="connsiteX6" fmla="*/ 709126 w 3844998"/>
              <a:gd name="connsiteY6" fmla="*/ 1518 h 2352832"/>
              <a:gd name="connsiteX7" fmla="*/ 1306285 w 3844998"/>
              <a:gd name="connsiteY7" fmla="*/ 1518 h 2352832"/>
              <a:gd name="connsiteX8" fmla="*/ 1623526 w 3844998"/>
              <a:gd name="connsiteY8" fmla="*/ 1518 h 2352832"/>
              <a:gd name="connsiteX9" fmla="*/ 1716832 w 3844998"/>
              <a:gd name="connsiteY9" fmla="*/ 20179 h 2352832"/>
              <a:gd name="connsiteX10" fmla="*/ 1810987 w 3844998"/>
              <a:gd name="connsiteY10" fmla="*/ 87385 h 2352832"/>
              <a:gd name="connsiteX11" fmla="*/ 1866122 w 3844998"/>
              <a:gd name="connsiteY11" fmla="*/ 188130 h 2352832"/>
              <a:gd name="connsiteX12" fmla="*/ 1922106 w 3844998"/>
              <a:gd name="connsiteY12" fmla="*/ 356081 h 2352832"/>
              <a:gd name="connsiteX13" fmla="*/ 1959428 w 3844998"/>
              <a:gd name="connsiteY13" fmla="*/ 561354 h 2352832"/>
              <a:gd name="connsiteX14" fmla="*/ 1978089 w 3844998"/>
              <a:gd name="connsiteY14" fmla="*/ 673322 h 2352832"/>
              <a:gd name="connsiteX15" fmla="*/ 1995902 w 3844998"/>
              <a:gd name="connsiteY15" fmla="*/ 747967 h 2352832"/>
              <a:gd name="connsiteX16" fmla="*/ 2020502 w 3844998"/>
              <a:gd name="connsiteY16" fmla="*/ 803950 h 2352832"/>
              <a:gd name="connsiteX17" fmla="*/ 2052734 w 3844998"/>
              <a:gd name="connsiteY17" fmla="*/ 841273 h 2352832"/>
              <a:gd name="connsiteX18" fmla="*/ 2108718 w 3844998"/>
              <a:gd name="connsiteY18" fmla="*/ 878595 h 2352832"/>
              <a:gd name="connsiteX19" fmla="*/ 2239347 w 3844998"/>
              <a:gd name="connsiteY19" fmla="*/ 897257 h 2352832"/>
              <a:gd name="connsiteX20" fmla="*/ 2463281 w 3844998"/>
              <a:gd name="connsiteY20" fmla="*/ 934579 h 2352832"/>
              <a:gd name="connsiteX21" fmla="*/ 3097763 w 3844998"/>
              <a:gd name="connsiteY21" fmla="*/ 1009224 h 2352832"/>
              <a:gd name="connsiteX22" fmla="*/ 3844998 w 3844998"/>
              <a:gd name="connsiteY22" fmla="*/ 1113487 h 235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44998" h="2352832">
                <a:moveTo>
                  <a:pt x="0" y="2352832"/>
                </a:moveTo>
                <a:cubicBezTo>
                  <a:pt x="6220" y="1976497"/>
                  <a:pt x="12441" y="1600162"/>
                  <a:pt x="37322" y="1289142"/>
                </a:cubicBezTo>
                <a:cubicBezTo>
                  <a:pt x="62203" y="978122"/>
                  <a:pt x="111118" y="683892"/>
                  <a:pt x="149289" y="486710"/>
                </a:cubicBezTo>
                <a:cubicBezTo>
                  <a:pt x="187460" y="289528"/>
                  <a:pt x="235244" y="183498"/>
                  <a:pt x="266346" y="106047"/>
                </a:cubicBezTo>
                <a:cubicBezTo>
                  <a:pt x="297448" y="28597"/>
                  <a:pt x="302538" y="39429"/>
                  <a:pt x="335902" y="22007"/>
                </a:cubicBezTo>
                <a:cubicBezTo>
                  <a:pt x="369266" y="4586"/>
                  <a:pt x="404326" y="4933"/>
                  <a:pt x="466530" y="1518"/>
                </a:cubicBezTo>
                <a:cubicBezTo>
                  <a:pt x="528734" y="-1897"/>
                  <a:pt x="709126" y="1518"/>
                  <a:pt x="709126" y="1518"/>
                </a:cubicBezTo>
                <a:lnTo>
                  <a:pt x="1306285" y="1518"/>
                </a:lnTo>
                <a:cubicBezTo>
                  <a:pt x="1458685" y="1518"/>
                  <a:pt x="1555102" y="-1592"/>
                  <a:pt x="1623526" y="1518"/>
                </a:cubicBezTo>
                <a:cubicBezTo>
                  <a:pt x="1691950" y="4628"/>
                  <a:pt x="1685589" y="5868"/>
                  <a:pt x="1716832" y="20179"/>
                </a:cubicBezTo>
                <a:cubicBezTo>
                  <a:pt x="1748075" y="34490"/>
                  <a:pt x="1786105" y="59393"/>
                  <a:pt x="1810987" y="87385"/>
                </a:cubicBezTo>
                <a:cubicBezTo>
                  <a:pt x="1835869" y="115377"/>
                  <a:pt x="1847602" y="143347"/>
                  <a:pt x="1866122" y="188130"/>
                </a:cubicBezTo>
                <a:cubicBezTo>
                  <a:pt x="1884642" y="232913"/>
                  <a:pt x="1906555" y="293877"/>
                  <a:pt x="1922106" y="356081"/>
                </a:cubicBezTo>
                <a:cubicBezTo>
                  <a:pt x="1937657" y="418285"/>
                  <a:pt x="1950098" y="508481"/>
                  <a:pt x="1959428" y="561354"/>
                </a:cubicBezTo>
                <a:cubicBezTo>
                  <a:pt x="1968758" y="614227"/>
                  <a:pt x="1972010" y="642220"/>
                  <a:pt x="1978089" y="673322"/>
                </a:cubicBezTo>
                <a:cubicBezTo>
                  <a:pt x="1984168" y="704424"/>
                  <a:pt x="1988833" y="726196"/>
                  <a:pt x="1995902" y="747967"/>
                </a:cubicBezTo>
                <a:cubicBezTo>
                  <a:pt x="2002971" y="769738"/>
                  <a:pt x="2011030" y="788399"/>
                  <a:pt x="2020502" y="803950"/>
                </a:cubicBezTo>
                <a:cubicBezTo>
                  <a:pt x="2029974" y="819501"/>
                  <a:pt x="2038031" y="828832"/>
                  <a:pt x="2052734" y="841273"/>
                </a:cubicBezTo>
                <a:cubicBezTo>
                  <a:pt x="2067437" y="853714"/>
                  <a:pt x="2077616" y="869264"/>
                  <a:pt x="2108718" y="878595"/>
                </a:cubicBezTo>
                <a:cubicBezTo>
                  <a:pt x="2139820" y="887926"/>
                  <a:pt x="2239347" y="897257"/>
                  <a:pt x="2239347" y="897257"/>
                </a:cubicBezTo>
                <a:cubicBezTo>
                  <a:pt x="2298441" y="906588"/>
                  <a:pt x="2320212" y="915918"/>
                  <a:pt x="2463281" y="934579"/>
                </a:cubicBezTo>
                <a:cubicBezTo>
                  <a:pt x="2606350" y="953240"/>
                  <a:pt x="2867477" y="979406"/>
                  <a:pt x="3097763" y="1009224"/>
                </a:cubicBezTo>
                <a:cubicBezTo>
                  <a:pt x="3328049" y="1039042"/>
                  <a:pt x="3844998" y="1113487"/>
                  <a:pt x="3844998" y="111348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DE5E9F-1079-A2A1-257A-E13402F078F5}"/>
              </a:ext>
            </a:extLst>
          </p:cNvPr>
          <p:cNvGrpSpPr/>
          <p:nvPr/>
        </p:nvGrpSpPr>
        <p:grpSpPr>
          <a:xfrm>
            <a:off x="2081938" y="3746500"/>
            <a:ext cx="2844800" cy="2578100"/>
            <a:chOff x="838200" y="885371"/>
            <a:chExt cx="5402943" cy="377371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5FEADE-BA20-30AC-7BA0-13038C342F30}"/>
                </a:ext>
              </a:extLst>
            </p:cNvPr>
            <p:cNvCxnSpPr/>
            <p:nvPr/>
          </p:nvCxnSpPr>
          <p:spPr>
            <a:xfrm flipH="1">
              <a:off x="838200" y="885371"/>
              <a:ext cx="25400" cy="3762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F42A2E4-3B6B-C500-D133-6E1077E231A9}"/>
                </a:ext>
              </a:extLst>
            </p:cNvPr>
            <p:cNvCxnSpPr/>
            <p:nvPr/>
          </p:nvCxnSpPr>
          <p:spPr>
            <a:xfrm>
              <a:off x="847998" y="4651830"/>
              <a:ext cx="5393145" cy="7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056192F-18D4-9D89-08AA-D334CDA78A6C}"/>
              </a:ext>
            </a:extLst>
          </p:cNvPr>
          <p:cNvCxnSpPr>
            <a:cxnSpLocks/>
          </p:cNvCxnSpPr>
          <p:nvPr/>
        </p:nvCxnSpPr>
        <p:spPr>
          <a:xfrm>
            <a:off x="2134263" y="4128092"/>
            <a:ext cx="2671748" cy="2015333"/>
          </a:xfrm>
          <a:prstGeom prst="line">
            <a:avLst/>
          </a:prstGeom>
          <a:ln w="25400">
            <a:solidFill>
              <a:srgbClr val="1F3A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4AD7019-9DE9-A030-D529-5EB9D7229385}"/>
              </a:ext>
            </a:extLst>
          </p:cNvPr>
          <p:cNvSpPr txBox="1"/>
          <p:nvPr/>
        </p:nvSpPr>
        <p:spPr>
          <a:xfrm>
            <a:off x="3446575" y="6274295"/>
            <a:ext cx="227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source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E35341-25EF-D4FA-B78A-0A0C9C85D854}"/>
              </a:ext>
            </a:extLst>
          </p:cNvPr>
          <p:cNvSpPr txBox="1"/>
          <p:nvPr/>
        </p:nvSpPr>
        <p:spPr>
          <a:xfrm>
            <a:off x="2548028" y="5230092"/>
            <a:ext cx="143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3A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Favorable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FC6A5C-55DF-C21D-91CA-E8B05F6EAADC}"/>
              </a:ext>
            </a:extLst>
          </p:cNvPr>
          <p:cNvSpPr txBox="1"/>
          <p:nvPr/>
        </p:nvSpPr>
        <p:spPr>
          <a:xfrm>
            <a:off x="2628976" y="4224359"/>
            <a:ext cx="143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Unfavorable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EC6EC01-DC04-CD88-55BC-A2172E9A4B7D}"/>
              </a:ext>
            </a:extLst>
          </p:cNvPr>
          <p:cNvSpPr/>
          <p:nvPr/>
        </p:nvSpPr>
        <p:spPr>
          <a:xfrm>
            <a:off x="2162115" y="4741886"/>
            <a:ext cx="2476463" cy="943986"/>
          </a:xfrm>
          <a:custGeom>
            <a:avLst/>
            <a:gdLst>
              <a:gd name="connsiteX0" fmla="*/ 0 w 2584704"/>
              <a:gd name="connsiteY0" fmla="*/ 345984 h 1004352"/>
              <a:gd name="connsiteX1" fmla="*/ 146304 w 2584704"/>
              <a:gd name="connsiteY1" fmla="*/ 199680 h 1004352"/>
              <a:gd name="connsiteX2" fmla="*/ 390144 w 2584704"/>
              <a:gd name="connsiteY2" fmla="*/ 65568 h 1004352"/>
              <a:gd name="connsiteX3" fmla="*/ 658368 w 2584704"/>
              <a:gd name="connsiteY3" fmla="*/ 4608 h 1004352"/>
              <a:gd name="connsiteX4" fmla="*/ 1072896 w 2584704"/>
              <a:gd name="connsiteY4" fmla="*/ 28992 h 1004352"/>
              <a:gd name="connsiteX5" fmla="*/ 1511808 w 2584704"/>
              <a:gd name="connsiteY5" fmla="*/ 224064 h 1004352"/>
              <a:gd name="connsiteX6" fmla="*/ 1950720 w 2584704"/>
              <a:gd name="connsiteY6" fmla="*/ 528864 h 1004352"/>
              <a:gd name="connsiteX7" fmla="*/ 2316480 w 2584704"/>
              <a:gd name="connsiteY7" fmla="*/ 833664 h 1004352"/>
              <a:gd name="connsiteX8" fmla="*/ 2584704 w 2584704"/>
              <a:gd name="connsiteY8" fmla="*/ 1004352 h 100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4704" h="1004352">
                <a:moveTo>
                  <a:pt x="0" y="345984"/>
                </a:moveTo>
                <a:cubicBezTo>
                  <a:pt x="40640" y="296200"/>
                  <a:pt x="81280" y="246416"/>
                  <a:pt x="146304" y="199680"/>
                </a:cubicBezTo>
                <a:cubicBezTo>
                  <a:pt x="211328" y="152944"/>
                  <a:pt x="304800" y="98080"/>
                  <a:pt x="390144" y="65568"/>
                </a:cubicBezTo>
                <a:cubicBezTo>
                  <a:pt x="475488" y="33056"/>
                  <a:pt x="544576" y="10704"/>
                  <a:pt x="658368" y="4608"/>
                </a:cubicBezTo>
                <a:cubicBezTo>
                  <a:pt x="772160" y="-1488"/>
                  <a:pt x="930656" y="-7584"/>
                  <a:pt x="1072896" y="28992"/>
                </a:cubicBezTo>
                <a:cubicBezTo>
                  <a:pt x="1215136" y="65568"/>
                  <a:pt x="1365504" y="140752"/>
                  <a:pt x="1511808" y="224064"/>
                </a:cubicBezTo>
                <a:cubicBezTo>
                  <a:pt x="1658112" y="307376"/>
                  <a:pt x="1816608" y="427264"/>
                  <a:pt x="1950720" y="528864"/>
                </a:cubicBezTo>
                <a:cubicBezTo>
                  <a:pt x="2084832" y="630464"/>
                  <a:pt x="2210816" y="754416"/>
                  <a:pt x="2316480" y="833664"/>
                </a:cubicBezTo>
                <a:cubicBezTo>
                  <a:pt x="2422144" y="912912"/>
                  <a:pt x="2503424" y="958632"/>
                  <a:pt x="2584704" y="1004352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7929AE-61C3-2FBD-2EFB-6BC8C1E1ABD1}"/>
              </a:ext>
            </a:extLst>
          </p:cNvPr>
          <p:cNvSpPr txBox="1"/>
          <p:nvPr/>
        </p:nvSpPr>
        <p:spPr>
          <a:xfrm>
            <a:off x="6350000" y="698500"/>
            <a:ext cx="5651500" cy="35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600"/>
              </a:lnSpc>
              <a:spcAft>
                <a:spcPts val="200"/>
              </a:spcAft>
              <a:buNone/>
            </a:pPr>
            <a:r>
              <a:rPr lang="en-US" sz="2000" b="1" dirty="0">
                <a:solidFill>
                  <a:srgbClr val="1F3A6B"/>
                </a:solidFill>
                <a:latin typeface="Garamond"/>
              </a:rPr>
              <a:t>Why this matters:</a:t>
            </a:r>
          </a:p>
          <a:p>
            <a:pPr marL="228600" indent="-228600">
              <a:lnSpc>
                <a:spcPts val="2000"/>
              </a:lnSpc>
              <a:spcAft>
                <a:spcPts val="100"/>
              </a:spcAft>
              <a:buFont typeface="Arial"/>
              <a:buChar char="•"/>
            </a:pPr>
            <a:r>
              <a:rPr lang="en-US" sz="1600" dirty="0">
                <a:solidFill>
                  <a:srgbClr val="1A1A1A"/>
                </a:solidFill>
                <a:latin typeface="Garamond"/>
              </a:rPr>
              <a:t>Governs downstream concentrations</a:t>
            </a:r>
          </a:p>
          <a:p>
            <a:pPr marL="228600" indent="-228600">
              <a:lnSpc>
                <a:spcPts val="2000"/>
              </a:lnSpc>
              <a:spcAft>
                <a:spcPts val="100"/>
              </a:spcAft>
              <a:buFont typeface="Arial"/>
              <a:buChar char="•"/>
            </a:pPr>
            <a:r>
              <a:rPr lang="en-US" sz="1600" dirty="0">
                <a:solidFill>
                  <a:srgbClr val="1A1A1A"/>
                </a:solidFill>
                <a:latin typeface="Garamond"/>
              </a:rPr>
              <a:t>Scales with grain size — longer in gravel than sand (Johnson et al., ES&amp;T 2020)</a:t>
            </a:r>
          </a:p>
          <a:p>
            <a:pPr marL="228600" indent="-228600">
              <a:lnSpc>
                <a:spcPts val="2000"/>
              </a:lnSpc>
              <a:spcAft>
                <a:spcPts val="300"/>
              </a:spcAft>
              <a:buFont typeface="Arial"/>
              <a:buChar char="•"/>
            </a:pPr>
            <a:r>
              <a:rPr lang="en-US" sz="1600" dirty="0">
                <a:solidFill>
                  <a:srgbClr val="1A1A1A"/>
                </a:solidFill>
                <a:latin typeface="Garamond"/>
              </a:rPr>
              <a:t>Reflects attachment stochastics driving extended BTEC tailing</a:t>
            </a:r>
          </a:p>
          <a:p>
            <a:pPr marL="0" indent="0">
              <a:lnSpc>
                <a:spcPts val="2600"/>
              </a:lnSpc>
              <a:spcAft>
                <a:spcPts val="200"/>
              </a:spcAft>
              <a:buNone/>
            </a:pPr>
            <a:r>
              <a:rPr lang="en-US" sz="2000" b="1" dirty="0">
                <a:solidFill>
                  <a:srgbClr val="1F3A6B"/>
                </a:solidFill>
                <a:latin typeface="Garamond"/>
              </a:rPr>
              <a:t>The underlying mechanism:</a:t>
            </a:r>
          </a:p>
          <a:p>
            <a:pPr marL="0" indent="0">
              <a:lnSpc>
                <a:spcPts val="2000"/>
              </a:lnSpc>
              <a:spcAft>
                <a:spcPts val="300"/>
              </a:spcAft>
              <a:buNone/>
            </a:pPr>
            <a:r>
              <a:rPr lang="en-US" sz="1600" dirty="0">
                <a:solidFill>
                  <a:srgbClr val="1A1A1A"/>
                </a:solidFill>
                <a:latin typeface="Garamond"/>
              </a:rPr>
              <a:t>Interception history via stochastics of attachment.</a:t>
            </a:r>
          </a:p>
          <a:p>
            <a:pPr marL="0" indent="0">
              <a:lnSpc>
                <a:spcPts val="2600"/>
              </a:lnSpc>
              <a:spcAft>
                <a:spcPts val="200"/>
              </a:spcAft>
              <a:buNone/>
            </a:pPr>
            <a:r>
              <a:rPr lang="en-US" sz="2000" b="1" dirty="0">
                <a:solidFill>
                  <a:srgbClr val="1F3A6B"/>
                </a:solidFill>
                <a:latin typeface="Garamond"/>
              </a:rPr>
              <a:t>The key insight: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sz="1600" dirty="0">
                <a:solidFill>
                  <a:srgbClr val="1A1A1A"/>
                </a:solidFill>
                <a:latin typeface="Garamond"/>
              </a:rPr>
              <a:t>Only nanoscale heterogeneity creates attachment stochastics with contrasting outcomes for identical colloids.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8E334BA-5F4B-968A-F49E-1FBE2E16CA44}"/>
              </a:ext>
            </a:extLst>
          </p:cNvPr>
          <p:cNvGrpSpPr/>
          <p:nvPr/>
        </p:nvGrpSpPr>
        <p:grpSpPr>
          <a:xfrm>
            <a:off x="2159102" y="5126757"/>
            <a:ext cx="2734189" cy="1016668"/>
            <a:chOff x="1238250" y="3810000"/>
            <a:chExt cx="3639206" cy="1981200"/>
          </a:xfrm>
        </p:grpSpPr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1A553E91-F966-33B7-6A1F-681125E80E69}"/>
                </a:ext>
              </a:extLst>
            </p:cNvPr>
            <p:cNvSpPr/>
            <p:nvPr/>
          </p:nvSpPr>
          <p:spPr>
            <a:xfrm>
              <a:off x="1238250" y="3810000"/>
              <a:ext cx="2058746" cy="1828800"/>
            </a:xfrm>
            <a:custGeom>
              <a:avLst/>
              <a:gdLst>
                <a:gd name="connsiteX0" fmla="*/ 0 w 3004458"/>
                <a:gd name="connsiteY0" fmla="*/ 0 h 1367085"/>
                <a:gd name="connsiteX1" fmla="*/ 188686 w 3004458"/>
                <a:gd name="connsiteY1" fmla="*/ 217715 h 1367085"/>
                <a:gd name="connsiteX2" fmla="*/ 566058 w 3004458"/>
                <a:gd name="connsiteY2" fmla="*/ 522515 h 1367085"/>
                <a:gd name="connsiteX3" fmla="*/ 1074058 w 3004458"/>
                <a:gd name="connsiteY3" fmla="*/ 841829 h 1367085"/>
                <a:gd name="connsiteX4" fmla="*/ 1567543 w 3004458"/>
                <a:gd name="connsiteY4" fmla="*/ 1059543 h 1367085"/>
                <a:gd name="connsiteX5" fmla="*/ 2177143 w 3004458"/>
                <a:gd name="connsiteY5" fmla="*/ 1233715 h 1367085"/>
                <a:gd name="connsiteX6" fmla="*/ 2844800 w 3004458"/>
                <a:gd name="connsiteY6" fmla="*/ 1349829 h 1367085"/>
                <a:gd name="connsiteX7" fmla="*/ 3004458 w 3004458"/>
                <a:gd name="connsiteY7" fmla="*/ 1364343 h 136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4458" h="1367085">
                  <a:moveTo>
                    <a:pt x="0" y="0"/>
                  </a:moveTo>
                  <a:cubicBezTo>
                    <a:pt x="47171" y="65314"/>
                    <a:pt x="94343" y="130629"/>
                    <a:pt x="188686" y="217715"/>
                  </a:cubicBezTo>
                  <a:cubicBezTo>
                    <a:pt x="283029" y="304801"/>
                    <a:pt x="418496" y="418496"/>
                    <a:pt x="566058" y="522515"/>
                  </a:cubicBezTo>
                  <a:cubicBezTo>
                    <a:pt x="713620" y="626534"/>
                    <a:pt x="907144" y="752324"/>
                    <a:pt x="1074058" y="841829"/>
                  </a:cubicBezTo>
                  <a:cubicBezTo>
                    <a:pt x="1240972" y="931334"/>
                    <a:pt x="1383696" y="994229"/>
                    <a:pt x="1567543" y="1059543"/>
                  </a:cubicBezTo>
                  <a:cubicBezTo>
                    <a:pt x="1751390" y="1124857"/>
                    <a:pt x="1964267" y="1185334"/>
                    <a:pt x="2177143" y="1233715"/>
                  </a:cubicBezTo>
                  <a:cubicBezTo>
                    <a:pt x="2390019" y="1282096"/>
                    <a:pt x="2706914" y="1328058"/>
                    <a:pt x="2844800" y="1349829"/>
                  </a:cubicBezTo>
                  <a:cubicBezTo>
                    <a:pt x="2982686" y="1371600"/>
                    <a:pt x="2993572" y="1367971"/>
                    <a:pt x="3004458" y="1364343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6DDC38C-2B5B-3CEF-9AB1-11434A4F87E1}"/>
                </a:ext>
              </a:extLst>
            </p:cNvPr>
            <p:cNvCxnSpPr/>
            <p:nvPr/>
          </p:nvCxnSpPr>
          <p:spPr>
            <a:xfrm>
              <a:off x="3296995" y="5638800"/>
              <a:ext cx="1580461" cy="15240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8F70D50-538E-8C44-B0FC-389E7CF4EEEA}"/>
              </a:ext>
            </a:extLst>
          </p:cNvPr>
          <p:cNvSpPr txBox="1"/>
          <p:nvPr/>
        </p:nvSpPr>
        <p:spPr>
          <a:xfrm>
            <a:off x="1133371" y="4572000"/>
            <a:ext cx="810590" cy="927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Log </a:t>
            </a:r>
            <a:r>
              <a:rPr lang="en-US" b="1" dirty="0" err="1"/>
              <a:t>C</a:t>
            </a:r>
            <a:r>
              <a:rPr lang="en-US" b="1" baseline="-25000" dirty="0" err="1"/>
              <a:t>sed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(at t)</a:t>
            </a:r>
            <a:endParaRPr lang="en-US" b="1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B86CE-CFF7-D1B3-FA02-B56E8E214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0" y="3873500"/>
            <a:ext cx="5651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9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6622A4-CF96-4E73-0D86-B41DAE931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DBEF0-843A-D36B-22C7-208C8DFC0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7000"/>
            <a:ext cx="11176000" cy="5080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1A1A1A"/>
                </a:solidFill>
                <a:latin typeface="Garamond"/>
              </a:rPr>
              <a:t>New View: </a:t>
            </a:r>
            <a:r>
              <a:rPr lang="en-US" sz="2400" b="1" i="1" dirty="0">
                <a:solidFill>
                  <a:srgbClr val="1F3A6B"/>
                </a:solidFill>
                <a:latin typeface="Garamond"/>
              </a:rPr>
              <a:t>Interception history drives colloid transport variance in porous media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A7863-11A7-BE44-C1A2-741AAE21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D1C8-D039-874B-9B71-B2404377AC7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A diagram of a grain diagram&#10;&#10;AI-generated content may be incorrect.">
            <a:extLst>
              <a:ext uri="{FF2B5EF4-FFF2-40B4-BE49-F238E27FC236}">
                <a16:creationId xmlns:a16="http://schemas.microsoft.com/office/drawing/2014/main" id="{24F1A8B5-AE4F-1CA4-258C-01B406FD8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98500"/>
            <a:ext cx="5588000" cy="3784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23F5A9E-1223-3F2C-EFC6-24DD9175C000}"/>
              </a:ext>
            </a:extLst>
          </p:cNvPr>
          <p:cNvGrpSpPr/>
          <p:nvPr/>
        </p:nvGrpSpPr>
        <p:grpSpPr>
          <a:xfrm>
            <a:off x="508000" y="4635500"/>
            <a:ext cx="5588000" cy="2235200"/>
            <a:chOff x="5577075" y="2220404"/>
            <a:chExt cx="5619681" cy="225080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EA12396-5396-A258-1FBC-D42E9F32880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883237" y="2344301"/>
              <a:ext cx="0" cy="1867257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CD262DF-CC0F-D9FB-4A50-CAEE16C3138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5883236" y="4199907"/>
              <a:ext cx="5313520" cy="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842C12-4D26-4209-11B9-C49EAC050829}"/>
                </a:ext>
              </a:extLst>
            </p:cNvPr>
            <p:cNvSpPr txBox="1">
              <a:spLocks noChangeAspect="1"/>
            </p:cNvSpPr>
            <p:nvPr/>
          </p:nvSpPr>
          <p:spPr>
            <a:xfrm rot="16200000">
              <a:off x="4767294" y="3030185"/>
              <a:ext cx="19273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 Attached Colloids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D3BA84-5594-7263-4029-AFC9845FE4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498515" y="4163429"/>
              <a:ext cx="1926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Distance or Bulk Time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63912D-090F-7A53-AAAB-8375B1AEAB0B}"/>
              </a:ext>
            </a:extLst>
          </p:cNvPr>
          <p:cNvGrpSpPr/>
          <p:nvPr/>
        </p:nvGrpSpPr>
        <p:grpSpPr>
          <a:xfrm>
            <a:off x="1161375" y="4719299"/>
            <a:ext cx="2388107" cy="1839333"/>
            <a:chOff x="251612" y="4719285"/>
            <a:chExt cx="2388107" cy="183933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B4D4DB4-F151-BDBE-3684-ECA99A958CAD}"/>
                </a:ext>
              </a:extLst>
            </p:cNvPr>
            <p:cNvCxnSpPr>
              <a:cxnSpLocks/>
            </p:cNvCxnSpPr>
            <p:nvPr/>
          </p:nvCxnSpPr>
          <p:spPr>
            <a:xfrm>
              <a:off x="307697" y="5030557"/>
              <a:ext cx="2332022" cy="15280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F70FA02-906B-5109-63EF-7487605A252D}"/>
                </a:ext>
              </a:extLst>
            </p:cNvPr>
            <p:cNvSpPr txBox="1"/>
            <p:nvPr/>
          </p:nvSpPr>
          <p:spPr>
            <a:xfrm>
              <a:off x="251612" y="4719285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  <a:r>
                <a:rPr lang="en-US" b="1" baseline="30000" dirty="0"/>
                <a:t>St</a:t>
              </a:r>
              <a:endParaRPr lang="en-US" b="1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CD06C36-3248-6375-6FDC-6934C5F2C9FD}"/>
              </a:ext>
            </a:extLst>
          </p:cNvPr>
          <p:cNvGrpSpPr/>
          <p:nvPr/>
        </p:nvGrpSpPr>
        <p:grpSpPr>
          <a:xfrm>
            <a:off x="1161367" y="4726342"/>
            <a:ext cx="4066376" cy="1846296"/>
            <a:chOff x="251612" y="4726336"/>
            <a:chExt cx="4066376" cy="1846296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F6A8D1F-3335-32ED-9A33-46B91CB9BDE7}"/>
                </a:ext>
              </a:extLst>
            </p:cNvPr>
            <p:cNvSpPr/>
            <p:nvPr/>
          </p:nvSpPr>
          <p:spPr>
            <a:xfrm>
              <a:off x="251612" y="5147831"/>
              <a:ext cx="4066376" cy="1424801"/>
            </a:xfrm>
            <a:custGeom>
              <a:avLst/>
              <a:gdLst>
                <a:gd name="connsiteX0" fmla="*/ 0 w 2043592"/>
                <a:gd name="connsiteY0" fmla="*/ 584045 h 1320474"/>
                <a:gd name="connsiteX1" fmla="*/ 484817 w 2043592"/>
                <a:gd name="connsiteY1" fmla="*/ 25585 h 1320474"/>
                <a:gd name="connsiteX2" fmla="*/ 2043592 w 2043592"/>
                <a:gd name="connsiteY2" fmla="*/ 1320474 h 1320474"/>
                <a:gd name="connsiteX3" fmla="*/ 2043592 w 2043592"/>
                <a:gd name="connsiteY3" fmla="*/ 1320474 h 132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320474">
                  <a:moveTo>
                    <a:pt x="0" y="584045"/>
                  </a:moveTo>
                  <a:cubicBezTo>
                    <a:pt x="72109" y="243446"/>
                    <a:pt x="144218" y="-97153"/>
                    <a:pt x="484817" y="25585"/>
                  </a:cubicBezTo>
                  <a:cubicBezTo>
                    <a:pt x="825416" y="148323"/>
                    <a:pt x="2043592" y="1320474"/>
                    <a:pt x="2043592" y="1320474"/>
                  </a:cubicBezTo>
                  <a:lnTo>
                    <a:pt x="2043592" y="1320474"/>
                  </a:lnTo>
                </a:path>
              </a:pathLst>
            </a:custGeom>
            <a:noFill/>
            <a:ln>
              <a:solidFill>
                <a:srgbClr val="00F26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C202D49-B3A0-6C92-638E-425D51B68F4E}"/>
                </a:ext>
              </a:extLst>
            </p:cNvPr>
            <p:cNvSpPr txBox="1"/>
            <p:nvPr/>
          </p:nvSpPr>
          <p:spPr>
            <a:xfrm>
              <a:off x="749712" y="4726336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</a:t>
              </a:r>
              <a:r>
                <a:rPr lang="en-US" b="1" baseline="30000" dirty="0"/>
                <a:t>nd</a:t>
              </a:r>
              <a:endParaRPr lang="en-US" b="1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CD8F11D-7003-F2E9-08A3-1F9DA1F20DD2}"/>
              </a:ext>
            </a:extLst>
          </p:cNvPr>
          <p:cNvGrpSpPr/>
          <p:nvPr/>
        </p:nvGrpSpPr>
        <p:grpSpPr>
          <a:xfrm>
            <a:off x="1161368" y="4737284"/>
            <a:ext cx="4642300" cy="1835356"/>
            <a:chOff x="251612" y="4737277"/>
            <a:chExt cx="4642300" cy="183535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9A93D33-7C06-ED37-B3FD-D2920B88E798}"/>
                </a:ext>
              </a:extLst>
            </p:cNvPr>
            <p:cNvSpPr/>
            <p:nvPr/>
          </p:nvSpPr>
          <p:spPr>
            <a:xfrm>
              <a:off x="251612" y="5210240"/>
              <a:ext cx="4642300" cy="1362393"/>
            </a:xfrm>
            <a:custGeom>
              <a:avLst/>
              <a:gdLst>
                <a:gd name="connsiteX0" fmla="*/ 0 w 3648157"/>
                <a:gd name="connsiteY0" fmla="*/ 1100257 h 1332830"/>
                <a:gd name="connsiteX1" fmla="*/ 515501 w 3648157"/>
                <a:gd name="connsiteY1" fmla="*/ 93803 h 1332830"/>
                <a:gd name="connsiteX2" fmla="*/ 1620145 w 3648157"/>
                <a:gd name="connsiteY2" fmla="*/ 173583 h 1332830"/>
                <a:gd name="connsiteX3" fmla="*/ 3485767 w 3648157"/>
                <a:gd name="connsiteY3" fmla="*/ 1241406 h 1332830"/>
                <a:gd name="connsiteX4" fmla="*/ 3430535 w 3648157"/>
                <a:gd name="connsiteY4" fmla="*/ 1204584 h 133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8157" h="1332830">
                  <a:moveTo>
                    <a:pt x="0" y="1100257"/>
                  </a:moveTo>
                  <a:cubicBezTo>
                    <a:pt x="122738" y="674253"/>
                    <a:pt x="245477" y="248249"/>
                    <a:pt x="515501" y="93803"/>
                  </a:cubicBezTo>
                  <a:cubicBezTo>
                    <a:pt x="785525" y="-60643"/>
                    <a:pt x="1125101" y="-17684"/>
                    <a:pt x="1620145" y="173583"/>
                  </a:cubicBezTo>
                  <a:cubicBezTo>
                    <a:pt x="2115189" y="364850"/>
                    <a:pt x="3184035" y="1069573"/>
                    <a:pt x="3485767" y="1241406"/>
                  </a:cubicBezTo>
                  <a:cubicBezTo>
                    <a:pt x="3787499" y="1413239"/>
                    <a:pt x="3609017" y="1308911"/>
                    <a:pt x="3430535" y="1204584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44B262-F097-E1CC-C235-716AB62F7628}"/>
                </a:ext>
              </a:extLst>
            </p:cNvPr>
            <p:cNvSpPr txBox="1"/>
            <p:nvPr/>
          </p:nvSpPr>
          <p:spPr>
            <a:xfrm>
              <a:off x="1293643" y="4737277"/>
              <a:ext cx="437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3</a:t>
              </a:r>
              <a:r>
                <a:rPr lang="en-US" b="1" baseline="30000" dirty="0"/>
                <a:t>rd</a:t>
              </a:r>
              <a:endParaRPr lang="en-US" b="1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E752C14-95BC-599C-E3B1-509579B456AF}"/>
              </a:ext>
            </a:extLst>
          </p:cNvPr>
          <p:cNvGrpSpPr/>
          <p:nvPr/>
        </p:nvGrpSpPr>
        <p:grpSpPr>
          <a:xfrm>
            <a:off x="1136742" y="4755044"/>
            <a:ext cx="5044623" cy="1854081"/>
            <a:chOff x="226986" y="4755029"/>
            <a:chExt cx="5044622" cy="185408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527103-CF0B-71C5-66CD-940649E37B13}"/>
                </a:ext>
              </a:extLst>
            </p:cNvPr>
            <p:cNvSpPr/>
            <p:nvPr/>
          </p:nvSpPr>
          <p:spPr>
            <a:xfrm>
              <a:off x="226986" y="5271607"/>
              <a:ext cx="5044622" cy="1337503"/>
            </a:xfrm>
            <a:custGeom>
              <a:avLst/>
              <a:gdLst>
                <a:gd name="connsiteX0" fmla="*/ 0 w 3847845"/>
                <a:gd name="connsiteY0" fmla="*/ 1279883 h 1279883"/>
                <a:gd name="connsiteX1" fmla="*/ 834620 w 3847845"/>
                <a:gd name="connsiteY1" fmla="*/ 132281 h 1279883"/>
                <a:gd name="connsiteX2" fmla="*/ 2031318 w 3847845"/>
                <a:gd name="connsiteY2" fmla="*/ 150691 h 1279883"/>
                <a:gd name="connsiteX3" fmla="*/ 3847845 w 3847845"/>
                <a:gd name="connsiteY3" fmla="*/ 1261473 h 1279883"/>
                <a:gd name="connsiteX4" fmla="*/ 3847845 w 3847845"/>
                <a:gd name="connsiteY4" fmla="*/ 1261473 h 127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7845" h="1279883">
                  <a:moveTo>
                    <a:pt x="0" y="1279883"/>
                  </a:moveTo>
                  <a:cubicBezTo>
                    <a:pt x="248033" y="800181"/>
                    <a:pt x="496067" y="320480"/>
                    <a:pt x="834620" y="132281"/>
                  </a:cubicBezTo>
                  <a:cubicBezTo>
                    <a:pt x="1173173" y="-55918"/>
                    <a:pt x="1529114" y="-37508"/>
                    <a:pt x="2031318" y="150691"/>
                  </a:cubicBezTo>
                  <a:cubicBezTo>
                    <a:pt x="2533522" y="338890"/>
                    <a:pt x="3847845" y="1261473"/>
                    <a:pt x="3847845" y="1261473"/>
                  </a:cubicBezTo>
                  <a:lnTo>
                    <a:pt x="3847845" y="1261473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1EDB88B-67C4-F25B-23FB-4D537FCA117F}"/>
                </a:ext>
              </a:extLst>
            </p:cNvPr>
            <p:cNvSpPr txBox="1"/>
            <p:nvPr/>
          </p:nvSpPr>
          <p:spPr>
            <a:xfrm>
              <a:off x="1805912" y="4755029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4</a:t>
              </a:r>
              <a:r>
                <a:rPr lang="en-US" b="1" baseline="30000" dirty="0"/>
                <a:t>th</a:t>
              </a:r>
              <a:endParaRPr lang="en-US" b="1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4229F06-E8A7-9D2A-0B44-A37DADD2ED7B}"/>
              </a:ext>
            </a:extLst>
          </p:cNvPr>
          <p:cNvGrpSpPr/>
          <p:nvPr/>
        </p:nvGrpSpPr>
        <p:grpSpPr>
          <a:xfrm>
            <a:off x="6957447" y="4832027"/>
            <a:ext cx="987718" cy="548640"/>
            <a:chOff x="6031804" y="4737277"/>
            <a:chExt cx="987717" cy="54864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06113C0-DE05-5267-BD66-38E54A2B3F2D}"/>
                </a:ext>
              </a:extLst>
            </p:cNvPr>
            <p:cNvGrpSpPr/>
            <p:nvPr/>
          </p:nvGrpSpPr>
          <p:grpSpPr>
            <a:xfrm>
              <a:off x="6031804" y="4737277"/>
              <a:ext cx="914401" cy="548640"/>
              <a:chOff x="6031804" y="4737277"/>
              <a:chExt cx="914401" cy="548640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D13BBE2-759C-8F6F-561D-894B43209C40}"/>
                  </a:ext>
                </a:extLst>
              </p:cNvPr>
              <p:cNvGrpSpPr/>
              <p:nvPr/>
            </p:nvGrpSpPr>
            <p:grpSpPr>
              <a:xfrm>
                <a:off x="6031805" y="4737277"/>
                <a:ext cx="914400" cy="548640"/>
                <a:chOff x="5810572" y="4939695"/>
                <a:chExt cx="1245978" cy="673490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39AD3EF7-67BB-D82C-3611-D355CB74036E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>
                  <a:off x="5810572" y="5613185"/>
                  <a:ext cx="1245978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02F7FE8F-45AA-5597-684D-21893480CE79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5810572" y="4939695"/>
                  <a:ext cx="0" cy="67349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C170C29-72AB-96DD-5164-8FE608940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1804" y="4972783"/>
                <a:ext cx="567347" cy="29451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0361673-8A03-307D-2B80-464D9300C315}"/>
                    </a:ext>
                  </a:extLst>
                </p:cNvPr>
                <p:cNvSpPr txBox="1"/>
                <p:nvPr/>
              </p:nvSpPr>
              <p:spPr>
                <a:xfrm>
                  <a:off x="6122353" y="4781584"/>
                  <a:ext cx="897168" cy="325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a14:m>
                  <a:r>
                    <a:rPr lang="en-US" sz="1400" dirty="0"/>
                    <a:t>, s=1, 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0361673-8A03-307D-2B80-464D9300C3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2353" y="4781584"/>
                  <a:ext cx="897168" cy="325025"/>
                </a:xfrm>
                <a:prstGeom prst="rect">
                  <a:avLst/>
                </a:prstGeom>
                <a:blipFill>
                  <a:blip r:embed="rId4"/>
                  <a:stretch>
                    <a:fillRect t="-3846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1150135-8241-8D48-7EC6-4BF3FDE44E99}"/>
              </a:ext>
            </a:extLst>
          </p:cNvPr>
          <p:cNvGrpSpPr/>
          <p:nvPr/>
        </p:nvGrpSpPr>
        <p:grpSpPr>
          <a:xfrm>
            <a:off x="6477000" y="698500"/>
            <a:ext cx="4318000" cy="4152900"/>
            <a:chOff x="5584717" y="1122358"/>
            <a:chExt cx="3516757" cy="3380741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D4FC8E6-5627-0E0C-BCA7-9DA7435CB9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85542" y="1122358"/>
              <a:ext cx="3515932" cy="3200400"/>
              <a:chOff x="1557637" y="1295400"/>
              <a:chExt cx="6027311" cy="5486400"/>
            </a:xfrm>
          </p:grpSpPr>
          <p:pic>
            <p:nvPicPr>
              <p:cNvPr id="150" name="Picture 149" descr="A graph and diagram of a graph&#10;&#10;Description automatically generated">
                <a:extLst>
                  <a:ext uri="{FF2B5EF4-FFF2-40B4-BE49-F238E27FC236}">
                    <a16:creationId xmlns:a16="http://schemas.microsoft.com/office/drawing/2014/main" id="{EFEB163A-DFBD-988F-2503-D4999F6C2923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7637" y="1295400"/>
                <a:ext cx="6027311" cy="1828800"/>
              </a:xfrm>
              <a:prstGeom prst="rect">
                <a:avLst/>
              </a:prstGeom>
            </p:spPr>
          </p:pic>
          <p:pic>
            <p:nvPicPr>
              <p:cNvPr id="151" name="Picture 150" descr="A graph of different colored lines&#10;&#10;Description automatically generated">
                <a:extLst>
                  <a:ext uri="{FF2B5EF4-FFF2-40B4-BE49-F238E27FC236}">
                    <a16:creationId xmlns:a16="http://schemas.microsoft.com/office/drawing/2014/main" id="{7C1CF650-F2B0-2914-7ED2-F5D5FF258704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052" y="3124200"/>
                <a:ext cx="6025896" cy="1828800"/>
              </a:xfrm>
              <a:prstGeom prst="rect">
                <a:avLst/>
              </a:prstGeom>
            </p:spPr>
          </p:pic>
          <p:pic>
            <p:nvPicPr>
              <p:cNvPr id="152" name="Picture 151" descr="A graph of different colored lines&#10;&#10;Description automatically generated">
                <a:extLst>
                  <a:ext uri="{FF2B5EF4-FFF2-40B4-BE49-F238E27FC236}">
                    <a16:creationId xmlns:a16="http://schemas.microsoft.com/office/drawing/2014/main" id="{D04BAFEF-3CD6-FCD3-B0D4-864BADA02B74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7637" y="4953000"/>
                <a:ext cx="6025896" cy="1828800"/>
              </a:xfrm>
              <a:prstGeom prst="rect">
                <a:avLst/>
              </a:prstGeom>
            </p:spPr>
          </p:pic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F6ED595-71C5-B80F-E06E-DA7BB64DFD81}"/>
                </a:ext>
              </a:extLst>
            </p:cNvPr>
            <p:cNvSpPr txBox="1"/>
            <p:nvPr/>
          </p:nvSpPr>
          <p:spPr>
            <a:xfrm>
              <a:off x="5584717" y="4256878"/>
              <a:ext cx="13243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Volponi et al. (2025)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2781A808-FDEB-706A-7127-E5973FF66EB4}"/>
              </a:ext>
            </a:extLst>
          </p:cNvPr>
          <p:cNvGrpSpPr/>
          <p:nvPr/>
        </p:nvGrpSpPr>
        <p:grpSpPr>
          <a:xfrm>
            <a:off x="6957447" y="5467027"/>
            <a:ext cx="2678158" cy="592895"/>
            <a:chOff x="5693198" y="5339450"/>
            <a:chExt cx="2678158" cy="59289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3E7723D-2659-DD8D-86E4-74F8AEE72A5C}"/>
                </a:ext>
              </a:extLst>
            </p:cNvPr>
            <p:cNvGrpSpPr/>
            <p:nvPr/>
          </p:nvGrpSpPr>
          <p:grpSpPr>
            <a:xfrm>
              <a:off x="5693198" y="5339450"/>
              <a:ext cx="914400" cy="592894"/>
              <a:chOff x="6041238" y="5370230"/>
              <a:chExt cx="914400" cy="592894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D2DE8908-964E-8942-38F5-2677CCC81701}"/>
                  </a:ext>
                </a:extLst>
              </p:cNvPr>
              <p:cNvGrpSpPr/>
              <p:nvPr/>
            </p:nvGrpSpPr>
            <p:grpSpPr>
              <a:xfrm>
                <a:off x="6041238" y="5414484"/>
                <a:ext cx="914400" cy="548640"/>
                <a:chOff x="5810572" y="4939695"/>
                <a:chExt cx="1245978" cy="673490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A5AF6FE-29CE-AC82-A350-F9DF331C7BE6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>
                  <a:off x="5810572" y="5613185"/>
                  <a:ext cx="1245978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DEFE53D5-A070-4854-06F8-299FC359D64A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5810572" y="4939695"/>
                  <a:ext cx="0" cy="67349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494BDE2F-B6ED-4C4B-4E2E-0FCF98B1DA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20005" y="5225622"/>
                  <a:ext cx="1054054" cy="369326"/>
                </a:xfrm>
                <a:custGeom>
                  <a:avLst/>
                  <a:gdLst>
                    <a:gd name="connsiteX0" fmla="*/ 0 w 2043592"/>
                    <a:gd name="connsiteY0" fmla="*/ 584045 h 1320474"/>
                    <a:gd name="connsiteX1" fmla="*/ 484817 w 2043592"/>
                    <a:gd name="connsiteY1" fmla="*/ 25585 h 1320474"/>
                    <a:gd name="connsiteX2" fmla="*/ 2043592 w 2043592"/>
                    <a:gd name="connsiteY2" fmla="*/ 1320474 h 1320474"/>
                    <a:gd name="connsiteX3" fmla="*/ 2043592 w 2043592"/>
                    <a:gd name="connsiteY3" fmla="*/ 1320474 h 1320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3592" h="1320474">
                      <a:moveTo>
                        <a:pt x="0" y="584045"/>
                      </a:moveTo>
                      <a:cubicBezTo>
                        <a:pt x="72109" y="243446"/>
                        <a:pt x="144218" y="-97153"/>
                        <a:pt x="484817" y="25585"/>
                      </a:cubicBezTo>
                      <a:cubicBezTo>
                        <a:pt x="825416" y="148323"/>
                        <a:pt x="2043592" y="1320474"/>
                        <a:pt x="2043592" y="1320474"/>
                      </a:cubicBezTo>
                      <a:lnTo>
                        <a:pt x="2043592" y="1320474"/>
                      </a:lnTo>
                    </a:path>
                  </a:pathLst>
                </a:custGeom>
                <a:noFill/>
                <a:ln>
                  <a:solidFill>
                    <a:srgbClr val="00F26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4E14CBBD-4434-0D5D-33A6-4783CCA57FB1}"/>
                      </a:ext>
                    </a:extLst>
                  </p:cNvPr>
                  <p:cNvSpPr txBox="1"/>
                  <p:nvPr/>
                </p:nvSpPr>
                <p:spPr>
                  <a:xfrm>
                    <a:off x="6145433" y="5370230"/>
                    <a:ext cx="699359" cy="32502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a14:m>
                    <a:r>
                      <a:rPr lang="en-US" sz="1400" dirty="0"/>
                      <a:t>, s=2</a:t>
                    </a:r>
                  </a:p>
                </p:txBody>
              </p:sp>
            </mc:Choice>
            <mc:Fallback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4E14CBBD-4434-0D5D-33A6-4783CCA57F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45433" y="5370230"/>
                    <a:ext cx="699359" cy="3250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3704" r="-3509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5C0BE3F-66CB-4ABC-B99C-14FF29DCFBE1}"/>
                </a:ext>
              </a:extLst>
            </p:cNvPr>
            <p:cNvSpPr txBox="1"/>
            <p:nvPr/>
          </p:nvSpPr>
          <p:spPr>
            <a:xfrm>
              <a:off x="6525705" y="5489946"/>
              <a:ext cx="30008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0C91F440-919A-FDD4-5DF2-EA15479AB2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43149" y="5491443"/>
              <a:ext cx="728207" cy="365760"/>
              <a:chOff x="6031804" y="4737277"/>
              <a:chExt cx="1092309" cy="548640"/>
            </a:xfrm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4CF35603-4E26-6F37-4CC0-B5664D43F84C}"/>
                  </a:ext>
                </a:extLst>
              </p:cNvPr>
              <p:cNvGrpSpPr/>
              <p:nvPr/>
            </p:nvGrpSpPr>
            <p:grpSpPr>
              <a:xfrm>
                <a:off x="6031804" y="4737277"/>
                <a:ext cx="914401" cy="548640"/>
                <a:chOff x="6031804" y="4737277"/>
                <a:chExt cx="914401" cy="548640"/>
              </a:xfrm>
            </p:grpSpPr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63170640-141C-6BDF-5362-D0C71C05FC2A}"/>
                    </a:ext>
                  </a:extLst>
                </p:cNvPr>
                <p:cNvGrpSpPr/>
                <p:nvPr/>
              </p:nvGrpSpPr>
              <p:grpSpPr>
                <a:xfrm>
                  <a:off x="6031805" y="4737277"/>
                  <a:ext cx="914400" cy="548640"/>
                  <a:chOff x="5810572" y="4939695"/>
                  <a:chExt cx="1245978" cy="673490"/>
                </a:xfrm>
              </p:grpSpPr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A5CD6E9A-6AF2-1EA2-5D71-0D70A5DCD114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>
                    <a:off x="5810572" y="5613185"/>
                    <a:ext cx="1245978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326BA892-281D-F28A-E2AE-B839E0D5F483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V="1">
                    <a:off x="5810572" y="4939695"/>
                    <a:ext cx="0" cy="67349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03FAFDDF-D6F3-76E4-B749-D1A98BFB44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1804" y="4972783"/>
                  <a:ext cx="567347" cy="29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A2F1A4DB-D15C-C29A-ABB8-B71040A0CC36}"/>
                      </a:ext>
                    </a:extLst>
                  </p:cNvPr>
                  <p:cNvSpPr txBox="1"/>
                  <p:nvPr/>
                </p:nvSpPr>
                <p:spPr>
                  <a:xfrm>
                    <a:off x="6083732" y="4781585"/>
                    <a:ext cx="1040381" cy="3877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a14:m>
                    <a:r>
                      <a:rPr lang="en-US" sz="1000" dirty="0"/>
                      <a:t>, s=1, </a:t>
                    </a:r>
                    <a14:m>
                      <m:oMath xmlns:m="http://schemas.openxmlformats.org/officeDocument/2006/math"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a14:m>
                    <a:endParaRPr lang="en-US" sz="1000" dirty="0"/>
                  </a:p>
                </p:txBody>
              </p:sp>
            </mc:Choice>
            <mc:Fallback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A2F1A4DB-D15C-C29A-ABB8-B71040A0CC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83732" y="4781585"/>
                    <a:ext cx="1040381" cy="38779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6D9B7CA0-4D85-298C-DCD7-C63014C13A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25789" y="5496833"/>
              <a:ext cx="728207" cy="365760"/>
              <a:chOff x="6031804" y="4737277"/>
              <a:chExt cx="1092309" cy="548640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7E17874A-D5F0-4A44-529C-CE07298BD9BC}"/>
                  </a:ext>
                </a:extLst>
              </p:cNvPr>
              <p:cNvGrpSpPr/>
              <p:nvPr/>
            </p:nvGrpSpPr>
            <p:grpSpPr>
              <a:xfrm>
                <a:off x="6031804" y="4737277"/>
                <a:ext cx="914401" cy="548640"/>
                <a:chOff x="6031804" y="4737277"/>
                <a:chExt cx="914401" cy="548640"/>
              </a:xfrm>
            </p:grpSpPr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36C97A2D-E0F6-B4B6-4DFF-99AC811069C5}"/>
                    </a:ext>
                  </a:extLst>
                </p:cNvPr>
                <p:cNvGrpSpPr/>
                <p:nvPr/>
              </p:nvGrpSpPr>
              <p:grpSpPr>
                <a:xfrm>
                  <a:off x="6031805" y="4737277"/>
                  <a:ext cx="914400" cy="548640"/>
                  <a:chOff x="5810572" y="4939695"/>
                  <a:chExt cx="1245978" cy="673490"/>
                </a:xfrm>
              </p:grpSpPr>
              <p:cxnSp>
                <p:nvCxnSpPr>
                  <p:cNvPr id="182" name="Straight Connector 181">
                    <a:extLst>
                      <a:ext uri="{FF2B5EF4-FFF2-40B4-BE49-F238E27FC236}">
                        <a16:creationId xmlns:a16="http://schemas.microsoft.com/office/drawing/2014/main" id="{783F117C-B7A5-E070-07C9-3F9D28A06520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>
                    <a:off x="5810572" y="5613185"/>
                    <a:ext cx="1245978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>
                    <a:extLst>
                      <a:ext uri="{FF2B5EF4-FFF2-40B4-BE49-F238E27FC236}">
                        <a16:creationId xmlns:a16="http://schemas.microsoft.com/office/drawing/2014/main" id="{DFD4B790-BCD4-ED52-1D25-EFBA5BF59EA3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V="1">
                    <a:off x="5810572" y="4939695"/>
                    <a:ext cx="0" cy="67349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2B390FE2-2F9B-DAFC-8E5B-EEFCD55FC0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1804" y="4972783"/>
                  <a:ext cx="567347" cy="29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9" name="TextBox 178">
                    <a:extLst>
                      <a:ext uri="{FF2B5EF4-FFF2-40B4-BE49-F238E27FC236}">
                        <a16:creationId xmlns:a16="http://schemas.microsoft.com/office/drawing/2014/main" id="{852FF9F9-B992-DAED-011A-C852FEE12FCE}"/>
                      </a:ext>
                    </a:extLst>
                  </p:cNvPr>
                  <p:cNvSpPr txBox="1"/>
                  <p:nvPr/>
                </p:nvSpPr>
                <p:spPr>
                  <a:xfrm>
                    <a:off x="6083732" y="4781585"/>
                    <a:ext cx="1040381" cy="3877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a14:m>
                    <a:r>
                      <a:rPr lang="en-US" sz="1000" dirty="0"/>
                      <a:t>, s=1, </a:t>
                    </a:r>
                    <a14:m>
                      <m:oMath xmlns:m="http://schemas.openxmlformats.org/officeDocument/2006/math"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a14:m>
                    <a:endParaRPr lang="en-US" sz="1000" dirty="0"/>
                  </a:p>
                </p:txBody>
              </p:sp>
            </mc:Choice>
            <mc:Fallback>
              <p:sp>
                <p:nvSpPr>
                  <p:cNvPr id="179" name="TextBox 178">
                    <a:extLst>
                      <a:ext uri="{FF2B5EF4-FFF2-40B4-BE49-F238E27FC236}">
                        <a16:creationId xmlns:a16="http://schemas.microsoft.com/office/drawing/2014/main" id="{852FF9F9-B992-DAED-011A-C852FEE12F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83732" y="4781585"/>
                    <a:ext cx="1040381" cy="38779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F71A2AED-41FA-123C-BDF0-F3A256A2ADD4}"/>
                </a:ext>
              </a:extLst>
            </p:cNvPr>
            <p:cNvSpPr txBox="1"/>
            <p:nvPr/>
          </p:nvSpPr>
          <p:spPr>
            <a:xfrm>
              <a:off x="7383528" y="5538012"/>
              <a:ext cx="30008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41F2FC55-66B6-5321-8866-5A07E53246BB}"/>
              </a:ext>
            </a:extLst>
          </p:cNvPr>
          <p:cNvGrpSpPr/>
          <p:nvPr/>
        </p:nvGrpSpPr>
        <p:grpSpPr>
          <a:xfrm>
            <a:off x="6957447" y="6102027"/>
            <a:ext cx="3535980" cy="578511"/>
            <a:chOff x="5703208" y="6030599"/>
            <a:chExt cx="3535979" cy="57851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6C0E2B9-2B32-EF66-96C5-A0D5C4689CA9}"/>
                </a:ext>
              </a:extLst>
            </p:cNvPr>
            <p:cNvGrpSpPr/>
            <p:nvPr/>
          </p:nvGrpSpPr>
          <p:grpSpPr>
            <a:xfrm>
              <a:off x="5703208" y="6030599"/>
              <a:ext cx="914400" cy="578511"/>
              <a:chOff x="6051248" y="6061379"/>
              <a:chExt cx="914400" cy="578511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C5AF87F-67AA-F2DC-FC85-98BD8DBDC14E}"/>
                  </a:ext>
                </a:extLst>
              </p:cNvPr>
              <p:cNvGrpSpPr/>
              <p:nvPr/>
            </p:nvGrpSpPr>
            <p:grpSpPr>
              <a:xfrm>
                <a:off x="6051248" y="6091250"/>
                <a:ext cx="914400" cy="548640"/>
                <a:chOff x="5810572" y="4939695"/>
                <a:chExt cx="1245978" cy="673490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5AD4E11-3DE2-0943-38C8-9D13D02B1A8F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>
                  <a:off x="5810572" y="5613185"/>
                  <a:ext cx="1245978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3635AF78-70C9-DB0B-2D74-01DEFFC6758A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5810572" y="4939695"/>
                  <a:ext cx="0" cy="67349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8FED936F-F07C-D0CF-FD12-9AF14F3185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20005" y="5225622"/>
                  <a:ext cx="1054054" cy="369326"/>
                </a:xfrm>
                <a:custGeom>
                  <a:avLst/>
                  <a:gdLst>
                    <a:gd name="connsiteX0" fmla="*/ 0 w 2043592"/>
                    <a:gd name="connsiteY0" fmla="*/ 584045 h 1320474"/>
                    <a:gd name="connsiteX1" fmla="*/ 484817 w 2043592"/>
                    <a:gd name="connsiteY1" fmla="*/ 25585 h 1320474"/>
                    <a:gd name="connsiteX2" fmla="*/ 2043592 w 2043592"/>
                    <a:gd name="connsiteY2" fmla="*/ 1320474 h 1320474"/>
                    <a:gd name="connsiteX3" fmla="*/ 2043592 w 2043592"/>
                    <a:gd name="connsiteY3" fmla="*/ 1320474 h 1320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3592" h="1320474">
                      <a:moveTo>
                        <a:pt x="0" y="584045"/>
                      </a:moveTo>
                      <a:cubicBezTo>
                        <a:pt x="72109" y="243446"/>
                        <a:pt x="144218" y="-97153"/>
                        <a:pt x="484817" y="25585"/>
                      </a:cubicBezTo>
                      <a:cubicBezTo>
                        <a:pt x="825416" y="148323"/>
                        <a:pt x="2043592" y="1320474"/>
                        <a:pt x="2043592" y="1320474"/>
                      </a:cubicBezTo>
                      <a:lnTo>
                        <a:pt x="2043592" y="1320474"/>
                      </a:lnTo>
                    </a:path>
                  </a:pathLst>
                </a:cu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654C6719-8B0B-40D8-1354-7AC384A7C20F}"/>
                      </a:ext>
                    </a:extLst>
                  </p:cNvPr>
                  <p:cNvSpPr txBox="1"/>
                  <p:nvPr/>
                </p:nvSpPr>
                <p:spPr>
                  <a:xfrm>
                    <a:off x="6158769" y="6061379"/>
                    <a:ext cx="699359" cy="3250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a14:m>
                    <a:r>
                      <a:rPr lang="en-US" sz="1400" dirty="0"/>
                      <a:t>, s=3</a:t>
                    </a:r>
                  </a:p>
                </p:txBody>
              </p:sp>
            </mc:Choice>
            <mc:Fallback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654C6719-8B0B-40D8-1354-7AC384A7C2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8769" y="6061379"/>
                    <a:ext cx="699359" cy="32502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3846" r="-3571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D357CAF-E4EC-661F-7A5C-1EADAF4CAB89}"/>
                </a:ext>
              </a:extLst>
            </p:cNvPr>
            <p:cNvSpPr txBox="1"/>
            <p:nvPr/>
          </p:nvSpPr>
          <p:spPr>
            <a:xfrm>
              <a:off x="6525704" y="617389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0BC666E-6113-91CE-93B8-5D280429C39A}"/>
                </a:ext>
              </a:extLst>
            </p:cNvPr>
            <p:cNvSpPr txBox="1"/>
            <p:nvPr/>
          </p:nvSpPr>
          <p:spPr>
            <a:xfrm>
              <a:off x="8243922" y="615012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2946FE6-4C4D-32D6-FC27-C1C202EF79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10980" y="6130881"/>
              <a:ext cx="728207" cy="365760"/>
              <a:chOff x="6031804" y="4737277"/>
              <a:chExt cx="1092309" cy="548640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A6378B99-F09A-17F5-ABB6-8A00BA0DAC2F}"/>
                  </a:ext>
                </a:extLst>
              </p:cNvPr>
              <p:cNvGrpSpPr/>
              <p:nvPr/>
            </p:nvGrpSpPr>
            <p:grpSpPr>
              <a:xfrm>
                <a:off x="6031804" y="4737277"/>
                <a:ext cx="914401" cy="548640"/>
                <a:chOff x="6031804" y="4737277"/>
                <a:chExt cx="914401" cy="548640"/>
              </a:xfrm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789108E7-17DE-20F2-1F78-F38951FE396B}"/>
                    </a:ext>
                  </a:extLst>
                </p:cNvPr>
                <p:cNvGrpSpPr/>
                <p:nvPr/>
              </p:nvGrpSpPr>
              <p:grpSpPr>
                <a:xfrm>
                  <a:off x="6031805" y="4737277"/>
                  <a:ext cx="914400" cy="548640"/>
                  <a:chOff x="5810572" y="4939695"/>
                  <a:chExt cx="1245978" cy="673490"/>
                </a:xfrm>
              </p:grpSpPr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8B0053F2-6A60-8466-F7C3-BB47E1887940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>
                    <a:off x="5810572" y="5613185"/>
                    <a:ext cx="1245978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0B2E1AE7-0FAF-EE61-0951-DE5006491316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V="1">
                    <a:off x="5810572" y="4939695"/>
                    <a:ext cx="0" cy="67349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02652F96-EC26-2B07-AACE-5186B7B84A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1804" y="4972783"/>
                  <a:ext cx="567347" cy="29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A74E9300-6992-93F8-B3B2-0442C2749CA2}"/>
                      </a:ext>
                    </a:extLst>
                  </p:cNvPr>
                  <p:cNvSpPr txBox="1"/>
                  <p:nvPr/>
                </p:nvSpPr>
                <p:spPr>
                  <a:xfrm>
                    <a:off x="6083732" y="4781586"/>
                    <a:ext cx="1040381" cy="3877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a14:m>
                    <a:r>
                      <a:rPr lang="en-US" sz="1000" dirty="0"/>
                      <a:t>, s=1, </a:t>
                    </a:r>
                    <a14:m>
                      <m:oMath xmlns:m="http://schemas.openxmlformats.org/officeDocument/2006/math"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a14:m>
                    <a:endParaRPr lang="en-US" sz="1000" dirty="0"/>
                  </a:p>
                </p:txBody>
              </p:sp>
            </mc:Choice>
            <mc:Fallback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A74E9300-6992-93F8-B3B2-0442C2749C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83732" y="4781586"/>
                    <a:ext cx="1040381" cy="38779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F129680A-F3CC-7F7C-461C-ECE379DBBC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55145" y="6153696"/>
              <a:ext cx="728207" cy="365760"/>
              <a:chOff x="6031804" y="4737277"/>
              <a:chExt cx="1092309" cy="548640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26CC514E-0122-D49C-7392-6061A18E6F9F}"/>
                  </a:ext>
                </a:extLst>
              </p:cNvPr>
              <p:cNvGrpSpPr/>
              <p:nvPr/>
            </p:nvGrpSpPr>
            <p:grpSpPr>
              <a:xfrm>
                <a:off x="6031804" y="4737277"/>
                <a:ext cx="914401" cy="548640"/>
                <a:chOff x="6031804" y="4737277"/>
                <a:chExt cx="914401" cy="548640"/>
              </a:xfrm>
            </p:grpSpPr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90CA9650-750A-46E1-4280-18DA1DDA55AF}"/>
                    </a:ext>
                  </a:extLst>
                </p:cNvPr>
                <p:cNvGrpSpPr/>
                <p:nvPr/>
              </p:nvGrpSpPr>
              <p:grpSpPr>
                <a:xfrm>
                  <a:off x="6031805" y="4737277"/>
                  <a:ext cx="914400" cy="548640"/>
                  <a:chOff x="5810572" y="4939695"/>
                  <a:chExt cx="1245978" cy="673490"/>
                </a:xfrm>
              </p:grpSpPr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6B04143D-D3F5-98BB-ECD7-5727CA298DD3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>
                    <a:off x="5810572" y="5613185"/>
                    <a:ext cx="1245978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ED5ED583-4017-ADC2-C26B-39BEFB6AC693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V="1">
                    <a:off x="5810572" y="4939695"/>
                    <a:ext cx="0" cy="67349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A07C9BB9-A84D-4B4A-ADE9-3CC0250E6D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1804" y="4972783"/>
                  <a:ext cx="567347" cy="29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8373FFC7-2E6D-15C9-9AC3-F420445D5C2E}"/>
                      </a:ext>
                    </a:extLst>
                  </p:cNvPr>
                  <p:cNvSpPr txBox="1"/>
                  <p:nvPr/>
                </p:nvSpPr>
                <p:spPr>
                  <a:xfrm>
                    <a:off x="6083732" y="4781586"/>
                    <a:ext cx="1040381" cy="3877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a14:m>
                    <a:r>
                      <a:rPr lang="en-US" sz="1000" dirty="0"/>
                      <a:t>, s=1, </a:t>
                    </a:r>
                    <a14:m>
                      <m:oMath xmlns:m="http://schemas.openxmlformats.org/officeDocument/2006/math"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a14:m>
                    <a:endParaRPr lang="en-US" sz="1000" dirty="0"/>
                  </a:p>
                </p:txBody>
              </p:sp>
            </mc:Choice>
            <mc:Fallback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8373FFC7-2E6D-15C9-9AC3-F420445D5C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83732" y="4781586"/>
                    <a:ext cx="1040381" cy="38779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96F7ED31-6DBE-C915-D280-8495E70629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21665" y="6172744"/>
              <a:ext cx="728207" cy="365760"/>
              <a:chOff x="6031803" y="4737277"/>
              <a:chExt cx="1092308" cy="54864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5" name="TextBox 164">
                    <a:extLst>
                      <a:ext uri="{FF2B5EF4-FFF2-40B4-BE49-F238E27FC236}">
                        <a16:creationId xmlns:a16="http://schemas.microsoft.com/office/drawing/2014/main" id="{EC966D05-8AB2-1AF7-A2D4-3E74B6369CCC}"/>
                      </a:ext>
                    </a:extLst>
                  </p:cNvPr>
                  <p:cNvSpPr txBox="1"/>
                  <p:nvPr/>
                </p:nvSpPr>
                <p:spPr>
                  <a:xfrm>
                    <a:off x="6083731" y="4781586"/>
                    <a:ext cx="1040380" cy="3877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a14:m>
                    <a:r>
                      <a:rPr lang="en-US" sz="1000" dirty="0"/>
                      <a:t>, s=1, </a:t>
                    </a:r>
                    <a14:m>
                      <m:oMath xmlns:m="http://schemas.openxmlformats.org/officeDocument/2006/math"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a14:m>
                    <a:endParaRPr lang="en-US" sz="1000" dirty="0"/>
                  </a:p>
                </p:txBody>
              </p:sp>
            </mc:Choice>
            <mc:Fallback>
              <p:sp>
                <p:nvSpPr>
                  <p:cNvPr id="165" name="TextBox 164">
                    <a:extLst>
                      <a:ext uri="{FF2B5EF4-FFF2-40B4-BE49-F238E27FC236}">
                        <a16:creationId xmlns:a16="http://schemas.microsoft.com/office/drawing/2014/main" id="{EC966D05-8AB2-1AF7-A2D4-3E74B6369C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83731" y="4781586"/>
                    <a:ext cx="1040380" cy="387798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E8268F87-5D50-65F7-DF39-972B3F6FD7A6}"/>
                  </a:ext>
                </a:extLst>
              </p:cNvPr>
              <p:cNvGrpSpPr/>
              <p:nvPr/>
            </p:nvGrpSpPr>
            <p:grpSpPr>
              <a:xfrm>
                <a:off x="6031803" y="4737277"/>
                <a:ext cx="914400" cy="548640"/>
                <a:chOff x="6031803" y="4737277"/>
                <a:chExt cx="914400" cy="548640"/>
              </a:xfrm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98A9F7FC-FDD5-F6CF-4473-3AA4F47080CE}"/>
                    </a:ext>
                  </a:extLst>
                </p:cNvPr>
                <p:cNvGrpSpPr/>
                <p:nvPr/>
              </p:nvGrpSpPr>
              <p:grpSpPr>
                <a:xfrm>
                  <a:off x="6031803" y="4737277"/>
                  <a:ext cx="914400" cy="548640"/>
                  <a:chOff x="5810570" y="4939695"/>
                  <a:chExt cx="1245978" cy="673490"/>
                </a:xfrm>
              </p:grpSpPr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3B5855A7-7110-8BE3-B21D-395AAC4FC1C8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>
                    <a:off x="5810570" y="5613185"/>
                    <a:ext cx="1245978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E11CDC8-FEA4-DD24-82F4-1FD028C7BC7F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V="1">
                    <a:off x="5810572" y="4939695"/>
                    <a:ext cx="0" cy="67349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E52A6525-AC6A-10F2-AE28-F09DB355CE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1804" y="4972783"/>
                  <a:ext cx="567347" cy="29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157CED5-5923-867F-7420-55DF792729AE}"/>
                </a:ext>
              </a:extLst>
            </p:cNvPr>
            <p:cNvSpPr txBox="1"/>
            <p:nvPr/>
          </p:nvSpPr>
          <p:spPr>
            <a:xfrm>
              <a:off x="7406192" y="615676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925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3E801E-0DF8-76A7-638E-163D1BB32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775C-2680-8E8A-54D0-D560C383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52400"/>
            <a:ext cx="11176000" cy="5588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Model This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B74450-286C-5EF1-A3A8-FB0CE7333A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825500"/>
                <a:ext cx="11430000" cy="2921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need four quantities:</a:t>
                </a:r>
              </a:p>
              <a:p>
                <a:pPr marL="800080" lvl="1" indent="-342891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Distance traveled to the first interception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800080" lvl="1" indent="-342891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residence time traveled to the first interception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800080" lvl="1" indent="-342891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Near-surface time traveled inside the near-surface zone of the first interception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𝒏𝒔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800080" lvl="1" indent="-342891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Whether attached from the first interception or returned to the bulk fluid (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𝜶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457189" lvl="1" indent="0">
                  <a:buNone/>
                </a:pPr>
                <a:endPara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B74450-286C-5EF1-A3A8-FB0CE7333A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825500"/>
                <a:ext cx="11430000" cy="2921000"/>
              </a:xfrm>
              <a:blipFill>
                <a:blip r:embed="rId3"/>
                <a:stretch>
                  <a:fillRect l="-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019B5-0784-E88F-9E46-1C0D1343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6000" y="6477000"/>
            <a:ext cx="762000" cy="304800"/>
          </a:xfrm>
        </p:spPr>
        <p:txBody>
          <a:bodyPr/>
          <a:lstStyle/>
          <a:p>
            <a:fld id="{F53CD1C8-D039-874B-9B71-B2404377AC79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6F2E9CF-2A12-F8D8-1C3F-CFC782218DF8}"/>
              </a:ext>
            </a:extLst>
          </p:cNvPr>
          <p:cNvGrpSpPr>
            <a:grpSpLocks noChangeAspect="1"/>
          </p:cNvGrpSpPr>
          <p:nvPr/>
        </p:nvGrpSpPr>
        <p:grpSpPr>
          <a:xfrm>
            <a:off x="7112000" y="3873500"/>
            <a:ext cx="4826000" cy="2514600"/>
            <a:chOff x="4787775" y="4592889"/>
            <a:chExt cx="3663584" cy="1902613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CD4FBEB3-EDEA-A11D-3504-4AD453B82943}"/>
                </a:ext>
              </a:extLst>
            </p:cNvPr>
            <p:cNvGrpSpPr/>
            <p:nvPr/>
          </p:nvGrpSpPr>
          <p:grpSpPr>
            <a:xfrm>
              <a:off x="4787775" y="4592889"/>
              <a:ext cx="1127637" cy="548640"/>
              <a:chOff x="6031804" y="4737277"/>
              <a:chExt cx="1127637" cy="548640"/>
            </a:xfrm>
          </p:grpSpPr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E14D2C4C-7D6A-4374-9184-4A680B06BE5A}"/>
                  </a:ext>
                </a:extLst>
              </p:cNvPr>
              <p:cNvGrpSpPr/>
              <p:nvPr/>
            </p:nvGrpSpPr>
            <p:grpSpPr>
              <a:xfrm>
                <a:off x="6031804" y="4737277"/>
                <a:ext cx="914401" cy="548640"/>
                <a:chOff x="6031804" y="4737277"/>
                <a:chExt cx="914401" cy="548640"/>
              </a:xfrm>
            </p:grpSpPr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1EEFC4BB-6419-02D5-9179-6618F2816D08}"/>
                    </a:ext>
                  </a:extLst>
                </p:cNvPr>
                <p:cNvGrpSpPr/>
                <p:nvPr/>
              </p:nvGrpSpPr>
              <p:grpSpPr>
                <a:xfrm>
                  <a:off x="6031805" y="4737277"/>
                  <a:ext cx="914400" cy="548640"/>
                  <a:chOff x="5810572" y="4939695"/>
                  <a:chExt cx="1245978" cy="673490"/>
                </a:xfrm>
              </p:grpSpPr>
              <p:cxnSp>
                <p:nvCxnSpPr>
                  <p:cNvPr id="208" name="Straight Connector 207">
                    <a:extLst>
                      <a:ext uri="{FF2B5EF4-FFF2-40B4-BE49-F238E27FC236}">
                        <a16:creationId xmlns:a16="http://schemas.microsoft.com/office/drawing/2014/main" id="{184F8704-066C-B027-898B-BD65E75877B8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>
                    <a:off x="5810572" y="5613185"/>
                    <a:ext cx="1245978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Straight Connector 208">
                    <a:extLst>
                      <a:ext uri="{FF2B5EF4-FFF2-40B4-BE49-F238E27FC236}">
                        <a16:creationId xmlns:a16="http://schemas.microsoft.com/office/drawing/2014/main" id="{E3EFED82-A1EF-5026-2E0E-5546B47F986E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V="1">
                    <a:off x="5810572" y="4939695"/>
                    <a:ext cx="0" cy="67349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78913D05-DA09-F13C-FD2F-E1B409EA89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1804" y="4972783"/>
                  <a:ext cx="567347" cy="29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5" name="TextBox 204">
                    <a:extLst>
                      <a:ext uri="{FF2B5EF4-FFF2-40B4-BE49-F238E27FC236}">
                        <a16:creationId xmlns:a16="http://schemas.microsoft.com/office/drawing/2014/main" id="{9A2317FE-64BA-EDB6-42C5-313805664C33}"/>
                      </a:ext>
                    </a:extLst>
                  </p:cNvPr>
                  <p:cNvSpPr txBox="1"/>
                  <p:nvPr/>
                </p:nvSpPr>
                <p:spPr>
                  <a:xfrm>
                    <a:off x="6122352" y="4781584"/>
                    <a:ext cx="1037089" cy="3757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a14:m>
                    <a:r>
                      <a:rPr lang="en-US" sz="1400" dirty="0"/>
                      <a:t>, s=1, </a:t>
                    </a:r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a14:m>
                    <a:endParaRPr lang="en-US" sz="1400" dirty="0"/>
                  </a:p>
                </p:txBody>
              </p:sp>
            </mc:Choice>
            <mc:Fallback>
              <p:sp>
                <p:nvSpPr>
                  <p:cNvPr id="205" name="TextBox 204">
                    <a:extLst>
                      <a:ext uri="{FF2B5EF4-FFF2-40B4-BE49-F238E27FC236}">
                        <a16:creationId xmlns:a16="http://schemas.microsoft.com/office/drawing/2014/main" id="{9A2317FE-64BA-EDB6-42C5-313805664C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2352" y="4781584"/>
                    <a:ext cx="1037089" cy="37571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2F4CEFA5-F5ED-A853-A47D-26F2F081E047}"/>
                </a:ext>
              </a:extLst>
            </p:cNvPr>
            <p:cNvGrpSpPr/>
            <p:nvPr/>
          </p:nvGrpSpPr>
          <p:grpSpPr>
            <a:xfrm>
              <a:off x="4797209" y="5225842"/>
              <a:ext cx="2786319" cy="625494"/>
              <a:chOff x="5693198" y="5339450"/>
              <a:chExt cx="2786319" cy="625494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6B663BA2-D576-65F8-34DC-5A1893BAB6E6}"/>
                  </a:ext>
                </a:extLst>
              </p:cNvPr>
              <p:cNvGrpSpPr/>
              <p:nvPr/>
            </p:nvGrpSpPr>
            <p:grpSpPr>
              <a:xfrm>
                <a:off x="5693198" y="5339450"/>
                <a:ext cx="914400" cy="592894"/>
                <a:chOff x="6041238" y="5370230"/>
                <a:chExt cx="914400" cy="592894"/>
              </a:xfrm>
            </p:grpSpPr>
            <p:grpSp>
              <p:nvGrpSpPr>
                <p:cNvPr id="199" name="Group 198">
                  <a:extLst>
                    <a:ext uri="{FF2B5EF4-FFF2-40B4-BE49-F238E27FC236}">
                      <a16:creationId xmlns:a16="http://schemas.microsoft.com/office/drawing/2014/main" id="{9999F2A1-A421-20CA-D280-2558A7D7D0F4}"/>
                    </a:ext>
                  </a:extLst>
                </p:cNvPr>
                <p:cNvGrpSpPr/>
                <p:nvPr/>
              </p:nvGrpSpPr>
              <p:grpSpPr>
                <a:xfrm>
                  <a:off x="6041238" y="5414484"/>
                  <a:ext cx="914400" cy="548640"/>
                  <a:chOff x="5810572" y="4939695"/>
                  <a:chExt cx="1245978" cy="673490"/>
                </a:xfrm>
              </p:grpSpPr>
              <p:cxnSp>
                <p:nvCxnSpPr>
                  <p:cNvPr id="201" name="Straight Connector 200">
                    <a:extLst>
                      <a:ext uri="{FF2B5EF4-FFF2-40B4-BE49-F238E27FC236}">
                        <a16:creationId xmlns:a16="http://schemas.microsoft.com/office/drawing/2014/main" id="{AFEADC89-3D9A-C177-72F3-71F71474A572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>
                    <a:off x="5810572" y="5613185"/>
                    <a:ext cx="1245978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>
                    <a:extLst>
                      <a:ext uri="{FF2B5EF4-FFF2-40B4-BE49-F238E27FC236}">
                        <a16:creationId xmlns:a16="http://schemas.microsoft.com/office/drawing/2014/main" id="{E1E1EBF8-D940-FEE0-EA9B-D27D5DB61D37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V="1">
                    <a:off x="5810572" y="4939695"/>
                    <a:ext cx="0" cy="67349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DEB12708-E838-4599-1BBE-9A90BAF08C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820005" y="5225622"/>
                    <a:ext cx="1054054" cy="369326"/>
                  </a:xfrm>
                  <a:custGeom>
                    <a:avLst/>
                    <a:gdLst>
                      <a:gd name="connsiteX0" fmla="*/ 0 w 2043592"/>
                      <a:gd name="connsiteY0" fmla="*/ 584045 h 1320474"/>
                      <a:gd name="connsiteX1" fmla="*/ 484817 w 2043592"/>
                      <a:gd name="connsiteY1" fmla="*/ 25585 h 1320474"/>
                      <a:gd name="connsiteX2" fmla="*/ 2043592 w 2043592"/>
                      <a:gd name="connsiteY2" fmla="*/ 1320474 h 1320474"/>
                      <a:gd name="connsiteX3" fmla="*/ 2043592 w 2043592"/>
                      <a:gd name="connsiteY3" fmla="*/ 1320474 h 1320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3592" h="1320474">
                        <a:moveTo>
                          <a:pt x="0" y="584045"/>
                        </a:moveTo>
                        <a:cubicBezTo>
                          <a:pt x="72109" y="243446"/>
                          <a:pt x="144218" y="-97153"/>
                          <a:pt x="484817" y="25585"/>
                        </a:cubicBezTo>
                        <a:cubicBezTo>
                          <a:pt x="825416" y="148323"/>
                          <a:pt x="2043592" y="1320474"/>
                          <a:pt x="2043592" y="1320474"/>
                        </a:cubicBezTo>
                        <a:lnTo>
                          <a:pt x="2043592" y="1320474"/>
                        </a:lnTo>
                      </a:path>
                    </a:pathLst>
                  </a:custGeom>
                  <a:noFill/>
                  <a:ln>
                    <a:solidFill>
                      <a:srgbClr val="00F26D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200" name="TextBox 199">
                      <a:extLst>
                        <a:ext uri="{FF2B5EF4-FFF2-40B4-BE49-F238E27FC236}">
                          <a16:creationId xmlns:a16="http://schemas.microsoft.com/office/drawing/2014/main" id="{1E338365-92B4-0C62-57E8-2778B0E6F1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45431" y="5370230"/>
                      <a:ext cx="808429" cy="37571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oMath>
                      </a14:m>
                      <a:r>
                        <a:rPr lang="en-US" sz="1400" dirty="0"/>
                        <a:t>, s=2</a:t>
                      </a:r>
                    </a:p>
                  </p:txBody>
                </p:sp>
              </mc:Choice>
              <mc:Fallback>
                <p:sp>
                  <p:nvSpPr>
                    <p:cNvPr id="200" name="TextBox 199">
                      <a:extLst>
                        <a:ext uri="{FF2B5EF4-FFF2-40B4-BE49-F238E27FC236}">
                          <a16:creationId xmlns:a16="http://schemas.microsoft.com/office/drawing/2014/main" id="{1E338365-92B4-0C62-57E8-2778B0E6F1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45431" y="5370230"/>
                      <a:ext cx="808429" cy="37571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256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8DA0B796-285D-D67C-538F-1D2244548F44}"/>
                  </a:ext>
                </a:extLst>
              </p:cNvPr>
              <p:cNvSpPr txBox="1"/>
              <p:nvPr/>
            </p:nvSpPr>
            <p:spPr>
              <a:xfrm>
                <a:off x="6525704" y="5489947"/>
                <a:ext cx="346882" cy="426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=</a:t>
                </a:r>
              </a:p>
            </p:txBody>
          </p: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20563503-9DAF-016B-234F-B077A1C93E4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43141" y="5491443"/>
                <a:ext cx="836376" cy="365760"/>
                <a:chOff x="6031804" y="4737277"/>
                <a:chExt cx="1254565" cy="548640"/>
              </a:xfrm>
            </p:grpSpPr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10B1CB3C-49BB-F77D-199D-37AA9BF54E87}"/>
                    </a:ext>
                  </a:extLst>
                </p:cNvPr>
                <p:cNvGrpSpPr/>
                <p:nvPr/>
              </p:nvGrpSpPr>
              <p:grpSpPr>
                <a:xfrm>
                  <a:off x="6031804" y="4737277"/>
                  <a:ext cx="914401" cy="548640"/>
                  <a:chOff x="6031804" y="4737277"/>
                  <a:chExt cx="914401" cy="548640"/>
                </a:xfrm>
              </p:grpSpPr>
              <p:grpSp>
                <p:nvGrpSpPr>
                  <p:cNvPr id="195" name="Group 194">
                    <a:extLst>
                      <a:ext uri="{FF2B5EF4-FFF2-40B4-BE49-F238E27FC236}">
                        <a16:creationId xmlns:a16="http://schemas.microsoft.com/office/drawing/2014/main" id="{2FE6D21C-1C6A-2189-059B-E9E70FB0DA5A}"/>
                      </a:ext>
                    </a:extLst>
                  </p:cNvPr>
                  <p:cNvGrpSpPr/>
                  <p:nvPr/>
                </p:nvGrpSpPr>
                <p:grpSpPr>
                  <a:xfrm>
                    <a:off x="6031805" y="4737277"/>
                    <a:ext cx="914400" cy="548640"/>
                    <a:chOff x="5810572" y="4939695"/>
                    <a:chExt cx="1245978" cy="673490"/>
                  </a:xfrm>
                </p:grpSpPr>
                <p:cxnSp>
                  <p:nvCxnSpPr>
                    <p:cNvPr id="197" name="Straight Connector 196">
                      <a:extLst>
                        <a:ext uri="{FF2B5EF4-FFF2-40B4-BE49-F238E27FC236}">
                          <a16:creationId xmlns:a16="http://schemas.microsoft.com/office/drawing/2014/main" id="{7EC16BB9-BF0B-361E-9D14-85F8CC2C09C7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>
                      <a:off x="5810572" y="5613185"/>
                      <a:ext cx="1245978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8" name="Straight Connector 197">
                      <a:extLst>
                        <a:ext uri="{FF2B5EF4-FFF2-40B4-BE49-F238E27FC236}">
                          <a16:creationId xmlns:a16="http://schemas.microsoft.com/office/drawing/2014/main" id="{74DE807A-2A60-AEAF-CBFA-54ADA2A13360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5810572" y="4939695"/>
                      <a:ext cx="0" cy="67349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96" name="Straight Connector 195">
                    <a:extLst>
                      <a:ext uri="{FF2B5EF4-FFF2-40B4-BE49-F238E27FC236}">
                        <a16:creationId xmlns:a16="http://schemas.microsoft.com/office/drawing/2014/main" id="{B6B276FD-B6E7-30FC-2855-D8806A7F9A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1804" y="4972783"/>
                    <a:ext cx="567347" cy="29451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94" name="TextBox 193">
                      <a:extLst>
                        <a:ext uri="{FF2B5EF4-FFF2-40B4-BE49-F238E27FC236}">
                          <a16:creationId xmlns:a16="http://schemas.microsoft.com/office/drawing/2014/main" id="{C9DA1D23-4300-FB6D-24B4-BA499BFFB5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83732" y="4781584"/>
                      <a:ext cx="1202637" cy="44827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oMath>
                      </a14:m>
                      <a:r>
                        <a:rPr lang="en-US" sz="1000" dirty="0"/>
                        <a:t>, s=1, </a:t>
                      </a:r>
                      <a14:m>
                        <m:oMath xmlns:m="http://schemas.openxmlformats.org/officeDocument/2006/math">
                          <m:r>
                            <a:rPr lang="en-US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oMath>
                      </a14:m>
                      <a:endParaRPr lang="en-US" sz="1000" dirty="0"/>
                    </a:p>
                  </p:txBody>
                </p:sp>
              </mc:Choice>
              <mc:Fallback>
                <p:sp>
                  <p:nvSpPr>
                    <p:cNvPr id="194" name="TextBox 193">
                      <a:extLst>
                        <a:ext uri="{FF2B5EF4-FFF2-40B4-BE49-F238E27FC236}">
                          <a16:creationId xmlns:a16="http://schemas.microsoft.com/office/drawing/2014/main" id="{C9DA1D23-4300-FB6D-24B4-BA499BFFB50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83732" y="4781584"/>
                      <a:ext cx="1202637" cy="44827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405DB861-F4A5-A96E-F876-4AE1195E7D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25781" y="5496833"/>
                <a:ext cx="836376" cy="365760"/>
                <a:chOff x="6031804" y="4737277"/>
                <a:chExt cx="1254565" cy="548640"/>
              </a:xfrm>
            </p:grpSpPr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1E4F6894-BCC2-AE0C-8B7A-FE3A69B02769}"/>
                    </a:ext>
                  </a:extLst>
                </p:cNvPr>
                <p:cNvGrpSpPr/>
                <p:nvPr/>
              </p:nvGrpSpPr>
              <p:grpSpPr>
                <a:xfrm>
                  <a:off x="6031804" y="4737277"/>
                  <a:ext cx="914401" cy="548640"/>
                  <a:chOff x="6031804" y="4737277"/>
                  <a:chExt cx="914401" cy="548640"/>
                </a:xfrm>
              </p:grpSpPr>
              <p:grpSp>
                <p:nvGrpSpPr>
                  <p:cNvPr id="189" name="Group 188">
                    <a:extLst>
                      <a:ext uri="{FF2B5EF4-FFF2-40B4-BE49-F238E27FC236}">
                        <a16:creationId xmlns:a16="http://schemas.microsoft.com/office/drawing/2014/main" id="{3EA96A9D-1BDD-A3A6-E042-D17488ADD7B4}"/>
                      </a:ext>
                    </a:extLst>
                  </p:cNvPr>
                  <p:cNvGrpSpPr/>
                  <p:nvPr/>
                </p:nvGrpSpPr>
                <p:grpSpPr>
                  <a:xfrm>
                    <a:off x="6031805" y="4737277"/>
                    <a:ext cx="914400" cy="548640"/>
                    <a:chOff x="5810572" y="4939695"/>
                    <a:chExt cx="1245978" cy="673490"/>
                  </a:xfrm>
                </p:grpSpPr>
                <p:cxnSp>
                  <p:nvCxnSpPr>
                    <p:cNvPr id="191" name="Straight Connector 190">
                      <a:extLst>
                        <a:ext uri="{FF2B5EF4-FFF2-40B4-BE49-F238E27FC236}">
                          <a16:creationId xmlns:a16="http://schemas.microsoft.com/office/drawing/2014/main" id="{55C31D7E-19C9-7D0D-601E-2EB2A689B495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>
                      <a:off x="5810572" y="5613185"/>
                      <a:ext cx="1245978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Straight Connector 191">
                      <a:extLst>
                        <a:ext uri="{FF2B5EF4-FFF2-40B4-BE49-F238E27FC236}">
                          <a16:creationId xmlns:a16="http://schemas.microsoft.com/office/drawing/2014/main" id="{D46BB8FA-20EC-9975-DE70-00226F30F6ED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5810572" y="4939695"/>
                      <a:ext cx="0" cy="67349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90" name="Straight Connector 189">
                    <a:extLst>
                      <a:ext uri="{FF2B5EF4-FFF2-40B4-BE49-F238E27FC236}">
                        <a16:creationId xmlns:a16="http://schemas.microsoft.com/office/drawing/2014/main" id="{E14481C7-21A3-6F77-BCD4-0673B7BEE5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1804" y="4972783"/>
                    <a:ext cx="567347" cy="29451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88" name="TextBox 187">
                      <a:extLst>
                        <a:ext uri="{FF2B5EF4-FFF2-40B4-BE49-F238E27FC236}">
                          <a16:creationId xmlns:a16="http://schemas.microsoft.com/office/drawing/2014/main" id="{FCB9AEB6-0001-3A12-5DDF-744767D469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83732" y="4781584"/>
                      <a:ext cx="1202637" cy="44827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oMath>
                      </a14:m>
                      <a:r>
                        <a:rPr lang="en-US" sz="1000" dirty="0"/>
                        <a:t>, s=1, </a:t>
                      </a:r>
                      <a14:m>
                        <m:oMath xmlns:m="http://schemas.openxmlformats.org/officeDocument/2006/math">
                          <m:r>
                            <a:rPr lang="en-US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oMath>
                      </a14:m>
                      <a:endParaRPr lang="en-US" sz="1000" dirty="0"/>
                    </a:p>
                  </p:txBody>
                </p:sp>
              </mc:Choice>
              <mc:Fallback>
                <p:sp>
                  <p:nvSpPr>
                    <p:cNvPr id="188" name="TextBox 187">
                      <a:extLst>
                        <a:ext uri="{FF2B5EF4-FFF2-40B4-BE49-F238E27FC236}">
                          <a16:creationId xmlns:a16="http://schemas.microsoft.com/office/drawing/2014/main" id="{FCB9AEB6-0001-3A12-5DDF-744767D4698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83732" y="4781584"/>
                      <a:ext cx="1202637" cy="448278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5682C130-73AE-DEDD-5F13-90EAF5168A9D}"/>
                  </a:ext>
                </a:extLst>
              </p:cNvPr>
              <p:cNvSpPr txBox="1"/>
              <p:nvPr/>
            </p:nvSpPr>
            <p:spPr>
              <a:xfrm>
                <a:off x="7383527" y="5538012"/>
                <a:ext cx="346882" cy="426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18FF6E2C-D211-F1F3-8209-1911F0F18696}"/>
                </a:ext>
              </a:extLst>
            </p:cNvPr>
            <p:cNvGrpSpPr/>
            <p:nvPr/>
          </p:nvGrpSpPr>
          <p:grpSpPr>
            <a:xfrm>
              <a:off x="4807219" y="5916991"/>
              <a:ext cx="3644140" cy="578511"/>
              <a:chOff x="5703208" y="6030599"/>
              <a:chExt cx="3644140" cy="578511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6A775C0C-6F8C-A3FE-2868-16259D1A145D}"/>
                  </a:ext>
                </a:extLst>
              </p:cNvPr>
              <p:cNvGrpSpPr/>
              <p:nvPr/>
            </p:nvGrpSpPr>
            <p:grpSpPr>
              <a:xfrm>
                <a:off x="5703208" y="6030599"/>
                <a:ext cx="915950" cy="578511"/>
                <a:chOff x="6051248" y="6061379"/>
                <a:chExt cx="915950" cy="57851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4CD86661-6C0C-11FD-5AA0-751D297DE5B1}"/>
                    </a:ext>
                  </a:extLst>
                </p:cNvPr>
                <p:cNvGrpSpPr/>
                <p:nvPr/>
              </p:nvGrpSpPr>
              <p:grpSpPr>
                <a:xfrm>
                  <a:off x="6051248" y="6091250"/>
                  <a:ext cx="914400" cy="548640"/>
                  <a:chOff x="5810572" y="4939695"/>
                  <a:chExt cx="1245978" cy="67349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06DB61CC-E875-0079-2644-BBC7A7467CA0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>
                    <a:off x="5810572" y="5613185"/>
                    <a:ext cx="1245978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5EC122B6-B80B-1274-EF1B-4E2D3887C1E0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V="1">
                    <a:off x="5810572" y="4939695"/>
                    <a:ext cx="0" cy="67349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F8B60C64-A6BC-ABA8-3634-7B671BDAB6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820005" y="5225622"/>
                    <a:ext cx="1054054" cy="369326"/>
                  </a:xfrm>
                  <a:custGeom>
                    <a:avLst/>
                    <a:gdLst>
                      <a:gd name="connsiteX0" fmla="*/ 0 w 2043592"/>
                      <a:gd name="connsiteY0" fmla="*/ 584045 h 1320474"/>
                      <a:gd name="connsiteX1" fmla="*/ 484817 w 2043592"/>
                      <a:gd name="connsiteY1" fmla="*/ 25585 h 1320474"/>
                      <a:gd name="connsiteX2" fmla="*/ 2043592 w 2043592"/>
                      <a:gd name="connsiteY2" fmla="*/ 1320474 h 1320474"/>
                      <a:gd name="connsiteX3" fmla="*/ 2043592 w 2043592"/>
                      <a:gd name="connsiteY3" fmla="*/ 1320474 h 1320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3592" h="1320474">
                        <a:moveTo>
                          <a:pt x="0" y="584045"/>
                        </a:moveTo>
                        <a:cubicBezTo>
                          <a:pt x="72109" y="243446"/>
                          <a:pt x="144218" y="-97153"/>
                          <a:pt x="484817" y="25585"/>
                        </a:cubicBezTo>
                        <a:cubicBezTo>
                          <a:pt x="825416" y="148323"/>
                          <a:pt x="2043592" y="1320474"/>
                          <a:pt x="2043592" y="1320474"/>
                        </a:cubicBezTo>
                        <a:lnTo>
                          <a:pt x="2043592" y="1320474"/>
                        </a:lnTo>
                      </a:path>
                    </a:pathLst>
                  </a:custGeom>
                  <a:noFill/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78" name="TextBox 177">
                      <a:extLst>
                        <a:ext uri="{FF2B5EF4-FFF2-40B4-BE49-F238E27FC236}">
                          <a16:creationId xmlns:a16="http://schemas.microsoft.com/office/drawing/2014/main" id="{AEA470DB-A8CD-F3F0-C371-E95E073D63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58769" y="6061379"/>
                      <a:ext cx="808429" cy="37571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oMath>
                      </a14:m>
                      <a:r>
                        <a:rPr lang="en-US" sz="1400" dirty="0"/>
                        <a:t>, s=3</a:t>
                      </a:r>
                    </a:p>
                  </p:txBody>
                </p:sp>
              </mc:Choice>
              <mc:Fallback>
                <p:sp>
                  <p:nvSpPr>
                    <p:cNvPr id="178" name="TextBox 177">
                      <a:extLst>
                        <a:ext uri="{FF2B5EF4-FFF2-40B4-BE49-F238E27FC236}">
                          <a16:creationId xmlns:a16="http://schemas.microsoft.com/office/drawing/2014/main" id="{AEA470DB-A8CD-F3F0-C371-E95E073D639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58769" y="6061379"/>
                      <a:ext cx="808429" cy="37571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4555A28-740D-8C6F-9FE0-07739B4E5EE3}"/>
                  </a:ext>
                </a:extLst>
              </p:cNvPr>
              <p:cNvSpPr txBox="1"/>
              <p:nvPr/>
            </p:nvSpPr>
            <p:spPr>
              <a:xfrm>
                <a:off x="6525704" y="6173890"/>
                <a:ext cx="346882" cy="426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=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AD05A9E-85CD-2B61-FA3A-02D716558BD5}"/>
                  </a:ext>
                </a:extLst>
              </p:cNvPr>
              <p:cNvSpPr txBox="1"/>
              <p:nvPr/>
            </p:nvSpPr>
            <p:spPr>
              <a:xfrm>
                <a:off x="8243921" y="6150124"/>
                <a:ext cx="346882" cy="426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A8A22F72-136D-B549-34DD-CA18BE56337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510972" y="6130881"/>
                <a:ext cx="836376" cy="365760"/>
                <a:chOff x="6031804" y="4737277"/>
                <a:chExt cx="1254565" cy="548640"/>
              </a:xfrm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99D2D7B1-62DD-9CD9-3406-2DEF7B706CEE}"/>
                    </a:ext>
                  </a:extLst>
                </p:cNvPr>
                <p:cNvGrpSpPr/>
                <p:nvPr/>
              </p:nvGrpSpPr>
              <p:grpSpPr>
                <a:xfrm>
                  <a:off x="6031804" y="4737277"/>
                  <a:ext cx="914401" cy="548640"/>
                  <a:chOff x="6031804" y="4737277"/>
                  <a:chExt cx="914401" cy="54864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2C4F1762-BACE-56D2-5CF3-79C96E11D1B5}"/>
                      </a:ext>
                    </a:extLst>
                  </p:cNvPr>
                  <p:cNvGrpSpPr/>
                  <p:nvPr/>
                </p:nvGrpSpPr>
                <p:grpSpPr>
                  <a:xfrm>
                    <a:off x="6031805" y="4737277"/>
                    <a:ext cx="914400" cy="548640"/>
                    <a:chOff x="5810572" y="4939695"/>
                    <a:chExt cx="1245978" cy="673490"/>
                  </a:xfrm>
                </p:grpSpPr>
                <p:cxnSp>
                  <p:nvCxnSpPr>
                    <p:cNvPr id="175" name="Straight Connector 174">
                      <a:extLst>
                        <a:ext uri="{FF2B5EF4-FFF2-40B4-BE49-F238E27FC236}">
                          <a16:creationId xmlns:a16="http://schemas.microsoft.com/office/drawing/2014/main" id="{C508E7A4-5622-1D9C-FD44-87AC74E0084E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>
                      <a:off x="5810572" y="5613185"/>
                      <a:ext cx="1245978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Straight Connector 175">
                      <a:extLst>
                        <a:ext uri="{FF2B5EF4-FFF2-40B4-BE49-F238E27FC236}">
                          <a16:creationId xmlns:a16="http://schemas.microsoft.com/office/drawing/2014/main" id="{EA62EDC7-3484-1959-1C38-FC115DA56127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5810572" y="4939695"/>
                      <a:ext cx="0" cy="67349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DEA36C94-00C8-8E98-DC96-E6117A602D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1804" y="4972783"/>
                    <a:ext cx="567347" cy="29451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7367CAF7-4D94-904F-CD9E-43A09A96C2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83732" y="4781584"/>
                      <a:ext cx="1202637" cy="44827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oMath>
                      </a14:m>
                      <a:r>
                        <a:rPr lang="en-US" sz="1000" dirty="0"/>
                        <a:t>, s=1, </a:t>
                      </a:r>
                      <a14:m>
                        <m:oMath xmlns:m="http://schemas.openxmlformats.org/officeDocument/2006/math">
                          <m:r>
                            <a:rPr lang="en-US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oMath>
                      </a14:m>
                      <a:endParaRPr lang="en-US" sz="1000" dirty="0"/>
                    </a:p>
                  </p:txBody>
                </p:sp>
              </mc:Choice>
              <mc:Fallback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7367CAF7-4D94-904F-CD9E-43A09A96C29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83732" y="4781584"/>
                      <a:ext cx="1202637" cy="448278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1E2B548-F9E3-B94B-5A76-E9E7A6CC05B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55137" y="6153696"/>
                <a:ext cx="836376" cy="365760"/>
                <a:chOff x="6031804" y="4737277"/>
                <a:chExt cx="1254565" cy="54864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1180F312-8800-2880-3B07-F5BE7E507544}"/>
                    </a:ext>
                  </a:extLst>
                </p:cNvPr>
                <p:cNvGrpSpPr/>
                <p:nvPr/>
              </p:nvGrpSpPr>
              <p:grpSpPr>
                <a:xfrm>
                  <a:off x="6031804" y="4737277"/>
                  <a:ext cx="914401" cy="548640"/>
                  <a:chOff x="6031804" y="4737277"/>
                  <a:chExt cx="914401" cy="548640"/>
                </a:xfrm>
              </p:grpSpPr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BA86889A-805C-EEEA-5658-3F0B3D7F9B31}"/>
                      </a:ext>
                    </a:extLst>
                  </p:cNvPr>
                  <p:cNvGrpSpPr/>
                  <p:nvPr/>
                </p:nvGrpSpPr>
                <p:grpSpPr>
                  <a:xfrm>
                    <a:off x="6031805" y="4737277"/>
                    <a:ext cx="914400" cy="548640"/>
                    <a:chOff x="5810572" y="4939695"/>
                    <a:chExt cx="1245978" cy="673490"/>
                  </a:xfrm>
                </p:grpSpPr>
                <p:cxnSp>
                  <p:nvCxnSpPr>
                    <p:cNvPr id="169" name="Straight Connector 168">
                      <a:extLst>
                        <a:ext uri="{FF2B5EF4-FFF2-40B4-BE49-F238E27FC236}">
                          <a16:creationId xmlns:a16="http://schemas.microsoft.com/office/drawing/2014/main" id="{35DA7792-4286-E4A4-44C2-83A89F3E7DA2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>
                      <a:off x="5810572" y="5613185"/>
                      <a:ext cx="1245978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" name="Straight Connector 169">
                      <a:extLst>
                        <a:ext uri="{FF2B5EF4-FFF2-40B4-BE49-F238E27FC236}">
                          <a16:creationId xmlns:a16="http://schemas.microsoft.com/office/drawing/2014/main" id="{5F5B28FE-986F-9AB3-3B35-E51E2CAA04D3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5810572" y="4939695"/>
                      <a:ext cx="0" cy="67349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5A9CBFAB-78AD-A781-C9F6-8D6BDFF08A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1804" y="4972783"/>
                    <a:ext cx="567347" cy="29451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66" name="TextBox 165">
                      <a:extLst>
                        <a:ext uri="{FF2B5EF4-FFF2-40B4-BE49-F238E27FC236}">
                          <a16:creationId xmlns:a16="http://schemas.microsoft.com/office/drawing/2014/main" id="{720D4E00-E475-80E1-31AE-96CEEB6D77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83732" y="4781584"/>
                      <a:ext cx="1202637" cy="44827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oMath>
                      </a14:m>
                      <a:r>
                        <a:rPr lang="en-US" sz="1000" dirty="0"/>
                        <a:t>, s=1, </a:t>
                      </a:r>
                      <a14:m>
                        <m:oMath xmlns:m="http://schemas.openxmlformats.org/officeDocument/2006/math">
                          <m:r>
                            <a:rPr lang="en-US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oMath>
                      </a14:m>
                      <a:endParaRPr lang="en-US" sz="1000" dirty="0"/>
                    </a:p>
                  </p:txBody>
                </p:sp>
              </mc:Choice>
              <mc:Fallback>
                <p:sp>
                  <p:nvSpPr>
                    <p:cNvPr id="166" name="TextBox 165">
                      <a:extLst>
                        <a:ext uri="{FF2B5EF4-FFF2-40B4-BE49-F238E27FC236}">
                          <a16:creationId xmlns:a16="http://schemas.microsoft.com/office/drawing/2014/main" id="{720D4E00-E475-80E1-31AE-96CEEB6D77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83732" y="4781584"/>
                      <a:ext cx="1202637" cy="448278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C7063F86-6AF8-D1AB-685A-D6E94EAC0DC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21664" y="6172744"/>
                <a:ext cx="836378" cy="365760"/>
                <a:chOff x="6031803" y="4737277"/>
                <a:chExt cx="1254565" cy="548640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59" name="TextBox 158">
                      <a:extLst>
                        <a:ext uri="{FF2B5EF4-FFF2-40B4-BE49-F238E27FC236}">
                          <a16:creationId xmlns:a16="http://schemas.microsoft.com/office/drawing/2014/main" id="{CE1B97B2-A067-6D81-86F9-2315D6C29E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83733" y="4781584"/>
                      <a:ext cx="1202635" cy="44827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oMath>
                      </a14:m>
                      <a:r>
                        <a:rPr lang="en-US" sz="1000" dirty="0"/>
                        <a:t>, s=1, </a:t>
                      </a:r>
                      <a14:m>
                        <m:oMath xmlns:m="http://schemas.openxmlformats.org/officeDocument/2006/math">
                          <m:r>
                            <a:rPr lang="en-US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oMath>
                      </a14:m>
                      <a:endParaRPr lang="en-US" sz="1000" dirty="0"/>
                    </a:p>
                  </p:txBody>
                </p:sp>
              </mc:Choice>
              <mc:Fallback>
                <p:sp>
                  <p:nvSpPr>
                    <p:cNvPr id="159" name="TextBox 158">
                      <a:extLst>
                        <a:ext uri="{FF2B5EF4-FFF2-40B4-BE49-F238E27FC236}">
                          <a16:creationId xmlns:a16="http://schemas.microsoft.com/office/drawing/2014/main" id="{CE1B97B2-A067-6D81-86F9-2315D6C29E3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83733" y="4781584"/>
                      <a:ext cx="1202635" cy="448278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F1926D41-D1A2-08E7-BE89-8BB91187E8F3}"/>
                    </a:ext>
                  </a:extLst>
                </p:cNvPr>
                <p:cNvGrpSpPr/>
                <p:nvPr/>
              </p:nvGrpSpPr>
              <p:grpSpPr>
                <a:xfrm>
                  <a:off x="6031803" y="4737277"/>
                  <a:ext cx="914400" cy="548640"/>
                  <a:chOff x="6031803" y="4737277"/>
                  <a:chExt cx="914400" cy="548640"/>
                </a:xfrm>
              </p:grpSpPr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3AF66F9F-2DB4-1E6A-B09C-2C2C6E751068}"/>
                      </a:ext>
                    </a:extLst>
                  </p:cNvPr>
                  <p:cNvGrpSpPr/>
                  <p:nvPr/>
                </p:nvGrpSpPr>
                <p:grpSpPr>
                  <a:xfrm>
                    <a:off x="6031803" y="4737277"/>
                    <a:ext cx="914400" cy="548640"/>
                    <a:chOff x="5810570" y="4939695"/>
                    <a:chExt cx="1245978" cy="673490"/>
                  </a:xfrm>
                </p:grpSpPr>
                <p:cxnSp>
                  <p:nvCxnSpPr>
                    <p:cNvPr id="163" name="Straight Connector 162">
                      <a:extLst>
                        <a:ext uri="{FF2B5EF4-FFF2-40B4-BE49-F238E27FC236}">
                          <a16:creationId xmlns:a16="http://schemas.microsoft.com/office/drawing/2014/main" id="{1FE4AF61-BB55-93B9-CA74-8BE07C722CDB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>
                      <a:off x="5810570" y="5613185"/>
                      <a:ext cx="1245978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Straight Connector 163">
                      <a:extLst>
                        <a:ext uri="{FF2B5EF4-FFF2-40B4-BE49-F238E27FC236}">
                          <a16:creationId xmlns:a16="http://schemas.microsoft.com/office/drawing/2014/main" id="{9B372DA8-A3CF-78A0-D9DD-0222B83E57DC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5810572" y="4939695"/>
                      <a:ext cx="0" cy="67349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5038A179-3C07-CBB0-0F29-2027A9A74F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1804" y="4972783"/>
                    <a:ext cx="567347" cy="29451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139B9F94-0AE9-1447-C3CC-007F9F673157}"/>
                  </a:ext>
                </a:extLst>
              </p:cNvPr>
              <p:cNvSpPr txBox="1"/>
              <p:nvPr/>
            </p:nvSpPr>
            <p:spPr>
              <a:xfrm>
                <a:off x="7406192" y="6156761"/>
                <a:ext cx="346882" cy="426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</p:grp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D9054B3D-1FAB-F1C2-527D-F8D597F60F50}"/>
              </a:ext>
            </a:extLst>
          </p:cNvPr>
          <p:cNvGrpSpPr/>
          <p:nvPr/>
        </p:nvGrpSpPr>
        <p:grpSpPr>
          <a:xfrm>
            <a:off x="254000" y="3873500"/>
            <a:ext cx="6604000" cy="1955800"/>
            <a:chOff x="508877" y="5314369"/>
            <a:chExt cx="5748278" cy="103449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EE554F24-4DB9-4933-A376-6D3DFAD64A18}"/>
                    </a:ext>
                  </a:extLst>
                </p:cNvPr>
                <p:cNvSpPr txBox="1"/>
                <p:nvPr/>
              </p:nvSpPr>
              <p:spPr>
                <a:xfrm>
                  <a:off x="508877" y="5314369"/>
                  <a:ext cx="5748278" cy="5778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       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: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p>
                          <m:e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nary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            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𝑅𝑇𝐷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: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p>
                          <m:e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𝑛𝑠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EE554F24-4DB9-4933-A376-6D3DFAD64A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877" y="5314369"/>
                  <a:ext cx="5748278" cy="577812"/>
                </a:xfrm>
                <a:prstGeom prst="rect">
                  <a:avLst/>
                </a:prstGeom>
                <a:blipFill>
                  <a:blip r:embed="rId12"/>
                  <a:stretch>
                    <a:fillRect l="-1154" t="-103409" r="-769" b="-16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14C6C989-0427-B028-D035-51BBDD482711}"/>
                    </a:ext>
                  </a:extLst>
                </p:cNvPr>
                <p:cNvSpPr txBox="1"/>
                <p:nvPr/>
              </p:nvSpPr>
              <p:spPr>
                <a:xfrm>
                  <a:off x="1434821" y="6112973"/>
                  <a:ext cx="3544529" cy="2358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=1,2,…,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     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=1,2,…,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14C6C989-0427-B028-D035-51BBDD482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4821" y="6112973"/>
                  <a:ext cx="3544529" cy="235895"/>
                </a:xfrm>
                <a:prstGeom prst="rect">
                  <a:avLst/>
                </a:prstGeom>
                <a:blipFill>
                  <a:blip r:embed="rId13"/>
                  <a:stretch>
                    <a:fillRect l="-932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9036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4CFF05-95EB-14F8-44D1-FF4CBE53B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AF29-6E96-5241-163B-2C327BEA0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7000"/>
            <a:ext cx="11176000" cy="5334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1A1A1A"/>
                </a:solidFill>
                <a:latin typeface="Garamond"/>
              </a:rPr>
              <a:t>Model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97169-6036-3434-0526-FDA3A8176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698500"/>
            <a:ext cx="11176000" cy="4572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F3A6B"/>
                </a:solidFill>
                <a:latin typeface="Garamond"/>
              </a:rPr>
              <a:t>Upscaling from single interception scale to Darcy scale: </a:t>
            </a:r>
            <a:r>
              <a:rPr lang="en-US" sz="1500" dirty="0">
                <a:solidFill>
                  <a:srgbClr val="1A1A1A"/>
                </a:solidFill>
                <a:latin typeface="Garamond"/>
              </a:rPr>
              <a:t>repeat the first stage across multi-interceptions, removing a fraction </a:t>
            </a:r>
            <a:r>
              <a:rPr lang="en-US" sz="1500" i="1" dirty="0">
                <a:solidFill>
                  <a:srgbClr val="1A1A1A"/>
                </a:solidFill>
                <a:latin typeface="Garamond"/>
              </a:rPr>
              <a:t>α</a:t>
            </a:r>
            <a:r>
              <a:rPr lang="en-US" sz="1500" dirty="0">
                <a:solidFill>
                  <a:srgbClr val="1A1A1A"/>
                </a:solidFill>
                <a:latin typeface="Garamond"/>
              </a:rPr>
              <a:t> at each interception.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5968-4E8E-5115-208B-580E4EE9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77000"/>
            <a:ext cx="762000" cy="304800"/>
          </a:xfrm>
        </p:spPr>
        <p:txBody>
          <a:bodyPr/>
          <a:lstStyle/>
          <a:p>
            <a:fld id="{F53CD1C8-D039-874B-9B71-B2404377AC7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9403ADAE-126E-8ACD-2244-90815E106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1270000"/>
            <a:ext cx="2997200" cy="5397500"/>
          </a:xfrm>
          <a:prstGeom prst="rect">
            <a:avLst/>
          </a:prstGeom>
        </p:spPr>
      </p:pic>
      <p:pic>
        <p:nvPicPr>
          <p:cNvPr id="9" name="Picture 8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0B7CE4BE-F77F-772C-02A6-685C66669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0000"/>
            <a:ext cx="2425700" cy="53975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CD1239B-895A-6C03-B94D-70187ED416C4}"/>
              </a:ext>
            </a:extLst>
          </p:cNvPr>
          <p:cNvGrpSpPr/>
          <p:nvPr/>
        </p:nvGrpSpPr>
        <p:grpSpPr>
          <a:xfrm>
            <a:off x="6223000" y="1651000"/>
            <a:ext cx="5715000" cy="2057400"/>
            <a:chOff x="5694317" y="2532290"/>
            <a:chExt cx="3276600" cy="11805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8D9DB-2B2D-20AF-C670-6A2AF2E73F88}"/>
                </a:ext>
              </a:extLst>
            </p:cNvPr>
            <p:cNvSpPr/>
            <p:nvPr/>
          </p:nvSpPr>
          <p:spPr>
            <a:xfrm>
              <a:off x="5694317" y="2532290"/>
              <a:ext cx="3276600" cy="1180541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8DBDB0C-8B44-4234-C679-59526A6A41C5}"/>
                    </a:ext>
                  </a:extLst>
                </p:cNvPr>
                <p:cNvSpPr txBox="1"/>
                <p:nvPr/>
              </p:nvSpPr>
              <p:spPr>
                <a:xfrm>
                  <a:off x="6185185" y="3122561"/>
                  <a:ext cx="24995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𝑎𝑡𝑡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8DBDB0C-8B44-4234-C679-59526A6A41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5185" y="3122561"/>
                  <a:ext cx="249953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43E5C3E-3738-B631-3788-3BC23ECE3888}"/>
                    </a:ext>
                  </a:extLst>
                </p:cNvPr>
                <p:cNvSpPr txBox="1"/>
                <p:nvPr/>
              </p:nvSpPr>
              <p:spPr>
                <a:xfrm>
                  <a:off x="5923248" y="2610505"/>
                  <a:ext cx="29263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Constant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with interceptions</a:t>
                  </a:r>
                  <a:endParaRPr lang="en-US" dirty="0"/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43E5C3E-3738-B631-3788-3BC23ECE38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3248" y="2610505"/>
                  <a:ext cx="2926378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993" t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EB6961-0529-B6DE-E855-7411980E83B8}"/>
              </a:ext>
            </a:extLst>
          </p:cNvPr>
          <p:cNvGrpSpPr/>
          <p:nvPr/>
        </p:nvGrpSpPr>
        <p:grpSpPr>
          <a:xfrm>
            <a:off x="6223000" y="4064000"/>
            <a:ext cx="5715000" cy="2362200"/>
            <a:chOff x="5660591" y="4415300"/>
            <a:chExt cx="3344048" cy="138408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721B9E-0C74-FE7A-6F2B-6E9796AA5E4E}"/>
                </a:ext>
              </a:extLst>
            </p:cNvPr>
            <p:cNvSpPr/>
            <p:nvPr/>
          </p:nvSpPr>
          <p:spPr>
            <a:xfrm>
              <a:off x="5715001" y="4415300"/>
              <a:ext cx="3276600" cy="1384081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365D63E-2C5B-51F5-81A9-3F29A448AEF8}"/>
                    </a:ext>
                  </a:extLst>
                </p:cNvPr>
                <p:cNvSpPr txBox="1"/>
                <p:nvPr/>
              </p:nvSpPr>
              <p:spPr>
                <a:xfrm>
                  <a:off x="5943931" y="4493515"/>
                  <a:ext cx="28366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Varying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with interceptions</a:t>
                  </a:r>
                  <a:endParaRPr lang="en-US" dirty="0"/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365D63E-2C5B-51F5-81A9-3F29A448A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931" y="4493515"/>
                  <a:ext cx="2836674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044" t="-39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D73A17B-6077-CE11-977A-353A3F60C167}"/>
                    </a:ext>
                  </a:extLst>
                </p:cNvPr>
                <p:cNvSpPr txBox="1"/>
                <p:nvPr/>
              </p:nvSpPr>
              <p:spPr>
                <a:xfrm>
                  <a:off x="5660591" y="4838405"/>
                  <a:ext cx="3344048" cy="8485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𝑎𝑡𝑡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nary>
                          <m:naryPr>
                            <m:chr m:val="∏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D73A17B-6077-CE11-977A-353A3F60C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0591" y="4838405"/>
                  <a:ext cx="3344048" cy="848502"/>
                </a:xfrm>
                <a:prstGeom prst="rect">
                  <a:avLst/>
                </a:prstGeom>
                <a:blipFill>
                  <a:blip r:embed="rId8"/>
                  <a:stretch>
                    <a:fillRect t="-57759" b="-482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9519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 [1779053047578]">
  <a:themeElements>
    <a:clrScheme name="Office">
      <a:dk1>
        <a:srgbClr val="1A1A1A"/>
      </a:dk1>
      <a:lt1>
        <a:srgbClr val="F5F0E5"/>
      </a:lt1>
      <a:dk2>
        <a:srgbClr val="2E4057"/>
      </a:dk2>
      <a:lt2>
        <a:srgbClr val="E8E2D4"/>
      </a:lt2>
      <a:accent1>
        <a:srgbClr val="5B8DB8"/>
      </a:accent1>
      <a:accent2>
        <a:srgbClr val="7BBFB5"/>
      </a:accent2>
      <a:accent3>
        <a:srgbClr val="C97B84"/>
      </a:accent3>
      <a:accent4>
        <a:srgbClr val="D4A843"/>
      </a:accent4>
      <a:accent5>
        <a:srgbClr val="8B8B8B"/>
      </a:accent5>
      <a:accent6>
        <a:srgbClr val="4A7C59"/>
      </a:accent6>
      <a:hlink>
        <a:srgbClr val="467886"/>
      </a:hlink>
      <a:folHlink>
        <a:srgbClr val="96607D"/>
      </a:folHlink>
    </a:clrScheme>
    <a:fontScheme name="Office">
      <a:majorFont>
        <a:latin typeface="Garamond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Garamond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0ADCAFED-5A34-6846-AD65-232F50D3D8AF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9ED62C3A-01AE-5148-B5C7-45633489DBC8}">
  <we:reference id="WA200010001" version="1.0.0.1" store="Omex" storeType="OMEX"/>
  <we:alternateReferences>
    <we:reference id="WA200010001" version="1.0.0.1" store="WA200010001" storeType="OMEX"/>
  </we:alternateReferences>
  <we:properties>
    <we:property name="claude.fileId" value="&quot;2b719cc5-ff36-4448-8639-95e6ba9404ec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1139</Words>
  <Application>Microsoft Macintosh PowerPoint</Application>
  <PresentationFormat>Widescreen</PresentationFormat>
  <Paragraphs>241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Cambria Math</vt:lpstr>
      <vt:lpstr>Garamond</vt:lpstr>
      <vt:lpstr>Symbol</vt:lpstr>
      <vt:lpstr>Times New Roman</vt:lpstr>
      <vt:lpstr>Office Theme [1779053047578]</vt:lpstr>
      <vt:lpstr> </vt:lpstr>
      <vt:lpstr>Why Unfavorable Conditions?  — the rule, not the exception</vt:lpstr>
      <vt:lpstr>PowerPoint Presentation</vt:lpstr>
      <vt:lpstr>PowerPoint Presentation</vt:lpstr>
      <vt:lpstr>PowerPoint Presentation</vt:lpstr>
      <vt:lpstr>PowerPoint Presentation</vt:lpstr>
      <vt:lpstr>New View: Interception history drives colloid transport variance in porous media</vt:lpstr>
      <vt:lpstr>How to Model This</vt:lpstr>
      <vt:lpstr>Model Formulation</vt:lpstr>
      <vt:lpstr>Model Formulation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Diogo Bolster</dc:creator>
  <cp:lastModifiedBy>Diogo Bolster</cp:lastModifiedBy>
  <cp:revision>15</cp:revision>
  <dcterms:created xsi:type="dcterms:W3CDTF">2025-12-14T14:11:32Z</dcterms:created>
  <dcterms:modified xsi:type="dcterms:W3CDTF">2026-05-17T23:01:38Z</dcterms:modified>
</cp:coreProperties>
</file>