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5" r:id="rId7"/>
    <p:sldId id="267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9" autoAdjust="0"/>
    <p:restoredTop sz="93750" autoAdjust="0"/>
  </p:normalViewPr>
  <p:slideViewPr>
    <p:cSldViewPr snapToGrid="0">
      <p:cViewPr>
        <p:scale>
          <a:sx n="64" d="100"/>
          <a:sy n="64" d="100"/>
        </p:scale>
        <p:origin x="208" y="18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0F196-E150-40A6-AA85-DA3B12B8EE6C}" type="datetimeFigureOut">
              <a:rPr lang="en-US" smtClean="0"/>
              <a:t>5/15/26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10B7E-EEDF-46CA-8EFB-D115451186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5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7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4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0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0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10B7E-EEDF-46CA-8EFB-D115451186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4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547FF-CDDA-4C53-9EC4-B222A9183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38571-102E-4E8B-BC02-7DB19183A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12C0C-B258-4C61-AB98-AE09BE3A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1CF7C-B21C-461E-9948-A51524A12472}" type="datetime1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0B56-620A-42A7-829D-7E24AF8F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BABEF-A4B1-4FB0-92F0-0E4990FE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4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BA870-101B-46C9-8217-8BFF83EF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CF221-0882-435B-8A50-7832C79E2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412C4-0C07-4362-8D38-F24A9BD2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2DD-ED59-441B-B41F-681D5B2F224D}" type="datetime1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8B7AF-9509-4953-972C-EA6C91FD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32214-1CB8-4BF4-9120-9A0E7DCC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04FC7-4E49-412A-B49E-0D210BDB2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3655B-8D30-4532-BA03-7EA5168EB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361EF-D3C8-4E01-9A70-EE2A49B5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0094-3179-483C-A362-C022E1A4F8AA}" type="datetime1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686DD-6F62-41AF-8B7F-530DF789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B80B-F095-4A35-BE31-FF4F7EBA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2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EC9B-68A7-4287-9A53-8AA92A34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7E47-669D-4BA9-9B2F-5319F44D3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928C-50D7-47B9-B382-A963C9E5E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7367-3533-49BE-9D2A-A1BF4A3C360A}" type="datetime1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8748B-66C4-4103-9759-997A7472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4C1BF-A9F8-493B-BEA0-93843D84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AB92-F4F2-43C3-84AD-30A2FD759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84BCE-FEAA-44DA-A73C-5C97F89A8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EAB9F-7150-44D4-8658-42442F114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E431-DC9E-436A-8257-37E3E89E1896}" type="datetime1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2FD2B-11F9-4A5A-969B-49E181B2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E2B75-8628-441E-B769-A8C56CA8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2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FF5F-6FCC-4A5D-90DB-53BD1C9B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F8C68-E535-4E25-8872-6962A63F1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9EAFF-551C-4460-8F0D-508D21F7E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05BD1-F515-478F-A877-233D4069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B22F-BDD6-45A8-8DDA-FDA67D82ACCA}" type="datetime1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C569F-63FA-4C82-8A1E-26820FD72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9A82B-22AC-42B5-A931-1B2D0880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3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6C50-CB1B-4346-9597-A655F33E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AB586-C897-4F92-9E27-5423758F9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24A98-6E64-4C54-96FE-592615692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B5025-88F1-4AD8-879F-10A3326D3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613D2-D3FB-4EDC-AB63-82135B1F9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5E27D-6F36-46FD-B003-9BA6C836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E3F94-1335-406D-BD29-5D6BD1DF6C45}" type="datetime1">
              <a:rPr lang="en-US" smtClean="0"/>
              <a:t>5/15/26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D160D-9AB4-4000-8FC3-34B3F7FE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4419D4-7925-40F6-8088-A883288A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0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1E48D-69CE-4B92-A196-38D04707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13293-4057-4462-AA5B-34EB8202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660AB-9A66-4F97-BA55-F1BEF44B5DBD}" type="datetime1">
              <a:rPr lang="en-US" smtClean="0"/>
              <a:t>5/15/26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C53E8-EEBE-481D-B070-F0244EB5E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AAB82-6ACF-413C-991C-2A975B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8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7773A-D41B-4192-AF8E-481C10FC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5834-8E42-4B1B-8667-56540F3DA3AA}" type="datetime1">
              <a:rPr lang="en-US" smtClean="0"/>
              <a:t>5/15/26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F5234-45AA-41D5-86D6-0265860F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E0C0-1EA0-4289-836D-8D23C1ED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4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4B15-056D-4349-AC08-E8DE1404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676A7-BE2D-4114-BD43-36B0D61E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A4859-5465-441F-8DD2-4CDD418CE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D0A65-4B5E-4A82-8055-4048F28BA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62E7-A7D7-4404-B8C4-607CC8E4B86C}" type="datetime1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CDB41-39CD-4B9F-B8D6-639B8269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65E32-C0B0-418C-8A53-ED2EA201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09E4-9D41-409F-BCFB-3BAB31C8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C64CBF-9D38-4731-83D6-0308221B9F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8CCB3-1649-49AD-8CA4-924C047DA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B552B-7AEC-4C69-8B58-7FFC01D6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689F-06A8-44D9-BB2F-BC2162BAA879}" type="datetime1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9CA70-4538-4A40-86AB-B8441EA6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DAA3-BD67-4D9E-A714-01B6E7C2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A55C5-3251-4D38-97A7-BFF668C1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0DF91-FB2B-435F-AB2F-FCDA85C9D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70B03-F33D-4BE2-B8CA-C657DF1F7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DE2F-FBB4-46E8-8229-150B53F86D11}" type="datetime1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EBD76-082C-49C4-9D43-5F24312C3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D8297-4180-4E8A-AE28-6DEFFFD8A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F802B-724F-4854-AFCE-58B3661D5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9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18" Type="http://schemas.openxmlformats.org/officeDocument/2006/relationships/image" Target="../media/image88.sv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17" Type="http://schemas.openxmlformats.org/officeDocument/2006/relationships/image" Target="../media/image87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6.svg"/><Relationship Id="rId20" Type="http://schemas.openxmlformats.org/officeDocument/2006/relationships/image" Target="../media/image9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24" Type="http://schemas.openxmlformats.org/officeDocument/2006/relationships/image" Target="../media/image94.sv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svg"/><Relationship Id="rId19" Type="http://schemas.openxmlformats.org/officeDocument/2006/relationships/image" Target="../media/image89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84.svg"/><Relationship Id="rId22" Type="http://schemas.openxmlformats.org/officeDocument/2006/relationships/image" Target="../media/image9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98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11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sv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11.png"/><Relationship Id="rId5" Type="http://schemas.openxmlformats.org/officeDocument/2006/relationships/image" Target="../media/image37.sv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11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561A1-32E4-4982-8C75-B4B3FB7C6C9B}"/>
              </a:ext>
            </a:extLst>
          </p:cNvPr>
          <p:cNvGrpSpPr/>
          <p:nvPr/>
        </p:nvGrpSpPr>
        <p:grpSpPr>
          <a:xfrm>
            <a:off x="266700" y="168687"/>
            <a:ext cx="11925300" cy="1427238"/>
            <a:chOff x="371475" y="168687"/>
            <a:chExt cx="11925300" cy="14272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16A02B-4F5C-4218-9978-3614D51E098F}"/>
                </a:ext>
              </a:extLst>
            </p:cNvPr>
            <p:cNvSpPr/>
            <p:nvPr/>
          </p:nvSpPr>
          <p:spPr>
            <a:xfrm>
              <a:off x="371475" y="168687"/>
              <a:ext cx="11620499" cy="1427238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DF7924-081A-4441-A36E-202E19CB7412}"/>
                </a:ext>
              </a:extLst>
            </p:cNvPr>
            <p:cNvSpPr txBox="1"/>
            <p:nvPr/>
          </p:nvSpPr>
          <p:spPr>
            <a:xfrm>
              <a:off x="371476" y="220587"/>
              <a:ext cx="1192529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Hydrodynamic dispersion in flowing networks induces bacterial (mis)communication</a:t>
              </a:r>
            </a:p>
          </p:txBody>
        </p:sp>
      </p:grpSp>
      <p:sp>
        <p:nvSpPr>
          <p:cNvPr id="5" name="Google Shape;70;p17">
            <a:extLst>
              <a:ext uri="{FF2B5EF4-FFF2-40B4-BE49-F238E27FC236}">
                <a16:creationId xmlns:a16="http://schemas.microsoft.com/office/drawing/2014/main" id="{B1AA6BCF-0F29-4644-B71F-4CC63B6BD462}"/>
              </a:ext>
            </a:extLst>
          </p:cNvPr>
          <p:cNvSpPr txBox="1">
            <a:spLocks/>
          </p:cNvSpPr>
          <p:nvPr/>
        </p:nvSpPr>
        <p:spPr>
          <a:xfrm>
            <a:off x="390526" y="1287566"/>
            <a:ext cx="12277724" cy="8858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133"/>
              </a:spcBef>
            </a:pPr>
            <a:r>
              <a:rPr lang="en-US" sz="2000" i="1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Despoina Anastasopoulou </a:t>
            </a:r>
            <a:r>
              <a:rPr lang="en-US" sz="2000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| Gabriel Ramos | Julien </a:t>
            </a:r>
            <a:r>
              <a:rPr lang="en-US" sz="2000" dirty="0" err="1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Lefort</a:t>
            </a:r>
            <a:r>
              <a:rPr lang="en-US" sz="2000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 | Peter Redder | Tanguy Le Borgne | </a:t>
            </a:r>
            <a:r>
              <a:rPr lang="en-US" sz="2000" i="1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Yohan Davit </a:t>
            </a:r>
          </a:p>
        </p:txBody>
      </p:sp>
      <p:pic>
        <p:nvPicPr>
          <p:cNvPr id="38" name="Picture 6" descr="Centre national de la recherche scientifique — Wikipédia">
            <a:extLst>
              <a:ext uri="{FF2B5EF4-FFF2-40B4-BE49-F238E27FC236}">
                <a16:creationId xmlns:a16="http://schemas.microsoft.com/office/drawing/2014/main" id="{E283E388-8E62-43C8-AA82-5FD3FC95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" y="6365556"/>
            <a:ext cx="427475" cy="4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Université de Rennes | Accueil">
            <a:extLst>
              <a:ext uri="{FF2B5EF4-FFF2-40B4-BE49-F238E27FC236}">
                <a16:creationId xmlns:a16="http://schemas.microsoft.com/office/drawing/2014/main" id="{11C03897-73A2-4AD2-86D3-E70E86623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1" y="6333713"/>
            <a:ext cx="1112459" cy="3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nstitut de Mécanique des Fluides de Toulouse">
            <a:extLst>
              <a:ext uri="{FF2B5EF4-FFF2-40B4-BE49-F238E27FC236}">
                <a16:creationId xmlns:a16="http://schemas.microsoft.com/office/drawing/2014/main" id="{806FC4C0-D5B3-4946-B611-8332B67B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6365555"/>
            <a:ext cx="817136" cy="4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87BE01-EC2B-4028-B554-DD0721E235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34" y="6365555"/>
            <a:ext cx="1030161" cy="442875"/>
          </a:xfrm>
          <a:prstGeom prst="rect">
            <a:avLst/>
          </a:prstGeom>
          <a:noFill/>
        </p:spPr>
      </p:pic>
      <p:pic>
        <p:nvPicPr>
          <p:cNvPr id="42" name="Picture 6" descr="INP-ENSEEIHT | Toulouse">
            <a:extLst>
              <a:ext uri="{FF2B5EF4-FFF2-40B4-BE49-F238E27FC236}">
                <a16:creationId xmlns:a16="http://schemas.microsoft.com/office/drawing/2014/main" id="{6B2A5DE5-1646-40D5-850F-EBB99455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25" y="6326837"/>
            <a:ext cx="504912" cy="5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LAAS-CNRS - ACSIEL">
            <a:extLst>
              <a:ext uri="{FF2B5EF4-FFF2-40B4-BE49-F238E27FC236}">
                <a16:creationId xmlns:a16="http://schemas.microsoft.com/office/drawing/2014/main" id="{FC0A1F05-BB8E-4B28-92DD-8B14FD7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34" y="6423093"/>
            <a:ext cx="783154" cy="40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8" descr="Home - CBI">
            <a:extLst>
              <a:ext uri="{FF2B5EF4-FFF2-40B4-BE49-F238E27FC236}">
                <a16:creationId xmlns:a16="http://schemas.microsoft.com/office/drawing/2014/main" id="{773DBE76-8BFE-4409-B9AA-776A67710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8"/>
          <a:stretch/>
        </p:blipFill>
        <p:spPr bwMode="auto">
          <a:xfrm>
            <a:off x="9880188" y="6342214"/>
            <a:ext cx="790021" cy="43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Conseil Européen de la Recherche (ERC)">
            <a:extLst>
              <a:ext uri="{FF2B5EF4-FFF2-40B4-BE49-F238E27FC236}">
                <a16:creationId xmlns:a16="http://schemas.microsoft.com/office/drawing/2014/main" id="{35D6ADEB-F57A-41B5-9C75-1B681F5F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030" y="6365555"/>
            <a:ext cx="996282" cy="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Programmes de recherche financés par l'Agence Nationale de la Recherche |  BnF - Site institutionnel">
            <a:extLst>
              <a:ext uri="{FF2B5EF4-FFF2-40B4-BE49-F238E27FC236}">
                <a16:creationId xmlns:a16="http://schemas.microsoft.com/office/drawing/2014/main" id="{3B53C6DC-5FC2-4F61-9445-68119DF1F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921" y="6426200"/>
            <a:ext cx="889977" cy="3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9BD150-0018-4719-8472-5F902C0645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0305" y="1977887"/>
            <a:ext cx="9691391" cy="4177946"/>
          </a:xfrm>
          <a:prstGeom prst="rect">
            <a:avLst/>
          </a:prstGeom>
        </p:spPr>
      </p:pic>
      <p:pic>
        <p:nvPicPr>
          <p:cNvPr id="35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2E4E1D63-0FCA-434A-84AF-C3755529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C1532DD-66FD-4AD5-B580-8524BB389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953538"/>
            <a:ext cx="3147663" cy="282363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7F16D71-1F9A-4837-8DDF-A13E505D1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3459" y="2888857"/>
            <a:ext cx="1166865" cy="10389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A595B4-325C-437C-A291-7AED38B45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1402" y="1029126"/>
            <a:ext cx="3147663" cy="282363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2D68A17-290A-4988-A6E9-E51142E69C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92728" y="1029127"/>
            <a:ext cx="3147663" cy="282363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EECB4B-C286-4AE4-8AE1-E86DB10FD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64938">
            <a:off x="489130" y="3538097"/>
            <a:ext cx="704850" cy="12382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BC5C43E-A92C-4FD7-BC1D-B45E914BE4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64938">
            <a:off x="4310456" y="3633488"/>
            <a:ext cx="704850" cy="1238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163EFB-8C98-4E7D-9D04-280E747B7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64938">
            <a:off x="8047443" y="3656490"/>
            <a:ext cx="704850" cy="12382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DA12509-402D-42CE-97C4-566D1ECE5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450252">
            <a:off x="2644978" y="1962765"/>
            <a:ext cx="1133475" cy="9525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217FC74-6BBB-4E0C-99D4-A739083595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450252">
            <a:off x="6561722" y="2075227"/>
            <a:ext cx="1133475" cy="9525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93A76FA-AAB8-40A4-A812-351AE422A8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450252">
            <a:off x="10263182" y="2075227"/>
            <a:ext cx="1133475" cy="9525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CEB14B6D-6453-4CFD-88AC-0233D4163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15941" y="898414"/>
            <a:ext cx="584335" cy="5729729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2076D96-5CC4-49C0-A7D9-71DE865998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798299" y="2343281"/>
            <a:ext cx="190500" cy="22479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DDE97795-734C-436A-913C-9F90B3644BF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31022" t="-290" r="11681" b="95162"/>
          <a:stretch/>
        </p:blipFill>
        <p:spPr>
          <a:xfrm rot="769905">
            <a:off x="1439449" y="1316411"/>
            <a:ext cx="1209675" cy="1016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AE6FFD5-7116-4AD7-BC11-0572C277C72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30614" t="-290" r="13141" b="95162"/>
          <a:stretch/>
        </p:blipFill>
        <p:spPr>
          <a:xfrm rot="880085">
            <a:off x="5356060" y="1408933"/>
            <a:ext cx="1187450" cy="1016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26E24DDB-00E5-47B4-AAC6-85ED41256E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33063" t="-2052" r="15053" b="95162"/>
          <a:stretch/>
        </p:blipFill>
        <p:spPr>
          <a:xfrm rot="914358">
            <a:off x="9165243" y="1394550"/>
            <a:ext cx="1095375" cy="136527"/>
          </a:xfrm>
          <a:prstGeom prst="rect">
            <a:avLst/>
          </a:prstGeom>
        </p:spPr>
      </p:pic>
      <p:pic>
        <p:nvPicPr>
          <p:cNvPr id="46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06A4F04C-A76F-47D7-811C-C5AB0E3A8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4672781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861834A-3775-4EA1-943B-65B2EB094321}"/>
              </a:ext>
            </a:extLst>
          </p:cNvPr>
          <p:cNvSpPr/>
          <p:nvPr/>
        </p:nvSpPr>
        <p:spPr>
          <a:xfrm>
            <a:off x="273050" y="65939"/>
            <a:ext cx="11620499" cy="61771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096DE0-29A8-4C4B-B634-623E2F6587BD}"/>
              </a:ext>
            </a:extLst>
          </p:cNvPr>
          <p:cNvSpPr txBox="1"/>
          <p:nvPr/>
        </p:nvSpPr>
        <p:spPr>
          <a:xfrm>
            <a:off x="2730365" y="68445"/>
            <a:ext cx="7528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Dynamic plume and biofilm formation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CAAA89DE-240E-4DFA-9D01-738CB336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0167" y="6401974"/>
            <a:ext cx="2743200" cy="365125"/>
          </a:xfrm>
        </p:spPr>
        <p:txBody>
          <a:bodyPr/>
          <a:lstStyle/>
          <a:p>
            <a:fld id="{BA7F802B-724F-4854-AFCE-58B3661D5EAB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8A78258-F45F-44F8-ACFA-C029F17B5C38}"/>
              </a:ext>
            </a:extLst>
          </p:cNvPr>
          <p:cNvCxnSpPr>
            <a:cxnSpLocks/>
          </p:cNvCxnSpPr>
          <p:nvPr/>
        </p:nvCxnSpPr>
        <p:spPr>
          <a:xfrm>
            <a:off x="1620066" y="3330618"/>
            <a:ext cx="0" cy="1006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73DFC8B-FEDA-408E-9D1D-26A75F4BB67A}"/>
              </a:ext>
            </a:extLst>
          </p:cNvPr>
          <p:cNvSpPr txBox="1"/>
          <p:nvPr/>
        </p:nvSpPr>
        <p:spPr>
          <a:xfrm>
            <a:off x="674255" y="4366603"/>
            <a:ext cx="2124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 Pe=High shear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B0583C-9FFF-4656-9A40-8B6E72ACFA38}"/>
              </a:ext>
            </a:extLst>
          </p:cNvPr>
          <p:cNvCxnSpPr>
            <a:cxnSpLocks/>
          </p:cNvCxnSpPr>
          <p:nvPr/>
        </p:nvCxnSpPr>
        <p:spPr>
          <a:xfrm>
            <a:off x="5435081" y="3424465"/>
            <a:ext cx="0" cy="1006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3ED547D-1C59-4059-B19C-0F507B280C93}"/>
              </a:ext>
            </a:extLst>
          </p:cNvPr>
          <p:cNvSpPr txBox="1"/>
          <p:nvPr/>
        </p:nvSpPr>
        <p:spPr>
          <a:xfrm>
            <a:off x="4312959" y="4375377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QS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activation+shear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F2350AD-D2DD-4DC0-942F-0F871F61AA00}"/>
              </a:ext>
            </a:extLst>
          </p:cNvPr>
          <p:cNvCxnSpPr>
            <a:cxnSpLocks/>
          </p:cNvCxnSpPr>
          <p:nvPr/>
        </p:nvCxnSpPr>
        <p:spPr>
          <a:xfrm>
            <a:off x="5434165" y="4734683"/>
            <a:ext cx="0" cy="556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A67C238-8795-4402-A1D2-DDBDAE5BA219}"/>
              </a:ext>
            </a:extLst>
          </p:cNvPr>
          <p:cNvSpPr txBox="1"/>
          <p:nvPr/>
        </p:nvSpPr>
        <p:spPr>
          <a:xfrm>
            <a:off x="4002705" y="5225307"/>
            <a:ext cx="303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Detachment within the plume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D3B4372-C072-4ED3-9DA1-E3547BCB9F96}"/>
              </a:ext>
            </a:extLst>
          </p:cNvPr>
          <p:cNvCxnSpPr>
            <a:cxnSpLocks/>
          </p:cNvCxnSpPr>
          <p:nvPr/>
        </p:nvCxnSpPr>
        <p:spPr>
          <a:xfrm>
            <a:off x="9166558" y="3424465"/>
            <a:ext cx="0" cy="1006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F5CB781-AB4B-446B-A4FF-2ADF70F5916D}"/>
              </a:ext>
            </a:extLst>
          </p:cNvPr>
          <p:cNvSpPr txBox="1"/>
          <p:nvPr/>
        </p:nvSpPr>
        <p:spPr>
          <a:xfrm>
            <a:off x="8012172" y="4393455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QS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activation+low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shear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894C041-45F7-46F1-8F23-2D943B7AF912}"/>
              </a:ext>
            </a:extLst>
          </p:cNvPr>
          <p:cNvCxnSpPr>
            <a:cxnSpLocks/>
          </p:cNvCxnSpPr>
          <p:nvPr/>
        </p:nvCxnSpPr>
        <p:spPr>
          <a:xfrm>
            <a:off x="1618631" y="4762787"/>
            <a:ext cx="0" cy="556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2C5644A-E33D-4768-AFFE-2ED9EA70EE57}"/>
              </a:ext>
            </a:extLst>
          </p:cNvPr>
          <p:cNvSpPr txBox="1"/>
          <p:nvPr/>
        </p:nvSpPr>
        <p:spPr>
          <a:xfrm>
            <a:off x="825968" y="5225307"/>
            <a:ext cx="178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Biofilm inhibition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01FF1D1-32A9-4C98-BE86-4DBF8A09513F}"/>
              </a:ext>
            </a:extLst>
          </p:cNvPr>
          <p:cNvCxnSpPr>
            <a:cxnSpLocks/>
          </p:cNvCxnSpPr>
          <p:nvPr/>
        </p:nvCxnSpPr>
        <p:spPr>
          <a:xfrm>
            <a:off x="9166558" y="4744709"/>
            <a:ext cx="0" cy="556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0455712-359A-4C8E-94EC-28409C096BAA}"/>
              </a:ext>
            </a:extLst>
          </p:cNvPr>
          <p:cNvSpPr txBox="1"/>
          <p:nvPr/>
        </p:nvSpPr>
        <p:spPr>
          <a:xfrm>
            <a:off x="8213941" y="5225307"/>
            <a:ext cx="191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Uniform coverage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509232A9-7EDA-4671-B1EC-BAA54EB2D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1211" y="2962260"/>
            <a:ext cx="1166865" cy="103898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5C641D7-08ED-4A25-A1D6-750C21CE2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3746" y="2996747"/>
            <a:ext cx="1166865" cy="10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2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FAF8D-90A7-4279-9646-E94E5908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A4D9A-3829-40E7-B8D1-593EA4CC3DFE}"/>
              </a:ext>
            </a:extLst>
          </p:cNvPr>
          <p:cNvSpPr/>
          <p:nvPr/>
        </p:nvSpPr>
        <p:spPr>
          <a:xfrm>
            <a:off x="273050" y="65939"/>
            <a:ext cx="11620499" cy="61771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ACC37-B5DB-492D-A9D3-C43253BF6AA9}"/>
              </a:ext>
            </a:extLst>
          </p:cNvPr>
          <p:cNvSpPr txBox="1"/>
          <p:nvPr/>
        </p:nvSpPr>
        <p:spPr>
          <a:xfrm>
            <a:off x="5031853" y="65939"/>
            <a:ext cx="297841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Thank you!</a:t>
            </a:r>
          </a:p>
        </p:txBody>
      </p:sp>
      <p:pic>
        <p:nvPicPr>
          <p:cNvPr id="8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C48282E6-851E-4327-A051-8B2627BD4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entre national de la recherche scientifique — Wikipédia">
            <a:extLst>
              <a:ext uri="{FF2B5EF4-FFF2-40B4-BE49-F238E27FC236}">
                <a16:creationId xmlns:a16="http://schemas.microsoft.com/office/drawing/2014/main" id="{42999901-9120-496C-8E27-33039015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" y="6365556"/>
            <a:ext cx="427475" cy="4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niversité de Rennes | Accueil">
            <a:extLst>
              <a:ext uri="{FF2B5EF4-FFF2-40B4-BE49-F238E27FC236}">
                <a16:creationId xmlns:a16="http://schemas.microsoft.com/office/drawing/2014/main" id="{281122E6-6A94-48E0-9458-9E93D9098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1" y="6333713"/>
            <a:ext cx="1112459" cy="3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stitut de Mécanique des Fluides de Toulouse">
            <a:extLst>
              <a:ext uri="{FF2B5EF4-FFF2-40B4-BE49-F238E27FC236}">
                <a16:creationId xmlns:a16="http://schemas.microsoft.com/office/drawing/2014/main" id="{E202FCEE-2BCF-4919-92A5-ED0D54A6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6365555"/>
            <a:ext cx="817136" cy="4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3FC5D-774E-4CDB-AF6B-3A4026DEE9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34" y="6365555"/>
            <a:ext cx="1030161" cy="442875"/>
          </a:xfrm>
          <a:prstGeom prst="rect">
            <a:avLst/>
          </a:prstGeom>
          <a:noFill/>
        </p:spPr>
      </p:pic>
      <p:pic>
        <p:nvPicPr>
          <p:cNvPr id="13" name="Picture 6" descr="INP-ENSEEIHT | Toulouse">
            <a:extLst>
              <a:ext uri="{FF2B5EF4-FFF2-40B4-BE49-F238E27FC236}">
                <a16:creationId xmlns:a16="http://schemas.microsoft.com/office/drawing/2014/main" id="{A28368BC-B109-4DFC-8E44-F82EF62B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25" y="6326837"/>
            <a:ext cx="504912" cy="5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LAAS-CNRS - ACSIEL">
            <a:extLst>
              <a:ext uri="{FF2B5EF4-FFF2-40B4-BE49-F238E27FC236}">
                <a16:creationId xmlns:a16="http://schemas.microsoft.com/office/drawing/2014/main" id="{12061F56-288D-41BC-8A78-3A20C21F8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268" y="6419552"/>
            <a:ext cx="783154" cy="40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Home - CBI">
            <a:extLst>
              <a:ext uri="{FF2B5EF4-FFF2-40B4-BE49-F238E27FC236}">
                <a16:creationId xmlns:a16="http://schemas.microsoft.com/office/drawing/2014/main" id="{FE88F19E-6519-4178-8960-838E58D07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8"/>
          <a:stretch/>
        </p:blipFill>
        <p:spPr bwMode="auto">
          <a:xfrm>
            <a:off x="8793422" y="6338673"/>
            <a:ext cx="790021" cy="43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onseil Européen de la Recherche (ERC)">
            <a:extLst>
              <a:ext uri="{FF2B5EF4-FFF2-40B4-BE49-F238E27FC236}">
                <a16:creationId xmlns:a16="http://schemas.microsoft.com/office/drawing/2014/main" id="{6C07BE81-F449-44D7-ABE9-2D2F7EEF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64" y="6362014"/>
            <a:ext cx="996282" cy="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Programmes de recherche financés par l'Agence Nationale de la Recherche |  BnF - Site institutionnel">
            <a:extLst>
              <a:ext uri="{FF2B5EF4-FFF2-40B4-BE49-F238E27FC236}">
                <a16:creationId xmlns:a16="http://schemas.microsoft.com/office/drawing/2014/main" id="{AB2B798E-888A-415F-BF4F-BB6C1BB8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55" y="6422659"/>
            <a:ext cx="889977" cy="3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F54766-C3A1-4C3F-BD4C-966FBAA950B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48" y="4808797"/>
            <a:ext cx="3049724" cy="659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04A6DD-9135-4051-A26F-DE7EC22BCC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2"/>
          <a:stretch/>
        </p:blipFill>
        <p:spPr>
          <a:xfrm>
            <a:off x="2703922" y="1400851"/>
            <a:ext cx="7510233" cy="3132105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ACD5F3D5-0544-43D4-B8EB-33F5E141642F}"/>
              </a:ext>
            </a:extLst>
          </p:cNvPr>
          <p:cNvSpPr/>
          <p:nvPr/>
        </p:nvSpPr>
        <p:spPr>
          <a:xfrm>
            <a:off x="7722802" y="756130"/>
            <a:ext cx="2096342" cy="1091860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2C572-5D63-423B-981D-70FB75A3EA37}"/>
              </a:ext>
            </a:extLst>
          </p:cNvPr>
          <p:cNvSpPr txBox="1"/>
          <p:nvPr/>
        </p:nvSpPr>
        <p:spPr>
          <a:xfrm>
            <a:off x="7741976" y="1033425"/>
            <a:ext cx="210289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Next time I will try to be there!</a:t>
            </a:r>
            <a:endParaRPr lang="en-US" sz="1600" b="1" dirty="0">
              <a:solidFill>
                <a:schemeClr val="bg1"/>
              </a:solidFill>
              <a:latin typeface="Segoe UI Light" panose="020B0502040204020203" pitchFamily="34" charset="0"/>
              <a:ea typeface="Yu Gothic UI" panose="020B0500000000000000" pitchFamily="34" charset="-128"/>
              <a:cs typeface="Segoe UI Light" panose="020B0502040204020203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20AA212-18DE-43A6-9C54-4FB5002DB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15"/>
          <a:stretch/>
        </p:blipFill>
        <p:spPr bwMode="auto">
          <a:xfrm>
            <a:off x="609452" y="1857918"/>
            <a:ext cx="1521370" cy="19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18281B-A741-4CCC-82AC-EA94C9BB37A4}"/>
              </a:ext>
            </a:extLst>
          </p:cNvPr>
          <p:cNvSpPr txBox="1"/>
          <p:nvPr/>
        </p:nvSpPr>
        <p:spPr>
          <a:xfrm>
            <a:off x="273050" y="1488586"/>
            <a:ext cx="23482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Pr. Tanguy Le Borgne</a:t>
            </a:r>
          </a:p>
        </p:txBody>
      </p:sp>
      <p:pic>
        <p:nvPicPr>
          <p:cNvPr id="1026" name="Picture 2" descr="REDDER Peter -">
            <a:extLst>
              <a:ext uri="{FF2B5EF4-FFF2-40B4-BE49-F238E27FC236}">
                <a16:creationId xmlns:a16="http://schemas.microsoft.com/office/drawing/2014/main" id="{79420D96-0159-49E7-B235-526772AB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487" y="473259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FBCD5E-44A3-4DB5-B1FE-B6FB03EBEEB1}"/>
              </a:ext>
            </a:extLst>
          </p:cNvPr>
          <p:cNvSpPr txBox="1"/>
          <p:nvPr/>
        </p:nvSpPr>
        <p:spPr>
          <a:xfrm>
            <a:off x="10453789" y="4346560"/>
            <a:ext cx="18000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Pr. Peter Redder</a:t>
            </a:r>
          </a:p>
        </p:txBody>
      </p:sp>
    </p:spTree>
    <p:extLst>
      <p:ext uri="{BB962C8B-B14F-4D97-AF65-F5344CB8AC3E}">
        <p14:creationId xmlns:p14="http://schemas.microsoft.com/office/powerpoint/2010/main" val="211518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E5086F-88B5-4DCB-96A8-2BB1FAA60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5547" t="16795" r="23808"/>
          <a:stretch/>
        </p:blipFill>
        <p:spPr>
          <a:xfrm>
            <a:off x="833084" y="4462773"/>
            <a:ext cx="2918125" cy="2320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93AAE-55FB-4027-80B6-3EA170D39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295" y="977024"/>
            <a:ext cx="6401355" cy="245690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4953CBA-4BBE-40AB-947A-0EC53ED5D586}"/>
              </a:ext>
            </a:extLst>
          </p:cNvPr>
          <p:cNvGrpSpPr/>
          <p:nvPr/>
        </p:nvGrpSpPr>
        <p:grpSpPr>
          <a:xfrm>
            <a:off x="5736844" y="3485509"/>
            <a:ext cx="6242255" cy="2951875"/>
            <a:chOff x="2931870" y="3635145"/>
            <a:chExt cx="6242255" cy="29518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FA27D1-B9B9-4C1F-8E8C-E3BC47D1D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807" b="25304"/>
            <a:stretch/>
          </p:blipFill>
          <p:spPr>
            <a:xfrm>
              <a:off x="2931870" y="4072334"/>
              <a:ext cx="6242255" cy="20345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FF7EA2-1370-42C7-A60A-95D6998D9BA4}"/>
                </a:ext>
              </a:extLst>
            </p:cNvPr>
            <p:cNvSpPr txBox="1"/>
            <p:nvPr/>
          </p:nvSpPr>
          <p:spPr>
            <a:xfrm>
              <a:off x="3296122" y="3635145"/>
              <a:ext cx="2368969" cy="45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QS regulates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20226A-66A2-4285-AD09-9DB0859E6E95}"/>
                </a:ext>
              </a:extLst>
            </p:cNvPr>
            <p:cNvSpPr txBox="1"/>
            <p:nvPr/>
          </p:nvSpPr>
          <p:spPr>
            <a:xfrm>
              <a:off x="5296898" y="5888494"/>
              <a:ext cx="1854308" cy="69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surfactants</a:t>
              </a:r>
              <a:br>
                <a:rPr lang="en-US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en-US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degrading enzymes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86A921-4DBF-4A46-84D3-311B0DCAC183}"/>
                </a:ext>
              </a:extLst>
            </p:cNvPr>
            <p:cNvSpPr txBox="1"/>
            <p:nvPr/>
          </p:nvSpPr>
          <p:spPr>
            <a:xfrm>
              <a:off x="3371836" y="5888495"/>
              <a:ext cx="1756452" cy="69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EPS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surface adhesins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0AC8AD-9D96-47CA-893D-87973AAA7E93}"/>
                </a:ext>
              </a:extLst>
            </p:cNvPr>
            <p:cNvSpPr txBox="1"/>
            <p:nvPr/>
          </p:nvSpPr>
          <p:spPr>
            <a:xfrm>
              <a:off x="7677718" y="5862397"/>
              <a:ext cx="891071" cy="375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motility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ABA435B-6EF0-4AC5-995B-21D3EFA14E61}"/>
              </a:ext>
            </a:extLst>
          </p:cNvPr>
          <p:cNvSpPr txBox="1"/>
          <p:nvPr/>
        </p:nvSpPr>
        <p:spPr>
          <a:xfrm>
            <a:off x="833084" y="4058824"/>
            <a:ext cx="1036373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QS ON: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790DAC-C377-4608-976F-36BFE2BD19C8}"/>
              </a:ext>
            </a:extLst>
          </p:cNvPr>
          <p:cNvSpPr txBox="1"/>
          <p:nvPr/>
        </p:nvSpPr>
        <p:spPr>
          <a:xfrm>
            <a:off x="5392264" y="635331"/>
            <a:ext cx="2368969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Formation stages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C8668-A5CF-404B-B777-E9B3BE3C2634}"/>
              </a:ext>
            </a:extLst>
          </p:cNvPr>
          <p:cNvSpPr txBox="1"/>
          <p:nvPr/>
        </p:nvSpPr>
        <p:spPr>
          <a:xfrm>
            <a:off x="3751209" y="4764220"/>
            <a:ext cx="2038350" cy="1344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-High population density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-Gene regulation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-Synchronized behavior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-Emergent properties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BC2069-7119-4591-B88F-25252775CB47}"/>
              </a:ext>
            </a:extLst>
          </p:cNvPr>
          <p:cNvSpPr/>
          <p:nvPr/>
        </p:nvSpPr>
        <p:spPr>
          <a:xfrm>
            <a:off x="9844921" y="3234868"/>
            <a:ext cx="25779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 et al., Front. Cell. Infect. Microbiol., 2022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1E8EBE-D505-4CFE-BA80-00DB67E06058}"/>
              </a:ext>
            </a:extLst>
          </p:cNvPr>
          <p:cNvGrpSpPr/>
          <p:nvPr/>
        </p:nvGrpSpPr>
        <p:grpSpPr>
          <a:xfrm>
            <a:off x="133350" y="65939"/>
            <a:ext cx="14159552" cy="617711"/>
            <a:chOff x="371475" y="168687"/>
            <a:chExt cx="14159552" cy="9733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CB8F29-CFB0-4E55-81F1-36A69CFD9D45}"/>
                </a:ext>
              </a:extLst>
            </p:cNvPr>
            <p:cNvSpPr/>
            <p:nvPr/>
          </p:nvSpPr>
          <p:spPr>
            <a:xfrm>
              <a:off x="371475" y="168687"/>
              <a:ext cx="11620499" cy="97337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54084F-5203-4AB0-A984-04E4B2052431}"/>
                </a:ext>
              </a:extLst>
            </p:cNvPr>
            <p:cNvSpPr txBox="1"/>
            <p:nvPr/>
          </p:nvSpPr>
          <p:spPr>
            <a:xfrm>
              <a:off x="2605728" y="183236"/>
              <a:ext cx="11925299" cy="921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Bacterial Biofilms and Quorum Sensing (QS)</a:t>
              </a:r>
            </a:p>
          </p:txBody>
        </p:sp>
      </p:grpSp>
      <p:pic>
        <p:nvPicPr>
          <p:cNvPr id="31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10B565FB-E0DC-4706-B404-656C30488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FB905-D624-4414-84F2-40833ADC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D95BC8C-4639-4C4A-80FE-FFDE7BE30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2"/>
          <a:stretch/>
        </p:blipFill>
        <p:spPr bwMode="auto">
          <a:xfrm>
            <a:off x="433390" y="1027331"/>
            <a:ext cx="3394260" cy="306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7C815B-777F-4E99-BBE2-347D6C178699}"/>
              </a:ext>
            </a:extLst>
          </p:cNvPr>
          <p:cNvSpPr txBox="1"/>
          <p:nvPr/>
        </p:nvSpPr>
        <p:spPr>
          <a:xfrm>
            <a:off x="320490" y="597249"/>
            <a:ext cx="2368969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Bioremediation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072491-5FF7-45C2-BB8A-E577B3E9612A}"/>
              </a:ext>
            </a:extLst>
          </p:cNvPr>
          <p:cNvSpPr/>
          <p:nvPr/>
        </p:nvSpPr>
        <p:spPr>
          <a:xfrm>
            <a:off x="2606139" y="3834307"/>
            <a:ext cx="13285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Alexia </a:t>
            </a:r>
            <a:r>
              <a:rPr lang="en-US" sz="11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Delpont</a:t>
            </a:r>
            <a:endParaRPr lang="en-US" sz="1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4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13BA76-0007-4263-9347-6318CF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" t="3377"/>
          <a:stretch/>
        </p:blipFill>
        <p:spPr>
          <a:xfrm>
            <a:off x="6505576" y="1205642"/>
            <a:ext cx="4693393" cy="36537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81CD8B-7EA5-4DE3-B4FD-6FA6B2E2668E}"/>
              </a:ext>
            </a:extLst>
          </p:cNvPr>
          <p:cNvGrpSpPr/>
          <p:nvPr/>
        </p:nvGrpSpPr>
        <p:grpSpPr>
          <a:xfrm>
            <a:off x="133350" y="65939"/>
            <a:ext cx="13242388" cy="617711"/>
            <a:chOff x="371475" y="168687"/>
            <a:chExt cx="13242388" cy="9733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BD2A3E-EC00-4595-8D94-C2803C1904F1}"/>
                </a:ext>
              </a:extLst>
            </p:cNvPr>
            <p:cNvSpPr/>
            <p:nvPr/>
          </p:nvSpPr>
          <p:spPr>
            <a:xfrm>
              <a:off x="371475" y="168687"/>
              <a:ext cx="11620499" cy="97337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1784DB-C06D-46C9-B04E-223060CE4B77}"/>
                </a:ext>
              </a:extLst>
            </p:cNvPr>
            <p:cNvSpPr txBox="1"/>
            <p:nvPr/>
          </p:nvSpPr>
          <p:spPr>
            <a:xfrm>
              <a:off x="1688564" y="168687"/>
              <a:ext cx="11925299" cy="921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Bacterial Biofilms and Quorum Sensing under flow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394B54-CD97-4724-AABF-E62CAD7C725C}"/>
              </a:ext>
            </a:extLst>
          </p:cNvPr>
          <p:cNvGrpSpPr/>
          <p:nvPr/>
        </p:nvGrpSpPr>
        <p:grpSpPr>
          <a:xfrm>
            <a:off x="1171223" y="1004752"/>
            <a:ext cx="3909929" cy="5566291"/>
            <a:chOff x="128671" y="886481"/>
            <a:chExt cx="3909929" cy="55662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5DEEAB-4883-4177-ABBF-98892D0BD49F}"/>
                </a:ext>
              </a:extLst>
            </p:cNvPr>
            <p:cNvGrpSpPr/>
            <p:nvPr/>
          </p:nvGrpSpPr>
          <p:grpSpPr>
            <a:xfrm>
              <a:off x="128671" y="886481"/>
              <a:ext cx="3909929" cy="3229280"/>
              <a:chOff x="464176" y="3272284"/>
              <a:chExt cx="5568478" cy="466301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A3AE847-C09D-4604-B117-6810DD1E2D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167" t="21533" r="41214" b="67779"/>
              <a:stretch/>
            </p:blipFill>
            <p:spPr>
              <a:xfrm>
                <a:off x="464176" y="3848851"/>
                <a:ext cx="3270729" cy="160411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87EEAA1-EAA4-42FC-8339-5346C516A2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459" t="20698" r="62343" b="63015"/>
              <a:stretch/>
            </p:blipFill>
            <p:spPr>
              <a:xfrm>
                <a:off x="3734904" y="3272284"/>
                <a:ext cx="2220336" cy="221639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62A2D7C-CBCB-4FE5-AAD2-136FB121EC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497" t="21354" r="55562" b="67527"/>
              <a:stretch/>
            </p:blipFill>
            <p:spPr>
              <a:xfrm>
                <a:off x="1413912" y="5621392"/>
                <a:ext cx="1371256" cy="160411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B9FD021-CEB5-4FB6-BCAA-1046B25BC8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5133" b="71717"/>
              <a:stretch/>
            </p:blipFill>
            <p:spPr>
              <a:xfrm>
                <a:off x="3657487" y="5535954"/>
                <a:ext cx="2375167" cy="239934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2E68814-3787-45D3-9C65-7A5964109AB8}"/>
                  </a:ext>
                </a:extLst>
              </p:cNvPr>
              <p:cNvSpPr/>
              <p:nvPr/>
            </p:nvSpPr>
            <p:spPr>
              <a:xfrm>
                <a:off x="777871" y="7231947"/>
                <a:ext cx="2643336" cy="333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Kim </a:t>
                </a:r>
                <a:r>
                  <a:rPr lang="en-US" sz="900" i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et al.</a:t>
                </a:r>
                <a:r>
                  <a:rPr lang="en-US" sz="9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Nat. Microbiol., 2016</a:t>
                </a:r>
                <a:endParaRPr lang="en-US" sz="900" i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0443FB-0FF2-4464-8FB1-E831C3925CB2}"/>
                </a:ext>
              </a:extLst>
            </p:cNvPr>
            <p:cNvCxnSpPr>
              <a:cxnSpLocks/>
            </p:cNvCxnSpPr>
            <p:nvPr/>
          </p:nvCxnSpPr>
          <p:spPr>
            <a:xfrm>
              <a:off x="2309331" y="4115761"/>
              <a:ext cx="0" cy="559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CAF02A-1B72-43FB-B6F2-3BEF4FBECE3A}"/>
                </a:ext>
              </a:extLst>
            </p:cNvPr>
            <p:cNvSpPr txBox="1"/>
            <p:nvPr/>
          </p:nvSpPr>
          <p:spPr>
            <a:xfrm>
              <a:off x="945236" y="4750062"/>
              <a:ext cx="2728190" cy="17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Heterogeneities in the flow yield a spatially distributed QS response</a:t>
              </a:r>
            </a:p>
            <a:p>
              <a:pPr algn="ctr">
                <a:lnSpc>
                  <a:spcPct val="150000"/>
                </a:lnSpc>
              </a:pP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919B60-A756-4258-9632-F72380E8866C}"/>
              </a:ext>
            </a:extLst>
          </p:cNvPr>
          <p:cNvGrpSpPr/>
          <p:nvPr/>
        </p:nvGrpSpPr>
        <p:grpSpPr>
          <a:xfrm>
            <a:off x="6921703" y="974810"/>
            <a:ext cx="4485697" cy="5348604"/>
            <a:chOff x="8833304" y="994742"/>
            <a:chExt cx="4485697" cy="534860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8559A21-D944-40FA-BDE8-090E93FBF7B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7073" y="4856239"/>
              <a:ext cx="0" cy="345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590770-B316-4929-A196-FE646CCEADB2}"/>
                </a:ext>
              </a:extLst>
            </p:cNvPr>
            <p:cNvSpPr/>
            <p:nvPr/>
          </p:nvSpPr>
          <p:spPr>
            <a:xfrm>
              <a:off x="10468600" y="994742"/>
              <a:ext cx="285040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Acharya R.</a:t>
              </a:r>
              <a:r>
                <a:rPr lang="en-US" sz="900" i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et al., </a:t>
              </a:r>
              <a:r>
                <a:rPr lang="en-US" sz="9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Water Resources Research, 2007</a:t>
              </a:r>
              <a:r>
                <a:rPr lang="en-US" sz="900" i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B098F5-5586-47F8-8C3C-02336331D1AC}"/>
                </a:ext>
              </a:extLst>
            </p:cNvPr>
            <p:cNvSpPr txBox="1"/>
            <p:nvPr/>
          </p:nvSpPr>
          <p:spPr>
            <a:xfrm>
              <a:off x="8833304" y="5056134"/>
              <a:ext cx="3207538" cy="1287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The heterogeneity of flow paths give rise to dispersion due to velocity variations </a:t>
              </a:r>
            </a:p>
          </p:txBody>
        </p:sp>
      </p:grpSp>
      <p:pic>
        <p:nvPicPr>
          <p:cNvPr id="21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3DCC7CBE-B71B-4B81-B53D-6717D876A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00BBC-66E6-4D6F-B98F-7B8CAC99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9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0AC19A-AF63-4730-BA8F-C27814F61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2"/>
          <a:stretch/>
        </p:blipFill>
        <p:spPr>
          <a:xfrm>
            <a:off x="9782634" y="4533595"/>
            <a:ext cx="2362779" cy="23237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A3B2EF-59AF-4244-863D-17A5EE348AA2}"/>
              </a:ext>
            </a:extLst>
          </p:cNvPr>
          <p:cNvGrpSpPr/>
          <p:nvPr/>
        </p:nvGrpSpPr>
        <p:grpSpPr>
          <a:xfrm>
            <a:off x="222250" y="65939"/>
            <a:ext cx="11620499" cy="617711"/>
            <a:chOff x="371475" y="168687"/>
            <a:chExt cx="11620499" cy="9733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0C9EDA-5279-46F3-9D6F-FFF2290781FE}"/>
                </a:ext>
              </a:extLst>
            </p:cNvPr>
            <p:cNvSpPr/>
            <p:nvPr/>
          </p:nvSpPr>
          <p:spPr>
            <a:xfrm>
              <a:off x="371475" y="168687"/>
              <a:ext cx="11620499" cy="97337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8560E8-BA7F-4B3D-A031-AF8371510BD2}"/>
                </a:ext>
              </a:extLst>
            </p:cNvPr>
            <p:cNvSpPr txBox="1"/>
            <p:nvPr/>
          </p:nvSpPr>
          <p:spPr>
            <a:xfrm>
              <a:off x="3831095" y="168687"/>
              <a:ext cx="4701259" cy="921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Flow and Mass transport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2783D0A-B62F-4355-97B0-314180269CAF}"/>
              </a:ext>
            </a:extLst>
          </p:cNvPr>
          <p:cNvSpPr txBox="1"/>
          <p:nvPr/>
        </p:nvSpPr>
        <p:spPr>
          <a:xfrm>
            <a:off x="1834083" y="798954"/>
            <a:ext cx="433137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Mass transport phenomena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F227F4-A279-4550-AE23-5ABBD984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108" flipV="1">
            <a:off x="6257751" y="863002"/>
            <a:ext cx="478711" cy="4282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FCE062-6B8E-4EE8-9F62-7E28A76C0682}"/>
              </a:ext>
            </a:extLst>
          </p:cNvPr>
          <p:cNvSpPr txBox="1"/>
          <p:nvPr/>
        </p:nvSpPr>
        <p:spPr>
          <a:xfrm>
            <a:off x="3339987" y="1239832"/>
            <a:ext cx="213105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Dispersion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CF823-D7DB-4328-8B08-58C00E6FB067}"/>
              </a:ext>
            </a:extLst>
          </p:cNvPr>
          <p:cNvSpPr txBox="1"/>
          <p:nvPr/>
        </p:nvSpPr>
        <p:spPr>
          <a:xfrm>
            <a:off x="7128889" y="1207434"/>
            <a:ext cx="2489787" cy="923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Biofilm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Biofilm dispersal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Bio-clogging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B55B40-A7C2-4333-A65B-7DA6DA2144F4}"/>
              </a:ext>
            </a:extLst>
          </p:cNvPr>
          <p:cNvSpPr txBox="1"/>
          <p:nvPr/>
        </p:nvSpPr>
        <p:spPr>
          <a:xfrm>
            <a:off x="638175" y="2423085"/>
            <a:ext cx="6980110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dispersion affects QS in porous media?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64AF30-6380-497D-BDAD-E1C056FD7503}"/>
              </a:ext>
            </a:extLst>
          </p:cNvPr>
          <p:cNvSpPr txBox="1"/>
          <p:nvPr/>
        </p:nvSpPr>
        <p:spPr>
          <a:xfrm>
            <a:off x="6302638" y="62499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E6949-84CF-45F6-AC80-54154F6A4143}"/>
              </a:ext>
            </a:extLst>
          </p:cNvPr>
          <p:cNvSpPr txBox="1"/>
          <p:nvPr/>
        </p:nvSpPr>
        <p:spPr>
          <a:xfrm>
            <a:off x="6959948" y="2419735"/>
            <a:ext cx="5187551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B. How dispersion of QS signal affects bio-clogging?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00C7C-D03F-436B-A004-FBC821437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59"/>
          <a:stretch/>
        </p:blipFill>
        <p:spPr>
          <a:xfrm>
            <a:off x="6165462" y="3008853"/>
            <a:ext cx="4088524" cy="26140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7D783F-2643-4DD3-BFBB-8941F88F4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108" flipH="1">
            <a:off x="6195712" y="992838"/>
            <a:ext cx="478711" cy="4282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65D592B-436F-49F0-BC61-DE7E86C7138E}"/>
              </a:ext>
            </a:extLst>
          </p:cNvPr>
          <p:cNvSpPr txBox="1"/>
          <p:nvPr/>
        </p:nvSpPr>
        <p:spPr>
          <a:xfrm>
            <a:off x="6314621" y="134760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</a:p>
        </p:txBody>
      </p:sp>
      <p:pic>
        <p:nvPicPr>
          <p:cNvPr id="32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11FD7F6E-9BF1-411D-956A-EB6AAA90B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9D6681-1744-4883-B5C7-FFD9ACF6B87A}"/>
              </a:ext>
            </a:extLst>
          </p:cNvPr>
          <p:cNvSpPr txBox="1"/>
          <p:nvPr/>
        </p:nvSpPr>
        <p:spPr>
          <a:xfrm>
            <a:off x="6907677" y="797215"/>
            <a:ext cx="27109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Quorum Sensing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3D4F0-AB93-48E7-A6FE-481C7658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4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8D1AA5-5E61-43B4-A860-C676403776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" b="15644"/>
          <a:stretch/>
        </p:blipFill>
        <p:spPr>
          <a:xfrm>
            <a:off x="181034" y="2988985"/>
            <a:ext cx="5238173" cy="30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2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F077F0D-78EF-4900-BCF3-7D79D3114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44" y="684000"/>
            <a:ext cx="4036812" cy="1259892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8F693D-BE84-422A-BD2E-ADDA26B8A3D0}"/>
              </a:ext>
            </a:extLst>
          </p:cNvPr>
          <p:cNvSpPr txBox="1"/>
          <p:nvPr/>
        </p:nvSpPr>
        <p:spPr>
          <a:xfrm>
            <a:off x="11039640" y="782487"/>
            <a:ext cx="76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outlet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78A938-6A1F-4B42-9472-22676023DD38}"/>
              </a:ext>
            </a:extLst>
          </p:cNvPr>
          <p:cNvSpPr txBox="1"/>
          <p:nvPr/>
        </p:nvSpPr>
        <p:spPr>
          <a:xfrm>
            <a:off x="5811676" y="913307"/>
            <a:ext cx="142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background fluid inlet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FD4581-F402-49C2-99CB-DFCEEEFCBFEF}"/>
              </a:ext>
            </a:extLst>
          </p:cNvPr>
          <p:cNvSpPr txBox="1"/>
          <p:nvPr/>
        </p:nvSpPr>
        <p:spPr>
          <a:xfrm>
            <a:off x="5750785" y="2885540"/>
            <a:ext cx="234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colony mimicking inlet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77B305-AD64-478C-B6A5-91B579D60B71}"/>
              </a:ext>
            </a:extLst>
          </p:cNvPr>
          <p:cNvCxnSpPr>
            <a:cxnSpLocks/>
          </p:cNvCxnSpPr>
          <p:nvPr/>
        </p:nvCxnSpPr>
        <p:spPr>
          <a:xfrm>
            <a:off x="7942774" y="1312577"/>
            <a:ext cx="0" cy="1638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54DF34-61EA-4616-87A3-0CDADBAF6B1A}"/>
              </a:ext>
            </a:extLst>
          </p:cNvPr>
          <p:cNvCxnSpPr>
            <a:cxnSpLocks/>
          </p:cNvCxnSpPr>
          <p:nvPr/>
        </p:nvCxnSpPr>
        <p:spPr>
          <a:xfrm rot="16200000" flipV="1">
            <a:off x="7140519" y="1184389"/>
            <a:ext cx="0" cy="24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8D53FD8-32C1-4963-931F-F6A587495FCB}"/>
              </a:ext>
            </a:extLst>
          </p:cNvPr>
          <p:cNvCxnSpPr>
            <a:cxnSpLocks/>
          </p:cNvCxnSpPr>
          <p:nvPr/>
        </p:nvCxnSpPr>
        <p:spPr>
          <a:xfrm flipV="1">
            <a:off x="11178556" y="1109451"/>
            <a:ext cx="0" cy="167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AAF9B71-D61F-4DCE-8076-F7196D2E4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950" y="4114452"/>
            <a:ext cx="2055140" cy="3038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CB5C8D-386E-4477-AE32-69CC7EF91DFE}"/>
              </a:ext>
            </a:extLst>
          </p:cNvPr>
          <p:cNvGrpSpPr/>
          <p:nvPr/>
        </p:nvGrpSpPr>
        <p:grpSpPr>
          <a:xfrm>
            <a:off x="273050" y="65939"/>
            <a:ext cx="11620499" cy="617711"/>
            <a:chOff x="371475" y="168687"/>
            <a:chExt cx="11620499" cy="9733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9841F3-8782-4F01-9723-FCD79A3020E2}"/>
                </a:ext>
              </a:extLst>
            </p:cNvPr>
            <p:cNvSpPr/>
            <p:nvPr/>
          </p:nvSpPr>
          <p:spPr>
            <a:xfrm>
              <a:off x="371475" y="168687"/>
              <a:ext cx="11620499" cy="97337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CC79C6-3354-4A4A-BD75-4BA2CB6F830B}"/>
                </a:ext>
              </a:extLst>
            </p:cNvPr>
            <p:cNvSpPr txBox="1"/>
            <p:nvPr/>
          </p:nvSpPr>
          <p:spPr>
            <a:xfrm>
              <a:off x="5405028" y="192796"/>
              <a:ext cx="2389736" cy="921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The setup</a:t>
              </a:r>
            </a:p>
          </p:txBody>
        </p:sp>
      </p:grpSp>
      <p:pic>
        <p:nvPicPr>
          <p:cNvPr id="7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E9A36C09-23EE-4E7F-B767-7CA9ECEC1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07D609-7142-470B-AEAF-638688399D54}"/>
              </a:ext>
            </a:extLst>
          </p:cNvPr>
          <p:cNvGrpSpPr/>
          <p:nvPr/>
        </p:nvGrpSpPr>
        <p:grpSpPr>
          <a:xfrm>
            <a:off x="194310" y="802794"/>
            <a:ext cx="3509010" cy="2772249"/>
            <a:chOff x="6838390" y="767601"/>
            <a:chExt cx="3942623" cy="26988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A2E95A-38BB-44EB-93F9-65E081804353}"/>
                </a:ext>
              </a:extLst>
            </p:cNvPr>
            <p:cNvSpPr txBox="1"/>
            <p:nvPr/>
          </p:nvSpPr>
          <p:spPr>
            <a:xfrm>
              <a:off x="6953710" y="1419410"/>
              <a:ext cx="3683166" cy="689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sarAP1-mkate</a:t>
              </a:r>
            </a:p>
            <a:p>
              <a:r>
                <a:rPr lang="en-US" sz="2000" i="1" dirty="0">
                  <a:solidFill>
                    <a:srgbClr val="FF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QS-OFF</a:t>
              </a:r>
            </a:p>
          </p:txBody>
        </p:sp>
        <p:pic>
          <p:nvPicPr>
            <p:cNvPr id="11" name="Graphic 10" descr="Man">
              <a:extLst>
                <a:ext uri="{FF2B5EF4-FFF2-40B4-BE49-F238E27FC236}">
                  <a16:creationId xmlns:a16="http://schemas.microsoft.com/office/drawing/2014/main" id="{81FDE20F-A580-4145-96CC-24D06FBFC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25170" y="1304450"/>
              <a:ext cx="630029" cy="630029"/>
            </a:xfrm>
            <a:prstGeom prst="rect">
              <a:avLst/>
            </a:prstGeom>
          </p:spPr>
        </p:pic>
        <p:pic>
          <p:nvPicPr>
            <p:cNvPr id="12" name="Graphic 11" descr="Man">
              <a:extLst>
                <a:ext uri="{FF2B5EF4-FFF2-40B4-BE49-F238E27FC236}">
                  <a16:creationId xmlns:a16="http://schemas.microsoft.com/office/drawing/2014/main" id="{4E7C76FC-06AC-4C18-8DE7-3C045CB63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25170" y="2598625"/>
              <a:ext cx="658857" cy="65885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BFC599-A6A2-48FD-89CF-530D73305649}"/>
                </a:ext>
              </a:extLst>
            </p:cNvPr>
            <p:cNvSpPr txBox="1"/>
            <p:nvPr/>
          </p:nvSpPr>
          <p:spPr>
            <a:xfrm>
              <a:off x="6838390" y="2777284"/>
              <a:ext cx="3942622" cy="689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92D05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agrP3-gfpmut2</a:t>
              </a:r>
            </a:p>
            <a:p>
              <a:r>
                <a:rPr lang="en-US" sz="2000" i="1" dirty="0">
                  <a:solidFill>
                    <a:srgbClr val="92D05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QS-ON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E93D34-121D-413D-9749-CAB07AFFE524}"/>
                </a:ext>
              </a:extLst>
            </p:cNvPr>
            <p:cNvSpPr txBox="1"/>
            <p:nvPr/>
          </p:nvSpPr>
          <p:spPr>
            <a:xfrm>
              <a:off x="6953711" y="767601"/>
              <a:ext cx="3827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Staphylococcus aureus</a:t>
              </a:r>
            </a:p>
          </p:txBody>
        </p:sp>
        <p:sp>
          <p:nvSpPr>
            <p:cNvPr id="15" name="Arrow: Striped Right 14">
              <a:extLst>
                <a:ext uri="{FF2B5EF4-FFF2-40B4-BE49-F238E27FC236}">
                  <a16:creationId xmlns:a16="http://schemas.microsoft.com/office/drawing/2014/main" id="{32B4B196-244D-4633-A757-A6F29EB26FB6}"/>
                </a:ext>
              </a:extLst>
            </p:cNvPr>
            <p:cNvSpPr/>
            <p:nvPr/>
          </p:nvSpPr>
          <p:spPr>
            <a:xfrm>
              <a:off x="8995531" y="2925950"/>
              <a:ext cx="462035" cy="142202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6" name="Graphic 15" descr="Chat RTL">
              <a:extLst>
                <a:ext uri="{FF2B5EF4-FFF2-40B4-BE49-F238E27FC236}">
                  <a16:creationId xmlns:a16="http://schemas.microsoft.com/office/drawing/2014/main" id="{344BD032-E8CA-4E33-BF92-3AEAA1CBC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91956" y="2385243"/>
              <a:ext cx="363254" cy="363254"/>
            </a:xfrm>
            <a:prstGeom prst="rect">
              <a:avLst/>
            </a:prstGeom>
          </p:spPr>
        </p:pic>
      </p:grpSp>
      <p:sp>
        <p:nvSpPr>
          <p:cNvPr id="17" name="Arrow: Striped Right 16">
            <a:extLst>
              <a:ext uri="{FF2B5EF4-FFF2-40B4-BE49-F238E27FC236}">
                <a16:creationId xmlns:a16="http://schemas.microsoft.com/office/drawing/2014/main" id="{77C79EE1-EE1C-448C-BBF3-2FB0EF096F29}"/>
              </a:ext>
            </a:extLst>
          </p:cNvPr>
          <p:cNvSpPr/>
          <p:nvPr/>
        </p:nvSpPr>
        <p:spPr>
          <a:xfrm>
            <a:off x="1966913" y="1583884"/>
            <a:ext cx="411225" cy="135379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36BCF-FCBC-4DB2-840C-8149CBFA1E97}"/>
              </a:ext>
            </a:extLst>
          </p:cNvPr>
          <p:cNvGrpSpPr>
            <a:grpSpLocks noChangeAspect="1"/>
          </p:cNvGrpSpPr>
          <p:nvPr/>
        </p:nvGrpSpPr>
        <p:grpSpPr>
          <a:xfrm>
            <a:off x="3175788" y="998332"/>
            <a:ext cx="2358457" cy="2102165"/>
            <a:chOff x="4318795" y="2099392"/>
            <a:chExt cx="3185350" cy="3083303"/>
          </a:xfrm>
        </p:grpSpPr>
        <p:pic>
          <p:nvPicPr>
            <p:cNvPr id="19" name="Picture 2" descr="Quorum sensing | BioRender Science Templates">
              <a:extLst>
                <a:ext uri="{FF2B5EF4-FFF2-40B4-BE49-F238E27FC236}">
                  <a16:creationId xmlns:a16="http://schemas.microsoft.com/office/drawing/2014/main" id="{014772B9-1D15-4C3A-9835-327B269A4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00" r="53700" b="13976"/>
            <a:stretch/>
          </p:blipFill>
          <p:spPr bwMode="auto">
            <a:xfrm>
              <a:off x="4318795" y="2099392"/>
              <a:ext cx="3185350" cy="308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CCB1DDE-E033-45CD-9541-958C0F8D9A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673" y="3696223"/>
              <a:ext cx="685800" cy="228600"/>
            </a:xfrm>
            <a:prstGeom prst="straightConnector1">
              <a:avLst/>
            </a:prstGeom>
            <a:ln>
              <a:solidFill>
                <a:srgbClr val="4F60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8AAA7FB-1E36-4565-8EF5-737A0F5C1E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7" y="4696801"/>
            <a:ext cx="3495217" cy="17424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9E3D3A2-E4AC-4592-9D4A-5CE0FA0FF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0" y="4696801"/>
            <a:ext cx="3495218" cy="17424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DB6706C-4F66-420A-AB87-572055D0B5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50" y="4699315"/>
            <a:ext cx="3493076" cy="1741389"/>
          </a:xfrm>
          <a:prstGeom prst="rect">
            <a:avLst/>
          </a:prstGeom>
        </p:spPr>
      </p:pic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7B2EBE7E-FD7A-446D-8DDB-363F7059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5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7FA1EA-3395-4E7D-A7BC-EAF019D8C6A8}"/>
              </a:ext>
            </a:extLst>
          </p:cNvPr>
          <p:cNvSpPr txBox="1"/>
          <p:nvPr/>
        </p:nvSpPr>
        <p:spPr>
          <a:xfrm>
            <a:off x="1434303" y="4369986"/>
            <a:ext cx="142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Pe 1000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09081B-A1A1-4C37-BDE2-6A3775FA075B}"/>
              </a:ext>
            </a:extLst>
          </p:cNvPr>
          <p:cNvSpPr txBox="1"/>
          <p:nvPr/>
        </p:nvSpPr>
        <p:spPr>
          <a:xfrm>
            <a:off x="5654066" y="4384802"/>
            <a:ext cx="142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Pe 100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6E3A24-D3A7-424F-BA10-A17CE7BC5DFE}"/>
              </a:ext>
            </a:extLst>
          </p:cNvPr>
          <p:cNvSpPr txBox="1"/>
          <p:nvPr/>
        </p:nvSpPr>
        <p:spPr>
          <a:xfrm>
            <a:off x="9556465" y="4369986"/>
            <a:ext cx="142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Pe 10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75CD559-4780-486C-8EBF-A2F6688CE53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12765"/>
          <a:stretch/>
        </p:blipFill>
        <p:spPr>
          <a:xfrm>
            <a:off x="7998960" y="1967811"/>
            <a:ext cx="3730366" cy="21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9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E80CD-62E2-4447-BAA4-2AA67773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5B1C22-6B1F-4F17-AC78-B9C23D67F695}"/>
              </a:ext>
            </a:extLst>
          </p:cNvPr>
          <p:cNvGrpSpPr/>
          <p:nvPr/>
        </p:nvGrpSpPr>
        <p:grpSpPr>
          <a:xfrm>
            <a:off x="273050" y="61184"/>
            <a:ext cx="11620499" cy="622466"/>
            <a:chOff x="371475" y="161193"/>
            <a:chExt cx="11620499" cy="9808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7DAB40-D4B1-4BB3-89FB-26A22D24BABC}"/>
                </a:ext>
              </a:extLst>
            </p:cNvPr>
            <p:cNvSpPr/>
            <p:nvPr/>
          </p:nvSpPr>
          <p:spPr>
            <a:xfrm>
              <a:off x="371475" y="168687"/>
              <a:ext cx="11620499" cy="97337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A99986-86CA-40AD-85D6-19AC30281FDB}"/>
                </a:ext>
              </a:extLst>
            </p:cNvPr>
            <p:cNvSpPr txBox="1"/>
            <p:nvPr/>
          </p:nvSpPr>
          <p:spPr>
            <a:xfrm>
              <a:off x="4652714" y="161193"/>
              <a:ext cx="3303997" cy="921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The experiment</a:t>
              </a: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5BD9538B-E963-4735-A0D8-D9203FB00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V="1">
            <a:off x="1925071" y="-589973"/>
            <a:ext cx="1200150" cy="4343400"/>
          </a:xfrm>
          <a:prstGeom prst="rect">
            <a:avLst/>
          </a:prstGeom>
        </p:spPr>
      </p:pic>
      <p:pic>
        <p:nvPicPr>
          <p:cNvPr id="1026" name="Picture 2" descr="100+ Infusion Pump Stock Illustrations, graphiques vectoriels libre de  droits et Clip Art - iStock">
            <a:extLst>
              <a:ext uri="{FF2B5EF4-FFF2-40B4-BE49-F238E27FC236}">
                <a16:creationId xmlns:a16="http://schemas.microsoft.com/office/drawing/2014/main" id="{DD18F7ED-0D16-407E-8E97-0059C03C1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23816" r="13043" b="25482"/>
          <a:stretch/>
        </p:blipFill>
        <p:spPr bwMode="auto">
          <a:xfrm flipH="1">
            <a:off x="6083299" y="832652"/>
            <a:ext cx="1258455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100+ Infusion Pump Stock Illustrations, graphiques vectoriels libre de  droits et Clip Art - iStock">
            <a:extLst>
              <a:ext uri="{FF2B5EF4-FFF2-40B4-BE49-F238E27FC236}">
                <a16:creationId xmlns:a16="http://schemas.microsoft.com/office/drawing/2014/main" id="{9C8AB569-402F-407F-9F4A-86477FDC6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23816" r="13043" b="25482"/>
          <a:stretch/>
        </p:blipFill>
        <p:spPr bwMode="auto">
          <a:xfrm flipH="1">
            <a:off x="7308427" y="2074418"/>
            <a:ext cx="1258455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5099A72-388E-4ACD-9D1D-A6373CAD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 flipV="1">
            <a:off x="8967933" y="-689065"/>
            <a:ext cx="1257300" cy="4333875"/>
          </a:xfrm>
          <a:prstGeom prst="rect">
            <a:avLst/>
          </a:prstGeom>
        </p:spPr>
      </p:pic>
      <p:pic>
        <p:nvPicPr>
          <p:cNvPr id="28" name="Picture 2" descr="100+ Infusion Pump Stock Illustrations, graphiques vectoriels libre de  droits et Clip Art - iStock">
            <a:extLst>
              <a:ext uri="{FF2B5EF4-FFF2-40B4-BE49-F238E27FC236}">
                <a16:creationId xmlns:a16="http://schemas.microsoft.com/office/drawing/2014/main" id="{6379522E-A0C4-40F6-A87F-E76FC3454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23816" r="13043" b="25482"/>
          <a:stretch/>
        </p:blipFill>
        <p:spPr bwMode="auto">
          <a:xfrm>
            <a:off x="4422099" y="1727477"/>
            <a:ext cx="1258455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A74677-5D05-494E-8FDE-5E89DC258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3049" y="3627631"/>
            <a:ext cx="5176987" cy="27287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C79C34-335F-481E-9C4A-B83BA9157726}"/>
              </a:ext>
            </a:extLst>
          </p:cNvPr>
          <p:cNvSpPr txBox="1"/>
          <p:nvPr/>
        </p:nvSpPr>
        <p:spPr>
          <a:xfrm>
            <a:off x="3232727" y="2605459"/>
            <a:ext cx="3380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Seeding with inoculum OD~0.2 for 20min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9E98F-931A-4FD1-B4BD-3C35982211D8}"/>
              </a:ext>
            </a:extLst>
          </p:cNvPr>
          <p:cNvSpPr txBox="1"/>
          <p:nvPr/>
        </p:nvSpPr>
        <p:spPr>
          <a:xfrm>
            <a:off x="6206288" y="1700662"/>
            <a:ext cx="1755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LB+antibiotic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7DBC93-7BD7-4007-BF09-5FB89C6298D6}"/>
              </a:ext>
            </a:extLst>
          </p:cNvPr>
          <p:cNvSpPr txBox="1"/>
          <p:nvPr/>
        </p:nvSpPr>
        <p:spPr>
          <a:xfrm>
            <a:off x="7084170" y="2958830"/>
            <a:ext cx="4333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controlled AIP-I flow</a:t>
            </a:r>
          </a:p>
          <a:p>
            <a:r>
              <a:rPr lang="en-US" sz="14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Auto-inducing peptide = communication molecule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24686-536D-4399-8F98-3989E24A5FB1}"/>
              </a:ext>
            </a:extLst>
          </p:cNvPr>
          <p:cNvSpPr txBox="1"/>
          <p:nvPr/>
        </p:nvSpPr>
        <p:spPr>
          <a:xfrm>
            <a:off x="1316337" y="3275111"/>
            <a:ext cx="3380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Fluorescence microscopy timelapse </a:t>
            </a:r>
          </a:p>
        </p:txBody>
      </p:sp>
      <p:pic>
        <p:nvPicPr>
          <p:cNvPr id="34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33D53BB1-9630-4B48-9CE5-EC7D29A11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4CA2422">
            <a:hlinkClick r:id="" action="ppaction://media"/>
            <a:extLst>
              <a:ext uri="{FF2B5EF4-FFF2-40B4-BE49-F238E27FC236}">
                <a16:creationId xmlns:a16="http://schemas.microsoft.com/office/drawing/2014/main" id="{2237249F-BB01-4E43-9437-24057CAA3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46346" y="3633616"/>
            <a:ext cx="6047203" cy="2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4CB71-3194-4D2E-99A9-581378F4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0724" y="6022169"/>
            <a:ext cx="2743200" cy="365125"/>
          </a:xfrm>
        </p:spPr>
        <p:txBody>
          <a:bodyPr/>
          <a:lstStyle/>
          <a:p>
            <a:fld id="{BA7F802B-724F-4854-AFCE-58B3661D5EAB}" type="slidenum">
              <a:rPr lang="en-US" smtClean="0"/>
              <a:t>7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ED3DD7-A325-40DB-8B65-D858737DD99F}"/>
              </a:ext>
            </a:extLst>
          </p:cNvPr>
          <p:cNvGrpSpPr/>
          <p:nvPr/>
        </p:nvGrpSpPr>
        <p:grpSpPr>
          <a:xfrm>
            <a:off x="350147" y="4202192"/>
            <a:ext cx="6118452" cy="2589869"/>
            <a:chOff x="224982" y="132474"/>
            <a:chExt cx="6745887" cy="28954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29AB04E-2447-4A10-A732-198628553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982" y="132474"/>
              <a:ext cx="6745887" cy="2895403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0FCBDB-B1A6-4F5F-AF32-A589DC1AF4FD}"/>
                </a:ext>
              </a:extLst>
            </p:cNvPr>
            <p:cNvGrpSpPr/>
            <p:nvPr/>
          </p:nvGrpSpPr>
          <p:grpSpPr>
            <a:xfrm>
              <a:off x="612283" y="569495"/>
              <a:ext cx="6131632" cy="1894971"/>
              <a:chOff x="553957" y="-3196343"/>
              <a:chExt cx="6131632" cy="18949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512904C-3BEA-4C58-8168-7CA056586BD5}"/>
                      </a:ext>
                    </a:extLst>
                  </p:cNvPr>
                  <p:cNvSpPr txBox="1"/>
                  <p:nvPr/>
                </p:nvSpPr>
                <p:spPr>
                  <a:xfrm rot="1818042">
                    <a:off x="5127815" y="-1789217"/>
                    <a:ext cx="1557774" cy="42960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𝑑𝑜𝑤𝑛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𝑃𝑒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0.5+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𝑃𝑒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512904C-3BEA-4C58-8168-7CA056586B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18042">
                    <a:off x="5127815" y="-1789217"/>
                    <a:ext cx="1557774" cy="42960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858" b="-2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C202712-1F24-4DED-9312-8231A3461FC4}"/>
                      </a:ext>
                    </a:extLst>
                  </p:cNvPr>
                  <p:cNvSpPr txBox="1"/>
                  <p:nvPr/>
                </p:nvSpPr>
                <p:spPr>
                  <a:xfrm rot="19697456">
                    <a:off x="5201125" y="-3088473"/>
                    <a:ext cx="1411156" cy="3852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𝑢𝑝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0.5+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𝑃𝑒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C202712-1F24-4DED-9312-8231A3461F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697456">
                    <a:off x="5201125" y="-3088473"/>
                    <a:ext cx="1411156" cy="3852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4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6F2A34-55E3-4F7B-823A-72A93E468DF0}"/>
                  </a:ext>
                </a:extLst>
              </p:cNvPr>
              <p:cNvSpPr txBox="1"/>
              <p:nvPr/>
            </p:nvSpPr>
            <p:spPr>
              <a:xfrm rot="19772258">
                <a:off x="629932" y="-1645458"/>
                <a:ext cx="2254973" cy="34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UP branch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425AE3-797D-41C7-869A-C2B3735BE30B}"/>
                  </a:ext>
                </a:extLst>
              </p:cNvPr>
              <p:cNvSpPr txBox="1"/>
              <p:nvPr/>
            </p:nvSpPr>
            <p:spPr>
              <a:xfrm rot="1818600">
                <a:off x="553957" y="-3196343"/>
                <a:ext cx="2254973" cy="34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DOWN branch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B946D8-36BC-4EB1-8C2D-7C41C6C3B867}"/>
              </a:ext>
            </a:extLst>
          </p:cNvPr>
          <p:cNvGrpSpPr/>
          <p:nvPr/>
        </p:nvGrpSpPr>
        <p:grpSpPr>
          <a:xfrm>
            <a:off x="273050" y="65939"/>
            <a:ext cx="13474397" cy="617711"/>
            <a:chOff x="371475" y="168687"/>
            <a:chExt cx="13474397" cy="9733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3842CC-D2F0-42C3-9D33-7807DF4D0AB9}"/>
                </a:ext>
              </a:extLst>
            </p:cNvPr>
            <p:cNvSpPr/>
            <p:nvPr/>
          </p:nvSpPr>
          <p:spPr>
            <a:xfrm>
              <a:off x="371475" y="168687"/>
              <a:ext cx="11620499" cy="97337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4D2305-CF4A-442D-87C8-B607B624EE70}"/>
                </a:ext>
              </a:extLst>
            </p:cNvPr>
            <p:cNvSpPr txBox="1"/>
            <p:nvPr/>
          </p:nvSpPr>
          <p:spPr>
            <a:xfrm>
              <a:off x="2752423" y="168687"/>
              <a:ext cx="11093449" cy="921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Advection-Dispersion plume model </a:t>
              </a:r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8F4E917-BBF6-413C-A15C-B3F38F1D3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109" y="750682"/>
            <a:ext cx="4538924" cy="31529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670669A-1CE6-43AC-9BD0-AA944C082421}"/>
              </a:ext>
            </a:extLst>
          </p:cNvPr>
          <p:cNvSpPr txBox="1"/>
          <p:nvPr/>
        </p:nvSpPr>
        <p:spPr>
          <a:xfrm>
            <a:off x="3180050" y="2418617"/>
            <a:ext cx="2254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σ</a:t>
            </a:r>
            <a:r>
              <a:rPr lang="fr-FR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(x)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3AD330-2033-47CE-A6AA-42B3B288B2DD}"/>
              </a:ext>
            </a:extLst>
          </p:cNvPr>
          <p:cNvSpPr txBox="1"/>
          <p:nvPr/>
        </p:nvSpPr>
        <p:spPr>
          <a:xfrm>
            <a:off x="2829099" y="991538"/>
            <a:ext cx="2254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fr-FR" sz="1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fr-FR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(x)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9930FB7-9B5A-4469-A99D-367DCDA0D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110" y="739101"/>
            <a:ext cx="2581275" cy="80962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1AFA0C1-1F42-482D-8B52-BC35D0DD02F3}"/>
              </a:ext>
            </a:extLst>
          </p:cNvPr>
          <p:cNvSpPr txBox="1"/>
          <p:nvPr/>
        </p:nvSpPr>
        <p:spPr>
          <a:xfrm>
            <a:off x="6494799" y="1043000"/>
            <a:ext cx="17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Gaussian distribution: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193CB7A-AA86-4027-A4FE-96AA673C4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2110" y="1637648"/>
            <a:ext cx="2562225" cy="762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01CA3A4-AFC6-49A8-9FC7-30EE9A4F514A}"/>
              </a:ext>
            </a:extLst>
          </p:cNvPr>
          <p:cNvSpPr txBox="1"/>
          <p:nvPr/>
        </p:nvSpPr>
        <p:spPr>
          <a:xfrm>
            <a:off x="6003422" y="2009264"/>
            <a:ext cx="2254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concentration becomes: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BCEE641-223C-4B4D-ADE2-ACDA2079B1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110" y="2688657"/>
            <a:ext cx="1647825" cy="36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68ACC7F-9BE8-4CF0-8F33-E48A1090F466}"/>
              </a:ext>
            </a:extLst>
          </p:cNvPr>
          <p:cNvSpPr txBox="1"/>
          <p:nvPr/>
        </p:nvSpPr>
        <p:spPr>
          <a:xfrm>
            <a:off x="7194134" y="2681598"/>
            <a:ext cx="106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spreading: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35082-5967-4C26-B090-0427EECD37C2}"/>
              </a:ext>
            </a:extLst>
          </p:cNvPr>
          <p:cNvSpPr txBox="1"/>
          <p:nvPr/>
        </p:nvSpPr>
        <p:spPr>
          <a:xfrm>
            <a:off x="1043695" y="3903736"/>
            <a:ext cx="487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From Random-Walk with Telegraphic noise stochastic model: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781936-F25E-4DC6-BC98-A9ADC542EFAE}"/>
              </a:ext>
            </a:extLst>
          </p:cNvPr>
          <p:cNvSpPr txBox="1"/>
          <p:nvPr/>
        </p:nvSpPr>
        <p:spPr>
          <a:xfrm>
            <a:off x="7840119" y="4689115"/>
            <a:ext cx="3286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From stochastic to </a:t>
            </a:r>
            <a:r>
              <a:rPr lang="en-US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dispersivity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E94A08-825E-4E58-91D3-E6B476468F51}"/>
              </a:ext>
            </a:extLst>
          </p:cNvPr>
          <p:cNvGrpSpPr/>
          <p:nvPr/>
        </p:nvGrpSpPr>
        <p:grpSpPr>
          <a:xfrm>
            <a:off x="7716558" y="3915403"/>
            <a:ext cx="2603806" cy="531990"/>
            <a:chOff x="6716634" y="3750199"/>
            <a:chExt cx="2603806" cy="53199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A6E14A-E40B-4161-8327-4D8AFCDFC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37334" y="3750199"/>
              <a:ext cx="783106" cy="52412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A3B9FC-BB8E-4AF3-866F-C25F128756B5}"/>
                </a:ext>
              </a:extLst>
            </p:cNvPr>
            <p:cNvSpPr txBox="1"/>
            <p:nvPr/>
          </p:nvSpPr>
          <p:spPr>
            <a:xfrm>
              <a:off x="6716634" y="3758969"/>
              <a:ext cx="200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Number of pore steps travelled for x distance: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3AD726-C09B-4E50-84D3-CF53BE45038D}"/>
              </a:ext>
            </a:extLst>
          </p:cNvPr>
          <p:cNvGrpSpPr/>
          <p:nvPr/>
        </p:nvGrpSpPr>
        <p:grpSpPr>
          <a:xfrm>
            <a:off x="6716634" y="5061350"/>
            <a:ext cx="4524466" cy="931434"/>
            <a:chOff x="6716634" y="4753760"/>
            <a:chExt cx="4524466" cy="93143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771DA5-DF3F-4F1C-ADC9-2F001D36114E}"/>
                </a:ext>
              </a:extLst>
            </p:cNvPr>
            <p:cNvGrpSpPr/>
            <p:nvPr/>
          </p:nvGrpSpPr>
          <p:grpSpPr>
            <a:xfrm>
              <a:off x="6716634" y="4753760"/>
              <a:ext cx="2324652" cy="931434"/>
              <a:chOff x="6716634" y="4753760"/>
              <a:chExt cx="2324652" cy="931434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C2DDA9B7-045F-4363-A523-F4FAFF525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16634" y="4753760"/>
                <a:ext cx="2324652" cy="524126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C06A8E29-53CA-4ECA-8808-D98045D83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403589" y="5309057"/>
                <a:ext cx="1597042" cy="376137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4B21C44-328A-49D9-9667-C78EAA7DACB7}"/>
                </a:ext>
              </a:extLst>
            </p:cNvPr>
            <p:cNvGrpSpPr/>
            <p:nvPr/>
          </p:nvGrpSpPr>
          <p:grpSpPr>
            <a:xfrm>
              <a:off x="9631725" y="4753760"/>
              <a:ext cx="1609375" cy="900603"/>
              <a:chOff x="9978697" y="4753760"/>
              <a:chExt cx="1609375" cy="900603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00F1023-D3B8-4EE8-95D7-406225136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978697" y="4753760"/>
                <a:ext cx="1609375" cy="524126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CADEC680-B688-4CB4-B60F-9121D4288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114681" y="5309057"/>
                <a:ext cx="1159243" cy="345306"/>
              </a:xfrm>
              <a:prstGeom prst="rect">
                <a:avLst/>
              </a:prstGeom>
            </p:spPr>
          </p:pic>
        </p:grp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FD6FF6AD-824D-451D-A3D5-FCFC17E458DE}"/>
                </a:ext>
              </a:extLst>
            </p:cNvPr>
            <p:cNvSpPr/>
            <p:nvPr/>
          </p:nvSpPr>
          <p:spPr>
            <a:xfrm>
              <a:off x="9220540" y="4861875"/>
              <a:ext cx="327259" cy="659682"/>
            </a:xfrm>
            <a:prstGeom prst="rightBrace">
              <a:avLst>
                <a:gd name="adj1" fmla="val 44512"/>
                <a:gd name="adj2" fmla="val 51459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229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2AFAE9-AD64-4A81-A5CC-CC648E988A7A}"/>
              </a:ext>
            </a:extLst>
          </p:cNvPr>
          <p:cNvGrpSpPr/>
          <p:nvPr/>
        </p:nvGrpSpPr>
        <p:grpSpPr>
          <a:xfrm>
            <a:off x="273050" y="65939"/>
            <a:ext cx="12280900" cy="617711"/>
            <a:chOff x="371475" y="168687"/>
            <a:chExt cx="12280900" cy="9733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E5DB1B-A922-4C03-83E9-9E5B25F90233}"/>
                </a:ext>
              </a:extLst>
            </p:cNvPr>
            <p:cNvSpPr/>
            <p:nvPr/>
          </p:nvSpPr>
          <p:spPr>
            <a:xfrm>
              <a:off x="371475" y="168687"/>
              <a:ext cx="11620499" cy="97337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1DA658-AD89-4A7A-B1ED-1A7ACA090DD7}"/>
                </a:ext>
              </a:extLst>
            </p:cNvPr>
            <p:cNvSpPr txBox="1"/>
            <p:nvPr/>
          </p:nvSpPr>
          <p:spPr>
            <a:xfrm>
              <a:off x="1558926" y="178285"/>
              <a:ext cx="11093449" cy="921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Yu Gothic UI" panose="020B0500000000000000" pitchFamily="34" charset="-128"/>
                  <a:cs typeface="Segoe UI Light" panose="020B0502040204020203" pitchFamily="34" charset="0"/>
                </a:rPr>
                <a:t>Advection-Dispersion model and cell clusters response</a:t>
              </a:r>
            </a:p>
          </p:txBody>
        </p:sp>
      </p:grpSp>
      <p:pic>
        <p:nvPicPr>
          <p:cNvPr id="7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36978A38-693C-4AB8-B54D-B86288247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C6C8BFC-ADB1-4417-8F79-B13AD07DB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7759" y="919296"/>
            <a:ext cx="3846042" cy="3070631"/>
          </a:xfrm>
          <a:prstGeom prst="rect">
            <a:avLst/>
          </a:prstGeom>
        </p:spPr>
      </p:pic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95DE6B7D-8D41-42FF-ADD4-A97A9C4E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802B-724F-4854-AFCE-58B3661D5EAB}" type="slidenum">
              <a:rPr lang="en-US" smtClean="0"/>
              <a:t>8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3F7F-95C8-4C2D-9592-243F6014A3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4" t="1190" r="30491" b="80102"/>
          <a:stretch/>
        </p:blipFill>
        <p:spPr>
          <a:xfrm>
            <a:off x="2421413" y="4537759"/>
            <a:ext cx="2356258" cy="16907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EF0FB2-7FD8-42F1-826A-AD4B06EEC8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20503" r="30306" b="60052"/>
          <a:stretch/>
        </p:blipFill>
        <p:spPr>
          <a:xfrm>
            <a:off x="4845072" y="4500584"/>
            <a:ext cx="2356258" cy="17572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5C4B72-BDF5-4771-B4E3-51A6602BF8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40168" r="30783" b="40905"/>
          <a:stretch/>
        </p:blipFill>
        <p:spPr>
          <a:xfrm>
            <a:off x="7201330" y="4520532"/>
            <a:ext cx="2356258" cy="17104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569927-73CF-4F1A-93E2-D50D478DD6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4" t="60709" r="31432" b="20421"/>
          <a:stretch/>
        </p:blipFill>
        <p:spPr>
          <a:xfrm>
            <a:off x="9730966" y="4531764"/>
            <a:ext cx="2356259" cy="17052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8640A6-A053-4276-9838-4BCC682086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9" t="79229" r="30307" b="2064"/>
          <a:stretch/>
        </p:blipFill>
        <p:spPr>
          <a:xfrm>
            <a:off x="0" y="4529225"/>
            <a:ext cx="2356259" cy="16905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897AA5-217F-B2A4-0BAF-78213D1830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703598"/>
            <a:ext cx="7094074" cy="36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16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E1AD8A-7FD6-4A89-B98C-676D24EF0D9D}"/>
              </a:ext>
            </a:extLst>
          </p:cNvPr>
          <p:cNvSpPr/>
          <p:nvPr/>
        </p:nvSpPr>
        <p:spPr>
          <a:xfrm>
            <a:off x="273050" y="65939"/>
            <a:ext cx="11620499" cy="61771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2F2B0-F2A1-4395-80A9-A5555CBFD8CC}"/>
              </a:ext>
            </a:extLst>
          </p:cNvPr>
          <p:cNvSpPr txBox="1"/>
          <p:nvPr/>
        </p:nvSpPr>
        <p:spPr>
          <a:xfrm>
            <a:off x="2730365" y="68445"/>
            <a:ext cx="77772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 Light" panose="020B0502040204020203" pitchFamily="34" charset="0"/>
                <a:ea typeface="Yu Gothic UI" panose="020B0500000000000000" pitchFamily="34" charset="-128"/>
                <a:cs typeface="Segoe UI Light" panose="020B0502040204020203" pitchFamily="34" charset="0"/>
              </a:rPr>
              <a:t>Dynamic plume and biofilm formation</a:t>
            </a:r>
          </a:p>
        </p:txBody>
      </p:sp>
      <p:pic>
        <p:nvPicPr>
          <p:cNvPr id="7" name="Picture 4" descr="InterPore2026 (19-22 May 2026): Conference Location · InterPore Event  Management (Indico)">
            <a:extLst>
              <a:ext uri="{FF2B5EF4-FFF2-40B4-BE49-F238E27FC236}">
                <a16:creationId xmlns:a16="http://schemas.microsoft.com/office/drawing/2014/main" id="{33131C10-B62A-4FCD-B345-32FA8E114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888" r="40300" b="71470"/>
          <a:stretch/>
        </p:blipFill>
        <p:spPr bwMode="auto">
          <a:xfrm>
            <a:off x="5296896" y="6422659"/>
            <a:ext cx="1624807" cy="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E56177-17CA-4FFB-98C4-76AE1E3A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4940" y="778473"/>
            <a:ext cx="3927478" cy="3136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C77139-7C66-47C8-94C8-691FF3D29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99" y="950325"/>
            <a:ext cx="6099047" cy="262929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EF6E19-D515-4BF8-B1AC-3C6BEB2B2C56}"/>
              </a:ext>
            </a:extLst>
          </p:cNvPr>
          <p:cNvCxnSpPr>
            <a:cxnSpLocks/>
          </p:cNvCxnSpPr>
          <p:nvPr/>
        </p:nvCxnSpPr>
        <p:spPr>
          <a:xfrm>
            <a:off x="363199" y="3662529"/>
            <a:ext cx="5601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B94F798-D85B-46D4-89D2-1B2397018A78}"/>
              </a:ext>
            </a:extLst>
          </p:cNvPr>
          <p:cNvSpPr txBox="1"/>
          <p:nvPr/>
        </p:nvSpPr>
        <p:spPr>
          <a:xfrm>
            <a:off x="293921" y="3662529"/>
            <a:ext cx="6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Flow</a:t>
            </a:r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CD4F7341-6C93-493F-9688-993D6242809E}"/>
              </a:ext>
            </a:extLst>
          </p:cNvPr>
          <p:cNvSpPr/>
          <p:nvPr/>
        </p:nvSpPr>
        <p:spPr>
          <a:xfrm rot="5400000">
            <a:off x="2653807" y="-663438"/>
            <a:ext cx="1531621" cy="5932864"/>
          </a:xfrm>
          <a:prstGeom prst="flowChartManualOperati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960642-30D2-436D-A532-D381D48005F8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419618" y="2915643"/>
            <a:ext cx="0" cy="7894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780B94-D0BA-4651-94A2-060907D485CE}"/>
              </a:ext>
            </a:extLst>
          </p:cNvPr>
          <p:cNvSpPr txBox="1"/>
          <p:nvPr/>
        </p:nvSpPr>
        <p:spPr>
          <a:xfrm>
            <a:off x="2007677" y="3662529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Bacterial communication plume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3663F0A2-2A89-4C03-867C-5AD6E131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4724" y="6365077"/>
            <a:ext cx="2743200" cy="365125"/>
          </a:xfrm>
        </p:spPr>
        <p:txBody>
          <a:bodyPr/>
          <a:lstStyle/>
          <a:p>
            <a:fld id="{BA7F802B-724F-4854-AFCE-58B3661D5EAB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Result of Pe100c100beadsbinned4c2rtmskcrp-1">
            <a:hlinkClick r:id="" action="ppaction://media"/>
            <a:extLst>
              <a:ext uri="{FF2B5EF4-FFF2-40B4-BE49-F238E27FC236}">
                <a16:creationId xmlns:a16="http://schemas.microsoft.com/office/drawing/2014/main" id="{8E483E22-9956-4078-ACDD-734B191D3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185" y="4288033"/>
            <a:ext cx="4588375" cy="2061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2E5DE-9578-46D0-9531-6EB3371D60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47"/>
          <a:stretch/>
        </p:blipFill>
        <p:spPr>
          <a:xfrm>
            <a:off x="5663019" y="4288033"/>
            <a:ext cx="6154331" cy="1968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6169D9-F10B-4A3F-88E9-8C72DBDBDB50}"/>
              </a:ext>
            </a:extLst>
          </p:cNvPr>
          <p:cNvSpPr txBox="1"/>
          <p:nvPr/>
        </p:nvSpPr>
        <p:spPr>
          <a:xfrm>
            <a:off x="5853095" y="3937056"/>
            <a:ext cx="15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AIP dispersion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3A68F-06F9-4236-9125-A36BA9CC90F3}"/>
              </a:ext>
            </a:extLst>
          </p:cNvPr>
          <p:cNvSpPr txBox="1"/>
          <p:nvPr/>
        </p:nvSpPr>
        <p:spPr>
          <a:xfrm>
            <a:off x="8030429" y="3937056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Autoinduction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5B1867-113D-4782-AFEB-D7F86A292206}"/>
              </a:ext>
            </a:extLst>
          </p:cNvPr>
          <p:cNvSpPr txBox="1"/>
          <p:nvPr/>
        </p:nvSpPr>
        <p:spPr>
          <a:xfrm>
            <a:off x="10157500" y="3918701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Bio-clogging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D637D5-F019-41DC-92B2-0646F75B7370}"/>
              </a:ext>
            </a:extLst>
          </p:cNvPr>
          <p:cNvGrpSpPr/>
          <p:nvPr/>
        </p:nvGrpSpPr>
        <p:grpSpPr>
          <a:xfrm>
            <a:off x="5655858" y="6188085"/>
            <a:ext cx="2614298" cy="276999"/>
            <a:chOff x="5655858" y="6188085"/>
            <a:chExt cx="2614298" cy="27699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1B62A9-7021-4578-8F9E-5B266F019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5" t="82420" r="58987" b="13066"/>
            <a:stretch/>
          </p:blipFill>
          <p:spPr>
            <a:xfrm>
              <a:off x="6021163" y="6237452"/>
              <a:ext cx="364887" cy="2150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87AF6A9-CAE6-4B39-A438-9414E987F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75" t="82251" r="36059" b="13058"/>
            <a:stretch/>
          </p:blipFill>
          <p:spPr>
            <a:xfrm>
              <a:off x="6390063" y="6228468"/>
              <a:ext cx="361292" cy="2235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9E27E8-E796-4DEF-AE8A-612843B25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2" t="82104" r="76760" b="12997"/>
            <a:stretch/>
          </p:blipFill>
          <p:spPr>
            <a:xfrm>
              <a:off x="5655858" y="6219097"/>
              <a:ext cx="382975" cy="23343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5F0F99-AB70-4F7E-B5D9-BAF37044DB4D}"/>
                </a:ext>
              </a:extLst>
            </p:cNvPr>
            <p:cNvSpPr txBox="1"/>
            <p:nvPr/>
          </p:nvSpPr>
          <p:spPr>
            <a:xfrm>
              <a:off x="6660292" y="6188085"/>
              <a:ext cx="1609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AIP spreading/dilution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4E4EA6-92CC-4277-85F0-74AC9544BA75}"/>
                </a:ext>
              </a:extLst>
            </p:cNvPr>
            <p:cNvCxnSpPr>
              <a:cxnSpLocks/>
            </p:cNvCxnSpPr>
            <p:nvPr/>
          </p:nvCxnSpPr>
          <p:spPr>
            <a:xfrm>
              <a:off x="5696648" y="6465084"/>
              <a:ext cx="10547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3834D7-E7BC-442E-9A3E-3B2FB340C946}"/>
              </a:ext>
            </a:extLst>
          </p:cNvPr>
          <p:cNvGrpSpPr/>
          <p:nvPr/>
        </p:nvGrpSpPr>
        <p:grpSpPr>
          <a:xfrm>
            <a:off x="10313177" y="6191490"/>
            <a:ext cx="1554749" cy="276999"/>
            <a:chOff x="8438739" y="6201097"/>
            <a:chExt cx="1554749" cy="2769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C0CE32-5FE8-4D82-A204-873333E35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24" t="83282" r="19994" b="13589"/>
            <a:stretch/>
          </p:blipFill>
          <p:spPr>
            <a:xfrm>
              <a:off x="8438739" y="6282059"/>
              <a:ext cx="416244" cy="149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5E95A95-0580-46B6-B71A-383BDEBE6C3A}"/>
                </a:ext>
              </a:extLst>
            </p:cNvPr>
            <p:cNvSpPr txBox="1"/>
            <p:nvPr/>
          </p:nvSpPr>
          <p:spPr>
            <a:xfrm>
              <a:off x="8757124" y="6201097"/>
              <a:ext cx="1236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Flow streamlines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5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5361</TotalTime>
  <Words>357</Words>
  <Application>Microsoft Macintosh PowerPoint</Application>
  <PresentationFormat>Grand écran</PresentationFormat>
  <Paragraphs>102</Paragraphs>
  <Slides>11</Slides>
  <Notes>8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Segoe UI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Despoina</dc:creator>
  <cp:lastModifiedBy>Yohan Davit</cp:lastModifiedBy>
  <cp:revision>116</cp:revision>
  <dcterms:created xsi:type="dcterms:W3CDTF">2026-04-28T09:25:12Z</dcterms:created>
  <dcterms:modified xsi:type="dcterms:W3CDTF">2026-05-15T21:50:48Z</dcterms:modified>
</cp:coreProperties>
</file>