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0" r:id="rId2"/>
    <p:sldId id="335" r:id="rId3"/>
    <p:sldId id="334" r:id="rId4"/>
    <p:sldId id="292" r:id="rId5"/>
    <p:sldId id="376" r:id="rId6"/>
    <p:sldId id="378" r:id="rId7"/>
    <p:sldId id="336" r:id="rId8"/>
    <p:sldId id="353" r:id="rId9"/>
    <p:sldId id="354" r:id="rId10"/>
    <p:sldId id="359" r:id="rId11"/>
    <p:sldId id="377" r:id="rId12"/>
    <p:sldId id="365" r:id="rId13"/>
    <p:sldId id="381" r:id="rId14"/>
    <p:sldId id="379" r:id="rId15"/>
    <p:sldId id="380" r:id="rId16"/>
    <p:sldId id="372" r:id="rId17"/>
    <p:sldId id="375" r:id="rId18"/>
    <p:sldId id="360" r:id="rId19"/>
    <p:sldId id="333" r:id="rId20"/>
    <p:sldId id="367" r:id="rId21"/>
    <p:sldId id="364" r:id="rId22"/>
    <p:sldId id="355" r:id="rId23"/>
    <p:sldId id="263" r:id="rId24"/>
    <p:sldId id="304" r:id="rId25"/>
    <p:sldId id="320" r:id="rId26"/>
    <p:sldId id="3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o Yang" initials="SY" lastIdx="2" clrIdx="0">
    <p:extLst>
      <p:ext uri="{19B8F6BF-5375-455C-9EA6-DF929625EA0E}">
        <p15:presenceInfo xmlns:p15="http://schemas.microsoft.com/office/powerpoint/2012/main" userId="S-1-5-21-1234189160-1466793904-1315859377-100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693B"/>
    <a:srgbClr val="D2464A"/>
    <a:srgbClr val="54ABFF"/>
    <a:srgbClr val="EFEFEF"/>
    <a:srgbClr val="DD9A26"/>
    <a:srgbClr val="E3BD4D"/>
    <a:srgbClr val="468FDE"/>
    <a:srgbClr val="E0CBBE"/>
    <a:srgbClr val="80C4D5"/>
    <a:srgbClr val="7F8B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364" autoAdjust="0"/>
  </p:normalViewPr>
  <p:slideViewPr>
    <p:cSldViewPr snapToGrid="0">
      <p:cViewPr varScale="1">
        <p:scale>
          <a:sx n="85" d="100"/>
          <a:sy n="85" d="100"/>
        </p:scale>
        <p:origin x="1554" y="60"/>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file:///G:\&#25105;&#30340;&#20113;&#31471;&#30828;&#30424;\Postdoc%20research\data_final.xlsx"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file:///F:\postdoc%20project\SIP\2025-10-13%20validation\0.1MNaCl-3V-1k.xlsx"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file:///F:\postdoc%20project\SIP\2025-10-13%20validation\0.1MNaCl-3V-1k.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10"/>
          <c:order val="0"/>
          <c:tx>
            <c:strRef>
              <c:f>'OD and biodegradation test'!$J$13</c:f>
              <c:strCache>
                <c:ptCount val="1"/>
              </c:strCache>
            </c:strRef>
          </c:tx>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0-1C4D-437B-91E6-6EAFC9F2A7FF}"/>
            </c:ext>
          </c:extLst>
        </c:ser>
        <c:ser>
          <c:idx val="13"/>
          <c:order val="1"/>
          <c:tx>
            <c:strRef>
              <c:f>'OD and biodegradation test'!$J$13</c:f>
              <c:strCache>
                <c:ptCount val="1"/>
              </c:strCache>
            </c:strRef>
          </c:tx>
          <c:marker>
            <c:symbol val="circle"/>
            <c:size val="5"/>
            <c:spPr>
              <a:solidFill>
                <a:schemeClr val="accent3"/>
              </a:solidFill>
              <a:ln w="9525">
                <a:solidFill>
                  <a:schemeClr val="accent3"/>
                </a:solidFill>
              </a:ln>
              <a:effectLst/>
            </c:spPr>
          </c:marker>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1-1C4D-437B-91E6-6EAFC9F2A7FF}"/>
            </c:ext>
          </c:extLst>
        </c:ser>
        <c:ser>
          <c:idx val="14"/>
          <c:order val="2"/>
          <c:tx>
            <c:strRef>
              <c:f>'OD and biodegradation test'!$J$16</c:f>
              <c:strCache>
                <c:ptCount val="1"/>
                <c:pt idx="0">
                  <c:v>Strain2</c:v>
                </c:pt>
              </c:strCache>
            </c:strRef>
          </c:tx>
          <c:spPr>
            <a:ln w="25400">
              <a:solidFill>
                <a:schemeClr val="tx1"/>
              </a:solidFill>
            </a:ln>
          </c:spPr>
          <c:marker>
            <c:symbol val="circle"/>
            <c:size val="8"/>
            <c:spPr>
              <a:solidFill>
                <a:schemeClr val="tx1"/>
              </a:solidFill>
              <a:ln>
                <a:noFill/>
              </a:ln>
            </c:spPr>
          </c:marker>
          <c:xVal>
            <c:numRef>
              <c:f>'OD and biodegradation test'!$R$16:$Y$16</c:f>
              <c:numCache>
                <c:formatCode>General</c:formatCode>
                <c:ptCount val="8"/>
                <c:pt idx="0">
                  <c:v>0</c:v>
                </c:pt>
                <c:pt idx="1">
                  <c:v>4.9117665036674802</c:v>
                </c:pt>
                <c:pt idx="2">
                  <c:v>22.697585574572098</c:v>
                </c:pt>
                <c:pt idx="3">
                  <c:v>28.834779951100199</c:v>
                </c:pt>
                <c:pt idx="4">
                  <c:v>42.886552567237104</c:v>
                </c:pt>
                <c:pt idx="5">
                  <c:v>48.902017114914401</c:v>
                </c:pt>
                <c:pt idx="6">
                  <c:v>62.932396088019502</c:v>
                </c:pt>
                <c:pt idx="7">
                  <c:v>67.003606356968206</c:v>
                </c:pt>
              </c:numCache>
            </c:numRef>
          </c:xVal>
          <c:yVal>
            <c:numRef>
              <c:f>'OD and biodegradation test'!$R$17:$Y$17</c:f>
              <c:numCache>
                <c:formatCode>General</c:formatCode>
                <c:ptCount val="8"/>
                <c:pt idx="0">
                  <c:v>0.16532273838630801</c:v>
                </c:pt>
                <c:pt idx="1">
                  <c:v>0.27591564792175999</c:v>
                </c:pt>
                <c:pt idx="2">
                  <c:v>0.46005256723716298</c:v>
                </c:pt>
                <c:pt idx="3">
                  <c:v>0.51586155256723698</c:v>
                </c:pt>
                <c:pt idx="4">
                  <c:v>0.41109443765281101</c:v>
                </c:pt>
                <c:pt idx="5">
                  <c:v>0.3953847799511</c:v>
                </c:pt>
                <c:pt idx="6">
                  <c:v>0.38349663814180901</c:v>
                </c:pt>
                <c:pt idx="7">
                  <c:v>0.40862805623471798</c:v>
                </c:pt>
              </c:numCache>
            </c:numRef>
          </c:yVal>
          <c:smooth val="0"/>
          <c:extLst>
            <c:ext xmlns:c16="http://schemas.microsoft.com/office/drawing/2014/chart" uri="{C3380CC4-5D6E-409C-BE32-E72D297353CC}">
              <c16:uniqueId val="{00000002-1C4D-437B-91E6-6EAFC9F2A7FF}"/>
            </c:ext>
          </c:extLst>
        </c:ser>
        <c:ser>
          <c:idx val="6"/>
          <c:order val="3"/>
          <c:tx>
            <c:strRef>
              <c:f>'OD and biodegradation test'!$J$13</c:f>
              <c:strCache>
                <c:ptCount val="1"/>
              </c:strCache>
            </c:strRef>
          </c:tx>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3-1C4D-437B-91E6-6EAFC9F2A7FF}"/>
            </c:ext>
          </c:extLst>
        </c:ser>
        <c:ser>
          <c:idx val="2"/>
          <c:order val="6"/>
          <c:tx>
            <c:strRef>
              <c:f>'OD and biodegradation test'!$J$13</c:f>
              <c:strCache>
                <c:ptCount val="1"/>
              </c:strCache>
            </c:strRef>
          </c:tx>
          <c:marker>
            <c:symbol val="circle"/>
            <c:size val="5"/>
            <c:spPr>
              <a:solidFill>
                <a:schemeClr val="accent3"/>
              </a:solidFill>
              <a:ln w="9525">
                <a:solidFill>
                  <a:schemeClr val="accent3"/>
                </a:solidFill>
              </a:ln>
              <a:effectLst/>
            </c:spPr>
          </c:marker>
          <c:xVal>
            <c:numRef>
              <c:f>'OD and biodegradation test'!$L$13:$N$13</c:f>
              <c:numCache>
                <c:formatCode>General</c:formatCode>
                <c:ptCount val="3"/>
              </c:numCache>
            </c:numRef>
          </c:xVal>
          <c:yVal>
            <c:numRef>
              <c:f>'OD and biodegradation test'!$L$14:$N$14</c:f>
              <c:numCache>
                <c:formatCode>General</c:formatCode>
                <c:ptCount val="3"/>
              </c:numCache>
            </c:numRef>
          </c:yVal>
          <c:smooth val="0"/>
          <c:extLst>
            <c:ext xmlns:c16="http://schemas.microsoft.com/office/drawing/2014/chart" uri="{C3380CC4-5D6E-409C-BE32-E72D297353CC}">
              <c16:uniqueId val="{00000004-1C4D-437B-91E6-6EAFC9F2A7FF}"/>
            </c:ext>
          </c:extLst>
        </c:ser>
        <c:dLbls>
          <c:showLegendKey val="0"/>
          <c:showVal val="0"/>
          <c:showCatName val="0"/>
          <c:showSerName val="0"/>
          <c:showPercent val="0"/>
          <c:showBubbleSize val="0"/>
        </c:dLbls>
        <c:axId val="1114243935"/>
        <c:axId val="388603983"/>
      </c:scatterChart>
      <c:scatterChart>
        <c:scatterStyle val="lineMarker"/>
        <c:varyColors val="0"/>
        <c:ser>
          <c:idx val="7"/>
          <c:order val="4"/>
          <c:tx>
            <c:strRef>
              <c:f>'OD and biodegradation test'!$J$19</c:f>
              <c:strCache>
                <c:ptCount val="1"/>
                <c:pt idx="0">
                  <c:v>Strain1</c:v>
                </c:pt>
              </c:strCache>
            </c:strRef>
          </c:tx>
          <c:xVal>
            <c:numRef>
              <c:f>'OD and biodegradation test'!$R$13:$Y$13</c:f>
              <c:numCache>
                <c:formatCode>General</c:formatCode>
                <c:ptCount val="8"/>
              </c:numCache>
            </c:numRef>
          </c:xVal>
          <c:yVal>
            <c:numRef>
              <c:f>'OD and biodegradation test'!$R$14:$Y$14</c:f>
              <c:numCache>
                <c:formatCode>General</c:formatCode>
                <c:ptCount val="8"/>
              </c:numCache>
            </c:numRef>
          </c:yVal>
          <c:smooth val="0"/>
          <c:extLst>
            <c:ext xmlns:c16="http://schemas.microsoft.com/office/drawing/2014/chart" uri="{C3380CC4-5D6E-409C-BE32-E72D297353CC}">
              <c16:uniqueId val="{00000005-1C4D-437B-91E6-6EAFC9F2A7FF}"/>
            </c:ext>
          </c:extLst>
        </c:ser>
        <c:ser>
          <c:idx val="0"/>
          <c:order val="5"/>
          <c:tx>
            <c:strRef>
              <c:f>'OD and biodegradation test'!$J$16</c:f>
              <c:strCache>
                <c:ptCount val="1"/>
                <c:pt idx="0">
                  <c:v>Strain2</c:v>
                </c:pt>
              </c:strCache>
            </c:strRef>
          </c:tx>
          <c:spPr>
            <a:ln w="25400">
              <a:solidFill>
                <a:srgbClr val="FF0000"/>
              </a:solidFill>
            </a:ln>
          </c:spPr>
          <c:marker>
            <c:symbol val="circle"/>
            <c:size val="8"/>
            <c:spPr>
              <a:solidFill>
                <a:srgbClr val="FF0000"/>
              </a:solidFill>
              <a:ln w="9525">
                <a:noFill/>
              </a:ln>
              <a:effectLst/>
            </c:spPr>
          </c:marker>
          <c:xVal>
            <c:numRef>
              <c:f>'OD and biodegradation test'!$L$16:$O$16</c:f>
              <c:numCache>
                <c:formatCode>General</c:formatCode>
                <c:ptCount val="4"/>
                <c:pt idx="0">
                  <c:v>0</c:v>
                </c:pt>
                <c:pt idx="1">
                  <c:v>22</c:v>
                </c:pt>
                <c:pt idx="2">
                  <c:v>42</c:v>
                </c:pt>
                <c:pt idx="3">
                  <c:v>67</c:v>
                </c:pt>
              </c:numCache>
            </c:numRef>
          </c:xVal>
          <c:yVal>
            <c:numRef>
              <c:f>'OD and biodegradation test'!$L$17:$O$17</c:f>
              <c:numCache>
                <c:formatCode>General</c:formatCode>
                <c:ptCount val="4"/>
                <c:pt idx="0">
                  <c:v>27</c:v>
                </c:pt>
                <c:pt idx="1">
                  <c:v>0</c:v>
                </c:pt>
                <c:pt idx="2">
                  <c:v>0</c:v>
                </c:pt>
                <c:pt idx="3">
                  <c:v>0</c:v>
                </c:pt>
              </c:numCache>
            </c:numRef>
          </c:yVal>
          <c:smooth val="0"/>
          <c:extLst>
            <c:ext xmlns:c16="http://schemas.microsoft.com/office/drawing/2014/chart" uri="{C3380CC4-5D6E-409C-BE32-E72D297353CC}">
              <c16:uniqueId val="{00000006-1C4D-437B-91E6-6EAFC9F2A7FF}"/>
            </c:ext>
          </c:extLst>
        </c:ser>
        <c:dLbls>
          <c:showLegendKey val="0"/>
          <c:showVal val="0"/>
          <c:showCatName val="0"/>
          <c:showSerName val="0"/>
          <c:showPercent val="0"/>
          <c:showBubbleSize val="0"/>
        </c:dLbls>
        <c:axId val="388814975"/>
        <c:axId val="388814559"/>
      </c:scatterChart>
      <c:valAx>
        <c:axId val="1114243935"/>
        <c:scaling>
          <c:orientation val="minMax"/>
          <c:max val="70"/>
          <c:min val="0"/>
        </c:scaling>
        <c:delete val="0"/>
        <c:axPos val="b"/>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altLang="zh-CN" sz="1400">
                    <a:solidFill>
                      <a:schemeClr val="tx1"/>
                    </a:solidFill>
                    <a:latin typeface="Times New Roman" panose="02020603050405020304" pitchFamily="18" charset="0"/>
                    <a:cs typeface="Times New Roman" panose="02020603050405020304" pitchFamily="18" charset="0"/>
                  </a:rPr>
                  <a:t>Time [hour]</a:t>
                </a:r>
                <a:endParaRPr lang="zh-CN" altLang="en-US" sz="1400">
                  <a:solidFill>
                    <a:schemeClr val="tx1"/>
                  </a:solidFill>
                  <a:latin typeface="Times New Roman" panose="02020603050405020304" pitchFamily="18" charset="0"/>
                  <a:cs typeface="Times New Roman" panose="02020603050405020304" pitchFamily="18" charset="0"/>
                </a:endParaRPr>
              </a:p>
            </c:rich>
          </c:tx>
          <c:overlay val="0"/>
          <c:spPr>
            <a:noFill/>
            <a:ln>
              <a:noFill/>
            </a:ln>
            <a:effectLst/>
          </c:spPr>
        </c:title>
        <c:numFmt formatCode="General" sourceLinked="1"/>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388603983"/>
        <c:crosses val="autoZero"/>
        <c:crossBetween val="midCat"/>
      </c:valAx>
      <c:valAx>
        <c:axId val="388603983"/>
        <c:scaling>
          <c:orientation val="minMax"/>
          <c:max val="0.60000000000000009"/>
          <c:min val="0"/>
        </c:scaling>
        <c:delete val="0"/>
        <c:axPos val="l"/>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altLang="zh-CN" sz="1400">
                    <a:solidFill>
                      <a:schemeClr val="tx1"/>
                    </a:solidFill>
                    <a:latin typeface="Times New Roman" panose="02020603050405020304" pitchFamily="18" charset="0"/>
                    <a:cs typeface="Times New Roman" panose="02020603050405020304" pitchFamily="18" charset="0"/>
                  </a:rPr>
                  <a:t>OD</a:t>
                </a:r>
                <a:r>
                  <a:rPr lang="en-US" altLang="zh-CN" sz="1400" baseline="0">
                    <a:solidFill>
                      <a:schemeClr val="tx1"/>
                    </a:solidFill>
                    <a:latin typeface="Times New Roman" panose="02020603050405020304" pitchFamily="18" charset="0"/>
                    <a:cs typeface="Times New Roman" panose="02020603050405020304" pitchFamily="18" charset="0"/>
                  </a:rPr>
                  <a:t> [Bacteria density]</a:t>
                </a:r>
                <a:endParaRPr lang="zh-CN" altLang="en-US" sz="1400">
                  <a:solidFill>
                    <a:schemeClr val="tx1"/>
                  </a:solidFill>
                  <a:latin typeface="Times New Roman" panose="02020603050405020304" pitchFamily="18" charset="0"/>
                  <a:cs typeface="Times New Roman" panose="02020603050405020304" pitchFamily="18" charset="0"/>
                </a:endParaRPr>
              </a:p>
            </c:rich>
          </c:tx>
          <c:overlay val="0"/>
          <c:spPr>
            <a:noFill/>
            <a:ln>
              <a:noFill/>
            </a:ln>
            <a:effectLst/>
          </c:spPr>
        </c:title>
        <c:numFmt formatCode="General" sourceLinked="1"/>
        <c:majorTickMark val="in"/>
        <c:minorTickMark val="none"/>
        <c:tickLblPos val="low"/>
        <c:spPr>
          <a:noFill/>
          <a:ln w="25400" cap="flat" cmpd="sng" algn="ctr">
            <a:solidFill>
              <a:schemeClr val="tx1"/>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114243935"/>
        <c:crosses val="autoZero"/>
        <c:crossBetween val="midCat"/>
      </c:valAx>
      <c:valAx>
        <c:axId val="388814559"/>
        <c:scaling>
          <c:orientation val="minMax"/>
        </c:scaling>
        <c:delete val="0"/>
        <c:axPos val="r"/>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baseline="0">
                    <a:solidFill>
                      <a:srgbClr val="FF0000"/>
                    </a:solidFill>
                    <a:latin typeface="Times New Roman" panose="02020603050405020304" pitchFamily="18" charset="0"/>
                    <a:ea typeface="+mn-ea"/>
                    <a:cs typeface="Times New Roman" panose="02020603050405020304" pitchFamily="18" charset="0"/>
                  </a:defRPr>
                </a:pPr>
                <a:r>
                  <a:rPr lang="en-US" altLang="zh-CN" sz="1400" b="0">
                    <a:solidFill>
                      <a:srgbClr val="FF0000"/>
                    </a:solidFill>
                    <a:latin typeface="Times New Roman" panose="02020603050405020304" pitchFamily="18" charset="0"/>
                    <a:cs typeface="Times New Roman" panose="02020603050405020304" pitchFamily="18" charset="0"/>
                  </a:rPr>
                  <a:t>Toluene </a:t>
                </a:r>
                <a:r>
                  <a:rPr lang="en-US" sz="1400" b="0">
                    <a:solidFill>
                      <a:srgbClr val="FF0000"/>
                    </a:solidFill>
                    <a:latin typeface="Times New Roman" panose="02020603050405020304" pitchFamily="18" charset="0"/>
                    <a:cs typeface="Times New Roman" panose="02020603050405020304" pitchFamily="18" charset="0"/>
                  </a:rPr>
                  <a:t>concentration</a:t>
                </a:r>
                <a:r>
                  <a:rPr lang="en-US" sz="1400" b="0" baseline="0">
                    <a:solidFill>
                      <a:srgbClr val="FF0000"/>
                    </a:solidFill>
                    <a:latin typeface="Times New Roman" panose="02020603050405020304" pitchFamily="18" charset="0"/>
                    <a:cs typeface="Times New Roman" panose="02020603050405020304" pitchFamily="18" charset="0"/>
                  </a:rPr>
                  <a:t> </a:t>
                </a:r>
                <a:r>
                  <a:rPr lang="en-US" altLang="zh-CN" sz="1400" b="0" baseline="0">
                    <a:solidFill>
                      <a:srgbClr val="FF0000"/>
                    </a:solidFill>
                    <a:latin typeface="Times New Roman" panose="02020603050405020304" pitchFamily="18" charset="0"/>
                    <a:cs typeface="Times New Roman" panose="02020603050405020304" pitchFamily="18" charset="0"/>
                  </a:rPr>
                  <a:t>[mg/L]</a:t>
                </a:r>
                <a:endParaRPr lang="zh-CN" altLang="en-US" sz="1400" b="0">
                  <a:solidFill>
                    <a:srgbClr val="FF0000"/>
                  </a:solidFill>
                  <a:latin typeface="Times New Roman" panose="02020603050405020304" pitchFamily="18" charset="0"/>
                  <a:cs typeface="Times New Roman" panose="02020603050405020304" pitchFamily="18" charset="0"/>
                </a:endParaRPr>
              </a:p>
            </c:rich>
          </c:tx>
          <c:overlay val="0"/>
        </c:title>
        <c:numFmt formatCode="General" sourceLinked="1"/>
        <c:majorTickMark val="in"/>
        <c:minorTickMark val="none"/>
        <c:tickLblPos val="nextTo"/>
        <c:spPr>
          <a:noFill/>
          <a:ln w="25400" cap="flat" cmpd="sng" algn="ctr">
            <a:solidFill>
              <a:srgbClr val="FF0000"/>
            </a:solidFill>
            <a:round/>
          </a:ln>
          <a:effectLst/>
        </c:spPr>
        <c:txPr>
          <a:bodyPr rot="-60000000" spcFirstLastPara="1" vertOverflow="ellipsis" vert="horz" wrap="square" anchor="ctr" anchorCtr="1"/>
          <a:lstStyle/>
          <a:p>
            <a:pPr>
              <a:defRPr sz="1100" b="0" i="0" u="none" strike="noStrike" kern="1200" baseline="0">
                <a:solidFill>
                  <a:srgbClr val="FF0000"/>
                </a:solidFill>
                <a:latin typeface="Times New Roman" panose="02020603050405020304" pitchFamily="18" charset="0"/>
                <a:ea typeface="+mn-ea"/>
                <a:cs typeface="Times New Roman" panose="02020603050405020304" pitchFamily="18" charset="0"/>
              </a:defRPr>
            </a:pPr>
            <a:endParaRPr lang="en-US"/>
          </a:p>
        </c:txPr>
        <c:crossAx val="388814975"/>
        <c:crosses val="max"/>
        <c:crossBetween val="midCat"/>
      </c:valAx>
      <c:valAx>
        <c:axId val="388814975"/>
        <c:scaling>
          <c:orientation val="minMax"/>
        </c:scaling>
        <c:delete val="1"/>
        <c:axPos val="b"/>
        <c:numFmt formatCode="General" sourceLinked="1"/>
        <c:majorTickMark val="out"/>
        <c:minorTickMark val="none"/>
        <c:tickLblPos val="nextTo"/>
        <c:crossAx val="388814559"/>
        <c:crosses val="autoZero"/>
        <c:crossBetween val="midCat"/>
      </c:valAx>
      <c:spPr>
        <a:noFill/>
        <a:ln w="25400">
          <a:solidFill>
            <a:schemeClr val="tx1"/>
          </a:solidFill>
        </a:ln>
      </c:spPr>
    </c:plotArea>
    <c:plotVisOnly val="1"/>
    <c:dispBlanksAs val="gap"/>
    <c:showDLblsOverMax val="0"/>
    <c:extLst/>
  </c:chart>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3"/>
          <c:order val="0"/>
          <c:spPr>
            <a:ln w="19050" cap="rnd">
              <a:solidFill>
                <a:schemeClr val="tx1"/>
              </a:solidFill>
              <a:prstDash val="dash"/>
              <a:round/>
            </a:ln>
            <a:effectLst/>
          </c:spPr>
          <c:marker>
            <c:symbol val="none"/>
          </c:marker>
          <c:xVal>
            <c:numRef>
              <c:f>total!$Y$7:$Y$8</c:f>
              <c:numCache>
                <c:formatCode>General</c:formatCode>
                <c:ptCount val="2"/>
                <c:pt idx="0">
                  <c:v>0.1</c:v>
                </c:pt>
                <c:pt idx="1">
                  <c:v>10000</c:v>
                </c:pt>
              </c:numCache>
            </c:numRef>
          </c:xVal>
          <c:yVal>
            <c:numRef>
              <c:f>total!$Z$7:$Z$8</c:f>
              <c:numCache>
                <c:formatCode>General</c:formatCode>
                <c:ptCount val="2"/>
                <c:pt idx="0">
                  <c:v>1.2999999999999999E-2</c:v>
                </c:pt>
                <c:pt idx="1">
                  <c:v>1.2999999999999999E-2</c:v>
                </c:pt>
              </c:numCache>
            </c:numRef>
          </c:yVal>
          <c:smooth val="1"/>
          <c:extLst>
            <c:ext xmlns:c16="http://schemas.microsoft.com/office/drawing/2014/chart" uri="{C3380CC4-5D6E-409C-BE32-E72D297353CC}">
              <c16:uniqueId val="{00000000-AD0A-4482-ABE8-F9B3345076F9}"/>
            </c:ext>
          </c:extLst>
        </c:ser>
        <c:ser>
          <c:idx val="2"/>
          <c:order val="1"/>
          <c:spPr>
            <a:ln w="19050" cap="rnd">
              <a:solidFill>
                <a:schemeClr val="tx1"/>
              </a:solidFill>
              <a:prstDash val="dash"/>
              <a:round/>
            </a:ln>
            <a:effectLst/>
          </c:spPr>
          <c:marker>
            <c:symbol val="none"/>
          </c:marker>
          <c:xVal>
            <c:numRef>
              <c:f>total!$Y$5:$Y$6</c:f>
              <c:numCache>
                <c:formatCode>General</c:formatCode>
                <c:ptCount val="2"/>
                <c:pt idx="0">
                  <c:v>0.1</c:v>
                </c:pt>
                <c:pt idx="1">
                  <c:v>10000</c:v>
                </c:pt>
              </c:numCache>
            </c:numRef>
          </c:xVal>
          <c:yVal>
            <c:numRef>
              <c:f>total!$Z$5:$Z$6</c:f>
              <c:numCache>
                <c:formatCode>General</c:formatCode>
                <c:ptCount val="2"/>
                <c:pt idx="0">
                  <c:v>1.1000000000000001</c:v>
                </c:pt>
                <c:pt idx="1">
                  <c:v>1.1000000000000001</c:v>
                </c:pt>
              </c:numCache>
            </c:numRef>
          </c:yVal>
          <c:smooth val="1"/>
          <c:extLst>
            <c:ext xmlns:c16="http://schemas.microsoft.com/office/drawing/2014/chart" uri="{C3380CC4-5D6E-409C-BE32-E72D297353CC}">
              <c16:uniqueId val="{00000001-AD0A-4482-ABE8-F9B3345076F9}"/>
            </c:ext>
          </c:extLst>
        </c:ser>
        <c:ser>
          <c:idx val="0"/>
          <c:order val="2"/>
          <c:tx>
            <c:strRef>
              <c:f>total!$H$3</c:f>
              <c:strCache>
                <c:ptCount val="1"/>
                <c:pt idx="0">
                  <c:v>0.1 M NaCl</c:v>
                </c:pt>
              </c:strCache>
            </c:strRef>
          </c:tx>
          <c:spPr>
            <a:ln w="19050" cap="rnd">
              <a:noFill/>
              <a:round/>
            </a:ln>
            <a:effectLst/>
          </c:spPr>
          <c:marker>
            <c:symbol val="circle"/>
            <c:size val="5"/>
            <c:spPr>
              <a:solidFill>
                <a:schemeClr val="accent6">
                  <a:lumMod val="75000"/>
                </a:schemeClr>
              </a:solidFill>
              <a:ln w="9525">
                <a:noFill/>
              </a:ln>
              <a:effectLst/>
            </c:spPr>
          </c:marker>
          <c:xVal>
            <c:numRef>
              <c:f>total!$H$10:$H$49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total!$M$10:$M$49</c:f>
              <c:numCache>
                <c:formatCode>General</c:formatCode>
                <c:ptCount val="40"/>
                <c:pt idx="0">
                  <c:v>1.1372902129355722</c:v>
                </c:pt>
                <c:pt idx="1">
                  <c:v>1.1344206496492633</c:v>
                </c:pt>
                <c:pt idx="2">
                  <c:v>1.1311473849852605</c:v>
                </c:pt>
                <c:pt idx="3">
                  <c:v>1.1280431043047237</c:v>
                </c:pt>
                <c:pt idx="4">
                  <c:v>1.1252514341689837</c:v>
                </c:pt>
                <c:pt idx="5">
                  <c:v>1.1228936174697091</c:v>
                </c:pt>
                <c:pt idx="6">
                  <c:v>1.121016618993987</c:v>
                </c:pt>
                <c:pt idx="7">
                  <c:v>1.1195050731644671</c:v>
                </c:pt>
                <c:pt idx="8">
                  <c:v>1.1183426274564383</c:v>
                </c:pt>
                <c:pt idx="9">
                  <c:v>1.1180408559013457</c:v>
                </c:pt>
                <c:pt idx="10">
                  <c:v>1.1167175099502473</c:v>
                </c:pt>
                <c:pt idx="11">
                  <c:v>1.1156197996683996</c:v>
                </c:pt>
                <c:pt idx="12">
                  <c:v>1.1147385651855304</c:v>
                </c:pt>
                <c:pt idx="13">
                  <c:v>1.1139231750532201</c:v>
                </c:pt>
                <c:pt idx="14">
                  <c:v>1.1132454641893843</c:v>
                </c:pt>
                <c:pt idx="15">
                  <c:v>1.112646762509266</c:v>
                </c:pt>
                <c:pt idx="16">
                  <c:v>1.1122094983879016</c:v>
                </c:pt>
                <c:pt idx="17">
                  <c:v>1.1112589881453836</c:v>
                </c:pt>
                <c:pt idx="18">
                  <c:v>1.1098988457991534</c:v>
                </c:pt>
                <c:pt idx="19">
                  <c:v>1.1094323165941158</c:v>
                </c:pt>
                <c:pt idx="20">
                  <c:v>1.1092827441028092</c:v>
                </c:pt>
                <c:pt idx="21">
                  <c:v>1.1095406863359873</c:v>
                </c:pt>
                <c:pt idx="22">
                  <c:v>1.11037227009287</c:v>
                </c:pt>
                <c:pt idx="23">
                  <c:v>1.111619676143665</c:v>
                </c:pt>
                <c:pt idx="24">
                  <c:v>1.1127094724121034</c:v>
                </c:pt>
                <c:pt idx="25">
                  <c:v>1.1134740402892154</c:v>
                </c:pt>
                <c:pt idx="26">
                  <c:v>1.1138675752065652</c:v>
                </c:pt>
                <c:pt idx="27">
                  <c:v>1.1138553388773915</c:v>
                </c:pt>
                <c:pt idx="28">
                  <c:v>1.1135297444515007</c:v>
                </c:pt>
                <c:pt idx="29">
                  <c:v>1.1130046094891455</c:v>
                </c:pt>
                <c:pt idx="30">
                  <c:v>1.1120484115545144</c:v>
                </c:pt>
                <c:pt idx="31">
                  <c:v>1.1112369545344138</c:v>
                </c:pt>
                <c:pt idx="32">
                  <c:v>1.1100586783466537</c:v>
                </c:pt>
                <c:pt idx="33">
                  <c:v>1.1091998097659757</c:v>
                </c:pt>
                <c:pt idx="34">
                  <c:v>1.1083587711762468</c:v>
                </c:pt>
                <c:pt idx="35">
                  <c:v>1.1077245359470786</c:v>
                </c:pt>
                <c:pt idx="36">
                  <c:v>1.1071549366365336</c:v>
                </c:pt>
                <c:pt idx="37">
                  <c:v>1.1066292268846112</c:v>
                </c:pt>
                <c:pt idx="38">
                  <c:v>1.1051552350875318</c:v>
                </c:pt>
                <c:pt idx="39">
                  <c:v>1.1042824608367212</c:v>
                </c:pt>
              </c:numCache>
            </c:numRef>
          </c:yVal>
          <c:smooth val="1"/>
          <c:extLst>
            <c:ext xmlns:c16="http://schemas.microsoft.com/office/drawing/2014/chart" uri="{C3380CC4-5D6E-409C-BE32-E72D297353CC}">
              <c16:uniqueId val="{00000002-AD0A-4482-ABE8-F9B3345076F9}"/>
            </c:ext>
          </c:extLst>
        </c:ser>
        <c:ser>
          <c:idx val="1"/>
          <c:order val="3"/>
          <c:tx>
            <c:strRef>
              <c:f>total!$AD$3</c:f>
              <c:strCache>
                <c:ptCount val="1"/>
                <c:pt idx="0">
                  <c:v>0.001 M NaCl</c:v>
                </c:pt>
              </c:strCache>
            </c:strRef>
          </c:tx>
          <c:spPr>
            <a:ln w="19050" cap="rnd">
              <a:noFill/>
              <a:round/>
            </a:ln>
            <a:effectLst/>
          </c:spPr>
          <c:marker>
            <c:symbol val="square"/>
            <c:size val="4"/>
            <c:spPr>
              <a:solidFill>
                <a:schemeClr val="accent2"/>
              </a:solidFill>
              <a:ln w="9525">
                <a:solidFill>
                  <a:schemeClr val="accent2"/>
                </a:solidFill>
              </a:ln>
              <a:effectLst/>
            </c:spPr>
          </c:marker>
          <c:xVal>
            <c:numRef>
              <c:f>total!$AD$10:$AD$49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total!$AI$10:$AI$49</c:f>
              <c:numCache>
                <c:formatCode>General</c:formatCode>
                <c:ptCount val="40"/>
                <c:pt idx="0">
                  <c:v>1.8468901107792948E-2</c:v>
                </c:pt>
                <c:pt idx="1">
                  <c:v>1.8985070276733036E-2</c:v>
                </c:pt>
                <c:pt idx="2">
                  <c:v>1.9520462072242367E-2</c:v>
                </c:pt>
                <c:pt idx="3">
                  <c:v>2.006610307633629E-2</c:v>
                </c:pt>
                <c:pt idx="4">
                  <c:v>2.0580210479360844E-2</c:v>
                </c:pt>
                <c:pt idx="5">
                  <c:v>2.1029434770598442E-2</c:v>
                </c:pt>
                <c:pt idx="6">
                  <c:v>2.1404710387747532E-2</c:v>
                </c:pt>
                <c:pt idx="7">
                  <c:v>2.1715226487385719E-2</c:v>
                </c:pt>
                <c:pt idx="8">
                  <c:v>2.1525526534326194E-2</c:v>
                </c:pt>
                <c:pt idx="9">
                  <c:v>2.1683440043883527E-2</c:v>
                </c:pt>
                <c:pt idx="10">
                  <c:v>2.1835424465019775E-2</c:v>
                </c:pt>
                <c:pt idx="11">
                  <c:v>2.1990875718249592E-2</c:v>
                </c:pt>
                <c:pt idx="12">
                  <c:v>2.2103646572225293E-2</c:v>
                </c:pt>
                <c:pt idx="13">
                  <c:v>2.2209009735806105E-2</c:v>
                </c:pt>
                <c:pt idx="14">
                  <c:v>2.2318443711117016E-2</c:v>
                </c:pt>
                <c:pt idx="15">
                  <c:v>2.243106143816492E-2</c:v>
                </c:pt>
                <c:pt idx="16">
                  <c:v>2.2544287902372909E-2</c:v>
                </c:pt>
                <c:pt idx="17">
                  <c:v>2.2643713758029572E-2</c:v>
                </c:pt>
                <c:pt idx="18">
                  <c:v>2.273692032564846E-2</c:v>
                </c:pt>
                <c:pt idx="19">
                  <c:v>2.2825559456791562E-2</c:v>
                </c:pt>
                <c:pt idx="20">
                  <c:v>2.2904185382318431E-2</c:v>
                </c:pt>
                <c:pt idx="21">
                  <c:v>2.298009206096591E-2</c:v>
                </c:pt>
                <c:pt idx="22">
                  <c:v>2.3055500709713021E-2</c:v>
                </c:pt>
                <c:pt idx="23">
                  <c:v>2.3133748764666485E-2</c:v>
                </c:pt>
                <c:pt idx="24">
                  <c:v>2.3212397792565329E-2</c:v>
                </c:pt>
                <c:pt idx="25">
                  <c:v>2.3286218843211179E-2</c:v>
                </c:pt>
                <c:pt idx="26">
                  <c:v>2.3359037757780858E-2</c:v>
                </c:pt>
                <c:pt idx="27">
                  <c:v>2.3428621811414016E-2</c:v>
                </c:pt>
                <c:pt idx="28">
                  <c:v>2.3493146196318048E-2</c:v>
                </c:pt>
                <c:pt idx="29">
                  <c:v>2.3562909883364846E-2</c:v>
                </c:pt>
                <c:pt idx="30">
                  <c:v>2.3635782320812579E-2</c:v>
                </c:pt>
                <c:pt idx="31">
                  <c:v>2.3700689739815827E-2</c:v>
                </c:pt>
                <c:pt idx="32">
                  <c:v>2.3779420179773213E-2</c:v>
                </c:pt>
                <c:pt idx="33">
                  <c:v>2.3867337559948052E-2</c:v>
                </c:pt>
                <c:pt idx="34">
                  <c:v>2.3978659897627156E-2</c:v>
                </c:pt>
                <c:pt idx="35">
                  <c:v>2.4125820967240801E-2</c:v>
                </c:pt>
                <c:pt idx="36">
                  <c:v>2.4317175234779598E-2</c:v>
                </c:pt>
                <c:pt idx="37">
                  <c:v>2.455596736380793E-2</c:v>
                </c:pt>
                <c:pt idx="38">
                  <c:v>2.5034324391110693E-2</c:v>
                </c:pt>
                <c:pt idx="39">
                  <c:v>2.5318107416068835E-2</c:v>
                </c:pt>
              </c:numCache>
            </c:numRef>
          </c:yVal>
          <c:smooth val="1"/>
          <c:extLst>
            <c:ext xmlns:c16="http://schemas.microsoft.com/office/drawing/2014/chart" uri="{C3380CC4-5D6E-409C-BE32-E72D297353CC}">
              <c16:uniqueId val="{00000003-AD0A-4482-ABE8-F9B3345076F9}"/>
            </c:ext>
          </c:extLst>
        </c:ser>
        <c:dLbls>
          <c:showLegendKey val="0"/>
          <c:showVal val="0"/>
          <c:showCatName val="0"/>
          <c:showSerName val="0"/>
          <c:showPercent val="0"/>
          <c:showBubbleSize val="0"/>
        </c:dLbls>
        <c:axId val="1917011760"/>
        <c:axId val="1919644208"/>
      </c:scatterChart>
      <c:valAx>
        <c:axId val="1917011760"/>
        <c:scaling>
          <c:logBase val="10"/>
          <c:orientation val="minMax"/>
          <c:max val="10000"/>
        </c:scaling>
        <c:delete val="0"/>
        <c:axPos val="b"/>
        <c:title>
          <c:tx>
            <c:rich>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sz="1400">
                    <a:solidFill>
                      <a:schemeClr val="tx1"/>
                    </a:solidFill>
                    <a:latin typeface="Times New Roman" panose="02020603050405020304" pitchFamily="18" charset="0"/>
                    <a:cs typeface="Times New Roman" panose="02020603050405020304" pitchFamily="18" charset="0"/>
                  </a:rPr>
                  <a:t>Frequency(Hz)</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title>
        <c:numFmt formatCode="General" sourceLinked="0"/>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crossAx val="1919644208"/>
        <c:crossesAt val="-0.1"/>
        <c:crossBetween val="midCat"/>
      </c:valAx>
      <c:valAx>
        <c:axId val="1919644208"/>
        <c:scaling>
          <c:orientation val="minMax"/>
          <c:max val="1.2"/>
          <c:min val="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b="0" i="0" baseline="0">
                    <a:solidFill>
                      <a:schemeClr val="tx1"/>
                    </a:solidFill>
                    <a:effectLst/>
                    <a:latin typeface="Times New Roman" panose="02020603050405020304" pitchFamily="18" charset="0"/>
                    <a:cs typeface="Times New Roman" panose="02020603050405020304" pitchFamily="18" charset="0"/>
                  </a:rPr>
                  <a:t>In-phase conductivity </a:t>
                </a:r>
                <a:r>
                  <a:rPr lang="el-GR" sz="1400" b="0" i="1" baseline="0">
                    <a:solidFill>
                      <a:schemeClr val="tx1"/>
                    </a:solidFill>
                    <a:effectLst/>
                    <a:latin typeface="Times New Roman" panose="02020603050405020304" pitchFamily="18" charset="0"/>
                    <a:cs typeface="Times New Roman" panose="02020603050405020304" pitchFamily="18" charset="0"/>
                  </a:rPr>
                  <a:t>σ</a:t>
                </a:r>
                <a:r>
                  <a:rPr lang="el-GR" sz="1400" b="0" i="0" baseline="0">
                    <a:solidFill>
                      <a:schemeClr val="tx1"/>
                    </a:solidFill>
                    <a:effectLst/>
                    <a:latin typeface="Times New Roman" panose="02020603050405020304" pitchFamily="18" charset="0"/>
                    <a:cs typeface="Times New Roman" panose="02020603050405020304" pitchFamily="18" charset="0"/>
                  </a:rPr>
                  <a:t>′</a:t>
                </a:r>
                <a:r>
                  <a:rPr lang="en-US" sz="1400" b="0" i="0" baseline="0">
                    <a:solidFill>
                      <a:schemeClr val="tx1"/>
                    </a:solidFill>
                    <a:effectLst/>
                    <a:latin typeface="Times New Roman" panose="02020603050405020304" pitchFamily="18" charset="0"/>
                    <a:cs typeface="Times New Roman" panose="02020603050405020304" pitchFamily="18" charset="0"/>
                  </a:rPr>
                  <a:t> (Sm</a:t>
                </a:r>
                <a:r>
                  <a:rPr lang="en-US" sz="1400" b="0" i="0" baseline="30000">
                    <a:solidFill>
                      <a:schemeClr val="tx1"/>
                    </a:solidFill>
                    <a:effectLst/>
                    <a:latin typeface="Times New Roman" panose="02020603050405020304" pitchFamily="18" charset="0"/>
                    <a:cs typeface="Times New Roman" panose="02020603050405020304" pitchFamily="18" charset="0"/>
                  </a:rPr>
                  <a:t>-1</a:t>
                </a:r>
                <a:r>
                  <a:rPr lang="en-US" sz="1400" b="0" i="0" baseline="0">
                    <a:solidFill>
                      <a:schemeClr val="tx1"/>
                    </a:solidFill>
                    <a:effectLst/>
                    <a:latin typeface="Times New Roman" panose="02020603050405020304" pitchFamily="18" charset="0"/>
                    <a:cs typeface="Times New Roman" panose="02020603050405020304" pitchFamily="18" charset="0"/>
                  </a:rPr>
                  <a:t>)</a:t>
                </a:r>
                <a:endParaRPr lang="en-US" sz="800">
                  <a:solidFill>
                    <a:schemeClr val="tx1"/>
                  </a:solidFill>
                  <a:effectLst/>
                  <a:latin typeface="Times New Roman" panose="02020603050405020304" pitchFamily="18" charset="0"/>
                  <a:cs typeface="Times New Roman" panose="02020603050405020304" pitchFamily="18" charset="0"/>
                </a:endParaRPr>
              </a:p>
            </c:rich>
          </c:tx>
          <c:layout>
            <c:manualLayout>
              <c:xMode val="edge"/>
              <c:yMode val="edge"/>
              <c:x val="2.08717231291972E-2"/>
              <c:y val="3.7848008733015158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in"/>
        <c:minorTickMark val="in"/>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917011760"/>
        <c:crossesAt val="0.1"/>
        <c:crossBetween val="midCat"/>
        <c:minorUnit val="0.1"/>
      </c:valAx>
      <c:spPr>
        <a:noFill/>
        <a:ln w="25400">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total!$H$3</c:f>
              <c:strCache>
                <c:ptCount val="1"/>
                <c:pt idx="0">
                  <c:v>0.1 M NaCl</c:v>
                </c:pt>
              </c:strCache>
            </c:strRef>
          </c:tx>
          <c:spPr>
            <a:ln w="19050" cap="rnd">
              <a:noFill/>
              <a:round/>
            </a:ln>
            <a:effectLst/>
          </c:spPr>
          <c:marker>
            <c:symbol val="circle"/>
            <c:size val="7"/>
            <c:spPr>
              <a:solidFill>
                <a:schemeClr val="accent6">
                  <a:lumMod val="75000"/>
                </a:schemeClr>
              </a:solidFill>
              <a:ln w="9525">
                <a:noFill/>
              </a:ln>
              <a:effectLst/>
            </c:spPr>
          </c:marker>
          <c:xVal>
            <c:numRef>
              <c:f>total!$H$10:$H$49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total!$N$10:$N$49</c:f>
              <c:numCache>
                <c:formatCode>General</c:formatCode>
                <c:ptCount val="40"/>
                <c:pt idx="0">
                  <c:v>-4.8459743528931776E-3</c:v>
                </c:pt>
                <c:pt idx="1">
                  <c:v>-7.0109470701669886E-3</c:v>
                </c:pt>
                <c:pt idx="2">
                  <c:v>-8.612008894463008E-3</c:v>
                </c:pt>
                <c:pt idx="3">
                  <c:v>-9.4497821951013989E-3</c:v>
                </c:pt>
                <c:pt idx="4">
                  <c:v>-9.3023287503060242E-3</c:v>
                </c:pt>
                <c:pt idx="5">
                  <c:v>-8.7440486202832943E-3</c:v>
                </c:pt>
                <c:pt idx="6">
                  <c:v>-8.0153064745182856E-3</c:v>
                </c:pt>
                <c:pt idx="7">
                  <c:v>-7.2970565528589987E-3</c:v>
                </c:pt>
                <c:pt idx="8">
                  <c:v>-6.7665880040380759E-3</c:v>
                </c:pt>
                <c:pt idx="9">
                  <c:v>-6.1004849776808033E-3</c:v>
                </c:pt>
                <c:pt idx="10">
                  <c:v>-4.4368341294049899E-3</c:v>
                </c:pt>
                <c:pt idx="11">
                  <c:v>-3.7764798320804593E-3</c:v>
                </c:pt>
                <c:pt idx="12">
                  <c:v>-3.202234323220515E-3</c:v>
                </c:pt>
                <c:pt idx="13">
                  <c:v>-2.6972772001011103E-3</c:v>
                </c:pt>
                <c:pt idx="14">
                  <c:v>-2.2410587948671948E-3</c:v>
                </c:pt>
                <c:pt idx="15">
                  <c:v>-1.8457203426353859E-3</c:v>
                </c:pt>
                <c:pt idx="16">
                  <c:v>-1.5622845947330492E-3</c:v>
                </c:pt>
                <c:pt idx="17">
                  <c:v>-1.4883470587752417E-3</c:v>
                </c:pt>
                <c:pt idx="18">
                  <c:v>-1.377755112994038E-3</c:v>
                </c:pt>
                <c:pt idx="19">
                  <c:v>-1.0838463646725542E-3</c:v>
                </c:pt>
                <c:pt idx="20">
                  <c:v>-6.5112593249068581E-4</c:v>
                </c:pt>
                <c:pt idx="21">
                  <c:v>-1.9594951024798609E-4</c:v>
                </c:pt>
                <c:pt idx="22">
                  <c:v>1.5642369454231064E-4</c:v>
                </c:pt>
                <c:pt idx="23">
                  <c:v>3.5405087834000035E-4</c:v>
                </c:pt>
                <c:pt idx="24">
                  <c:v>1.8060665776286188E-4</c:v>
                </c:pt>
                <c:pt idx="25">
                  <c:v>-2.1710424312061769E-4</c:v>
                </c:pt>
                <c:pt idx="26">
                  <c:v>-8.380230630509447E-4</c:v>
                </c:pt>
                <c:pt idx="27">
                  <c:v>-1.4884132520171808E-3</c:v>
                </c:pt>
                <c:pt idx="28">
                  <c:v>-2.2086658290050628E-3</c:v>
                </c:pt>
                <c:pt idx="29">
                  <c:v>-2.7416371130459896E-3</c:v>
                </c:pt>
                <c:pt idx="30">
                  <c:v>-3.2285632554184744E-3</c:v>
                </c:pt>
                <c:pt idx="31">
                  <c:v>-3.6209779142425806E-3</c:v>
                </c:pt>
                <c:pt idx="32">
                  <c:v>-4.0182905004445034E-3</c:v>
                </c:pt>
                <c:pt idx="33">
                  <c:v>-4.0514158106988987E-3</c:v>
                </c:pt>
                <c:pt idx="34">
                  <c:v>-3.9929021396400508E-3</c:v>
                </c:pt>
                <c:pt idx="35">
                  <c:v>-4.0528121883997448E-3</c:v>
                </c:pt>
                <c:pt idx="36">
                  <c:v>-4.0970678547778208E-3</c:v>
                </c:pt>
                <c:pt idx="37">
                  <c:v>-4.0759175671443125E-3</c:v>
                </c:pt>
                <c:pt idx="38">
                  <c:v>-4.160744131486557E-3</c:v>
                </c:pt>
                <c:pt idx="39">
                  <c:v>-4.4009560592513011E-3</c:v>
                </c:pt>
              </c:numCache>
            </c:numRef>
          </c:yVal>
          <c:smooth val="1"/>
          <c:extLst>
            <c:ext xmlns:c16="http://schemas.microsoft.com/office/drawing/2014/chart" uri="{C3380CC4-5D6E-409C-BE32-E72D297353CC}">
              <c16:uniqueId val="{00000000-739B-4B94-BCA6-83D872CF31C0}"/>
            </c:ext>
          </c:extLst>
        </c:ser>
        <c:ser>
          <c:idx val="1"/>
          <c:order val="1"/>
          <c:tx>
            <c:strRef>
              <c:f>total!$AD$3</c:f>
              <c:strCache>
                <c:ptCount val="1"/>
                <c:pt idx="0">
                  <c:v>0.001 M NaCl</c:v>
                </c:pt>
              </c:strCache>
            </c:strRef>
          </c:tx>
          <c:spPr>
            <a:ln w="19050" cap="rnd">
              <a:noFill/>
              <a:round/>
            </a:ln>
            <a:effectLst/>
          </c:spPr>
          <c:marker>
            <c:symbol val="square"/>
            <c:size val="4"/>
            <c:spPr>
              <a:solidFill>
                <a:schemeClr val="accent2"/>
              </a:solidFill>
              <a:ln w="9525">
                <a:noFill/>
              </a:ln>
              <a:effectLst/>
            </c:spPr>
          </c:marker>
          <c:xVal>
            <c:numRef>
              <c:f>total!$AD$10:$AD$49</c:f>
              <c:numCache>
                <c:formatCode>General</c:formatCode>
                <c:ptCount val="40"/>
                <c:pt idx="0">
                  <c:v>10000</c:v>
                </c:pt>
                <c:pt idx="1">
                  <c:v>7443.8030159999998</c:v>
                </c:pt>
                <c:pt idx="2">
                  <c:v>5541.0203339999998</c:v>
                </c:pt>
                <c:pt idx="3">
                  <c:v>4124.6263879999997</c:v>
                </c:pt>
                <c:pt idx="4">
                  <c:v>3070.290634</c:v>
                </c:pt>
                <c:pt idx="5">
                  <c:v>2285.4638690000002</c:v>
                </c:pt>
                <c:pt idx="6">
                  <c:v>1701.2542840000001</c:v>
                </c:pt>
                <c:pt idx="7">
                  <c:v>1266.380177</c:v>
                </c:pt>
                <c:pt idx="8">
                  <c:v>942.66845799999999</c:v>
                </c:pt>
                <c:pt idx="9">
                  <c:v>701.70383100000004</c:v>
                </c:pt>
                <c:pt idx="10">
                  <c:v>522.33450900000003</c:v>
                </c:pt>
                <c:pt idx="11">
                  <c:v>388.81551999999999</c:v>
                </c:pt>
                <c:pt idx="12">
                  <c:v>289.42661399999997</c:v>
                </c:pt>
                <c:pt idx="13">
                  <c:v>215.44346999999999</c:v>
                </c:pt>
                <c:pt idx="14">
                  <c:v>160.37187499999999</c:v>
                </c:pt>
                <c:pt idx="15">
                  <c:v>119.37766499999999</c:v>
                </c:pt>
                <c:pt idx="16">
                  <c:v>88.862381999999997</c:v>
                </c:pt>
                <c:pt idx="17">
                  <c:v>66.147407000000001</c:v>
                </c:pt>
                <c:pt idx="18">
                  <c:v>49.238827000000001</c:v>
                </c:pt>
                <c:pt idx="19">
                  <c:v>36.652413000000003</c:v>
                </c:pt>
                <c:pt idx="20">
                  <c:v>27.283334</c:v>
                </c:pt>
                <c:pt idx="21">
                  <c:v>20.309176000000001</c:v>
                </c:pt>
                <c:pt idx="22">
                  <c:v>15.117751</c:v>
                </c:pt>
                <c:pt idx="23">
                  <c:v>11.253356</c:v>
                </c:pt>
                <c:pt idx="24">
                  <c:v>8.3767759999999996</c:v>
                </c:pt>
                <c:pt idx="25">
                  <c:v>6.2355070000000001</c:v>
                </c:pt>
                <c:pt idx="26">
                  <c:v>4.6415889999999997</c:v>
                </c:pt>
                <c:pt idx="27">
                  <c:v>3.4551069999999999</c:v>
                </c:pt>
                <c:pt idx="28">
                  <c:v>2.571914</c:v>
                </c:pt>
                <c:pt idx="29">
                  <c:v>1.914482</c:v>
                </c:pt>
                <c:pt idx="30">
                  <c:v>1.425103</c:v>
                </c:pt>
                <c:pt idx="31">
                  <c:v>1.060818</c:v>
                </c:pt>
                <c:pt idx="32">
                  <c:v>0.78965200000000002</c:v>
                </c:pt>
                <c:pt idx="33">
                  <c:v>0.58780200000000005</c:v>
                </c:pt>
                <c:pt idx="34">
                  <c:v>0.43754799999999999</c:v>
                </c:pt>
                <c:pt idx="35">
                  <c:v>0.32570199999999999</c:v>
                </c:pt>
                <c:pt idx="36">
                  <c:v>0.24244599999999999</c:v>
                </c:pt>
                <c:pt idx="37">
                  <c:v>0.18047199999999999</c:v>
                </c:pt>
                <c:pt idx="38">
                  <c:v>0.13433999999999999</c:v>
                </c:pt>
                <c:pt idx="39">
                  <c:v>0.1</c:v>
                </c:pt>
              </c:numCache>
            </c:numRef>
          </c:xVal>
          <c:yVal>
            <c:numRef>
              <c:f>total!$AJ$10:$AJ$49</c:f>
              <c:numCache>
                <c:formatCode>General</c:formatCode>
                <c:ptCount val="40"/>
                <c:pt idx="0">
                  <c:v>2.3879429876568258E-3</c:v>
                </c:pt>
                <c:pt idx="1">
                  <c:v>2.3118422023410876E-3</c:v>
                </c:pt>
                <c:pt idx="2">
                  <c:v>2.2174437926190211E-3</c:v>
                </c:pt>
                <c:pt idx="3">
                  <c:v>2.0708430252936003E-3</c:v>
                </c:pt>
                <c:pt idx="4">
                  <c:v>1.86470564701153E-3</c:v>
                </c:pt>
                <c:pt idx="5">
                  <c:v>1.6225377593802944E-3</c:v>
                </c:pt>
                <c:pt idx="6">
                  <c:v>1.3716674433700041E-3</c:v>
                </c:pt>
                <c:pt idx="7">
                  <c:v>1.1339993766992242E-3</c:v>
                </c:pt>
                <c:pt idx="8">
                  <c:v>8.3629964747729344E-4</c:v>
                </c:pt>
                <c:pt idx="9">
                  <c:v>6.7433373520249713E-4</c:v>
                </c:pt>
                <c:pt idx="10">
                  <c:v>5.4457917851551932E-4</c:v>
                </c:pt>
                <c:pt idx="11">
                  <c:v>3.9414067901810868E-4</c:v>
                </c:pt>
                <c:pt idx="12">
                  <c:v>3.2799797955306562E-4</c:v>
                </c:pt>
                <c:pt idx="13">
                  <c:v>2.7647203336854886E-4</c:v>
                </c:pt>
                <c:pt idx="14">
                  <c:v>2.3591473594204132E-4</c:v>
                </c:pt>
                <c:pt idx="15">
                  <c:v>2.0199716826533356E-4</c:v>
                </c:pt>
                <c:pt idx="16">
                  <c:v>1.7314353524402738E-4</c:v>
                </c:pt>
                <c:pt idx="17">
                  <c:v>1.3835481275774743E-4</c:v>
                </c:pt>
                <c:pt idx="18">
                  <c:v>1.1384471143627659E-4</c:v>
                </c:pt>
                <c:pt idx="19">
                  <c:v>9.4635311747238678E-5</c:v>
                </c:pt>
                <c:pt idx="20">
                  <c:v>7.6729308062534727E-5</c:v>
                </c:pt>
                <c:pt idx="21">
                  <c:v>6.0276919713638103E-5</c:v>
                </c:pt>
                <c:pt idx="22">
                  <c:v>4.581134020052005E-5</c:v>
                </c:pt>
                <c:pt idx="23">
                  <c:v>3.3775297194890978E-5</c:v>
                </c:pt>
                <c:pt idx="24">
                  <c:v>2.4024840293975571E-5</c:v>
                </c:pt>
                <c:pt idx="25">
                  <c:v>1.3669012030937599E-5</c:v>
                </c:pt>
                <c:pt idx="26">
                  <c:v>6.8909163384393527E-6</c:v>
                </c:pt>
                <c:pt idx="27">
                  <c:v>5.7400124586445169E-6</c:v>
                </c:pt>
                <c:pt idx="28">
                  <c:v>3.265547342319422E-6</c:v>
                </c:pt>
                <c:pt idx="29">
                  <c:v>3.7465027030267889E-6</c:v>
                </c:pt>
                <c:pt idx="30">
                  <c:v>1.0872459875242497E-6</c:v>
                </c:pt>
                <c:pt idx="31">
                  <c:v>4.9771448460929636E-7</c:v>
                </c:pt>
                <c:pt idx="32">
                  <c:v>-5.9686345904663918E-6</c:v>
                </c:pt>
                <c:pt idx="33">
                  <c:v>-9.5946702159448168E-6</c:v>
                </c:pt>
                <c:pt idx="34">
                  <c:v>-2.174865049098335E-5</c:v>
                </c:pt>
                <c:pt idx="35">
                  <c:v>-3.3366031670643991E-5</c:v>
                </c:pt>
                <c:pt idx="36">
                  <c:v>-1.1793830913602746E-5</c:v>
                </c:pt>
                <c:pt idx="37">
                  <c:v>-4.6754618359234137E-5</c:v>
                </c:pt>
                <c:pt idx="38">
                  <c:v>-1.0201543657109582E-4</c:v>
                </c:pt>
                <c:pt idx="39">
                  <c:v>-8.9297335134998362E-5</c:v>
                </c:pt>
              </c:numCache>
            </c:numRef>
          </c:yVal>
          <c:smooth val="1"/>
          <c:extLst>
            <c:ext xmlns:c16="http://schemas.microsoft.com/office/drawing/2014/chart" uri="{C3380CC4-5D6E-409C-BE32-E72D297353CC}">
              <c16:uniqueId val="{00000001-739B-4B94-BCA6-83D872CF31C0}"/>
            </c:ext>
          </c:extLst>
        </c:ser>
        <c:dLbls>
          <c:showLegendKey val="0"/>
          <c:showVal val="0"/>
          <c:showCatName val="0"/>
          <c:showSerName val="0"/>
          <c:showPercent val="0"/>
          <c:showBubbleSize val="0"/>
        </c:dLbls>
        <c:axId val="1917011760"/>
        <c:axId val="1919644208"/>
      </c:scatterChart>
      <c:valAx>
        <c:axId val="1917011760"/>
        <c:scaling>
          <c:logBase val="10"/>
          <c:orientation val="minMax"/>
          <c:max val="10000"/>
        </c:scaling>
        <c:delete val="0"/>
        <c:axPos val="b"/>
        <c:title>
          <c:tx>
            <c:rich>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r>
                  <a:rPr lang="en-US" sz="1400">
                    <a:solidFill>
                      <a:schemeClr val="tx1"/>
                    </a:solidFill>
                    <a:latin typeface="Times New Roman" panose="02020603050405020304" pitchFamily="18" charset="0"/>
                    <a:cs typeface="Times New Roman" panose="02020603050405020304" pitchFamily="18" charset="0"/>
                  </a:rPr>
                  <a:t>Frequency(Hz)</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title>
        <c:numFmt formatCode="General" sourceLinked="0"/>
        <c:majorTickMark val="in"/>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crossAx val="1919644208"/>
        <c:crossesAt val="-0.60000000000000009"/>
        <c:crossBetween val="midCat"/>
      </c:valAx>
      <c:valAx>
        <c:axId val="1919644208"/>
        <c:scaling>
          <c:orientation val="minMax"/>
          <c:max val="0.1"/>
          <c:min val="-0.1"/>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b="0" i="0" baseline="0">
                    <a:solidFill>
                      <a:schemeClr val="tx1"/>
                    </a:solidFill>
                    <a:effectLst/>
                    <a:latin typeface="Times New Roman" panose="02020603050405020304" pitchFamily="18" charset="0"/>
                    <a:cs typeface="Times New Roman" panose="02020603050405020304" pitchFamily="18" charset="0"/>
                  </a:rPr>
                  <a:t>Quadrature conductivity </a:t>
                </a:r>
                <a:r>
                  <a:rPr lang="el-GR" sz="1400" b="0" i="1" baseline="0">
                    <a:solidFill>
                      <a:schemeClr val="tx1"/>
                    </a:solidFill>
                    <a:effectLst/>
                    <a:latin typeface="Times New Roman" panose="02020603050405020304" pitchFamily="18" charset="0"/>
                    <a:cs typeface="Times New Roman" panose="02020603050405020304" pitchFamily="18" charset="0"/>
                  </a:rPr>
                  <a:t>σ</a:t>
                </a:r>
                <a:r>
                  <a:rPr lang="el-GR" sz="1400" b="0" i="0" baseline="0">
                    <a:solidFill>
                      <a:schemeClr val="tx1"/>
                    </a:solidFill>
                    <a:effectLst/>
                    <a:latin typeface="Times New Roman" panose="02020603050405020304" pitchFamily="18" charset="0"/>
                    <a:cs typeface="Times New Roman" panose="02020603050405020304" pitchFamily="18" charset="0"/>
                  </a:rPr>
                  <a:t>′</a:t>
                </a:r>
                <a:r>
                  <a:rPr lang="el-GR" sz="1400" b="0" i="0" u="none" strike="noStrike" baseline="0">
                    <a:solidFill>
                      <a:schemeClr val="tx1"/>
                    </a:solidFill>
                    <a:effectLst/>
                    <a:latin typeface="Times New Roman" panose="02020603050405020304" pitchFamily="18" charset="0"/>
                    <a:cs typeface="Times New Roman" panose="02020603050405020304" pitchFamily="18" charset="0"/>
                  </a:rPr>
                  <a:t>′</a:t>
                </a:r>
                <a:r>
                  <a:rPr lang="en-US" sz="1400" b="0" i="0" baseline="0">
                    <a:solidFill>
                      <a:schemeClr val="tx1"/>
                    </a:solidFill>
                    <a:effectLst/>
                    <a:latin typeface="Times New Roman" panose="02020603050405020304" pitchFamily="18" charset="0"/>
                    <a:cs typeface="Times New Roman" panose="02020603050405020304" pitchFamily="18" charset="0"/>
                  </a:rPr>
                  <a:t> (Sm</a:t>
                </a:r>
                <a:r>
                  <a:rPr lang="en-US" sz="1400" b="0" i="0" baseline="30000">
                    <a:solidFill>
                      <a:schemeClr val="tx1"/>
                    </a:solidFill>
                    <a:effectLst/>
                    <a:latin typeface="Times New Roman" panose="02020603050405020304" pitchFamily="18" charset="0"/>
                    <a:cs typeface="Times New Roman" panose="02020603050405020304" pitchFamily="18" charset="0"/>
                  </a:rPr>
                  <a:t>-1</a:t>
                </a:r>
                <a:r>
                  <a:rPr lang="en-US" sz="1400" b="0" i="0" baseline="0">
                    <a:solidFill>
                      <a:schemeClr val="tx1"/>
                    </a:solidFill>
                    <a:effectLst/>
                    <a:latin typeface="Times New Roman" panose="02020603050405020304" pitchFamily="18" charset="0"/>
                    <a:cs typeface="Times New Roman" panose="02020603050405020304" pitchFamily="18" charset="0"/>
                  </a:rPr>
                  <a:t>)</a:t>
                </a:r>
                <a:endParaRPr lang="en-US" sz="800">
                  <a:solidFill>
                    <a:schemeClr val="tx1"/>
                  </a:solidFill>
                  <a:effectLst/>
                  <a:latin typeface="Times New Roman" panose="02020603050405020304" pitchFamily="18" charset="0"/>
                  <a:cs typeface="Times New Roman" panose="02020603050405020304" pitchFamily="18" charset="0"/>
                </a:endParaRPr>
              </a:p>
            </c:rich>
          </c:tx>
          <c:layout>
            <c:manualLayout>
              <c:xMode val="edge"/>
              <c:yMode val="edge"/>
              <c:x val="2.668718554441277E-2"/>
              <c:y val="5.7835291876375386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in"/>
        <c:minorTickMark val="in"/>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917011760"/>
        <c:crossesAt val="0.1"/>
        <c:crossBetween val="midCat"/>
      </c:valAx>
      <c:spPr>
        <a:noFill/>
        <a:ln w="25400">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50EB0-C658-484E-86C4-D2617DE449BD}" type="datetimeFigureOut">
              <a:rPr lang="en-US" smtClean="0"/>
              <a:t>5/17/2026</a:t>
            </a:fld>
            <a:endParaRPr 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2817A-F867-493E-B9F9-725276F3CF71}" type="slidenum">
              <a:rPr lang="en-US" smtClean="0"/>
              <a:t>‹#›</a:t>
            </a:fld>
            <a:endParaRPr lang="en-US"/>
          </a:p>
        </p:txBody>
      </p:sp>
    </p:spTree>
    <p:extLst>
      <p:ext uri="{BB962C8B-B14F-4D97-AF65-F5344CB8AC3E}">
        <p14:creationId xmlns:p14="http://schemas.microsoft.com/office/powerpoint/2010/main" val="175729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Good morning everyone.</a:t>
            </a:r>
          </a:p>
          <a:p>
            <a:r>
              <a:rPr lang="en-US" dirty="0"/>
              <a:t>My name is </a:t>
            </a:r>
            <a:r>
              <a:rPr lang="en-US" b="1" dirty="0"/>
              <a:t>Shuo Yang</a:t>
            </a:r>
            <a:r>
              <a:rPr lang="en-US" dirty="0"/>
              <a:t>, and I am currently a postdoctoral researcher at </a:t>
            </a:r>
            <a:r>
              <a:rPr lang="en-US" b="1" dirty="0"/>
              <a:t>Geosciences Rennes, University of Rennes</a:t>
            </a:r>
            <a:r>
              <a:rPr lang="en-US" dirty="0"/>
              <a:t>, in the </a:t>
            </a:r>
            <a:r>
              <a:rPr lang="en-US" b="1" dirty="0"/>
              <a:t>TERA team</a:t>
            </a:r>
            <a:r>
              <a:rPr lang="en-US" dirty="0"/>
              <a:t>, where I am working with </a:t>
            </a:r>
            <a:r>
              <a:rPr lang="en-US" b="1" dirty="0"/>
              <a:t>Professor Yves </a:t>
            </a:r>
            <a:r>
              <a:rPr lang="en-US" b="1" dirty="0" err="1"/>
              <a:t>Méheust</a:t>
            </a:r>
            <a:r>
              <a:rPr lang="en-US" dirty="0"/>
              <a:t>.</a:t>
            </a:r>
          </a:p>
          <a:p>
            <a:r>
              <a:rPr lang="en-US" dirty="0"/>
              <a:t>Today, I will present my current postdoctoral project, which focuses on </a:t>
            </a:r>
            <a:r>
              <a:rPr lang="en-US" b="1" dirty="0"/>
              <a:t>simultaneously monitoring biodegradation processes using microscopic imaging and Spectral Induced Polarization</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1</a:t>
            </a:fld>
            <a:endParaRPr lang="en-US"/>
          </a:p>
        </p:txBody>
      </p:sp>
    </p:spTree>
    <p:extLst>
      <p:ext uri="{BB962C8B-B14F-4D97-AF65-F5344CB8AC3E}">
        <p14:creationId xmlns:p14="http://schemas.microsoft.com/office/powerpoint/2010/main" val="3427066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First, I would like to introduce the background of this work.</a:t>
            </a:r>
          </a:p>
          <a:p>
            <a:r>
              <a:rPr lang="en-US" dirty="0"/>
              <a:t>During petroleum extraction, refining, transportation, and storage, </a:t>
            </a:r>
            <a:r>
              <a:rPr lang="en-US" b="1" dirty="0"/>
              <a:t>petroleum hydrocarbons</a:t>
            </a:r>
            <a:r>
              <a:rPr lang="en-US" dirty="0"/>
              <a:t> can potentially leak into the environment.</a:t>
            </a:r>
          </a:p>
          <a:p>
            <a:r>
              <a:rPr lang="en-US" dirty="0"/>
              <a:t>These highly toxic hydrocarbons can enter groundwater through </a:t>
            </a:r>
            <a:r>
              <a:rPr lang="en-US" b="1" dirty="0"/>
              <a:t>dissolution, diffusion, and advection</a:t>
            </a:r>
            <a:r>
              <a:rPr lang="en-US" dirty="0"/>
              <a:t>, posing significant risks to ecosystems, water resources, and human health.</a:t>
            </a:r>
          </a:p>
          <a:p>
            <a:r>
              <a:rPr lang="en-US" b="1" dirty="0"/>
              <a:t>Bioremediation</a:t>
            </a:r>
            <a:r>
              <a:rPr lang="en-US" dirty="0"/>
              <a:t>, which takes advantage of the degradation capability of microorganisms, has shown great potential for effectively restoring contaminated environments.</a:t>
            </a:r>
          </a:p>
          <a:p>
            <a:r>
              <a:rPr lang="en-US" dirty="0"/>
              <a:t>In this process, microorganisms are used to degrade pollutants into harmless products.</a:t>
            </a:r>
          </a:p>
          <a:p>
            <a:r>
              <a:rPr lang="en-US" dirty="0"/>
              <a:t>However, </a:t>
            </a:r>
            <a:r>
              <a:rPr lang="en-US" b="1" dirty="0"/>
              <a:t>in situ monitoring of biodegradation remains challenging due to the direct inaccessibility of contaminated subsurface environments.</a:t>
            </a:r>
            <a:endParaRPr lang="en-US" dirty="0"/>
          </a:p>
          <a:p>
            <a:endParaRPr lang="en-US" dirty="0"/>
          </a:p>
        </p:txBody>
      </p:sp>
      <p:sp>
        <p:nvSpPr>
          <p:cNvPr id="4" name="灯片编号占位符 3"/>
          <p:cNvSpPr>
            <a:spLocks noGrp="1"/>
          </p:cNvSpPr>
          <p:nvPr>
            <p:ph type="sldNum" sz="quarter" idx="5"/>
          </p:nvPr>
        </p:nvSpPr>
        <p:spPr/>
        <p:txBody>
          <a:bodyPr/>
          <a:lstStyle/>
          <a:p>
            <a:fld id="{F682817A-F867-493E-B9F9-725276F3CF71}" type="slidenum">
              <a:rPr lang="en-US" smtClean="0"/>
              <a:t>2</a:t>
            </a:fld>
            <a:endParaRPr lang="en-US"/>
          </a:p>
        </p:txBody>
      </p:sp>
    </p:spTree>
    <p:extLst>
      <p:ext uri="{BB962C8B-B14F-4D97-AF65-F5344CB8AC3E}">
        <p14:creationId xmlns:p14="http://schemas.microsoft.com/office/powerpoint/2010/main" val="1721247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Geoelectrical methods, particularly </a:t>
            </a:r>
            <a:r>
              <a:rPr lang="en-US" b="1" dirty="0"/>
              <a:t>Spectral Induced Polarization, or SIP</a:t>
            </a:r>
            <a:r>
              <a:rPr lang="en-US" dirty="0"/>
              <a:t>, have shown great potential for indirectly monitoring subsurface microbial activity by detecting electrical signatures associated with biogeochemical processes.</a:t>
            </a:r>
          </a:p>
          <a:p>
            <a:r>
              <a:rPr lang="en-US" dirty="0"/>
              <a:t>This technique has already been widely applied by geophysicists at the </a:t>
            </a:r>
            <a:r>
              <a:rPr lang="en-US" b="1" dirty="0"/>
              <a:t>field scale</a:t>
            </a:r>
            <a:r>
              <a:rPr lang="en-US" dirty="0"/>
              <a:t>.</a:t>
            </a:r>
          </a:p>
          <a:p>
            <a:r>
              <a:rPr lang="en-US" dirty="0"/>
              <a:t>The principle is relatively straightforward: an alternating sinusoidal current is injected into the subsurface through two electrodes, and the resulting electrical potential is measured to monitor subsurface processes.</a:t>
            </a:r>
          </a:p>
          <a:p>
            <a:r>
              <a:rPr lang="en-US" dirty="0"/>
              <a:t>The underlying mechanism is related to the </a:t>
            </a:r>
            <a:r>
              <a:rPr lang="en-US" b="1" dirty="0"/>
              <a:t>redistribution of electrical charges</a:t>
            </a:r>
            <a:r>
              <a:rPr lang="en-US" dirty="0"/>
              <a:t>, which leads to changes in both the </a:t>
            </a:r>
            <a:r>
              <a:rPr lang="en-US" b="1" dirty="0"/>
              <a:t>impedance magnitude</a:t>
            </a:r>
            <a:r>
              <a:rPr lang="en-US" dirty="0"/>
              <a:t> and the </a:t>
            </a:r>
            <a:r>
              <a:rPr lang="en-US" b="1" dirty="0"/>
              <a:t>phase shift</a:t>
            </a:r>
            <a:r>
              <a:rPr lang="en-US" dirty="0"/>
              <a:t>.</a:t>
            </a:r>
          </a:p>
          <a:p>
            <a:r>
              <a:rPr lang="en-US" dirty="0"/>
              <a:t>These polarization signals are highly sensitive to </a:t>
            </a:r>
            <a:r>
              <a:rPr lang="en-US" b="1" dirty="0"/>
              <a:t>biological, physical, and chemical activities</a:t>
            </a:r>
            <a:r>
              <a:rPr lang="en-US" dirty="0"/>
              <a:t>, which makes SIP a promising tool for monitoring biodegradation.</a:t>
            </a:r>
          </a:p>
          <a:p>
            <a:r>
              <a:rPr lang="en-US" dirty="0"/>
              <a:t>However, due to the complexity of multiple contributing factors, combined with the </a:t>
            </a:r>
            <a:r>
              <a:rPr lang="en-US" b="1" dirty="0"/>
              <a:t>direct inaccessibility of subsurface environments</a:t>
            </a:r>
            <a:r>
              <a:rPr lang="en-US" dirty="0"/>
              <a:t>, the origins of these signals at the </a:t>
            </a:r>
            <a:r>
              <a:rPr lang="en-US" b="1" dirty="0"/>
              <a:t>laboratory scale</a:t>
            </a:r>
            <a:r>
              <a:rPr lang="en-US" dirty="0"/>
              <a:t> remain poorly understood.</a:t>
            </a:r>
          </a:p>
          <a:p>
            <a:r>
              <a:rPr lang="en-US" dirty="0"/>
              <a:t>Therefore, the ultimate goal of this study is to use </a:t>
            </a:r>
            <a:r>
              <a:rPr lang="en-US" b="1" dirty="0"/>
              <a:t>microscopic imaging to directly capture the real biodegradation process</a:t>
            </a:r>
            <a:r>
              <a:rPr lang="en-US" dirty="0"/>
              <a:t>, and to establish </a:t>
            </a:r>
            <a:r>
              <a:rPr lang="en-US" b="1" dirty="0"/>
              <a:t>a quantitative model linking SIP measurements to the underlying bio-</a:t>
            </a:r>
            <a:r>
              <a:rPr lang="en-US" b="1" dirty="0" err="1"/>
              <a:t>physico</a:t>
            </a:r>
            <a:r>
              <a:rPr lang="en-US" b="1" dirty="0"/>
              <a:t>-chemical processes</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3</a:t>
            </a:fld>
            <a:endParaRPr lang="en-US"/>
          </a:p>
        </p:txBody>
      </p:sp>
    </p:spTree>
    <p:extLst>
      <p:ext uri="{BB962C8B-B14F-4D97-AF65-F5344CB8AC3E}">
        <p14:creationId xmlns:p14="http://schemas.microsoft.com/office/powerpoint/2010/main" val="2660195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The bacterium used in this study is </a:t>
            </a:r>
            <a:r>
              <a:rPr lang="en-US" b="1" i="1" dirty="0" err="1"/>
              <a:t>Rhodococcus</a:t>
            </a:r>
            <a:r>
              <a:rPr lang="en-US" b="1" i="1" dirty="0"/>
              <a:t> </a:t>
            </a:r>
            <a:r>
              <a:rPr lang="en-US" b="1" i="1" dirty="0" err="1"/>
              <a:t>wratislaviensis</a:t>
            </a:r>
            <a:r>
              <a:rPr lang="en-US" dirty="0"/>
              <a:t>, which I will refer to as </a:t>
            </a:r>
            <a:r>
              <a:rPr lang="en-US" b="1" dirty="0"/>
              <a:t>RW</a:t>
            </a:r>
            <a:r>
              <a:rPr lang="en-US" dirty="0"/>
              <a:t> throughout the presentation.</a:t>
            </a:r>
          </a:p>
          <a:p>
            <a:r>
              <a:rPr lang="en-US" dirty="0"/>
              <a:t>RW does not have </a:t>
            </a:r>
            <a:r>
              <a:rPr lang="en-US" b="1" dirty="0"/>
              <a:t>flagella</a:t>
            </a:r>
            <a:r>
              <a:rPr lang="en-US" dirty="0"/>
              <a:t>, meaning that it cannot actively swim in the aqueous phase.</a:t>
            </a:r>
          </a:p>
          <a:p>
            <a:r>
              <a:rPr lang="en-US" dirty="0"/>
              <a:t>However, once attached to a surface, it is able to </a:t>
            </a:r>
            <a:r>
              <a:rPr lang="en-US" b="1" dirty="0"/>
              <a:t>crawl and spread along the interface</a:t>
            </a:r>
            <a:r>
              <a:rPr lang="en-US" dirty="0"/>
              <a:t>.</a:t>
            </a:r>
          </a:p>
          <a:p>
            <a:r>
              <a:rPr lang="en-US" dirty="0"/>
              <a:t>The cells have an </a:t>
            </a:r>
            <a:r>
              <a:rPr lang="en-US" b="1" dirty="0"/>
              <a:t>elongated rod-like shape</a:t>
            </a:r>
            <a:r>
              <a:rPr lang="en-US" dirty="0"/>
              <a:t>, which is an important characteristic for our analysis.</a:t>
            </a:r>
          </a:p>
          <a:p>
            <a:r>
              <a:rPr lang="en-US" dirty="0"/>
              <a:t>In addition, this bacterium expresses </a:t>
            </a:r>
            <a:r>
              <a:rPr lang="en-US" b="1" dirty="0"/>
              <a:t>Green Fluorescent Protein (GFP)</a:t>
            </a:r>
            <a:r>
              <a:rPr lang="en-US" dirty="0"/>
              <a:t>, which allows us to directly visualize and track it using </a:t>
            </a:r>
            <a:r>
              <a:rPr lang="en-US" b="1" dirty="0"/>
              <a:t>fluorescence microscopy</a:t>
            </a:r>
            <a:r>
              <a:rPr lang="en-US" dirty="0"/>
              <a:t>.</a:t>
            </a:r>
          </a:p>
          <a:p>
            <a:r>
              <a:rPr lang="en-US" dirty="0"/>
              <a:t>The figure on the right confirms its strong </a:t>
            </a:r>
            <a:r>
              <a:rPr lang="en-US" b="1" dirty="0"/>
              <a:t>toluene degradation capability</a:t>
            </a:r>
            <a:r>
              <a:rPr lang="en-US" dirty="0"/>
              <a:t>: under our experimental conditions, the toluene was almost completely degraded after approximately </a:t>
            </a:r>
            <a:r>
              <a:rPr lang="en-US" b="1" dirty="0"/>
              <a:t>20 hours</a:t>
            </a:r>
            <a:r>
              <a:rPr lang="en-US" dirty="0"/>
              <a:t>.</a:t>
            </a:r>
          </a:p>
        </p:txBody>
      </p:sp>
      <p:sp>
        <p:nvSpPr>
          <p:cNvPr id="4" name="灯片编号占位符 3"/>
          <p:cNvSpPr>
            <a:spLocks noGrp="1"/>
          </p:cNvSpPr>
          <p:nvPr>
            <p:ph type="sldNum" sz="quarter" idx="5"/>
          </p:nvPr>
        </p:nvSpPr>
        <p:spPr/>
        <p:txBody>
          <a:bodyPr/>
          <a:lstStyle/>
          <a:p>
            <a:fld id="{5DB5C745-5A1F-4446-8597-B2B078C56572}" type="slidenum">
              <a:rPr lang="en-US" smtClean="0"/>
              <a:t>4</a:t>
            </a:fld>
            <a:endParaRPr lang="en-US"/>
          </a:p>
        </p:txBody>
      </p:sp>
    </p:spTree>
    <p:extLst>
      <p:ext uri="{BB962C8B-B14F-4D97-AF65-F5344CB8AC3E}">
        <p14:creationId xmlns:p14="http://schemas.microsoft.com/office/powerpoint/2010/main" val="1576104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The microfluidic chip used in this study was fabricated using transparent </a:t>
            </a:r>
            <a:r>
              <a:rPr lang="en-US" b="1" dirty="0"/>
              <a:t>NOA adhesive</a:t>
            </a:r>
            <a:r>
              <a:rPr lang="en-US" dirty="0"/>
              <a:t>.</a:t>
            </a:r>
          </a:p>
          <a:p>
            <a:r>
              <a:rPr lang="en-US" dirty="0"/>
              <a:t>Between the NOA layer and the glass substrate, </a:t>
            </a:r>
            <a:r>
              <a:rPr lang="en-US" b="1" dirty="0"/>
              <a:t>platinum (Pt) electrodes</a:t>
            </a:r>
            <a:r>
              <a:rPr lang="en-US" dirty="0"/>
              <a:t> were deposited.</a:t>
            </a:r>
          </a:p>
          <a:p>
            <a:r>
              <a:rPr lang="en-US" dirty="0"/>
              <a:t>These eight square contact pads are designed to connect the chip to the </a:t>
            </a:r>
            <a:r>
              <a:rPr lang="en-US" b="1" dirty="0"/>
              <a:t>SIP measurement system</a:t>
            </a:r>
            <a:r>
              <a:rPr lang="en-US" dirty="0"/>
              <a:t>.</a:t>
            </a:r>
          </a:p>
          <a:p>
            <a:r>
              <a:rPr lang="en-US" dirty="0"/>
              <a:t>The two </a:t>
            </a:r>
            <a:r>
              <a:rPr lang="en-US" b="1" dirty="0"/>
              <a:t>dead-end structures</a:t>
            </a:r>
            <a:r>
              <a:rPr lang="en-US" dirty="0"/>
              <a:t> are used to trap </a:t>
            </a:r>
            <a:r>
              <a:rPr lang="en-US" b="1" dirty="0"/>
              <a:t>toluene droplets</a:t>
            </a:r>
            <a:r>
              <a:rPr lang="en-US" dirty="0"/>
              <a:t> inside the microfluidic channel.</a:t>
            </a:r>
          </a:p>
          <a:p>
            <a:r>
              <a:rPr lang="en-US" dirty="0"/>
              <a:t>This chip design allows us to simultaneously monitor the biodegradation process using both </a:t>
            </a:r>
            <a:r>
              <a:rPr lang="en-US" b="1" dirty="0"/>
              <a:t>microscopic imaging</a:t>
            </a:r>
            <a:r>
              <a:rPr lang="en-US" dirty="0"/>
              <a:t> and </a:t>
            </a:r>
            <a:r>
              <a:rPr lang="en-US" b="1" dirty="0"/>
              <a:t>SIP measurements</a:t>
            </a:r>
            <a:r>
              <a:rPr lang="en-US" dirty="0"/>
              <a:t>.</a:t>
            </a:r>
          </a:p>
        </p:txBody>
      </p:sp>
      <p:sp>
        <p:nvSpPr>
          <p:cNvPr id="4" name="灯片编号占位符 3"/>
          <p:cNvSpPr>
            <a:spLocks noGrp="1"/>
          </p:cNvSpPr>
          <p:nvPr>
            <p:ph type="sldNum" sz="quarter" idx="5"/>
          </p:nvPr>
        </p:nvSpPr>
        <p:spPr/>
        <p:txBody>
          <a:bodyPr/>
          <a:lstStyle/>
          <a:p>
            <a:fld id="{F682817A-F867-493E-B9F9-725276F3CF71}" type="slidenum">
              <a:rPr lang="en-US" smtClean="0"/>
              <a:t>5</a:t>
            </a:fld>
            <a:endParaRPr lang="en-US"/>
          </a:p>
        </p:txBody>
      </p:sp>
    </p:spTree>
    <p:extLst>
      <p:ext uri="{BB962C8B-B14F-4D97-AF65-F5344CB8AC3E}">
        <p14:creationId xmlns:p14="http://schemas.microsoft.com/office/powerpoint/2010/main" val="3737955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I will first present the results from microscopic imaging.</a:t>
            </a:r>
          </a:p>
          <a:p>
            <a:r>
              <a:rPr lang="en-US" dirty="0"/>
              <a:t>Here, I designed </a:t>
            </a:r>
            <a:r>
              <a:rPr lang="en-US" b="1" dirty="0"/>
              <a:t>three different experimental cases for comparison</a:t>
            </a:r>
            <a:r>
              <a:rPr lang="en-US" dirty="0"/>
              <a:t>.</a:t>
            </a:r>
          </a:p>
          <a:p>
            <a:r>
              <a:rPr lang="en-US" dirty="0"/>
              <a:t>In the </a:t>
            </a:r>
            <a:r>
              <a:rPr lang="en-US" b="1" dirty="0"/>
              <a:t>first case</a:t>
            </a:r>
            <a:r>
              <a:rPr lang="en-US" dirty="0"/>
              <a:t>, bacteria were introduced into the channel, and fresh culture medium was continuously injected to provide oxygen for microbial activity.</a:t>
            </a:r>
          </a:p>
          <a:p>
            <a:r>
              <a:rPr lang="en-US" dirty="0"/>
              <a:t>As shown in the video, the toluene was consumed rapidly, and the </a:t>
            </a:r>
            <a:r>
              <a:rPr lang="en-US" b="1" dirty="0"/>
              <a:t>toluene interface continuously receded over time</a:t>
            </a:r>
            <a:r>
              <a:rPr lang="en-US" dirty="0"/>
              <a:t>.</a:t>
            </a:r>
          </a:p>
          <a:p>
            <a:r>
              <a:rPr lang="en-US" dirty="0"/>
              <a:t>In the </a:t>
            </a:r>
            <a:r>
              <a:rPr lang="en-US" b="1" dirty="0"/>
              <a:t>second case</a:t>
            </a:r>
            <a:r>
              <a:rPr lang="en-US" dirty="0"/>
              <a:t>, the bacteria were removed.</a:t>
            </a:r>
          </a:p>
          <a:p>
            <a:r>
              <a:rPr lang="en-US" dirty="0"/>
              <a:t>As expected, the rate of toluene consumption decreased significantly.</a:t>
            </a:r>
          </a:p>
          <a:p>
            <a:r>
              <a:rPr lang="en-US" dirty="0"/>
              <a:t>In the </a:t>
            </a:r>
            <a:r>
              <a:rPr lang="en-US" b="1" dirty="0"/>
              <a:t>third case</a:t>
            </a:r>
            <a:r>
              <a:rPr lang="en-US" dirty="0"/>
              <a:t>, bacteria were present, but fresh culture medium was no longer supplied.</a:t>
            </a:r>
          </a:p>
          <a:p>
            <a:r>
              <a:rPr lang="en-US" dirty="0"/>
              <a:t>Under this condition, the toluene consumption rate dropped dramatically.</a:t>
            </a:r>
          </a:p>
          <a:p>
            <a:r>
              <a:rPr lang="en-US" dirty="0"/>
              <a:t>These results suggest that </a:t>
            </a:r>
            <a:r>
              <a:rPr lang="en-US" b="1" dirty="0"/>
              <a:t>toluene first dissolves into the aqueous phase and then continuously diffuses into the main channel</a:t>
            </a:r>
            <a:r>
              <a:rPr lang="en-US" dirty="0"/>
              <a:t>.</a:t>
            </a:r>
          </a:p>
          <a:p>
            <a:r>
              <a:rPr lang="en-US" dirty="0"/>
              <a:t>Both </a:t>
            </a:r>
            <a:r>
              <a:rPr lang="en-US" b="1" dirty="0"/>
              <a:t>microbial degradation</a:t>
            </a:r>
            <a:r>
              <a:rPr lang="en-US" dirty="0"/>
              <a:t> and </a:t>
            </a:r>
            <a:r>
              <a:rPr lang="en-US" b="1" dirty="0"/>
              <a:t>the advective flow of fresh culture medium</a:t>
            </a:r>
            <a:r>
              <a:rPr lang="en-US" dirty="0"/>
              <a:t> continuously refresh the concentration gradient at the toluene-water interface, thereby accelerating further dissolution of toluene.</a:t>
            </a:r>
          </a:p>
        </p:txBody>
      </p:sp>
      <p:sp>
        <p:nvSpPr>
          <p:cNvPr id="4" name="Slide Number Placeholder 3"/>
          <p:cNvSpPr>
            <a:spLocks noGrp="1"/>
          </p:cNvSpPr>
          <p:nvPr>
            <p:ph type="sldNum" sz="quarter" idx="5"/>
          </p:nvPr>
        </p:nvSpPr>
        <p:spPr/>
        <p:txBody>
          <a:bodyPr/>
          <a:lstStyle/>
          <a:p>
            <a:fld id="{4794F6B0-D1F0-4CED-9A46-88D62C7409C3}" type="slidenum">
              <a:rPr lang="zh-CN" altLang="en-US" smtClean="0"/>
              <a:t>6</a:t>
            </a:fld>
            <a:endParaRPr lang="zh-CN" altLang="en-US"/>
          </a:p>
        </p:txBody>
      </p:sp>
    </p:spTree>
    <p:extLst>
      <p:ext uri="{BB962C8B-B14F-4D97-AF65-F5344CB8AC3E}">
        <p14:creationId xmlns:p14="http://schemas.microsoft.com/office/powerpoint/2010/main" val="1825295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By quantifying the change of the toluene area over time, we found that different cases exhibit different slopes. Here, I also added a blank control group, where both toluene and convection were removed. In this case, the toluene area remains almost constant, with nearly no decrease.</a:t>
            </a:r>
          </a:p>
          <a:p>
            <a:r>
              <a:rPr lang="en-US" dirty="0"/>
              <a:t>What is most interesting is that in all cases, the toluene area shows a clearly linear decrease over time.</a:t>
            </a:r>
          </a:p>
          <a:p>
            <a:r>
              <a:rPr lang="en-US" dirty="0"/>
              <a:t>To explain this linear relationship, we attempted a theoretical derivation. In fact, the different cases correspond to different dominant processes. The flow of the culture medium introduces convection, while bacterial degradation introduces a reaction term. Therefore, each case is associated with different boundary conditions.</a:t>
            </a:r>
          </a:p>
          <a:p>
            <a:r>
              <a:rPr lang="en-US" dirty="0"/>
              <a:t>For the first case, the diffusion length extends away from the interface. For the second case, bacterial degradation reduces the effective diffusion length. When convection is present, it enforces a zero concentration at a certain location, meaning ℓ equals a.</a:t>
            </a:r>
          </a:p>
          <a:p>
            <a:r>
              <a:rPr lang="en-US" dirty="0"/>
              <a:t>If both bacteria and convection are present simultaneously, the zero-concentration point shifts into the dead-end structures.</a:t>
            </a:r>
          </a:p>
          <a:p>
            <a:r>
              <a:rPr lang="en-US" dirty="0"/>
              <a:t>By applying these different boundary conditions, we obtain an analytical solution.</a:t>
            </a:r>
          </a:p>
        </p:txBody>
      </p:sp>
      <p:sp>
        <p:nvSpPr>
          <p:cNvPr id="4" name="灯片编号占位符 3"/>
          <p:cNvSpPr>
            <a:spLocks noGrp="1"/>
          </p:cNvSpPr>
          <p:nvPr>
            <p:ph type="sldNum" sz="quarter" idx="5"/>
          </p:nvPr>
        </p:nvSpPr>
        <p:spPr/>
        <p:txBody>
          <a:bodyPr/>
          <a:lstStyle/>
          <a:p>
            <a:fld id="{F682817A-F867-493E-B9F9-725276F3CF71}" type="slidenum">
              <a:rPr lang="en-US" smtClean="0"/>
              <a:t>7</a:t>
            </a:fld>
            <a:endParaRPr lang="en-US"/>
          </a:p>
        </p:txBody>
      </p:sp>
    </p:spTree>
    <p:extLst>
      <p:ext uri="{BB962C8B-B14F-4D97-AF65-F5344CB8AC3E}">
        <p14:creationId xmlns:p14="http://schemas.microsoft.com/office/powerpoint/2010/main" val="2154761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By applying these different boundary conditions, we obtain two analytical solutions: one for the case with bacteria and one without bacteria.</a:t>
            </a:r>
          </a:p>
          <a:p>
            <a:r>
              <a:rPr lang="en-US" dirty="0"/>
              <a:t>Here, I plot the theoretical Rayleigh number (Ra) as a function of the diffusion length. The four experimental cases correspond to different positions along these curves.</a:t>
            </a:r>
          </a:p>
          <a:p>
            <a:r>
              <a:rPr lang="en-US" dirty="0"/>
              <a:t>From the theoretical solution, all the parameters involved are essentially constants. Therefore, the predicted toluene area shrinking rate should also be constant, which explains why we observe a linear decrease of the toluene area over time.</a:t>
            </a:r>
          </a:p>
          <a:p>
            <a:r>
              <a:rPr lang="en-US" dirty="0"/>
              <a:t>By substituting the four diffusion length values into the model, we obtain the theoretical shrinking rates for the four cases, which show very good agreement with the experimental results.</a:t>
            </a:r>
          </a:p>
          <a:p>
            <a:r>
              <a:rPr lang="en-US" dirty="0"/>
              <a:t>However, it is important to note that these four diffusion length values still need to be validated through dedicated numerical simulation studies.</a:t>
            </a:r>
          </a:p>
        </p:txBody>
      </p:sp>
      <p:sp>
        <p:nvSpPr>
          <p:cNvPr id="4" name="灯片编号占位符 3"/>
          <p:cNvSpPr>
            <a:spLocks noGrp="1"/>
          </p:cNvSpPr>
          <p:nvPr>
            <p:ph type="sldNum" sz="quarter" idx="5"/>
          </p:nvPr>
        </p:nvSpPr>
        <p:spPr/>
        <p:txBody>
          <a:bodyPr/>
          <a:lstStyle/>
          <a:p>
            <a:fld id="{F682817A-F867-493E-B9F9-725276F3CF71}" type="slidenum">
              <a:rPr lang="en-US" smtClean="0"/>
              <a:t>8</a:t>
            </a:fld>
            <a:endParaRPr lang="en-US"/>
          </a:p>
        </p:txBody>
      </p:sp>
    </p:spTree>
    <p:extLst>
      <p:ext uri="{BB962C8B-B14F-4D97-AF65-F5344CB8AC3E}">
        <p14:creationId xmlns:p14="http://schemas.microsoft.com/office/powerpoint/2010/main" val="1915268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Next, we used an algorithm to reconstruct the trajectories of individual bacteria.</a:t>
            </a:r>
          </a:p>
          <a:p>
            <a:r>
              <a:rPr lang="en-US" dirty="0"/>
              <a:t>By calculating cos(θ), we can quantify how strongly bacteria move toward the interface. Here, θ is defined as the angle between the line connecting the bacterial starting position to the nearest point on the interface, and the actual direction of bacterial movement.</a:t>
            </a:r>
          </a:p>
          <a:p>
            <a:r>
              <a:rPr lang="en-US" dirty="0"/>
              <a:t>In this slide, I show the raw video together with the extracted bacterial trajectories.</a:t>
            </a:r>
          </a:p>
          <a:p>
            <a:r>
              <a:rPr lang="en-US" dirty="0"/>
              <a:t>As shown in the results, blue indicates bacteria moving away from the interface, while red indicates movement toward the interface.</a:t>
            </a:r>
          </a:p>
          <a:p>
            <a:r>
              <a:rPr lang="en-US" dirty="0"/>
              <a:t>We observe that most bacteria in the main channel tend to move toward the toluene interface. In contrast, bacteria that are already close to the interface tend to move away from it, which is likely because high concentrations of toluene are toxic and can kill the bacteria.</a:t>
            </a:r>
          </a:p>
          <a:p>
            <a:r>
              <a:rPr lang="en-US" dirty="0"/>
              <a:t>The histogram further shows that cos(θ) is close to 1 for most bacteria, indicating a strong preferential movement toward the interface.</a:t>
            </a:r>
          </a:p>
        </p:txBody>
      </p:sp>
      <p:sp>
        <p:nvSpPr>
          <p:cNvPr id="4" name="灯片编号占位符 3"/>
          <p:cNvSpPr>
            <a:spLocks noGrp="1"/>
          </p:cNvSpPr>
          <p:nvPr>
            <p:ph type="sldNum" sz="quarter" idx="5"/>
          </p:nvPr>
        </p:nvSpPr>
        <p:spPr/>
        <p:txBody>
          <a:bodyPr/>
          <a:lstStyle/>
          <a:p>
            <a:fld id="{F682817A-F867-493E-B9F9-725276F3CF71}" type="slidenum">
              <a:rPr lang="en-US" smtClean="0"/>
              <a:t>9</a:t>
            </a:fld>
            <a:endParaRPr lang="en-US"/>
          </a:p>
        </p:txBody>
      </p:sp>
    </p:spTree>
    <p:extLst>
      <p:ext uri="{BB962C8B-B14F-4D97-AF65-F5344CB8AC3E}">
        <p14:creationId xmlns:p14="http://schemas.microsoft.com/office/powerpoint/2010/main" val="287270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We were also curious about how bacteria with flagella would behave differently in their motion. For this purpose, we tested </a:t>
            </a:r>
            <a:r>
              <a:rPr lang="en-US" i="1" dirty="0"/>
              <a:t>Pseudomonas putida</a:t>
            </a:r>
            <a:r>
              <a:rPr lang="en-US" dirty="0"/>
              <a:t>, which also has the ability to degrade toluene.</a:t>
            </a:r>
          </a:p>
          <a:p>
            <a:r>
              <a:rPr lang="en-US" dirty="0"/>
              <a:t>From this video, we can see that </a:t>
            </a:r>
            <a:r>
              <a:rPr lang="en-US" i="1" dirty="0"/>
              <a:t>P. putida</a:t>
            </a:r>
            <a:r>
              <a:rPr lang="en-US" dirty="0"/>
              <a:t> moves significantly faster than </a:t>
            </a:r>
            <a:r>
              <a:rPr lang="en-US" i="1" dirty="0" err="1"/>
              <a:t>Rhodococcus</a:t>
            </a:r>
            <a:r>
              <a:rPr lang="en-US" i="1" dirty="0"/>
              <a:t> </a:t>
            </a:r>
            <a:r>
              <a:rPr lang="en-US" i="1" dirty="0" err="1"/>
              <a:t>wratislaviensis</a:t>
            </a:r>
            <a:r>
              <a:rPr lang="en-US" dirty="0"/>
              <a:t>.</a:t>
            </a:r>
          </a:p>
          <a:p>
            <a:r>
              <a:rPr lang="en-US" dirty="0"/>
              <a:t>Eventually, a clear bacterial density gradient emerges. By quantifying the bacterial distribution, we generated a density map.</a:t>
            </a:r>
          </a:p>
          <a:p>
            <a:r>
              <a:rPr lang="en-US" dirty="0"/>
              <a:t>At the beginning, the bacteria are uniformly distributed. After one day, most bacteria migrate toward the interface, leading to the formation of a pronounced density gradient near the interface.</a:t>
            </a:r>
          </a:p>
        </p:txBody>
      </p:sp>
      <p:sp>
        <p:nvSpPr>
          <p:cNvPr id="4" name="灯片编号占位符 3"/>
          <p:cNvSpPr>
            <a:spLocks noGrp="1"/>
          </p:cNvSpPr>
          <p:nvPr>
            <p:ph type="sldNum" sz="quarter" idx="5"/>
          </p:nvPr>
        </p:nvSpPr>
        <p:spPr/>
        <p:txBody>
          <a:bodyPr/>
          <a:lstStyle/>
          <a:p>
            <a:fld id="{F682817A-F867-493E-B9F9-725276F3CF71}" type="slidenum">
              <a:rPr lang="en-US" smtClean="0"/>
              <a:t>10</a:t>
            </a:fld>
            <a:endParaRPr lang="en-US"/>
          </a:p>
        </p:txBody>
      </p:sp>
    </p:spTree>
    <p:extLst>
      <p:ext uri="{BB962C8B-B14F-4D97-AF65-F5344CB8AC3E}">
        <p14:creationId xmlns:p14="http://schemas.microsoft.com/office/powerpoint/2010/main" val="3093506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接下来开始展示</a:t>
            </a:r>
            <a:r>
              <a:rPr lang="en-US" altLang="zh-CN" dirty="0"/>
              <a:t>SIP</a:t>
            </a:r>
            <a:r>
              <a:rPr lang="zh-CN" altLang="en-US" dirty="0"/>
              <a:t>测量的结果。这里我展示了同相电导率和正交电导率随着时间和频率变化的</a:t>
            </a:r>
            <a:r>
              <a:rPr lang="en-US" altLang="zh-CN" dirty="0"/>
              <a:t>map</a:t>
            </a:r>
            <a:r>
              <a:rPr lang="zh-CN" altLang="en-US" dirty="0"/>
              <a:t>。</a:t>
            </a:r>
            <a:r>
              <a:rPr lang="en-US" altLang="zh-CN" dirty="0"/>
              <a:t>X</a:t>
            </a:r>
            <a:r>
              <a:rPr lang="zh-CN" altLang="en-US" dirty="0"/>
              <a:t>轴是时间，</a:t>
            </a:r>
            <a:r>
              <a:rPr lang="en-US" altLang="zh-CN" dirty="0"/>
              <a:t>y</a:t>
            </a:r>
            <a:r>
              <a:rPr lang="zh-CN" altLang="en-US" dirty="0"/>
              <a:t>轴是频率。没有细菌的</a:t>
            </a:r>
            <a:r>
              <a:rPr lang="en-US" altLang="zh-CN" dirty="0"/>
              <a:t>case</a:t>
            </a:r>
            <a:r>
              <a:rPr lang="zh-CN" altLang="en-US" dirty="0"/>
              <a:t>的同相电导率几乎随着时间和频率几乎不变。加入细菌后可以观测到电导率上升。这由</a:t>
            </a:r>
            <a:r>
              <a:rPr lang="en-US" altLang="zh-CN" dirty="0"/>
              <a:t>2</a:t>
            </a:r>
            <a:r>
              <a:rPr lang="zh-CN" altLang="en-US" dirty="0"/>
              <a:t>个原因，第一个是因为</a:t>
            </a:r>
            <a:r>
              <a:rPr lang="en-US" altLang="zh-CN" dirty="0"/>
              <a:t>EDL.</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Bacterial membranes carry negative charges, which attract counter-ions. These accumulated ions form conductive pathways around cells. </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第二个是因为</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Liquid inside bacteria have higher conductivity</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我们发现有细菌的</a:t>
            </a:r>
            <a:r>
              <a:rPr kumimoji="0" lang="en-US" altLang="zh-CN"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case</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在高频率范围内正交电导率增加。这个极化信号很大可能是来源于</a:t>
            </a:r>
            <a:r>
              <a:rPr kumimoji="0" lang="en-US" altLang="zh-CN"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EDL </a:t>
            </a:r>
            <a:r>
              <a:rPr kumimoji="0" lang="zh-CN"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极化。</a:t>
            </a:r>
            <a:r>
              <a:rPr lang="zh-CN" altLang="en-US" dirty="0"/>
              <a:t>值得注意的是这里出现了一个电导率急剧上升是因为我等待了</a:t>
            </a:r>
            <a:r>
              <a:rPr lang="en-US" altLang="zh-CN" dirty="0"/>
              <a:t>2</a:t>
            </a:r>
            <a:r>
              <a:rPr lang="zh-CN" altLang="en-US" dirty="0"/>
              <a:t>个小时让细菌</a:t>
            </a:r>
            <a:r>
              <a:rPr lang="en-US" altLang="zh-CN" dirty="0"/>
              <a:t>attach</a:t>
            </a:r>
            <a:r>
              <a:rPr lang="zh-CN" altLang="en-US" dirty="0"/>
              <a:t>后再</a:t>
            </a:r>
            <a:r>
              <a:rPr lang="en-US" altLang="zh-CN" dirty="0"/>
              <a:t>flow culture media. </a:t>
            </a:r>
            <a:r>
              <a:rPr lang="zh-CN" altLang="en-US" dirty="0"/>
              <a:t>还未来得及</a:t>
            </a:r>
            <a:r>
              <a:rPr lang="en-US" altLang="zh-CN" dirty="0"/>
              <a:t>attach</a:t>
            </a:r>
            <a:r>
              <a:rPr lang="zh-CN" altLang="en-US" dirty="0"/>
              <a:t>的细菌会被冲走。导致电导率下降。</a:t>
            </a:r>
          </a:p>
        </p:txBody>
      </p:sp>
      <p:sp>
        <p:nvSpPr>
          <p:cNvPr id="4" name="灯片编号占位符 3"/>
          <p:cNvSpPr>
            <a:spLocks noGrp="1"/>
          </p:cNvSpPr>
          <p:nvPr>
            <p:ph type="sldNum" sz="quarter" idx="5"/>
          </p:nvPr>
        </p:nvSpPr>
        <p:spPr/>
        <p:txBody>
          <a:bodyPr/>
          <a:lstStyle/>
          <a:p>
            <a:fld id="{F682817A-F867-493E-B9F9-725276F3CF71}" type="slidenum">
              <a:rPr lang="en-US" smtClean="0"/>
              <a:t>11</a:t>
            </a:fld>
            <a:endParaRPr lang="en-US"/>
          </a:p>
        </p:txBody>
      </p:sp>
    </p:spTree>
    <p:extLst>
      <p:ext uri="{BB962C8B-B14F-4D97-AF65-F5344CB8AC3E}">
        <p14:creationId xmlns:p14="http://schemas.microsoft.com/office/powerpoint/2010/main" val="562842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To further confirm that this polarization signal comes from the bacteria, I fitted the SIP data using the </a:t>
            </a:r>
            <a:r>
              <a:rPr lang="en-US" b="1" dirty="0"/>
              <a:t>Cole–Cole model</a:t>
            </a:r>
            <a:r>
              <a:rPr lang="en-US" dirty="0"/>
              <a:t>.</a:t>
            </a:r>
          </a:p>
          <a:p>
            <a:r>
              <a:rPr lang="en-US" dirty="0"/>
              <a:t>The fitting results show that the bacteria significantly increase the </a:t>
            </a:r>
            <a:r>
              <a:rPr lang="en-US" b="1" dirty="0"/>
              <a:t>chargeability</a:t>
            </a:r>
            <a:r>
              <a:rPr lang="en-US" dirty="0"/>
              <a:t>.</a:t>
            </a:r>
          </a:p>
          <a:p>
            <a:r>
              <a:rPr lang="en-US" dirty="0"/>
              <a:t>By combining three equations, we estimated the characteristic polarization length to be around </a:t>
            </a:r>
            <a:r>
              <a:rPr lang="en-US" b="1" dirty="0"/>
              <a:t>0.5 micrometers</a:t>
            </a:r>
            <a:r>
              <a:rPr lang="en-US" dirty="0"/>
              <a:t>.</a:t>
            </a:r>
          </a:p>
          <a:p>
            <a:r>
              <a:rPr lang="en-US" dirty="0"/>
              <a:t>This value matches the </a:t>
            </a:r>
            <a:r>
              <a:rPr lang="en-US" b="1" dirty="0"/>
              <a:t>short-axis dimension of our bacteria very well</a:t>
            </a:r>
            <a:r>
              <a:rPr lang="en-US" dirty="0"/>
              <a:t>.</a:t>
            </a:r>
          </a:p>
          <a:p>
            <a:r>
              <a:rPr lang="en-US" dirty="0"/>
              <a:t>This strongly supports that the observed polarization signal is indeed generated by the bacteria.</a:t>
            </a:r>
          </a:p>
        </p:txBody>
      </p:sp>
      <p:sp>
        <p:nvSpPr>
          <p:cNvPr id="4" name="灯片编号占位符 3"/>
          <p:cNvSpPr>
            <a:spLocks noGrp="1"/>
          </p:cNvSpPr>
          <p:nvPr>
            <p:ph type="sldNum" sz="quarter" idx="5"/>
          </p:nvPr>
        </p:nvSpPr>
        <p:spPr/>
        <p:txBody>
          <a:bodyPr/>
          <a:lstStyle/>
          <a:p>
            <a:fld id="{F682817A-F867-493E-B9F9-725276F3CF71}" type="slidenum">
              <a:rPr lang="en-US" smtClean="0"/>
              <a:t>12</a:t>
            </a:fld>
            <a:endParaRPr lang="en-US"/>
          </a:p>
        </p:txBody>
      </p:sp>
    </p:spTree>
    <p:extLst>
      <p:ext uri="{BB962C8B-B14F-4D97-AF65-F5344CB8AC3E}">
        <p14:creationId xmlns:p14="http://schemas.microsoft.com/office/powerpoint/2010/main" val="781616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F682817A-F867-493E-B9F9-725276F3CF71}" type="slidenum">
              <a:rPr lang="en-US" smtClean="0"/>
              <a:t>13</a:t>
            </a:fld>
            <a:endParaRPr lang="en-US"/>
          </a:p>
        </p:txBody>
      </p:sp>
    </p:spTree>
    <p:extLst>
      <p:ext uri="{BB962C8B-B14F-4D97-AF65-F5344CB8AC3E}">
        <p14:creationId xmlns:p14="http://schemas.microsoft.com/office/powerpoint/2010/main" val="3505380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158C49-09E9-4CAC-9525-B42B33779B6C}" type="slidenum">
              <a:rPr lang="en-US" smtClean="0"/>
              <a:t>24</a:t>
            </a:fld>
            <a:endParaRPr lang="en-US"/>
          </a:p>
        </p:txBody>
      </p:sp>
    </p:spTree>
    <p:extLst>
      <p:ext uri="{BB962C8B-B14F-4D97-AF65-F5344CB8AC3E}">
        <p14:creationId xmlns:p14="http://schemas.microsoft.com/office/powerpoint/2010/main" val="31830326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At this point, you might be wondering why this work is being presented at </a:t>
            </a:r>
            <a:r>
              <a:rPr lang="en-US" b="1" dirty="0" err="1"/>
              <a:t>InterPore</a:t>
            </a:r>
            <a:r>
              <a:rPr lang="en-US" b="1" dirty="0"/>
              <a:t> 2026</a:t>
            </a:r>
            <a:r>
              <a:rPr lang="en-US" dirty="0"/>
              <a:t>, since it does not seem directly related to porous media.</a:t>
            </a:r>
          </a:p>
          <a:p>
            <a:r>
              <a:rPr lang="en-US" dirty="0"/>
              <a:t>So, in the final part of this study, we moved our system into a porous structure.</a:t>
            </a:r>
            <a:br>
              <a:rPr lang="en-US" dirty="0"/>
            </a:br>
            <a:r>
              <a:rPr lang="en-US" dirty="0"/>
              <a:t>Well... I’m joking a little—but the main reason is that subsurface environments are mostly porous media, so this makes the system more relevant to real-world applications.</a:t>
            </a:r>
          </a:p>
          <a:p>
            <a:r>
              <a:rPr lang="en-US" dirty="0"/>
              <a:t>Here, I fabricated an array of micropillars to create multiple individual cells that can trap separate toluene droplets.</a:t>
            </a:r>
          </a:p>
          <a:p>
            <a:r>
              <a:rPr lang="en-US" dirty="0"/>
              <a:t>The spaces between the cells serve as flow channels for both the bacteria and the culture medium.</a:t>
            </a:r>
          </a:p>
          <a:p>
            <a:r>
              <a:rPr lang="en-US" dirty="0"/>
              <a:t>As shown in the images, the toluene droplets can be successfully trapped in these isolated compartments.</a:t>
            </a:r>
          </a:p>
          <a:p>
            <a:r>
              <a:rPr lang="en-US" dirty="0"/>
              <a:t>Under the combined effects of convection and bacterial degradation, the droplets gradually shrink over time.</a:t>
            </a:r>
          </a:p>
          <a:p>
            <a:r>
              <a:rPr lang="en-US" dirty="0"/>
              <a:t>Interestingly, droplets closer to the inlet shrink faster.</a:t>
            </a:r>
          </a:p>
          <a:p>
            <a:r>
              <a:rPr lang="en-US" dirty="0"/>
              <a:t>This behavior is different from the previous </a:t>
            </a:r>
            <a:r>
              <a:rPr lang="en-US" b="1" dirty="0"/>
              <a:t>one-dimensional process</a:t>
            </a:r>
            <a:r>
              <a:rPr lang="en-US" dirty="0"/>
              <a:t>.</a:t>
            </a:r>
            <a:br>
              <a:rPr lang="en-US" dirty="0"/>
            </a:br>
            <a:r>
              <a:rPr lang="en-US" dirty="0"/>
              <a:t>Here, the degradation becomes a </a:t>
            </a:r>
            <a:r>
              <a:rPr lang="en-US" b="1" dirty="0"/>
              <a:t>two-dimensional process</a:t>
            </a:r>
            <a:r>
              <a:rPr lang="en-US" dirty="0"/>
              <a:t>, which means future modeling will also need to be extended into two dimensions.</a:t>
            </a:r>
          </a:p>
          <a:p>
            <a:r>
              <a:rPr lang="en-US" dirty="0"/>
              <a:t>On this porous structure, I also performed </a:t>
            </a:r>
            <a:r>
              <a:rPr lang="en-US" b="1" dirty="0"/>
              <a:t>SIP measurements</a:t>
            </a:r>
            <a:r>
              <a:rPr lang="en-US" dirty="0"/>
              <a:t>.</a:t>
            </a:r>
          </a:p>
          <a:p>
            <a:r>
              <a:rPr lang="en-US" dirty="0"/>
              <a:t>The polarization peak shows a noticeable </a:t>
            </a:r>
            <a:r>
              <a:rPr lang="en-US" b="1" dirty="0"/>
              <a:t>tailing effect</a:t>
            </a:r>
            <a:r>
              <a:rPr lang="en-US" dirty="0"/>
              <a:t>.</a:t>
            </a:r>
          </a:p>
          <a:p>
            <a:r>
              <a:rPr lang="en-US" dirty="0"/>
              <a:t>This may be caused by the introduction of the pillars, since the solid interfaces can also influence the polarization behavior.</a:t>
            </a:r>
          </a:p>
          <a:p>
            <a:r>
              <a:rPr lang="en-US" dirty="0"/>
              <a:t>This effect still needs further investigation.</a:t>
            </a:r>
          </a:p>
        </p:txBody>
      </p:sp>
      <p:sp>
        <p:nvSpPr>
          <p:cNvPr id="4" name="灯片编号占位符 3"/>
          <p:cNvSpPr>
            <a:spLocks noGrp="1"/>
          </p:cNvSpPr>
          <p:nvPr>
            <p:ph type="sldNum" sz="quarter" idx="5"/>
          </p:nvPr>
        </p:nvSpPr>
        <p:spPr/>
        <p:txBody>
          <a:bodyPr/>
          <a:lstStyle/>
          <a:p>
            <a:fld id="{F682817A-F867-493E-B9F9-725276F3CF71}" type="slidenum">
              <a:rPr lang="en-US" smtClean="0"/>
              <a:t>26</a:t>
            </a:fld>
            <a:endParaRPr lang="en-US"/>
          </a:p>
        </p:txBody>
      </p:sp>
    </p:spTree>
    <p:extLst>
      <p:ext uri="{BB962C8B-B14F-4D97-AF65-F5344CB8AC3E}">
        <p14:creationId xmlns:p14="http://schemas.microsoft.com/office/powerpoint/2010/main" val="4093313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77B9F0-CB37-4035-B1F8-C5E316AE6657}"/>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副标题 2">
            <a:extLst>
              <a:ext uri="{FF2B5EF4-FFF2-40B4-BE49-F238E27FC236}">
                <a16:creationId xmlns:a16="http://schemas.microsoft.com/office/drawing/2014/main" id="{2022E886-A740-4F54-B1BC-89F96F8FAB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日期占位符 3">
            <a:extLst>
              <a:ext uri="{FF2B5EF4-FFF2-40B4-BE49-F238E27FC236}">
                <a16:creationId xmlns:a16="http://schemas.microsoft.com/office/drawing/2014/main" id="{A9E18B74-A102-4056-A47D-828B0AA3983A}"/>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19E6CF66-9690-4BAB-8A9C-77F2E6B3A407}"/>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47CEE8B6-339A-45D0-922D-8C7ACB4180B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47922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859547-7B5F-4270-A5C1-E42973F01EDA}"/>
              </a:ext>
            </a:extLst>
          </p:cNvPr>
          <p:cNvSpPr>
            <a:spLocks noGrp="1"/>
          </p:cNvSpPr>
          <p:nvPr>
            <p:ph type="title"/>
          </p:nvPr>
        </p:nvSpPr>
        <p:spPr/>
        <p:txBody>
          <a:body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1DEF6EBB-9BB4-4F98-9DB0-90B5ACE8A141}"/>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D12CDEDC-466C-45AD-86A3-5E0349BF9AAE}"/>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701FFFF9-641A-4F78-9321-CD3C2DE1E53E}"/>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9360D0FA-098D-4244-AB88-93867B5A781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2120051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65C015C-8A21-4733-B0B2-EE21CB805B3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751347CD-97E7-47F2-8552-804D178CB1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1AE9EC05-058F-42BF-ACC2-F58ABBE01951}"/>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0C0A807F-2579-4BEC-B877-33EA252C6AAF}"/>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C539AC81-7CF6-48A7-8219-FD45172767E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58945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AF9338E-0CE3-45F8-8832-85FD3CF087C5}"/>
              </a:ext>
            </a:extLst>
          </p:cNvPr>
          <p:cNvSpPr>
            <a:spLocks noGrp="1"/>
          </p:cNvSpPr>
          <p:nvPr>
            <p:ph type="title"/>
          </p:nvPr>
        </p:nvSpPr>
        <p:spPr/>
        <p:txBody>
          <a:body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4A90CAC4-ECEE-4D61-849F-61346B2B602C}"/>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内容占位符 3">
            <a:extLst>
              <a:ext uri="{FF2B5EF4-FFF2-40B4-BE49-F238E27FC236}">
                <a16:creationId xmlns:a16="http://schemas.microsoft.com/office/drawing/2014/main" id="{D13C889A-F4D4-4C5A-B327-76E3CEA28514}"/>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日期占位符 4">
            <a:extLst>
              <a:ext uri="{FF2B5EF4-FFF2-40B4-BE49-F238E27FC236}">
                <a16:creationId xmlns:a16="http://schemas.microsoft.com/office/drawing/2014/main" id="{535341D2-7D40-4102-8D08-790D7581CFA7}"/>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6" name="页脚占位符 5">
            <a:extLst>
              <a:ext uri="{FF2B5EF4-FFF2-40B4-BE49-F238E27FC236}">
                <a16:creationId xmlns:a16="http://schemas.microsoft.com/office/drawing/2014/main" id="{8B3748D0-00C6-4215-B164-9306EBAAD464}"/>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1AD52A35-DAA9-4DC0-BC33-AECAC419F94F}"/>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444001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5627F45-366A-40F3-8C90-BEF2ABEDB31B}"/>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3EDE5E09-8AC0-451B-84E4-18350A949A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F12E1EE0-01D1-4EA6-A9EB-D5ED57E04DA7}"/>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文本占位符 4">
            <a:extLst>
              <a:ext uri="{FF2B5EF4-FFF2-40B4-BE49-F238E27FC236}">
                <a16:creationId xmlns:a16="http://schemas.microsoft.com/office/drawing/2014/main" id="{B5AFEE5A-52F6-4B19-AD27-9536833ED0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E829D746-54FD-49E0-910D-EFE59BE7F76F}"/>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日期占位符 6">
            <a:extLst>
              <a:ext uri="{FF2B5EF4-FFF2-40B4-BE49-F238E27FC236}">
                <a16:creationId xmlns:a16="http://schemas.microsoft.com/office/drawing/2014/main" id="{F299B628-EF76-4E06-B043-6BAC849D83D3}"/>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8" name="页脚占位符 7">
            <a:extLst>
              <a:ext uri="{FF2B5EF4-FFF2-40B4-BE49-F238E27FC236}">
                <a16:creationId xmlns:a16="http://schemas.microsoft.com/office/drawing/2014/main" id="{E8464F57-282F-47C7-B6FA-D80D589387E9}"/>
              </a:ext>
            </a:extLst>
          </p:cNvPr>
          <p:cNvSpPr>
            <a:spLocks noGrp="1"/>
          </p:cNvSpPr>
          <p:nvPr>
            <p:ph type="ftr" sz="quarter" idx="11"/>
          </p:nvPr>
        </p:nvSpPr>
        <p:spPr/>
        <p:txBody>
          <a:bodyPr/>
          <a:lstStyle/>
          <a:p>
            <a:endParaRPr lang="en-US"/>
          </a:p>
        </p:txBody>
      </p:sp>
      <p:sp>
        <p:nvSpPr>
          <p:cNvPr id="9" name="灯片编号占位符 8">
            <a:extLst>
              <a:ext uri="{FF2B5EF4-FFF2-40B4-BE49-F238E27FC236}">
                <a16:creationId xmlns:a16="http://schemas.microsoft.com/office/drawing/2014/main" id="{8991784A-94DF-4302-88BD-06C722F5231D}"/>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69163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9658602-12A0-4904-8DD1-2CDD19593271}"/>
              </a:ext>
            </a:extLst>
          </p:cNvPr>
          <p:cNvSpPr>
            <a:spLocks noGrp="1"/>
          </p:cNvSpPr>
          <p:nvPr>
            <p:ph type="title"/>
          </p:nvPr>
        </p:nvSpPr>
        <p:spPr/>
        <p:txBody>
          <a:bodyPr/>
          <a:lstStyle/>
          <a:p>
            <a:r>
              <a:rPr lang="zh-CN" altLang="en-US"/>
              <a:t>单击此处编辑母版标题样式</a:t>
            </a:r>
            <a:endParaRPr lang="en-US"/>
          </a:p>
        </p:txBody>
      </p:sp>
      <p:sp>
        <p:nvSpPr>
          <p:cNvPr id="3" name="日期占位符 2">
            <a:extLst>
              <a:ext uri="{FF2B5EF4-FFF2-40B4-BE49-F238E27FC236}">
                <a16:creationId xmlns:a16="http://schemas.microsoft.com/office/drawing/2014/main" id="{04C133EB-4462-45EA-8A71-40D28C078C87}"/>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4" name="页脚占位符 3">
            <a:extLst>
              <a:ext uri="{FF2B5EF4-FFF2-40B4-BE49-F238E27FC236}">
                <a16:creationId xmlns:a16="http://schemas.microsoft.com/office/drawing/2014/main" id="{DB11650F-C5E8-4E61-8B2D-D607FA29E167}"/>
              </a:ext>
            </a:extLst>
          </p:cNvPr>
          <p:cNvSpPr>
            <a:spLocks noGrp="1"/>
          </p:cNvSpPr>
          <p:nvPr>
            <p:ph type="ftr" sz="quarter" idx="11"/>
          </p:nvPr>
        </p:nvSpPr>
        <p:spPr/>
        <p:txBody>
          <a:bodyPr/>
          <a:lstStyle/>
          <a:p>
            <a:endParaRPr lang="en-US"/>
          </a:p>
        </p:txBody>
      </p:sp>
      <p:sp>
        <p:nvSpPr>
          <p:cNvPr id="5" name="灯片编号占位符 4">
            <a:extLst>
              <a:ext uri="{FF2B5EF4-FFF2-40B4-BE49-F238E27FC236}">
                <a16:creationId xmlns:a16="http://schemas.microsoft.com/office/drawing/2014/main" id="{F237B1AC-42B8-4206-A554-B4055EA660A4}"/>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38281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DFE0306-076B-4321-A5F1-6413D077E87C}"/>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3" name="页脚占位符 2">
            <a:extLst>
              <a:ext uri="{FF2B5EF4-FFF2-40B4-BE49-F238E27FC236}">
                <a16:creationId xmlns:a16="http://schemas.microsoft.com/office/drawing/2014/main" id="{13A07B9E-18E3-412C-ABB7-DD97105DFAE4}"/>
              </a:ext>
            </a:extLst>
          </p:cNvPr>
          <p:cNvSpPr>
            <a:spLocks noGrp="1"/>
          </p:cNvSpPr>
          <p:nvPr>
            <p:ph type="ftr" sz="quarter" idx="11"/>
          </p:nvPr>
        </p:nvSpPr>
        <p:spPr/>
        <p:txBody>
          <a:bodyPr/>
          <a:lstStyle/>
          <a:p>
            <a:endParaRPr lang="en-US"/>
          </a:p>
        </p:txBody>
      </p:sp>
      <p:sp>
        <p:nvSpPr>
          <p:cNvPr id="4" name="灯片编号占位符 3">
            <a:extLst>
              <a:ext uri="{FF2B5EF4-FFF2-40B4-BE49-F238E27FC236}">
                <a16:creationId xmlns:a16="http://schemas.microsoft.com/office/drawing/2014/main" id="{578F23C4-1B4A-410D-964D-08D52E3BD91C}"/>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46941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D40A99F-6924-4681-8654-83BADBD4B721}"/>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内容占位符 2">
            <a:extLst>
              <a:ext uri="{FF2B5EF4-FFF2-40B4-BE49-F238E27FC236}">
                <a16:creationId xmlns:a16="http://schemas.microsoft.com/office/drawing/2014/main" id="{55A6ED15-CC29-4826-999C-33F0DCB83D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文本占位符 3">
            <a:extLst>
              <a:ext uri="{FF2B5EF4-FFF2-40B4-BE49-F238E27FC236}">
                <a16:creationId xmlns:a16="http://schemas.microsoft.com/office/drawing/2014/main" id="{44FD1714-59B3-49FC-BE9B-937253BEB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17ADCD32-9C8B-443B-A000-3024A90BEF75}"/>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6" name="页脚占位符 5">
            <a:extLst>
              <a:ext uri="{FF2B5EF4-FFF2-40B4-BE49-F238E27FC236}">
                <a16:creationId xmlns:a16="http://schemas.microsoft.com/office/drawing/2014/main" id="{7A1AD56C-8AEF-40A9-839B-2F47FA661C8C}"/>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D2D63A5C-89D9-4F72-A54E-2698A5945DD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00960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2535537-8E9C-43DF-8F3D-00437755893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图片占位符 2">
            <a:extLst>
              <a:ext uri="{FF2B5EF4-FFF2-40B4-BE49-F238E27FC236}">
                <a16:creationId xmlns:a16="http://schemas.microsoft.com/office/drawing/2014/main" id="{99400A46-008A-455E-B3CE-2D8D19C83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文本占位符 3">
            <a:extLst>
              <a:ext uri="{FF2B5EF4-FFF2-40B4-BE49-F238E27FC236}">
                <a16:creationId xmlns:a16="http://schemas.microsoft.com/office/drawing/2014/main" id="{2F4D6570-A4B1-40CA-AF30-CAC734273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DD2AA7BB-751E-4E89-B85F-B01E12DED91F}"/>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6" name="页脚占位符 5">
            <a:extLst>
              <a:ext uri="{FF2B5EF4-FFF2-40B4-BE49-F238E27FC236}">
                <a16:creationId xmlns:a16="http://schemas.microsoft.com/office/drawing/2014/main" id="{3DB8A694-FFBC-48E1-AD8D-5699651A1E41}"/>
              </a:ext>
            </a:extLst>
          </p:cNvPr>
          <p:cNvSpPr>
            <a:spLocks noGrp="1"/>
          </p:cNvSpPr>
          <p:nvPr>
            <p:ph type="ftr" sz="quarter" idx="11"/>
          </p:nvPr>
        </p:nvSpPr>
        <p:spPr/>
        <p:txBody>
          <a:bodyPr/>
          <a:lstStyle/>
          <a:p>
            <a:endParaRPr lang="en-US"/>
          </a:p>
        </p:txBody>
      </p:sp>
      <p:sp>
        <p:nvSpPr>
          <p:cNvPr id="7" name="灯片编号占位符 6">
            <a:extLst>
              <a:ext uri="{FF2B5EF4-FFF2-40B4-BE49-F238E27FC236}">
                <a16:creationId xmlns:a16="http://schemas.microsoft.com/office/drawing/2014/main" id="{6956EF88-1BE7-4C10-A3ED-CDB6E27DE88C}"/>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2601616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D3A272-57F9-4FCA-98E9-D6CA37761B3C}"/>
              </a:ext>
            </a:extLst>
          </p:cNvPr>
          <p:cNvSpPr>
            <a:spLocks noGrp="1"/>
          </p:cNvSpPr>
          <p:nvPr>
            <p:ph type="title"/>
          </p:nvPr>
        </p:nvSpPr>
        <p:spPr/>
        <p:txBody>
          <a:bodyPr/>
          <a:lstStyle/>
          <a:p>
            <a:r>
              <a:rPr lang="zh-CN" altLang="en-US"/>
              <a:t>单击此处编辑母版标题样式</a:t>
            </a:r>
            <a:endParaRPr lang="en-US"/>
          </a:p>
        </p:txBody>
      </p:sp>
      <p:sp>
        <p:nvSpPr>
          <p:cNvPr id="3" name="竖排文字占位符 2">
            <a:extLst>
              <a:ext uri="{FF2B5EF4-FFF2-40B4-BE49-F238E27FC236}">
                <a16:creationId xmlns:a16="http://schemas.microsoft.com/office/drawing/2014/main" id="{F669F397-7F1F-4E6D-8C91-FF0B341F2389}"/>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F0432D5C-9D6C-4CD9-AF45-ED6DE42895F6}"/>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681AAFE3-4D9E-4954-BE1D-A6FCFF808986}"/>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1255AC72-39A7-42E6-97EF-D99CEDEE471E}"/>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3944726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06B67D3-88DD-4FED-9DF5-50FF17D16B51}"/>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a:p>
        </p:txBody>
      </p:sp>
      <p:sp>
        <p:nvSpPr>
          <p:cNvPr id="3" name="竖排文字占位符 2">
            <a:extLst>
              <a:ext uri="{FF2B5EF4-FFF2-40B4-BE49-F238E27FC236}">
                <a16:creationId xmlns:a16="http://schemas.microsoft.com/office/drawing/2014/main" id="{A07BA693-C8AC-43C4-BA5B-7262CF71A45C}"/>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00104089-CF62-4271-85FD-672174CEF62B}"/>
              </a:ext>
            </a:extLst>
          </p:cNvPr>
          <p:cNvSpPr>
            <a:spLocks noGrp="1"/>
          </p:cNvSpPr>
          <p:nvPr>
            <p:ph type="dt" sz="half" idx="10"/>
          </p:nvPr>
        </p:nvSpPr>
        <p:spPr/>
        <p:txBody>
          <a:body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B33E9913-A47D-4489-87CA-1C3FEEAE6DBD}"/>
              </a:ext>
            </a:extLst>
          </p:cNvPr>
          <p:cNvSpPr>
            <a:spLocks noGrp="1"/>
          </p:cNvSpPr>
          <p:nvPr>
            <p:ph type="ftr" sz="quarter" idx="11"/>
          </p:nvPr>
        </p:nvSpPr>
        <p:spPr/>
        <p:txBody>
          <a:bodyPr/>
          <a:lstStyle/>
          <a:p>
            <a:endParaRPr lang="en-US"/>
          </a:p>
        </p:txBody>
      </p:sp>
      <p:sp>
        <p:nvSpPr>
          <p:cNvPr id="6" name="灯片编号占位符 5">
            <a:extLst>
              <a:ext uri="{FF2B5EF4-FFF2-40B4-BE49-F238E27FC236}">
                <a16:creationId xmlns:a16="http://schemas.microsoft.com/office/drawing/2014/main" id="{88E4BC72-B98D-4479-AC7B-E9195FF97C00}"/>
              </a:ext>
            </a:extLst>
          </p:cNvPr>
          <p:cNvSpPr>
            <a:spLocks noGrp="1"/>
          </p:cNvSpPr>
          <p:nvPr>
            <p:ph type="sldNum" sz="quarter" idx="12"/>
          </p:nvPr>
        </p:nvSpPr>
        <p:spPr/>
        <p:txBody>
          <a:bodyPr/>
          <a:lstStyle/>
          <a:p>
            <a:fld id="{281BB6C2-94E7-4BBD-BDD1-A011E8F0056D}" type="slidenum">
              <a:rPr lang="en-US" smtClean="0"/>
              <a:t>‹#›</a:t>
            </a:fld>
            <a:endParaRPr lang="en-US"/>
          </a:p>
        </p:txBody>
      </p:sp>
    </p:spTree>
    <p:extLst>
      <p:ext uri="{BB962C8B-B14F-4D97-AF65-F5344CB8AC3E}">
        <p14:creationId xmlns:p14="http://schemas.microsoft.com/office/powerpoint/2010/main" val="175194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F9FBDFA-B3CC-47C4-AF78-2ACB8089D6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文本占位符 2">
            <a:extLst>
              <a:ext uri="{FF2B5EF4-FFF2-40B4-BE49-F238E27FC236}">
                <a16:creationId xmlns:a16="http://schemas.microsoft.com/office/drawing/2014/main" id="{616490CD-09A2-4C79-9DFE-900369BF17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日期占位符 3">
            <a:extLst>
              <a:ext uri="{FF2B5EF4-FFF2-40B4-BE49-F238E27FC236}">
                <a16:creationId xmlns:a16="http://schemas.microsoft.com/office/drawing/2014/main" id="{EF86B7C9-06E6-4574-9985-6B4348EE24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911D6C-83E0-458E-9F51-97AD48710DDC}" type="datetimeFigureOut">
              <a:rPr lang="en-US" smtClean="0"/>
              <a:t>5/17/2026</a:t>
            </a:fld>
            <a:endParaRPr lang="en-US"/>
          </a:p>
        </p:txBody>
      </p:sp>
      <p:sp>
        <p:nvSpPr>
          <p:cNvPr id="5" name="页脚占位符 4">
            <a:extLst>
              <a:ext uri="{FF2B5EF4-FFF2-40B4-BE49-F238E27FC236}">
                <a16:creationId xmlns:a16="http://schemas.microsoft.com/office/drawing/2014/main" id="{139F5FBB-1E30-4E12-8D9D-47952867AC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灯片编号占位符 5">
            <a:extLst>
              <a:ext uri="{FF2B5EF4-FFF2-40B4-BE49-F238E27FC236}">
                <a16:creationId xmlns:a16="http://schemas.microsoft.com/office/drawing/2014/main" id="{4A27186F-8F3B-4360-A3D0-A735B4C277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1BB6C2-94E7-4BBD-BDD1-A011E8F0056D}" type="slidenum">
              <a:rPr lang="en-US" smtClean="0"/>
              <a:t>‹#›</a:t>
            </a:fld>
            <a:endParaRPr lang="en-US"/>
          </a:p>
        </p:txBody>
      </p:sp>
    </p:spTree>
    <p:extLst>
      <p:ext uri="{BB962C8B-B14F-4D97-AF65-F5344CB8AC3E}">
        <p14:creationId xmlns:p14="http://schemas.microsoft.com/office/powerpoint/2010/main" val="25627810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2.png"/><Relationship Id="rId7" Type="http://schemas.openxmlformats.org/officeDocument/2006/relationships/image" Target="../media/image5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00.png"/><Relationship Id="rId11" Type="http://schemas.openxmlformats.org/officeDocument/2006/relationships/image" Target="../media/image14.png"/><Relationship Id="rId5" Type="http://schemas.openxmlformats.org/officeDocument/2006/relationships/image" Target="../media/image51.png"/><Relationship Id="rId10" Type="http://schemas.openxmlformats.org/officeDocument/2006/relationships/image" Target="../media/image1.png"/><Relationship Id="rId4" Type="http://schemas.microsoft.com/office/2007/relationships/hdphoto" Target="../media/hdphoto1.wdp"/><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0.png"/><Relationship Id="rId7" Type="http://schemas.openxmlformats.org/officeDocument/2006/relationships/image" Target="../media/image17.t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tif"/><Relationship Id="rId5" Type="http://schemas.openxmlformats.org/officeDocument/2006/relationships/image" Target="../media/image15.jpeg"/><Relationship Id="rId10" Type="http://schemas.openxmlformats.org/officeDocument/2006/relationships/image" Target="../media/image19.png"/><Relationship Id="rId4" Type="http://schemas.openxmlformats.org/officeDocument/2006/relationships/image" Target="../media/image1.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20.png"/><Relationship Id="rId3" Type="http://schemas.openxmlformats.org/officeDocument/2006/relationships/image" Target="../media/image18.jpg"/><Relationship Id="rId7" Type="http://schemas.microsoft.com/office/2007/relationships/hdphoto" Target="../media/hdphoto2.wdp"/><Relationship Id="rId12"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1190.png"/><Relationship Id="rId5" Type="http://schemas.openxmlformats.org/officeDocument/2006/relationships/image" Target="../media/image20.png"/><Relationship Id="rId10" Type="http://schemas.openxmlformats.org/officeDocument/2006/relationships/image" Target="../media/image1010.png"/><Relationship Id="rId4" Type="http://schemas.openxmlformats.org/officeDocument/2006/relationships/image" Target="../media/image19.jpeg"/><Relationship Id="rId9" Type="http://schemas.microsoft.com/office/2007/relationships/hdphoto" Target="../media/hdphoto3.wdp"/><Relationship Id="rId14" Type="http://schemas.openxmlformats.org/officeDocument/2006/relationships/image" Target="../media/image23.jpg"/></Relationships>
</file>

<file path=ppt/slides/_rels/slide6.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8" Type="http://schemas.openxmlformats.org/officeDocument/2006/relationships/image" Target="../media/image290.png"/><Relationship Id="rId3" Type="http://schemas.openxmlformats.org/officeDocument/2006/relationships/image" Target="../media/image26.png"/><Relationship Id="rId7" Type="http://schemas.openxmlformats.org/officeDocument/2006/relationships/image" Target="../media/image28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70.png"/><Relationship Id="rId5" Type="http://schemas.openxmlformats.org/officeDocument/2006/relationships/image" Target="../media/image260.png"/><Relationship Id="rId10" Type="http://schemas.openxmlformats.org/officeDocument/2006/relationships/image" Target="../media/image300.png"/><Relationship Id="rId4" Type="http://schemas.openxmlformats.org/officeDocument/2006/relationships/image" Target="../media/image27.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8.emf"/><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30.png"/><Relationship Id="rId11" Type="http://schemas.openxmlformats.org/officeDocument/2006/relationships/image" Target="../media/image1.png"/><Relationship Id="rId5" Type="http://schemas.openxmlformats.org/officeDocument/2006/relationships/image" Target="../media/image30.emf"/><Relationship Id="rId10" Type="http://schemas.openxmlformats.org/officeDocument/2006/relationships/image" Target="../media/image37.png"/><Relationship Id="rId4" Type="http://schemas.openxmlformats.org/officeDocument/2006/relationships/image" Target="../media/image29.emf"/><Relationship Id="rId9" Type="http://schemas.openxmlformats.org/officeDocument/2006/relationships/image" Target="../media/image36.png"/></Relationships>
</file>

<file path=ppt/slides/_rels/slide9.xml.rels><?xml version="1.0" encoding="UTF-8" standalone="yes"?>
<Relationships xmlns="http://schemas.openxmlformats.org/package/2006/relationships"><Relationship Id="rId13" Type="http://schemas.openxmlformats.org/officeDocument/2006/relationships/image" Target="../media/image39.png"/><Relationship Id="rId26" Type="http://schemas.openxmlformats.org/officeDocument/2006/relationships/image" Target="../media/image1.png"/><Relationship Id="rId3" Type="http://schemas.openxmlformats.org/officeDocument/2006/relationships/image" Target="../media/image31.gif"/><Relationship Id="rId21" Type="http://schemas.openxmlformats.org/officeDocument/2006/relationships/image" Target="../media/image47.png"/><Relationship Id="rId12" Type="http://schemas.openxmlformats.org/officeDocument/2006/relationships/image" Target="../media/image42.png"/><Relationship Id="rId17" Type="http://schemas.openxmlformats.org/officeDocument/2006/relationships/image" Target="../media/image44.png"/><Relationship Id="rId25" Type="http://schemas.openxmlformats.org/officeDocument/2006/relationships/image" Target="../media/image53.png"/><Relationship Id="rId2" Type="http://schemas.openxmlformats.org/officeDocument/2006/relationships/notesSlide" Target="../notesSlides/notesSlide9.xml"/><Relationship Id="rId16" Type="http://schemas.openxmlformats.org/officeDocument/2006/relationships/image" Target="../media/image43.png"/><Relationship Id="rId20" Type="http://schemas.openxmlformats.org/officeDocument/2006/relationships/image" Target="../media/image46.png"/><Relationship Id="rId1" Type="http://schemas.openxmlformats.org/officeDocument/2006/relationships/slideLayout" Target="../slideLayouts/slideLayout2.xml"/><Relationship Id="rId24" Type="http://schemas.openxmlformats.org/officeDocument/2006/relationships/image" Target="../media/image50.png"/><Relationship Id="rId5" Type="http://schemas.openxmlformats.org/officeDocument/2006/relationships/image" Target="../media/image33.png"/><Relationship Id="rId15" Type="http://schemas.openxmlformats.org/officeDocument/2006/relationships/image" Target="../media/image41.png"/><Relationship Id="rId23" Type="http://schemas.openxmlformats.org/officeDocument/2006/relationships/image" Target="../media/image49.png"/><Relationship Id="rId4" Type="http://schemas.openxmlformats.org/officeDocument/2006/relationships/image" Target="../media/image32.gif"/><Relationship Id="rId22" Type="http://schemas.openxmlformats.org/officeDocument/2006/relationships/image" Target="../media/image48.png"/></Relationships>
</file>

<file path=ppt/slides/_rels/slide10.xml.rels><?xml version="1.0" encoding="UTF-8" standalone="yes"?>
<Relationships xmlns="http://schemas.openxmlformats.org/package/2006/relationships"><Relationship Id="rId8" Type="http://schemas.openxmlformats.org/officeDocument/2006/relationships/image" Target="../media/image38.emf"/><Relationship Id="rId3" Type="http://schemas.openxmlformats.org/officeDocument/2006/relationships/image" Target="../media/image34.gif"/><Relationship Id="rId7" Type="http://schemas.openxmlformats.org/officeDocument/2006/relationships/image" Target="../media/image37.emf"/><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6.emf"/><Relationship Id="rId5" Type="http://schemas.openxmlformats.org/officeDocument/2006/relationships/image" Target="../media/image35.emf"/><Relationship Id="rId4" Type="http://schemas.openxmlformats.org/officeDocument/2006/relationships/image" Target="../media/image1.png"/><Relationship Id="rId9" Type="http://schemas.openxmlformats.org/officeDocument/2006/relationships/image" Target="../media/image39.emf"/></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43.emf"/><Relationship Id="rId7" Type="http://schemas.openxmlformats.org/officeDocument/2006/relationships/image" Target="../media/image60.png"/><Relationship Id="rId12" Type="http://schemas.openxmlformats.org/officeDocument/2006/relationships/image" Target="../media/image42.e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9.png"/><Relationship Id="rId11" Type="http://schemas.openxmlformats.org/officeDocument/2006/relationships/image" Target="../media/image41.emf"/><Relationship Id="rId5" Type="http://schemas.openxmlformats.org/officeDocument/2006/relationships/image" Target="../media/image58.png"/><Relationship Id="rId10" Type="http://schemas.openxmlformats.org/officeDocument/2006/relationships/image" Target="../media/image40.emf"/><Relationship Id="rId4" Type="http://schemas.openxmlformats.org/officeDocument/2006/relationships/image" Target="../media/image540.png"/><Relationship Id="rId9" Type="http://schemas.openxmlformats.org/officeDocument/2006/relationships/image" Target="../media/image61.png"/></Relationships>
</file>

<file path=ppt/slides/_rels/slide12.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600.png"/><Relationship Id="rId18" Type="http://schemas.openxmlformats.org/officeDocument/2006/relationships/image" Target="../media/image620.png"/><Relationship Id="rId3" Type="http://schemas.openxmlformats.org/officeDocument/2006/relationships/image" Target="../media/image490.png"/><Relationship Id="rId7" Type="http://schemas.openxmlformats.org/officeDocument/2006/relationships/image" Target="../media/image530.png"/><Relationship Id="rId12" Type="http://schemas.openxmlformats.org/officeDocument/2006/relationships/image" Target="../media/image67.png"/><Relationship Id="rId17" Type="http://schemas.openxmlformats.org/officeDocument/2006/relationships/image" Target="../media/image47.emf"/><Relationship Id="rId2" Type="http://schemas.openxmlformats.org/officeDocument/2006/relationships/notesSlide" Target="../notesSlides/notesSlide12.xml"/><Relationship Id="rId16" Type="http://schemas.openxmlformats.org/officeDocument/2006/relationships/image" Target="../media/image46.emf"/><Relationship Id="rId1" Type="http://schemas.openxmlformats.org/officeDocument/2006/relationships/slideLayout" Target="../slideLayouts/slideLayout2.xml"/><Relationship Id="rId11" Type="http://schemas.openxmlformats.org/officeDocument/2006/relationships/image" Target="../media/image570.png"/><Relationship Id="rId15" Type="http://schemas.openxmlformats.org/officeDocument/2006/relationships/image" Target="../media/image1.png"/><Relationship Id="rId10" Type="http://schemas.openxmlformats.org/officeDocument/2006/relationships/image" Target="../media/image560.png"/><Relationship Id="rId4" Type="http://schemas.openxmlformats.org/officeDocument/2006/relationships/image" Target="../media/image500.png"/><Relationship Id="rId9" Type="http://schemas.openxmlformats.org/officeDocument/2006/relationships/image" Target="../media/image550.png"/><Relationship Id="rId14" Type="http://schemas.openxmlformats.org/officeDocument/2006/relationships/image" Target="../media/image63.png"/></Relationships>
</file>

<file path=ppt/slides/_rels/slide13.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0.gif"/><Relationship Id="rId5" Type="http://schemas.openxmlformats.org/officeDocument/2006/relationships/image" Target="../media/image49.emf"/><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image" Target="../media/image55.jpeg"/><Relationship Id="rId13" Type="http://schemas.openxmlformats.org/officeDocument/2006/relationships/image" Target="../media/image1.png"/><Relationship Id="rId18" Type="http://schemas.openxmlformats.org/officeDocument/2006/relationships/image" Target="../media/image64.png"/><Relationship Id="rId3" Type="http://schemas.openxmlformats.org/officeDocument/2006/relationships/image" Target="../media/image7.png"/><Relationship Id="rId7" Type="http://schemas.openxmlformats.org/officeDocument/2006/relationships/image" Target="../media/image54.png"/><Relationship Id="rId12" Type="http://schemas.openxmlformats.org/officeDocument/2006/relationships/image" Target="../media/image56.png"/><Relationship Id="rId17" Type="http://schemas.openxmlformats.org/officeDocument/2006/relationships/image" Target="../media/image6.jpeg"/><Relationship Id="rId2" Type="http://schemas.openxmlformats.org/officeDocument/2006/relationships/image" Target="../media/image51.jpeg"/><Relationship Id="rId16" Type="http://schemas.openxmlformats.org/officeDocument/2006/relationships/image" Target="../media/image63.jpeg"/><Relationship Id="rId20" Type="http://schemas.openxmlformats.org/officeDocument/2006/relationships/image" Target="../media/image65.jpeg"/><Relationship Id="rId1" Type="http://schemas.openxmlformats.org/officeDocument/2006/relationships/slideLayout" Target="../slideLayouts/slideLayout2.xml"/><Relationship Id="rId6" Type="http://schemas.openxmlformats.org/officeDocument/2006/relationships/image" Target="../media/image10.svg"/><Relationship Id="rId11" Type="http://schemas.openxmlformats.org/officeDocument/2006/relationships/image" Target="../media/image2.png"/><Relationship Id="rId5" Type="http://schemas.openxmlformats.org/officeDocument/2006/relationships/image" Target="../media/image9.png"/><Relationship Id="rId15" Type="http://schemas.openxmlformats.org/officeDocument/2006/relationships/image" Target="../media/image62.png"/><Relationship Id="rId10" Type="http://schemas.openxmlformats.org/officeDocument/2006/relationships/image" Target="../media/image5.png"/><Relationship Id="rId19" Type="http://schemas.microsoft.com/office/2007/relationships/hdphoto" Target="../media/hdphoto4.wdp"/><Relationship Id="rId4" Type="http://schemas.openxmlformats.org/officeDocument/2006/relationships/image" Target="../media/image8.svg"/><Relationship Id="rId9" Type="http://schemas.openxmlformats.org/officeDocument/2006/relationships/image" Target="../media/image4.png"/><Relationship Id="rId14" Type="http://schemas.openxmlformats.org/officeDocument/2006/relationships/image" Target="../media/image57.jpeg"/></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760.png"/><Relationship Id="rId3" Type="http://schemas.openxmlformats.org/officeDocument/2006/relationships/image" Target="../media/image710.png"/><Relationship Id="rId7" Type="http://schemas.openxmlformats.org/officeDocument/2006/relationships/image" Target="../media/image750.png"/><Relationship Id="rId12" Type="http://schemas.openxmlformats.org/officeDocument/2006/relationships/image" Target="../media/image68.png"/><Relationship Id="rId2" Type="http://schemas.openxmlformats.org/officeDocument/2006/relationships/image" Target="../media/image700.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66.png"/><Relationship Id="rId5" Type="http://schemas.openxmlformats.org/officeDocument/2006/relationships/image" Target="../media/image730.png"/><Relationship Id="rId10" Type="http://schemas.openxmlformats.org/officeDocument/2006/relationships/image" Target="../media/image781.png"/><Relationship Id="rId4" Type="http://schemas.openxmlformats.org/officeDocument/2006/relationships/image" Target="../media/image720.png"/><Relationship Id="rId9" Type="http://schemas.openxmlformats.org/officeDocument/2006/relationships/image" Target="../media/image771.png"/></Relationships>
</file>

<file path=ppt/slides/_rels/slide17.xml.rels><?xml version="1.0" encoding="UTF-8" standalone="yes"?>
<Relationships xmlns="http://schemas.openxmlformats.org/package/2006/relationships"><Relationship Id="rId8" Type="http://schemas.openxmlformats.org/officeDocument/2006/relationships/image" Target="../media/image821.png"/><Relationship Id="rId3" Type="http://schemas.openxmlformats.org/officeDocument/2006/relationships/image" Target="../media/image710.png"/><Relationship Id="rId7" Type="http://schemas.openxmlformats.org/officeDocument/2006/relationships/image" Target="../media/image810.png"/><Relationship Id="rId12" Type="http://schemas.openxmlformats.org/officeDocument/2006/relationships/image" Target="../media/image71.png"/><Relationship Id="rId2" Type="http://schemas.openxmlformats.org/officeDocument/2006/relationships/image" Target="../media/image700.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70.png"/><Relationship Id="rId5" Type="http://schemas.openxmlformats.org/officeDocument/2006/relationships/image" Target="../media/image730.png"/><Relationship Id="rId10" Type="http://schemas.openxmlformats.org/officeDocument/2006/relationships/image" Target="../media/image840.png"/><Relationship Id="rId4" Type="http://schemas.openxmlformats.org/officeDocument/2006/relationships/image" Target="../media/image69.png"/><Relationship Id="rId9" Type="http://schemas.openxmlformats.org/officeDocument/2006/relationships/image" Target="../media/image83.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3.png"/><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8" Type="http://schemas.openxmlformats.org/officeDocument/2006/relationships/image" Target="../media/image81.emf"/><Relationship Id="rId3" Type="http://schemas.openxmlformats.org/officeDocument/2006/relationships/image" Target="../media/image77.emf"/><Relationship Id="rId7" Type="http://schemas.openxmlformats.org/officeDocument/2006/relationships/image" Target="../media/image1.png"/><Relationship Id="rId2" Type="http://schemas.openxmlformats.org/officeDocument/2006/relationships/image" Target="../media/image76.emf"/><Relationship Id="rId1" Type="http://schemas.openxmlformats.org/officeDocument/2006/relationships/slideLayout" Target="../slideLayouts/slideLayout2.xml"/><Relationship Id="rId6" Type="http://schemas.openxmlformats.org/officeDocument/2006/relationships/image" Target="../media/image80.emf"/><Relationship Id="rId5" Type="http://schemas.openxmlformats.org/officeDocument/2006/relationships/image" Target="../media/image79.emf"/><Relationship Id="rId4" Type="http://schemas.openxmlformats.org/officeDocument/2006/relationships/image" Target="../media/image78.emf"/></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780.png"/><Relationship Id="rId7" Type="http://schemas.openxmlformats.org/officeDocument/2006/relationships/image" Target="../media/image820.png"/><Relationship Id="rId2" Type="http://schemas.openxmlformats.org/officeDocument/2006/relationships/image" Target="../media/image770.png"/><Relationship Id="rId1" Type="http://schemas.openxmlformats.org/officeDocument/2006/relationships/slideLayout" Target="../slideLayouts/slideLayout2.xml"/><Relationship Id="rId6" Type="http://schemas.openxmlformats.org/officeDocument/2006/relationships/image" Target="../media/image811.png"/><Relationship Id="rId5" Type="http://schemas.openxmlformats.org/officeDocument/2006/relationships/image" Target="../media/image800.png"/><Relationship Id="rId4" Type="http://schemas.openxmlformats.org/officeDocument/2006/relationships/image" Target="../media/image790.png"/></Relationships>
</file>

<file path=ppt/slides/_rels/slide23.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NULL"/><Relationship Id="rId18" Type="http://schemas.openxmlformats.org/officeDocument/2006/relationships/image" Target="../media/image90.jpeg"/><Relationship Id="rId3" Type="http://schemas.openxmlformats.org/officeDocument/2006/relationships/image" Target="../media/image84.png"/><Relationship Id="rId7" Type="http://schemas.openxmlformats.org/officeDocument/2006/relationships/image" Target="../media/image86.png"/><Relationship Id="rId12" Type="http://schemas.microsoft.com/office/2007/relationships/hdphoto" Target="../media/hdphoto9.wdp"/><Relationship Id="rId17" Type="http://schemas.openxmlformats.org/officeDocument/2006/relationships/image" Target="NULL"/><Relationship Id="rId2" Type="http://schemas.openxmlformats.org/officeDocument/2006/relationships/image" Target="../media/image82.png"/><Relationship Id="rId16" Type="http://schemas.openxmlformats.org/officeDocument/2006/relationships/image" Target="../media/image200.png"/><Relationship Id="rId1" Type="http://schemas.openxmlformats.org/officeDocument/2006/relationships/slideLayout" Target="../slideLayouts/slideLayout2.xml"/><Relationship Id="rId6" Type="http://schemas.microsoft.com/office/2007/relationships/hdphoto" Target="../media/hdphoto6.wdp"/><Relationship Id="rId11" Type="http://schemas.openxmlformats.org/officeDocument/2006/relationships/image" Target="../media/image88.png"/><Relationship Id="rId5" Type="http://schemas.openxmlformats.org/officeDocument/2006/relationships/image" Target="../media/image85.png"/><Relationship Id="rId15" Type="http://schemas.microsoft.com/office/2007/relationships/hdphoto" Target="../media/hdphoto10.wdp"/><Relationship Id="rId10" Type="http://schemas.microsoft.com/office/2007/relationships/hdphoto" Target="../media/hdphoto8.wdp"/><Relationship Id="rId4" Type="http://schemas.microsoft.com/office/2007/relationships/hdphoto" Target="../media/hdphoto5.wdp"/><Relationship Id="rId9" Type="http://schemas.openxmlformats.org/officeDocument/2006/relationships/image" Target="../media/image87.png"/><Relationship Id="rId14" Type="http://schemas.openxmlformats.org/officeDocument/2006/relationships/image" Target="../media/image89.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91.emf"/><Relationship Id="rId4" Type="http://schemas.openxmlformats.org/officeDocument/2006/relationships/image" Target="../media/image150.png"/></Relationships>
</file>

<file path=ppt/slides/_rels/slide2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9.emf"/><Relationship Id="rId5" Type="http://schemas.openxmlformats.org/officeDocument/2006/relationships/image" Target="../media/image94.emf"/><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ubrik 1">
            <a:extLst>
              <a:ext uri="{FF2B5EF4-FFF2-40B4-BE49-F238E27FC236}">
                <a16:creationId xmlns:a16="http://schemas.microsoft.com/office/drawing/2014/main" id="{CFF3151C-F26C-4D1D-ACDC-4BD27FEB4F60}"/>
              </a:ext>
            </a:extLst>
          </p:cNvPr>
          <p:cNvSpPr txBox="1">
            <a:spLocks/>
          </p:cNvSpPr>
          <p:nvPr/>
        </p:nvSpPr>
        <p:spPr>
          <a:xfrm>
            <a:off x="1400677" y="1248508"/>
            <a:ext cx="10028447" cy="1303685"/>
          </a:xfrm>
          <a:prstGeom prst="rect">
            <a:avLst/>
          </a:prstGeom>
        </p:spPr>
        <p:txBody>
          <a:bodyPr/>
          <a:lstStyle>
            <a:lvl1pPr algn="l" defTabSz="914400" rtl="0" eaLnBrk="1" latinLnBrk="0" hangingPunct="1">
              <a:lnSpc>
                <a:spcPct val="90000"/>
              </a:lnSpc>
              <a:spcBef>
                <a:spcPct val="0"/>
              </a:spcBef>
              <a:buNone/>
              <a:defRPr sz="3000" b="1" i="0" kern="1200">
                <a:solidFill>
                  <a:schemeClr val="tx1"/>
                </a:solidFill>
                <a:latin typeface="Arial" panose="020B0604020202020204" pitchFamily="34" charset="0"/>
                <a:ea typeface="+mj-ea"/>
                <a:cs typeface="Arial" panose="020B0604020202020204" pitchFamily="34" charset="0"/>
              </a:defRPr>
            </a:lvl1pPr>
          </a:lstStyle>
          <a:p>
            <a:pPr algn="ctr">
              <a:lnSpc>
                <a:spcPct val="150000"/>
              </a:lnSpc>
            </a:pPr>
            <a:r>
              <a:rPr lang="en-US" altLang="zh-CN" sz="3200" kern="100" dirty="0">
                <a:latin typeface="Times New Roman" panose="02020603050405020304" pitchFamily="18" charset="0"/>
                <a:ea typeface="等线" panose="02010600030101010101" pitchFamily="2" charset="-122"/>
                <a:cs typeface="Times New Roman" panose="02020603050405020304" pitchFamily="18" charset="0"/>
              </a:rPr>
              <a:t>Biodegradation Processes Monitoring by Flow Imaging and Spectral Induced Polarization (SIP)</a:t>
            </a:r>
          </a:p>
        </p:txBody>
      </p:sp>
      <p:pic>
        <p:nvPicPr>
          <p:cNvPr id="2050" name="Picture 2" descr="Accueil - Géosciences Rennes">
            <a:extLst>
              <a:ext uri="{FF2B5EF4-FFF2-40B4-BE49-F238E27FC236}">
                <a16:creationId xmlns:a16="http://schemas.microsoft.com/office/drawing/2014/main" id="{CFB00C71-3346-4081-93D1-A033BA0221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498" y="56285"/>
            <a:ext cx="2072434" cy="69782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UNIV RENNES - A use case of smart office with Twinsys">
            <a:extLst>
              <a:ext uri="{FF2B5EF4-FFF2-40B4-BE49-F238E27FC236}">
                <a16:creationId xmlns:a16="http://schemas.microsoft.com/office/drawing/2014/main" id="{3009F879-2DBC-478E-BFEB-0A1E4FC57D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342" y="-43620"/>
            <a:ext cx="2280264" cy="10252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Université de Rennes - Observatoire des sciences de l'univers, porteurs  d'observatoires – portail OPEN">
            <a:extLst>
              <a:ext uri="{FF2B5EF4-FFF2-40B4-BE49-F238E27FC236}">
                <a16:creationId xmlns:a16="http://schemas.microsoft.com/office/drawing/2014/main" id="{05FC22A9-7612-4DCB-B3CE-8BCAF1C0C8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5081" y="82694"/>
            <a:ext cx="2839641" cy="896729"/>
          </a:xfrm>
          <a:prstGeom prst="rect">
            <a:avLst/>
          </a:prstGeom>
          <a:noFill/>
          <a:extLst>
            <a:ext uri="{909E8E84-426E-40DD-AFC4-6F175D3DCCD1}">
              <a14:hiddenFill xmlns:a14="http://schemas.microsoft.com/office/drawing/2010/main">
                <a:solidFill>
                  <a:srgbClr val="FFFFFF"/>
                </a:solidFill>
              </a14:hiddenFill>
            </a:ext>
          </a:extLst>
        </p:spPr>
      </p:pic>
      <p:sp>
        <p:nvSpPr>
          <p:cNvPr id="8" name="文本框 3">
            <a:extLst>
              <a:ext uri="{FF2B5EF4-FFF2-40B4-BE49-F238E27FC236}">
                <a16:creationId xmlns:a16="http://schemas.microsoft.com/office/drawing/2014/main" id="{ECDE9D62-6D2A-40B9-BA72-82627F401098}"/>
              </a:ext>
            </a:extLst>
          </p:cNvPr>
          <p:cNvSpPr/>
          <p:nvPr/>
        </p:nvSpPr>
        <p:spPr>
          <a:xfrm>
            <a:off x="938739" y="2963819"/>
            <a:ext cx="10409897" cy="1132511"/>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ctr">
              <a:lnSpc>
                <a:spcPct val="150000"/>
              </a:lnSpc>
            </a:pPr>
            <a:r>
              <a:rPr lang="en-US" altLang="zh-CN" sz="2400" b="1" u="sng" spc="-1" dirty="0">
                <a:solidFill>
                  <a:schemeClr val="dk1"/>
                </a:solidFill>
                <a:latin typeface="Times New Roman"/>
              </a:rPr>
              <a:t>Shuo Yang</a:t>
            </a:r>
            <a:r>
              <a:rPr lang="en-US" altLang="zh-CN" sz="2400" b="1" u="sng" spc="-1" baseline="30000" dirty="0">
                <a:solidFill>
                  <a:schemeClr val="dk1"/>
                </a:solidFill>
                <a:latin typeface="Times New Roman"/>
              </a:rPr>
              <a:t>1</a:t>
            </a:r>
            <a:r>
              <a:rPr lang="en-US" altLang="zh-CN" sz="2400" spc="-1" dirty="0">
                <a:solidFill>
                  <a:schemeClr val="dk1"/>
                </a:solidFill>
                <a:latin typeface="Times New Roman"/>
              </a:rPr>
              <a:t>, Hervé Tabuteau</a:t>
            </a:r>
            <a:r>
              <a:rPr lang="en-US" altLang="zh-CN" sz="2400" spc="-1" baseline="30000" dirty="0">
                <a:solidFill>
                  <a:schemeClr val="dk1"/>
                </a:solidFill>
                <a:latin typeface="Times New Roman"/>
              </a:rPr>
              <a:t>2</a:t>
            </a:r>
            <a:r>
              <a:rPr lang="en-US" altLang="zh-CN" sz="2400" spc="-1" dirty="0">
                <a:solidFill>
                  <a:schemeClr val="dk1"/>
                </a:solidFill>
                <a:latin typeface="Times New Roman"/>
              </a:rPr>
              <a:t>, Sylvie Collin</a:t>
            </a:r>
            <a:r>
              <a:rPr lang="en-US" altLang="zh-CN" sz="2400" spc="-1" baseline="30000" dirty="0">
                <a:solidFill>
                  <a:schemeClr val="dk1"/>
                </a:solidFill>
                <a:latin typeface="Times New Roman"/>
              </a:rPr>
              <a:t>3</a:t>
            </a:r>
            <a:r>
              <a:rPr lang="en-US" altLang="zh-CN" sz="2400" spc="-1" dirty="0">
                <a:solidFill>
                  <a:schemeClr val="dk1"/>
                </a:solidFill>
                <a:latin typeface="Times New Roman"/>
              </a:rPr>
              <a:t>, Philippe Leroy</a:t>
            </a:r>
            <a:r>
              <a:rPr lang="en-US" altLang="zh-CN" sz="2400" spc="-1" baseline="30000" dirty="0">
                <a:solidFill>
                  <a:schemeClr val="dk1"/>
                </a:solidFill>
                <a:latin typeface="Times New Roman"/>
              </a:rPr>
              <a:t>4</a:t>
            </a:r>
            <a:r>
              <a:rPr lang="en-US" altLang="zh-CN" sz="2400" spc="-1" dirty="0">
                <a:solidFill>
                  <a:schemeClr val="dk1"/>
                </a:solidFill>
                <a:latin typeface="Times New Roman"/>
              </a:rPr>
              <a:t>, Dominique Bavay</a:t>
            </a:r>
            <a:r>
              <a:rPr lang="en-US" altLang="zh-CN" sz="2400" spc="-1" baseline="30000" dirty="0">
                <a:solidFill>
                  <a:schemeClr val="dk1"/>
                </a:solidFill>
                <a:latin typeface="Times New Roman"/>
              </a:rPr>
              <a:t>1</a:t>
            </a:r>
            <a:r>
              <a:rPr lang="en-US" altLang="zh-CN" sz="2400" spc="-1" dirty="0">
                <a:solidFill>
                  <a:schemeClr val="dk1"/>
                </a:solidFill>
                <a:latin typeface="Times New Roman"/>
              </a:rPr>
              <a:t>, Tanguy Le Borgne</a:t>
            </a:r>
            <a:r>
              <a:rPr lang="en-US" altLang="zh-CN" sz="2400" spc="-1" baseline="30000" dirty="0">
                <a:solidFill>
                  <a:schemeClr val="dk1"/>
                </a:solidFill>
                <a:latin typeface="Times New Roman"/>
              </a:rPr>
              <a:t>1</a:t>
            </a:r>
            <a:r>
              <a:rPr lang="en-US" altLang="zh-CN" sz="2400" spc="-1" dirty="0">
                <a:solidFill>
                  <a:schemeClr val="dk1"/>
                </a:solidFill>
                <a:latin typeface="Times New Roman"/>
              </a:rPr>
              <a:t>, Pauline Kessouri</a:t>
            </a:r>
            <a:r>
              <a:rPr lang="en-US" altLang="zh-CN" sz="2400" spc="-1" baseline="30000" dirty="0">
                <a:solidFill>
                  <a:schemeClr val="dk1"/>
                </a:solidFill>
                <a:latin typeface="Times New Roman"/>
              </a:rPr>
              <a:t>4</a:t>
            </a:r>
            <a:r>
              <a:rPr lang="en-US" altLang="zh-CN" sz="2400" spc="-1" dirty="0">
                <a:solidFill>
                  <a:schemeClr val="dk1"/>
                </a:solidFill>
                <a:latin typeface="Times New Roman"/>
              </a:rPr>
              <a:t>, Damien Jougnot</a:t>
            </a:r>
            <a:r>
              <a:rPr lang="en-US" altLang="zh-CN" sz="2400" spc="-1" baseline="30000" dirty="0">
                <a:solidFill>
                  <a:schemeClr val="dk1"/>
                </a:solidFill>
                <a:latin typeface="Times New Roman"/>
              </a:rPr>
              <a:t>3</a:t>
            </a:r>
            <a:r>
              <a:rPr lang="en-US" altLang="zh-CN" sz="2400" spc="-1" dirty="0">
                <a:solidFill>
                  <a:schemeClr val="dk1"/>
                </a:solidFill>
                <a:latin typeface="Times New Roman"/>
              </a:rPr>
              <a:t>, and Yves Méheust</a:t>
            </a:r>
            <a:r>
              <a:rPr lang="en-US" altLang="zh-CN" sz="2400" spc="-1" baseline="30000" dirty="0">
                <a:solidFill>
                  <a:schemeClr val="dk1"/>
                </a:solidFill>
                <a:latin typeface="Times New Roman"/>
              </a:rPr>
              <a:t>1</a:t>
            </a:r>
          </a:p>
        </p:txBody>
      </p:sp>
      <p:sp>
        <p:nvSpPr>
          <p:cNvPr id="2" name="矩形 1">
            <a:extLst>
              <a:ext uri="{FF2B5EF4-FFF2-40B4-BE49-F238E27FC236}">
                <a16:creationId xmlns:a16="http://schemas.microsoft.com/office/drawing/2014/main" id="{C6B1909F-6A07-4701-B21E-0BABA0FFC78D}"/>
              </a:ext>
            </a:extLst>
          </p:cNvPr>
          <p:cNvSpPr/>
          <p:nvPr/>
        </p:nvSpPr>
        <p:spPr>
          <a:xfrm>
            <a:off x="2857891" y="4404828"/>
            <a:ext cx="6961024" cy="1323439"/>
          </a:xfrm>
          <a:prstGeom prst="rect">
            <a:avLst/>
          </a:prstGeom>
        </p:spPr>
        <p:txBody>
          <a:bodyPr wrap="square">
            <a:spAutoFit/>
          </a:bodyPr>
          <a:lstStyle/>
          <a:p>
            <a:pPr marL="342900" indent="-342900">
              <a:buFont typeface="+mj-lt"/>
              <a:buAutoNum type="arabicPeriod"/>
            </a:pPr>
            <a:r>
              <a:rPr lang="fr-FR" altLang="zh-CN" sz="2000" spc="-1" dirty="0">
                <a:solidFill>
                  <a:schemeClr val="dk1"/>
                </a:solidFill>
                <a:latin typeface="Times New Roman"/>
              </a:rPr>
              <a:t>TERA team, </a:t>
            </a:r>
            <a:r>
              <a:rPr lang="fr-FR" altLang="zh-CN" sz="2000" spc="-1" dirty="0">
                <a:solidFill>
                  <a:schemeClr val="dk1"/>
                </a:solidFill>
                <a:latin typeface="Times New Roman" panose="02020603050405020304" pitchFamily="18" charset="0"/>
                <a:cs typeface="Times New Roman" panose="02020603050405020304" pitchFamily="18" charset="0"/>
              </a:rPr>
              <a:t>CNRS, Géosciences Rennes, Rennes, France</a:t>
            </a:r>
          </a:p>
          <a:p>
            <a:pPr marL="342900" indent="-342900">
              <a:buFont typeface="+mj-lt"/>
              <a:buAutoNum type="arabicPeriod"/>
            </a:pPr>
            <a:r>
              <a:rPr lang="fr-FR" altLang="zh-CN" sz="2000" dirty="0">
                <a:latin typeface="Times New Roman" panose="02020603050405020304" pitchFamily="18" charset="0"/>
                <a:cs typeface="Times New Roman" panose="02020603050405020304" pitchFamily="18" charset="0"/>
              </a:rPr>
              <a:t>CNRS, IPR (Institut de Physique de Rennes), Rennes, France</a:t>
            </a:r>
            <a:endParaRPr lang="fr-FR" altLang="zh-CN" sz="2000" spc="-1" dirty="0">
              <a:solidFill>
                <a:schemeClr val="dk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fr-FR" altLang="zh-CN" sz="2000" dirty="0">
                <a:latin typeface="Times New Roman" panose="02020603050405020304" pitchFamily="18" charset="0"/>
                <a:cs typeface="Times New Roman" panose="02020603050405020304" pitchFamily="18" charset="0"/>
              </a:rPr>
              <a:t>Sorbonne Université, CNRS, EPHE, METIS, Paris, France</a:t>
            </a:r>
          </a:p>
          <a:p>
            <a:pPr marL="342900" indent="-342900">
              <a:buFont typeface="+mj-lt"/>
              <a:buAutoNum type="arabicPeriod"/>
            </a:pPr>
            <a:r>
              <a:rPr lang="en-US" altLang="zh-CN" sz="2000" dirty="0">
                <a:latin typeface="Times New Roman" panose="02020603050405020304" pitchFamily="18" charset="0"/>
                <a:cs typeface="Times New Roman" panose="02020603050405020304" pitchFamily="18" charset="0"/>
              </a:rPr>
              <a:t>BRGM, French Geological Survey, Orléans, France</a:t>
            </a:r>
            <a:endParaRPr lang="fr-FR" altLang="zh-CN" sz="2000" dirty="0">
              <a:latin typeface="Times New Roman" panose="02020603050405020304" pitchFamily="18" charset="0"/>
              <a:cs typeface="Times New Roman" panose="02020603050405020304" pitchFamily="18" charset="0"/>
            </a:endParaRPr>
          </a:p>
        </p:txBody>
      </p:sp>
      <p:pic>
        <p:nvPicPr>
          <p:cNvPr id="1026" name="Picture 2" descr="METIS – Institut Pierre-Simon Laplace">
            <a:extLst>
              <a:ext uri="{FF2B5EF4-FFF2-40B4-BE49-F238E27FC236}">
                <a16:creationId xmlns:a16="http://schemas.microsoft.com/office/drawing/2014/main" id="{61E52D9D-550B-48C2-B514-771998BFA6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43688" y="6097910"/>
            <a:ext cx="1420023" cy="6773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utelles | METIS">
            <a:extLst>
              <a:ext uri="{FF2B5EF4-FFF2-40B4-BE49-F238E27FC236}">
                <a16:creationId xmlns:a16="http://schemas.microsoft.com/office/drawing/2014/main" id="{CBBE99A5-1378-4582-BF6F-554CFBB12A7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62172" y="6139893"/>
            <a:ext cx="1568924" cy="6354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RGM">
            <a:extLst>
              <a:ext uri="{FF2B5EF4-FFF2-40B4-BE49-F238E27FC236}">
                <a16:creationId xmlns:a16="http://schemas.microsoft.com/office/drawing/2014/main" id="{F41F83C6-4236-46E8-8A48-84443ABA966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87237" y="6157874"/>
            <a:ext cx="1761076" cy="600233"/>
          </a:xfrm>
          <a:prstGeom prst="rect">
            <a:avLst/>
          </a:prstGeom>
          <a:noFill/>
          <a:extLst>
            <a:ext uri="{909E8E84-426E-40DD-AFC4-6F175D3DCCD1}">
              <a14:hiddenFill xmlns:a14="http://schemas.microsoft.com/office/drawing/2010/main">
                <a:solidFill>
                  <a:srgbClr val="FFFFFF"/>
                </a:solidFill>
              </a14:hiddenFill>
            </a:ext>
          </a:extLst>
        </p:spPr>
      </p:pic>
      <p:sp>
        <p:nvSpPr>
          <p:cNvPr id="14" name="Slide Number Placeholder 2">
            <a:extLst>
              <a:ext uri="{FF2B5EF4-FFF2-40B4-BE49-F238E27FC236}">
                <a16:creationId xmlns:a16="http://schemas.microsoft.com/office/drawing/2014/main" id="{087B12B1-6A39-4D26-B0DE-795B32EABD67}"/>
              </a:ext>
            </a:extLst>
          </p:cNvPr>
          <p:cNvSpPr>
            <a:spLocks noGrp="1"/>
          </p:cNvSpPr>
          <p:nvPr>
            <p:ph type="sldNum" sz="quarter" idx="12"/>
          </p:nvPr>
        </p:nvSpPr>
        <p:spPr>
          <a:xfrm>
            <a:off x="9331096" y="6528744"/>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1</a:t>
            </a:fld>
            <a:r>
              <a:rPr lang="en-US" sz="1800" dirty="0">
                <a:solidFill>
                  <a:schemeClr val="tx1"/>
                </a:solidFill>
                <a:effectLst>
                  <a:outerShdw blurRad="38100" dist="38100" dir="2700000" algn="tl">
                    <a:srgbClr val="000000">
                      <a:alpha val="43137"/>
                    </a:srgbClr>
                  </a:outerShdw>
                </a:effectLst>
              </a:rPr>
              <a:t>/14</a:t>
            </a:r>
          </a:p>
        </p:txBody>
      </p:sp>
      <p:grpSp>
        <p:nvGrpSpPr>
          <p:cNvPr id="13" name="Group 7">
            <a:extLst>
              <a:ext uri="{FF2B5EF4-FFF2-40B4-BE49-F238E27FC236}">
                <a16:creationId xmlns:a16="http://schemas.microsoft.com/office/drawing/2014/main" id="{1DF927FD-2081-4D21-9137-AC505EEEB717}"/>
              </a:ext>
            </a:extLst>
          </p:cNvPr>
          <p:cNvGrpSpPr/>
          <p:nvPr/>
        </p:nvGrpSpPr>
        <p:grpSpPr>
          <a:xfrm>
            <a:off x="219961" y="5721552"/>
            <a:ext cx="3779602" cy="1015663"/>
            <a:chOff x="-38835" y="4856458"/>
            <a:chExt cx="2512055" cy="1015663"/>
          </a:xfrm>
        </p:grpSpPr>
        <p:sp>
          <p:nvSpPr>
            <p:cNvPr id="15" name="Rectangle 8">
              <a:extLst>
                <a:ext uri="{FF2B5EF4-FFF2-40B4-BE49-F238E27FC236}">
                  <a16:creationId xmlns:a16="http://schemas.microsoft.com/office/drawing/2014/main" id="{864FB791-3DF0-4494-82EC-073C1FD579C5}"/>
                </a:ext>
              </a:extLst>
            </p:cNvPr>
            <p:cNvSpPr/>
            <p:nvPr/>
          </p:nvSpPr>
          <p:spPr>
            <a:xfrm>
              <a:off x="-27431" y="4856458"/>
              <a:ext cx="2500651" cy="1015663"/>
            </a:xfrm>
            <a:prstGeom prst="rect">
              <a:avLst/>
            </a:prstGeom>
            <a:noFill/>
          </p:spPr>
          <p:txBody>
            <a:bodyPr wrap="square">
              <a:spAutoFit/>
            </a:bodyPr>
            <a:lstStyle/>
            <a:p>
              <a:r>
                <a:rPr lang="en-US" sz="2000" dirty="0">
                  <a:latin typeface="Bahnschrift SemiLight Condensed" panose="020B0502040204020203" pitchFamily="34" charset="0"/>
                </a:rPr>
                <a:t>          Shuo Yang</a:t>
              </a:r>
            </a:p>
            <a:p>
              <a:r>
                <a:rPr lang="en-US" sz="2000" dirty="0">
                  <a:latin typeface="Bahnschrift SemiLight Condensed" panose="020B0502040204020203" pitchFamily="34" charset="0"/>
                </a:rPr>
                <a:t>        : yangshawn65@gmail.com</a:t>
              </a:r>
            </a:p>
            <a:p>
              <a:r>
                <a:rPr lang="en-US" sz="2000" dirty="0">
                  <a:latin typeface="Bahnschrift SemiLight Condensed" panose="020B0502040204020203" pitchFamily="34" charset="0"/>
                </a:rPr>
                <a:t>        :  +33 744880564 / +86 15818251104</a:t>
              </a:r>
            </a:p>
          </p:txBody>
        </p:sp>
        <p:pic>
          <p:nvPicPr>
            <p:cNvPr id="16" name="Graphic 9" descr="Envelope">
              <a:extLst>
                <a:ext uri="{FF2B5EF4-FFF2-40B4-BE49-F238E27FC236}">
                  <a16:creationId xmlns:a16="http://schemas.microsoft.com/office/drawing/2014/main" id="{C8AE61A2-A1D7-4476-A4CE-7FAC13E310E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8835" y="5251993"/>
              <a:ext cx="309676" cy="309676"/>
            </a:xfrm>
            <a:prstGeom prst="rect">
              <a:avLst/>
            </a:prstGeom>
          </p:spPr>
        </p:pic>
        <p:pic>
          <p:nvPicPr>
            <p:cNvPr id="17" name="Graphic 10" descr="Receiver">
              <a:extLst>
                <a:ext uri="{FF2B5EF4-FFF2-40B4-BE49-F238E27FC236}">
                  <a16:creationId xmlns:a16="http://schemas.microsoft.com/office/drawing/2014/main" id="{142D398B-E8A9-4663-932C-F59E80C78E6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705" y="5536273"/>
              <a:ext cx="267743" cy="267743"/>
            </a:xfrm>
            <a:prstGeom prst="rect">
              <a:avLst/>
            </a:prstGeom>
          </p:spPr>
        </p:pic>
      </p:grpSp>
    </p:spTree>
    <p:extLst>
      <p:ext uri="{BB962C8B-B14F-4D97-AF65-F5344CB8AC3E}">
        <p14:creationId xmlns:p14="http://schemas.microsoft.com/office/powerpoint/2010/main" val="388333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9">
            <a:extLst>
              <a:ext uri="{FF2B5EF4-FFF2-40B4-BE49-F238E27FC236}">
                <a16:creationId xmlns:a16="http://schemas.microsoft.com/office/drawing/2014/main" id="{A74110F1-7E03-4F4F-B028-569459E37183}"/>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801A056F-B063-48AF-AEEB-68BCE039AF9C}"/>
              </a:ext>
            </a:extLst>
          </p:cNvPr>
          <p:cNvSpPr txBox="1"/>
          <p:nvPr/>
        </p:nvSpPr>
        <p:spPr>
          <a:xfrm>
            <a:off x="179847" y="155877"/>
            <a:ext cx="664293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cs typeface="Times New Roman" panose="02020603050405020304" pitchFamily="18" charset="0"/>
              </a:rPr>
              <a:t>Background</a:t>
            </a:r>
          </a:p>
        </p:txBody>
      </p:sp>
      <p:sp>
        <p:nvSpPr>
          <p:cNvPr id="10" name="Rectangle 1">
            <a:extLst>
              <a:ext uri="{FF2B5EF4-FFF2-40B4-BE49-F238E27FC236}">
                <a16:creationId xmlns:a16="http://schemas.microsoft.com/office/drawing/2014/main" id="{6D95E00C-90E9-48D0-84CD-561CA630B26B}"/>
              </a:ext>
            </a:extLst>
          </p:cNvPr>
          <p:cNvSpPr>
            <a:spLocks noChangeArrowheads="1"/>
          </p:cNvSpPr>
          <p:nvPr/>
        </p:nvSpPr>
        <p:spPr bwMode="auto">
          <a:xfrm>
            <a:off x="6822778" y="1964045"/>
            <a:ext cx="5369222" cy="2318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ts val="120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 situ microbial bioremediation:</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Uses living organisms to break down contaminants.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Potentially lower application costs.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Environmentally friendly.</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But can take a considerable amount of time.</a:t>
            </a:r>
          </a:p>
        </p:txBody>
      </p:sp>
      <p:pic>
        <p:nvPicPr>
          <p:cNvPr id="2" name="图片 1">
            <a:extLst>
              <a:ext uri="{FF2B5EF4-FFF2-40B4-BE49-F238E27FC236}">
                <a16:creationId xmlns:a16="http://schemas.microsoft.com/office/drawing/2014/main" id="{26547D44-BFFE-4731-BBF6-6C9E199E9494}"/>
              </a:ext>
            </a:extLst>
          </p:cNvPr>
          <p:cNvPicPr>
            <a:picLocks noChangeAspect="1"/>
          </p:cNvPicPr>
          <p:nvPr/>
        </p:nvPicPr>
        <p:blipFill>
          <a:blip r:embed="rId3"/>
          <a:stretch>
            <a:fillRect/>
          </a:stretch>
        </p:blipFill>
        <p:spPr>
          <a:xfrm>
            <a:off x="195961" y="1000174"/>
            <a:ext cx="6610702" cy="4410366"/>
          </a:xfrm>
          <a:prstGeom prst="rect">
            <a:avLst/>
          </a:prstGeom>
        </p:spPr>
      </p:pic>
      <p:sp>
        <p:nvSpPr>
          <p:cNvPr id="9" name="Slide Number Placeholder 2">
            <a:extLst>
              <a:ext uri="{FF2B5EF4-FFF2-40B4-BE49-F238E27FC236}">
                <a16:creationId xmlns:a16="http://schemas.microsoft.com/office/drawing/2014/main" id="{191FB159-799A-4B8B-A304-D40FE9C224A1}"/>
              </a:ext>
            </a:extLst>
          </p:cNvPr>
          <p:cNvSpPr>
            <a:spLocks noGrp="1"/>
          </p:cNvSpPr>
          <p:nvPr>
            <p:ph type="sldNum" sz="quarter" idx="12"/>
          </p:nvPr>
        </p:nvSpPr>
        <p:spPr>
          <a:xfrm>
            <a:off x="9314093" y="6390969"/>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2</a:t>
            </a:fld>
            <a:r>
              <a:rPr lang="en-US" sz="1800" dirty="0">
                <a:solidFill>
                  <a:schemeClr val="tx1"/>
                </a:solidFill>
                <a:effectLst>
                  <a:outerShdw blurRad="38100" dist="38100" dir="2700000" algn="tl">
                    <a:srgbClr val="000000">
                      <a:alpha val="43137"/>
                    </a:srgbClr>
                  </a:outerShdw>
                </a:effectLst>
              </a:rPr>
              <a:t>/14</a:t>
            </a:r>
          </a:p>
        </p:txBody>
      </p:sp>
      <p:pic>
        <p:nvPicPr>
          <p:cNvPr id="12" name="Picture 2" descr="Accueil - Géosciences Rennes">
            <a:extLst>
              <a:ext uri="{FF2B5EF4-FFF2-40B4-BE49-F238E27FC236}">
                <a16:creationId xmlns:a16="http://schemas.microsoft.com/office/drawing/2014/main" id="{0DCA43B6-C235-465B-81AA-1C41B95F5E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21">
            <a:extLst>
              <a:ext uri="{FF2B5EF4-FFF2-40B4-BE49-F238E27FC236}">
                <a16:creationId xmlns:a16="http://schemas.microsoft.com/office/drawing/2014/main" id="{64FB652A-7E57-4971-987F-609DD0B58956}"/>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1" name="Rectangle 2">
            <a:extLst>
              <a:ext uri="{FF2B5EF4-FFF2-40B4-BE49-F238E27FC236}">
                <a16:creationId xmlns:a16="http://schemas.microsoft.com/office/drawing/2014/main" id="{19457EBB-C07A-4169-950B-2F6C7361B084}"/>
              </a:ext>
            </a:extLst>
          </p:cNvPr>
          <p:cNvSpPr>
            <a:spLocks noChangeArrowheads="1"/>
          </p:cNvSpPr>
          <p:nvPr/>
        </p:nvSpPr>
        <p:spPr bwMode="auto">
          <a:xfrm>
            <a:off x="2575368" y="5699649"/>
            <a:ext cx="475330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zh-CN"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omponents of organic pollutants: </a:t>
            </a:r>
          </a:p>
          <a:p>
            <a:pPr lvl="0" eaLnBrk="0" fontAlgn="base" hangingPunct="0">
              <a:spcBef>
                <a:spcPct val="0"/>
              </a:spcBef>
              <a:spcAft>
                <a:spcPct val="0"/>
              </a:spcAft>
            </a:pPr>
            <a:r>
              <a:rPr lang="en-US" altLang="en-US" dirty="0">
                <a:latin typeface="Times New Roman" panose="02020603050405020304" pitchFamily="18" charset="0"/>
                <a:cs typeface="Times New Roman" panose="02020603050405020304" pitchFamily="18" charset="0"/>
              </a:rPr>
              <a:t>BTEX (benzene, toluene, ethylbenzene, xylene)</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7" name="爆炸形: 8 pt  6">
            <a:extLst>
              <a:ext uri="{FF2B5EF4-FFF2-40B4-BE49-F238E27FC236}">
                <a16:creationId xmlns:a16="http://schemas.microsoft.com/office/drawing/2014/main" id="{53B30C0F-EC5C-4D19-9B2C-29AEE318FF9A}"/>
              </a:ext>
            </a:extLst>
          </p:cNvPr>
          <p:cNvSpPr/>
          <p:nvPr/>
        </p:nvSpPr>
        <p:spPr>
          <a:xfrm>
            <a:off x="195961" y="5525101"/>
            <a:ext cx="2379407" cy="953773"/>
          </a:xfrm>
          <a:prstGeom prst="irregularSeal1">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矩形 7">
            <a:extLst>
              <a:ext uri="{FF2B5EF4-FFF2-40B4-BE49-F238E27FC236}">
                <a16:creationId xmlns:a16="http://schemas.microsoft.com/office/drawing/2014/main" id="{AF46AD77-2E30-47A8-A800-564618A66865}"/>
              </a:ext>
            </a:extLst>
          </p:cNvPr>
          <p:cNvSpPr/>
          <p:nvPr/>
        </p:nvSpPr>
        <p:spPr>
          <a:xfrm>
            <a:off x="704712" y="5782513"/>
            <a:ext cx="1479892" cy="369332"/>
          </a:xfrm>
          <a:prstGeom prst="rect">
            <a:avLst/>
          </a:prstGeom>
        </p:spPr>
        <p:txBody>
          <a:bodyPr wrap="none">
            <a:spAutoFit/>
          </a:bodyPr>
          <a:lstStyle/>
          <a:p>
            <a:pPr algn="ctr"/>
            <a:r>
              <a:rPr lang="en-US" b="1" dirty="0">
                <a:solidFill>
                  <a:schemeClr val="bg1"/>
                </a:solidFill>
                <a:latin typeface="Times New Roman" panose="02020603050405020304" pitchFamily="18" charset="0"/>
                <a:cs typeface="Times New Roman" panose="02020603050405020304" pitchFamily="18" charset="0"/>
              </a:rPr>
              <a:t>High-toxicity</a:t>
            </a:r>
          </a:p>
        </p:txBody>
      </p:sp>
      <p:sp>
        <p:nvSpPr>
          <p:cNvPr id="15" name="矩形 14">
            <a:extLst>
              <a:ext uri="{FF2B5EF4-FFF2-40B4-BE49-F238E27FC236}">
                <a16:creationId xmlns:a16="http://schemas.microsoft.com/office/drawing/2014/main" id="{9E03D4E4-71A9-496D-BC49-88549ADDF7D8}"/>
              </a:ext>
            </a:extLst>
          </p:cNvPr>
          <p:cNvSpPr/>
          <p:nvPr/>
        </p:nvSpPr>
        <p:spPr>
          <a:xfrm>
            <a:off x="6822778" y="5178262"/>
            <a:ext cx="5369222" cy="646331"/>
          </a:xfrm>
          <a:prstGeom prst="rect">
            <a:avLst/>
          </a:prstGeom>
        </p:spPr>
        <p:txBody>
          <a:bodyPr wrap="square">
            <a:spAutoFit/>
          </a:bodyPr>
          <a:lstStyle/>
          <a:p>
            <a:r>
              <a:rPr lang="en-US" i="1" dirty="0">
                <a:solidFill>
                  <a:srgbClr val="2A2A2A"/>
                </a:solidFill>
                <a:latin typeface="Times New Roman" panose="02020603050405020304" pitchFamily="18" charset="0"/>
                <a:cs typeface="Times New Roman" panose="02020603050405020304" pitchFamily="18" charset="0"/>
              </a:rPr>
              <a:t>In situ</a:t>
            </a:r>
            <a:r>
              <a:rPr lang="en-US" dirty="0">
                <a:solidFill>
                  <a:srgbClr val="2A2A2A"/>
                </a:solidFill>
                <a:latin typeface="Times New Roman" panose="02020603050405020304" pitchFamily="18" charset="0"/>
                <a:cs typeface="Times New Roman" panose="02020603050405020304" pitchFamily="18" charset="0"/>
              </a:rPr>
              <a:t> monitoring of biodegradation can be </a:t>
            </a:r>
            <a:r>
              <a:rPr lang="en-US" b="1" dirty="0">
                <a:solidFill>
                  <a:srgbClr val="FF0000"/>
                </a:solidFill>
                <a:latin typeface="Times New Roman" panose="02020603050405020304" pitchFamily="18" charset="0"/>
                <a:cs typeface="Times New Roman" panose="02020603050405020304" pitchFamily="18" charset="0"/>
              </a:rPr>
              <a:t>challenging</a:t>
            </a:r>
            <a:r>
              <a:rPr lang="en-US" dirty="0">
                <a:solidFill>
                  <a:srgbClr val="2A2A2A"/>
                </a:solidFill>
                <a:latin typeface="Times New Roman" panose="02020603050405020304" pitchFamily="18" charset="0"/>
                <a:cs typeface="Times New Roman" panose="02020603050405020304" pitchFamily="18" charset="0"/>
              </a:rPr>
              <a:t> due to the direct inaccessibility to pollution</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5383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3201691-E1EB-49A3-A679-8BBA8404B21F}"/>
              </a:ext>
            </a:extLst>
          </p:cNvPr>
          <p:cNvSpPr/>
          <p:nvPr/>
        </p:nvSpPr>
        <p:spPr>
          <a:xfrm>
            <a:off x="243710" y="1020781"/>
            <a:ext cx="5169487" cy="707886"/>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dirty="0">
                <a:latin typeface="Times New Roman" panose="02020603050405020304" pitchFamily="18" charset="0"/>
                <a:cs typeface="Times New Roman" panose="02020603050405020304" pitchFamily="18" charset="0"/>
              </a:rPr>
              <a:t>Spectral </a:t>
            </a:r>
            <a:r>
              <a:rPr lang="en-US" sz="2000" b="1" dirty="0">
                <a:latin typeface="Times New Roman" panose="02020603050405020304" pitchFamily="18" charset="0"/>
                <a:cs typeface="Times New Roman" panose="02020603050405020304" pitchFamily="18" charset="0"/>
              </a:rPr>
              <a:t>Induced Polarization (SIP): </a:t>
            </a:r>
            <a:r>
              <a:rPr lang="en-US" sz="2000" dirty="0">
                <a:latin typeface="Times New Roman" panose="02020603050405020304" pitchFamily="18" charset="0"/>
                <a:cs typeface="Times New Roman" panose="02020603050405020304" pitchFamily="18" charset="0"/>
              </a:rPr>
              <a:t>non-invasive, high spatial resolution…</a:t>
            </a:r>
          </a:p>
        </p:txBody>
      </p:sp>
      <p:grpSp>
        <p:nvGrpSpPr>
          <p:cNvPr id="15" name="Group 14">
            <a:extLst>
              <a:ext uri="{FF2B5EF4-FFF2-40B4-BE49-F238E27FC236}">
                <a16:creationId xmlns:a16="http://schemas.microsoft.com/office/drawing/2014/main" id="{EF587C39-3A3D-4BB2-9DD6-F7F189827BB3}"/>
              </a:ext>
            </a:extLst>
          </p:cNvPr>
          <p:cNvGrpSpPr>
            <a:grpSpLocks noChangeAspect="1"/>
          </p:cNvGrpSpPr>
          <p:nvPr/>
        </p:nvGrpSpPr>
        <p:grpSpPr>
          <a:xfrm>
            <a:off x="289569" y="1864295"/>
            <a:ext cx="4440826" cy="3146475"/>
            <a:chOff x="-161624" y="-677635"/>
            <a:chExt cx="7505555" cy="5280754"/>
          </a:xfrm>
        </p:grpSpPr>
        <p:pic>
          <p:nvPicPr>
            <p:cNvPr id="137" name="Picture 136">
              <a:extLst>
                <a:ext uri="{FF2B5EF4-FFF2-40B4-BE49-F238E27FC236}">
                  <a16:creationId xmlns:a16="http://schemas.microsoft.com/office/drawing/2014/main" id="{EF144D87-08EF-4B10-9D3C-14FF86938E33}"/>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9957" b="92100" l="4942" r="97565">
                          <a14:foregroundMark x1="30814" y1="27976" x2="7267" y2="34740"/>
                          <a14:foregroundMark x1="7267" y1="34740" x2="4942" y2="36255"/>
                          <a14:foregroundMark x1="5560" y1="53084" x2="5560" y2="66504"/>
                          <a14:foregroundMark x1="5560" y1="66504" x2="8648" y2="77002"/>
                          <a14:foregroundMark x1="8648" y1="77002" x2="15153" y2="86580"/>
                          <a14:foregroundMark x1="15153" y1="86580" x2="23147" y2="91396"/>
                          <a14:foregroundMark x1="23147" y1="91396" x2="32049" y2="91558"/>
                          <a14:foregroundMark x1="32049" y1="91558" x2="85865" y2="71104"/>
                          <a14:foregroundMark x1="85865" y1="71104" x2="94222" y2="62554"/>
                          <a14:foregroundMark x1="94222" y1="62554" x2="95349" y2="46537"/>
                          <a14:foregroundMark x1="95349" y1="46537" x2="92297" y2="30249"/>
                          <a14:foregroundMark x1="80741" y1="16558" x2="63154" y2="18831"/>
                          <a14:foregroundMark x1="63154" y1="18831" x2="29760" y2="27327"/>
                          <a14:foregroundMark x1="58939" y1="25541" x2="58794" y2="29545"/>
                          <a14:foregroundMark x1="57267" y1="36255" x2="61192" y2="39394"/>
                          <a14:foregroundMark x1="55778" y1="26190" x2="59993" y2="26894"/>
                          <a14:foregroundMark x1="81032" y1="17262" x2="94331" y2="29004"/>
                          <a14:foregroundMark x1="94331" y1="29004" x2="97420" y2="39232"/>
                          <a14:foregroundMark x1="97420" y1="39232" x2="97129" y2="62987"/>
                          <a14:foregroundMark x1="97129" y1="62987" x2="92078" y2="72132"/>
                          <a14:foregroundMark x1="92078" y1="72132" x2="21730" y2="93777"/>
                          <a14:foregroundMark x1="21730" y1="93777" x2="14717" y2="87500"/>
                          <a14:foregroundMark x1="14717" y1="87500" x2="20785" y2="97186"/>
                          <a14:foregroundMark x1="20785" y1="97186" x2="38118" y2="92100"/>
                          <a14:foregroundMark x1="38118" y1="92100" x2="45094" y2="87338"/>
                          <a14:foregroundMark x1="45094" y1="87338" x2="46003" y2="86201"/>
                          <a14:foregroundMark x1="81940" y1="16775" x2="91097" y2="22511"/>
                          <a14:foregroundMark x1="91097" y1="22511" x2="97238" y2="31006"/>
                          <a14:foregroundMark x1="97238" y1="31006" x2="97565" y2="34470"/>
                          <a14:backgroundMark x1="28706" y1="25325" x2="17297" y2="25325"/>
                          <a14:backgroundMark x1="24964" y1="27543" x2="18496" y2="27327"/>
                          <a14:backgroundMark x1="60574" y1="14773" x2="51708" y2="16775"/>
                          <a14:backgroundMark x1="95167" y1="81277" x2="81177" y2="80628"/>
                          <a14:backgroundMark x1="96657" y1="81710" x2="79869" y2="80628"/>
                          <a14:backgroundMark x1="79869" y1="80628" x2="79360" y2="83279"/>
                          <a14:backgroundMark x1="95749" y1="79491" x2="79978" y2="78571"/>
                        </a14:backgroundRemoval>
                      </a14:imgEffect>
                    </a14:imgLayer>
                  </a14:imgProps>
                </a:ext>
                <a:ext uri="{28A0092B-C50C-407E-A947-70E740481C1C}">
                  <a14:useLocalDpi xmlns:a14="http://schemas.microsoft.com/office/drawing/2010/main" val="0"/>
                </a:ext>
              </a:extLst>
            </a:blip>
            <a:srcRect l="4166" r="2423"/>
            <a:stretch/>
          </p:blipFill>
          <p:spPr>
            <a:xfrm>
              <a:off x="323736" y="348598"/>
              <a:ext cx="5918229" cy="4254521"/>
            </a:xfrm>
            <a:prstGeom prst="rect">
              <a:avLst/>
            </a:prstGeom>
          </p:spPr>
        </p:pic>
        <p:cxnSp>
          <p:nvCxnSpPr>
            <p:cNvPr id="138" name="Straight Arrow Connector 137">
              <a:extLst>
                <a:ext uri="{FF2B5EF4-FFF2-40B4-BE49-F238E27FC236}">
                  <a16:creationId xmlns:a16="http://schemas.microsoft.com/office/drawing/2014/main" id="{227B0087-08E6-47D8-9B10-67F2CA03B30C}"/>
                </a:ext>
              </a:extLst>
            </p:cNvPr>
            <p:cNvCxnSpPr>
              <a:cxnSpLocks/>
            </p:cNvCxnSpPr>
            <p:nvPr/>
          </p:nvCxnSpPr>
          <p:spPr>
            <a:xfrm flipH="1" flipV="1">
              <a:off x="2868492" y="641158"/>
              <a:ext cx="598614" cy="1349571"/>
            </a:xfrm>
            <a:prstGeom prst="straightConnector1">
              <a:avLst/>
            </a:prstGeom>
            <a:ln w="25400">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9AB08863-3A72-4376-B328-D14714CD5CE3}"/>
                </a:ext>
              </a:extLst>
            </p:cNvPr>
            <p:cNvCxnSpPr>
              <a:cxnSpLocks/>
            </p:cNvCxnSpPr>
            <p:nvPr/>
          </p:nvCxnSpPr>
          <p:spPr>
            <a:xfrm flipH="1" flipV="1">
              <a:off x="1659612" y="1016555"/>
              <a:ext cx="1196402" cy="974170"/>
            </a:xfrm>
            <a:prstGeom prst="straightConnector1">
              <a:avLst/>
            </a:prstGeom>
            <a:ln w="25400">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140" name="TextBox 260">
              <a:extLst>
                <a:ext uri="{FF2B5EF4-FFF2-40B4-BE49-F238E27FC236}">
                  <a16:creationId xmlns:a16="http://schemas.microsoft.com/office/drawing/2014/main" id="{86D8BB77-0186-481A-9B09-A2D93C7C759E}"/>
                </a:ext>
              </a:extLst>
            </p:cNvPr>
            <p:cNvSpPr txBox="1"/>
            <p:nvPr/>
          </p:nvSpPr>
          <p:spPr>
            <a:xfrm>
              <a:off x="-161624" y="201601"/>
              <a:ext cx="1964852" cy="9535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latin typeface="Times New Roman" panose="02020603050405020304" pitchFamily="18" charset="0"/>
                  <a:cs typeface="Times New Roman" panose="02020603050405020304" pitchFamily="18" charset="0"/>
                </a:rPr>
                <a:t>Current injection</a:t>
              </a:r>
            </a:p>
          </p:txBody>
        </p:sp>
        <p:sp>
          <p:nvSpPr>
            <p:cNvPr id="141" name="TextBox 261">
              <a:extLst>
                <a:ext uri="{FF2B5EF4-FFF2-40B4-BE49-F238E27FC236}">
                  <a16:creationId xmlns:a16="http://schemas.microsoft.com/office/drawing/2014/main" id="{FD984110-3EB7-4E35-A4C4-BB1415B1D9F0}"/>
                </a:ext>
              </a:extLst>
            </p:cNvPr>
            <p:cNvSpPr txBox="1"/>
            <p:nvPr/>
          </p:nvSpPr>
          <p:spPr>
            <a:xfrm>
              <a:off x="1829395" y="96297"/>
              <a:ext cx="4473297" cy="54486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latin typeface="Times New Roman" panose="02020603050405020304" pitchFamily="18" charset="0"/>
                  <a:cs typeface="Times New Roman" panose="02020603050405020304" pitchFamily="18" charset="0"/>
                </a:rPr>
                <a:t>Potential measurement</a:t>
              </a:r>
            </a:p>
          </p:txBody>
        </p:sp>
        <p:sp>
          <p:nvSpPr>
            <p:cNvPr id="142" name="TextBox 262">
              <a:extLst>
                <a:ext uri="{FF2B5EF4-FFF2-40B4-BE49-F238E27FC236}">
                  <a16:creationId xmlns:a16="http://schemas.microsoft.com/office/drawing/2014/main" id="{6E6DB599-5D7F-4011-BAD1-51D9D649E82C}"/>
                </a:ext>
              </a:extLst>
            </p:cNvPr>
            <p:cNvSpPr txBox="1"/>
            <p:nvPr/>
          </p:nvSpPr>
          <p:spPr>
            <a:xfrm>
              <a:off x="-146031" y="-677635"/>
              <a:ext cx="7489962" cy="671508"/>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latin typeface="Times New Roman" panose="02020603050405020304" pitchFamily="18" charset="0"/>
                  <a:cs typeface="Times New Roman" panose="02020603050405020304" pitchFamily="18" charset="0"/>
                </a:rPr>
                <a:t>4-electrode SIP setup in the field scale</a:t>
              </a:r>
            </a:p>
          </p:txBody>
        </p:sp>
      </p:grpSp>
      <p:sp>
        <p:nvSpPr>
          <p:cNvPr id="14" name="Rectangle 13">
            <a:extLst>
              <a:ext uri="{FF2B5EF4-FFF2-40B4-BE49-F238E27FC236}">
                <a16:creationId xmlns:a16="http://schemas.microsoft.com/office/drawing/2014/main" id="{5A776059-DE8A-42AC-975C-D5D550C33D2A}"/>
              </a:ext>
            </a:extLst>
          </p:cNvPr>
          <p:cNvSpPr/>
          <p:nvPr/>
        </p:nvSpPr>
        <p:spPr>
          <a:xfrm>
            <a:off x="6452308" y="997946"/>
            <a:ext cx="4491282" cy="36933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Electrical double layer (EDL) polarization</a:t>
            </a:r>
          </a:p>
        </p:txBody>
      </p:sp>
      <p:sp>
        <p:nvSpPr>
          <p:cNvPr id="144" name="TextBox 143">
            <a:extLst>
              <a:ext uri="{FF2B5EF4-FFF2-40B4-BE49-F238E27FC236}">
                <a16:creationId xmlns:a16="http://schemas.microsoft.com/office/drawing/2014/main" id="{518CAE6F-0BFD-4B96-995B-B999DD9AE183}"/>
              </a:ext>
            </a:extLst>
          </p:cNvPr>
          <p:cNvSpPr txBox="1"/>
          <p:nvPr/>
        </p:nvSpPr>
        <p:spPr>
          <a:xfrm>
            <a:off x="183808" y="156705"/>
            <a:ext cx="8445841"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b="1" dirty="0">
                <a:cs typeface="Times New Roman" panose="02020603050405020304" pitchFamily="18" charset="0"/>
              </a:rPr>
              <a:t>Spectral Induced Polarization (SIP)</a:t>
            </a:r>
            <a:endParaRPr lang="en-US" altLang="zh-CN" dirty="0">
              <a:cs typeface="Times New Roman" panose="02020603050405020304" pitchFamily="18" charset="0"/>
            </a:endParaRPr>
          </a:p>
        </p:txBody>
      </p:sp>
      <p:cxnSp>
        <p:nvCxnSpPr>
          <p:cNvPr id="145" name="直接连接符 9">
            <a:extLst>
              <a:ext uri="{FF2B5EF4-FFF2-40B4-BE49-F238E27FC236}">
                <a16:creationId xmlns:a16="http://schemas.microsoft.com/office/drawing/2014/main" id="{5D31307F-CBD0-4A56-850A-2A1D4A130286}"/>
              </a:ext>
            </a:extLst>
          </p:cNvPr>
          <p:cNvCxnSpPr>
            <a:cxnSpLocks/>
          </p:cNvCxnSpPr>
          <p:nvPr/>
        </p:nvCxnSpPr>
        <p:spPr>
          <a:xfrm>
            <a:off x="-1" y="907644"/>
            <a:ext cx="12192001"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grpSp>
        <p:nvGrpSpPr>
          <p:cNvPr id="143" name="Group 14">
            <a:extLst>
              <a:ext uri="{FF2B5EF4-FFF2-40B4-BE49-F238E27FC236}">
                <a16:creationId xmlns:a16="http://schemas.microsoft.com/office/drawing/2014/main" id="{E09303E3-5568-408D-8444-901D920EB44D}"/>
              </a:ext>
            </a:extLst>
          </p:cNvPr>
          <p:cNvGrpSpPr/>
          <p:nvPr/>
        </p:nvGrpSpPr>
        <p:grpSpPr>
          <a:xfrm>
            <a:off x="5776248" y="3375393"/>
            <a:ext cx="2734531" cy="1389085"/>
            <a:chOff x="9414956" y="2265870"/>
            <a:chExt cx="2734531" cy="1389085"/>
          </a:xfrm>
        </p:grpSpPr>
        <mc:AlternateContent xmlns:mc="http://schemas.openxmlformats.org/markup-compatibility/2006" xmlns:a14="http://schemas.microsoft.com/office/drawing/2010/main">
          <mc:Choice Requires="a14">
            <p:sp>
              <p:nvSpPr>
                <p:cNvPr id="146" name="TextBox 15">
                  <a:extLst>
                    <a:ext uri="{FF2B5EF4-FFF2-40B4-BE49-F238E27FC236}">
                      <a16:creationId xmlns:a16="http://schemas.microsoft.com/office/drawing/2014/main" id="{30274671-31F0-49A0-8037-AA61563EED34}"/>
                    </a:ext>
                  </a:extLst>
                </p:cNvPr>
                <p:cNvSpPr txBox="1"/>
                <p:nvPr/>
              </p:nvSpPr>
              <p:spPr>
                <a:xfrm>
                  <a:off x="9815669" y="2265870"/>
                  <a:ext cx="172771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i="1" smtClean="0">
                            <a:solidFill>
                              <a:schemeClr val="tx1"/>
                            </a:solidFill>
                            <a:latin typeface="Cambria Math" panose="02040503050406030204" pitchFamily="18" charset="0"/>
                          </a:rPr>
                          <m:t>𝐼</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𝐼</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46" name="TextBox 15">
                  <a:extLst>
                    <a:ext uri="{FF2B5EF4-FFF2-40B4-BE49-F238E27FC236}">
                      <a16:creationId xmlns:a16="http://schemas.microsoft.com/office/drawing/2014/main" id="{30274671-31F0-49A0-8037-AA61563EED34}"/>
                    </a:ext>
                  </a:extLst>
                </p:cNvPr>
                <p:cNvSpPr txBox="1">
                  <a:spLocks noRot="1" noChangeAspect="1" noMove="1" noResize="1" noEditPoints="1" noAdjustHandles="1" noChangeArrowheads="1" noChangeShapeType="1" noTextEdit="1"/>
                </p:cNvSpPr>
                <p:nvPr/>
              </p:nvSpPr>
              <p:spPr>
                <a:xfrm>
                  <a:off x="9815669" y="2265870"/>
                  <a:ext cx="1727716" cy="276999"/>
                </a:xfrm>
                <a:prstGeom prst="rect">
                  <a:avLst/>
                </a:prstGeom>
                <a:blipFill>
                  <a:blip r:embed="rId5"/>
                  <a:stretch>
                    <a:fillRect l="-2465" t="-2174" r="-4225" b="-326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7" name="TextBox 16">
                  <a:extLst>
                    <a:ext uri="{FF2B5EF4-FFF2-40B4-BE49-F238E27FC236}">
                      <a16:creationId xmlns:a16="http://schemas.microsoft.com/office/drawing/2014/main" id="{1B712CDC-1211-4821-95E2-37651580D458}"/>
                    </a:ext>
                  </a:extLst>
                </p:cNvPr>
                <p:cNvSpPr txBox="1"/>
                <p:nvPr/>
              </p:nvSpPr>
              <p:spPr>
                <a:xfrm>
                  <a:off x="9732760" y="2683162"/>
                  <a:ext cx="230088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solidFill>
                              <a:schemeClr val="tx1"/>
                            </a:solidFill>
                            <a:latin typeface="Cambria Math" panose="02040503050406030204" pitchFamily="18" charset="0"/>
                          </a:rPr>
                          <m:t>𝑈</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𝑈</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𝜑</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7" name="TextBox 16">
                  <a:extLst>
                    <a:ext uri="{FF2B5EF4-FFF2-40B4-BE49-F238E27FC236}">
                      <a16:creationId xmlns:a16="http://schemas.microsoft.com/office/drawing/2014/main" id="{1737E51A-0B77-4D83-8EF5-C5EBCE4C6C09}"/>
                    </a:ext>
                  </a:extLst>
                </p:cNvPr>
                <p:cNvSpPr txBox="1">
                  <a:spLocks noRot="1" noChangeAspect="1" noMove="1" noResize="1" noEditPoints="1" noAdjustHandles="1" noChangeArrowheads="1" noChangeShapeType="1" noTextEdit="1"/>
                </p:cNvSpPr>
                <p:nvPr/>
              </p:nvSpPr>
              <p:spPr>
                <a:xfrm>
                  <a:off x="9732760" y="2683162"/>
                  <a:ext cx="2300886" cy="276999"/>
                </a:xfrm>
                <a:prstGeom prst="rect">
                  <a:avLst/>
                </a:prstGeom>
                <a:blipFill>
                  <a:blip r:embed="rId6"/>
                  <a:stretch>
                    <a:fillRect l="-2122" t="-4444" r="-3448" b="-3555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8" name="TextBox 17">
                  <a:extLst>
                    <a:ext uri="{FF2B5EF4-FFF2-40B4-BE49-F238E27FC236}">
                      <a16:creationId xmlns:a16="http://schemas.microsoft.com/office/drawing/2014/main" id="{8339AB25-CD85-479C-A6AF-E0DEBFCE75DA}"/>
                    </a:ext>
                  </a:extLst>
                </p:cNvPr>
                <p:cNvSpPr txBox="1"/>
                <p:nvPr/>
              </p:nvSpPr>
              <p:spPr>
                <a:xfrm>
                  <a:off x="9414956" y="3082298"/>
                  <a:ext cx="2734531" cy="57265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𝑍</m:t>
                            </m:r>
                          </m:e>
                          <m:sup>
                            <m:r>
                              <a:rPr lang="en-US" altLang="zh-CN" b="0" i="1" smtClean="0">
                                <a:solidFill>
                                  <a:schemeClr val="tx1"/>
                                </a:solidFill>
                                <a:latin typeface="Cambria Math" panose="02040503050406030204" pitchFamily="18" charset="0"/>
                              </a:rPr>
                              <m:t>∗</m:t>
                            </m:r>
                          </m:sup>
                        </m:sSup>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𝑈</m:t>
                                </m:r>
                              </m:e>
                              <m:sup>
                                <m:r>
                                  <a:rPr lang="en-US" altLang="zh-CN" i="1">
                                    <a:solidFill>
                                      <a:schemeClr val="tx1"/>
                                    </a:solidFill>
                                    <a:latin typeface="Cambria Math" panose="02040503050406030204" pitchFamily="18" charset="0"/>
                                  </a:rPr>
                                  <m:t>∗</m:t>
                                </m:r>
                              </m:sup>
                            </m:sSup>
                          </m:num>
                          <m:den>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𝐼</m:t>
                                </m:r>
                              </m:e>
                              <m:sup>
                                <m:r>
                                  <a:rPr lang="en-US" altLang="zh-CN" i="1">
                                    <a:solidFill>
                                      <a:schemeClr val="tx1"/>
                                    </a:solidFill>
                                    <a:latin typeface="Cambria Math" panose="02040503050406030204" pitchFamily="18" charset="0"/>
                                  </a:rPr>
                                  <m:t>∗</m:t>
                                </m:r>
                              </m:sup>
                            </m:sSup>
                          </m:den>
                        </m:f>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𝑈</m:t>
                                    </m:r>
                                  </m:e>
                                </m:d>
                              </m:num>
                              <m:den>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𝐼</m:t>
                                    </m:r>
                                  </m:e>
                                </m:d>
                              </m:den>
                            </m:f>
                            <m:r>
                              <a:rPr lang="en-US" altLang="zh-CN" b="0" i="1" smtClean="0">
                                <a:solidFill>
                                  <a:schemeClr val="tx1"/>
                                </a:solidFill>
                                <a:latin typeface="Cambria Math" panose="02040503050406030204" pitchFamily="18" charset="0"/>
                              </a:rPr>
                              <m:t>𝑒</m:t>
                            </m:r>
                          </m:e>
                          <m:sup>
                            <m:r>
                              <a:rPr lang="en-US" altLang="zh-CN" b="0" i="1" smtClean="0">
                                <a:solidFill>
                                  <a:schemeClr val="tx1"/>
                                </a:solidFill>
                                <a:latin typeface="Cambria Math" panose="02040503050406030204" pitchFamily="18" charset="0"/>
                              </a:rPr>
                              <m:t>𝑖</m:t>
                            </m:r>
                            <m:r>
                              <a:rPr lang="zh-CN" altLang="en-US" i="1">
                                <a:solidFill>
                                  <a:schemeClr val="tx1"/>
                                </a:solidFill>
                                <a:latin typeface="Cambria Math" panose="02040503050406030204" pitchFamily="18" charset="0"/>
                              </a:rPr>
                              <m:t>𝜑</m:t>
                            </m:r>
                          </m:sup>
                        </m:sSup>
                        <m:sSup>
                          <m:sSupPr>
                            <m:ctrlPr>
                              <a:rPr lang="en-US" altLang="zh-CN" i="1">
                                <a:latin typeface="Cambria Math" panose="02040503050406030204" pitchFamily="18" charset="0"/>
                              </a:rPr>
                            </m:ctrlPr>
                          </m:sSupPr>
                          <m:e>
                            <m:r>
                              <a:rPr lang="en-US" altLang="zh-CN" i="1">
                                <a:latin typeface="Cambria Math" panose="02040503050406030204" pitchFamily="18" charset="0"/>
                              </a:rPr>
                              <m:t>=</m:t>
                            </m:r>
                            <m:d>
                              <m:dPr>
                                <m:begChr m:val="|"/>
                                <m:endChr m:val="|"/>
                                <m:ctrlPr>
                                  <a:rPr lang="en-US" altLang="zh-CN" i="1" smtClean="0">
                                    <a:solidFill>
                                      <a:srgbClr val="FF0000"/>
                                    </a:solidFill>
                                    <a:latin typeface="Cambria Math" panose="02040503050406030204" pitchFamily="18" charset="0"/>
                                  </a:rPr>
                                </m:ctrlPr>
                              </m:dPr>
                              <m:e>
                                <m:r>
                                  <a:rPr lang="en-US" altLang="zh-CN" b="0" i="1" smtClean="0">
                                    <a:solidFill>
                                      <a:srgbClr val="FF0000"/>
                                    </a:solidFill>
                                    <a:latin typeface="Cambria Math" panose="02040503050406030204" pitchFamily="18" charset="0"/>
                                  </a:rPr>
                                  <m:t>𝑍</m:t>
                                </m:r>
                              </m:e>
                            </m:d>
                            <m:r>
                              <a:rPr lang="en-US" altLang="zh-CN" i="1">
                                <a:latin typeface="Cambria Math" panose="02040503050406030204" pitchFamily="18" charset="0"/>
                              </a:rPr>
                              <m:t>𝑒</m:t>
                            </m:r>
                          </m:e>
                          <m:sup>
                            <m:r>
                              <a:rPr lang="en-US" altLang="zh-CN" i="1">
                                <a:latin typeface="Cambria Math" panose="02040503050406030204" pitchFamily="18" charset="0"/>
                              </a:rPr>
                              <m:t>𝑖</m:t>
                            </m:r>
                            <m:r>
                              <a:rPr lang="zh-CN" altLang="en-US" i="1" smtClean="0">
                                <a:solidFill>
                                  <a:srgbClr val="FF0000"/>
                                </a:solidFill>
                                <a:latin typeface="Cambria Math" panose="02040503050406030204" pitchFamily="18" charset="0"/>
                              </a:rPr>
                              <m:t>𝜑</m:t>
                            </m:r>
                          </m:sup>
                        </m:sSup>
                      </m:oMath>
                    </m:oMathPara>
                  </a14:m>
                  <a:endParaRPr lang="en-US" dirty="0">
                    <a:solidFill>
                      <a:schemeClr val="tx1"/>
                    </a:solidFill>
                  </a:endParaRPr>
                </a:p>
              </p:txBody>
            </p:sp>
          </mc:Choice>
          <mc:Fallback xmlns="">
            <p:sp>
              <p:nvSpPr>
                <p:cNvPr id="148" name="TextBox 17">
                  <a:extLst>
                    <a:ext uri="{FF2B5EF4-FFF2-40B4-BE49-F238E27FC236}">
                      <a16:creationId xmlns:a16="http://schemas.microsoft.com/office/drawing/2014/main" id="{8339AB25-CD85-479C-A6AF-E0DEBFCE75DA}"/>
                    </a:ext>
                  </a:extLst>
                </p:cNvPr>
                <p:cNvSpPr txBox="1">
                  <a:spLocks noRot="1" noChangeAspect="1" noMove="1" noResize="1" noEditPoints="1" noAdjustHandles="1" noChangeArrowheads="1" noChangeShapeType="1" noTextEdit="1"/>
                </p:cNvSpPr>
                <p:nvPr/>
              </p:nvSpPr>
              <p:spPr>
                <a:xfrm>
                  <a:off x="9414956" y="3082298"/>
                  <a:ext cx="2734531" cy="572657"/>
                </a:xfrm>
                <a:prstGeom prst="rect">
                  <a:avLst/>
                </a:prstGeom>
                <a:blipFill>
                  <a:blip r:embed="rId7"/>
                  <a:stretch>
                    <a:fillRect b="-1064"/>
                  </a:stretch>
                </a:blipFill>
              </p:spPr>
              <p:txBody>
                <a:bodyPr/>
                <a:lstStyle/>
                <a:p>
                  <a:r>
                    <a:rPr lang="en-US">
                      <a:noFill/>
                    </a:rPr>
                    <a:t> </a:t>
                  </a:r>
                </a:p>
              </p:txBody>
            </p:sp>
          </mc:Fallback>
        </mc:AlternateContent>
      </p:grpSp>
      <p:grpSp>
        <p:nvGrpSpPr>
          <p:cNvPr id="7" name="组合 6">
            <a:extLst>
              <a:ext uri="{FF2B5EF4-FFF2-40B4-BE49-F238E27FC236}">
                <a16:creationId xmlns:a16="http://schemas.microsoft.com/office/drawing/2014/main" id="{83D04619-8EE2-5F93-F252-1FE17B22DB90}"/>
              </a:ext>
            </a:extLst>
          </p:cNvPr>
          <p:cNvGrpSpPr>
            <a:grpSpLocks noChangeAspect="1"/>
          </p:cNvGrpSpPr>
          <p:nvPr/>
        </p:nvGrpSpPr>
        <p:grpSpPr>
          <a:xfrm>
            <a:off x="6095999" y="1378289"/>
            <a:ext cx="6180631" cy="3590660"/>
            <a:chOff x="5722766" y="1648529"/>
            <a:chExt cx="7194817" cy="4179855"/>
          </a:xfrm>
        </p:grpSpPr>
        <p:sp>
          <p:nvSpPr>
            <p:cNvPr id="16" name="TextBox 446">
              <a:extLst>
                <a:ext uri="{FF2B5EF4-FFF2-40B4-BE49-F238E27FC236}">
                  <a16:creationId xmlns:a16="http://schemas.microsoft.com/office/drawing/2014/main" id="{CB7F089F-9BF4-4AFE-AC25-9795DBCB57AE}"/>
                </a:ext>
              </a:extLst>
            </p:cNvPr>
            <p:cNvSpPr txBox="1">
              <a:spLocks noChangeAspect="1"/>
            </p:cNvSpPr>
            <p:nvPr/>
          </p:nvSpPr>
          <p:spPr>
            <a:xfrm>
              <a:off x="7498567" y="1740512"/>
              <a:ext cx="1289348" cy="859872"/>
            </a:xfrm>
            <a:prstGeom prst="rect">
              <a:avLst/>
            </a:prstGeom>
            <a:noFill/>
          </p:spPr>
          <p:txBody>
            <a:bodyPr wrap="square" lIns="0" tIns="0" rIns="0" b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dirty="0">
                  <a:latin typeface="Times New Roman" panose="02020603050405020304" pitchFamily="18" charset="0"/>
                  <a:cs typeface="Times New Roman" panose="02020603050405020304" pitchFamily="18" charset="0"/>
                </a:rPr>
                <a:t>Apply </a:t>
              </a:r>
              <a:r>
                <a:rPr lang="en-US" altLang="zh-CN" sz="1600" dirty="0">
                  <a:latin typeface="Times New Roman" panose="02020603050405020304" pitchFamily="18" charset="0"/>
                  <a:cs typeface="Times New Roman" panose="02020603050405020304" pitchFamily="18" charset="0"/>
                </a:rPr>
                <a:t>an </a:t>
              </a:r>
              <a:r>
                <a:rPr lang="en-US" sz="1600" dirty="0">
                  <a:latin typeface="Times New Roman" panose="02020603050405020304" pitchFamily="18" charset="0"/>
                  <a:cs typeface="Times New Roman" panose="02020603050405020304" pitchFamily="18" charset="0"/>
                </a:rPr>
                <a:t>electrical field </a:t>
              </a:r>
            </a:p>
          </p:txBody>
        </p:sp>
        <p:grpSp>
          <p:nvGrpSpPr>
            <p:cNvPr id="17" name="Group 16">
              <a:extLst>
                <a:ext uri="{FF2B5EF4-FFF2-40B4-BE49-F238E27FC236}">
                  <a16:creationId xmlns:a16="http://schemas.microsoft.com/office/drawing/2014/main" id="{463E4918-EFD9-49E8-94B2-19464EE2D74F}"/>
                </a:ext>
              </a:extLst>
            </p:cNvPr>
            <p:cNvGrpSpPr>
              <a:grpSpLocks noChangeAspect="1"/>
            </p:cNvGrpSpPr>
            <p:nvPr/>
          </p:nvGrpSpPr>
          <p:grpSpPr>
            <a:xfrm>
              <a:off x="5722766" y="1934142"/>
              <a:ext cx="1620011" cy="1620011"/>
              <a:chOff x="5611431" y="3129726"/>
              <a:chExt cx="2140187" cy="2140187"/>
            </a:xfrm>
          </p:grpSpPr>
          <p:sp>
            <p:nvSpPr>
              <p:cNvPr id="79" name="Oval 78">
                <a:extLst>
                  <a:ext uri="{FF2B5EF4-FFF2-40B4-BE49-F238E27FC236}">
                    <a16:creationId xmlns:a16="http://schemas.microsoft.com/office/drawing/2014/main" id="{8E2C19B8-895D-4BE0-B1E5-4941D84E6AC8}"/>
                  </a:ext>
                </a:extLst>
              </p:cNvPr>
              <p:cNvSpPr/>
              <p:nvPr/>
            </p:nvSpPr>
            <p:spPr>
              <a:xfrm>
                <a:off x="5611431" y="3129726"/>
                <a:ext cx="2140187" cy="2140187"/>
              </a:xfrm>
              <a:prstGeom prst="ellipse">
                <a:avLst/>
              </a:prstGeom>
              <a:solidFill>
                <a:schemeClr val="bg1">
                  <a:lumMod val="6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80" name="Oval 79">
                <a:extLst>
                  <a:ext uri="{FF2B5EF4-FFF2-40B4-BE49-F238E27FC236}">
                    <a16:creationId xmlns:a16="http://schemas.microsoft.com/office/drawing/2014/main" id="{4E4BB0BC-18A5-40D5-8177-A2E05271EE36}"/>
                  </a:ext>
                </a:extLst>
              </p:cNvPr>
              <p:cNvSpPr/>
              <p:nvPr/>
            </p:nvSpPr>
            <p:spPr>
              <a:xfrm>
                <a:off x="5975880" y="3468041"/>
                <a:ext cx="1411288" cy="1463559"/>
              </a:xfrm>
              <a:prstGeom prst="ellipse">
                <a:avLst/>
              </a:prstGeom>
              <a:solidFill>
                <a:srgbClr val="DCA57C"/>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grpSp>
            <p:nvGrpSpPr>
              <p:cNvPr id="81" name="Group 80">
                <a:extLst>
                  <a:ext uri="{FF2B5EF4-FFF2-40B4-BE49-F238E27FC236}">
                    <a16:creationId xmlns:a16="http://schemas.microsoft.com/office/drawing/2014/main" id="{400AAE6F-C2AF-4467-97B9-2F678CCFF825}"/>
                  </a:ext>
                </a:extLst>
              </p:cNvPr>
              <p:cNvGrpSpPr>
                <a:grpSpLocks noChangeAspect="1"/>
              </p:cNvGrpSpPr>
              <p:nvPr/>
            </p:nvGrpSpPr>
            <p:grpSpPr>
              <a:xfrm>
                <a:off x="6574896" y="3213881"/>
                <a:ext cx="216000" cy="216000"/>
                <a:chOff x="5112327" y="2175164"/>
                <a:chExt cx="212437" cy="212436"/>
              </a:xfrm>
            </p:grpSpPr>
            <p:sp>
              <p:nvSpPr>
                <p:cNvPr id="134" name="Oval 133">
                  <a:extLst>
                    <a:ext uri="{FF2B5EF4-FFF2-40B4-BE49-F238E27FC236}">
                      <a16:creationId xmlns:a16="http://schemas.microsoft.com/office/drawing/2014/main" id="{55B9FB1A-AF16-4581-B9B5-8DC06A24189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5" name="Straight Connector 134">
                  <a:extLst>
                    <a:ext uri="{FF2B5EF4-FFF2-40B4-BE49-F238E27FC236}">
                      <a16:creationId xmlns:a16="http://schemas.microsoft.com/office/drawing/2014/main" id="{A1C6948E-8D05-46C1-8B11-C75E30EE65E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46B8F43-0A2C-4797-B049-18698B5C2409}"/>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2" name="Group 81">
                <a:extLst>
                  <a:ext uri="{FF2B5EF4-FFF2-40B4-BE49-F238E27FC236}">
                    <a16:creationId xmlns:a16="http://schemas.microsoft.com/office/drawing/2014/main" id="{BAC68796-E829-463F-88B5-09D94C4DCE7B}"/>
                  </a:ext>
                </a:extLst>
              </p:cNvPr>
              <p:cNvGrpSpPr>
                <a:grpSpLocks noChangeAspect="1"/>
              </p:cNvGrpSpPr>
              <p:nvPr/>
            </p:nvGrpSpPr>
            <p:grpSpPr>
              <a:xfrm>
                <a:off x="6579729" y="3502860"/>
                <a:ext cx="216000" cy="216000"/>
                <a:chOff x="4657942" y="1916546"/>
                <a:chExt cx="212437" cy="212436"/>
              </a:xfrm>
            </p:grpSpPr>
            <p:sp>
              <p:nvSpPr>
                <p:cNvPr id="132" name="Oval 131">
                  <a:extLst>
                    <a:ext uri="{FF2B5EF4-FFF2-40B4-BE49-F238E27FC236}">
                      <a16:creationId xmlns:a16="http://schemas.microsoft.com/office/drawing/2014/main" id="{4C5DF45E-0A2E-4FCA-9E07-AC919B01C28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3" name="Straight Connector 132">
                  <a:extLst>
                    <a:ext uri="{FF2B5EF4-FFF2-40B4-BE49-F238E27FC236}">
                      <a16:creationId xmlns:a16="http://schemas.microsoft.com/office/drawing/2014/main" id="{5CD0B818-DA9C-4B48-B4B6-B2BC86231CE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3" name="Group 82">
                <a:extLst>
                  <a:ext uri="{FF2B5EF4-FFF2-40B4-BE49-F238E27FC236}">
                    <a16:creationId xmlns:a16="http://schemas.microsoft.com/office/drawing/2014/main" id="{54FF8A25-7D7B-4132-9939-D5AE1011E573}"/>
                  </a:ext>
                </a:extLst>
              </p:cNvPr>
              <p:cNvGrpSpPr>
                <a:grpSpLocks noChangeAspect="1"/>
              </p:cNvGrpSpPr>
              <p:nvPr/>
            </p:nvGrpSpPr>
            <p:grpSpPr>
              <a:xfrm>
                <a:off x="7140028" y="4122352"/>
                <a:ext cx="216000" cy="216000"/>
                <a:chOff x="4657942" y="1916546"/>
                <a:chExt cx="212437" cy="212436"/>
              </a:xfrm>
            </p:grpSpPr>
            <p:sp>
              <p:nvSpPr>
                <p:cNvPr id="130" name="Oval 129">
                  <a:extLst>
                    <a:ext uri="{FF2B5EF4-FFF2-40B4-BE49-F238E27FC236}">
                      <a16:creationId xmlns:a16="http://schemas.microsoft.com/office/drawing/2014/main" id="{45464BED-B547-425D-AEF9-800E35AABB9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31" name="Straight Connector 130">
                  <a:extLst>
                    <a:ext uri="{FF2B5EF4-FFF2-40B4-BE49-F238E27FC236}">
                      <a16:creationId xmlns:a16="http://schemas.microsoft.com/office/drawing/2014/main" id="{D92F4341-2989-474B-BE97-347DAB8E5754}"/>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4" name="Group 83">
                <a:extLst>
                  <a:ext uri="{FF2B5EF4-FFF2-40B4-BE49-F238E27FC236}">
                    <a16:creationId xmlns:a16="http://schemas.microsoft.com/office/drawing/2014/main" id="{0A79C439-33F8-4189-8FD1-E17F85EFAFF1}"/>
                  </a:ext>
                </a:extLst>
              </p:cNvPr>
              <p:cNvGrpSpPr>
                <a:grpSpLocks noChangeAspect="1"/>
              </p:cNvGrpSpPr>
              <p:nvPr/>
            </p:nvGrpSpPr>
            <p:grpSpPr>
              <a:xfrm>
                <a:off x="6567824" y="4684657"/>
                <a:ext cx="216000" cy="216000"/>
                <a:chOff x="4657942" y="1916546"/>
                <a:chExt cx="212437" cy="212436"/>
              </a:xfrm>
            </p:grpSpPr>
            <p:sp>
              <p:nvSpPr>
                <p:cNvPr id="128" name="Oval 127">
                  <a:extLst>
                    <a:ext uri="{FF2B5EF4-FFF2-40B4-BE49-F238E27FC236}">
                      <a16:creationId xmlns:a16="http://schemas.microsoft.com/office/drawing/2014/main" id="{CF6FD0F6-9B4A-48E5-925F-E8B62F8F4F3A}"/>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9" name="Straight Connector 128">
                  <a:extLst>
                    <a:ext uri="{FF2B5EF4-FFF2-40B4-BE49-F238E27FC236}">
                      <a16:creationId xmlns:a16="http://schemas.microsoft.com/office/drawing/2014/main" id="{15280C22-AC04-474B-9DAB-6898001A760C}"/>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5" name="Group 84">
                <a:extLst>
                  <a:ext uri="{FF2B5EF4-FFF2-40B4-BE49-F238E27FC236}">
                    <a16:creationId xmlns:a16="http://schemas.microsoft.com/office/drawing/2014/main" id="{48DCD3E3-2345-4A3D-8B05-BF62DC984A51}"/>
                  </a:ext>
                </a:extLst>
              </p:cNvPr>
              <p:cNvGrpSpPr>
                <a:grpSpLocks noChangeAspect="1"/>
              </p:cNvGrpSpPr>
              <p:nvPr/>
            </p:nvGrpSpPr>
            <p:grpSpPr>
              <a:xfrm>
                <a:off x="6009244" y="4096952"/>
                <a:ext cx="216000" cy="216000"/>
                <a:chOff x="4657942" y="1916546"/>
                <a:chExt cx="212437" cy="212436"/>
              </a:xfrm>
            </p:grpSpPr>
            <p:sp>
              <p:nvSpPr>
                <p:cNvPr id="126" name="Oval 125">
                  <a:extLst>
                    <a:ext uri="{FF2B5EF4-FFF2-40B4-BE49-F238E27FC236}">
                      <a16:creationId xmlns:a16="http://schemas.microsoft.com/office/drawing/2014/main" id="{13556B89-F9FD-4F67-ADB1-0627B42514EC}"/>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7" name="Straight Connector 126">
                  <a:extLst>
                    <a:ext uri="{FF2B5EF4-FFF2-40B4-BE49-F238E27FC236}">
                      <a16:creationId xmlns:a16="http://schemas.microsoft.com/office/drawing/2014/main" id="{D5123301-180E-4FA2-876A-6AA0694066AA}"/>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6" name="Group 85">
                <a:extLst>
                  <a:ext uri="{FF2B5EF4-FFF2-40B4-BE49-F238E27FC236}">
                    <a16:creationId xmlns:a16="http://schemas.microsoft.com/office/drawing/2014/main" id="{0DF84F55-5BB5-44A6-A0EA-522559D167A3}"/>
                  </a:ext>
                </a:extLst>
              </p:cNvPr>
              <p:cNvGrpSpPr>
                <a:grpSpLocks noChangeAspect="1"/>
              </p:cNvGrpSpPr>
              <p:nvPr/>
            </p:nvGrpSpPr>
            <p:grpSpPr>
              <a:xfrm>
                <a:off x="6998073" y="3714445"/>
                <a:ext cx="216000" cy="216000"/>
                <a:chOff x="4657942" y="1916546"/>
                <a:chExt cx="212437" cy="212436"/>
              </a:xfrm>
            </p:grpSpPr>
            <p:sp>
              <p:nvSpPr>
                <p:cNvPr id="124" name="Oval 123">
                  <a:extLst>
                    <a:ext uri="{FF2B5EF4-FFF2-40B4-BE49-F238E27FC236}">
                      <a16:creationId xmlns:a16="http://schemas.microsoft.com/office/drawing/2014/main" id="{82F7EAFC-F364-47D3-B455-D4926BAEEF30}"/>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5" name="Straight Connector 124">
                  <a:extLst>
                    <a:ext uri="{FF2B5EF4-FFF2-40B4-BE49-F238E27FC236}">
                      <a16:creationId xmlns:a16="http://schemas.microsoft.com/office/drawing/2014/main" id="{276DB28D-E280-4778-AE07-668E2CE96A3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7" name="Group 86">
                <a:extLst>
                  <a:ext uri="{FF2B5EF4-FFF2-40B4-BE49-F238E27FC236}">
                    <a16:creationId xmlns:a16="http://schemas.microsoft.com/office/drawing/2014/main" id="{EC427B1D-38AC-4E1F-B8FB-27BA689ABD07}"/>
                  </a:ext>
                </a:extLst>
              </p:cNvPr>
              <p:cNvGrpSpPr>
                <a:grpSpLocks noChangeAspect="1"/>
              </p:cNvGrpSpPr>
              <p:nvPr/>
            </p:nvGrpSpPr>
            <p:grpSpPr>
              <a:xfrm>
                <a:off x="6964231" y="4525731"/>
                <a:ext cx="216000" cy="216000"/>
                <a:chOff x="4657942" y="1916546"/>
                <a:chExt cx="212437" cy="212436"/>
              </a:xfrm>
            </p:grpSpPr>
            <p:sp>
              <p:nvSpPr>
                <p:cNvPr id="122" name="Oval 121">
                  <a:extLst>
                    <a:ext uri="{FF2B5EF4-FFF2-40B4-BE49-F238E27FC236}">
                      <a16:creationId xmlns:a16="http://schemas.microsoft.com/office/drawing/2014/main" id="{9C1535D7-7AC4-4CEE-BCFD-A0F367A2B492}"/>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3" name="Straight Connector 122">
                  <a:extLst>
                    <a:ext uri="{FF2B5EF4-FFF2-40B4-BE49-F238E27FC236}">
                      <a16:creationId xmlns:a16="http://schemas.microsoft.com/office/drawing/2014/main" id="{97ED5512-66AF-4323-81CE-758A5DB8FE1D}"/>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Group 87">
                <a:extLst>
                  <a:ext uri="{FF2B5EF4-FFF2-40B4-BE49-F238E27FC236}">
                    <a16:creationId xmlns:a16="http://schemas.microsoft.com/office/drawing/2014/main" id="{1B4EAD88-C57F-4FFC-9820-F03443EF0AB1}"/>
                  </a:ext>
                </a:extLst>
              </p:cNvPr>
              <p:cNvGrpSpPr>
                <a:grpSpLocks noChangeAspect="1"/>
              </p:cNvGrpSpPr>
              <p:nvPr/>
            </p:nvGrpSpPr>
            <p:grpSpPr>
              <a:xfrm>
                <a:off x="6169994" y="4514199"/>
                <a:ext cx="216000" cy="216000"/>
                <a:chOff x="4657942" y="1916546"/>
                <a:chExt cx="212437" cy="212436"/>
              </a:xfrm>
            </p:grpSpPr>
            <p:sp>
              <p:nvSpPr>
                <p:cNvPr id="120" name="Oval 119">
                  <a:extLst>
                    <a:ext uri="{FF2B5EF4-FFF2-40B4-BE49-F238E27FC236}">
                      <a16:creationId xmlns:a16="http://schemas.microsoft.com/office/drawing/2014/main" id="{C802D5FD-F66A-4050-9507-A2EA32632F56}"/>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21" name="Straight Connector 120">
                  <a:extLst>
                    <a:ext uri="{FF2B5EF4-FFF2-40B4-BE49-F238E27FC236}">
                      <a16:creationId xmlns:a16="http://schemas.microsoft.com/office/drawing/2014/main" id="{31EEF1A5-E2B2-477B-B40A-A083A4F6B0A8}"/>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9" name="Group 88">
                <a:extLst>
                  <a:ext uri="{FF2B5EF4-FFF2-40B4-BE49-F238E27FC236}">
                    <a16:creationId xmlns:a16="http://schemas.microsoft.com/office/drawing/2014/main" id="{0603680C-EA2D-4280-95E2-28D7070F44BA}"/>
                  </a:ext>
                </a:extLst>
              </p:cNvPr>
              <p:cNvGrpSpPr>
                <a:grpSpLocks noChangeAspect="1"/>
              </p:cNvGrpSpPr>
              <p:nvPr/>
            </p:nvGrpSpPr>
            <p:grpSpPr>
              <a:xfrm>
                <a:off x="6160760" y="3716996"/>
                <a:ext cx="216000" cy="216000"/>
                <a:chOff x="4657942" y="1916546"/>
                <a:chExt cx="212437" cy="212436"/>
              </a:xfrm>
            </p:grpSpPr>
            <p:sp>
              <p:nvSpPr>
                <p:cNvPr id="118" name="Oval 117">
                  <a:extLst>
                    <a:ext uri="{FF2B5EF4-FFF2-40B4-BE49-F238E27FC236}">
                      <a16:creationId xmlns:a16="http://schemas.microsoft.com/office/drawing/2014/main" id="{EB88D67E-7C62-4E9D-927A-A21FB5B7CBE3}"/>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9" name="Straight Connector 118">
                  <a:extLst>
                    <a:ext uri="{FF2B5EF4-FFF2-40B4-BE49-F238E27FC236}">
                      <a16:creationId xmlns:a16="http://schemas.microsoft.com/office/drawing/2014/main" id="{F93E0C02-B4DE-4828-A0B9-7971F92A7042}"/>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0" name="Group 89">
                <a:extLst>
                  <a:ext uri="{FF2B5EF4-FFF2-40B4-BE49-F238E27FC236}">
                    <a16:creationId xmlns:a16="http://schemas.microsoft.com/office/drawing/2014/main" id="{C9074B9C-8450-4ACE-BE36-262052209F11}"/>
                  </a:ext>
                </a:extLst>
              </p:cNvPr>
              <p:cNvGrpSpPr>
                <a:grpSpLocks noChangeAspect="1"/>
              </p:cNvGrpSpPr>
              <p:nvPr/>
            </p:nvGrpSpPr>
            <p:grpSpPr>
              <a:xfrm>
                <a:off x="6573522" y="4963309"/>
                <a:ext cx="216000" cy="216000"/>
                <a:chOff x="5112327" y="2175164"/>
                <a:chExt cx="212437" cy="212436"/>
              </a:xfrm>
            </p:grpSpPr>
            <p:sp>
              <p:nvSpPr>
                <p:cNvPr id="115" name="Oval 114">
                  <a:extLst>
                    <a:ext uri="{FF2B5EF4-FFF2-40B4-BE49-F238E27FC236}">
                      <a16:creationId xmlns:a16="http://schemas.microsoft.com/office/drawing/2014/main" id="{C3170CFE-AC3E-4D90-ACF2-E99F0695E4B8}"/>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6" name="Straight Connector 115">
                  <a:extLst>
                    <a:ext uri="{FF2B5EF4-FFF2-40B4-BE49-F238E27FC236}">
                      <a16:creationId xmlns:a16="http://schemas.microsoft.com/office/drawing/2014/main" id="{F2987381-669A-4090-9452-17D3DB155E6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578919F1-FEA9-4BE1-B67A-E1C0E48E7CD4}"/>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1" name="Group 90">
                <a:extLst>
                  <a:ext uri="{FF2B5EF4-FFF2-40B4-BE49-F238E27FC236}">
                    <a16:creationId xmlns:a16="http://schemas.microsoft.com/office/drawing/2014/main" id="{68E730C6-30F1-45C2-B069-423419C37AEB}"/>
                  </a:ext>
                </a:extLst>
              </p:cNvPr>
              <p:cNvGrpSpPr>
                <a:grpSpLocks noChangeAspect="1"/>
              </p:cNvGrpSpPr>
              <p:nvPr/>
            </p:nvGrpSpPr>
            <p:grpSpPr>
              <a:xfrm>
                <a:off x="7225168" y="3549697"/>
                <a:ext cx="216000" cy="216000"/>
                <a:chOff x="5112327" y="2175164"/>
                <a:chExt cx="212437" cy="212436"/>
              </a:xfrm>
            </p:grpSpPr>
            <p:sp>
              <p:nvSpPr>
                <p:cNvPr id="112" name="Oval 111">
                  <a:extLst>
                    <a:ext uri="{FF2B5EF4-FFF2-40B4-BE49-F238E27FC236}">
                      <a16:creationId xmlns:a16="http://schemas.microsoft.com/office/drawing/2014/main" id="{6B5A9A5F-002B-4C9A-A96D-9176B4CBA942}"/>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3" name="Straight Connector 112">
                  <a:extLst>
                    <a:ext uri="{FF2B5EF4-FFF2-40B4-BE49-F238E27FC236}">
                      <a16:creationId xmlns:a16="http://schemas.microsoft.com/office/drawing/2014/main" id="{2490FCD9-E478-4840-802B-54136158CCFC}"/>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9DD8A503-885D-4267-8B0C-A13F0E3ABEB9}"/>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2" name="Group 91">
                <a:extLst>
                  <a:ext uri="{FF2B5EF4-FFF2-40B4-BE49-F238E27FC236}">
                    <a16:creationId xmlns:a16="http://schemas.microsoft.com/office/drawing/2014/main" id="{46A50314-0895-4C87-A341-1A7A1E86D987}"/>
                  </a:ext>
                </a:extLst>
              </p:cNvPr>
              <p:cNvGrpSpPr>
                <a:grpSpLocks noChangeAspect="1"/>
              </p:cNvGrpSpPr>
              <p:nvPr/>
            </p:nvGrpSpPr>
            <p:grpSpPr>
              <a:xfrm>
                <a:off x="7426983" y="4120887"/>
                <a:ext cx="216000" cy="216000"/>
                <a:chOff x="5112327" y="2175164"/>
                <a:chExt cx="212437" cy="212436"/>
              </a:xfrm>
            </p:grpSpPr>
            <p:sp>
              <p:nvSpPr>
                <p:cNvPr id="109" name="Oval 108">
                  <a:extLst>
                    <a:ext uri="{FF2B5EF4-FFF2-40B4-BE49-F238E27FC236}">
                      <a16:creationId xmlns:a16="http://schemas.microsoft.com/office/drawing/2014/main" id="{2E7224E4-7220-4D01-BB19-3B3D403FE80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10" name="Straight Connector 109">
                  <a:extLst>
                    <a:ext uri="{FF2B5EF4-FFF2-40B4-BE49-F238E27FC236}">
                      <a16:creationId xmlns:a16="http://schemas.microsoft.com/office/drawing/2014/main" id="{25083B78-D448-4EDF-9E55-EEEE7D80805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99C6D1C-4325-47A9-AC00-24A835FC718D}"/>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3" name="Group 92">
                <a:extLst>
                  <a:ext uri="{FF2B5EF4-FFF2-40B4-BE49-F238E27FC236}">
                    <a16:creationId xmlns:a16="http://schemas.microsoft.com/office/drawing/2014/main" id="{1C11B649-892B-495E-B821-4377B6721D5B}"/>
                  </a:ext>
                </a:extLst>
              </p:cNvPr>
              <p:cNvGrpSpPr>
                <a:grpSpLocks noChangeAspect="1"/>
              </p:cNvGrpSpPr>
              <p:nvPr/>
            </p:nvGrpSpPr>
            <p:grpSpPr>
              <a:xfrm>
                <a:off x="7159721" y="4731455"/>
                <a:ext cx="216000" cy="216000"/>
                <a:chOff x="5112327" y="2175164"/>
                <a:chExt cx="212437" cy="212436"/>
              </a:xfrm>
            </p:grpSpPr>
            <p:sp>
              <p:nvSpPr>
                <p:cNvPr id="106" name="Oval 105">
                  <a:extLst>
                    <a:ext uri="{FF2B5EF4-FFF2-40B4-BE49-F238E27FC236}">
                      <a16:creationId xmlns:a16="http://schemas.microsoft.com/office/drawing/2014/main" id="{142D5FDB-9AB2-46E3-8E2A-01C0F8F5478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7" name="Straight Connector 106">
                  <a:extLst>
                    <a:ext uri="{FF2B5EF4-FFF2-40B4-BE49-F238E27FC236}">
                      <a16:creationId xmlns:a16="http://schemas.microsoft.com/office/drawing/2014/main" id="{E18B2500-8C2A-41C7-AE6D-5A514804A8D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2ED03A5-26F2-49A4-9FC2-30AFEF4985EB}"/>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4" name="Group 93">
                <a:extLst>
                  <a:ext uri="{FF2B5EF4-FFF2-40B4-BE49-F238E27FC236}">
                    <a16:creationId xmlns:a16="http://schemas.microsoft.com/office/drawing/2014/main" id="{1F505CCC-C4C0-437D-82C3-AA601ECE4BB8}"/>
                  </a:ext>
                </a:extLst>
              </p:cNvPr>
              <p:cNvGrpSpPr>
                <a:grpSpLocks noChangeAspect="1"/>
              </p:cNvGrpSpPr>
              <p:nvPr/>
            </p:nvGrpSpPr>
            <p:grpSpPr>
              <a:xfrm>
                <a:off x="5952908" y="4713882"/>
                <a:ext cx="216000" cy="216000"/>
                <a:chOff x="5112327" y="2175164"/>
                <a:chExt cx="212437" cy="212436"/>
              </a:xfrm>
            </p:grpSpPr>
            <p:sp>
              <p:nvSpPr>
                <p:cNvPr id="103" name="Oval 102">
                  <a:extLst>
                    <a:ext uri="{FF2B5EF4-FFF2-40B4-BE49-F238E27FC236}">
                      <a16:creationId xmlns:a16="http://schemas.microsoft.com/office/drawing/2014/main" id="{C95AC629-354B-4D0E-8C28-D8BCF3FB07E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4" name="Straight Connector 103">
                  <a:extLst>
                    <a:ext uri="{FF2B5EF4-FFF2-40B4-BE49-F238E27FC236}">
                      <a16:creationId xmlns:a16="http://schemas.microsoft.com/office/drawing/2014/main" id="{98BB1A20-1BEA-4BFE-8760-337F23D9A23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E1B2A69-B776-4BDF-B749-BBC9E6DDEB9E}"/>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5" name="Group 94">
                <a:extLst>
                  <a:ext uri="{FF2B5EF4-FFF2-40B4-BE49-F238E27FC236}">
                    <a16:creationId xmlns:a16="http://schemas.microsoft.com/office/drawing/2014/main" id="{47C43240-2432-4648-A09E-7826F32262FD}"/>
                  </a:ext>
                </a:extLst>
              </p:cNvPr>
              <p:cNvGrpSpPr>
                <a:grpSpLocks noChangeAspect="1"/>
              </p:cNvGrpSpPr>
              <p:nvPr/>
            </p:nvGrpSpPr>
            <p:grpSpPr>
              <a:xfrm>
                <a:off x="5731567" y="4091819"/>
                <a:ext cx="216000" cy="216000"/>
                <a:chOff x="5112327" y="2175164"/>
                <a:chExt cx="212437" cy="212436"/>
              </a:xfrm>
            </p:grpSpPr>
            <p:sp>
              <p:nvSpPr>
                <p:cNvPr id="100" name="Oval 99">
                  <a:extLst>
                    <a:ext uri="{FF2B5EF4-FFF2-40B4-BE49-F238E27FC236}">
                      <a16:creationId xmlns:a16="http://schemas.microsoft.com/office/drawing/2014/main" id="{39E1734E-35C2-4FAB-8B87-E3C3EE574A52}"/>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101" name="Straight Connector 100">
                  <a:extLst>
                    <a:ext uri="{FF2B5EF4-FFF2-40B4-BE49-F238E27FC236}">
                      <a16:creationId xmlns:a16="http://schemas.microsoft.com/office/drawing/2014/main" id="{62C093F2-817C-4655-9289-E83AAFD8F857}"/>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014A133-4B9B-4330-B5B5-789CB1542157}"/>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6" name="Group 95">
                <a:extLst>
                  <a:ext uri="{FF2B5EF4-FFF2-40B4-BE49-F238E27FC236}">
                    <a16:creationId xmlns:a16="http://schemas.microsoft.com/office/drawing/2014/main" id="{8750F2A7-6C60-4290-95B9-1EE59FBD5DCE}"/>
                  </a:ext>
                </a:extLst>
              </p:cNvPr>
              <p:cNvGrpSpPr>
                <a:grpSpLocks noChangeAspect="1"/>
              </p:cNvGrpSpPr>
              <p:nvPr/>
            </p:nvGrpSpPr>
            <p:grpSpPr>
              <a:xfrm>
                <a:off x="5929342" y="3525688"/>
                <a:ext cx="216000" cy="216000"/>
                <a:chOff x="5112327" y="2175164"/>
                <a:chExt cx="212437" cy="212436"/>
              </a:xfrm>
            </p:grpSpPr>
            <p:sp>
              <p:nvSpPr>
                <p:cNvPr id="97" name="Oval 96">
                  <a:extLst>
                    <a:ext uri="{FF2B5EF4-FFF2-40B4-BE49-F238E27FC236}">
                      <a16:creationId xmlns:a16="http://schemas.microsoft.com/office/drawing/2014/main" id="{825D141C-556A-406D-A95E-871B46EAB8B5}"/>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98" name="Straight Connector 97">
                  <a:extLst>
                    <a:ext uri="{FF2B5EF4-FFF2-40B4-BE49-F238E27FC236}">
                      <a16:creationId xmlns:a16="http://schemas.microsoft.com/office/drawing/2014/main" id="{B517959C-B222-443C-BBC2-E0161BD0C002}"/>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8D31422-A36D-4D8B-8008-A3C9F46EE414}"/>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8" name="Group 17">
              <a:extLst>
                <a:ext uri="{FF2B5EF4-FFF2-40B4-BE49-F238E27FC236}">
                  <a16:creationId xmlns:a16="http://schemas.microsoft.com/office/drawing/2014/main" id="{A9BBE629-23EF-451E-9456-2F2A5633865C}"/>
                </a:ext>
              </a:extLst>
            </p:cNvPr>
            <p:cNvGrpSpPr>
              <a:grpSpLocks noChangeAspect="1"/>
            </p:cNvGrpSpPr>
            <p:nvPr/>
          </p:nvGrpSpPr>
          <p:grpSpPr>
            <a:xfrm>
              <a:off x="8787917" y="1934143"/>
              <a:ext cx="1620011" cy="1620011"/>
              <a:chOff x="9615412" y="3129726"/>
              <a:chExt cx="2140187" cy="2140187"/>
            </a:xfrm>
          </p:grpSpPr>
          <p:sp>
            <p:nvSpPr>
              <p:cNvPr id="21" name="Oval 20">
                <a:extLst>
                  <a:ext uri="{FF2B5EF4-FFF2-40B4-BE49-F238E27FC236}">
                    <a16:creationId xmlns:a16="http://schemas.microsoft.com/office/drawing/2014/main" id="{EEEC34B5-FAE2-44E3-A8C8-2D429CA90C98}"/>
                  </a:ext>
                </a:extLst>
              </p:cNvPr>
              <p:cNvSpPr/>
              <p:nvPr/>
            </p:nvSpPr>
            <p:spPr>
              <a:xfrm>
                <a:off x="9615412" y="3129726"/>
                <a:ext cx="2140187" cy="2140187"/>
              </a:xfrm>
              <a:prstGeom prst="ellipse">
                <a:avLst/>
              </a:prstGeom>
              <a:solidFill>
                <a:schemeClr val="bg1">
                  <a:lumMod val="6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2" name="Oval 21">
                <a:extLst>
                  <a:ext uri="{FF2B5EF4-FFF2-40B4-BE49-F238E27FC236}">
                    <a16:creationId xmlns:a16="http://schemas.microsoft.com/office/drawing/2014/main" id="{59BF4C69-0EC0-4793-95B5-35851C4D59DA}"/>
                  </a:ext>
                </a:extLst>
              </p:cNvPr>
              <p:cNvSpPr/>
              <p:nvPr/>
            </p:nvSpPr>
            <p:spPr>
              <a:xfrm>
                <a:off x="9979861" y="3468041"/>
                <a:ext cx="1411288" cy="1463559"/>
              </a:xfrm>
              <a:prstGeom prst="ellipse">
                <a:avLst/>
              </a:prstGeom>
              <a:solidFill>
                <a:srgbClr val="DCA57C"/>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grpSp>
            <p:nvGrpSpPr>
              <p:cNvPr id="23" name="Group 22">
                <a:extLst>
                  <a:ext uri="{FF2B5EF4-FFF2-40B4-BE49-F238E27FC236}">
                    <a16:creationId xmlns:a16="http://schemas.microsoft.com/office/drawing/2014/main" id="{CF247320-E9C7-4C83-AA28-C6580903BD46}"/>
                  </a:ext>
                </a:extLst>
              </p:cNvPr>
              <p:cNvGrpSpPr>
                <a:grpSpLocks noChangeAspect="1"/>
              </p:cNvGrpSpPr>
              <p:nvPr/>
            </p:nvGrpSpPr>
            <p:grpSpPr>
              <a:xfrm>
                <a:off x="10860212" y="3229746"/>
                <a:ext cx="216000" cy="216000"/>
                <a:chOff x="5112327" y="2175164"/>
                <a:chExt cx="212437" cy="212436"/>
              </a:xfrm>
            </p:grpSpPr>
            <p:sp>
              <p:nvSpPr>
                <p:cNvPr id="76" name="Oval 75">
                  <a:extLst>
                    <a:ext uri="{FF2B5EF4-FFF2-40B4-BE49-F238E27FC236}">
                      <a16:creationId xmlns:a16="http://schemas.microsoft.com/office/drawing/2014/main" id="{03B995A5-5E92-4D33-B7B0-D43AE9CE0FA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7" name="Straight Connector 76">
                  <a:extLst>
                    <a:ext uri="{FF2B5EF4-FFF2-40B4-BE49-F238E27FC236}">
                      <a16:creationId xmlns:a16="http://schemas.microsoft.com/office/drawing/2014/main" id="{071DE2F8-78E1-4D75-BFFD-18C355268283}"/>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61376D0-8CE7-4761-876E-21FD42D893F8}"/>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E1F12506-87D8-4777-878E-CCC743CB6BA3}"/>
                  </a:ext>
                </a:extLst>
              </p:cNvPr>
              <p:cNvGrpSpPr>
                <a:grpSpLocks noChangeAspect="1"/>
              </p:cNvGrpSpPr>
              <p:nvPr/>
            </p:nvGrpSpPr>
            <p:grpSpPr>
              <a:xfrm>
                <a:off x="10583710" y="3502860"/>
                <a:ext cx="216000" cy="216000"/>
                <a:chOff x="4657942" y="1916546"/>
                <a:chExt cx="212437" cy="212436"/>
              </a:xfrm>
            </p:grpSpPr>
            <p:sp>
              <p:nvSpPr>
                <p:cNvPr id="74" name="Oval 73">
                  <a:extLst>
                    <a:ext uri="{FF2B5EF4-FFF2-40B4-BE49-F238E27FC236}">
                      <a16:creationId xmlns:a16="http://schemas.microsoft.com/office/drawing/2014/main" id="{3788F1AA-A26B-4A81-9A12-34723E871D8F}"/>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5" name="Straight Connector 74">
                  <a:extLst>
                    <a:ext uri="{FF2B5EF4-FFF2-40B4-BE49-F238E27FC236}">
                      <a16:creationId xmlns:a16="http://schemas.microsoft.com/office/drawing/2014/main" id="{FA7CEB73-88E8-434A-A3D4-67A4E9F3C121}"/>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FCABC4B5-1465-4718-A4AD-6229217226DE}"/>
                  </a:ext>
                </a:extLst>
              </p:cNvPr>
              <p:cNvGrpSpPr>
                <a:grpSpLocks noChangeAspect="1"/>
              </p:cNvGrpSpPr>
              <p:nvPr/>
            </p:nvGrpSpPr>
            <p:grpSpPr>
              <a:xfrm>
                <a:off x="11144009" y="4122352"/>
                <a:ext cx="216000" cy="216000"/>
                <a:chOff x="4657942" y="1916546"/>
                <a:chExt cx="212437" cy="212436"/>
              </a:xfrm>
            </p:grpSpPr>
            <p:sp>
              <p:nvSpPr>
                <p:cNvPr id="72" name="Oval 71">
                  <a:extLst>
                    <a:ext uri="{FF2B5EF4-FFF2-40B4-BE49-F238E27FC236}">
                      <a16:creationId xmlns:a16="http://schemas.microsoft.com/office/drawing/2014/main" id="{93BCF6F4-946B-43F8-825F-CFCB6893110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3" name="Straight Connector 72">
                  <a:extLst>
                    <a:ext uri="{FF2B5EF4-FFF2-40B4-BE49-F238E27FC236}">
                      <a16:creationId xmlns:a16="http://schemas.microsoft.com/office/drawing/2014/main" id="{CC994FD0-7757-4FD2-973F-649D7AC136AC}"/>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671EEB0-65CA-4919-BAE3-20DFC8D7B6D5}"/>
                  </a:ext>
                </a:extLst>
              </p:cNvPr>
              <p:cNvGrpSpPr>
                <a:grpSpLocks noChangeAspect="1"/>
              </p:cNvGrpSpPr>
              <p:nvPr/>
            </p:nvGrpSpPr>
            <p:grpSpPr>
              <a:xfrm>
                <a:off x="10571805" y="4684657"/>
                <a:ext cx="216000" cy="216000"/>
                <a:chOff x="4657942" y="1916546"/>
                <a:chExt cx="212437" cy="212436"/>
              </a:xfrm>
            </p:grpSpPr>
            <p:sp>
              <p:nvSpPr>
                <p:cNvPr id="70" name="Oval 69">
                  <a:extLst>
                    <a:ext uri="{FF2B5EF4-FFF2-40B4-BE49-F238E27FC236}">
                      <a16:creationId xmlns:a16="http://schemas.microsoft.com/office/drawing/2014/main" id="{98602F50-74FC-4D8B-88E8-6DB0E869BCBC}"/>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71" name="Straight Connector 70">
                  <a:extLst>
                    <a:ext uri="{FF2B5EF4-FFF2-40B4-BE49-F238E27FC236}">
                      <a16:creationId xmlns:a16="http://schemas.microsoft.com/office/drawing/2014/main" id="{5779502D-7FB1-44DE-9AF8-FFE67C9480C7}"/>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2B77918E-5884-494D-A847-A8AE36FA33CC}"/>
                  </a:ext>
                </a:extLst>
              </p:cNvPr>
              <p:cNvGrpSpPr>
                <a:grpSpLocks noChangeAspect="1"/>
              </p:cNvGrpSpPr>
              <p:nvPr/>
            </p:nvGrpSpPr>
            <p:grpSpPr>
              <a:xfrm>
                <a:off x="10013225" y="4096952"/>
                <a:ext cx="216000" cy="216000"/>
                <a:chOff x="4657942" y="1916546"/>
                <a:chExt cx="212437" cy="212436"/>
              </a:xfrm>
            </p:grpSpPr>
            <p:sp>
              <p:nvSpPr>
                <p:cNvPr id="68" name="Oval 67">
                  <a:extLst>
                    <a:ext uri="{FF2B5EF4-FFF2-40B4-BE49-F238E27FC236}">
                      <a16:creationId xmlns:a16="http://schemas.microsoft.com/office/drawing/2014/main" id="{680688F3-A1D0-4378-BAAD-E777138C95E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9" name="Straight Connector 68">
                  <a:extLst>
                    <a:ext uri="{FF2B5EF4-FFF2-40B4-BE49-F238E27FC236}">
                      <a16:creationId xmlns:a16="http://schemas.microsoft.com/office/drawing/2014/main" id="{6235A0DE-2BE6-4AB0-938D-0B4FA65D363A}"/>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7D969891-546B-4C96-A3EC-85CF44885AB1}"/>
                  </a:ext>
                </a:extLst>
              </p:cNvPr>
              <p:cNvGrpSpPr>
                <a:grpSpLocks noChangeAspect="1"/>
              </p:cNvGrpSpPr>
              <p:nvPr/>
            </p:nvGrpSpPr>
            <p:grpSpPr>
              <a:xfrm>
                <a:off x="11002054" y="3714445"/>
                <a:ext cx="216000" cy="216000"/>
                <a:chOff x="4657942" y="1916546"/>
                <a:chExt cx="212437" cy="212436"/>
              </a:xfrm>
            </p:grpSpPr>
            <p:sp>
              <p:nvSpPr>
                <p:cNvPr id="66" name="Oval 65">
                  <a:extLst>
                    <a:ext uri="{FF2B5EF4-FFF2-40B4-BE49-F238E27FC236}">
                      <a16:creationId xmlns:a16="http://schemas.microsoft.com/office/drawing/2014/main" id="{55B9E4D7-EDAB-4B67-A9E4-0029374C9BD1}"/>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7" name="Straight Connector 66">
                  <a:extLst>
                    <a:ext uri="{FF2B5EF4-FFF2-40B4-BE49-F238E27FC236}">
                      <a16:creationId xmlns:a16="http://schemas.microsoft.com/office/drawing/2014/main" id="{C9995500-0B17-4184-BC39-BBB448E34DFD}"/>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CBFD1BB6-C496-4455-B6E8-C45DD33FCEB3}"/>
                  </a:ext>
                </a:extLst>
              </p:cNvPr>
              <p:cNvGrpSpPr>
                <a:grpSpLocks noChangeAspect="1"/>
              </p:cNvGrpSpPr>
              <p:nvPr/>
            </p:nvGrpSpPr>
            <p:grpSpPr>
              <a:xfrm>
                <a:off x="10968212" y="4525731"/>
                <a:ext cx="216000" cy="216000"/>
                <a:chOff x="4657942" y="1916546"/>
                <a:chExt cx="212437" cy="212436"/>
              </a:xfrm>
            </p:grpSpPr>
            <p:sp>
              <p:nvSpPr>
                <p:cNvPr id="64" name="Oval 63">
                  <a:extLst>
                    <a:ext uri="{FF2B5EF4-FFF2-40B4-BE49-F238E27FC236}">
                      <a16:creationId xmlns:a16="http://schemas.microsoft.com/office/drawing/2014/main" id="{1F0B672B-95C6-41EC-B791-75AAA6F2307A}"/>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5" name="Straight Connector 64">
                  <a:extLst>
                    <a:ext uri="{FF2B5EF4-FFF2-40B4-BE49-F238E27FC236}">
                      <a16:creationId xmlns:a16="http://schemas.microsoft.com/office/drawing/2014/main" id="{DCFE4A03-CE71-4759-872A-D049C4179BBF}"/>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0BC1400C-7D32-45AE-B7DD-C7313C52B49E}"/>
                  </a:ext>
                </a:extLst>
              </p:cNvPr>
              <p:cNvGrpSpPr>
                <a:grpSpLocks noChangeAspect="1"/>
              </p:cNvGrpSpPr>
              <p:nvPr/>
            </p:nvGrpSpPr>
            <p:grpSpPr>
              <a:xfrm>
                <a:off x="10173975" y="4514199"/>
                <a:ext cx="216000" cy="216000"/>
                <a:chOff x="4657942" y="1916546"/>
                <a:chExt cx="212437" cy="212436"/>
              </a:xfrm>
            </p:grpSpPr>
            <p:sp>
              <p:nvSpPr>
                <p:cNvPr id="62" name="Oval 61">
                  <a:extLst>
                    <a:ext uri="{FF2B5EF4-FFF2-40B4-BE49-F238E27FC236}">
                      <a16:creationId xmlns:a16="http://schemas.microsoft.com/office/drawing/2014/main" id="{6CEEF630-86B9-4919-873B-BB6D7AA6A4D1}"/>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3" name="Straight Connector 62">
                  <a:extLst>
                    <a:ext uri="{FF2B5EF4-FFF2-40B4-BE49-F238E27FC236}">
                      <a16:creationId xmlns:a16="http://schemas.microsoft.com/office/drawing/2014/main" id="{8A3E1949-C454-471A-9C6A-918A9065AFBB}"/>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1970DD6B-BAC5-4FDA-B463-C8455DBD2BA0}"/>
                  </a:ext>
                </a:extLst>
              </p:cNvPr>
              <p:cNvGrpSpPr>
                <a:grpSpLocks noChangeAspect="1"/>
              </p:cNvGrpSpPr>
              <p:nvPr/>
            </p:nvGrpSpPr>
            <p:grpSpPr>
              <a:xfrm>
                <a:off x="10164741" y="3716996"/>
                <a:ext cx="216000" cy="216000"/>
                <a:chOff x="4657942" y="1916546"/>
                <a:chExt cx="212437" cy="212436"/>
              </a:xfrm>
            </p:grpSpPr>
            <p:sp>
              <p:nvSpPr>
                <p:cNvPr id="60" name="Oval 59">
                  <a:extLst>
                    <a:ext uri="{FF2B5EF4-FFF2-40B4-BE49-F238E27FC236}">
                      <a16:creationId xmlns:a16="http://schemas.microsoft.com/office/drawing/2014/main" id="{E79373D9-E319-4BD4-854E-798BB0C2132E}"/>
                    </a:ext>
                  </a:extLst>
                </p:cNvPr>
                <p:cNvSpPr/>
                <p:nvPr/>
              </p:nvSpPr>
              <p:spPr>
                <a:xfrm>
                  <a:off x="4657942" y="1916546"/>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61" name="Straight Connector 60">
                  <a:extLst>
                    <a:ext uri="{FF2B5EF4-FFF2-40B4-BE49-F238E27FC236}">
                      <a16:creationId xmlns:a16="http://schemas.microsoft.com/office/drawing/2014/main" id="{477EA870-EBF3-4B8F-83C3-68623F517687}"/>
                    </a:ext>
                  </a:extLst>
                </p:cNvPr>
                <p:cNvCxnSpPr>
                  <a:cxnSpLocks/>
                </p:cNvCxnSpPr>
                <p:nvPr/>
              </p:nvCxnSpPr>
              <p:spPr>
                <a:xfrm>
                  <a:off x="4692160" y="2022764"/>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93FA7479-17FB-4DCD-AFE6-C527FDD8C4F5}"/>
                  </a:ext>
                </a:extLst>
              </p:cNvPr>
              <p:cNvGrpSpPr>
                <a:grpSpLocks noChangeAspect="1"/>
              </p:cNvGrpSpPr>
              <p:nvPr/>
            </p:nvGrpSpPr>
            <p:grpSpPr>
              <a:xfrm>
                <a:off x="11187012" y="4695670"/>
                <a:ext cx="216000" cy="216000"/>
                <a:chOff x="5112327" y="2175164"/>
                <a:chExt cx="212437" cy="212436"/>
              </a:xfrm>
            </p:grpSpPr>
            <p:sp>
              <p:nvSpPr>
                <p:cNvPr id="57" name="Oval 56">
                  <a:extLst>
                    <a:ext uri="{FF2B5EF4-FFF2-40B4-BE49-F238E27FC236}">
                      <a16:creationId xmlns:a16="http://schemas.microsoft.com/office/drawing/2014/main" id="{F605C0F2-C187-4AC7-B52B-4C80293CA226}"/>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8" name="Straight Connector 57">
                  <a:extLst>
                    <a:ext uri="{FF2B5EF4-FFF2-40B4-BE49-F238E27FC236}">
                      <a16:creationId xmlns:a16="http://schemas.microsoft.com/office/drawing/2014/main" id="{73300CD9-C27A-4EA9-8561-B99516737385}"/>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41F7BA4-81FF-428E-8895-D05A8FD369E6}"/>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D1F4CF0D-1376-4433-9280-34438F45F8BC}"/>
                  </a:ext>
                </a:extLst>
              </p:cNvPr>
              <p:cNvGrpSpPr>
                <a:grpSpLocks noChangeAspect="1"/>
              </p:cNvGrpSpPr>
              <p:nvPr/>
            </p:nvGrpSpPr>
            <p:grpSpPr>
              <a:xfrm>
                <a:off x="11261697" y="3555461"/>
                <a:ext cx="216000" cy="216000"/>
                <a:chOff x="5112327" y="2175164"/>
                <a:chExt cx="212437" cy="212436"/>
              </a:xfrm>
            </p:grpSpPr>
            <p:sp>
              <p:nvSpPr>
                <p:cNvPr id="54" name="Oval 53">
                  <a:extLst>
                    <a:ext uri="{FF2B5EF4-FFF2-40B4-BE49-F238E27FC236}">
                      <a16:creationId xmlns:a16="http://schemas.microsoft.com/office/drawing/2014/main" id="{4DEAE421-6717-4011-82DB-34437C028B2B}"/>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5" name="Straight Connector 54">
                  <a:extLst>
                    <a:ext uri="{FF2B5EF4-FFF2-40B4-BE49-F238E27FC236}">
                      <a16:creationId xmlns:a16="http://schemas.microsoft.com/office/drawing/2014/main" id="{B1074604-8F41-4D01-9D46-A0860F2B03FA}"/>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D5CF4AD-05D1-4869-9E60-4BF9DAF3DF86}"/>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4186DAA6-9686-42D3-A75C-E097C75E277A}"/>
                  </a:ext>
                </a:extLst>
              </p:cNvPr>
              <p:cNvGrpSpPr>
                <a:grpSpLocks noChangeAspect="1"/>
              </p:cNvGrpSpPr>
              <p:nvPr/>
            </p:nvGrpSpPr>
            <p:grpSpPr>
              <a:xfrm>
                <a:off x="11424513" y="3999430"/>
                <a:ext cx="216000" cy="216000"/>
                <a:chOff x="5112327" y="2175164"/>
                <a:chExt cx="212437" cy="212436"/>
              </a:xfrm>
            </p:grpSpPr>
            <p:sp>
              <p:nvSpPr>
                <p:cNvPr id="51" name="Oval 50">
                  <a:extLst>
                    <a:ext uri="{FF2B5EF4-FFF2-40B4-BE49-F238E27FC236}">
                      <a16:creationId xmlns:a16="http://schemas.microsoft.com/office/drawing/2014/main" id="{9892C16C-540D-45D5-8DBA-667D76B49704}"/>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52" name="Straight Connector 51">
                  <a:extLst>
                    <a:ext uri="{FF2B5EF4-FFF2-40B4-BE49-F238E27FC236}">
                      <a16:creationId xmlns:a16="http://schemas.microsoft.com/office/drawing/2014/main" id="{4596BBA7-68C7-4247-8A0C-CAC49E59FE73}"/>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0E10F38-235A-41C3-9217-FC60BD4020F7}"/>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5" name="Group 34">
                <a:extLst>
                  <a:ext uri="{FF2B5EF4-FFF2-40B4-BE49-F238E27FC236}">
                    <a16:creationId xmlns:a16="http://schemas.microsoft.com/office/drawing/2014/main" id="{32C886BD-162A-4B52-9954-BBE937DD473E}"/>
                  </a:ext>
                </a:extLst>
              </p:cNvPr>
              <p:cNvGrpSpPr>
                <a:grpSpLocks noChangeAspect="1"/>
              </p:cNvGrpSpPr>
              <p:nvPr/>
            </p:nvGrpSpPr>
            <p:grpSpPr>
              <a:xfrm>
                <a:off x="11409161" y="4298199"/>
                <a:ext cx="216000" cy="216000"/>
                <a:chOff x="5112327" y="2175164"/>
                <a:chExt cx="212437" cy="212436"/>
              </a:xfrm>
            </p:grpSpPr>
            <p:sp>
              <p:nvSpPr>
                <p:cNvPr id="48" name="Oval 47">
                  <a:extLst>
                    <a:ext uri="{FF2B5EF4-FFF2-40B4-BE49-F238E27FC236}">
                      <a16:creationId xmlns:a16="http://schemas.microsoft.com/office/drawing/2014/main" id="{73044CB0-62DB-4899-BAED-E79E7083C8A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9" name="Straight Connector 48">
                  <a:extLst>
                    <a:ext uri="{FF2B5EF4-FFF2-40B4-BE49-F238E27FC236}">
                      <a16:creationId xmlns:a16="http://schemas.microsoft.com/office/drawing/2014/main" id="{A74B9459-50B8-41A8-ADC7-88EDD2FCB38E}"/>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7F0C9F6-915C-4AE3-B6DF-AD83DDAC6D05}"/>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D9593F67-E4C3-41FC-88E2-76E5C14D17C1}"/>
                  </a:ext>
                </a:extLst>
              </p:cNvPr>
              <p:cNvGrpSpPr>
                <a:grpSpLocks noChangeAspect="1"/>
              </p:cNvGrpSpPr>
              <p:nvPr/>
            </p:nvGrpSpPr>
            <p:grpSpPr>
              <a:xfrm>
                <a:off x="10762825" y="4944193"/>
                <a:ext cx="216000" cy="216000"/>
                <a:chOff x="5112327" y="2175164"/>
                <a:chExt cx="212437" cy="212436"/>
              </a:xfrm>
            </p:grpSpPr>
            <p:sp>
              <p:nvSpPr>
                <p:cNvPr id="45" name="Oval 44">
                  <a:extLst>
                    <a:ext uri="{FF2B5EF4-FFF2-40B4-BE49-F238E27FC236}">
                      <a16:creationId xmlns:a16="http://schemas.microsoft.com/office/drawing/2014/main" id="{B8793CC6-8B2F-4FEC-BBC1-B047694D9EA4}"/>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6" name="Straight Connector 45">
                  <a:extLst>
                    <a:ext uri="{FF2B5EF4-FFF2-40B4-BE49-F238E27FC236}">
                      <a16:creationId xmlns:a16="http://schemas.microsoft.com/office/drawing/2014/main" id="{D49DB628-CE3D-440F-9B30-1898533AB835}"/>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3CE8537-8AC4-47FF-9B8D-529EA4F9C9B5}"/>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7" name="Group 36">
                <a:extLst>
                  <a:ext uri="{FF2B5EF4-FFF2-40B4-BE49-F238E27FC236}">
                    <a16:creationId xmlns:a16="http://schemas.microsoft.com/office/drawing/2014/main" id="{33F5B9F7-F936-4CBD-AA58-BD57708E0EA3}"/>
                  </a:ext>
                </a:extLst>
              </p:cNvPr>
              <p:cNvGrpSpPr>
                <a:grpSpLocks noChangeAspect="1"/>
              </p:cNvGrpSpPr>
              <p:nvPr/>
            </p:nvGrpSpPr>
            <p:grpSpPr>
              <a:xfrm>
                <a:off x="10099355" y="4822142"/>
                <a:ext cx="216000" cy="216000"/>
                <a:chOff x="5112327" y="2175164"/>
                <a:chExt cx="212437" cy="212436"/>
              </a:xfrm>
            </p:grpSpPr>
            <p:sp>
              <p:nvSpPr>
                <p:cNvPr id="42" name="Oval 41">
                  <a:extLst>
                    <a:ext uri="{FF2B5EF4-FFF2-40B4-BE49-F238E27FC236}">
                      <a16:creationId xmlns:a16="http://schemas.microsoft.com/office/drawing/2014/main" id="{5ABC1585-E295-49AC-B26C-133B7804701D}"/>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3" name="Straight Connector 42">
                  <a:extLst>
                    <a:ext uri="{FF2B5EF4-FFF2-40B4-BE49-F238E27FC236}">
                      <a16:creationId xmlns:a16="http://schemas.microsoft.com/office/drawing/2014/main" id="{FB4C2C06-9EFB-4DB4-8230-E931E7F66C6F}"/>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5254CC9-11F7-4211-BB22-0B81FE4F505F}"/>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1CDC94F3-6AF8-4671-B84A-85C3EA6414D8}"/>
                  </a:ext>
                </a:extLst>
              </p:cNvPr>
              <p:cNvGrpSpPr>
                <a:grpSpLocks noChangeAspect="1"/>
              </p:cNvGrpSpPr>
              <p:nvPr/>
            </p:nvGrpSpPr>
            <p:grpSpPr>
              <a:xfrm>
                <a:off x="10139182" y="3328264"/>
                <a:ext cx="216000" cy="216000"/>
                <a:chOff x="5112327" y="2175164"/>
                <a:chExt cx="212437" cy="212436"/>
              </a:xfrm>
            </p:grpSpPr>
            <p:sp>
              <p:nvSpPr>
                <p:cNvPr id="39" name="Oval 38">
                  <a:extLst>
                    <a:ext uri="{FF2B5EF4-FFF2-40B4-BE49-F238E27FC236}">
                      <a16:creationId xmlns:a16="http://schemas.microsoft.com/office/drawing/2014/main" id="{0D8656B2-6A3A-4694-8E8B-BCDFD5A20D69}"/>
                    </a:ext>
                  </a:extLst>
                </p:cNvPr>
                <p:cNvSpPr/>
                <p:nvPr/>
              </p:nvSpPr>
              <p:spPr>
                <a:xfrm>
                  <a:off x="5112327" y="2175164"/>
                  <a:ext cx="212437" cy="212436"/>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cxnSp>
              <p:nvCxnSpPr>
                <p:cNvPr id="40" name="Straight Connector 39">
                  <a:extLst>
                    <a:ext uri="{FF2B5EF4-FFF2-40B4-BE49-F238E27FC236}">
                      <a16:creationId xmlns:a16="http://schemas.microsoft.com/office/drawing/2014/main" id="{B079E587-6C38-4DD7-BD7D-FAC1ACB0593A}"/>
                    </a:ext>
                  </a:extLst>
                </p:cNvPr>
                <p:cNvCxnSpPr>
                  <a:cxnSpLocks/>
                </p:cNvCxnSpPr>
                <p:nvPr/>
              </p:nvCxnSpPr>
              <p:spPr>
                <a:xfrm>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ABC745-4842-418C-BF38-CD5F76C0D87B}"/>
                    </a:ext>
                  </a:extLst>
                </p:cNvPr>
                <p:cNvCxnSpPr>
                  <a:cxnSpLocks/>
                </p:cNvCxnSpPr>
                <p:nvPr/>
              </p:nvCxnSpPr>
              <p:spPr>
                <a:xfrm rot="5400000">
                  <a:off x="5146545" y="2281382"/>
                  <a:ext cx="144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9" name="Arrow: Right 18">
              <a:extLst>
                <a:ext uri="{FF2B5EF4-FFF2-40B4-BE49-F238E27FC236}">
                  <a16:creationId xmlns:a16="http://schemas.microsoft.com/office/drawing/2014/main" id="{D6F163FF-D500-4B43-8707-52AF3E27020E}"/>
                </a:ext>
              </a:extLst>
            </p:cNvPr>
            <p:cNvSpPr>
              <a:spLocks noChangeAspect="1"/>
            </p:cNvSpPr>
            <p:nvPr/>
          </p:nvSpPr>
          <p:spPr>
            <a:xfrm>
              <a:off x="7435042" y="2590319"/>
              <a:ext cx="1188893" cy="307656"/>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0" name="TextBox 566">
              <a:extLst>
                <a:ext uri="{FF2B5EF4-FFF2-40B4-BE49-F238E27FC236}">
                  <a16:creationId xmlns:a16="http://schemas.microsoft.com/office/drawing/2014/main" id="{0CCA9CA6-1962-42DF-9B39-09EB492B663A}"/>
                </a:ext>
              </a:extLst>
            </p:cNvPr>
            <p:cNvSpPr txBox="1">
              <a:spLocks noChangeAspect="1"/>
            </p:cNvSpPr>
            <p:nvPr/>
          </p:nvSpPr>
          <p:spPr>
            <a:xfrm>
              <a:off x="8290907" y="1648529"/>
              <a:ext cx="2749957" cy="322452"/>
            </a:xfrm>
            <a:prstGeom prst="rect">
              <a:avLst/>
            </a:prstGeom>
            <a:noFill/>
          </p:spPr>
          <p:txBody>
            <a:bodyPr wrap="square" lIns="0" tIns="0" rIns="0" b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latin typeface="Times New Roman" panose="02020603050405020304" pitchFamily="18" charset="0"/>
                  <a:cs typeface="Times New Roman" panose="02020603050405020304" pitchFamily="18" charset="0"/>
                </a:rPr>
                <a:t>Charges redistribution </a:t>
              </a:r>
            </a:p>
          </p:txBody>
        </p:sp>
        <mc:AlternateContent xmlns:mc="http://schemas.openxmlformats.org/markup-compatibility/2006" xmlns:a14="http://schemas.microsoft.com/office/drawing/2010/main">
          <mc:Choice Requires="a14">
            <p:sp>
              <p:nvSpPr>
                <p:cNvPr id="2" name="矩形 1">
                  <a:extLst>
                    <a:ext uri="{FF2B5EF4-FFF2-40B4-BE49-F238E27FC236}">
                      <a16:creationId xmlns:a16="http://schemas.microsoft.com/office/drawing/2014/main" id="{98C0351D-A7C9-4E3D-B0F5-03EC3923932A}"/>
                    </a:ext>
                  </a:extLst>
                </p:cNvPr>
                <p:cNvSpPr/>
                <p:nvPr/>
              </p:nvSpPr>
              <p:spPr>
                <a:xfrm>
                  <a:off x="8509511" y="3735273"/>
                  <a:ext cx="4408072" cy="429936"/>
                </a:xfrm>
                <a:prstGeom prst="rect">
                  <a:avLst/>
                </a:prstGeom>
              </p:spPr>
              <p:txBody>
                <a:bodyPr wrap="square">
                  <a:spAutoFit/>
                </a:bodyPr>
                <a:lstStyle/>
                <a:p>
                  <a:pPr algn="ctr"/>
                  <a:r>
                    <a:rPr lang="en-US" dirty="0">
                      <a:latin typeface="Times New Roman" panose="02020603050405020304" pitchFamily="18" charset="0"/>
                      <a:cs typeface="Times New Roman" panose="02020603050405020304" pitchFamily="18" charset="0"/>
                    </a:rPr>
                    <a:t>Change of the </a:t>
                  </a:r>
                  <a14:m>
                    <m:oMath xmlns:m="http://schemas.openxmlformats.org/officeDocument/2006/math">
                      <m:d>
                        <m:dPr>
                          <m:begChr m:val="|"/>
                          <m:endChr m:val="|"/>
                          <m:ctrlPr>
                            <a:rPr lang="en-US" altLang="zh-CN" i="1">
                              <a:solidFill>
                                <a:srgbClr val="FF0000"/>
                              </a:solidFill>
                              <a:latin typeface="Cambria Math" panose="02040503050406030204" pitchFamily="18" charset="0"/>
                            </a:rPr>
                          </m:ctrlPr>
                        </m:dPr>
                        <m:e>
                          <m:r>
                            <a:rPr lang="en-US" altLang="zh-CN" i="1">
                              <a:solidFill>
                                <a:srgbClr val="FF0000"/>
                              </a:solidFill>
                              <a:latin typeface="Cambria Math" panose="02040503050406030204" pitchFamily="18" charset="0"/>
                            </a:rPr>
                            <m:t>𝑍</m:t>
                          </m:r>
                        </m:e>
                      </m:d>
                      <m:r>
                        <a:rPr lang="en-US" altLang="zh-CN" i="1">
                          <a:solidFill>
                            <a:srgbClr val="FF0000"/>
                          </a:solidFill>
                          <a:latin typeface="Cambria Math" panose="02040503050406030204" pitchFamily="18" charset="0"/>
                        </a:rPr>
                        <m:t> </m:t>
                      </m:r>
                    </m:oMath>
                  </a14:m>
                  <a:r>
                    <a:rPr lang="en-US" dirty="0">
                      <a:latin typeface="Times New Roman" panose="02020603050405020304" pitchFamily="18" charset="0"/>
                      <a:cs typeface="Times New Roman" panose="02020603050405020304" pitchFamily="18" charset="0"/>
                    </a:rPr>
                    <a:t>and phase shift </a:t>
                  </a:r>
                  <a14:m>
                    <m:oMath xmlns:m="http://schemas.openxmlformats.org/officeDocument/2006/math">
                      <m:r>
                        <a:rPr lang="zh-CN" altLang="en-US" i="1">
                          <a:solidFill>
                            <a:srgbClr val="FF0000"/>
                          </a:solidFill>
                          <a:latin typeface="Cambria Math" panose="02040503050406030204" pitchFamily="18" charset="0"/>
                        </a:rPr>
                        <m:t>𝜑</m:t>
                      </m:r>
                    </m:oMath>
                  </a14:m>
                  <a:endParaRPr lang="en-US" dirty="0">
                    <a:latin typeface="Times New Roman" panose="02020603050405020304" pitchFamily="18" charset="0"/>
                    <a:cs typeface="Times New Roman" panose="02020603050405020304" pitchFamily="18" charset="0"/>
                  </a:endParaRPr>
                </a:p>
              </p:txBody>
            </p:sp>
          </mc:Choice>
          <mc:Fallback xmlns="">
            <p:sp>
              <p:nvSpPr>
                <p:cNvPr id="2" name="矩形 1">
                  <a:extLst>
                    <a:ext uri="{FF2B5EF4-FFF2-40B4-BE49-F238E27FC236}">
                      <a16:creationId xmlns:a16="http://schemas.microsoft.com/office/drawing/2014/main" id="{98C0351D-A7C9-4E3D-B0F5-03EC3923932A}"/>
                    </a:ext>
                  </a:extLst>
                </p:cNvPr>
                <p:cNvSpPr>
                  <a:spLocks noRot="1" noChangeAspect="1" noMove="1" noResize="1" noEditPoints="1" noAdjustHandles="1" noChangeArrowheads="1" noChangeShapeType="1" noTextEdit="1"/>
                </p:cNvSpPr>
                <p:nvPr/>
              </p:nvSpPr>
              <p:spPr>
                <a:xfrm>
                  <a:off x="8509511" y="3735273"/>
                  <a:ext cx="4408072" cy="429936"/>
                </a:xfrm>
                <a:prstGeom prst="rect">
                  <a:avLst/>
                </a:prstGeom>
                <a:blipFill>
                  <a:blip r:embed="rId8"/>
                  <a:stretch>
                    <a:fillRect t="-8197" b="-24590"/>
                  </a:stretch>
                </a:blipFill>
              </p:spPr>
              <p:txBody>
                <a:bodyPr/>
                <a:lstStyle/>
                <a:p>
                  <a:r>
                    <a:rPr lang="zh-CN" altLang="en-US">
                      <a:noFill/>
                    </a:rPr>
                    <a:t> </a:t>
                  </a:r>
                </a:p>
              </p:txBody>
            </p:sp>
          </mc:Fallback>
        </mc:AlternateContent>
        <p:sp>
          <p:nvSpPr>
            <p:cNvPr id="3" name="矩形 2">
              <a:extLst>
                <a:ext uri="{FF2B5EF4-FFF2-40B4-BE49-F238E27FC236}">
                  <a16:creationId xmlns:a16="http://schemas.microsoft.com/office/drawing/2014/main" id="{03296A90-FF23-4676-AC5E-79E92D8C3B69}"/>
                </a:ext>
              </a:extLst>
            </p:cNvPr>
            <p:cNvSpPr/>
            <p:nvPr/>
          </p:nvSpPr>
          <p:spPr>
            <a:xfrm>
              <a:off x="11365803" y="3008228"/>
              <a:ext cx="748923"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Cause</a:t>
              </a:r>
              <a:endParaRPr lang="en-US" dirty="0"/>
            </a:p>
          </p:txBody>
        </p:sp>
        <p:pic>
          <p:nvPicPr>
            <p:cNvPr id="151" name="Picture 25">
              <a:extLst>
                <a:ext uri="{FF2B5EF4-FFF2-40B4-BE49-F238E27FC236}">
                  <a16:creationId xmlns:a16="http://schemas.microsoft.com/office/drawing/2014/main" id="{D15C4B2D-7CA3-4588-B4D8-CCA10F98D074}"/>
                </a:ext>
              </a:extLst>
            </p:cNvPr>
            <p:cNvPicPr>
              <a:picLocks noChangeAspect="1"/>
            </p:cNvPicPr>
            <p:nvPr/>
          </p:nvPicPr>
          <p:blipFill rotWithShape="1">
            <a:blip r:embed="rId9">
              <a:extLst>
                <a:ext uri="{28A0092B-C50C-407E-A947-70E740481C1C}">
                  <a14:useLocalDpi xmlns:a14="http://schemas.microsoft.com/office/drawing/2010/main" val="0"/>
                </a:ext>
              </a:extLst>
            </a:blip>
            <a:srcRect l="58436" t="14454" r="9955" b="49836"/>
            <a:stretch/>
          </p:blipFill>
          <p:spPr>
            <a:xfrm>
              <a:off x="8662901" y="4124906"/>
              <a:ext cx="3263153" cy="1703478"/>
            </a:xfrm>
            <a:prstGeom prst="rect">
              <a:avLst/>
            </a:prstGeom>
          </p:spPr>
        </p:pic>
        <p:sp>
          <p:nvSpPr>
            <p:cNvPr id="5" name="箭头: 直角上 4">
              <a:extLst>
                <a:ext uri="{FF2B5EF4-FFF2-40B4-BE49-F238E27FC236}">
                  <a16:creationId xmlns:a16="http://schemas.microsoft.com/office/drawing/2014/main" id="{3D57BD47-B64A-47A5-A012-A81F1E2A9B98}"/>
                </a:ext>
              </a:extLst>
            </p:cNvPr>
            <p:cNvSpPr/>
            <p:nvPr/>
          </p:nvSpPr>
          <p:spPr>
            <a:xfrm rot="10800000" flipH="1">
              <a:off x="10602047" y="2634510"/>
              <a:ext cx="913951" cy="1133441"/>
            </a:xfrm>
            <a:prstGeom prst="bentUpArrow">
              <a:avLst>
                <a:gd name="adj1" fmla="val 17926"/>
                <a:gd name="adj2" fmla="val 25000"/>
                <a:gd name="adj3" fmla="val 25000"/>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Slide Number Placeholder 2">
            <a:extLst>
              <a:ext uri="{FF2B5EF4-FFF2-40B4-BE49-F238E27FC236}">
                <a16:creationId xmlns:a16="http://schemas.microsoft.com/office/drawing/2014/main" id="{8847EA5E-2732-4976-A1A3-1174F450ABE0}"/>
              </a:ext>
            </a:extLst>
          </p:cNvPr>
          <p:cNvSpPr>
            <a:spLocks noGrp="1"/>
          </p:cNvSpPr>
          <p:nvPr>
            <p:ph type="sldNum" sz="quarter" idx="12"/>
          </p:nvPr>
        </p:nvSpPr>
        <p:spPr>
          <a:xfrm>
            <a:off x="9331096" y="6528744"/>
            <a:ext cx="2743200" cy="365125"/>
          </a:xfrm>
        </p:spPr>
        <p:txBody>
          <a:bodyPr/>
          <a:lstStyle/>
          <a:p>
            <a:fld id="{BB1722B8-B2EF-4BEE-9460-8E9234F3DE19}" type="slidenum">
              <a:rPr lang="en-US" sz="1800" smtClean="0">
                <a:solidFill>
                  <a:schemeClr val="tx1"/>
                </a:solidFill>
                <a:effectLst>
                  <a:outerShdw blurRad="38100" dist="38100" dir="2700000" algn="tl">
                    <a:srgbClr val="000000">
                      <a:alpha val="43137"/>
                    </a:srgbClr>
                  </a:outerShdw>
                </a:effectLst>
              </a:rPr>
              <a:t>3</a:t>
            </a:fld>
            <a:r>
              <a:rPr lang="en-US" sz="1800" dirty="0">
                <a:solidFill>
                  <a:schemeClr val="tx1"/>
                </a:solidFill>
                <a:effectLst>
                  <a:outerShdw blurRad="38100" dist="38100" dir="2700000" algn="tl">
                    <a:srgbClr val="000000">
                      <a:alpha val="43137"/>
                    </a:srgbClr>
                  </a:outerShdw>
                </a:effectLst>
              </a:rPr>
              <a:t>/14</a:t>
            </a:r>
          </a:p>
        </p:txBody>
      </p:sp>
      <p:pic>
        <p:nvPicPr>
          <p:cNvPr id="150" name="Picture 2" descr="Accueil - Géosciences Rennes">
            <a:extLst>
              <a:ext uri="{FF2B5EF4-FFF2-40B4-BE49-F238E27FC236}">
                <a16:creationId xmlns:a16="http://schemas.microsoft.com/office/drawing/2014/main" id="{C1A52016-5955-4DEB-90B4-9CDF507EFCC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152" name="TextBox 21">
            <a:extLst>
              <a:ext uri="{FF2B5EF4-FFF2-40B4-BE49-F238E27FC236}">
                <a16:creationId xmlns:a16="http://schemas.microsoft.com/office/drawing/2014/main" id="{771DB2FF-D0F8-4414-A151-8AF8C87ABC4F}"/>
              </a:ext>
            </a:extLst>
          </p:cNvPr>
          <p:cNvSpPr txBox="1"/>
          <p:nvPr/>
        </p:nvSpPr>
        <p:spPr>
          <a:xfrm>
            <a:off x="10297529" y="463114"/>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775854A4-9AB6-59DD-83AE-3623A2A37782}"/>
              </a:ext>
            </a:extLst>
          </p:cNvPr>
          <p:cNvSpPr txBox="1"/>
          <p:nvPr/>
        </p:nvSpPr>
        <p:spPr>
          <a:xfrm>
            <a:off x="1569709" y="5961687"/>
            <a:ext cx="10105056" cy="707886"/>
          </a:xfrm>
          <a:prstGeom prst="rect">
            <a:avLst/>
          </a:prstGeom>
          <a:noFill/>
          <a:ln w="25400">
            <a:solidFill>
              <a:srgbClr val="D2464A"/>
            </a:solidFill>
          </a:ln>
        </p:spPr>
        <p:txBody>
          <a:bodyPr wrap="square">
            <a:spAutoFit/>
          </a:bodyPr>
          <a:lstStyle/>
          <a:p>
            <a:r>
              <a:rPr lang="en-US" altLang="zh-CN" sz="2000" b="1" dirty="0">
                <a:latin typeface="Times New Roman" panose="02020603050405020304" pitchFamily="18" charset="0"/>
                <a:cs typeface="Times New Roman" panose="02020603050405020304" pitchFamily="18" charset="0"/>
              </a:rPr>
              <a:t>Objective: </a:t>
            </a:r>
          </a:p>
          <a:p>
            <a:r>
              <a:rPr lang="en-US" altLang="zh-CN" sz="2000" dirty="0">
                <a:latin typeface="Times New Roman" panose="02020603050405020304" pitchFamily="18" charset="0"/>
                <a:cs typeface="Times New Roman" panose="02020603050405020304" pitchFamily="18" charset="0"/>
              </a:rPr>
              <a:t>Establish a quantitative model linking the SIP measurements to the bio-</a:t>
            </a:r>
            <a:r>
              <a:rPr lang="en-US" altLang="zh-CN" sz="2000" dirty="0" err="1">
                <a:latin typeface="Times New Roman" panose="02020603050405020304" pitchFamily="18" charset="0"/>
                <a:cs typeface="Times New Roman" panose="02020603050405020304" pitchFamily="18" charset="0"/>
              </a:rPr>
              <a:t>physico</a:t>
            </a:r>
            <a:r>
              <a:rPr lang="en-US" altLang="zh-CN" sz="2000" dirty="0">
                <a:latin typeface="Times New Roman" panose="02020603050405020304" pitchFamily="18" charset="0"/>
                <a:cs typeface="Times New Roman" panose="02020603050405020304" pitchFamily="18" charset="0"/>
              </a:rPr>
              <a:t>-chemical process.</a:t>
            </a:r>
            <a:endParaRPr lang="zh-CN" altLang="en-US" sz="2000" dirty="0"/>
          </a:p>
        </p:txBody>
      </p:sp>
      <p:sp>
        <p:nvSpPr>
          <p:cNvPr id="12" name="Rectangle 11">
            <a:extLst>
              <a:ext uri="{FF2B5EF4-FFF2-40B4-BE49-F238E27FC236}">
                <a16:creationId xmlns:a16="http://schemas.microsoft.com/office/drawing/2014/main" id="{DB20D6A1-9457-4D70-9D7D-AD677443A1DD}"/>
              </a:ext>
            </a:extLst>
          </p:cNvPr>
          <p:cNvSpPr/>
          <p:nvPr/>
        </p:nvSpPr>
        <p:spPr>
          <a:xfrm>
            <a:off x="3711644" y="5028324"/>
            <a:ext cx="4876573" cy="707886"/>
          </a:xfrm>
          <a:prstGeom prst="rect">
            <a:avLst/>
          </a:prstGeom>
          <a:solidFill>
            <a:schemeClr val="accent2">
              <a:lumMod val="40000"/>
              <a:lumOff val="6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latin typeface="Times New Roman" panose="02020603050405020304" pitchFamily="18" charset="0"/>
                <a:cs typeface="Times New Roman" panose="02020603050405020304" pitchFamily="18" charset="0"/>
              </a:rPr>
              <a:t>Research Gap: </a:t>
            </a:r>
          </a:p>
          <a:p>
            <a:r>
              <a:rPr lang="en-US" altLang="zh-CN" sz="2000" dirty="0">
                <a:latin typeface="Times New Roman" panose="02020603050405020304" pitchFamily="18" charset="0"/>
                <a:cs typeface="Times New Roman" panose="02020603050405020304" pitchFamily="18" charset="0"/>
              </a:rPr>
              <a:t>T</a:t>
            </a:r>
            <a:r>
              <a:rPr lang="en-US" sz="2000" dirty="0">
                <a:latin typeface="Times New Roman" panose="02020603050405020304" pitchFamily="18" charset="0"/>
                <a:cs typeface="Times New Roman" panose="02020603050405020304" pitchFamily="18" charset="0"/>
              </a:rPr>
              <a:t>he signal</a:t>
            </a:r>
            <a:r>
              <a:rPr lang="en-US" altLang="zh-CN" sz="2000" dirty="0">
                <a:latin typeface="Times New Roman" panose="02020603050405020304" pitchFamily="18" charset="0"/>
                <a:cs typeface="Times New Roman" panose="02020603050405020304" pitchFamily="18" charset="0"/>
              </a:rPr>
              <a:t> origins</a:t>
            </a:r>
            <a:r>
              <a:rPr lang="en-US" sz="2000" dirty="0">
                <a:latin typeface="Times New Roman" panose="02020603050405020304" pitchFamily="18" charset="0"/>
                <a:cs typeface="Times New Roman" panose="02020603050405020304" pitchFamily="18" charset="0"/>
              </a:rPr>
              <a:t> </a:t>
            </a:r>
            <a:r>
              <a:rPr lang="en-US" sz="2000" dirty="0">
                <a:solidFill>
                  <a:srgbClr val="FF0000"/>
                </a:solidFill>
                <a:latin typeface="Times New Roman" panose="02020603050405020304" pitchFamily="18" charset="0"/>
                <a:cs typeface="Times New Roman" panose="02020603050405020304" pitchFamily="18" charset="0"/>
              </a:rPr>
              <a:t>remain poorly understood</a:t>
            </a:r>
            <a:r>
              <a:rPr lang="en-US" sz="2000" dirty="0">
                <a:latin typeface="Times New Roman" panose="02020603050405020304" pitchFamily="18" charset="0"/>
                <a:cs typeface="Times New Roman" panose="02020603050405020304" pitchFamily="18" charset="0"/>
              </a:rPr>
              <a:t>. </a:t>
            </a:r>
          </a:p>
        </p:txBody>
      </p:sp>
      <p:pic>
        <p:nvPicPr>
          <p:cNvPr id="153" name="图片 152">
            <a:extLst>
              <a:ext uri="{FF2B5EF4-FFF2-40B4-BE49-F238E27FC236}">
                <a16:creationId xmlns:a16="http://schemas.microsoft.com/office/drawing/2014/main" id="{E16982EC-BEE5-175B-F534-CBB2FA5F650D}"/>
              </a:ext>
            </a:extLst>
          </p:cNvPr>
          <p:cNvPicPr>
            <a:picLocks noChangeAspect="1"/>
          </p:cNvPicPr>
          <p:nvPr/>
        </p:nvPicPr>
        <p:blipFill>
          <a:blip r:embed="rId11" cstate="print">
            <a:extLst>
              <a:ext uri="{28A0092B-C50C-407E-A947-70E740481C1C}">
                <a14:useLocalDpi xmlns:a14="http://schemas.microsoft.com/office/drawing/2010/main" val="0"/>
              </a:ext>
            </a:extLst>
          </a:blip>
          <a:srcRect l="12041" t="4534" r="7422"/>
          <a:stretch>
            <a:fillRect/>
          </a:stretch>
        </p:blipFill>
        <p:spPr>
          <a:xfrm flipH="1">
            <a:off x="183807" y="5837218"/>
            <a:ext cx="1465287" cy="1006123"/>
          </a:xfrm>
          <a:custGeom>
            <a:avLst/>
            <a:gdLst>
              <a:gd name="connsiteX0" fmla="*/ 2420849 w 4841698"/>
              <a:gd name="connsiteY0" fmla="*/ 0 h 3324497"/>
              <a:gd name="connsiteX1" fmla="*/ 4841698 w 4841698"/>
              <a:gd name="connsiteY1" fmla="*/ 1826942 h 3324497"/>
              <a:gd name="connsiteX2" fmla="*/ 3960734 w 4841698"/>
              <a:gd name="connsiteY2" fmla="*/ 3236699 h 3324497"/>
              <a:gd name="connsiteX3" fmla="*/ 3805156 w 4841698"/>
              <a:gd name="connsiteY3" fmla="*/ 3324497 h 3324497"/>
              <a:gd name="connsiteX4" fmla="*/ 1036542 w 4841698"/>
              <a:gd name="connsiteY4" fmla="*/ 3324497 h 3324497"/>
              <a:gd name="connsiteX5" fmla="*/ 880964 w 4841698"/>
              <a:gd name="connsiteY5" fmla="*/ 3236699 h 3324497"/>
              <a:gd name="connsiteX6" fmla="*/ 0 w 4841698"/>
              <a:gd name="connsiteY6" fmla="*/ 1826942 h 3324497"/>
              <a:gd name="connsiteX7" fmla="*/ 2420849 w 4841698"/>
              <a:gd name="connsiteY7" fmla="*/ 0 h 332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1698" h="3324497">
                <a:moveTo>
                  <a:pt x="2420849" y="0"/>
                </a:moveTo>
                <a:cubicBezTo>
                  <a:pt x="3757847" y="0"/>
                  <a:pt x="4841698" y="817950"/>
                  <a:pt x="4841698" y="1826942"/>
                </a:cubicBezTo>
                <a:cubicBezTo>
                  <a:pt x="4841698" y="2394500"/>
                  <a:pt x="4498761" y="2901611"/>
                  <a:pt x="3960734" y="3236699"/>
                </a:cubicBezTo>
                <a:lnTo>
                  <a:pt x="3805156" y="3324497"/>
                </a:lnTo>
                <a:lnTo>
                  <a:pt x="1036542" y="3324497"/>
                </a:lnTo>
                <a:lnTo>
                  <a:pt x="880964" y="3236699"/>
                </a:lnTo>
                <a:cubicBezTo>
                  <a:pt x="342937" y="2901611"/>
                  <a:pt x="0" y="2394500"/>
                  <a:pt x="0" y="1826942"/>
                </a:cubicBezTo>
                <a:cubicBezTo>
                  <a:pt x="0" y="817950"/>
                  <a:pt x="1083851" y="0"/>
                  <a:pt x="2420849" y="0"/>
                </a:cubicBezTo>
                <a:close/>
              </a:path>
            </a:pathLst>
          </a:custGeom>
          <a:effectLst>
            <a:outerShdw blurRad="50800" dist="152400" dir="21540000" algn="ctr" rotWithShape="0">
              <a:srgbClr val="000000">
                <a:alpha val="43137"/>
              </a:srgbClr>
            </a:outerShdw>
          </a:effectLst>
        </p:spPr>
      </p:pic>
    </p:spTree>
    <p:extLst>
      <p:ext uri="{BB962C8B-B14F-4D97-AF65-F5344CB8AC3E}">
        <p14:creationId xmlns:p14="http://schemas.microsoft.com/office/powerpoint/2010/main" val="12720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3"/>
                                        </p:tgtEl>
                                        <p:attrNameLst>
                                          <p:attrName>style.visibility</p:attrName>
                                        </p:attrNameLst>
                                      </p:cBhvr>
                                      <p:to>
                                        <p:strVal val="visible"/>
                                      </p:to>
                                    </p:set>
                                    <p:animEffect transition="in" filter="fade">
                                      <p:cBhvr>
                                        <p:cTn id="12" dur="1000"/>
                                        <p:tgtEl>
                                          <p:spTgt spid="153"/>
                                        </p:tgtEl>
                                      </p:cBhvr>
                                    </p:animEffect>
                                    <p:anim calcmode="lin" valueType="num">
                                      <p:cBhvr>
                                        <p:cTn id="13" dur="1000" fill="hold"/>
                                        <p:tgtEl>
                                          <p:spTgt spid="153"/>
                                        </p:tgtEl>
                                        <p:attrNameLst>
                                          <p:attrName>ppt_x</p:attrName>
                                        </p:attrNameLst>
                                      </p:cBhvr>
                                      <p:tavLst>
                                        <p:tav tm="0">
                                          <p:val>
                                            <p:strVal val="#ppt_x"/>
                                          </p:val>
                                        </p:tav>
                                        <p:tav tm="100000">
                                          <p:val>
                                            <p:strVal val="#ppt_x"/>
                                          </p:val>
                                        </p:tav>
                                      </p:tavLst>
                                    </p:anim>
                                    <p:anim calcmode="lin" valueType="num">
                                      <p:cBhvr>
                                        <p:cTn id="14" dur="1000" fill="hold"/>
                                        <p:tgtEl>
                                          <p:spTgt spid="1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Slide Number Placeholder 2">
            <a:extLst>
              <a:ext uri="{FF2B5EF4-FFF2-40B4-BE49-F238E27FC236}">
                <a16:creationId xmlns:a16="http://schemas.microsoft.com/office/drawing/2014/main" id="{BBF01906-8F4A-4301-BE88-40CBD51612DE}"/>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4</a:t>
            </a:fld>
            <a:r>
              <a:rPr lang="en-US" sz="1800" dirty="0">
                <a:solidFill>
                  <a:schemeClr val="tx1"/>
                </a:solidFill>
                <a:effectLst>
                  <a:outerShdw blurRad="38100" dist="38100" dir="2700000" algn="tl">
                    <a:srgbClr val="000000">
                      <a:alpha val="43137"/>
                    </a:srgbClr>
                  </a:outerShdw>
                </a:effectLst>
              </a:rPr>
              <a:t>/14</a:t>
            </a:r>
          </a:p>
        </p:txBody>
      </p:sp>
      <p:cxnSp>
        <p:nvCxnSpPr>
          <p:cNvPr id="4" name="直接连接符 9">
            <a:extLst>
              <a:ext uri="{FF2B5EF4-FFF2-40B4-BE49-F238E27FC236}">
                <a16:creationId xmlns:a16="http://schemas.microsoft.com/office/drawing/2014/main" id="{8C9D29E3-5329-4893-BC59-2147003B8406}"/>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EA4EDF82-FA6F-4CC6-A653-91D5CA5B0FA9}"/>
              </a:ext>
            </a:extLst>
          </p:cNvPr>
          <p:cNvSpPr txBox="1"/>
          <p:nvPr/>
        </p:nvSpPr>
        <p:spPr>
          <a:xfrm>
            <a:off x="179847" y="155877"/>
            <a:ext cx="6642931" cy="584775"/>
          </a:xfrm>
          <a:prstGeom prst="rect">
            <a:avLst/>
          </a:prstGeom>
          <a:noFill/>
        </p:spPr>
        <p:txBody>
          <a:bodyPr wrap="square" rtlCol="0">
            <a:spAutoFit/>
          </a:bodyPr>
          <a:lstStyle/>
          <a:p>
            <a:pPr lvl="0">
              <a:defRPr/>
            </a:pPr>
            <a:r>
              <a:rPr lang="en-US" altLang="zh-CN" sz="3200" dirty="0" err="1">
                <a:solidFill>
                  <a:srgbClr val="4472C4">
                    <a:lumMod val="50000"/>
                  </a:srgbClr>
                </a:solidFill>
                <a:latin typeface="Times New Roman" panose="02020603050405020304" pitchFamily="18" charset="0"/>
                <a:cs typeface="Times New Roman" panose="02020603050405020304" pitchFamily="18" charset="0"/>
              </a:rPr>
              <a:t>Rhodococcus</a:t>
            </a:r>
            <a:r>
              <a:rPr lang="en-US" altLang="zh-CN" sz="3200" dirty="0">
                <a:solidFill>
                  <a:srgbClr val="4472C4">
                    <a:lumMod val="50000"/>
                  </a:srgbClr>
                </a:solidFill>
                <a:latin typeface="Times New Roman" panose="02020603050405020304" pitchFamily="18" charset="0"/>
                <a:cs typeface="Times New Roman" panose="02020603050405020304" pitchFamily="18" charset="0"/>
              </a:rPr>
              <a:t> </a:t>
            </a:r>
            <a:r>
              <a:rPr lang="en-US" altLang="zh-CN" sz="3200" dirty="0" err="1">
                <a:solidFill>
                  <a:srgbClr val="4472C4">
                    <a:lumMod val="50000"/>
                  </a:srgbClr>
                </a:solidFill>
                <a:latin typeface="Times New Roman" panose="02020603050405020304" pitchFamily="18" charset="0"/>
                <a:cs typeface="Times New Roman" panose="02020603050405020304" pitchFamily="18" charset="0"/>
              </a:rPr>
              <a:t>Wratislaviensis</a:t>
            </a:r>
            <a:r>
              <a:rPr lang="en-US" altLang="zh-CN" sz="3200" dirty="0">
                <a:solidFill>
                  <a:srgbClr val="4472C4">
                    <a:lumMod val="50000"/>
                  </a:srgbClr>
                </a:solidFill>
                <a:latin typeface="Times New Roman" panose="02020603050405020304" pitchFamily="18" charset="0"/>
                <a:cs typeface="Times New Roman" panose="02020603050405020304" pitchFamily="18" charset="0"/>
              </a:rPr>
              <a:t> (RW) </a:t>
            </a:r>
          </a:p>
        </p:txBody>
      </p:sp>
      <mc:AlternateContent xmlns:mc="http://schemas.openxmlformats.org/markup-compatibility/2006" xmlns:a14="http://schemas.microsoft.com/office/drawing/2010/main">
        <mc:Choice Requires="a14">
          <p:sp>
            <p:nvSpPr>
              <p:cNvPr id="14" name="Rectangle 13">
                <a:extLst>
                  <a:ext uri="{FF2B5EF4-FFF2-40B4-BE49-F238E27FC236}">
                    <a16:creationId xmlns:a16="http://schemas.microsoft.com/office/drawing/2014/main" id="{DC634085-8337-4A30-BF44-425FE0AC558F}"/>
                  </a:ext>
                </a:extLst>
              </p:cNvPr>
              <p:cNvSpPr/>
              <p:nvPr/>
            </p:nvSpPr>
            <p:spPr>
              <a:xfrm>
                <a:off x="179847" y="1415945"/>
                <a:ext cx="9728354" cy="1421992"/>
              </a:xfrm>
              <a:prstGeom prst="rect">
                <a:avLst/>
              </a:prstGeom>
            </p:spPr>
            <p:txBody>
              <a:bodyPr wrap="square">
                <a:spAutoFit/>
              </a:bodyPr>
              <a:lstStyle/>
              <a:p>
                <a:pPr marL="342900" indent="-342900">
                  <a:lnSpc>
                    <a:spcPct val="150000"/>
                  </a:lnSpc>
                  <a:buFont typeface="Wingdings" panose="05000000000000000000" pitchFamily="2" charset="2"/>
                  <a:buChar char="Ø"/>
                </a:pPr>
                <a:r>
                  <a:rPr lang="en-US" altLang="zh-CN" sz="2000" dirty="0">
                    <a:solidFill>
                      <a:srgbClr val="000000"/>
                    </a:solidFill>
                    <a:latin typeface="Times New Roman" panose="02020603050405020304" pitchFamily="18" charset="0"/>
                    <a:cs typeface="Times New Roman" panose="02020603050405020304" pitchFamily="18" charset="0"/>
                  </a:rPr>
                  <a:t>A</a:t>
                </a:r>
                <a:r>
                  <a:rPr lang="en-US" sz="2000" dirty="0">
                    <a:solidFill>
                      <a:srgbClr val="000000"/>
                    </a:solidFill>
                    <a:latin typeface="Times New Roman" panose="02020603050405020304" pitchFamily="18" charset="0"/>
                    <a:cs typeface="Times New Roman" panose="02020603050405020304" pitchFamily="18" charset="0"/>
                  </a:rPr>
                  <a:t>erobic, gram-positive</a:t>
                </a:r>
                <a:r>
                  <a:rPr lang="en-US" sz="2000" b="0" i="0" dirty="0">
                    <a:solidFill>
                      <a:srgbClr val="000000"/>
                    </a:solidFill>
                    <a:effectLst/>
                    <a:latin typeface="Times New Roman" panose="02020603050405020304" pitchFamily="18" charset="0"/>
                    <a:cs typeface="Times New Roman" panose="02020603050405020304" pitchFamily="18" charset="0"/>
                  </a:rPr>
                  <a:t>, </a:t>
                </a:r>
                <a:r>
                  <a:rPr lang="en-US" sz="2000" b="1" i="0" dirty="0">
                    <a:solidFill>
                      <a:srgbClr val="000000"/>
                    </a:solidFill>
                    <a:effectLst/>
                    <a:latin typeface="Times New Roman" panose="02020603050405020304" pitchFamily="18" charset="0"/>
                    <a:cs typeface="Times New Roman" panose="02020603050405020304" pitchFamily="18" charset="0"/>
                  </a:rPr>
                  <a:t>non-flagellated</a:t>
                </a:r>
                <a:r>
                  <a:rPr lang="en-US" sz="2000" b="0" i="0" dirty="0">
                    <a:solidFill>
                      <a:srgbClr val="000000"/>
                    </a:solidFill>
                    <a:effectLst/>
                    <a:latin typeface="Times New Roman" panose="02020603050405020304" pitchFamily="18" charset="0"/>
                    <a:cs typeface="Times New Roman" panose="02020603050405020304" pitchFamily="18" charset="0"/>
                  </a:rPr>
                  <a:t> bacteri</a:t>
                </a:r>
                <a:r>
                  <a:rPr lang="en-US" altLang="zh-CN" sz="2000" b="0" i="0" dirty="0">
                    <a:solidFill>
                      <a:srgbClr val="000000"/>
                    </a:solidFill>
                    <a:effectLst/>
                    <a:latin typeface="Times New Roman" panose="02020603050405020304" pitchFamily="18" charset="0"/>
                    <a:cs typeface="Times New Roman" panose="02020603050405020304" pitchFamily="18" charset="0"/>
                  </a:rPr>
                  <a:t>a</a:t>
                </a:r>
                <a:r>
                  <a:rPr lang="en-US" altLang="zh-CN" sz="2000" dirty="0">
                    <a:solidFill>
                      <a:srgbClr val="000000"/>
                    </a:solidFill>
                    <a:latin typeface="Times New Roman" panose="02020603050405020304" pitchFamily="18" charset="0"/>
                    <a:cs typeface="Times New Roman" panose="02020603050405020304" pitchFamily="18" charset="0"/>
                  </a:rPr>
                  <a:t>;</a:t>
                </a:r>
                <a:endParaRPr lang="en-US" altLang="zh-CN" sz="2000" b="0" i="0" dirty="0">
                  <a:solidFill>
                    <a:srgbClr val="000000"/>
                  </a:solidFill>
                  <a:effectLst/>
                  <a:latin typeface="Times New Roman" panose="02020603050405020304" pitchFamily="18" charset="0"/>
                  <a:cs typeface="Times New Roman" panose="02020603050405020304" pitchFamily="18" charset="0"/>
                </a:endParaRPr>
              </a:p>
              <a:p>
                <a:pPr marL="342900" indent="-342900">
                  <a:lnSpc>
                    <a:spcPct val="150000"/>
                  </a:lnSpc>
                  <a:buFont typeface="Wingdings" panose="05000000000000000000" pitchFamily="2" charset="2"/>
                  <a:buChar char="Ø"/>
                </a:pPr>
                <a:r>
                  <a:rPr lang="en-US" altLang="zh-CN" sz="2000" dirty="0">
                    <a:latin typeface="Times New Roman" panose="02020603050405020304" pitchFamily="18" charset="0"/>
                    <a:cs typeface="Times New Roman" panose="02020603050405020304" pitchFamily="18" charset="0"/>
                  </a:rPr>
                  <a:t>Single bacteria size: </a:t>
                </a:r>
                <a14:m>
                  <m:oMath xmlns:m="http://schemas.openxmlformats.org/officeDocument/2006/math">
                    <m:r>
                      <m:rPr>
                        <m:nor/>
                      </m:rPr>
                      <a:rPr lang="en-US" altLang="zh-CN" sz="2000" dirty="0">
                        <a:latin typeface="Times New Roman" panose="02020603050405020304" pitchFamily="18" charset="0"/>
                        <a:cs typeface="Times New Roman" panose="02020603050405020304" pitchFamily="18" charset="0"/>
                      </a:rPr>
                      <m:t>0.5</m:t>
                    </m:r>
                    <m:r>
                      <a:rPr lang="en-US" altLang="zh-CN" sz="2000"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sz="2000" dirty="0">
                        <a:latin typeface="Times New Roman" panose="02020603050405020304" pitchFamily="18" charset="0"/>
                        <a:cs typeface="Times New Roman" panose="02020603050405020304" pitchFamily="18" charset="0"/>
                      </a:rPr>
                      <m:t>0.5</m:t>
                    </m:r>
                    <m:r>
                      <a:rPr lang="en-US" altLang="zh-CN" sz="2000"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sz="2000" dirty="0">
                        <a:latin typeface="Times New Roman" panose="02020603050405020304" pitchFamily="18" charset="0"/>
                        <a:cs typeface="Times New Roman" panose="02020603050405020304" pitchFamily="18" charset="0"/>
                      </a:rPr>
                      <m:t>2 </m:t>
                    </m:r>
                    <m:r>
                      <m:rPr>
                        <m:sty m:val="p"/>
                      </m:rPr>
                      <a:rPr lang="el-GR" altLang="zh-CN" sz="2000" i="1" dirty="0">
                        <a:latin typeface="Cambria Math" panose="02040503050406030204" pitchFamily="18" charset="0"/>
                        <a:ea typeface="Cambria Math" panose="02040503050406030204" pitchFamily="18" charset="0"/>
                        <a:cs typeface="Times New Roman" panose="02020603050405020304" pitchFamily="18" charset="0"/>
                      </a:rPr>
                      <m:t>μ</m:t>
                    </m:r>
                    <m:sSup>
                      <m:sSupPr>
                        <m:ctrlPr>
                          <a:rPr lang="en-US" altLang="zh-CN" sz="2000" i="1" dirty="0">
                            <a:latin typeface="Cambria Math" panose="02040503050406030204" pitchFamily="18" charset="0"/>
                            <a:cs typeface="Times New Roman" panose="02020603050405020304" pitchFamily="18" charset="0"/>
                          </a:rPr>
                        </m:ctrlPr>
                      </m:sSupPr>
                      <m:e>
                        <m:r>
                          <m:rPr>
                            <m:sty m:val="p"/>
                          </m:rPr>
                          <a:rPr lang="en-US" altLang="zh-CN" sz="2000" dirty="0">
                            <a:latin typeface="Cambria Math" panose="02040503050406030204" pitchFamily="18" charset="0"/>
                            <a:cs typeface="Times New Roman" panose="02020603050405020304" pitchFamily="18" charset="0"/>
                          </a:rPr>
                          <m:t>m</m:t>
                        </m:r>
                      </m:e>
                      <m:sup>
                        <m:r>
                          <a:rPr lang="en-US" altLang="zh-CN" sz="2000" i="1" dirty="0">
                            <a:latin typeface="Cambria Math" panose="02040503050406030204" pitchFamily="18" charset="0"/>
                            <a:cs typeface="Times New Roman" panose="02020603050405020304" pitchFamily="18" charset="0"/>
                          </a:rPr>
                          <m:t>3</m:t>
                        </m:r>
                      </m:sup>
                    </m:sSup>
                  </m:oMath>
                </a14:m>
                <a:r>
                  <a:rPr lang="en-US" altLang="zh-CN" sz="2000" dirty="0">
                    <a:latin typeface="Times New Roman" panose="02020603050405020304" pitchFamily="18" charset="0"/>
                    <a:cs typeface="Times New Roman" panose="02020603050405020304" pitchFamily="18" charset="0"/>
                  </a:rPr>
                  <a:t> (Filamentous thread);</a:t>
                </a:r>
                <a:endParaRPr lang="en-US" altLang="zh-CN" sz="2000" b="0" i="0" dirty="0">
                  <a:solidFill>
                    <a:srgbClr val="000000"/>
                  </a:solidFill>
                  <a:effectLst/>
                  <a:latin typeface="Times New Roman" panose="02020603050405020304" pitchFamily="18" charset="0"/>
                  <a:cs typeface="Times New Roman" panose="02020603050405020304" pitchFamily="18" charset="0"/>
                </a:endParaRPr>
              </a:p>
              <a:p>
                <a:pPr marL="342900" indent="-342900">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Degrade petroleum hydrocarbons, chlorinated, nitrogenated and other complex organics.</a:t>
                </a:r>
              </a:p>
            </p:txBody>
          </p:sp>
        </mc:Choice>
        <mc:Fallback xmlns="">
          <p:sp>
            <p:nvSpPr>
              <p:cNvPr id="14" name="Rectangle 13">
                <a:extLst>
                  <a:ext uri="{FF2B5EF4-FFF2-40B4-BE49-F238E27FC236}">
                    <a16:creationId xmlns:a16="http://schemas.microsoft.com/office/drawing/2014/main" id="{DC634085-8337-4A30-BF44-425FE0AC558F}"/>
                  </a:ext>
                </a:extLst>
              </p:cNvPr>
              <p:cNvSpPr>
                <a:spLocks noRot="1" noChangeAspect="1" noMove="1" noResize="1" noEditPoints="1" noAdjustHandles="1" noChangeArrowheads="1" noChangeShapeType="1" noTextEdit="1"/>
              </p:cNvSpPr>
              <p:nvPr/>
            </p:nvSpPr>
            <p:spPr>
              <a:xfrm>
                <a:off x="179847" y="1415945"/>
                <a:ext cx="9728354" cy="1421992"/>
              </a:xfrm>
              <a:prstGeom prst="rect">
                <a:avLst/>
              </a:prstGeom>
              <a:blipFill>
                <a:blip r:embed="rId3"/>
                <a:stretch>
                  <a:fillRect l="-564" b="-6410"/>
                </a:stretch>
              </a:blipFill>
            </p:spPr>
            <p:txBody>
              <a:bodyPr/>
              <a:lstStyle/>
              <a:p>
                <a:r>
                  <a:rPr lang="zh-CN" altLang="en-US">
                    <a:noFill/>
                  </a:rPr>
                  <a:t> </a:t>
                </a:r>
              </a:p>
            </p:txBody>
          </p:sp>
        </mc:Fallback>
      </mc:AlternateContent>
      <p:pic>
        <p:nvPicPr>
          <p:cNvPr id="44" name="Picture 2" descr="Accueil - Géosciences Rennes">
            <a:extLst>
              <a:ext uri="{FF2B5EF4-FFF2-40B4-BE49-F238E27FC236}">
                <a16:creationId xmlns:a16="http://schemas.microsoft.com/office/drawing/2014/main" id="{8460F51D-CDD8-4128-97A9-F2BF6D76E7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5" name="TextBox 21">
            <a:extLst>
              <a:ext uri="{FF2B5EF4-FFF2-40B4-BE49-F238E27FC236}">
                <a16:creationId xmlns:a16="http://schemas.microsoft.com/office/drawing/2014/main" id="{D07DA84E-06BA-4BC7-AE73-D98E228B4590}"/>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120A3350-5577-1150-B3ED-9DD639864A48}"/>
              </a:ext>
            </a:extLst>
          </p:cNvPr>
          <p:cNvSpPr txBox="1"/>
          <p:nvPr/>
        </p:nvSpPr>
        <p:spPr>
          <a:xfrm>
            <a:off x="494518" y="979569"/>
            <a:ext cx="6108852" cy="498663"/>
          </a:xfrm>
          <a:prstGeom prst="rect">
            <a:avLst/>
          </a:prstGeom>
          <a:noFill/>
        </p:spPr>
        <p:txBody>
          <a:bodyPr wrap="square">
            <a:spAutoFit/>
          </a:bodyPr>
          <a:lstStyle/>
          <a:p>
            <a:pPr>
              <a:lnSpc>
                <a:spcPct val="150000"/>
              </a:lnSpc>
            </a:pPr>
            <a:r>
              <a:rPr lang="en-US" altLang="zh-CN" sz="2000" b="1" i="0" dirty="0" err="1">
                <a:solidFill>
                  <a:srgbClr val="000000"/>
                </a:solidFill>
                <a:effectLst/>
                <a:latin typeface="Times New Roman" panose="02020603050405020304" pitchFamily="18" charset="0"/>
                <a:cs typeface="Times New Roman" panose="02020603050405020304" pitchFamily="18" charset="0"/>
              </a:rPr>
              <a:t>Rhodococcus</a:t>
            </a:r>
            <a:r>
              <a:rPr lang="en-US" altLang="zh-CN" sz="2000" b="1" i="0" dirty="0">
                <a:solidFill>
                  <a:srgbClr val="000000"/>
                </a:solidFill>
                <a:effectLst/>
                <a:latin typeface="Times New Roman" panose="02020603050405020304" pitchFamily="18" charset="0"/>
                <a:cs typeface="Times New Roman" panose="02020603050405020304" pitchFamily="18" charset="0"/>
              </a:rPr>
              <a:t> </a:t>
            </a:r>
            <a:r>
              <a:rPr lang="en-US" altLang="zh-CN" sz="2000" b="1" i="0" dirty="0" err="1">
                <a:solidFill>
                  <a:srgbClr val="000000"/>
                </a:solidFill>
                <a:effectLst/>
                <a:latin typeface="Times New Roman" panose="02020603050405020304" pitchFamily="18" charset="0"/>
                <a:cs typeface="Times New Roman" panose="02020603050405020304" pitchFamily="18" charset="0"/>
              </a:rPr>
              <a:t>Wratislaviensis</a:t>
            </a:r>
            <a:r>
              <a:rPr lang="en-US" altLang="zh-CN" sz="2000" b="1" i="0" dirty="0">
                <a:solidFill>
                  <a:srgbClr val="000000"/>
                </a:solidFill>
                <a:effectLst/>
                <a:latin typeface="Times New Roman" panose="02020603050405020304" pitchFamily="18" charset="0"/>
                <a:cs typeface="Times New Roman" panose="02020603050405020304" pitchFamily="18" charset="0"/>
              </a:rPr>
              <a:t> (RW) </a:t>
            </a:r>
            <a:r>
              <a:rPr lang="en-US" altLang="zh-CN" sz="2000" b="1" dirty="0">
                <a:solidFill>
                  <a:srgbClr val="000000"/>
                </a:solidFill>
                <a:latin typeface="Times New Roman" panose="02020603050405020304" pitchFamily="18" charset="0"/>
                <a:cs typeface="Times New Roman" panose="02020603050405020304" pitchFamily="18" charset="0"/>
              </a:rPr>
              <a:t> </a:t>
            </a:r>
            <a:endParaRPr lang="en-US" altLang="zh-CN" sz="2000" b="1" i="0" dirty="0">
              <a:solidFill>
                <a:srgbClr val="000000"/>
              </a:solidFill>
              <a:effectLst/>
              <a:latin typeface="Times New Roman" panose="02020603050405020304" pitchFamily="18" charset="0"/>
              <a:cs typeface="Times New Roman" panose="02020603050405020304" pitchFamily="18" charset="0"/>
            </a:endParaRPr>
          </a:p>
        </p:txBody>
      </p:sp>
      <p:grpSp>
        <p:nvGrpSpPr>
          <p:cNvPr id="29" name="组合 28">
            <a:extLst>
              <a:ext uri="{FF2B5EF4-FFF2-40B4-BE49-F238E27FC236}">
                <a16:creationId xmlns:a16="http://schemas.microsoft.com/office/drawing/2014/main" id="{4C05EC76-2964-45E5-FF34-3928A6BF1B84}"/>
              </a:ext>
            </a:extLst>
          </p:cNvPr>
          <p:cNvGrpSpPr>
            <a:grpSpLocks noChangeAspect="1"/>
          </p:cNvGrpSpPr>
          <p:nvPr/>
        </p:nvGrpSpPr>
        <p:grpSpPr>
          <a:xfrm>
            <a:off x="179847" y="3077978"/>
            <a:ext cx="11953607" cy="3117513"/>
            <a:chOff x="379289" y="3781535"/>
            <a:chExt cx="11198519" cy="2920585"/>
          </a:xfrm>
        </p:grpSpPr>
        <p:grpSp>
          <p:nvGrpSpPr>
            <p:cNvPr id="13" name="组合 12">
              <a:extLst>
                <a:ext uri="{FF2B5EF4-FFF2-40B4-BE49-F238E27FC236}">
                  <a16:creationId xmlns:a16="http://schemas.microsoft.com/office/drawing/2014/main" id="{8F079F20-7457-D8CC-CF7C-373C189F389E}"/>
                </a:ext>
              </a:extLst>
            </p:cNvPr>
            <p:cNvGrpSpPr/>
            <p:nvPr/>
          </p:nvGrpSpPr>
          <p:grpSpPr>
            <a:xfrm>
              <a:off x="379289" y="3781535"/>
              <a:ext cx="11198519" cy="2920585"/>
              <a:chOff x="379289" y="3781535"/>
              <a:chExt cx="11198519" cy="2920585"/>
            </a:xfrm>
          </p:grpSpPr>
          <p:sp>
            <p:nvSpPr>
              <p:cNvPr id="20" name="Rectangle 19">
                <a:extLst>
                  <a:ext uri="{FF2B5EF4-FFF2-40B4-BE49-F238E27FC236}">
                    <a16:creationId xmlns:a16="http://schemas.microsoft.com/office/drawing/2014/main" id="{22BAF9BD-A34B-492E-85E9-0985B930F09B}"/>
                  </a:ext>
                </a:extLst>
              </p:cNvPr>
              <p:cNvSpPr/>
              <p:nvPr/>
            </p:nvSpPr>
            <p:spPr>
              <a:xfrm>
                <a:off x="8641146" y="3781535"/>
                <a:ext cx="2370113" cy="374836"/>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AFM height image</a:t>
                </a:r>
                <a:endParaRPr lang="en-US" sz="1200" b="0" i="0" dirty="0">
                  <a:solidFill>
                    <a:srgbClr val="111111"/>
                  </a:solidFill>
                  <a:effectLst/>
                  <a:latin typeface="Times New Roman" panose="02020603050405020304" pitchFamily="18" charset="0"/>
                  <a:cs typeface="Times New Roman" panose="02020603050405020304" pitchFamily="18" charset="0"/>
                </a:endParaRPr>
              </a:p>
            </p:txBody>
          </p:sp>
          <p:grpSp>
            <p:nvGrpSpPr>
              <p:cNvPr id="2" name="组合 1">
                <a:extLst>
                  <a:ext uri="{FF2B5EF4-FFF2-40B4-BE49-F238E27FC236}">
                    <a16:creationId xmlns:a16="http://schemas.microsoft.com/office/drawing/2014/main" id="{B6440E4D-4A88-388F-DA71-F32A34F5612A}"/>
                  </a:ext>
                </a:extLst>
              </p:cNvPr>
              <p:cNvGrpSpPr/>
              <p:nvPr/>
            </p:nvGrpSpPr>
            <p:grpSpPr>
              <a:xfrm>
                <a:off x="7286081" y="4132502"/>
                <a:ext cx="4291727" cy="2552973"/>
                <a:chOff x="181885" y="6031320"/>
                <a:chExt cx="4193941" cy="2473657"/>
              </a:xfrm>
            </p:grpSpPr>
            <p:pic>
              <p:nvPicPr>
                <p:cNvPr id="18" name="Picture 17">
                  <a:extLst>
                    <a:ext uri="{FF2B5EF4-FFF2-40B4-BE49-F238E27FC236}">
                      <a16:creationId xmlns:a16="http://schemas.microsoft.com/office/drawing/2014/main" id="{5B00B98A-8B09-4276-85FF-0030E9304AB5}"/>
                    </a:ext>
                  </a:extLst>
                </p:cNvPr>
                <p:cNvPicPr>
                  <a:picLocks noChangeAspect="1"/>
                </p:cNvPicPr>
                <p:nvPr/>
              </p:nvPicPr>
              <p:blipFill>
                <a:blip r:embed="rId5">
                  <a:extLst>
                    <a:ext uri="{28A0092B-C50C-407E-A947-70E740481C1C}">
                      <a14:useLocalDpi xmlns:a14="http://schemas.microsoft.com/office/drawing/2010/main" val="0"/>
                    </a:ext>
                  </a:extLst>
                </a:blip>
                <a:srcRect t="14406" b="6884"/>
                <a:stretch>
                  <a:fillRect/>
                </a:stretch>
              </p:blipFill>
              <p:spPr>
                <a:xfrm>
                  <a:off x="181885" y="6031320"/>
                  <a:ext cx="4165036" cy="2458747"/>
                </a:xfrm>
                <a:prstGeom prst="rect">
                  <a:avLst/>
                </a:prstGeom>
              </p:spPr>
            </p:pic>
            <p:sp>
              <p:nvSpPr>
                <p:cNvPr id="21" name="Rectangle 20">
                  <a:extLst>
                    <a:ext uri="{FF2B5EF4-FFF2-40B4-BE49-F238E27FC236}">
                      <a16:creationId xmlns:a16="http://schemas.microsoft.com/office/drawing/2014/main" id="{B3372A6A-235E-47C7-9136-CFFC722669CF}"/>
                    </a:ext>
                  </a:extLst>
                </p:cNvPr>
                <p:cNvSpPr/>
                <p:nvPr/>
              </p:nvSpPr>
              <p:spPr>
                <a:xfrm>
                  <a:off x="2771077" y="8266406"/>
                  <a:ext cx="1604749" cy="238571"/>
                </a:xfrm>
                <a:prstGeom prst="rect">
                  <a:avLst/>
                </a:prstGeom>
              </p:spPr>
              <p:txBody>
                <a:bodyPr wrap="square">
                  <a:spAutoFit/>
                </a:bodyPr>
                <a:lstStyle/>
                <a:p>
                  <a:pPr algn="r"/>
                  <a:r>
                    <a:rPr lang="en-US" sz="1000" dirty="0" err="1">
                      <a:solidFill>
                        <a:schemeClr val="bg1"/>
                      </a:solidFill>
                      <a:latin typeface="Times New Roman" panose="02020603050405020304" pitchFamily="18" charset="0"/>
                      <a:cs typeface="Times New Roman" panose="02020603050405020304" pitchFamily="18" charset="0"/>
                    </a:rPr>
                    <a:t>Pešl</a:t>
                  </a:r>
                  <a:r>
                    <a:rPr lang="en-US" sz="1000" dirty="0">
                      <a:solidFill>
                        <a:schemeClr val="bg1"/>
                      </a:solidFill>
                      <a:latin typeface="Times New Roman" panose="02020603050405020304" pitchFamily="18" charset="0"/>
                      <a:cs typeface="Times New Roman" panose="02020603050405020304" pitchFamily="18" charset="0"/>
                    </a:rPr>
                    <a:t>, Martin, et al., (2016).</a:t>
                  </a:r>
                </a:p>
              </p:txBody>
            </p:sp>
          </p:grpSp>
          <p:sp>
            <p:nvSpPr>
              <p:cNvPr id="17" name="TextBox 16">
                <a:extLst>
                  <a:ext uri="{FF2B5EF4-FFF2-40B4-BE49-F238E27FC236}">
                    <a16:creationId xmlns:a16="http://schemas.microsoft.com/office/drawing/2014/main" id="{D1DE4B55-08E1-439A-B4D0-BB8DD81C9017}"/>
                  </a:ext>
                </a:extLst>
              </p:cNvPr>
              <p:cNvSpPr txBox="1"/>
              <p:nvPr/>
            </p:nvSpPr>
            <p:spPr>
              <a:xfrm>
                <a:off x="4772900" y="3812588"/>
                <a:ext cx="2295767" cy="374836"/>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Fluorescence</a:t>
                </a:r>
                <a:endParaRPr lang="en-US" sz="20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30AA3D1-3771-494E-8AFA-CBF5587A2B71}"/>
                  </a:ext>
                </a:extLst>
              </p:cNvPr>
              <p:cNvSpPr txBox="1"/>
              <p:nvPr/>
            </p:nvSpPr>
            <p:spPr>
              <a:xfrm>
                <a:off x="1285055" y="3837135"/>
                <a:ext cx="1627621" cy="374836"/>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Bright field</a:t>
                </a:r>
                <a:endParaRPr lang="en-US" sz="20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3EAA50B7-38AF-4D67-ABEF-436CD92F949F}"/>
                  </a:ext>
                </a:extLst>
              </p:cNvPr>
              <p:cNvPicPr>
                <a:picLocks noChangeAspect="1"/>
              </p:cNvPicPr>
              <p:nvPr/>
            </p:nvPicPr>
            <p:blipFill rotWithShape="1">
              <a:blip r:embed="rId6">
                <a:extLst>
                  <a:ext uri="{28A0092B-C50C-407E-A947-70E740481C1C}">
                    <a14:useLocalDpi xmlns:a14="http://schemas.microsoft.com/office/drawing/2010/main" val="0"/>
                  </a:ext>
                </a:extLst>
              </a:blip>
              <a:srcRect t="19023" r="25773" b="31830"/>
              <a:stretch>
                <a:fillRect/>
              </a:stretch>
            </p:blipFill>
            <p:spPr>
              <a:xfrm>
                <a:off x="3776263" y="4141425"/>
                <a:ext cx="3292404" cy="2544410"/>
              </a:xfrm>
              <a:prstGeom prst="rect">
                <a:avLst/>
              </a:prstGeom>
            </p:spPr>
          </p:pic>
          <p:grpSp>
            <p:nvGrpSpPr>
              <p:cNvPr id="7" name="组合 6">
                <a:extLst>
                  <a:ext uri="{FF2B5EF4-FFF2-40B4-BE49-F238E27FC236}">
                    <a16:creationId xmlns:a16="http://schemas.microsoft.com/office/drawing/2014/main" id="{6FA64FFB-B253-736D-D37C-8A8E07683976}"/>
                  </a:ext>
                </a:extLst>
              </p:cNvPr>
              <p:cNvGrpSpPr/>
              <p:nvPr/>
            </p:nvGrpSpPr>
            <p:grpSpPr>
              <a:xfrm>
                <a:off x="379289" y="4132501"/>
                <a:ext cx="3223632" cy="2569619"/>
                <a:chOff x="-1814582" y="4278466"/>
                <a:chExt cx="3896569" cy="2646651"/>
              </a:xfrm>
            </p:grpSpPr>
            <p:pic>
              <p:nvPicPr>
                <p:cNvPr id="23" name="Picture 22">
                  <a:extLst>
                    <a:ext uri="{FF2B5EF4-FFF2-40B4-BE49-F238E27FC236}">
                      <a16:creationId xmlns:a16="http://schemas.microsoft.com/office/drawing/2014/main" id="{EF705D6C-067B-4125-AA2A-895ACE92CBA2}"/>
                    </a:ext>
                  </a:extLst>
                </p:cNvPr>
                <p:cNvPicPr>
                  <a:picLocks noChangeAspect="1"/>
                </p:cNvPicPr>
                <p:nvPr/>
              </p:nvPicPr>
              <p:blipFill rotWithShape="1">
                <a:blip r:embed="rId7">
                  <a:extLst>
                    <a:ext uri="{28A0092B-C50C-407E-A947-70E740481C1C}">
                      <a14:useLocalDpi xmlns:a14="http://schemas.microsoft.com/office/drawing/2010/main" val="0"/>
                    </a:ext>
                  </a:extLst>
                </a:blip>
                <a:srcRect t="17341" r="25773" b="31830"/>
                <a:stretch>
                  <a:fillRect/>
                </a:stretch>
              </p:blipFill>
              <p:spPr>
                <a:xfrm>
                  <a:off x="-1814582" y="4293336"/>
                  <a:ext cx="3843296" cy="2631781"/>
                </a:xfrm>
                <a:prstGeom prst="rect">
                  <a:avLst/>
                </a:prstGeom>
              </p:spPr>
            </p:pic>
            <p:sp>
              <p:nvSpPr>
                <p:cNvPr id="3" name="TextBox 2">
                  <a:extLst>
                    <a:ext uri="{FF2B5EF4-FFF2-40B4-BE49-F238E27FC236}">
                      <a16:creationId xmlns:a16="http://schemas.microsoft.com/office/drawing/2014/main" id="{9D5B3B13-3D84-469A-9004-9EFCA45EE820}"/>
                    </a:ext>
                  </a:extLst>
                </p:cNvPr>
                <p:cNvSpPr txBox="1"/>
                <p:nvPr/>
              </p:nvSpPr>
              <p:spPr>
                <a:xfrm>
                  <a:off x="-1814582" y="6537593"/>
                  <a:ext cx="1638894" cy="356374"/>
                </a:xfrm>
                <a:prstGeom prst="rect">
                  <a:avLst/>
                </a:prstGeom>
                <a:noFill/>
              </p:spPr>
              <p:txBody>
                <a:bodyPr wrap="square" rtlCol="0">
                  <a:spAutoFit/>
                </a:bodyPr>
                <a:lstStyle/>
                <a:p>
                  <a:r>
                    <a:rPr lang="en-US" b="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Toluene</a:t>
                  </a:r>
                </a:p>
              </p:txBody>
            </p:sp>
            <p:sp>
              <p:nvSpPr>
                <p:cNvPr id="26" name="TextBox 25">
                  <a:extLst>
                    <a:ext uri="{FF2B5EF4-FFF2-40B4-BE49-F238E27FC236}">
                      <a16:creationId xmlns:a16="http://schemas.microsoft.com/office/drawing/2014/main" id="{4E5C538D-8AD4-4518-A28D-488AE304F1FE}"/>
                    </a:ext>
                  </a:extLst>
                </p:cNvPr>
                <p:cNvSpPr txBox="1"/>
                <p:nvPr/>
              </p:nvSpPr>
              <p:spPr>
                <a:xfrm>
                  <a:off x="217980" y="4278466"/>
                  <a:ext cx="1864007" cy="356374"/>
                </a:xfrm>
                <a:prstGeom prst="rect">
                  <a:avLst/>
                </a:prstGeom>
                <a:noFill/>
              </p:spPr>
              <p:txBody>
                <a:bodyPr wrap="square" rtlCol="0">
                  <a:spAutoFit/>
                </a:bodyPr>
                <a:lstStyle/>
                <a:p>
                  <a:r>
                    <a:rPr lang="en-US" altLang="zh-CN" b="1" dirty="0">
                      <a:solidFill>
                        <a:srgbClr val="0986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Culture media</a:t>
                  </a:r>
                  <a:endParaRPr lang="en-US" b="1" dirty="0">
                    <a:solidFill>
                      <a:srgbClr val="0986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sp>
            <p:nvSpPr>
              <p:cNvPr id="10" name="文本框 9">
                <a:extLst>
                  <a:ext uri="{FF2B5EF4-FFF2-40B4-BE49-F238E27FC236}">
                    <a16:creationId xmlns:a16="http://schemas.microsoft.com/office/drawing/2014/main" id="{699DD8CE-AA19-589C-6E78-608D776BABDD}"/>
                  </a:ext>
                </a:extLst>
              </p:cNvPr>
              <p:cNvSpPr txBox="1"/>
              <p:nvPr/>
            </p:nvSpPr>
            <p:spPr>
              <a:xfrm>
                <a:off x="3893962" y="6311585"/>
                <a:ext cx="3057005" cy="346002"/>
              </a:xfrm>
              <a:prstGeom prst="rect">
                <a:avLst/>
              </a:prstGeom>
              <a:noFill/>
            </p:spPr>
            <p:txBody>
              <a:bodyPr wrap="square">
                <a:spAutoFit/>
              </a:bodyPr>
              <a:lstStyle/>
              <a:p>
                <a:pPr algn="r"/>
                <a:r>
                  <a:rPr lang="en-US" altLang="zh-CN" dirty="0">
                    <a:solidFill>
                      <a:schemeClr val="accent6">
                        <a:lumMod val="40000"/>
                        <a:lumOff val="60000"/>
                      </a:schemeClr>
                    </a:solidFill>
                    <a:latin typeface="Times New Roman" panose="02020603050405020304" pitchFamily="18" charset="0"/>
                    <a:cs typeface="Times New Roman" panose="02020603050405020304" pitchFamily="18" charset="0"/>
                  </a:rPr>
                  <a:t>GFP (Green fluorescent protein)</a:t>
                </a:r>
              </a:p>
            </p:txBody>
          </p:sp>
        </p:grpSp>
        <p:cxnSp>
          <p:nvCxnSpPr>
            <p:cNvPr id="25" name="直接连接符 24">
              <a:extLst>
                <a:ext uri="{FF2B5EF4-FFF2-40B4-BE49-F238E27FC236}">
                  <a16:creationId xmlns:a16="http://schemas.microsoft.com/office/drawing/2014/main" id="{540303DE-0DF1-2343-EAA6-9FC8EEDC9008}"/>
                </a:ext>
              </a:extLst>
            </p:cNvPr>
            <p:cNvCxnSpPr>
              <a:cxnSpLocks/>
            </p:cNvCxnSpPr>
            <p:nvPr/>
          </p:nvCxnSpPr>
          <p:spPr>
            <a:xfrm>
              <a:off x="10319812" y="4780690"/>
              <a:ext cx="475020"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8" name="文本框 27">
                  <a:extLst>
                    <a:ext uri="{FF2B5EF4-FFF2-40B4-BE49-F238E27FC236}">
                      <a16:creationId xmlns:a16="http://schemas.microsoft.com/office/drawing/2014/main" id="{4B9FB1B1-6F94-6620-9704-E2E072D0218B}"/>
                    </a:ext>
                  </a:extLst>
                </p:cNvPr>
                <p:cNvSpPr txBox="1"/>
                <p:nvPr/>
              </p:nvSpPr>
              <p:spPr>
                <a:xfrm>
                  <a:off x="10243161" y="4439256"/>
                  <a:ext cx="481370" cy="369332"/>
                </a:xfrm>
                <a:prstGeom prst="rect">
                  <a:avLst/>
                </a:prstGeom>
                <a:noFill/>
              </p:spPr>
              <p:txBody>
                <a:bodyPr wrap="square" rtlCol="0">
                  <a:spAutoFit/>
                </a:bodyPr>
                <a:lstStyle/>
                <a:p>
                  <a14:m>
                    <m:oMath xmlns:m="http://schemas.openxmlformats.org/officeDocument/2006/math">
                      <m:r>
                        <m:rPr>
                          <m:nor/>
                        </m:rPr>
                        <a:rPr lang="en-US" altLang="zh-CN" dirty="0" smtClean="0">
                          <a:solidFill>
                            <a:srgbClr val="FFFF00"/>
                          </a:solidFill>
                          <a:latin typeface="Times New Roman" panose="02020603050405020304" pitchFamily="18" charset="0"/>
                          <a:cs typeface="Times New Roman" panose="02020603050405020304" pitchFamily="18" charset="0"/>
                        </a:rPr>
                        <m:t>2 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28" name="文本框 27">
                  <a:extLst>
                    <a:ext uri="{FF2B5EF4-FFF2-40B4-BE49-F238E27FC236}">
                      <a16:creationId xmlns:a16="http://schemas.microsoft.com/office/drawing/2014/main" id="{4B9FB1B1-6F94-6620-9704-E2E072D0218B}"/>
                    </a:ext>
                  </a:extLst>
                </p:cNvPr>
                <p:cNvSpPr txBox="1">
                  <a:spLocks noRot="1" noChangeAspect="1" noMove="1" noResize="1" noEditPoints="1" noAdjustHandles="1" noChangeArrowheads="1" noChangeShapeType="1" noTextEdit="1"/>
                </p:cNvSpPr>
                <p:nvPr/>
              </p:nvSpPr>
              <p:spPr>
                <a:xfrm>
                  <a:off x="10243161" y="4439256"/>
                  <a:ext cx="481370" cy="369332"/>
                </a:xfrm>
                <a:prstGeom prst="rect">
                  <a:avLst/>
                </a:prstGeom>
                <a:blipFill>
                  <a:blip r:embed="rId8"/>
                  <a:stretch>
                    <a:fillRect r="-26190"/>
                  </a:stretch>
                </a:blipFill>
              </p:spPr>
              <p:txBody>
                <a:bodyPr/>
                <a:lstStyle/>
                <a:p>
                  <a:r>
                    <a:rPr lang="zh-CN" altLang="en-US">
                      <a:noFill/>
                    </a:rPr>
                    <a:t> </a:t>
                  </a:r>
                </a:p>
              </p:txBody>
            </p:sp>
          </mc:Fallback>
        </mc:AlternateContent>
      </p:grpSp>
      <mc:AlternateContent xmlns:mc="http://schemas.openxmlformats.org/markup-compatibility/2006" xmlns:a14="http://schemas.microsoft.com/office/drawing/2010/main">
        <mc:Choice Requires="a14">
          <p:sp>
            <p:nvSpPr>
              <p:cNvPr id="30" name="文本框 29">
                <a:extLst>
                  <a:ext uri="{FF2B5EF4-FFF2-40B4-BE49-F238E27FC236}">
                    <a16:creationId xmlns:a16="http://schemas.microsoft.com/office/drawing/2014/main" id="{9630F802-FCF1-5DAB-80F5-9E1CE909820F}"/>
                  </a:ext>
                </a:extLst>
              </p:cNvPr>
              <p:cNvSpPr txBox="1"/>
              <p:nvPr/>
            </p:nvSpPr>
            <p:spPr>
              <a:xfrm>
                <a:off x="3805870" y="4482101"/>
                <a:ext cx="708902" cy="369332"/>
              </a:xfrm>
              <a:prstGeom prst="rect">
                <a:avLst/>
              </a:prstGeom>
              <a:noFill/>
            </p:spPr>
            <p:txBody>
              <a:bodyPr wrap="square" rtlCol="0">
                <a:spAutoFit/>
              </a:bodyPr>
              <a:lstStyle/>
              <a:p>
                <a14:m>
                  <m:oMath xmlns:m="http://schemas.openxmlformats.org/officeDocument/2006/math">
                    <m:r>
                      <m:rPr>
                        <m:nor/>
                      </m:rPr>
                      <a:rPr lang="en-US" altLang="zh-CN" b="0" i="0" dirty="0" smtClean="0">
                        <a:solidFill>
                          <a:srgbClr val="FFFF00"/>
                        </a:solidFill>
                        <a:latin typeface="Times New Roman" panose="02020603050405020304" pitchFamily="18" charset="0"/>
                        <a:cs typeface="Times New Roman" panose="02020603050405020304" pitchFamily="18" charset="0"/>
                      </a:rPr>
                      <m:t>10</m:t>
                    </m:r>
                    <m:r>
                      <m:rPr>
                        <m:nor/>
                      </m:rPr>
                      <a:rPr lang="en-US" altLang="zh-CN" dirty="0" smtClean="0">
                        <a:solidFill>
                          <a:srgbClr val="FFFF00"/>
                        </a:solidFill>
                        <a:latin typeface="Times New Roman" panose="02020603050405020304" pitchFamily="18" charset="0"/>
                        <a:cs typeface="Times New Roman" panose="02020603050405020304" pitchFamily="18" charset="0"/>
                      </a:rPr>
                      <m:t>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30" name="文本框 29">
                <a:extLst>
                  <a:ext uri="{FF2B5EF4-FFF2-40B4-BE49-F238E27FC236}">
                    <a16:creationId xmlns:a16="http://schemas.microsoft.com/office/drawing/2014/main" id="{9630F802-FCF1-5DAB-80F5-9E1CE909820F}"/>
                  </a:ext>
                </a:extLst>
              </p:cNvPr>
              <p:cNvSpPr txBox="1">
                <a:spLocks noRot="1" noChangeAspect="1" noMove="1" noResize="1" noEditPoints="1" noAdjustHandles="1" noChangeArrowheads="1" noChangeShapeType="1" noTextEdit="1"/>
              </p:cNvSpPr>
              <p:nvPr/>
            </p:nvSpPr>
            <p:spPr>
              <a:xfrm>
                <a:off x="3805870" y="4482101"/>
                <a:ext cx="708902" cy="369332"/>
              </a:xfrm>
              <a:prstGeom prst="rect">
                <a:avLst/>
              </a:prstGeom>
              <a:blipFill>
                <a:blip r:embed="rId9"/>
                <a:stretch>
                  <a:fillRect r="-6838" b="-6557"/>
                </a:stretch>
              </a:blipFill>
            </p:spPr>
            <p:txBody>
              <a:bodyPr/>
              <a:lstStyle/>
              <a:p>
                <a:r>
                  <a:rPr lang="zh-CN" altLang="en-US">
                    <a:noFill/>
                  </a:rPr>
                  <a:t> </a:t>
                </a:r>
              </a:p>
            </p:txBody>
          </p:sp>
        </mc:Fallback>
      </mc:AlternateContent>
      <p:cxnSp>
        <p:nvCxnSpPr>
          <p:cNvPr id="31" name="直接连接符 30">
            <a:extLst>
              <a:ext uri="{FF2B5EF4-FFF2-40B4-BE49-F238E27FC236}">
                <a16:creationId xmlns:a16="http://schemas.microsoft.com/office/drawing/2014/main" id="{9EC41EF1-8177-644F-03E1-9B2D9AC6C7FC}"/>
              </a:ext>
            </a:extLst>
          </p:cNvPr>
          <p:cNvCxnSpPr>
            <a:cxnSpLocks/>
          </p:cNvCxnSpPr>
          <p:nvPr/>
        </p:nvCxnSpPr>
        <p:spPr>
          <a:xfrm>
            <a:off x="4019470" y="4851433"/>
            <a:ext cx="338328"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4" name="文本框 33">
                <a:extLst>
                  <a:ext uri="{FF2B5EF4-FFF2-40B4-BE49-F238E27FC236}">
                    <a16:creationId xmlns:a16="http://schemas.microsoft.com/office/drawing/2014/main" id="{67C01308-F6F2-AC26-1C52-B913B79B4BBE}"/>
                  </a:ext>
                </a:extLst>
              </p:cNvPr>
              <p:cNvSpPr txBox="1"/>
              <p:nvPr/>
            </p:nvSpPr>
            <p:spPr>
              <a:xfrm>
                <a:off x="179847" y="4446283"/>
                <a:ext cx="708902" cy="369332"/>
              </a:xfrm>
              <a:prstGeom prst="rect">
                <a:avLst/>
              </a:prstGeom>
              <a:noFill/>
            </p:spPr>
            <p:txBody>
              <a:bodyPr wrap="square" rtlCol="0">
                <a:spAutoFit/>
              </a:bodyPr>
              <a:lstStyle/>
              <a:p>
                <a14:m>
                  <m:oMath xmlns:m="http://schemas.openxmlformats.org/officeDocument/2006/math">
                    <m:r>
                      <m:rPr>
                        <m:nor/>
                      </m:rPr>
                      <a:rPr lang="en-US" altLang="zh-CN" b="0" i="0" dirty="0" smtClean="0">
                        <a:solidFill>
                          <a:srgbClr val="FFFF00"/>
                        </a:solidFill>
                        <a:latin typeface="Times New Roman" panose="02020603050405020304" pitchFamily="18" charset="0"/>
                        <a:cs typeface="Times New Roman" panose="02020603050405020304" pitchFamily="18" charset="0"/>
                      </a:rPr>
                      <m:t>10</m:t>
                    </m:r>
                    <m:r>
                      <m:rPr>
                        <m:nor/>
                      </m:rPr>
                      <a:rPr lang="en-US" altLang="zh-CN" dirty="0" smtClean="0">
                        <a:solidFill>
                          <a:srgbClr val="FFFF00"/>
                        </a:solidFill>
                        <a:latin typeface="Times New Roman" panose="02020603050405020304" pitchFamily="18" charset="0"/>
                        <a:cs typeface="Times New Roman" panose="02020603050405020304" pitchFamily="18" charset="0"/>
                      </a:rPr>
                      <m:t> </m:t>
                    </m:r>
                    <m:r>
                      <m:rPr>
                        <m:sty m:val="p"/>
                      </m:rPr>
                      <a:rPr lang="el-GR" altLang="zh-CN" i="1" dirty="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μ</m:t>
                    </m:r>
                    <m:r>
                      <a:rPr lang="en-US" altLang="zh-CN" b="0" i="1" dirty="0" smtClean="0">
                        <a:solidFill>
                          <a:srgbClr val="FFFF00"/>
                        </a:solidFill>
                        <a:latin typeface="Cambria Math" panose="02040503050406030204" pitchFamily="18" charset="0"/>
                        <a:ea typeface="Cambria Math" panose="02040503050406030204" pitchFamily="18" charset="0"/>
                        <a:cs typeface="Times New Roman" panose="02020603050405020304" pitchFamily="18" charset="0"/>
                      </a:rPr>
                      <m:t>𝑚</m:t>
                    </m:r>
                  </m:oMath>
                </a14:m>
                <a:r>
                  <a:rPr lang="en-US" altLang="zh-CN" dirty="0">
                    <a:solidFill>
                      <a:srgbClr val="FFFF00"/>
                    </a:solidFill>
                  </a:rPr>
                  <a:t>  </a:t>
                </a:r>
                <a:endParaRPr lang="zh-CN" altLang="en-US" dirty="0">
                  <a:solidFill>
                    <a:srgbClr val="FFFF00"/>
                  </a:solidFill>
                </a:endParaRPr>
              </a:p>
            </p:txBody>
          </p:sp>
        </mc:Choice>
        <mc:Fallback xmlns="">
          <p:sp>
            <p:nvSpPr>
              <p:cNvPr id="34" name="文本框 33">
                <a:extLst>
                  <a:ext uri="{FF2B5EF4-FFF2-40B4-BE49-F238E27FC236}">
                    <a16:creationId xmlns:a16="http://schemas.microsoft.com/office/drawing/2014/main" id="{67C01308-F6F2-AC26-1C52-B913B79B4BBE}"/>
                  </a:ext>
                </a:extLst>
              </p:cNvPr>
              <p:cNvSpPr txBox="1">
                <a:spLocks noRot="1" noChangeAspect="1" noMove="1" noResize="1" noEditPoints="1" noAdjustHandles="1" noChangeArrowheads="1" noChangeShapeType="1" noTextEdit="1"/>
              </p:cNvSpPr>
              <p:nvPr/>
            </p:nvSpPr>
            <p:spPr>
              <a:xfrm>
                <a:off x="179847" y="4446283"/>
                <a:ext cx="708902" cy="369332"/>
              </a:xfrm>
              <a:prstGeom prst="rect">
                <a:avLst/>
              </a:prstGeom>
              <a:blipFill>
                <a:blip r:embed="rId10"/>
                <a:stretch>
                  <a:fillRect r="-7759" b="-6557"/>
                </a:stretch>
              </a:blipFill>
            </p:spPr>
            <p:txBody>
              <a:bodyPr/>
              <a:lstStyle/>
              <a:p>
                <a:r>
                  <a:rPr lang="zh-CN" altLang="en-US">
                    <a:noFill/>
                  </a:rPr>
                  <a:t> </a:t>
                </a:r>
              </a:p>
            </p:txBody>
          </p:sp>
        </mc:Fallback>
      </mc:AlternateContent>
      <p:cxnSp>
        <p:nvCxnSpPr>
          <p:cNvPr id="35" name="直接连接符 34">
            <a:extLst>
              <a:ext uri="{FF2B5EF4-FFF2-40B4-BE49-F238E27FC236}">
                <a16:creationId xmlns:a16="http://schemas.microsoft.com/office/drawing/2014/main" id="{0F48A44B-7214-0116-0E99-DED7EF3FF569}"/>
              </a:ext>
            </a:extLst>
          </p:cNvPr>
          <p:cNvCxnSpPr>
            <a:cxnSpLocks/>
          </p:cNvCxnSpPr>
          <p:nvPr/>
        </p:nvCxnSpPr>
        <p:spPr>
          <a:xfrm>
            <a:off x="393447" y="4815615"/>
            <a:ext cx="338328" cy="0"/>
          </a:xfrm>
          <a:prstGeom prst="line">
            <a:avLst/>
          </a:prstGeom>
          <a:ln w="2540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24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图片 126">
            <a:extLst>
              <a:ext uri="{FF2B5EF4-FFF2-40B4-BE49-F238E27FC236}">
                <a16:creationId xmlns:a16="http://schemas.microsoft.com/office/drawing/2014/main" id="{DA58C46E-E562-49FD-B610-0A4DDFE9713F}"/>
              </a:ext>
            </a:extLst>
          </p:cNvPr>
          <p:cNvPicPr>
            <a:picLocks noChangeAspect="1"/>
          </p:cNvPicPr>
          <p:nvPr/>
        </p:nvPicPr>
        <p:blipFill rotWithShape="1">
          <a:blip r:embed="rId3">
            <a:extLst>
              <a:ext uri="{28A0092B-C50C-407E-A947-70E740481C1C}">
                <a14:useLocalDpi xmlns:a14="http://schemas.microsoft.com/office/drawing/2010/main" val="0"/>
              </a:ext>
            </a:extLst>
          </a:blip>
          <a:srcRect t="27405" b="2434"/>
          <a:stretch/>
        </p:blipFill>
        <p:spPr>
          <a:xfrm>
            <a:off x="6674814" y="3754721"/>
            <a:ext cx="5430002" cy="2856151"/>
          </a:xfrm>
          <a:prstGeom prst="rect">
            <a:avLst/>
          </a:prstGeom>
        </p:spPr>
      </p:pic>
      <p:pic>
        <p:nvPicPr>
          <p:cNvPr id="22" name="Picture 21">
            <a:extLst>
              <a:ext uri="{FF2B5EF4-FFF2-40B4-BE49-F238E27FC236}">
                <a16:creationId xmlns:a16="http://schemas.microsoft.com/office/drawing/2014/main" id="{FDCA99C5-7832-4364-9E9E-6E2408D6D92C}"/>
              </a:ext>
            </a:extLst>
          </p:cNvPr>
          <p:cNvPicPr>
            <a:picLocks noChangeAspect="1"/>
          </p:cNvPicPr>
          <p:nvPr/>
        </p:nvPicPr>
        <p:blipFill rotWithShape="1">
          <a:blip r:embed="rId4">
            <a:extLst>
              <a:ext uri="{28A0092B-C50C-407E-A947-70E740481C1C}">
                <a14:useLocalDpi xmlns:a14="http://schemas.microsoft.com/office/drawing/2010/main" val="0"/>
              </a:ext>
            </a:extLst>
          </a:blip>
          <a:srcRect l="1846" t="17218" r="2500" b="10388"/>
          <a:stretch/>
        </p:blipFill>
        <p:spPr>
          <a:xfrm>
            <a:off x="9569149" y="1815945"/>
            <a:ext cx="2355740" cy="1337189"/>
          </a:xfrm>
          <a:prstGeom prst="rect">
            <a:avLst/>
          </a:prstGeom>
          <a:ln>
            <a:noFill/>
          </a:ln>
          <a:effectLst/>
        </p:spPr>
      </p:pic>
      <p:grpSp>
        <p:nvGrpSpPr>
          <p:cNvPr id="5" name="Group 4">
            <a:extLst>
              <a:ext uri="{FF2B5EF4-FFF2-40B4-BE49-F238E27FC236}">
                <a16:creationId xmlns:a16="http://schemas.microsoft.com/office/drawing/2014/main" id="{29E4EB21-9BD8-4A92-BA68-1B2DEE97AF9B}"/>
              </a:ext>
            </a:extLst>
          </p:cNvPr>
          <p:cNvGrpSpPr/>
          <p:nvPr/>
        </p:nvGrpSpPr>
        <p:grpSpPr>
          <a:xfrm>
            <a:off x="11292870" y="4722367"/>
            <a:ext cx="811946" cy="369332"/>
            <a:chOff x="2573918" y="2669570"/>
            <a:chExt cx="330484" cy="288257"/>
          </a:xfrm>
        </p:grpSpPr>
        <p:sp>
          <p:nvSpPr>
            <p:cNvPr id="6" name="Rectangle 5">
              <a:extLst>
                <a:ext uri="{FF2B5EF4-FFF2-40B4-BE49-F238E27FC236}">
                  <a16:creationId xmlns:a16="http://schemas.microsoft.com/office/drawing/2014/main" id="{C65FA400-8EE1-483D-A8DC-279F61A81CB1}"/>
                </a:ext>
              </a:extLst>
            </p:cNvPr>
            <p:cNvSpPr/>
            <p:nvPr/>
          </p:nvSpPr>
          <p:spPr>
            <a:xfrm>
              <a:off x="2594608" y="2689567"/>
              <a:ext cx="256712" cy="267119"/>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7" name="TextBox 6">
              <a:extLst>
                <a:ext uri="{FF2B5EF4-FFF2-40B4-BE49-F238E27FC236}">
                  <a16:creationId xmlns:a16="http://schemas.microsoft.com/office/drawing/2014/main" id="{2634ACB0-5180-45C0-87B2-386A3EF63001}"/>
                </a:ext>
              </a:extLst>
            </p:cNvPr>
            <p:cNvSpPr txBox="1"/>
            <p:nvPr/>
          </p:nvSpPr>
          <p:spPr>
            <a:xfrm>
              <a:off x="2573918" y="2669570"/>
              <a:ext cx="330484"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Was</a:t>
              </a:r>
              <a:r>
                <a:rPr lang="en-US" altLang="zh-CN"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a:t>
              </a:r>
              <a:endPar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grpSp>
        <p:nvGrpSpPr>
          <p:cNvPr id="10" name="Group 9">
            <a:extLst>
              <a:ext uri="{FF2B5EF4-FFF2-40B4-BE49-F238E27FC236}">
                <a16:creationId xmlns:a16="http://schemas.microsoft.com/office/drawing/2014/main" id="{EB7AB661-0BA4-4062-BBDB-1B8BEFC55CD6}"/>
              </a:ext>
            </a:extLst>
          </p:cNvPr>
          <p:cNvGrpSpPr/>
          <p:nvPr/>
        </p:nvGrpSpPr>
        <p:grpSpPr>
          <a:xfrm>
            <a:off x="10209219" y="3751637"/>
            <a:ext cx="1778842" cy="392707"/>
            <a:chOff x="2613013" y="2559087"/>
            <a:chExt cx="792419" cy="306501"/>
          </a:xfrm>
        </p:grpSpPr>
        <p:sp>
          <p:nvSpPr>
            <p:cNvPr id="11" name="Rectangle 10">
              <a:extLst>
                <a:ext uri="{FF2B5EF4-FFF2-40B4-BE49-F238E27FC236}">
                  <a16:creationId xmlns:a16="http://schemas.microsoft.com/office/drawing/2014/main" id="{F678F1D3-486E-4F08-9142-A5EED78806E7}"/>
                </a:ext>
              </a:extLst>
            </p:cNvPr>
            <p:cNvSpPr/>
            <p:nvPr/>
          </p:nvSpPr>
          <p:spPr>
            <a:xfrm>
              <a:off x="2613013" y="2561558"/>
              <a:ext cx="542540" cy="30403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2" name="TextBox 11">
              <a:extLst>
                <a:ext uri="{FF2B5EF4-FFF2-40B4-BE49-F238E27FC236}">
                  <a16:creationId xmlns:a16="http://schemas.microsoft.com/office/drawing/2014/main" id="{DCB3FBF8-8428-41FD-B107-8D46FA993B40}"/>
                </a:ext>
              </a:extLst>
            </p:cNvPr>
            <p:cNvSpPr txBox="1"/>
            <p:nvPr/>
          </p:nvSpPr>
          <p:spPr>
            <a:xfrm>
              <a:off x="2613013" y="2559087"/>
              <a:ext cx="792419"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Microscope</a:t>
              </a:r>
            </a:p>
          </p:txBody>
        </p:sp>
      </p:grpSp>
      <p:grpSp>
        <p:nvGrpSpPr>
          <p:cNvPr id="13" name="Group 12">
            <a:extLst>
              <a:ext uri="{FF2B5EF4-FFF2-40B4-BE49-F238E27FC236}">
                <a16:creationId xmlns:a16="http://schemas.microsoft.com/office/drawing/2014/main" id="{30156993-5ADD-4AC0-8669-0A5870BB1E13}"/>
              </a:ext>
            </a:extLst>
          </p:cNvPr>
          <p:cNvGrpSpPr/>
          <p:nvPr/>
        </p:nvGrpSpPr>
        <p:grpSpPr>
          <a:xfrm>
            <a:off x="8646602" y="5845355"/>
            <a:ext cx="1486425" cy="377819"/>
            <a:chOff x="2531111" y="2502545"/>
            <a:chExt cx="564498" cy="294881"/>
          </a:xfrm>
        </p:grpSpPr>
        <p:sp>
          <p:nvSpPr>
            <p:cNvPr id="14" name="Rectangle 13">
              <a:extLst>
                <a:ext uri="{FF2B5EF4-FFF2-40B4-BE49-F238E27FC236}">
                  <a16:creationId xmlns:a16="http://schemas.microsoft.com/office/drawing/2014/main" id="{176AF885-D023-41B5-BFC3-7FE0523FF55A}"/>
                </a:ext>
              </a:extLst>
            </p:cNvPr>
            <p:cNvSpPr/>
            <p:nvPr/>
          </p:nvSpPr>
          <p:spPr>
            <a:xfrm>
              <a:off x="2539589" y="2537197"/>
              <a:ext cx="547544" cy="260229"/>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5" name="TextBox 14">
              <a:extLst>
                <a:ext uri="{FF2B5EF4-FFF2-40B4-BE49-F238E27FC236}">
                  <a16:creationId xmlns:a16="http://schemas.microsoft.com/office/drawing/2014/main" id="{61B4B10D-A6DF-4F56-BAD1-28A00747D1FF}"/>
                </a:ext>
              </a:extLst>
            </p:cNvPr>
            <p:cNvSpPr txBox="1"/>
            <p:nvPr/>
          </p:nvSpPr>
          <p:spPr>
            <a:xfrm>
              <a:off x="2531111" y="2502545"/>
              <a:ext cx="564498"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Syringe pump</a:t>
              </a:r>
            </a:p>
          </p:txBody>
        </p:sp>
      </p:grpSp>
      <p:sp>
        <p:nvSpPr>
          <p:cNvPr id="16" name="Rectangle 15">
            <a:extLst>
              <a:ext uri="{FF2B5EF4-FFF2-40B4-BE49-F238E27FC236}">
                <a16:creationId xmlns:a16="http://schemas.microsoft.com/office/drawing/2014/main" id="{75D787CB-3699-475D-996C-9D5CCC1E011B}"/>
              </a:ext>
            </a:extLst>
          </p:cNvPr>
          <p:cNvSpPr/>
          <p:nvPr/>
        </p:nvSpPr>
        <p:spPr>
          <a:xfrm>
            <a:off x="10241986" y="4616335"/>
            <a:ext cx="724029" cy="517092"/>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00">
            <a:extLst>
              <a:ext uri="{FF2B5EF4-FFF2-40B4-BE49-F238E27FC236}">
                <a16:creationId xmlns:a16="http://schemas.microsoft.com/office/drawing/2014/main" id="{90A503A8-B69C-44F7-ACD2-45ABBB3361AF}"/>
              </a:ext>
            </a:extLst>
          </p:cNvPr>
          <p:cNvGrpSpPr/>
          <p:nvPr/>
        </p:nvGrpSpPr>
        <p:grpSpPr>
          <a:xfrm>
            <a:off x="6855861" y="3813930"/>
            <a:ext cx="1696778" cy="468178"/>
            <a:chOff x="2571054" y="2471967"/>
            <a:chExt cx="755860" cy="365404"/>
          </a:xfrm>
        </p:grpSpPr>
        <p:sp>
          <p:nvSpPr>
            <p:cNvPr id="20" name="Rectangle 101">
              <a:extLst>
                <a:ext uri="{FF2B5EF4-FFF2-40B4-BE49-F238E27FC236}">
                  <a16:creationId xmlns:a16="http://schemas.microsoft.com/office/drawing/2014/main" id="{5B140F67-DA70-47EB-8D7D-5A5C407FC376}"/>
                </a:ext>
              </a:extLst>
            </p:cNvPr>
            <p:cNvSpPr/>
            <p:nvPr/>
          </p:nvSpPr>
          <p:spPr>
            <a:xfrm rot="85601">
              <a:off x="2571054" y="2471967"/>
              <a:ext cx="735501" cy="365404"/>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1" name="TextBox 102">
              <a:extLst>
                <a:ext uri="{FF2B5EF4-FFF2-40B4-BE49-F238E27FC236}">
                  <a16:creationId xmlns:a16="http://schemas.microsoft.com/office/drawing/2014/main" id="{A19A9E7B-CCFD-4F33-93FD-2731ED22E1E2}"/>
                </a:ext>
              </a:extLst>
            </p:cNvPr>
            <p:cNvSpPr txBox="1"/>
            <p:nvPr/>
          </p:nvSpPr>
          <p:spPr>
            <a:xfrm>
              <a:off x="2587909" y="2512308"/>
              <a:ext cx="739005" cy="288257"/>
            </a:xfrm>
            <a:prstGeom prst="rect">
              <a:avLst/>
            </a:prstGeom>
            <a:noFill/>
            <a:ln>
              <a:noFill/>
            </a:ln>
          </p:spPr>
          <p:txBody>
            <a:bodyPr wrap="square" rtlCol="0">
              <a:spAutoFit/>
            </a:bodyPr>
            <a:lstStyle/>
            <a:p>
              <a:r>
                <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SIP </a:t>
              </a:r>
              <a:r>
                <a:rPr lang="en-US" altLang="zh-CN"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equipment</a:t>
              </a:r>
              <a:endParaRPr lang="en-US"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sp>
        <p:nvSpPr>
          <p:cNvPr id="23" name="TextBox 22">
            <a:extLst>
              <a:ext uri="{FF2B5EF4-FFF2-40B4-BE49-F238E27FC236}">
                <a16:creationId xmlns:a16="http://schemas.microsoft.com/office/drawing/2014/main" id="{901A29A5-117C-47F5-A0F6-00CC7F08C9E9}"/>
              </a:ext>
            </a:extLst>
          </p:cNvPr>
          <p:cNvSpPr txBox="1"/>
          <p:nvPr/>
        </p:nvSpPr>
        <p:spPr>
          <a:xfrm>
            <a:off x="10470210" y="1501001"/>
            <a:ext cx="725011" cy="369332"/>
          </a:xfrm>
          <a:prstGeom prst="rect">
            <a:avLst/>
          </a:prstGeom>
          <a:noFill/>
          <a:ln>
            <a:noFill/>
          </a:ln>
        </p:spPr>
        <p:txBody>
          <a:bodyPr wrap="square" rtlCol="0">
            <a:spAutoFit/>
          </a:bodyPr>
          <a:lstStyle/>
          <a:p>
            <a:r>
              <a:rPr lang="en-US" dirty="0">
                <a:latin typeface="Times New Roman" panose="02020603050405020304" pitchFamily="18" charset="0"/>
                <a:cs typeface="Times New Roman" panose="02020603050405020304" pitchFamily="18" charset="0"/>
              </a:rPr>
              <a:t>Chip</a:t>
            </a:r>
          </a:p>
        </p:txBody>
      </p:sp>
      <p:sp>
        <p:nvSpPr>
          <p:cNvPr id="25" name="文本框 71">
            <a:extLst>
              <a:ext uri="{FF2B5EF4-FFF2-40B4-BE49-F238E27FC236}">
                <a16:creationId xmlns:a16="http://schemas.microsoft.com/office/drawing/2014/main" id="{0A454877-1EE1-4696-B028-1F1C903C69CD}"/>
              </a:ext>
            </a:extLst>
          </p:cNvPr>
          <p:cNvSpPr txBox="1"/>
          <p:nvPr/>
        </p:nvSpPr>
        <p:spPr>
          <a:xfrm>
            <a:off x="243460" y="3789603"/>
            <a:ext cx="144383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(b) Side view</a:t>
            </a:r>
            <a:endParaRPr lang="zh-CN" altLang="en-US" dirty="0">
              <a:latin typeface="Times New Roman" panose="02020603050405020304" pitchFamily="18" charset="0"/>
              <a:cs typeface="Times New Roman" panose="02020603050405020304" pitchFamily="18" charset="0"/>
            </a:endParaRPr>
          </a:p>
        </p:txBody>
      </p:sp>
      <p:grpSp>
        <p:nvGrpSpPr>
          <p:cNvPr id="38" name="组合 160">
            <a:extLst>
              <a:ext uri="{FF2B5EF4-FFF2-40B4-BE49-F238E27FC236}">
                <a16:creationId xmlns:a16="http://schemas.microsoft.com/office/drawing/2014/main" id="{8F6DD3EB-95A5-480D-9B82-AE6E829D0436}"/>
              </a:ext>
            </a:extLst>
          </p:cNvPr>
          <p:cNvGrpSpPr/>
          <p:nvPr/>
        </p:nvGrpSpPr>
        <p:grpSpPr>
          <a:xfrm>
            <a:off x="3065871" y="4472160"/>
            <a:ext cx="1813638" cy="1960586"/>
            <a:chOff x="2201739" y="3802760"/>
            <a:chExt cx="3312390" cy="3055240"/>
          </a:xfrm>
        </p:grpSpPr>
        <p:pic>
          <p:nvPicPr>
            <p:cNvPr id="45" name="图片 156">
              <a:extLst>
                <a:ext uri="{FF2B5EF4-FFF2-40B4-BE49-F238E27FC236}">
                  <a16:creationId xmlns:a16="http://schemas.microsoft.com/office/drawing/2014/main" id="{DF8308BA-E390-4388-A996-A49D44D50A7F}"/>
                </a:ext>
              </a:extLst>
            </p:cNvPr>
            <p:cNvPicPr>
              <a:picLocks noChangeAspect="1"/>
            </p:cNvPicPr>
            <p:nvPr/>
          </p:nvPicPr>
          <p:blipFill>
            <a:blip r:embed="rId5"/>
            <a:srcRect l="9464" r="3122"/>
            <a:stretch>
              <a:fillRect/>
            </a:stretch>
          </p:blipFill>
          <p:spPr>
            <a:xfrm>
              <a:off x="2201739" y="3802760"/>
              <a:ext cx="3312390" cy="3055240"/>
            </a:xfrm>
            <a:prstGeom prst="rect">
              <a:avLst/>
            </a:prstGeom>
          </p:spPr>
        </p:pic>
        <p:pic>
          <p:nvPicPr>
            <p:cNvPr id="46" name="图片 159">
              <a:extLst>
                <a:ext uri="{FF2B5EF4-FFF2-40B4-BE49-F238E27FC236}">
                  <a16:creationId xmlns:a16="http://schemas.microsoft.com/office/drawing/2014/main" id="{6B416B62-F894-4B99-B0BE-B95776FC896B}"/>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a:off x="3347881" y="4537075"/>
              <a:ext cx="1026450" cy="2087522"/>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grpSp>
      <p:sp>
        <p:nvSpPr>
          <p:cNvPr id="39" name="文本框 54">
            <a:extLst>
              <a:ext uri="{FF2B5EF4-FFF2-40B4-BE49-F238E27FC236}">
                <a16:creationId xmlns:a16="http://schemas.microsoft.com/office/drawing/2014/main" id="{E20044B4-D93B-44DE-A447-134B50DFF424}"/>
              </a:ext>
            </a:extLst>
          </p:cNvPr>
          <p:cNvSpPr txBox="1"/>
          <p:nvPr/>
        </p:nvSpPr>
        <p:spPr>
          <a:xfrm>
            <a:off x="3026631" y="4460107"/>
            <a:ext cx="1930426" cy="338554"/>
          </a:xfrm>
          <a:prstGeom prst="rect">
            <a:avLst/>
          </a:prstGeom>
          <a:noFill/>
        </p:spPr>
        <p:txBody>
          <a:bodyPr wrap="square" rtlCol="0">
            <a:spAutoFit/>
          </a:bodyPr>
          <a:lstStyle/>
          <a:p>
            <a:r>
              <a:rPr lang="en-US" altLang="zh-CN" sz="1600" dirty="0">
                <a:solidFill>
                  <a:schemeClr val="bg1"/>
                </a:solidFill>
                <a:latin typeface="Times New Roman" panose="02020603050405020304" pitchFamily="18" charset="0"/>
                <a:cs typeface="Times New Roman" panose="02020603050405020304" pitchFamily="18" charset="0"/>
              </a:rPr>
              <a:t>Culture media + RW</a:t>
            </a:r>
          </a:p>
        </p:txBody>
      </p:sp>
      <p:cxnSp>
        <p:nvCxnSpPr>
          <p:cNvPr id="40" name="直接箭头连接符 136">
            <a:extLst>
              <a:ext uri="{FF2B5EF4-FFF2-40B4-BE49-F238E27FC236}">
                <a16:creationId xmlns:a16="http://schemas.microsoft.com/office/drawing/2014/main" id="{F70D8297-778D-4429-B807-E702414C8D15}"/>
              </a:ext>
            </a:extLst>
          </p:cNvPr>
          <p:cNvCxnSpPr>
            <a:cxnSpLocks/>
          </p:cNvCxnSpPr>
          <p:nvPr/>
        </p:nvCxnSpPr>
        <p:spPr>
          <a:xfrm>
            <a:off x="3839567" y="5107495"/>
            <a:ext cx="28609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7" name="文本框 54">
            <a:extLst>
              <a:ext uri="{FF2B5EF4-FFF2-40B4-BE49-F238E27FC236}">
                <a16:creationId xmlns:a16="http://schemas.microsoft.com/office/drawing/2014/main" id="{DC06D077-D007-4825-8A3E-1593F917D29F}"/>
              </a:ext>
            </a:extLst>
          </p:cNvPr>
          <p:cNvSpPr txBox="1"/>
          <p:nvPr/>
        </p:nvSpPr>
        <p:spPr>
          <a:xfrm>
            <a:off x="1425656" y="5236418"/>
            <a:ext cx="159527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(c) Local view</a:t>
            </a:r>
          </a:p>
        </p:txBody>
      </p:sp>
      <p:sp>
        <p:nvSpPr>
          <p:cNvPr id="51" name="文本框 30">
            <a:extLst>
              <a:ext uri="{FF2B5EF4-FFF2-40B4-BE49-F238E27FC236}">
                <a16:creationId xmlns:a16="http://schemas.microsoft.com/office/drawing/2014/main" id="{F105343A-97A5-4BE8-BDB9-96DEE4D476A9}"/>
              </a:ext>
            </a:extLst>
          </p:cNvPr>
          <p:cNvSpPr txBox="1"/>
          <p:nvPr/>
        </p:nvSpPr>
        <p:spPr>
          <a:xfrm>
            <a:off x="1622604" y="1686321"/>
            <a:ext cx="128517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Glass plate</a:t>
            </a:r>
            <a:endParaRPr lang="zh-CN" altLang="en-US" dirty="0">
              <a:latin typeface="Times New Roman" panose="02020603050405020304" pitchFamily="18" charset="0"/>
              <a:cs typeface="Times New Roman" panose="02020603050405020304" pitchFamily="18" charset="0"/>
            </a:endParaRPr>
          </a:p>
        </p:txBody>
      </p:sp>
      <p:cxnSp>
        <p:nvCxnSpPr>
          <p:cNvPr id="53" name="Straight Arrow Connector 52">
            <a:extLst>
              <a:ext uri="{FF2B5EF4-FFF2-40B4-BE49-F238E27FC236}">
                <a16:creationId xmlns:a16="http://schemas.microsoft.com/office/drawing/2014/main" id="{4CE32379-E9AA-497B-AFF9-D212626CC064}"/>
              </a:ext>
            </a:extLst>
          </p:cNvPr>
          <p:cNvCxnSpPr>
            <a:cxnSpLocks/>
          </p:cNvCxnSpPr>
          <p:nvPr/>
        </p:nvCxnSpPr>
        <p:spPr>
          <a:xfrm>
            <a:off x="1741062" y="1565119"/>
            <a:ext cx="4496187" cy="0"/>
          </a:xfrm>
          <a:prstGeom prst="straightConnector1">
            <a:avLst/>
          </a:prstGeom>
          <a:ln>
            <a:solidFill>
              <a:schemeClr val="tx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40A31B4F-DD5E-4D5E-983A-6D5846CC24E3}"/>
              </a:ext>
            </a:extLst>
          </p:cNvPr>
          <p:cNvSpPr txBox="1"/>
          <p:nvPr/>
        </p:nvSpPr>
        <p:spPr>
          <a:xfrm>
            <a:off x="1791251" y="1223213"/>
            <a:ext cx="1242375"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76.2 mm</a:t>
            </a:r>
          </a:p>
        </p:txBody>
      </p:sp>
      <p:sp>
        <p:nvSpPr>
          <p:cNvPr id="55" name="TextBox 54">
            <a:extLst>
              <a:ext uri="{FF2B5EF4-FFF2-40B4-BE49-F238E27FC236}">
                <a16:creationId xmlns:a16="http://schemas.microsoft.com/office/drawing/2014/main" id="{CEF5F0D1-740D-4F4D-9751-B2FAE9C7BE1B}"/>
              </a:ext>
            </a:extLst>
          </p:cNvPr>
          <p:cNvSpPr txBox="1"/>
          <p:nvPr/>
        </p:nvSpPr>
        <p:spPr>
          <a:xfrm rot="16200000">
            <a:off x="982880" y="2229623"/>
            <a:ext cx="111039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25.4 mm</a:t>
            </a:r>
          </a:p>
        </p:txBody>
      </p:sp>
      <p:cxnSp>
        <p:nvCxnSpPr>
          <p:cNvPr id="56" name="Straight Arrow Connector 55">
            <a:extLst>
              <a:ext uri="{FF2B5EF4-FFF2-40B4-BE49-F238E27FC236}">
                <a16:creationId xmlns:a16="http://schemas.microsoft.com/office/drawing/2014/main" id="{3A0BBA60-A16B-4C2C-884C-BABAD55DD898}"/>
              </a:ext>
            </a:extLst>
          </p:cNvPr>
          <p:cNvCxnSpPr>
            <a:cxnSpLocks/>
          </p:cNvCxnSpPr>
          <p:nvPr/>
        </p:nvCxnSpPr>
        <p:spPr>
          <a:xfrm flipH="1">
            <a:off x="1660025" y="1687501"/>
            <a:ext cx="7398" cy="1368971"/>
          </a:xfrm>
          <a:prstGeom prst="straightConnector1">
            <a:avLst/>
          </a:prstGeom>
          <a:ln>
            <a:solidFill>
              <a:schemeClr val="tx1"/>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75" name="文本框 54">
            <a:extLst>
              <a:ext uri="{FF2B5EF4-FFF2-40B4-BE49-F238E27FC236}">
                <a16:creationId xmlns:a16="http://schemas.microsoft.com/office/drawing/2014/main" id="{6282CA60-5C1A-4830-ABE1-476542C604FA}"/>
              </a:ext>
            </a:extLst>
          </p:cNvPr>
          <p:cNvSpPr txBox="1"/>
          <p:nvPr/>
        </p:nvSpPr>
        <p:spPr>
          <a:xfrm>
            <a:off x="8217109" y="1158368"/>
            <a:ext cx="2765165"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(d) Experimental set up</a:t>
            </a:r>
          </a:p>
        </p:txBody>
      </p:sp>
      <p:sp>
        <p:nvSpPr>
          <p:cNvPr id="71" name="TextBox 70">
            <a:extLst>
              <a:ext uri="{FF2B5EF4-FFF2-40B4-BE49-F238E27FC236}">
                <a16:creationId xmlns:a16="http://schemas.microsoft.com/office/drawing/2014/main" id="{0628CAA7-25F4-4B83-A348-2E77C49AE978}"/>
              </a:ext>
            </a:extLst>
          </p:cNvPr>
          <p:cNvSpPr txBox="1"/>
          <p:nvPr/>
        </p:nvSpPr>
        <p:spPr>
          <a:xfrm>
            <a:off x="3591974" y="2992438"/>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P2</a:t>
            </a:r>
          </a:p>
        </p:txBody>
      </p:sp>
      <p:sp>
        <p:nvSpPr>
          <p:cNvPr id="72" name="TextBox 71">
            <a:extLst>
              <a:ext uri="{FF2B5EF4-FFF2-40B4-BE49-F238E27FC236}">
                <a16:creationId xmlns:a16="http://schemas.microsoft.com/office/drawing/2014/main" id="{5EF179CB-4B7A-4C70-9D27-ACB196CCE7C2}"/>
              </a:ext>
            </a:extLst>
          </p:cNvPr>
          <p:cNvSpPr txBox="1"/>
          <p:nvPr/>
        </p:nvSpPr>
        <p:spPr>
          <a:xfrm>
            <a:off x="3962378" y="2993485"/>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P2</a:t>
            </a:r>
          </a:p>
        </p:txBody>
      </p:sp>
      <p:sp>
        <p:nvSpPr>
          <p:cNvPr id="50" name="文本框 28">
            <a:extLst>
              <a:ext uri="{FF2B5EF4-FFF2-40B4-BE49-F238E27FC236}">
                <a16:creationId xmlns:a16="http://schemas.microsoft.com/office/drawing/2014/main" id="{E26CF45B-9D04-4A84-BD7D-C6F90DA79445}"/>
              </a:ext>
            </a:extLst>
          </p:cNvPr>
          <p:cNvSpPr txBox="1"/>
          <p:nvPr/>
        </p:nvSpPr>
        <p:spPr>
          <a:xfrm>
            <a:off x="2451450" y="2116002"/>
            <a:ext cx="842397"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Inlet</a:t>
            </a:r>
            <a:endParaRPr lang="zh-CN" altLang="en-US" dirty="0">
              <a:latin typeface="Times New Roman" panose="02020603050405020304" pitchFamily="18" charset="0"/>
              <a:cs typeface="Times New Roman" panose="02020603050405020304" pitchFamily="18" charset="0"/>
            </a:endParaRPr>
          </a:p>
        </p:txBody>
      </p:sp>
      <p:sp>
        <p:nvSpPr>
          <p:cNvPr id="58" name="文本框 54">
            <a:extLst>
              <a:ext uri="{FF2B5EF4-FFF2-40B4-BE49-F238E27FC236}">
                <a16:creationId xmlns:a16="http://schemas.microsoft.com/office/drawing/2014/main" id="{790CF3C3-8278-4592-9208-3FABEA740EC1}"/>
              </a:ext>
            </a:extLst>
          </p:cNvPr>
          <p:cNvSpPr txBox="1"/>
          <p:nvPr/>
        </p:nvSpPr>
        <p:spPr>
          <a:xfrm>
            <a:off x="4708175" y="2097948"/>
            <a:ext cx="83972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Outlet</a:t>
            </a:r>
          </a:p>
        </p:txBody>
      </p:sp>
      <p:cxnSp>
        <p:nvCxnSpPr>
          <p:cNvPr id="59" name="直接连接符 117">
            <a:extLst>
              <a:ext uri="{FF2B5EF4-FFF2-40B4-BE49-F238E27FC236}">
                <a16:creationId xmlns:a16="http://schemas.microsoft.com/office/drawing/2014/main" id="{CD6F3468-DAA6-4E15-933B-539B397B0F21}"/>
              </a:ext>
            </a:extLst>
          </p:cNvPr>
          <p:cNvCxnSpPr>
            <a:cxnSpLocks/>
          </p:cNvCxnSpPr>
          <p:nvPr/>
        </p:nvCxnSpPr>
        <p:spPr>
          <a:xfrm flipV="1">
            <a:off x="4527890" y="2290348"/>
            <a:ext cx="219650" cy="6755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直接连接符 124">
            <a:extLst>
              <a:ext uri="{FF2B5EF4-FFF2-40B4-BE49-F238E27FC236}">
                <a16:creationId xmlns:a16="http://schemas.microsoft.com/office/drawing/2014/main" id="{05F924D7-496B-4F17-917C-46E6611DCDAE}"/>
              </a:ext>
            </a:extLst>
          </p:cNvPr>
          <p:cNvCxnSpPr>
            <a:cxnSpLocks/>
          </p:cNvCxnSpPr>
          <p:nvPr/>
        </p:nvCxnSpPr>
        <p:spPr>
          <a:xfrm flipH="1" flipV="1">
            <a:off x="3213902" y="2329402"/>
            <a:ext cx="229889" cy="30122"/>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F556419F-A605-467D-B011-5E943F2C616E}"/>
              </a:ext>
            </a:extLst>
          </p:cNvPr>
          <p:cNvSpPr txBox="1"/>
          <p:nvPr/>
        </p:nvSpPr>
        <p:spPr>
          <a:xfrm>
            <a:off x="3308617" y="1436340"/>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C1</a:t>
            </a:r>
          </a:p>
        </p:txBody>
      </p:sp>
      <p:sp>
        <p:nvSpPr>
          <p:cNvPr id="62" name="TextBox 61">
            <a:extLst>
              <a:ext uri="{FF2B5EF4-FFF2-40B4-BE49-F238E27FC236}">
                <a16:creationId xmlns:a16="http://schemas.microsoft.com/office/drawing/2014/main" id="{D43796FB-76DC-45F8-A0B1-64BBE5266A77}"/>
              </a:ext>
            </a:extLst>
          </p:cNvPr>
          <p:cNvSpPr txBox="1"/>
          <p:nvPr/>
        </p:nvSpPr>
        <p:spPr>
          <a:xfrm>
            <a:off x="4276049" y="1432173"/>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C2</a:t>
            </a:r>
          </a:p>
        </p:txBody>
      </p:sp>
      <p:sp>
        <p:nvSpPr>
          <p:cNvPr id="63" name="TextBox 62">
            <a:extLst>
              <a:ext uri="{FF2B5EF4-FFF2-40B4-BE49-F238E27FC236}">
                <a16:creationId xmlns:a16="http://schemas.microsoft.com/office/drawing/2014/main" id="{8555FBF4-B11B-4A47-A081-6272BB5E1F64}"/>
              </a:ext>
            </a:extLst>
          </p:cNvPr>
          <p:cNvSpPr txBox="1"/>
          <p:nvPr/>
        </p:nvSpPr>
        <p:spPr>
          <a:xfrm>
            <a:off x="3605326" y="1439791"/>
            <a:ext cx="479047"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P1</a:t>
            </a:r>
          </a:p>
        </p:txBody>
      </p:sp>
      <p:sp>
        <p:nvSpPr>
          <p:cNvPr id="64" name="TextBox 63">
            <a:extLst>
              <a:ext uri="{FF2B5EF4-FFF2-40B4-BE49-F238E27FC236}">
                <a16:creationId xmlns:a16="http://schemas.microsoft.com/office/drawing/2014/main" id="{5292117B-54A8-4316-85D6-34DE4ECD4149}"/>
              </a:ext>
            </a:extLst>
          </p:cNvPr>
          <p:cNvSpPr txBox="1"/>
          <p:nvPr/>
        </p:nvSpPr>
        <p:spPr>
          <a:xfrm>
            <a:off x="3975731" y="1440838"/>
            <a:ext cx="393826" cy="307777"/>
          </a:xfrm>
          <a:prstGeom prst="rect">
            <a:avLst/>
          </a:prstGeom>
          <a:solidFill>
            <a:schemeClr val="bg1"/>
          </a:solidFill>
        </p:spPr>
        <p:txBody>
          <a:bodyPr wrap="square" rtlCol="0">
            <a:spAutoFit/>
          </a:bodyPr>
          <a:lstStyle/>
          <a:p>
            <a:r>
              <a:rPr lang="en-US" sz="1400" dirty="0">
                <a:latin typeface="Times New Roman" panose="02020603050405020304" pitchFamily="18" charset="0"/>
                <a:cs typeface="Times New Roman" panose="02020603050405020304" pitchFamily="18" charset="0"/>
              </a:rPr>
              <a:t>P1</a:t>
            </a:r>
          </a:p>
        </p:txBody>
      </p:sp>
      <p:sp>
        <p:nvSpPr>
          <p:cNvPr id="65" name="TextBox 64">
            <a:extLst>
              <a:ext uri="{FF2B5EF4-FFF2-40B4-BE49-F238E27FC236}">
                <a16:creationId xmlns:a16="http://schemas.microsoft.com/office/drawing/2014/main" id="{2DF598DC-C91D-43B9-961E-E97E9F7B6150}"/>
              </a:ext>
            </a:extLst>
          </p:cNvPr>
          <p:cNvSpPr txBox="1"/>
          <p:nvPr/>
        </p:nvSpPr>
        <p:spPr>
          <a:xfrm>
            <a:off x="3355282"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6" name="TextBox 65">
            <a:extLst>
              <a:ext uri="{FF2B5EF4-FFF2-40B4-BE49-F238E27FC236}">
                <a16:creationId xmlns:a16="http://schemas.microsoft.com/office/drawing/2014/main" id="{71E76DD8-305E-4718-897C-87FBC9458C72}"/>
              </a:ext>
            </a:extLst>
          </p:cNvPr>
          <p:cNvSpPr txBox="1"/>
          <p:nvPr/>
        </p:nvSpPr>
        <p:spPr>
          <a:xfrm>
            <a:off x="3640465"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7" name="TextBox 66">
            <a:extLst>
              <a:ext uri="{FF2B5EF4-FFF2-40B4-BE49-F238E27FC236}">
                <a16:creationId xmlns:a16="http://schemas.microsoft.com/office/drawing/2014/main" id="{AB940AF9-3817-45BF-907F-D1BA02EBCABA}"/>
              </a:ext>
            </a:extLst>
          </p:cNvPr>
          <p:cNvSpPr txBox="1"/>
          <p:nvPr/>
        </p:nvSpPr>
        <p:spPr>
          <a:xfrm>
            <a:off x="4020284"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68" name="TextBox 67">
            <a:extLst>
              <a:ext uri="{FF2B5EF4-FFF2-40B4-BE49-F238E27FC236}">
                <a16:creationId xmlns:a16="http://schemas.microsoft.com/office/drawing/2014/main" id="{88A42067-5DF3-4918-8171-7336BE6E94B2}"/>
              </a:ext>
            </a:extLst>
          </p:cNvPr>
          <p:cNvSpPr txBox="1"/>
          <p:nvPr/>
        </p:nvSpPr>
        <p:spPr>
          <a:xfrm>
            <a:off x="4347256" y="1264382"/>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73" name="TextBox 72">
            <a:extLst>
              <a:ext uri="{FF2B5EF4-FFF2-40B4-BE49-F238E27FC236}">
                <a16:creationId xmlns:a16="http://schemas.microsoft.com/office/drawing/2014/main" id="{BDCF8A5D-07D2-4757-BD2E-2B44CFFA1D6B}"/>
              </a:ext>
            </a:extLst>
          </p:cNvPr>
          <p:cNvSpPr txBox="1"/>
          <p:nvPr/>
        </p:nvSpPr>
        <p:spPr>
          <a:xfrm>
            <a:off x="3637161" y="3138353"/>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sp>
        <p:nvSpPr>
          <p:cNvPr id="74" name="TextBox 73">
            <a:extLst>
              <a:ext uri="{FF2B5EF4-FFF2-40B4-BE49-F238E27FC236}">
                <a16:creationId xmlns:a16="http://schemas.microsoft.com/office/drawing/2014/main" id="{0E1C18BC-0516-4805-92CF-CFCF08363031}"/>
              </a:ext>
            </a:extLst>
          </p:cNvPr>
          <p:cNvSpPr txBox="1"/>
          <p:nvPr/>
        </p:nvSpPr>
        <p:spPr>
          <a:xfrm>
            <a:off x="4025064" y="3130521"/>
            <a:ext cx="30229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a:t>
            </a:r>
          </a:p>
        </p:txBody>
      </p:sp>
      <p:pic>
        <p:nvPicPr>
          <p:cNvPr id="77" name="图片 159">
            <a:extLst>
              <a:ext uri="{FF2B5EF4-FFF2-40B4-BE49-F238E27FC236}">
                <a16:creationId xmlns:a16="http://schemas.microsoft.com/office/drawing/2014/main" id="{67599A5A-5377-4B6B-878B-12062B62A53A}"/>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a:off x="3905851" y="2474023"/>
            <a:ext cx="77568" cy="184888"/>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pic>
        <p:nvPicPr>
          <p:cNvPr id="79" name="图片 159">
            <a:extLst>
              <a:ext uri="{FF2B5EF4-FFF2-40B4-BE49-F238E27FC236}">
                <a16:creationId xmlns:a16="http://schemas.microsoft.com/office/drawing/2014/main" id="{2CAC1F39-0AC8-41A2-BFD2-16C4ECC746B5}"/>
              </a:ext>
            </a:extLst>
          </p:cNvPr>
          <p:cNvPicPr>
            <a:picLocks noChangeAspect="1"/>
          </p:cNvPicPr>
          <p:nvPr/>
        </p:nvPicPr>
        <p:blipFill>
          <a:blip r:embed="rId6">
            <a:duotone>
              <a:schemeClr val="accent4">
                <a:shade val="45000"/>
                <a:satMod val="135000"/>
              </a:schemeClr>
              <a:prstClr val="white"/>
            </a:duotone>
            <a:extLst>
              <a:ext uri="{BEBA8EAE-BF5A-486C-A8C5-ECC9F3942E4B}">
                <a14:imgProps xmlns:a14="http://schemas.microsoft.com/office/drawing/2010/main">
                  <a14:imgLayer r:embed="rId7">
                    <a14:imgEffect>
                      <a14:backgroundRemoval t="19355" b="89544" l="40000" r="67982">
                        <a14:foregroundMark x1="52287" y1="87319" x2="56771" y2="87319"/>
                        <a14:foregroundMark x1="50942" y1="25362" x2="55785" y2="25806"/>
                        <a14:foregroundMark x1="44036" y1="23359" x2="45740" y2="23137"/>
                        <a14:foregroundMark x1="63139" y1="23137" x2="64843" y2="22692"/>
                        <a14:foregroundMark x1="53094" y1="88543" x2="53094" y2="89766"/>
                        <a14:foregroundMark x1="41883" y1="22024" x2="49058" y2="22024"/>
                        <a14:foregroundMark x1="40000" y1="21691" x2="49058" y2="21691"/>
                        <a14:foregroundMark x1="67982" y1="19355" x2="64126" y2="20801"/>
                      </a14:backgroundRemoval>
                    </a14:imgEffect>
                  </a14:imgLayer>
                </a14:imgProps>
              </a:ext>
            </a:extLst>
          </a:blip>
          <a:srcRect l="39642" t="23775" r="33269" b="7899"/>
          <a:stretch>
            <a:fillRect/>
          </a:stretch>
        </p:blipFill>
        <p:spPr>
          <a:xfrm flipV="1">
            <a:off x="3905048" y="2069723"/>
            <a:ext cx="77568" cy="184888"/>
          </a:xfrm>
          <a:custGeom>
            <a:avLst/>
            <a:gdLst>
              <a:gd name="connsiteX0" fmla="*/ 0 w 1026450"/>
              <a:gd name="connsiteY0" fmla="*/ 0 h 2087522"/>
              <a:gd name="connsiteX1" fmla="*/ 128673 w 1026450"/>
              <a:gd name="connsiteY1" fmla="*/ 0 h 2087522"/>
              <a:gd name="connsiteX2" fmla="*/ 158482 w 1026450"/>
              <a:gd name="connsiteY2" fmla="*/ 12795 h 2087522"/>
              <a:gd name="connsiteX3" fmla="*/ 527212 w 1026450"/>
              <a:gd name="connsiteY3" fmla="*/ 66882 h 2087522"/>
              <a:gd name="connsiteX4" fmla="*/ 895942 w 1026450"/>
              <a:gd name="connsiteY4" fmla="*/ 12795 h 2087522"/>
              <a:gd name="connsiteX5" fmla="*/ 925752 w 1026450"/>
              <a:gd name="connsiteY5" fmla="*/ 0 h 2087522"/>
              <a:gd name="connsiteX6" fmla="*/ 1026450 w 1026450"/>
              <a:gd name="connsiteY6" fmla="*/ 0 h 2087522"/>
              <a:gd name="connsiteX7" fmla="*/ 1026450 w 1026450"/>
              <a:gd name="connsiteY7" fmla="*/ 2087522 h 2087522"/>
              <a:gd name="connsiteX8" fmla="*/ 0 w 1026450"/>
              <a:gd name="connsiteY8" fmla="*/ 2087522 h 208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450" h="2087522">
                <a:moveTo>
                  <a:pt x="0" y="0"/>
                </a:moveTo>
                <a:lnTo>
                  <a:pt x="128673" y="0"/>
                </a:lnTo>
                <a:lnTo>
                  <a:pt x="158482" y="12795"/>
                </a:lnTo>
                <a:cubicBezTo>
                  <a:pt x="252848" y="46213"/>
                  <a:pt x="383214" y="66882"/>
                  <a:pt x="527212" y="66882"/>
                </a:cubicBezTo>
                <a:cubicBezTo>
                  <a:pt x="671210" y="66882"/>
                  <a:pt x="801576" y="46213"/>
                  <a:pt x="895942" y="12795"/>
                </a:cubicBezTo>
                <a:lnTo>
                  <a:pt x="925752" y="0"/>
                </a:lnTo>
                <a:lnTo>
                  <a:pt x="1026450" y="0"/>
                </a:lnTo>
                <a:lnTo>
                  <a:pt x="1026450" y="2087522"/>
                </a:lnTo>
                <a:lnTo>
                  <a:pt x="0" y="2087522"/>
                </a:lnTo>
                <a:close/>
              </a:path>
            </a:pathLst>
          </a:custGeom>
        </p:spPr>
      </p:pic>
      <p:sp>
        <p:nvSpPr>
          <p:cNvPr id="49" name="矩形 27">
            <a:extLst>
              <a:ext uri="{FF2B5EF4-FFF2-40B4-BE49-F238E27FC236}">
                <a16:creationId xmlns:a16="http://schemas.microsoft.com/office/drawing/2014/main" id="{A6AB08C0-0C4D-4D85-B98B-8E2415583B30}"/>
              </a:ext>
            </a:extLst>
          </p:cNvPr>
          <p:cNvSpPr/>
          <p:nvPr/>
        </p:nvSpPr>
        <p:spPr>
          <a:xfrm>
            <a:off x="1745472" y="1675882"/>
            <a:ext cx="4510087" cy="1388701"/>
          </a:xfrm>
          <a:prstGeom prst="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6" name="Picture 75">
            <a:extLst>
              <a:ext uri="{FF2B5EF4-FFF2-40B4-BE49-F238E27FC236}">
                <a16:creationId xmlns:a16="http://schemas.microsoft.com/office/drawing/2014/main" id="{84B6356A-BF9C-4940-AF8D-0A91C0B52EB2}"/>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885" b="97788" l="1613" r="97312">
                        <a14:foregroundMark x1="6452" y1="4867" x2="7527" y2="8407"/>
                        <a14:foregroundMark x1="2688" y1="1770" x2="4839" y2="3982"/>
                        <a14:foregroundMark x1="31720" y1="1327" x2="33333" y2="885"/>
                        <a14:foregroundMark x1="65054" y1="3982" x2="69355" y2="6195"/>
                        <a14:foregroundMark x1="94086" y1="3982" x2="94086" y2="6195"/>
                        <a14:foregroundMark x1="97849" y1="3097" x2="97849" y2="4425"/>
                        <a14:foregroundMark x1="96237" y1="49558" x2="98387" y2="49558"/>
                        <a14:foregroundMark x1="93548" y1="93363" x2="92473" y2="96018"/>
                        <a14:foregroundMark x1="66129" y1="96460" x2="65591" y2="97788"/>
                        <a14:foregroundMark x1="34409" y1="95575" x2="33333" y2="97788"/>
                        <a14:foregroundMark x1="7527" y1="95133" x2="5376" y2="96903"/>
                        <a14:foregroundMark x1="5376" y1="96903" x2="4839" y2="97788"/>
                        <a14:foregroundMark x1="95161" y1="96018" x2="97312" y2="97345"/>
                        <a14:foregroundMark x1="2688" y1="50442" x2="1613" y2="50442"/>
                        <a14:foregroundMark x1="50538" y1="45133" x2="43548" y2="46903"/>
                      </a14:backgroundRemoval>
                    </a14:imgEffect>
                  </a14:imgLayer>
                </a14:imgProps>
              </a:ext>
            </a:extLst>
          </a:blip>
          <a:stretch>
            <a:fillRect/>
          </a:stretch>
        </p:blipFill>
        <p:spPr>
          <a:xfrm>
            <a:off x="3381619" y="1681099"/>
            <a:ext cx="1133954" cy="1377815"/>
          </a:xfrm>
          <a:prstGeom prst="rect">
            <a:avLst/>
          </a:prstGeom>
        </p:spPr>
      </p:pic>
      <p:grpSp>
        <p:nvGrpSpPr>
          <p:cNvPr id="88" name="Group 87">
            <a:extLst>
              <a:ext uri="{FF2B5EF4-FFF2-40B4-BE49-F238E27FC236}">
                <a16:creationId xmlns:a16="http://schemas.microsoft.com/office/drawing/2014/main" id="{3C9DF469-5A7C-4F1A-A77C-83C3B3B14A30}"/>
              </a:ext>
            </a:extLst>
          </p:cNvPr>
          <p:cNvGrpSpPr/>
          <p:nvPr/>
        </p:nvGrpSpPr>
        <p:grpSpPr>
          <a:xfrm>
            <a:off x="1770752" y="3345939"/>
            <a:ext cx="4716850" cy="902087"/>
            <a:chOff x="1777066" y="2622625"/>
            <a:chExt cx="4716850" cy="902087"/>
          </a:xfrm>
        </p:grpSpPr>
        <p:sp>
          <p:nvSpPr>
            <p:cNvPr id="33" name="矩形 66">
              <a:extLst>
                <a:ext uri="{FF2B5EF4-FFF2-40B4-BE49-F238E27FC236}">
                  <a16:creationId xmlns:a16="http://schemas.microsoft.com/office/drawing/2014/main" id="{DB7F4423-7F12-430C-A5F1-EA5CAEA6B911}"/>
                </a:ext>
              </a:extLst>
            </p:cNvPr>
            <p:cNvSpPr/>
            <p:nvPr/>
          </p:nvSpPr>
          <p:spPr>
            <a:xfrm>
              <a:off x="3385643" y="2816650"/>
              <a:ext cx="1136244" cy="288000"/>
            </a:xfrm>
            <a:prstGeom prst="rect">
              <a:avLst/>
            </a:prstGeom>
            <a:solidFill>
              <a:srgbClr val="BC4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73">
              <a:extLst>
                <a:ext uri="{FF2B5EF4-FFF2-40B4-BE49-F238E27FC236}">
                  <a16:creationId xmlns:a16="http://schemas.microsoft.com/office/drawing/2014/main" id="{500C247B-558F-4F4E-9752-835E69EFD74C}"/>
                </a:ext>
              </a:extLst>
            </p:cNvPr>
            <p:cNvSpPr txBox="1"/>
            <p:nvPr/>
          </p:nvSpPr>
          <p:spPr>
            <a:xfrm>
              <a:off x="3300053" y="2796668"/>
              <a:ext cx="1312118" cy="307777"/>
            </a:xfrm>
            <a:prstGeom prst="rect">
              <a:avLst/>
            </a:prstGeom>
            <a:noFill/>
          </p:spPr>
          <p:txBody>
            <a:bodyPr wrap="square" rtlCol="0">
              <a:spAutoFit/>
            </a:bodyPr>
            <a:lstStyle/>
            <a:p>
              <a:r>
                <a:rPr lang="en-US" altLang="zh-CN" sz="1400" dirty="0">
                  <a:latin typeface="Times New Roman" panose="02020603050405020304" pitchFamily="18" charset="0"/>
                  <a:cs typeface="Times New Roman" panose="02020603050405020304" pitchFamily="18" charset="0"/>
                </a:rPr>
                <a:t>NOA chip layer</a:t>
              </a:r>
            </a:p>
          </p:txBody>
        </p:sp>
        <p:sp>
          <p:nvSpPr>
            <p:cNvPr id="24" name="矩形 65">
              <a:extLst>
                <a:ext uri="{FF2B5EF4-FFF2-40B4-BE49-F238E27FC236}">
                  <a16:creationId xmlns:a16="http://schemas.microsoft.com/office/drawing/2014/main" id="{DB969C89-D43F-438D-8E4A-AFE2CAE6864D}"/>
                </a:ext>
              </a:extLst>
            </p:cNvPr>
            <p:cNvSpPr/>
            <p:nvPr/>
          </p:nvSpPr>
          <p:spPr>
            <a:xfrm>
              <a:off x="1777066" y="3219006"/>
              <a:ext cx="4510087" cy="245875"/>
            </a:xfrm>
            <a:prstGeom prst="rect">
              <a:avLst/>
            </a:prstGeom>
            <a:solidFill>
              <a:srgbClr val="C6E1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文本框 76">
              <a:extLst>
                <a:ext uri="{FF2B5EF4-FFF2-40B4-BE49-F238E27FC236}">
                  <a16:creationId xmlns:a16="http://schemas.microsoft.com/office/drawing/2014/main" id="{6B5DC3E3-A05A-4B92-99FB-9DBB35333B93}"/>
                </a:ext>
              </a:extLst>
            </p:cNvPr>
            <p:cNvSpPr txBox="1"/>
            <p:nvPr/>
          </p:nvSpPr>
          <p:spPr>
            <a:xfrm>
              <a:off x="3133985" y="3155380"/>
              <a:ext cx="193042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Bottom glass plate</a:t>
              </a:r>
            </a:p>
          </p:txBody>
        </p:sp>
        <mc:AlternateContent xmlns:mc="http://schemas.openxmlformats.org/markup-compatibility/2006" xmlns:a14="http://schemas.microsoft.com/office/drawing/2010/main">
          <mc:Choice Requires="a14">
            <p:sp>
              <p:nvSpPr>
                <p:cNvPr id="27" name="Rectangle 26">
                  <a:extLst>
                    <a:ext uri="{FF2B5EF4-FFF2-40B4-BE49-F238E27FC236}">
                      <a16:creationId xmlns:a16="http://schemas.microsoft.com/office/drawing/2014/main" id="{3A9E5406-857C-4F0B-8085-ECD9C47BD2DB}"/>
                    </a:ext>
                  </a:extLst>
                </p:cNvPr>
                <p:cNvSpPr/>
                <p:nvPr/>
              </p:nvSpPr>
              <p:spPr>
                <a:xfrm>
                  <a:off x="2294353" y="2656886"/>
                  <a:ext cx="594113" cy="369332"/>
                </a:xfrm>
                <a:prstGeom prst="rect">
                  <a:avLst/>
                </a:prstGeom>
              </p:spPr>
              <p:txBody>
                <a:bodyPr wrap="square">
                  <a:spAutoFit/>
                </a:bodyPr>
                <a:lstStyle/>
                <a:p>
                  <a:pPr algn="ctr"/>
                  <a14:m>
                    <m:oMathPara xmlns:m="http://schemas.openxmlformats.org/officeDocument/2006/math">
                      <m:oMathParaPr>
                        <m:jc m:val="right"/>
                      </m:oMathParaPr>
                      <m:oMath xmlns:m="http://schemas.openxmlformats.org/officeDocument/2006/math">
                        <m:r>
                          <a:rPr lang="en-US" b="0" i="0" smtClean="0">
                            <a:latin typeface="Cambria Math" panose="02040503050406030204" pitchFamily="18" charset="0"/>
                            <a:ea typeface="Cambria Math" panose="02040503050406030204" pitchFamily="18" charset="0"/>
                            <a:cs typeface="Times New Roman" panose="02020603050405020304" pitchFamily="18" charset="0"/>
                          </a:rPr>
                          <m:t>100</m:t>
                        </m:r>
                        <m:r>
                          <a:rPr lang="en-US" i="1" smtClean="0">
                            <a:latin typeface="Cambria Math" panose="02040503050406030204" pitchFamily="18" charset="0"/>
                            <a:ea typeface="Cambria Math" panose="02040503050406030204" pitchFamily="18" charset="0"/>
                            <a:cs typeface="Times New Roman" panose="02020603050405020304" pitchFamily="18" charset="0"/>
                          </a:rPr>
                          <m:t>𝜇</m:t>
                        </m:r>
                        <m:r>
                          <a:rPr lang="en-US" b="0" i="1" smtClean="0">
                            <a:latin typeface="Cambria Math" panose="02040503050406030204" pitchFamily="18" charset="0"/>
                            <a:ea typeface="Cambria Math" panose="02040503050406030204" pitchFamily="18" charset="0"/>
                            <a:cs typeface="Times New Roman" panose="02020603050405020304" pitchFamily="18" charset="0"/>
                          </a:rPr>
                          <m:t>𝑚</m:t>
                        </m:r>
                      </m:oMath>
                    </m:oMathPara>
                  </a14:m>
                  <a:endParaRPr lang="en-US" dirty="0"/>
                </a:p>
              </p:txBody>
            </p:sp>
          </mc:Choice>
          <mc:Fallback xmlns="">
            <p:sp>
              <p:nvSpPr>
                <p:cNvPr id="27" name="Rectangle 26">
                  <a:extLst>
                    <a:ext uri="{FF2B5EF4-FFF2-40B4-BE49-F238E27FC236}">
                      <a16:creationId xmlns:a16="http://schemas.microsoft.com/office/drawing/2014/main" id="{3A9E5406-857C-4F0B-8085-ECD9C47BD2DB}"/>
                    </a:ext>
                  </a:extLst>
                </p:cNvPr>
                <p:cNvSpPr>
                  <a:spLocks noRot="1" noChangeAspect="1" noMove="1" noResize="1" noEditPoints="1" noAdjustHandles="1" noChangeArrowheads="1" noChangeShapeType="1" noTextEdit="1"/>
                </p:cNvSpPr>
                <p:nvPr/>
              </p:nvSpPr>
              <p:spPr>
                <a:xfrm>
                  <a:off x="2294353" y="2656886"/>
                  <a:ext cx="594113" cy="369332"/>
                </a:xfrm>
                <a:prstGeom prst="rect">
                  <a:avLst/>
                </a:prstGeom>
                <a:blipFill>
                  <a:blip r:embed="rId10"/>
                  <a:stretch>
                    <a:fillRect r="-45361" b="-5000"/>
                  </a:stretch>
                </a:blipFill>
              </p:spPr>
              <p:txBody>
                <a:bodyPr/>
                <a:lstStyle/>
                <a:p>
                  <a:r>
                    <a:rPr lang="en-US">
                      <a:noFill/>
                    </a:rPr>
                    <a:t> </a:t>
                  </a:r>
                </a:p>
              </p:txBody>
            </p:sp>
          </mc:Fallback>
        </mc:AlternateContent>
        <p:sp>
          <p:nvSpPr>
            <p:cNvPr id="28" name="矩形 66">
              <a:extLst>
                <a:ext uri="{FF2B5EF4-FFF2-40B4-BE49-F238E27FC236}">
                  <a16:creationId xmlns:a16="http://schemas.microsoft.com/office/drawing/2014/main" id="{7802ADB0-DD1B-4DA4-8A20-ABF5D6CB7446}"/>
                </a:ext>
              </a:extLst>
            </p:cNvPr>
            <p:cNvSpPr/>
            <p:nvPr/>
          </p:nvSpPr>
          <p:spPr>
            <a:xfrm>
              <a:off x="3399393"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mc:AlternateContent xmlns:mc="http://schemas.openxmlformats.org/markup-compatibility/2006" xmlns:a14="http://schemas.microsoft.com/office/drawing/2010/main">
          <mc:Choice Requires="a14">
            <p:sp>
              <p:nvSpPr>
                <p:cNvPr id="29" name="Rectangle 122">
                  <a:extLst>
                    <a:ext uri="{FF2B5EF4-FFF2-40B4-BE49-F238E27FC236}">
                      <a16:creationId xmlns:a16="http://schemas.microsoft.com/office/drawing/2014/main" id="{30A5A6DC-8BD9-4501-A6D3-D89F2ED241FC}"/>
                    </a:ext>
                  </a:extLst>
                </p:cNvPr>
                <p:cNvSpPr/>
                <p:nvPr/>
              </p:nvSpPr>
              <p:spPr>
                <a:xfrm>
                  <a:off x="2473751" y="2922279"/>
                  <a:ext cx="594113" cy="369332"/>
                </a:xfrm>
                <a:prstGeom prst="rect">
                  <a:avLst/>
                </a:prstGeom>
              </p:spPr>
              <p:txBody>
                <a:bodyPr wrap="square">
                  <a:spAutoFit/>
                </a:bodyPr>
                <a:lstStyle/>
                <a:p>
                  <a:pPr algn="ctr"/>
                  <a14:m>
                    <m:oMathPara xmlns:m="http://schemas.openxmlformats.org/officeDocument/2006/math">
                      <m:oMathParaPr>
                        <m:jc m:val="centerGroup"/>
                      </m:oMathParaPr>
                      <m:oMath xmlns:m="http://schemas.openxmlformats.org/officeDocument/2006/math">
                        <m:r>
                          <a:rPr lang="en-US" b="0" i="0" smtClean="0">
                            <a:latin typeface="Cambria Math" panose="02040503050406030204" pitchFamily="18" charset="0"/>
                            <a:ea typeface="Cambria Math" panose="02040503050406030204" pitchFamily="18" charset="0"/>
                            <a:cs typeface="Times New Roman" panose="02020603050405020304" pitchFamily="18" charset="0"/>
                          </a:rPr>
                          <m:t>50</m:t>
                        </m:r>
                        <m:r>
                          <a:rPr lang="en-US" i="1">
                            <a:latin typeface="Cambria Math" panose="02040503050406030204" pitchFamily="18" charset="0"/>
                            <a:ea typeface="Cambria Math" panose="02040503050406030204" pitchFamily="18" charset="0"/>
                            <a:cs typeface="Times New Roman" panose="02020603050405020304" pitchFamily="18" charset="0"/>
                          </a:rPr>
                          <m:t>𝜇</m:t>
                        </m:r>
                        <m:r>
                          <a:rPr lang="en-US" b="0" i="1" smtClean="0">
                            <a:latin typeface="Cambria Math" panose="02040503050406030204" pitchFamily="18" charset="0"/>
                            <a:ea typeface="Cambria Math" panose="02040503050406030204" pitchFamily="18" charset="0"/>
                            <a:cs typeface="Times New Roman" panose="02020603050405020304" pitchFamily="18" charset="0"/>
                          </a:rPr>
                          <m:t>𝑚</m:t>
                        </m:r>
                      </m:oMath>
                    </m:oMathPara>
                  </a14:m>
                  <a:endParaRPr lang="en-US" dirty="0"/>
                </a:p>
              </p:txBody>
            </p:sp>
          </mc:Choice>
          <mc:Fallback xmlns="">
            <p:sp>
              <p:nvSpPr>
                <p:cNvPr id="29" name="Rectangle 122">
                  <a:extLst>
                    <a:ext uri="{FF2B5EF4-FFF2-40B4-BE49-F238E27FC236}">
                      <a16:creationId xmlns:a16="http://schemas.microsoft.com/office/drawing/2014/main" id="{30A5A6DC-8BD9-4501-A6D3-D89F2ED241FC}"/>
                    </a:ext>
                  </a:extLst>
                </p:cNvPr>
                <p:cNvSpPr>
                  <a:spLocks noRot="1" noChangeAspect="1" noMove="1" noResize="1" noEditPoints="1" noAdjustHandles="1" noChangeArrowheads="1" noChangeShapeType="1" noTextEdit="1"/>
                </p:cNvSpPr>
                <p:nvPr/>
              </p:nvSpPr>
              <p:spPr>
                <a:xfrm>
                  <a:off x="2473751" y="2922279"/>
                  <a:ext cx="594113" cy="369332"/>
                </a:xfrm>
                <a:prstGeom prst="rect">
                  <a:avLst/>
                </a:prstGeom>
                <a:blipFill>
                  <a:blip r:embed="rId11"/>
                  <a:stretch>
                    <a:fillRect l="-16327" r="-5102" b="-3279"/>
                  </a:stretch>
                </a:blipFill>
              </p:spPr>
              <p:txBody>
                <a:bodyPr/>
                <a:lstStyle/>
                <a:p>
                  <a:r>
                    <a:rPr lang="en-US">
                      <a:noFill/>
                    </a:rPr>
                    <a:t> </a:t>
                  </a:r>
                </a:p>
              </p:txBody>
            </p:sp>
          </mc:Fallback>
        </mc:AlternateContent>
        <p:sp>
          <p:nvSpPr>
            <p:cNvPr id="30" name="矩形 66">
              <a:extLst>
                <a:ext uri="{FF2B5EF4-FFF2-40B4-BE49-F238E27FC236}">
                  <a16:creationId xmlns:a16="http://schemas.microsoft.com/office/drawing/2014/main" id="{2A607E67-7178-4F20-8993-FF267EAD46F0}"/>
                </a:ext>
              </a:extLst>
            </p:cNvPr>
            <p:cNvSpPr/>
            <p:nvPr/>
          </p:nvSpPr>
          <p:spPr>
            <a:xfrm>
              <a:off x="3698995"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66">
              <a:extLst>
                <a:ext uri="{FF2B5EF4-FFF2-40B4-BE49-F238E27FC236}">
                  <a16:creationId xmlns:a16="http://schemas.microsoft.com/office/drawing/2014/main" id="{9E5D153D-6DEC-42B0-AF8F-EED7F38D1B9C}"/>
                </a:ext>
              </a:extLst>
            </p:cNvPr>
            <p:cNvSpPr/>
            <p:nvPr/>
          </p:nvSpPr>
          <p:spPr>
            <a:xfrm>
              <a:off x="4068160"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66">
              <a:extLst>
                <a:ext uri="{FF2B5EF4-FFF2-40B4-BE49-F238E27FC236}">
                  <a16:creationId xmlns:a16="http://schemas.microsoft.com/office/drawing/2014/main" id="{6062BEE4-AC03-430A-9DA3-E0A437A8A264}"/>
                </a:ext>
              </a:extLst>
            </p:cNvPr>
            <p:cNvSpPr/>
            <p:nvPr/>
          </p:nvSpPr>
          <p:spPr>
            <a:xfrm>
              <a:off x="4368105" y="3102423"/>
              <a:ext cx="138815" cy="11923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文本框 82">
              <a:extLst>
                <a:ext uri="{FF2B5EF4-FFF2-40B4-BE49-F238E27FC236}">
                  <a16:creationId xmlns:a16="http://schemas.microsoft.com/office/drawing/2014/main" id="{B984D8DC-D05E-4432-AF6A-F275EE5911EC}"/>
                </a:ext>
              </a:extLst>
            </p:cNvPr>
            <p:cNvSpPr txBox="1"/>
            <p:nvPr/>
          </p:nvSpPr>
          <p:spPr>
            <a:xfrm>
              <a:off x="4837942" y="2622625"/>
              <a:ext cx="165597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Platinum electrode layer</a:t>
              </a:r>
            </a:p>
          </p:txBody>
        </p:sp>
        <p:cxnSp>
          <p:nvCxnSpPr>
            <p:cNvPr id="36" name="直接连接符 97">
              <a:extLst>
                <a:ext uri="{FF2B5EF4-FFF2-40B4-BE49-F238E27FC236}">
                  <a16:creationId xmlns:a16="http://schemas.microsoft.com/office/drawing/2014/main" id="{BF76EABD-8A19-4C7B-A1C5-F8427F72A726}"/>
                </a:ext>
              </a:extLst>
            </p:cNvPr>
            <p:cNvCxnSpPr>
              <a:cxnSpLocks/>
              <a:endCxn id="35" idx="1"/>
            </p:cNvCxnSpPr>
            <p:nvPr/>
          </p:nvCxnSpPr>
          <p:spPr>
            <a:xfrm flipV="1">
              <a:off x="4507994" y="2945791"/>
              <a:ext cx="329948" cy="229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直接连接符 97">
              <a:extLst>
                <a:ext uri="{FF2B5EF4-FFF2-40B4-BE49-F238E27FC236}">
                  <a16:creationId xmlns:a16="http://schemas.microsoft.com/office/drawing/2014/main" id="{81DF5D4D-E161-4209-A77C-03352BB314AB}"/>
                </a:ext>
              </a:extLst>
            </p:cNvPr>
            <p:cNvCxnSpPr>
              <a:cxnSpLocks/>
            </p:cNvCxnSpPr>
            <p:nvPr/>
          </p:nvCxnSpPr>
          <p:spPr>
            <a:xfrm>
              <a:off x="3101536" y="2862793"/>
              <a:ext cx="276664" cy="121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直接连接符 97">
              <a:extLst>
                <a:ext uri="{FF2B5EF4-FFF2-40B4-BE49-F238E27FC236}">
                  <a16:creationId xmlns:a16="http://schemas.microsoft.com/office/drawing/2014/main" id="{1B4E6A8F-599D-464D-A733-974341ADB843}"/>
                </a:ext>
              </a:extLst>
            </p:cNvPr>
            <p:cNvCxnSpPr>
              <a:cxnSpLocks/>
              <a:stCxn id="29" idx="3"/>
              <a:endCxn id="28" idx="1"/>
            </p:cNvCxnSpPr>
            <p:nvPr/>
          </p:nvCxnSpPr>
          <p:spPr>
            <a:xfrm>
              <a:off x="3067864" y="3106945"/>
              <a:ext cx="331529" cy="5509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文本框 70">
            <a:extLst>
              <a:ext uri="{FF2B5EF4-FFF2-40B4-BE49-F238E27FC236}">
                <a16:creationId xmlns:a16="http://schemas.microsoft.com/office/drawing/2014/main" id="{12925D7B-7843-4132-B501-285C3A8495F9}"/>
              </a:ext>
            </a:extLst>
          </p:cNvPr>
          <p:cNvSpPr txBox="1"/>
          <p:nvPr/>
        </p:nvSpPr>
        <p:spPr>
          <a:xfrm>
            <a:off x="113568" y="1572159"/>
            <a:ext cx="1443838" cy="369332"/>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(a) Top view</a:t>
            </a:r>
            <a:endParaRPr lang="zh-CN" altLang="en-US" dirty="0">
              <a:latin typeface="Times New Roman" panose="02020603050405020304" pitchFamily="18" charset="0"/>
              <a:cs typeface="Times New Roman" panose="02020603050405020304" pitchFamily="18" charset="0"/>
            </a:endParaRPr>
          </a:p>
        </p:txBody>
      </p:sp>
      <p:cxnSp>
        <p:nvCxnSpPr>
          <p:cNvPr id="82" name="直接连接符 9">
            <a:extLst>
              <a:ext uri="{FF2B5EF4-FFF2-40B4-BE49-F238E27FC236}">
                <a16:creationId xmlns:a16="http://schemas.microsoft.com/office/drawing/2014/main" id="{6C3B2901-5794-4A54-A9EC-9076481B54E2}"/>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83" name="文本框 14">
            <a:extLst>
              <a:ext uri="{FF2B5EF4-FFF2-40B4-BE49-F238E27FC236}">
                <a16:creationId xmlns:a16="http://schemas.microsoft.com/office/drawing/2014/main" id="{6F15E698-555C-4084-9BF5-F89621E830EA}"/>
              </a:ext>
            </a:extLst>
          </p:cNvPr>
          <p:cNvSpPr txBox="1"/>
          <p:nvPr/>
        </p:nvSpPr>
        <p:spPr>
          <a:xfrm>
            <a:off x="117704" y="224207"/>
            <a:ext cx="995475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NOA 81 chip with electrodes and experimental Setup</a:t>
            </a:r>
          </a:p>
        </p:txBody>
      </p:sp>
      <p:pic>
        <p:nvPicPr>
          <p:cNvPr id="85" name="Picture 2" descr="Accueil - Géosciences Rennes">
            <a:extLst>
              <a:ext uri="{FF2B5EF4-FFF2-40B4-BE49-F238E27FC236}">
                <a16:creationId xmlns:a16="http://schemas.microsoft.com/office/drawing/2014/main" id="{B9A8D6A5-413B-4740-904D-5CB16E55C60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4" name="文本框 54">
            <a:extLst>
              <a:ext uri="{FF2B5EF4-FFF2-40B4-BE49-F238E27FC236}">
                <a16:creationId xmlns:a16="http://schemas.microsoft.com/office/drawing/2014/main" id="{79438216-4626-4DC1-A1FF-2A9C1A3590B2}"/>
              </a:ext>
            </a:extLst>
          </p:cNvPr>
          <p:cNvSpPr txBox="1"/>
          <p:nvPr/>
        </p:nvSpPr>
        <p:spPr>
          <a:xfrm>
            <a:off x="3522360" y="5640457"/>
            <a:ext cx="976041"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Toluene</a:t>
            </a:r>
          </a:p>
        </p:txBody>
      </p:sp>
      <mc:AlternateContent xmlns:mc="http://schemas.openxmlformats.org/markup-compatibility/2006" xmlns:a14="http://schemas.microsoft.com/office/drawing/2010/main">
        <mc:Choice Requires="a14">
          <p:sp>
            <p:nvSpPr>
              <p:cNvPr id="41" name="TextBox 76">
                <a:extLst>
                  <a:ext uri="{FF2B5EF4-FFF2-40B4-BE49-F238E27FC236}">
                    <a16:creationId xmlns:a16="http://schemas.microsoft.com/office/drawing/2014/main" id="{CC6E752C-E481-4C9F-9522-AB4400DF6225}"/>
                  </a:ext>
                </a:extLst>
              </p:cNvPr>
              <p:cNvSpPr txBox="1"/>
              <p:nvPr/>
            </p:nvSpPr>
            <p:spPr>
              <a:xfrm>
                <a:off x="3946800" y="5056231"/>
                <a:ext cx="1024373"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500 </a:t>
                </a:r>
                <a14:m>
                  <m:oMath xmlns:m="http://schemas.openxmlformats.org/officeDocument/2006/math">
                    <m:r>
                      <a:rPr lang="en-US" i="1">
                        <a:latin typeface="Cambria Math" panose="02040503050406030204" pitchFamily="18" charset="0"/>
                        <a:ea typeface="Cambria Math" panose="02040503050406030204" pitchFamily="18" charset="0"/>
                        <a:cs typeface="Times New Roman" panose="02020603050405020304" pitchFamily="18" charset="0"/>
                      </a:rPr>
                      <m:t>𝜇</m:t>
                    </m:r>
                  </m:oMath>
                </a14:m>
                <a:r>
                  <a:rPr lang="en-US" altLang="zh-CN" dirty="0">
                    <a:latin typeface="Times New Roman" panose="02020603050405020304" pitchFamily="18" charset="0"/>
                    <a:cs typeface="Times New Roman" panose="02020603050405020304" pitchFamily="18" charset="0"/>
                  </a:rPr>
                  <a:t>m</a:t>
                </a:r>
                <a:endParaRPr lang="en-US" dirty="0">
                  <a:latin typeface="Times New Roman" panose="02020603050405020304" pitchFamily="18" charset="0"/>
                  <a:cs typeface="Times New Roman" panose="02020603050405020304" pitchFamily="18" charset="0"/>
                </a:endParaRPr>
              </a:p>
            </p:txBody>
          </p:sp>
        </mc:Choice>
        <mc:Fallback xmlns="">
          <p:sp>
            <p:nvSpPr>
              <p:cNvPr id="41" name="TextBox 76">
                <a:extLst>
                  <a:ext uri="{FF2B5EF4-FFF2-40B4-BE49-F238E27FC236}">
                    <a16:creationId xmlns:a16="http://schemas.microsoft.com/office/drawing/2014/main" id="{CC6E752C-E481-4C9F-9522-AB4400DF6225}"/>
                  </a:ext>
                </a:extLst>
              </p:cNvPr>
              <p:cNvSpPr txBox="1">
                <a:spLocks noRot="1" noChangeAspect="1" noMove="1" noResize="1" noEditPoints="1" noAdjustHandles="1" noChangeArrowheads="1" noChangeShapeType="1" noTextEdit="1"/>
              </p:cNvSpPr>
              <p:nvPr/>
            </p:nvSpPr>
            <p:spPr>
              <a:xfrm>
                <a:off x="3946800" y="5056231"/>
                <a:ext cx="1024373" cy="369332"/>
              </a:xfrm>
              <a:prstGeom prst="rect">
                <a:avLst/>
              </a:prstGeom>
              <a:blipFill>
                <a:blip r:embed="rId13"/>
                <a:stretch>
                  <a:fillRect t="-8197" b="-24590"/>
                </a:stretch>
              </a:blipFill>
            </p:spPr>
            <p:txBody>
              <a:bodyPr/>
              <a:lstStyle/>
              <a:p>
                <a:r>
                  <a:rPr lang="zh-CN" altLang="en-US">
                    <a:noFill/>
                  </a:rPr>
                  <a:t> </a:t>
                </a:r>
              </a:p>
            </p:txBody>
          </p:sp>
        </mc:Fallback>
      </mc:AlternateContent>
      <p:pic>
        <p:nvPicPr>
          <p:cNvPr id="78" name="图片 77">
            <a:extLst>
              <a:ext uri="{FF2B5EF4-FFF2-40B4-BE49-F238E27FC236}">
                <a16:creationId xmlns:a16="http://schemas.microsoft.com/office/drawing/2014/main" id="{8847F7F0-26ED-4FCF-98E9-A338A0A1E70D}"/>
              </a:ext>
            </a:extLst>
          </p:cNvPr>
          <p:cNvPicPr>
            <a:picLocks noChangeAspect="1"/>
          </p:cNvPicPr>
          <p:nvPr/>
        </p:nvPicPr>
        <p:blipFill rotWithShape="1">
          <a:blip r:embed="rId14">
            <a:extLst>
              <a:ext uri="{28A0092B-C50C-407E-A947-70E740481C1C}">
                <a14:useLocalDpi xmlns:a14="http://schemas.microsoft.com/office/drawing/2010/main" val="0"/>
              </a:ext>
            </a:extLst>
          </a:blip>
          <a:srcRect l="24385" t="19542" r="23155" b="27397"/>
          <a:stretch/>
        </p:blipFill>
        <p:spPr>
          <a:xfrm>
            <a:off x="6800307" y="1602590"/>
            <a:ext cx="2359010" cy="1788788"/>
          </a:xfrm>
          <a:prstGeom prst="rect">
            <a:avLst/>
          </a:prstGeom>
        </p:spPr>
      </p:pic>
      <p:sp>
        <p:nvSpPr>
          <p:cNvPr id="115" name="Rectangle 15">
            <a:extLst>
              <a:ext uri="{FF2B5EF4-FFF2-40B4-BE49-F238E27FC236}">
                <a16:creationId xmlns:a16="http://schemas.microsoft.com/office/drawing/2014/main" id="{1D70E10E-B4E6-497A-8848-44E13AC1EF5E}"/>
              </a:ext>
            </a:extLst>
          </p:cNvPr>
          <p:cNvSpPr/>
          <p:nvPr/>
        </p:nvSpPr>
        <p:spPr>
          <a:xfrm>
            <a:off x="7670892" y="2228493"/>
            <a:ext cx="724029" cy="517092"/>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任意多边形: 形状 132">
            <a:extLst>
              <a:ext uri="{FF2B5EF4-FFF2-40B4-BE49-F238E27FC236}">
                <a16:creationId xmlns:a16="http://schemas.microsoft.com/office/drawing/2014/main" id="{28448D39-5FD9-4FD6-9BBA-F9695E993552}"/>
              </a:ext>
            </a:extLst>
          </p:cNvPr>
          <p:cNvSpPr/>
          <p:nvPr/>
        </p:nvSpPr>
        <p:spPr>
          <a:xfrm>
            <a:off x="9891684" y="5167070"/>
            <a:ext cx="305881" cy="395288"/>
          </a:xfrm>
          <a:custGeom>
            <a:avLst/>
            <a:gdLst>
              <a:gd name="connsiteX0" fmla="*/ 164088 w 292675"/>
              <a:gd name="connsiteY0" fmla="*/ 385763 h 385763"/>
              <a:gd name="connsiteX1" fmla="*/ 2163 w 292675"/>
              <a:gd name="connsiteY1" fmla="*/ 200025 h 385763"/>
              <a:gd name="connsiteX2" fmla="*/ 83125 w 292675"/>
              <a:gd name="connsiteY2" fmla="*/ 76200 h 385763"/>
              <a:gd name="connsiteX3" fmla="*/ 254575 w 292675"/>
              <a:gd name="connsiteY3" fmla="*/ 57150 h 385763"/>
              <a:gd name="connsiteX4" fmla="*/ 292675 w 292675"/>
              <a:gd name="connsiteY4" fmla="*/ 0 h 385763"/>
              <a:gd name="connsiteX0" fmla="*/ 164039 w 292626"/>
              <a:gd name="connsiteY0" fmla="*/ 385763 h 385763"/>
              <a:gd name="connsiteX1" fmla="*/ 2114 w 292626"/>
              <a:gd name="connsiteY1" fmla="*/ 200025 h 385763"/>
              <a:gd name="connsiteX2" fmla="*/ 83076 w 292626"/>
              <a:gd name="connsiteY2" fmla="*/ 76200 h 385763"/>
              <a:gd name="connsiteX3" fmla="*/ 245001 w 292626"/>
              <a:gd name="connsiteY3" fmla="*/ 28575 h 385763"/>
              <a:gd name="connsiteX4" fmla="*/ 292626 w 292626"/>
              <a:gd name="connsiteY4" fmla="*/ 0 h 385763"/>
              <a:gd name="connsiteX0" fmla="*/ 164039 w 321201"/>
              <a:gd name="connsiteY0" fmla="*/ 481013 h 481013"/>
              <a:gd name="connsiteX1" fmla="*/ 2114 w 321201"/>
              <a:gd name="connsiteY1" fmla="*/ 295275 h 481013"/>
              <a:gd name="connsiteX2" fmla="*/ 83076 w 321201"/>
              <a:gd name="connsiteY2" fmla="*/ 171450 h 481013"/>
              <a:gd name="connsiteX3" fmla="*/ 245001 w 321201"/>
              <a:gd name="connsiteY3" fmla="*/ 123825 h 481013"/>
              <a:gd name="connsiteX4" fmla="*/ 321201 w 321201"/>
              <a:gd name="connsiteY4" fmla="*/ 0 h 481013"/>
              <a:gd name="connsiteX0" fmla="*/ 163840 w 321002"/>
              <a:gd name="connsiteY0" fmla="*/ 481013 h 481013"/>
              <a:gd name="connsiteX1" fmla="*/ 1915 w 321002"/>
              <a:gd name="connsiteY1" fmla="*/ 295275 h 481013"/>
              <a:gd name="connsiteX2" fmla="*/ 82877 w 321002"/>
              <a:gd name="connsiteY2" fmla="*/ 171450 h 481013"/>
              <a:gd name="connsiteX3" fmla="*/ 201939 w 321002"/>
              <a:gd name="connsiteY3" fmla="*/ 138112 h 481013"/>
              <a:gd name="connsiteX4" fmla="*/ 321002 w 321002"/>
              <a:gd name="connsiteY4" fmla="*/ 0 h 481013"/>
              <a:gd name="connsiteX0" fmla="*/ 163840 w 301952"/>
              <a:gd name="connsiteY0" fmla="*/ 423863 h 423863"/>
              <a:gd name="connsiteX1" fmla="*/ 1915 w 301952"/>
              <a:gd name="connsiteY1" fmla="*/ 238125 h 423863"/>
              <a:gd name="connsiteX2" fmla="*/ 82877 w 301952"/>
              <a:gd name="connsiteY2" fmla="*/ 114300 h 423863"/>
              <a:gd name="connsiteX3" fmla="*/ 201939 w 301952"/>
              <a:gd name="connsiteY3" fmla="*/ 80962 h 423863"/>
              <a:gd name="connsiteX4" fmla="*/ 301952 w 301952"/>
              <a:gd name="connsiteY4" fmla="*/ 0 h 423863"/>
              <a:gd name="connsiteX0" fmla="*/ 164995 w 303107"/>
              <a:gd name="connsiteY0" fmla="*/ 423863 h 423863"/>
              <a:gd name="connsiteX1" fmla="*/ 3070 w 303107"/>
              <a:gd name="connsiteY1" fmla="*/ 238125 h 423863"/>
              <a:gd name="connsiteX2" fmla="*/ 69744 w 303107"/>
              <a:gd name="connsiteY2" fmla="*/ 114300 h 423863"/>
              <a:gd name="connsiteX3" fmla="*/ 203094 w 303107"/>
              <a:gd name="connsiteY3" fmla="*/ 80962 h 423863"/>
              <a:gd name="connsiteX4" fmla="*/ 303107 w 303107"/>
              <a:gd name="connsiteY4" fmla="*/ 0 h 423863"/>
              <a:gd name="connsiteX0" fmla="*/ 169576 w 307688"/>
              <a:gd name="connsiteY0" fmla="*/ 423863 h 423863"/>
              <a:gd name="connsiteX1" fmla="*/ 2888 w 307688"/>
              <a:gd name="connsiteY1" fmla="*/ 252413 h 423863"/>
              <a:gd name="connsiteX2" fmla="*/ 74325 w 307688"/>
              <a:gd name="connsiteY2" fmla="*/ 114300 h 423863"/>
              <a:gd name="connsiteX3" fmla="*/ 207675 w 307688"/>
              <a:gd name="connsiteY3" fmla="*/ 80962 h 423863"/>
              <a:gd name="connsiteX4" fmla="*/ 307688 w 307688"/>
              <a:gd name="connsiteY4" fmla="*/ 0 h 423863"/>
              <a:gd name="connsiteX0" fmla="*/ 124906 w 305881"/>
              <a:gd name="connsiteY0" fmla="*/ 395288 h 395288"/>
              <a:gd name="connsiteX1" fmla="*/ 1081 w 305881"/>
              <a:gd name="connsiteY1" fmla="*/ 252413 h 395288"/>
              <a:gd name="connsiteX2" fmla="*/ 72518 w 305881"/>
              <a:gd name="connsiteY2" fmla="*/ 114300 h 395288"/>
              <a:gd name="connsiteX3" fmla="*/ 205868 w 305881"/>
              <a:gd name="connsiteY3" fmla="*/ 80962 h 395288"/>
              <a:gd name="connsiteX4" fmla="*/ 305881 w 305881"/>
              <a:gd name="connsiteY4" fmla="*/ 0 h 395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5881" h="395288">
                <a:moveTo>
                  <a:pt x="124906" y="395288"/>
                </a:moveTo>
                <a:cubicBezTo>
                  <a:pt x="50690" y="328216"/>
                  <a:pt x="9812" y="299244"/>
                  <a:pt x="1081" y="252413"/>
                </a:cubicBezTo>
                <a:cubicBezTo>
                  <a:pt x="-7650" y="205582"/>
                  <a:pt x="38387" y="142875"/>
                  <a:pt x="72518" y="114300"/>
                </a:cubicBezTo>
                <a:cubicBezTo>
                  <a:pt x="106649" y="85725"/>
                  <a:pt x="166974" y="100012"/>
                  <a:pt x="205868" y="80962"/>
                </a:cubicBezTo>
                <a:cubicBezTo>
                  <a:pt x="244762" y="61912"/>
                  <a:pt x="304293" y="22225"/>
                  <a:pt x="305881" y="0"/>
                </a:cubicBezTo>
              </a:path>
            </a:pathLst>
          </a:custGeom>
          <a:noFill/>
          <a:ln w="38100">
            <a:solidFill>
              <a:srgbClr val="FFFF00"/>
            </a:solidFill>
            <a:headEnd type="none"/>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任意多边形: 形状 133">
            <a:extLst>
              <a:ext uri="{FF2B5EF4-FFF2-40B4-BE49-F238E27FC236}">
                <a16:creationId xmlns:a16="http://schemas.microsoft.com/office/drawing/2014/main" id="{A8F659A6-2A82-41A9-8686-70EE6A77CD04}"/>
              </a:ext>
            </a:extLst>
          </p:cNvPr>
          <p:cNvSpPr/>
          <p:nvPr/>
        </p:nvSpPr>
        <p:spPr>
          <a:xfrm>
            <a:off x="10705224" y="4808150"/>
            <a:ext cx="554100" cy="206875"/>
          </a:xfrm>
          <a:custGeom>
            <a:avLst/>
            <a:gdLst>
              <a:gd name="connsiteX0" fmla="*/ 0 w 390525"/>
              <a:gd name="connsiteY0" fmla="*/ 0 h 200025"/>
              <a:gd name="connsiteX1" fmla="*/ 214313 w 390525"/>
              <a:gd name="connsiteY1" fmla="*/ 104775 h 200025"/>
              <a:gd name="connsiteX2" fmla="*/ 352425 w 390525"/>
              <a:gd name="connsiteY2" fmla="*/ 152400 h 200025"/>
              <a:gd name="connsiteX3" fmla="*/ 390525 w 390525"/>
              <a:gd name="connsiteY3" fmla="*/ 200025 h 200025"/>
              <a:gd name="connsiteX0" fmla="*/ 0 w 443343"/>
              <a:gd name="connsiteY0" fmla="*/ 0 h 229930"/>
              <a:gd name="connsiteX1" fmla="*/ 214313 w 443343"/>
              <a:gd name="connsiteY1" fmla="*/ 104775 h 229930"/>
              <a:gd name="connsiteX2" fmla="*/ 352425 w 443343"/>
              <a:gd name="connsiteY2" fmla="*/ 152400 h 229930"/>
              <a:gd name="connsiteX3" fmla="*/ 443343 w 443343"/>
              <a:gd name="connsiteY3" fmla="*/ 229930 h 229930"/>
              <a:gd name="connsiteX0" fmla="*/ 0 w 443343"/>
              <a:gd name="connsiteY0" fmla="*/ 0 h 229930"/>
              <a:gd name="connsiteX1" fmla="*/ 214313 w 443343"/>
              <a:gd name="connsiteY1" fmla="*/ 104775 h 229930"/>
              <a:gd name="connsiteX2" fmla="*/ 339998 w 443343"/>
              <a:gd name="connsiteY2" fmla="*/ 167351 h 229930"/>
              <a:gd name="connsiteX3" fmla="*/ 443343 w 443343"/>
              <a:gd name="connsiteY3" fmla="*/ 229930 h 229930"/>
              <a:gd name="connsiteX0" fmla="*/ 0 w 657725"/>
              <a:gd name="connsiteY0" fmla="*/ 0 h 274787"/>
              <a:gd name="connsiteX1" fmla="*/ 428695 w 657725"/>
              <a:gd name="connsiteY1" fmla="*/ 149632 h 274787"/>
              <a:gd name="connsiteX2" fmla="*/ 554380 w 657725"/>
              <a:gd name="connsiteY2" fmla="*/ 212208 h 274787"/>
              <a:gd name="connsiteX3" fmla="*/ 657725 w 657725"/>
              <a:gd name="connsiteY3" fmla="*/ 274787 h 274787"/>
              <a:gd name="connsiteX0" fmla="*/ 0 w 726078"/>
              <a:gd name="connsiteY0" fmla="*/ 0 h 226940"/>
              <a:gd name="connsiteX1" fmla="*/ 497048 w 726078"/>
              <a:gd name="connsiteY1" fmla="*/ 101785 h 226940"/>
              <a:gd name="connsiteX2" fmla="*/ 622733 w 726078"/>
              <a:gd name="connsiteY2" fmla="*/ 164361 h 226940"/>
              <a:gd name="connsiteX3" fmla="*/ 726078 w 726078"/>
              <a:gd name="connsiteY3" fmla="*/ 226940 h 226940"/>
              <a:gd name="connsiteX0" fmla="*/ 0 w 726078"/>
              <a:gd name="connsiteY0" fmla="*/ 7784 h 234724"/>
              <a:gd name="connsiteX1" fmla="*/ 497048 w 726078"/>
              <a:gd name="connsiteY1" fmla="*/ 109569 h 234724"/>
              <a:gd name="connsiteX2" fmla="*/ 622733 w 726078"/>
              <a:gd name="connsiteY2" fmla="*/ 172145 h 234724"/>
              <a:gd name="connsiteX3" fmla="*/ 726078 w 726078"/>
              <a:gd name="connsiteY3" fmla="*/ 234724 h 234724"/>
              <a:gd name="connsiteX0" fmla="*/ 0 w 722971"/>
              <a:gd name="connsiteY0" fmla="*/ 8891 h 214898"/>
              <a:gd name="connsiteX1" fmla="*/ 493941 w 722971"/>
              <a:gd name="connsiteY1" fmla="*/ 89743 h 214898"/>
              <a:gd name="connsiteX2" fmla="*/ 619626 w 722971"/>
              <a:gd name="connsiteY2" fmla="*/ 152319 h 214898"/>
              <a:gd name="connsiteX3" fmla="*/ 722971 w 722971"/>
              <a:gd name="connsiteY3" fmla="*/ 214898 h 214898"/>
              <a:gd name="connsiteX0" fmla="*/ 0 w 722971"/>
              <a:gd name="connsiteY0" fmla="*/ 29651 h 235658"/>
              <a:gd name="connsiteX1" fmla="*/ 493941 w 722971"/>
              <a:gd name="connsiteY1" fmla="*/ 110503 h 235658"/>
              <a:gd name="connsiteX2" fmla="*/ 619626 w 722971"/>
              <a:gd name="connsiteY2" fmla="*/ 173079 h 235658"/>
              <a:gd name="connsiteX3" fmla="*/ 722971 w 722971"/>
              <a:gd name="connsiteY3" fmla="*/ 235658 h 235658"/>
              <a:gd name="connsiteX0" fmla="*/ 0 w 722971"/>
              <a:gd name="connsiteY0" fmla="*/ 42111 h 248118"/>
              <a:gd name="connsiteX1" fmla="*/ 493941 w 722971"/>
              <a:gd name="connsiteY1" fmla="*/ 122963 h 248118"/>
              <a:gd name="connsiteX2" fmla="*/ 619626 w 722971"/>
              <a:gd name="connsiteY2" fmla="*/ 185539 h 248118"/>
              <a:gd name="connsiteX3" fmla="*/ 722971 w 722971"/>
              <a:gd name="connsiteY3" fmla="*/ 248118 h 248118"/>
              <a:gd name="connsiteX0" fmla="*/ 0 w 722971"/>
              <a:gd name="connsiteY0" fmla="*/ 52531 h 258538"/>
              <a:gd name="connsiteX1" fmla="*/ 329272 w 722971"/>
              <a:gd name="connsiteY1" fmla="*/ 79556 h 258538"/>
              <a:gd name="connsiteX2" fmla="*/ 619626 w 722971"/>
              <a:gd name="connsiteY2" fmla="*/ 195959 h 258538"/>
              <a:gd name="connsiteX3" fmla="*/ 722971 w 722971"/>
              <a:gd name="connsiteY3" fmla="*/ 258538 h 258538"/>
              <a:gd name="connsiteX0" fmla="*/ 0 w 722971"/>
              <a:gd name="connsiteY0" fmla="*/ 55095 h 261102"/>
              <a:gd name="connsiteX1" fmla="*/ 329272 w 722971"/>
              <a:gd name="connsiteY1" fmla="*/ 82120 h 261102"/>
              <a:gd name="connsiteX2" fmla="*/ 619626 w 722971"/>
              <a:gd name="connsiteY2" fmla="*/ 198523 h 261102"/>
              <a:gd name="connsiteX3" fmla="*/ 722971 w 722971"/>
              <a:gd name="connsiteY3" fmla="*/ 261102 h 261102"/>
              <a:gd name="connsiteX0" fmla="*/ 0 w 722971"/>
              <a:gd name="connsiteY0" fmla="*/ 51314 h 257321"/>
              <a:gd name="connsiteX1" fmla="*/ 329272 w 722971"/>
              <a:gd name="connsiteY1" fmla="*/ 78339 h 257321"/>
              <a:gd name="connsiteX2" fmla="*/ 520202 w 722971"/>
              <a:gd name="connsiteY2" fmla="*/ 158857 h 257321"/>
              <a:gd name="connsiteX3" fmla="*/ 722971 w 722971"/>
              <a:gd name="connsiteY3" fmla="*/ 257321 h 257321"/>
              <a:gd name="connsiteX0" fmla="*/ 0 w 722971"/>
              <a:gd name="connsiteY0" fmla="*/ 53790 h 259797"/>
              <a:gd name="connsiteX1" fmla="*/ 329272 w 722971"/>
              <a:gd name="connsiteY1" fmla="*/ 80815 h 259797"/>
              <a:gd name="connsiteX2" fmla="*/ 520202 w 722971"/>
              <a:gd name="connsiteY2" fmla="*/ 161333 h 259797"/>
              <a:gd name="connsiteX3" fmla="*/ 722971 w 722971"/>
              <a:gd name="connsiteY3" fmla="*/ 259797 h 259797"/>
            </a:gdLst>
            <a:ahLst/>
            <a:cxnLst>
              <a:cxn ang="0">
                <a:pos x="connsiteX0" y="connsiteY0"/>
              </a:cxn>
              <a:cxn ang="0">
                <a:pos x="connsiteX1" y="connsiteY1"/>
              </a:cxn>
              <a:cxn ang="0">
                <a:pos x="connsiteX2" y="connsiteY2"/>
              </a:cxn>
              <a:cxn ang="0">
                <a:pos x="connsiteX3" y="connsiteY3"/>
              </a:cxn>
            </a:cxnLst>
            <a:rect l="l" t="t" r="r" b="b"/>
            <a:pathLst>
              <a:path w="722971" h="259797">
                <a:moveTo>
                  <a:pt x="0" y="53790"/>
                </a:moveTo>
                <a:cubicBezTo>
                  <a:pt x="93322" y="-68007"/>
                  <a:pt x="239465" y="50929"/>
                  <a:pt x="329272" y="80815"/>
                </a:cubicBezTo>
                <a:cubicBezTo>
                  <a:pt x="419079" y="110701"/>
                  <a:pt x="454586" y="131503"/>
                  <a:pt x="520202" y="161333"/>
                </a:cubicBezTo>
                <a:cubicBezTo>
                  <a:pt x="585818" y="191163"/>
                  <a:pt x="718605" y="243922"/>
                  <a:pt x="722971" y="259797"/>
                </a:cubicBezTo>
              </a:path>
            </a:pathLst>
          </a:custGeom>
          <a:noFill/>
          <a:ln w="38100">
            <a:solidFill>
              <a:srgbClr val="FFFF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梯形 1">
            <a:extLst>
              <a:ext uri="{FF2B5EF4-FFF2-40B4-BE49-F238E27FC236}">
                <a16:creationId xmlns:a16="http://schemas.microsoft.com/office/drawing/2014/main" id="{1D836AAA-CDB8-4B46-B1D3-49078B9BB98E}"/>
              </a:ext>
            </a:extLst>
          </p:cNvPr>
          <p:cNvSpPr/>
          <p:nvPr/>
        </p:nvSpPr>
        <p:spPr>
          <a:xfrm rot="16200000">
            <a:off x="8316100" y="1900299"/>
            <a:ext cx="1337189" cy="1193370"/>
          </a:xfrm>
          <a:prstGeom prst="trapezoid">
            <a:avLst>
              <a:gd name="adj" fmla="val 34577"/>
            </a:avLst>
          </a:prstGeom>
          <a:gradFill>
            <a:gsLst>
              <a:gs pos="0">
                <a:srgbClr val="FF0000">
                  <a:alpha val="62000"/>
                </a:srgbClr>
              </a:gs>
              <a:gs pos="93000">
                <a:schemeClr val="accent2">
                  <a:lumMod val="20000"/>
                  <a:lumOff val="80000"/>
                  <a:alpha val="5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平行四边形 2">
            <a:extLst>
              <a:ext uri="{FF2B5EF4-FFF2-40B4-BE49-F238E27FC236}">
                <a16:creationId xmlns:a16="http://schemas.microsoft.com/office/drawing/2014/main" id="{41BEA5A2-CF28-4A4C-BD15-C7B98D329236}"/>
              </a:ext>
            </a:extLst>
          </p:cNvPr>
          <p:cNvSpPr/>
          <p:nvPr/>
        </p:nvSpPr>
        <p:spPr>
          <a:xfrm flipV="1">
            <a:off x="6820553" y="3386223"/>
            <a:ext cx="4157435" cy="1234345"/>
          </a:xfrm>
          <a:custGeom>
            <a:avLst/>
            <a:gdLst>
              <a:gd name="connsiteX0" fmla="*/ 0 w 2762888"/>
              <a:gd name="connsiteY0" fmla="*/ 1570174 h 1570174"/>
              <a:gd name="connsiteX1" fmla="*/ 392544 w 2762888"/>
              <a:gd name="connsiteY1" fmla="*/ 0 h 1570174"/>
              <a:gd name="connsiteX2" fmla="*/ 2762888 w 2762888"/>
              <a:gd name="connsiteY2" fmla="*/ 0 h 1570174"/>
              <a:gd name="connsiteX3" fmla="*/ 2370345 w 2762888"/>
              <a:gd name="connsiteY3" fmla="*/ 1570174 h 1570174"/>
              <a:gd name="connsiteX4" fmla="*/ 0 w 2762888"/>
              <a:gd name="connsiteY4" fmla="*/ 1570174 h 1570174"/>
              <a:gd name="connsiteX0" fmla="*/ 0 w 4009797"/>
              <a:gd name="connsiteY0" fmla="*/ 1570174 h 1570174"/>
              <a:gd name="connsiteX1" fmla="*/ 392544 w 4009797"/>
              <a:gd name="connsiteY1" fmla="*/ 0 h 1570174"/>
              <a:gd name="connsiteX2" fmla="*/ 4009797 w 4009797"/>
              <a:gd name="connsiteY2" fmla="*/ 387927 h 1570174"/>
              <a:gd name="connsiteX3" fmla="*/ 2370345 w 4009797"/>
              <a:gd name="connsiteY3" fmla="*/ 1570174 h 1570174"/>
              <a:gd name="connsiteX4" fmla="*/ 0 w 4009797"/>
              <a:gd name="connsiteY4" fmla="*/ 1570174 h 1570174"/>
              <a:gd name="connsiteX0" fmla="*/ 0 w 4009797"/>
              <a:gd name="connsiteY0" fmla="*/ 1191483 h 1191483"/>
              <a:gd name="connsiteX1" fmla="*/ 3301999 w 4009797"/>
              <a:gd name="connsiteY1" fmla="*/ 0 h 1191483"/>
              <a:gd name="connsiteX2" fmla="*/ 4009797 w 4009797"/>
              <a:gd name="connsiteY2" fmla="*/ 9236 h 1191483"/>
              <a:gd name="connsiteX3" fmla="*/ 2370345 w 4009797"/>
              <a:gd name="connsiteY3" fmla="*/ 1191483 h 1191483"/>
              <a:gd name="connsiteX4" fmla="*/ 0 w 4009797"/>
              <a:gd name="connsiteY4" fmla="*/ 1191483 h 1191483"/>
              <a:gd name="connsiteX0" fmla="*/ 0 w 4009797"/>
              <a:gd name="connsiteY0" fmla="*/ 1208152 h 1208152"/>
              <a:gd name="connsiteX1" fmla="*/ 3266280 w 4009797"/>
              <a:gd name="connsiteY1" fmla="*/ 0 h 1208152"/>
              <a:gd name="connsiteX2" fmla="*/ 4009797 w 4009797"/>
              <a:gd name="connsiteY2" fmla="*/ 25905 h 1208152"/>
              <a:gd name="connsiteX3" fmla="*/ 2370345 w 4009797"/>
              <a:gd name="connsiteY3" fmla="*/ 1208152 h 1208152"/>
              <a:gd name="connsiteX4" fmla="*/ 0 w 4009797"/>
              <a:gd name="connsiteY4" fmla="*/ 1208152 h 1208152"/>
              <a:gd name="connsiteX0" fmla="*/ 0 w 4009797"/>
              <a:gd name="connsiteY0" fmla="*/ 1208152 h 1208152"/>
              <a:gd name="connsiteX1" fmla="*/ 3266280 w 4009797"/>
              <a:gd name="connsiteY1" fmla="*/ 0 h 1208152"/>
              <a:gd name="connsiteX2" fmla="*/ 4009797 w 4009797"/>
              <a:gd name="connsiteY2" fmla="*/ 25905 h 1208152"/>
              <a:gd name="connsiteX3" fmla="*/ 2365582 w 4009797"/>
              <a:gd name="connsiteY3" fmla="*/ 1205770 h 1208152"/>
              <a:gd name="connsiteX4" fmla="*/ 0 w 4009797"/>
              <a:gd name="connsiteY4" fmla="*/ 1208152 h 1208152"/>
              <a:gd name="connsiteX0" fmla="*/ 0 w 3993922"/>
              <a:gd name="connsiteY0" fmla="*/ 1204977 h 1205770"/>
              <a:gd name="connsiteX1" fmla="*/ 3250405 w 3993922"/>
              <a:gd name="connsiteY1" fmla="*/ 0 h 1205770"/>
              <a:gd name="connsiteX2" fmla="*/ 3993922 w 3993922"/>
              <a:gd name="connsiteY2" fmla="*/ 25905 h 1205770"/>
              <a:gd name="connsiteX3" fmla="*/ 2349707 w 3993922"/>
              <a:gd name="connsiteY3" fmla="*/ 1205770 h 1205770"/>
              <a:gd name="connsiteX4" fmla="*/ 0 w 3993922"/>
              <a:gd name="connsiteY4" fmla="*/ 1204977 h 1205770"/>
              <a:gd name="connsiteX0" fmla="*/ 0 w 3968522"/>
              <a:gd name="connsiteY0" fmla="*/ 1201802 h 1205770"/>
              <a:gd name="connsiteX1" fmla="*/ 3225005 w 3968522"/>
              <a:gd name="connsiteY1" fmla="*/ 0 h 1205770"/>
              <a:gd name="connsiteX2" fmla="*/ 3968522 w 3968522"/>
              <a:gd name="connsiteY2" fmla="*/ 25905 h 1205770"/>
              <a:gd name="connsiteX3" fmla="*/ 2324307 w 3968522"/>
              <a:gd name="connsiteY3" fmla="*/ 1205770 h 1205770"/>
              <a:gd name="connsiteX4" fmla="*/ 0 w 3968522"/>
              <a:gd name="connsiteY4" fmla="*/ 1201802 h 1205770"/>
              <a:gd name="connsiteX0" fmla="*/ 0 w 3981222"/>
              <a:gd name="connsiteY0" fmla="*/ 1195452 h 1205770"/>
              <a:gd name="connsiteX1" fmla="*/ 3237705 w 3981222"/>
              <a:gd name="connsiteY1" fmla="*/ 0 h 1205770"/>
              <a:gd name="connsiteX2" fmla="*/ 3981222 w 3981222"/>
              <a:gd name="connsiteY2" fmla="*/ 25905 h 1205770"/>
              <a:gd name="connsiteX3" fmla="*/ 2337007 w 3981222"/>
              <a:gd name="connsiteY3" fmla="*/ 1205770 h 1205770"/>
              <a:gd name="connsiteX4" fmla="*/ 0 w 3981222"/>
              <a:gd name="connsiteY4" fmla="*/ 1195452 h 1205770"/>
              <a:gd name="connsiteX0" fmla="*/ 0 w 3981222"/>
              <a:gd name="connsiteY0" fmla="*/ 1224027 h 1234345"/>
              <a:gd name="connsiteX1" fmla="*/ 3423442 w 3981222"/>
              <a:gd name="connsiteY1" fmla="*/ 0 h 1234345"/>
              <a:gd name="connsiteX2" fmla="*/ 3981222 w 3981222"/>
              <a:gd name="connsiteY2" fmla="*/ 54480 h 1234345"/>
              <a:gd name="connsiteX3" fmla="*/ 2337007 w 3981222"/>
              <a:gd name="connsiteY3" fmla="*/ 1234345 h 1234345"/>
              <a:gd name="connsiteX4" fmla="*/ 0 w 3981222"/>
              <a:gd name="connsiteY4" fmla="*/ 1224027 h 1234345"/>
              <a:gd name="connsiteX0" fmla="*/ 0 w 4157435"/>
              <a:gd name="connsiteY0" fmla="*/ 1224027 h 1234345"/>
              <a:gd name="connsiteX1" fmla="*/ 3423442 w 4157435"/>
              <a:gd name="connsiteY1" fmla="*/ 0 h 1234345"/>
              <a:gd name="connsiteX2" fmla="*/ 4157435 w 4157435"/>
              <a:gd name="connsiteY2" fmla="*/ 2093 h 1234345"/>
              <a:gd name="connsiteX3" fmla="*/ 2337007 w 4157435"/>
              <a:gd name="connsiteY3" fmla="*/ 1234345 h 1234345"/>
              <a:gd name="connsiteX4" fmla="*/ 0 w 4157435"/>
              <a:gd name="connsiteY4" fmla="*/ 1224027 h 12343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7435" h="1234345">
                <a:moveTo>
                  <a:pt x="0" y="1224027"/>
                </a:moveTo>
                <a:lnTo>
                  <a:pt x="3423442" y="0"/>
                </a:lnTo>
                <a:lnTo>
                  <a:pt x="4157435" y="2093"/>
                </a:lnTo>
                <a:lnTo>
                  <a:pt x="2337007" y="1234345"/>
                </a:lnTo>
                <a:lnTo>
                  <a:pt x="0" y="1224027"/>
                </a:lnTo>
                <a:close/>
              </a:path>
            </a:pathLst>
          </a:custGeom>
          <a:gradFill>
            <a:gsLst>
              <a:gs pos="0">
                <a:srgbClr val="FF0000">
                  <a:alpha val="50000"/>
                </a:srgbClr>
              </a:gs>
              <a:gs pos="87000">
                <a:schemeClr val="accent2">
                  <a:lumMod val="20000"/>
                  <a:lumOff val="80000"/>
                  <a:alpha val="5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Slide Number Placeholder 2">
            <a:extLst>
              <a:ext uri="{FF2B5EF4-FFF2-40B4-BE49-F238E27FC236}">
                <a16:creationId xmlns:a16="http://schemas.microsoft.com/office/drawing/2014/main" id="{BC6F096E-044E-44D4-AA3D-B5959EEE0377}"/>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5</a:t>
            </a:fld>
            <a:r>
              <a:rPr lang="en-US" sz="1800" dirty="0">
                <a:solidFill>
                  <a:schemeClr val="tx1"/>
                </a:solidFill>
                <a:effectLst>
                  <a:outerShdw blurRad="38100" dist="38100" dir="2700000" algn="tl">
                    <a:srgbClr val="000000">
                      <a:alpha val="43137"/>
                    </a:srgbClr>
                  </a:outerShdw>
                </a:effectLst>
              </a:rPr>
              <a:t>/14</a:t>
            </a:r>
          </a:p>
        </p:txBody>
      </p:sp>
      <p:sp>
        <p:nvSpPr>
          <p:cNvPr id="89" name="TextBox 21">
            <a:extLst>
              <a:ext uri="{FF2B5EF4-FFF2-40B4-BE49-F238E27FC236}">
                <a16:creationId xmlns:a16="http://schemas.microsoft.com/office/drawing/2014/main" id="{D7057C91-E09E-43C0-A4E6-FDC3DE7470FF}"/>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DC2BEFBD-E796-4517-B0DA-9E4C25258C1B}"/>
              </a:ext>
            </a:extLst>
          </p:cNvPr>
          <p:cNvSpPr txBox="1"/>
          <p:nvPr/>
        </p:nvSpPr>
        <p:spPr>
          <a:xfrm>
            <a:off x="2453789" y="2063775"/>
            <a:ext cx="667266"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Inlet</a:t>
            </a:r>
            <a:endParaRPr lang="en-US" dirty="0">
              <a:latin typeface="Times New Roman" panose="02020603050405020304" pitchFamily="18" charset="0"/>
              <a:cs typeface="Times New Roman" panose="02020603050405020304" pitchFamily="18" charset="0"/>
            </a:endParaRPr>
          </a:p>
        </p:txBody>
      </p:sp>
      <p:sp>
        <p:nvSpPr>
          <p:cNvPr id="90" name="文本框 89">
            <a:extLst>
              <a:ext uri="{FF2B5EF4-FFF2-40B4-BE49-F238E27FC236}">
                <a16:creationId xmlns:a16="http://schemas.microsoft.com/office/drawing/2014/main" id="{D6659F6D-2855-496F-8756-D18816039CCD}"/>
              </a:ext>
            </a:extLst>
          </p:cNvPr>
          <p:cNvSpPr txBox="1"/>
          <p:nvPr/>
        </p:nvSpPr>
        <p:spPr>
          <a:xfrm>
            <a:off x="4871165" y="2003165"/>
            <a:ext cx="788450"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Outlet</a:t>
            </a:r>
            <a:endParaRPr lang="en-US" dirty="0">
              <a:latin typeface="Times New Roman" panose="02020603050405020304" pitchFamily="18" charset="0"/>
              <a:cs typeface="Times New Roman" panose="02020603050405020304" pitchFamily="18" charset="0"/>
            </a:endParaRPr>
          </a:p>
        </p:txBody>
      </p:sp>
      <p:cxnSp>
        <p:nvCxnSpPr>
          <p:cNvPr id="9" name="直接连接符 8">
            <a:extLst>
              <a:ext uri="{FF2B5EF4-FFF2-40B4-BE49-F238E27FC236}">
                <a16:creationId xmlns:a16="http://schemas.microsoft.com/office/drawing/2014/main" id="{C51A5744-D093-4F81-B85D-E7578097CFC7}"/>
              </a:ext>
            </a:extLst>
          </p:cNvPr>
          <p:cNvCxnSpPr>
            <a:stCxn id="76" idx="1"/>
          </p:cNvCxnSpPr>
          <p:nvPr/>
        </p:nvCxnSpPr>
        <p:spPr>
          <a:xfrm flipH="1" flipV="1">
            <a:off x="2985831" y="2248219"/>
            <a:ext cx="395788" cy="121788"/>
          </a:xfrm>
          <a:prstGeom prst="line">
            <a:avLst/>
          </a:prstGeom>
        </p:spPr>
        <p:style>
          <a:lnRef idx="1">
            <a:schemeClr val="dk1"/>
          </a:lnRef>
          <a:fillRef idx="0">
            <a:schemeClr val="dk1"/>
          </a:fillRef>
          <a:effectRef idx="0">
            <a:schemeClr val="dk1"/>
          </a:effectRef>
          <a:fontRef idx="minor">
            <a:schemeClr val="tx1"/>
          </a:fontRef>
        </p:style>
      </p:cxnSp>
      <p:cxnSp>
        <p:nvCxnSpPr>
          <p:cNvPr id="91" name="直接连接符 90">
            <a:extLst>
              <a:ext uri="{FF2B5EF4-FFF2-40B4-BE49-F238E27FC236}">
                <a16:creationId xmlns:a16="http://schemas.microsoft.com/office/drawing/2014/main" id="{77C16592-DF45-4594-9F74-D697645D1A37}"/>
              </a:ext>
            </a:extLst>
          </p:cNvPr>
          <p:cNvCxnSpPr>
            <a:cxnSpLocks/>
          </p:cNvCxnSpPr>
          <p:nvPr/>
        </p:nvCxnSpPr>
        <p:spPr>
          <a:xfrm flipV="1">
            <a:off x="4537657" y="2231969"/>
            <a:ext cx="395788" cy="12178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83558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图片 42">
            <a:extLst>
              <a:ext uri="{FF2B5EF4-FFF2-40B4-BE49-F238E27FC236}">
                <a16:creationId xmlns:a16="http://schemas.microsoft.com/office/drawing/2014/main" id="{8ABC0ED2-F618-44AF-ABC6-F9E6536C2A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45" y="1480367"/>
            <a:ext cx="12106155" cy="3812491"/>
          </a:xfrm>
          <a:prstGeom prst="rect">
            <a:avLst/>
          </a:prstGeom>
        </p:spPr>
      </p:pic>
      <p:cxnSp>
        <p:nvCxnSpPr>
          <p:cNvPr id="2" name="直接连接符 9">
            <a:extLst>
              <a:ext uri="{FF2B5EF4-FFF2-40B4-BE49-F238E27FC236}">
                <a16:creationId xmlns:a16="http://schemas.microsoft.com/office/drawing/2014/main" id="{C49D6C63-43BF-19C1-8DB6-3E40F02B8E7F}"/>
              </a:ext>
            </a:extLst>
          </p:cNvPr>
          <p:cNvCxnSpPr>
            <a:cxnSpLocks/>
          </p:cNvCxnSpPr>
          <p:nvPr/>
        </p:nvCxnSpPr>
        <p:spPr>
          <a:xfrm>
            <a:off x="0" y="920633"/>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 name="文本框 14">
            <a:extLst>
              <a:ext uri="{FF2B5EF4-FFF2-40B4-BE49-F238E27FC236}">
                <a16:creationId xmlns:a16="http://schemas.microsoft.com/office/drawing/2014/main" id="{5F40857B-F45A-0A2A-2D69-AFDD9366AAB8}"/>
              </a:ext>
            </a:extLst>
          </p:cNvPr>
          <p:cNvSpPr txBox="1"/>
          <p:nvPr/>
        </p:nvSpPr>
        <p:spPr>
          <a:xfrm>
            <a:off x="189769" y="173966"/>
            <a:ext cx="523781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Video captured by microscopy</a:t>
            </a:r>
          </a:p>
        </p:txBody>
      </p:sp>
      <p:sp>
        <p:nvSpPr>
          <p:cNvPr id="7" name="文本框 6">
            <a:extLst>
              <a:ext uri="{FF2B5EF4-FFF2-40B4-BE49-F238E27FC236}">
                <a16:creationId xmlns:a16="http://schemas.microsoft.com/office/drawing/2014/main" id="{D4AB2693-1DBC-1654-EC3D-EDC0F190EA64}"/>
              </a:ext>
            </a:extLst>
          </p:cNvPr>
          <p:cNvSpPr txBox="1"/>
          <p:nvPr/>
        </p:nvSpPr>
        <p:spPr>
          <a:xfrm>
            <a:off x="5163284" y="1105447"/>
            <a:ext cx="1910013" cy="369332"/>
          </a:xfrm>
          <a:prstGeom prst="rect">
            <a:avLst/>
          </a:prstGeom>
          <a:noFill/>
        </p:spPr>
        <p:txBody>
          <a:bodyPr wrap="square" rtlCol="0">
            <a:spAutoFit/>
          </a:bodyPr>
          <a:lstStyle/>
          <a:p>
            <a:r>
              <a:rPr lang="en-US" altLang="zh-CN" b="1" dirty="0">
                <a:solidFill>
                  <a:srgbClr val="A4C1CE"/>
                </a:solidFill>
                <a:latin typeface="Times New Roman" panose="02020603050405020304" pitchFamily="18" charset="0"/>
                <a:cs typeface="Times New Roman" panose="02020603050405020304" pitchFamily="18" charset="0"/>
              </a:rPr>
              <a:t>NoRW-0.05mL/h</a:t>
            </a:r>
            <a:endParaRPr lang="zh-CN" altLang="en-US" b="1" dirty="0">
              <a:solidFill>
                <a:srgbClr val="A4C1CE"/>
              </a:solidFill>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AED14B9B-8BAD-E2DC-32F1-7060E98A351C}"/>
              </a:ext>
            </a:extLst>
          </p:cNvPr>
          <p:cNvSpPr txBox="1"/>
          <p:nvPr/>
        </p:nvSpPr>
        <p:spPr>
          <a:xfrm>
            <a:off x="1339304" y="1072441"/>
            <a:ext cx="1680641" cy="369332"/>
          </a:xfrm>
          <a:prstGeom prst="rect">
            <a:avLst/>
          </a:prstGeom>
          <a:noFill/>
        </p:spPr>
        <p:txBody>
          <a:bodyPr wrap="square" rtlCol="0">
            <a:spAutoFit/>
          </a:bodyPr>
          <a:lstStyle/>
          <a:p>
            <a:r>
              <a:rPr lang="en-US" altLang="zh-CN" b="1" dirty="0">
                <a:solidFill>
                  <a:srgbClr val="E39C5C"/>
                </a:solidFill>
                <a:latin typeface="Times New Roman" panose="02020603050405020304" pitchFamily="18" charset="0"/>
                <a:cs typeface="Times New Roman" panose="02020603050405020304" pitchFamily="18" charset="0"/>
              </a:rPr>
              <a:t>RW-0.05mL/h</a:t>
            </a:r>
            <a:endParaRPr lang="zh-CN" altLang="en-US" b="1" dirty="0">
              <a:solidFill>
                <a:srgbClr val="E39C5C"/>
              </a:solidFill>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19" name="Rectangle 18">
                <a:extLst>
                  <a:ext uri="{FF2B5EF4-FFF2-40B4-BE49-F238E27FC236}">
                    <a16:creationId xmlns:a16="http://schemas.microsoft.com/office/drawing/2014/main" id="{A60C437D-9817-4475-8AAA-5DED73337734}"/>
                  </a:ext>
                </a:extLst>
              </p:cNvPr>
              <p:cNvSpPr/>
              <p:nvPr/>
            </p:nvSpPr>
            <p:spPr>
              <a:xfrm>
                <a:off x="5499424" y="4247769"/>
                <a:ext cx="97815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0" i="0" smtClean="0">
                          <a:solidFill>
                            <a:schemeClr val="tx1"/>
                          </a:solidFill>
                          <a:effectLst>
                            <a:outerShdw blurRad="38100" dist="38100" dir="2700000" algn="tl">
                              <a:srgbClr val="000000">
                                <a:alpha val="43137"/>
                              </a:srgbClr>
                            </a:outerShdw>
                          </a:effectLst>
                          <a:latin typeface="Cambria Math" panose="02040503050406030204" pitchFamily="18" charset="0"/>
                        </a:rPr>
                        <m:t>0.5 </m:t>
                      </m:r>
                      <m:r>
                        <m:rPr>
                          <m:sty m:val="p"/>
                        </m:rPr>
                        <a:rPr lang="en-US" b="0" i="0" smtClean="0">
                          <a:solidFill>
                            <a:schemeClr val="tx1"/>
                          </a:solidFill>
                          <a:effectLst>
                            <a:outerShdw blurRad="38100" dist="38100" dir="2700000" algn="tl">
                              <a:srgbClr val="000000">
                                <a:alpha val="43137"/>
                              </a:srgbClr>
                            </a:outerShdw>
                          </a:effectLst>
                          <a:latin typeface="Cambria Math" panose="02040503050406030204" pitchFamily="18" charset="0"/>
                        </a:rPr>
                        <m:t>mm</m:t>
                      </m:r>
                    </m:oMath>
                  </m:oMathPara>
                </a14:m>
                <a:endParaRPr lang="en-US" dirty="0">
                  <a:solidFill>
                    <a:schemeClr val="tx1"/>
                  </a:solidFill>
                  <a:effectLst>
                    <a:outerShdw blurRad="38100" dist="38100" dir="2700000" algn="tl">
                      <a:srgbClr val="000000">
                        <a:alpha val="43137"/>
                      </a:srgbClr>
                    </a:outerShdw>
                  </a:effectLst>
                </a:endParaRPr>
              </a:p>
            </p:txBody>
          </p:sp>
        </mc:Choice>
        <mc:Fallback xmlns="">
          <p:sp>
            <p:nvSpPr>
              <p:cNvPr id="19" name="Rectangle 18">
                <a:extLst>
                  <a:ext uri="{FF2B5EF4-FFF2-40B4-BE49-F238E27FC236}">
                    <a16:creationId xmlns:a16="http://schemas.microsoft.com/office/drawing/2014/main" id="{A60C437D-9817-4475-8AAA-5DED73337734}"/>
                  </a:ext>
                </a:extLst>
              </p:cNvPr>
              <p:cNvSpPr>
                <a:spLocks noRot="1" noChangeAspect="1" noMove="1" noResize="1" noEditPoints="1" noAdjustHandles="1" noChangeArrowheads="1" noChangeShapeType="1" noTextEdit="1"/>
              </p:cNvSpPr>
              <p:nvPr/>
            </p:nvSpPr>
            <p:spPr>
              <a:xfrm>
                <a:off x="5499424" y="4247769"/>
                <a:ext cx="978153" cy="369332"/>
              </a:xfrm>
              <a:prstGeom prst="rect">
                <a:avLst/>
              </a:prstGeom>
              <a:blipFill>
                <a:blip r:embed="rId4"/>
                <a:stretch>
                  <a:fillRect b="-1667"/>
                </a:stretch>
              </a:blipFill>
            </p:spPr>
            <p:txBody>
              <a:bodyPr/>
              <a:lstStyle/>
              <a:p>
                <a:r>
                  <a:rPr lang="zh-CN" altLang="en-US">
                    <a:noFill/>
                  </a:rPr>
                  <a:t> </a:t>
                </a:r>
              </a:p>
            </p:txBody>
          </p:sp>
        </mc:Fallback>
      </mc:AlternateContent>
      <p:cxnSp>
        <p:nvCxnSpPr>
          <p:cNvPr id="21" name="Straight Arrow Connector 20">
            <a:extLst>
              <a:ext uri="{FF2B5EF4-FFF2-40B4-BE49-F238E27FC236}">
                <a16:creationId xmlns:a16="http://schemas.microsoft.com/office/drawing/2014/main" id="{B9F0FD84-C598-4457-BC70-7266395CC834}"/>
              </a:ext>
            </a:extLst>
          </p:cNvPr>
          <p:cNvCxnSpPr>
            <a:cxnSpLocks/>
          </p:cNvCxnSpPr>
          <p:nvPr/>
        </p:nvCxnSpPr>
        <p:spPr>
          <a:xfrm>
            <a:off x="5016951" y="4288624"/>
            <a:ext cx="1943100" cy="0"/>
          </a:xfrm>
          <a:prstGeom prst="straightConnector1">
            <a:avLst/>
          </a:prstGeom>
          <a:ln w="25400">
            <a:solidFill>
              <a:schemeClr val="tx1"/>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60" name="Rectangle 1">
            <a:extLst>
              <a:ext uri="{FF2B5EF4-FFF2-40B4-BE49-F238E27FC236}">
                <a16:creationId xmlns:a16="http://schemas.microsoft.com/office/drawing/2014/main" id="{CA643954-F874-4147-98DA-9B637CB9193E}"/>
              </a:ext>
            </a:extLst>
          </p:cNvPr>
          <p:cNvSpPr>
            <a:spLocks noChangeArrowheads="1"/>
          </p:cNvSpPr>
          <p:nvPr/>
        </p:nvSpPr>
        <p:spPr bwMode="auto">
          <a:xfrm>
            <a:off x="1248888" y="5986379"/>
            <a:ext cx="429118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ctr"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 degraded dissolved toluene</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342900" lvl="0" indent="-342900" algn="ctr" eaLnBrk="0" fontAlgn="base" hangingPunct="0">
              <a:spcBef>
                <a:spcPct val="0"/>
              </a:spcBef>
              <a:spcAft>
                <a:spcPct val="0"/>
              </a:spcAft>
              <a:buFont typeface="Wingdings" panose="05000000000000000000" pitchFamily="2" charset="2"/>
              <a:buChar char="ü"/>
            </a:pPr>
            <a:r>
              <a:rPr lang="en-US" altLang="zh-CN" sz="2000" dirty="0">
                <a:latin typeface="Times New Roman" panose="02020603050405020304" pitchFamily="18" charset="0"/>
                <a:cs typeface="Times New Roman" panose="02020603050405020304" pitchFamily="18" charset="0"/>
              </a:rPr>
              <a:t>Flow refresh </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concentration gradient</a:t>
            </a:r>
            <a:endPar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EF851A7E-FA94-4470-BA29-B2439FDCF3BE}"/>
              </a:ext>
            </a:extLst>
          </p:cNvPr>
          <p:cNvSpPr txBox="1"/>
          <p:nvPr/>
        </p:nvSpPr>
        <p:spPr>
          <a:xfrm>
            <a:off x="106875" y="1468218"/>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Bacteria</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dirty="0">
              <a:solidFill>
                <a:srgbClr val="FF0000"/>
              </a:solidFill>
              <a:latin typeface="Times New Roman" panose="02020603050405020304" pitchFamily="18" charset="0"/>
              <a:cs typeface="Times New Roman" panose="02020603050405020304" pitchFamily="18" charset="0"/>
            </a:endParaRPr>
          </a:p>
        </p:txBody>
      </p:sp>
      <p:sp>
        <p:nvSpPr>
          <p:cNvPr id="20" name="文本框 19">
            <a:extLst>
              <a:ext uri="{FF2B5EF4-FFF2-40B4-BE49-F238E27FC236}">
                <a16:creationId xmlns:a16="http://schemas.microsoft.com/office/drawing/2014/main" id="{A9324AEA-FB2A-4E14-B038-F632D1730C63}"/>
              </a:ext>
            </a:extLst>
          </p:cNvPr>
          <p:cNvSpPr txBox="1"/>
          <p:nvPr/>
        </p:nvSpPr>
        <p:spPr>
          <a:xfrm>
            <a:off x="100820" y="1763752"/>
            <a:ext cx="140942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Flow</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b="1" dirty="0">
              <a:solidFill>
                <a:srgbClr val="FF0000"/>
              </a:solidFill>
              <a:latin typeface="Times New Roman" panose="02020603050405020304" pitchFamily="18" charset="0"/>
              <a:cs typeface="Times New Roman" panose="02020603050405020304" pitchFamily="18" charset="0"/>
            </a:endParaRPr>
          </a:p>
        </p:txBody>
      </p:sp>
      <p:sp>
        <p:nvSpPr>
          <p:cNvPr id="22" name="文本框 21">
            <a:extLst>
              <a:ext uri="{FF2B5EF4-FFF2-40B4-BE49-F238E27FC236}">
                <a16:creationId xmlns:a16="http://schemas.microsoft.com/office/drawing/2014/main" id="{EE7C5912-C5B9-43EF-879B-F227816D221F}"/>
              </a:ext>
            </a:extLst>
          </p:cNvPr>
          <p:cNvSpPr txBox="1"/>
          <p:nvPr/>
        </p:nvSpPr>
        <p:spPr>
          <a:xfrm>
            <a:off x="3959605" y="1428269"/>
            <a:ext cx="134546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Bacteria </a:t>
            </a:r>
            <a:r>
              <a:rPr lang="en-US" altLang="zh-CN" b="1" dirty="0">
                <a:solidFill>
                  <a:srgbClr val="00B050"/>
                </a:solidFill>
                <a:cs typeface="Times New Roman" panose="02020603050405020304" pitchFamily="18" charset="0"/>
              </a:rPr>
              <a:t>X</a:t>
            </a:r>
            <a:endParaRPr lang="en-US" dirty="0">
              <a:solidFill>
                <a:srgbClr val="FF0000"/>
              </a:solidFill>
              <a:latin typeface="Times New Roman" panose="02020603050405020304" pitchFamily="18" charset="0"/>
              <a:cs typeface="Times New Roman" panose="02020603050405020304" pitchFamily="18" charset="0"/>
            </a:endParaRPr>
          </a:p>
        </p:txBody>
      </p:sp>
      <p:sp>
        <p:nvSpPr>
          <p:cNvPr id="23" name="文本框 22">
            <a:extLst>
              <a:ext uri="{FF2B5EF4-FFF2-40B4-BE49-F238E27FC236}">
                <a16:creationId xmlns:a16="http://schemas.microsoft.com/office/drawing/2014/main" id="{F9658004-E55A-48A4-B40F-1876CB016D5D}"/>
              </a:ext>
            </a:extLst>
          </p:cNvPr>
          <p:cNvSpPr txBox="1"/>
          <p:nvPr/>
        </p:nvSpPr>
        <p:spPr>
          <a:xfrm>
            <a:off x="3953550" y="1723803"/>
            <a:ext cx="134546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Flow</a:t>
            </a:r>
            <a:r>
              <a:rPr lang="en-US" dirty="0">
                <a:solidFill>
                  <a:schemeClr val="bg1"/>
                </a:solidFill>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b="1" dirty="0">
              <a:cs typeface="Times New Roman" panose="02020603050405020304" pitchFamily="18" charset="0"/>
            </a:endParaRPr>
          </a:p>
        </p:txBody>
      </p:sp>
      <p:sp>
        <p:nvSpPr>
          <p:cNvPr id="28" name="TextBox 33">
            <a:extLst>
              <a:ext uri="{FF2B5EF4-FFF2-40B4-BE49-F238E27FC236}">
                <a16:creationId xmlns:a16="http://schemas.microsoft.com/office/drawing/2014/main" id="{241E8A3B-7CF6-41FC-8F02-3B31D87D32A5}"/>
              </a:ext>
            </a:extLst>
          </p:cNvPr>
          <p:cNvSpPr txBox="1"/>
          <p:nvPr/>
        </p:nvSpPr>
        <p:spPr>
          <a:xfrm>
            <a:off x="1420816" y="1460485"/>
            <a:ext cx="998537"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30" name="TextBox 33">
            <a:extLst>
              <a:ext uri="{FF2B5EF4-FFF2-40B4-BE49-F238E27FC236}">
                <a16:creationId xmlns:a16="http://schemas.microsoft.com/office/drawing/2014/main" id="{EE494B2E-DD5F-4695-8843-A57DBB167945}"/>
              </a:ext>
            </a:extLst>
          </p:cNvPr>
          <p:cNvSpPr txBox="1"/>
          <p:nvPr/>
        </p:nvSpPr>
        <p:spPr>
          <a:xfrm>
            <a:off x="5540073" y="1419717"/>
            <a:ext cx="1041420"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9" name="箭头: 右 8">
            <a:extLst>
              <a:ext uri="{FF2B5EF4-FFF2-40B4-BE49-F238E27FC236}">
                <a16:creationId xmlns:a16="http://schemas.microsoft.com/office/drawing/2014/main" id="{42F17E4E-D08A-47C3-908C-60FDEDA1DB2B}"/>
              </a:ext>
            </a:extLst>
          </p:cNvPr>
          <p:cNvSpPr/>
          <p:nvPr/>
        </p:nvSpPr>
        <p:spPr>
          <a:xfrm>
            <a:off x="371415" y="4813628"/>
            <a:ext cx="746670" cy="400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Flow</a:t>
            </a:r>
          </a:p>
        </p:txBody>
      </p:sp>
      <p:sp>
        <p:nvSpPr>
          <p:cNvPr id="32" name="箭头: 右 31">
            <a:extLst>
              <a:ext uri="{FF2B5EF4-FFF2-40B4-BE49-F238E27FC236}">
                <a16:creationId xmlns:a16="http://schemas.microsoft.com/office/drawing/2014/main" id="{868AC302-54DB-452B-B6E2-E3D58C6B9EBB}"/>
              </a:ext>
            </a:extLst>
          </p:cNvPr>
          <p:cNvSpPr/>
          <p:nvPr/>
        </p:nvSpPr>
        <p:spPr>
          <a:xfrm>
            <a:off x="4375300" y="4617101"/>
            <a:ext cx="745677" cy="400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Flow</a:t>
            </a:r>
          </a:p>
        </p:txBody>
      </p:sp>
      <p:sp>
        <p:nvSpPr>
          <p:cNvPr id="42" name="文本框 9">
            <a:extLst>
              <a:ext uri="{FF2B5EF4-FFF2-40B4-BE49-F238E27FC236}">
                <a16:creationId xmlns:a16="http://schemas.microsoft.com/office/drawing/2014/main" id="{404C8517-12DA-4E40-8068-4EFD3F31FE5A}"/>
              </a:ext>
            </a:extLst>
          </p:cNvPr>
          <p:cNvSpPr txBox="1"/>
          <p:nvPr/>
        </p:nvSpPr>
        <p:spPr>
          <a:xfrm>
            <a:off x="9365962" y="1099785"/>
            <a:ext cx="1486734" cy="369332"/>
          </a:xfrm>
          <a:prstGeom prst="rect">
            <a:avLst/>
          </a:prstGeom>
          <a:noFill/>
        </p:spPr>
        <p:txBody>
          <a:bodyPr wrap="square" rtlCol="0">
            <a:spAutoFit/>
          </a:bodyPr>
          <a:lstStyle/>
          <a:p>
            <a:r>
              <a:rPr lang="en-US" altLang="zh-CN" b="1" dirty="0">
                <a:solidFill>
                  <a:srgbClr val="A89D3C"/>
                </a:solidFill>
                <a:latin typeface="Times New Roman" panose="02020603050405020304" pitchFamily="18" charset="0"/>
                <a:cs typeface="Times New Roman" panose="02020603050405020304" pitchFamily="18" charset="0"/>
              </a:rPr>
              <a:t>RW-0 mL/h</a:t>
            </a:r>
            <a:endParaRPr lang="zh-CN" altLang="en-US" b="1" dirty="0">
              <a:solidFill>
                <a:srgbClr val="A89D3C"/>
              </a:solidFill>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E02E6470-7ED8-43C4-85BC-DFE29EED9353}"/>
              </a:ext>
            </a:extLst>
          </p:cNvPr>
          <p:cNvSpPr txBox="1"/>
          <p:nvPr/>
        </p:nvSpPr>
        <p:spPr>
          <a:xfrm>
            <a:off x="8127800" y="1454852"/>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Bacteria</a:t>
            </a:r>
            <a:r>
              <a:rPr lang="en-US" dirty="0">
                <a:latin typeface="Times New Roman" panose="02020603050405020304" pitchFamily="18" charset="0"/>
                <a:cs typeface="Times New Roman" panose="02020603050405020304" pitchFamily="18" charset="0"/>
              </a:rPr>
              <a:t> </a:t>
            </a:r>
            <a:r>
              <a:rPr lang="zh-CN" altLang="en-US" dirty="0">
                <a:solidFill>
                  <a:srgbClr val="FF0000"/>
                </a:solidFill>
                <a:latin typeface="Times New Roman" panose="02020603050405020304" pitchFamily="18" charset="0"/>
                <a:cs typeface="Times New Roman" panose="02020603050405020304" pitchFamily="18" charset="0"/>
              </a:rPr>
              <a:t>✔</a:t>
            </a:r>
            <a:endParaRPr lang="en-US" dirty="0">
              <a:solidFill>
                <a:srgbClr val="FF0000"/>
              </a:solidFill>
              <a:cs typeface="Times New Roman" panose="02020603050405020304" pitchFamily="18" charset="0"/>
            </a:endParaRPr>
          </a:p>
        </p:txBody>
      </p:sp>
      <p:sp>
        <p:nvSpPr>
          <p:cNvPr id="25" name="文本框 24">
            <a:extLst>
              <a:ext uri="{FF2B5EF4-FFF2-40B4-BE49-F238E27FC236}">
                <a16:creationId xmlns:a16="http://schemas.microsoft.com/office/drawing/2014/main" id="{2BF6910F-99FC-4EF9-B5DB-566D12E87F65}"/>
              </a:ext>
            </a:extLst>
          </p:cNvPr>
          <p:cNvSpPr txBox="1"/>
          <p:nvPr/>
        </p:nvSpPr>
        <p:spPr>
          <a:xfrm>
            <a:off x="8121745" y="1750386"/>
            <a:ext cx="1345464"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Flow</a:t>
            </a:r>
            <a:r>
              <a:rPr lang="en-US" dirty="0">
                <a:latin typeface="Times New Roman" panose="02020603050405020304" pitchFamily="18" charset="0"/>
                <a:cs typeface="Times New Roman" panose="02020603050405020304" pitchFamily="18" charset="0"/>
              </a:rPr>
              <a:t>      </a:t>
            </a:r>
            <a:r>
              <a:rPr lang="en-US" altLang="zh-CN" b="1" dirty="0">
                <a:solidFill>
                  <a:srgbClr val="00B050"/>
                </a:solidFill>
                <a:cs typeface="Times New Roman" panose="02020603050405020304" pitchFamily="18" charset="0"/>
              </a:rPr>
              <a:t>X</a:t>
            </a:r>
            <a:endParaRPr lang="en-US" b="1" dirty="0">
              <a:solidFill>
                <a:srgbClr val="00B050"/>
              </a:solidFill>
              <a:cs typeface="Times New Roman" panose="02020603050405020304" pitchFamily="18" charset="0"/>
            </a:endParaRPr>
          </a:p>
        </p:txBody>
      </p:sp>
      <p:sp>
        <p:nvSpPr>
          <p:cNvPr id="31" name="TextBox 33">
            <a:extLst>
              <a:ext uri="{FF2B5EF4-FFF2-40B4-BE49-F238E27FC236}">
                <a16:creationId xmlns:a16="http://schemas.microsoft.com/office/drawing/2014/main" id="{AF81668B-996C-4FAD-AFC5-F54378740D79}"/>
              </a:ext>
            </a:extLst>
          </p:cNvPr>
          <p:cNvSpPr txBox="1"/>
          <p:nvPr/>
        </p:nvSpPr>
        <p:spPr>
          <a:xfrm>
            <a:off x="9646508" y="1476457"/>
            <a:ext cx="1020834"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8" name="矩形 7">
            <a:extLst>
              <a:ext uri="{FF2B5EF4-FFF2-40B4-BE49-F238E27FC236}">
                <a16:creationId xmlns:a16="http://schemas.microsoft.com/office/drawing/2014/main" id="{A3336FCF-63C6-4AE4-B1A5-74C06BFEDDF2}"/>
              </a:ext>
            </a:extLst>
          </p:cNvPr>
          <p:cNvSpPr/>
          <p:nvPr/>
        </p:nvSpPr>
        <p:spPr>
          <a:xfrm>
            <a:off x="7324825" y="6095991"/>
            <a:ext cx="1229825" cy="646331"/>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T</a:t>
            </a:r>
            <a:r>
              <a:rPr lang="zh-CN" altLang="zh-CN" dirty="0">
                <a:latin typeface="Times New Roman" panose="02020603050405020304" pitchFamily="18" charset="0"/>
                <a:cs typeface="Times New Roman" panose="02020603050405020304" pitchFamily="18" charset="0"/>
              </a:rPr>
              <a:t>oluene dissolution</a:t>
            </a:r>
            <a:r>
              <a:rPr lang="en-US" altLang="zh-CN" dirty="0">
                <a:latin typeface="Times New Roman" panose="02020603050405020304" pitchFamily="18" charset="0"/>
                <a:cs typeface="Times New Roman" panose="02020603050405020304" pitchFamily="18" charset="0"/>
              </a:rPr>
              <a:t> </a:t>
            </a:r>
            <a:endParaRPr lang="en-US" dirty="0"/>
          </a:p>
        </p:txBody>
      </p:sp>
      <p:sp>
        <p:nvSpPr>
          <p:cNvPr id="11" name="矩形 10">
            <a:extLst>
              <a:ext uri="{FF2B5EF4-FFF2-40B4-BE49-F238E27FC236}">
                <a16:creationId xmlns:a16="http://schemas.microsoft.com/office/drawing/2014/main" id="{31CE987C-4BD3-400D-9F83-D9D8A99B49AB}"/>
              </a:ext>
            </a:extLst>
          </p:cNvPr>
          <p:cNvSpPr/>
          <p:nvPr/>
        </p:nvSpPr>
        <p:spPr>
          <a:xfrm>
            <a:off x="5708076" y="5986379"/>
            <a:ext cx="1229824" cy="369332"/>
          </a:xfrm>
          <a:prstGeom prst="rect">
            <a:avLst/>
          </a:prstGeom>
        </p:spPr>
        <p:txBody>
          <a:bodyPr wrap="none">
            <a:spAutoFit/>
          </a:bodyPr>
          <a:lstStyle/>
          <a:p>
            <a:r>
              <a:rPr lang="en-US" altLang="zh-CN" dirty="0">
                <a:latin typeface="Times New Roman" panose="02020603050405020304" pitchFamily="18" charset="0"/>
                <a:cs typeface="Times New Roman" panose="02020603050405020304" pitchFamily="18" charset="0"/>
              </a:rPr>
              <a:t>A</a:t>
            </a:r>
            <a:r>
              <a:rPr lang="zh-CN" altLang="zh-CN" dirty="0">
                <a:latin typeface="Times New Roman" panose="02020603050405020304" pitchFamily="18" charset="0"/>
                <a:cs typeface="Times New Roman" panose="02020603050405020304" pitchFamily="18" charset="0"/>
              </a:rPr>
              <a:t>ccelerat</a:t>
            </a:r>
            <a:r>
              <a:rPr lang="en-US" altLang="zh-CN" dirty="0">
                <a:latin typeface="Times New Roman" panose="02020603050405020304" pitchFamily="18" charset="0"/>
                <a:cs typeface="Times New Roman" panose="02020603050405020304" pitchFamily="18" charset="0"/>
              </a:rPr>
              <a:t>e</a:t>
            </a:r>
            <a:r>
              <a:rPr lang="zh-CN" altLang="zh-CN" dirty="0">
                <a:latin typeface="Times New Roman" panose="02020603050405020304" pitchFamily="18" charset="0"/>
                <a:cs typeface="Times New Roman" panose="02020603050405020304" pitchFamily="18" charset="0"/>
              </a:rPr>
              <a:t> </a:t>
            </a:r>
            <a:endParaRPr lang="en-US" dirty="0"/>
          </a:p>
        </p:txBody>
      </p:sp>
      <p:sp>
        <p:nvSpPr>
          <p:cNvPr id="34" name="箭头: 右 33">
            <a:extLst>
              <a:ext uri="{FF2B5EF4-FFF2-40B4-BE49-F238E27FC236}">
                <a16:creationId xmlns:a16="http://schemas.microsoft.com/office/drawing/2014/main" id="{9E73FEF4-7F3C-405C-AB5C-59E75C228837}"/>
              </a:ext>
            </a:extLst>
          </p:cNvPr>
          <p:cNvSpPr/>
          <p:nvPr/>
        </p:nvSpPr>
        <p:spPr>
          <a:xfrm>
            <a:off x="5540073" y="6219102"/>
            <a:ext cx="1551714" cy="400110"/>
          </a:xfrm>
          <a:prstGeom prst="rightArrow">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Slide Number Placeholder 2">
            <a:extLst>
              <a:ext uri="{FF2B5EF4-FFF2-40B4-BE49-F238E27FC236}">
                <a16:creationId xmlns:a16="http://schemas.microsoft.com/office/drawing/2014/main" id="{C6061767-3530-427F-83A0-EC89B5A37C9A}"/>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6</a:t>
            </a:fld>
            <a:r>
              <a:rPr lang="en-US" sz="1800" dirty="0">
                <a:solidFill>
                  <a:schemeClr val="tx1"/>
                </a:solidFill>
                <a:effectLst>
                  <a:outerShdw blurRad="38100" dist="38100" dir="2700000" algn="tl">
                    <a:srgbClr val="000000">
                      <a:alpha val="43137"/>
                    </a:srgbClr>
                  </a:outerShdw>
                </a:effectLst>
              </a:rPr>
              <a:t>/14</a:t>
            </a:r>
          </a:p>
        </p:txBody>
      </p:sp>
      <p:pic>
        <p:nvPicPr>
          <p:cNvPr id="35" name="Picture 2" descr="Accueil - Géosciences Rennes">
            <a:extLst>
              <a:ext uri="{FF2B5EF4-FFF2-40B4-BE49-F238E27FC236}">
                <a16:creationId xmlns:a16="http://schemas.microsoft.com/office/drawing/2014/main" id="{6B3C8703-4304-4DF8-9B22-8E237E442F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21">
            <a:extLst>
              <a:ext uri="{FF2B5EF4-FFF2-40B4-BE49-F238E27FC236}">
                <a16:creationId xmlns:a16="http://schemas.microsoft.com/office/drawing/2014/main" id="{4F507165-76EE-41F4-BCD1-EAFECC6299AA}"/>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38" name="矩形 37">
            <a:extLst>
              <a:ext uri="{FF2B5EF4-FFF2-40B4-BE49-F238E27FC236}">
                <a16:creationId xmlns:a16="http://schemas.microsoft.com/office/drawing/2014/main" id="{16B10ACF-D3D3-43D4-AD38-C25DCED2C9E9}"/>
              </a:ext>
            </a:extLst>
          </p:cNvPr>
          <p:cNvSpPr/>
          <p:nvPr/>
        </p:nvSpPr>
        <p:spPr>
          <a:xfrm>
            <a:off x="9601865" y="5841343"/>
            <a:ext cx="2590135" cy="584775"/>
          </a:xfrm>
          <a:prstGeom prst="rect">
            <a:avLst/>
          </a:prstGeom>
          <a:solidFill>
            <a:schemeClr val="accent1">
              <a:lumMod val="20000"/>
              <a:lumOff val="80000"/>
            </a:schemeClr>
          </a:solidFill>
        </p:spPr>
        <p:txBody>
          <a:bodyPr wrap="square">
            <a:spAutoFit/>
          </a:bodyPr>
          <a:lstStyle/>
          <a:p>
            <a:r>
              <a:rPr lang="en-US" altLang="zh-CN" sz="1600" b="1" dirty="0">
                <a:latin typeface="Times New Roman" panose="02020603050405020304" pitchFamily="18" charset="0"/>
                <a:cs typeface="Times New Roman" panose="02020603050405020304" pitchFamily="18" charset="0"/>
              </a:rPr>
              <a:t>Note:</a:t>
            </a:r>
          </a:p>
          <a:p>
            <a:r>
              <a:rPr lang="en-US" altLang="zh-CN" sz="1600" dirty="0">
                <a:latin typeface="Times New Roman" panose="02020603050405020304" pitchFamily="18" charset="0"/>
                <a:cs typeface="Times New Roman" panose="02020603050405020304" pitchFamily="18" charset="0"/>
              </a:rPr>
              <a:t>T</a:t>
            </a:r>
            <a:r>
              <a:rPr lang="zh-CN" altLang="zh-CN" sz="1600" dirty="0">
                <a:latin typeface="Times New Roman" panose="02020603050405020304" pitchFamily="18" charset="0"/>
                <a:cs typeface="Times New Roman" panose="02020603050405020304" pitchFamily="18" charset="0"/>
              </a:rPr>
              <a:t>oluene </a:t>
            </a:r>
            <a:r>
              <a:rPr lang="en-US" altLang="zh-CN" sz="1600" dirty="0">
                <a:latin typeface="Times New Roman" panose="02020603050405020304" pitchFamily="18" charset="0"/>
                <a:cs typeface="Times New Roman" panose="02020603050405020304" pitchFamily="18" charset="0"/>
              </a:rPr>
              <a:t>solubility:~0.53 g/L </a:t>
            </a:r>
            <a:endParaRPr lang="en-US" sz="1600" dirty="0"/>
          </a:p>
        </p:txBody>
      </p:sp>
      <p:sp>
        <p:nvSpPr>
          <p:cNvPr id="56" name="矩形 55">
            <a:extLst>
              <a:ext uri="{FF2B5EF4-FFF2-40B4-BE49-F238E27FC236}">
                <a16:creationId xmlns:a16="http://schemas.microsoft.com/office/drawing/2014/main" id="{675EEAD9-6791-4831-AC34-453B9EF4CBBE}"/>
              </a:ext>
            </a:extLst>
          </p:cNvPr>
          <p:cNvSpPr/>
          <p:nvPr/>
        </p:nvSpPr>
        <p:spPr>
          <a:xfrm>
            <a:off x="-10689" y="5382421"/>
            <a:ext cx="2406428" cy="307777"/>
          </a:xfrm>
          <a:prstGeom prst="rect">
            <a:avLst/>
          </a:prstGeom>
        </p:spPr>
        <p:txBody>
          <a:bodyPr wrap="none">
            <a:spAutoFit/>
          </a:bodyPr>
          <a:lstStyle/>
          <a:p>
            <a:r>
              <a:rPr lang="en-US" altLang="zh-CN" sz="1400" dirty="0">
                <a:latin typeface="Times New Roman" panose="02020603050405020304" pitchFamily="18" charset="0"/>
                <a:cs typeface="Times New Roman" panose="02020603050405020304" pitchFamily="18" charset="0"/>
              </a:rPr>
              <a:t>P</a:t>
            </a:r>
            <a:r>
              <a:rPr lang="en-US" sz="1400" dirty="0">
                <a:latin typeface="Times New Roman" panose="02020603050405020304" pitchFamily="18" charset="0"/>
                <a:cs typeface="Times New Roman" panose="02020603050405020304" pitchFamily="18" charset="0"/>
              </a:rPr>
              <a:t>layback speed: 1 hour/second</a:t>
            </a:r>
          </a:p>
        </p:txBody>
      </p:sp>
    </p:spTree>
    <p:extLst>
      <p:ext uri="{BB962C8B-B14F-4D97-AF65-F5344CB8AC3E}">
        <p14:creationId xmlns:p14="http://schemas.microsoft.com/office/powerpoint/2010/main" val="3019573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箭头: 右 16">
            <a:extLst>
              <a:ext uri="{FF2B5EF4-FFF2-40B4-BE49-F238E27FC236}">
                <a16:creationId xmlns:a16="http://schemas.microsoft.com/office/drawing/2014/main" id="{A5249BF7-CC0C-44BF-A936-852AE5B84EBF}"/>
              </a:ext>
            </a:extLst>
          </p:cNvPr>
          <p:cNvSpPr/>
          <p:nvPr/>
        </p:nvSpPr>
        <p:spPr>
          <a:xfrm>
            <a:off x="4531593" y="1538867"/>
            <a:ext cx="720000" cy="369332"/>
          </a:xfrm>
          <a:prstGeom prst="rightArrow">
            <a:avLst>
              <a:gd name="adj1" fmla="val 39997"/>
              <a:gd name="adj2" fmla="val 80010"/>
            </a:avLst>
          </a:prstGeom>
          <a:solidFill>
            <a:srgbClr val="7A7A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文本框 17">
            <a:extLst>
              <a:ext uri="{FF2B5EF4-FFF2-40B4-BE49-F238E27FC236}">
                <a16:creationId xmlns:a16="http://schemas.microsoft.com/office/drawing/2014/main" id="{4810C6B7-6633-4469-A0FF-CE4B8AB55283}"/>
              </a:ext>
            </a:extLst>
          </p:cNvPr>
          <p:cNvSpPr txBox="1"/>
          <p:nvPr/>
        </p:nvSpPr>
        <p:spPr>
          <a:xfrm>
            <a:off x="7641718" y="1527676"/>
            <a:ext cx="1105162"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a:t>
            </a:r>
          </a:p>
        </p:txBody>
      </p:sp>
      <p:sp>
        <p:nvSpPr>
          <p:cNvPr id="19" name="箭头: 右 18">
            <a:extLst>
              <a:ext uri="{FF2B5EF4-FFF2-40B4-BE49-F238E27FC236}">
                <a16:creationId xmlns:a16="http://schemas.microsoft.com/office/drawing/2014/main" id="{997BC80F-1C44-46BA-9881-9EB0AC07BA36}"/>
              </a:ext>
            </a:extLst>
          </p:cNvPr>
          <p:cNvSpPr/>
          <p:nvPr/>
        </p:nvSpPr>
        <p:spPr>
          <a:xfrm>
            <a:off x="4531593" y="2402623"/>
            <a:ext cx="720000" cy="369332"/>
          </a:xfrm>
          <a:prstGeom prst="rightArrow">
            <a:avLst>
              <a:gd name="adj1" fmla="val 39997"/>
              <a:gd name="adj2" fmla="val 80010"/>
            </a:avLst>
          </a:prstGeom>
          <a:solidFill>
            <a:srgbClr val="A89D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箭头: 右 19">
            <a:extLst>
              <a:ext uri="{FF2B5EF4-FFF2-40B4-BE49-F238E27FC236}">
                <a16:creationId xmlns:a16="http://schemas.microsoft.com/office/drawing/2014/main" id="{E59CD88C-221D-4E72-96C8-0E45A032F78B}"/>
              </a:ext>
            </a:extLst>
          </p:cNvPr>
          <p:cNvSpPr/>
          <p:nvPr/>
        </p:nvSpPr>
        <p:spPr>
          <a:xfrm>
            <a:off x="4531593" y="2928643"/>
            <a:ext cx="720000" cy="369332"/>
          </a:xfrm>
          <a:prstGeom prst="rightArrow">
            <a:avLst>
              <a:gd name="adj1" fmla="val 39997"/>
              <a:gd name="adj2" fmla="val 80010"/>
            </a:avLst>
          </a:prstGeom>
          <a:solidFill>
            <a:srgbClr val="A4C1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箭头: 右 20">
            <a:extLst>
              <a:ext uri="{FF2B5EF4-FFF2-40B4-BE49-F238E27FC236}">
                <a16:creationId xmlns:a16="http://schemas.microsoft.com/office/drawing/2014/main" id="{2F046FF5-65F0-4EBD-8107-B1C930C2D55B}"/>
              </a:ext>
            </a:extLst>
          </p:cNvPr>
          <p:cNvSpPr/>
          <p:nvPr/>
        </p:nvSpPr>
        <p:spPr>
          <a:xfrm>
            <a:off x="4531593" y="3435968"/>
            <a:ext cx="720000" cy="369332"/>
          </a:xfrm>
          <a:prstGeom prst="rightArrow">
            <a:avLst>
              <a:gd name="adj1" fmla="val 39997"/>
              <a:gd name="adj2" fmla="val 80010"/>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文本框 21">
            <a:extLst>
              <a:ext uri="{FF2B5EF4-FFF2-40B4-BE49-F238E27FC236}">
                <a16:creationId xmlns:a16="http://schemas.microsoft.com/office/drawing/2014/main" id="{C80C9C74-CC2E-45D0-9C3C-48839146F051}"/>
              </a:ext>
            </a:extLst>
          </p:cNvPr>
          <p:cNvSpPr txBox="1"/>
          <p:nvPr/>
        </p:nvSpPr>
        <p:spPr>
          <a:xfrm>
            <a:off x="7066800" y="2302447"/>
            <a:ext cx="2254999"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Reaction      </a:t>
            </a:r>
            <a:endParaRPr lang="en-US" dirty="0">
              <a:latin typeface="Times New Roman" panose="02020603050405020304" pitchFamily="18" charset="0"/>
              <a:cs typeface="Times New Roman" panose="02020603050405020304" pitchFamily="18" charset="0"/>
            </a:endParaRPr>
          </a:p>
        </p:txBody>
      </p:sp>
      <p:sp>
        <p:nvSpPr>
          <p:cNvPr id="23" name="文本框 22">
            <a:extLst>
              <a:ext uri="{FF2B5EF4-FFF2-40B4-BE49-F238E27FC236}">
                <a16:creationId xmlns:a16="http://schemas.microsoft.com/office/drawing/2014/main" id="{6AA319EB-952C-430B-B881-572B53894B58}"/>
              </a:ext>
            </a:extLst>
          </p:cNvPr>
          <p:cNvSpPr txBox="1"/>
          <p:nvPr/>
        </p:nvSpPr>
        <p:spPr>
          <a:xfrm>
            <a:off x="7066800" y="2914921"/>
            <a:ext cx="2254999"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Advection</a:t>
            </a:r>
            <a:endParaRPr lang="en-US" dirty="0">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18D0E085-6BDD-4FCC-BA85-C653425A669F}"/>
              </a:ext>
            </a:extLst>
          </p:cNvPr>
          <p:cNvSpPr txBox="1"/>
          <p:nvPr/>
        </p:nvSpPr>
        <p:spPr>
          <a:xfrm>
            <a:off x="6488677" y="3468554"/>
            <a:ext cx="3346187"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Diffusion + </a:t>
            </a:r>
            <a:r>
              <a:rPr lang="en-US" altLang="zh-CN" dirty="0">
                <a:latin typeface="Times New Roman" panose="02020603050405020304" pitchFamily="18" charset="0"/>
                <a:cs typeface="Times New Roman" panose="02020603050405020304" pitchFamily="18" charset="0"/>
              </a:rPr>
              <a:t>Reaction + Advection</a:t>
            </a:r>
            <a:r>
              <a:rPr lang="en-US" dirty="0">
                <a:latin typeface="Times New Roman" panose="02020603050405020304" pitchFamily="18" charset="0"/>
                <a:cs typeface="Times New Roman" panose="02020603050405020304" pitchFamily="18" charset="0"/>
              </a:rPr>
              <a:t>            </a:t>
            </a:r>
          </a:p>
        </p:txBody>
      </p:sp>
      <p:cxnSp>
        <p:nvCxnSpPr>
          <p:cNvPr id="25" name="直接连接符 9">
            <a:extLst>
              <a:ext uri="{FF2B5EF4-FFF2-40B4-BE49-F238E27FC236}">
                <a16:creationId xmlns:a16="http://schemas.microsoft.com/office/drawing/2014/main" id="{8EA725CE-6BC9-4D35-AC59-714FB08EB19B}"/>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27">
            <a:extLst>
              <a:ext uri="{FF2B5EF4-FFF2-40B4-BE49-F238E27FC236}">
                <a16:creationId xmlns:a16="http://schemas.microsoft.com/office/drawing/2014/main" id="{EB52BF5D-AA7D-4626-8441-3094C0177ADA}"/>
              </a:ext>
            </a:extLst>
          </p:cNvPr>
          <p:cNvSpPr txBox="1"/>
          <p:nvPr/>
        </p:nvSpPr>
        <p:spPr>
          <a:xfrm>
            <a:off x="5227075" y="2922509"/>
            <a:ext cx="1910013" cy="369332"/>
          </a:xfrm>
          <a:prstGeom prst="rect">
            <a:avLst/>
          </a:prstGeom>
          <a:noFill/>
        </p:spPr>
        <p:txBody>
          <a:bodyPr wrap="square" rtlCol="0">
            <a:spAutoFit/>
          </a:bodyPr>
          <a:lstStyle/>
          <a:p>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sp>
        <p:nvSpPr>
          <p:cNvPr id="29" name="文本框 28">
            <a:extLst>
              <a:ext uri="{FF2B5EF4-FFF2-40B4-BE49-F238E27FC236}">
                <a16:creationId xmlns:a16="http://schemas.microsoft.com/office/drawing/2014/main" id="{7FEC4F7E-B417-48C2-9F7B-5249AA553BA8}"/>
              </a:ext>
            </a:extLst>
          </p:cNvPr>
          <p:cNvSpPr txBox="1"/>
          <p:nvPr/>
        </p:nvSpPr>
        <p:spPr>
          <a:xfrm>
            <a:off x="5247319" y="3418590"/>
            <a:ext cx="1232037" cy="369332"/>
          </a:xfrm>
          <a:prstGeom prst="rect">
            <a:avLst/>
          </a:prstGeom>
          <a:noFill/>
        </p:spPr>
        <p:txBody>
          <a:bodyPr wrap="square" rtlCol="0">
            <a:spAutoFit/>
          </a:bodyPr>
          <a:lstStyle/>
          <a:p>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sp>
        <p:nvSpPr>
          <p:cNvPr id="30" name="文本框 9">
            <a:extLst>
              <a:ext uri="{FF2B5EF4-FFF2-40B4-BE49-F238E27FC236}">
                <a16:creationId xmlns:a16="http://schemas.microsoft.com/office/drawing/2014/main" id="{2E74FDE2-843C-465D-9AF2-98D20846E107}"/>
              </a:ext>
            </a:extLst>
          </p:cNvPr>
          <p:cNvSpPr txBox="1"/>
          <p:nvPr/>
        </p:nvSpPr>
        <p:spPr>
          <a:xfrm>
            <a:off x="5256195" y="2380878"/>
            <a:ext cx="1552903" cy="369332"/>
          </a:xfrm>
          <a:prstGeom prst="rect">
            <a:avLst/>
          </a:prstGeom>
          <a:noFill/>
        </p:spPr>
        <p:txBody>
          <a:bodyPr wrap="square" rtlCol="0">
            <a:spAutoFit/>
          </a:bodyPr>
          <a:lstStyle/>
          <a:p>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p:txBody>
      </p:sp>
      <p:sp>
        <p:nvSpPr>
          <p:cNvPr id="31" name="文本框 30">
            <a:extLst>
              <a:ext uri="{FF2B5EF4-FFF2-40B4-BE49-F238E27FC236}">
                <a16:creationId xmlns:a16="http://schemas.microsoft.com/office/drawing/2014/main" id="{33401F0B-97E0-43B1-B4DD-BCEAA96A310C}"/>
              </a:ext>
            </a:extLst>
          </p:cNvPr>
          <p:cNvSpPr txBox="1"/>
          <p:nvPr/>
        </p:nvSpPr>
        <p:spPr>
          <a:xfrm>
            <a:off x="5223024" y="1526774"/>
            <a:ext cx="1910013" cy="369332"/>
          </a:xfrm>
          <a:prstGeom prst="rect">
            <a:avLst/>
          </a:prstGeom>
          <a:noFill/>
        </p:spPr>
        <p:txBody>
          <a:bodyPr wrap="square" rtlCol="0">
            <a:spAutoFit/>
          </a:bodyPr>
          <a:lstStyle/>
          <a:p>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p:txBody>
      </p:sp>
      <p:sp>
        <p:nvSpPr>
          <p:cNvPr id="37" name="文本框 36">
            <a:extLst>
              <a:ext uri="{FF2B5EF4-FFF2-40B4-BE49-F238E27FC236}">
                <a16:creationId xmlns:a16="http://schemas.microsoft.com/office/drawing/2014/main" id="{16145C73-9E74-46C1-A9C1-73BBCF71EB55}"/>
              </a:ext>
            </a:extLst>
          </p:cNvPr>
          <p:cNvSpPr txBox="1"/>
          <p:nvPr/>
        </p:nvSpPr>
        <p:spPr>
          <a:xfrm>
            <a:off x="5165132" y="996112"/>
            <a:ext cx="1160649"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Cases</a:t>
            </a:r>
            <a:endParaRPr lang="en-US" sz="2400" b="1" dirty="0">
              <a:latin typeface="Times New Roman" panose="02020603050405020304" pitchFamily="18" charset="0"/>
              <a:cs typeface="Times New Roman" panose="02020603050405020304" pitchFamily="18" charset="0"/>
            </a:endParaRPr>
          </a:p>
        </p:txBody>
      </p:sp>
      <p:sp>
        <p:nvSpPr>
          <p:cNvPr id="38" name="文本框 37">
            <a:extLst>
              <a:ext uri="{FF2B5EF4-FFF2-40B4-BE49-F238E27FC236}">
                <a16:creationId xmlns:a16="http://schemas.microsoft.com/office/drawing/2014/main" id="{922BD332-5488-4E46-9B30-40F7C4607CEB}"/>
              </a:ext>
            </a:extLst>
          </p:cNvPr>
          <p:cNvSpPr txBox="1"/>
          <p:nvPr/>
        </p:nvSpPr>
        <p:spPr>
          <a:xfrm>
            <a:off x="7360832" y="1027868"/>
            <a:ext cx="1583741"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Process</a:t>
            </a:r>
            <a:endParaRPr lang="en-US" sz="2400" b="1" dirty="0">
              <a:latin typeface="Times New Roman" panose="02020603050405020304" pitchFamily="18" charset="0"/>
              <a:cs typeface="Times New Roman" panose="02020603050405020304" pitchFamily="18" charset="0"/>
            </a:endParaRPr>
          </a:p>
        </p:txBody>
      </p:sp>
      <p:sp>
        <p:nvSpPr>
          <p:cNvPr id="39" name="文本框 38">
            <a:extLst>
              <a:ext uri="{FF2B5EF4-FFF2-40B4-BE49-F238E27FC236}">
                <a16:creationId xmlns:a16="http://schemas.microsoft.com/office/drawing/2014/main" id="{983167D3-DA66-4B72-B412-A43DD672378B}"/>
              </a:ext>
            </a:extLst>
          </p:cNvPr>
          <p:cNvSpPr txBox="1"/>
          <p:nvPr/>
        </p:nvSpPr>
        <p:spPr>
          <a:xfrm>
            <a:off x="117704" y="222754"/>
            <a:ext cx="5838596"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Quantitative and theoretical study</a:t>
            </a:r>
            <a:endParaRPr lang="en-US" sz="3200" dirty="0">
              <a:solidFill>
                <a:srgbClr val="4472C4">
                  <a:lumMod val="50000"/>
                </a:srgbClr>
              </a:solidFill>
              <a:latin typeface="Times New Roman" panose="02020603050405020304" pitchFamily="18" charset="0"/>
            </a:endParaRPr>
          </a:p>
        </p:txBody>
      </p:sp>
      <p:pic>
        <p:nvPicPr>
          <p:cNvPr id="40" name="图片 39">
            <a:extLst>
              <a:ext uri="{FF2B5EF4-FFF2-40B4-BE49-F238E27FC236}">
                <a16:creationId xmlns:a16="http://schemas.microsoft.com/office/drawing/2014/main" id="{46F0EF6F-B3FD-4856-A97C-2A15FE6CCAC7}"/>
              </a:ext>
            </a:extLst>
          </p:cNvPr>
          <p:cNvPicPr>
            <a:picLocks noChangeAspect="1"/>
          </p:cNvPicPr>
          <p:nvPr/>
        </p:nvPicPr>
        <p:blipFill>
          <a:blip r:embed="rId3"/>
          <a:stretch>
            <a:fillRect/>
          </a:stretch>
        </p:blipFill>
        <p:spPr>
          <a:xfrm>
            <a:off x="217327" y="1061028"/>
            <a:ext cx="4684306" cy="3511892"/>
          </a:xfrm>
          <a:prstGeom prst="rect">
            <a:avLst/>
          </a:prstGeom>
        </p:spPr>
      </p:pic>
      <p:pic>
        <p:nvPicPr>
          <p:cNvPr id="2" name="图片 1">
            <a:extLst>
              <a:ext uri="{FF2B5EF4-FFF2-40B4-BE49-F238E27FC236}">
                <a16:creationId xmlns:a16="http://schemas.microsoft.com/office/drawing/2014/main" id="{78770C06-CEBB-409D-A087-C5805FA3BFD3}"/>
              </a:ext>
            </a:extLst>
          </p:cNvPr>
          <p:cNvPicPr>
            <a:picLocks noChangeAspect="1"/>
          </p:cNvPicPr>
          <p:nvPr/>
        </p:nvPicPr>
        <p:blipFill>
          <a:blip r:embed="rId4"/>
          <a:stretch>
            <a:fillRect/>
          </a:stretch>
        </p:blipFill>
        <p:spPr>
          <a:xfrm>
            <a:off x="-63354" y="4690825"/>
            <a:ext cx="12192000" cy="2212294"/>
          </a:xfrm>
          <a:prstGeom prst="rect">
            <a:avLst/>
          </a:prstGeom>
        </p:spPr>
      </p:pic>
      <mc:AlternateContent xmlns:mc="http://schemas.openxmlformats.org/markup-compatibility/2006" xmlns:a14="http://schemas.microsoft.com/office/drawing/2010/main">
        <mc:Choice Requires="a14">
          <p:sp>
            <p:nvSpPr>
              <p:cNvPr id="3" name="矩形 2">
                <a:extLst>
                  <a:ext uri="{FF2B5EF4-FFF2-40B4-BE49-F238E27FC236}">
                    <a16:creationId xmlns:a16="http://schemas.microsoft.com/office/drawing/2014/main" id="{5A4C95F6-909C-4B18-BC1A-A1F45C1CAAC8}"/>
                  </a:ext>
                </a:extLst>
              </p:cNvPr>
              <p:cNvSpPr/>
              <p:nvPr/>
            </p:nvSpPr>
            <p:spPr>
              <a:xfrm>
                <a:off x="10407903" y="2049938"/>
                <a:ext cx="1816908"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i="1">
                          <a:latin typeface="Cambria Math" panose="02040503050406030204" pitchFamily="18" charset="0"/>
                        </a:rPr>
                        <m:t>−</m:t>
                      </m:r>
                      <m:r>
                        <a:rPr lang="en-US" altLang="zh-CN" i="1">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dirty="0"/>
              </a:p>
            </p:txBody>
          </p:sp>
        </mc:Choice>
        <mc:Fallback xmlns="">
          <p:sp>
            <p:nvSpPr>
              <p:cNvPr id="3" name="矩形 2">
                <a:extLst>
                  <a:ext uri="{FF2B5EF4-FFF2-40B4-BE49-F238E27FC236}">
                    <a16:creationId xmlns:a16="http://schemas.microsoft.com/office/drawing/2014/main" id="{5A4C95F6-909C-4B18-BC1A-A1F45C1CAAC8}"/>
                  </a:ext>
                </a:extLst>
              </p:cNvPr>
              <p:cNvSpPr>
                <a:spLocks noRot="1" noChangeAspect="1" noMove="1" noResize="1" noEditPoints="1" noAdjustHandles="1" noChangeArrowheads="1" noChangeShapeType="1" noTextEdit="1"/>
              </p:cNvSpPr>
              <p:nvPr/>
            </p:nvSpPr>
            <p:spPr>
              <a:xfrm>
                <a:off x="10407903" y="2049938"/>
                <a:ext cx="1816908" cy="648126"/>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矩形 32">
                <a:extLst>
                  <a:ext uri="{FF2B5EF4-FFF2-40B4-BE49-F238E27FC236}">
                    <a16:creationId xmlns:a16="http://schemas.microsoft.com/office/drawing/2014/main" id="{FA5AC2F5-04CF-4540-B3E7-723D40DE05EE}"/>
                  </a:ext>
                </a:extLst>
              </p:cNvPr>
              <p:cNvSpPr/>
              <p:nvPr/>
            </p:nvSpPr>
            <p:spPr>
              <a:xfrm>
                <a:off x="10929615" y="1373509"/>
                <a:ext cx="1266565"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b="0" i="1" smtClean="0">
                          <a:latin typeface="Cambria Math" panose="02040503050406030204" pitchFamily="18" charset="0"/>
                        </a:rPr>
                        <m:t>=0</m:t>
                      </m:r>
                    </m:oMath>
                  </m:oMathPara>
                </a14:m>
                <a:endParaRPr lang="en-US" dirty="0"/>
              </a:p>
            </p:txBody>
          </p:sp>
        </mc:Choice>
        <mc:Fallback xmlns="">
          <p:sp>
            <p:nvSpPr>
              <p:cNvPr id="33" name="矩形 32">
                <a:extLst>
                  <a:ext uri="{FF2B5EF4-FFF2-40B4-BE49-F238E27FC236}">
                    <a16:creationId xmlns:a16="http://schemas.microsoft.com/office/drawing/2014/main" id="{FA5AC2F5-04CF-4540-B3E7-723D40DE05EE}"/>
                  </a:ext>
                </a:extLst>
              </p:cNvPr>
              <p:cNvSpPr>
                <a:spLocks noRot="1" noChangeAspect="1" noMove="1" noResize="1" noEditPoints="1" noAdjustHandles="1" noChangeArrowheads="1" noChangeShapeType="1" noTextEdit="1"/>
              </p:cNvSpPr>
              <p:nvPr/>
            </p:nvSpPr>
            <p:spPr>
              <a:xfrm>
                <a:off x="10929615" y="1373509"/>
                <a:ext cx="1266565" cy="648126"/>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1" name="矩形 40">
                <a:extLst>
                  <a:ext uri="{FF2B5EF4-FFF2-40B4-BE49-F238E27FC236}">
                    <a16:creationId xmlns:a16="http://schemas.microsoft.com/office/drawing/2014/main" id="{8E814BC3-B84D-4700-8ED2-FA6EA0BB7142}"/>
                  </a:ext>
                </a:extLst>
              </p:cNvPr>
              <p:cNvSpPr/>
              <p:nvPr/>
            </p:nvSpPr>
            <p:spPr>
              <a:xfrm>
                <a:off x="10194191" y="2682727"/>
                <a:ext cx="2030620"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i="1">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b="0" i="1" smtClean="0">
                          <a:latin typeface="Cambria Math" panose="02040503050406030204" pitchFamily="18" charset="0"/>
                        </a:rPr>
                        <m:t>−</m:t>
                      </m:r>
                      <m:r>
                        <a:rPr lang="en-US" altLang="zh-CN" b="0" i="1" smtClean="0">
                          <a:latin typeface="Cambria Math" panose="02040503050406030204" pitchFamily="18" charset="0"/>
                        </a:rPr>
                        <m:t>𝑢</m:t>
                      </m:r>
                      <m:f>
                        <m:fPr>
                          <m:ctrlPr>
                            <a:rPr lang="en-US" altLang="zh-CN" i="1">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i="1">
                              <a:latin typeface="Cambria Math" panose="02040503050406030204" pitchFamily="18" charset="0"/>
                            </a:rPr>
                            <m:t>𝑑</m:t>
                          </m:r>
                          <m:r>
                            <a:rPr lang="en-US" altLang="zh-CN" b="0" i="1" smtClean="0">
                              <a:latin typeface="Cambria Math" panose="02040503050406030204" pitchFamily="18" charset="0"/>
                            </a:rPr>
                            <m:t>𝑥</m:t>
                          </m:r>
                        </m:den>
                      </m:f>
                      <m:r>
                        <a:rPr lang="en-US" altLang="zh-CN" b="0" i="1" smtClean="0">
                          <a:latin typeface="Cambria Math" panose="02040503050406030204" pitchFamily="18" charset="0"/>
                        </a:rPr>
                        <m:t>=0</m:t>
                      </m:r>
                    </m:oMath>
                  </m:oMathPara>
                </a14:m>
                <a:endParaRPr lang="en-US" dirty="0"/>
              </a:p>
            </p:txBody>
          </p:sp>
        </mc:Choice>
        <mc:Fallback xmlns="">
          <p:sp>
            <p:nvSpPr>
              <p:cNvPr id="41" name="矩形 40">
                <a:extLst>
                  <a:ext uri="{FF2B5EF4-FFF2-40B4-BE49-F238E27FC236}">
                    <a16:creationId xmlns:a16="http://schemas.microsoft.com/office/drawing/2014/main" id="{8E814BC3-B84D-4700-8ED2-FA6EA0BB7142}"/>
                  </a:ext>
                </a:extLst>
              </p:cNvPr>
              <p:cNvSpPr>
                <a:spLocks noRot="1" noChangeAspect="1" noMove="1" noResize="1" noEditPoints="1" noAdjustHandles="1" noChangeArrowheads="1" noChangeShapeType="1" noTextEdit="1"/>
              </p:cNvSpPr>
              <p:nvPr/>
            </p:nvSpPr>
            <p:spPr>
              <a:xfrm>
                <a:off x="10194191" y="2682727"/>
                <a:ext cx="2030620" cy="648126"/>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4" name="矩形 43">
                <a:extLst>
                  <a:ext uri="{FF2B5EF4-FFF2-40B4-BE49-F238E27FC236}">
                    <a16:creationId xmlns:a16="http://schemas.microsoft.com/office/drawing/2014/main" id="{514ACF42-DE1C-4F99-A995-7FDDE1643EA4}"/>
                  </a:ext>
                </a:extLst>
              </p:cNvPr>
              <p:cNvSpPr/>
              <p:nvPr/>
            </p:nvSpPr>
            <p:spPr>
              <a:xfrm>
                <a:off x="9724025" y="3315516"/>
                <a:ext cx="2552815"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i="1" smtClean="0">
                          <a:latin typeface="Cambria Math" panose="02040503050406030204" pitchFamily="18" charset="0"/>
                        </a:rPr>
                        <m:t>𝐷</m:t>
                      </m:r>
                      <m:f>
                        <m:fPr>
                          <m:ctrlPr>
                            <a:rPr lang="en-US" altLang="zh-CN" i="1">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i="1">
                                  <a:latin typeface="Cambria Math" panose="02040503050406030204" pitchFamily="18" charset="0"/>
                                </a:rPr>
                                <m:t>𝑑</m:t>
                              </m:r>
                            </m:e>
                            <m:sup>
                              <m:r>
                                <a:rPr lang="en-US" altLang="zh-CN" i="1">
                                  <a:latin typeface="Cambria Math" panose="02040503050406030204" pitchFamily="18" charset="0"/>
                                </a:rPr>
                                <m:t>2</m:t>
                              </m:r>
                            </m:sup>
                          </m:sSup>
                          <m:r>
                            <a:rPr lang="en-US" altLang="zh-CN" i="1">
                              <a:latin typeface="Cambria Math" panose="02040503050406030204" pitchFamily="18" charset="0"/>
                            </a:rPr>
                            <m:t>𝐶</m:t>
                          </m:r>
                        </m:num>
                        <m:den>
                          <m:r>
                            <a:rPr lang="en-US" altLang="zh-CN" i="1">
                              <a:latin typeface="Cambria Math" panose="02040503050406030204" pitchFamily="18" charset="0"/>
                            </a:rPr>
                            <m:t>𝑑</m:t>
                          </m:r>
                          <m:sSup>
                            <m:sSupPr>
                              <m:ctrlPr>
                                <a:rPr lang="en-US" altLang="zh-CN" i="1">
                                  <a:latin typeface="Cambria Math" panose="02040503050406030204" pitchFamily="18" charset="0"/>
                                </a:rPr>
                              </m:ctrlPr>
                            </m:sSupPr>
                            <m:e>
                              <m:r>
                                <a:rPr lang="en-US" altLang="zh-CN" i="1">
                                  <a:latin typeface="Cambria Math" panose="02040503050406030204" pitchFamily="18" charset="0"/>
                                </a:rPr>
                                <m:t>𝑥</m:t>
                              </m:r>
                            </m:e>
                            <m:sup>
                              <m:r>
                                <a:rPr lang="en-US" altLang="zh-CN" i="1">
                                  <a:latin typeface="Cambria Math" panose="02040503050406030204" pitchFamily="18" charset="0"/>
                                </a:rPr>
                                <m:t>2</m:t>
                              </m:r>
                            </m:sup>
                          </m:sSup>
                        </m:den>
                      </m:f>
                      <m:r>
                        <a:rPr lang="en-US" altLang="zh-CN" i="1">
                          <a:latin typeface="Cambria Math" panose="02040503050406030204" pitchFamily="18" charset="0"/>
                        </a:rPr>
                        <m:t>−</m:t>
                      </m:r>
                      <m:r>
                        <a:rPr lang="en-US" altLang="zh-CN" i="1">
                          <a:latin typeface="Cambria Math" panose="02040503050406030204" pitchFamily="18" charset="0"/>
                        </a:rPr>
                        <m:t>𝑢</m:t>
                      </m:r>
                      <m:f>
                        <m:fPr>
                          <m:ctrlPr>
                            <a:rPr lang="en-US" altLang="zh-CN" i="1">
                              <a:latin typeface="Cambria Math" panose="02040503050406030204" pitchFamily="18" charset="0"/>
                            </a:rPr>
                          </m:ctrlPr>
                        </m:fPr>
                        <m:num>
                          <m:r>
                            <a:rPr lang="en-US" altLang="zh-CN" i="1">
                              <a:latin typeface="Cambria Math" panose="02040503050406030204" pitchFamily="18" charset="0"/>
                            </a:rPr>
                            <m:t>𝑑𝐶</m:t>
                          </m:r>
                        </m:num>
                        <m:den>
                          <m:r>
                            <a:rPr lang="en-US" altLang="zh-CN" i="1">
                              <a:latin typeface="Cambria Math" panose="02040503050406030204" pitchFamily="18" charset="0"/>
                            </a:rPr>
                            <m:t>𝑑𝑥</m:t>
                          </m:r>
                        </m:den>
                      </m:f>
                      <m:r>
                        <a:rPr lang="en-US" altLang="zh-CN" i="1">
                          <a:latin typeface="Cambria Math" panose="02040503050406030204" pitchFamily="18" charset="0"/>
                        </a:rPr>
                        <m:t>−</m:t>
                      </m:r>
                      <m:r>
                        <a:rPr lang="en-US" altLang="zh-CN" i="1">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dirty="0"/>
              </a:p>
            </p:txBody>
          </p:sp>
        </mc:Choice>
        <mc:Fallback xmlns="">
          <p:sp>
            <p:nvSpPr>
              <p:cNvPr id="44" name="矩形 43">
                <a:extLst>
                  <a:ext uri="{FF2B5EF4-FFF2-40B4-BE49-F238E27FC236}">
                    <a16:creationId xmlns:a16="http://schemas.microsoft.com/office/drawing/2014/main" id="{514ACF42-DE1C-4F99-A995-7FDDE1643EA4}"/>
                  </a:ext>
                </a:extLst>
              </p:cNvPr>
              <p:cNvSpPr>
                <a:spLocks noRot="1" noChangeAspect="1" noMove="1" noResize="1" noEditPoints="1" noAdjustHandles="1" noChangeArrowheads="1" noChangeShapeType="1" noTextEdit="1"/>
              </p:cNvSpPr>
              <p:nvPr/>
            </p:nvSpPr>
            <p:spPr>
              <a:xfrm>
                <a:off x="9724025" y="3315516"/>
                <a:ext cx="2552815" cy="648126"/>
              </a:xfrm>
              <a:prstGeom prst="rect">
                <a:avLst/>
              </a:prstGeom>
              <a:blipFill>
                <a:blip r:embed="rId8"/>
                <a:stretch>
                  <a:fillRect/>
                </a:stretch>
              </a:blipFill>
            </p:spPr>
            <p:txBody>
              <a:bodyPr/>
              <a:lstStyle/>
              <a:p>
                <a:r>
                  <a:rPr lang="en-US">
                    <a:noFill/>
                  </a:rPr>
                  <a:t> </a:t>
                </a:r>
              </a:p>
            </p:txBody>
          </p:sp>
        </mc:Fallback>
      </mc:AlternateContent>
      <p:sp>
        <p:nvSpPr>
          <p:cNvPr id="45" name="文本框 44">
            <a:extLst>
              <a:ext uri="{FF2B5EF4-FFF2-40B4-BE49-F238E27FC236}">
                <a16:creationId xmlns:a16="http://schemas.microsoft.com/office/drawing/2014/main" id="{C4DBCD51-F02E-4E00-A71F-024593C74FA5}"/>
              </a:ext>
            </a:extLst>
          </p:cNvPr>
          <p:cNvSpPr txBox="1"/>
          <p:nvPr/>
        </p:nvSpPr>
        <p:spPr>
          <a:xfrm>
            <a:off x="8944573" y="1039307"/>
            <a:ext cx="3346187" cy="461665"/>
          </a:xfrm>
          <a:prstGeom prst="rect">
            <a:avLst/>
          </a:prstGeom>
          <a:noFill/>
        </p:spPr>
        <p:txBody>
          <a:bodyPr wrap="square" rtlCol="0">
            <a:spAutoFit/>
          </a:bodyPr>
          <a:lstStyle/>
          <a:p>
            <a:pPr algn="ctr"/>
            <a:r>
              <a:rPr lang="en-US" altLang="zh-CN" sz="2400" b="1" dirty="0">
                <a:latin typeface="Times New Roman" panose="02020603050405020304" pitchFamily="18" charset="0"/>
                <a:cs typeface="Times New Roman" panose="02020603050405020304" pitchFamily="18" charset="0"/>
              </a:rPr>
              <a:t>1D Governing equation</a:t>
            </a:r>
            <a:endParaRPr lang="en-US" sz="2400" b="1" dirty="0">
              <a:latin typeface="Times New Roman" panose="02020603050405020304" pitchFamily="18" charset="0"/>
              <a:cs typeface="Times New Roman" panose="02020603050405020304" pitchFamily="18" charset="0"/>
            </a:endParaRPr>
          </a:p>
        </p:txBody>
      </p:sp>
      <p:sp>
        <p:nvSpPr>
          <p:cNvPr id="32" name="Slide Number Placeholder 2">
            <a:extLst>
              <a:ext uri="{FF2B5EF4-FFF2-40B4-BE49-F238E27FC236}">
                <a16:creationId xmlns:a16="http://schemas.microsoft.com/office/drawing/2014/main" id="{9F456F79-8EFD-49B9-9E6D-14A06758D736}"/>
              </a:ext>
            </a:extLst>
          </p:cNvPr>
          <p:cNvSpPr txBox="1">
            <a:spLocks/>
          </p:cNvSpPr>
          <p:nvPr/>
        </p:nvSpPr>
        <p:spPr>
          <a:xfrm>
            <a:off x="9533640" y="653799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7</a:t>
            </a:fld>
            <a:r>
              <a:rPr lang="en-US" sz="1800" dirty="0">
                <a:solidFill>
                  <a:schemeClr val="tx1"/>
                </a:solidFill>
                <a:effectLst>
                  <a:outerShdw blurRad="38100" dist="38100" dir="2700000" algn="tl">
                    <a:srgbClr val="000000">
                      <a:alpha val="43137"/>
                    </a:srgbClr>
                  </a:outerShdw>
                </a:effectLst>
              </a:rPr>
              <a:t>/14</a:t>
            </a:r>
          </a:p>
        </p:txBody>
      </p:sp>
      <p:pic>
        <p:nvPicPr>
          <p:cNvPr id="34" name="Picture 2" descr="Accueil - Géosciences Rennes">
            <a:extLst>
              <a:ext uri="{FF2B5EF4-FFF2-40B4-BE49-F238E27FC236}">
                <a16:creationId xmlns:a16="http://schemas.microsoft.com/office/drawing/2014/main" id="{18B56E10-084E-4159-A75B-37F5E6CD59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21">
            <a:extLst>
              <a:ext uri="{FF2B5EF4-FFF2-40B4-BE49-F238E27FC236}">
                <a16:creationId xmlns:a16="http://schemas.microsoft.com/office/drawing/2014/main" id="{BA20EEBE-FD8E-4BF8-8C75-EF3F0C1C579B}"/>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4" name="文本框 3">
                <a:extLst>
                  <a:ext uri="{FF2B5EF4-FFF2-40B4-BE49-F238E27FC236}">
                    <a16:creationId xmlns:a16="http://schemas.microsoft.com/office/drawing/2014/main" id="{2563495E-3FB2-4E3E-A2F6-2A4A13DD79BC}"/>
                  </a:ext>
                </a:extLst>
              </p:cNvPr>
              <p:cNvSpPr txBox="1"/>
              <p:nvPr/>
            </p:nvSpPr>
            <p:spPr>
              <a:xfrm>
                <a:off x="6654878" y="4321493"/>
                <a:ext cx="2070538" cy="369332"/>
              </a:xfrm>
              <a:prstGeom prst="rect">
                <a:avLst/>
              </a:prstGeom>
              <a:noFill/>
            </p:spPr>
            <p:txBody>
              <a:bodyPr wrap="square" rtlCol="0">
                <a:spAutoFit/>
              </a:bodyPr>
              <a:lstStyle/>
              <a:p>
                <a14:m>
                  <m:oMath xmlns:m="http://schemas.openxmlformats.org/officeDocument/2006/math">
                    <m:r>
                      <a:rPr lang="el-GR" i="1" smtClean="0">
                        <a:solidFill>
                          <a:srgbClr val="FF0000"/>
                        </a:solidFill>
                        <a:latin typeface="Cambria Math" panose="02040503050406030204" pitchFamily="18" charset="0"/>
                      </a:rPr>
                      <m:t>ℓ</m:t>
                    </m:r>
                  </m:oMath>
                </a14:m>
                <a:r>
                  <a:rPr lang="en-US" altLang="zh-CN" dirty="0">
                    <a:solidFill>
                      <a:srgbClr val="FF0000"/>
                    </a:solidFill>
                  </a:rPr>
                  <a:t>:Diffusion length</a:t>
                </a:r>
                <a:endParaRPr lang="en-US" dirty="0">
                  <a:solidFill>
                    <a:srgbClr val="FF0000"/>
                  </a:solidFill>
                </a:endParaRPr>
              </a:p>
            </p:txBody>
          </p:sp>
        </mc:Choice>
        <mc:Fallback xmlns="">
          <p:sp>
            <p:nvSpPr>
              <p:cNvPr id="4" name="文本框 3">
                <a:extLst>
                  <a:ext uri="{FF2B5EF4-FFF2-40B4-BE49-F238E27FC236}">
                    <a16:creationId xmlns:a16="http://schemas.microsoft.com/office/drawing/2014/main" id="{2563495E-3FB2-4E3E-A2F6-2A4A13DD79BC}"/>
                  </a:ext>
                </a:extLst>
              </p:cNvPr>
              <p:cNvSpPr txBox="1">
                <a:spLocks noRot="1" noChangeAspect="1" noMove="1" noResize="1" noEditPoints="1" noAdjustHandles="1" noChangeArrowheads="1" noChangeShapeType="1" noTextEdit="1"/>
              </p:cNvSpPr>
              <p:nvPr/>
            </p:nvSpPr>
            <p:spPr>
              <a:xfrm>
                <a:off x="6654878" y="4321493"/>
                <a:ext cx="2070538" cy="369332"/>
              </a:xfrm>
              <a:prstGeom prst="rect">
                <a:avLst/>
              </a:prstGeom>
              <a:blipFill>
                <a:blip r:embed="rId10"/>
                <a:stretch>
                  <a:fillRect t="-10000" b="-26667"/>
                </a:stretch>
              </a:blipFill>
            </p:spPr>
            <p:txBody>
              <a:bodyPr/>
              <a:lstStyle/>
              <a:p>
                <a:r>
                  <a:rPr lang="en-US">
                    <a:noFill/>
                  </a:rPr>
                  <a:t> </a:t>
                </a:r>
              </a:p>
            </p:txBody>
          </p:sp>
        </mc:Fallback>
      </mc:AlternateContent>
    </p:spTree>
    <p:extLst>
      <p:ext uri="{BB962C8B-B14F-4D97-AF65-F5344CB8AC3E}">
        <p14:creationId xmlns:p14="http://schemas.microsoft.com/office/powerpoint/2010/main" val="1043149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161">
            <a:extLst>
              <a:ext uri="{FF2B5EF4-FFF2-40B4-BE49-F238E27FC236}">
                <a16:creationId xmlns:a16="http://schemas.microsoft.com/office/drawing/2014/main" id="{3FBCFEC8-8204-4194-9EE3-052DDE67640E}"/>
              </a:ext>
            </a:extLst>
          </p:cNvPr>
          <p:cNvGrpSpPr>
            <a:grpSpLocks noChangeAspect="1"/>
          </p:cNvGrpSpPr>
          <p:nvPr/>
        </p:nvGrpSpPr>
        <p:grpSpPr>
          <a:xfrm>
            <a:off x="117704" y="3033948"/>
            <a:ext cx="9930522" cy="3606768"/>
            <a:chOff x="781480" y="2673350"/>
            <a:chExt cx="11014585" cy="4000500"/>
          </a:xfrm>
        </p:grpSpPr>
        <p:pic>
          <p:nvPicPr>
            <p:cNvPr id="7" name="Picture 56">
              <a:extLst>
                <a:ext uri="{FF2B5EF4-FFF2-40B4-BE49-F238E27FC236}">
                  <a16:creationId xmlns:a16="http://schemas.microsoft.com/office/drawing/2014/main" id="{35051D4F-F182-434C-976A-5E33AAF0C445}"/>
                </a:ext>
              </a:extLst>
            </p:cNvPr>
            <p:cNvPicPr>
              <a:picLocks noChangeAspect="1"/>
            </p:cNvPicPr>
            <p:nvPr/>
          </p:nvPicPr>
          <p:blipFill>
            <a:blip r:embed="rId3"/>
            <a:stretch>
              <a:fillRect/>
            </a:stretch>
          </p:blipFill>
          <p:spPr>
            <a:xfrm>
              <a:off x="6462065" y="2673350"/>
              <a:ext cx="5334000" cy="4000500"/>
            </a:xfrm>
            <a:prstGeom prst="rect">
              <a:avLst/>
            </a:prstGeom>
          </p:spPr>
        </p:pic>
        <p:pic>
          <p:nvPicPr>
            <p:cNvPr id="8" name="Picture 55">
              <a:extLst>
                <a:ext uri="{FF2B5EF4-FFF2-40B4-BE49-F238E27FC236}">
                  <a16:creationId xmlns:a16="http://schemas.microsoft.com/office/drawing/2014/main" id="{E89998C9-7B3A-43B7-B8C5-C85DBCB90DDE}"/>
                </a:ext>
              </a:extLst>
            </p:cNvPr>
            <p:cNvPicPr>
              <a:picLocks noChangeAspect="1"/>
            </p:cNvPicPr>
            <p:nvPr/>
          </p:nvPicPr>
          <p:blipFill rotWithShape="1">
            <a:blip r:embed="rId4"/>
            <a:srcRect l="31667" t="47502" r="16800" b="28044"/>
            <a:stretch/>
          </p:blipFill>
          <p:spPr>
            <a:xfrm>
              <a:off x="7261640" y="3087914"/>
              <a:ext cx="2533651" cy="901700"/>
            </a:xfrm>
            <a:prstGeom prst="rect">
              <a:avLst/>
            </a:prstGeom>
          </p:spPr>
        </p:pic>
        <p:pic>
          <p:nvPicPr>
            <p:cNvPr id="9" name="Picture 57">
              <a:extLst>
                <a:ext uri="{FF2B5EF4-FFF2-40B4-BE49-F238E27FC236}">
                  <a16:creationId xmlns:a16="http://schemas.microsoft.com/office/drawing/2014/main" id="{4C25469D-316B-441C-9A6A-F4BE1A3D0560}"/>
                </a:ext>
              </a:extLst>
            </p:cNvPr>
            <p:cNvPicPr>
              <a:picLocks noChangeAspect="1"/>
            </p:cNvPicPr>
            <p:nvPr/>
          </p:nvPicPr>
          <p:blipFill>
            <a:blip r:embed="rId5"/>
            <a:stretch>
              <a:fillRect/>
            </a:stretch>
          </p:blipFill>
          <p:spPr>
            <a:xfrm>
              <a:off x="1118271" y="2673350"/>
              <a:ext cx="5334000" cy="4000500"/>
            </a:xfrm>
            <a:prstGeom prst="rect">
              <a:avLst/>
            </a:prstGeom>
          </p:spPr>
        </p:pic>
        <p:sp>
          <p:nvSpPr>
            <p:cNvPr id="10" name="Rectangle 58">
              <a:extLst>
                <a:ext uri="{FF2B5EF4-FFF2-40B4-BE49-F238E27FC236}">
                  <a16:creationId xmlns:a16="http://schemas.microsoft.com/office/drawing/2014/main" id="{EF8E040D-6197-4AB8-9964-C7D352FF6DEE}"/>
                </a:ext>
              </a:extLst>
            </p:cNvPr>
            <p:cNvSpPr/>
            <p:nvPr/>
          </p:nvSpPr>
          <p:spPr>
            <a:xfrm>
              <a:off x="781480" y="2690936"/>
              <a:ext cx="673582" cy="523220"/>
            </a:xfrm>
            <a:prstGeom prst="rect">
              <a:avLst/>
            </a:prstGeom>
          </p:spPr>
          <p:txBody>
            <a:bodyPr wrap="none">
              <a:spAutoFit/>
            </a:bodyPr>
            <a:lstStyle/>
            <a:p>
              <a:r>
                <a:rPr lang="en-US" sz="2800" dirty="0">
                  <a:latin typeface="Times New Roman" panose="02020603050405020304" pitchFamily="18" charset="0"/>
                  <a:cs typeface="Times New Roman" panose="02020603050405020304" pitchFamily="18" charset="0"/>
                </a:rPr>
                <a:t>(a) </a:t>
              </a:r>
              <a:endParaRPr lang="en-US" sz="2800" dirty="0"/>
            </a:p>
          </p:txBody>
        </p:sp>
        <p:sp>
          <p:nvSpPr>
            <p:cNvPr id="11" name="Rectangle 59">
              <a:extLst>
                <a:ext uri="{FF2B5EF4-FFF2-40B4-BE49-F238E27FC236}">
                  <a16:creationId xmlns:a16="http://schemas.microsoft.com/office/drawing/2014/main" id="{0E06B692-BF18-4EB3-B1A1-A56E5ED765A9}"/>
                </a:ext>
              </a:extLst>
            </p:cNvPr>
            <p:cNvSpPr/>
            <p:nvPr/>
          </p:nvSpPr>
          <p:spPr>
            <a:xfrm>
              <a:off x="6115480" y="2690936"/>
              <a:ext cx="694421" cy="523220"/>
            </a:xfrm>
            <a:prstGeom prst="rect">
              <a:avLst/>
            </a:prstGeom>
          </p:spPr>
          <p:txBody>
            <a:bodyPr wrap="none">
              <a:spAutoFit/>
            </a:bodyPr>
            <a:lstStyle/>
            <a:p>
              <a:r>
                <a:rPr lang="en-US"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b</a:t>
              </a:r>
              <a:r>
                <a:rPr lang="en-US" sz="2800" dirty="0">
                  <a:latin typeface="Times New Roman" panose="02020603050405020304" pitchFamily="18" charset="0"/>
                  <a:cs typeface="Times New Roman" panose="02020603050405020304" pitchFamily="18" charset="0"/>
                </a:rPr>
                <a:t>) </a:t>
              </a:r>
              <a:endParaRPr lang="en-US" sz="2800" dirty="0"/>
            </a:p>
          </p:txBody>
        </p:sp>
        <p:sp>
          <p:nvSpPr>
            <p:cNvPr id="12" name="TextBox 64">
              <a:extLst>
                <a:ext uri="{FF2B5EF4-FFF2-40B4-BE49-F238E27FC236}">
                  <a16:creationId xmlns:a16="http://schemas.microsoft.com/office/drawing/2014/main" id="{29A8931F-8633-4ECD-9BAB-36B28CCEB9BB}"/>
                </a:ext>
              </a:extLst>
            </p:cNvPr>
            <p:cNvSpPr txBox="1"/>
            <p:nvPr/>
          </p:nvSpPr>
          <p:spPr>
            <a:xfrm>
              <a:off x="4313139" y="3728757"/>
              <a:ext cx="1749138" cy="6526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Theo. Curve with reaction</a:t>
              </a:r>
              <a:endParaRPr lang="en-US" dirty="0">
                <a:latin typeface="Times New Roman" panose="02020603050405020304" pitchFamily="18" charset="0"/>
                <a:cs typeface="Times New Roman" panose="02020603050405020304" pitchFamily="18" charset="0"/>
              </a:endParaRPr>
            </a:p>
          </p:txBody>
        </p:sp>
        <p:sp>
          <p:nvSpPr>
            <p:cNvPr id="13" name="TextBox 65">
              <a:extLst>
                <a:ext uri="{FF2B5EF4-FFF2-40B4-BE49-F238E27FC236}">
                  <a16:creationId xmlns:a16="http://schemas.microsoft.com/office/drawing/2014/main" id="{B47C28D1-D312-457C-8B65-2B1484435342}"/>
                </a:ext>
              </a:extLst>
            </p:cNvPr>
            <p:cNvSpPr txBox="1"/>
            <p:nvPr/>
          </p:nvSpPr>
          <p:spPr>
            <a:xfrm rot="2441905">
              <a:off x="3217363" y="4682799"/>
              <a:ext cx="2208810" cy="716888"/>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Theo. Curve without reaction</a:t>
              </a:r>
              <a:endParaRPr lang="en-US" dirty="0">
                <a:latin typeface="Times New Roman" panose="02020603050405020304" pitchFamily="18" charset="0"/>
                <a:cs typeface="Times New Roman" panose="02020603050405020304" pitchFamily="18" charset="0"/>
              </a:endParaRPr>
            </a:p>
          </p:txBody>
        </p:sp>
      </p:grpSp>
      <p:cxnSp>
        <p:nvCxnSpPr>
          <p:cNvPr id="14" name="直接连接符 9">
            <a:extLst>
              <a:ext uri="{FF2B5EF4-FFF2-40B4-BE49-F238E27FC236}">
                <a16:creationId xmlns:a16="http://schemas.microsoft.com/office/drawing/2014/main" id="{52718604-1FFD-4071-861B-41523E4188D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6" name="文本框 15">
            <a:extLst>
              <a:ext uri="{FF2B5EF4-FFF2-40B4-BE49-F238E27FC236}">
                <a16:creationId xmlns:a16="http://schemas.microsoft.com/office/drawing/2014/main" id="{C912798F-5C33-440F-A5BF-80C0BB9814CE}"/>
              </a:ext>
            </a:extLst>
          </p:cNvPr>
          <p:cNvSpPr txBox="1"/>
          <p:nvPr/>
        </p:nvSpPr>
        <p:spPr>
          <a:xfrm>
            <a:off x="117704" y="222754"/>
            <a:ext cx="9931171" cy="584775"/>
          </a:xfrm>
          <a:prstGeom prst="rect">
            <a:avLst/>
          </a:prstGeom>
          <a:noFill/>
        </p:spPr>
        <p:txBody>
          <a:bodyPr wrap="square" rtlCol="0">
            <a:spAutoFit/>
          </a:bodyPr>
          <a:lstStyle/>
          <a:p>
            <a:r>
              <a:rPr lang="en-US" altLang="zh-CN" sz="3200" dirty="0">
                <a:solidFill>
                  <a:srgbClr val="4472C4">
                    <a:lumMod val="50000"/>
                  </a:srgbClr>
                </a:solidFill>
                <a:latin typeface="Times New Roman" panose="02020603050405020304" pitchFamily="18" charset="0"/>
              </a:rPr>
              <a:t>Comparison between experimental and theoretical results</a:t>
            </a:r>
            <a:endParaRPr lang="en-US" sz="3200" dirty="0">
              <a:solidFill>
                <a:srgbClr val="4472C4">
                  <a:lumMod val="50000"/>
                </a:srgbClr>
              </a:solidFill>
              <a:latin typeface="Times New Roman" panose="02020603050405020304" pitchFamily="18" charset="0"/>
            </a:endParaRPr>
          </a:p>
        </p:txBody>
      </p:sp>
      <mc:AlternateContent xmlns:mc="http://schemas.openxmlformats.org/markup-compatibility/2006" xmlns:a14="http://schemas.microsoft.com/office/drawing/2010/main">
        <mc:Choice Requires="a14">
          <p:sp>
            <p:nvSpPr>
              <p:cNvPr id="18" name="文本框 17">
                <a:extLst>
                  <a:ext uri="{FF2B5EF4-FFF2-40B4-BE49-F238E27FC236}">
                    <a16:creationId xmlns:a16="http://schemas.microsoft.com/office/drawing/2014/main" id="{B7762F2A-58FA-4B95-9D58-EBA21ED88C80}"/>
                  </a:ext>
                </a:extLst>
              </p:cNvPr>
              <p:cNvSpPr txBox="1"/>
              <p:nvPr/>
            </p:nvSpPr>
            <p:spPr>
              <a:xfrm>
                <a:off x="177439" y="1104491"/>
                <a:ext cx="5918561" cy="400110"/>
              </a:xfrm>
              <a:prstGeom prst="rect">
                <a:avLst/>
              </a:prstGeom>
              <a:noFill/>
            </p:spPr>
            <p:txBody>
              <a:bodyPr wrap="square" rtlCol="0">
                <a:spAutoFit/>
              </a:bodyPr>
              <a:lstStyle/>
              <a:p>
                <a:r>
                  <a:rPr lang="en-US" altLang="zh-CN" sz="2000" dirty="0">
                    <a:latin typeface="Times New Roman" panose="02020603050405020304" pitchFamily="18" charset="0"/>
                  </a:rPr>
                  <a:t>Theoretical </a:t>
                </a:r>
                <a:r>
                  <a:rPr lang="en-US" sz="2000" dirty="0">
                    <a:latin typeface="Times New Roman" panose="02020603050405020304" pitchFamily="18" charset="0"/>
                    <a:cs typeface="Times New Roman" panose="02020603050405020304" pitchFamily="18" charset="0"/>
                  </a:rPr>
                  <a:t>toluene area shrinking rate</a:t>
                </a:r>
                <a:r>
                  <a:rPr lang="en-US" sz="2000" dirty="0"/>
                  <a:t> </a:t>
                </a:r>
                <a14:m>
                  <m:oMath xmlns:m="http://schemas.openxmlformats.org/officeDocument/2006/math">
                    <m:sSub>
                      <m:sSubPr>
                        <m:ctrlPr>
                          <a:rPr lang="en-US" sz="2000" i="1">
                            <a:latin typeface="Cambria Math" panose="02040503050406030204" pitchFamily="18" charset="0"/>
                          </a:rPr>
                        </m:ctrlPr>
                      </m:sSubPr>
                      <m:e>
                        <m:r>
                          <a:rPr lang="en-US" sz="2000" i="1">
                            <a:latin typeface="Cambria Math" panose="02040503050406030204" pitchFamily="18" charset="0"/>
                          </a:rPr>
                          <m:t>𝑅</m:t>
                        </m:r>
                      </m:e>
                      <m:sub>
                        <m:r>
                          <a:rPr lang="en-US" sz="2000" i="1">
                            <a:latin typeface="Cambria Math" panose="02040503050406030204" pitchFamily="18" charset="0"/>
                          </a:rPr>
                          <m:t>𝐴</m:t>
                        </m:r>
                      </m:sub>
                    </m:sSub>
                  </m:oMath>
                </a14:m>
                <a:r>
                  <a:rPr lang="en-US" sz="2000" dirty="0">
                    <a:latin typeface="Times New Roman" panose="02020603050405020304" pitchFamily="18" charset="0"/>
                    <a:cs typeface="Times New Roman" panose="02020603050405020304" pitchFamily="18" charset="0"/>
                  </a:rPr>
                  <a:t>:</a:t>
                </a:r>
              </a:p>
            </p:txBody>
          </p:sp>
        </mc:Choice>
        <mc:Fallback xmlns="">
          <p:sp>
            <p:nvSpPr>
              <p:cNvPr id="18" name="文本框 17">
                <a:extLst>
                  <a:ext uri="{FF2B5EF4-FFF2-40B4-BE49-F238E27FC236}">
                    <a16:creationId xmlns:a16="http://schemas.microsoft.com/office/drawing/2014/main" id="{B7762F2A-58FA-4B95-9D58-EBA21ED88C80}"/>
                  </a:ext>
                </a:extLst>
              </p:cNvPr>
              <p:cNvSpPr txBox="1">
                <a:spLocks noRot="1" noChangeAspect="1" noMove="1" noResize="1" noEditPoints="1" noAdjustHandles="1" noChangeArrowheads="1" noChangeShapeType="1" noTextEdit="1"/>
              </p:cNvSpPr>
              <p:nvPr/>
            </p:nvSpPr>
            <p:spPr>
              <a:xfrm>
                <a:off x="177439" y="1104491"/>
                <a:ext cx="5918561" cy="400110"/>
              </a:xfrm>
              <a:prstGeom prst="rect">
                <a:avLst/>
              </a:prstGeom>
              <a:blipFill>
                <a:blip r:embed="rId6"/>
                <a:stretch>
                  <a:fillRect l="-1030" t="-9091" b="-2424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Rectangle 65">
                <a:extLst>
                  <a:ext uri="{FF2B5EF4-FFF2-40B4-BE49-F238E27FC236}">
                    <a16:creationId xmlns:a16="http://schemas.microsoft.com/office/drawing/2014/main" id="{B46FCC8C-ADB2-478D-9CDC-42579C149FA4}"/>
                  </a:ext>
                </a:extLst>
              </p:cNvPr>
              <p:cNvSpPr/>
              <p:nvPr/>
            </p:nvSpPr>
            <p:spPr>
              <a:xfrm>
                <a:off x="74227" y="2065852"/>
                <a:ext cx="4662366" cy="654475"/>
              </a:xfrm>
              <a:prstGeom prst="rect">
                <a:avLst/>
              </a:prstGeom>
              <a:noFill/>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𝑅</m:t>
                          </m:r>
                        </m:e>
                        <m:sub>
                          <m:r>
                            <a:rPr lang="en-US" sz="1600" i="1">
                              <a:latin typeface="Cambria Math" panose="02040503050406030204" pitchFamily="18" charset="0"/>
                            </a:rPr>
                            <m:t>𝐴</m:t>
                          </m:r>
                          <m:r>
                            <a:rPr lang="en-US" sz="1600" b="0" i="1" smtClean="0">
                              <a:latin typeface="Cambria Math" panose="02040503050406030204" pitchFamily="18" charset="0"/>
                            </a:rPr>
                            <m:t>,</m:t>
                          </m:r>
                          <m:r>
                            <a:rPr lang="en-US" sz="1600" b="0" i="1" smtClean="0">
                              <a:latin typeface="Cambria Math" panose="02040503050406030204" pitchFamily="18" charset="0"/>
                            </a:rPr>
                            <m:t>𝑇h𝑒𝑜</m:t>
                          </m:r>
                          <m:r>
                            <a:rPr lang="en-US" sz="1600" b="0" i="1" smtClean="0">
                              <a:latin typeface="Cambria Math" panose="02040503050406030204" pitchFamily="18" charset="0"/>
                            </a:rPr>
                            <m:t>.</m:t>
                          </m:r>
                        </m:sub>
                      </m:sSub>
                      <m:r>
                        <a:rPr lang="en-US" sz="1600" i="1" smtClean="0">
                          <a:latin typeface="Cambria Math" panose="02040503050406030204" pitchFamily="18" charset="0"/>
                        </a:rPr>
                        <m:t>= </m:t>
                      </m:r>
                      <m:f>
                        <m:fPr>
                          <m:ctrlPr>
                            <a:rPr lang="en-US" sz="1600" i="1" smtClean="0">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𝑑𝐴</m:t>
                              </m:r>
                            </m:e>
                            <m:sub>
                              <m:r>
                                <a:rPr lang="en-US" sz="1600" i="1">
                                  <a:latin typeface="Cambria Math" panose="02040503050406030204" pitchFamily="18" charset="0"/>
                                </a:rPr>
                                <m:t>𝑇𝑜𝑙𝑢𝑒𝑛𝑒</m:t>
                              </m:r>
                            </m:sub>
                          </m:sSub>
                          <m:r>
                            <a:rPr lang="en-US" sz="1600" i="1">
                              <a:latin typeface="Cambria Math" panose="02040503050406030204" pitchFamily="18" charset="0"/>
                            </a:rPr>
                            <m:t> </m:t>
                          </m:r>
                        </m:num>
                        <m:den>
                          <m:r>
                            <a:rPr lang="en-US" sz="1600" i="1">
                              <a:latin typeface="Cambria Math" panose="02040503050406030204" pitchFamily="18" charset="0"/>
                            </a:rPr>
                            <m:t>𝑑𝑡</m:t>
                          </m:r>
                        </m:den>
                      </m:f>
                      <m:r>
                        <a:rPr lang="en-US" sz="1600" b="0" i="1" smtClean="0">
                          <a:latin typeface="Cambria Math" panose="02040503050406030204" pitchFamily="18" charset="0"/>
                        </a:rPr>
                        <m:t>=</m:t>
                      </m:r>
                      <m:r>
                        <a:rPr lang="en-US" sz="1600">
                          <a:latin typeface="Cambria Math" panose="02040503050406030204" pitchFamily="18" charset="0"/>
                        </a:rPr>
                        <m:t>−</m:t>
                      </m:r>
                      <m:f>
                        <m:fPr>
                          <m:ctrlPr>
                            <a:rPr lang="en-US" sz="1600" i="1">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𝐿</m:t>
                              </m:r>
                            </m:e>
                            <m:sub>
                              <m:r>
                                <a:rPr lang="en-US" sz="1600" i="1">
                                  <a:latin typeface="Cambria Math" panose="02040503050406030204" pitchFamily="18" charset="0"/>
                                </a:rPr>
                                <m:t>𝑠</m:t>
                              </m:r>
                            </m:sub>
                          </m:sSub>
                          <m:sSub>
                            <m:sSubPr>
                              <m:ctrlPr>
                                <a:rPr lang="en-US" sz="1600" i="1">
                                  <a:latin typeface="Cambria Math" panose="02040503050406030204" pitchFamily="18" charset="0"/>
                                </a:rPr>
                              </m:ctrlPr>
                            </m:sSubPr>
                            <m:e>
                              <m:r>
                                <a:rPr lang="en-US" sz="1600" i="1">
                                  <a:latin typeface="Cambria Math" panose="02040503050406030204" pitchFamily="18" charset="0"/>
                                </a:rPr>
                                <m:t>𝐶</m:t>
                              </m:r>
                            </m:e>
                            <m:sub>
                              <m:r>
                                <a:rPr lang="en-US" sz="1600" i="1">
                                  <a:latin typeface="Cambria Math" panose="02040503050406030204" pitchFamily="18" charset="0"/>
                                </a:rPr>
                                <m:t>𝑠</m:t>
                              </m:r>
                            </m:sub>
                          </m:sSub>
                          <m:rad>
                            <m:radPr>
                              <m:degHide m:val="on"/>
                              <m:ctrlPr>
                                <a:rPr lang="en-US" sz="1600" i="1">
                                  <a:latin typeface="Cambria Math" panose="02040503050406030204" pitchFamily="18" charset="0"/>
                                </a:rPr>
                              </m:ctrlPr>
                            </m:radPr>
                            <m:deg/>
                            <m:e>
                              <m:r>
                                <a:rPr lang="en-US" sz="1600" i="1">
                                  <a:latin typeface="Cambria Math" panose="02040503050406030204" pitchFamily="18" charset="0"/>
                                </a:rPr>
                                <m:t>𝑘𝐷</m:t>
                              </m:r>
                            </m:e>
                          </m:rad>
                        </m:num>
                        <m:den>
                          <m:sSub>
                            <m:sSubPr>
                              <m:ctrlPr>
                                <a:rPr lang="en-US" altLang="zh-CN" sz="1600" i="1">
                                  <a:latin typeface="Cambria Math" panose="02040503050406030204" pitchFamily="18" charset="0"/>
                                </a:rPr>
                              </m:ctrlPr>
                            </m:sSubPr>
                            <m:e>
                              <m:r>
                                <a:rPr lang="zh-CN" altLang="en-US" sz="1600" i="1">
                                  <a:latin typeface="Cambria Math" panose="02040503050406030204" pitchFamily="18" charset="0"/>
                                </a:rPr>
                                <m:t>𝜌</m:t>
                              </m:r>
                            </m:e>
                            <m:sub>
                              <m:r>
                                <a:rPr lang="en-US" altLang="zh-CN" sz="1600" i="1">
                                  <a:latin typeface="Cambria Math" panose="02040503050406030204" pitchFamily="18" charset="0"/>
                                </a:rPr>
                                <m:t>𝑚</m:t>
                              </m:r>
                            </m:sub>
                          </m:sSub>
                        </m:den>
                      </m:f>
                      <m:r>
                        <a:rPr lang="en-US" altLang="zh-CN" sz="1600" i="1">
                          <a:latin typeface="Cambria Math" panose="02040503050406030204" pitchFamily="18" charset="0"/>
                          <a:ea typeface="Cambria Math" panose="02040503050406030204" pitchFamily="18" charset="0"/>
                        </a:rPr>
                        <m:t>∙</m:t>
                      </m:r>
                      <m:func>
                        <m:funcPr>
                          <m:ctrlPr>
                            <a:rPr lang="en-US" sz="1600" i="1">
                              <a:latin typeface="Cambria Math" panose="02040503050406030204" pitchFamily="18" charset="0"/>
                            </a:rPr>
                          </m:ctrlPr>
                        </m:funcPr>
                        <m:fName>
                          <m:r>
                            <m:rPr>
                              <m:sty m:val="p"/>
                            </m:rPr>
                            <a:rPr lang="en-US" sz="1600">
                              <a:latin typeface="Cambria Math" panose="02040503050406030204" pitchFamily="18" charset="0"/>
                            </a:rPr>
                            <m:t>coth</m:t>
                          </m:r>
                        </m:fName>
                        <m:e>
                          <m:r>
                            <a:rPr lang="en-US" sz="1600" i="1">
                              <a:latin typeface="Cambria Math" panose="02040503050406030204" pitchFamily="18" charset="0"/>
                            </a:rPr>
                            <m:t>(</m:t>
                          </m:r>
                          <m:r>
                            <a:rPr lang="el-GR" sz="1600" i="1">
                              <a:latin typeface="Cambria Math" panose="02040503050406030204" pitchFamily="18" charset="0"/>
                            </a:rPr>
                            <m:t>ℓ</m:t>
                          </m:r>
                          <m:rad>
                            <m:radPr>
                              <m:degHide m:val="on"/>
                              <m:ctrlPr>
                                <a:rPr lang="en-US" sz="1600" i="1">
                                  <a:latin typeface="Cambria Math" panose="02040503050406030204" pitchFamily="18" charset="0"/>
                                </a:rPr>
                              </m:ctrlPr>
                            </m:radPr>
                            <m:deg/>
                            <m:e>
                              <m:r>
                                <a:rPr lang="en-US" sz="1600" i="1">
                                  <a:latin typeface="Cambria Math" panose="02040503050406030204" pitchFamily="18" charset="0"/>
                                </a:rPr>
                                <m:t>𝑘</m:t>
                              </m:r>
                              <m:r>
                                <a:rPr lang="en-US" sz="1600" i="1">
                                  <a:latin typeface="Cambria Math" panose="02040503050406030204" pitchFamily="18" charset="0"/>
                                </a:rPr>
                                <m:t>/</m:t>
                              </m:r>
                              <m:r>
                                <a:rPr lang="en-US" sz="1600" i="1">
                                  <a:latin typeface="Cambria Math" panose="02040503050406030204" pitchFamily="18" charset="0"/>
                                </a:rPr>
                                <m:t>𝐷</m:t>
                              </m:r>
                            </m:e>
                          </m:rad>
                          <m:r>
                            <a:rPr lang="en-US" sz="1600" i="1">
                              <a:latin typeface="Cambria Math" panose="02040503050406030204" pitchFamily="18" charset="0"/>
                            </a:rPr>
                            <m:t>)</m:t>
                          </m:r>
                        </m:e>
                      </m:func>
                    </m:oMath>
                  </m:oMathPara>
                </a14:m>
                <a:endParaRPr lang="en-US" sz="1600" dirty="0"/>
              </a:p>
            </p:txBody>
          </p:sp>
        </mc:Choice>
        <mc:Fallback xmlns="">
          <p:sp>
            <p:nvSpPr>
              <p:cNvPr id="19" name="Rectangle 65">
                <a:extLst>
                  <a:ext uri="{FF2B5EF4-FFF2-40B4-BE49-F238E27FC236}">
                    <a16:creationId xmlns:a16="http://schemas.microsoft.com/office/drawing/2014/main" id="{B46FCC8C-ADB2-478D-9CDC-42579C149FA4}"/>
                  </a:ext>
                </a:extLst>
              </p:cNvPr>
              <p:cNvSpPr>
                <a:spLocks noRot="1" noChangeAspect="1" noMove="1" noResize="1" noEditPoints="1" noAdjustHandles="1" noChangeArrowheads="1" noChangeShapeType="1" noTextEdit="1"/>
              </p:cNvSpPr>
              <p:nvPr/>
            </p:nvSpPr>
            <p:spPr>
              <a:xfrm>
                <a:off x="74227" y="2065852"/>
                <a:ext cx="4662366" cy="654475"/>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Rectangle 73">
                <a:extLst>
                  <a:ext uri="{FF2B5EF4-FFF2-40B4-BE49-F238E27FC236}">
                    <a16:creationId xmlns:a16="http://schemas.microsoft.com/office/drawing/2014/main" id="{E5FA7BCF-36EE-4518-BF1B-A8662D126F8D}"/>
                  </a:ext>
                </a:extLst>
              </p:cNvPr>
              <p:cNvSpPr/>
              <p:nvPr/>
            </p:nvSpPr>
            <p:spPr>
              <a:xfrm>
                <a:off x="4926728" y="2063515"/>
                <a:ext cx="2897653" cy="601511"/>
              </a:xfrm>
              <a:prstGeom prst="rect">
                <a:avLst/>
              </a:prstGeom>
              <a:noFill/>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600" i="1" smtClean="0">
                              <a:latin typeface="Cambria Math" panose="02040503050406030204" pitchFamily="18" charset="0"/>
                            </a:rPr>
                          </m:ctrlPr>
                        </m:sSubPr>
                        <m:e>
                          <m:r>
                            <a:rPr lang="en-US" sz="1600" i="1">
                              <a:latin typeface="Cambria Math" panose="02040503050406030204" pitchFamily="18" charset="0"/>
                            </a:rPr>
                            <m:t>𝑅</m:t>
                          </m:r>
                        </m:e>
                        <m:sub>
                          <m:r>
                            <a:rPr lang="en-US" sz="1600" i="1">
                              <a:latin typeface="Cambria Math" panose="02040503050406030204" pitchFamily="18" charset="0"/>
                            </a:rPr>
                            <m:t>𝐴</m:t>
                          </m:r>
                          <m:r>
                            <a:rPr lang="en-US" sz="1600" b="0" i="1" smtClean="0">
                              <a:latin typeface="Cambria Math" panose="02040503050406030204" pitchFamily="18" charset="0"/>
                            </a:rPr>
                            <m:t>, </m:t>
                          </m:r>
                          <m:r>
                            <a:rPr lang="en-US" sz="1600" b="0" i="1" smtClean="0">
                              <a:latin typeface="Cambria Math" panose="02040503050406030204" pitchFamily="18" charset="0"/>
                            </a:rPr>
                            <m:t>𝑇h𝑒𝑜</m:t>
                          </m:r>
                          <m:r>
                            <a:rPr lang="en-US" sz="1600" b="0" i="1" smtClean="0">
                              <a:latin typeface="Cambria Math" panose="02040503050406030204" pitchFamily="18" charset="0"/>
                            </a:rPr>
                            <m:t>.</m:t>
                          </m:r>
                        </m:sub>
                      </m:sSub>
                      <m:r>
                        <a:rPr lang="en-US" sz="1600" i="1" smtClean="0">
                          <a:latin typeface="Cambria Math" panose="02040503050406030204" pitchFamily="18" charset="0"/>
                        </a:rPr>
                        <m:t>= </m:t>
                      </m:r>
                      <m:f>
                        <m:fPr>
                          <m:ctrlPr>
                            <a:rPr lang="en-US" sz="1600" i="1" smtClean="0">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𝑑𝐴</m:t>
                              </m:r>
                            </m:e>
                            <m:sub>
                              <m:r>
                                <a:rPr lang="en-US" sz="1600" i="1">
                                  <a:latin typeface="Cambria Math" panose="02040503050406030204" pitchFamily="18" charset="0"/>
                                </a:rPr>
                                <m:t>𝑇𝑜𝑙𝑢𝑒𝑛𝑒</m:t>
                              </m:r>
                            </m:sub>
                          </m:sSub>
                          <m:r>
                            <a:rPr lang="en-US" sz="1600" i="1">
                              <a:latin typeface="Cambria Math" panose="02040503050406030204" pitchFamily="18" charset="0"/>
                            </a:rPr>
                            <m:t> </m:t>
                          </m:r>
                        </m:num>
                        <m:den>
                          <m:r>
                            <a:rPr lang="en-US" sz="1600" i="1">
                              <a:latin typeface="Cambria Math" panose="02040503050406030204" pitchFamily="18" charset="0"/>
                            </a:rPr>
                            <m:t>𝑑𝑡</m:t>
                          </m:r>
                        </m:den>
                      </m:f>
                      <m:r>
                        <a:rPr lang="en-US" sz="1600" b="0" i="1" smtClean="0">
                          <a:latin typeface="Cambria Math" panose="02040503050406030204" pitchFamily="18" charset="0"/>
                        </a:rPr>
                        <m:t>=</m:t>
                      </m:r>
                      <m:f>
                        <m:fPr>
                          <m:ctrlPr>
                            <a:rPr lang="en-US" sz="1600" i="1">
                              <a:latin typeface="Cambria Math" panose="02040503050406030204" pitchFamily="18" charset="0"/>
                            </a:rPr>
                          </m:ctrlPr>
                        </m:fPr>
                        <m:num>
                          <m:r>
                            <a:rPr lang="en-US" sz="1600" i="1">
                              <a:latin typeface="Cambria Math" panose="02040503050406030204" pitchFamily="18" charset="0"/>
                            </a:rPr>
                            <m:t>𝐷</m:t>
                          </m:r>
                          <m:sSub>
                            <m:sSubPr>
                              <m:ctrlPr>
                                <a:rPr lang="en-US" sz="1600" i="1">
                                  <a:latin typeface="Cambria Math" panose="02040503050406030204" pitchFamily="18" charset="0"/>
                                </a:rPr>
                              </m:ctrlPr>
                            </m:sSubPr>
                            <m:e>
                              <m:r>
                                <a:rPr lang="en-US" sz="1600" i="1">
                                  <a:latin typeface="Cambria Math" panose="02040503050406030204" pitchFamily="18" charset="0"/>
                                </a:rPr>
                                <m:t>𝐿</m:t>
                              </m:r>
                            </m:e>
                            <m:sub>
                              <m:r>
                                <a:rPr lang="en-US" sz="1600" i="1">
                                  <a:latin typeface="Cambria Math" panose="02040503050406030204" pitchFamily="18" charset="0"/>
                                </a:rPr>
                                <m:t>𝑠</m:t>
                              </m:r>
                            </m:sub>
                          </m:sSub>
                          <m:sSub>
                            <m:sSubPr>
                              <m:ctrlPr>
                                <a:rPr lang="en-US" sz="1600" i="1">
                                  <a:latin typeface="Cambria Math" panose="02040503050406030204" pitchFamily="18" charset="0"/>
                                </a:rPr>
                              </m:ctrlPr>
                            </m:sSubPr>
                            <m:e>
                              <m:r>
                                <a:rPr lang="en-US" sz="1600" i="1">
                                  <a:latin typeface="Cambria Math" panose="02040503050406030204" pitchFamily="18" charset="0"/>
                                </a:rPr>
                                <m:t>𝐶</m:t>
                              </m:r>
                            </m:e>
                            <m:sub>
                              <m:r>
                                <a:rPr lang="en-US" sz="1600" i="1">
                                  <a:latin typeface="Cambria Math" panose="02040503050406030204" pitchFamily="18" charset="0"/>
                                </a:rPr>
                                <m:t>𝑠</m:t>
                              </m:r>
                            </m:sub>
                          </m:sSub>
                        </m:num>
                        <m:den>
                          <m:sSub>
                            <m:sSubPr>
                              <m:ctrlPr>
                                <a:rPr lang="en-US" altLang="zh-CN" sz="1600" i="1">
                                  <a:latin typeface="Cambria Math" panose="02040503050406030204" pitchFamily="18" charset="0"/>
                                </a:rPr>
                              </m:ctrlPr>
                            </m:sSubPr>
                            <m:e>
                              <m:r>
                                <a:rPr lang="zh-CN" altLang="en-US" sz="1600" i="1">
                                  <a:latin typeface="Cambria Math" panose="02040503050406030204" pitchFamily="18" charset="0"/>
                                </a:rPr>
                                <m:t>𝜌</m:t>
                              </m:r>
                            </m:e>
                            <m:sub>
                              <m:r>
                                <a:rPr lang="en-US" altLang="zh-CN" sz="1600" i="1">
                                  <a:latin typeface="Cambria Math" panose="02040503050406030204" pitchFamily="18" charset="0"/>
                                </a:rPr>
                                <m:t>𝑚</m:t>
                              </m:r>
                            </m:sub>
                          </m:sSub>
                          <m:r>
                            <a:rPr lang="el-GR" sz="1600" i="1">
                              <a:latin typeface="Cambria Math" panose="02040503050406030204" pitchFamily="18" charset="0"/>
                            </a:rPr>
                            <m:t>ℓ</m:t>
                          </m:r>
                        </m:den>
                      </m:f>
                    </m:oMath>
                  </m:oMathPara>
                </a14:m>
                <a:endParaRPr lang="en-US" sz="1600" dirty="0"/>
              </a:p>
            </p:txBody>
          </p:sp>
        </mc:Choice>
        <mc:Fallback xmlns="">
          <p:sp>
            <p:nvSpPr>
              <p:cNvPr id="20" name="Rectangle 73">
                <a:extLst>
                  <a:ext uri="{FF2B5EF4-FFF2-40B4-BE49-F238E27FC236}">
                    <a16:creationId xmlns:a16="http://schemas.microsoft.com/office/drawing/2014/main" id="{E5FA7BCF-36EE-4518-BF1B-A8662D126F8D}"/>
                  </a:ext>
                </a:extLst>
              </p:cNvPr>
              <p:cNvSpPr>
                <a:spLocks noRot="1" noChangeAspect="1" noMove="1" noResize="1" noEditPoints="1" noAdjustHandles="1" noChangeArrowheads="1" noChangeShapeType="1" noTextEdit="1"/>
              </p:cNvSpPr>
              <p:nvPr/>
            </p:nvSpPr>
            <p:spPr>
              <a:xfrm>
                <a:off x="4926728" y="2063515"/>
                <a:ext cx="2897653" cy="601511"/>
              </a:xfrm>
              <a:prstGeom prst="rect">
                <a:avLst/>
              </a:prstGeom>
              <a:blipFill>
                <a:blip r:embed="rId8"/>
                <a:stretch>
                  <a:fillRect/>
                </a:stretch>
              </a:blipFill>
            </p:spPr>
            <p:txBody>
              <a:bodyPr/>
              <a:lstStyle/>
              <a:p>
                <a:r>
                  <a:rPr lang="en-US">
                    <a:noFill/>
                  </a:rPr>
                  <a:t> </a:t>
                </a:r>
              </a:p>
            </p:txBody>
          </p:sp>
        </mc:Fallback>
      </mc:AlternateContent>
      <p:sp>
        <p:nvSpPr>
          <p:cNvPr id="21" name="文本框 20">
            <a:extLst>
              <a:ext uri="{FF2B5EF4-FFF2-40B4-BE49-F238E27FC236}">
                <a16:creationId xmlns:a16="http://schemas.microsoft.com/office/drawing/2014/main" id="{F117242F-4200-4F19-9BC9-0D4787808CD1}"/>
              </a:ext>
            </a:extLst>
          </p:cNvPr>
          <p:cNvSpPr txBox="1"/>
          <p:nvPr/>
        </p:nvSpPr>
        <p:spPr>
          <a:xfrm>
            <a:off x="413711" y="1703958"/>
            <a:ext cx="1769055" cy="400110"/>
          </a:xfrm>
          <a:prstGeom prst="rect">
            <a:avLst/>
          </a:prstGeom>
          <a:noFill/>
        </p:spPr>
        <p:txBody>
          <a:bodyPr wrap="square" rtlCol="0">
            <a:spAutoFit/>
          </a:bodyPr>
          <a:lstStyle/>
          <a:p>
            <a:r>
              <a:rPr lang="en-US" altLang="zh-CN" sz="2000" dirty="0">
                <a:latin typeface="Times New Roman" panose="02020603050405020304" pitchFamily="18" charset="0"/>
              </a:rPr>
              <a:t>With reaction</a:t>
            </a:r>
            <a:endParaRPr lang="en-US" sz="2000" dirty="0">
              <a:latin typeface="Times New Roman" panose="02020603050405020304" pitchFamily="18" charset="0"/>
              <a:cs typeface="Times New Roman" panose="02020603050405020304" pitchFamily="18" charset="0"/>
            </a:endParaRPr>
          </a:p>
        </p:txBody>
      </p:sp>
      <p:sp>
        <p:nvSpPr>
          <p:cNvPr id="22" name="文本框 21">
            <a:extLst>
              <a:ext uri="{FF2B5EF4-FFF2-40B4-BE49-F238E27FC236}">
                <a16:creationId xmlns:a16="http://schemas.microsoft.com/office/drawing/2014/main" id="{CC236832-BADB-410A-9351-9CA16F2A1A0B}"/>
              </a:ext>
            </a:extLst>
          </p:cNvPr>
          <p:cNvSpPr txBox="1"/>
          <p:nvPr/>
        </p:nvSpPr>
        <p:spPr>
          <a:xfrm>
            <a:off x="5010452" y="1584003"/>
            <a:ext cx="1899259" cy="400110"/>
          </a:xfrm>
          <a:prstGeom prst="rect">
            <a:avLst/>
          </a:prstGeom>
          <a:noFill/>
        </p:spPr>
        <p:txBody>
          <a:bodyPr wrap="square" rtlCol="0">
            <a:spAutoFit/>
          </a:bodyPr>
          <a:lstStyle/>
          <a:p>
            <a:r>
              <a:rPr lang="en-US" altLang="zh-CN" sz="2000" dirty="0">
                <a:latin typeface="Times New Roman" panose="02020603050405020304" pitchFamily="18" charset="0"/>
              </a:rPr>
              <a:t>Without reaction</a:t>
            </a:r>
            <a:endParaRPr lang="en-US" sz="20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graphicFrame>
            <p:nvGraphicFramePr>
              <p:cNvPr id="31" name="表格 30">
                <a:extLst>
                  <a:ext uri="{FF2B5EF4-FFF2-40B4-BE49-F238E27FC236}">
                    <a16:creationId xmlns:a16="http://schemas.microsoft.com/office/drawing/2014/main" id="{08E829BF-3C7E-4FDF-BA21-073F356D7937}"/>
                  </a:ext>
                </a:extLst>
              </p:cNvPr>
              <p:cNvGraphicFramePr>
                <a:graphicFrameLocks noGrp="1"/>
              </p:cNvGraphicFramePr>
              <p:nvPr>
                <p:extLst>
                  <p:ext uri="{D42A27DB-BD31-4B8C-83A1-F6EECF244321}">
                    <p14:modId xmlns:p14="http://schemas.microsoft.com/office/powerpoint/2010/main" val="931005604"/>
                  </p:ext>
                </p:extLst>
              </p:nvPr>
            </p:nvGraphicFramePr>
            <p:xfrm>
              <a:off x="8401187" y="1187012"/>
              <a:ext cx="3508260" cy="1828800"/>
            </p:xfrm>
            <a:graphic>
              <a:graphicData uri="http://schemas.openxmlformats.org/drawingml/2006/table">
                <a:tbl>
                  <a:tblPr firstRow="1" bandRow="1">
                    <a:tableStyleId>{5C22544A-7EE6-4342-B048-85BDC9FD1C3A}</a:tableStyleId>
                  </a:tblPr>
                  <a:tblGrid>
                    <a:gridCol w="1754130">
                      <a:extLst>
                        <a:ext uri="{9D8B030D-6E8A-4147-A177-3AD203B41FA5}">
                          <a16:colId xmlns:a16="http://schemas.microsoft.com/office/drawing/2014/main" val="743971903"/>
                        </a:ext>
                      </a:extLst>
                    </a:gridCol>
                    <a:gridCol w="1754130">
                      <a:extLst>
                        <a:ext uri="{9D8B030D-6E8A-4147-A177-3AD203B41FA5}">
                          <a16:colId xmlns:a16="http://schemas.microsoft.com/office/drawing/2014/main" val="3755914773"/>
                        </a:ext>
                      </a:extLst>
                    </a:gridCol>
                  </a:tblGrid>
                  <a:tr h="334373">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lang="el-GR" i="1" smtClean="0">
                                  <a:solidFill>
                                    <a:schemeClr val="tx1"/>
                                  </a:solidFill>
                                  <a:latin typeface="Cambria Math" panose="02040503050406030204" pitchFamily="18" charset="0"/>
                                </a:rPr>
                                <m:t>ℓ</m:t>
                              </m:r>
                            </m:oMath>
                          </a14:m>
                          <a:r>
                            <a:rPr lang="en-US" dirty="0">
                              <a:solidFill>
                                <a:schemeClr val="tx1"/>
                              </a:solidFill>
                            </a:rPr>
                            <a:t> </a:t>
                          </a:r>
                          <a:r>
                            <a:rPr lang="en-US" b="0" dirty="0">
                              <a:solidFill>
                                <a:schemeClr val="tx1"/>
                              </a:solidFill>
                              <a:latin typeface="Times New Roman" panose="02020603050405020304" pitchFamily="18" charset="0"/>
                              <a:cs typeface="Times New Roman" panose="02020603050405020304" pitchFamily="18" charset="0"/>
                            </a:rPr>
                            <a:t>[mm]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1282128"/>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13 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5772216"/>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1.28 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83320794"/>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0.5 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11886302"/>
                      </a:ext>
                    </a:extLst>
                  </a:tr>
                  <a:tr h="3343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0.4 </m:t>
                                </m:r>
                              </m:oMath>
                            </m:oMathPara>
                          </a14:m>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61193576"/>
                      </a:ext>
                    </a:extLst>
                  </a:tr>
                </a:tbl>
              </a:graphicData>
            </a:graphic>
          </p:graphicFrame>
        </mc:Choice>
        <mc:Fallback xmlns="">
          <p:graphicFrame>
            <p:nvGraphicFramePr>
              <p:cNvPr id="31" name="表格 30">
                <a:extLst>
                  <a:ext uri="{FF2B5EF4-FFF2-40B4-BE49-F238E27FC236}">
                    <a16:creationId xmlns:a16="http://schemas.microsoft.com/office/drawing/2014/main" id="{08E829BF-3C7E-4FDF-BA21-073F356D7937}"/>
                  </a:ext>
                </a:extLst>
              </p:cNvPr>
              <p:cNvGraphicFramePr>
                <a:graphicFrameLocks noGrp="1"/>
              </p:cNvGraphicFramePr>
              <p:nvPr>
                <p:extLst>
                  <p:ext uri="{D42A27DB-BD31-4B8C-83A1-F6EECF244321}">
                    <p14:modId xmlns:p14="http://schemas.microsoft.com/office/powerpoint/2010/main" val="931005604"/>
                  </p:ext>
                </p:extLst>
              </p:nvPr>
            </p:nvGraphicFramePr>
            <p:xfrm>
              <a:off x="8401187" y="1187012"/>
              <a:ext cx="3508260" cy="1828800"/>
            </p:xfrm>
            <a:graphic>
              <a:graphicData uri="http://schemas.openxmlformats.org/drawingml/2006/table">
                <a:tbl>
                  <a:tblPr firstRow="1" bandRow="1">
                    <a:tableStyleId>{5C22544A-7EE6-4342-B048-85BDC9FD1C3A}</a:tableStyleId>
                  </a:tblPr>
                  <a:tblGrid>
                    <a:gridCol w="1754130">
                      <a:extLst>
                        <a:ext uri="{9D8B030D-6E8A-4147-A177-3AD203B41FA5}">
                          <a16:colId xmlns:a16="http://schemas.microsoft.com/office/drawing/2014/main" val="743971903"/>
                        </a:ext>
                      </a:extLst>
                    </a:gridCol>
                    <a:gridCol w="1754130">
                      <a:extLst>
                        <a:ext uri="{9D8B030D-6E8A-4147-A177-3AD203B41FA5}">
                          <a16:colId xmlns:a16="http://schemas.microsoft.com/office/drawing/2014/main" val="3755914773"/>
                        </a:ext>
                      </a:extLst>
                    </a:gridCol>
                  </a:tblGrid>
                  <a:tr h="36576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10000" r="-694" b="-428333"/>
                          </a:stretch>
                        </a:blipFill>
                      </a:tcPr>
                    </a:tc>
                    <a:extLst>
                      <a:ext uri="{0D108BD9-81ED-4DB2-BD59-A6C34878D82A}">
                        <a16:rowId xmlns:a16="http://schemas.microsoft.com/office/drawing/2014/main" val="4241282128"/>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7A7A7A"/>
                              </a:solidFill>
                              <a:latin typeface="Times New Roman" panose="02020603050405020304" pitchFamily="18" charset="0"/>
                              <a:cs typeface="Times New Roman" panose="02020603050405020304" pitchFamily="18" charset="0"/>
                            </a:rPr>
                            <a:t>NoRW-NoFlow</a:t>
                          </a:r>
                          <a:endParaRPr lang="zh-CN" altLang="en-US" b="1" dirty="0">
                            <a:solidFill>
                              <a:srgbClr val="7A7A7A"/>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110000" r="-694" b="-328333"/>
                          </a:stretch>
                        </a:blipFill>
                      </a:tcPr>
                    </a:tc>
                    <a:extLst>
                      <a:ext uri="{0D108BD9-81ED-4DB2-BD59-A6C34878D82A}">
                        <a16:rowId xmlns:a16="http://schemas.microsoft.com/office/drawing/2014/main" val="1885772216"/>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solidFill>
                                <a:srgbClr val="A89D3C"/>
                              </a:solidFill>
                              <a:latin typeface="Times New Roman" panose="02020603050405020304" pitchFamily="18" charset="0"/>
                              <a:cs typeface="Times New Roman" panose="02020603050405020304" pitchFamily="18" charset="0"/>
                            </a:rPr>
                            <a:t>RW-</a:t>
                          </a:r>
                          <a:r>
                            <a:rPr lang="en-US" altLang="zh-CN" b="1" dirty="0" err="1">
                              <a:solidFill>
                                <a:srgbClr val="A89D3C"/>
                              </a:solidFill>
                              <a:latin typeface="Times New Roman" panose="02020603050405020304" pitchFamily="18" charset="0"/>
                              <a:cs typeface="Times New Roman" panose="02020603050405020304" pitchFamily="18" charset="0"/>
                            </a:rPr>
                            <a:t>N</a:t>
                          </a:r>
                          <a:r>
                            <a:rPr lang="en-US" altLang="zh-CN" dirty="0" err="1">
                              <a:solidFill>
                                <a:srgbClr val="A89D3C"/>
                              </a:solidFill>
                              <a:latin typeface="Times New Roman" panose="02020603050405020304" pitchFamily="18" charset="0"/>
                              <a:cs typeface="Times New Roman" panose="02020603050405020304" pitchFamily="18" charset="0"/>
                            </a:rPr>
                            <a:t>oFlow</a:t>
                          </a:r>
                          <a:endParaRPr lang="zh-CN" altLang="en-US" dirty="0">
                            <a:solidFill>
                              <a:srgbClr val="A89D3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206557" r="-694" b="-222951"/>
                          </a:stretch>
                        </a:blipFill>
                      </a:tcPr>
                    </a:tc>
                    <a:extLst>
                      <a:ext uri="{0D108BD9-81ED-4DB2-BD59-A6C34878D82A}">
                        <a16:rowId xmlns:a16="http://schemas.microsoft.com/office/drawing/2014/main" val="1083320794"/>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311667" r="-694" b="-126667"/>
                          </a:stretch>
                        </a:blipFill>
                      </a:tcPr>
                    </a:tc>
                    <a:extLst>
                      <a:ext uri="{0D108BD9-81ED-4DB2-BD59-A6C34878D82A}">
                        <a16:rowId xmlns:a16="http://schemas.microsoft.com/office/drawing/2014/main" val="1411886302"/>
                      </a:ext>
                    </a:extLst>
                  </a:tr>
                  <a:tr h="3657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9"/>
                          <a:stretch>
                            <a:fillRect l="-100347" t="-411667" r="-694" b="-26667"/>
                          </a:stretch>
                        </a:blipFill>
                      </a:tcPr>
                    </a:tc>
                    <a:extLst>
                      <a:ext uri="{0D108BD9-81ED-4DB2-BD59-A6C34878D82A}">
                        <a16:rowId xmlns:a16="http://schemas.microsoft.com/office/drawing/2014/main" val="4061193576"/>
                      </a:ext>
                    </a:extLst>
                  </a:tr>
                </a:tbl>
              </a:graphicData>
            </a:graphic>
          </p:graphicFrame>
        </mc:Fallback>
      </mc:AlternateContent>
      <mc:AlternateContent xmlns:mc="http://schemas.openxmlformats.org/markup-compatibility/2006" xmlns:a14="http://schemas.microsoft.com/office/drawing/2010/main">
        <mc:Choice Requires="a14">
          <p:sp>
            <p:nvSpPr>
              <p:cNvPr id="33" name="Rectangle 1">
                <a:extLst>
                  <a:ext uri="{FF2B5EF4-FFF2-40B4-BE49-F238E27FC236}">
                    <a16:creationId xmlns:a16="http://schemas.microsoft.com/office/drawing/2014/main" id="{F902B499-0036-417D-BBDD-6A6CD0E6524D}"/>
                  </a:ext>
                </a:extLst>
              </p:cNvPr>
              <p:cNvSpPr>
                <a:spLocks noChangeArrowheads="1"/>
              </p:cNvSpPr>
              <p:nvPr/>
            </p:nvSpPr>
            <p:spPr bwMode="auto">
              <a:xfrm>
                <a:off x="9732640" y="4094095"/>
                <a:ext cx="2353622" cy="1477328"/>
              </a:xfrm>
              <a:prstGeom prst="rect">
                <a:avLst/>
              </a:prstGeom>
              <a:solidFill>
                <a:srgbClr val="EBC222"/>
              </a:solidFill>
              <a:ln>
                <a:noFill/>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The selected </a:t>
                </a:r>
                <a14:m>
                  <m:oMath xmlns:m="http://schemas.openxmlformats.org/officeDocument/2006/math">
                    <m:r>
                      <a:rPr lang="el-GR" i="1">
                        <a:latin typeface="Cambria Math" panose="02040503050406030204" pitchFamily="18" charset="0"/>
                      </a:rPr>
                      <m:t>ℓ </m:t>
                    </m:r>
                  </m:oMath>
                </a14:m>
                <a:r>
                  <a:rPr kumimoji="0" lang="en-US" altLang="en-US" sz="1800" b="0" i="0" u="none" strike="noStrike" cap="none" normalizeH="0" baseline="0" dirty="0">
                    <a:ln>
                      <a:noFill/>
                    </a:ln>
                    <a:solidFill>
                      <a:schemeClr val="tx1"/>
                    </a:solidFill>
                    <a:effectLst/>
                    <a:latin typeface="Arial" panose="020B0604020202020204" pitchFamily="34" charset="0"/>
                  </a:rPr>
                  <a:t> value need to be </a:t>
                </a:r>
                <a:r>
                  <a:rPr lang="en-US" altLang="en-US" dirty="0">
                    <a:latin typeface="Arial" panose="020B0604020202020204" pitchFamily="34" charset="0"/>
                  </a:rPr>
                  <a:t>verified by obtaining a concentration field through simulation.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Choice>
        <mc:Fallback xmlns="">
          <p:sp>
            <p:nvSpPr>
              <p:cNvPr id="33" name="Rectangle 1">
                <a:extLst>
                  <a:ext uri="{FF2B5EF4-FFF2-40B4-BE49-F238E27FC236}">
                    <a16:creationId xmlns:a16="http://schemas.microsoft.com/office/drawing/2014/main" id="{F902B499-0036-417D-BBDD-6A6CD0E6524D}"/>
                  </a:ext>
                </a:extLst>
              </p:cNvPr>
              <p:cNvSpPr>
                <a:spLocks noRot="1" noChangeAspect="1" noMove="1" noResize="1" noEditPoints="1" noAdjustHandles="1" noChangeArrowheads="1" noChangeShapeType="1" noTextEdit="1"/>
              </p:cNvSpPr>
              <p:nvPr/>
            </p:nvSpPr>
            <p:spPr bwMode="auto">
              <a:xfrm>
                <a:off x="9732640" y="4094095"/>
                <a:ext cx="2353622" cy="1477328"/>
              </a:xfrm>
              <a:prstGeom prst="rect">
                <a:avLst/>
              </a:prstGeom>
              <a:blipFill>
                <a:blip r:embed="rId10"/>
                <a:stretch>
                  <a:fillRect l="-2332" t="-2066" r="-3886" b="-6198"/>
                </a:stretch>
              </a:blipFill>
              <a:ln>
                <a:noFill/>
              </a:ln>
              <a:effectLst/>
            </p:spPr>
            <p:txBody>
              <a:bodyPr/>
              <a:lstStyle/>
              <a:p>
                <a:r>
                  <a:rPr lang="zh-CN" altLang="en-US">
                    <a:noFill/>
                  </a:rPr>
                  <a:t> </a:t>
                </a:r>
              </a:p>
            </p:txBody>
          </p:sp>
        </mc:Fallback>
      </mc:AlternateContent>
      <p:sp>
        <p:nvSpPr>
          <p:cNvPr id="23" name="Slide Number Placeholder 2">
            <a:extLst>
              <a:ext uri="{FF2B5EF4-FFF2-40B4-BE49-F238E27FC236}">
                <a16:creationId xmlns:a16="http://schemas.microsoft.com/office/drawing/2014/main" id="{77659F73-52DE-4F3F-A653-03B3ACBA2E36}"/>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8</a:t>
            </a:fld>
            <a:r>
              <a:rPr lang="en-US" sz="1800" dirty="0">
                <a:solidFill>
                  <a:schemeClr val="tx1"/>
                </a:solidFill>
                <a:effectLst>
                  <a:outerShdw blurRad="38100" dist="38100" dir="2700000" algn="tl">
                    <a:srgbClr val="000000">
                      <a:alpha val="43137"/>
                    </a:srgbClr>
                  </a:outerShdw>
                </a:effectLst>
              </a:rPr>
              <a:t>/14</a:t>
            </a:r>
          </a:p>
        </p:txBody>
      </p:sp>
      <p:pic>
        <p:nvPicPr>
          <p:cNvPr id="24" name="Picture 2" descr="Accueil - Géosciences Rennes">
            <a:extLst>
              <a:ext uri="{FF2B5EF4-FFF2-40B4-BE49-F238E27FC236}">
                <a16:creationId xmlns:a16="http://schemas.microsoft.com/office/drawing/2014/main" id="{21E10EA8-3432-405F-881E-1504AD57428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1">
            <a:extLst>
              <a:ext uri="{FF2B5EF4-FFF2-40B4-BE49-F238E27FC236}">
                <a16:creationId xmlns:a16="http://schemas.microsoft.com/office/drawing/2014/main" id="{3C60FA1E-B2E1-4D50-96E7-DD5A8257590A}"/>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5902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3CBFCD6C-7F2C-4C66-B455-3293380546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8833" y="4169460"/>
            <a:ext cx="3511755" cy="2633816"/>
          </a:xfrm>
          <a:prstGeom prst="rect">
            <a:avLst/>
          </a:prstGeom>
        </p:spPr>
      </p:pic>
      <p:pic>
        <p:nvPicPr>
          <p:cNvPr id="8" name="图片 7">
            <a:extLst>
              <a:ext uri="{FF2B5EF4-FFF2-40B4-BE49-F238E27FC236}">
                <a16:creationId xmlns:a16="http://schemas.microsoft.com/office/drawing/2014/main" id="{80AE5360-C380-47A2-9934-3DEBF7D8CF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00" y="3341132"/>
            <a:ext cx="3528939" cy="3408601"/>
          </a:xfrm>
          <a:prstGeom prst="rect">
            <a:avLst/>
          </a:prstGeom>
        </p:spPr>
      </p:pic>
      <p:grpSp>
        <p:nvGrpSpPr>
          <p:cNvPr id="17" name="组合 16">
            <a:extLst>
              <a:ext uri="{FF2B5EF4-FFF2-40B4-BE49-F238E27FC236}">
                <a16:creationId xmlns:a16="http://schemas.microsoft.com/office/drawing/2014/main" id="{393AE306-0D89-0B52-AE31-91ABE48A9CCF}"/>
              </a:ext>
            </a:extLst>
          </p:cNvPr>
          <p:cNvGrpSpPr/>
          <p:nvPr/>
        </p:nvGrpSpPr>
        <p:grpSpPr>
          <a:xfrm>
            <a:off x="8008310" y="3270429"/>
            <a:ext cx="4183690" cy="3544752"/>
            <a:chOff x="8027550" y="919301"/>
            <a:chExt cx="4183690" cy="3544752"/>
          </a:xfrm>
        </p:grpSpPr>
        <p:grpSp>
          <p:nvGrpSpPr>
            <p:cNvPr id="3" name="组合 2">
              <a:extLst>
                <a:ext uri="{FF2B5EF4-FFF2-40B4-BE49-F238E27FC236}">
                  <a16:creationId xmlns:a16="http://schemas.microsoft.com/office/drawing/2014/main" id="{CE8F62E9-771A-11C2-8A42-1A2A2C289895}"/>
                </a:ext>
              </a:extLst>
            </p:cNvPr>
            <p:cNvGrpSpPr/>
            <p:nvPr/>
          </p:nvGrpSpPr>
          <p:grpSpPr>
            <a:xfrm>
              <a:off x="8027550" y="919301"/>
              <a:ext cx="4183690" cy="3544752"/>
              <a:chOff x="7971481" y="3292438"/>
              <a:chExt cx="4183690" cy="3544752"/>
            </a:xfrm>
          </p:grpSpPr>
          <p:grpSp>
            <p:nvGrpSpPr>
              <p:cNvPr id="57" name="组合 56">
                <a:extLst>
                  <a:ext uri="{FF2B5EF4-FFF2-40B4-BE49-F238E27FC236}">
                    <a16:creationId xmlns:a16="http://schemas.microsoft.com/office/drawing/2014/main" id="{50E4F911-8B78-4881-ABE5-30D680A76FDD}"/>
                  </a:ext>
                </a:extLst>
              </p:cNvPr>
              <p:cNvGrpSpPr>
                <a:grpSpLocks noChangeAspect="1"/>
              </p:cNvGrpSpPr>
              <p:nvPr/>
            </p:nvGrpSpPr>
            <p:grpSpPr>
              <a:xfrm>
                <a:off x="7971481" y="3292438"/>
                <a:ext cx="4183690" cy="3544752"/>
                <a:chOff x="1079793" y="2541565"/>
                <a:chExt cx="4744038" cy="4019523"/>
              </a:xfrm>
            </p:grpSpPr>
            <p:grpSp>
              <p:nvGrpSpPr>
                <p:cNvPr id="53" name="组合 52">
                  <a:extLst>
                    <a:ext uri="{FF2B5EF4-FFF2-40B4-BE49-F238E27FC236}">
                      <a16:creationId xmlns:a16="http://schemas.microsoft.com/office/drawing/2014/main" id="{D893A4B8-A320-4319-93FB-E88BB03B94C0}"/>
                    </a:ext>
                  </a:extLst>
                </p:cNvPr>
                <p:cNvGrpSpPr/>
                <p:nvPr/>
              </p:nvGrpSpPr>
              <p:grpSpPr>
                <a:xfrm>
                  <a:off x="1079793" y="2813489"/>
                  <a:ext cx="4744038" cy="3747599"/>
                  <a:chOff x="1079793" y="2813489"/>
                  <a:chExt cx="4744038" cy="3747599"/>
                </a:xfrm>
              </p:grpSpPr>
              <p:pic>
                <p:nvPicPr>
                  <p:cNvPr id="36" name="图片 35">
                    <a:extLst>
                      <a:ext uri="{FF2B5EF4-FFF2-40B4-BE49-F238E27FC236}">
                        <a16:creationId xmlns:a16="http://schemas.microsoft.com/office/drawing/2014/main" id="{8ABC9881-B0D0-46B8-A18C-8E6B54E11D9C}"/>
                      </a:ext>
                    </a:extLst>
                  </p:cNvPr>
                  <p:cNvPicPr>
                    <a:picLocks noChangeAspect="1"/>
                  </p:cNvPicPr>
                  <p:nvPr/>
                </p:nvPicPr>
                <p:blipFill rotWithShape="1">
                  <a:blip r:embed="rId5"/>
                  <a:srcRect r="5058"/>
                  <a:stretch/>
                </p:blipFill>
                <p:spPr>
                  <a:xfrm>
                    <a:off x="1079793" y="2813489"/>
                    <a:ext cx="4744038" cy="3747599"/>
                  </a:xfrm>
                  <a:prstGeom prst="rect">
                    <a:avLst/>
                  </a:prstGeom>
                </p:spPr>
              </p:pic>
              <p:sp>
                <p:nvSpPr>
                  <p:cNvPr id="48" name="任意多边形: 形状 47">
                    <a:extLst>
                      <a:ext uri="{FF2B5EF4-FFF2-40B4-BE49-F238E27FC236}">
                        <a16:creationId xmlns:a16="http://schemas.microsoft.com/office/drawing/2014/main" id="{1E859020-CB56-471C-8EFD-15F4E2E48134}"/>
                      </a:ext>
                    </a:extLst>
                  </p:cNvPr>
                  <p:cNvSpPr/>
                  <p:nvPr/>
                </p:nvSpPr>
                <p:spPr>
                  <a:xfrm>
                    <a:off x="2650592" y="3101754"/>
                    <a:ext cx="1453098" cy="1041326"/>
                  </a:xfrm>
                  <a:custGeom>
                    <a:avLst/>
                    <a:gdLst>
                      <a:gd name="connsiteX0" fmla="*/ 0 w 1448335"/>
                      <a:gd name="connsiteY0" fmla="*/ 0 h 993701"/>
                      <a:gd name="connsiteX1" fmla="*/ 1448335 w 1448335"/>
                      <a:gd name="connsiteY1" fmla="*/ 0 h 993701"/>
                      <a:gd name="connsiteX2" fmla="*/ 1448335 w 1448335"/>
                      <a:gd name="connsiteY2" fmla="*/ 985118 h 993701"/>
                      <a:gd name="connsiteX3" fmla="*/ 1435048 w 1448335"/>
                      <a:gd name="connsiteY3" fmla="*/ 836275 h 993701"/>
                      <a:gd name="connsiteX4" fmla="*/ 724551 w 1448335"/>
                      <a:gd name="connsiteY4" fmla="*/ 182354 h 993701"/>
                      <a:gd name="connsiteX5" fmla="*/ 14054 w 1448335"/>
                      <a:gd name="connsiteY5" fmla="*/ 836275 h 993701"/>
                      <a:gd name="connsiteX6" fmla="*/ 0 w 1448335"/>
                      <a:gd name="connsiteY6" fmla="*/ 993701 h 993701"/>
                      <a:gd name="connsiteX0" fmla="*/ 0 w 1453098"/>
                      <a:gd name="connsiteY0" fmla="*/ 0 h 1031801"/>
                      <a:gd name="connsiteX1" fmla="*/ 1453098 w 1453098"/>
                      <a:gd name="connsiteY1" fmla="*/ 38100 h 1031801"/>
                      <a:gd name="connsiteX2" fmla="*/ 1453098 w 1453098"/>
                      <a:gd name="connsiteY2" fmla="*/ 1023218 h 1031801"/>
                      <a:gd name="connsiteX3" fmla="*/ 1439811 w 1453098"/>
                      <a:gd name="connsiteY3" fmla="*/ 874375 h 1031801"/>
                      <a:gd name="connsiteX4" fmla="*/ 729314 w 1453098"/>
                      <a:gd name="connsiteY4" fmla="*/ 220454 h 1031801"/>
                      <a:gd name="connsiteX5" fmla="*/ 18817 w 1453098"/>
                      <a:gd name="connsiteY5" fmla="*/ 874375 h 1031801"/>
                      <a:gd name="connsiteX6" fmla="*/ 4763 w 1453098"/>
                      <a:gd name="connsiteY6" fmla="*/ 1031801 h 1031801"/>
                      <a:gd name="connsiteX7" fmla="*/ 0 w 1453098"/>
                      <a:gd name="connsiteY7" fmla="*/ 0 h 1031801"/>
                      <a:gd name="connsiteX0" fmla="*/ 0 w 1453098"/>
                      <a:gd name="connsiteY0" fmla="*/ 9525 h 1041326"/>
                      <a:gd name="connsiteX1" fmla="*/ 1453098 w 1453098"/>
                      <a:gd name="connsiteY1" fmla="*/ 0 h 1041326"/>
                      <a:gd name="connsiteX2" fmla="*/ 1453098 w 1453098"/>
                      <a:gd name="connsiteY2" fmla="*/ 1032743 h 1041326"/>
                      <a:gd name="connsiteX3" fmla="*/ 1439811 w 1453098"/>
                      <a:gd name="connsiteY3" fmla="*/ 883900 h 1041326"/>
                      <a:gd name="connsiteX4" fmla="*/ 729314 w 1453098"/>
                      <a:gd name="connsiteY4" fmla="*/ 229979 h 1041326"/>
                      <a:gd name="connsiteX5" fmla="*/ 18817 w 1453098"/>
                      <a:gd name="connsiteY5" fmla="*/ 883900 h 1041326"/>
                      <a:gd name="connsiteX6" fmla="*/ 4763 w 1453098"/>
                      <a:gd name="connsiteY6" fmla="*/ 1041326 h 1041326"/>
                      <a:gd name="connsiteX7" fmla="*/ 0 w 1453098"/>
                      <a:gd name="connsiteY7" fmla="*/ 9525 h 1041326"/>
                      <a:gd name="connsiteX0" fmla="*/ 0 w 1453098"/>
                      <a:gd name="connsiteY0" fmla="*/ 4763 h 1041326"/>
                      <a:gd name="connsiteX1" fmla="*/ 1453098 w 1453098"/>
                      <a:gd name="connsiteY1" fmla="*/ 0 h 1041326"/>
                      <a:gd name="connsiteX2" fmla="*/ 1453098 w 1453098"/>
                      <a:gd name="connsiteY2" fmla="*/ 1032743 h 1041326"/>
                      <a:gd name="connsiteX3" fmla="*/ 1439811 w 1453098"/>
                      <a:gd name="connsiteY3" fmla="*/ 883900 h 1041326"/>
                      <a:gd name="connsiteX4" fmla="*/ 729314 w 1453098"/>
                      <a:gd name="connsiteY4" fmla="*/ 229979 h 1041326"/>
                      <a:gd name="connsiteX5" fmla="*/ 18817 w 1453098"/>
                      <a:gd name="connsiteY5" fmla="*/ 883900 h 1041326"/>
                      <a:gd name="connsiteX6" fmla="*/ 4763 w 1453098"/>
                      <a:gd name="connsiteY6" fmla="*/ 1041326 h 1041326"/>
                      <a:gd name="connsiteX7" fmla="*/ 0 w 1453098"/>
                      <a:gd name="connsiteY7" fmla="*/ 4763 h 104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3098" h="1041326">
                        <a:moveTo>
                          <a:pt x="0" y="4763"/>
                        </a:moveTo>
                        <a:lnTo>
                          <a:pt x="1453098" y="0"/>
                        </a:lnTo>
                        <a:lnTo>
                          <a:pt x="1453098" y="1032743"/>
                        </a:lnTo>
                        <a:lnTo>
                          <a:pt x="1439811" y="883900"/>
                        </a:lnTo>
                        <a:cubicBezTo>
                          <a:pt x="1372186" y="510708"/>
                          <a:pt x="1079781" y="229979"/>
                          <a:pt x="729314" y="229979"/>
                        </a:cubicBezTo>
                        <a:cubicBezTo>
                          <a:pt x="378847" y="229979"/>
                          <a:pt x="86442" y="510708"/>
                          <a:pt x="18817" y="883900"/>
                        </a:cubicBezTo>
                        <a:lnTo>
                          <a:pt x="4763" y="1041326"/>
                        </a:lnTo>
                        <a:cubicBezTo>
                          <a:pt x="4763" y="710092"/>
                          <a:pt x="0" y="335997"/>
                          <a:pt x="0" y="4763"/>
                        </a:cubicBezTo>
                        <a:close/>
                      </a:path>
                    </a:pathLst>
                  </a:custGeom>
                  <a:solidFill>
                    <a:schemeClr val="accent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矩形 45">
                    <a:extLst>
                      <a:ext uri="{FF2B5EF4-FFF2-40B4-BE49-F238E27FC236}">
                        <a16:creationId xmlns:a16="http://schemas.microsoft.com/office/drawing/2014/main" id="{F5CFD4DB-7BEE-451B-AFDC-607BC61FEFD2}"/>
                      </a:ext>
                    </a:extLst>
                  </p:cNvPr>
                  <p:cNvSpPr/>
                  <p:nvPr/>
                </p:nvSpPr>
                <p:spPr>
                  <a:xfrm>
                    <a:off x="1866901" y="3090410"/>
                    <a:ext cx="791028" cy="1416952"/>
                  </a:xfrm>
                  <a:prstGeom prst="rect">
                    <a:avLst/>
                  </a:prstGeom>
                  <a:solidFill>
                    <a:schemeClr val="bg1">
                      <a:lumMod val="5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矩形 46">
                    <a:extLst>
                      <a:ext uri="{FF2B5EF4-FFF2-40B4-BE49-F238E27FC236}">
                        <a16:creationId xmlns:a16="http://schemas.microsoft.com/office/drawing/2014/main" id="{0653601A-1B6A-495E-B8F3-BFC7BE31F3B1}"/>
                      </a:ext>
                    </a:extLst>
                  </p:cNvPr>
                  <p:cNvSpPr/>
                  <p:nvPr/>
                </p:nvSpPr>
                <p:spPr>
                  <a:xfrm>
                    <a:off x="4099779" y="3090649"/>
                    <a:ext cx="843696" cy="1416952"/>
                  </a:xfrm>
                  <a:prstGeom prst="rect">
                    <a:avLst/>
                  </a:prstGeom>
                  <a:solidFill>
                    <a:schemeClr val="bg1">
                      <a:lumMod val="5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文本框 53">
                  <a:extLst>
                    <a:ext uri="{FF2B5EF4-FFF2-40B4-BE49-F238E27FC236}">
                      <a16:creationId xmlns:a16="http://schemas.microsoft.com/office/drawing/2014/main" id="{410EEDDF-C01B-41E4-8EEF-252BC19B8B97}"/>
                    </a:ext>
                  </a:extLst>
                </p:cNvPr>
                <p:cNvSpPr txBox="1"/>
                <p:nvPr/>
              </p:nvSpPr>
              <p:spPr>
                <a:xfrm>
                  <a:off x="4218840" y="3721355"/>
                  <a:ext cx="724634" cy="41879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Wal</a:t>
                  </a:r>
                  <a:r>
                    <a:rPr lang="en-US" altLang="zh-CN" dirty="0">
                      <a:latin typeface="Times New Roman" panose="02020603050405020304" pitchFamily="18" charset="0"/>
                      <a:cs typeface="Times New Roman" panose="02020603050405020304" pitchFamily="18" charset="0"/>
                    </a:rPr>
                    <a:t>l</a:t>
                  </a:r>
                  <a:endParaRPr lang="en-US" dirty="0">
                    <a:latin typeface="Times New Roman" panose="02020603050405020304" pitchFamily="18" charset="0"/>
                    <a:cs typeface="Times New Roman" panose="02020603050405020304" pitchFamily="18" charset="0"/>
                  </a:endParaRPr>
                </a:p>
              </p:txBody>
            </p:sp>
            <p:sp>
              <p:nvSpPr>
                <p:cNvPr id="55" name="文本框 54">
                  <a:extLst>
                    <a:ext uri="{FF2B5EF4-FFF2-40B4-BE49-F238E27FC236}">
                      <a16:creationId xmlns:a16="http://schemas.microsoft.com/office/drawing/2014/main" id="{56792FA1-1208-446A-9CFD-2FA6673D8F7D}"/>
                    </a:ext>
                  </a:extLst>
                </p:cNvPr>
                <p:cNvSpPr txBox="1"/>
                <p:nvPr/>
              </p:nvSpPr>
              <p:spPr>
                <a:xfrm>
                  <a:off x="1889276" y="3681942"/>
                  <a:ext cx="761315" cy="41879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Wal</a:t>
                  </a:r>
                  <a:r>
                    <a:rPr lang="en-US" altLang="zh-CN" dirty="0">
                      <a:latin typeface="Times New Roman" panose="02020603050405020304" pitchFamily="18" charset="0"/>
                      <a:cs typeface="Times New Roman" panose="02020603050405020304" pitchFamily="18" charset="0"/>
                    </a:rPr>
                    <a:t>l</a:t>
                  </a:r>
                  <a:endParaRPr lang="en-US" dirty="0">
                    <a:latin typeface="Times New Roman" panose="02020603050405020304" pitchFamily="18" charset="0"/>
                    <a:cs typeface="Times New Roman" panose="02020603050405020304" pitchFamily="18" charset="0"/>
                  </a:endParaRPr>
                </a:p>
              </p:txBody>
            </p:sp>
            <p:sp>
              <p:nvSpPr>
                <p:cNvPr id="56" name="文本框 55">
                  <a:extLst>
                    <a:ext uri="{FF2B5EF4-FFF2-40B4-BE49-F238E27FC236}">
                      <a16:creationId xmlns:a16="http://schemas.microsoft.com/office/drawing/2014/main" id="{19AFDF88-4AB9-4C45-AE4C-8443B203FB7E}"/>
                    </a:ext>
                  </a:extLst>
                </p:cNvPr>
                <p:cNvSpPr txBox="1"/>
                <p:nvPr/>
              </p:nvSpPr>
              <p:spPr>
                <a:xfrm>
                  <a:off x="2901438" y="3009658"/>
                  <a:ext cx="108932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Toluene</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ADBE35B2-F33F-4940-8439-DF01B76A376D}"/>
                        </a:ext>
                      </a:extLst>
                    </p:cNvPr>
                    <p:cNvSpPr txBox="1"/>
                    <p:nvPr/>
                  </p:nvSpPr>
                  <p:spPr>
                    <a:xfrm>
                      <a:off x="4907985" y="2541565"/>
                      <a:ext cx="775257" cy="52349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unc>
                              <m:funcPr>
                                <m:ctrlPr>
                                  <a:rPr lang="en-US" altLang="zh-CN" sz="2400" i="1" smtClean="0">
                                    <a:latin typeface="Cambria Math" panose="02040503050406030204" pitchFamily="18" charset="0"/>
                                  </a:rPr>
                                </m:ctrlPr>
                              </m:funcPr>
                              <m:fName>
                                <m:r>
                                  <m:rPr>
                                    <m:sty m:val="p"/>
                                  </m:rPr>
                                  <a:rPr lang="en-US" altLang="zh-CN" sz="2400" i="0" smtClean="0">
                                    <a:latin typeface="Cambria Math" panose="02040503050406030204" pitchFamily="18" charset="0"/>
                                  </a:rPr>
                                  <m:t>cos</m:t>
                                </m:r>
                              </m:fName>
                              <m:e>
                                <m:r>
                                  <a:rPr lang="zh-CN" altLang="en-US" sz="2400" i="1" smtClean="0">
                                    <a:latin typeface="Cambria Math" panose="02040503050406030204" pitchFamily="18" charset="0"/>
                                  </a:rPr>
                                  <m:t>𝜃</m:t>
                                </m:r>
                              </m:e>
                            </m:func>
                          </m:oMath>
                        </m:oMathPara>
                      </a14:m>
                      <a:endParaRPr lang="en-US" sz="2400" dirty="0"/>
                    </a:p>
                  </p:txBody>
                </p:sp>
              </mc:Choice>
              <mc:Fallback xmlns="">
                <p:sp>
                  <p:nvSpPr>
                    <p:cNvPr id="7" name="TextBox 6">
                      <a:extLst>
                        <a:ext uri="{FF2B5EF4-FFF2-40B4-BE49-F238E27FC236}">
                          <a16:creationId xmlns:a16="http://schemas.microsoft.com/office/drawing/2014/main" id="{ADBE35B2-F33F-4940-8439-DF01B76A376D}"/>
                        </a:ext>
                      </a:extLst>
                    </p:cNvPr>
                    <p:cNvSpPr txBox="1">
                      <a:spLocks noRot="1" noChangeAspect="1" noMove="1" noResize="1" noEditPoints="1" noAdjustHandles="1" noChangeArrowheads="1" noChangeShapeType="1" noTextEdit="1"/>
                    </p:cNvSpPr>
                    <p:nvPr/>
                  </p:nvSpPr>
                  <p:spPr>
                    <a:xfrm>
                      <a:off x="4907985" y="2541565"/>
                      <a:ext cx="775257" cy="523499"/>
                    </a:xfrm>
                    <a:prstGeom prst="rect">
                      <a:avLst/>
                    </a:prstGeom>
                    <a:blipFill>
                      <a:blip r:embed="rId12"/>
                      <a:stretch>
                        <a:fillRect r="-23894"/>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0" name="矩形 49">
                    <a:extLst>
                      <a:ext uri="{FF2B5EF4-FFF2-40B4-BE49-F238E27FC236}">
                        <a16:creationId xmlns:a16="http://schemas.microsoft.com/office/drawing/2014/main" id="{23F51F06-B96D-4B96-8122-B1A366766FCA}"/>
                      </a:ext>
                    </a:extLst>
                  </p:cNvPr>
                  <p:cNvSpPr/>
                  <p:nvPr/>
                </p:nvSpPr>
                <p:spPr>
                  <a:xfrm>
                    <a:off x="9461609" y="3434077"/>
                    <a:ext cx="1293397" cy="369332"/>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20</a:t>
                    </a:r>
                    <a14:m>
                      <m:oMath xmlns:m="http://schemas.openxmlformats.org/officeDocument/2006/math">
                        <m:r>
                          <a:rPr lang="en-US" altLang="zh-CN" i="1" smtClean="0">
                            <a:latin typeface="Cambria Math" panose="02040503050406030204" pitchFamily="18" charset="0"/>
                            <a:ea typeface="Cambria Math" panose="02040503050406030204" pitchFamily="18" charset="0"/>
                            <a:cs typeface="Times New Roman" panose="02020603050405020304" pitchFamily="18" charset="0"/>
                          </a:rPr>
                          <m:t>×</m:t>
                        </m:r>
                      </m:oMath>
                    </a14:m>
                    <a:r>
                      <a:rPr lang="en-US" altLang="zh-CN" dirty="0">
                        <a:latin typeface="Times New Roman" panose="02020603050405020304" pitchFamily="18" charset="0"/>
                        <a:cs typeface="Times New Roman" panose="02020603050405020304" pitchFamily="18" charset="0"/>
                      </a:rPr>
                      <a:t>20 grid</a:t>
                    </a:r>
                    <a:endParaRPr lang="en-US" dirty="0"/>
                  </a:p>
                </p:txBody>
              </p:sp>
            </mc:Choice>
            <mc:Fallback xmlns="">
              <p:sp>
                <p:nvSpPr>
                  <p:cNvPr id="50" name="矩形 49">
                    <a:extLst>
                      <a:ext uri="{FF2B5EF4-FFF2-40B4-BE49-F238E27FC236}">
                        <a16:creationId xmlns:a16="http://schemas.microsoft.com/office/drawing/2014/main" id="{23F51F06-B96D-4B96-8122-B1A366766FCA}"/>
                      </a:ext>
                    </a:extLst>
                  </p:cNvPr>
                  <p:cNvSpPr>
                    <a:spLocks noRot="1" noChangeAspect="1" noMove="1" noResize="1" noEditPoints="1" noAdjustHandles="1" noChangeArrowheads="1" noChangeShapeType="1" noTextEdit="1"/>
                  </p:cNvSpPr>
                  <p:nvPr/>
                </p:nvSpPr>
                <p:spPr>
                  <a:xfrm>
                    <a:off x="9461609" y="3434077"/>
                    <a:ext cx="1293397" cy="369332"/>
                  </a:xfrm>
                  <a:prstGeom prst="rect">
                    <a:avLst/>
                  </a:prstGeom>
                  <a:blipFill>
                    <a:blip r:embed="rId13"/>
                    <a:stretch>
                      <a:fillRect l="-3774" t="-11667" b="-25000"/>
                    </a:stretch>
                  </a:blipFill>
                </p:spPr>
                <p:txBody>
                  <a:bodyPr/>
                  <a:lstStyle/>
                  <a:p>
                    <a:r>
                      <a:rPr lang="zh-CN" altLang="en-US">
                        <a:noFill/>
                      </a:rPr>
                      <a:t> </a:t>
                    </a:r>
                  </a:p>
                </p:txBody>
              </p:sp>
            </mc:Fallback>
          </mc:AlternateContent>
        </p:grpSp>
        <p:sp>
          <p:nvSpPr>
            <p:cNvPr id="6" name="文本框 5">
              <a:extLst>
                <a:ext uri="{FF2B5EF4-FFF2-40B4-BE49-F238E27FC236}">
                  <a16:creationId xmlns:a16="http://schemas.microsoft.com/office/drawing/2014/main" id="{5FEDBA1D-24EF-CF0F-D367-A25C76BC3412}"/>
                </a:ext>
              </a:extLst>
            </p:cNvPr>
            <p:cNvSpPr txBox="1"/>
            <p:nvPr/>
          </p:nvSpPr>
          <p:spPr>
            <a:xfrm>
              <a:off x="9603863" y="3059668"/>
              <a:ext cx="1020988" cy="369332"/>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Channel</a:t>
              </a:r>
              <a:endParaRPr lang="zh-CN" altLang="en-US" dirty="0">
                <a:latin typeface="Times New Roman" panose="02020603050405020304" pitchFamily="18" charset="0"/>
                <a:cs typeface="Times New Roman" panose="02020603050405020304" pitchFamily="18" charset="0"/>
              </a:endParaRPr>
            </a:p>
          </p:txBody>
        </p:sp>
      </p:grpSp>
      <p:sp>
        <p:nvSpPr>
          <p:cNvPr id="14" name="箭头: 右 13">
            <a:extLst>
              <a:ext uri="{FF2B5EF4-FFF2-40B4-BE49-F238E27FC236}">
                <a16:creationId xmlns:a16="http://schemas.microsoft.com/office/drawing/2014/main" id="{D0AA4606-5084-0123-A85C-0D081B07E5A5}"/>
              </a:ext>
            </a:extLst>
          </p:cNvPr>
          <p:cNvSpPr/>
          <p:nvPr/>
        </p:nvSpPr>
        <p:spPr>
          <a:xfrm>
            <a:off x="3417259" y="5121971"/>
            <a:ext cx="744188" cy="446329"/>
          </a:xfrm>
          <a:prstGeom prst="rightArrow">
            <a:avLst/>
          </a:prstGeom>
          <a:solidFill>
            <a:srgbClr val="54AB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9">
            <a:extLst>
              <a:ext uri="{FF2B5EF4-FFF2-40B4-BE49-F238E27FC236}">
                <a16:creationId xmlns:a16="http://schemas.microsoft.com/office/drawing/2014/main" id="{8C16284E-FD1F-48CC-9175-4321DB183B27}"/>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2" name="文本框 14">
            <a:extLst>
              <a:ext uri="{FF2B5EF4-FFF2-40B4-BE49-F238E27FC236}">
                <a16:creationId xmlns:a16="http://schemas.microsoft.com/office/drawing/2014/main" id="{701EC497-AF65-4FB2-979F-F81CDE9B01B3}"/>
              </a:ext>
            </a:extLst>
          </p:cNvPr>
          <p:cNvSpPr txBox="1"/>
          <p:nvPr/>
        </p:nvSpPr>
        <p:spPr>
          <a:xfrm>
            <a:off x="117703" y="224207"/>
            <a:ext cx="504115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Bacteria Motility (Crawling)</a:t>
            </a:r>
          </a:p>
        </p:txBody>
      </p:sp>
      <mc:AlternateContent xmlns:mc="http://schemas.openxmlformats.org/markup-compatibility/2006" xmlns:a14="http://schemas.microsoft.com/office/drawing/2010/main">
        <mc:Choice Requires="a14">
          <p:sp>
            <p:nvSpPr>
              <p:cNvPr id="2" name="矩形 1">
                <a:extLst>
                  <a:ext uri="{FF2B5EF4-FFF2-40B4-BE49-F238E27FC236}">
                    <a16:creationId xmlns:a16="http://schemas.microsoft.com/office/drawing/2014/main" id="{B8D5C1D7-78B5-4B30-B9D5-50CF91E7C537}"/>
                  </a:ext>
                </a:extLst>
              </p:cNvPr>
              <p:cNvSpPr/>
              <p:nvPr/>
            </p:nvSpPr>
            <p:spPr>
              <a:xfrm>
                <a:off x="187827" y="982384"/>
                <a:ext cx="7839723" cy="64633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The direction of bacterial displacement can be quantified by the bacterial displacement vector </a:t>
                </a:r>
                <a14:m>
                  <m:oMath xmlns:m="http://schemas.openxmlformats.org/officeDocument/2006/math">
                    <m:r>
                      <a:rPr lang="en-US" b="1" i="1" smtClean="0">
                        <a:latin typeface="Cambria Math" panose="02040503050406030204" pitchFamily="18" charset="0"/>
                      </a:rPr>
                      <m:t>𝒅</m:t>
                    </m:r>
                  </m:oMath>
                </a14:m>
                <a:r>
                  <a:rPr lang="en-US" dirty="0">
                    <a:latin typeface="Times New Roman" panose="02020603050405020304" pitchFamily="18" charset="0"/>
                    <a:cs typeface="Times New Roman" panose="02020603050405020304" pitchFamily="18" charset="0"/>
                  </a:rPr>
                  <a:t> and the local interface normal </a:t>
                </a:r>
                <a14:m>
                  <m:oMath xmlns:m="http://schemas.openxmlformats.org/officeDocument/2006/math">
                    <m:r>
                      <a:rPr lang="en-US" b="1" i="1" smtClean="0">
                        <a:latin typeface="Cambria Math" panose="02040503050406030204" pitchFamily="18" charset="0"/>
                      </a:rPr>
                      <m:t>𝒏</m:t>
                    </m:r>
                    <m:r>
                      <a:rPr lang="en-US" b="1" i="1" smtClean="0">
                        <a:latin typeface="Cambria Math" panose="02040503050406030204" pitchFamily="18" charset="0"/>
                      </a:rPr>
                      <m:t>=(</m:t>
                    </m:r>
                    <m:r>
                      <a:rPr lang="en-US" b="1" i="1">
                        <a:latin typeface="Cambria Math" panose="02040503050406030204" pitchFamily="18" charset="0"/>
                      </a:rPr>
                      <m:t>𝒒</m:t>
                    </m:r>
                    <m:r>
                      <a:rPr lang="en-US" i="1">
                        <a:latin typeface="Cambria Math" panose="02040503050406030204" pitchFamily="18" charset="0"/>
                      </a:rPr>
                      <m:t>−</m:t>
                    </m:r>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r>
                      <a:rPr lang="en-US" b="0" i="1" smtClean="0">
                        <a:latin typeface="Cambria Math" panose="02040503050406030204" pitchFamily="18" charset="0"/>
                      </a:rPr>
                      <m:t>)</m:t>
                    </m:r>
                    <m:r>
                      <a:rPr lang="en-US" b="0" i="0" smtClean="0">
                        <a:latin typeface="Cambria Math" panose="02040503050406030204" pitchFamily="18" charset="0"/>
                      </a:rPr>
                      <m:t>/</m:t>
                    </m:r>
                    <m:d>
                      <m:dPr>
                        <m:begChr m:val="‖"/>
                        <m:endChr m:val="‖"/>
                        <m:ctrlPr>
                          <a:rPr lang="en-US" i="1">
                            <a:latin typeface="Cambria Math" panose="02040503050406030204" pitchFamily="18" charset="0"/>
                          </a:rPr>
                        </m:ctrlPr>
                      </m:dPr>
                      <m:e>
                        <m:r>
                          <a:rPr lang="en-US" b="1" i="1">
                            <a:latin typeface="Cambria Math" panose="02040503050406030204" pitchFamily="18" charset="0"/>
                          </a:rPr>
                          <m:t>𝒒</m:t>
                        </m:r>
                        <m:r>
                          <a:rPr lang="en-US" i="1">
                            <a:latin typeface="Cambria Math" panose="02040503050406030204" pitchFamily="18" charset="0"/>
                          </a:rPr>
                          <m:t>−</m:t>
                        </m:r>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e>
                    </m:d>
                  </m:oMath>
                </a14:m>
                <a:r>
                  <a:rPr lang="en-US" dirty="0">
                    <a:latin typeface="Times New Roman" panose="02020603050405020304" pitchFamily="18" charset="0"/>
                    <a:cs typeface="Times New Roman" panose="02020603050405020304" pitchFamily="18" charset="0"/>
                  </a:rPr>
                  <a:t>:</a:t>
                </a:r>
              </a:p>
            </p:txBody>
          </p:sp>
        </mc:Choice>
        <mc:Fallback xmlns="">
          <p:sp>
            <p:nvSpPr>
              <p:cNvPr id="2" name="矩形 1">
                <a:extLst>
                  <a:ext uri="{FF2B5EF4-FFF2-40B4-BE49-F238E27FC236}">
                    <a16:creationId xmlns:a16="http://schemas.microsoft.com/office/drawing/2014/main" id="{B8D5C1D7-78B5-4B30-B9D5-50CF91E7C537}"/>
                  </a:ext>
                </a:extLst>
              </p:cNvPr>
              <p:cNvSpPr>
                <a:spLocks noRot="1" noChangeAspect="1" noMove="1" noResize="1" noEditPoints="1" noAdjustHandles="1" noChangeArrowheads="1" noChangeShapeType="1" noTextEdit="1"/>
              </p:cNvSpPr>
              <p:nvPr/>
            </p:nvSpPr>
            <p:spPr>
              <a:xfrm>
                <a:off x="187827" y="982384"/>
                <a:ext cx="7839723" cy="646331"/>
              </a:xfrm>
              <a:prstGeom prst="rect">
                <a:avLst/>
              </a:prstGeom>
              <a:blipFill>
                <a:blip r:embed="rId15"/>
                <a:stretch>
                  <a:fillRect l="-700" t="-4717" b="-14151"/>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5" name="矩形 14">
                <a:extLst>
                  <a:ext uri="{FF2B5EF4-FFF2-40B4-BE49-F238E27FC236}">
                    <a16:creationId xmlns:a16="http://schemas.microsoft.com/office/drawing/2014/main" id="{8E108292-2B20-4827-8216-B94B8F485ED9}"/>
                  </a:ext>
                </a:extLst>
              </p:cNvPr>
              <p:cNvSpPr/>
              <p:nvPr/>
            </p:nvSpPr>
            <p:spPr>
              <a:xfrm>
                <a:off x="1632296" y="1702278"/>
                <a:ext cx="1940981" cy="84337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lang="en-US" altLang="zh-CN" sz="2400" i="1" smtClean="0">
                              <a:latin typeface="Cambria Math" panose="02040503050406030204" pitchFamily="18" charset="0"/>
                            </a:rPr>
                          </m:ctrlPr>
                        </m:funcPr>
                        <m:fName>
                          <m:r>
                            <m:rPr>
                              <m:sty m:val="p"/>
                            </m:rPr>
                            <a:rPr lang="en-US" altLang="zh-CN" sz="2400" i="0" smtClean="0">
                              <a:latin typeface="Cambria Math" panose="02040503050406030204" pitchFamily="18" charset="0"/>
                            </a:rPr>
                            <m:t>cos</m:t>
                          </m:r>
                        </m:fName>
                        <m:e>
                          <m:r>
                            <a:rPr lang="zh-CN" altLang="en-US" sz="2400" i="1" smtClean="0">
                              <a:latin typeface="Cambria Math" panose="02040503050406030204" pitchFamily="18" charset="0"/>
                            </a:rPr>
                            <m:t>𝜃</m:t>
                          </m:r>
                        </m:e>
                      </m:func>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1" i="1" smtClean="0">
                              <a:latin typeface="Cambria Math" panose="02040503050406030204" pitchFamily="18" charset="0"/>
                            </a:rPr>
                            <m:t>𝒅</m:t>
                          </m:r>
                          <m:r>
                            <a:rPr lang="en-US" sz="2400" b="0" i="1" smtClean="0">
                              <a:latin typeface="Cambria Math" panose="02040503050406030204" pitchFamily="18" charset="0"/>
                              <a:ea typeface="Cambria Math" panose="02040503050406030204" pitchFamily="18" charset="0"/>
                            </a:rPr>
                            <m:t>∙</m:t>
                          </m:r>
                          <m:r>
                            <a:rPr lang="en-US" sz="2400" b="1" i="1" smtClean="0">
                              <a:latin typeface="Cambria Math" panose="02040503050406030204" pitchFamily="18" charset="0"/>
                            </a:rPr>
                            <m:t>𝒏</m:t>
                          </m:r>
                        </m:num>
                        <m:den>
                          <m:d>
                            <m:dPr>
                              <m:begChr m:val="‖"/>
                              <m:endChr m:val="‖"/>
                              <m:ctrlPr>
                                <a:rPr lang="en-US" sz="2400" b="0" i="1" smtClean="0">
                                  <a:latin typeface="Cambria Math" panose="02040503050406030204" pitchFamily="18" charset="0"/>
                                </a:rPr>
                              </m:ctrlPr>
                            </m:dPr>
                            <m:e>
                              <m:r>
                                <a:rPr lang="en-US" sz="2400" b="1" i="1" smtClean="0">
                                  <a:latin typeface="Cambria Math" panose="02040503050406030204" pitchFamily="18" charset="0"/>
                                </a:rPr>
                                <m:t>𝒅</m:t>
                              </m:r>
                            </m:e>
                          </m:d>
                        </m:den>
                      </m:f>
                    </m:oMath>
                  </m:oMathPara>
                </a14:m>
                <a:endParaRPr lang="en-US" sz="2400" dirty="0"/>
              </a:p>
            </p:txBody>
          </p:sp>
        </mc:Choice>
        <mc:Fallback xmlns="">
          <p:sp>
            <p:nvSpPr>
              <p:cNvPr id="15" name="矩形 14">
                <a:extLst>
                  <a:ext uri="{FF2B5EF4-FFF2-40B4-BE49-F238E27FC236}">
                    <a16:creationId xmlns:a16="http://schemas.microsoft.com/office/drawing/2014/main" id="{8E108292-2B20-4827-8216-B94B8F485ED9}"/>
                  </a:ext>
                </a:extLst>
              </p:cNvPr>
              <p:cNvSpPr>
                <a:spLocks noRot="1" noChangeAspect="1" noMove="1" noResize="1" noEditPoints="1" noAdjustHandles="1" noChangeArrowheads="1" noChangeShapeType="1" noTextEdit="1"/>
              </p:cNvSpPr>
              <p:nvPr/>
            </p:nvSpPr>
            <p:spPr>
              <a:xfrm>
                <a:off x="1632296" y="1702278"/>
                <a:ext cx="1940981" cy="843372"/>
              </a:xfrm>
              <a:prstGeom prst="rect">
                <a:avLst/>
              </a:prstGeom>
              <a:blipFill>
                <a:blip r:embed="rId16"/>
                <a:stretch>
                  <a:fillRect/>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6" name="矩形 15">
                <a:extLst>
                  <a:ext uri="{FF2B5EF4-FFF2-40B4-BE49-F238E27FC236}">
                    <a16:creationId xmlns:a16="http://schemas.microsoft.com/office/drawing/2014/main" id="{5633A531-3101-4630-8654-5E89F9F4C695}"/>
                  </a:ext>
                </a:extLst>
              </p:cNvPr>
              <p:cNvSpPr/>
              <p:nvPr/>
            </p:nvSpPr>
            <p:spPr>
              <a:xfrm>
                <a:off x="294875" y="2526230"/>
                <a:ext cx="5257310" cy="646331"/>
              </a:xfrm>
              <a:prstGeom prst="rect">
                <a:avLst/>
              </a:prstGeom>
            </p:spPr>
            <p:txBody>
              <a:bodyPr wrap="square">
                <a:spAutoFit/>
              </a:bodyPr>
              <a:lstStyle/>
              <a:p>
                <a14:m>
                  <m:oMath xmlns:m="http://schemas.openxmlformats.org/officeDocument/2006/math">
                    <m:func>
                      <m:funcPr>
                        <m:ctrlPr>
                          <a:rPr lang="en-US" altLang="zh-CN" i="1" smtClean="0">
                            <a:latin typeface="Cambria Math" panose="02040503050406030204" pitchFamily="18" charset="0"/>
                          </a:rPr>
                        </m:ctrlPr>
                      </m:funcPr>
                      <m:fName>
                        <m:r>
                          <m:rPr>
                            <m:sty m:val="p"/>
                          </m:rPr>
                          <a:rPr lang="en-US" altLang="zh-CN" i="0" smtClean="0">
                            <a:latin typeface="Cambria Math" panose="02040503050406030204" pitchFamily="18" charset="0"/>
                          </a:rPr>
                          <m:t>cos</m:t>
                        </m:r>
                      </m:fName>
                      <m:e>
                        <m:r>
                          <a:rPr lang="zh-CN" altLang="en-US" i="1" smtClean="0">
                            <a:latin typeface="Cambria Math" panose="02040503050406030204" pitchFamily="18" charset="0"/>
                          </a:rPr>
                          <m:t>𝜃</m:t>
                        </m:r>
                      </m:e>
                    </m:func>
                    <m:r>
                      <a:rPr lang="en-US" b="0" i="1" smtClean="0">
                        <a:latin typeface="Cambria Math" panose="02040503050406030204" pitchFamily="18" charset="0"/>
                      </a:rPr>
                      <m:t>=1</m:t>
                    </m:r>
                  </m:oMath>
                </a14:m>
                <a:r>
                  <a:rPr lang="en-US" dirty="0">
                    <a:latin typeface="Times New Roman" panose="02020603050405020304" pitchFamily="18" charset="0"/>
                    <a:cs typeface="Times New Roman" panose="02020603050405020304" pitchFamily="18" charset="0"/>
                  </a:rPr>
                  <a:t> : motion directly towards the interface</a:t>
                </a:r>
              </a:p>
              <a:p>
                <a14:m>
                  <m:oMath xmlns:m="http://schemas.openxmlformats.org/officeDocument/2006/math">
                    <m:func>
                      <m:funcPr>
                        <m:ctrlPr>
                          <a:rPr lang="en-US" altLang="zh-CN" i="1" smtClean="0">
                            <a:latin typeface="Cambria Math" panose="02040503050406030204" pitchFamily="18" charset="0"/>
                          </a:rPr>
                        </m:ctrlPr>
                      </m:funcPr>
                      <m:fName>
                        <m:r>
                          <m:rPr>
                            <m:sty m:val="p"/>
                          </m:rPr>
                          <a:rPr lang="en-US" altLang="zh-CN" i="0" smtClean="0">
                            <a:latin typeface="Cambria Math" panose="02040503050406030204" pitchFamily="18" charset="0"/>
                          </a:rPr>
                          <m:t>cos</m:t>
                        </m:r>
                      </m:fName>
                      <m:e>
                        <m:r>
                          <a:rPr lang="zh-CN" altLang="en-US" i="1" smtClean="0">
                            <a:latin typeface="Cambria Math" panose="02040503050406030204" pitchFamily="18" charset="0"/>
                          </a:rPr>
                          <m:t>𝜃</m:t>
                        </m:r>
                      </m:e>
                    </m:func>
                    <m:r>
                      <a:rPr lang="en-US" b="0" i="1" smtClean="0">
                        <a:latin typeface="Cambria Math" panose="02040503050406030204" pitchFamily="18" charset="0"/>
                      </a:rPr>
                      <m:t>=−1 </m:t>
                    </m:r>
                  </m:oMath>
                </a14:m>
                <a:r>
                  <a:rPr lang="en-US" dirty="0">
                    <a:latin typeface="Times New Roman" panose="02020603050405020304" pitchFamily="18" charset="0"/>
                    <a:cs typeface="Times New Roman" panose="02020603050405020304" pitchFamily="18" charset="0"/>
                  </a:rPr>
                  <a:t>: motion directly away from the interface.</a:t>
                </a:r>
              </a:p>
            </p:txBody>
          </p:sp>
        </mc:Choice>
        <mc:Fallback xmlns="">
          <p:sp>
            <p:nvSpPr>
              <p:cNvPr id="16" name="矩形 15">
                <a:extLst>
                  <a:ext uri="{FF2B5EF4-FFF2-40B4-BE49-F238E27FC236}">
                    <a16:creationId xmlns:a16="http://schemas.microsoft.com/office/drawing/2014/main" id="{5633A531-3101-4630-8654-5E89F9F4C695}"/>
                  </a:ext>
                </a:extLst>
              </p:cNvPr>
              <p:cNvSpPr>
                <a:spLocks noRot="1" noChangeAspect="1" noMove="1" noResize="1" noEditPoints="1" noAdjustHandles="1" noChangeArrowheads="1" noChangeShapeType="1" noTextEdit="1"/>
              </p:cNvSpPr>
              <p:nvPr/>
            </p:nvSpPr>
            <p:spPr>
              <a:xfrm>
                <a:off x="294875" y="2526230"/>
                <a:ext cx="5257310" cy="646331"/>
              </a:xfrm>
              <a:prstGeom prst="rect">
                <a:avLst/>
              </a:prstGeom>
              <a:blipFill>
                <a:blip r:embed="rId17"/>
                <a:stretch>
                  <a:fillRect t="-4717" b="-14151"/>
                </a:stretch>
              </a:blipFill>
            </p:spPr>
            <p:txBody>
              <a:bodyPr/>
              <a:lstStyle/>
              <a:p>
                <a:r>
                  <a:rPr lang="zh-CN" altLang="en-US">
                    <a:noFill/>
                  </a:rPr>
                  <a:t> </a:t>
                </a:r>
              </a:p>
            </p:txBody>
          </p:sp>
        </mc:Fallback>
      </mc:AlternateContent>
      <p:grpSp>
        <p:nvGrpSpPr>
          <p:cNvPr id="98" name="组合 97">
            <a:extLst>
              <a:ext uri="{FF2B5EF4-FFF2-40B4-BE49-F238E27FC236}">
                <a16:creationId xmlns:a16="http://schemas.microsoft.com/office/drawing/2014/main" id="{3CECC03E-71BE-409E-B667-BBDC5EEC9061}"/>
              </a:ext>
            </a:extLst>
          </p:cNvPr>
          <p:cNvGrpSpPr/>
          <p:nvPr/>
        </p:nvGrpSpPr>
        <p:grpSpPr>
          <a:xfrm rot="1248441">
            <a:off x="5715321" y="1791324"/>
            <a:ext cx="1618478" cy="2077008"/>
            <a:chOff x="5423576" y="1707436"/>
            <a:chExt cx="1968657" cy="2598593"/>
          </a:xfrm>
        </p:grpSpPr>
        <p:grpSp>
          <p:nvGrpSpPr>
            <p:cNvPr id="89" name="组合 88">
              <a:extLst>
                <a:ext uri="{FF2B5EF4-FFF2-40B4-BE49-F238E27FC236}">
                  <a16:creationId xmlns:a16="http://schemas.microsoft.com/office/drawing/2014/main" id="{2D02F342-E73F-47A4-A531-27200BB9424C}"/>
                </a:ext>
              </a:extLst>
            </p:cNvPr>
            <p:cNvGrpSpPr/>
            <p:nvPr/>
          </p:nvGrpSpPr>
          <p:grpSpPr>
            <a:xfrm rot="20326346">
              <a:off x="5818462" y="2829791"/>
              <a:ext cx="1376017" cy="1225523"/>
              <a:chOff x="5818462" y="2829791"/>
              <a:chExt cx="1376017" cy="1225523"/>
            </a:xfrm>
          </p:grpSpPr>
          <p:sp>
            <p:nvSpPr>
              <p:cNvPr id="70" name="任意多边形: 形状 69">
                <a:extLst>
                  <a:ext uri="{FF2B5EF4-FFF2-40B4-BE49-F238E27FC236}">
                    <a16:creationId xmlns:a16="http://schemas.microsoft.com/office/drawing/2014/main" id="{4A01A57D-4186-41EE-A93C-1E709F81F8FD}"/>
                  </a:ext>
                </a:extLst>
              </p:cNvPr>
              <p:cNvSpPr/>
              <p:nvPr/>
            </p:nvSpPr>
            <p:spPr>
              <a:xfrm>
                <a:off x="5859004" y="2884813"/>
                <a:ext cx="1268751" cy="1170501"/>
              </a:xfrm>
              <a:custGeom>
                <a:avLst/>
                <a:gdLst>
                  <a:gd name="connsiteX0" fmla="*/ 0 w 2692400"/>
                  <a:gd name="connsiteY0" fmla="*/ 1625600 h 1803400"/>
                  <a:gd name="connsiteX1" fmla="*/ 63500 w 2692400"/>
                  <a:gd name="connsiteY1" fmla="*/ 1574800 h 1803400"/>
                  <a:gd name="connsiteX2" fmla="*/ 88900 w 2692400"/>
                  <a:gd name="connsiteY2" fmla="*/ 1536700 h 1803400"/>
                  <a:gd name="connsiteX3" fmla="*/ 203200 w 2692400"/>
                  <a:gd name="connsiteY3" fmla="*/ 1447800 h 1803400"/>
                  <a:gd name="connsiteX4" fmla="*/ 254000 w 2692400"/>
                  <a:gd name="connsiteY4" fmla="*/ 1574800 h 1803400"/>
                  <a:gd name="connsiteX5" fmla="*/ 266700 w 2692400"/>
                  <a:gd name="connsiteY5" fmla="*/ 1612900 h 1803400"/>
                  <a:gd name="connsiteX6" fmla="*/ 304800 w 2692400"/>
                  <a:gd name="connsiteY6" fmla="*/ 1625600 h 1803400"/>
                  <a:gd name="connsiteX7" fmla="*/ 495300 w 2692400"/>
                  <a:gd name="connsiteY7" fmla="*/ 1562100 h 1803400"/>
                  <a:gd name="connsiteX8" fmla="*/ 520700 w 2692400"/>
                  <a:gd name="connsiteY8" fmla="*/ 1485900 h 1803400"/>
                  <a:gd name="connsiteX9" fmla="*/ 558800 w 2692400"/>
                  <a:gd name="connsiteY9" fmla="*/ 1435100 h 1803400"/>
                  <a:gd name="connsiteX10" fmla="*/ 647700 w 2692400"/>
                  <a:gd name="connsiteY10" fmla="*/ 1346200 h 1803400"/>
                  <a:gd name="connsiteX11" fmla="*/ 393700 w 2692400"/>
                  <a:gd name="connsiteY11" fmla="*/ 1371600 h 1803400"/>
                  <a:gd name="connsiteX12" fmla="*/ 431800 w 2692400"/>
                  <a:gd name="connsiteY12" fmla="*/ 1460500 h 1803400"/>
                  <a:gd name="connsiteX13" fmla="*/ 469900 w 2692400"/>
                  <a:gd name="connsiteY13" fmla="*/ 1485900 h 1803400"/>
                  <a:gd name="connsiteX14" fmla="*/ 482600 w 2692400"/>
                  <a:gd name="connsiteY14" fmla="*/ 1524000 h 1803400"/>
                  <a:gd name="connsiteX15" fmla="*/ 520700 w 2692400"/>
                  <a:gd name="connsiteY15" fmla="*/ 1574800 h 1803400"/>
                  <a:gd name="connsiteX16" fmla="*/ 546100 w 2692400"/>
                  <a:gd name="connsiteY16" fmla="*/ 1612900 h 1803400"/>
                  <a:gd name="connsiteX17" fmla="*/ 635000 w 2692400"/>
                  <a:gd name="connsiteY17" fmla="*/ 1752600 h 1803400"/>
                  <a:gd name="connsiteX18" fmla="*/ 660400 w 2692400"/>
                  <a:gd name="connsiteY18" fmla="*/ 1790700 h 1803400"/>
                  <a:gd name="connsiteX19" fmla="*/ 698500 w 2692400"/>
                  <a:gd name="connsiteY19" fmla="*/ 1803400 h 1803400"/>
                  <a:gd name="connsiteX20" fmla="*/ 723900 w 2692400"/>
                  <a:gd name="connsiteY20" fmla="*/ 1765300 h 1803400"/>
                  <a:gd name="connsiteX21" fmla="*/ 800100 w 2692400"/>
                  <a:gd name="connsiteY21" fmla="*/ 1714500 h 1803400"/>
                  <a:gd name="connsiteX22" fmla="*/ 800100 w 2692400"/>
                  <a:gd name="connsiteY22" fmla="*/ 1600200 h 1803400"/>
                  <a:gd name="connsiteX23" fmla="*/ 762000 w 2692400"/>
                  <a:gd name="connsiteY23" fmla="*/ 1587500 h 1803400"/>
                  <a:gd name="connsiteX24" fmla="*/ 800100 w 2692400"/>
                  <a:gd name="connsiteY24" fmla="*/ 1549400 h 1803400"/>
                  <a:gd name="connsiteX25" fmla="*/ 838200 w 2692400"/>
                  <a:gd name="connsiteY25" fmla="*/ 1536700 h 1803400"/>
                  <a:gd name="connsiteX26" fmla="*/ 876300 w 2692400"/>
                  <a:gd name="connsiteY26" fmla="*/ 1511300 h 1803400"/>
                  <a:gd name="connsiteX27" fmla="*/ 927100 w 2692400"/>
                  <a:gd name="connsiteY27" fmla="*/ 1524000 h 1803400"/>
                  <a:gd name="connsiteX28" fmla="*/ 939800 w 2692400"/>
                  <a:gd name="connsiteY28" fmla="*/ 1562100 h 1803400"/>
                  <a:gd name="connsiteX29" fmla="*/ 977900 w 2692400"/>
                  <a:gd name="connsiteY29" fmla="*/ 1676400 h 1803400"/>
                  <a:gd name="connsiteX30" fmla="*/ 1130300 w 2692400"/>
                  <a:gd name="connsiteY30" fmla="*/ 1663700 h 1803400"/>
                  <a:gd name="connsiteX31" fmla="*/ 1117600 w 2692400"/>
                  <a:gd name="connsiteY31" fmla="*/ 1460500 h 1803400"/>
                  <a:gd name="connsiteX32" fmla="*/ 1231900 w 2692400"/>
                  <a:gd name="connsiteY32" fmla="*/ 1422400 h 1803400"/>
                  <a:gd name="connsiteX33" fmla="*/ 1282700 w 2692400"/>
                  <a:gd name="connsiteY33" fmla="*/ 1435100 h 1803400"/>
                  <a:gd name="connsiteX34" fmla="*/ 1206500 w 2692400"/>
                  <a:gd name="connsiteY34" fmla="*/ 1485900 h 1803400"/>
                  <a:gd name="connsiteX35" fmla="*/ 1130300 w 2692400"/>
                  <a:gd name="connsiteY35" fmla="*/ 1511300 h 1803400"/>
                  <a:gd name="connsiteX36" fmla="*/ 1028700 w 2692400"/>
                  <a:gd name="connsiteY36" fmla="*/ 1549400 h 1803400"/>
                  <a:gd name="connsiteX37" fmla="*/ 1079500 w 2692400"/>
                  <a:gd name="connsiteY37" fmla="*/ 1587500 h 1803400"/>
                  <a:gd name="connsiteX38" fmla="*/ 1117600 w 2692400"/>
                  <a:gd name="connsiteY38" fmla="*/ 1625600 h 1803400"/>
                  <a:gd name="connsiteX39" fmla="*/ 1181100 w 2692400"/>
                  <a:gd name="connsiteY39" fmla="*/ 1651000 h 1803400"/>
                  <a:gd name="connsiteX40" fmla="*/ 1219200 w 2692400"/>
                  <a:gd name="connsiteY40" fmla="*/ 1676400 h 1803400"/>
                  <a:gd name="connsiteX41" fmla="*/ 1257300 w 2692400"/>
                  <a:gd name="connsiteY41" fmla="*/ 1651000 h 1803400"/>
                  <a:gd name="connsiteX42" fmla="*/ 1308100 w 2692400"/>
                  <a:gd name="connsiteY42" fmla="*/ 1574800 h 1803400"/>
                  <a:gd name="connsiteX43" fmla="*/ 1371600 w 2692400"/>
                  <a:gd name="connsiteY43" fmla="*/ 1612900 h 1803400"/>
                  <a:gd name="connsiteX44" fmla="*/ 1473200 w 2692400"/>
                  <a:gd name="connsiteY44" fmla="*/ 1752600 h 1803400"/>
                  <a:gd name="connsiteX45" fmla="*/ 1524000 w 2692400"/>
                  <a:gd name="connsiteY45" fmla="*/ 1676400 h 1803400"/>
                  <a:gd name="connsiteX46" fmla="*/ 1587500 w 2692400"/>
                  <a:gd name="connsiteY46" fmla="*/ 1587500 h 1803400"/>
                  <a:gd name="connsiteX47" fmla="*/ 1600200 w 2692400"/>
                  <a:gd name="connsiteY47" fmla="*/ 1549400 h 1803400"/>
                  <a:gd name="connsiteX48" fmla="*/ 1511300 w 2692400"/>
                  <a:gd name="connsiteY48" fmla="*/ 1473200 h 1803400"/>
                  <a:gd name="connsiteX49" fmla="*/ 1409700 w 2692400"/>
                  <a:gd name="connsiteY49" fmla="*/ 1422400 h 1803400"/>
                  <a:gd name="connsiteX50" fmla="*/ 1358900 w 2692400"/>
                  <a:gd name="connsiteY50" fmla="*/ 1397000 h 1803400"/>
                  <a:gd name="connsiteX51" fmla="*/ 1282700 w 2692400"/>
                  <a:gd name="connsiteY51" fmla="*/ 1358900 h 1803400"/>
                  <a:gd name="connsiteX52" fmla="*/ 1333500 w 2692400"/>
                  <a:gd name="connsiteY52" fmla="*/ 1320800 h 1803400"/>
                  <a:gd name="connsiteX53" fmla="*/ 1371600 w 2692400"/>
                  <a:gd name="connsiteY53" fmla="*/ 1308100 h 1803400"/>
                  <a:gd name="connsiteX54" fmla="*/ 1485900 w 2692400"/>
                  <a:gd name="connsiteY54" fmla="*/ 1257300 h 1803400"/>
                  <a:gd name="connsiteX55" fmla="*/ 1536700 w 2692400"/>
                  <a:gd name="connsiteY55" fmla="*/ 1282700 h 1803400"/>
                  <a:gd name="connsiteX56" fmla="*/ 1549400 w 2692400"/>
                  <a:gd name="connsiteY56" fmla="*/ 1320800 h 1803400"/>
                  <a:gd name="connsiteX57" fmla="*/ 1562100 w 2692400"/>
                  <a:gd name="connsiteY57" fmla="*/ 1384300 h 1803400"/>
                  <a:gd name="connsiteX58" fmla="*/ 1574800 w 2692400"/>
                  <a:gd name="connsiteY58" fmla="*/ 1422400 h 1803400"/>
                  <a:gd name="connsiteX59" fmla="*/ 1625600 w 2692400"/>
                  <a:gd name="connsiteY59" fmla="*/ 1435100 h 1803400"/>
                  <a:gd name="connsiteX60" fmla="*/ 1701800 w 2692400"/>
                  <a:gd name="connsiteY60" fmla="*/ 1409700 h 1803400"/>
                  <a:gd name="connsiteX61" fmla="*/ 1968500 w 2692400"/>
                  <a:gd name="connsiteY61" fmla="*/ 1384300 h 1803400"/>
                  <a:gd name="connsiteX62" fmla="*/ 1930400 w 2692400"/>
                  <a:gd name="connsiteY62" fmla="*/ 1282700 h 1803400"/>
                  <a:gd name="connsiteX63" fmla="*/ 1905000 w 2692400"/>
                  <a:gd name="connsiteY63" fmla="*/ 1231900 h 1803400"/>
                  <a:gd name="connsiteX64" fmla="*/ 1892300 w 2692400"/>
                  <a:gd name="connsiteY64" fmla="*/ 1193800 h 1803400"/>
                  <a:gd name="connsiteX65" fmla="*/ 1854200 w 2692400"/>
                  <a:gd name="connsiteY65" fmla="*/ 1206500 h 1803400"/>
                  <a:gd name="connsiteX66" fmla="*/ 1841500 w 2692400"/>
                  <a:gd name="connsiteY66" fmla="*/ 1270000 h 1803400"/>
                  <a:gd name="connsiteX67" fmla="*/ 1866900 w 2692400"/>
                  <a:gd name="connsiteY67" fmla="*/ 1435100 h 1803400"/>
                  <a:gd name="connsiteX68" fmla="*/ 2298700 w 2692400"/>
                  <a:gd name="connsiteY68" fmla="*/ 1422400 h 1803400"/>
                  <a:gd name="connsiteX69" fmla="*/ 2286000 w 2692400"/>
                  <a:gd name="connsiteY69" fmla="*/ 1384300 h 1803400"/>
                  <a:gd name="connsiteX70" fmla="*/ 2260600 w 2692400"/>
                  <a:gd name="connsiteY70" fmla="*/ 1333500 h 1803400"/>
                  <a:gd name="connsiteX71" fmla="*/ 2222500 w 2692400"/>
                  <a:gd name="connsiteY71" fmla="*/ 1244600 h 1803400"/>
                  <a:gd name="connsiteX72" fmla="*/ 2108200 w 2692400"/>
                  <a:gd name="connsiteY72" fmla="*/ 1219200 h 1803400"/>
                  <a:gd name="connsiteX73" fmla="*/ 1993900 w 2692400"/>
                  <a:gd name="connsiteY73" fmla="*/ 1193800 h 1803400"/>
                  <a:gd name="connsiteX74" fmla="*/ 1892300 w 2692400"/>
                  <a:gd name="connsiteY74" fmla="*/ 1168400 h 1803400"/>
                  <a:gd name="connsiteX75" fmla="*/ 1917700 w 2692400"/>
                  <a:gd name="connsiteY75" fmla="*/ 1003300 h 1803400"/>
                  <a:gd name="connsiteX76" fmla="*/ 1930400 w 2692400"/>
                  <a:gd name="connsiteY76" fmla="*/ 965200 h 1803400"/>
                  <a:gd name="connsiteX77" fmla="*/ 1981200 w 2692400"/>
                  <a:gd name="connsiteY77" fmla="*/ 952500 h 1803400"/>
                  <a:gd name="connsiteX78" fmla="*/ 2108200 w 2692400"/>
                  <a:gd name="connsiteY78" fmla="*/ 965200 h 1803400"/>
                  <a:gd name="connsiteX79" fmla="*/ 2032000 w 2692400"/>
                  <a:gd name="connsiteY79" fmla="*/ 990600 h 1803400"/>
                  <a:gd name="connsiteX80" fmla="*/ 1943100 w 2692400"/>
                  <a:gd name="connsiteY80" fmla="*/ 1028700 h 1803400"/>
                  <a:gd name="connsiteX81" fmla="*/ 1993900 w 2692400"/>
                  <a:gd name="connsiteY81" fmla="*/ 977900 h 1803400"/>
                  <a:gd name="connsiteX82" fmla="*/ 2006600 w 2692400"/>
                  <a:gd name="connsiteY82" fmla="*/ 939800 h 1803400"/>
                  <a:gd name="connsiteX83" fmla="*/ 2044700 w 2692400"/>
                  <a:gd name="connsiteY83" fmla="*/ 901700 h 1803400"/>
                  <a:gd name="connsiteX84" fmla="*/ 2095500 w 2692400"/>
                  <a:gd name="connsiteY84" fmla="*/ 825500 h 1803400"/>
                  <a:gd name="connsiteX85" fmla="*/ 2146300 w 2692400"/>
                  <a:gd name="connsiteY85" fmla="*/ 787400 h 1803400"/>
                  <a:gd name="connsiteX86" fmla="*/ 2235200 w 2692400"/>
                  <a:gd name="connsiteY86" fmla="*/ 749300 h 1803400"/>
                  <a:gd name="connsiteX87" fmla="*/ 2273300 w 2692400"/>
                  <a:gd name="connsiteY87" fmla="*/ 762000 h 1803400"/>
                  <a:gd name="connsiteX88" fmla="*/ 2286000 w 2692400"/>
                  <a:gd name="connsiteY88" fmla="*/ 800100 h 1803400"/>
                  <a:gd name="connsiteX89" fmla="*/ 2311400 w 2692400"/>
                  <a:gd name="connsiteY89" fmla="*/ 838200 h 1803400"/>
                  <a:gd name="connsiteX90" fmla="*/ 2324100 w 2692400"/>
                  <a:gd name="connsiteY90" fmla="*/ 901700 h 1803400"/>
                  <a:gd name="connsiteX91" fmla="*/ 2273300 w 2692400"/>
                  <a:gd name="connsiteY91" fmla="*/ 889000 h 1803400"/>
                  <a:gd name="connsiteX92" fmla="*/ 2222500 w 2692400"/>
                  <a:gd name="connsiteY92" fmla="*/ 850900 h 1803400"/>
                  <a:gd name="connsiteX93" fmla="*/ 2184400 w 2692400"/>
                  <a:gd name="connsiteY93" fmla="*/ 838200 h 1803400"/>
                  <a:gd name="connsiteX94" fmla="*/ 2133600 w 2692400"/>
                  <a:gd name="connsiteY94" fmla="*/ 812800 h 1803400"/>
                  <a:gd name="connsiteX95" fmla="*/ 2171700 w 2692400"/>
                  <a:gd name="connsiteY95" fmla="*/ 749300 h 1803400"/>
                  <a:gd name="connsiteX96" fmla="*/ 2260600 w 2692400"/>
                  <a:gd name="connsiteY96" fmla="*/ 711200 h 1803400"/>
                  <a:gd name="connsiteX97" fmla="*/ 2336800 w 2692400"/>
                  <a:gd name="connsiteY97" fmla="*/ 673100 h 1803400"/>
                  <a:gd name="connsiteX98" fmla="*/ 2222500 w 2692400"/>
                  <a:gd name="connsiteY98" fmla="*/ 635000 h 1803400"/>
                  <a:gd name="connsiteX99" fmla="*/ 2108200 w 2692400"/>
                  <a:gd name="connsiteY99" fmla="*/ 609600 h 1803400"/>
                  <a:gd name="connsiteX100" fmla="*/ 1943100 w 2692400"/>
                  <a:gd name="connsiteY100" fmla="*/ 584200 h 1803400"/>
                  <a:gd name="connsiteX101" fmla="*/ 1968500 w 2692400"/>
                  <a:gd name="connsiteY101" fmla="*/ 685800 h 1803400"/>
                  <a:gd name="connsiteX102" fmla="*/ 1993900 w 2692400"/>
                  <a:gd name="connsiteY102" fmla="*/ 723900 h 1803400"/>
                  <a:gd name="connsiteX103" fmla="*/ 2006600 w 2692400"/>
                  <a:gd name="connsiteY103" fmla="*/ 774700 h 1803400"/>
                  <a:gd name="connsiteX104" fmla="*/ 2019300 w 2692400"/>
                  <a:gd name="connsiteY104" fmla="*/ 812800 h 1803400"/>
                  <a:gd name="connsiteX105" fmla="*/ 2032000 w 2692400"/>
                  <a:gd name="connsiteY105" fmla="*/ 876300 h 1803400"/>
                  <a:gd name="connsiteX106" fmla="*/ 2057400 w 2692400"/>
                  <a:gd name="connsiteY106" fmla="*/ 927100 h 1803400"/>
                  <a:gd name="connsiteX107" fmla="*/ 2070100 w 2692400"/>
                  <a:gd name="connsiteY107" fmla="*/ 965200 h 1803400"/>
                  <a:gd name="connsiteX108" fmla="*/ 2159000 w 2692400"/>
                  <a:gd name="connsiteY108" fmla="*/ 863600 h 1803400"/>
                  <a:gd name="connsiteX109" fmla="*/ 2209800 w 2692400"/>
                  <a:gd name="connsiteY109" fmla="*/ 787400 h 1803400"/>
                  <a:gd name="connsiteX110" fmla="*/ 2235200 w 2692400"/>
                  <a:gd name="connsiteY110" fmla="*/ 749300 h 1803400"/>
                  <a:gd name="connsiteX111" fmla="*/ 2273300 w 2692400"/>
                  <a:gd name="connsiteY111" fmla="*/ 711200 h 1803400"/>
                  <a:gd name="connsiteX112" fmla="*/ 2311400 w 2692400"/>
                  <a:gd name="connsiteY112" fmla="*/ 660400 h 1803400"/>
                  <a:gd name="connsiteX113" fmla="*/ 2349500 w 2692400"/>
                  <a:gd name="connsiteY113" fmla="*/ 635000 h 1803400"/>
                  <a:gd name="connsiteX114" fmla="*/ 2413000 w 2692400"/>
                  <a:gd name="connsiteY114" fmla="*/ 571500 h 1803400"/>
                  <a:gd name="connsiteX115" fmla="*/ 2578100 w 2692400"/>
                  <a:gd name="connsiteY115" fmla="*/ 457200 h 1803400"/>
                  <a:gd name="connsiteX116" fmla="*/ 2654300 w 2692400"/>
                  <a:gd name="connsiteY116" fmla="*/ 406400 h 1803400"/>
                  <a:gd name="connsiteX117" fmla="*/ 2501900 w 2692400"/>
                  <a:gd name="connsiteY117" fmla="*/ 393700 h 1803400"/>
                  <a:gd name="connsiteX118" fmla="*/ 2463800 w 2692400"/>
                  <a:gd name="connsiteY118" fmla="*/ 381000 h 1803400"/>
                  <a:gd name="connsiteX119" fmla="*/ 2387600 w 2692400"/>
                  <a:gd name="connsiteY119" fmla="*/ 330200 h 1803400"/>
                  <a:gd name="connsiteX120" fmla="*/ 2374900 w 2692400"/>
                  <a:gd name="connsiteY120" fmla="*/ 368300 h 1803400"/>
                  <a:gd name="connsiteX121" fmla="*/ 2349500 w 2692400"/>
                  <a:gd name="connsiteY121" fmla="*/ 419100 h 1803400"/>
                  <a:gd name="connsiteX122" fmla="*/ 2324100 w 2692400"/>
                  <a:gd name="connsiteY122" fmla="*/ 533400 h 1803400"/>
                  <a:gd name="connsiteX123" fmla="*/ 2336800 w 2692400"/>
                  <a:gd name="connsiteY123" fmla="*/ 584200 h 1803400"/>
                  <a:gd name="connsiteX124" fmla="*/ 2387600 w 2692400"/>
                  <a:gd name="connsiteY124" fmla="*/ 533400 h 1803400"/>
                  <a:gd name="connsiteX125" fmla="*/ 2438400 w 2692400"/>
                  <a:gd name="connsiteY125" fmla="*/ 495300 h 1803400"/>
                  <a:gd name="connsiteX126" fmla="*/ 2501900 w 2692400"/>
                  <a:gd name="connsiteY126" fmla="*/ 419100 h 1803400"/>
                  <a:gd name="connsiteX127" fmla="*/ 2514600 w 2692400"/>
                  <a:gd name="connsiteY127" fmla="*/ 381000 h 1803400"/>
                  <a:gd name="connsiteX128" fmla="*/ 2540000 w 2692400"/>
                  <a:gd name="connsiteY128" fmla="*/ 342900 h 1803400"/>
                  <a:gd name="connsiteX129" fmla="*/ 2565400 w 2692400"/>
                  <a:gd name="connsiteY129" fmla="*/ 292100 h 1803400"/>
                  <a:gd name="connsiteX130" fmla="*/ 2590800 w 2692400"/>
                  <a:gd name="connsiteY130" fmla="*/ 254000 h 1803400"/>
                  <a:gd name="connsiteX131" fmla="*/ 2628900 w 2692400"/>
                  <a:gd name="connsiteY131" fmla="*/ 190500 h 1803400"/>
                  <a:gd name="connsiteX132" fmla="*/ 2667000 w 2692400"/>
                  <a:gd name="connsiteY132" fmla="*/ 152400 h 1803400"/>
                  <a:gd name="connsiteX133" fmla="*/ 2616200 w 2692400"/>
                  <a:gd name="connsiteY133" fmla="*/ 139700 h 1803400"/>
                  <a:gd name="connsiteX134" fmla="*/ 2527300 w 2692400"/>
                  <a:gd name="connsiteY134" fmla="*/ 127000 h 1803400"/>
                  <a:gd name="connsiteX135" fmla="*/ 2463800 w 2692400"/>
                  <a:gd name="connsiteY135" fmla="*/ 114300 h 1803400"/>
                  <a:gd name="connsiteX136" fmla="*/ 2476500 w 2692400"/>
                  <a:gd name="connsiteY136" fmla="*/ 76200 h 1803400"/>
                  <a:gd name="connsiteX137" fmla="*/ 2540000 w 2692400"/>
                  <a:gd name="connsiteY137" fmla="*/ 63500 h 1803400"/>
                  <a:gd name="connsiteX138" fmla="*/ 2616200 w 2692400"/>
                  <a:gd name="connsiteY138" fmla="*/ 25400 h 1803400"/>
                  <a:gd name="connsiteX139" fmla="*/ 2692400 w 2692400"/>
                  <a:gd name="connsiteY139" fmla="*/ 0 h 180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2692400" h="1803400">
                    <a:moveTo>
                      <a:pt x="0" y="1625600"/>
                    </a:moveTo>
                    <a:cubicBezTo>
                      <a:pt x="21167" y="1608667"/>
                      <a:pt x="44333" y="1593967"/>
                      <a:pt x="63500" y="1574800"/>
                    </a:cubicBezTo>
                    <a:cubicBezTo>
                      <a:pt x="74293" y="1564007"/>
                      <a:pt x="78759" y="1548108"/>
                      <a:pt x="88900" y="1536700"/>
                    </a:cubicBezTo>
                    <a:cubicBezTo>
                      <a:pt x="161040" y="1455543"/>
                      <a:pt x="136063" y="1470179"/>
                      <a:pt x="203200" y="1447800"/>
                    </a:cubicBezTo>
                    <a:cubicBezTo>
                      <a:pt x="261014" y="1621242"/>
                      <a:pt x="197939" y="1443992"/>
                      <a:pt x="254000" y="1574800"/>
                    </a:cubicBezTo>
                    <a:cubicBezTo>
                      <a:pt x="259273" y="1587105"/>
                      <a:pt x="257234" y="1603434"/>
                      <a:pt x="266700" y="1612900"/>
                    </a:cubicBezTo>
                    <a:cubicBezTo>
                      <a:pt x="276166" y="1622366"/>
                      <a:pt x="292100" y="1621367"/>
                      <a:pt x="304800" y="1625600"/>
                    </a:cubicBezTo>
                    <a:cubicBezTo>
                      <a:pt x="458645" y="1613766"/>
                      <a:pt x="455551" y="1661474"/>
                      <a:pt x="495300" y="1562100"/>
                    </a:cubicBezTo>
                    <a:cubicBezTo>
                      <a:pt x="505244" y="1537241"/>
                      <a:pt x="504636" y="1507319"/>
                      <a:pt x="520700" y="1485900"/>
                    </a:cubicBezTo>
                    <a:cubicBezTo>
                      <a:pt x="533400" y="1468967"/>
                      <a:pt x="544562" y="1450762"/>
                      <a:pt x="558800" y="1435100"/>
                    </a:cubicBezTo>
                    <a:cubicBezTo>
                      <a:pt x="586990" y="1404091"/>
                      <a:pt x="688357" y="1336036"/>
                      <a:pt x="647700" y="1346200"/>
                    </a:cubicBezTo>
                    <a:cubicBezTo>
                      <a:pt x="531061" y="1375360"/>
                      <a:pt x="614320" y="1357811"/>
                      <a:pt x="393700" y="1371600"/>
                    </a:cubicBezTo>
                    <a:cubicBezTo>
                      <a:pt x="403416" y="1410463"/>
                      <a:pt x="402565" y="1431265"/>
                      <a:pt x="431800" y="1460500"/>
                    </a:cubicBezTo>
                    <a:cubicBezTo>
                      <a:pt x="442593" y="1471293"/>
                      <a:pt x="457200" y="1477433"/>
                      <a:pt x="469900" y="1485900"/>
                    </a:cubicBezTo>
                    <a:cubicBezTo>
                      <a:pt x="474133" y="1498600"/>
                      <a:pt x="475958" y="1512377"/>
                      <a:pt x="482600" y="1524000"/>
                    </a:cubicBezTo>
                    <a:cubicBezTo>
                      <a:pt x="493102" y="1542378"/>
                      <a:pt x="508397" y="1557576"/>
                      <a:pt x="520700" y="1574800"/>
                    </a:cubicBezTo>
                    <a:cubicBezTo>
                      <a:pt x="529572" y="1587220"/>
                      <a:pt x="538010" y="1599957"/>
                      <a:pt x="546100" y="1612900"/>
                    </a:cubicBezTo>
                    <a:cubicBezTo>
                      <a:pt x="635777" y="1756383"/>
                      <a:pt x="526147" y="1589320"/>
                      <a:pt x="635000" y="1752600"/>
                    </a:cubicBezTo>
                    <a:cubicBezTo>
                      <a:pt x="643467" y="1765300"/>
                      <a:pt x="645920" y="1785873"/>
                      <a:pt x="660400" y="1790700"/>
                    </a:cubicBezTo>
                    <a:lnTo>
                      <a:pt x="698500" y="1803400"/>
                    </a:lnTo>
                    <a:cubicBezTo>
                      <a:pt x="706967" y="1790700"/>
                      <a:pt x="712413" y="1775351"/>
                      <a:pt x="723900" y="1765300"/>
                    </a:cubicBezTo>
                    <a:cubicBezTo>
                      <a:pt x="746874" y="1745198"/>
                      <a:pt x="800100" y="1714500"/>
                      <a:pt x="800100" y="1714500"/>
                    </a:cubicBezTo>
                    <a:cubicBezTo>
                      <a:pt x="809739" y="1675944"/>
                      <a:pt x="826483" y="1639775"/>
                      <a:pt x="800100" y="1600200"/>
                    </a:cubicBezTo>
                    <a:cubicBezTo>
                      <a:pt x="792674" y="1589061"/>
                      <a:pt x="774700" y="1591733"/>
                      <a:pt x="762000" y="1587500"/>
                    </a:cubicBezTo>
                    <a:cubicBezTo>
                      <a:pt x="762000" y="1587500"/>
                      <a:pt x="785156" y="1559363"/>
                      <a:pt x="800100" y="1549400"/>
                    </a:cubicBezTo>
                    <a:cubicBezTo>
                      <a:pt x="811239" y="1541974"/>
                      <a:pt x="826226" y="1542687"/>
                      <a:pt x="838200" y="1536700"/>
                    </a:cubicBezTo>
                    <a:cubicBezTo>
                      <a:pt x="851852" y="1529874"/>
                      <a:pt x="863600" y="1519767"/>
                      <a:pt x="876300" y="1511300"/>
                    </a:cubicBezTo>
                    <a:cubicBezTo>
                      <a:pt x="893233" y="1515533"/>
                      <a:pt x="913470" y="1513096"/>
                      <a:pt x="927100" y="1524000"/>
                    </a:cubicBezTo>
                    <a:cubicBezTo>
                      <a:pt x="937553" y="1532363"/>
                      <a:pt x="936896" y="1549032"/>
                      <a:pt x="939800" y="1562100"/>
                    </a:cubicBezTo>
                    <a:cubicBezTo>
                      <a:pt x="962614" y="1664763"/>
                      <a:pt x="933709" y="1610113"/>
                      <a:pt x="977900" y="1676400"/>
                    </a:cubicBezTo>
                    <a:cubicBezTo>
                      <a:pt x="1028700" y="1672167"/>
                      <a:pt x="1102607" y="1706498"/>
                      <a:pt x="1130300" y="1663700"/>
                    </a:cubicBezTo>
                    <a:cubicBezTo>
                      <a:pt x="1167168" y="1606722"/>
                      <a:pt x="1124034" y="1528060"/>
                      <a:pt x="1117600" y="1460500"/>
                    </a:cubicBezTo>
                    <a:cubicBezTo>
                      <a:pt x="1108152" y="1361301"/>
                      <a:pt x="1060295" y="1379499"/>
                      <a:pt x="1231900" y="1422400"/>
                    </a:cubicBezTo>
                    <a:lnTo>
                      <a:pt x="1282700" y="1435100"/>
                    </a:lnTo>
                    <a:cubicBezTo>
                      <a:pt x="1257300" y="1452033"/>
                      <a:pt x="1235460" y="1476247"/>
                      <a:pt x="1206500" y="1485900"/>
                    </a:cubicBezTo>
                    <a:cubicBezTo>
                      <a:pt x="1181100" y="1494367"/>
                      <a:pt x="1155159" y="1501356"/>
                      <a:pt x="1130300" y="1511300"/>
                    </a:cubicBezTo>
                    <a:cubicBezTo>
                      <a:pt x="1054371" y="1541672"/>
                      <a:pt x="1088427" y="1529491"/>
                      <a:pt x="1028700" y="1549400"/>
                    </a:cubicBezTo>
                    <a:cubicBezTo>
                      <a:pt x="1045633" y="1562100"/>
                      <a:pt x="1063429" y="1573725"/>
                      <a:pt x="1079500" y="1587500"/>
                    </a:cubicBezTo>
                    <a:cubicBezTo>
                      <a:pt x="1093137" y="1599189"/>
                      <a:pt x="1102370" y="1616081"/>
                      <a:pt x="1117600" y="1625600"/>
                    </a:cubicBezTo>
                    <a:cubicBezTo>
                      <a:pt x="1136932" y="1637682"/>
                      <a:pt x="1160710" y="1640805"/>
                      <a:pt x="1181100" y="1651000"/>
                    </a:cubicBezTo>
                    <a:cubicBezTo>
                      <a:pt x="1194752" y="1657826"/>
                      <a:pt x="1206500" y="1667933"/>
                      <a:pt x="1219200" y="1676400"/>
                    </a:cubicBezTo>
                    <a:cubicBezTo>
                      <a:pt x="1231900" y="1667933"/>
                      <a:pt x="1247249" y="1662487"/>
                      <a:pt x="1257300" y="1651000"/>
                    </a:cubicBezTo>
                    <a:cubicBezTo>
                      <a:pt x="1277402" y="1628026"/>
                      <a:pt x="1308100" y="1574800"/>
                      <a:pt x="1308100" y="1574800"/>
                    </a:cubicBezTo>
                    <a:cubicBezTo>
                      <a:pt x="1329267" y="1587500"/>
                      <a:pt x="1354146" y="1595446"/>
                      <a:pt x="1371600" y="1612900"/>
                    </a:cubicBezTo>
                    <a:cubicBezTo>
                      <a:pt x="1400053" y="1641353"/>
                      <a:pt x="1444835" y="1710053"/>
                      <a:pt x="1473200" y="1752600"/>
                    </a:cubicBezTo>
                    <a:cubicBezTo>
                      <a:pt x="1490133" y="1727200"/>
                      <a:pt x="1505684" y="1700822"/>
                      <a:pt x="1524000" y="1676400"/>
                    </a:cubicBezTo>
                    <a:cubicBezTo>
                      <a:pt x="1532629" y="1664895"/>
                      <a:pt x="1578215" y="1606071"/>
                      <a:pt x="1587500" y="1587500"/>
                    </a:cubicBezTo>
                    <a:cubicBezTo>
                      <a:pt x="1593487" y="1575526"/>
                      <a:pt x="1595967" y="1562100"/>
                      <a:pt x="1600200" y="1549400"/>
                    </a:cubicBezTo>
                    <a:cubicBezTo>
                      <a:pt x="1562884" y="1512084"/>
                      <a:pt x="1553852" y="1496410"/>
                      <a:pt x="1511300" y="1473200"/>
                    </a:cubicBezTo>
                    <a:cubicBezTo>
                      <a:pt x="1478059" y="1455069"/>
                      <a:pt x="1443567" y="1439333"/>
                      <a:pt x="1409700" y="1422400"/>
                    </a:cubicBezTo>
                    <a:cubicBezTo>
                      <a:pt x="1392767" y="1413933"/>
                      <a:pt x="1376861" y="1402987"/>
                      <a:pt x="1358900" y="1397000"/>
                    </a:cubicBezTo>
                    <a:cubicBezTo>
                      <a:pt x="1306320" y="1379473"/>
                      <a:pt x="1331939" y="1391726"/>
                      <a:pt x="1282700" y="1358900"/>
                    </a:cubicBezTo>
                    <a:cubicBezTo>
                      <a:pt x="1299633" y="1346200"/>
                      <a:pt x="1315122" y="1331302"/>
                      <a:pt x="1333500" y="1320800"/>
                    </a:cubicBezTo>
                    <a:cubicBezTo>
                      <a:pt x="1345123" y="1314158"/>
                      <a:pt x="1359065" y="1312800"/>
                      <a:pt x="1371600" y="1308100"/>
                    </a:cubicBezTo>
                    <a:cubicBezTo>
                      <a:pt x="1436462" y="1283777"/>
                      <a:pt x="1428176" y="1286162"/>
                      <a:pt x="1485900" y="1257300"/>
                    </a:cubicBezTo>
                    <a:cubicBezTo>
                      <a:pt x="1502833" y="1265767"/>
                      <a:pt x="1523313" y="1269313"/>
                      <a:pt x="1536700" y="1282700"/>
                    </a:cubicBezTo>
                    <a:cubicBezTo>
                      <a:pt x="1546166" y="1292166"/>
                      <a:pt x="1546153" y="1307813"/>
                      <a:pt x="1549400" y="1320800"/>
                    </a:cubicBezTo>
                    <a:cubicBezTo>
                      <a:pt x="1554635" y="1341741"/>
                      <a:pt x="1556865" y="1363359"/>
                      <a:pt x="1562100" y="1384300"/>
                    </a:cubicBezTo>
                    <a:cubicBezTo>
                      <a:pt x="1565347" y="1397287"/>
                      <a:pt x="1564347" y="1414037"/>
                      <a:pt x="1574800" y="1422400"/>
                    </a:cubicBezTo>
                    <a:cubicBezTo>
                      <a:pt x="1588430" y="1433304"/>
                      <a:pt x="1608667" y="1430867"/>
                      <a:pt x="1625600" y="1435100"/>
                    </a:cubicBezTo>
                    <a:cubicBezTo>
                      <a:pt x="1651000" y="1426633"/>
                      <a:pt x="1675136" y="1412124"/>
                      <a:pt x="1701800" y="1409700"/>
                    </a:cubicBezTo>
                    <a:lnTo>
                      <a:pt x="1968500" y="1384300"/>
                    </a:lnTo>
                    <a:cubicBezTo>
                      <a:pt x="1897783" y="1242866"/>
                      <a:pt x="1982275" y="1421034"/>
                      <a:pt x="1930400" y="1282700"/>
                    </a:cubicBezTo>
                    <a:cubicBezTo>
                      <a:pt x="1923753" y="1264973"/>
                      <a:pt x="1912458" y="1249301"/>
                      <a:pt x="1905000" y="1231900"/>
                    </a:cubicBezTo>
                    <a:cubicBezTo>
                      <a:pt x="1899727" y="1219595"/>
                      <a:pt x="1896533" y="1206500"/>
                      <a:pt x="1892300" y="1193800"/>
                    </a:cubicBezTo>
                    <a:cubicBezTo>
                      <a:pt x="1879600" y="1198033"/>
                      <a:pt x="1861626" y="1195361"/>
                      <a:pt x="1854200" y="1206500"/>
                    </a:cubicBezTo>
                    <a:cubicBezTo>
                      <a:pt x="1842226" y="1224461"/>
                      <a:pt x="1841500" y="1248414"/>
                      <a:pt x="1841500" y="1270000"/>
                    </a:cubicBezTo>
                    <a:cubicBezTo>
                      <a:pt x="1841500" y="1368224"/>
                      <a:pt x="1845162" y="1369885"/>
                      <a:pt x="1866900" y="1435100"/>
                    </a:cubicBezTo>
                    <a:cubicBezTo>
                      <a:pt x="2010833" y="1430867"/>
                      <a:pt x="2155751" y="1439727"/>
                      <a:pt x="2298700" y="1422400"/>
                    </a:cubicBezTo>
                    <a:cubicBezTo>
                      <a:pt x="2311990" y="1420789"/>
                      <a:pt x="2291273" y="1396605"/>
                      <a:pt x="2286000" y="1384300"/>
                    </a:cubicBezTo>
                    <a:cubicBezTo>
                      <a:pt x="2278542" y="1366899"/>
                      <a:pt x="2267247" y="1351227"/>
                      <a:pt x="2260600" y="1333500"/>
                    </a:cubicBezTo>
                    <a:cubicBezTo>
                      <a:pt x="2247527" y="1298637"/>
                      <a:pt x="2254671" y="1270337"/>
                      <a:pt x="2222500" y="1244600"/>
                    </a:cubicBezTo>
                    <a:cubicBezTo>
                      <a:pt x="2206035" y="1231428"/>
                      <a:pt x="2108999" y="1219345"/>
                      <a:pt x="2108200" y="1219200"/>
                    </a:cubicBezTo>
                    <a:cubicBezTo>
                      <a:pt x="2002865" y="1200048"/>
                      <a:pt x="2085630" y="1214184"/>
                      <a:pt x="1993900" y="1193800"/>
                    </a:cubicBezTo>
                    <a:cubicBezTo>
                      <a:pt x="1901948" y="1173366"/>
                      <a:pt x="1960383" y="1191094"/>
                      <a:pt x="1892300" y="1168400"/>
                    </a:cubicBezTo>
                    <a:cubicBezTo>
                      <a:pt x="1900011" y="1106708"/>
                      <a:pt x="1903155" y="1061480"/>
                      <a:pt x="1917700" y="1003300"/>
                    </a:cubicBezTo>
                    <a:cubicBezTo>
                      <a:pt x="1920947" y="990313"/>
                      <a:pt x="1919947" y="973563"/>
                      <a:pt x="1930400" y="965200"/>
                    </a:cubicBezTo>
                    <a:cubicBezTo>
                      <a:pt x="1944030" y="954296"/>
                      <a:pt x="1964267" y="956733"/>
                      <a:pt x="1981200" y="952500"/>
                    </a:cubicBezTo>
                    <a:cubicBezTo>
                      <a:pt x="2023533" y="956733"/>
                      <a:pt x="2074164" y="939673"/>
                      <a:pt x="2108200" y="965200"/>
                    </a:cubicBezTo>
                    <a:cubicBezTo>
                      <a:pt x="2129619" y="981264"/>
                      <a:pt x="2055947" y="978626"/>
                      <a:pt x="2032000" y="990600"/>
                    </a:cubicBezTo>
                    <a:cubicBezTo>
                      <a:pt x="1969226" y="1021987"/>
                      <a:pt x="1999161" y="1010013"/>
                      <a:pt x="1943100" y="1028700"/>
                    </a:cubicBezTo>
                    <a:cubicBezTo>
                      <a:pt x="1960033" y="1011767"/>
                      <a:pt x="1979981" y="997387"/>
                      <a:pt x="1993900" y="977900"/>
                    </a:cubicBezTo>
                    <a:cubicBezTo>
                      <a:pt x="2001681" y="967007"/>
                      <a:pt x="1999174" y="950939"/>
                      <a:pt x="2006600" y="939800"/>
                    </a:cubicBezTo>
                    <a:cubicBezTo>
                      <a:pt x="2016563" y="924856"/>
                      <a:pt x="2033673" y="915877"/>
                      <a:pt x="2044700" y="901700"/>
                    </a:cubicBezTo>
                    <a:cubicBezTo>
                      <a:pt x="2063442" y="877603"/>
                      <a:pt x="2071078" y="843816"/>
                      <a:pt x="2095500" y="825500"/>
                    </a:cubicBezTo>
                    <a:cubicBezTo>
                      <a:pt x="2112433" y="812800"/>
                      <a:pt x="2128351" y="798618"/>
                      <a:pt x="2146300" y="787400"/>
                    </a:cubicBezTo>
                    <a:cubicBezTo>
                      <a:pt x="2182171" y="764981"/>
                      <a:pt x="2198163" y="761646"/>
                      <a:pt x="2235200" y="749300"/>
                    </a:cubicBezTo>
                    <a:cubicBezTo>
                      <a:pt x="2247900" y="753533"/>
                      <a:pt x="2263834" y="752534"/>
                      <a:pt x="2273300" y="762000"/>
                    </a:cubicBezTo>
                    <a:cubicBezTo>
                      <a:pt x="2282766" y="771466"/>
                      <a:pt x="2280013" y="788126"/>
                      <a:pt x="2286000" y="800100"/>
                    </a:cubicBezTo>
                    <a:cubicBezTo>
                      <a:pt x="2292826" y="813752"/>
                      <a:pt x="2302933" y="825500"/>
                      <a:pt x="2311400" y="838200"/>
                    </a:cubicBezTo>
                    <a:cubicBezTo>
                      <a:pt x="2315633" y="859367"/>
                      <a:pt x="2337052" y="884431"/>
                      <a:pt x="2324100" y="901700"/>
                    </a:cubicBezTo>
                    <a:cubicBezTo>
                      <a:pt x="2313627" y="915664"/>
                      <a:pt x="2288912" y="896806"/>
                      <a:pt x="2273300" y="889000"/>
                    </a:cubicBezTo>
                    <a:cubicBezTo>
                      <a:pt x="2254368" y="879534"/>
                      <a:pt x="2240878" y="861402"/>
                      <a:pt x="2222500" y="850900"/>
                    </a:cubicBezTo>
                    <a:cubicBezTo>
                      <a:pt x="2210877" y="844258"/>
                      <a:pt x="2196705" y="843473"/>
                      <a:pt x="2184400" y="838200"/>
                    </a:cubicBezTo>
                    <a:cubicBezTo>
                      <a:pt x="2166999" y="830742"/>
                      <a:pt x="2150533" y="821267"/>
                      <a:pt x="2133600" y="812800"/>
                    </a:cubicBezTo>
                    <a:cubicBezTo>
                      <a:pt x="2146300" y="791633"/>
                      <a:pt x="2154246" y="766754"/>
                      <a:pt x="2171700" y="749300"/>
                    </a:cubicBezTo>
                    <a:cubicBezTo>
                      <a:pt x="2198127" y="722873"/>
                      <a:pt x="2230240" y="726380"/>
                      <a:pt x="2260600" y="711200"/>
                    </a:cubicBezTo>
                    <a:cubicBezTo>
                      <a:pt x="2359077" y="661961"/>
                      <a:pt x="2241035" y="705022"/>
                      <a:pt x="2336800" y="673100"/>
                    </a:cubicBezTo>
                    <a:cubicBezTo>
                      <a:pt x="2273411" y="630840"/>
                      <a:pt x="2320274" y="654555"/>
                      <a:pt x="2222500" y="635000"/>
                    </a:cubicBezTo>
                    <a:cubicBezTo>
                      <a:pt x="2184229" y="627346"/>
                      <a:pt x="2146471" y="617254"/>
                      <a:pt x="2108200" y="609600"/>
                    </a:cubicBezTo>
                    <a:cubicBezTo>
                      <a:pt x="2064147" y="600789"/>
                      <a:pt x="1985797" y="590300"/>
                      <a:pt x="1943100" y="584200"/>
                    </a:cubicBezTo>
                    <a:cubicBezTo>
                      <a:pt x="1947930" y="608352"/>
                      <a:pt x="1955483" y="659765"/>
                      <a:pt x="1968500" y="685800"/>
                    </a:cubicBezTo>
                    <a:cubicBezTo>
                      <a:pt x="1975326" y="699452"/>
                      <a:pt x="1985433" y="711200"/>
                      <a:pt x="1993900" y="723900"/>
                    </a:cubicBezTo>
                    <a:cubicBezTo>
                      <a:pt x="1998133" y="740833"/>
                      <a:pt x="2001805" y="757917"/>
                      <a:pt x="2006600" y="774700"/>
                    </a:cubicBezTo>
                    <a:cubicBezTo>
                      <a:pt x="2010278" y="787572"/>
                      <a:pt x="2016053" y="799813"/>
                      <a:pt x="2019300" y="812800"/>
                    </a:cubicBezTo>
                    <a:cubicBezTo>
                      <a:pt x="2024535" y="833741"/>
                      <a:pt x="2025174" y="855822"/>
                      <a:pt x="2032000" y="876300"/>
                    </a:cubicBezTo>
                    <a:cubicBezTo>
                      <a:pt x="2037987" y="894261"/>
                      <a:pt x="2049942" y="909699"/>
                      <a:pt x="2057400" y="927100"/>
                    </a:cubicBezTo>
                    <a:cubicBezTo>
                      <a:pt x="2062673" y="939405"/>
                      <a:pt x="2065867" y="952500"/>
                      <a:pt x="2070100" y="965200"/>
                    </a:cubicBezTo>
                    <a:cubicBezTo>
                      <a:pt x="2122676" y="912624"/>
                      <a:pt x="2118191" y="921898"/>
                      <a:pt x="2159000" y="863600"/>
                    </a:cubicBezTo>
                    <a:cubicBezTo>
                      <a:pt x="2176506" y="838591"/>
                      <a:pt x="2192867" y="812800"/>
                      <a:pt x="2209800" y="787400"/>
                    </a:cubicBezTo>
                    <a:cubicBezTo>
                      <a:pt x="2218267" y="774700"/>
                      <a:pt x="2224407" y="760093"/>
                      <a:pt x="2235200" y="749300"/>
                    </a:cubicBezTo>
                    <a:cubicBezTo>
                      <a:pt x="2247900" y="736600"/>
                      <a:pt x="2261611" y="724837"/>
                      <a:pt x="2273300" y="711200"/>
                    </a:cubicBezTo>
                    <a:cubicBezTo>
                      <a:pt x="2287075" y="695129"/>
                      <a:pt x="2296433" y="675367"/>
                      <a:pt x="2311400" y="660400"/>
                    </a:cubicBezTo>
                    <a:cubicBezTo>
                      <a:pt x="2322193" y="649607"/>
                      <a:pt x="2338013" y="645051"/>
                      <a:pt x="2349500" y="635000"/>
                    </a:cubicBezTo>
                    <a:cubicBezTo>
                      <a:pt x="2372028" y="615288"/>
                      <a:pt x="2390272" y="590981"/>
                      <a:pt x="2413000" y="571500"/>
                    </a:cubicBezTo>
                    <a:cubicBezTo>
                      <a:pt x="2595525" y="415050"/>
                      <a:pt x="2463230" y="526122"/>
                      <a:pt x="2578100" y="457200"/>
                    </a:cubicBezTo>
                    <a:cubicBezTo>
                      <a:pt x="2604277" y="441494"/>
                      <a:pt x="2654300" y="406400"/>
                      <a:pt x="2654300" y="406400"/>
                    </a:cubicBezTo>
                    <a:cubicBezTo>
                      <a:pt x="2603500" y="402167"/>
                      <a:pt x="2552429" y="400437"/>
                      <a:pt x="2501900" y="393700"/>
                    </a:cubicBezTo>
                    <a:cubicBezTo>
                      <a:pt x="2488630" y="391931"/>
                      <a:pt x="2474939" y="388426"/>
                      <a:pt x="2463800" y="381000"/>
                    </a:cubicBezTo>
                    <a:cubicBezTo>
                      <a:pt x="2368668" y="317579"/>
                      <a:pt x="2478192" y="360397"/>
                      <a:pt x="2387600" y="330200"/>
                    </a:cubicBezTo>
                    <a:cubicBezTo>
                      <a:pt x="2383367" y="342900"/>
                      <a:pt x="2380173" y="355995"/>
                      <a:pt x="2374900" y="368300"/>
                    </a:cubicBezTo>
                    <a:cubicBezTo>
                      <a:pt x="2367442" y="385701"/>
                      <a:pt x="2356147" y="401373"/>
                      <a:pt x="2349500" y="419100"/>
                    </a:cubicBezTo>
                    <a:cubicBezTo>
                      <a:pt x="2341813" y="439598"/>
                      <a:pt x="2327549" y="516157"/>
                      <a:pt x="2324100" y="533400"/>
                    </a:cubicBezTo>
                    <a:cubicBezTo>
                      <a:pt x="2328333" y="550333"/>
                      <a:pt x="2319346" y="584200"/>
                      <a:pt x="2336800" y="584200"/>
                    </a:cubicBezTo>
                    <a:cubicBezTo>
                      <a:pt x="2360747" y="584200"/>
                      <a:pt x="2369578" y="549169"/>
                      <a:pt x="2387600" y="533400"/>
                    </a:cubicBezTo>
                    <a:cubicBezTo>
                      <a:pt x="2403530" y="519462"/>
                      <a:pt x="2422329" y="509075"/>
                      <a:pt x="2438400" y="495300"/>
                    </a:cubicBezTo>
                    <a:cubicBezTo>
                      <a:pt x="2462976" y="474234"/>
                      <a:pt x="2487202" y="448495"/>
                      <a:pt x="2501900" y="419100"/>
                    </a:cubicBezTo>
                    <a:cubicBezTo>
                      <a:pt x="2507887" y="407126"/>
                      <a:pt x="2508613" y="392974"/>
                      <a:pt x="2514600" y="381000"/>
                    </a:cubicBezTo>
                    <a:cubicBezTo>
                      <a:pt x="2521426" y="367348"/>
                      <a:pt x="2532427" y="356152"/>
                      <a:pt x="2540000" y="342900"/>
                    </a:cubicBezTo>
                    <a:cubicBezTo>
                      <a:pt x="2549393" y="326462"/>
                      <a:pt x="2556007" y="308538"/>
                      <a:pt x="2565400" y="292100"/>
                    </a:cubicBezTo>
                    <a:cubicBezTo>
                      <a:pt x="2572973" y="278848"/>
                      <a:pt x="2582710" y="266943"/>
                      <a:pt x="2590800" y="254000"/>
                    </a:cubicBezTo>
                    <a:cubicBezTo>
                      <a:pt x="2603883" y="233068"/>
                      <a:pt x="2614089" y="210247"/>
                      <a:pt x="2628900" y="190500"/>
                    </a:cubicBezTo>
                    <a:cubicBezTo>
                      <a:pt x="2639676" y="176132"/>
                      <a:pt x="2654300" y="165100"/>
                      <a:pt x="2667000" y="152400"/>
                    </a:cubicBezTo>
                    <a:cubicBezTo>
                      <a:pt x="2650067" y="148167"/>
                      <a:pt x="2633373" y="142822"/>
                      <a:pt x="2616200" y="139700"/>
                    </a:cubicBezTo>
                    <a:cubicBezTo>
                      <a:pt x="2586749" y="134345"/>
                      <a:pt x="2556827" y="131921"/>
                      <a:pt x="2527300" y="127000"/>
                    </a:cubicBezTo>
                    <a:cubicBezTo>
                      <a:pt x="2506008" y="123451"/>
                      <a:pt x="2484967" y="118533"/>
                      <a:pt x="2463800" y="114300"/>
                    </a:cubicBezTo>
                    <a:cubicBezTo>
                      <a:pt x="2468033" y="101600"/>
                      <a:pt x="2465361" y="83626"/>
                      <a:pt x="2476500" y="76200"/>
                    </a:cubicBezTo>
                    <a:cubicBezTo>
                      <a:pt x="2494461" y="64226"/>
                      <a:pt x="2519059" y="68735"/>
                      <a:pt x="2540000" y="63500"/>
                    </a:cubicBezTo>
                    <a:cubicBezTo>
                      <a:pt x="2619400" y="43650"/>
                      <a:pt x="2536382" y="60875"/>
                      <a:pt x="2616200" y="25400"/>
                    </a:cubicBezTo>
                    <a:cubicBezTo>
                      <a:pt x="2640666" y="14526"/>
                      <a:pt x="2692400" y="0"/>
                      <a:pt x="2692400" y="0"/>
                    </a:cubicBezTo>
                  </a:path>
                </a:pathLst>
              </a:custGeom>
              <a:noFill/>
              <a:ln w="28575">
                <a:gradFill>
                  <a:gsLst>
                    <a:gs pos="0">
                      <a:srgbClr val="FF0000"/>
                    </a:gs>
                    <a:gs pos="100000">
                      <a:schemeClr val="accent2">
                        <a:lumMod val="20000"/>
                        <a:lumOff val="8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椭圆 70">
                <a:extLst>
                  <a:ext uri="{FF2B5EF4-FFF2-40B4-BE49-F238E27FC236}">
                    <a16:creationId xmlns:a16="http://schemas.microsoft.com/office/drawing/2014/main" id="{B2946D82-70C2-4444-821B-E06A97C6ACEF}"/>
                  </a:ext>
                </a:extLst>
              </p:cNvPr>
              <p:cNvSpPr/>
              <p:nvPr/>
            </p:nvSpPr>
            <p:spPr>
              <a:xfrm>
                <a:off x="7086479" y="2829791"/>
                <a:ext cx="108000" cy="1080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椭圆 72">
                <a:extLst>
                  <a:ext uri="{FF2B5EF4-FFF2-40B4-BE49-F238E27FC236}">
                    <a16:creationId xmlns:a16="http://schemas.microsoft.com/office/drawing/2014/main" id="{89340286-16D8-4215-BD2F-D505D62EDEFA}"/>
                  </a:ext>
                </a:extLst>
              </p:cNvPr>
              <p:cNvSpPr/>
              <p:nvPr/>
            </p:nvSpPr>
            <p:spPr>
              <a:xfrm>
                <a:off x="5818462" y="3878510"/>
                <a:ext cx="108000" cy="108000"/>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直接连接符 74">
                <a:extLst>
                  <a:ext uri="{FF2B5EF4-FFF2-40B4-BE49-F238E27FC236}">
                    <a16:creationId xmlns:a16="http://schemas.microsoft.com/office/drawing/2014/main" id="{25417561-64D1-4632-B7D0-46C6ADA847A2}"/>
                  </a:ext>
                </a:extLst>
              </p:cNvPr>
              <p:cNvCxnSpPr>
                <a:cxnSpLocks/>
              </p:cNvCxnSpPr>
              <p:nvPr/>
            </p:nvCxnSpPr>
            <p:spPr>
              <a:xfrm flipV="1">
                <a:off x="5859004" y="2887098"/>
                <a:ext cx="1285699" cy="1054150"/>
              </a:xfrm>
              <a:prstGeom prst="line">
                <a:avLst/>
              </a:prstGeom>
              <a:ln w="22225">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82" name="矩形 81">
                  <a:extLst>
                    <a:ext uri="{FF2B5EF4-FFF2-40B4-BE49-F238E27FC236}">
                      <a16:creationId xmlns:a16="http://schemas.microsoft.com/office/drawing/2014/main" id="{BA021050-E582-4957-8FA8-3D32660F236A}"/>
                    </a:ext>
                  </a:extLst>
                </p:cNvPr>
                <p:cNvSpPr/>
                <p:nvPr/>
              </p:nvSpPr>
              <p:spPr>
                <a:xfrm rot="20351559">
                  <a:off x="5700992" y="3929712"/>
                  <a:ext cx="366058" cy="37631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rPr>
                            </m:ctrlPr>
                          </m:sSubPr>
                          <m:e>
                            <m:r>
                              <a:rPr lang="en-US" b="1" i="1">
                                <a:latin typeface="Cambria Math" panose="02040503050406030204" pitchFamily="18" charset="0"/>
                              </a:rPr>
                              <m:t>𝒑</m:t>
                            </m:r>
                          </m:e>
                          <m:sub>
                            <m:r>
                              <a:rPr lang="en-US" i="1">
                                <a:latin typeface="Cambria Math" panose="02040503050406030204" pitchFamily="18" charset="0"/>
                              </a:rPr>
                              <m:t>0</m:t>
                            </m:r>
                          </m:sub>
                        </m:sSub>
                      </m:oMath>
                    </m:oMathPara>
                  </a14:m>
                  <a:endParaRPr lang="en-US" dirty="0"/>
                </a:p>
              </p:txBody>
            </p:sp>
          </mc:Choice>
          <mc:Fallback xmlns="">
            <p:sp>
              <p:nvSpPr>
                <p:cNvPr id="82" name="矩形 81">
                  <a:extLst>
                    <a:ext uri="{FF2B5EF4-FFF2-40B4-BE49-F238E27FC236}">
                      <a16:creationId xmlns:a16="http://schemas.microsoft.com/office/drawing/2014/main" id="{BA021050-E582-4957-8FA8-3D32660F236A}"/>
                    </a:ext>
                  </a:extLst>
                </p:cNvPr>
                <p:cNvSpPr>
                  <a:spLocks noRot="1" noChangeAspect="1" noMove="1" noResize="1" noEditPoints="1" noAdjustHandles="1" noChangeArrowheads="1" noChangeShapeType="1" noTextEdit="1"/>
                </p:cNvSpPr>
                <p:nvPr/>
              </p:nvSpPr>
              <p:spPr>
                <a:xfrm rot="20351559">
                  <a:off x="5700992" y="3929712"/>
                  <a:ext cx="366058" cy="376317"/>
                </a:xfrm>
                <a:prstGeom prst="rect">
                  <a:avLst/>
                </a:prstGeom>
                <a:blipFill>
                  <a:blip r:embed="rId20"/>
                  <a:stretch>
                    <a:fillRect r="-30000" b="-30612"/>
                  </a:stretch>
                </a:blipFill>
              </p:spPr>
              <p:txBody>
                <a:bodyPr/>
                <a:lstStyle/>
                <a:p>
                  <a:r>
                    <a:rPr lang="en-US">
                      <a:noFill/>
                    </a:rPr>
                    <a:t> </a:t>
                  </a:r>
                </a:p>
              </p:txBody>
            </p:sp>
          </mc:Fallback>
        </mc:AlternateContent>
        <p:sp>
          <p:nvSpPr>
            <p:cNvPr id="84" name="任意多边形: 形状 83">
              <a:extLst>
                <a:ext uri="{FF2B5EF4-FFF2-40B4-BE49-F238E27FC236}">
                  <a16:creationId xmlns:a16="http://schemas.microsoft.com/office/drawing/2014/main" id="{4DC4A469-283B-41CA-8885-633FA2949385}"/>
                </a:ext>
              </a:extLst>
            </p:cNvPr>
            <p:cNvSpPr/>
            <p:nvPr/>
          </p:nvSpPr>
          <p:spPr>
            <a:xfrm rot="20351559">
              <a:off x="5766808" y="1707436"/>
              <a:ext cx="1270000" cy="423063"/>
            </a:xfrm>
            <a:custGeom>
              <a:avLst/>
              <a:gdLst>
                <a:gd name="connsiteX0" fmla="*/ 0 w 1270000"/>
                <a:gd name="connsiteY0" fmla="*/ 685891 h 685891"/>
                <a:gd name="connsiteX1" fmla="*/ 622300 w 1270000"/>
                <a:gd name="connsiteY1" fmla="*/ 91 h 685891"/>
                <a:gd name="connsiteX2" fmla="*/ 1270000 w 1270000"/>
                <a:gd name="connsiteY2" fmla="*/ 647791 h 685891"/>
                <a:gd name="connsiteX0" fmla="*/ 0 w 1270000"/>
                <a:gd name="connsiteY0" fmla="*/ 686565 h 686565"/>
                <a:gd name="connsiteX1" fmla="*/ 622300 w 1270000"/>
                <a:gd name="connsiteY1" fmla="*/ 765 h 686565"/>
                <a:gd name="connsiteX2" fmla="*/ 1270000 w 1270000"/>
                <a:gd name="connsiteY2" fmla="*/ 648465 h 686565"/>
                <a:gd name="connsiteX0" fmla="*/ 0 w 1270000"/>
                <a:gd name="connsiteY0" fmla="*/ 686565 h 686565"/>
                <a:gd name="connsiteX1" fmla="*/ 622300 w 1270000"/>
                <a:gd name="connsiteY1" fmla="*/ 765 h 686565"/>
                <a:gd name="connsiteX2" fmla="*/ 1270000 w 1270000"/>
                <a:gd name="connsiteY2" fmla="*/ 648465 h 686565"/>
                <a:gd name="connsiteX0" fmla="*/ 0 w 1270000"/>
                <a:gd name="connsiteY0" fmla="*/ 686504 h 686504"/>
                <a:gd name="connsiteX1" fmla="*/ 622300 w 1270000"/>
                <a:gd name="connsiteY1" fmla="*/ 704 h 686504"/>
                <a:gd name="connsiteX2" fmla="*/ 1270000 w 1270000"/>
                <a:gd name="connsiteY2" fmla="*/ 648404 h 686504"/>
                <a:gd name="connsiteX0" fmla="*/ 0 w 1270000"/>
                <a:gd name="connsiteY0" fmla="*/ 685800 h 685800"/>
                <a:gd name="connsiteX1" fmla="*/ 622300 w 1270000"/>
                <a:gd name="connsiteY1" fmla="*/ 0 h 685800"/>
                <a:gd name="connsiteX2" fmla="*/ 1270000 w 1270000"/>
                <a:gd name="connsiteY2" fmla="*/ 647700 h 685800"/>
              </a:gdLst>
              <a:ahLst/>
              <a:cxnLst>
                <a:cxn ang="0">
                  <a:pos x="connsiteX0" y="connsiteY0"/>
                </a:cxn>
                <a:cxn ang="0">
                  <a:pos x="connsiteX1" y="connsiteY1"/>
                </a:cxn>
                <a:cxn ang="0">
                  <a:pos x="connsiteX2" y="connsiteY2"/>
                </a:cxn>
              </a:cxnLst>
              <a:rect l="l" t="t" r="r" b="b"/>
              <a:pathLst>
                <a:path w="1270000" h="685800">
                  <a:moveTo>
                    <a:pt x="0" y="685800"/>
                  </a:moveTo>
                  <a:cubicBezTo>
                    <a:pt x="40216" y="390525"/>
                    <a:pt x="194733" y="0"/>
                    <a:pt x="622300" y="0"/>
                  </a:cubicBezTo>
                  <a:cubicBezTo>
                    <a:pt x="1049867" y="0"/>
                    <a:pt x="1204383" y="352425"/>
                    <a:pt x="1270000" y="647700"/>
                  </a:cubicBezTo>
                </a:path>
              </a:pathLst>
            </a:custGeom>
            <a:noFill/>
            <a:ln>
              <a:solidFill>
                <a:srgbClr val="F095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86" name="矩形 85">
                  <a:extLst>
                    <a:ext uri="{FF2B5EF4-FFF2-40B4-BE49-F238E27FC236}">
                      <a16:creationId xmlns:a16="http://schemas.microsoft.com/office/drawing/2014/main" id="{B03AE39D-9DF9-45B9-8830-DE3BBC868378}"/>
                    </a:ext>
                  </a:extLst>
                </p:cNvPr>
                <p:cNvSpPr/>
                <p:nvPr/>
              </p:nvSpPr>
              <p:spPr>
                <a:xfrm rot="20351559">
                  <a:off x="6901458" y="2369289"/>
                  <a:ext cx="490775"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1" i="1">
                                <a:latin typeface="Cambria Math" panose="02040503050406030204" pitchFamily="18" charset="0"/>
                              </a:rPr>
                              <m:t>𝒑</m:t>
                            </m:r>
                          </m:e>
                          <m:sub>
                            <m:r>
                              <a:rPr lang="en-US" b="1" i="1" smtClean="0">
                                <a:latin typeface="Cambria Math" panose="02040503050406030204" pitchFamily="18" charset="0"/>
                              </a:rPr>
                              <m:t>𝟏</m:t>
                            </m:r>
                          </m:sub>
                        </m:sSub>
                      </m:oMath>
                    </m:oMathPara>
                  </a14:m>
                  <a:endParaRPr lang="en-US" dirty="0"/>
                </a:p>
              </p:txBody>
            </p:sp>
          </mc:Choice>
          <mc:Fallback xmlns="">
            <p:sp>
              <p:nvSpPr>
                <p:cNvPr id="86" name="矩形 85">
                  <a:extLst>
                    <a:ext uri="{FF2B5EF4-FFF2-40B4-BE49-F238E27FC236}">
                      <a16:creationId xmlns:a16="http://schemas.microsoft.com/office/drawing/2014/main" id="{B03AE39D-9DF9-45B9-8830-DE3BBC868378}"/>
                    </a:ext>
                  </a:extLst>
                </p:cNvPr>
                <p:cNvSpPr>
                  <a:spLocks noRot="1" noChangeAspect="1" noMove="1" noResize="1" noEditPoints="1" noAdjustHandles="1" noChangeArrowheads="1" noChangeShapeType="1" noTextEdit="1"/>
                </p:cNvSpPr>
                <p:nvPr/>
              </p:nvSpPr>
              <p:spPr>
                <a:xfrm rot="20351559">
                  <a:off x="6901458" y="2369289"/>
                  <a:ext cx="490775" cy="369332"/>
                </a:xfrm>
                <a:prstGeom prst="rect">
                  <a:avLst/>
                </a:prstGeom>
                <a:blipFill>
                  <a:blip r:embed="rId21"/>
                  <a:stretch>
                    <a:fillRect b="-3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7" name="矩形 86">
                  <a:extLst>
                    <a:ext uri="{FF2B5EF4-FFF2-40B4-BE49-F238E27FC236}">
                      <a16:creationId xmlns:a16="http://schemas.microsoft.com/office/drawing/2014/main" id="{9B9F2034-CA3B-4BB3-BF4B-A748A7B87F09}"/>
                    </a:ext>
                  </a:extLst>
                </p:cNvPr>
                <p:cNvSpPr/>
                <p:nvPr/>
              </p:nvSpPr>
              <p:spPr>
                <a:xfrm rot="20351559">
                  <a:off x="5423576" y="2021649"/>
                  <a:ext cx="377026"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1" i="1">
                            <a:latin typeface="Cambria Math" panose="02040503050406030204" pitchFamily="18" charset="0"/>
                          </a:rPr>
                          <m:t>𝒒</m:t>
                        </m:r>
                      </m:oMath>
                    </m:oMathPara>
                  </a14:m>
                  <a:endParaRPr lang="en-US" dirty="0"/>
                </a:p>
              </p:txBody>
            </p:sp>
          </mc:Choice>
          <mc:Fallback xmlns="">
            <p:sp>
              <p:nvSpPr>
                <p:cNvPr id="87" name="矩形 86">
                  <a:extLst>
                    <a:ext uri="{FF2B5EF4-FFF2-40B4-BE49-F238E27FC236}">
                      <a16:creationId xmlns:a16="http://schemas.microsoft.com/office/drawing/2014/main" id="{9B9F2034-CA3B-4BB3-BF4B-A748A7B87F09}"/>
                    </a:ext>
                  </a:extLst>
                </p:cNvPr>
                <p:cNvSpPr>
                  <a:spLocks noRot="1" noChangeAspect="1" noMove="1" noResize="1" noEditPoints="1" noAdjustHandles="1" noChangeArrowheads="1" noChangeShapeType="1" noTextEdit="1"/>
                </p:cNvSpPr>
                <p:nvPr/>
              </p:nvSpPr>
              <p:spPr>
                <a:xfrm rot="20351559">
                  <a:off x="5423576" y="2021649"/>
                  <a:ext cx="377026" cy="369332"/>
                </a:xfrm>
                <a:prstGeom prst="rect">
                  <a:avLst/>
                </a:prstGeom>
                <a:blipFill>
                  <a:blip r:embed="rId22"/>
                  <a:stretch>
                    <a:fillRect r="-1961" b="-33333"/>
                  </a:stretch>
                </a:blipFill>
              </p:spPr>
              <p:txBody>
                <a:bodyPr/>
                <a:lstStyle/>
                <a:p>
                  <a:r>
                    <a:rPr lang="en-US">
                      <a:noFill/>
                    </a:rPr>
                    <a:t> </a:t>
                  </a:r>
                </a:p>
              </p:txBody>
            </p:sp>
          </mc:Fallback>
        </mc:AlternateContent>
        <p:sp>
          <p:nvSpPr>
            <p:cNvPr id="88" name="椭圆 87">
              <a:extLst>
                <a:ext uri="{FF2B5EF4-FFF2-40B4-BE49-F238E27FC236}">
                  <a16:creationId xmlns:a16="http://schemas.microsoft.com/office/drawing/2014/main" id="{B9ACE223-F05E-4561-AC04-65AE3B9B6DD7}"/>
                </a:ext>
              </a:extLst>
            </p:cNvPr>
            <p:cNvSpPr/>
            <p:nvPr/>
          </p:nvSpPr>
          <p:spPr>
            <a:xfrm>
              <a:off x="5810468" y="2261289"/>
              <a:ext cx="108000" cy="108000"/>
            </a:xfrm>
            <a:prstGeom prst="ellipse">
              <a:avLst/>
            </a:prstGeom>
            <a:solidFill>
              <a:srgbClr val="F095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0" name="直接连接符 89">
              <a:extLst>
                <a:ext uri="{FF2B5EF4-FFF2-40B4-BE49-F238E27FC236}">
                  <a16:creationId xmlns:a16="http://schemas.microsoft.com/office/drawing/2014/main" id="{C2B93093-724A-4B59-9F4C-6C22AAE5DDEC}"/>
                </a:ext>
              </a:extLst>
            </p:cNvPr>
            <p:cNvCxnSpPr>
              <a:cxnSpLocks/>
            </p:cNvCxnSpPr>
            <p:nvPr/>
          </p:nvCxnSpPr>
          <p:spPr>
            <a:xfrm flipH="1" flipV="1">
              <a:off x="5863252" y="2304068"/>
              <a:ext cx="225128" cy="1818351"/>
            </a:xfrm>
            <a:prstGeom prst="line">
              <a:avLst/>
            </a:prstGeom>
            <a:ln w="22225">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sp>
          <p:nvSpPr>
            <p:cNvPr id="92" name="弧形 91">
              <a:extLst>
                <a:ext uri="{FF2B5EF4-FFF2-40B4-BE49-F238E27FC236}">
                  <a16:creationId xmlns:a16="http://schemas.microsoft.com/office/drawing/2014/main" id="{8B8A7F61-FA63-4DFF-9EBC-6790E0E4F2DA}"/>
                </a:ext>
              </a:extLst>
            </p:cNvPr>
            <p:cNvSpPr/>
            <p:nvPr/>
          </p:nvSpPr>
          <p:spPr>
            <a:xfrm rot="20058886">
              <a:off x="5864190" y="3442688"/>
              <a:ext cx="540000" cy="540000"/>
            </a:xfrm>
            <a:prstGeom prst="arc">
              <a:avLst>
                <a:gd name="adj1" fmla="val 16166598"/>
                <a:gd name="adj2" fmla="val 0"/>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93" name="矩形 92">
                  <a:extLst>
                    <a:ext uri="{FF2B5EF4-FFF2-40B4-BE49-F238E27FC236}">
                      <a16:creationId xmlns:a16="http://schemas.microsoft.com/office/drawing/2014/main" id="{EB29AA8E-BC89-432A-94DB-625DB06437F5}"/>
                    </a:ext>
                  </a:extLst>
                </p:cNvPr>
                <p:cNvSpPr/>
                <p:nvPr/>
              </p:nvSpPr>
              <p:spPr>
                <a:xfrm rot="20351559">
                  <a:off x="5914411" y="2961041"/>
                  <a:ext cx="734817"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lang="en-US" altLang="zh-CN" i="1">
                                <a:latin typeface="Cambria Math" panose="02040503050406030204" pitchFamily="18" charset="0"/>
                              </a:rPr>
                            </m:ctrlPr>
                          </m:funcPr>
                          <m:fName>
                            <m:r>
                              <m:rPr>
                                <m:sty m:val="p"/>
                              </m:rPr>
                              <a:rPr lang="en-US" altLang="zh-CN">
                                <a:latin typeface="Cambria Math" panose="02040503050406030204" pitchFamily="18" charset="0"/>
                              </a:rPr>
                              <m:t>cos</m:t>
                            </m:r>
                          </m:fName>
                          <m:e>
                            <m:r>
                              <a:rPr lang="zh-CN" altLang="en-US" i="1">
                                <a:latin typeface="Cambria Math" panose="02040503050406030204" pitchFamily="18" charset="0"/>
                              </a:rPr>
                              <m:t>𝜃</m:t>
                            </m:r>
                          </m:e>
                        </m:func>
                      </m:oMath>
                    </m:oMathPara>
                  </a14:m>
                  <a:endParaRPr lang="en-US" dirty="0"/>
                </a:p>
              </p:txBody>
            </p:sp>
          </mc:Choice>
          <mc:Fallback xmlns="">
            <p:sp>
              <p:nvSpPr>
                <p:cNvPr id="93" name="矩形 92">
                  <a:extLst>
                    <a:ext uri="{FF2B5EF4-FFF2-40B4-BE49-F238E27FC236}">
                      <a16:creationId xmlns:a16="http://schemas.microsoft.com/office/drawing/2014/main" id="{EB29AA8E-BC89-432A-94DB-625DB06437F5}"/>
                    </a:ext>
                  </a:extLst>
                </p:cNvPr>
                <p:cNvSpPr>
                  <a:spLocks noRot="1" noChangeAspect="1" noMove="1" noResize="1" noEditPoints="1" noAdjustHandles="1" noChangeArrowheads="1" noChangeShapeType="1" noTextEdit="1"/>
                </p:cNvSpPr>
                <p:nvPr/>
              </p:nvSpPr>
              <p:spPr>
                <a:xfrm rot="20351559">
                  <a:off x="5914411" y="2961041"/>
                  <a:ext cx="734817" cy="369332"/>
                </a:xfrm>
                <a:prstGeom prst="rect">
                  <a:avLst/>
                </a:prstGeom>
                <a:blipFill>
                  <a:blip r:embed="rId23"/>
                  <a:stretch>
                    <a:fillRect r="-10101"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4" name="矩形 93">
                  <a:extLst>
                    <a:ext uri="{FF2B5EF4-FFF2-40B4-BE49-F238E27FC236}">
                      <a16:creationId xmlns:a16="http://schemas.microsoft.com/office/drawing/2014/main" id="{2993322C-4C07-4286-9DE6-FA668492EA27}"/>
                    </a:ext>
                  </a:extLst>
                </p:cNvPr>
                <p:cNvSpPr/>
                <p:nvPr/>
              </p:nvSpPr>
              <p:spPr>
                <a:xfrm rot="20351559">
                  <a:off x="6388569" y="3246015"/>
                  <a:ext cx="386644"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b="1" i="1">
                            <a:latin typeface="Cambria Math" panose="02040503050406030204" pitchFamily="18" charset="0"/>
                          </a:rPr>
                          <m:t>𝒅</m:t>
                        </m:r>
                      </m:oMath>
                    </m:oMathPara>
                  </a14:m>
                  <a:endParaRPr lang="en-US" dirty="0"/>
                </a:p>
              </p:txBody>
            </p:sp>
          </mc:Choice>
          <mc:Fallback xmlns="">
            <p:sp>
              <p:nvSpPr>
                <p:cNvPr id="94" name="矩形 93">
                  <a:extLst>
                    <a:ext uri="{FF2B5EF4-FFF2-40B4-BE49-F238E27FC236}">
                      <a16:creationId xmlns:a16="http://schemas.microsoft.com/office/drawing/2014/main" id="{2993322C-4C07-4286-9DE6-FA668492EA27}"/>
                    </a:ext>
                  </a:extLst>
                </p:cNvPr>
                <p:cNvSpPr>
                  <a:spLocks noRot="1" noChangeAspect="1" noMove="1" noResize="1" noEditPoints="1" noAdjustHandles="1" noChangeArrowheads="1" noChangeShapeType="1" noTextEdit="1"/>
                </p:cNvSpPr>
                <p:nvPr/>
              </p:nvSpPr>
              <p:spPr>
                <a:xfrm rot="20351559">
                  <a:off x="6388569" y="3246015"/>
                  <a:ext cx="386644" cy="369332"/>
                </a:xfrm>
                <a:prstGeom prst="rect">
                  <a:avLst/>
                </a:prstGeom>
                <a:blipFill>
                  <a:blip r:embed="rId24"/>
                  <a:stretch>
                    <a:fillRect r="-3846" b="-1632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5" name="矩形 94">
                  <a:extLst>
                    <a:ext uri="{FF2B5EF4-FFF2-40B4-BE49-F238E27FC236}">
                      <a16:creationId xmlns:a16="http://schemas.microsoft.com/office/drawing/2014/main" id="{C2055F4F-A626-45D6-AAFC-E60CEFD02E10}"/>
                    </a:ext>
                  </a:extLst>
                </p:cNvPr>
                <p:cNvSpPr/>
                <p:nvPr/>
              </p:nvSpPr>
              <p:spPr>
                <a:xfrm rot="20351559">
                  <a:off x="5645111" y="2801067"/>
                  <a:ext cx="386644"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1" i="1">
                            <a:latin typeface="Cambria Math" panose="02040503050406030204" pitchFamily="18" charset="0"/>
                          </a:rPr>
                          <m:t>𝒏</m:t>
                        </m:r>
                      </m:oMath>
                    </m:oMathPara>
                  </a14:m>
                  <a:endParaRPr lang="en-US" dirty="0"/>
                </a:p>
              </p:txBody>
            </p:sp>
          </mc:Choice>
          <mc:Fallback xmlns="">
            <p:sp>
              <p:nvSpPr>
                <p:cNvPr id="95" name="矩形 94">
                  <a:extLst>
                    <a:ext uri="{FF2B5EF4-FFF2-40B4-BE49-F238E27FC236}">
                      <a16:creationId xmlns:a16="http://schemas.microsoft.com/office/drawing/2014/main" id="{C2055F4F-A626-45D6-AAFC-E60CEFD02E10}"/>
                    </a:ext>
                  </a:extLst>
                </p:cNvPr>
                <p:cNvSpPr>
                  <a:spLocks noRot="1" noChangeAspect="1" noMove="1" noResize="1" noEditPoints="1" noAdjustHandles="1" noChangeArrowheads="1" noChangeShapeType="1" noTextEdit="1"/>
                </p:cNvSpPr>
                <p:nvPr/>
              </p:nvSpPr>
              <p:spPr>
                <a:xfrm rot="20351559">
                  <a:off x="5645111" y="2801067"/>
                  <a:ext cx="386644" cy="369332"/>
                </a:xfrm>
                <a:prstGeom prst="rect">
                  <a:avLst/>
                </a:prstGeom>
                <a:blipFill>
                  <a:blip r:embed="rId25"/>
                  <a:stretch>
                    <a:fillRect b="-10417"/>
                  </a:stretch>
                </a:blipFill>
              </p:spPr>
              <p:txBody>
                <a:bodyPr/>
                <a:lstStyle/>
                <a:p>
                  <a:r>
                    <a:rPr lang="en-US">
                      <a:noFill/>
                    </a:rPr>
                    <a:t> </a:t>
                  </a:r>
                </a:p>
              </p:txBody>
            </p:sp>
          </mc:Fallback>
        </mc:AlternateContent>
      </p:grpSp>
      <p:sp>
        <p:nvSpPr>
          <p:cNvPr id="96" name="矩形 95">
            <a:extLst>
              <a:ext uri="{FF2B5EF4-FFF2-40B4-BE49-F238E27FC236}">
                <a16:creationId xmlns:a16="http://schemas.microsoft.com/office/drawing/2014/main" id="{E3F799F8-D1C4-402D-A547-B502732E347E}"/>
              </a:ext>
            </a:extLst>
          </p:cNvPr>
          <p:cNvSpPr/>
          <p:nvPr/>
        </p:nvSpPr>
        <p:spPr>
          <a:xfrm>
            <a:off x="3363969" y="5159687"/>
            <a:ext cx="715132"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Track</a:t>
            </a:r>
            <a:endParaRPr lang="en-US" dirty="0"/>
          </a:p>
        </p:txBody>
      </p:sp>
      <p:sp>
        <p:nvSpPr>
          <p:cNvPr id="97" name="矩形 96">
            <a:extLst>
              <a:ext uri="{FF2B5EF4-FFF2-40B4-BE49-F238E27FC236}">
                <a16:creationId xmlns:a16="http://schemas.microsoft.com/office/drawing/2014/main" id="{6CD2F3DA-0706-4773-80B5-DBB8561D9798}"/>
              </a:ext>
            </a:extLst>
          </p:cNvPr>
          <p:cNvSpPr/>
          <p:nvPr/>
        </p:nvSpPr>
        <p:spPr>
          <a:xfrm>
            <a:off x="1000291" y="3317145"/>
            <a:ext cx="1558055" cy="369332"/>
          </a:xfrm>
          <a:prstGeom prst="rect">
            <a:avLst/>
          </a:prstGeom>
        </p:spPr>
        <p:txBody>
          <a:bodyPr wrap="none">
            <a:spAutoFit/>
          </a:bodyPr>
          <a:lstStyle/>
          <a:p>
            <a:r>
              <a:rPr lang="en-US" dirty="0">
                <a:solidFill>
                  <a:schemeClr val="bg1"/>
                </a:solidFill>
                <a:latin typeface="Times New Roman" panose="02020603050405020304" pitchFamily="18" charset="0"/>
                <a:cs typeface="Times New Roman" panose="02020603050405020304" pitchFamily="18" charset="0"/>
              </a:rPr>
              <a:t>Original Video</a:t>
            </a:r>
            <a:endParaRPr lang="en-US" dirty="0">
              <a:solidFill>
                <a:schemeClr val="bg1"/>
              </a:solidFill>
            </a:endParaRPr>
          </a:p>
        </p:txBody>
      </p:sp>
      <p:sp>
        <p:nvSpPr>
          <p:cNvPr id="99" name="Slide Number Placeholder 2">
            <a:extLst>
              <a:ext uri="{FF2B5EF4-FFF2-40B4-BE49-F238E27FC236}">
                <a16:creationId xmlns:a16="http://schemas.microsoft.com/office/drawing/2014/main" id="{5EDFCF36-1B81-4E52-BD51-173A62E53EC3}"/>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9</a:t>
            </a:fld>
            <a:r>
              <a:rPr lang="en-US" sz="1800" dirty="0">
                <a:solidFill>
                  <a:schemeClr val="tx1"/>
                </a:solidFill>
                <a:effectLst>
                  <a:outerShdw blurRad="38100" dist="38100" dir="2700000" algn="tl">
                    <a:srgbClr val="000000">
                      <a:alpha val="43137"/>
                    </a:srgbClr>
                  </a:outerShdw>
                </a:effectLst>
              </a:rPr>
              <a:t>/14</a:t>
            </a:r>
          </a:p>
        </p:txBody>
      </p:sp>
      <p:pic>
        <p:nvPicPr>
          <p:cNvPr id="43" name="Picture 2" descr="Accueil - Géosciences Rennes">
            <a:extLst>
              <a:ext uri="{FF2B5EF4-FFF2-40B4-BE49-F238E27FC236}">
                <a16:creationId xmlns:a16="http://schemas.microsoft.com/office/drawing/2014/main" id="{1309A6E6-8C1B-40FC-93FF-6CB0916B2A8C}"/>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21">
            <a:extLst>
              <a:ext uri="{FF2B5EF4-FFF2-40B4-BE49-F238E27FC236}">
                <a16:creationId xmlns:a16="http://schemas.microsoft.com/office/drawing/2014/main" id="{BCF7CC7E-49BC-4182-889D-55C7A94FDB73}"/>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16CCED78-8CAA-A58A-4B6A-E81020477098}"/>
              </a:ext>
            </a:extLst>
          </p:cNvPr>
          <p:cNvSpPr txBox="1"/>
          <p:nvPr/>
        </p:nvSpPr>
        <p:spPr>
          <a:xfrm>
            <a:off x="8140572" y="1269311"/>
            <a:ext cx="4009127" cy="1754326"/>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Conclusion:</a:t>
            </a:r>
          </a:p>
          <a:p>
            <a:pPr marL="342900" indent="-342900">
              <a:buFont typeface="+mj-lt"/>
              <a:buAutoNum type="arabicPeriod"/>
            </a:pPr>
            <a:r>
              <a:rPr lang="en-US" altLang="zh-CN" b="1" dirty="0">
                <a:latin typeface="Times New Roman" panose="02020603050405020304" pitchFamily="18" charset="0"/>
                <a:cs typeface="Times New Roman" panose="02020603050405020304" pitchFamily="18" charset="0"/>
              </a:rPr>
              <a:t>Bacteria in channel: </a:t>
            </a:r>
            <a:r>
              <a:rPr lang="en-US" altLang="zh-CN" dirty="0">
                <a:latin typeface="Times New Roman" panose="02020603050405020304" pitchFamily="18" charset="0"/>
                <a:cs typeface="Times New Roman" panose="02020603050405020304" pitchFamily="18" charset="0"/>
              </a:rPr>
              <a:t>active chemotaxis toward dissolved toluene</a:t>
            </a:r>
          </a:p>
          <a:p>
            <a:pPr marL="342900" indent="-342900">
              <a:buFont typeface="+mj-lt"/>
              <a:buAutoNum type="arabicPeriod"/>
            </a:pPr>
            <a:r>
              <a:rPr lang="en-US" altLang="zh-CN" b="1" dirty="0">
                <a:latin typeface="Times New Roman" panose="02020603050405020304" pitchFamily="18" charset="0"/>
                <a:cs typeface="Times New Roman" panose="02020603050405020304" pitchFamily="18" charset="0"/>
              </a:rPr>
              <a:t>Bacteria in dead end: </a:t>
            </a:r>
            <a:r>
              <a:rPr lang="en-US" altLang="zh-CN" dirty="0">
                <a:latin typeface="Times New Roman" panose="02020603050405020304" pitchFamily="18" charset="0"/>
                <a:cs typeface="Times New Roman" panose="02020603050405020304" pitchFamily="18" charset="0"/>
              </a:rPr>
              <a:t>move away from the interface (high concentrations of toluene are toxic).</a:t>
            </a:r>
          </a:p>
        </p:txBody>
      </p:sp>
      <p:grpSp>
        <p:nvGrpSpPr>
          <p:cNvPr id="13" name="组合 12">
            <a:extLst>
              <a:ext uri="{FF2B5EF4-FFF2-40B4-BE49-F238E27FC236}">
                <a16:creationId xmlns:a16="http://schemas.microsoft.com/office/drawing/2014/main" id="{B286583B-2CD1-C38D-666D-193AD3DF0B4D}"/>
              </a:ext>
            </a:extLst>
          </p:cNvPr>
          <p:cNvGrpSpPr>
            <a:grpSpLocks noChangeAspect="1"/>
          </p:cNvGrpSpPr>
          <p:nvPr/>
        </p:nvGrpSpPr>
        <p:grpSpPr>
          <a:xfrm>
            <a:off x="5482538" y="4138642"/>
            <a:ext cx="538470" cy="252255"/>
            <a:chOff x="5530394" y="4042065"/>
            <a:chExt cx="583814" cy="261610"/>
          </a:xfrm>
        </p:grpSpPr>
        <p:sp>
          <p:nvSpPr>
            <p:cNvPr id="10" name="矩形 9">
              <a:extLst>
                <a:ext uri="{FF2B5EF4-FFF2-40B4-BE49-F238E27FC236}">
                  <a16:creationId xmlns:a16="http://schemas.microsoft.com/office/drawing/2014/main" id="{87138F96-58E4-645A-967C-01744FD0E02C}"/>
                </a:ext>
              </a:extLst>
            </p:cNvPr>
            <p:cNvSpPr/>
            <p:nvPr/>
          </p:nvSpPr>
          <p:spPr>
            <a:xfrm>
              <a:off x="5607226" y="4109243"/>
              <a:ext cx="430150" cy="142286"/>
            </a:xfrm>
            <a:prstGeom prst="rect">
              <a:avLst/>
            </a:prstGeom>
            <a:solidFill>
              <a:srgbClr val="EFE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a:extLst>
                <a:ext uri="{FF2B5EF4-FFF2-40B4-BE49-F238E27FC236}">
                  <a16:creationId xmlns:a16="http://schemas.microsoft.com/office/drawing/2014/main" id="{070B9F17-7901-B2AC-F2F7-964679233A28}"/>
                </a:ext>
              </a:extLst>
            </p:cNvPr>
            <p:cNvSpPr/>
            <p:nvPr/>
          </p:nvSpPr>
          <p:spPr>
            <a:xfrm>
              <a:off x="5530394" y="4042065"/>
              <a:ext cx="583814" cy="261610"/>
            </a:xfrm>
            <a:prstGeom prst="rect">
              <a:avLst/>
            </a:prstGeom>
          </p:spPr>
          <p:txBody>
            <a:bodyPr wrap="none">
              <a:spAutoFit/>
            </a:bodyPr>
            <a:lstStyle/>
            <a:p>
              <a:r>
                <a:rPr lang="en-US" sz="1100" b="1" dirty="0">
                  <a:latin typeface="Times New Roman" panose="02020603050405020304" pitchFamily="18" charset="0"/>
                  <a:cs typeface="Times New Roman" panose="02020603050405020304" pitchFamily="18" charset="0"/>
                </a:rPr>
                <a:t>Frame</a:t>
              </a:r>
              <a:endParaRPr lang="en-US" sz="1100" b="1" dirty="0"/>
            </a:p>
          </p:txBody>
        </p:sp>
      </p:grpSp>
      <p:sp>
        <p:nvSpPr>
          <p:cNvPr id="18" name="箭头: 右 17">
            <a:extLst>
              <a:ext uri="{FF2B5EF4-FFF2-40B4-BE49-F238E27FC236}">
                <a16:creationId xmlns:a16="http://schemas.microsoft.com/office/drawing/2014/main" id="{7F2D7987-A66D-BCA6-43EC-6D0448F83149}"/>
              </a:ext>
            </a:extLst>
          </p:cNvPr>
          <p:cNvSpPr/>
          <p:nvPr/>
        </p:nvSpPr>
        <p:spPr>
          <a:xfrm>
            <a:off x="7312624" y="5121971"/>
            <a:ext cx="685609" cy="446329"/>
          </a:xfrm>
          <a:prstGeom prst="rightArrow">
            <a:avLst/>
          </a:prstGeom>
          <a:solidFill>
            <a:srgbClr val="54AB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a:extLst>
              <a:ext uri="{FF2B5EF4-FFF2-40B4-BE49-F238E27FC236}">
                <a16:creationId xmlns:a16="http://schemas.microsoft.com/office/drawing/2014/main" id="{7591D5C4-A1BD-F991-9DA4-C82D48CC6231}"/>
              </a:ext>
            </a:extLst>
          </p:cNvPr>
          <p:cNvSpPr/>
          <p:nvPr/>
        </p:nvSpPr>
        <p:spPr>
          <a:xfrm>
            <a:off x="7312625" y="5159687"/>
            <a:ext cx="556563"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Plot</a:t>
            </a:r>
            <a:endParaRPr lang="en-US" dirty="0"/>
          </a:p>
        </p:txBody>
      </p:sp>
      <p:sp>
        <p:nvSpPr>
          <p:cNvPr id="20" name="文本框 19">
            <a:extLst>
              <a:ext uri="{FF2B5EF4-FFF2-40B4-BE49-F238E27FC236}">
                <a16:creationId xmlns:a16="http://schemas.microsoft.com/office/drawing/2014/main" id="{727FDA4B-8A08-CDCB-F74B-9E9753F0B5AB}"/>
              </a:ext>
            </a:extLst>
          </p:cNvPr>
          <p:cNvSpPr txBox="1"/>
          <p:nvPr/>
        </p:nvSpPr>
        <p:spPr>
          <a:xfrm>
            <a:off x="5028216" y="1755889"/>
            <a:ext cx="1014703" cy="646331"/>
          </a:xfrm>
          <a:prstGeom prst="rect">
            <a:avLst/>
          </a:prstGeom>
          <a:noFill/>
        </p:spPr>
        <p:txBody>
          <a:bodyPr wrap="square">
            <a:spAutoFit/>
          </a:bodyPr>
          <a:lstStyle/>
          <a:p>
            <a:pPr algn="r"/>
            <a:r>
              <a:rPr lang="en-US" altLang="zh-CN" dirty="0">
                <a:latin typeface="Times New Roman" panose="02020603050405020304" pitchFamily="18" charset="0"/>
                <a:cs typeface="Times New Roman" panose="02020603050405020304" pitchFamily="18" charset="0"/>
              </a:rPr>
              <a:t>Nearest point</a:t>
            </a:r>
          </a:p>
        </p:txBody>
      </p:sp>
      <p:sp>
        <p:nvSpPr>
          <p:cNvPr id="23" name="文本框 22">
            <a:extLst>
              <a:ext uri="{FF2B5EF4-FFF2-40B4-BE49-F238E27FC236}">
                <a16:creationId xmlns:a16="http://schemas.microsoft.com/office/drawing/2014/main" id="{2CFF6CE5-9A38-5C89-92AB-233A968BDCB7}"/>
              </a:ext>
            </a:extLst>
          </p:cNvPr>
          <p:cNvSpPr txBox="1"/>
          <p:nvPr/>
        </p:nvSpPr>
        <p:spPr>
          <a:xfrm>
            <a:off x="6571815" y="3438113"/>
            <a:ext cx="1356487" cy="369332"/>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Trajectory</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285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A83AD5A7-F0A4-4750-8912-1CAA8F40CF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V="1">
            <a:off x="246089" y="1138565"/>
            <a:ext cx="4027245" cy="5464793"/>
          </a:xfrm>
          <a:prstGeom prst="rect">
            <a:avLst/>
          </a:prstGeom>
        </p:spPr>
      </p:pic>
      <p:sp>
        <p:nvSpPr>
          <p:cNvPr id="27" name="TextBox 26">
            <a:extLst>
              <a:ext uri="{FF2B5EF4-FFF2-40B4-BE49-F238E27FC236}">
                <a16:creationId xmlns:a16="http://schemas.microsoft.com/office/drawing/2014/main" id="{3B766454-DDC2-4521-9938-FDA615FD800B}"/>
              </a:ext>
            </a:extLst>
          </p:cNvPr>
          <p:cNvSpPr txBox="1"/>
          <p:nvPr/>
        </p:nvSpPr>
        <p:spPr>
          <a:xfrm>
            <a:off x="1052908" y="1140050"/>
            <a:ext cx="21336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Case-Putida-</a:t>
            </a:r>
            <a:r>
              <a:rPr lang="en-US" dirty="0" err="1">
                <a:solidFill>
                  <a:schemeClr val="bg1"/>
                </a:solidFill>
                <a:latin typeface="Times New Roman" panose="02020603050405020304" pitchFamily="18" charset="0"/>
                <a:cs typeface="Times New Roman" panose="02020603050405020304" pitchFamily="18" charset="0"/>
              </a:rPr>
              <a:t>noFlow</a:t>
            </a:r>
            <a:endParaRPr lang="en-US" dirty="0">
              <a:solidFill>
                <a:schemeClr val="bg1"/>
              </a:solidFill>
              <a:latin typeface="Times New Roman" panose="02020603050405020304" pitchFamily="18" charset="0"/>
              <a:cs typeface="Times New Roman" panose="02020603050405020304" pitchFamily="18" charset="0"/>
            </a:endParaRPr>
          </a:p>
        </p:txBody>
      </p:sp>
      <p:cxnSp>
        <p:nvCxnSpPr>
          <p:cNvPr id="15" name="直接连接符 9">
            <a:extLst>
              <a:ext uri="{FF2B5EF4-FFF2-40B4-BE49-F238E27FC236}">
                <a16:creationId xmlns:a16="http://schemas.microsoft.com/office/drawing/2014/main" id="{0587E824-EE70-4019-848A-3928FCE2A390}"/>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8" name="文本框 14">
            <a:extLst>
              <a:ext uri="{FF2B5EF4-FFF2-40B4-BE49-F238E27FC236}">
                <a16:creationId xmlns:a16="http://schemas.microsoft.com/office/drawing/2014/main" id="{353E1CB6-295E-4331-B81E-AD97811CA8B8}"/>
              </a:ext>
            </a:extLst>
          </p:cNvPr>
          <p:cNvSpPr txBox="1"/>
          <p:nvPr/>
        </p:nvSpPr>
        <p:spPr>
          <a:xfrm>
            <a:off x="117704" y="224207"/>
            <a:ext cx="6520602"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Pseudomonas Putida </a:t>
            </a:r>
            <a:r>
              <a:rPr lang="en-US" altLang="zh-CN" sz="3200" dirty="0" err="1">
                <a:solidFill>
                  <a:srgbClr val="4472C4">
                    <a:lumMod val="50000"/>
                  </a:srgbClr>
                </a:solidFill>
                <a:latin typeface="Times New Roman" panose="02020603050405020304" pitchFamily="18" charset="0"/>
              </a:rPr>
              <a:t>IsoF</a:t>
            </a:r>
            <a:r>
              <a:rPr lang="en-US" altLang="zh-CN" sz="3200" dirty="0">
                <a:solidFill>
                  <a:srgbClr val="4472C4">
                    <a:lumMod val="50000"/>
                  </a:srgbClr>
                </a:solidFill>
                <a:latin typeface="Times New Roman" panose="02020603050405020304" pitchFamily="18" charset="0"/>
              </a:rPr>
              <a:t> (flagellated)</a:t>
            </a:r>
          </a:p>
        </p:txBody>
      </p:sp>
      <p:sp>
        <p:nvSpPr>
          <p:cNvPr id="12" name="TextBox 33">
            <a:extLst>
              <a:ext uri="{FF2B5EF4-FFF2-40B4-BE49-F238E27FC236}">
                <a16:creationId xmlns:a16="http://schemas.microsoft.com/office/drawing/2014/main" id="{FDE01232-B784-4AD7-9B85-9BE300D5C741}"/>
              </a:ext>
            </a:extLst>
          </p:cNvPr>
          <p:cNvSpPr txBox="1"/>
          <p:nvPr/>
        </p:nvSpPr>
        <p:spPr>
          <a:xfrm>
            <a:off x="1690757" y="5873441"/>
            <a:ext cx="1115003" cy="646331"/>
          </a:xfrm>
          <a:prstGeom prst="rect">
            <a:avLst/>
          </a:prstGeom>
          <a:noFill/>
        </p:spPr>
        <p:txBody>
          <a:bodyPr wrap="square" rtlCol="0">
            <a:spAutoFit/>
          </a:bodyPr>
          <a:lstStyle/>
          <a:p>
            <a:r>
              <a:rPr lang="en-US" altLang="zh-CN" dirty="0">
                <a:solidFill>
                  <a:schemeClr val="accent2"/>
                </a:solidFill>
                <a:latin typeface="Times New Roman" panose="02020603050405020304" pitchFamily="18" charset="0"/>
                <a:cs typeface="Times New Roman" panose="02020603050405020304" pitchFamily="18" charset="0"/>
              </a:rPr>
              <a:t>Trapped Toluene</a:t>
            </a:r>
            <a:endParaRPr lang="en-US" dirty="0">
              <a:solidFill>
                <a:schemeClr val="accent2"/>
              </a:solidFill>
              <a:latin typeface="Times New Roman" panose="02020603050405020304" pitchFamily="18" charset="0"/>
              <a:cs typeface="Times New Roman" panose="02020603050405020304" pitchFamily="18" charset="0"/>
            </a:endParaRPr>
          </a:p>
        </p:txBody>
      </p:sp>
      <p:sp>
        <p:nvSpPr>
          <p:cNvPr id="16" name="Slide Number Placeholder 2">
            <a:extLst>
              <a:ext uri="{FF2B5EF4-FFF2-40B4-BE49-F238E27FC236}">
                <a16:creationId xmlns:a16="http://schemas.microsoft.com/office/drawing/2014/main" id="{A0473EA0-E38B-4087-A8F1-668A269661E8}"/>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10</a:t>
            </a:fld>
            <a:r>
              <a:rPr lang="en-US" sz="1800" dirty="0">
                <a:solidFill>
                  <a:schemeClr val="tx1"/>
                </a:solidFill>
                <a:effectLst>
                  <a:outerShdw blurRad="38100" dist="38100" dir="2700000" algn="tl">
                    <a:srgbClr val="000000">
                      <a:alpha val="43137"/>
                    </a:srgbClr>
                  </a:outerShdw>
                </a:effectLst>
              </a:rPr>
              <a:t>/14</a:t>
            </a:r>
          </a:p>
        </p:txBody>
      </p:sp>
      <p:pic>
        <p:nvPicPr>
          <p:cNvPr id="22" name="Picture 2" descr="Accueil - Géosciences Rennes">
            <a:extLst>
              <a:ext uri="{FF2B5EF4-FFF2-40B4-BE49-F238E27FC236}">
                <a16:creationId xmlns:a16="http://schemas.microsoft.com/office/drawing/2014/main" id="{B51AB191-F1DC-46E2-A3E6-E1DAC794B5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1">
            <a:extLst>
              <a:ext uri="{FF2B5EF4-FFF2-40B4-BE49-F238E27FC236}">
                <a16:creationId xmlns:a16="http://schemas.microsoft.com/office/drawing/2014/main" id="{834867D1-36CE-43AF-AF90-E92365414799}"/>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53" name="图片 52">
            <a:extLst>
              <a:ext uri="{FF2B5EF4-FFF2-40B4-BE49-F238E27FC236}">
                <a16:creationId xmlns:a16="http://schemas.microsoft.com/office/drawing/2014/main" id="{84F7BE45-57CC-498E-9292-3C53271EEB88}"/>
              </a:ext>
            </a:extLst>
          </p:cNvPr>
          <p:cNvPicPr>
            <a:picLocks noChangeAspect="1"/>
          </p:cNvPicPr>
          <p:nvPr/>
        </p:nvPicPr>
        <p:blipFill rotWithShape="1">
          <a:blip r:embed="rId5"/>
          <a:srcRect l="-1" t="12052" r="-1" b="-1"/>
          <a:stretch/>
        </p:blipFill>
        <p:spPr>
          <a:xfrm>
            <a:off x="5257051" y="1559599"/>
            <a:ext cx="3661566" cy="2415271"/>
          </a:xfrm>
          <a:prstGeom prst="rect">
            <a:avLst/>
          </a:prstGeom>
        </p:spPr>
      </p:pic>
      <p:pic>
        <p:nvPicPr>
          <p:cNvPr id="54" name="图片 53">
            <a:extLst>
              <a:ext uri="{FF2B5EF4-FFF2-40B4-BE49-F238E27FC236}">
                <a16:creationId xmlns:a16="http://schemas.microsoft.com/office/drawing/2014/main" id="{3E05E0B2-D581-4978-8890-4CA86096FCDC}"/>
              </a:ext>
            </a:extLst>
          </p:cNvPr>
          <p:cNvPicPr>
            <a:picLocks noChangeAspect="1"/>
          </p:cNvPicPr>
          <p:nvPr/>
        </p:nvPicPr>
        <p:blipFill rotWithShape="1">
          <a:blip r:embed="rId6"/>
          <a:srcRect l="-26" t="12095"/>
          <a:stretch/>
        </p:blipFill>
        <p:spPr>
          <a:xfrm>
            <a:off x="5257051" y="3958466"/>
            <a:ext cx="3653240" cy="2407949"/>
          </a:xfrm>
          <a:prstGeom prst="rect">
            <a:avLst/>
          </a:prstGeom>
        </p:spPr>
      </p:pic>
      <p:sp>
        <p:nvSpPr>
          <p:cNvPr id="55" name="文本框 54">
            <a:extLst>
              <a:ext uri="{FF2B5EF4-FFF2-40B4-BE49-F238E27FC236}">
                <a16:creationId xmlns:a16="http://schemas.microsoft.com/office/drawing/2014/main" id="{993D6A50-CB15-4F32-B872-FF5C034ABA99}"/>
              </a:ext>
            </a:extLst>
          </p:cNvPr>
          <p:cNvSpPr txBox="1"/>
          <p:nvPr/>
        </p:nvSpPr>
        <p:spPr>
          <a:xfrm>
            <a:off x="7524229" y="952439"/>
            <a:ext cx="2133600" cy="338554"/>
          </a:xfrm>
          <a:prstGeom prst="rect">
            <a:avLst/>
          </a:prstGeom>
          <a:noFill/>
        </p:spPr>
        <p:txBody>
          <a:bodyPr wrap="square" rtlCol="0">
            <a:spAutoFit/>
          </a:bodyPr>
          <a:lstStyle/>
          <a:p>
            <a:pPr algn="ctr"/>
            <a:r>
              <a:rPr lang="en-US" altLang="zh-CN" sz="1600" b="1" dirty="0">
                <a:latin typeface="Times New Roman" panose="02020603050405020304" pitchFamily="18" charset="0"/>
                <a:cs typeface="Times New Roman" panose="02020603050405020304" pitchFamily="18" charset="0"/>
              </a:rPr>
              <a:t>Density [number/mm] </a:t>
            </a:r>
            <a:endParaRPr lang="en-US" sz="1600" b="1" dirty="0">
              <a:latin typeface="Times New Roman" panose="02020603050405020304" pitchFamily="18" charset="0"/>
              <a:cs typeface="Times New Roman" panose="02020603050405020304" pitchFamily="18" charset="0"/>
            </a:endParaRPr>
          </a:p>
        </p:txBody>
      </p:sp>
      <p:sp>
        <p:nvSpPr>
          <p:cNvPr id="56" name="TextBox 24">
            <a:extLst>
              <a:ext uri="{FF2B5EF4-FFF2-40B4-BE49-F238E27FC236}">
                <a16:creationId xmlns:a16="http://schemas.microsoft.com/office/drawing/2014/main" id="{C0B6F628-CB0E-409C-B426-47C3EF062C10}"/>
              </a:ext>
            </a:extLst>
          </p:cNvPr>
          <p:cNvSpPr txBox="1"/>
          <p:nvPr/>
        </p:nvSpPr>
        <p:spPr>
          <a:xfrm>
            <a:off x="4530716" y="2335079"/>
            <a:ext cx="78935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0 h</a:t>
            </a:r>
          </a:p>
        </p:txBody>
      </p:sp>
      <p:sp>
        <p:nvSpPr>
          <p:cNvPr id="57" name="TextBox 25">
            <a:extLst>
              <a:ext uri="{FF2B5EF4-FFF2-40B4-BE49-F238E27FC236}">
                <a16:creationId xmlns:a16="http://schemas.microsoft.com/office/drawing/2014/main" id="{75BE7CF7-44C8-49C4-96C4-86BB7FA2033C}"/>
              </a:ext>
            </a:extLst>
          </p:cNvPr>
          <p:cNvSpPr txBox="1"/>
          <p:nvPr/>
        </p:nvSpPr>
        <p:spPr>
          <a:xfrm>
            <a:off x="4526783" y="4797720"/>
            <a:ext cx="78935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24 h</a:t>
            </a:r>
          </a:p>
        </p:txBody>
      </p:sp>
      <p:sp>
        <p:nvSpPr>
          <p:cNvPr id="60" name="矩形 59">
            <a:extLst>
              <a:ext uri="{FF2B5EF4-FFF2-40B4-BE49-F238E27FC236}">
                <a16:creationId xmlns:a16="http://schemas.microsoft.com/office/drawing/2014/main" id="{2B23C756-B8AD-441A-B82C-2E5E4D30E628}"/>
              </a:ext>
            </a:extLst>
          </p:cNvPr>
          <p:cNvSpPr/>
          <p:nvPr/>
        </p:nvSpPr>
        <p:spPr>
          <a:xfrm>
            <a:off x="10143430" y="3870962"/>
            <a:ext cx="14414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矩形 61">
            <a:extLst>
              <a:ext uri="{FF2B5EF4-FFF2-40B4-BE49-F238E27FC236}">
                <a16:creationId xmlns:a16="http://schemas.microsoft.com/office/drawing/2014/main" id="{B28D6353-5B0F-46A3-9ABA-0BB1230A6F87}"/>
              </a:ext>
            </a:extLst>
          </p:cNvPr>
          <p:cNvSpPr/>
          <p:nvPr/>
        </p:nvSpPr>
        <p:spPr>
          <a:xfrm>
            <a:off x="6519842" y="4697068"/>
            <a:ext cx="1082348" cy="369332"/>
          </a:xfrm>
          <a:prstGeom prst="rect">
            <a:avLst/>
          </a:prstGeom>
        </p:spPr>
        <p:txBody>
          <a:bodyPr wrap="none">
            <a:spAutoFit/>
          </a:bodyPr>
          <a:lstStyle/>
          <a:p>
            <a:r>
              <a:rPr lang="en-US" altLang="zh-CN" b="1" dirty="0">
                <a:solidFill>
                  <a:srgbClr val="FFFF00"/>
                </a:solidFill>
                <a:effectLst>
                  <a:outerShdw blurRad="38100" dist="38100" dir="2700000" algn="tl">
                    <a:srgbClr val="000000">
                      <a:alpha val="43137"/>
                    </a:srgbClr>
                  </a:outerShdw>
                </a:effectLst>
                <a:highlight>
                  <a:srgbClr val="FF0000"/>
                </a:highlight>
                <a:latin typeface="Times New Roman" panose="02020603050405020304" pitchFamily="18" charset="0"/>
                <a:cs typeface="Times New Roman" panose="02020603050405020304" pitchFamily="18" charset="0"/>
              </a:rPr>
              <a:t>Gradient</a:t>
            </a:r>
            <a:endParaRPr lang="en-US" b="1" dirty="0">
              <a:solidFill>
                <a:srgbClr val="FFFF00"/>
              </a:solidFill>
              <a:effectLst>
                <a:outerShdw blurRad="38100" dist="38100" dir="2700000" algn="tl">
                  <a:srgbClr val="000000">
                    <a:alpha val="43137"/>
                  </a:srgbClr>
                </a:outerShdw>
              </a:effectLst>
              <a:highlight>
                <a:srgbClr val="FF0000"/>
              </a:highlight>
            </a:endParaRPr>
          </a:p>
        </p:txBody>
      </p:sp>
      <p:sp>
        <p:nvSpPr>
          <p:cNvPr id="65" name="矩形 64">
            <a:extLst>
              <a:ext uri="{FF2B5EF4-FFF2-40B4-BE49-F238E27FC236}">
                <a16:creationId xmlns:a16="http://schemas.microsoft.com/office/drawing/2014/main" id="{91FDF1D3-224A-4717-BA5B-1D8622C91FF0}"/>
              </a:ext>
            </a:extLst>
          </p:cNvPr>
          <p:cNvSpPr/>
          <p:nvPr/>
        </p:nvSpPr>
        <p:spPr>
          <a:xfrm>
            <a:off x="9720656" y="1480971"/>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图片 68">
            <a:extLst>
              <a:ext uri="{FF2B5EF4-FFF2-40B4-BE49-F238E27FC236}">
                <a16:creationId xmlns:a16="http://schemas.microsoft.com/office/drawing/2014/main" id="{837D977D-E06E-4E5D-A113-A83583BFDBCD}"/>
              </a:ext>
            </a:extLst>
          </p:cNvPr>
          <p:cNvPicPr>
            <a:picLocks noChangeAspect="1"/>
          </p:cNvPicPr>
          <p:nvPr/>
        </p:nvPicPr>
        <p:blipFill rotWithShape="1">
          <a:blip r:embed="rId7"/>
          <a:srcRect l="7700" t="79387" r="89567" b="14421"/>
          <a:stretch/>
        </p:blipFill>
        <p:spPr>
          <a:xfrm>
            <a:off x="5546306" y="3417965"/>
            <a:ext cx="95295" cy="161925"/>
          </a:xfrm>
          <a:prstGeom prst="rect">
            <a:avLst/>
          </a:prstGeom>
        </p:spPr>
      </p:pic>
      <p:pic>
        <p:nvPicPr>
          <p:cNvPr id="70" name="图片 69">
            <a:extLst>
              <a:ext uri="{FF2B5EF4-FFF2-40B4-BE49-F238E27FC236}">
                <a16:creationId xmlns:a16="http://schemas.microsoft.com/office/drawing/2014/main" id="{9956CF74-110D-4210-8E0B-A94429348072}"/>
              </a:ext>
            </a:extLst>
          </p:cNvPr>
          <p:cNvPicPr>
            <a:picLocks noChangeAspect="1"/>
          </p:cNvPicPr>
          <p:nvPr/>
        </p:nvPicPr>
        <p:blipFill rotWithShape="1">
          <a:blip r:embed="rId7"/>
          <a:srcRect l="7700" t="79387" r="89567" b="14421"/>
          <a:stretch/>
        </p:blipFill>
        <p:spPr>
          <a:xfrm>
            <a:off x="5672195" y="3535252"/>
            <a:ext cx="95295" cy="161925"/>
          </a:xfrm>
          <a:prstGeom prst="rect">
            <a:avLst/>
          </a:prstGeom>
        </p:spPr>
      </p:pic>
      <p:pic>
        <p:nvPicPr>
          <p:cNvPr id="71" name="图片 70">
            <a:extLst>
              <a:ext uri="{FF2B5EF4-FFF2-40B4-BE49-F238E27FC236}">
                <a16:creationId xmlns:a16="http://schemas.microsoft.com/office/drawing/2014/main" id="{1CAF39CB-696A-4AD9-9269-22A23E7F9F3C}"/>
              </a:ext>
            </a:extLst>
          </p:cNvPr>
          <p:cNvPicPr>
            <a:picLocks noChangeAspect="1"/>
          </p:cNvPicPr>
          <p:nvPr/>
        </p:nvPicPr>
        <p:blipFill rotWithShape="1">
          <a:blip r:embed="rId7"/>
          <a:srcRect l="7700" t="79387" r="89567" b="14421"/>
          <a:stretch/>
        </p:blipFill>
        <p:spPr>
          <a:xfrm>
            <a:off x="5541997" y="5788598"/>
            <a:ext cx="95295" cy="161925"/>
          </a:xfrm>
          <a:prstGeom prst="rect">
            <a:avLst/>
          </a:prstGeom>
        </p:spPr>
      </p:pic>
      <p:pic>
        <p:nvPicPr>
          <p:cNvPr id="72" name="图片 71">
            <a:extLst>
              <a:ext uri="{FF2B5EF4-FFF2-40B4-BE49-F238E27FC236}">
                <a16:creationId xmlns:a16="http://schemas.microsoft.com/office/drawing/2014/main" id="{A076805D-6621-4ADE-8E51-EE48D39F35B7}"/>
              </a:ext>
            </a:extLst>
          </p:cNvPr>
          <p:cNvPicPr>
            <a:picLocks noChangeAspect="1"/>
          </p:cNvPicPr>
          <p:nvPr/>
        </p:nvPicPr>
        <p:blipFill rotWithShape="1">
          <a:blip r:embed="rId7"/>
          <a:srcRect l="7700" t="79387" r="89567" b="14421"/>
          <a:stretch/>
        </p:blipFill>
        <p:spPr>
          <a:xfrm>
            <a:off x="5658043" y="5931473"/>
            <a:ext cx="95295" cy="161925"/>
          </a:xfrm>
          <a:prstGeom prst="rect">
            <a:avLst/>
          </a:prstGeom>
        </p:spPr>
      </p:pic>
      <p:sp>
        <p:nvSpPr>
          <p:cNvPr id="58" name="矩形 57">
            <a:extLst>
              <a:ext uri="{FF2B5EF4-FFF2-40B4-BE49-F238E27FC236}">
                <a16:creationId xmlns:a16="http://schemas.microsoft.com/office/drawing/2014/main" id="{4B95AA65-6989-47F3-A7CB-95CF5312F9E7}"/>
              </a:ext>
            </a:extLst>
          </p:cNvPr>
          <p:cNvSpPr/>
          <p:nvPr/>
        </p:nvSpPr>
        <p:spPr>
          <a:xfrm>
            <a:off x="6596787" y="1186369"/>
            <a:ext cx="838691" cy="400110"/>
          </a:xfrm>
          <a:prstGeom prst="rect">
            <a:avLst/>
          </a:prstGeom>
        </p:spPr>
        <p:txBody>
          <a:bodyPr wrap="none">
            <a:spAutoFit/>
          </a:bodyPr>
          <a:lstStyle/>
          <a:p>
            <a:r>
              <a:rPr lang="en-US" altLang="zh-CN" sz="2000" dirty="0">
                <a:latin typeface="Times New Roman" panose="02020603050405020304" pitchFamily="18" charset="0"/>
              </a:rPr>
              <a:t>Putida</a:t>
            </a:r>
            <a:endParaRPr lang="en-US" sz="2000" dirty="0"/>
          </a:p>
        </p:txBody>
      </p:sp>
      <p:grpSp>
        <p:nvGrpSpPr>
          <p:cNvPr id="2" name="组合 1">
            <a:extLst>
              <a:ext uri="{FF2B5EF4-FFF2-40B4-BE49-F238E27FC236}">
                <a16:creationId xmlns:a16="http://schemas.microsoft.com/office/drawing/2014/main" id="{81DEDA61-5129-8EA4-824A-3203DEF26DE8}"/>
              </a:ext>
            </a:extLst>
          </p:cNvPr>
          <p:cNvGrpSpPr/>
          <p:nvPr/>
        </p:nvGrpSpPr>
        <p:grpSpPr>
          <a:xfrm>
            <a:off x="8666175" y="1169904"/>
            <a:ext cx="3676050" cy="5241886"/>
            <a:chOff x="5084320" y="1169488"/>
            <a:chExt cx="3676050" cy="5241886"/>
          </a:xfrm>
        </p:grpSpPr>
        <p:pic>
          <p:nvPicPr>
            <p:cNvPr id="52" name="图片 51">
              <a:extLst>
                <a:ext uri="{FF2B5EF4-FFF2-40B4-BE49-F238E27FC236}">
                  <a16:creationId xmlns:a16="http://schemas.microsoft.com/office/drawing/2014/main" id="{51F1B371-E761-41F9-9A13-686150E0C68D}"/>
                </a:ext>
              </a:extLst>
            </p:cNvPr>
            <p:cNvPicPr>
              <a:picLocks noChangeAspect="1"/>
            </p:cNvPicPr>
            <p:nvPr/>
          </p:nvPicPr>
          <p:blipFill rotWithShape="1">
            <a:blip r:embed="rId8"/>
            <a:srcRect l="-75" t="11882" r="-1"/>
            <a:stretch/>
          </p:blipFill>
          <p:spPr>
            <a:xfrm>
              <a:off x="5084320" y="1541023"/>
              <a:ext cx="3672557" cy="2425387"/>
            </a:xfrm>
            <a:prstGeom prst="rect">
              <a:avLst/>
            </a:prstGeom>
          </p:spPr>
        </p:pic>
        <p:pic>
          <p:nvPicPr>
            <p:cNvPr id="63" name="图片 62">
              <a:extLst>
                <a:ext uri="{FF2B5EF4-FFF2-40B4-BE49-F238E27FC236}">
                  <a16:creationId xmlns:a16="http://schemas.microsoft.com/office/drawing/2014/main" id="{EE7886EE-EF06-4C63-830F-2C97CC775E19}"/>
                </a:ext>
              </a:extLst>
            </p:cNvPr>
            <p:cNvPicPr>
              <a:picLocks noChangeAspect="1"/>
            </p:cNvPicPr>
            <p:nvPr/>
          </p:nvPicPr>
          <p:blipFill rotWithShape="1">
            <a:blip r:embed="rId7"/>
            <a:srcRect l="7700" t="79387" r="89567" b="14421"/>
            <a:stretch/>
          </p:blipFill>
          <p:spPr>
            <a:xfrm>
              <a:off x="5371060" y="3396010"/>
              <a:ext cx="95295" cy="161925"/>
            </a:xfrm>
            <a:prstGeom prst="rect">
              <a:avLst/>
            </a:prstGeom>
          </p:spPr>
        </p:pic>
        <p:pic>
          <p:nvPicPr>
            <p:cNvPr id="64" name="图片 63">
              <a:extLst>
                <a:ext uri="{FF2B5EF4-FFF2-40B4-BE49-F238E27FC236}">
                  <a16:creationId xmlns:a16="http://schemas.microsoft.com/office/drawing/2014/main" id="{8B3A3579-9E63-4B71-B5E0-61DF98D47072}"/>
                </a:ext>
              </a:extLst>
            </p:cNvPr>
            <p:cNvPicPr>
              <a:picLocks noChangeAspect="1"/>
            </p:cNvPicPr>
            <p:nvPr/>
          </p:nvPicPr>
          <p:blipFill rotWithShape="1">
            <a:blip r:embed="rId9"/>
            <a:srcRect t="12336"/>
            <a:stretch/>
          </p:blipFill>
          <p:spPr>
            <a:xfrm>
              <a:off x="5090474" y="3998474"/>
              <a:ext cx="3669896" cy="2412900"/>
            </a:xfrm>
            <a:prstGeom prst="rect">
              <a:avLst/>
            </a:prstGeom>
          </p:spPr>
        </p:pic>
        <p:sp>
          <p:nvSpPr>
            <p:cNvPr id="66" name="矩形 65">
              <a:extLst>
                <a:ext uri="{FF2B5EF4-FFF2-40B4-BE49-F238E27FC236}">
                  <a16:creationId xmlns:a16="http://schemas.microsoft.com/office/drawing/2014/main" id="{9486CBA6-4808-4E22-B23E-4C576118271A}"/>
                </a:ext>
              </a:extLst>
            </p:cNvPr>
            <p:cNvSpPr/>
            <p:nvPr/>
          </p:nvSpPr>
          <p:spPr>
            <a:xfrm>
              <a:off x="6441880" y="1446071"/>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矩形 66">
              <a:extLst>
                <a:ext uri="{FF2B5EF4-FFF2-40B4-BE49-F238E27FC236}">
                  <a16:creationId xmlns:a16="http://schemas.microsoft.com/office/drawing/2014/main" id="{F9CBCA89-1094-407B-99B6-718AD5998C54}"/>
                </a:ext>
              </a:extLst>
            </p:cNvPr>
            <p:cNvSpPr/>
            <p:nvPr/>
          </p:nvSpPr>
          <p:spPr>
            <a:xfrm>
              <a:off x="6508555" y="3870962"/>
              <a:ext cx="1441450" cy="123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图片 67">
              <a:extLst>
                <a:ext uri="{FF2B5EF4-FFF2-40B4-BE49-F238E27FC236}">
                  <a16:creationId xmlns:a16="http://schemas.microsoft.com/office/drawing/2014/main" id="{95273D2E-7397-4318-AA42-597005C33B93}"/>
                </a:ext>
              </a:extLst>
            </p:cNvPr>
            <p:cNvPicPr>
              <a:picLocks noChangeAspect="1"/>
            </p:cNvPicPr>
            <p:nvPr/>
          </p:nvPicPr>
          <p:blipFill rotWithShape="1">
            <a:blip r:embed="rId7"/>
            <a:srcRect l="7700" t="79387" r="89567" b="14421"/>
            <a:stretch/>
          </p:blipFill>
          <p:spPr>
            <a:xfrm>
              <a:off x="5487106" y="3538885"/>
              <a:ext cx="95295" cy="161925"/>
            </a:xfrm>
            <a:prstGeom prst="rect">
              <a:avLst/>
            </a:prstGeom>
          </p:spPr>
        </p:pic>
        <p:pic>
          <p:nvPicPr>
            <p:cNvPr id="73" name="图片 72">
              <a:extLst>
                <a:ext uri="{FF2B5EF4-FFF2-40B4-BE49-F238E27FC236}">
                  <a16:creationId xmlns:a16="http://schemas.microsoft.com/office/drawing/2014/main" id="{A2FF62A0-8FC2-452F-9303-4CB84BB2EEFD}"/>
                </a:ext>
              </a:extLst>
            </p:cNvPr>
            <p:cNvPicPr>
              <a:picLocks noChangeAspect="1"/>
            </p:cNvPicPr>
            <p:nvPr/>
          </p:nvPicPr>
          <p:blipFill rotWithShape="1">
            <a:blip r:embed="rId7"/>
            <a:srcRect l="7700" t="79387" r="89567" b="14421"/>
            <a:stretch/>
          </p:blipFill>
          <p:spPr>
            <a:xfrm>
              <a:off x="5376543" y="5838572"/>
              <a:ext cx="95295" cy="161925"/>
            </a:xfrm>
            <a:prstGeom prst="rect">
              <a:avLst/>
            </a:prstGeom>
          </p:spPr>
        </p:pic>
        <p:pic>
          <p:nvPicPr>
            <p:cNvPr id="74" name="图片 73">
              <a:extLst>
                <a:ext uri="{FF2B5EF4-FFF2-40B4-BE49-F238E27FC236}">
                  <a16:creationId xmlns:a16="http://schemas.microsoft.com/office/drawing/2014/main" id="{A5465C77-83DB-4B64-A17E-581FB4E94A95}"/>
                </a:ext>
              </a:extLst>
            </p:cNvPr>
            <p:cNvPicPr>
              <a:picLocks noChangeAspect="1"/>
            </p:cNvPicPr>
            <p:nvPr/>
          </p:nvPicPr>
          <p:blipFill rotWithShape="1">
            <a:blip r:embed="rId7"/>
            <a:srcRect l="7700" t="79387" r="89567" b="14421"/>
            <a:stretch/>
          </p:blipFill>
          <p:spPr>
            <a:xfrm>
              <a:off x="5492589" y="5981447"/>
              <a:ext cx="95295" cy="161925"/>
            </a:xfrm>
            <a:prstGeom prst="rect">
              <a:avLst/>
            </a:prstGeom>
          </p:spPr>
        </p:pic>
        <p:sp>
          <p:nvSpPr>
            <p:cNvPr id="59" name="矩形 58">
              <a:extLst>
                <a:ext uri="{FF2B5EF4-FFF2-40B4-BE49-F238E27FC236}">
                  <a16:creationId xmlns:a16="http://schemas.microsoft.com/office/drawing/2014/main" id="{BD95C338-7CD2-4123-9ECE-F6FA4C187418}"/>
                </a:ext>
              </a:extLst>
            </p:cNvPr>
            <p:cNvSpPr/>
            <p:nvPr/>
          </p:nvSpPr>
          <p:spPr>
            <a:xfrm>
              <a:off x="6096000" y="1169488"/>
              <a:ext cx="1624163" cy="400110"/>
            </a:xfrm>
            <a:prstGeom prst="rect">
              <a:avLst/>
            </a:prstGeom>
          </p:spPr>
          <p:txBody>
            <a:bodyPr wrap="none">
              <a:spAutoFit/>
            </a:bodyPr>
            <a:lstStyle/>
            <a:p>
              <a:r>
                <a:rPr lang="en-US" altLang="zh-CN" sz="2000" dirty="0" err="1">
                  <a:solidFill>
                    <a:srgbClr val="000000"/>
                  </a:solidFill>
                  <a:latin typeface="Times New Roman" panose="02020603050405020304" pitchFamily="18" charset="0"/>
                  <a:cs typeface="Times New Roman" panose="02020603050405020304" pitchFamily="18" charset="0"/>
                </a:rPr>
                <a:t>Rhodococcus</a:t>
              </a:r>
              <a:endParaRPr lang="en-US" sz="2000" dirty="0"/>
            </a:p>
          </p:txBody>
        </p:sp>
      </p:grpSp>
      <p:sp>
        <p:nvSpPr>
          <p:cNvPr id="5" name="矩形 4">
            <a:extLst>
              <a:ext uri="{FF2B5EF4-FFF2-40B4-BE49-F238E27FC236}">
                <a16:creationId xmlns:a16="http://schemas.microsoft.com/office/drawing/2014/main" id="{53E65A36-0502-4DE5-A948-BE9C49D6BC9F}"/>
              </a:ext>
            </a:extLst>
          </p:cNvPr>
          <p:cNvSpPr/>
          <p:nvPr/>
        </p:nvSpPr>
        <p:spPr>
          <a:xfrm>
            <a:off x="8391433" y="6437719"/>
            <a:ext cx="1938351"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Stronger motility</a:t>
            </a:r>
            <a:endParaRPr lang="en-US" sz="2000" dirty="0"/>
          </a:p>
        </p:txBody>
      </p:sp>
      <p:sp>
        <p:nvSpPr>
          <p:cNvPr id="6" name="矩形 5">
            <a:extLst>
              <a:ext uri="{FF2B5EF4-FFF2-40B4-BE49-F238E27FC236}">
                <a16:creationId xmlns:a16="http://schemas.microsoft.com/office/drawing/2014/main" id="{DF5CDB95-C4F5-48CB-AED9-4F78AE67A724}"/>
              </a:ext>
            </a:extLst>
          </p:cNvPr>
          <p:cNvSpPr/>
          <p:nvPr/>
        </p:nvSpPr>
        <p:spPr>
          <a:xfrm>
            <a:off x="6249525" y="6424979"/>
            <a:ext cx="1221809"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Flagellum</a:t>
            </a:r>
          </a:p>
        </p:txBody>
      </p:sp>
      <p:sp>
        <p:nvSpPr>
          <p:cNvPr id="7" name="箭头: 右 6">
            <a:extLst>
              <a:ext uri="{FF2B5EF4-FFF2-40B4-BE49-F238E27FC236}">
                <a16:creationId xmlns:a16="http://schemas.microsoft.com/office/drawing/2014/main" id="{47E68A59-DECA-4472-8EAA-5D5D5BB67BA0}"/>
              </a:ext>
            </a:extLst>
          </p:cNvPr>
          <p:cNvSpPr/>
          <p:nvPr/>
        </p:nvSpPr>
        <p:spPr>
          <a:xfrm>
            <a:off x="7480591" y="6519771"/>
            <a:ext cx="859479" cy="318057"/>
          </a:xfrm>
          <a:prstGeom prst="rightArrow">
            <a:avLst>
              <a:gd name="adj1" fmla="val 50000"/>
              <a:gd name="adj2" fmla="val 84915"/>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Tree>
    <p:extLst>
      <p:ext uri="{BB962C8B-B14F-4D97-AF65-F5344CB8AC3E}">
        <p14:creationId xmlns:p14="http://schemas.microsoft.com/office/powerpoint/2010/main" val="1458752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直接连接符 9">
            <a:extLst>
              <a:ext uri="{FF2B5EF4-FFF2-40B4-BE49-F238E27FC236}">
                <a16:creationId xmlns:a16="http://schemas.microsoft.com/office/drawing/2014/main" id="{9FDE65DD-4F5C-44A6-8926-7F27B1791886}"/>
              </a:ext>
            </a:extLst>
          </p:cNvPr>
          <p:cNvCxnSpPr>
            <a:cxnSpLocks/>
          </p:cNvCxnSpPr>
          <p:nvPr/>
        </p:nvCxnSpPr>
        <p:spPr>
          <a:xfrm>
            <a:off x="41802" y="92355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14">
            <a:extLst>
              <a:ext uri="{FF2B5EF4-FFF2-40B4-BE49-F238E27FC236}">
                <a16:creationId xmlns:a16="http://schemas.microsoft.com/office/drawing/2014/main" id="{B53C6A60-DCB5-4DC0-8C4D-6FE4CE9D5CAA}"/>
              </a:ext>
            </a:extLst>
          </p:cNvPr>
          <p:cNvSpPr txBox="1"/>
          <p:nvPr/>
        </p:nvSpPr>
        <p:spPr>
          <a:xfrm>
            <a:off x="117704" y="91283"/>
            <a:ext cx="191309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SIP Result</a:t>
            </a:r>
          </a:p>
        </p:txBody>
      </p:sp>
      <mc:AlternateContent xmlns:mc="http://schemas.openxmlformats.org/markup-compatibility/2006" xmlns:a14="http://schemas.microsoft.com/office/drawing/2010/main">
        <mc:Choice Requires="a14">
          <p:sp>
            <p:nvSpPr>
              <p:cNvPr id="46" name="矩形 45">
                <a:extLst>
                  <a:ext uri="{FF2B5EF4-FFF2-40B4-BE49-F238E27FC236}">
                    <a16:creationId xmlns:a16="http://schemas.microsoft.com/office/drawing/2014/main" id="{5480D182-3E53-48C3-920F-222C7346572D}"/>
                  </a:ext>
                </a:extLst>
              </p:cNvPr>
              <p:cNvSpPr/>
              <p:nvPr/>
            </p:nvSpPr>
            <p:spPr>
              <a:xfrm>
                <a:off x="305434" y="5297941"/>
                <a:ext cx="624210"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m:oMathPara>
                </a14:m>
                <a:endParaRPr lang="en-US" sz="2400" dirty="0"/>
              </a:p>
            </p:txBody>
          </p:sp>
        </mc:Choice>
        <mc:Fallback xmlns="">
          <p:sp>
            <p:nvSpPr>
              <p:cNvPr id="46" name="矩形 45">
                <a:extLst>
                  <a:ext uri="{FF2B5EF4-FFF2-40B4-BE49-F238E27FC236}">
                    <a16:creationId xmlns:a16="http://schemas.microsoft.com/office/drawing/2014/main" id="{5480D182-3E53-48C3-920F-222C7346572D}"/>
                  </a:ext>
                </a:extLst>
              </p:cNvPr>
              <p:cNvSpPr>
                <a:spLocks noRot="1" noChangeAspect="1" noMove="1" noResize="1" noEditPoints="1" noAdjustHandles="1" noChangeArrowheads="1" noChangeShapeType="1" noTextEdit="1"/>
              </p:cNvSpPr>
              <p:nvPr/>
            </p:nvSpPr>
            <p:spPr>
              <a:xfrm>
                <a:off x="305434" y="5297941"/>
                <a:ext cx="624210" cy="461665"/>
              </a:xfrm>
              <a:prstGeom prst="rect">
                <a:avLst/>
              </a:prstGeom>
              <a:blipFill>
                <a:blip r:embed="rId4"/>
                <a:stretch>
                  <a:fillRect/>
                </a:stretch>
              </a:blipFill>
            </p:spPr>
            <p:txBody>
              <a:bodyPr/>
              <a:lstStyle/>
              <a:p>
                <a:r>
                  <a:rPr lang="en-US">
                    <a:noFill/>
                  </a:rPr>
                  <a:t> </a:t>
                </a:r>
              </a:p>
            </p:txBody>
          </p:sp>
        </mc:Fallback>
      </mc:AlternateContent>
      <p:sp>
        <p:nvSpPr>
          <p:cNvPr id="38" name="文本框 37">
            <a:extLst>
              <a:ext uri="{FF2B5EF4-FFF2-40B4-BE49-F238E27FC236}">
                <a16:creationId xmlns:a16="http://schemas.microsoft.com/office/drawing/2014/main" id="{BD215AA0-6D17-4CFF-88E5-1FFA366D1039}"/>
              </a:ext>
            </a:extLst>
          </p:cNvPr>
          <p:cNvSpPr txBox="1"/>
          <p:nvPr/>
        </p:nvSpPr>
        <p:spPr>
          <a:xfrm>
            <a:off x="7928135" y="1360597"/>
            <a:ext cx="1687162"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Bacteria </a:t>
            </a:r>
            <a:r>
              <a:rPr lang="en-US" sz="2400" dirty="0"/>
              <a:t>↑</a:t>
            </a:r>
            <a:r>
              <a:rPr lang="en-US" sz="2400" dirty="0">
                <a:latin typeface="Times New Roman" panose="02020603050405020304" pitchFamily="18" charset="0"/>
                <a:cs typeface="Times New Roman" panose="02020603050405020304" pitchFamily="18" charset="0"/>
              </a:rPr>
              <a:t> </a:t>
            </a:r>
          </a:p>
        </p:txBody>
      </p:sp>
      <mc:AlternateContent xmlns:mc="http://schemas.openxmlformats.org/markup-compatibility/2006" xmlns:a14="http://schemas.microsoft.com/office/drawing/2010/main">
        <mc:Choice Requires="a14">
          <p:sp>
            <p:nvSpPr>
              <p:cNvPr id="47" name="文本框 46">
                <a:extLst>
                  <a:ext uri="{FF2B5EF4-FFF2-40B4-BE49-F238E27FC236}">
                    <a16:creationId xmlns:a16="http://schemas.microsoft.com/office/drawing/2014/main" id="{1AB74196-A27F-4923-B3BA-97E81C4E2327}"/>
                  </a:ext>
                </a:extLst>
              </p:cNvPr>
              <p:cNvSpPr txBox="1"/>
              <p:nvPr/>
            </p:nvSpPr>
            <p:spPr>
              <a:xfrm>
                <a:off x="10301104" y="1175930"/>
                <a:ext cx="1470423" cy="830997"/>
              </a:xfrm>
              <a:prstGeom prst="rect">
                <a:avLst/>
              </a:prstGeom>
              <a:noFill/>
            </p:spPr>
            <p:txBody>
              <a:bodyPr wrap="square" rtlCol="0">
                <a:spAutoFit/>
              </a:bodyPr>
              <a:lstStyle/>
              <a:p>
                <a:r>
                  <a:rPr lang="en-US" sz="2400" dirty="0">
                    <a:latin typeface="Times New Roman" panose="02020603050405020304" pitchFamily="18" charset="0"/>
                    <a:ea typeface="Cambria Math" panose="02040503050406030204" pitchFamily="18" charset="0"/>
                    <a:cs typeface="Times New Roman" panose="02020603050405020304" pitchFamily="18" charset="0"/>
                  </a:rPr>
                  <a:t>1.</a:t>
                </a:r>
                <a14:m>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a14:m>
                <a:r>
                  <a:rPr lang="en-US" sz="2400" dirty="0"/>
                  <a:t> ↑</a:t>
                </a:r>
              </a:p>
              <a:p>
                <a:r>
                  <a:rPr lang="en-US" sz="2400" dirty="0">
                    <a:latin typeface="Times New Roman" panose="02020603050405020304" pitchFamily="18" charset="0"/>
                    <a:ea typeface="Cambria Math" panose="02040503050406030204" pitchFamily="18" charset="0"/>
                    <a:cs typeface="Times New Roman" panose="02020603050405020304" pitchFamily="18" charset="0"/>
                  </a:rPr>
                  <a:t>2.</a:t>
                </a:r>
                <a14:m>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a14:m>
                <a:r>
                  <a:rPr lang="en-US" sz="2400" dirty="0"/>
                  <a:t>↑</a:t>
                </a:r>
              </a:p>
            </p:txBody>
          </p:sp>
        </mc:Choice>
        <mc:Fallback xmlns="">
          <p:sp>
            <p:nvSpPr>
              <p:cNvPr id="47" name="文本框 46">
                <a:extLst>
                  <a:ext uri="{FF2B5EF4-FFF2-40B4-BE49-F238E27FC236}">
                    <a16:creationId xmlns:a16="http://schemas.microsoft.com/office/drawing/2014/main" id="{1AB74196-A27F-4923-B3BA-97E81C4E2327}"/>
                  </a:ext>
                </a:extLst>
              </p:cNvPr>
              <p:cNvSpPr txBox="1">
                <a:spLocks noRot="1" noChangeAspect="1" noMove="1" noResize="1" noEditPoints="1" noAdjustHandles="1" noChangeArrowheads="1" noChangeShapeType="1" noTextEdit="1"/>
              </p:cNvSpPr>
              <p:nvPr/>
            </p:nvSpPr>
            <p:spPr>
              <a:xfrm>
                <a:off x="10301104" y="1175930"/>
                <a:ext cx="1470423" cy="830997"/>
              </a:xfrm>
              <a:prstGeom prst="rect">
                <a:avLst/>
              </a:prstGeom>
              <a:blipFill>
                <a:blip r:embed="rId5"/>
                <a:stretch>
                  <a:fillRect l="-6639" t="-6618" b="-16176"/>
                </a:stretch>
              </a:blipFill>
            </p:spPr>
            <p:txBody>
              <a:bodyPr/>
              <a:lstStyle/>
              <a:p>
                <a:r>
                  <a:rPr lang="zh-CN" altLang="en-US">
                    <a:noFill/>
                  </a:rPr>
                  <a:t> </a:t>
                </a:r>
              </a:p>
            </p:txBody>
          </p:sp>
        </mc:Fallback>
      </mc:AlternateContent>
      <p:sp>
        <p:nvSpPr>
          <p:cNvPr id="56" name="箭头: 下 55">
            <a:extLst>
              <a:ext uri="{FF2B5EF4-FFF2-40B4-BE49-F238E27FC236}">
                <a16:creationId xmlns:a16="http://schemas.microsoft.com/office/drawing/2014/main" id="{9B77505F-20AE-4EEA-88DC-990D0865AD13}"/>
              </a:ext>
            </a:extLst>
          </p:cNvPr>
          <p:cNvSpPr/>
          <p:nvPr/>
        </p:nvSpPr>
        <p:spPr>
          <a:xfrm rot="16200000">
            <a:off x="9707930" y="1217800"/>
            <a:ext cx="296731" cy="723925"/>
          </a:xfrm>
          <a:prstGeom prst="downArrow">
            <a:avLst>
              <a:gd name="adj1" fmla="val 50000"/>
              <a:gd name="adj2" fmla="val 89747"/>
            </a:avLst>
          </a:prstGeom>
          <a:solidFill>
            <a:srgbClr val="C369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60" name="Rectangle 3">
            <a:extLst>
              <a:ext uri="{FF2B5EF4-FFF2-40B4-BE49-F238E27FC236}">
                <a16:creationId xmlns:a16="http://schemas.microsoft.com/office/drawing/2014/main" id="{25EBA9FB-0E1C-4353-B05E-399B16B4F4AC}"/>
              </a:ext>
            </a:extLst>
          </p:cNvPr>
          <p:cNvSpPr>
            <a:spLocks noChangeArrowheads="1"/>
          </p:cNvSpPr>
          <p:nvPr/>
        </p:nvSpPr>
        <p:spPr bwMode="auto">
          <a:xfrm>
            <a:off x="7684534" y="2848063"/>
            <a:ext cx="454926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b="1" dirty="0">
                <a:latin typeface="Times New Roman" panose="02020603050405020304" pitchFamily="18" charset="0"/>
                <a:cs typeface="Times New Roman" panose="02020603050405020304" pitchFamily="18" charset="0"/>
              </a:rPr>
              <a:t>Electrical double layer (EDL) [1]</a:t>
            </a:r>
            <a:b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Bacterial membranes carry negative charges, which attract counter-ions. These accumulated ions form conductive pathways around cells. </a:t>
            </a:r>
          </a:p>
          <a:p>
            <a:pPr lvl="0" eaLnBrk="0" fontAlgn="base" hangingPunct="0">
              <a:spcBef>
                <a:spcPct val="0"/>
              </a:spcBef>
              <a:spcAft>
                <a:spcPct val="0"/>
              </a:spcAft>
              <a:buFontTx/>
              <a:buChar char="•"/>
            </a:pPr>
            <a:r>
              <a:rPr lang="en-US" altLang="zh-CN" b="1" dirty="0">
                <a:latin typeface="Times New Roman" panose="02020603050405020304" pitchFamily="18" charset="0"/>
                <a:cs typeface="Times New Roman" panose="02020603050405020304" pitchFamily="18" charset="0"/>
              </a:rPr>
              <a:t>C</a:t>
            </a:r>
            <a:r>
              <a:rPr lang="en-US" altLang="en-US" b="1" dirty="0">
                <a:latin typeface="Times New Roman" panose="02020603050405020304" pitchFamily="18" charset="0"/>
                <a:cs typeface="Times New Roman" panose="02020603050405020304" pitchFamily="18" charset="0"/>
              </a:rPr>
              <a:t>ytoplasm</a:t>
            </a:r>
            <a:b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Liquid inside bacteria have higher conductivity. </a:t>
            </a:r>
          </a:p>
        </p:txBody>
      </p:sp>
      <mc:AlternateContent xmlns:mc="http://schemas.openxmlformats.org/markup-compatibility/2006" xmlns:a14="http://schemas.microsoft.com/office/drawing/2010/main">
        <mc:Choice Requires="a14">
          <p:sp>
            <p:nvSpPr>
              <p:cNvPr id="61" name="矩形 60">
                <a:extLst>
                  <a:ext uri="{FF2B5EF4-FFF2-40B4-BE49-F238E27FC236}">
                    <a16:creationId xmlns:a16="http://schemas.microsoft.com/office/drawing/2014/main" id="{C78B194B-3394-4D64-9837-3C64DC1708E9}"/>
                  </a:ext>
                </a:extLst>
              </p:cNvPr>
              <p:cNvSpPr/>
              <p:nvPr/>
            </p:nvSpPr>
            <p:spPr>
              <a:xfrm>
                <a:off x="7707491" y="2570351"/>
                <a:ext cx="975011" cy="400110"/>
              </a:xfrm>
              <a:prstGeom prst="rect">
                <a:avLst/>
              </a:prstGeom>
            </p:spPr>
            <p:txBody>
              <a:bodyPr wrap="none">
                <a:spAutoFit/>
              </a:bodyPr>
              <a:lstStyle/>
              <a:p>
                <a:r>
                  <a:rPr lang="en-US" sz="2000" dirty="0">
                    <a:latin typeface="Times New Roman" panose="02020603050405020304" pitchFamily="18" charset="0"/>
                    <a:ea typeface="Cambria Math" panose="02040503050406030204" pitchFamily="18" charset="0"/>
                    <a:cs typeface="Times New Roman" panose="02020603050405020304" pitchFamily="18" charset="0"/>
                  </a:rPr>
                  <a:t>1. </a:t>
                </a:r>
                <a14:m>
                  <m:oMath xmlns:m="http://schemas.openxmlformats.org/officeDocument/2006/math">
                    <m:sSup>
                      <m:sSupPr>
                        <m:ctrlPr>
                          <a:rPr lang="en-US" sz="2000" i="1">
                            <a:latin typeface="Cambria Math" panose="02040503050406030204" pitchFamily="18" charset="0"/>
                            <a:ea typeface="Cambria Math" panose="02040503050406030204" pitchFamily="18" charset="0"/>
                          </a:rPr>
                        </m:ctrlPr>
                      </m:sSupPr>
                      <m:e>
                        <m:r>
                          <a:rPr lang="en-US" sz="2000" i="1">
                            <a:latin typeface="Cambria Math" panose="02040503050406030204" pitchFamily="18" charset="0"/>
                            <a:ea typeface="Cambria Math" panose="02040503050406030204" pitchFamily="18" charset="0"/>
                          </a:rPr>
                          <m:t>𝜎</m:t>
                        </m:r>
                      </m:e>
                      <m:sup>
                        <m:r>
                          <a:rPr lang="en-US" sz="2000" i="1">
                            <a:latin typeface="Cambria Math" panose="02040503050406030204" pitchFamily="18" charset="0"/>
                            <a:ea typeface="Cambria Math" panose="02040503050406030204" pitchFamily="18" charset="0"/>
                          </a:rPr>
                          <m:t>′</m:t>
                        </m:r>
                      </m:sup>
                    </m:sSup>
                  </m:oMath>
                </a14:m>
                <a:r>
                  <a:rPr lang="en-US" sz="2000" dirty="0"/>
                  <a:t> ↑</a:t>
                </a:r>
              </a:p>
            </p:txBody>
          </p:sp>
        </mc:Choice>
        <mc:Fallback xmlns="">
          <p:sp>
            <p:nvSpPr>
              <p:cNvPr id="61" name="矩形 60">
                <a:extLst>
                  <a:ext uri="{FF2B5EF4-FFF2-40B4-BE49-F238E27FC236}">
                    <a16:creationId xmlns:a16="http://schemas.microsoft.com/office/drawing/2014/main" id="{C78B194B-3394-4D64-9837-3C64DC1708E9}"/>
                  </a:ext>
                </a:extLst>
              </p:cNvPr>
              <p:cNvSpPr>
                <a:spLocks noRot="1" noChangeAspect="1" noMove="1" noResize="1" noEditPoints="1" noAdjustHandles="1" noChangeArrowheads="1" noChangeShapeType="1" noTextEdit="1"/>
              </p:cNvSpPr>
              <p:nvPr/>
            </p:nvSpPr>
            <p:spPr>
              <a:xfrm>
                <a:off x="7707491" y="2570351"/>
                <a:ext cx="975011" cy="400110"/>
              </a:xfrm>
              <a:prstGeom prst="rect">
                <a:avLst/>
              </a:prstGeom>
              <a:blipFill>
                <a:blip r:embed="rId6"/>
                <a:stretch>
                  <a:fillRect l="-6250" t="-10769" r="-6875" b="-27692"/>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62" name="矩形 61">
                <a:extLst>
                  <a:ext uri="{FF2B5EF4-FFF2-40B4-BE49-F238E27FC236}">
                    <a16:creationId xmlns:a16="http://schemas.microsoft.com/office/drawing/2014/main" id="{73E951F3-5567-44A8-8640-33A05DDFBF62}"/>
                  </a:ext>
                </a:extLst>
              </p:cNvPr>
              <p:cNvSpPr/>
              <p:nvPr/>
            </p:nvSpPr>
            <p:spPr>
              <a:xfrm>
                <a:off x="7721229" y="4986739"/>
                <a:ext cx="984629" cy="400110"/>
              </a:xfrm>
              <a:prstGeom prst="rect">
                <a:avLst/>
              </a:prstGeom>
            </p:spPr>
            <p:txBody>
              <a:bodyPr wrap="none">
                <a:spAutoFit/>
              </a:bodyPr>
              <a:lstStyle/>
              <a:p>
                <a:r>
                  <a:rPr lang="en-US" sz="2000" dirty="0">
                    <a:latin typeface="Times New Roman" panose="02020603050405020304" pitchFamily="18" charset="0"/>
                    <a:ea typeface="Cambria Math" panose="02040503050406030204" pitchFamily="18" charset="0"/>
                    <a:cs typeface="Times New Roman" panose="02020603050405020304" pitchFamily="18" charset="0"/>
                  </a:rPr>
                  <a:t>2. </a:t>
                </a:r>
                <a14:m>
                  <m:oMath xmlns:m="http://schemas.openxmlformats.org/officeDocument/2006/math">
                    <m:sSup>
                      <m:sSupPr>
                        <m:ctrlPr>
                          <a:rPr lang="en-US" sz="2000" i="1">
                            <a:latin typeface="Cambria Math" panose="02040503050406030204" pitchFamily="18" charset="0"/>
                            <a:ea typeface="Cambria Math" panose="02040503050406030204" pitchFamily="18" charset="0"/>
                          </a:rPr>
                        </m:ctrlPr>
                      </m:sSupPr>
                      <m:e>
                        <m:r>
                          <a:rPr lang="en-US" sz="2000" i="1">
                            <a:latin typeface="Cambria Math" panose="02040503050406030204" pitchFamily="18" charset="0"/>
                            <a:ea typeface="Cambria Math" panose="02040503050406030204" pitchFamily="18" charset="0"/>
                          </a:rPr>
                          <m:t>𝜎</m:t>
                        </m:r>
                      </m:e>
                      <m:sup>
                        <m:r>
                          <a:rPr lang="en-US" sz="2000" i="1">
                            <a:latin typeface="Cambria Math" panose="02040503050406030204" pitchFamily="18" charset="0"/>
                            <a:ea typeface="Cambria Math" panose="02040503050406030204" pitchFamily="18" charset="0"/>
                          </a:rPr>
                          <m:t>′′</m:t>
                        </m:r>
                      </m:sup>
                    </m:sSup>
                  </m:oMath>
                </a14:m>
                <a:r>
                  <a:rPr lang="en-US" sz="2000" dirty="0"/>
                  <a:t>↑</a:t>
                </a:r>
              </a:p>
            </p:txBody>
          </p:sp>
        </mc:Choice>
        <mc:Fallback xmlns="">
          <p:sp>
            <p:nvSpPr>
              <p:cNvPr id="62" name="矩形 61">
                <a:extLst>
                  <a:ext uri="{FF2B5EF4-FFF2-40B4-BE49-F238E27FC236}">
                    <a16:creationId xmlns:a16="http://schemas.microsoft.com/office/drawing/2014/main" id="{73E951F3-5567-44A8-8640-33A05DDFBF62}"/>
                  </a:ext>
                </a:extLst>
              </p:cNvPr>
              <p:cNvSpPr>
                <a:spLocks noRot="1" noChangeAspect="1" noMove="1" noResize="1" noEditPoints="1" noAdjustHandles="1" noChangeArrowheads="1" noChangeShapeType="1" noTextEdit="1"/>
              </p:cNvSpPr>
              <p:nvPr/>
            </p:nvSpPr>
            <p:spPr>
              <a:xfrm>
                <a:off x="7721229" y="4986739"/>
                <a:ext cx="984629" cy="400110"/>
              </a:xfrm>
              <a:prstGeom prst="rect">
                <a:avLst/>
              </a:prstGeom>
              <a:blipFill>
                <a:blip r:embed="rId7"/>
                <a:stretch>
                  <a:fillRect l="-6832" t="-9091" r="-6211" b="-25758"/>
                </a:stretch>
              </a:blipFill>
            </p:spPr>
            <p:txBody>
              <a:bodyPr/>
              <a:lstStyle/>
              <a:p>
                <a:r>
                  <a:rPr lang="zh-CN" altLang="en-US">
                    <a:noFill/>
                  </a:rPr>
                  <a:t> </a:t>
                </a:r>
              </a:p>
            </p:txBody>
          </p:sp>
        </mc:Fallback>
      </mc:AlternateContent>
      <p:sp>
        <p:nvSpPr>
          <p:cNvPr id="63" name="Rectangle 3">
            <a:extLst>
              <a:ext uri="{FF2B5EF4-FFF2-40B4-BE49-F238E27FC236}">
                <a16:creationId xmlns:a16="http://schemas.microsoft.com/office/drawing/2014/main" id="{14FF85B8-3071-4FC7-A41C-A47224249B45}"/>
              </a:ext>
            </a:extLst>
          </p:cNvPr>
          <p:cNvSpPr>
            <a:spLocks noChangeArrowheads="1"/>
          </p:cNvSpPr>
          <p:nvPr/>
        </p:nvSpPr>
        <p:spPr bwMode="auto">
          <a:xfrm>
            <a:off x="7707491" y="5354487"/>
            <a:ext cx="372776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b="1" dirty="0">
                <a:latin typeface="Times New Roman" panose="02020603050405020304" pitchFamily="18" charset="0"/>
                <a:cs typeface="Times New Roman" panose="02020603050405020304" pitchFamily="18" charset="0"/>
              </a:rPr>
              <a:t>EDL Polarization</a:t>
            </a:r>
            <a:br>
              <a:rPr lang="en-US" altLang="en-US" dirty="0">
                <a:latin typeface="Times New Roman" panose="02020603050405020304" pitchFamily="18" charset="0"/>
                <a:cs typeface="Times New Roman" panose="02020603050405020304" pitchFamily="18" charset="0"/>
              </a:rPr>
            </a:b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64" name="矩形 63">
            <a:extLst>
              <a:ext uri="{FF2B5EF4-FFF2-40B4-BE49-F238E27FC236}">
                <a16:creationId xmlns:a16="http://schemas.microsoft.com/office/drawing/2014/main" id="{2933236E-292E-4946-8D83-734477A150CC}"/>
              </a:ext>
            </a:extLst>
          </p:cNvPr>
          <p:cNvSpPr/>
          <p:nvPr/>
        </p:nvSpPr>
        <p:spPr>
          <a:xfrm>
            <a:off x="8819802" y="2215692"/>
            <a:ext cx="1535998" cy="400110"/>
          </a:xfrm>
          <a:prstGeom prst="rect">
            <a:avLst/>
          </a:prstGeom>
        </p:spPr>
        <p:txBody>
          <a:bodyPr wrap="none">
            <a:spAutoFit/>
          </a:bodyPr>
          <a:lstStyle/>
          <a:p>
            <a:pPr lvl="0">
              <a:defRPr/>
            </a:pPr>
            <a:r>
              <a:rPr lang="en-US" altLang="zh-CN" sz="2000" b="1" dirty="0">
                <a:latin typeface="Times New Roman" panose="02020603050405020304" pitchFamily="18" charset="0"/>
              </a:rPr>
              <a:t>Mechanism:</a:t>
            </a:r>
          </a:p>
        </p:txBody>
      </p:sp>
      <p:sp>
        <p:nvSpPr>
          <p:cNvPr id="66" name="矩形 65">
            <a:extLst>
              <a:ext uri="{FF2B5EF4-FFF2-40B4-BE49-F238E27FC236}">
                <a16:creationId xmlns:a16="http://schemas.microsoft.com/office/drawing/2014/main" id="{9180BE7D-AB07-4065-8C7A-8EFEDE3295FA}"/>
              </a:ext>
            </a:extLst>
          </p:cNvPr>
          <p:cNvSpPr/>
          <p:nvPr/>
        </p:nvSpPr>
        <p:spPr>
          <a:xfrm>
            <a:off x="23002" y="4708156"/>
            <a:ext cx="1330108" cy="646331"/>
          </a:xfrm>
          <a:prstGeom prst="rect">
            <a:avLst/>
          </a:prstGeom>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Quadrature conductivity</a:t>
            </a:r>
            <a:endParaRPr lang="en-US" dirty="0"/>
          </a:p>
        </p:txBody>
      </p:sp>
      <p:sp>
        <p:nvSpPr>
          <p:cNvPr id="2" name="矩形 1">
            <a:extLst>
              <a:ext uri="{FF2B5EF4-FFF2-40B4-BE49-F238E27FC236}">
                <a16:creationId xmlns:a16="http://schemas.microsoft.com/office/drawing/2014/main" id="{EC27B081-EEB3-425B-A5C4-22E74BF5FBC5}"/>
              </a:ext>
            </a:extLst>
          </p:cNvPr>
          <p:cNvSpPr/>
          <p:nvPr/>
        </p:nvSpPr>
        <p:spPr>
          <a:xfrm>
            <a:off x="6327542" y="389757"/>
            <a:ext cx="3844950" cy="415498"/>
          </a:xfrm>
          <a:prstGeom prst="rect">
            <a:avLst/>
          </a:prstGeom>
        </p:spPr>
        <p:txBody>
          <a:bodyPr wrap="square">
            <a:spAutoFit/>
          </a:bodyPr>
          <a:lstStyle/>
          <a:p>
            <a:r>
              <a:rPr lang="en-US" sz="1050" dirty="0">
                <a:solidFill>
                  <a:srgbClr val="222222"/>
                </a:solidFill>
                <a:latin typeface="Arial" panose="020B0604020202020204" pitchFamily="34" charset="0"/>
              </a:rPr>
              <a:t>1. Grosse, Constantino </a:t>
            </a:r>
            <a:r>
              <a:rPr lang="en-US" sz="1050" i="1" dirty="0">
                <a:solidFill>
                  <a:srgbClr val="222222"/>
                </a:solidFill>
                <a:latin typeface="Arial" panose="020B0604020202020204" pitchFamily="34" charset="0"/>
              </a:rPr>
              <a:t>Interfacial </a:t>
            </a:r>
            <a:r>
              <a:rPr lang="en-US" sz="1050" i="1" dirty="0" err="1">
                <a:solidFill>
                  <a:srgbClr val="222222"/>
                </a:solidFill>
                <a:latin typeface="Arial" panose="020B0604020202020204" pitchFamily="34" charset="0"/>
              </a:rPr>
              <a:t>electrokinetics</a:t>
            </a:r>
            <a:r>
              <a:rPr lang="en-US" sz="1050" i="1" dirty="0">
                <a:solidFill>
                  <a:srgbClr val="222222"/>
                </a:solidFill>
                <a:latin typeface="Arial" panose="020B0604020202020204" pitchFamily="34" charset="0"/>
              </a:rPr>
              <a:t> and electrophoresis</a:t>
            </a:r>
            <a:r>
              <a:rPr lang="en-US" sz="1050" dirty="0">
                <a:solidFill>
                  <a:srgbClr val="222222"/>
                </a:solidFill>
                <a:latin typeface="Arial" panose="020B0604020202020204" pitchFamily="34" charset="0"/>
              </a:rPr>
              <a:t> 106 (2002): 279-327.</a:t>
            </a:r>
            <a:endParaRPr lang="en-US" sz="1050" dirty="0"/>
          </a:p>
        </p:txBody>
      </p:sp>
      <p:sp>
        <p:nvSpPr>
          <p:cNvPr id="26" name="Slide Number Placeholder 2">
            <a:extLst>
              <a:ext uri="{FF2B5EF4-FFF2-40B4-BE49-F238E27FC236}">
                <a16:creationId xmlns:a16="http://schemas.microsoft.com/office/drawing/2014/main" id="{4489D79F-4D22-40C2-84BC-39CFE23BF7CF}"/>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11</a:t>
            </a:fld>
            <a:r>
              <a:rPr lang="en-US" sz="1800" dirty="0">
                <a:solidFill>
                  <a:schemeClr val="tx1"/>
                </a:solidFill>
                <a:effectLst>
                  <a:outerShdw blurRad="38100" dist="38100" dir="2700000" algn="tl">
                    <a:srgbClr val="000000">
                      <a:alpha val="43137"/>
                    </a:srgbClr>
                  </a:outerShdw>
                </a:effectLst>
              </a:rPr>
              <a:t>/14</a:t>
            </a:r>
          </a:p>
        </p:txBody>
      </p:sp>
      <p:pic>
        <p:nvPicPr>
          <p:cNvPr id="30" name="Picture 2" descr="Accueil - Géosciences Rennes">
            <a:extLst>
              <a:ext uri="{FF2B5EF4-FFF2-40B4-BE49-F238E27FC236}">
                <a16:creationId xmlns:a16="http://schemas.microsoft.com/office/drawing/2014/main" id="{4071FA42-6073-41E2-A592-9D8CC48C48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21">
            <a:extLst>
              <a:ext uri="{FF2B5EF4-FFF2-40B4-BE49-F238E27FC236}">
                <a16:creationId xmlns:a16="http://schemas.microsoft.com/office/drawing/2014/main" id="{31BF6103-3DBD-4679-8C0E-2A80DCC5DCB0}"/>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41" name="矩形 40">
                <a:extLst>
                  <a:ext uri="{FF2B5EF4-FFF2-40B4-BE49-F238E27FC236}">
                    <a16:creationId xmlns:a16="http://schemas.microsoft.com/office/drawing/2014/main" id="{2EEE2495-C647-4BF9-AEF8-C799666CE2DC}"/>
                  </a:ext>
                </a:extLst>
              </p:cNvPr>
              <p:cNvSpPr/>
              <p:nvPr/>
            </p:nvSpPr>
            <p:spPr>
              <a:xfrm>
                <a:off x="369682" y="2739629"/>
                <a:ext cx="544060"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p>
                        <m:sSupPr>
                          <m:ctrlPr>
                            <a:rPr lang="en-US" sz="2400" i="1">
                              <a:latin typeface="Cambria Math" panose="02040503050406030204" pitchFamily="18" charset="0"/>
                              <a:ea typeface="Cambria Math" panose="02040503050406030204" pitchFamily="18" charset="0"/>
                            </a:rPr>
                          </m:ctrlPr>
                        </m:sSupPr>
                        <m:e>
                          <m:r>
                            <a:rPr lang="en-US" sz="2400" i="1">
                              <a:latin typeface="Cambria Math" panose="02040503050406030204" pitchFamily="18" charset="0"/>
                              <a:ea typeface="Cambria Math" panose="02040503050406030204" pitchFamily="18" charset="0"/>
                            </a:rPr>
                            <m:t>𝜎</m:t>
                          </m:r>
                        </m:e>
                        <m:sup>
                          <m:r>
                            <a:rPr lang="en-US" sz="2400" i="1">
                              <a:latin typeface="Cambria Math" panose="02040503050406030204" pitchFamily="18" charset="0"/>
                              <a:ea typeface="Cambria Math" panose="02040503050406030204" pitchFamily="18" charset="0"/>
                            </a:rPr>
                            <m:t>′</m:t>
                          </m:r>
                        </m:sup>
                      </m:sSup>
                    </m:oMath>
                  </m:oMathPara>
                </a14:m>
                <a:endParaRPr lang="en-US" sz="2400" dirty="0"/>
              </a:p>
            </p:txBody>
          </p:sp>
        </mc:Choice>
        <mc:Fallback xmlns="">
          <p:sp>
            <p:nvSpPr>
              <p:cNvPr id="41" name="矩形 40">
                <a:extLst>
                  <a:ext uri="{FF2B5EF4-FFF2-40B4-BE49-F238E27FC236}">
                    <a16:creationId xmlns:a16="http://schemas.microsoft.com/office/drawing/2014/main" id="{2EEE2495-C647-4BF9-AEF8-C799666CE2DC}"/>
                  </a:ext>
                </a:extLst>
              </p:cNvPr>
              <p:cNvSpPr>
                <a:spLocks noRot="1" noChangeAspect="1" noMove="1" noResize="1" noEditPoints="1" noAdjustHandles="1" noChangeArrowheads="1" noChangeShapeType="1" noTextEdit="1"/>
              </p:cNvSpPr>
              <p:nvPr/>
            </p:nvSpPr>
            <p:spPr>
              <a:xfrm>
                <a:off x="369682" y="2739629"/>
                <a:ext cx="544060" cy="461665"/>
              </a:xfrm>
              <a:prstGeom prst="rect">
                <a:avLst/>
              </a:prstGeom>
              <a:blipFill>
                <a:blip r:embed="rId9"/>
                <a:stretch>
                  <a:fillRect/>
                </a:stretch>
              </a:blipFill>
            </p:spPr>
            <p:txBody>
              <a:bodyPr/>
              <a:lstStyle/>
              <a:p>
                <a:r>
                  <a:rPr lang="zh-CN" altLang="en-US">
                    <a:noFill/>
                  </a:rPr>
                  <a:t> </a:t>
                </a:r>
              </a:p>
            </p:txBody>
          </p:sp>
        </mc:Fallback>
      </mc:AlternateContent>
      <p:sp>
        <p:nvSpPr>
          <p:cNvPr id="42" name="矩形 41">
            <a:extLst>
              <a:ext uri="{FF2B5EF4-FFF2-40B4-BE49-F238E27FC236}">
                <a16:creationId xmlns:a16="http://schemas.microsoft.com/office/drawing/2014/main" id="{B29B7B34-1043-419F-B398-D2119132B244}"/>
              </a:ext>
            </a:extLst>
          </p:cNvPr>
          <p:cNvSpPr/>
          <p:nvPr/>
        </p:nvSpPr>
        <p:spPr>
          <a:xfrm>
            <a:off x="-30398" y="2149844"/>
            <a:ext cx="1330108" cy="646331"/>
          </a:xfrm>
          <a:prstGeom prst="rect">
            <a:avLst/>
          </a:prstGeom>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In-phase conductivity</a:t>
            </a:r>
            <a:endParaRPr lang="en-US" dirty="0"/>
          </a:p>
        </p:txBody>
      </p:sp>
      <p:grpSp>
        <p:nvGrpSpPr>
          <p:cNvPr id="5" name="组合 4">
            <a:extLst>
              <a:ext uri="{FF2B5EF4-FFF2-40B4-BE49-F238E27FC236}">
                <a16:creationId xmlns:a16="http://schemas.microsoft.com/office/drawing/2014/main" id="{4AF5D98C-963D-7DE2-FF26-AE77DBE826BE}"/>
              </a:ext>
            </a:extLst>
          </p:cNvPr>
          <p:cNvGrpSpPr/>
          <p:nvPr/>
        </p:nvGrpSpPr>
        <p:grpSpPr>
          <a:xfrm>
            <a:off x="1318757" y="1015190"/>
            <a:ext cx="6392390" cy="5806513"/>
            <a:chOff x="1428927" y="1015190"/>
            <a:chExt cx="6392390" cy="5806513"/>
          </a:xfrm>
        </p:grpSpPr>
        <p:pic>
          <p:nvPicPr>
            <p:cNvPr id="9" name="图片 8">
              <a:extLst>
                <a:ext uri="{FF2B5EF4-FFF2-40B4-BE49-F238E27FC236}">
                  <a16:creationId xmlns:a16="http://schemas.microsoft.com/office/drawing/2014/main" id="{CFEB5412-6E27-41B9-B962-E43DCB95A74E}"/>
                </a:ext>
              </a:extLst>
            </p:cNvPr>
            <p:cNvPicPr>
              <a:picLocks noChangeAspect="1"/>
            </p:cNvPicPr>
            <p:nvPr/>
          </p:nvPicPr>
          <p:blipFill>
            <a:blip r:embed="rId10"/>
            <a:srcRect r="18486"/>
            <a:stretch>
              <a:fillRect/>
            </a:stretch>
          </p:blipFill>
          <p:spPr>
            <a:xfrm>
              <a:off x="1428927" y="1396647"/>
              <a:ext cx="2848421" cy="2620800"/>
            </a:xfrm>
            <a:prstGeom prst="rect">
              <a:avLst/>
            </a:prstGeom>
          </p:spPr>
        </p:pic>
        <p:sp>
          <p:nvSpPr>
            <p:cNvPr id="13" name="文本框 12">
              <a:extLst>
                <a:ext uri="{FF2B5EF4-FFF2-40B4-BE49-F238E27FC236}">
                  <a16:creationId xmlns:a16="http://schemas.microsoft.com/office/drawing/2014/main" id="{A080318B-86A4-4BBB-9B2D-EADF8AC52B8E}"/>
                </a:ext>
              </a:extLst>
            </p:cNvPr>
            <p:cNvSpPr txBox="1"/>
            <p:nvPr/>
          </p:nvSpPr>
          <p:spPr>
            <a:xfrm>
              <a:off x="2463377" y="1015190"/>
              <a:ext cx="1232037" cy="369332"/>
            </a:xfrm>
            <a:prstGeom prst="rect">
              <a:avLst/>
            </a:prstGeom>
            <a:solidFill>
              <a:schemeClr val="bg1"/>
            </a:solidFill>
          </p:spPr>
          <p:txBody>
            <a:bodyPr wrap="square" rtlCol="0">
              <a:spAutoFit/>
            </a:bodyPr>
            <a:lstStyle/>
            <a:p>
              <a:pPr algn="ct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567B901A-58D2-48F4-8AB0-98592499ACEC}"/>
                </a:ext>
              </a:extLst>
            </p:cNvPr>
            <p:cNvSpPr txBox="1"/>
            <p:nvPr/>
          </p:nvSpPr>
          <p:spPr>
            <a:xfrm>
              <a:off x="5167217" y="1021150"/>
              <a:ext cx="1399285" cy="369332"/>
            </a:xfrm>
            <a:prstGeom prst="rect">
              <a:avLst/>
            </a:prstGeom>
            <a:solidFill>
              <a:schemeClr val="bg1"/>
            </a:solidFill>
          </p:spPr>
          <p:txBody>
            <a:bodyPr wrap="square" rtlCol="0">
              <a:spAutoFit/>
            </a:bodyPr>
            <a:lstStyle/>
            <a:p>
              <a:pPr algn="ct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pic>
          <p:nvPicPr>
            <p:cNvPr id="10" name="图片 9">
              <a:extLst>
                <a:ext uri="{FF2B5EF4-FFF2-40B4-BE49-F238E27FC236}">
                  <a16:creationId xmlns:a16="http://schemas.microsoft.com/office/drawing/2014/main" id="{647E9AE5-CBCC-408D-B22A-F27B9542EB8A}"/>
                </a:ext>
              </a:extLst>
            </p:cNvPr>
            <p:cNvPicPr>
              <a:picLocks noChangeAspect="1"/>
            </p:cNvPicPr>
            <p:nvPr/>
          </p:nvPicPr>
          <p:blipFill>
            <a:blip r:embed="rId11"/>
            <a:srcRect r="17433"/>
            <a:stretch>
              <a:fillRect/>
            </a:stretch>
          </p:blipFill>
          <p:spPr>
            <a:xfrm>
              <a:off x="1441695" y="4200903"/>
              <a:ext cx="2885234" cy="2620800"/>
            </a:xfrm>
            <a:prstGeom prst="rect">
              <a:avLst/>
            </a:prstGeom>
          </p:spPr>
        </p:pic>
        <p:pic>
          <p:nvPicPr>
            <p:cNvPr id="18" name="图片 17">
              <a:extLst>
                <a:ext uri="{FF2B5EF4-FFF2-40B4-BE49-F238E27FC236}">
                  <a16:creationId xmlns:a16="http://schemas.microsoft.com/office/drawing/2014/main" id="{E8CBDD34-49EE-47AE-9783-73E890793F07}"/>
                </a:ext>
              </a:extLst>
            </p:cNvPr>
            <p:cNvPicPr>
              <a:picLocks noChangeAspect="1"/>
            </p:cNvPicPr>
            <p:nvPr/>
          </p:nvPicPr>
          <p:blipFill>
            <a:blip r:embed="rId12"/>
            <a:srcRect b="11670"/>
            <a:stretch>
              <a:fillRect/>
            </a:stretch>
          </p:blipFill>
          <p:spPr>
            <a:xfrm>
              <a:off x="4326917" y="4169787"/>
              <a:ext cx="3494400" cy="2314929"/>
            </a:xfrm>
            <a:prstGeom prst="rect">
              <a:avLst/>
            </a:prstGeom>
          </p:spPr>
        </p:pic>
        <p:pic>
          <p:nvPicPr>
            <p:cNvPr id="19" name="图片 18">
              <a:extLst>
                <a:ext uri="{FF2B5EF4-FFF2-40B4-BE49-F238E27FC236}">
                  <a16:creationId xmlns:a16="http://schemas.microsoft.com/office/drawing/2014/main" id="{98AB0022-8946-4CF8-9D66-B538CF326922}"/>
                </a:ext>
              </a:extLst>
            </p:cNvPr>
            <p:cNvPicPr>
              <a:picLocks noChangeAspect="1"/>
            </p:cNvPicPr>
            <p:nvPr/>
          </p:nvPicPr>
          <p:blipFill>
            <a:blip r:embed="rId13"/>
            <a:srcRect b="11670"/>
            <a:stretch>
              <a:fillRect/>
            </a:stretch>
          </p:blipFill>
          <p:spPr>
            <a:xfrm>
              <a:off x="4300305" y="1365531"/>
              <a:ext cx="3494399" cy="2314929"/>
            </a:xfrm>
            <a:prstGeom prst="rect">
              <a:avLst/>
            </a:prstGeom>
          </p:spPr>
        </p:pic>
        <p:pic>
          <p:nvPicPr>
            <p:cNvPr id="3" name="图片 2">
              <a:extLst>
                <a:ext uri="{FF2B5EF4-FFF2-40B4-BE49-F238E27FC236}">
                  <a16:creationId xmlns:a16="http://schemas.microsoft.com/office/drawing/2014/main" id="{5C1A2F2A-40DD-D681-F947-F34CE193180D}"/>
                </a:ext>
              </a:extLst>
            </p:cNvPr>
            <p:cNvPicPr>
              <a:picLocks noChangeAspect="1"/>
            </p:cNvPicPr>
            <p:nvPr/>
          </p:nvPicPr>
          <p:blipFill>
            <a:blip r:embed="rId10"/>
            <a:srcRect l="7822" t="87092" r="17505" b="1224"/>
            <a:stretch>
              <a:fillRect/>
            </a:stretch>
          </p:blipFill>
          <p:spPr>
            <a:xfrm>
              <a:off x="4583488" y="3643368"/>
              <a:ext cx="2609349" cy="306201"/>
            </a:xfrm>
            <a:prstGeom prst="rect">
              <a:avLst/>
            </a:prstGeom>
          </p:spPr>
        </p:pic>
        <p:pic>
          <p:nvPicPr>
            <p:cNvPr id="4" name="图片 3">
              <a:extLst>
                <a:ext uri="{FF2B5EF4-FFF2-40B4-BE49-F238E27FC236}">
                  <a16:creationId xmlns:a16="http://schemas.microsoft.com/office/drawing/2014/main" id="{DE59C42E-2FA3-5D3C-8B56-CE4873B707F3}"/>
                </a:ext>
              </a:extLst>
            </p:cNvPr>
            <p:cNvPicPr>
              <a:picLocks noChangeAspect="1"/>
            </p:cNvPicPr>
            <p:nvPr/>
          </p:nvPicPr>
          <p:blipFill>
            <a:blip r:embed="rId10"/>
            <a:srcRect l="7822" t="87092" r="17505" b="1224"/>
            <a:stretch>
              <a:fillRect/>
            </a:stretch>
          </p:blipFill>
          <p:spPr>
            <a:xfrm>
              <a:off x="4600700" y="6478740"/>
              <a:ext cx="2609349" cy="306201"/>
            </a:xfrm>
            <a:prstGeom prst="rect">
              <a:avLst/>
            </a:prstGeom>
          </p:spPr>
        </p:pic>
      </p:grpSp>
    </p:spTree>
    <p:extLst>
      <p:ext uri="{BB962C8B-B14F-4D97-AF65-F5344CB8AC3E}">
        <p14:creationId xmlns:p14="http://schemas.microsoft.com/office/powerpoint/2010/main" val="583476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a:extLst>
              <a:ext uri="{FF2B5EF4-FFF2-40B4-BE49-F238E27FC236}">
                <a16:creationId xmlns:a16="http://schemas.microsoft.com/office/drawing/2014/main" id="{E34243B0-4C63-4394-B833-781053236FA4}"/>
              </a:ext>
            </a:extLst>
          </p:cNvPr>
          <p:cNvSpPr/>
          <p:nvPr/>
        </p:nvSpPr>
        <p:spPr>
          <a:xfrm>
            <a:off x="7999480" y="1383385"/>
            <a:ext cx="2854175" cy="1673556"/>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矩形 8">
            <a:extLst>
              <a:ext uri="{FF2B5EF4-FFF2-40B4-BE49-F238E27FC236}">
                <a16:creationId xmlns:a16="http://schemas.microsoft.com/office/drawing/2014/main" id="{DB8F6A18-7E71-4E65-B335-70E1FCFA1F4B}"/>
              </a:ext>
            </a:extLst>
          </p:cNvPr>
          <p:cNvSpPr/>
          <p:nvPr/>
        </p:nvSpPr>
        <p:spPr>
          <a:xfrm>
            <a:off x="4467225" y="1383385"/>
            <a:ext cx="2854175" cy="1673556"/>
          </a:xfrm>
          <a:prstGeom prst="rect">
            <a:avLst/>
          </a:prstGeom>
          <a:solidFill>
            <a:srgbClr val="A4C1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直接连接符 9">
            <a:extLst>
              <a:ext uri="{FF2B5EF4-FFF2-40B4-BE49-F238E27FC236}">
                <a16:creationId xmlns:a16="http://schemas.microsoft.com/office/drawing/2014/main" id="{26A14C8A-63BE-475F-8917-733C9882B534}"/>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5460D4EF-4671-4BD8-9A9C-CF8B649EB046}"/>
              </a:ext>
            </a:extLst>
          </p:cNvPr>
          <p:cNvSpPr txBox="1"/>
          <p:nvPr/>
        </p:nvSpPr>
        <p:spPr>
          <a:xfrm>
            <a:off x="117705" y="224207"/>
            <a:ext cx="4349520"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Cole-Cole model fitting</a:t>
            </a:r>
          </a:p>
        </p:txBody>
      </p:sp>
      <p:grpSp>
        <p:nvGrpSpPr>
          <p:cNvPr id="3" name="组合 2">
            <a:extLst>
              <a:ext uri="{FF2B5EF4-FFF2-40B4-BE49-F238E27FC236}">
                <a16:creationId xmlns:a16="http://schemas.microsoft.com/office/drawing/2014/main" id="{DB171412-0A93-45D2-9BB7-9BEEC038620F}"/>
              </a:ext>
            </a:extLst>
          </p:cNvPr>
          <p:cNvGrpSpPr/>
          <p:nvPr/>
        </p:nvGrpSpPr>
        <p:grpSpPr>
          <a:xfrm>
            <a:off x="8026765" y="1004413"/>
            <a:ext cx="2859444" cy="2048652"/>
            <a:chOff x="138524" y="2497871"/>
            <a:chExt cx="2859444" cy="2048652"/>
          </a:xfrm>
        </p:grpSpPr>
        <mc:AlternateContent xmlns:mc="http://schemas.openxmlformats.org/markup-compatibility/2006" xmlns:a14="http://schemas.microsoft.com/office/drawing/2010/main">
          <mc:Choice Requires="a14">
            <p:sp>
              <p:nvSpPr>
                <p:cNvPr id="15" name="矩形 14">
                  <a:extLst>
                    <a:ext uri="{FF2B5EF4-FFF2-40B4-BE49-F238E27FC236}">
                      <a16:creationId xmlns:a16="http://schemas.microsoft.com/office/drawing/2014/main" id="{77D92341-D6D5-4602-8F3F-5F9659E71F8D}"/>
                    </a:ext>
                  </a:extLst>
                </p:cNvPr>
                <p:cNvSpPr/>
                <p:nvPr/>
              </p:nvSpPr>
              <p:spPr>
                <a:xfrm>
                  <a:off x="138524" y="2792197"/>
                  <a:ext cx="2859444" cy="1754326"/>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 Fitted </a:t>
                  </a:r>
                  <a:r>
                    <a:rPr lang="en-US" altLang="zh-CN" dirty="0">
                      <a:latin typeface="Times New Roman" panose="02020603050405020304" pitchFamily="18" charset="0"/>
                      <a:cs typeface="Times New Roman" panose="02020603050405020304" pitchFamily="18" charset="0"/>
                    </a:rPr>
                    <a:t>Result</a:t>
                  </a:r>
                  <a:r>
                    <a:rPr lang="en-US" dirty="0">
                      <a:latin typeface="Times New Roman" panose="02020603050405020304" pitchFamily="18" charset="0"/>
                      <a:cs typeface="Times New Roman" panose="02020603050405020304" pitchFamily="18" charset="0"/>
                    </a:rPr>
                    <a:t>s =====</a:t>
                  </a:r>
                </a:p>
                <a:p>
                  <a14:m>
                    <m:oMath xmlns:m="http://schemas.openxmlformats.org/officeDocument/2006/math">
                      <m:sSub>
                        <m:sSubPr>
                          <m:ctrlPr>
                            <a:rPr lang="en-US" i="1" dirty="0">
                              <a:latin typeface="Cambria Math" panose="02040503050406030204" pitchFamily="18" charset="0"/>
                              <a:ea typeface="Cambria Math" panose="02040503050406030204" pitchFamily="18" charset="0"/>
                            </a:rPr>
                          </m:ctrlPr>
                        </m:sSubPr>
                        <m:e>
                          <m:r>
                            <a:rPr lang="en-US" altLang="zh-CN" i="1" dirty="0" smtClean="0">
                              <a:latin typeface="Cambria Math" panose="02040503050406030204" pitchFamily="18" charset="0"/>
                              <a:ea typeface="Cambria Math" panose="02040503050406030204" pitchFamily="18" charset="0"/>
                            </a:rPr>
                            <m:t>𝑍</m:t>
                          </m:r>
                        </m:e>
                        <m:sub>
                          <m:r>
                            <a:rPr lang="en-US" i="1" dirty="0">
                              <a:latin typeface="Cambria Math" panose="02040503050406030204" pitchFamily="18" charset="0"/>
                              <a:ea typeface="Cambria Math" panose="02040503050406030204" pitchFamily="18" charset="0"/>
                            </a:rPr>
                            <m:t>0</m:t>
                          </m:r>
                        </m:sub>
                      </m:sSub>
                    </m:oMath>
                  </a14:m>
                  <a:r>
                    <a:rPr lang="en-US" dirty="0">
                      <a:latin typeface="Times New Roman" panose="02020603050405020304" pitchFamily="18" charset="0"/>
                      <a:cs typeface="Times New Roman" panose="02020603050405020304" pitchFamily="18" charset="0"/>
                    </a:rPr>
                    <a:t>  = 6.1211e+03 Ohm</a:t>
                  </a:r>
                </a:p>
                <a:p>
                  <a14:m>
                    <m:oMath xmlns:m="http://schemas.openxmlformats.org/officeDocument/2006/math">
                      <m:r>
                        <a:rPr lang="en-US" i="1" smtClean="0">
                          <a:solidFill>
                            <a:srgbClr val="FF0000"/>
                          </a:solidFill>
                          <a:latin typeface="Cambria Math" panose="02040503050406030204" pitchFamily="18" charset="0"/>
                          <a:ea typeface="Cambria Math" panose="02040503050406030204" pitchFamily="18" charset="0"/>
                        </a:rPr>
                        <m:t>𝑚</m:t>
                      </m:r>
                    </m:oMath>
                  </a14:m>
                  <a:r>
                    <a:rPr lang="en-US" dirty="0">
                      <a:solidFill>
                        <a:srgbClr val="FF0000"/>
                      </a:solidFill>
                      <a:latin typeface="Times New Roman" panose="02020603050405020304" pitchFamily="18" charset="0"/>
                      <a:cs typeface="Times New Roman" panose="02020603050405020304" pitchFamily="18" charset="0"/>
                    </a:rPr>
                    <a:t>   = 0.0673</a:t>
                  </a:r>
                </a:p>
                <a:p>
                  <a14:m>
                    <m:oMath xmlns:m="http://schemas.openxmlformats.org/officeDocument/2006/math">
                      <m:r>
                        <a:rPr lang="en-US" i="1" dirty="0">
                          <a:latin typeface="Cambria Math" panose="02040503050406030204" pitchFamily="18" charset="0"/>
                          <a:ea typeface="Cambria Math" panose="02040503050406030204" pitchFamily="18" charset="0"/>
                        </a:rPr>
                        <m:t>𝜏</m:t>
                      </m:r>
                    </m:oMath>
                  </a14:m>
                  <a:r>
                    <a:rPr lang="en-US" dirty="0">
                      <a:latin typeface="Times New Roman" panose="02020603050405020304" pitchFamily="18" charset="0"/>
                      <a:cs typeface="Times New Roman" panose="02020603050405020304" pitchFamily="18" charset="0"/>
                    </a:rPr>
                    <a:t> = 1.0556e-04 s</a:t>
                  </a:r>
                </a:p>
                <a:p>
                  <a14:m>
                    <m:oMath xmlns:m="http://schemas.openxmlformats.org/officeDocument/2006/math">
                      <m:r>
                        <a:rPr lang="en-US" b="0" i="1" smtClean="0">
                          <a:latin typeface="Cambria Math" panose="02040503050406030204" pitchFamily="18" charset="0"/>
                          <a:ea typeface="Cambria Math" panose="02040503050406030204" pitchFamily="18" charset="0"/>
                        </a:rPr>
                        <m:t>𝑐</m:t>
                      </m:r>
                    </m:oMath>
                  </a14:m>
                  <a:r>
                    <a:rPr lang="en-US" dirty="0">
                      <a:latin typeface="Times New Roman" panose="02020603050405020304" pitchFamily="18" charset="0"/>
                      <a:cs typeface="Times New Roman" panose="02020603050405020304" pitchFamily="18" charset="0"/>
                    </a:rPr>
                    <a:t>   = 0.8839</a:t>
                  </a:r>
                </a:p>
                <a:p>
                  <a:r>
                    <a:rPr lang="en-US" dirty="0">
                      <a:latin typeface="Times New Roman" panose="02020603050405020304" pitchFamily="18" charset="0"/>
                      <a:cs typeface="Times New Roman" panose="02020603050405020304" pitchFamily="18" charset="0"/>
                    </a:rPr>
                    <a:t>Peak frequency≈ 1507 Hz</a:t>
                  </a:r>
                </a:p>
              </p:txBody>
            </p:sp>
          </mc:Choice>
          <mc:Fallback xmlns="">
            <p:sp>
              <p:nvSpPr>
                <p:cNvPr id="15" name="矩形 14">
                  <a:extLst>
                    <a:ext uri="{FF2B5EF4-FFF2-40B4-BE49-F238E27FC236}">
                      <a16:creationId xmlns:a16="http://schemas.microsoft.com/office/drawing/2014/main" id="{77D92341-D6D5-4602-8F3F-5F9659E71F8D}"/>
                    </a:ext>
                  </a:extLst>
                </p:cNvPr>
                <p:cNvSpPr>
                  <a:spLocks noRot="1" noChangeAspect="1" noMove="1" noResize="1" noEditPoints="1" noAdjustHandles="1" noChangeArrowheads="1" noChangeShapeType="1" noTextEdit="1"/>
                </p:cNvSpPr>
                <p:nvPr/>
              </p:nvSpPr>
              <p:spPr>
                <a:xfrm>
                  <a:off x="138524" y="2792197"/>
                  <a:ext cx="2859444" cy="1754326"/>
                </a:xfrm>
                <a:prstGeom prst="rect">
                  <a:avLst/>
                </a:prstGeom>
                <a:blipFill>
                  <a:blip r:embed="rId3"/>
                  <a:stretch>
                    <a:fillRect l="-1919" t="-1736" r="-1279" b="-4514"/>
                  </a:stretch>
                </a:blipFill>
              </p:spPr>
              <p:txBody>
                <a:bodyPr/>
                <a:lstStyle/>
                <a:p>
                  <a:r>
                    <a:rPr lang="en-US">
                      <a:noFill/>
                    </a:rPr>
                    <a:t> </a:t>
                  </a:r>
                </a:p>
              </p:txBody>
            </p:sp>
          </mc:Fallback>
        </mc:AlternateContent>
        <p:sp>
          <p:nvSpPr>
            <p:cNvPr id="16" name="矩形 15">
              <a:extLst>
                <a:ext uri="{FF2B5EF4-FFF2-40B4-BE49-F238E27FC236}">
                  <a16:creationId xmlns:a16="http://schemas.microsoft.com/office/drawing/2014/main" id="{DD868C90-2FEF-43F2-AD36-8237788FC2B5}"/>
                </a:ext>
              </a:extLst>
            </p:cNvPr>
            <p:cNvSpPr/>
            <p:nvPr/>
          </p:nvSpPr>
          <p:spPr>
            <a:xfrm>
              <a:off x="963263" y="2497871"/>
              <a:ext cx="1129733" cy="369332"/>
            </a:xfrm>
            <a:prstGeom prst="rect">
              <a:avLst/>
            </a:prstGeom>
          </p:spPr>
          <p:txBody>
            <a:bodyPr wrap="none">
              <a:spAutoFit/>
            </a:bodyPr>
            <a:lstStyle/>
            <a:p>
              <a:pPr algn="ctr"/>
              <a:r>
                <a:rPr lang="en-US" altLang="zh-CN" b="1" dirty="0">
                  <a:solidFill>
                    <a:srgbClr val="E39C5C"/>
                  </a:solidFill>
                  <a:latin typeface="Times New Roman" panose="02020603050405020304" pitchFamily="18" charset="0"/>
                  <a:cs typeface="Times New Roman" panose="02020603050405020304" pitchFamily="18" charset="0"/>
                </a:rPr>
                <a:t>RW-Flow</a:t>
              </a:r>
              <a:endParaRPr lang="zh-CN" altLang="en-US" b="1" dirty="0">
                <a:solidFill>
                  <a:srgbClr val="E39C5C"/>
                </a:solidFill>
                <a:latin typeface="Times New Roman" panose="02020603050405020304" pitchFamily="18" charset="0"/>
                <a:cs typeface="Times New Roman" panose="02020603050405020304" pitchFamily="18" charset="0"/>
              </a:endParaRPr>
            </a:p>
          </p:txBody>
        </p:sp>
      </p:grpSp>
      <p:grpSp>
        <p:nvGrpSpPr>
          <p:cNvPr id="4" name="组合 3">
            <a:extLst>
              <a:ext uri="{FF2B5EF4-FFF2-40B4-BE49-F238E27FC236}">
                <a16:creationId xmlns:a16="http://schemas.microsoft.com/office/drawing/2014/main" id="{CB315F51-F420-44FE-A25D-CE349280082F}"/>
              </a:ext>
            </a:extLst>
          </p:cNvPr>
          <p:cNvGrpSpPr/>
          <p:nvPr/>
        </p:nvGrpSpPr>
        <p:grpSpPr>
          <a:xfrm>
            <a:off x="4449030" y="1001837"/>
            <a:ext cx="2859444" cy="2058810"/>
            <a:chOff x="183976" y="4651394"/>
            <a:chExt cx="2859444" cy="2058810"/>
          </a:xfrm>
        </p:grpSpPr>
        <mc:AlternateContent xmlns:mc="http://schemas.openxmlformats.org/markup-compatibility/2006" xmlns:a14="http://schemas.microsoft.com/office/drawing/2010/main">
          <mc:Choice Requires="a14">
            <p:sp>
              <p:nvSpPr>
                <p:cNvPr id="14" name="矩形 13">
                  <a:extLst>
                    <a:ext uri="{FF2B5EF4-FFF2-40B4-BE49-F238E27FC236}">
                      <a16:creationId xmlns:a16="http://schemas.microsoft.com/office/drawing/2014/main" id="{2FE27516-3BAA-460B-8EA2-02970EB13B19}"/>
                    </a:ext>
                  </a:extLst>
                </p:cNvPr>
                <p:cNvSpPr/>
                <p:nvPr/>
              </p:nvSpPr>
              <p:spPr>
                <a:xfrm>
                  <a:off x="183976" y="4955878"/>
                  <a:ext cx="2859444" cy="1754326"/>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 Fitted </a:t>
                  </a:r>
                  <a:r>
                    <a:rPr lang="en-US" altLang="zh-CN" dirty="0">
                      <a:latin typeface="Times New Roman" panose="02020603050405020304" pitchFamily="18" charset="0"/>
                      <a:cs typeface="Times New Roman" panose="02020603050405020304" pitchFamily="18" charset="0"/>
                    </a:rPr>
                    <a:t>Result</a:t>
                  </a:r>
                  <a:r>
                    <a:rPr lang="en-US" dirty="0">
                      <a:latin typeface="Times New Roman" panose="02020603050405020304" pitchFamily="18" charset="0"/>
                      <a:cs typeface="Times New Roman" panose="02020603050405020304" pitchFamily="18" charset="0"/>
                    </a:rPr>
                    <a:t>s =====</a:t>
                  </a:r>
                </a:p>
                <a:p>
                  <a14:m>
                    <m:oMath xmlns:m="http://schemas.openxmlformats.org/officeDocument/2006/math">
                      <m:sSub>
                        <m:sSubPr>
                          <m:ctrlPr>
                            <a:rPr lang="en-US" i="1" dirty="0">
                              <a:latin typeface="Cambria Math" panose="02040503050406030204" pitchFamily="18" charset="0"/>
                              <a:ea typeface="Cambria Math" panose="02040503050406030204" pitchFamily="18" charset="0"/>
                            </a:rPr>
                          </m:ctrlPr>
                        </m:sSubPr>
                        <m:e>
                          <m:r>
                            <a:rPr lang="en-US" altLang="zh-CN" i="1" dirty="0">
                              <a:latin typeface="Cambria Math" panose="02040503050406030204" pitchFamily="18" charset="0"/>
                              <a:ea typeface="Cambria Math" panose="02040503050406030204" pitchFamily="18" charset="0"/>
                            </a:rPr>
                            <m:t>𝑍</m:t>
                          </m:r>
                        </m:e>
                        <m:sub>
                          <m:r>
                            <a:rPr lang="en-US" i="1" dirty="0">
                              <a:latin typeface="Cambria Math" panose="02040503050406030204" pitchFamily="18" charset="0"/>
                              <a:ea typeface="Cambria Math" panose="02040503050406030204" pitchFamily="18" charset="0"/>
                            </a:rPr>
                            <m:t>0</m:t>
                          </m:r>
                        </m:sub>
                      </m:sSub>
                    </m:oMath>
                  </a14:m>
                  <a:r>
                    <a:rPr lang="en-US" dirty="0">
                      <a:latin typeface="Times New Roman" panose="02020603050405020304" pitchFamily="18" charset="0"/>
                      <a:cs typeface="Times New Roman" panose="02020603050405020304" pitchFamily="18" charset="0"/>
                    </a:rPr>
                    <a:t>  = 6.9610e+03 Ohm</a:t>
                  </a:r>
                </a:p>
                <a:p>
                  <a14:m>
                    <m:oMath xmlns:m="http://schemas.openxmlformats.org/officeDocument/2006/math">
                      <m:r>
                        <a:rPr lang="en-US" i="1" smtClean="0">
                          <a:solidFill>
                            <a:srgbClr val="FF0000"/>
                          </a:solidFill>
                          <a:latin typeface="Cambria Math" panose="02040503050406030204" pitchFamily="18" charset="0"/>
                          <a:ea typeface="Cambria Math" panose="02040503050406030204" pitchFamily="18" charset="0"/>
                        </a:rPr>
                        <m:t>𝑚</m:t>
                      </m:r>
                    </m:oMath>
                  </a14:m>
                  <a:r>
                    <a:rPr lang="en-US" dirty="0">
                      <a:solidFill>
                        <a:srgbClr val="FF0000"/>
                      </a:solidFill>
                      <a:latin typeface="Times New Roman" panose="02020603050405020304" pitchFamily="18" charset="0"/>
                      <a:cs typeface="Times New Roman" panose="02020603050405020304" pitchFamily="18" charset="0"/>
                    </a:rPr>
                    <a:t>   = 0.0356</a:t>
                  </a:r>
                </a:p>
                <a:p>
                  <a14:m>
                    <m:oMath xmlns:m="http://schemas.openxmlformats.org/officeDocument/2006/math">
                      <m:r>
                        <a:rPr lang="en-US" i="1" dirty="0">
                          <a:latin typeface="Cambria Math" panose="02040503050406030204" pitchFamily="18" charset="0"/>
                          <a:ea typeface="Cambria Math" panose="02040503050406030204" pitchFamily="18" charset="0"/>
                        </a:rPr>
                        <m:t>𝜏</m:t>
                      </m:r>
                    </m:oMath>
                  </a14:m>
                  <a:r>
                    <a:rPr lang="en-US" dirty="0">
                      <a:latin typeface="Times New Roman" panose="02020603050405020304" pitchFamily="18" charset="0"/>
                      <a:cs typeface="Times New Roman" panose="02020603050405020304" pitchFamily="18" charset="0"/>
                    </a:rPr>
                    <a:t> = 3.0684e-06 s</a:t>
                  </a:r>
                </a:p>
                <a:p>
                  <a14:m>
                    <m:oMath xmlns:m="http://schemas.openxmlformats.org/officeDocument/2006/math">
                      <m:r>
                        <a:rPr lang="en-US" b="0" i="1" smtClean="0">
                          <a:latin typeface="Cambria Math" panose="02040503050406030204" pitchFamily="18" charset="0"/>
                          <a:ea typeface="Cambria Math" panose="02040503050406030204" pitchFamily="18" charset="0"/>
                        </a:rPr>
                        <m:t>𝑐</m:t>
                      </m:r>
                    </m:oMath>
                  </a14:m>
                  <a:r>
                    <a:rPr lang="en-US" dirty="0">
                      <a:latin typeface="Times New Roman" panose="02020603050405020304" pitchFamily="18" charset="0"/>
                      <a:cs typeface="Times New Roman" panose="02020603050405020304" pitchFamily="18" charset="0"/>
                    </a:rPr>
                    <a:t>   = 0.9213</a:t>
                  </a:r>
                </a:p>
                <a:p>
                  <a:r>
                    <a:rPr lang="en-US" dirty="0">
                      <a:latin typeface="Times New Roman" panose="02020603050405020304" pitchFamily="18" charset="0"/>
                      <a:cs typeface="Times New Roman" panose="02020603050405020304" pitchFamily="18" charset="0"/>
                    </a:rPr>
                    <a:t>Peak frequency</a:t>
                  </a:r>
                  <a:r>
                    <a:rPr lang="en-US" dirty="0">
                      <a:latin typeface="Times New Roman" panose="02020603050405020304" pitchFamily="18" charset="0"/>
                      <a:ea typeface="Cambria Math" panose="020405030504060302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 51869 Hz</a:t>
                  </a:r>
                </a:p>
              </p:txBody>
            </p:sp>
          </mc:Choice>
          <mc:Fallback xmlns="">
            <p:sp>
              <p:nvSpPr>
                <p:cNvPr id="14" name="矩形 13">
                  <a:extLst>
                    <a:ext uri="{FF2B5EF4-FFF2-40B4-BE49-F238E27FC236}">
                      <a16:creationId xmlns:a16="http://schemas.microsoft.com/office/drawing/2014/main" id="{2FE27516-3BAA-460B-8EA2-02970EB13B19}"/>
                    </a:ext>
                  </a:extLst>
                </p:cNvPr>
                <p:cNvSpPr>
                  <a:spLocks noRot="1" noChangeAspect="1" noMove="1" noResize="1" noEditPoints="1" noAdjustHandles="1" noChangeArrowheads="1" noChangeShapeType="1" noTextEdit="1"/>
                </p:cNvSpPr>
                <p:nvPr/>
              </p:nvSpPr>
              <p:spPr>
                <a:xfrm>
                  <a:off x="183976" y="4955878"/>
                  <a:ext cx="2859444" cy="1754326"/>
                </a:xfrm>
                <a:prstGeom prst="rect">
                  <a:avLst/>
                </a:prstGeom>
                <a:blipFill>
                  <a:blip r:embed="rId4"/>
                  <a:stretch>
                    <a:fillRect l="-1919" t="-1736" r="-1279" b="-4514"/>
                  </a:stretch>
                </a:blipFill>
              </p:spPr>
              <p:txBody>
                <a:bodyPr/>
                <a:lstStyle/>
                <a:p>
                  <a:r>
                    <a:rPr lang="en-US">
                      <a:noFill/>
                    </a:rPr>
                    <a:t> </a:t>
                  </a:r>
                </a:p>
              </p:txBody>
            </p:sp>
          </mc:Fallback>
        </mc:AlternateContent>
        <p:sp>
          <p:nvSpPr>
            <p:cNvPr id="17" name="文本框 16">
              <a:extLst>
                <a:ext uri="{FF2B5EF4-FFF2-40B4-BE49-F238E27FC236}">
                  <a16:creationId xmlns:a16="http://schemas.microsoft.com/office/drawing/2014/main" id="{4C68EA87-12FC-4AFE-ADD2-7DDFEDDB5251}"/>
                </a:ext>
              </a:extLst>
            </p:cNvPr>
            <p:cNvSpPr txBox="1"/>
            <p:nvPr/>
          </p:nvSpPr>
          <p:spPr>
            <a:xfrm>
              <a:off x="846357" y="4651394"/>
              <a:ext cx="1399900" cy="369332"/>
            </a:xfrm>
            <a:prstGeom prst="rect">
              <a:avLst/>
            </a:prstGeom>
            <a:solidFill>
              <a:schemeClr val="bg1"/>
            </a:solidFill>
          </p:spPr>
          <p:txBody>
            <a:bodyPr wrap="square" rtlCol="0">
              <a:spAutoFit/>
            </a:bodyPr>
            <a:lstStyle/>
            <a:p>
              <a:pPr algn="ctr"/>
              <a:r>
                <a:rPr lang="en-US" altLang="zh-CN" b="1" dirty="0" err="1">
                  <a:solidFill>
                    <a:srgbClr val="A4C1CE"/>
                  </a:solidFill>
                  <a:latin typeface="Times New Roman" panose="02020603050405020304" pitchFamily="18" charset="0"/>
                  <a:cs typeface="Times New Roman" panose="02020603050405020304" pitchFamily="18" charset="0"/>
                </a:rPr>
                <a:t>NoRW</a:t>
              </a:r>
              <a:r>
                <a:rPr lang="en-US" altLang="zh-CN" b="1" dirty="0">
                  <a:solidFill>
                    <a:srgbClr val="A4C1CE"/>
                  </a:solidFill>
                  <a:latin typeface="Times New Roman" panose="02020603050405020304" pitchFamily="18" charset="0"/>
                  <a:cs typeface="Times New Roman" panose="02020603050405020304" pitchFamily="18" charset="0"/>
                </a:rPr>
                <a:t>-Flow</a:t>
              </a:r>
              <a:endParaRPr lang="zh-CN" altLang="en-US" b="1" dirty="0">
                <a:solidFill>
                  <a:srgbClr val="A4C1CE"/>
                </a:solidFill>
                <a:latin typeface="Times New Roman" panose="02020603050405020304" pitchFamily="18" charset="0"/>
                <a:cs typeface="Times New Roman" panose="02020603050405020304" pitchFamily="18" charset="0"/>
              </a:endParaRPr>
            </a:p>
          </p:txBody>
        </p:sp>
      </p:grpSp>
      <mc:AlternateContent xmlns:mc="http://schemas.openxmlformats.org/markup-compatibility/2006" xmlns:a14="http://schemas.microsoft.com/office/drawing/2010/main">
        <mc:Choice Requires="a14">
          <p:sp>
            <p:nvSpPr>
              <p:cNvPr id="26" name="矩形 25">
                <a:extLst>
                  <a:ext uri="{FF2B5EF4-FFF2-40B4-BE49-F238E27FC236}">
                    <a16:creationId xmlns:a16="http://schemas.microsoft.com/office/drawing/2014/main" id="{F9CB5E11-8118-4FDD-AC03-FB164C6BFF2B}"/>
                  </a:ext>
                </a:extLst>
              </p:cNvPr>
              <p:cNvSpPr/>
              <p:nvPr/>
            </p:nvSpPr>
            <p:spPr>
              <a:xfrm>
                <a:off x="5906187" y="3273451"/>
                <a:ext cx="795859" cy="461665"/>
              </a:xfrm>
              <a:prstGeom prst="rect">
                <a:avLst/>
              </a:prstGeom>
            </p:spPr>
            <p:txBody>
              <a:bodyPr wrap="none">
                <a:spAutoFit/>
              </a:bodyPr>
              <a:lstStyle/>
              <a:p>
                <a14:m>
                  <m:oMath xmlns:m="http://schemas.openxmlformats.org/officeDocument/2006/math">
                    <m:r>
                      <a:rPr lang="en-US" sz="2400" b="0" i="1" smtClean="0">
                        <a:latin typeface="Cambria Math" panose="02040503050406030204" pitchFamily="18" charset="0"/>
                        <a:ea typeface="Cambria Math" panose="02040503050406030204" pitchFamily="18" charset="0"/>
                      </a:rPr>
                      <m:t>𝑚</m:t>
                    </m:r>
                  </m:oMath>
                </a14:m>
                <a:r>
                  <a:rPr lang="en-US" sz="2400" dirty="0"/>
                  <a:t> ↑</a:t>
                </a:r>
              </a:p>
            </p:txBody>
          </p:sp>
        </mc:Choice>
        <mc:Fallback xmlns="">
          <p:sp>
            <p:nvSpPr>
              <p:cNvPr id="26" name="矩形 25">
                <a:extLst>
                  <a:ext uri="{FF2B5EF4-FFF2-40B4-BE49-F238E27FC236}">
                    <a16:creationId xmlns:a16="http://schemas.microsoft.com/office/drawing/2014/main" id="{F9CB5E11-8118-4FDD-AC03-FB164C6BFF2B}"/>
                  </a:ext>
                </a:extLst>
              </p:cNvPr>
              <p:cNvSpPr>
                <a:spLocks noRot="1" noChangeAspect="1" noMove="1" noResize="1" noEditPoints="1" noAdjustHandles="1" noChangeArrowheads="1" noChangeShapeType="1" noTextEdit="1"/>
              </p:cNvSpPr>
              <p:nvPr/>
            </p:nvSpPr>
            <p:spPr>
              <a:xfrm>
                <a:off x="5906187" y="3273451"/>
                <a:ext cx="795859" cy="461665"/>
              </a:xfrm>
              <a:prstGeom prst="rect">
                <a:avLst/>
              </a:prstGeom>
              <a:blipFill>
                <a:blip r:embed="rId7"/>
                <a:stretch>
                  <a:fillRect t="-10526" r="-10769" b="-28947"/>
                </a:stretch>
              </a:blipFill>
            </p:spPr>
            <p:txBody>
              <a:bodyPr/>
              <a:lstStyle/>
              <a:p>
                <a:r>
                  <a:rPr lang="en-US">
                    <a:noFill/>
                  </a:rPr>
                  <a:t> </a:t>
                </a:r>
              </a:p>
            </p:txBody>
          </p:sp>
        </mc:Fallback>
      </mc:AlternateContent>
      <p:sp>
        <p:nvSpPr>
          <p:cNvPr id="27" name="箭头: 下 26">
            <a:extLst>
              <a:ext uri="{FF2B5EF4-FFF2-40B4-BE49-F238E27FC236}">
                <a16:creationId xmlns:a16="http://schemas.microsoft.com/office/drawing/2014/main" id="{CFF10E50-883D-4653-B4D2-E0E7F5B85AA0}"/>
              </a:ext>
            </a:extLst>
          </p:cNvPr>
          <p:cNvSpPr/>
          <p:nvPr/>
        </p:nvSpPr>
        <p:spPr>
          <a:xfrm rot="16200000">
            <a:off x="7042531" y="3159741"/>
            <a:ext cx="296731" cy="723925"/>
          </a:xfrm>
          <a:prstGeom prst="downArrow">
            <a:avLst>
              <a:gd name="adj1" fmla="val 50000"/>
              <a:gd name="adj2" fmla="val 89747"/>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8" name="文本框 27">
            <a:extLst>
              <a:ext uri="{FF2B5EF4-FFF2-40B4-BE49-F238E27FC236}">
                <a16:creationId xmlns:a16="http://schemas.microsoft.com/office/drawing/2014/main" id="{98CB96B5-A87F-4994-9CA7-058148AA5013}"/>
              </a:ext>
            </a:extLst>
          </p:cNvPr>
          <p:cNvSpPr txBox="1"/>
          <p:nvPr/>
        </p:nvSpPr>
        <p:spPr>
          <a:xfrm>
            <a:off x="7636509" y="3160635"/>
            <a:ext cx="2686050" cy="707886"/>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Bacterial interfacial polarization</a:t>
            </a:r>
          </a:p>
        </p:txBody>
      </p:sp>
      <p:sp>
        <p:nvSpPr>
          <p:cNvPr id="29" name="矩形 28">
            <a:extLst>
              <a:ext uri="{FF2B5EF4-FFF2-40B4-BE49-F238E27FC236}">
                <a16:creationId xmlns:a16="http://schemas.microsoft.com/office/drawing/2014/main" id="{E0FB8713-0821-4D1C-A9BB-6BCFAE1686BC}"/>
              </a:ext>
            </a:extLst>
          </p:cNvPr>
          <p:cNvSpPr/>
          <p:nvPr/>
        </p:nvSpPr>
        <p:spPr>
          <a:xfrm>
            <a:off x="9859285" y="3291119"/>
            <a:ext cx="544383" cy="461665"/>
          </a:xfrm>
          <a:prstGeom prst="rect">
            <a:avLst/>
          </a:prstGeom>
        </p:spPr>
        <p:txBody>
          <a:bodyPr wrap="square">
            <a:spAutoFit/>
          </a:bodyPr>
          <a:lstStyle/>
          <a:p>
            <a:r>
              <a:rPr lang="en-US" sz="2400" dirty="0"/>
              <a:t>↑</a:t>
            </a:r>
          </a:p>
        </p:txBody>
      </p:sp>
      <p:pic>
        <p:nvPicPr>
          <p:cNvPr id="30" name="图片 29">
            <a:extLst>
              <a:ext uri="{FF2B5EF4-FFF2-40B4-BE49-F238E27FC236}">
                <a16:creationId xmlns:a16="http://schemas.microsoft.com/office/drawing/2014/main" id="{74834CD2-0D4E-4085-8E4B-BD97346D0A50}"/>
              </a:ext>
            </a:extLst>
          </p:cNvPr>
          <p:cNvPicPr>
            <a:picLocks noChangeAspect="1"/>
          </p:cNvPicPr>
          <p:nvPr/>
        </p:nvPicPr>
        <p:blipFill>
          <a:blip r:embed="rId8"/>
          <a:stretch>
            <a:fillRect/>
          </a:stretch>
        </p:blipFill>
        <p:spPr>
          <a:xfrm>
            <a:off x="5540227" y="31194"/>
            <a:ext cx="2600688" cy="866896"/>
          </a:xfrm>
          <a:prstGeom prst="rect">
            <a:avLst/>
          </a:prstGeom>
        </p:spPr>
      </p:pic>
      <mc:AlternateContent xmlns:mc="http://schemas.openxmlformats.org/markup-compatibility/2006" xmlns:a14="http://schemas.microsoft.com/office/drawing/2010/main">
        <mc:Choice Requires="a14">
          <p:sp>
            <p:nvSpPr>
              <p:cNvPr id="18" name="文本框 17">
                <a:extLst>
                  <a:ext uri="{FF2B5EF4-FFF2-40B4-BE49-F238E27FC236}">
                    <a16:creationId xmlns:a16="http://schemas.microsoft.com/office/drawing/2014/main" id="{0A12D3B1-D0AC-4693-8A1B-F4ED867574EA}"/>
                  </a:ext>
                </a:extLst>
              </p:cNvPr>
              <p:cNvSpPr txBox="1"/>
              <p:nvPr/>
            </p:nvSpPr>
            <p:spPr>
              <a:xfrm>
                <a:off x="4019842" y="4446814"/>
                <a:ext cx="2459584" cy="47436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n-US" altLang="zh-CN" i="1">
                              <a:latin typeface="Cambria Math" panose="02040503050406030204" pitchFamily="18" charset="0"/>
                            </a:rPr>
                            <m:t>m</m:t>
                          </m:r>
                        </m:e>
                        <m:sub>
                          <m:r>
                            <a:rPr lang="en-US" b="0" i="1" smtClean="0">
                              <a:latin typeface="Cambria Math" panose="02040503050406030204" pitchFamily="18" charset="0"/>
                            </a:rPr>
                            <m:t>𝑛𝑜𝑟</m:t>
                          </m:r>
                        </m:sub>
                      </m:sSub>
                      <m:r>
                        <a:rPr lang="en-US" b="0" i="1" smtClean="0">
                          <a:latin typeface="Cambria Math" panose="02040503050406030204" pitchFamily="18" charset="0"/>
                        </a:rPr>
                        <m:t>=</m:t>
                      </m:r>
                      <m:r>
                        <a:rPr lang="en-US" b="0" i="1" smtClean="0">
                          <a:latin typeface="Cambria Math" panose="02040503050406030204" pitchFamily="18" charset="0"/>
                        </a:rPr>
                        <m:t>𝑚</m:t>
                      </m:r>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altLang="zh-CN" i="1" smtClean="0">
                              <a:latin typeface="Cambria Math" panose="02040503050406030204" pitchFamily="18" charset="0"/>
                              <a:ea typeface="Cambria Math" panose="02040503050406030204" pitchFamily="18" charset="0"/>
                            </a:rPr>
                            <m:t>∞</m:t>
                          </m:r>
                        </m:sub>
                      </m:sSub>
                      <m:r>
                        <a:rPr lang="en-US" b="0" i="0" smtClean="0">
                          <a:latin typeface="Cambria Math" panose="02040503050406030204" pitchFamily="18" charset="0"/>
                          <a:ea typeface="Cambria Math" panose="02040503050406030204" pitchFamily="18" charset="0"/>
                        </a:rPr>
                        <m:t>=</m:t>
                      </m:r>
                      <m:f>
                        <m:fPr>
                          <m:ctrlPr>
                            <a:rPr lang="en-US" b="0" i="1" smtClean="0">
                              <a:latin typeface="Cambria Math" panose="02040503050406030204" pitchFamily="18" charset="0"/>
                              <a:ea typeface="Cambria Math" panose="02040503050406030204" pitchFamily="18" charset="0"/>
                            </a:rPr>
                          </m:ctrlPr>
                        </m:fPr>
                        <m:num>
                          <m:r>
                            <a:rPr lang="en-US" b="0" i="1" smtClean="0">
                              <a:latin typeface="Cambria Math" panose="02040503050406030204" pitchFamily="18" charset="0"/>
                              <a:ea typeface="Cambria Math" panose="02040503050406030204" pitchFamily="18" charset="0"/>
                            </a:rPr>
                            <m:t>𝑚</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ea typeface="Cambria Math" panose="02040503050406030204" pitchFamily="18" charset="0"/>
                                </a:rPr>
                                <m:t>0</m:t>
                              </m:r>
                            </m:sub>
                          </m:sSub>
                        </m:num>
                        <m:den>
                          <m:r>
                            <a:rPr lang="en-US" b="0" i="1" smtClean="0">
                              <a:latin typeface="Cambria Math" panose="02040503050406030204" pitchFamily="18" charset="0"/>
                              <a:ea typeface="Cambria Math" panose="02040503050406030204" pitchFamily="18" charset="0"/>
                            </a:rPr>
                            <m:t>1−</m:t>
                          </m:r>
                          <m:r>
                            <a:rPr lang="en-US" b="0" i="1" smtClean="0">
                              <a:latin typeface="Cambria Math" panose="02040503050406030204" pitchFamily="18" charset="0"/>
                              <a:ea typeface="Cambria Math" panose="02040503050406030204" pitchFamily="18" charset="0"/>
                            </a:rPr>
                            <m:t>𝑚</m:t>
                          </m:r>
                        </m:den>
                      </m:f>
                    </m:oMath>
                  </m:oMathPara>
                </a14:m>
                <a:endParaRPr lang="en-US" dirty="0"/>
              </a:p>
            </p:txBody>
          </p:sp>
        </mc:Choice>
        <mc:Fallback xmlns="">
          <p:sp>
            <p:nvSpPr>
              <p:cNvPr id="18" name="文本框 17">
                <a:extLst>
                  <a:ext uri="{FF2B5EF4-FFF2-40B4-BE49-F238E27FC236}">
                    <a16:creationId xmlns:a16="http://schemas.microsoft.com/office/drawing/2014/main" id="{0A12D3B1-D0AC-4693-8A1B-F4ED867574EA}"/>
                  </a:ext>
                </a:extLst>
              </p:cNvPr>
              <p:cNvSpPr txBox="1">
                <a:spLocks noRot="1" noChangeAspect="1" noMove="1" noResize="1" noEditPoints="1" noAdjustHandles="1" noChangeArrowheads="1" noChangeShapeType="1" noTextEdit="1"/>
              </p:cNvSpPr>
              <p:nvPr/>
            </p:nvSpPr>
            <p:spPr>
              <a:xfrm>
                <a:off x="4019842" y="4446814"/>
                <a:ext cx="2459584" cy="474361"/>
              </a:xfrm>
              <a:prstGeom prst="rect">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矩形 18">
                <a:extLst>
                  <a:ext uri="{FF2B5EF4-FFF2-40B4-BE49-F238E27FC236}">
                    <a16:creationId xmlns:a16="http://schemas.microsoft.com/office/drawing/2014/main" id="{1B9DF3BF-EDA1-4C77-90D3-01E277C00B6A}"/>
                  </a:ext>
                </a:extLst>
              </p:cNvPr>
              <p:cNvSpPr/>
              <p:nvPr/>
            </p:nvSpPr>
            <p:spPr>
              <a:xfrm>
                <a:off x="4019842" y="5184938"/>
                <a:ext cx="2869567" cy="6580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n-US" altLang="zh-CN" i="1">
                              <a:latin typeface="Cambria Math" panose="02040503050406030204" pitchFamily="18" charset="0"/>
                            </a:rPr>
                            <m:t>m</m:t>
                          </m:r>
                        </m:e>
                        <m:sub>
                          <m:r>
                            <a:rPr lang="en-US" i="1">
                              <a:latin typeface="Cambria Math" panose="02040503050406030204" pitchFamily="18" charset="0"/>
                            </a:rPr>
                            <m:t>𝑛𝑜𝑟</m:t>
                          </m:r>
                        </m:sub>
                      </m:sSub>
                      <m:r>
                        <a:rPr lang="en-US" i="1">
                          <a:latin typeface="Cambria Math" panose="02040503050406030204" pitchFamily="18" charset="0"/>
                        </a:rPr>
                        <m:t>=</m:t>
                      </m:r>
                      <m:f>
                        <m:fPr>
                          <m:ctrlPr>
                            <a:rPr lang="en-US" i="1">
                              <a:latin typeface="Cambria Math" panose="02040503050406030204" pitchFamily="18" charset="0"/>
                            </a:rPr>
                          </m:ctrlPr>
                        </m:fPr>
                        <m:num>
                          <m:r>
                            <a:rPr lang="en-US" i="1">
                              <a:latin typeface="Cambria Math" panose="02040503050406030204" pitchFamily="18" charset="0"/>
                            </a:rPr>
                            <m:t>1</m:t>
                          </m:r>
                        </m:num>
                        <m:den>
                          <m:sSub>
                            <m:sSubPr>
                              <m:ctrlPr>
                                <a:rPr lang="en-US" i="1">
                                  <a:latin typeface="Cambria Math" panose="02040503050406030204" pitchFamily="18" charset="0"/>
                                </a:rPr>
                              </m:ctrlPr>
                            </m:sSubPr>
                            <m:e>
                              <m:r>
                                <a:rPr lang="en-US" i="1">
                                  <a:latin typeface="Cambria Math" panose="02040503050406030204" pitchFamily="18" charset="0"/>
                                </a:rPr>
                                <m:t>𝐹</m:t>
                              </m:r>
                            </m:e>
                            <m:sub>
                              <m:r>
                                <a:rPr lang="en-US" i="1">
                                  <a:latin typeface="Cambria Math" panose="02040503050406030204" pitchFamily="18" charset="0"/>
                                </a:rPr>
                                <m:t>𝐵</m:t>
                              </m:r>
                            </m:sub>
                          </m:sSub>
                        </m:den>
                      </m:f>
                      <m:r>
                        <m:rPr>
                          <m:nor/>
                        </m:rPr>
                        <a:rPr lang="en-US" dirty="0"/>
                        <m:t> </m:t>
                      </m:r>
                      <m:sSub>
                        <m:sSubPr>
                          <m:ctrlPr>
                            <a:rPr lang="en-US" i="1">
                              <a:latin typeface="Cambria Math" panose="02040503050406030204" pitchFamily="18" charset="0"/>
                            </a:rPr>
                          </m:ctrlPr>
                        </m:sSubPr>
                        <m:e>
                          <m:r>
                            <m:rPr>
                              <m:sty m:val="p"/>
                            </m:rPr>
                            <a:rPr lang="en-US" altLang="zh-CN" i="1">
                              <a:latin typeface="Cambria Math" panose="02040503050406030204" pitchFamily="18" charset="0"/>
                            </a:rPr>
                            <m:t>m</m:t>
                          </m:r>
                        </m:e>
                        <m:sub>
                          <m:r>
                            <a:rPr lang="en-US" altLang="zh-CN" i="1">
                              <a:latin typeface="Cambria Math" panose="02040503050406030204" pitchFamily="18" charset="0"/>
                            </a:rPr>
                            <m:t>𝐵</m:t>
                          </m:r>
                        </m:sub>
                      </m:sSub>
                      <m:sSub>
                        <m:sSubPr>
                          <m:ctrlPr>
                            <a:rPr lang="en-US" i="1">
                              <a:latin typeface="Cambria Math" panose="02040503050406030204" pitchFamily="18" charset="0"/>
                            </a:rPr>
                          </m:ctrlPr>
                        </m:sSubPr>
                        <m:e>
                          <m:r>
                            <a:rPr lang="en-US" altLang="zh-CN" i="1">
                              <a:latin typeface="Cambria Math" panose="02040503050406030204" pitchFamily="18" charset="0"/>
                              <a:ea typeface="Cambria Math" panose="02040503050406030204" pitchFamily="18" charset="0"/>
                            </a:rPr>
                            <m:t>𝛽</m:t>
                          </m:r>
                        </m:e>
                        <m:sub>
                          <m:r>
                            <a:rPr lang="en-US" altLang="zh-CN" i="1">
                              <a:latin typeface="Cambria Math" panose="02040503050406030204" pitchFamily="18" charset="0"/>
                            </a:rPr>
                            <m:t>(+)</m:t>
                          </m:r>
                        </m:sub>
                      </m:sSub>
                      <m:sSub>
                        <m:sSubPr>
                          <m:ctrlPr>
                            <a:rPr lang="en-US" i="1">
                              <a:latin typeface="Cambria Math" panose="02040503050406030204" pitchFamily="18" charset="0"/>
                            </a:rPr>
                          </m:ctrlPr>
                        </m:sSubPr>
                        <m:e>
                          <m:r>
                            <a:rPr lang="en-US" altLang="zh-CN" b="0" i="1" smtClean="0">
                              <a:latin typeface="Cambria Math" panose="02040503050406030204" pitchFamily="18" charset="0"/>
                            </a:rPr>
                            <m:t>𝐶</m:t>
                          </m:r>
                        </m:e>
                        <m:sub>
                          <m:r>
                            <a:rPr lang="en-US" altLang="zh-CN" i="1">
                              <a:latin typeface="Cambria Math" panose="02040503050406030204" pitchFamily="18" charset="0"/>
                            </a:rPr>
                            <m:t>𝐵</m:t>
                          </m:r>
                        </m:sub>
                      </m:sSub>
                      <m:sSub>
                        <m:sSubPr>
                          <m:ctrlPr>
                            <a:rPr lang="en-US" i="1">
                              <a:latin typeface="Cambria Math" panose="02040503050406030204" pitchFamily="18" charset="0"/>
                            </a:rPr>
                          </m:ctrlPr>
                        </m:sSubPr>
                        <m:e>
                          <m:r>
                            <m:rPr>
                              <m:sty m:val="p"/>
                            </m:rPr>
                            <a:rPr lang="en-US" altLang="zh-CN" b="0" i="0" smtClean="0">
                              <a:latin typeface="Cambria Math" panose="02040503050406030204" pitchFamily="18" charset="0"/>
                            </a:rPr>
                            <m:t>CEC</m:t>
                          </m:r>
                        </m:e>
                        <m:sub>
                          <m:r>
                            <a:rPr lang="en-US" altLang="zh-CN" i="1">
                              <a:latin typeface="Cambria Math" panose="02040503050406030204" pitchFamily="18" charset="0"/>
                            </a:rPr>
                            <m:t>𝐵</m:t>
                          </m:r>
                        </m:sub>
                      </m:sSub>
                    </m:oMath>
                  </m:oMathPara>
                </a14:m>
                <a:endParaRPr lang="en-US" dirty="0"/>
              </a:p>
            </p:txBody>
          </p:sp>
        </mc:Choice>
        <mc:Fallback xmlns="">
          <p:sp>
            <p:nvSpPr>
              <p:cNvPr id="19" name="矩形 18">
                <a:extLst>
                  <a:ext uri="{FF2B5EF4-FFF2-40B4-BE49-F238E27FC236}">
                    <a16:creationId xmlns:a16="http://schemas.microsoft.com/office/drawing/2014/main" id="{1B9DF3BF-EDA1-4C77-90D3-01E277C00B6A}"/>
                  </a:ext>
                </a:extLst>
              </p:cNvPr>
              <p:cNvSpPr>
                <a:spLocks noRot="1" noChangeAspect="1" noMove="1" noResize="1" noEditPoints="1" noAdjustHandles="1" noChangeArrowheads="1" noChangeShapeType="1" noTextEdit="1"/>
              </p:cNvSpPr>
              <p:nvPr/>
            </p:nvSpPr>
            <p:spPr>
              <a:xfrm>
                <a:off x="4019842" y="5184938"/>
                <a:ext cx="2869567" cy="658065"/>
              </a:xfrm>
              <a:prstGeom prst="rect">
                <a:avLst/>
              </a:prstGeom>
              <a:blipFill>
                <a:blip r:embed="rId10"/>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矩形 19">
                <a:extLst>
                  <a:ext uri="{FF2B5EF4-FFF2-40B4-BE49-F238E27FC236}">
                    <a16:creationId xmlns:a16="http://schemas.microsoft.com/office/drawing/2014/main" id="{D5AC9939-D7C2-4147-A468-A75574F833B8}"/>
                  </a:ext>
                </a:extLst>
              </p:cNvPr>
              <p:cNvSpPr/>
              <p:nvPr/>
            </p:nvSpPr>
            <p:spPr>
              <a:xfrm>
                <a:off x="4019842" y="5770762"/>
                <a:ext cx="2408544" cy="74725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i="1" dirty="0" smtClean="0">
                          <a:latin typeface="Cambria Math" panose="02040503050406030204" pitchFamily="18" charset="0"/>
                          <a:ea typeface="Cambria Math" panose="02040503050406030204" pitchFamily="18" charset="0"/>
                        </a:rPr>
                        <m:t>𝜏</m:t>
                      </m:r>
                      <m:r>
                        <a:rPr lang="en-US" altLang="zh-CN" b="0" i="0" smtClean="0">
                          <a:latin typeface="Cambria Math" panose="02040503050406030204" pitchFamily="18" charset="0"/>
                          <a:ea typeface="Cambria Math" panose="02040503050406030204" pitchFamily="18" charset="0"/>
                        </a:rPr>
                        <m:t>=</m:t>
                      </m:r>
                      <m:f>
                        <m:fPr>
                          <m:ctrlPr>
                            <a:rPr lang="en-US" altLang="zh-CN" b="0" i="1" smtClean="0">
                              <a:latin typeface="Cambria Math" panose="02040503050406030204" pitchFamily="18" charset="0"/>
                              <a:ea typeface="Cambria Math" panose="02040503050406030204" pitchFamily="18" charset="0"/>
                            </a:rPr>
                          </m:ctrlPr>
                        </m:fPr>
                        <m:num>
                          <m:sSubSup>
                            <m:sSubSupPr>
                              <m:ctrlPr>
                                <a:rPr lang="en-US" altLang="zh-CN" b="0" i="1" smtClean="0">
                                  <a:latin typeface="Cambria Math" panose="02040503050406030204" pitchFamily="18" charset="0"/>
                                  <a:ea typeface="Cambria Math" panose="02040503050406030204" pitchFamily="18" charset="0"/>
                                </a:rPr>
                              </m:ctrlPr>
                            </m:sSubSupPr>
                            <m:e>
                              <m:r>
                                <a:rPr lang="en-US" altLang="zh-CN" b="0" i="1" smtClean="0">
                                  <a:latin typeface="Cambria Math" panose="02040503050406030204" pitchFamily="18" charset="0"/>
                                  <a:ea typeface="Cambria Math" panose="02040503050406030204" pitchFamily="18" charset="0"/>
                                </a:rPr>
                                <m:t>𝑑</m:t>
                              </m:r>
                            </m:e>
                            <m:sub>
                              <m:r>
                                <a:rPr lang="en-US" altLang="zh-CN" b="0" i="1" smtClean="0">
                                  <a:latin typeface="Cambria Math" panose="02040503050406030204" pitchFamily="18" charset="0"/>
                                  <a:ea typeface="Cambria Math" panose="02040503050406030204" pitchFamily="18" charset="0"/>
                                </a:rPr>
                                <m:t>𝐵</m:t>
                              </m:r>
                            </m:sub>
                            <m:sup>
                              <m:r>
                                <a:rPr lang="en-US" altLang="zh-CN" b="0" i="1" smtClean="0">
                                  <a:latin typeface="Cambria Math" panose="02040503050406030204" pitchFamily="18" charset="0"/>
                                  <a:ea typeface="Cambria Math" panose="02040503050406030204" pitchFamily="18" charset="0"/>
                                </a:rPr>
                                <m:t>2</m:t>
                              </m:r>
                            </m:sup>
                          </m:sSubSup>
                        </m:num>
                        <m:den>
                          <m:r>
                            <a:rPr lang="en-US" altLang="zh-CN" b="0" i="1" smtClean="0">
                              <a:latin typeface="Cambria Math" panose="02040503050406030204" pitchFamily="18" charset="0"/>
                              <a:ea typeface="Cambria Math" panose="02040503050406030204" pitchFamily="18" charset="0"/>
                            </a:rPr>
                            <m:t>8</m:t>
                          </m:r>
                          <m:sSub>
                            <m:sSubPr>
                              <m:ctrlPr>
                                <a:rPr lang="en-US" i="1">
                                  <a:latin typeface="Cambria Math" panose="02040503050406030204" pitchFamily="18" charset="0"/>
                                </a:rPr>
                              </m:ctrlPr>
                            </m:sSubPr>
                            <m:e>
                              <m:r>
                                <a:rPr lang="en-US" altLang="zh-CN" b="0" i="1" smtClean="0">
                                  <a:latin typeface="Cambria Math" panose="02040503050406030204" pitchFamily="18" charset="0"/>
                                  <a:ea typeface="Cambria Math" panose="02040503050406030204" pitchFamily="18" charset="0"/>
                                </a:rPr>
                                <m:t>𝐷</m:t>
                              </m:r>
                            </m:e>
                            <m:sub>
                              <m:r>
                                <a:rPr lang="en-US" altLang="zh-CN" i="1">
                                  <a:latin typeface="Cambria Math" panose="02040503050406030204" pitchFamily="18" charset="0"/>
                                </a:rPr>
                                <m:t>(+)</m:t>
                              </m:r>
                            </m:sub>
                          </m:sSub>
                        </m:den>
                      </m:f>
                      <m:r>
                        <a:rPr lang="en-US" altLang="zh-CN" b="0" i="1" smtClean="0">
                          <a:latin typeface="Cambria Math" panose="02040503050406030204" pitchFamily="18" charset="0"/>
                          <a:ea typeface="Cambria Math" panose="02040503050406030204" pitchFamily="18" charset="0"/>
                        </a:rPr>
                        <m:t>=</m:t>
                      </m:r>
                      <m:f>
                        <m:fPr>
                          <m:ctrlPr>
                            <a:rPr lang="en-US" altLang="zh-CN" b="0" i="1" smtClean="0">
                              <a:latin typeface="Cambria Math" panose="02040503050406030204" pitchFamily="18" charset="0"/>
                              <a:ea typeface="Cambria Math" panose="02040503050406030204" pitchFamily="18" charset="0"/>
                            </a:rPr>
                          </m:ctrlPr>
                        </m:fPr>
                        <m:num>
                          <m:sSubSup>
                            <m:sSubSupPr>
                              <m:ctrlPr>
                                <a:rPr lang="en-US" altLang="zh-CN" i="1">
                                  <a:latin typeface="Cambria Math" panose="02040503050406030204" pitchFamily="18" charset="0"/>
                                  <a:ea typeface="Cambria Math" panose="02040503050406030204" pitchFamily="18" charset="0"/>
                                </a:rPr>
                              </m:ctrlPr>
                            </m:sSubSupPr>
                            <m:e>
                              <m:r>
                                <a:rPr lang="en-US" altLang="zh-CN" i="1">
                                  <a:latin typeface="Cambria Math" panose="02040503050406030204" pitchFamily="18" charset="0"/>
                                  <a:ea typeface="Cambria Math" panose="02040503050406030204" pitchFamily="18" charset="0"/>
                                </a:rPr>
                                <m:t>𝑑</m:t>
                              </m:r>
                            </m:e>
                            <m:sub>
                              <m:r>
                                <a:rPr lang="en-US" altLang="zh-CN" b="0" i="1" smtClean="0">
                                  <a:latin typeface="Cambria Math" panose="02040503050406030204" pitchFamily="18" charset="0"/>
                                  <a:ea typeface="Cambria Math" panose="02040503050406030204" pitchFamily="18" charset="0"/>
                                </a:rPr>
                                <m:t>𝐵</m:t>
                              </m:r>
                            </m:sub>
                            <m:sup>
                              <m:r>
                                <a:rPr lang="en-US" altLang="zh-CN" i="1">
                                  <a:latin typeface="Cambria Math" panose="02040503050406030204" pitchFamily="18" charset="0"/>
                                  <a:ea typeface="Cambria Math" panose="02040503050406030204" pitchFamily="18" charset="0"/>
                                </a:rPr>
                                <m:t>2</m:t>
                              </m:r>
                            </m:sup>
                          </m:sSubSup>
                          <m:r>
                            <a:rPr lang="en-US" altLang="zh-CN" b="0" i="1" smtClean="0">
                              <a:latin typeface="Cambria Math" panose="02040503050406030204" pitchFamily="18" charset="0"/>
                              <a:ea typeface="Cambria Math" panose="02040503050406030204" pitchFamily="18" charset="0"/>
                            </a:rPr>
                            <m:t>𝑒</m:t>
                          </m:r>
                        </m:num>
                        <m:den>
                          <m:r>
                            <a:rPr lang="en-US" altLang="zh-CN" b="0" i="1" smtClean="0">
                              <a:latin typeface="Cambria Math" panose="02040503050406030204" pitchFamily="18" charset="0"/>
                              <a:ea typeface="Cambria Math" panose="02040503050406030204" pitchFamily="18" charset="0"/>
                            </a:rPr>
                            <m:t>8</m:t>
                          </m:r>
                          <m:sSub>
                            <m:sSubPr>
                              <m:ctrlPr>
                                <a:rPr lang="en-US" i="1">
                                  <a:latin typeface="Cambria Math" panose="02040503050406030204" pitchFamily="18" charset="0"/>
                                </a:rPr>
                              </m:ctrlPr>
                            </m:sSubPr>
                            <m:e>
                              <m:r>
                                <a:rPr lang="en-US" b="0" i="1" smtClean="0">
                                  <a:latin typeface="Cambria Math" panose="02040503050406030204" pitchFamily="18" charset="0"/>
                                </a:rPr>
                                <m:t>𝑘</m:t>
                              </m:r>
                            </m:e>
                            <m:sub>
                              <m:r>
                                <a:rPr lang="en-US" b="0" i="1" smtClean="0">
                                  <a:latin typeface="Cambria Math" panose="02040503050406030204" pitchFamily="18" charset="0"/>
                                </a:rPr>
                                <m:t>𝑏</m:t>
                              </m:r>
                            </m:sub>
                          </m:sSub>
                          <m:r>
                            <a:rPr lang="en-US" b="0" i="1" smtClean="0">
                              <a:latin typeface="Cambria Math" panose="02040503050406030204" pitchFamily="18" charset="0"/>
                            </a:rPr>
                            <m:t>𝑇</m:t>
                          </m:r>
                          <m:sSub>
                            <m:sSubPr>
                              <m:ctrlPr>
                                <a:rPr lang="en-US" i="1">
                                  <a:latin typeface="Cambria Math" panose="02040503050406030204" pitchFamily="18" charset="0"/>
                                </a:rPr>
                              </m:ctrlPr>
                            </m:sSubPr>
                            <m:e>
                              <m:r>
                                <a:rPr lang="en-US" altLang="zh-CN" i="1">
                                  <a:latin typeface="Cambria Math" panose="02040503050406030204" pitchFamily="18" charset="0"/>
                                  <a:ea typeface="Cambria Math" panose="02040503050406030204" pitchFamily="18" charset="0"/>
                                </a:rPr>
                                <m:t>𝛽</m:t>
                              </m:r>
                            </m:e>
                            <m:sub>
                              <m:r>
                                <a:rPr lang="en-US" altLang="zh-CN" i="1">
                                  <a:latin typeface="Cambria Math" panose="02040503050406030204" pitchFamily="18" charset="0"/>
                                </a:rPr>
                                <m:t>(+)</m:t>
                              </m:r>
                            </m:sub>
                          </m:sSub>
                        </m:den>
                      </m:f>
                    </m:oMath>
                  </m:oMathPara>
                </a14:m>
                <a:endParaRPr lang="en-US" dirty="0"/>
              </a:p>
            </p:txBody>
          </p:sp>
        </mc:Choice>
        <mc:Fallback xmlns="">
          <p:sp>
            <p:nvSpPr>
              <p:cNvPr id="20" name="矩形 19">
                <a:extLst>
                  <a:ext uri="{FF2B5EF4-FFF2-40B4-BE49-F238E27FC236}">
                    <a16:creationId xmlns:a16="http://schemas.microsoft.com/office/drawing/2014/main" id="{D5AC9939-D7C2-4147-A468-A75574F833B8}"/>
                  </a:ext>
                </a:extLst>
              </p:cNvPr>
              <p:cNvSpPr>
                <a:spLocks noRot="1" noChangeAspect="1" noMove="1" noResize="1" noEditPoints="1" noAdjustHandles="1" noChangeArrowheads="1" noChangeShapeType="1" noTextEdit="1"/>
              </p:cNvSpPr>
              <p:nvPr/>
            </p:nvSpPr>
            <p:spPr>
              <a:xfrm>
                <a:off x="4019842" y="5770762"/>
                <a:ext cx="2408544" cy="747256"/>
              </a:xfrm>
              <a:prstGeom prst="rect">
                <a:avLst/>
              </a:prstGeom>
              <a:blipFill>
                <a:blip r:embed="rId11"/>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50F89636-F127-498D-9AB8-FA527A356732}"/>
                  </a:ext>
                </a:extLst>
              </p:cNvPr>
              <p:cNvSpPr/>
              <p:nvPr/>
            </p:nvSpPr>
            <p:spPr>
              <a:xfrm>
                <a:off x="7723272" y="5087543"/>
                <a:ext cx="4468728" cy="923330"/>
              </a:xfrm>
              <a:prstGeom prst="rect">
                <a:avLst/>
              </a:prstGeom>
            </p:spPr>
            <p:txBody>
              <a:bodyPr wrap="square">
                <a:spAutoFit/>
              </a:bodyPr>
              <a:lstStyle/>
              <a:p>
                <a:pPr/>
                <a14:m>
                  <m:oMathPara xmlns:m="http://schemas.openxmlformats.org/officeDocument/2006/math">
                    <m:oMathParaPr>
                      <m:jc m:val="left"/>
                    </m:oMathParaPr>
                    <m:oMath xmlns:m="http://schemas.openxmlformats.org/officeDocument/2006/math">
                      <m:r>
                        <m:rPr>
                          <m:sty m:val="p"/>
                        </m:rPr>
                        <a:rPr lang="en-US" altLang="zh-CN" i="1" dirty="0" smtClean="0">
                          <a:latin typeface="Cambria Math" panose="02040503050406030204" pitchFamily="18" charset="0"/>
                        </a:rPr>
                        <m:t>The</m:t>
                      </m:r>
                      <m:r>
                        <m:rPr>
                          <m:nor/>
                        </m:rPr>
                        <a:rPr lang="en-US" altLang="zh-CN" b="0" i="0" dirty="0" smtClean="0">
                          <a:latin typeface="Times New Roman" panose="02020603050405020304" pitchFamily="18" charset="0"/>
                          <a:cs typeface="Times New Roman" panose="02020603050405020304" pitchFamily="18" charset="0"/>
                        </a:rPr>
                        <m:t> </m:t>
                      </m:r>
                      <m:r>
                        <m:rPr>
                          <m:nor/>
                        </m:rPr>
                        <a:rPr lang="en-US" b="0" i="0" dirty="0" smtClean="0">
                          <a:latin typeface="Times New Roman" panose="02020603050405020304" pitchFamily="18" charset="0"/>
                          <a:cs typeface="Times New Roman" panose="02020603050405020304" pitchFamily="18" charset="0"/>
                        </a:rPr>
                        <m:t>fitted</m:t>
                      </m:r>
                      <m:r>
                        <m:rPr>
                          <m:nor/>
                        </m:rPr>
                        <a:rPr lang="en-US" dirty="0" smtClean="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length</m:t>
                      </m:r>
                      <m:r>
                        <m:rPr>
                          <m:nor/>
                        </m:rPr>
                        <a:rPr lang="en-US" dirty="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scale</m:t>
                      </m:r>
                      <m:r>
                        <m:rPr>
                          <m:nor/>
                        </m:rPr>
                        <a:rPr lang="en-US" b="0" i="0" dirty="0" smtClean="0">
                          <a:latin typeface="Times New Roman" panose="02020603050405020304" pitchFamily="18" charset="0"/>
                          <a:cs typeface="Times New Roman" panose="02020603050405020304" pitchFamily="18" charset="0"/>
                        </a:rPr>
                        <m:t> </m:t>
                      </m:r>
                      <m:r>
                        <m:rPr>
                          <m:sty m:val="p"/>
                        </m:rPr>
                        <a:rPr lang="en-US" altLang="zh-CN" i="1" dirty="0">
                          <a:latin typeface="Cambria Math" panose="02040503050406030204" pitchFamily="18" charset="0"/>
                          <a:cs typeface="Times New Roman" panose="02020603050405020304" pitchFamily="18" charset="0"/>
                        </a:rPr>
                        <m:t>of</m:t>
                      </m:r>
                      <m:r>
                        <m:rPr>
                          <m:nor/>
                        </m:rPr>
                        <a:rPr lang="en-US" altLang="zh-CN" b="0" i="0" dirty="0" smtClean="0">
                          <a:latin typeface="Cambria Math" panose="02040503050406030204" pitchFamily="18" charset="0"/>
                          <a:cs typeface="Times New Roman" panose="02020603050405020304" pitchFamily="18" charset="0"/>
                        </a:rPr>
                        <m:t> </m:t>
                      </m:r>
                      <m:r>
                        <m:rPr>
                          <m:nor/>
                        </m:rPr>
                        <a:rPr lang="en-US" altLang="zh-CN" b="0" i="0" dirty="0" smtClean="0">
                          <a:latin typeface="Cambria Math" panose="02040503050406030204" pitchFamily="18" charset="0"/>
                          <a:cs typeface="Times New Roman" panose="02020603050405020304" pitchFamily="18" charset="0"/>
                        </a:rPr>
                        <m:t>polarization</m:t>
                      </m:r>
                      <m:r>
                        <m:rPr>
                          <m:nor/>
                        </m:rPr>
                        <a:rPr lang="en-US" b="0" i="0" dirty="0" smtClean="0">
                          <a:latin typeface="Times New Roman" panose="02020603050405020304" pitchFamily="18" charset="0"/>
                          <a:cs typeface="Times New Roman" panose="02020603050405020304" pitchFamily="18" charset="0"/>
                        </a:rPr>
                        <m:t>:</m:t>
                      </m:r>
                      <m:r>
                        <m:rPr>
                          <m:nor/>
                        </m:rPr>
                        <a:rPr lang="en-US" dirty="0">
                          <a:latin typeface="Times New Roman" panose="02020603050405020304" pitchFamily="18" charset="0"/>
                          <a:cs typeface="Times New Roman" panose="02020603050405020304" pitchFamily="18" charset="0"/>
                        </a:rPr>
                        <m:t> </m:t>
                      </m:r>
                    </m:oMath>
                  </m:oMathPara>
                </a14:m>
                <a:endParaRPr lang="en-US" dirty="0">
                  <a:latin typeface="Times New Roman" panose="02020603050405020304" pitchFamily="18" charset="0"/>
                  <a:cs typeface="Times New Roman" panose="02020603050405020304" pitchFamily="18" charset="0"/>
                </a:endParaRPr>
              </a:p>
              <a:p>
                <a14:m>
                  <m:oMath xmlns:m="http://schemas.openxmlformats.org/officeDocument/2006/math">
                    <m:sSub>
                      <m:sSubPr>
                        <m:ctrlPr>
                          <a:rPr lang="en-US" i="1" dirty="0" smtClean="0">
                            <a:latin typeface="Cambria Math" panose="02040503050406030204" pitchFamily="18" charset="0"/>
                            <a:ea typeface="Cambria Math" panose="02040503050406030204" pitchFamily="18" charset="0"/>
                          </a:rPr>
                        </m:ctrlPr>
                      </m:sSubPr>
                      <m:e>
                        <m:r>
                          <a:rPr lang="en-US" b="0" i="1" dirty="0" smtClean="0">
                            <a:latin typeface="Cambria Math" panose="02040503050406030204" pitchFamily="18" charset="0"/>
                            <a:ea typeface="Cambria Math" panose="02040503050406030204" pitchFamily="18" charset="0"/>
                          </a:rPr>
                          <m:t>𝑑</m:t>
                        </m:r>
                      </m:e>
                      <m:sub>
                        <m:r>
                          <a:rPr lang="en-US" b="0" i="1" dirty="0" smtClean="0">
                            <a:latin typeface="Cambria Math" panose="02040503050406030204" pitchFamily="18" charset="0"/>
                            <a:ea typeface="Cambria Math" panose="02040503050406030204" pitchFamily="18" charset="0"/>
                          </a:rPr>
                          <m:t>𝐵</m:t>
                        </m:r>
                      </m:sub>
                    </m:sSub>
                    <m:r>
                      <a:rPr lang="en-US" altLang="zh-CN" b="1" smtClean="0">
                        <a:solidFill>
                          <a:srgbClr val="FF0000"/>
                        </a:solidFill>
                        <a:latin typeface="Cambria Math" panose="02040503050406030204" pitchFamily="18" charset="0"/>
                        <a:ea typeface="Cambria Math" panose="02040503050406030204" pitchFamily="18" charset="0"/>
                      </a:rPr>
                      <m:t>=</m:t>
                    </m:r>
                    <m:r>
                      <a:rPr lang="en-US" altLang="zh-CN" b="1" i="1">
                        <a:solidFill>
                          <a:srgbClr val="FF0000"/>
                        </a:solidFill>
                        <a:latin typeface="Cambria Math" panose="02040503050406030204" pitchFamily="18" charset="0"/>
                        <a:ea typeface="Cambria Math" panose="02040503050406030204" pitchFamily="18" charset="0"/>
                      </a:rPr>
                      <m:t>𝟎</m:t>
                    </m:r>
                    <m:r>
                      <a:rPr lang="en-US" altLang="zh-CN" b="1" i="1">
                        <a:solidFill>
                          <a:srgbClr val="FF0000"/>
                        </a:solidFill>
                        <a:latin typeface="Cambria Math" panose="02040503050406030204" pitchFamily="18" charset="0"/>
                        <a:ea typeface="Cambria Math" panose="02040503050406030204" pitchFamily="18" charset="0"/>
                      </a:rPr>
                      <m:t>.</m:t>
                    </m:r>
                    <m:r>
                      <a:rPr lang="en-US" altLang="zh-CN" b="1" i="1">
                        <a:solidFill>
                          <a:srgbClr val="FF0000"/>
                        </a:solidFill>
                        <a:latin typeface="Cambria Math" panose="02040503050406030204" pitchFamily="18" charset="0"/>
                        <a:ea typeface="Cambria Math" panose="02040503050406030204" pitchFamily="18" charset="0"/>
                      </a:rPr>
                      <m:t>𝟓𝟐𝟖𝟕</m:t>
                    </m:r>
                    <m:r>
                      <a:rPr lang="en-US" altLang="zh-CN" b="1" i="1" smtClean="0">
                        <a:solidFill>
                          <a:srgbClr val="FF0000"/>
                        </a:solidFill>
                        <a:latin typeface="Cambria Math" panose="02040503050406030204" pitchFamily="18" charset="0"/>
                        <a:ea typeface="Cambria Math" panose="02040503050406030204" pitchFamily="18" charset="0"/>
                      </a:rPr>
                      <m:t> </m:t>
                    </m:r>
                    <m:r>
                      <a:rPr lang="el-GR" altLang="zh-CN" b="1" i="1" smtClean="0">
                        <a:solidFill>
                          <a:srgbClr val="FF0000"/>
                        </a:solidFill>
                        <a:latin typeface="Cambria Math" panose="02040503050406030204" pitchFamily="18" charset="0"/>
                        <a:ea typeface="Cambria Math" panose="02040503050406030204" pitchFamily="18" charset="0"/>
                      </a:rPr>
                      <m:t>𝝁</m:t>
                    </m:r>
                    <m:r>
                      <a:rPr lang="en-US" altLang="zh-CN" b="1" i="1" smtClean="0">
                        <a:solidFill>
                          <a:srgbClr val="FF0000"/>
                        </a:solidFill>
                        <a:latin typeface="Cambria Math" panose="02040503050406030204" pitchFamily="18" charset="0"/>
                        <a:ea typeface="Cambria Math" panose="02040503050406030204" pitchFamily="18" charset="0"/>
                      </a:rPr>
                      <m:t>𝒎</m:t>
                    </m:r>
                    <m:r>
                      <a:rPr lang="en-US" altLang="zh-CN" b="1" i="0" smtClean="0">
                        <a:solidFill>
                          <a:srgbClr val="FF0000"/>
                        </a:solidFill>
                        <a:latin typeface="Cambria Math" panose="02040503050406030204" pitchFamily="18" charset="0"/>
                        <a:ea typeface="Cambria Math" panose="02040503050406030204" pitchFamily="18" charset="0"/>
                      </a:rPr>
                      <m:t>,</m:t>
                    </m:r>
                  </m:oMath>
                </a14:m>
                <a:r>
                  <a:rPr lang="en-US" b="1" dirty="0">
                    <a:solidFill>
                      <a:srgbClr val="FF0000"/>
                    </a:solidFill>
                    <a:latin typeface="Times New Roman" panose="02020603050405020304" pitchFamily="18" charset="0"/>
                    <a:ea typeface="Cambria Math" panose="020405030504060302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corresponds closely to the short-axis dimension of our bacteria</a:t>
                </a:r>
                <a:endParaRPr lang="en-US" b="1" dirty="0">
                  <a:latin typeface="Times New Roman" panose="02020603050405020304" pitchFamily="18" charset="0"/>
                  <a:cs typeface="Times New Roman" panose="02020603050405020304" pitchFamily="18" charset="0"/>
                </a:endParaRPr>
              </a:p>
            </p:txBody>
          </p:sp>
        </mc:Choice>
        <mc:Fallback xmlns="">
          <p:sp>
            <p:nvSpPr>
              <p:cNvPr id="21" name="矩形 20">
                <a:extLst>
                  <a:ext uri="{FF2B5EF4-FFF2-40B4-BE49-F238E27FC236}">
                    <a16:creationId xmlns:a16="http://schemas.microsoft.com/office/drawing/2014/main" id="{50F89636-F127-498D-9AB8-FA527A356732}"/>
                  </a:ext>
                </a:extLst>
              </p:cNvPr>
              <p:cNvSpPr>
                <a:spLocks noRot="1" noChangeAspect="1" noMove="1" noResize="1" noEditPoints="1" noAdjustHandles="1" noChangeArrowheads="1" noChangeShapeType="1" noTextEdit="1"/>
              </p:cNvSpPr>
              <p:nvPr/>
            </p:nvSpPr>
            <p:spPr>
              <a:xfrm>
                <a:off x="7723272" y="5087543"/>
                <a:ext cx="4468728" cy="923330"/>
              </a:xfrm>
              <a:prstGeom prst="rect">
                <a:avLst/>
              </a:prstGeom>
              <a:blipFill>
                <a:blip r:embed="rId12"/>
                <a:stretch>
                  <a:fillRect l="-1228" r="-819" b="-9934"/>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3" name="矩形 22">
                <a:extLst>
                  <a:ext uri="{FF2B5EF4-FFF2-40B4-BE49-F238E27FC236}">
                    <a16:creationId xmlns:a16="http://schemas.microsoft.com/office/drawing/2014/main" id="{FEA3CF5F-4471-4E73-8E35-0E5F48EB6A38}"/>
                  </a:ext>
                </a:extLst>
              </p:cNvPr>
              <p:cNvSpPr/>
              <p:nvPr/>
            </p:nvSpPr>
            <p:spPr>
              <a:xfrm>
                <a:off x="9062209" y="4285672"/>
                <a:ext cx="2520700" cy="64633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Single bacteria size : </a:t>
                </a:r>
                <a14:m>
                  <m:oMath xmlns:m="http://schemas.openxmlformats.org/officeDocument/2006/math">
                    <m:r>
                      <m:rPr>
                        <m:nor/>
                      </m:rPr>
                      <a:rPr lang="en-US" dirty="0">
                        <a:latin typeface="Times New Roman" panose="02020603050405020304" pitchFamily="18" charset="0"/>
                        <a:cs typeface="Times New Roman" panose="02020603050405020304" pitchFamily="18" charset="0"/>
                      </a:rPr>
                      <m:t>0.5</m:t>
                    </m:r>
                    <m:r>
                      <a:rPr lang="en-US"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dirty="0">
                        <a:latin typeface="Times New Roman" panose="02020603050405020304" pitchFamily="18" charset="0"/>
                        <a:cs typeface="Times New Roman" panose="02020603050405020304" pitchFamily="18" charset="0"/>
                      </a:rPr>
                      <m:t>0.5</m:t>
                    </m:r>
                    <m:r>
                      <a:rPr lang="en-US" i="1">
                        <a:latin typeface="Cambria Math" panose="02040503050406030204" pitchFamily="18" charset="0"/>
                        <a:ea typeface="Cambria Math" panose="02040503050406030204" pitchFamily="18" charset="0"/>
                        <a:cs typeface="Times New Roman" panose="02020603050405020304" pitchFamily="18" charset="0"/>
                      </a:rPr>
                      <m:t>×</m:t>
                    </m:r>
                    <m:r>
                      <m:rPr>
                        <m:nor/>
                      </m:rPr>
                      <a:rPr lang="en-US" altLang="zh-CN" dirty="0">
                        <a:latin typeface="Times New Roman" panose="02020603050405020304" pitchFamily="18" charset="0"/>
                        <a:cs typeface="Times New Roman" panose="02020603050405020304" pitchFamily="18" charset="0"/>
                      </a:rPr>
                      <m:t>2 </m:t>
                    </m:r>
                    <m:r>
                      <m:rPr>
                        <m:sty m:val="p"/>
                      </m:rPr>
                      <a:rPr lang="el-GR" altLang="zh-CN" i="1" dirty="0">
                        <a:latin typeface="Cambria Math" panose="02040503050406030204" pitchFamily="18" charset="0"/>
                        <a:ea typeface="Cambria Math" panose="02040503050406030204" pitchFamily="18" charset="0"/>
                        <a:cs typeface="Times New Roman" panose="02020603050405020304" pitchFamily="18" charset="0"/>
                      </a:rPr>
                      <m:t>μ</m:t>
                    </m:r>
                    <m:sSup>
                      <m:sSupPr>
                        <m:ctrlPr>
                          <a:rPr lang="en-US" altLang="zh-CN" i="1" dirty="0">
                            <a:latin typeface="Cambria Math" panose="02040503050406030204" pitchFamily="18" charset="0"/>
                            <a:cs typeface="Times New Roman" panose="02020603050405020304" pitchFamily="18" charset="0"/>
                          </a:rPr>
                        </m:ctrlPr>
                      </m:sSupPr>
                      <m:e>
                        <m:r>
                          <m:rPr>
                            <m:sty m:val="p"/>
                          </m:rPr>
                          <a:rPr lang="en-US" altLang="zh-CN" dirty="0">
                            <a:latin typeface="Cambria Math" panose="02040503050406030204" pitchFamily="18" charset="0"/>
                            <a:cs typeface="Times New Roman" panose="02020603050405020304" pitchFamily="18" charset="0"/>
                          </a:rPr>
                          <m:t>m</m:t>
                        </m:r>
                      </m:e>
                      <m:sup>
                        <m:r>
                          <a:rPr lang="en-US" altLang="zh-CN" i="1" dirty="0">
                            <a:latin typeface="Cambria Math" panose="02040503050406030204" pitchFamily="18" charset="0"/>
                            <a:cs typeface="Times New Roman" panose="02020603050405020304" pitchFamily="18" charset="0"/>
                          </a:rPr>
                          <m:t>3</m:t>
                        </m:r>
                      </m:sup>
                    </m:sSup>
                  </m:oMath>
                </a14:m>
                <a:endParaRPr lang="en-US" dirty="0">
                  <a:latin typeface="Times New Roman" panose="02020603050405020304" pitchFamily="18" charset="0"/>
                  <a:cs typeface="Times New Roman" panose="02020603050405020304" pitchFamily="18" charset="0"/>
                </a:endParaRPr>
              </a:p>
            </p:txBody>
          </p:sp>
        </mc:Choice>
        <mc:Fallback xmlns="">
          <p:sp>
            <p:nvSpPr>
              <p:cNvPr id="23" name="矩形 22">
                <a:extLst>
                  <a:ext uri="{FF2B5EF4-FFF2-40B4-BE49-F238E27FC236}">
                    <a16:creationId xmlns:a16="http://schemas.microsoft.com/office/drawing/2014/main" id="{FEA3CF5F-4471-4E73-8E35-0E5F48EB6A38}"/>
                  </a:ext>
                </a:extLst>
              </p:cNvPr>
              <p:cNvSpPr>
                <a:spLocks noRot="1" noChangeAspect="1" noMove="1" noResize="1" noEditPoints="1" noAdjustHandles="1" noChangeArrowheads="1" noChangeShapeType="1" noTextEdit="1"/>
              </p:cNvSpPr>
              <p:nvPr/>
            </p:nvSpPr>
            <p:spPr>
              <a:xfrm>
                <a:off x="9062209" y="4285672"/>
                <a:ext cx="2520700" cy="646331"/>
              </a:xfrm>
              <a:prstGeom prst="rect">
                <a:avLst/>
              </a:prstGeom>
              <a:blipFill>
                <a:blip r:embed="rId13"/>
                <a:stretch>
                  <a:fillRect l="-2179" t="-4717" b="-4717"/>
                </a:stretch>
              </a:blipFill>
            </p:spPr>
            <p:txBody>
              <a:bodyPr/>
              <a:lstStyle/>
              <a:p>
                <a:r>
                  <a:rPr lang="en-US">
                    <a:noFill/>
                  </a:rPr>
                  <a:t> </a:t>
                </a:r>
              </a:p>
            </p:txBody>
          </p:sp>
        </mc:Fallback>
      </mc:AlternateContent>
      <p:sp>
        <p:nvSpPr>
          <p:cNvPr id="32" name="箭头: 右 31">
            <a:extLst>
              <a:ext uri="{FF2B5EF4-FFF2-40B4-BE49-F238E27FC236}">
                <a16:creationId xmlns:a16="http://schemas.microsoft.com/office/drawing/2014/main" id="{62C51805-E3AA-406A-AA7A-834206CD6943}"/>
              </a:ext>
            </a:extLst>
          </p:cNvPr>
          <p:cNvSpPr/>
          <p:nvPr/>
        </p:nvSpPr>
        <p:spPr>
          <a:xfrm>
            <a:off x="7233189" y="5326722"/>
            <a:ext cx="501390" cy="338554"/>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左大括号 32">
            <a:extLst>
              <a:ext uri="{FF2B5EF4-FFF2-40B4-BE49-F238E27FC236}">
                <a16:creationId xmlns:a16="http://schemas.microsoft.com/office/drawing/2014/main" id="{B7DF7450-29B5-4794-B3DE-F831D09C9A3E}"/>
              </a:ext>
            </a:extLst>
          </p:cNvPr>
          <p:cNvSpPr/>
          <p:nvPr/>
        </p:nvSpPr>
        <p:spPr>
          <a:xfrm flipH="1">
            <a:off x="6772166" y="4556659"/>
            <a:ext cx="292570" cy="191462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矩形 7">
            <a:extLst>
              <a:ext uri="{FF2B5EF4-FFF2-40B4-BE49-F238E27FC236}">
                <a16:creationId xmlns:a16="http://schemas.microsoft.com/office/drawing/2014/main" id="{83E38672-CB45-43C2-A5BA-AB452BE619DE}"/>
              </a:ext>
            </a:extLst>
          </p:cNvPr>
          <p:cNvSpPr/>
          <p:nvPr/>
        </p:nvSpPr>
        <p:spPr>
          <a:xfrm>
            <a:off x="4324882" y="3304229"/>
            <a:ext cx="1573059" cy="400110"/>
          </a:xfrm>
          <a:prstGeom prst="rect">
            <a:avLst/>
          </a:prstGeom>
        </p:spPr>
        <p:txBody>
          <a:bodyPr wrap="none">
            <a:spAutoFit/>
          </a:bodyPr>
          <a:lstStyle/>
          <a:p>
            <a:r>
              <a:rPr lang="en-US" altLang="zh-CN" sz="2000" dirty="0">
                <a:latin typeface="Times New Roman" panose="02020603050405020304" pitchFamily="18" charset="0"/>
                <a:cs typeface="Times New Roman" panose="02020603050405020304" pitchFamily="18" charset="0"/>
              </a:rPr>
              <a:t>Chargeability</a:t>
            </a:r>
            <a:endParaRPr lang="en-US" sz="2000" dirty="0"/>
          </a:p>
        </p:txBody>
      </p:sp>
      <mc:AlternateContent xmlns:mc="http://schemas.openxmlformats.org/markup-compatibility/2006" xmlns:a14="http://schemas.microsoft.com/office/drawing/2010/main">
        <mc:Choice Requires="a14">
          <p:sp>
            <p:nvSpPr>
              <p:cNvPr id="36" name="矩形 35">
                <a:extLst>
                  <a:ext uri="{FF2B5EF4-FFF2-40B4-BE49-F238E27FC236}">
                    <a16:creationId xmlns:a16="http://schemas.microsoft.com/office/drawing/2014/main" id="{5E3D558E-6F96-402B-A133-2DF65D120483}"/>
                  </a:ext>
                </a:extLst>
              </p:cNvPr>
              <p:cNvSpPr/>
              <p:nvPr/>
            </p:nvSpPr>
            <p:spPr>
              <a:xfrm>
                <a:off x="738846" y="936989"/>
                <a:ext cx="2511265" cy="369332"/>
              </a:xfrm>
              <a:prstGeom prst="rect">
                <a:avLst/>
              </a:prstGeom>
            </p:spPr>
            <p:txBody>
              <a:bodyPr wrap="none">
                <a:spAutoFit/>
              </a:bodyPr>
              <a:lstStyle/>
              <a:p>
                <a14:m>
                  <m:oMath xmlns:m="http://schemas.openxmlformats.org/officeDocument/2006/math">
                    <m:sSup>
                      <m:sSupPr>
                        <m:ctrlPr>
                          <a:rPr lang="en-US" b="0" i="1" smtClean="0">
                            <a:latin typeface="Cambria Math" panose="02040503050406030204" pitchFamily="18" charset="0"/>
                            <a:ea typeface="Cambria Math" panose="02040503050406030204" pitchFamily="18" charset="0"/>
                          </a:rPr>
                        </m:ctrlPr>
                      </m:sSupPr>
                      <m:e>
                        <m:r>
                          <a:rPr lang="en-US" i="1">
                            <a:latin typeface="Cambria Math" panose="02040503050406030204" pitchFamily="18" charset="0"/>
                            <a:ea typeface="Cambria Math" panose="02040503050406030204" pitchFamily="18" charset="0"/>
                          </a:rPr>
                          <m:t>𝜎</m:t>
                        </m:r>
                      </m:e>
                      <m:sup>
                        <m:r>
                          <a:rPr lang="en-US" b="0" i="1" smtClean="0">
                            <a:latin typeface="Cambria Math" panose="02040503050406030204" pitchFamily="18" charset="0"/>
                            <a:ea typeface="Cambria Math" panose="02040503050406030204" pitchFamily="18" charset="0"/>
                          </a:rPr>
                          <m:t>′</m:t>
                        </m:r>
                      </m:sup>
                    </m:sSup>
                  </m:oMath>
                </a14:m>
                <a:r>
                  <a:rPr 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In-phase conductivity</a:t>
                </a:r>
                <a:endParaRPr lang="en-US" dirty="0">
                  <a:latin typeface="Times New Roman" panose="02020603050405020304" pitchFamily="18" charset="0"/>
                  <a:cs typeface="Times New Roman" panose="02020603050405020304" pitchFamily="18" charset="0"/>
                </a:endParaRPr>
              </a:p>
            </p:txBody>
          </p:sp>
        </mc:Choice>
        <mc:Fallback xmlns="">
          <p:sp>
            <p:nvSpPr>
              <p:cNvPr id="36" name="矩形 35">
                <a:extLst>
                  <a:ext uri="{FF2B5EF4-FFF2-40B4-BE49-F238E27FC236}">
                    <a16:creationId xmlns:a16="http://schemas.microsoft.com/office/drawing/2014/main" id="{5E3D558E-6F96-402B-A133-2DF65D120483}"/>
                  </a:ext>
                </a:extLst>
              </p:cNvPr>
              <p:cNvSpPr>
                <a:spLocks noRot="1" noChangeAspect="1" noMove="1" noResize="1" noEditPoints="1" noAdjustHandles="1" noChangeArrowheads="1" noChangeShapeType="1" noTextEdit="1"/>
              </p:cNvSpPr>
              <p:nvPr/>
            </p:nvSpPr>
            <p:spPr>
              <a:xfrm>
                <a:off x="738846" y="936989"/>
                <a:ext cx="2511265" cy="369332"/>
              </a:xfrm>
              <a:prstGeom prst="rect">
                <a:avLst/>
              </a:prstGeom>
              <a:blipFill>
                <a:blip r:embed="rId14"/>
                <a:stretch>
                  <a:fillRect t="-10000" r="-1456" b="-26667"/>
                </a:stretch>
              </a:blipFill>
            </p:spPr>
            <p:txBody>
              <a:bodyPr/>
              <a:lstStyle/>
              <a:p>
                <a:r>
                  <a:rPr lang="en-US">
                    <a:noFill/>
                  </a:rPr>
                  <a:t> </a:t>
                </a:r>
              </a:p>
            </p:txBody>
          </p:sp>
        </mc:Fallback>
      </mc:AlternateContent>
      <p:sp>
        <p:nvSpPr>
          <p:cNvPr id="37" name="Slide Number Placeholder 2">
            <a:extLst>
              <a:ext uri="{FF2B5EF4-FFF2-40B4-BE49-F238E27FC236}">
                <a16:creationId xmlns:a16="http://schemas.microsoft.com/office/drawing/2014/main" id="{B99221B6-7B51-440D-9026-29804F818E19}"/>
              </a:ext>
            </a:extLst>
          </p:cNvPr>
          <p:cNvSpPr txBox="1">
            <a:spLocks/>
          </p:cNvSpPr>
          <p:nvPr/>
        </p:nvSpPr>
        <p:spPr>
          <a:xfrm>
            <a:off x="9331096" y="652874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B1722B8-B2EF-4BEE-9460-8E9234F3DE19}" type="slidenum">
              <a:rPr lang="en-US" sz="1800" smtClean="0">
                <a:solidFill>
                  <a:schemeClr val="tx1"/>
                </a:solidFill>
                <a:effectLst>
                  <a:outerShdw blurRad="38100" dist="38100" dir="2700000" algn="tl">
                    <a:srgbClr val="000000">
                      <a:alpha val="43137"/>
                    </a:srgbClr>
                  </a:outerShdw>
                </a:effectLst>
              </a:rPr>
              <a:pPr/>
              <a:t>12</a:t>
            </a:fld>
            <a:r>
              <a:rPr lang="en-US" sz="1800" dirty="0">
                <a:solidFill>
                  <a:schemeClr val="tx1"/>
                </a:solidFill>
                <a:effectLst>
                  <a:outerShdw blurRad="38100" dist="38100" dir="2700000" algn="tl">
                    <a:srgbClr val="000000">
                      <a:alpha val="43137"/>
                    </a:srgbClr>
                  </a:outerShdw>
                </a:effectLst>
              </a:rPr>
              <a:t>/14</a:t>
            </a:r>
          </a:p>
        </p:txBody>
      </p:sp>
      <p:pic>
        <p:nvPicPr>
          <p:cNvPr id="38" name="Picture 2" descr="Accueil - Géosciences Rennes">
            <a:extLst>
              <a:ext uri="{FF2B5EF4-FFF2-40B4-BE49-F238E27FC236}">
                <a16:creationId xmlns:a16="http://schemas.microsoft.com/office/drawing/2014/main" id="{20BCB8D4-9710-4A26-BB80-C9EA917BDB7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21">
            <a:extLst>
              <a:ext uri="{FF2B5EF4-FFF2-40B4-BE49-F238E27FC236}">
                <a16:creationId xmlns:a16="http://schemas.microsoft.com/office/drawing/2014/main" id="{9707606C-0CD6-4459-A6B4-3CBFB79C41FC}"/>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10" name="图片 9">
            <a:extLst>
              <a:ext uri="{FF2B5EF4-FFF2-40B4-BE49-F238E27FC236}">
                <a16:creationId xmlns:a16="http://schemas.microsoft.com/office/drawing/2014/main" id="{8192A219-0576-4C5B-8D09-4BC9B4938802}"/>
              </a:ext>
            </a:extLst>
          </p:cNvPr>
          <p:cNvPicPr>
            <a:picLocks noChangeAspect="1"/>
          </p:cNvPicPr>
          <p:nvPr/>
        </p:nvPicPr>
        <p:blipFill>
          <a:blip r:embed="rId16"/>
          <a:stretch>
            <a:fillRect/>
          </a:stretch>
        </p:blipFill>
        <p:spPr>
          <a:xfrm>
            <a:off x="117704" y="4223601"/>
            <a:ext cx="3433703" cy="2575277"/>
          </a:xfrm>
          <a:prstGeom prst="rect">
            <a:avLst/>
          </a:prstGeom>
        </p:spPr>
      </p:pic>
      <p:pic>
        <p:nvPicPr>
          <p:cNvPr id="13" name="图片 12">
            <a:extLst>
              <a:ext uri="{FF2B5EF4-FFF2-40B4-BE49-F238E27FC236}">
                <a16:creationId xmlns:a16="http://schemas.microsoft.com/office/drawing/2014/main" id="{A96CAF9A-B92B-4383-B90D-0303CAFB6CFA}"/>
              </a:ext>
            </a:extLst>
          </p:cNvPr>
          <p:cNvPicPr>
            <a:picLocks noChangeAspect="1"/>
          </p:cNvPicPr>
          <p:nvPr/>
        </p:nvPicPr>
        <p:blipFill>
          <a:blip r:embed="rId17"/>
          <a:stretch>
            <a:fillRect/>
          </a:stretch>
        </p:blipFill>
        <p:spPr>
          <a:xfrm>
            <a:off x="130585" y="1193627"/>
            <a:ext cx="3433704" cy="2575278"/>
          </a:xfrm>
          <a:prstGeom prst="rect">
            <a:avLst/>
          </a:prstGeom>
        </p:spPr>
      </p:pic>
      <mc:AlternateContent xmlns:mc="http://schemas.openxmlformats.org/markup-compatibility/2006" xmlns:a14="http://schemas.microsoft.com/office/drawing/2010/main">
        <mc:Choice Requires="a14">
          <p:sp>
            <p:nvSpPr>
              <p:cNvPr id="40" name="矩形 39">
                <a:extLst>
                  <a:ext uri="{FF2B5EF4-FFF2-40B4-BE49-F238E27FC236}">
                    <a16:creationId xmlns:a16="http://schemas.microsoft.com/office/drawing/2014/main" id="{112786C0-0ED4-4096-926D-718697E5CE06}"/>
                  </a:ext>
                </a:extLst>
              </p:cNvPr>
              <p:cNvSpPr/>
              <p:nvPr/>
            </p:nvSpPr>
            <p:spPr>
              <a:xfrm>
                <a:off x="625398" y="3860489"/>
                <a:ext cx="2833468" cy="369332"/>
              </a:xfrm>
              <a:prstGeom prst="rect">
                <a:avLst/>
              </a:prstGeom>
            </p:spPr>
            <p:txBody>
              <a:bodyPr wrap="none">
                <a:spAutoFit/>
              </a:bodyPr>
              <a:lstStyle/>
              <a:p>
                <a14:m>
                  <m:oMath xmlns:m="http://schemas.openxmlformats.org/officeDocument/2006/math">
                    <m:sSup>
                      <m:sSupPr>
                        <m:ctrlPr>
                          <a:rPr lang="en-US" b="0" i="1" smtClean="0">
                            <a:latin typeface="Cambria Math" panose="02040503050406030204" pitchFamily="18" charset="0"/>
                            <a:ea typeface="Cambria Math" panose="02040503050406030204" pitchFamily="18" charset="0"/>
                          </a:rPr>
                        </m:ctrlPr>
                      </m:sSupPr>
                      <m:e>
                        <m:r>
                          <a:rPr lang="en-US" i="1">
                            <a:latin typeface="Cambria Math" panose="02040503050406030204" pitchFamily="18" charset="0"/>
                            <a:ea typeface="Cambria Math" panose="02040503050406030204" pitchFamily="18" charset="0"/>
                          </a:rPr>
                          <m:t>𝜎</m:t>
                        </m:r>
                      </m:e>
                      <m:sup>
                        <m:r>
                          <a:rPr lang="en-US" b="0" i="1" smtClean="0">
                            <a:latin typeface="Cambria Math" panose="02040503050406030204" pitchFamily="18" charset="0"/>
                            <a:ea typeface="Cambria Math" panose="02040503050406030204" pitchFamily="18" charset="0"/>
                          </a:rPr>
                          <m:t>′′</m:t>
                        </m:r>
                      </m:sup>
                    </m:sSup>
                  </m:oMath>
                </a14:m>
                <a:r>
                  <a:rPr 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Quadrature conductivity</a:t>
                </a:r>
                <a:endParaRPr lang="en-US" dirty="0">
                  <a:latin typeface="Times New Roman" panose="02020603050405020304" pitchFamily="18" charset="0"/>
                  <a:cs typeface="Times New Roman" panose="02020603050405020304" pitchFamily="18" charset="0"/>
                </a:endParaRPr>
              </a:p>
            </p:txBody>
          </p:sp>
        </mc:Choice>
        <mc:Fallback xmlns="">
          <p:sp>
            <p:nvSpPr>
              <p:cNvPr id="40" name="矩形 39">
                <a:extLst>
                  <a:ext uri="{FF2B5EF4-FFF2-40B4-BE49-F238E27FC236}">
                    <a16:creationId xmlns:a16="http://schemas.microsoft.com/office/drawing/2014/main" id="{112786C0-0ED4-4096-926D-718697E5CE06}"/>
                  </a:ext>
                </a:extLst>
              </p:cNvPr>
              <p:cNvSpPr>
                <a:spLocks noRot="1" noChangeAspect="1" noMove="1" noResize="1" noEditPoints="1" noAdjustHandles="1" noChangeArrowheads="1" noChangeShapeType="1" noTextEdit="1"/>
              </p:cNvSpPr>
              <p:nvPr/>
            </p:nvSpPr>
            <p:spPr>
              <a:xfrm>
                <a:off x="625398" y="3860489"/>
                <a:ext cx="2833468" cy="369332"/>
              </a:xfrm>
              <a:prstGeom prst="rect">
                <a:avLst/>
              </a:prstGeom>
              <a:blipFill>
                <a:blip r:embed="rId18"/>
                <a:stretch>
                  <a:fillRect t="-8197" r="-647" b="-24590"/>
                </a:stretch>
              </a:blipFill>
            </p:spPr>
            <p:txBody>
              <a:bodyPr/>
              <a:lstStyle/>
              <a:p>
                <a:r>
                  <a:rPr lang="en-US">
                    <a:noFill/>
                  </a:rPr>
                  <a:t> </a:t>
                </a:r>
              </a:p>
            </p:txBody>
          </p:sp>
        </mc:Fallback>
      </mc:AlternateContent>
      <p:sp>
        <p:nvSpPr>
          <p:cNvPr id="7" name="文本框 6">
            <a:extLst>
              <a:ext uri="{FF2B5EF4-FFF2-40B4-BE49-F238E27FC236}">
                <a16:creationId xmlns:a16="http://schemas.microsoft.com/office/drawing/2014/main" id="{11CD399B-8E2C-3163-2E21-C6AFCD608C9D}"/>
              </a:ext>
            </a:extLst>
          </p:cNvPr>
          <p:cNvSpPr txBox="1"/>
          <p:nvPr/>
        </p:nvSpPr>
        <p:spPr>
          <a:xfrm>
            <a:off x="7636510" y="6100540"/>
            <a:ext cx="3609450" cy="646331"/>
          </a:xfrm>
          <a:prstGeom prst="rect">
            <a:avLst/>
          </a:prstGeom>
          <a:solidFill>
            <a:schemeClr val="accent2"/>
          </a:solidFill>
        </p:spPr>
        <p:txBody>
          <a:bodyPr wrap="square">
            <a:spAutoFit/>
          </a:bodyPr>
          <a:lstStyle/>
          <a:p>
            <a:pPr algn="ctr"/>
            <a:r>
              <a:rPr lang="en-US" altLang="zh-CN" dirty="0">
                <a:latin typeface="Times New Roman" panose="02020603050405020304" pitchFamily="18" charset="0"/>
                <a:cs typeface="Times New Roman" panose="02020603050405020304" pitchFamily="18" charset="0"/>
              </a:rPr>
              <a:t>The polarization signal was confirmed to originate from bacteria.</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7135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图片 34">
            <a:extLst>
              <a:ext uri="{FF2B5EF4-FFF2-40B4-BE49-F238E27FC236}">
                <a16:creationId xmlns:a16="http://schemas.microsoft.com/office/drawing/2014/main" id="{E0B67571-DCE6-4B27-918F-12D0BFD69F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7998" y="4587146"/>
            <a:ext cx="5447033" cy="2195835"/>
          </a:xfrm>
          <a:prstGeom prst="rect">
            <a:avLst/>
          </a:prstGeom>
        </p:spPr>
      </p:pic>
      <p:cxnSp>
        <p:nvCxnSpPr>
          <p:cNvPr id="4" name="直接连接符 9">
            <a:extLst>
              <a:ext uri="{FF2B5EF4-FFF2-40B4-BE49-F238E27FC236}">
                <a16:creationId xmlns:a16="http://schemas.microsoft.com/office/drawing/2014/main" id="{EE0C42F3-3BE4-D4C3-5281-FF9A6BFE0FFB}"/>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4056D4AC-FBC9-D4E3-FE3D-D37A24A2C412}"/>
              </a:ext>
            </a:extLst>
          </p:cNvPr>
          <p:cNvSpPr txBox="1"/>
          <p:nvPr/>
        </p:nvSpPr>
        <p:spPr>
          <a:xfrm>
            <a:off x="117704" y="224207"/>
            <a:ext cx="4541381"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Conclusion and </a:t>
            </a:r>
            <a:r>
              <a:rPr lang="en-US" sz="3200" dirty="0">
                <a:solidFill>
                  <a:srgbClr val="4472C4">
                    <a:lumMod val="50000"/>
                  </a:srgbClr>
                </a:solidFill>
                <a:latin typeface="Times New Roman" panose="02020603050405020304" pitchFamily="18" charset="0"/>
              </a:rPr>
              <a:t>Prospect</a:t>
            </a:r>
            <a:endParaRPr lang="en-US" altLang="zh-CN" sz="3200" dirty="0">
              <a:solidFill>
                <a:srgbClr val="4472C4">
                  <a:lumMod val="50000"/>
                </a:srgbClr>
              </a:solidFill>
              <a:latin typeface="Times New Roman" panose="02020603050405020304" pitchFamily="18" charset="0"/>
            </a:endParaRPr>
          </a:p>
        </p:txBody>
      </p:sp>
      <p:pic>
        <p:nvPicPr>
          <p:cNvPr id="6" name="Picture 2" descr="Accueil - Géosciences Rennes">
            <a:extLst>
              <a:ext uri="{FF2B5EF4-FFF2-40B4-BE49-F238E27FC236}">
                <a16:creationId xmlns:a16="http://schemas.microsoft.com/office/drawing/2014/main" id="{C1691625-991A-65A6-DB6A-91A831EEC1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21">
            <a:extLst>
              <a:ext uri="{FF2B5EF4-FFF2-40B4-BE49-F238E27FC236}">
                <a16:creationId xmlns:a16="http://schemas.microsoft.com/office/drawing/2014/main" id="{9B796B9B-027A-EC1A-BABB-F144E48F7225}"/>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471BE2D5-A178-DC3C-32A6-5196E69CCCB3}"/>
              </a:ext>
            </a:extLst>
          </p:cNvPr>
          <p:cNvSpPr txBox="1"/>
          <p:nvPr/>
        </p:nvSpPr>
        <p:spPr>
          <a:xfrm>
            <a:off x="307360" y="1006823"/>
            <a:ext cx="11577280" cy="2806987"/>
          </a:xfrm>
          <a:prstGeom prst="rect">
            <a:avLst/>
          </a:prstGeom>
          <a:noFill/>
        </p:spPr>
        <p:txBody>
          <a:bodyPr wrap="square">
            <a:spAutoFit/>
          </a:bodyPr>
          <a:lstStyle/>
          <a:p>
            <a:pPr marL="342900" indent="-342900">
              <a:lnSpc>
                <a:spcPct val="150000"/>
              </a:lnSpc>
              <a:buFont typeface="+mj-lt"/>
              <a:buAutoNum type="arabicPeriod"/>
            </a:pPr>
            <a:r>
              <a:rPr lang="en-US" altLang="zh-CN" sz="2000" dirty="0">
                <a:latin typeface="Times New Roman" panose="02020603050405020304" pitchFamily="18" charset="0"/>
                <a:cs typeface="Times New Roman" panose="02020603050405020304" pitchFamily="18" charset="0"/>
              </a:rPr>
              <a:t>Biodegradation and advection promoted the dissolution of toluene, resulting in a </a:t>
            </a:r>
            <a:r>
              <a:rPr lang="en-US" altLang="zh-CN" sz="2000" b="1" dirty="0">
                <a:latin typeface="Times New Roman" panose="02020603050405020304" pitchFamily="18" charset="0"/>
                <a:cs typeface="Times New Roman" panose="02020603050405020304" pitchFamily="18" charset="0"/>
              </a:rPr>
              <a:t>linear decrease in the toluene droplet area over time</a:t>
            </a:r>
            <a:r>
              <a:rPr lang="en-US" altLang="zh-CN" sz="2000" dirty="0">
                <a:latin typeface="Times New Roman" panose="02020603050405020304" pitchFamily="18" charset="0"/>
                <a:cs typeface="Times New Roman" panose="02020603050405020304" pitchFamily="18" charset="0"/>
              </a:rPr>
              <a:t>. This linear relationship was confirmed by theoretical analysis.</a:t>
            </a:r>
          </a:p>
          <a:p>
            <a:pPr marL="342900" indent="-342900">
              <a:lnSpc>
                <a:spcPct val="150000"/>
              </a:lnSpc>
              <a:buFont typeface="+mj-lt"/>
              <a:buAutoNum type="arabicPeriod"/>
            </a:pPr>
            <a:r>
              <a:rPr lang="en-US" altLang="zh-CN" sz="2000" b="1" dirty="0">
                <a:latin typeface="Times New Roman" panose="02020603050405020304" pitchFamily="18" charset="0"/>
                <a:cs typeface="Times New Roman" panose="02020603050405020304" pitchFamily="18" charset="0"/>
              </a:rPr>
              <a:t>Bacterial tracking revealed directed crawling toward the toluene interface</a:t>
            </a:r>
            <a:r>
              <a:rPr lang="en-US" altLang="zh-CN" sz="2000" dirty="0">
                <a:latin typeface="Times New Roman" panose="02020603050405020304" pitchFamily="18" charset="0"/>
                <a:cs typeface="Times New Roman" panose="02020603050405020304" pitchFamily="18" charset="0"/>
              </a:rPr>
              <a:t>, indicating active chemotaxis toward dissolved toluene; flagellated </a:t>
            </a:r>
            <a:r>
              <a:rPr lang="en-US" altLang="zh-CN" sz="2000" i="1" dirty="0">
                <a:latin typeface="Times New Roman" panose="02020603050405020304" pitchFamily="18" charset="0"/>
                <a:cs typeface="Times New Roman" panose="02020603050405020304" pitchFamily="18" charset="0"/>
              </a:rPr>
              <a:t>P. putida</a:t>
            </a:r>
            <a:r>
              <a:rPr lang="en-US" altLang="zh-CN" sz="2000" dirty="0">
                <a:latin typeface="Times New Roman" panose="02020603050405020304" pitchFamily="18" charset="0"/>
                <a:cs typeface="Times New Roman" panose="02020603050405020304" pitchFamily="18" charset="0"/>
              </a:rPr>
              <a:t> has faster motility. </a:t>
            </a:r>
          </a:p>
          <a:p>
            <a:pPr marL="342900" indent="-342900">
              <a:lnSpc>
                <a:spcPct val="150000"/>
              </a:lnSpc>
              <a:buFont typeface="+mj-lt"/>
              <a:buAutoNum type="arabicPeriod"/>
            </a:pPr>
            <a:r>
              <a:rPr lang="en-US" altLang="zh-CN" sz="2000" b="1" dirty="0">
                <a:latin typeface="Times New Roman" panose="02020603050405020304" pitchFamily="18" charset="0"/>
                <a:cs typeface="Times New Roman" panose="02020603050405020304" pitchFamily="18" charset="0"/>
              </a:rPr>
              <a:t>SIP measurements identified a bacterial polarization signature</a:t>
            </a:r>
            <a:r>
              <a:rPr lang="en-US" altLang="zh-CN" sz="2000" dirty="0">
                <a:latin typeface="Times New Roman" panose="02020603050405020304" pitchFamily="18" charset="0"/>
                <a:cs typeface="Times New Roman" panose="02020603050405020304" pitchFamily="18" charset="0"/>
              </a:rPr>
              <a:t>, with increases in the real part of conductivity and a distinct peak in the imaginary part, confirmed by </a:t>
            </a:r>
            <a:r>
              <a:rPr lang="en-US" altLang="zh-CN" sz="2000" b="1" dirty="0">
                <a:latin typeface="Times New Roman" panose="02020603050405020304" pitchFamily="18" charset="0"/>
                <a:cs typeface="Times New Roman" panose="02020603050405020304" pitchFamily="18" charset="0"/>
              </a:rPr>
              <a:t>Cole–Cole model fitting</a:t>
            </a:r>
            <a:r>
              <a:rPr lang="en-US" altLang="zh-CN" sz="2000" dirty="0">
                <a:latin typeface="Times New Roman" panose="02020603050405020304" pitchFamily="18" charset="0"/>
                <a:cs typeface="Times New Roman" panose="02020603050405020304" pitchFamily="18" charset="0"/>
              </a:rPr>
              <a:t>.</a:t>
            </a:r>
          </a:p>
        </p:txBody>
      </p:sp>
      <p:sp>
        <p:nvSpPr>
          <p:cNvPr id="13" name="Rectangle 15">
            <a:extLst>
              <a:ext uri="{FF2B5EF4-FFF2-40B4-BE49-F238E27FC236}">
                <a16:creationId xmlns:a16="http://schemas.microsoft.com/office/drawing/2014/main" id="{109F38E3-8434-4812-B176-C7F66FB9EE93}"/>
              </a:ext>
            </a:extLst>
          </p:cNvPr>
          <p:cNvSpPr/>
          <p:nvPr/>
        </p:nvSpPr>
        <p:spPr>
          <a:xfrm>
            <a:off x="3601378" y="5922052"/>
            <a:ext cx="471911" cy="390525"/>
          </a:xfrm>
          <a:prstGeom prst="rect">
            <a:avLst/>
          </a:prstGeom>
          <a:noFill/>
          <a:ln w="254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7">
            <a:extLst>
              <a:ext uri="{FF2B5EF4-FFF2-40B4-BE49-F238E27FC236}">
                <a16:creationId xmlns:a16="http://schemas.microsoft.com/office/drawing/2014/main" id="{126FDBAE-6F4A-467F-B837-9A39956514AF}"/>
              </a:ext>
            </a:extLst>
          </p:cNvPr>
          <p:cNvCxnSpPr>
            <a:cxnSpLocks/>
          </p:cNvCxnSpPr>
          <p:nvPr/>
        </p:nvCxnSpPr>
        <p:spPr>
          <a:xfrm flipH="1" flipV="1">
            <a:off x="2590921" y="4762958"/>
            <a:ext cx="1010458" cy="1148233"/>
          </a:xfrm>
          <a:prstGeom prst="line">
            <a:avLst/>
          </a:prstGeom>
          <a:ln w="254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15" name="Straight Connector 17">
            <a:extLst>
              <a:ext uri="{FF2B5EF4-FFF2-40B4-BE49-F238E27FC236}">
                <a16:creationId xmlns:a16="http://schemas.microsoft.com/office/drawing/2014/main" id="{589245D9-5811-49AE-AA42-4A3007D5690D}"/>
              </a:ext>
            </a:extLst>
          </p:cNvPr>
          <p:cNvCxnSpPr>
            <a:cxnSpLocks/>
          </p:cNvCxnSpPr>
          <p:nvPr/>
        </p:nvCxnSpPr>
        <p:spPr>
          <a:xfrm flipH="1">
            <a:off x="2574485" y="6312577"/>
            <a:ext cx="1026894" cy="206555"/>
          </a:xfrm>
          <a:prstGeom prst="line">
            <a:avLst/>
          </a:prstGeom>
          <a:ln w="254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16" name="矩形 15">
            <a:extLst>
              <a:ext uri="{FF2B5EF4-FFF2-40B4-BE49-F238E27FC236}">
                <a16:creationId xmlns:a16="http://schemas.microsoft.com/office/drawing/2014/main" id="{7A7D7347-599A-4E61-83C6-AE33533F92EF}"/>
              </a:ext>
            </a:extLst>
          </p:cNvPr>
          <p:cNvSpPr/>
          <p:nvPr/>
        </p:nvSpPr>
        <p:spPr>
          <a:xfrm>
            <a:off x="659408" y="4384250"/>
            <a:ext cx="1250279" cy="369332"/>
          </a:xfrm>
          <a:prstGeom prst="rect">
            <a:avLst/>
          </a:prstGeom>
        </p:spPr>
        <p:txBody>
          <a:bodyPr wrap="none">
            <a:spAutoFit/>
          </a:bodyPr>
          <a:lstStyle/>
          <a:p>
            <a:r>
              <a:rPr lang="en-US" altLang="zh-CN" dirty="0">
                <a:latin typeface="Times New Roman" panose="02020603050405020304" pitchFamily="18" charset="0"/>
                <a:cs typeface="Times New Roman" panose="02020603050405020304" pitchFamily="18" charset="0"/>
              </a:rPr>
              <a:t>Local View</a:t>
            </a:r>
            <a:endParaRPr lang="en-US" dirty="0"/>
          </a:p>
        </p:txBody>
      </p:sp>
      <p:sp>
        <p:nvSpPr>
          <p:cNvPr id="18" name="矩形 17">
            <a:extLst>
              <a:ext uri="{FF2B5EF4-FFF2-40B4-BE49-F238E27FC236}">
                <a16:creationId xmlns:a16="http://schemas.microsoft.com/office/drawing/2014/main" id="{C93E47D4-B04B-487D-89EB-68ACD5AEBBB5}"/>
              </a:ext>
            </a:extLst>
          </p:cNvPr>
          <p:cNvSpPr/>
          <p:nvPr/>
        </p:nvSpPr>
        <p:spPr>
          <a:xfrm>
            <a:off x="131739" y="6488668"/>
            <a:ext cx="2600413" cy="369332"/>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Toluene meniscus shrink</a:t>
            </a:r>
          </a:p>
        </p:txBody>
      </p:sp>
      <p:sp>
        <p:nvSpPr>
          <p:cNvPr id="19" name="箭头: 右 18">
            <a:extLst>
              <a:ext uri="{FF2B5EF4-FFF2-40B4-BE49-F238E27FC236}">
                <a16:creationId xmlns:a16="http://schemas.microsoft.com/office/drawing/2014/main" id="{B8D77593-F397-419A-948A-46ADE241DF38}"/>
              </a:ext>
            </a:extLst>
          </p:cNvPr>
          <p:cNvSpPr/>
          <p:nvPr/>
        </p:nvSpPr>
        <p:spPr>
          <a:xfrm>
            <a:off x="7692994" y="6377937"/>
            <a:ext cx="928739" cy="349587"/>
          </a:xfrm>
          <a:prstGeom prst="rightArrow">
            <a:avLst>
              <a:gd name="adj1" fmla="val 50000"/>
              <a:gd name="adj2" fmla="val 934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latin typeface="Times New Roman" panose="02020603050405020304" pitchFamily="18" charset="0"/>
                <a:cs typeface="Times New Roman" panose="02020603050405020304" pitchFamily="18" charset="0"/>
              </a:rPr>
              <a:t>Flow</a:t>
            </a:r>
            <a:endParaRPr lang="en-US" dirty="0">
              <a:latin typeface="Times New Roman" panose="02020603050405020304" pitchFamily="18" charset="0"/>
              <a:cs typeface="Times New Roman" panose="02020603050405020304" pitchFamily="18" charset="0"/>
            </a:endParaRPr>
          </a:p>
        </p:txBody>
      </p:sp>
      <p:pic>
        <p:nvPicPr>
          <p:cNvPr id="25" name="图片 24">
            <a:extLst>
              <a:ext uri="{FF2B5EF4-FFF2-40B4-BE49-F238E27FC236}">
                <a16:creationId xmlns:a16="http://schemas.microsoft.com/office/drawing/2014/main" id="{13BB213B-9840-40A8-8047-B6DC7B4A446C}"/>
              </a:ext>
            </a:extLst>
          </p:cNvPr>
          <p:cNvPicPr>
            <a:picLocks noChangeAspect="1"/>
          </p:cNvPicPr>
          <p:nvPr/>
        </p:nvPicPr>
        <p:blipFill>
          <a:blip r:embed="rId5"/>
          <a:stretch>
            <a:fillRect/>
          </a:stretch>
        </p:blipFill>
        <p:spPr>
          <a:xfrm>
            <a:off x="8830877" y="4356581"/>
            <a:ext cx="3235199" cy="2426400"/>
          </a:xfrm>
          <a:prstGeom prst="rect">
            <a:avLst/>
          </a:prstGeom>
        </p:spPr>
      </p:pic>
      <p:sp>
        <p:nvSpPr>
          <p:cNvPr id="26" name="矩形 25">
            <a:extLst>
              <a:ext uri="{FF2B5EF4-FFF2-40B4-BE49-F238E27FC236}">
                <a16:creationId xmlns:a16="http://schemas.microsoft.com/office/drawing/2014/main" id="{70897918-BF49-43E3-914B-9FF290BFD012}"/>
              </a:ext>
            </a:extLst>
          </p:cNvPr>
          <p:cNvSpPr/>
          <p:nvPr/>
        </p:nvSpPr>
        <p:spPr>
          <a:xfrm>
            <a:off x="10220182" y="4213945"/>
            <a:ext cx="1102654" cy="276999"/>
          </a:xfrm>
          <a:prstGeom prst="rect">
            <a:avLst/>
          </a:prstGeom>
        </p:spPr>
        <p:txBody>
          <a:bodyPr wrap="square">
            <a:spAutoFit/>
          </a:bodyPr>
          <a:lstStyle/>
          <a:p>
            <a:r>
              <a:rPr lang="en-US" sz="1200" b="1" dirty="0">
                <a:solidFill>
                  <a:srgbClr val="7F8B45"/>
                </a:solidFill>
                <a:latin typeface="Times New Roman" panose="02020603050405020304" pitchFamily="18" charset="0"/>
                <a:cs typeface="Times New Roman" panose="02020603050405020304" pitchFamily="18" charset="0"/>
              </a:rPr>
              <a:t>Trailing effect</a:t>
            </a:r>
          </a:p>
        </p:txBody>
      </p:sp>
      <p:cxnSp>
        <p:nvCxnSpPr>
          <p:cNvPr id="27" name="直接箭头连接符 26">
            <a:extLst>
              <a:ext uri="{FF2B5EF4-FFF2-40B4-BE49-F238E27FC236}">
                <a16:creationId xmlns:a16="http://schemas.microsoft.com/office/drawing/2014/main" id="{F3C03513-8AD7-45D0-94D8-45C3095C1E72}"/>
              </a:ext>
            </a:extLst>
          </p:cNvPr>
          <p:cNvCxnSpPr>
            <a:cxnSpLocks/>
          </p:cNvCxnSpPr>
          <p:nvPr/>
        </p:nvCxnSpPr>
        <p:spPr>
          <a:xfrm flipH="1" flipV="1">
            <a:off x="10771509" y="4432167"/>
            <a:ext cx="433904" cy="661582"/>
          </a:xfrm>
          <a:prstGeom prst="straightConnector1">
            <a:avLst/>
          </a:prstGeom>
          <a:ln w="31750">
            <a:solidFill>
              <a:srgbClr val="7F8B45"/>
            </a:solidFill>
            <a:tailEnd type="triangle"/>
          </a:ln>
        </p:spPr>
        <p:style>
          <a:lnRef idx="1">
            <a:schemeClr val="accent1"/>
          </a:lnRef>
          <a:fillRef idx="0">
            <a:schemeClr val="accent1"/>
          </a:fillRef>
          <a:effectRef idx="0">
            <a:schemeClr val="accent1"/>
          </a:effectRef>
          <a:fontRef idx="minor">
            <a:schemeClr val="tx1"/>
          </a:fontRef>
        </p:style>
      </p:cxnSp>
      <p:sp>
        <p:nvSpPr>
          <p:cNvPr id="31" name="矩形 30">
            <a:extLst>
              <a:ext uri="{FF2B5EF4-FFF2-40B4-BE49-F238E27FC236}">
                <a16:creationId xmlns:a16="http://schemas.microsoft.com/office/drawing/2014/main" id="{6B7925FF-83D2-4866-82B4-67AAE089C6F1}"/>
              </a:ext>
            </a:extLst>
          </p:cNvPr>
          <p:cNvSpPr/>
          <p:nvPr/>
        </p:nvSpPr>
        <p:spPr>
          <a:xfrm>
            <a:off x="3057998" y="3992764"/>
            <a:ext cx="6115841" cy="461665"/>
          </a:xfrm>
          <a:prstGeom prst="rect">
            <a:avLst/>
          </a:prstGeom>
          <a:solidFill>
            <a:schemeClr val="bg1"/>
          </a:solidFill>
        </p:spPr>
        <p:txBody>
          <a:bodyPr wrap="none">
            <a:spAutoFit/>
          </a:bodyPr>
          <a:lstStyle/>
          <a:p>
            <a:pPr lvl="0">
              <a:defRPr/>
            </a:pPr>
            <a:r>
              <a:rPr lang="en-US" altLang="zh-CN" sz="2400" b="1" dirty="0">
                <a:latin typeface="Times New Roman" panose="02020603050405020304" pitchFamily="18" charset="0"/>
              </a:rPr>
              <a:t>Biodegradation in porous media (2D process)</a:t>
            </a:r>
          </a:p>
        </p:txBody>
      </p:sp>
      <p:cxnSp>
        <p:nvCxnSpPr>
          <p:cNvPr id="32" name="直接连接符 9">
            <a:extLst>
              <a:ext uri="{FF2B5EF4-FFF2-40B4-BE49-F238E27FC236}">
                <a16:creationId xmlns:a16="http://schemas.microsoft.com/office/drawing/2014/main" id="{347AAAAA-DC6F-4598-BA88-44A170470809}"/>
              </a:ext>
            </a:extLst>
          </p:cNvPr>
          <p:cNvCxnSpPr>
            <a:cxnSpLocks/>
          </p:cNvCxnSpPr>
          <p:nvPr/>
        </p:nvCxnSpPr>
        <p:spPr>
          <a:xfrm>
            <a:off x="0" y="3959340"/>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1" name="图片 40">
            <a:extLst>
              <a:ext uri="{FF2B5EF4-FFF2-40B4-BE49-F238E27FC236}">
                <a16:creationId xmlns:a16="http://schemas.microsoft.com/office/drawing/2014/main" id="{DEA985D9-3D7E-44EB-8810-8BA191A6DD5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773" y="4710413"/>
            <a:ext cx="2417157" cy="1808719"/>
          </a:xfrm>
          <a:prstGeom prst="rect">
            <a:avLst/>
          </a:prstGeom>
        </p:spPr>
      </p:pic>
    </p:spTree>
    <p:extLst>
      <p:ext uri="{BB962C8B-B14F-4D97-AF65-F5344CB8AC3E}">
        <p14:creationId xmlns:p14="http://schemas.microsoft.com/office/powerpoint/2010/main" val="362926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p:bldP spid="18" grpId="0"/>
      <p:bldP spid="19" grpId="0" animBg="1"/>
      <p:bldP spid="26" grpId="0"/>
      <p:bldP spid="3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CEAA930-3C7E-4E80-BFB0-4BB5825B16E0}"/>
              </a:ext>
            </a:extLst>
          </p:cNvPr>
          <p:cNvPicPr>
            <a:picLocks noChangeAspect="1"/>
          </p:cNvPicPr>
          <p:nvPr/>
        </p:nvPicPr>
        <p:blipFill rotWithShape="1">
          <a:blip r:embed="rId2">
            <a:extLst>
              <a:ext uri="{28A0092B-C50C-407E-A947-70E740481C1C}">
                <a14:useLocalDpi xmlns:a14="http://schemas.microsoft.com/office/drawing/2010/main" val="0"/>
              </a:ext>
            </a:extLst>
          </a:blip>
          <a:srcRect l="11719"/>
          <a:stretch/>
        </p:blipFill>
        <p:spPr>
          <a:xfrm flipH="1">
            <a:off x="7672563" y="0"/>
            <a:ext cx="4521165" cy="6858000"/>
          </a:xfrm>
          <a:prstGeom prst="rect">
            <a:avLst/>
          </a:prstGeom>
        </p:spPr>
      </p:pic>
      <p:grpSp>
        <p:nvGrpSpPr>
          <p:cNvPr id="11" name="Group 7">
            <a:extLst>
              <a:ext uri="{FF2B5EF4-FFF2-40B4-BE49-F238E27FC236}">
                <a16:creationId xmlns:a16="http://schemas.microsoft.com/office/drawing/2014/main" id="{B613EEA4-1B06-4F08-809E-CF3B4F9ACF80}"/>
              </a:ext>
            </a:extLst>
          </p:cNvPr>
          <p:cNvGrpSpPr/>
          <p:nvPr/>
        </p:nvGrpSpPr>
        <p:grpSpPr>
          <a:xfrm>
            <a:off x="100314" y="5954255"/>
            <a:ext cx="4315755" cy="830997"/>
            <a:chOff x="18576" y="4856458"/>
            <a:chExt cx="3482500" cy="830997"/>
          </a:xfrm>
        </p:grpSpPr>
        <p:sp>
          <p:nvSpPr>
            <p:cNvPr id="12" name="Rectangle 8">
              <a:extLst>
                <a:ext uri="{FF2B5EF4-FFF2-40B4-BE49-F238E27FC236}">
                  <a16:creationId xmlns:a16="http://schemas.microsoft.com/office/drawing/2014/main" id="{D121DD77-A2D8-464C-B864-8C65FF3FE105}"/>
                </a:ext>
              </a:extLst>
            </p:cNvPr>
            <p:cNvSpPr/>
            <p:nvPr/>
          </p:nvSpPr>
          <p:spPr>
            <a:xfrm>
              <a:off x="18576" y="4856458"/>
              <a:ext cx="3482500" cy="830997"/>
            </a:xfrm>
            <a:prstGeom prst="rect">
              <a:avLst/>
            </a:prstGeom>
            <a:solidFill>
              <a:schemeClr val="bg1">
                <a:alpha val="66000"/>
              </a:schemeClr>
            </a:solidFill>
          </p:spPr>
          <p:txBody>
            <a:bodyPr wrap="square">
              <a:spAutoFit/>
            </a:bodyPr>
            <a:lstStyle/>
            <a:p>
              <a:r>
                <a:rPr lang="en-US" sz="1600" dirty="0">
                  <a:latin typeface="Bahnschrift SemiLight Condensed" panose="020B0502040204020203" pitchFamily="34" charset="0"/>
                </a:rPr>
                <a:t>          Shuo Yang</a:t>
              </a:r>
            </a:p>
            <a:p>
              <a:r>
                <a:rPr lang="en-US" sz="1600" dirty="0">
                  <a:latin typeface="Bahnschrift SemiLight Condensed" panose="020B0502040204020203" pitchFamily="34" charset="0"/>
                </a:rPr>
                <a:t>        : </a:t>
              </a:r>
              <a:r>
                <a:rPr lang="en-US" sz="1600" u="sng" dirty="0">
                  <a:latin typeface="Bahnschrift SemiLight Condensed" panose="020B0502040204020203" pitchFamily="34" charset="0"/>
                </a:rPr>
                <a:t>shuo.yang@univ-rennes.fr</a:t>
              </a:r>
              <a:r>
                <a:rPr lang="en-US" sz="1600" dirty="0">
                  <a:latin typeface="Bahnschrift SemiLight Condensed" panose="020B0502040204020203" pitchFamily="34" charset="0"/>
                </a:rPr>
                <a:t>/ </a:t>
              </a:r>
              <a:r>
                <a:rPr lang="en-US" sz="1600" u="sng" dirty="0">
                  <a:latin typeface="Bahnschrift SemiLight Condensed" panose="020B0502040204020203" pitchFamily="34" charset="0"/>
                </a:rPr>
                <a:t>yangshawn65@gmail.com</a:t>
              </a:r>
            </a:p>
            <a:p>
              <a:r>
                <a:rPr lang="en-US" sz="1600" dirty="0">
                  <a:latin typeface="Bahnschrift SemiLight Condensed" panose="020B0502040204020203" pitchFamily="34" charset="0"/>
                </a:rPr>
                <a:t>        :  +33 744880564 / +86 15818251104</a:t>
              </a:r>
            </a:p>
          </p:txBody>
        </p:sp>
        <p:pic>
          <p:nvPicPr>
            <p:cNvPr id="13" name="Graphic 9" descr="Envelope">
              <a:extLst>
                <a:ext uri="{FF2B5EF4-FFF2-40B4-BE49-F238E27FC236}">
                  <a16:creationId xmlns:a16="http://schemas.microsoft.com/office/drawing/2014/main" id="{0D0F0C54-6328-43D8-B9F5-E40A8AE96FA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992" y="5140725"/>
              <a:ext cx="309676" cy="309676"/>
            </a:xfrm>
            <a:prstGeom prst="rect">
              <a:avLst/>
            </a:prstGeom>
          </p:spPr>
        </p:pic>
        <p:pic>
          <p:nvPicPr>
            <p:cNvPr id="14" name="Graphic 10" descr="Receiver">
              <a:extLst>
                <a:ext uri="{FF2B5EF4-FFF2-40B4-BE49-F238E27FC236}">
                  <a16:creationId xmlns:a16="http://schemas.microsoft.com/office/drawing/2014/main" id="{0CF2DA84-E7C9-4C23-9ADB-F90736200CA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22" y="5399605"/>
              <a:ext cx="267743" cy="267743"/>
            </a:xfrm>
            <a:prstGeom prst="rect">
              <a:avLst/>
            </a:prstGeom>
          </p:spPr>
        </p:pic>
      </p:grpSp>
      <p:sp>
        <p:nvSpPr>
          <p:cNvPr id="2" name="Title 1">
            <a:extLst>
              <a:ext uri="{FF2B5EF4-FFF2-40B4-BE49-F238E27FC236}">
                <a16:creationId xmlns:a16="http://schemas.microsoft.com/office/drawing/2014/main" id="{A9D4AA41-95F8-4340-862D-4E2CB5421054}"/>
              </a:ext>
            </a:extLst>
          </p:cNvPr>
          <p:cNvSpPr>
            <a:spLocks noGrp="1"/>
          </p:cNvSpPr>
          <p:nvPr>
            <p:ph type="title"/>
          </p:nvPr>
        </p:nvSpPr>
        <p:spPr>
          <a:xfrm>
            <a:off x="608363" y="2336597"/>
            <a:ext cx="4773597" cy="1325563"/>
          </a:xfrm>
        </p:spPr>
        <p:txBody>
          <a:bodyPr>
            <a:normAutofit/>
          </a:bodyPr>
          <a:lstStyle/>
          <a:p>
            <a:pPr algn="ctr"/>
            <a:r>
              <a:rPr lang="en-US" sz="5400" dirty="0">
                <a:ln w="0"/>
                <a:solidFill>
                  <a:srgbClr val="DD9A26"/>
                </a:solidFill>
                <a:effectLst>
                  <a:reflection blurRad="6350" stA="53000" endA="300" endPos="35500" dir="5400000" sy="-90000" algn="bl" rotWithShape="0"/>
                </a:effectLst>
                <a:latin typeface="Gabriola" panose="04040605051002020D02" pitchFamily="82" charset="0"/>
                <a:cs typeface="Times New Roman" panose="02020603050405020304" pitchFamily="18" charset="0"/>
              </a:rPr>
              <a:t>Thanks for listening</a:t>
            </a:r>
          </a:p>
        </p:txBody>
      </p:sp>
      <p:grpSp>
        <p:nvGrpSpPr>
          <p:cNvPr id="3" name="组合 2">
            <a:extLst>
              <a:ext uri="{FF2B5EF4-FFF2-40B4-BE49-F238E27FC236}">
                <a16:creationId xmlns:a16="http://schemas.microsoft.com/office/drawing/2014/main" id="{E52753DF-41EC-4816-B59B-DB9A8CF7BA54}"/>
              </a:ext>
            </a:extLst>
          </p:cNvPr>
          <p:cNvGrpSpPr/>
          <p:nvPr/>
        </p:nvGrpSpPr>
        <p:grpSpPr>
          <a:xfrm>
            <a:off x="4424570" y="4510997"/>
            <a:ext cx="3247993" cy="1374815"/>
            <a:chOff x="3357206" y="1416535"/>
            <a:chExt cx="3247993" cy="1374815"/>
          </a:xfrm>
        </p:grpSpPr>
        <p:pic>
          <p:nvPicPr>
            <p:cNvPr id="1026" name="Picture 2" descr="https://ozcar-critech.pages.in2p3.fr/rencontres-ozcar-critech-2024/orga/photo_damien.png">
              <a:extLst>
                <a:ext uri="{FF2B5EF4-FFF2-40B4-BE49-F238E27FC236}">
                  <a16:creationId xmlns:a16="http://schemas.microsoft.com/office/drawing/2014/main" id="{A886F5B5-9DD9-4AF4-B550-670ABBD2E5E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30234"/>
            <a:stretch/>
          </p:blipFill>
          <p:spPr bwMode="auto">
            <a:xfrm>
              <a:off x="4790466" y="1424009"/>
              <a:ext cx="756800"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32" name="Picture 8" descr="Sylvie COLLIN | Lecturer | PhD | Evolution Paris-Seine, UMR 7138 | Research  profile">
              <a:extLst>
                <a:ext uri="{FF2B5EF4-FFF2-40B4-BE49-F238E27FC236}">
                  <a16:creationId xmlns:a16="http://schemas.microsoft.com/office/drawing/2014/main" id="{C29ABD28-7410-4910-B75A-0FBD64F0E19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4524"/>
            <a:stretch/>
          </p:blipFill>
          <p:spPr bwMode="auto">
            <a:xfrm>
              <a:off x="5746105" y="1416535"/>
              <a:ext cx="75618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49" name="Picture 2" descr="METIS – Institut Pierre-Simon Laplace">
              <a:extLst>
                <a:ext uri="{FF2B5EF4-FFF2-40B4-BE49-F238E27FC236}">
                  <a16:creationId xmlns:a16="http://schemas.microsoft.com/office/drawing/2014/main" id="{696CD08E-AB2C-482E-B2DE-815942805CF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57206" y="1473100"/>
              <a:ext cx="1182395" cy="56404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 descr="Tutelles | METIS">
              <a:extLst>
                <a:ext uri="{FF2B5EF4-FFF2-40B4-BE49-F238E27FC236}">
                  <a16:creationId xmlns:a16="http://schemas.microsoft.com/office/drawing/2014/main" id="{0F185E84-0364-48D6-A760-82C5B6BAE6C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57206" y="2146111"/>
              <a:ext cx="1306379" cy="529083"/>
            </a:xfrm>
            <a:prstGeom prst="rect">
              <a:avLst/>
            </a:prstGeom>
            <a:noFill/>
            <a:extLst>
              <a:ext uri="{909E8E84-426E-40DD-AFC4-6F175D3DCCD1}">
                <a14:hiddenFill xmlns:a14="http://schemas.microsoft.com/office/drawing/2010/main">
                  <a:solidFill>
                    <a:srgbClr val="FFFFFF"/>
                  </a:solidFill>
                </a14:hiddenFill>
              </a:ext>
            </a:extLst>
          </p:spPr>
        </p:pic>
        <p:sp>
          <p:nvSpPr>
            <p:cNvPr id="45" name="矩形 44">
              <a:extLst>
                <a:ext uri="{FF2B5EF4-FFF2-40B4-BE49-F238E27FC236}">
                  <a16:creationId xmlns:a16="http://schemas.microsoft.com/office/drawing/2014/main" id="{67F41731-A08C-45F8-A79E-5224531D7270}"/>
                </a:ext>
              </a:extLst>
            </p:cNvPr>
            <p:cNvSpPr/>
            <p:nvPr/>
          </p:nvSpPr>
          <p:spPr>
            <a:xfrm>
              <a:off x="4520523" y="2203806"/>
              <a:ext cx="1306380" cy="584775"/>
            </a:xfrm>
            <a:prstGeom prst="rect">
              <a:avLst/>
            </a:prstGeom>
          </p:spPr>
          <p:txBody>
            <a:bodyPr wrap="square">
              <a:spAutoFit/>
            </a:bodyPr>
            <a:lstStyle/>
            <a:p>
              <a:pPr algn="ctr"/>
              <a:r>
                <a:rPr lang="en-US" sz="1600" spc="-1" dirty="0">
                  <a:solidFill>
                    <a:schemeClr val="dk1"/>
                  </a:solidFill>
                  <a:latin typeface="Times New Roman"/>
                </a:rPr>
                <a:t>Damien </a:t>
              </a:r>
              <a:r>
                <a:rPr lang="en-US" sz="1600" spc="-1" dirty="0" err="1">
                  <a:solidFill>
                    <a:schemeClr val="dk1"/>
                  </a:solidFill>
                  <a:latin typeface="Times New Roman"/>
                </a:rPr>
                <a:t>Jougnot</a:t>
              </a:r>
              <a:endParaRPr lang="en-US" sz="1600" dirty="0"/>
            </a:p>
          </p:txBody>
        </p:sp>
        <p:sp>
          <p:nvSpPr>
            <p:cNvPr id="46" name="矩形 45">
              <a:extLst>
                <a:ext uri="{FF2B5EF4-FFF2-40B4-BE49-F238E27FC236}">
                  <a16:creationId xmlns:a16="http://schemas.microsoft.com/office/drawing/2014/main" id="{50B8DFE0-4D0E-48FB-9849-C8A313EC37E5}"/>
                </a:ext>
              </a:extLst>
            </p:cNvPr>
            <p:cNvSpPr/>
            <p:nvPr/>
          </p:nvSpPr>
          <p:spPr>
            <a:xfrm>
              <a:off x="5624236" y="2206575"/>
              <a:ext cx="980963" cy="584775"/>
            </a:xfrm>
            <a:prstGeom prst="rect">
              <a:avLst/>
            </a:prstGeom>
          </p:spPr>
          <p:txBody>
            <a:bodyPr wrap="square">
              <a:spAutoFit/>
            </a:bodyPr>
            <a:lstStyle/>
            <a:p>
              <a:pPr algn="ctr"/>
              <a:r>
                <a:rPr lang="en-US" sz="1600" spc="-1">
                  <a:solidFill>
                    <a:schemeClr val="dk1"/>
                  </a:solidFill>
                  <a:latin typeface="Times New Roman"/>
                </a:rPr>
                <a:t>Sylvie Collin</a:t>
              </a:r>
              <a:endParaRPr lang="en-US" sz="1600" dirty="0"/>
            </a:p>
          </p:txBody>
        </p:sp>
      </p:grpSp>
      <p:sp>
        <p:nvSpPr>
          <p:cNvPr id="55" name="AutoShape 18" descr="Photo Yves Méheust">
            <a:extLst>
              <a:ext uri="{FF2B5EF4-FFF2-40B4-BE49-F238E27FC236}">
                <a16:creationId xmlns:a16="http://schemas.microsoft.com/office/drawing/2014/main" id="{AFFBBCC7-7183-40B6-AA6E-91F0C807F1AB}"/>
              </a:ext>
            </a:extLst>
          </p:cNvPr>
          <p:cNvSpPr>
            <a:spLocks noChangeAspect="1" noChangeArrowheads="1"/>
          </p:cNvSpPr>
          <p:nvPr/>
        </p:nvSpPr>
        <p:spPr bwMode="auto">
          <a:xfrm>
            <a:off x="5600148" y="309278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1039" name="组合 1038">
            <a:extLst>
              <a:ext uri="{FF2B5EF4-FFF2-40B4-BE49-F238E27FC236}">
                <a16:creationId xmlns:a16="http://schemas.microsoft.com/office/drawing/2014/main" id="{67E19FE9-89E7-4745-AC46-0548A0EAB717}"/>
              </a:ext>
            </a:extLst>
          </p:cNvPr>
          <p:cNvGrpSpPr/>
          <p:nvPr/>
        </p:nvGrpSpPr>
        <p:grpSpPr>
          <a:xfrm>
            <a:off x="832258" y="440290"/>
            <a:ext cx="5903066" cy="1680311"/>
            <a:chOff x="-321221" y="-796360"/>
            <a:chExt cx="5903066" cy="1680311"/>
          </a:xfrm>
        </p:grpSpPr>
        <p:pic>
          <p:nvPicPr>
            <p:cNvPr id="8" name="Picture 8" descr="UNIV RENNES - A use case of smart office with Twinsys">
              <a:extLst>
                <a:ext uri="{FF2B5EF4-FFF2-40B4-BE49-F238E27FC236}">
                  <a16:creationId xmlns:a16="http://schemas.microsoft.com/office/drawing/2014/main" id="{C8763A22-3AD5-40D6-AFEC-C4CB4ECF5FD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21221" y="-294018"/>
              <a:ext cx="1359173" cy="61111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组合 1036">
              <a:extLst>
                <a:ext uri="{FF2B5EF4-FFF2-40B4-BE49-F238E27FC236}">
                  <a16:creationId xmlns:a16="http://schemas.microsoft.com/office/drawing/2014/main" id="{02E456E3-929E-49BD-8EC9-FC44B0ECCAB0}"/>
                </a:ext>
              </a:extLst>
            </p:cNvPr>
            <p:cNvGrpSpPr/>
            <p:nvPr/>
          </p:nvGrpSpPr>
          <p:grpSpPr>
            <a:xfrm>
              <a:off x="-252283" y="-796360"/>
              <a:ext cx="5834128" cy="1680311"/>
              <a:chOff x="73810" y="4651906"/>
              <a:chExt cx="5834128" cy="1680311"/>
            </a:xfrm>
          </p:grpSpPr>
          <p:pic>
            <p:nvPicPr>
              <p:cNvPr id="1027" name="图片 1026">
                <a:extLst>
                  <a:ext uri="{FF2B5EF4-FFF2-40B4-BE49-F238E27FC236}">
                    <a16:creationId xmlns:a16="http://schemas.microsoft.com/office/drawing/2014/main" id="{80E75D60-10A4-4E20-A87E-A9A1D3794B0E}"/>
                  </a:ext>
                </a:extLst>
              </p:cNvPr>
              <p:cNvPicPr>
                <a:picLocks noChangeAspect="1"/>
              </p:cNvPicPr>
              <p:nvPr/>
            </p:nvPicPr>
            <p:blipFill rotWithShape="1">
              <a:blip r:embed="rId12"/>
              <a:srcRect l="10657" b="7267"/>
              <a:stretch/>
            </p:blipFill>
            <p:spPr>
              <a:xfrm>
                <a:off x="3749446" y="4716905"/>
                <a:ext cx="79039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p:spPr>
          </p:pic>
          <p:pic>
            <p:nvPicPr>
              <p:cNvPr id="7" name="Picture 2" descr="Accueil - Géosciences Rennes">
                <a:extLst>
                  <a:ext uri="{FF2B5EF4-FFF2-40B4-BE49-F238E27FC236}">
                    <a16:creationId xmlns:a16="http://schemas.microsoft.com/office/drawing/2014/main" id="{A580511B-931D-4088-A652-F761BB780AE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3810" y="4651906"/>
                <a:ext cx="1171769" cy="394556"/>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2">
                <a:extLst>
                  <a:ext uri="{FF2B5EF4-FFF2-40B4-BE49-F238E27FC236}">
                    <a16:creationId xmlns:a16="http://schemas.microsoft.com/office/drawing/2014/main" id="{B85534D2-3482-4AFD-B02C-E522F6DCDB30}"/>
                  </a:ext>
                </a:extLst>
              </p:cNvPr>
              <p:cNvSpPr txBox="1"/>
              <p:nvPr/>
            </p:nvSpPr>
            <p:spPr>
              <a:xfrm>
                <a:off x="1366282" y="6024440"/>
                <a:ext cx="1208854" cy="307777"/>
              </a:xfrm>
              <a:prstGeom prst="rect">
                <a:avLst/>
              </a:prstGeom>
              <a:noFill/>
            </p:spPr>
            <p:txBody>
              <a:bodyPr wrap="square" rtlCol="0">
                <a:spAutoFit/>
              </a:bodyPr>
              <a:lstStyle/>
              <a:p>
                <a:r>
                  <a:rPr lang="en-US" altLang="zh-CN" sz="1400" dirty="0">
                    <a:latin typeface="Times New Roman" panose="02020603050405020304" pitchFamily="18" charset="0"/>
                    <a:cs typeface="Times New Roman" panose="02020603050405020304" pitchFamily="18" charset="0"/>
                  </a:rPr>
                  <a:t>(Supervisor</a:t>
                </a:r>
                <a:r>
                  <a:rPr lang="en-US" altLang="zh-CN" sz="1400" dirty="0">
                    <a:latin typeface="Times New Roman" panose="02020603050405020304" pitchFamily="18" charset="0"/>
                    <a:cs typeface="Times New Roman" panose="02020603050405020304" pitchFamily="18" charset="0"/>
                    <a:sym typeface="Wingdings" panose="05000000000000000000" pitchFamily="2" charset="2"/>
                  </a:rPr>
                  <a:t>)</a:t>
                </a:r>
                <a:endParaRPr lang="en-SE" sz="1400" dirty="0">
                  <a:latin typeface="Times New Roman" panose="02020603050405020304" pitchFamily="18" charset="0"/>
                  <a:cs typeface="Times New Roman" panose="02020603050405020304" pitchFamily="18" charset="0"/>
                </a:endParaRPr>
              </a:p>
            </p:txBody>
          </p:sp>
          <p:sp>
            <p:nvSpPr>
              <p:cNvPr id="57" name="矩形 56">
                <a:extLst>
                  <a:ext uri="{FF2B5EF4-FFF2-40B4-BE49-F238E27FC236}">
                    <a16:creationId xmlns:a16="http://schemas.microsoft.com/office/drawing/2014/main" id="{B8ED4717-46A3-48C4-8660-0B726FF2A45E}"/>
                  </a:ext>
                </a:extLst>
              </p:cNvPr>
              <p:cNvSpPr/>
              <p:nvPr/>
            </p:nvSpPr>
            <p:spPr>
              <a:xfrm>
                <a:off x="1366282" y="5513236"/>
                <a:ext cx="1063285" cy="584775"/>
              </a:xfrm>
              <a:prstGeom prst="rect">
                <a:avLst/>
              </a:prstGeom>
            </p:spPr>
            <p:txBody>
              <a:bodyPr wrap="square">
                <a:spAutoFit/>
              </a:bodyPr>
              <a:lstStyle/>
              <a:p>
                <a:pPr algn="ctr"/>
                <a:r>
                  <a:rPr lang="en-US" sz="1600" spc="-1" dirty="0">
                    <a:solidFill>
                      <a:schemeClr val="dk1"/>
                    </a:solidFill>
                    <a:latin typeface="Times New Roman"/>
                  </a:rPr>
                  <a:t>Yves </a:t>
                </a:r>
                <a:r>
                  <a:rPr lang="en-US" sz="1600" spc="-1" dirty="0" err="1">
                    <a:solidFill>
                      <a:schemeClr val="dk1"/>
                    </a:solidFill>
                    <a:latin typeface="Times New Roman"/>
                  </a:rPr>
                  <a:t>Méheust</a:t>
                </a:r>
                <a:endParaRPr lang="en-US" sz="1600" dirty="0"/>
              </a:p>
            </p:txBody>
          </p:sp>
          <p:pic>
            <p:nvPicPr>
              <p:cNvPr id="1046" name="Picture 22" descr="Yves MEHEUST. Crédits Université de Rennes">
                <a:extLst>
                  <a:ext uri="{FF2B5EF4-FFF2-40B4-BE49-F238E27FC236}">
                    <a16:creationId xmlns:a16="http://schemas.microsoft.com/office/drawing/2014/main" id="{2CB3A2A2-95E7-4D24-994E-6CF8CAD18727}"/>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48689" t="23824" r="32130" b="41082"/>
              <a:stretch/>
            </p:blipFill>
            <p:spPr bwMode="auto">
              <a:xfrm>
                <a:off x="1516070" y="4716905"/>
                <a:ext cx="769582"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2" name="图片 61">
                <a:extLst>
                  <a:ext uri="{FF2B5EF4-FFF2-40B4-BE49-F238E27FC236}">
                    <a16:creationId xmlns:a16="http://schemas.microsoft.com/office/drawing/2014/main" id="{C12F5D6E-4D32-49C7-AEA9-12855E83802D}"/>
                  </a:ext>
                </a:extLst>
              </p:cNvPr>
              <p:cNvPicPr>
                <a:picLocks noChangeAspect="1"/>
              </p:cNvPicPr>
              <p:nvPr/>
            </p:nvPicPr>
            <p:blipFill>
              <a:blip r:embed="rId15"/>
              <a:stretch>
                <a:fillRect/>
              </a:stretch>
            </p:blipFill>
            <p:spPr>
              <a:xfrm>
                <a:off x="2645617" y="4716905"/>
                <a:ext cx="743864"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p:spPr>
          </p:pic>
          <p:sp>
            <p:nvSpPr>
              <p:cNvPr id="1024" name="矩形 1023">
                <a:extLst>
                  <a:ext uri="{FF2B5EF4-FFF2-40B4-BE49-F238E27FC236}">
                    <a16:creationId xmlns:a16="http://schemas.microsoft.com/office/drawing/2014/main" id="{5B3C4D5B-1728-4D3B-898E-B72210E69F85}"/>
                  </a:ext>
                </a:extLst>
              </p:cNvPr>
              <p:cNvSpPr/>
              <p:nvPr/>
            </p:nvSpPr>
            <p:spPr>
              <a:xfrm>
                <a:off x="2415824" y="5507072"/>
                <a:ext cx="1267716" cy="584775"/>
              </a:xfrm>
              <a:prstGeom prst="rect">
                <a:avLst/>
              </a:prstGeom>
            </p:spPr>
            <p:txBody>
              <a:bodyPr wrap="square">
                <a:spAutoFit/>
              </a:bodyPr>
              <a:lstStyle/>
              <a:p>
                <a:pPr algn="ctr"/>
                <a:r>
                  <a:rPr lang="en-US" sz="1600" spc="-1" dirty="0" err="1">
                    <a:solidFill>
                      <a:schemeClr val="dk1"/>
                    </a:solidFill>
                    <a:latin typeface="Times New Roman"/>
                  </a:rPr>
                  <a:t>Hervé</a:t>
                </a:r>
                <a:r>
                  <a:rPr lang="en-US" sz="1600" spc="-1" dirty="0">
                    <a:solidFill>
                      <a:schemeClr val="dk1"/>
                    </a:solidFill>
                    <a:latin typeface="Times New Roman"/>
                  </a:rPr>
                  <a:t> </a:t>
                </a:r>
                <a:r>
                  <a:rPr lang="en-US" sz="1600" spc="-1" dirty="0" err="1">
                    <a:solidFill>
                      <a:schemeClr val="dk1"/>
                    </a:solidFill>
                    <a:latin typeface="Times New Roman"/>
                  </a:rPr>
                  <a:t>Tabuteau</a:t>
                </a:r>
                <a:endParaRPr lang="en-US" sz="1600" dirty="0"/>
              </a:p>
            </p:txBody>
          </p:sp>
          <p:sp>
            <p:nvSpPr>
              <p:cNvPr id="1029" name="矩形 1028">
                <a:extLst>
                  <a:ext uri="{FF2B5EF4-FFF2-40B4-BE49-F238E27FC236}">
                    <a16:creationId xmlns:a16="http://schemas.microsoft.com/office/drawing/2014/main" id="{6597C067-2102-4F7D-8629-24B3BF1590A1}"/>
                  </a:ext>
                </a:extLst>
              </p:cNvPr>
              <p:cNvSpPr/>
              <p:nvPr/>
            </p:nvSpPr>
            <p:spPr>
              <a:xfrm>
                <a:off x="3585949" y="5554495"/>
                <a:ext cx="1245650" cy="584775"/>
              </a:xfrm>
              <a:prstGeom prst="rect">
                <a:avLst/>
              </a:prstGeom>
            </p:spPr>
            <p:txBody>
              <a:bodyPr wrap="square">
                <a:spAutoFit/>
              </a:bodyPr>
              <a:lstStyle/>
              <a:p>
                <a:pPr algn="ctr"/>
                <a:r>
                  <a:rPr lang="en-US" sz="1600" spc="-1" dirty="0">
                    <a:solidFill>
                      <a:schemeClr val="dk1"/>
                    </a:solidFill>
                    <a:latin typeface="Times New Roman"/>
                  </a:rPr>
                  <a:t>Tanguy Le Borgne</a:t>
                </a:r>
                <a:endParaRPr lang="en-US" sz="1600" dirty="0"/>
              </a:p>
            </p:txBody>
          </p:sp>
          <p:pic>
            <p:nvPicPr>
              <p:cNvPr id="1056" name="Picture 32" descr="Déménagement des serveurs, juillet 2024. Crédits : Annick BATTAIS">
                <a:extLst>
                  <a:ext uri="{FF2B5EF4-FFF2-40B4-BE49-F238E27FC236}">
                    <a16:creationId xmlns:a16="http://schemas.microsoft.com/office/drawing/2014/main" id="{3121A200-A8B4-47D6-B8F5-644435F0F2CF}"/>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3915" t="7380" r="71427" b="53842"/>
              <a:stretch/>
            </p:blipFill>
            <p:spPr bwMode="auto">
              <a:xfrm>
                <a:off x="4899805" y="4716905"/>
                <a:ext cx="797308"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31" name="矩形 1030">
                <a:extLst>
                  <a:ext uri="{FF2B5EF4-FFF2-40B4-BE49-F238E27FC236}">
                    <a16:creationId xmlns:a16="http://schemas.microsoft.com/office/drawing/2014/main" id="{C52FB067-74C0-421F-8BBE-D2984D718F94}"/>
                  </a:ext>
                </a:extLst>
              </p:cNvPr>
              <p:cNvSpPr/>
              <p:nvPr/>
            </p:nvSpPr>
            <p:spPr>
              <a:xfrm>
                <a:off x="4662288" y="5554495"/>
                <a:ext cx="1245650" cy="584775"/>
              </a:xfrm>
              <a:prstGeom prst="rect">
                <a:avLst/>
              </a:prstGeom>
            </p:spPr>
            <p:txBody>
              <a:bodyPr wrap="square">
                <a:spAutoFit/>
              </a:bodyPr>
              <a:lstStyle/>
              <a:p>
                <a:pPr algn="ctr"/>
                <a:r>
                  <a:rPr lang="en-US" sz="1600" spc="-1" dirty="0">
                    <a:solidFill>
                      <a:schemeClr val="dk1"/>
                    </a:solidFill>
                    <a:latin typeface="Times New Roman"/>
                  </a:rPr>
                  <a:t>Dominique </a:t>
                </a:r>
                <a:r>
                  <a:rPr lang="en-US" sz="1600" spc="-1" dirty="0" err="1">
                    <a:solidFill>
                      <a:schemeClr val="dk1"/>
                    </a:solidFill>
                    <a:latin typeface="Times New Roman"/>
                  </a:rPr>
                  <a:t>Bavay</a:t>
                </a:r>
                <a:endParaRPr lang="en-US" sz="1600" spc="-1" dirty="0">
                  <a:solidFill>
                    <a:schemeClr val="dk1"/>
                  </a:solidFill>
                  <a:latin typeface="Times New Roman"/>
                </a:endParaRPr>
              </a:p>
            </p:txBody>
          </p:sp>
        </p:grpSp>
      </p:grpSp>
      <p:grpSp>
        <p:nvGrpSpPr>
          <p:cNvPr id="1041" name="组合 1040">
            <a:extLst>
              <a:ext uri="{FF2B5EF4-FFF2-40B4-BE49-F238E27FC236}">
                <a16:creationId xmlns:a16="http://schemas.microsoft.com/office/drawing/2014/main" id="{00A6B1EA-3A37-479E-AD6B-DD5E52BF6340}"/>
              </a:ext>
            </a:extLst>
          </p:cNvPr>
          <p:cNvGrpSpPr/>
          <p:nvPr/>
        </p:nvGrpSpPr>
        <p:grpSpPr>
          <a:xfrm>
            <a:off x="218504" y="4489539"/>
            <a:ext cx="3565287" cy="1386201"/>
            <a:chOff x="937760" y="1815458"/>
            <a:chExt cx="3565287" cy="1386201"/>
          </a:xfrm>
        </p:grpSpPr>
        <p:pic>
          <p:nvPicPr>
            <p:cNvPr id="51" name="Picture 8" descr="BRGM">
              <a:extLst>
                <a:ext uri="{FF2B5EF4-FFF2-40B4-BE49-F238E27FC236}">
                  <a16:creationId xmlns:a16="http://schemas.microsoft.com/office/drawing/2014/main" id="{F7CE6B78-8CD3-4558-A28F-FC453EA9F21D}"/>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37760" y="2041310"/>
              <a:ext cx="1440721" cy="49104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Pauline Kessouri - BRGM | LinkedIn">
              <a:extLst>
                <a:ext uri="{FF2B5EF4-FFF2-40B4-BE49-F238E27FC236}">
                  <a16:creationId xmlns:a16="http://schemas.microsoft.com/office/drawing/2014/main" id="{191F9BEF-B6E2-42DD-96ED-E4EE955B35B2}"/>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rightnessContrast bright="20000"/>
                      </a14:imgEffect>
                    </a14:imgLayer>
                  </a14:imgProps>
                </a:ext>
                <a:ext uri="{28A0092B-C50C-407E-A947-70E740481C1C}">
                  <a14:useLocalDpi xmlns:a14="http://schemas.microsoft.com/office/drawing/2010/main" val="0"/>
                </a:ext>
              </a:extLst>
            </a:blip>
            <a:srcRect l="-2604" t="-1624" r="3856" b="-1"/>
            <a:stretch/>
          </p:blipFill>
          <p:spPr bwMode="auto">
            <a:xfrm>
              <a:off x="2437491" y="1815458"/>
              <a:ext cx="769582"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3" name="矩形 52">
              <a:extLst>
                <a:ext uri="{FF2B5EF4-FFF2-40B4-BE49-F238E27FC236}">
                  <a16:creationId xmlns:a16="http://schemas.microsoft.com/office/drawing/2014/main" id="{96D9F0A6-8141-499D-A236-0E0EB2F3EFC0}"/>
                </a:ext>
              </a:extLst>
            </p:cNvPr>
            <p:cNvSpPr/>
            <p:nvPr/>
          </p:nvSpPr>
          <p:spPr>
            <a:xfrm>
              <a:off x="2308154" y="2596358"/>
              <a:ext cx="1035486" cy="584775"/>
            </a:xfrm>
            <a:prstGeom prst="rect">
              <a:avLst/>
            </a:prstGeom>
          </p:spPr>
          <p:txBody>
            <a:bodyPr wrap="square">
              <a:spAutoFit/>
            </a:bodyPr>
            <a:lstStyle/>
            <a:p>
              <a:pPr algn="ctr"/>
              <a:r>
                <a:rPr lang="en-US" altLang="zh-CN" sz="1600" spc="-1" dirty="0">
                  <a:solidFill>
                    <a:schemeClr val="dk1"/>
                  </a:solidFill>
                  <a:latin typeface="Times New Roman"/>
                </a:rPr>
                <a:t>Pauline </a:t>
              </a:r>
              <a:r>
                <a:rPr lang="en-US" altLang="zh-CN" sz="1600" spc="-1" dirty="0" err="1">
                  <a:solidFill>
                    <a:schemeClr val="dk1"/>
                  </a:solidFill>
                  <a:latin typeface="Times New Roman"/>
                </a:rPr>
                <a:t>Kessouri</a:t>
              </a:r>
              <a:endParaRPr lang="en-US" sz="1600" dirty="0"/>
            </a:p>
          </p:txBody>
        </p:sp>
        <p:pic>
          <p:nvPicPr>
            <p:cNvPr id="1040" name="Picture 16" descr="Philippe Leroy - BRGM | LinkedIn">
              <a:extLst>
                <a:ext uri="{FF2B5EF4-FFF2-40B4-BE49-F238E27FC236}">
                  <a16:creationId xmlns:a16="http://schemas.microsoft.com/office/drawing/2014/main" id="{243A2AB6-4B5F-49E3-BC8B-0366E98D0575}"/>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13582" t="12339"/>
            <a:stretch/>
          </p:blipFill>
          <p:spPr bwMode="auto">
            <a:xfrm>
              <a:off x="3542750" y="1824884"/>
              <a:ext cx="780780" cy="792000"/>
            </a:xfrm>
            <a:prstGeom prst="ellipse">
              <a:avLst/>
            </a:prstGeom>
            <a:ln w="19050" cap="rnd">
              <a:solidFill>
                <a:schemeClr val="tx1"/>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35" name="矩形 1034">
              <a:extLst>
                <a:ext uri="{FF2B5EF4-FFF2-40B4-BE49-F238E27FC236}">
                  <a16:creationId xmlns:a16="http://schemas.microsoft.com/office/drawing/2014/main" id="{E2A011DA-2C56-46C4-B604-C2A9DB504A0D}"/>
                </a:ext>
              </a:extLst>
            </p:cNvPr>
            <p:cNvSpPr/>
            <p:nvPr/>
          </p:nvSpPr>
          <p:spPr>
            <a:xfrm>
              <a:off x="3389161" y="2616884"/>
              <a:ext cx="1113886" cy="584775"/>
            </a:xfrm>
            <a:prstGeom prst="rect">
              <a:avLst/>
            </a:prstGeom>
          </p:spPr>
          <p:txBody>
            <a:bodyPr wrap="square">
              <a:spAutoFit/>
            </a:bodyPr>
            <a:lstStyle/>
            <a:p>
              <a:pPr algn="ctr"/>
              <a:r>
                <a:rPr lang="en-US" sz="1600" spc="-1" dirty="0">
                  <a:solidFill>
                    <a:schemeClr val="dk1"/>
                  </a:solidFill>
                  <a:latin typeface="Times New Roman"/>
                </a:rPr>
                <a:t>Philippe Leroy </a:t>
              </a:r>
              <a:endParaRPr lang="en-US" sz="1600" dirty="0"/>
            </a:p>
          </p:txBody>
        </p:sp>
      </p:grpSp>
      <p:sp>
        <p:nvSpPr>
          <p:cNvPr id="91" name="矩形 90">
            <a:extLst>
              <a:ext uri="{FF2B5EF4-FFF2-40B4-BE49-F238E27FC236}">
                <a16:creationId xmlns:a16="http://schemas.microsoft.com/office/drawing/2014/main" id="{6F8D0700-57CA-44D8-B657-F6F95CFEF3B1}"/>
              </a:ext>
            </a:extLst>
          </p:cNvPr>
          <p:cNvSpPr/>
          <p:nvPr/>
        </p:nvSpPr>
        <p:spPr>
          <a:xfrm>
            <a:off x="5778811" y="2812187"/>
            <a:ext cx="1322164" cy="646331"/>
          </a:xfrm>
          <a:prstGeom prst="rect">
            <a:avLst/>
          </a:prstGeom>
        </p:spPr>
        <p:txBody>
          <a:bodyPr wrap="square">
            <a:spAutoFit/>
          </a:bodyPr>
          <a:lstStyle/>
          <a:p>
            <a:pPr algn="ctr"/>
            <a:r>
              <a:rPr lang="en-US" sz="3600" spc="-1" dirty="0">
                <a:solidFill>
                  <a:srgbClr val="DD9A26"/>
                </a:solidFill>
                <a:latin typeface="Adobe Gothic Std B" panose="020B0800000000000000" pitchFamily="34" charset="-128"/>
                <a:ea typeface="Adobe Gothic Std B" panose="020B0800000000000000" pitchFamily="34" charset="-128"/>
              </a:rPr>
              <a:t>Q &amp;A</a:t>
            </a:r>
            <a:endParaRPr lang="en-US" sz="3600" dirty="0">
              <a:solidFill>
                <a:srgbClr val="DD9A26"/>
              </a:solidFill>
              <a:latin typeface="Adobe Gothic Std B" panose="020B0800000000000000" pitchFamily="34" charset="-128"/>
              <a:ea typeface="Adobe Gothic Std B" panose="020B0800000000000000" pitchFamily="34" charset="-128"/>
            </a:endParaRPr>
          </a:p>
        </p:txBody>
      </p:sp>
      <p:sp>
        <p:nvSpPr>
          <p:cNvPr id="5" name="矩形 4">
            <a:extLst>
              <a:ext uri="{FF2B5EF4-FFF2-40B4-BE49-F238E27FC236}">
                <a16:creationId xmlns:a16="http://schemas.microsoft.com/office/drawing/2014/main" id="{7A9C284F-CA58-44F9-B796-B1BA8016747F}"/>
              </a:ext>
            </a:extLst>
          </p:cNvPr>
          <p:cNvSpPr/>
          <p:nvPr/>
        </p:nvSpPr>
        <p:spPr>
          <a:xfrm>
            <a:off x="4591598" y="4136030"/>
            <a:ext cx="2930977" cy="369332"/>
          </a:xfrm>
          <a:prstGeom prst="rect">
            <a:avLst/>
          </a:prstGeom>
        </p:spPr>
        <p:txBody>
          <a:bodyPr wrap="square">
            <a:spAutoFit/>
          </a:bodyPr>
          <a:lstStyle/>
          <a:p>
            <a:r>
              <a:rPr lang="en-US" spc="-1" dirty="0">
                <a:solidFill>
                  <a:schemeClr val="dk1"/>
                </a:solidFill>
                <a:latin typeface="Times New Roman"/>
              </a:rPr>
              <a:t>METIS,</a:t>
            </a:r>
            <a:r>
              <a:rPr lang="zh-CN" altLang="en-US" spc="-1" dirty="0">
                <a:solidFill>
                  <a:schemeClr val="dk1"/>
                </a:solidFill>
                <a:latin typeface="Times New Roman"/>
              </a:rPr>
              <a:t> </a:t>
            </a:r>
            <a:r>
              <a:rPr lang="en-US" spc="-1" dirty="0">
                <a:solidFill>
                  <a:schemeClr val="dk1"/>
                </a:solidFill>
                <a:latin typeface="Times New Roman"/>
              </a:rPr>
              <a:t>Sorbonne University</a:t>
            </a:r>
            <a:endParaRPr lang="en-US" dirty="0"/>
          </a:p>
        </p:txBody>
      </p:sp>
      <p:sp>
        <p:nvSpPr>
          <p:cNvPr id="6" name="矩形 5">
            <a:extLst>
              <a:ext uri="{FF2B5EF4-FFF2-40B4-BE49-F238E27FC236}">
                <a16:creationId xmlns:a16="http://schemas.microsoft.com/office/drawing/2014/main" id="{B34A391A-8115-499E-8396-09CC5B0E9975}"/>
              </a:ext>
            </a:extLst>
          </p:cNvPr>
          <p:cNvSpPr/>
          <p:nvPr/>
        </p:nvSpPr>
        <p:spPr>
          <a:xfrm>
            <a:off x="1743058" y="4123262"/>
            <a:ext cx="1606594" cy="369332"/>
          </a:xfrm>
          <a:prstGeom prst="rect">
            <a:avLst/>
          </a:prstGeom>
        </p:spPr>
        <p:txBody>
          <a:bodyPr wrap="none">
            <a:spAutoFit/>
          </a:bodyPr>
          <a:lstStyle/>
          <a:p>
            <a:r>
              <a:rPr lang="en-US" spc="-1" dirty="0">
                <a:solidFill>
                  <a:schemeClr val="dk1"/>
                </a:solidFill>
                <a:latin typeface="Times New Roman"/>
              </a:rPr>
              <a:t>BGRM, France</a:t>
            </a:r>
            <a:endParaRPr lang="en-US" dirty="0"/>
          </a:p>
        </p:txBody>
      </p:sp>
      <p:sp>
        <p:nvSpPr>
          <p:cNvPr id="9" name="矩形 8">
            <a:extLst>
              <a:ext uri="{FF2B5EF4-FFF2-40B4-BE49-F238E27FC236}">
                <a16:creationId xmlns:a16="http://schemas.microsoft.com/office/drawing/2014/main" id="{C0F6D45F-1095-477E-BA85-6F9548EF14B5}"/>
              </a:ext>
            </a:extLst>
          </p:cNvPr>
          <p:cNvSpPr/>
          <p:nvPr/>
        </p:nvSpPr>
        <p:spPr>
          <a:xfrm>
            <a:off x="2995161" y="75028"/>
            <a:ext cx="2886944" cy="369332"/>
          </a:xfrm>
          <a:prstGeom prst="rect">
            <a:avLst/>
          </a:prstGeom>
        </p:spPr>
        <p:txBody>
          <a:bodyPr wrap="none">
            <a:spAutoFit/>
          </a:bodyPr>
          <a:lstStyle/>
          <a:p>
            <a:r>
              <a:rPr lang="en-US" spc="-1" dirty="0">
                <a:solidFill>
                  <a:schemeClr val="dk1"/>
                </a:solidFill>
                <a:latin typeface="Times New Roman"/>
              </a:rPr>
              <a:t>University of Rennes, France</a:t>
            </a:r>
            <a:endParaRPr lang="en-US" dirty="0"/>
          </a:p>
        </p:txBody>
      </p:sp>
      <p:sp>
        <p:nvSpPr>
          <p:cNvPr id="42" name="矩形 41">
            <a:extLst>
              <a:ext uri="{FF2B5EF4-FFF2-40B4-BE49-F238E27FC236}">
                <a16:creationId xmlns:a16="http://schemas.microsoft.com/office/drawing/2014/main" id="{173BDD40-2F71-4C24-A804-17E61415B534}"/>
              </a:ext>
            </a:extLst>
          </p:cNvPr>
          <p:cNvSpPr/>
          <p:nvPr/>
        </p:nvSpPr>
        <p:spPr>
          <a:xfrm>
            <a:off x="9415873" y="6548198"/>
            <a:ext cx="1267716" cy="338554"/>
          </a:xfrm>
          <a:prstGeom prst="rect">
            <a:avLst/>
          </a:prstGeom>
        </p:spPr>
        <p:txBody>
          <a:bodyPr wrap="square">
            <a:spAutoFit/>
          </a:bodyPr>
          <a:lstStyle/>
          <a:p>
            <a:pPr algn="ctr"/>
            <a:r>
              <a:rPr lang="en-US" altLang="zh-CN" sz="1600" spc="-1" dirty="0">
                <a:solidFill>
                  <a:schemeClr val="tx1">
                    <a:lumMod val="50000"/>
                    <a:lumOff val="50000"/>
                  </a:schemeClr>
                </a:solidFill>
                <a:latin typeface="Bahnschrift SemiLight SemiConde" panose="020B0502040204020203" pitchFamily="34" charset="0"/>
              </a:rPr>
              <a:t>Rennes</a:t>
            </a:r>
            <a:endParaRPr lang="en-US" sz="1600" dirty="0">
              <a:solidFill>
                <a:schemeClr val="tx1">
                  <a:lumMod val="50000"/>
                  <a:lumOff val="50000"/>
                </a:schemeClr>
              </a:solidFill>
              <a:latin typeface="Bahnschrift SemiLight SemiConde" panose="020B0502040204020203" pitchFamily="34" charset="0"/>
            </a:endParaRPr>
          </a:p>
        </p:txBody>
      </p:sp>
    </p:spTree>
    <p:extLst>
      <p:ext uri="{BB962C8B-B14F-4D97-AF65-F5344CB8AC3E}">
        <p14:creationId xmlns:p14="http://schemas.microsoft.com/office/powerpoint/2010/main" val="211849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extBox 16">
            <a:extLst>
              <a:ext uri="{FF2B5EF4-FFF2-40B4-BE49-F238E27FC236}">
                <a16:creationId xmlns:a16="http://schemas.microsoft.com/office/drawing/2014/main" id="{0CE98E1B-B1AD-0E51-1D3F-0890B102E6DC}"/>
              </a:ext>
            </a:extLst>
          </p:cNvPr>
          <p:cNvSpPr txBox="1"/>
          <p:nvPr/>
        </p:nvSpPr>
        <p:spPr>
          <a:xfrm>
            <a:off x="4322308" y="5113917"/>
            <a:ext cx="3912321" cy="400110"/>
          </a:xfrm>
          <a:prstGeom prst="rect">
            <a:avLst/>
          </a:prstGeom>
          <a:noFill/>
        </p:spPr>
        <p:txBody>
          <a:bodyPr wrap="square" rtlCol="0">
            <a:spAutoFit/>
          </a:bodyPr>
          <a:lstStyle/>
          <a:p>
            <a:r>
              <a:rPr lang="en-US" altLang="zh-CN" sz="2000" dirty="0">
                <a:latin typeface="Times New Roman" panose="02020603050405020304" pitchFamily="18" charset="0"/>
                <a:ea typeface="Calibri" panose="020F0502020204030204" pitchFamily="34" charset="0"/>
                <a:cs typeface="Times New Roman" panose="02020603050405020304" pitchFamily="18" charset="0"/>
              </a:rPr>
              <a:t>RW has a stronger biodegradability</a:t>
            </a:r>
          </a:p>
        </p:txBody>
      </p:sp>
      <p:graphicFrame>
        <p:nvGraphicFramePr>
          <p:cNvPr id="71" name="图表 70">
            <a:extLst>
              <a:ext uri="{FF2B5EF4-FFF2-40B4-BE49-F238E27FC236}">
                <a16:creationId xmlns:a16="http://schemas.microsoft.com/office/drawing/2014/main" id="{A575F9E5-3D59-4948-A686-F24FB98A92B1}"/>
              </a:ext>
            </a:extLst>
          </p:cNvPr>
          <p:cNvGraphicFramePr>
            <a:graphicFrameLocks/>
          </p:cNvGraphicFramePr>
          <p:nvPr>
            <p:extLst>
              <p:ext uri="{D42A27DB-BD31-4B8C-83A1-F6EECF244321}">
                <p14:modId xmlns:p14="http://schemas.microsoft.com/office/powerpoint/2010/main" val="1368670809"/>
              </p:ext>
            </p:extLst>
          </p:nvPr>
        </p:nvGraphicFramePr>
        <p:xfrm>
          <a:off x="3606167" y="1170821"/>
          <a:ext cx="5159473" cy="3830847"/>
        </p:xfrm>
        <a:graphic>
          <a:graphicData uri="http://schemas.openxmlformats.org/drawingml/2006/chart">
            <c:chart xmlns:c="http://schemas.openxmlformats.org/drawingml/2006/chart" xmlns:r="http://schemas.openxmlformats.org/officeDocument/2006/relationships" r:id="rId2"/>
          </a:graphicData>
        </a:graphic>
      </p:graphicFrame>
      <p:sp>
        <p:nvSpPr>
          <p:cNvPr id="13" name="矩形 12">
            <a:extLst>
              <a:ext uri="{FF2B5EF4-FFF2-40B4-BE49-F238E27FC236}">
                <a16:creationId xmlns:a16="http://schemas.microsoft.com/office/drawing/2014/main" id="{70EE9040-EA51-40B9-AF33-C6C510E03874}"/>
              </a:ext>
            </a:extLst>
          </p:cNvPr>
          <p:cNvSpPr/>
          <p:nvPr/>
        </p:nvSpPr>
        <p:spPr>
          <a:xfrm>
            <a:off x="5564271" y="2289736"/>
            <a:ext cx="996372" cy="646331"/>
          </a:xfrm>
          <a:prstGeom prst="rect">
            <a:avLst/>
          </a:prstGeom>
        </p:spPr>
        <p:txBody>
          <a:bodyPr wrap="square">
            <a:spAutoFit/>
          </a:bodyPr>
          <a:lstStyle/>
          <a:p>
            <a:r>
              <a:rPr lang="en-US" altLang="zh-CN" dirty="0">
                <a:latin typeface="Times New Roman" panose="02020603050405020304" pitchFamily="18" charset="0"/>
                <a:ea typeface="Calibri" panose="020F0502020204030204" pitchFamily="34" charset="0"/>
                <a:cs typeface="Times New Roman" panose="02020603050405020304" pitchFamily="18" charset="0"/>
              </a:rPr>
              <a:t>Bacteria grow</a:t>
            </a:r>
            <a:endParaRPr lang="en-US" dirty="0"/>
          </a:p>
        </p:txBody>
      </p:sp>
      <p:cxnSp>
        <p:nvCxnSpPr>
          <p:cNvPr id="19" name="直接箭头连接符 18">
            <a:extLst>
              <a:ext uri="{FF2B5EF4-FFF2-40B4-BE49-F238E27FC236}">
                <a16:creationId xmlns:a16="http://schemas.microsoft.com/office/drawing/2014/main" id="{72AAA938-AC49-4DB8-9031-9A4BEA533114}"/>
              </a:ext>
            </a:extLst>
          </p:cNvPr>
          <p:cNvCxnSpPr/>
          <p:nvPr/>
        </p:nvCxnSpPr>
        <p:spPr>
          <a:xfrm flipV="1">
            <a:off x="5126090" y="2095466"/>
            <a:ext cx="742950" cy="723337"/>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2" name="直接箭头连接符 71">
            <a:extLst>
              <a:ext uri="{FF2B5EF4-FFF2-40B4-BE49-F238E27FC236}">
                <a16:creationId xmlns:a16="http://schemas.microsoft.com/office/drawing/2014/main" id="{22FDC686-97BB-46B7-BA03-F57FE34AC5E4}"/>
              </a:ext>
            </a:extLst>
          </p:cNvPr>
          <p:cNvCxnSpPr>
            <a:cxnSpLocks/>
          </p:cNvCxnSpPr>
          <p:nvPr/>
        </p:nvCxnSpPr>
        <p:spPr>
          <a:xfrm flipH="1">
            <a:off x="5564272" y="3841350"/>
            <a:ext cx="498185" cy="481731"/>
          </a:xfrm>
          <a:prstGeom prst="straightConnector1">
            <a:avLst/>
          </a:prstGeom>
          <a:ln w="25400">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73" name="矩形 72">
            <a:extLst>
              <a:ext uri="{FF2B5EF4-FFF2-40B4-BE49-F238E27FC236}">
                <a16:creationId xmlns:a16="http://schemas.microsoft.com/office/drawing/2014/main" id="{71460EBA-B64D-408A-A110-8552F7BCAC44}"/>
              </a:ext>
            </a:extLst>
          </p:cNvPr>
          <p:cNvSpPr/>
          <p:nvPr/>
        </p:nvSpPr>
        <p:spPr>
          <a:xfrm>
            <a:off x="6021616" y="3298414"/>
            <a:ext cx="2172172" cy="923330"/>
          </a:xfrm>
          <a:prstGeom prst="rect">
            <a:avLst/>
          </a:prstGeom>
        </p:spPr>
        <p:txBody>
          <a:bodyPr wrap="square">
            <a:spAutoFit/>
          </a:bodyPr>
          <a:lstStyle/>
          <a:p>
            <a:r>
              <a:rPr lang="en-US" altLang="zh-CN"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Toluene was completely degraded after 21 hours</a:t>
            </a:r>
            <a:endParaRPr lang="en-US" dirty="0">
              <a:solidFill>
                <a:srgbClr val="FF0000"/>
              </a:solidFill>
            </a:endParaRPr>
          </a:p>
        </p:txBody>
      </p:sp>
      <p:sp>
        <p:nvSpPr>
          <p:cNvPr id="75" name="TextBox 16">
            <a:extLst>
              <a:ext uri="{FF2B5EF4-FFF2-40B4-BE49-F238E27FC236}">
                <a16:creationId xmlns:a16="http://schemas.microsoft.com/office/drawing/2014/main" id="{13A0E7B8-FBA6-410C-B1E6-382C42AF7022}"/>
              </a:ext>
            </a:extLst>
          </p:cNvPr>
          <p:cNvSpPr txBox="1"/>
          <p:nvPr/>
        </p:nvSpPr>
        <p:spPr>
          <a:xfrm>
            <a:off x="4322308" y="898228"/>
            <a:ext cx="3954520" cy="400110"/>
          </a:xfrm>
          <a:prstGeom prst="rect">
            <a:avLst/>
          </a:prstGeom>
          <a:noFill/>
        </p:spPr>
        <p:txBody>
          <a:bodyPr wrap="square" rtlCol="0">
            <a:spAutoFit/>
          </a:bodyPr>
          <a:lstStyle/>
          <a:p>
            <a:r>
              <a:rPr lang="en-US" altLang="zh-CN" sz="2000" dirty="0">
                <a:latin typeface="Times New Roman" panose="02020603050405020304" pitchFamily="18" charset="0"/>
                <a:ea typeface="Calibri" panose="020F0502020204030204" pitchFamily="34" charset="0"/>
                <a:cs typeface="Times New Roman" panose="02020603050405020304" pitchFamily="18" charset="0"/>
              </a:rPr>
              <a:t>Bacteria growth and biodegradation</a:t>
            </a:r>
          </a:p>
        </p:txBody>
      </p:sp>
    </p:spTree>
    <p:extLst>
      <p:ext uri="{BB962C8B-B14F-4D97-AF65-F5344CB8AC3E}">
        <p14:creationId xmlns:p14="http://schemas.microsoft.com/office/powerpoint/2010/main" val="3996948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D6DE70B-42C7-49AC-A9F4-8E3FF0453B2F}"/>
                  </a:ext>
                </a:extLst>
              </p:cNvPr>
              <p:cNvSpPr txBox="1"/>
              <p:nvPr/>
            </p:nvSpPr>
            <p:spPr>
              <a:xfrm>
                <a:off x="1690047" y="4612258"/>
                <a:ext cx="1861791" cy="52668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𝑑𝐶</m:t>
                          </m:r>
                        </m:num>
                        <m:den>
                          <m:r>
                            <a:rPr lang="en-US" altLang="zh-CN" b="0" i="1" smtClean="0">
                              <a:latin typeface="Cambria Math" panose="02040503050406030204" pitchFamily="18" charset="0"/>
                            </a:rPr>
                            <m:t>𝑑𝑥</m:t>
                          </m:r>
                        </m:den>
                      </m:f>
                    </m:oMath>
                  </m:oMathPara>
                </a14:m>
                <a:endParaRPr lang="en-US" i="1" dirty="0"/>
              </a:p>
            </p:txBody>
          </p:sp>
        </mc:Choice>
        <mc:Fallback xmlns="">
          <p:sp>
            <p:nvSpPr>
              <p:cNvPr id="4" name="TextBox 3">
                <a:extLst>
                  <a:ext uri="{FF2B5EF4-FFF2-40B4-BE49-F238E27FC236}">
                    <a16:creationId xmlns:a16="http://schemas.microsoft.com/office/drawing/2014/main" id="{6D6DE70B-42C7-49AC-A9F4-8E3FF0453B2F}"/>
                  </a:ext>
                </a:extLst>
              </p:cNvPr>
              <p:cNvSpPr txBox="1">
                <a:spLocks noRot="1" noChangeAspect="1" noMove="1" noResize="1" noEditPoints="1" noAdjustHandles="1" noChangeArrowheads="1" noChangeShapeType="1" noTextEdit="1"/>
              </p:cNvSpPr>
              <p:nvPr/>
            </p:nvSpPr>
            <p:spPr>
              <a:xfrm>
                <a:off x="1690047" y="4612258"/>
                <a:ext cx="1861791" cy="526683"/>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Rectangle 5">
                <a:extLst>
                  <a:ext uri="{FF2B5EF4-FFF2-40B4-BE49-F238E27FC236}">
                    <a16:creationId xmlns:a16="http://schemas.microsoft.com/office/drawing/2014/main" id="{1CC91257-9834-49DA-A066-28711EA890AF}"/>
                  </a:ext>
                </a:extLst>
              </p:cNvPr>
              <p:cNvSpPr/>
              <p:nvPr/>
            </p:nvSpPr>
            <p:spPr>
              <a:xfrm>
                <a:off x="1771538" y="5378968"/>
                <a:ext cx="4000390" cy="6650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𝑑𝑉</m:t>
                          </m:r>
                        </m:num>
                        <m:den>
                          <m:r>
                            <a:rPr lang="en-US" altLang="zh-CN" b="0" i="1" smtClean="0">
                              <a:latin typeface="Cambria Math" panose="02040503050406030204" pitchFamily="18" charset="0"/>
                            </a:rPr>
                            <m:t>𝑑𝑡</m:t>
                          </m:r>
                        </m:den>
                      </m:f>
                      <m:f>
                        <m:fPr>
                          <m:ctrlPr>
                            <a:rPr lang="en-US" altLang="zh-CN" b="0" i="1" smtClean="0">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altLang="zh-CN" b="0" i="1" smtClean="0">
                                  <a:latin typeface="Cambria Math" panose="02040503050406030204" pitchFamily="18" charset="0"/>
                                </a:rPr>
                              </m:ctrlPr>
                            </m:sSubPr>
                            <m:e>
                              <m:r>
                                <a:rPr lang="en-US" altLang="zh-CN" b="0" i="1" smtClean="0">
                                  <a:latin typeface="Cambria Math" panose="02040503050406030204" pitchFamily="18" charset="0"/>
                                </a:rPr>
                                <m:t>𝐴</m:t>
                              </m:r>
                            </m:e>
                            <m:sub>
                              <m:r>
                                <a:rPr lang="en-US" altLang="zh-CN" b="0" i="1" smtClean="0">
                                  <a:latin typeface="Cambria Math" panose="02040503050406030204" pitchFamily="18" charset="0"/>
                                </a:rPr>
                                <m:t>𝑠</m:t>
                              </m:r>
                            </m:sub>
                          </m:sSub>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b="0" i="1" smtClean="0">
                                  <a:latin typeface="Cambria Math" panose="02040503050406030204" pitchFamily="18" charset="0"/>
                                </a:rPr>
                                <m:t>𝑠</m:t>
                              </m:r>
                            </m:sub>
                          </m:sSub>
                        </m:den>
                      </m:f>
                    </m:oMath>
                  </m:oMathPara>
                </a14:m>
                <a:endParaRPr lang="en-US" dirty="0"/>
              </a:p>
            </p:txBody>
          </p:sp>
        </mc:Choice>
        <mc:Fallback xmlns="">
          <p:sp>
            <p:nvSpPr>
              <p:cNvPr id="5" name="Rectangle 5">
                <a:extLst>
                  <a:ext uri="{FF2B5EF4-FFF2-40B4-BE49-F238E27FC236}">
                    <a16:creationId xmlns:a16="http://schemas.microsoft.com/office/drawing/2014/main" id="{1CC91257-9834-49DA-A066-28711EA890AF}"/>
                  </a:ext>
                </a:extLst>
              </p:cNvPr>
              <p:cNvSpPr>
                <a:spLocks noRot="1" noChangeAspect="1" noMove="1" noResize="1" noEditPoints="1" noAdjustHandles="1" noChangeArrowheads="1" noChangeShapeType="1" noTextEdit="1"/>
              </p:cNvSpPr>
              <p:nvPr/>
            </p:nvSpPr>
            <p:spPr>
              <a:xfrm>
                <a:off x="1771538" y="5378968"/>
                <a:ext cx="4000390" cy="665054"/>
              </a:xfrm>
              <a:prstGeom prst="rect">
                <a:avLst/>
              </a:prstGeom>
              <a:blipFill>
                <a:blip r:embed="rId3"/>
                <a:stretch>
                  <a:fillRect/>
                </a:stretch>
              </a:blipFill>
            </p:spPr>
            <p:txBody>
              <a:bodyPr/>
              <a:lstStyle/>
              <a:p>
                <a:r>
                  <a:rPr lang="en-US">
                    <a:noFill/>
                  </a:rPr>
                  <a:t> </a:t>
                </a:r>
              </a:p>
            </p:txBody>
          </p:sp>
        </mc:Fallback>
      </mc:AlternateContent>
      <p:sp>
        <p:nvSpPr>
          <p:cNvPr id="6" name="Rectangle 63">
            <a:extLst>
              <a:ext uri="{FF2B5EF4-FFF2-40B4-BE49-F238E27FC236}">
                <a16:creationId xmlns:a16="http://schemas.microsoft.com/office/drawing/2014/main" id="{13D74BBC-DD4F-4137-829E-D64E1F15FF1E}"/>
              </a:ext>
            </a:extLst>
          </p:cNvPr>
          <p:cNvSpPr/>
          <p:nvPr/>
        </p:nvSpPr>
        <p:spPr>
          <a:xfrm>
            <a:off x="215205" y="5237387"/>
            <a:ext cx="1517275" cy="369332"/>
          </a:xfrm>
          <a:prstGeom prst="rect">
            <a:avLst/>
          </a:prstGeom>
        </p:spPr>
        <p:txBody>
          <a:bodyPr wrap="none">
            <a:spAutoFit/>
          </a:bodyPr>
          <a:lstStyle/>
          <a:p>
            <a:r>
              <a:rPr lang="en-US" dirty="0"/>
              <a:t>Interface Flux:</a:t>
            </a:r>
          </a:p>
        </p:txBody>
      </p:sp>
      <mc:AlternateContent xmlns:mc="http://schemas.openxmlformats.org/markup-compatibility/2006" xmlns:a14="http://schemas.microsoft.com/office/drawing/2010/main">
        <mc:Choice Requires="a14">
          <p:sp>
            <p:nvSpPr>
              <p:cNvPr id="7" name="TextBox 4">
                <a:extLst>
                  <a:ext uri="{FF2B5EF4-FFF2-40B4-BE49-F238E27FC236}">
                    <a16:creationId xmlns:a16="http://schemas.microsoft.com/office/drawing/2014/main" id="{479C03CD-CEFA-4227-9D45-7B345E5FA2D7}"/>
                  </a:ext>
                </a:extLst>
              </p:cNvPr>
              <p:cNvSpPr txBox="1"/>
              <p:nvPr/>
            </p:nvSpPr>
            <p:spPr>
              <a:xfrm>
                <a:off x="117704" y="2881882"/>
                <a:ext cx="2012462" cy="57265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b="0" i="1" smtClean="0">
                                  <a:latin typeface="Cambria Math" panose="02040503050406030204" pitchFamily="18" charset="0"/>
                                </a:rPr>
                                <m:t>2</m:t>
                              </m:r>
                            </m:sup>
                          </m:sSup>
                          <m:r>
                            <a:rPr lang="en-US" altLang="zh-CN" b="0" i="1" smtClean="0">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𝑥</m:t>
                              </m:r>
                            </m:e>
                            <m:sup>
                              <m:r>
                                <a:rPr lang="en-US" altLang="zh-CN" b="0" i="1" smtClean="0">
                                  <a:latin typeface="Cambria Math" panose="02040503050406030204" pitchFamily="18" charset="0"/>
                                </a:rPr>
                                <m:t>2</m:t>
                              </m:r>
                            </m:sup>
                          </m:sSup>
                        </m:den>
                      </m:f>
                      <m:r>
                        <a:rPr lang="en-US" altLang="zh-CN" b="0" i="1" smtClean="0">
                          <a:latin typeface="Cambria Math" panose="02040503050406030204" pitchFamily="18" charset="0"/>
                        </a:rPr>
                        <m:t>−</m:t>
                      </m:r>
                      <m:r>
                        <a:rPr lang="en-US" altLang="zh-CN" b="0" i="1" smtClean="0">
                          <a:latin typeface="Cambria Math" panose="02040503050406030204" pitchFamily="18" charset="0"/>
                        </a:rPr>
                        <m:t>𝑘𝐶</m:t>
                      </m:r>
                      <m:r>
                        <a:rPr lang="en-US" altLang="zh-CN" b="0" i="1" smtClean="0">
                          <a:latin typeface="Cambria Math" panose="02040503050406030204" pitchFamily="18" charset="0"/>
                        </a:rPr>
                        <m:t>=0</m:t>
                      </m:r>
                    </m:oMath>
                  </m:oMathPara>
                </a14:m>
                <a:endParaRPr lang="en-US" i="1" dirty="0"/>
              </a:p>
            </p:txBody>
          </p:sp>
        </mc:Choice>
        <mc:Fallback xmlns="">
          <p:sp>
            <p:nvSpPr>
              <p:cNvPr id="7" name="TextBox 4">
                <a:extLst>
                  <a:ext uri="{FF2B5EF4-FFF2-40B4-BE49-F238E27FC236}">
                    <a16:creationId xmlns:a16="http://schemas.microsoft.com/office/drawing/2014/main" id="{479C03CD-CEFA-4227-9D45-7B345E5FA2D7}"/>
                  </a:ext>
                </a:extLst>
              </p:cNvPr>
              <p:cNvSpPr txBox="1">
                <a:spLocks noRot="1" noChangeAspect="1" noMove="1" noResize="1" noEditPoints="1" noAdjustHandles="1" noChangeArrowheads="1" noChangeShapeType="1" noTextEdit="1"/>
              </p:cNvSpPr>
              <p:nvPr/>
            </p:nvSpPr>
            <p:spPr>
              <a:xfrm>
                <a:off x="117704" y="2881882"/>
                <a:ext cx="2012462" cy="572657"/>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Rectangle 6">
                <a:extLst>
                  <a:ext uri="{FF2B5EF4-FFF2-40B4-BE49-F238E27FC236}">
                    <a16:creationId xmlns:a16="http://schemas.microsoft.com/office/drawing/2014/main" id="{684D9A9A-2276-437F-B167-5253595CDD14}"/>
                  </a:ext>
                </a:extLst>
              </p:cNvPr>
              <p:cNvSpPr/>
              <p:nvPr/>
            </p:nvSpPr>
            <p:spPr>
              <a:xfrm>
                <a:off x="737901" y="4052678"/>
                <a:ext cx="1123769"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i="1">
                              <a:solidFill>
                                <a:srgbClr val="B00000"/>
                              </a:solidFill>
                            </a:rPr>
                            <m:t>ℓ</m:t>
                          </m:r>
                        </m:e>
                      </m:d>
                      <m:r>
                        <a:rPr lang="en-US" altLang="zh-CN" b="0" i="1" smtClean="0">
                          <a:solidFill>
                            <a:srgbClr val="B00000"/>
                          </a:solidFill>
                          <a:latin typeface="Cambria Math" panose="02040503050406030204" pitchFamily="18" charset="0"/>
                        </a:rPr>
                        <m:t>=0</m:t>
                      </m:r>
                    </m:oMath>
                  </m:oMathPara>
                </a14:m>
                <a:endParaRPr lang="en-US" dirty="0">
                  <a:solidFill>
                    <a:srgbClr val="B00000"/>
                  </a:solidFill>
                </a:endParaRPr>
              </a:p>
            </p:txBody>
          </p:sp>
        </mc:Choice>
        <mc:Fallback xmlns="">
          <p:sp>
            <p:nvSpPr>
              <p:cNvPr id="8" name="Rectangle 6">
                <a:extLst>
                  <a:ext uri="{FF2B5EF4-FFF2-40B4-BE49-F238E27FC236}">
                    <a16:creationId xmlns:a16="http://schemas.microsoft.com/office/drawing/2014/main" id="{684D9A9A-2276-437F-B167-5253595CDD14}"/>
                  </a:ext>
                </a:extLst>
              </p:cNvPr>
              <p:cNvSpPr>
                <a:spLocks noRot="1" noChangeAspect="1" noMove="1" noResize="1" noEditPoints="1" noAdjustHandles="1" noChangeArrowheads="1" noChangeShapeType="1" noTextEdit="1"/>
              </p:cNvSpPr>
              <p:nvPr/>
            </p:nvSpPr>
            <p:spPr>
              <a:xfrm>
                <a:off x="737901" y="4052678"/>
                <a:ext cx="1123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Rectangle 7">
                <a:extLst>
                  <a:ext uri="{FF2B5EF4-FFF2-40B4-BE49-F238E27FC236}">
                    <a16:creationId xmlns:a16="http://schemas.microsoft.com/office/drawing/2014/main" id="{4C81BD65-1E5C-4D79-AD01-36E577A9F9F7}"/>
                  </a:ext>
                </a:extLst>
              </p:cNvPr>
              <p:cNvSpPr/>
              <p:nvPr/>
            </p:nvSpPr>
            <p:spPr>
              <a:xfrm>
                <a:off x="765258" y="3734191"/>
                <a:ext cx="123136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altLang="zh-CN" b="0" i="0" smtClean="0">
                              <a:solidFill>
                                <a:srgbClr val="B00000"/>
                              </a:solidFill>
                              <a:latin typeface="Cambria Math" panose="02040503050406030204" pitchFamily="18" charset="0"/>
                            </a:rPr>
                            <m:t>0</m:t>
                          </m:r>
                        </m:e>
                      </m:d>
                      <m:r>
                        <a:rPr lang="en-US" altLang="zh-CN" b="0" i="1" smtClean="0">
                          <a:solidFill>
                            <a:srgbClr val="B00000"/>
                          </a:solidFill>
                          <a:latin typeface="Cambria Math" panose="02040503050406030204" pitchFamily="18" charset="0"/>
                        </a:rPr>
                        <m:t>=</m:t>
                      </m:r>
                      <m:sSub>
                        <m:sSubPr>
                          <m:ctrlPr>
                            <a:rPr lang="en-US" altLang="zh-CN" b="0" i="1" smtClean="0">
                              <a:solidFill>
                                <a:srgbClr val="B00000"/>
                              </a:solidFill>
                              <a:latin typeface="Cambria Math" panose="02040503050406030204" pitchFamily="18" charset="0"/>
                            </a:rPr>
                          </m:ctrlPr>
                        </m:sSubPr>
                        <m:e>
                          <m:r>
                            <a:rPr lang="en-US" altLang="zh-CN" i="1">
                              <a:solidFill>
                                <a:srgbClr val="B00000"/>
                              </a:solidFill>
                              <a:latin typeface="Cambria Math" panose="02040503050406030204" pitchFamily="18" charset="0"/>
                            </a:rPr>
                            <m:t>𝐶</m:t>
                          </m:r>
                        </m:e>
                        <m:sub>
                          <m:r>
                            <a:rPr lang="en-US" altLang="zh-CN" b="0" i="1" smtClean="0">
                              <a:solidFill>
                                <a:srgbClr val="B00000"/>
                              </a:solidFill>
                              <a:latin typeface="Cambria Math" panose="02040503050406030204" pitchFamily="18" charset="0"/>
                            </a:rPr>
                            <m:t>𝑠</m:t>
                          </m:r>
                        </m:sub>
                      </m:sSub>
                    </m:oMath>
                  </m:oMathPara>
                </a14:m>
                <a:endParaRPr lang="en-US" dirty="0">
                  <a:solidFill>
                    <a:srgbClr val="B00000"/>
                  </a:solidFill>
                </a:endParaRPr>
              </a:p>
            </p:txBody>
          </p:sp>
        </mc:Choice>
        <mc:Fallback xmlns="">
          <p:sp>
            <p:nvSpPr>
              <p:cNvPr id="9" name="Rectangle 7">
                <a:extLst>
                  <a:ext uri="{FF2B5EF4-FFF2-40B4-BE49-F238E27FC236}">
                    <a16:creationId xmlns:a16="http://schemas.microsoft.com/office/drawing/2014/main" id="{4C81BD65-1E5C-4D79-AD01-36E577A9F9F7}"/>
                  </a:ext>
                </a:extLst>
              </p:cNvPr>
              <p:cNvSpPr>
                <a:spLocks noRot="1" noChangeAspect="1" noMove="1" noResize="1" noEditPoints="1" noAdjustHandles="1" noChangeArrowheads="1" noChangeShapeType="1" noTextEdit="1"/>
              </p:cNvSpPr>
              <p:nvPr/>
            </p:nvSpPr>
            <p:spPr>
              <a:xfrm>
                <a:off x="765258" y="3734191"/>
                <a:ext cx="1231363" cy="369332"/>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Rectangle 8">
                <a:extLst>
                  <a:ext uri="{FF2B5EF4-FFF2-40B4-BE49-F238E27FC236}">
                    <a16:creationId xmlns:a16="http://schemas.microsoft.com/office/drawing/2014/main" id="{F49A5F2D-EF24-46CB-BB90-10004A64CD8B}"/>
                  </a:ext>
                </a:extLst>
              </p:cNvPr>
              <p:cNvSpPr/>
              <p:nvPr/>
            </p:nvSpPr>
            <p:spPr>
              <a:xfrm>
                <a:off x="3814975" y="3228211"/>
                <a:ext cx="3446393" cy="77264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𝐶</m:t>
                      </m:r>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m:t>
                      </m:r>
                      <m:sSub>
                        <m:sSubPr>
                          <m:ctrlPr>
                            <a:rPr lang="en-US" altLang="zh-CN" b="0" i="1" smtClean="0">
                              <a:latin typeface="Cambria Math" panose="02040503050406030204" pitchFamily="18" charset="0"/>
                            </a:rPr>
                          </m:ctrlPr>
                        </m:sSubPr>
                        <m:e>
                          <m:r>
                            <a:rPr lang="en-US" altLang="zh-CN" i="1">
                              <a:latin typeface="Cambria Math" panose="02040503050406030204" pitchFamily="18" charset="0"/>
                            </a:rPr>
                            <m:t>𝐶</m:t>
                          </m:r>
                        </m:e>
                        <m:sub>
                          <m:r>
                            <a:rPr lang="en-US" altLang="zh-CN" b="0" i="1" smtClean="0">
                              <a:latin typeface="Cambria Math" panose="02040503050406030204" pitchFamily="18" charset="0"/>
                            </a:rPr>
                            <m:t>𝑠</m:t>
                          </m:r>
                        </m:sub>
                      </m:sSub>
                      <m:f>
                        <m:fPr>
                          <m:ctrlPr>
                            <a:rPr lang="en-US" altLang="zh-CN" b="0" i="1" smtClean="0">
                              <a:latin typeface="Cambria Math" panose="02040503050406030204" pitchFamily="18" charset="0"/>
                            </a:rPr>
                          </m:ctrlPr>
                        </m:fPr>
                        <m:num>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ad>
                                <m:radPr>
                                  <m:degHide m:val="on"/>
                                  <m:ctrlPr>
                                    <a:rPr lang="en-US" i="1">
                                      <a:latin typeface="Cambria Math" panose="02040503050406030204" pitchFamily="18" charset="0"/>
                                    </a:rPr>
                                  </m:ctrlPr>
                                </m:radPr>
                                <m:deg/>
                                <m:e>
                                  <m:r>
                                    <a:rPr lang="en-US" b="0" i="1" smtClean="0">
                                      <a:latin typeface="Cambria Math" panose="02040503050406030204" pitchFamily="18" charset="0"/>
                                    </a:rPr>
                                    <m:t>𝑘</m:t>
                                  </m:r>
                                  <m:r>
                                    <a:rPr lang="en-US" b="0" i="1" smtClean="0">
                                      <a:latin typeface="Cambria Math" panose="02040503050406030204" pitchFamily="18" charset="0"/>
                                    </a:rPr>
                                    <m:t>/</m:t>
                                  </m:r>
                                  <m:r>
                                    <a:rPr lang="en-US" b="0" i="1" smtClean="0">
                                      <a:latin typeface="Cambria Math" panose="02040503050406030204" pitchFamily="18" charset="0"/>
                                    </a:rPr>
                                    <m:t>𝐷</m:t>
                                  </m:r>
                                </m:e>
                              </m:rad>
                              <m:r>
                                <a:rPr lang="en-US" altLang="zh-CN" i="1">
                                  <a:latin typeface="Cambria Math" panose="02040503050406030204" pitchFamily="18" charset="0"/>
                                  <a:ea typeface="Cambria Math" panose="02040503050406030204" pitchFamily="18" charset="0"/>
                                </a:rPr>
                                <m:t>∙</m:t>
                              </m:r>
                              <m:r>
                                <a:rPr lang="en-US" altLang="zh-CN" i="1">
                                  <a:latin typeface="Cambria Math" panose="02040503050406030204" pitchFamily="18" charset="0"/>
                                </a:rPr>
                                <m:t>𝑥</m:t>
                              </m:r>
                            </m:sup>
                          </m:sSup>
                          <m:r>
                            <a:rPr lang="en-US" altLang="zh-CN" b="0" i="1" smtClean="0">
                              <a:latin typeface="Cambria Math" panose="02040503050406030204" pitchFamily="18" charset="0"/>
                            </a:rPr>
                            <m:t>−</m:t>
                          </m:r>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r>
                                <a:rPr lang="en-US" altLang="zh-CN" i="1">
                                  <a:latin typeface="Cambria Math" panose="02040503050406030204" pitchFamily="18" charset="0"/>
                                  <a:ea typeface="Cambria Math" panose="02040503050406030204" pitchFamily="18" charset="0"/>
                                </a:rPr>
                                <m:t>∙</m:t>
                              </m:r>
                              <m:r>
                                <a:rPr lang="en-US" altLang="zh-CN" b="0" i="1" smtClean="0">
                                  <a:latin typeface="Cambria Math" panose="02040503050406030204" pitchFamily="18" charset="0"/>
                                  <a:ea typeface="Cambria Math" panose="02040503050406030204" pitchFamily="18" charset="0"/>
                                </a:rPr>
                                <m:t>(2</m:t>
                              </m:r>
                              <m:r>
                                <a:rPr lang="el-GR" i="1">
                                  <a:latin typeface="Cambria Math" panose="02040503050406030204" pitchFamily="18" charset="0"/>
                                </a:rPr>
                                <m:t>ℓ</m:t>
                              </m:r>
                              <m:r>
                                <a:rPr lang="el-GR" altLang="zh-CN" i="1">
                                  <a:latin typeface="Cambria Math" panose="02040503050406030204" pitchFamily="18" charset="0"/>
                                  <a:ea typeface="Cambria Math" panose="02040503050406030204" pitchFamily="18" charset="0"/>
                                </a:rPr>
                                <m:t>−</m:t>
                              </m:r>
                              <m:r>
                                <a:rPr lang="en-US" altLang="zh-CN" i="1">
                                  <a:latin typeface="Cambria Math" panose="02040503050406030204" pitchFamily="18" charset="0"/>
                                </a:rPr>
                                <m:t>𝑥</m:t>
                              </m:r>
                              <m:r>
                                <a:rPr lang="en-US" altLang="zh-CN" b="0" i="1" smtClean="0">
                                  <a:latin typeface="Cambria Math" panose="02040503050406030204" pitchFamily="18" charset="0"/>
                                </a:rPr>
                                <m:t>)</m:t>
                              </m:r>
                            </m:sup>
                          </m:sSup>
                        </m:num>
                        <m:den>
                          <m:r>
                            <a:rPr lang="en-US" altLang="zh-CN" b="0" i="1" smtClean="0">
                              <a:latin typeface="Cambria Math" panose="02040503050406030204" pitchFamily="18" charset="0"/>
                            </a:rPr>
                            <m:t>1−</m:t>
                          </m:r>
                          <m:sSup>
                            <m:sSupPr>
                              <m:ctrlPr>
                                <a:rPr lang="en-US" altLang="zh-CN" i="1">
                                  <a:latin typeface="Cambria Math" panose="02040503050406030204" pitchFamily="18" charset="0"/>
                                </a:rPr>
                              </m:ctrlPr>
                            </m:sSupPr>
                            <m:e>
                              <m:r>
                                <a:rPr lang="en-US" altLang="zh-CN" i="1">
                                  <a:latin typeface="Cambria Math" panose="02040503050406030204" pitchFamily="18" charset="0"/>
                                </a:rPr>
                                <m:t>𝑒</m:t>
                              </m:r>
                            </m:e>
                            <m:sup>
                              <m:r>
                                <a:rPr lang="en-US" altLang="zh-CN" i="1">
                                  <a:latin typeface="Cambria Math" panose="02040503050406030204" pitchFamily="18" charset="0"/>
                                  <a:ea typeface="Cambria Math" panose="02040503050406030204" pitchFamily="18" charset="0"/>
                                </a:rPr>
                                <m:t>2</m:t>
                              </m:r>
                              <m:r>
                                <a:rPr lang="el-GR" altLang="zh-CN" i="1">
                                  <a:latin typeface="Cambria Math" panose="02040503050406030204" pitchFamily="18" charset="0"/>
                                  <a:ea typeface="Cambria Math" panose="02040503050406030204" pitchFamily="18" charset="0"/>
                                </a:rPr>
                                <m:t>ℓ</m:t>
                              </m:r>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sup>
                          </m:sSup>
                        </m:den>
                      </m:f>
                    </m:oMath>
                  </m:oMathPara>
                </a14:m>
                <a:endParaRPr lang="en-US" dirty="0"/>
              </a:p>
            </p:txBody>
          </p:sp>
        </mc:Choice>
        <mc:Fallback xmlns="">
          <p:sp>
            <p:nvSpPr>
              <p:cNvPr id="10" name="Rectangle 8">
                <a:extLst>
                  <a:ext uri="{FF2B5EF4-FFF2-40B4-BE49-F238E27FC236}">
                    <a16:creationId xmlns:a16="http://schemas.microsoft.com/office/drawing/2014/main" id="{F49A5F2D-EF24-46CB-BB90-10004A64CD8B}"/>
                  </a:ext>
                </a:extLst>
              </p:cNvPr>
              <p:cNvSpPr>
                <a:spLocks noRot="1" noChangeAspect="1" noMove="1" noResize="1" noEditPoints="1" noAdjustHandles="1" noChangeArrowheads="1" noChangeShapeType="1" noTextEdit="1"/>
              </p:cNvSpPr>
              <p:nvPr/>
            </p:nvSpPr>
            <p:spPr>
              <a:xfrm>
                <a:off x="3814975" y="3228211"/>
                <a:ext cx="3446393" cy="772647"/>
              </a:xfrm>
              <a:prstGeom prst="rect">
                <a:avLst/>
              </a:prstGeom>
              <a:blipFill>
                <a:blip r:embed="rId7"/>
                <a:stretch>
                  <a:fillRect/>
                </a:stretch>
              </a:blipFill>
            </p:spPr>
            <p:txBody>
              <a:bodyPr/>
              <a:lstStyle/>
              <a:p>
                <a:r>
                  <a:rPr lang="en-US">
                    <a:noFill/>
                  </a:rPr>
                  <a:t> </a:t>
                </a:r>
              </a:p>
            </p:txBody>
          </p:sp>
        </mc:Fallback>
      </mc:AlternateContent>
      <p:sp>
        <p:nvSpPr>
          <p:cNvPr id="11" name="TextBox 9">
            <a:extLst>
              <a:ext uri="{FF2B5EF4-FFF2-40B4-BE49-F238E27FC236}">
                <a16:creationId xmlns:a16="http://schemas.microsoft.com/office/drawing/2014/main" id="{2911F7B5-7305-433E-AC84-EEC825F5FB84}"/>
              </a:ext>
            </a:extLst>
          </p:cNvPr>
          <p:cNvSpPr txBox="1"/>
          <p:nvPr/>
        </p:nvSpPr>
        <p:spPr>
          <a:xfrm>
            <a:off x="231067" y="3876062"/>
            <a:ext cx="1231363" cy="369332"/>
          </a:xfrm>
          <a:prstGeom prst="rect">
            <a:avLst/>
          </a:prstGeom>
          <a:noFill/>
        </p:spPr>
        <p:txBody>
          <a:bodyPr wrap="square" rtlCol="0">
            <a:spAutoFit/>
          </a:bodyPr>
          <a:lstStyle/>
          <a:p>
            <a:r>
              <a:rPr lang="en-US" dirty="0">
                <a:solidFill>
                  <a:srgbClr val="B00000"/>
                </a:solidFill>
              </a:rPr>
              <a:t>B.C.</a:t>
            </a:r>
          </a:p>
        </p:txBody>
      </p:sp>
      <p:sp>
        <p:nvSpPr>
          <p:cNvPr id="12" name="Rectangle 1">
            <a:extLst>
              <a:ext uri="{FF2B5EF4-FFF2-40B4-BE49-F238E27FC236}">
                <a16:creationId xmlns:a16="http://schemas.microsoft.com/office/drawing/2014/main" id="{D2156555-0F82-4C25-B553-62E03240D413}"/>
              </a:ext>
            </a:extLst>
          </p:cNvPr>
          <p:cNvSpPr>
            <a:spLocks noChangeArrowheads="1"/>
          </p:cNvSpPr>
          <p:nvPr/>
        </p:nvSpPr>
        <p:spPr bwMode="auto">
          <a:xfrm>
            <a:off x="117704" y="1263622"/>
            <a:ext cx="546554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Assuming: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1D steady state</a:t>
            </a:r>
          </a:p>
          <a:p>
            <a:pPr marL="342900" lvl="0" indent="-342900" eaLnBrk="0" fontAlgn="base" hangingPunct="0">
              <a:spcBef>
                <a:spcPct val="0"/>
              </a:spcBef>
              <a:spcAft>
                <a:spcPct val="0"/>
              </a:spcAft>
              <a:buFont typeface="+mj-lt"/>
              <a:buAutoNum type="arabicPeriod"/>
            </a:pPr>
            <a:r>
              <a:rPr lang="en-US" altLang="en-US" dirty="0">
                <a:latin typeface="Arial" panose="020B0604020202020204" pitchFamily="34" charset="0"/>
              </a:rPr>
              <a:t>Toluene biodegradation </a:t>
            </a:r>
            <a:r>
              <a:rPr kumimoji="0" lang="en-US" altLang="en-US" sz="1800" b="0" i="0" u="none" strike="noStrike" cap="none" normalizeH="0" baseline="0" dirty="0">
                <a:ln>
                  <a:noFill/>
                </a:ln>
                <a:solidFill>
                  <a:schemeClr val="tx1"/>
                </a:solidFill>
                <a:effectLst/>
                <a:latin typeface="Arial" panose="020B0604020202020204" pitchFamily="34" charset="0"/>
              </a:rPr>
              <a:t>is a first-order reaction.</a:t>
            </a:r>
          </a:p>
        </p:txBody>
      </p:sp>
      <p:sp>
        <p:nvSpPr>
          <p:cNvPr id="13" name="Rectangle 2">
            <a:extLst>
              <a:ext uri="{FF2B5EF4-FFF2-40B4-BE49-F238E27FC236}">
                <a16:creationId xmlns:a16="http://schemas.microsoft.com/office/drawing/2014/main" id="{F8B466DA-9612-4571-9508-15F654D5538C}"/>
              </a:ext>
            </a:extLst>
          </p:cNvPr>
          <p:cNvSpPr>
            <a:spLocks noChangeArrowheads="1"/>
          </p:cNvSpPr>
          <p:nvPr/>
        </p:nvSpPr>
        <p:spPr bwMode="auto">
          <a:xfrm>
            <a:off x="2661627" y="3151869"/>
            <a:ext cx="123136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Analytica</a:t>
            </a:r>
            <a:r>
              <a:rPr kumimoji="0" lang="en-US" altLang="zh-CN" sz="1600" b="0" i="0" u="none" strike="noStrike" cap="none" normalizeH="0" baseline="0" dirty="0">
                <a:ln>
                  <a:noFill/>
                </a:ln>
                <a:solidFill>
                  <a:schemeClr val="tx1"/>
                </a:solidFill>
                <a:effectLst/>
                <a:latin typeface="Arial" panose="020B0604020202020204" pitchFamily="34" charset="0"/>
              </a:rPr>
              <a:t>l</a:t>
            </a:r>
            <a:r>
              <a:rPr lang="en-US" altLang="en-US" sz="1600" dirty="0">
                <a:latin typeface="Arial" panose="020B0604020202020204" pitchFamily="34" charset="0"/>
              </a:rPr>
              <a: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14" name="箭头: 右 13">
            <a:extLst>
              <a:ext uri="{FF2B5EF4-FFF2-40B4-BE49-F238E27FC236}">
                <a16:creationId xmlns:a16="http://schemas.microsoft.com/office/drawing/2014/main" id="{A3F0F341-713E-445E-9F73-C7A508EA62F1}"/>
              </a:ext>
            </a:extLst>
          </p:cNvPr>
          <p:cNvSpPr/>
          <p:nvPr/>
        </p:nvSpPr>
        <p:spPr>
          <a:xfrm>
            <a:off x="2760787" y="3492928"/>
            <a:ext cx="1021098"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15" name="Rectangle 65">
                <a:extLst>
                  <a:ext uri="{FF2B5EF4-FFF2-40B4-BE49-F238E27FC236}">
                    <a16:creationId xmlns:a16="http://schemas.microsoft.com/office/drawing/2014/main" id="{1FDF4878-4DF7-42E9-8768-D8F722052859}"/>
                  </a:ext>
                </a:extLst>
              </p:cNvPr>
              <p:cNvSpPr/>
              <p:nvPr/>
            </p:nvSpPr>
            <p:spPr>
              <a:xfrm>
                <a:off x="4023830" y="6113035"/>
                <a:ext cx="4144340" cy="724686"/>
              </a:xfrm>
              <a:prstGeom prst="rect">
                <a:avLst/>
              </a:prstGeom>
              <a:solidFill>
                <a:srgbClr val="E5A165"/>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i="1" smtClean="0">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b="0" i="1" smtClean="0">
                          <a:latin typeface="Cambria Math" panose="02040503050406030204" pitchFamily="18" charset="0"/>
                        </a:rPr>
                        <m:t>=</m:t>
                      </m:r>
                      <m:r>
                        <a:rPr lang="en-US">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rad>
                            <m:radPr>
                              <m:degHide m:val="on"/>
                              <m:ctrlPr>
                                <a:rPr lang="en-US" i="1">
                                  <a:latin typeface="Cambria Math" panose="02040503050406030204" pitchFamily="18" charset="0"/>
                                </a:rPr>
                              </m:ctrlPr>
                            </m:radPr>
                            <m:deg/>
                            <m:e>
                              <m:r>
                                <a:rPr lang="en-US" i="1">
                                  <a:latin typeface="Cambria Math" panose="02040503050406030204" pitchFamily="18" charset="0"/>
                                </a:rPr>
                                <m:t>𝑘𝐷</m:t>
                              </m:r>
                            </m:e>
                          </m:rad>
                        </m:num>
                        <m:den>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den>
                      </m:f>
                      <m:r>
                        <a:rPr lang="en-US" altLang="zh-CN" i="1">
                          <a:latin typeface="Cambria Math" panose="02040503050406030204" pitchFamily="18" charset="0"/>
                          <a:ea typeface="Cambria Math" panose="02040503050406030204" pitchFamily="18" charset="0"/>
                        </a:rPr>
                        <m:t>∙</m:t>
                      </m:r>
                      <m:func>
                        <m:funcPr>
                          <m:ctrlPr>
                            <a:rPr lang="en-US" i="1">
                              <a:latin typeface="Cambria Math" panose="02040503050406030204" pitchFamily="18" charset="0"/>
                            </a:rPr>
                          </m:ctrlPr>
                        </m:funcPr>
                        <m:fName>
                          <m:r>
                            <m:rPr>
                              <m:sty m:val="p"/>
                            </m:rPr>
                            <a:rPr lang="en-US">
                              <a:latin typeface="Cambria Math" panose="02040503050406030204" pitchFamily="18" charset="0"/>
                            </a:rPr>
                            <m:t>coth</m:t>
                          </m:r>
                        </m:fName>
                        <m:e>
                          <m:r>
                            <a:rPr lang="en-US" i="1">
                              <a:latin typeface="Cambria Math" panose="02040503050406030204" pitchFamily="18" charset="0"/>
                            </a:rPr>
                            <m:t>(</m:t>
                          </m:r>
                          <m:r>
                            <a:rPr lang="el-GR" i="1">
                              <a:latin typeface="Cambria Math" panose="02040503050406030204" pitchFamily="18" charset="0"/>
                            </a:rPr>
                            <m:t>ℓ</m:t>
                          </m:r>
                          <m:rad>
                            <m:radPr>
                              <m:degHide m:val="on"/>
                              <m:ctrlPr>
                                <a:rPr lang="en-US" i="1">
                                  <a:latin typeface="Cambria Math" panose="02040503050406030204" pitchFamily="18" charset="0"/>
                                </a:rPr>
                              </m:ctrlPr>
                            </m:radPr>
                            <m:deg/>
                            <m:e>
                              <m:r>
                                <a:rPr lang="en-US" i="1">
                                  <a:latin typeface="Cambria Math" panose="02040503050406030204" pitchFamily="18" charset="0"/>
                                </a:rPr>
                                <m:t>𝑘</m:t>
                              </m:r>
                              <m:r>
                                <a:rPr lang="en-US" i="1">
                                  <a:latin typeface="Cambria Math" panose="02040503050406030204" pitchFamily="18" charset="0"/>
                                </a:rPr>
                                <m:t>/</m:t>
                              </m:r>
                              <m:r>
                                <a:rPr lang="en-US" i="1">
                                  <a:latin typeface="Cambria Math" panose="02040503050406030204" pitchFamily="18" charset="0"/>
                                </a:rPr>
                                <m:t>𝐷</m:t>
                              </m:r>
                            </m:e>
                          </m:rad>
                          <m:r>
                            <a:rPr lang="en-US" i="1">
                              <a:latin typeface="Cambria Math" panose="02040503050406030204" pitchFamily="18" charset="0"/>
                            </a:rPr>
                            <m:t>)</m:t>
                          </m:r>
                        </m:e>
                      </m:func>
                    </m:oMath>
                  </m:oMathPara>
                </a14:m>
                <a:endParaRPr lang="en-US" dirty="0"/>
              </a:p>
            </p:txBody>
          </p:sp>
        </mc:Choice>
        <mc:Fallback xmlns="">
          <p:sp>
            <p:nvSpPr>
              <p:cNvPr id="15" name="Rectangle 65">
                <a:extLst>
                  <a:ext uri="{FF2B5EF4-FFF2-40B4-BE49-F238E27FC236}">
                    <a16:creationId xmlns:a16="http://schemas.microsoft.com/office/drawing/2014/main" id="{1FDF4878-4DF7-42E9-8768-D8F722052859}"/>
                  </a:ext>
                </a:extLst>
              </p:cNvPr>
              <p:cNvSpPr>
                <a:spLocks noRot="1" noChangeAspect="1" noMove="1" noResize="1" noEditPoints="1" noAdjustHandles="1" noChangeArrowheads="1" noChangeShapeType="1" noTextEdit="1"/>
              </p:cNvSpPr>
              <p:nvPr/>
            </p:nvSpPr>
            <p:spPr>
              <a:xfrm>
                <a:off x="4023830" y="6113035"/>
                <a:ext cx="4144340" cy="724686"/>
              </a:xfrm>
              <a:prstGeom prst="rect">
                <a:avLst/>
              </a:prstGeom>
              <a:blipFill>
                <a:blip r:embed="rId8"/>
                <a:stretch>
                  <a:fillRect/>
                </a:stretch>
              </a:blipFill>
            </p:spPr>
            <p:txBody>
              <a:bodyPr/>
              <a:lstStyle/>
              <a:p>
                <a:r>
                  <a:rPr lang="en-US">
                    <a:noFill/>
                  </a:rPr>
                  <a:t> </a:t>
                </a:r>
              </a:p>
            </p:txBody>
          </p:sp>
        </mc:Fallback>
      </mc:AlternateContent>
      <p:sp>
        <p:nvSpPr>
          <p:cNvPr id="20" name="箭头: 右 19">
            <a:extLst>
              <a:ext uri="{FF2B5EF4-FFF2-40B4-BE49-F238E27FC236}">
                <a16:creationId xmlns:a16="http://schemas.microsoft.com/office/drawing/2014/main" id="{007F3609-14B1-4F4C-AC91-4D2A56956C19}"/>
              </a:ext>
            </a:extLst>
          </p:cNvPr>
          <p:cNvSpPr/>
          <p:nvPr/>
        </p:nvSpPr>
        <p:spPr>
          <a:xfrm>
            <a:off x="6350240" y="5124868"/>
            <a:ext cx="863476"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6122C0E8-565E-47D4-A36D-88C5E49F2FCA}"/>
                  </a:ext>
                </a:extLst>
              </p:cNvPr>
              <p:cNvSpPr/>
              <p:nvPr/>
            </p:nvSpPr>
            <p:spPr>
              <a:xfrm>
                <a:off x="7287221" y="4961233"/>
                <a:ext cx="2484783" cy="66582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num>
                        <m:den>
                          <m:r>
                            <a:rPr lang="en-US" altLang="zh-CN" b="0" i="1" smtClean="0">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den>
                      </m:f>
                    </m:oMath>
                  </m:oMathPara>
                </a14:m>
                <a:endParaRPr lang="en-US" dirty="0"/>
              </a:p>
            </p:txBody>
          </p:sp>
        </mc:Choice>
        <mc:Fallback xmlns="">
          <p:sp>
            <p:nvSpPr>
              <p:cNvPr id="21" name="矩形 20">
                <a:extLst>
                  <a:ext uri="{FF2B5EF4-FFF2-40B4-BE49-F238E27FC236}">
                    <a16:creationId xmlns:a16="http://schemas.microsoft.com/office/drawing/2014/main" id="{6122C0E8-565E-47D4-A36D-88C5E49F2FCA}"/>
                  </a:ext>
                </a:extLst>
              </p:cNvPr>
              <p:cNvSpPr>
                <a:spLocks noRot="1" noChangeAspect="1" noMove="1" noResize="1" noEditPoints="1" noAdjustHandles="1" noChangeArrowheads="1" noChangeShapeType="1" noTextEdit="1"/>
              </p:cNvSpPr>
              <p:nvPr/>
            </p:nvSpPr>
            <p:spPr>
              <a:xfrm>
                <a:off x="7287221" y="4961233"/>
                <a:ext cx="2484783" cy="665823"/>
              </a:xfrm>
              <a:prstGeom prst="rect">
                <a:avLst/>
              </a:prstGeom>
              <a:blipFill>
                <a:blip r:embed="rId9"/>
                <a:stretch>
                  <a:fillRect/>
                </a:stretch>
              </a:blipFill>
            </p:spPr>
            <p:txBody>
              <a:bodyPr/>
              <a:lstStyle/>
              <a:p>
                <a:r>
                  <a:rPr lang="en-US">
                    <a:noFill/>
                  </a:rPr>
                  <a:t> </a:t>
                </a:r>
              </a:p>
            </p:txBody>
          </p:sp>
        </mc:Fallback>
      </mc:AlternateContent>
      <p:sp>
        <p:nvSpPr>
          <p:cNvPr id="22" name="文本框 21">
            <a:extLst>
              <a:ext uri="{FF2B5EF4-FFF2-40B4-BE49-F238E27FC236}">
                <a16:creationId xmlns:a16="http://schemas.microsoft.com/office/drawing/2014/main" id="{40E1DAB3-AF4E-43FB-A33F-7C5113FAB6F7}"/>
              </a:ext>
            </a:extLst>
          </p:cNvPr>
          <p:cNvSpPr txBox="1"/>
          <p:nvPr/>
        </p:nvSpPr>
        <p:spPr>
          <a:xfrm>
            <a:off x="7377429" y="4452167"/>
            <a:ext cx="2304366" cy="369332"/>
          </a:xfrm>
          <a:prstGeom prst="rect">
            <a:avLst/>
          </a:prstGeom>
          <a:noFill/>
        </p:spPr>
        <p:txBody>
          <a:bodyPr wrap="square" rtlCol="0">
            <a:spAutoFit/>
          </a:bodyPr>
          <a:lstStyle/>
          <a:p>
            <a:r>
              <a:rPr lang="en-US" dirty="0"/>
              <a:t>At the interface (x=0),</a:t>
            </a:r>
          </a:p>
        </p:txBody>
      </p:sp>
      <p:sp>
        <p:nvSpPr>
          <p:cNvPr id="23" name="箭头: 右 22">
            <a:extLst>
              <a:ext uri="{FF2B5EF4-FFF2-40B4-BE49-F238E27FC236}">
                <a16:creationId xmlns:a16="http://schemas.microsoft.com/office/drawing/2014/main" id="{72FFBE05-9362-4966-A2CC-450310FE7659}"/>
              </a:ext>
            </a:extLst>
          </p:cNvPr>
          <p:cNvSpPr/>
          <p:nvPr/>
        </p:nvSpPr>
        <p:spPr>
          <a:xfrm>
            <a:off x="7323436" y="3454539"/>
            <a:ext cx="1231363"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4" name="矩形 23">
                <a:extLst>
                  <a:ext uri="{FF2B5EF4-FFF2-40B4-BE49-F238E27FC236}">
                    <a16:creationId xmlns:a16="http://schemas.microsoft.com/office/drawing/2014/main" id="{3479BAEA-B64A-4690-9F6A-1E405AEAAB76}"/>
                  </a:ext>
                </a:extLst>
              </p:cNvPr>
              <p:cNvSpPr/>
              <p:nvPr/>
            </p:nvSpPr>
            <p:spPr>
              <a:xfrm>
                <a:off x="8616482" y="3168210"/>
                <a:ext cx="3098412" cy="91069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i="1">
                          <a:latin typeface="Cambria Math" panose="02040503050406030204" pitchFamily="18" charset="0"/>
                        </a:rPr>
                        <m:t>=−</m:t>
                      </m:r>
                      <m:sSub>
                        <m:sSubPr>
                          <m:ctrlPr>
                            <a:rPr lang="en-US" altLang="zh-CN" i="1">
                              <a:latin typeface="Cambria Math" panose="02040503050406030204" pitchFamily="18" charset="0"/>
                            </a:rPr>
                          </m:ctrlPr>
                        </m:sSubPr>
                        <m:e>
                          <m:r>
                            <a:rPr lang="en-US" altLang="zh-CN" i="1">
                              <a:latin typeface="Cambria Math" panose="02040503050406030204" pitchFamily="18" charset="0"/>
                            </a:rPr>
                            <m:t>𝐶</m:t>
                          </m:r>
                        </m:e>
                        <m:sub>
                          <m:r>
                            <a:rPr lang="en-US" altLang="zh-CN" i="1">
                              <a:latin typeface="Cambria Math" panose="02040503050406030204" pitchFamily="18" charset="0"/>
                            </a:rPr>
                            <m:t>𝑠</m:t>
                          </m:r>
                        </m:sub>
                      </m:sSub>
                      <m:rad>
                        <m:radPr>
                          <m:degHide m:val="on"/>
                          <m:ctrlPr>
                            <a:rPr lang="en-US" i="1">
                              <a:latin typeface="Cambria Math" panose="02040503050406030204" pitchFamily="18" charset="0"/>
                            </a:rPr>
                          </m:ctrlPr>
                        </m:radPr>
                        <m:deg/>
                        <m:e>
                          <m:f>
                            <m:fPr>
                              <m:ctrlPr>
                                <a:rPr lang="en-US" i="1" smtClean="0">
                                  <a:latin typeface="Cambria Math" panose="02040503050406030204" pitchFamily="18" charset="0"/>
                                </a:rPr>
                              </m:ctrlPr>
                            </m:fPr>
                            <m:num>
                              <m:r>
                                <a:rPr lang="en-US" b="0" i="1" smtClean="0">
                                  <a:latin typeface="Cambria Math" panose="02040503050406030204" pitchFamily="18" charset="0"/>
                                </a:rPr>
                                <m:t>𝑘</m:t>
                              </m:r>
                            </m:num>
                            <m:den>
                              <m:r>
                                <a:rPr lang="en-US" b="0" i="1" smtClean="0">
                                  <a:latin typeface="Cambria Math" panose="02040503050406030204" pitchFamily="18" charset="0"/>
                                </a:rPr>
                                <m:t>𝐷</m:t>
                              </m:r>
                            </m:den>
                          </m:f>
                        </m:e>
                      </m:rad>
                      <m:r>
                        <a:rPr lang="en-US" altLang="zh-CN" i="1">
                          <a:latin typeface="Cambria Math" panose="02040503050406030204" pitchFamily="18" charset="0"/>
                          <a:ea typeface="Cambria Math" panose="02040503050406030204" pitchFamily="18" charset="0"/>
                        </a:rPr>
                        <m:t>∙</m:t>
                      </m:r>
                      <m:func>
                        <m:funcPr>
                          <m:ctrlPr>
                            <a:rPr lang="en-US" altLang="zh-CN" i="1" smtClean="0">
                              <a:solidFill>
                                <a:schemeClr val="tx1"/>
                              </a:solidFill>
                              <a:latin typeface="Cambria Math" panose="02040503050406030204" pitchFamily="18" charset="0"/>
                              <a:ea typeface="Cambria Math" panose="02040503050406030204" pitchFamily="18" charset="0"/>
                            </a:rPr>
                          </m:ctrlPr>
                        </m:funcPr>
                        <m:fName>
                          <m:r>
                            <m:rPr>
                              <m:sty m:val="p"/>
                            </m:rPr>
                            <a:rPr lang="en-US" altLang="zh-CN">
                              <a:solidFill>
                                <a:schemeClr val="tx1"/>
                              </a:solidFill>
                              <a:latin typeface="Cambria Math" panose="02040503050406030204" pitchFamily="18" charset="0"/>
                              <a:ea typeface="Cambria Math" panose="02040503050406030204" pitchFamily="18" charset="0"/>
                            </a:rPr>
                            <m:t>coth</m:t>
                          </m:r>
                        </m:fName>
                        <m:e>
                          <m:r>
                            <a:rPr lang="en-US" altLang="zh-CN" i="1">
                              <a:solidFill>
                                <a:schemeClr val="tx1"/>
                              </a:solidFill>
                              <a:latin typeface="Cambria Math" panose="02040503050406030204" pitchFamily="18" charset="0"/>
                              <a:ea typeface="Cambria Math" panose="02040503050406030204" pitchFamily="18" charset="0"/>
                            </a:rPr>
                            <m:t>(</m:t>
                          </m:r>
                          <m:r>
                            <a:rPr lang="el-GR" i="1">
                              <a:solidFill>
                                <a:schemeClr val="tx1"/>
                              </a:solidFill>
                              <a:latin typeface="Cambria Math" panose="02040503050406030204" pitchFamily="18" charset="0"/>
                            </a:rPr>
                            <m:t>ℓ</m:t>
                          </m:r>
                          <m:rad>
                            <m:radPr>
                              <m:degHide m:val="on"/>
                              <m:ctrlPr>
                                <a:rPr lang="en-US" i="1">
                                  <a:solidFill>
                                    <a:schemeClr val="tx1"/>
                                  </a:solidFill>
                                  <a:latin typeface="Cambria Math" panose="02040503050406030204" pitchFamily="18" charset="0"/>
                                </a:rPr>
                              </m:ctrlPr>
                            </m:radPr>
                            <m:deg/>
                            <m:e>
                              <m:r>
                                <a:rPr lang="en-US" i="1">
                                  <a:solidFill>
                                    <a:schemeClr val="tx1"/>
                                  </a:solidFill>
                                  <a:latin typeface="Cambria Math" panose="02040503050406030204" pitchFamily="18" charset="0"/>
                                </a:rPr>
                                <m:t>𝑘</m:t>
                              </m:r>
                              <m:r>
                                <a:rPr lang="en-US" i="1">
                                  <a:solidFill>
                                    <a:schemeClr val="tx1"/>
                                  </a:solidFill>
                                  <a:latin typeface="Cambria Math" panose="02040503050406030204" pitchFamily="18" charset="0"/>
                                </a:rPr>
                                <m:t>/</m:t>
                              </m:r>
                              <m:r>
                                <a:rPr lang="en-US" i="1">
                                  <a:solidFill>
                                    <a:schemeClr val="tx1"/>
                                  </a:solidFill>
                                  <a:latin typeface="Cambria Math" panose="02040503050406030204" pitchFamily="18" charset="0"/>
                                </a:rPr>
                                <m:t>𝐷</m:t>
                              </m:r>
                            </m:e>
                          </m:rad>
                          <m:r>
                            <a:rPr lang="en-US" altLang="zh-CN" i="1">
                              <a:solidFill>
                                <a:schemeClr val="tx1"/>
                              </a:solidFill>
                              <a:latin typeface="Cambria Math" panose="02040503050406030204" pitchFamily="18" charset="0"/>
                              <a:ea typeface="Cambria Math" panose="02040503050406030204" pitchFamily="18" charset="0"/>
                            </a:rPr>
                            <m:t>)</m:t>
                          </m:r>
                        </m:e>
                      </m:func>
                    </m:oMath>
                  </m:oMathPara>
                </a14:m>
                <a:endParaRPr lang="en-US" dirty="0"/>
              </a:p>
            </p:txBody>
          </p:sp>
        </mc:Choice>
        <mc:Fallback xmlns="">
          <p:sp>
            <p:nvSpPr>
              <p:cNvPr id="24" name="矩形 23">
                <a:extLst>
                  <a:ext uri="{FF2B5EF4-FFF2-40B4-BE49-F238E27FC236}">
                    <a16:creationId xmlns:a16="http://schemas.microsoft.com/office/drawing/2014/main" id="{3479BAEA-B64A-4690-9F6A-1E405AEAAB76}"/>
                  </a:ext>
                </a:extLst>
              </p:cNvPr>
              <p:cNvSpPr>
                <a:spLocks noRot="1" noChangeAspect="1" noMove="1" noResize="1" noEditPoints="1" noAdjustHandles="1" noChangeArrowheads="1" noChangeShapeType="1" noTextEdit="1"/>
              </p:cNvSpPr>
              <p:nvPr/>
            </p:nvSpPr>
            <p:spPr>
              <a:xfrm>
                <a:off x="8616482" y="3168210"/>
                <a:ext cx="3098412" cy="910699"/>
              </a:xfrm>
              <a:prstGeom prst="rect">
                <a:avLst/>
              </a:prstGeom>
              <a:blipFill>
                <a:blip r:embed="rId10"/>
                <a:stretch>
                  <a:fillRect/>
                </a:stretch>
              </a:blipFill>
            </p:spPr>
            <p:txBody>
              <a:bodyPr/>
              <a:lstStyle/>
              <a:p>
                <a:r>
                  <a:rPr lang="en-US">
                    <a:noFill/>
                  </a:rPr>
                  <a:t> </a:t>
                </a:r>
              </a:p>
            </p:txBody>
          </p:sp>
        </mc:Fallback>
      </mc:AlternateContent>
      <p:sp>
        <p:nvSpPr>
          <p:cNvPr id="25" name="文本框 24">
            <a:extLst>
              <a:ext uri="{FF2B5EF4-FFF2-40B4-BE49-F238E27FC236}">
                <a16:creationId xmlns:a16="http://schemas.microsoft.com/office/drawing/2014/main" id="{3E296019-9E90-4373-A045-DBC86125A72E}"/>
              </a:ext>
            </a:extLst>
          </p:cNvPr>
          <p:cNvSpPr txBox="1"/>
          <p:nvPr/>
        </p:nvSpPr>
        <p:spPr>
          <a:xfrm>
            <a:off x="7287221" y="3111762"/>
            <a:ext cx="880949" cy="369332"/>
          </a:xfrm>
          <a:prstGeom prst="rect">
            <a:avLst/>
          </a:prstGeom>
          <a:noFill/>
        </p:spPr>
        <p:txBody>
          <a:bodyPr wrap="square" rtlCol="0">
            <a:spAutoFit/>
          </a:bodyPr>
          <a:lstStyle/>
          <a:p>
            <a:r>
              <a:rPr lang="en-US" dirty="0"/>
              <a:t>At x=0,</a:t>
            </a:r>
          </a:p>
        </p:txBody>
      </p:sp>
      <p:sp>
        <p:nvSpPr>
          <p:cNvPr id="26" name="左大括号 25">
            <a:extLst>
              <a:ext uri="{FF2B5EF4-FFF2-40B4-BE49-F238E27FC236}">
                <a16:creationId xmlns:a16="http://schemas.microsoft.com/office/drawing/2014/main" id="{31D3962B-631D-4FC0-A527-955C8E266E3B}"/>
              </a:ext>
            </a:extLst>
          </p:cNvPr>
          <p:cNvSpPr/>
          <p:nvPr/>
        </p:nvSpPr>
        <p:spPr>
          <a:xfrm flipH="1">
            <a:off x="2162596" y="3200064"/>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左大括号 26">
            <a:extLst>
              <a:ext uri="{FF2B5EF4-FFF2-40B4-BE49-F238E27FC236}">
                <a16:creationId xmlns:a16="http://schemas.microsoft.com/office/drawing/2014/main" id="{E8983A2E-1486-4560-9E7B-D4842D0DB277}"/>
              </a:ext>
            </a:extLst>
          </p:cNvPr>
          <p:cNvSpPr/>
          <p:nvPr/>
        </p:nvSpPr>
        <p:spPr>
          <a:xfrm flipH="1">
            <a:off x="5799053" y="4815880"/>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TextBox 2">
            <a:extLst>
              <a:ext uri="{FF2B5EF4-FFF2-40B4-BE49-F238E27FC236}">
                <a16:creationId xmlns:a16="http://schemas.microsoft.com/office/drawing/2014/main" id="{B8490E0A-CDDB-46C4-9E6C-FBB0EB4C8621}"/>
              </a:ext>
            </a:extLst>
          </p:cNvPr>
          <p:cNvSpPr txBox="1"/>
          <p:nvPr/>
        </p:nvSpPr>
        <p:spPr>
          <a:xfrm>
            <a:off x="11425927" y="3043545"/>
            <a:ext cx="696433" cy="369332"/>
          </a:xfrm>
          <a:prstGeom prst="rect">
            <a:avLst/>
          </a:prstGeom>
          <a:noFill/>
        </p:spPr>
        <p:txBody>
          <a:bodyPr wrap="square" rtlCol="0">
            <a:spAutoFit/>
          </a:bodyPr>
          <a:lstStyle/>
          <a:p>
            <a:r>
              <a:rPr lang="en-US" altLang="zh-CN" dirty="0">
                <a:solidFill>
                  <a:srgbClr val="FF0000"/>
                </a:solidFill>
              </a:rPr>
              <a:t>Eq(1)</a:t>
            </a:r>
            <a:endParaRPr lang="en-US" dirty="0">
              <a:solidFill>
                <a:srgbClr val="FF0000"/>
              </a:solidFill>
            </a:endParaRPr>
          </a:p>
        </p:txBody>
      </p:sp>
      <p:sp>
        <p:nvSpPr>
          <p:cNvPr id="29" name="TextBox 58">
            <a:extLst>
              <a:ext uri="{FF2B5EF4-FFF2-40B4-BE49-F238E27FC236}">
                <a16:creationId xmlns:a16="http://schemas.microsoft.com/office/drawing/2014/main" id="{23034DA6-120B-457F-AD68-9190DDA5DA5D}"/>
              </a:ext>
            </a:extLst>
          </p:cNvPr>
          <p:cNvSpPr txBox="1"/>
          <p:nvPr/>
        </p:nvSpPr>
        <p:spPr>
          <a:xfrm>
            <a:off x="9952421" y="4946026"/>
            <a:ext cx="696433" cy="369332"/>
          </a:xfrm>
          <a:prstGeom prst="rect">
            <a:avLst/>
          </a:prstGeom>
          <a:noFill/>
        </p:spPr>
        <p:txBody>
          <a:bodyPr wrap="square" rtlCol="0">
            <a:spAutoFit/>
          </a:bodyPr>
          <a:lstStyle/>
          <a:p>
            <a:r>
              <a:rPr lang="en-US" altLang="zh-CN" dirty="0">
                <a:solidFill>
                  <a:srgbClr val="FF0000"/>
                </a:solidFill>
              </a:rPr>
              <a:t>Eq(2)</a:t>
            </a:r>
            <a:endParaRPr lang="en-US" dirty="0">
              <a:solidFill>
                <a:srgbClr val="FF0000"/>
              </a:solidFill>
            </a:endParaRPr>
          </a:p>
        </p:txBody>
      </p:sp>
      <p:cxnSp>
        <p:nvCxnSpPr>
          <p:cNvPr id="30" name="直接连接符 9">
            <a:extLst>
              <a:ext uri="{FF2B5EF4-FFF2-40B4-BE49-F238E27FC236}">
                <a16:creationId xmlns:a16="http://schemas.microsoft.com/office/drawing/2014/main" id="{CFA46F13-E112-44D3-A026-B3877FDD63D0}"/>
              </a:ext>
            </a:extLst>
          </p:cNvPr>
          <p:cNvCxnSpPr>
            <a:cxnSpLocks/>
          </p:cNvCxnSpPr>
          <p:nvPr/>
        </p:nvCxnSpPr>
        <p:spPr>
          <a:xfrm>
            <a:off x="0" y="685716"/>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2" name="文本框 31">
            <a:extLst>
              <a:ext uri="{FF2B5EF4-FFF2-40B4-BE49-F238E27FC236}">
                <a16:creationId xmlns:a16="http://schemas.microsoft.com/office/drawing/2014/main" id="{7C979334-6F13-4242-9B17-72BB92D33741}"/>
              </a:ext>
            </a:extLst>
          </p:cNvPr>
          <p:cNvSpPr txBox="1"/>
          <p:nvPr/>
        </p:nvSpPr>
        <p:spPr>
          <a:xfrm>
            <a:off x="6862" y="30616"/>
            <a:ext cx="5687223"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Theoretical solution with bacteria</a:t>
            </a:r>
            <a:endParaRPr lang="en-US" sz="3200" dirty="0">
              <a:solidFill>
                <a:srgbClr val="4472C4">
                  <a:lumMod val="50000"/>
                </a:srgbClr>
              </a:solidFill>
              <a:latin typeface="Times New Roman" panose="02020603050405020304" pitchFamily="18" charset="0"/>
            </a:endParaRPr>
          </a:p>
        </p:txBody>
      </p:sp>
      <p:pic>
        <p:nvPicPr>
          <p:cNvPr id="34" name="图片 33">
            <a:extLst>
              <a:ext uri="{FF2B5EF4-FFF2-40B4-BE49-F238E27FC236}">
                <a16:creationId xmlns:a16="http://schemas.microsoft.com/office/drawing/2014/main" id="{048F9663-A40C-416D-AB85-E92FEC8A1DB3}"/>
              </a:ext>
            </a:extLst>
          </p:cNvPr>
          <p:cNvPicPr>
            <a:picLocks noChangeAspect="1"/>
          </p:cNvPicPr>
          <p:nvPr/>
        </p:nvPicPr>
        <p:blipFill>
          <a:blip r:embed="rId11"/>
          <a:stretch>
            <a:fillRect/>
          </a:stretch>
        </p:blipFill>
        <p:spPr>
          <a:xfrm>
            <a:off x="5474911" y="727747"/>
            <a:ext cx="2990358" cy="2201991"/>
          </a:xfrm>
          <a:prstGeom prst="rect">
            <a:avLst/>
          </a:prstGeom>
        </p:spPr>
      </p:pic>
      <p:pic>
        <p:nvPicPr>
          <p:cNvPr id="35" name="图片 34">
            <a:extLst>
              <a:ext uri="{FF2B5EF4-FFF2-40B4-BE49-F238E27FC236}">
                <a16:creationId xmlns:a16="http://schemas.microsoft.com/office/drawing/2014/main" id="{FAFED438-62E5-4F0F-A31A-37A05038B7E2}"/>
              </a:ext>
            </a:extLst>
          </p:cNvPr>
          <p:cNvPicPr>
            <a:picLocks noChangeAspect="1"/>
          </p:cNvPicPr>
          <p:nvPr/>
        </p:nvPicPr>
        <p:blipFill>
          <a:blip r:embed="rId12"/>
          <a:stretch>
            <a:fillRect/>
          </a:stretch>
        </p:blipFill>
        <p:spPr>
          <a:xfrm>
            <a:off x="8295547" y="742677"/>
            <a:ext cx="3313747" cy="2114239"/>
          </a:xfrm>
          <a:prstGeom prst="rect">
            <a:avLst/>
          </a:prstGeom>
        </p:spPr>
      </p:pic>
    </p:spTree>
    <p:extLst>
      <p:ext uri="{BB962C8B-B14F-4D97-AF65-F5344CB8AC3E}">
        <p14:creationId xmlns:p14="http://schemas.microsoft.com/office/powerpoint/2010/main" val="2981403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D6DE70B-42C7-49AC-A9F4-8E3FF0453B2F}"/>
                  </a:ext>
                </a:extLst>
              </p:cNvPr>
              <p:cNvSpPr txBox="1"/>
              <p:nvPr/>
            </p:nvSpPr>
            <p:spPr>
              <a:xfrm>
                <a:off x="1690047" y="4612258"/>
                <a:ext cx="1861791" cy="52668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𝑑𝐶</m:t>
                          </m:r>
                        </m:num>
                        <m:den>
                          <m:r>
                            <a:rPr lang="en-US" altLang="zh-CN" b="0" i="1" smtClean="0">
                              <a:latin typeface="Cambria Math" panose="02040503050406030204" pitchFamily="18" charset="0"/>
                            </a:rPr>
                            <m:t>𝑑𝑥</m:t>
                          </m:r>
                        </m:den>
                      </m:f>
                    </m:oMath>
                  </m:oMathPara>
                </a14:m>
                <a:endParaRPr lang="en-US" i="1" dirty="0"/>
              </a:p>
            </p:txBody>
          </p:sp>
        </mc:Choice>
        <mc:Fallback xmlns="">
          <p:sp>
            <p:nvSpPr>
              <p:cNvPr id="4" name="TextBox 3">
                <a:extLst>
                  <a:ext uri="{FF2B5EF4-FFF2-40B4-BE49-F238E27FC236}">
                    <a16:creationId xmlns:a16="http://schemas.microsoft.com/office/drawing/2014/main" id="{6D6DE70B-42C7-49AC-A9F4-8E3FF0453B2F}"/>
                  </a:ext>
                </a:extLst>
              </p:cNvPr>
              <p:cNvSpPr txBox="1">
                <a:spLocks noRot="1" noChangeAspect="1" noMove="1" noResize="1" noEditPoints="1" noAdjustHandles="1" noChangeArrowheads="1" noChangeShapeType="1" noTextEdit="1"/>
              </p:cNvSpPr>
              <p:nvPr/>
            </p:nvSpPr>
            <p:spPr>
              <a:xfrm>
                <a:off x="1690047" y="4612258"/>
                <a:ext cx="1861791" cy="526683"/>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Rectangle 5">
                <a:extLst>
                  <a:ext uri="{FF2B5EF4-FFF2-40B4-BE49-F238E27FC236}">
                    <a16:creationId xmlns:a16="http://schemas.microsoft.com/office/drawing/2014/main" id="{1CC91257-9834-49DA-A066-28711EA890AF}"/>
                  </a:ext>
                </a:extLst>
              </p:cNvPr>
              <p:cNvSpPr/>
              <p:nvPr/>
            </p:nvSpPr>
            <p:spPr>
              <a:xfrm>
                <a:off x="1771538" y="5378968"/>
                <a:ext cx="4000390" cy="66505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i="1" smtClean="0">
                              <a:latin typeface="Cambria Math" panose="02040503050406030204" pitchFamily="18" charset="0"/>
                            </a:rPr>
                          </m:ctrlPr>
                        </m:sSubPr>
                        <m:e>
                          <m:r>
                            <a:rPr lang="en-US" altLang="zh-CN" i="1" smtClean="0">
                              <a:latin typeface="Cambria Math" panose="02040503050406030204" pitchFamily="18" charset="0"/>
                            </a:rPr>
                            <m:t>𝐽</m:t>
                          </m:r>
                        </m:e>
                        <m:sub>
                          <m:r>
                            <a:rPr lang="en-US" altLang="zh-CN" b="0" i="1" smtClean="0">
                              <a:latin typeface="Cambria Math" panose="02040503050406030204" pitchFamily="18" charset="0"/>
                            </a:rPr>
                            <m:t>(</m:t>
                          </m:r>
                          <m:r>
                            <a:rPr lang="en-US" altLang="zh-CN" b="0" i="1" smtClean="0">
                              <a:latin typeface="Cambria Math" panose="02040503050406030204" pitchFamily="18" charset="0"/>
                            </a:rPr>
                            <m:t>𝑥</m:t>
                          </m:r>
                          <m:r>
                            <a:rPr lang="en-US" altLang="zh-CN" b="0" i="1" smtClean="0">
                              <a:latin typeface="Cambria Math" panose="02040503050406030204" pitchFamily="18" charset="0"/>
                            </a:rPr>
                            <m:t>=0)</m:t>
                          </m:r>
                        </m:sub>
                      </m:sSub>
                      <m:r>
                        <a:rPr lang="en-US" altLang="zh-CN" b="0" i="1" smtClean="0">
                          <a:latin typeface="Cambria Math" panose="02040503050406030204" pitchFamily="18" charset="0"/>
                        </a:rPr>
                        <m:t>=−</m:t>
                      </m:r>
                      <m:f>
                        <m:fPr>
                          <m:ctrlPr>
                            <a:rPr lang="en-US" altLang="zh-CN" b="0" i="1" smtClean="0">
                              <a:latin typeface="Cambria Math" panose="02040503050406030204" pitchFamily="18" charset="0"/>
                            </a:rPr>
                          </m:ctrlPr>
                        </m:fPr>
                        <m:num>
                          <m:r>
                            <a:rPr lang="en-US" altLang="zh-CN" b="0" i="1" smtClean="0">
                              <a:latin typeface="Cambria Math" panose="02040503050406030204" pitchFamily="18" charset="0"/>
                            </a:rPr>
                            <m:t>𝑑𝑉</m:t>
                          </m:r>
                        </m:num>
                        <m:den>
                          <m:r>
                            <a:rPr lang="en-US" altLang="zh-CN" b="0" i="1" smtClean="0">
                              <a:latin typeface="Cambria Math" panose="02040503050406030204" pitchFamily="18" charset="0"/>
                            </a:rPr>
                            <m:t>𝑑𝑡</m:t>
                          </m:r>
                        </m:den>
                      </m:f>
                      <m:f>
                        <m:fPr>
                          <m:ctrlPr>
                            <a:rPr lang="en-US" altLang="zh-CN" b="0" i="1" smtClean="0">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altLang="zh-CN" b="0" i="1" smtClean="0">
                                  <a:latin typeface="Cambria Math" panose="02040503050406030204" pitchFamily="18" charset="0"/>
                                </a:rPr>
                              </m:ctrlPr>
                            </m:sSubPr>
                            <m:e>
                              <m:r>
                                <a:rPr lang="en-US" altLang="zh-CN" b="0" i="1" smtClean="0">
                                  <a:latin typeface="Cambria Math" panose="02040503050406030204" pitchFamily="18" charset="0"/>
                                </a:rPr>
                                <m:t>𝐴</m:t>
                              </m:r>
                            </m:e>
                            <m:sub>
                              <m:r>
                                <a:rPr lang="en-US" altLang="zh-CN" b="0" i="1" smtClean="0">
                                  <a:latin typeface="Cambria Math" panose="02040503050406030204" pitchFamily="18" charset="0"/>
                                </a:rPr>
                                <m:t>𝑠</m:t>
                              </m:r>
                            </m:sub>
                          </m:sSub>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b="0" i="1" smtClean="0">
                                  <a:latin typeface="Cambria Math" panose="02040503050406030204" pitchFamily="18" charset="0"/>
                                </a:rPr>
                              </m:ctrlPr>
                            </m:sSubPr>
                            <m:e>
                              <m:r>
                                <a:rPr lang="zh-CN" altLang="en-US" b="0" i="1" smtClean="0">
                                  <a:latin typeface="Cambria Math" panose="02040503050406030204" pitchFamily="18" charset="0"/>
                                </a:rPr>
                                <m:t>𝜌</m:t>
                              </m:r>
                            </m:e>
                            <m:sub>
                              <m:r>
                                <a:rPr lang="en-US" altLang="zh-CN" b="0" i="1" smtClean="0">
                                  <a:latin typeface="Cambria Math" panose="02040503050406030204" pitchFamily="18" charset="0"/>
                                </a:rPr>
                                <m:t>𝑚</m:t>
                              </m:r>
                            </m:sub>
                          </m:sSub>
                        </m:num>
                        <m:den>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b="0" i="1" smtClean="0">
                                  <a:latin typeface="Cambria Math" panose="02040503050406030204" pitchFamily="18" charset="0"/>
                                </a:rPr>
                                <m:t>𝑠</m:t>
                              </m:r>
                            </m:sub>
                          </m:sSub>
                        </m:den>
                      </m:f>
                    </m:oMath>
                  </m:oMathPara>
                </a14:m>
                <a:endParaRPr lang="en-US" dirty="0"/>
              </a:p>
            </p:txBody>
          </p:sp>
        </mc:Choice>
        <mc:Fallback xmlns="">
          <p:sp>
            <p:nvSpPr>
              <p:cNvPr id="5" name="Rectangle 5">
                <a:extLst>
                  <a:ext uri="{FF2B5EF4-FFF2-40B4-BE49-F238E27FC236}">
                    <a16:creationId xmlns:a16="http://schemas.microsoft.com/office/drawing/2014/main" id="{1CC91257-9834-49DA-A066-28711EA890AF}"/>
                  </a:ext>
                </a:extLst>
              </p:cNvPr>
              <p:cNvSpPr>
                <a:spLocks noRot="1" noChangeAspect="1" noMove="1" noResize="1" noEditPoints="1" noAdjustHandles="1" noChangeArrowheads="1" noChangeShapeType="1" noTextEdit="1"/>
              </p:cNvSpPr>
              <p:nvPr/>
            </p:nvSpPr>
            <p:spPr>
              <a:xfrm>
                <a:off x="1771538" y="5378968"/>
                <a:ext cx="4000390" cy="665054"/>
              </a:xfrm>
              <a:prstGeom prst="rect">
                <a:avLst/>
              </a:prstGeom>
              <a:blipFill>
                <a:blip r:embed="rId3"/>
                <a:stretch>
                  <a:fillRect/>
                </a:stretch>
              </a:blipFill>
            </p:spPr>
            <p:txBody>
              <a:bodyPr/>
              <a:lstStyle/>
              <a:p>
                <a:r>
                  <a:rPr lang="en-US">
                    <a:noFill/>
                  </a:rPr>
                  <a:t> </a:t>
                </a:r>
              </a:p>
            </p:txBody>
          </p:sp>
        </mc:Fallback>
      </mc:AlternateContent>
      <p:sp>
        <p:nvSpPr>
          <p:cNvPr id="6" name="Rectangle 63">
            <a:extLst>
              <a:ext uri="{FF2B5EF4-FFF2-40B4-BE49-F238E27FC236}">
                <a16:creationId xmlns:a16="http://schemas.microsoft.com/office/drawing/2014/main" id="{13D74BBC-DD4F-4137-829E-D64E1F15FF1E}"/>
              </a:ext>
            </a:extLst>
          </p:cNvPr>
          <p:cNvSpPr/>
          <p:nvPr/>
        </p:nvSpPr>
        <p:spPr>
          <a:xfrm>
            <a:off x="215205" y="5237387"/>
            <a:ext cx="1517275" cy="369332"/>
          </a:xfrm>
          <a:prstGeom prst="rect">
            <a:avLst/>
          </a:prstGeom>
        </p:spPr>
        <p:txBody>
          <a:bodyPr wrap="none">
            <a:spAutoFit/>
          </a:bodyPr>
          <a:lstStyle/>
          <a:p>
            <a:r>
              <a:rPr lang="en-US" dirty="0"/>
              <a:t>Interface Flux:</a:t>
            </a:r>
          </a:p>
        </p:txBody>
      </p:sp>
      <mc:AlternateContent xmlns:mc="http://schemas.openxmlformats.org/markup-compatibility/2006" xmlns:a14="http://schemas.microsoft.com/office/drawing/2010/main">
        <mc:Choice Requires="a14">
          <p:sp>
            <p:nvSpPr>
              <p:cNvPr id="7" name="TextBox 4">
                <a:extLst>
                  <a:ext uri="{FF2B5EF4-FFF2-40B4-BE49-F238E27FC236}">
                    <a16:creationId xmlns:a16="http://schemas.microsoft.com/office/drawing/2014/main" id="{479C03CD-CEFA-4227-9D45-7B345E5FA2D7}"/>
                  </a:ext>
                </a:extLst>
              </p:cNvPr>
              <p:cNvSpPr txBox="1"/>
              <p:nvPr/>
            </p:nvSpPr>
            <p:spPr>
              <a:xfrm>
                <a:off x="117704" y="2881882"/>
                <a:ext cx="2012462" cy="57265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𝐷</m:t>
                      </m:r>
                      <m:f>
                        <m:fPr>
                          <m:ctrlPr>
                            <a:rPr lang="en-US" altLang="zh-CN" b="0" i="1" smtClean="0">
                              <a:latin typeface="Cambria Math" panose="02040503050406030204" pitchFamily="18" charset="0"/>
                            </a:rPr>
                          </m:ctrlPr>
                        </m:fPr>
                        <m:num>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𝑑</m:t>
                              </m:r>
                            </m:e>
                            <m:sup>
                              <m:r>
                                <a:rPr lang="en-US" altLang="zh-CN" b="0" i="1" smtClean="0">
                                  <a:latin typeface="Cambria Math" panose="02040503050406030204" pitchFamily="18" charset="0"/>
                                </a:rPr>
                                <m:t>2</m:t>
                              </m:r>
                            </m:sup>
                          </m:sSup>
                          <m:r>
                            <a:rPr lang="en-US" altLang="zh-CN" b="0" i="1" smtClean="0">
                              <a:latin typeface="Cambria Math" panose="02040503050406030204" pitchFamily="18" charset="0"/>
                            </a:rPr>
                            <m:t>𝐶</m:t>
                          </m:r>
                        </m:num>
                        <m:den>
                          <m:r>
                            <a:rPr lang="en-US" altLang="zh-CN" b="0" i="1" smtClean="0">
                              <a:latin typeface="Cambria Math" panose="02040503050406030204" pitchFamily="18" charset="0"/>
                            </a:rPr>
                            <m:t>𝑑</m:t>
                          </m:r>
                          <m:sSup>
                            <m:sSupPr>
                              <m:ctrlPr>
                                <a:rPr lang="en-US" altLang="zh-CN" b="0" i="1" smtClean="0">
                                  <a:latin typeface="Cambria Math" panose="02040503050406030204" pitchFamily="18" charset="0"/>
                                </a:rPr>
                              </m:ctrlPr>
                            </m:sSupPr>
                            <m:e>
                              <m:r>
                                <a:rPr lang="en-US" altLang="zh-CN" b="0" i="1" smtClean="0">
                                  <a:latin typeface="Cambria Math" panose="02040503050406030204" pitchFamily="18" charset="0"/>
                                </a:rPr>
                                <m:t>𝑥</m:t>
                              </m:r>
                            </m:e>
                            <m:sup>
                              <m:r>
                                <a:rPr lang="en-US" altLang="zh-CN" b="0" i="1" smtClean="0">
                                  <a:latin typeface="Cambria Math" panose="02040503050406030204" pitchFamily="18" charset="0"/>
                                </a:rPr>
                                <m:t>2</m:t>
                              </m:r>
                            </m:sup>
                          </m:sSup>
                        </m:den>
                      </m:f>
                      <m:r>
                        <a:rPr lang="en-US" altLang="zh-CN" b="0" i="1" smtClean="0">
                          <a:latin typeface="Cambria Math" panose="02040503050406030204" pitchFamily="18" charset="0"/>
                        </a:rPr>
                        <m:t>=0</m:t>
                      </m:r>
                    </m:oMath>
                  </m:oMathPara>
                </a14:m>
                <a:endParaRPr lang="en-US" i="1" dirty="0"/>
              </a:p>
            </p:txBody>
          </p:sp>
        </mc:Choice>
        <mc:Fallback xmlns="">
          <p:sp>
            <p:nvSpPr>
              <p:cNvPr id="7" name="TextBox 4">
                <a:extLst>
                  <a:ext uri="{FF2B5EF4-FFF2-40B4-BE49-F238E27FC236}">
                    <a16:creationId xmlns:a16="http://schemas.microsoft.com/office/drawing/2014/main" id="{479C03CD-CEFA-4227-9D45-7B345E5FA2D7}"/>
                  </a:ext>
                </a:extLst>
              </p:cNvPr>
              <p:cNvSpPr txBox="1">
                <a:spLocks noRot="1" noChangeAspect="1" noMove="1" noResize="1" noEditPoints="1" noAdjustHandles="1" noChangeArrowheads="1" noChangeShapeType="1" noTextEdit="1"/>
              </p:cNvSpPr>
              <p:nvPr/>
            </p:nvSpPr>
            <p:spPr>
              <a:xfrm>
                <a:off x="117704" y="2881882"/>
                <a:ext cx="2012462" cy="572657"/>
              </a:xfrm>
              <a:prstGeom prst="rect">
                <a:avLst/>
              </a:prstGeom>
              <a:blipFill>
                <a:blip r:embed="rId4"/>
                <a:stretch>
                  <a:fillRect/>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8" name="Rectangle 6">
                <a:extLst>
                  <a:ext uri="{FF2B5EF4-FFF2-40B4-BE49-F238E27FC236}">
                    <a16:creationId xmlns:a16="http://schemas.microsoft.com/office/drawing/2014/main" id="{684D9A9A-2276-437F-B167-5253595CDD14}"/>
                  </a:ext>
                </a:extLst>
              </p:cNvPr>
              <p:cNvSpPr/>
              <p:nvPr/>
            </p:nvSpPr>
            <p:spPr>
              <a:xfrm>
                <a:off x="737901" y="4052678"/>
                <a:ext cx="1123769"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i="1">
                              <a:solidFill>
                                <a:srgbClr val="B00000"/>
                              </a:solidFill>
                            </a:rPr>
                            <m:t>ℓ</m:t>
                          </m:r>
                        </m:e>
                      </m:d>
                      <m:r>
                        <a:rPr lang="en-US" altLang="zh-CN" b="0" i="1" smtClean="0">
                          <a:solidFill>
                            <a:srgbClr val="B00000"/>
                          </a:solidFill>
                          <a:latin typeface="Cambria Math" panose="02040503050406030204" pitchFamily="18" charset="0"/>
                        </a:rPr>
                        <m:t>=0</m:t>
                      </m:r>
                    </m:oMath>
                  </m:oMathPara>
                </a14:m>
                <a:endParaRPr lang="en-US" dirty="0">
                  <a:solidFill>
                    <a:srgbClr val="B00000"/>
                  </a:solidFill>
                </a:endParaRPr>
              </a:p>
            </p:txBody>
          </p:sp>
        </mc:Choice>
        <mc:Fallback xmlns="">
          <p:sp>
            <p:nvSpPr>
              <p:cNvPr id="8" name="Rectangle 6">
                <a:extLst>
                  <a:ext uri="{FF2B5EF4-FFF2-40B4-BE49-F238E27FC236}">
                    <a16:creationId xmlns:a16="http://schemas.microsoft.com/office/drawing/2014/main" id="{684D9A9A-2276-437F-B167-5253595CDD14}"/>
                  </a:ext>
                </a:extLst>
              </p:cNvPr>
              <p:cNvSpPr>
                <a:spLocks noRot="1" noChangeAspect="1" noMove="1" noResize="1" noEditPoints="1" noAdjustHandles="1" noChangeArrowheads="1" noChangeShapeType="1" noTextEdit="1"/>
              </p:cNvSpPr>
              <p:nvPr/>
            </p:nvSpPr>
            <p:spPr>
              <a:xfrm>
                <a:off x="737901" y="4052678"/>
                <a:ext cx="1123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Rectangle 7">
                <a:extLst>
                  <a:ext uri="{FF2B5EF4-FFF2-40B4-BE49-F238E27FC236}">
                    <a16:creationId xmlns:a16="http://schemas.microsoft.com/office/drawing/2014/main" id="{4C81BD65-1E5C-4D79-AD01-36E577A9F9F7}"/>
                  </a:ext>
                </a:extLst>
              </p:cNvPr>
              <p:cNvSpPr/>
              <p:nvPr/>
            </p:nvSpPr>
            <p:spPr>
              <a:xfrm>
                <a:off x="765258" y="3734191"/>
                <a:ext cx="1231363"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solidFill>
                            <a:srgbClr val="B00000"/>
                          </a:solidFill>
                          <a:latin typeface="Cambria Math" panose="02040503050406030204" pitchFamily="18" charset="0"/>
                        </a:rPr>
                        <m:t>𝐶</m:t>
                      </m:r>
                      <m:d>
                        <m:dPr>
                          <m:ctrlPr>
                            <a:rPr lang="en-US" altLang="zh-CN" b="0" i="1" smtClean="0">
                              <a:solidFill>
                                <a:srgbClr val="B00000"/>
                              </a:solidFill>
                              <a:latin typeface="Cambria Math" panose="02040503050406030204" pitchFamily="18" charset="0"/>
                            </a:rPr>
                          </m:ctrlPr>
                        </m:dPr>
                        <m:e>
                          <m:r>
                            <m:rPr>
                              <m:nor/>
                            </m:rPr>
                            <a:rPr lang="en-US" altLang="zh-CN" b="0" i="0" smtClean="0">
                              <a:solidFill>
                                <a:srgbClr val="B00000"/>
                              </a:solidFill>
                              <a:latin typeface="Cambria Math" panose="02040503050406030204" pitchFamily="18" charset="0"/>
                            </a:rPr>
                            <m:t>0</m:t>
                          </m:r>
                        </m:e>
                      </m:d>
                      <m:r>
                        <a:rPr lang="en-US" altLang="zh-CN" b="0" i="1" smtClean="0">
                          <a:solidFill>
                            <a:srgbClr val="B00000"/>
                          </a:solidFill>
                          <a:latin typeface="Cambria Math" panose="02040503050406030204" pitchFamily="18" charset="0"/>
                        </a:rPr>
                        <m:t>=</m:t>
                      </m:r>
                      <m:sSub>
                        <m:sSubPr>
                          <m:ctrlPr>
                            <a:rPr lang="en-US" altLang="zh-CN" b="0" i="1" smtClean="0">
                              <a:solidFill>
                                <a:srgbClr val="B00000"/>
                              </a:solidFill>
                              <a:latin typeface="Cambria Math" panose="02040503050406030204" pitchFamily="18" charset="0"/>
                            </a:rPr>
                          </m:ctrlPr>
                        </m:sSubPr>
                        <m:e>
                          <m:r>
                            <a:rPr lang="en-US" altLang="zh-CN" i="1">
                              <a:solidFill>
                                <a:srgbClr val="B00000"/>
                              </a:solidFill>
                              <a:latin typeface="Cambria Math" panose="02040503050406030204" pitchFamily="18" charset="0"/>
                            </a:rPr>
                            <m:t>𝐶</m:t>
                          </m:r>
                        </m:e>
                        <m:sub>
                          <m:r>
                            <a:rPr lang="en-US" altLang="zh-CN" b="0" i="1" smtClean="0">
                              <a:solidFill>
                                <a:srgbClr val="B00000"/>
                              </a:solidFill>
                              <a:latin typeface="Cambria Math" panose="02040503050406030204" pitchFamily="18" charset="0"/>
                            </a:rPr>
                            <m:t>𝑠</m:t>
                          </m:r>
                        </m:sub>
                      </m:sSub>
                    </m:oMath>
                  </m:oMathPara>
                </a14:m>
                <a:endParaRPr lang="en-US" dirty="0">
                  <a:solidFill>
                    <a:srgbClr val="B00000"/>
                  </a:solidFill>
                </a:endParaRPr>
              </a:p>
            </p:txBody>
          </p:sp>
        </mc:Choice>
        <mc:Fallback xmlns="">
          <p:sp>
            <p:nvSpPr>
              <p:cNvPr id="9" name="Rectangle 7">
                <a:extLst>
                  <a:ext uri="{FF2B5EF4-FFF2-40B4-BE49-F238E27FC236}">
                    <a16:creationId xmlns:a16="http://schemas.microsoft.com/office/drawing/2014/main" id="{4C81BD65-1E5C-4D79-AD01-36E577A9F9F7}"/>
                  </a:ext>
                </a:extLst>
              </p:cNvPr>
              <p:cNvSpPr>
                <a:spLocks noRot="1" noChangeAspect="1" noMove="1" noResize="1" noEditPoints="1" noAdjustHandles="1" noChangeArrowheads="1" noChangeShapeType="1" noTextEdit="1"/>
              </p:cNvSpPr>
              <p:nvPr/>
            </p:nvSpPr>
            <p:spPr>
              <a:xfrm>
                <a:off x="765258" y="3734191"/>
                <a:ext cx="1231363" cy="369332"/>
              </a:xfrm>
              <a:prstGeom prst="rect">
                <a:avLst/>
              </a:prstGeom>
              <a:blipFill>
                <a:blip r:embed="rId6"/>
                <a:stretch>
                  <a:fillRect/>
                </a:stretch>
              </a:blipFill>
            </p:spPr>
            <p:txBody>
              <a:bodyPr/>
              <a:lstStyle/>
              <a:p>
                <a:r>
                  <a:rPr lang="en-US">
                    <a:noFill/>
                  </a:rPr>
                  <a:t> </a:t>
                </a:r>
              </a:p>
            </p:txBody>
          </p:sp>
        </mc:Fallback>
      </mc:AlternateContent>
      <p:sp>
        <p:nvSpPr>
          <p:cNvPr id="11" name="TextBox 9">
            <a:extLst>
              <a:ext uri="{FF2B5EF4-FFF2-40B4-BE49-F238E27FC236}">
                <a16:creationId xmlns:a16="http://schemas.microsoft.com/office/drawing/2014/main" id="{2911F7B5-7305-433E-AC84-EEC825F5FB84}"/>
              </a:ext>
            </a:extLst>
          </p:cNvPr>
          <p:cNvSpPr txBox="1"/>
          <p:nvPr/>
        </p:nvSpPr>
        <p:spPr>
          <a:xfrm>
            <a:off x="231067" y="3876062"/>
            <a:ext cx="1231363" cy="369332"/>
          </a:xfrm>
          <a:prstGeom prst="rect">
            <a:avLst/>
          </a:prstGeom>
          <a:noFill/>
        </p:spPr>
        <p:txBody>
          <a:bodyPr wrap="square" rtlCol="0">
            <a:spAutoFit/>
          </a:bodyPr>
          <a:lstStyle/>
          <a:p>
            <a:r>
              <a:rPr lang="en-US" dirty="0">
                <a:solidFill>
                  <a:srgbClr val="B00000"/>
                </a:solidFill>
              </a:rPr>
              <a:t>B.C.</a:t>
            </a:r>
          </a:p>
        </p:txBody>
      </p:sp>
      <p:sp>
        <p:nvSpPr>
          <p:cNvPr id="12" name="Rectangle 1">
            <a:extLst>
              <a:ext uri="{FF2B5EF4-FFF2-40B4-BE49-F238E27FC236}">
                <a16:creationId xmlns:a16="http://schemas.microsoft.com/office/drawing/2014/main" id="{D2156555-0F82-4C25-B553-62E03240D413}"/>
              </a:ext>
            </a:extLst>
          </p:cNvPr>
          <p:cNvSpPr>
            <a:spLocks noChangeArrowheads="1"/>
          </p:cNvSpPr>
          <p:nvPr/>
        </p:nvSpPr>
        <p:spPr bwMode="auto">
          <a:xfrm>
            <a:off x="117704" y="1263622"/>
            <a:ext cx="546554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Assuming: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1D steady state</a:t>
            </a:r>
          </a:p>
          <a:p>
            <a:pPr marL="342900" lvl="0" indent="-342900" eaLnBrk="0" fontAlgn="base" hangingPunct="0">
              <a:spcBef>
                <a:spcPct val="0"/>
              </a:spcBef>
              <a:spcAft>
                <a:spcPct val="0"/>
              </a:spcAft>
              <a:buFont typeface="+mj-lt"/>
              <a:buAutoNum type="arabicPeriod"/>
            </a:pPr>
            <a:r>
              <a:rPr lang="en-US" altLang="en-US" dirty="0">
                <a:latin typeface="Arial" panose="020B0604020202020204" pitchFamily="34" charset="0"/>
              </a:rPr>
              <a:t>Toluene biodegradation </a:t>
            </a:r>
            <a:r>
              <a:rPr kumimoji="0" lang="en-US" altLang="en-US" sz="1800" b="0" i="0" u="none" strike="noStrike" cap="none" normalizeH="0" baseline="0" dirty="0">
                <a:ln>
                  <a:noFill/>
                </a:ln>
                <a:solidFill>
                  <a:schemeClr val="tx1"/>
                </a:solidFill>
                <a:effectLst/>
                <a:latin typeface="Arial" panose="020B0604020202020204" pitchFamily="34" charset="0"/>
              </a:rPr>
              <a:t>is a first-order reaction.</a:t>
            </a:r>
          </a:p>
        </p:txBody>
      </p:sp>
      <p:sp>
        <p:nvSpPr>
          <p:cNvPr id="13" name="Rectangle 2">
            <a:extLst>
              <a:ext uri="{FF2B5EF4-FFF2-40B4-BE49-F238E27FC236}">
                <a16:creationId xmlns:a16="http://schemas.microsoft.com/office/drawing/2014/main" id="{F8B466DA-9612-4571-9508-15F654D5538C}"/>
              </a:ext>
            </a:extLst>
          </p:cNvPr>
          <p:cNvSpPr>
            <a:spLocks noChangeArrowheads="1"/>
          </p:cNvSpPr>
          <p:nvPr/>
        </p:nvSpPr>
        <p:spPr bwMode="auto">
          <a:xfrm>
            <a:off x="2661627" y="3151869"/>
            <a:ext cx="123136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Analytica</a:t>
            </a:r>
            <a:r>
              <a:rPr kumimoji="0" lang="en-US" altLang="zh-CN" sz="1600" b="0" i="0" u="none" strike="noStrike" cap="none" normalizeH="0" baseline="0" dirty="0">
                <a:ln>
                  <a:noFill/>
                </a:ln>
                <a:solidFill>
                  <a:schemeClr val="tx1"/>
                </a:solidFill>
                <a:effectLst/>
                <a:latin typeface="Arial" panose="020B0604020202020204" pitchFamily="34" charset="0"/>
              </a:rPr>
              <a:t>l</a:t>
            </a:r>
            <a:r>
              <a:rPr lang="en-US" altLang="en-US" sz="1600" dirty="0">
                <a:latin typeface="Arial" panose="020B0604020202020204" pitchFamily="34" charset="0"/>
              </a:rPr>
              <a: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14" name="箭头: 右 13">
            <a:extLst>
              <a:ext uri="{FF2B5EF4-FFF2-40B4-BE49-F238E27FC236}">
                <a16:creationId xmlns:a16="http://schemas.microsoft.com/office/drawing/2014/main" id="{A3F0F341-713E-445E-9F73-C7A508EA62F1}"/>
              </a:ext>
            </a:extLst>
          </p:cNvPr>
          <p:cNvSpPr/>
          <p:nvPr/>
        </p:nvSpPr>
        <p:spPr>
          <a:xfrm>
            <a:off x="2760787" y="3492928"/>
            <a:ext cx="1021098"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箭头: 右 19">
            <a:extLst>
              <a:ext uri="{FF2B5EF4-FFF2-40B4-BE49-F238E27FC236}">
                <a16:creationId xmlns:a16="http://schemas.microsoft.com/office/drawing/2014/main" id="{007F3609-14B1-4F4C-AC91-4D2A56956C19}"/>
              </a:ext>
            </a:extLst>
          </p:cNvPr>
          <p:cNvSpPr/>
          <p:nvPr/>
        </p:nvSpPr>
        <p:spPr>
          <a:xfrm>
            <a:off x="6350239" y="5124868"/>
            <a:ext cx="2115029"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1" name="矩形 20">
                <a:extLst>
                  <a:ext uri="{FF2B5EF4-FFF2-40B4-BE49-F238E27FC236}">
                    <a16:creationId xmlns:a16="http://schemas.microsoft.com/office/drawing/2014/main" id="{6122C0E8-565E-47D4-A36D-88C5E49F2FCA}"/>
                  </a:ext>
                </a:extLst>
              </p:cNvPr>
              <p:cNvSpPr/>
              <p:nvPr/>
            </p:nvSpPr>
            <p:spPr>
              <a:xfrm>
                <a:off x="8682897" y="5006259"/>
                <a:ext cx="2484783" cy="66582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b="0" i="1"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num>
                        <m:den>
                          <m:r>
                            <a:rPr lang="en-US" altLang="zh-CN" b="0" i="1" smtClean="0">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den>
                      </m:f>
                    </m:oMath>
                  </m:oMathPara>
                </a14:m>
                <a:endParaRPr lang="en-US" dirty="0"/>
              </a:p>
            </p:txBody>
          </p:sp>
        </mc:Choice>
        <mc:Fallback xmlns="">
          <p:sp>
            <p:nvSpPr>
              <p:cNvPr id="21" name="矩形 20">
                <a:extLst>
                  <a:ext uri="{FF2B5EF4-FFF2-40B4-BE49-F238E27FC236}">
                    <a16:creationId xmlns:a16="http://schemas.microsoft.com/office/drawing/2014/main" id="{6122C0E8-565E-47D4-A36D-88C5E49F2FCA}"/>
                  </a:ext>
                </a:extLst>
              </p:cNvPr>
              <p:cNvSpPr>
                <a:spLocks noRot="1" noChangeAspect="1" noMove="1" noResize="1" noEditPoints="1" noAdjustHandles="1" noChangeArrowheads="1" noChangeShapeType="1" noTextEdit="1"/>
              </p:cNvSpPr>
              <p:nvPr/>
            </p:nvSpPr>
            <p:spPr>
              <a:xfrm>
                <a:off x="8682897" y="5006259"/>
                <a:ext cx="2484783" cy="665823"/>
              </a:xfrm>
              <a:prstGeom prst="rect">
                <a:avLst/>
              </a:prstGeom>
              <a:blipFill>
                <a:blip r:embed="rId7"/>
                <a:stretch>
                  <a:fillRect/>
                </a:stretch>
              </a:blipFill>
            </p:spPr>
            <p:txBody>
              <a:bodyPr/>
              <a:lstStyle/>
              <a:p>
                <a:r>
                  <a:rPr lang="en-US">
                    <a:noFill/>
                  </a:rPr>
                  <a:t> </a:t>
                </a:r>
              </a:p>
            </p:txBody>
          </p:sp>
        </mc:Fallback>
      </mc:AlternateContent>
      <p:sp>
        <p:nvSpPr>
          <p:cNvPr id="22" name="文本框 21">
            <a:extLst>
              <a:ext uri="{FF2B5EF4-FFF2-40B4-BE49-F238E27FC236}">
                <a16:creationId xmlns:a16="http://schemas.microsoft.com/office/drawing/2014/main" id="{40E1DAB3-AF4E-43FB-A33F-7C5113FAB6F7}"/>
              </a:ext>
            </a:extLst>
          </p:cNvPr>
          <p:cNvSpPr txBox="1"/>
          <p:nvPr/>
        </p:nvSpPr>
        <p:spPr>
          <a:xfrm>
            <a:off x="6394512" y="3215215"/>
            <a:ext cx="2304366" cy="369332"/>
          </a:xfrm>
          <a:prstGeom prst="rect">
            <a:avLst/>
          </a:prstGeom>
          <a:noFill/>
        </p:spPr>
        <p:txBody>
          <a:bodyPr wrap="square" rtlCol="0">
            <a:spAutoFit/>
          </a:bodyPr>
          <a:lstStyle/>
          <a:p>
            <a:r>
              <a:rPr lang="en-US" dirty="0"/>
              <a:t>At the interface (x=0),</a:t>
            </a:r>
          </a:p>
        </p:txBody>
      </p:sp>
      <p:sp>
        <p:nvSpPr>
          <p:cNvPr id="23" name="箭头: 右 22">
            <a:extLst>
              <a:ext uri="{FF2B5EF4-FFF2-40B4-BE49-F238E27FC236}">
                <a16:creationId xmlns:a16="http://schemas.microsoft.com/office/drawing/2014/main" id="{72FFBE05-9362-4966-A2CC-450310FE7659}"/>
              </a:ext>
            </a:extLst>
          </p:cNvPr>
          <p:cNvSpPr/>
          <p:nvPr/>
        </p:nvSpPr>
        <p:spPr>
          <a:xfrm>
            <a:off x="6394512" y="3492928"/>
            <a:ext cx="2484783" cy="338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左大括号 25">
            <a:extLst>
              <a:ext uri="{FF2B5EF4-FFF2-40B4-BE49-F238E27FC236}">
                <a16:creationId xmlns:a16="http://schemas.microsoft.com/office/drawing/2014/main" id="{31D3962B-631D-4FC0-A527-955C8E266E3B}"/>
              </a:ext>
            </a:extLst>
          </p:cNvPr>
          <p:cNvSpPr/>
          <p:nvPr/>
        </p:nvSpPr>
        <p:spPr>
          <a:xfrm flipH="1">
            <a:off x="2162596" y="3200064"/>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左大括号 26">
            <a:extLst>
              <a:ext uri="{FF2B5EF4-FFF2-40B4-BE49-F238E27FC236}">
                <a16:creationId xmlns:a16="http://schemas.microsoft.com/office/drawing/2014/main" id="{E8983A2E-1486-4560-9E7B-D4842D0DB277}"/>
              </a:ext>
            </a:extLst>
          </p:cNvPr>
          <p:cNvSpPr/>
          <p:nvPr/>
        </p:nvSpPr>
        <p:spPr>
          <a:xfrm flipH="1">
            <a:off x="5799053" y="4815880"/>
            <a:ext cx="297265" cy="956531"/>
          </a:xfrm>
          <a:prstGeom prst="leftBrace">
            <a:avLst>
              <a:gd name="adj1" fmla="val 29983"/>
              <a:gd name="adj2" fmla="val 50000"/>
            </a:avLst>
          </a:prstGeom>
          <a:ln w="222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TextBox 2">
            <a:extLst>
              <a:ext uri="{FF2B5EF4-FFF2-40B4-BE49-F238E27FC236}">
                <a16:creationId xmlns:a16="http://schemas.microsoft.com/office/drawing/2014/main" id="{B8490E0A-CDDB-46C4-9E6C-FBB0EB4C8621}"/>
              </a:ext>
            </a:extLst>
          </p:cNvPr>
          <p:cNvSpPr txBox="1"/>
          <p:nvPr/>
        </p:nvSpPr>
        <p:spPr>
          <a:xfrm>
            <a:off x="10462639" y="3526792"/>
            <a:ext cx="696433" cy="369332"/>
          </a:xfrm>
          <a:prstGeom prst="rect">
            <a:avLst/>
          </a:prstGeom>
          <a:noFill/>
        </p:spPr>
        <p:txBody>
          <a:bodyPr wrap="square" rtlCol="0">
            <a:spAutoFit/>
          </a:bodyPr>
          <a:lstStyle/>
          <a:p>
            <a:r>
              <a:rPr lang="en-US" altLang="zh-CN" dirty="0">
                <a:solidFill>
                  <a:srgbClr val="FF0000"/>
                </a:solidFill>
              </a:rPr>
              <a:t>Eq(1)</a:t>
            </a:r>
            <a:endParaRPr lang="en-US" dirty="0">
              <a:solidFill>
                <a:srgbClr val="FF0000"/>
              </a:solidFill>
            </a:endParaRPr>
          </a:p>
        </p:txBody>
      </p:sp>
      <p:sp>
        <p:nvSpPr>
          <p:cNvPr id="29" name="TextBox 58">
            <a:extLst>
              <a:ext uri="{FF2B5EF4-FFF2-40B4-BE49-F238E27FC236}">
                <a16:creationId xmlns:a16="http://schemas.microsoft.com/office/drawing/2014/main" id="{23034DA6-120B-457F-AD68-9190DDA5DA5D}"/>
              </a:ext>
            </a:extLst>
          </p:cNvPr>
          <p:cNvSpPr txBox="1"/>
          <p:nvPr/>
        </p:nvSpPr>
        <p:spPr>
          <a:xfrm>
            <a:off x="11348097" y="4991052"/>
            <a:ext cx="696433" cy="369332"/>
          </a:xfrm>
          <a:prstGeom prst="rect">
            <a:avLst/>
          </a:prstGeom>
          <a:noFill/>
        </p:spPr>
        <p:txBody>
          <a:bodyPr wrap="square" rtlCol="0">
            <a:spAutoFit/>
          </a:bodyPr>
          <a:lstStyle/>
          <a:p>
            <a:r>
              <a:rPr lang="en-US" altLang="zh-CN" dirty="0">
                <a:solidFill>
                  <a:srgbClr val="FF0000"/>
                </a:solidFill>
              </a:rPr>
              <a:t>Eq(2)</a:t>
            </a:r>
            <a:endParaRPr lang="en-US" dirty="0">
              <a:solidFill>
                <a:srgbClr val="FF0000"/>
              </a:solidFill>
            </a:endParaRPr>
          </a:p>
        </p:txBody>
      </p:sp>
      <p:cxnSp>
        <p:nvCxnSpPr>
          <p:cNvPr id="30" name="直接连接符 9">
            <a:extLst>
              <a:ext uri="{FF2B5EF4-FFF2-40B4-BE49-F238E27FC236}">
                <a16:creationId xmlns:a16="http://schemas.microsoft.com/office/drawing/2014/main" id="{CFA46F13-E112-44D3-A026-B3877FDD63D0}"/>
              </a:ext>
            </a:extLst>
          </p:cNvPr>
          <p:cNvCxnSpPr>
            <a:cxnSpLocks/>
          </p:cNvCxnSpPr>
          <p:nvPr/>
        </p:nvCxnSpPr>
        <p:spPr>
          <a:xfrm>
            <a:off x="0" y="685716"/>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32" name="文本框 31">
            <a:extLst>
              <a:ext uri="{FF2B5EF4-FFF2-40B4-BE49-F238E27FC236}">
                <a16:creationId xmlns:a16="http://schemas.microsoft.com/office/drawing/2014/main" id="{7C979334-6F13-4242-9B17-72BB92D33741}"/>
              </a:ext>
            </a:extLst>
          </p:cNvPr>
          <p:cNvSpPr txBox="1"/>
          <p:nvPr/>
        </p:nvSpPr>
        <p:spPr>
          <a:xfrm>
            <a:off x="6862" y="30616"/>
            <a:ext cx="6218905" cy="584775"/>
          </a:xfrm>
          <a:prstGeom prst="rect">
            <a:avLst/>
          </a:prstGeom>
          <a:noFill/>
        </p:spPr>
        <p:txBody>
          <a:bodyPr wrap="square" rtlCol="0">
            <a:spAutoFit/>
          </a:bodyPr>
          <a:lstStyle/>
          <a:p>
            <a:pPr algn="ctr"/>
            <a:r>
              <a:rPr lang="en-US" altLang="zh-CN" sz="3200" dirty="0">
                <a:solidFill>
                  <a:srgbClr val="4472C4">
                    <a:lumMod val="50000"/>
                  </a:srgbClr>
                </a:solidFill>
                <a:latin typeface="Times New Roman" panose="02020603050405020304" pitchFamily="18" charset="0"/>
              </a:rPr>
              <a:t>Theoretical solution without bacteria</a:t>
            </a:r>
            <a:endParaRPr lang="en-US" sz="3200" dirty="0">
              <a:solidFill>
                <a:srgbClr val="4472C4">
                  <a:lumMod val="50000"/>
                </a:srgbClr>
              </a:solidFill>
              <a:latin typeface="Times New Roman" panose="02020603050405020304" pitchFamily="18" charset="0"/>
            </a:endParaRPr>
          </a:p>
        </p:txBody>
      </p:sp>
      <mc:AlternateContent xmlns:mc="http://schemas.openxmlformats.org/markup-compatibility/2006" xmlns:a14="http://schemas.microsoft.com/office/drawing/2010/main">
        <mc:Choice Requires="a14">
          <p:sp>
            <p:nvSpPr>
              <p:cNvPr id="31" name="矩形 30">
                <a:extLst>
                  <a:ext uri="{FF2B5EF4-FFF2-40B4-BE49-F238E27FC236}">
                    <a16:creationId xmlns:a16="http://schemas.microsoft.com/office/drawing/2014/main" id="{1523C52F-072C-4CC7-B7D0-1A56F2AFD9A0}"/>
                  </a:ext>
                </a:extLst>
              </p:cNvPr>
              <p:cNvSpPr/>
              <p:nvPr/>
            </p:nvSpPr>
            <p:spPr>
              <a:xfrm>
                <a:off x="9048040" y="3382069"/>
                <a:ext cx="1245854" cy="61901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altLang="zh-CN" i="1" smtClean="0">
                              <a:latin typeface="Cambria Math" panose="02040503050406030204" pitchFamily="18" charset="0"/>
                            </a:rPr>
                          </m:ctrlPr>
                        </m:fPr>
                        <m:num>
                          <m:r>
                            <a:rPr lang="en-US" altLang="zh-CN" b="0" i="1" smtClean="0">
                              <a:latin typeface="Cambria Math" panose="02040503050406030204" pitchFamily="18" charset="0"/>
                            </a:rPr>
                            <m:t>𝑑</m:t>
                          </m:r>
                          <m:r>
                            <a:rPr lang="en-US" altLang="zh-CN" i="1">
                              <a:latin typeface="Cambria Math" panose="02040503050406030204" pitchFamily="18" charset="0"/>
                            </a:rPr>
                            <m:t>𝐶</m:t>
                          </m:r>
                        </m:num>
                        <m:den>
                          <m:r>
                            <a:rPr lang="en-US" altLang="zh-CN" b="0" i="1" smtClean="0">
                              <a:latin typeface="Cambria Math" panose="02040503050406030204" pitchFamily="18" charset="0"/>
                            </a:rPr>
                            <m:t>𝑑</m:t>
                          </m:r>
                          <m:r>
                            <a:rPr lang="en-US" altLang="zh-CN" i="1">
                              <a:latin typeface="Cambria Math" panose="02040503050406030204" pitchFamily="18" charset="0"/>
                            </a:rPr>
                            <m:t>𝑥</m:t>
                          </m:r>
                        </m:den>
                      </m:f>
                      <m:r>
                        <a:rPr lang="en-US" altLang="zh-CN" i="1">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num>
                        <m:den>
                          <m:r>
                            <a:rPr lang="el-GR" i="1">
                              <a:latin typeface="Cambria Math" panose="02040503050406030204" pitchFamily="18" charset="0"/>
                            </a:rPr>
                            <m:t>ℓ</m:t>
                          </m:r>
                        </m:den>
                      </m:f>
                    </m:oMath>
                  </m:oMathPara>
                </a14:m>
                <a:endParaRPr lang="en-US" dirty="0"/>
              </a:p>
            </p:txBody>
          </p:sp>
        </mc:Choice>
        <mc:Fallback xmlns="">
          <p:sp>
            <p:nvSpPr>
              <p:cNvPr id="31" name="矩形 30">
                <a:extLst>
                  <a:ext uri="{FF2B5EF4-FFF2-40B4-BE49-F238E27FC236}">
                    <a16:creationId xmlns:a16="http://schemas.microsoft.com/office/drawing/2014/main" id="{1523C52F-072C-4CC7-B7D0-1A56F2AFD9A0}"/>
                  </a:ext>
                </a:extLst>
              </p:cNvPr>
              <p:cNvSpPr>
                <a:spLocks noRot="1" noChangeAspect="1" noMove="1" noResize="1" noEditPoints="1" noAdjustHandles="1" noChangeArrowheads="1" noChangeShapeType="1" noTextEdit="1"/>
              </p:cNvSpPr>
              <p:nvPr/>
            </p:nvSpPr>
            <p:spPr>
              <a:xfrm>
                <a:off x="9048040" y="3382069"/>
                <a:ext cx="1245854" cy="619016"/>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Rectangle 70">
                <a:extLst>
                  <a:ext uri="{FF2B5EF4-FFF2-40B4-BE49-F238E27FC236}">
                    <a16:creationId xmlns:a16="http://schemas.microsoft.com/office/drawing/2014/main" id="{3287BACA-69A7-439C-AADA-97BF371BF63A}"/>
                  </a:ext>
                </a:extLst>
              </p:cNvPr>
              <p:cNvSpPr/>
              <p:nvPr/>
            </p:nvSpPr>
            <p:spPr>
              <a:xfrm>
                <a:off x="4122434" y="3270692"/>
                <a:ext cx="2103333" cy="6127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US" altLang="zh-CN" b="0" i="1" smtClean="0">
                          <a:latin typeface="Cambria Math" panose="02040503050406030204" pitchFamily="18" charset="0"/>
                        </a:rPr>
                        <m:t>𝐶</m:t>
                      </m:r>
                      <m:d>
                        <m:dPr>
                          <m:ctrlPr>
                            <a:rPr lang="en-US" altLang="zh-CN" b="0" i="1" smtClean="0">
                              <a:latin typeface="Cambria Math" panose="02040503050406030204" pitchFamily="18" charset="0"/>
                            </a:rPr>
                          </m:ctrlPr>
                        </m:dPr>
                        <m:e>
                          <m:r>
                            <a:rPr lang="en-US" altLang="zh-CN" b="0" i="1" smtClean="0">
                              <a:latin typeface="Cambria Math" panose="02040503050406030204" pitchFamily="18" charset="0"/>
                            </a:rPr>
                            <m:t>𝑥</m:t>
                          </m:r>
                        </m:e>
                      </m:d>
                      <m:r>
                        <a:rPr lang="en-US" altLang="zh-CN" b="0" i="1" smtClean="0">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b>
                            <m:sSubPr>
                              <m:ctrlPr>
                                <a:rPr lang="en-US" altLang="zh-CN" i="1">
                                  <a:solidFill>
                                    <a:schemeClr val="tx1"/>
                                  </a:solidFill>
                                  <a:latin typeface="Cambria Math" panose="02040503050406030204" pitchFamily="18" charset="0"/>
                                </a:rPr>
                              </m:ctrlPr>
                            </m:sSubPr>
                            <m:e>
                              <m:r>
                                <a:rPr lang="en-US" altLang="zh-CN" i="1">
                                  <a:solidFill>
                                    <a:schemeClr val="tx1"/>
                                  </a:solidFill>
                                  <a:latin typeface="Cambria Math" panose="02040503050406030204" pitchFamily="18" charset="0"/>
                                </a:rPr>
                                <m:t>𝐶</m:t>
                              </m:r>
                            </m:e>
                            <m:sub>
                              <m:r>
                                <a:rPr lang="en-US" altLang="zh-CN" i="1">
                                  <a:solidFill>
                                    <a:schemeClr val="tx1"/>
                                  </a:solidFill>
                                  <a:latin typeface="Cambria Math" panose="02040503050406030204" pitchFamily="18" charset="0"/>
                                </a:rPr>
                                <m:t>𝑠</m:t>
                              </m:r>
                            </m:sub>
                          </m:sSub>
                        </m:num>
                        <m:den>
                          <m:r>
                            <a:rPr lang="el-GR" i="1">
                              <a:latin typeface="Cambria Math" panose="02040503050406030204" pitchFamily="18" charset="0"/>
                            </a:rPr>
                            <m:t>ℓ</m:t>
                          </m:r>
                        </m:den>
                      </m:f>
                      <m:r>
                        <a:rPr lang="en-US" altLang="zh-CN" b="0" i="1" smtClean="0">
                          <a:solidFill>
                            <a:schemeClr val="tx1"/>
                          </a:solidFill>
                          <a:latin typeface="Cambria Math" panose="02040503050406030204" pitchFamily="18" charset="0"/>
                        </a:rPr>
                        <m:t>𝑥</m:t>
                      </m:r>
                      <m:r>
                        <a:rPr lang="en-US" altLang="zh-CN" b="0" i="1" smtClean="0">
                          <a:solidFill>
                            <a:schemeClr val="tx1"/>
                          </a:solidFill>
                          <a:latin typeface="Cambria Math" panose="02040503050406030204" pitchFamily="18" charset="0"/>
                        </a:rPr>
                        <m:t>+</m:t>
                      </m:r>
                      <m:sSub>
                        <m:sSubPr>
                          <m:ctrlPr>
                            <a:rPr lang="en-US" altLang="zh-CN" i="1">
                              <a:latin typeface="Cambria Math" panose="02040503050406030204" pitchFamily="18" charset="0"/>
                            </a:rPr>
                          </m:ctrlPr>
                        </m:sSubPr>
                        <m:e>
                          <m:r>
                            <a:rPr lang="en-US" altLang="zh-CN" i="1">
                              <a:latin typeface="Cambria Math" panose="02040503050406030204" pitchFamily="18" charset="0"/>
                            </a:rPr>
                            <m:t>𝐶</m:t>
                          </m:r>
                        </m:e>
                        <m:sub>
                          <m:r>
                            <a:rPr lang="en-US" altLang="zh-CN" i="1">
                              <a:latin typeface="Cambria Math" panose="02040503050406030204" pitchFamily="18" charset="0"/>
                            </a:rPr>
                            <m:t>𝑠</m:t>
                          </m:r>
                        </m:sub>
                      </m:sSub>
                    </m:oMath>
                  </m:oMathPara>
                </a14:m>
                <a:endParaRPr lang="en-US" dirty="0"/>
              </a:p>
            </p:txBody>
          </p:sp>
        </mc:Choice>
        <mc:Fallback xmlns="">
          <p:sp>
            <p:nvSpPr>
              <p:cNvPr id="33" name="Rectangle 70">
                <a:extLst>
                  <a:ext uri="{FF2B5EF4-FFF2-40B4-BE49-F238E27FC236}">
                    <a16:creationId xmlns:a16="http://schemas.microsoft.com/office/drawing/2014/main" id="{3287BACA-69A7-439C-AADA-97BF371BF63A}"/>
                  </a:ext>
                </a:extLst>
              </p:cNvPr>
              <p:cNvSpPr>
                <a:spLocks noRot="1" noChangeAspect="1" noMove="1" noResize="1" noEditPoints="1" noAdjustHandles="1" noChangeArrowheads="1" noChangeShapeType="1" noTextEdit="1"/>
              </p:cNvSpPr>
              <p:nvPr/>
            </p:nvSpPr>
            <p:spPr>
              <a:xfrm>
                <a:off x="4122434" y="3270692"/>
                <a:ext cx="2103333" cy="612732"/>
              </a:xfrm>
              <a:prstGeom prst="rect">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Rectangle 73">
                <a:extLst>
                  <a:ext uri="{FF2B5EF4-FFF2-40B4-BE49-F238E27FC236}">
                    <a16:creationId xmlns:a16="http://schemas.microsoft.com/office/drawing/2014/main" id="{AA8975CA-F362-4D10-8F01-96858E29A185}"/>
                  </a:ext>
                </a:extLst>
              </p:cNvPr>
              <p:cNvSpPr/>
              <p:nvPr/>
            </p:nvSpPr>
            <p:spPr>
              <a:xfrm>
                <a:off x="5075458" y="6172284"/>
                <a:ext cx="2159950" cy="665118"/>
              </a:xfrm>
              <a:prstGeom prst="rect">
                <a:avLst/>
              </a:prstGeom>
              <a:solidFill>
                <a:srgbClr val="E5A165"/>
              </a:solidFill>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i="1" smtClean="0">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𝑑𝐴</m:t>
                              </m:r>
                            </m:e>
                            <m:sub>
                              <m:r>
                                <a:rPr lang="en-US" i="1">
                                  <a:latin typeface="Cambria Math" panose="02040503050406030204" pitchFamily="18" charset="0"/>
                                </a:rPr>
                                <m:t>𝑇𝑜𝑙𝑢𝑒𝑛𝑒</m:t>
                              </m:r>
                            </m:sub>
                          </m:sSub>
                          <m:r>
                            <a:rPr lang="en-US" i="1">
                              <a:latin typeface="Cambria Math" panose="02040503050406030204" pitchFamily="18" charset="0"/>
                            </a:rPr>
                            <m:t> </m:t>
                          </m:r>
                        </m:num>
                        <m:den>
                          <m:r>
                            <a:rPr lang="en-US" i="1">
                              <a:latin typeface="Cambria Math" panose="02040503050406030204" pitchFamily="18" charset="0"/>
                            </a:rPr>
                            <m:t>𝑑𝑡</m:t>
                          </m:r>
                        </m:den>
                      </m:f>
                      <m:r>
                        <a:rPr lang="en-US" b="0" i="1" smtClean="0">
                          <a:latin typeface="Cambria Math" panose="02040503050406030204" pitchFamily="18" charset="0"/>
                        </a:rPr>
                        <m:t>=</m:t>
                      </m:r>
                      <m:f>
                        <m:fPr>
                          <m:ctrlPr>
                            <a:rPr lang="en-US" i="1">
                              <a:latin typeface="Cambria Math" panose="02040503050406030204" pitchFamily="18" charset="0"/>
                            </a:rPr>
                          </m:ctrlPr>
                        </m:fPr>
                        <m:num>
                          <m:r>
                            <a:rPr lang="en-US" i="1">
                              <a:latin typeface="Cambria Math" panose="02040503050406030204" pitchFamily="18" charset="0"/>
                            </a:rPr>
                            <m:t>𝐷</m:t>
                          </m:r>
                          <m:sSub>
                            <m:sSubPr>
                              <m:ctrlPr>
                                <a:rPr lang="en-US" i="1">
                                  <a:latin typeface="Cambria Math" panose="02040503050406030204" pitchFamily="18" charset="0"/>
                                </a:rPr>
                              </m:ctrlPr>
                            </m:sSubPr>
                            <m:e>
                              <m:r>
                                <a:rPr lang="en-US" i="1">
                                  <a:latin typeface="Cambria Math" panose="02040503050406030204" pitchFamily="18" charset="0"/>
                                </a:rPr>
                                <m:t>𝐿</m:t>
                              </m:r>
                            </m:e>
                            <m:sub>
                              <m:r>
                                <a:rPr lang="en-US" i="1">
                                  <a:latin typeface="Cambria Math" panose="02040503050406030204" pitchFamily="18" charset="0"/>
                                </a:rPr>
                                <m:t>𝑠</m:t>
                              </m:r>
                            </m:sub>
                          </m:sSub>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𝑠</m:t>
                              </m:r>
                            </m:sub>
                          </m:sSub>
                        </m:num>
                        <m:den>
                          <m:sSub>
                            <m:sSubPr>
                              <m:ctrlPr>
                                <a:rPr lang="en-US" altLang="zh-CN" i="1">
                                  <a:latin typeface="Cambria Math" panose="02040503050406030204" pitchFamily="18" charset="0"/>
                                </a:rPr>
                              </m:ctrlPr>
                            </m:sSubPr>
                            <m:e>
                              <m:r>
                                <a:rPr lang="zh-CN" altLang="en-US" i="1">
                                  <a:latin typeface="Cambria Math" panose="02040503050406030204" pitchFamily="18" charset="0"/>
                                </a:rPr>
                                <m:t>𝜌</m:t>
                              </m:r>
                            </m:e>
                            <m:sub>
                              <m:r>
                                <a:rPr lang="en-US" altLang="zh-CN" i="1">
                                  <a:latin typeface="Cambria Math" panose="02040503050406030204" pitchFamily="18" charset="0"/>
                                </a:rPr>
                                <m:t>𝑚</m:t>
                              </m:r>
                            </m:sub>
                          </m:sSub>
                          <m:r>
                            <a:rPr lang="el-GR" i="1">
                              <a:latin typeface="Cambria Math" panose="02040503050406030204" pitchFamily="18" charset="0"/>
                            </a:rPr>
                            <m:t>ℓ</m:t>
                          </m:r>
                        </m:den>
                      </m:f>
                    </m:oMath>
                  </m:oMathPara>
                </a14:m>
                <a:endParaRPr lang="en-US" dirty="0"/>
              </a:p>
            </p:txBody>
          </p:sp>
        </mc:Choice>
        <mc:Fallback xmlns="">
          <p:sp>
            <p:nvSpPr>
              <p:cNvPr id="36" name="Rectangle 73">
                <a:extLst>
                  <a:ext uri="{FF2B5EF4-FFF2-40B4-BE49-F238E27FC236}">
                    <a16:creationId xmlns:a16="http://schemas.microsoft.com/office/drawing/2014/main" id="{AA8975CA-F362-4D10-8F01-96858E29A185}"/>
                  </a:ext>
                </a:extLst>
              </p:cNvPr>
              <p:cNvSpPr>
                <a:spLocks noRot="1" noChangeAspect="1" noMove="1" noResize="1" noEditPoints="1" noAdjustHandles="1" noChangeArrowheads="1" noChangeShapeType="1" noTextEdit="1"/>
              </p:cNvSpPr>
              <p:nvPr/>
            </p:nvSpPr>
            <p:spPr>
              <a:xfrm>
                <a:off x="5075458" y="6172284"/>
                <a:ext cx="2159950" cy="665118"/>
              </a:xfrm>
              <a:prstGeom prst="rect">
                <a:avLst/>
              </a:prstGeom>
              <a:blipFill>
                <a:blip r:embed="rId10"/>
                <a:stretch>
                  <a:fillRect/>
                </a:stretch>
              </a:blipFill>
            </p:spPr>
            <p:txBody>
              <a:bodyPr/>
              <a:lstStyle/>
              <a:p>
                <a:r>
                  <a:rPr lang="en-US">
                    <a:noFill/>
                  </a:rPr>
                  <a:t> </a:t>
                </a:r>
              </a:p>
            </p:txBody>
          </p:sp>
        </mc:Fallback>
      </mc:AlternateContent>
      <p:sp>
        <p:nvSpPr>
          <p:cNvPr id="37" name="文本框 36">
            <a:extLst>
              <a:ext uri="{FF2B5EF4-FFF2-40B4-BE49-F238E27FC236}">
                <a16:creationId xmlns:a16="http://schemas.microsoft.com/office/drawing/2014/main" id="{36754A4D-9ECA-436C-8BDF-3F48500D734E}"/>
              </a:ext>
            </a:extLst>
          </p:cNvPr>
          <p:cNvSpPr txBox="1"/>
          <p:nvPr/>
        </p:nvSpPr>
        <p:spPr>
          <a:xfrm>
            <a:off x="6466347" y="4894921"/>
            <a:ext cx="2304366" cy="369332"/>
          </a:xfrm>
          <a:prstGeom prst="rect">
            <a:avLst/>
          </a:prstGeom>
          <a:noFill/>
        </p:spPr>
        <p:txBody>
          <a:bodyPr wrap="square" rtlCol="0">
            <a:spAutoFit/>
          </a:bodyPr>
          <a:lstStyle/>
          <a:p>
            <a:r>
              <a:rPr lang="en-US" dirty="0"/>
              <a:t>At the interface (x=0),</a:t>
            </a:r>
          </a:p>
        </p:txBody>
      </p:sp>
      <p:pic>
        <p:nvPicPr>
          <p:cNvPr id="2" name="图片 1">
            <a:extLst>
              <a:ext uri="{FF2B5EF4-FFF2-40B4-BE49-F238E27FC236}">
                <a16:creationId xmlns:a16="http://schemas.microsoft.com/office/drawing/2014/main" id="{C5A17D08-852D-424A-B86C-C60D86E81D77}"/>
              </a:ext>
            </a:extLst>
          </p:cNvPr>
          <p:cNvPicPr>
            <a:picLocks noChangeAspect="1"/>
          </p:cNvPicPr>
          <p:nvPr/>
        </p:nvPicPr>
        <p:blipFill>
          <a:blip r:embed="rId11"/>
          <a:stretch>
            <a:fillRect/>
          </a:stretch>
        </p:blipFill>
        <p:spPr>
          <a:xfrm>
            <a:off x="5507379" y="708809"/>
            <a:ext cx="3490970" cy="2317891"/>
          </a:xfrm>
          <a:prstGeom prst="rect">
            <a:avLst/>
          </a:prstGeom>
        </p:spPr>
      </p:pic>
      <p:pic>
        <p:nvPicPr>
          <p:cNvPr id="16" name="图片 15">
            <a:extLst>
              <a:ext uri="{FF2B5EF4-FFF2-40B4-BE49-F238E27FC236}">
                <a16:creationId xmlns:a16="http://schemas.microsoft.com/office/drawing/2014/main" id="{0595D437-2457-4B73-B0A6-8E445127D111}"/>
              </a:ext>
            </a:extLst>
          </p:cNvPr>
          <p:cNvPicPr>
            <a:picLocks noChangeAspect="1"/>
          </p:cNvPicPr>
          <p:nvPr/>
        </p:nvPicPr>
        <p:blipFill>
          <a:blip r:embed="rId12"/>
          <a:stretch>
            <a:fillRect/>
          </a:stretch>
        </p:blipFill>
        <p:spPr>
          <a:xfrm>
            <a:off x="8493823" y="706259"/>
            <a:ext cx="3773640" cy="2308469"/>
          </a:xfrm>
          <a:prstGeom prst="rect">
            <a:avLst/>
          </a:prstGeom>
        </p:spPr>
      </p:pic>
    </p:spTree>
    <p:extLst>
      <p:ext uri="{BB962C8B-B14F-4D97-AF65-F5344CB8AC3E}">
        <p14:creationId xmlns:p14="http://schemas.microsoft.com/office/powerpoint/2010/main" val="912220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F1F309-9301-4CAE-998F-89E4A76DF151}"/>
              </a:ext>
            </a:extLst>
          </p:cNvPr>
          <p:cNvPicPr>
            <a:picLocks noChangeAspect="1"/>
          </p:cNvPicPr>
          <p:nvPr/>
        </p:nvPicPr>
        <p:blipFill>
          <a:blip r:embed="rId2"/>
          <a:stretch>
            <a:fillRect/>
          </a:stretch>
        </p:blipFill>
        <p:spPr>
          <a:xfrm>
            <a:off x="1924049" y="1184763"/>
            <a:ext cx="7191376" cy="5393532"/>
          </a:xfrm>
          <a:prstGeom prst="rect">
            <a:avLst/>
          </a:prstGeom>
        </p:spPr>
      </p:pic>
      <p:sp>
        <p:nvSpPr>
          <p:cNvPr id="3" name="Rectangle 27">
            <a:extLst>
              <a:ext uri="{FF2B5EF4-FFF2-40B4-BE49-F238E27FC236}">
                <a16:creationId xmlns:a16="http://schemas.microsoft.com/office/drawing/2014/main" id="{0200AC50-2358-4971-AD9F-6C7B265F87B3}"/>
              </a:ext>
            </a:extLst>
          </p:cNvPr>
          <p:cNvSpPr/>
          <p:nvPr/>
        </p:nvSpPr>
        <p:spPr>
          <a:xfrm>
            <a:off x="3524250" y="563853"/>
            <a:ext cx="2456885" cy="307777"/>
          </a:xfrm>
          <a:prstGeom prst="rect">
            <a:avLst/>
          </a:prstGeom>
        </p:spPr>
        <p:txBody>
          <a:bodyPr wrap="square">
            <a:spAutoFit/>
          </a:bodyPr>
          <a:lstStyle/>
          <a:p>
            <a:r>
              <a:rPr lang="en-US" sz="700" dirty="0"/>
              <a:t>2026-01-09-putidaIOF23-noflow-500ms-fps10min--useovernightculture-andODhigher1</a:t>
            </a:r>
          </a:p>
        </p:txBody>
      </p:sp>
      <p:cxnSp>
        <p:nvCxnSpPr>
          <p:cNvPr id="5" name="直接连接符 9">
            <a:extLst>
              <a:ext uri="{FF2B5EF4-FFF2-40B4-BE49-F238E27FC236}">
                <a16:creationId xmlns:a16="http://schemas.microsoft.com/office/drawing/2014/main" id="{FA1EF5C4-0F13-43E3-AF56-7E68CDA64C1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D3D9796B-6958-4B10-874C-123027DAA3CD}"/>
              </a:ext>
            </a:extLst>
          </p:cNvPr>
          <p:cNvSpPr txBox="1"/>
          <p:nvPr/>
        </p:nvSpPr>
        <p:spPr>
          <a:xfrm>
            <a:off x="117704" y="224207"/>
            <a:ext cx="3406546"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Putida</a:t>
            </a:r>
          </a:p>
        </p:txBody>
      </p:sp>
      <p:pic>
        <p:nvPicPr>
          <p:cNvPr id="7" name="Picture 2" descr="Accueil - Géosciences Rennes">
            <a:extLst>
              <a:ext uri="{FF2B5EF4-FFF2-40B4-BE49-F238E27FC236}">
                <a16:creationId xmlns:a16="http://schemas.microsoft.com/office/drawing/2014/main" id="{CFACDD50-3A8E-4E7D-B94A-FB82EB35C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sp>
        <p:nvSpPr>
          <p:cNvPr id="2" name="箭头: 右 1">
            <a:extLst>
              <a:ext uri="{FF2B5EF4-FFF2-40B4-BE49-F238E27FC236}">
                <a16:creationId xmlns:a16="http://schemas.microsoft.com/office/drawing/2014/main" id="{28A2B452-5DA6-4B3D-A3EE-EB655F78B47C}"/>
              </a:ext>
            </a:extLst>
          </p:cNvPr>
          <p:cNvSpPr/>
          <p:nvPr/>
        </p:nvSpPr>
        <p:spPr>
          <a:xfrm rot="20772937" flipH="1">
            <a:off x="5527721" y="1949760"/>
            <a:ext cx="651550" cy="304800"/>
          </a:xfrm>
          <a:prstGeom prst="rightArrow">
            <a:avLst>
              <a:gd name="adj1" fmla="val 50000"/>
              <a:gd name="adj2" fmla="val 906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矩形 7">
            <a:extLst>
              <a:ext uri="{FF2B5EF4-FFF2-40B4-BE49-F238E27FC236}">
                <a16:creationId xmlns:a16="http://schemas.microsoft.com/office/drawing/2014/main" id="{E55BC341-5EDE-43EF-9448-A35AF423E6CE}"/>
              </a:ext>
            </a:extLst>
          </p:cNvPr>
          <p:cNvSpPr/>
          <p:nvPr/>
        </p:nvSpPr>
        <p:spPr>
          <a:xfrm>
            <a:off x="6096000" y="1813898"/>
            <a:ext cx="2339102" cy="369332"/>
          </a:xfrm>
          <a:prstGeom prst="rect">
            <a:avLst/>
          </a:prstGeom>
        </p:spPr>
        <p:txBody>
          <a:bodyPr wrap="none">
            <a:spAutoFit/>
          </a:bodyPr>
          <a:lstStyle/>
          <a:p>
            <a:pPr lvl="0">
              <a:defRPr/>
            </a:pPr>
            <a:r>
              <a:rPr lang="en-US" altLang="zh-CN" dirty="0">
                <a:solidFill>
                  <a:srgbClr val="4472C4">
                    <a:lumMod val="50000"/>
                  </a:srgbClr>
                </a:solidFill>
                <a:latin typeface="Times New Roman" panose="02020603050405020304" pitchFamily="18" charset="0"/>
              </a:rPr>
              <a:t>Case-Putida-0.05 mL/h</a:t>
            </a:r>
          </a:p>
        </p:txBody>
      </p:sp>
    </p:spTree>
    <p:extLst>
      <p:ext uri="{BB962C8B-B14F-4D97-AF65-F5344CB8AC3E}">
        <p14:creationId xmlns:p14="http://schemas.microsoft.com/office/powerpoint/2010/main" val="2769534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a:extLst>
              <a:ext uri="{FF2B5EF4-FFF2-40B4-BE49-F238E27FC236}">
                <a16:creationId xmlns:a16="http://schemas.microsoft.com/office/drawing/2014/main" id="{33F3A901-57B0-EDA8-36AA-44525BB55D12}"/>
              </a:ext>
            </a:extLst>
          </p:cNvPr>
          <p:cNvSpPr/>
          <p:nvPr/>
        </p:nvSpPr>
        <p:spPr>
          <a:xfrm>
            <a:off x="412169" y="2335870"/>
            <a:ext cx="335697" cy="33569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7" name="梯形 6">
            <a:extLst>
              <a:ext uri="{FF2B5EF4-FFF2-40B4-BE49-F238E27FC236}">
                <a16:creationId xmlns:a16="http://schemas.microsoft.com/office/drawing/2014/main" id="{19B956FF-1E31-CB69-0AE5-F6202C015B4F}"/>
              </a:ext>
            </a:extLst>
          </p:cNvPr>
          <p:cNvSpPr/>
          <p:nvPr/>
        </p:nvSpPr>
        <p:spPr>
          <a:xfrm rot="16200000">
            <a:off x="846151" y="1940338"/>
            <a:ext cx="904514" cy="1126762"/>
          </a:xfrm>
          <a:prstGeom prst="trapezoid">
            <a:avLst>
              <a:gd name="adj" fmla="val 46462"/>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8" name="矩形 7">
            <a:extLst>
              <a:ext uri="{FF2B5EF4-FFF2-40B4-BE49-F238E27FC236}">
                <a16:creationId xmlns:a16="http://schemas.microsoft.com/office/drawing/2014/main" id="{90985001-2A12-27A4-6E79-86FDCAC9265F}"/>
              </a:ext>
            </a:extLst>
          </p:cNvPr>
          <p:cNvSpPr/>
          <p:nvPr/>
        </p:nvSpPr>
        <p:spPr>
          <a:xfrm>
            <a:off x="1861789" y="2051463"/>
            <a:ext cx="1764546" cy="904514"/>
          </a:xfrm>
          <a:prstGeom prst="rect">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9" name="椭圆 8">
            <a:extLst>
              <a:ext uri="{FF2B5EF4-FFF2-40B4-BE49-F238E27FC236}">
                <a16:creationId xmlns:a16="http://schemas.microsoft.com/office/drawing/2014/main" id="{774284FB-B632-A38D-7A8C-C03ED9F006CD}"/>
              </a:ext>
            </a:extLst>
          </p:cNvPr>
          <p:cNvSpPr/>
          <p:nvPr/>
        </p:nvSpPr>
        <p:spPr>
          <a:xfrm flipH="1">
            <a:off x="4730750" y="2335870"/>
            <a:ext cx="335697" cy="33569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0" name="梯形 9">
            <a:extLst>
              <a:ext uri="{FF2B5EF4-FFF2-40B4-BE49-F238E27FC236}">
                <a16:creationId xmlns:a16="http://schemas.microsoft.com/office/drawing/2014/main" id="{A2F5C25D-165B-371A-1A17-AEAADE332E55}"/>
              </a:ext>
            </a:extLst>
          </p:cNvPr>
          <p:cNvSpPr/>
          <p:nvPr/>
        </p:nvSpPr>
        <p:spPr>
          <a:xfrm rot="5400000" flipH="1">
            <a:off x="3737459" y="1940338"/>
            <a:ext cx="904514" cy="1126762"/>
          </a:xfrm>
          <a:prstGeom prst="trapezoid">
            <a:avLst>
              <a:gd name="adj" fmla="val 46462"/>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11" name="组合 10">
            <a:extLst>
              <a:ext uri="{FF2B5EF4-FFF2-40B4-BE49-F238E27FC236}">
                <a16:creationId xmlns:a16="http://schemas.microsoft.com/office/drawing/2014/main" id="{B2491E6D-B5FE-4ED8-6E09-AFAFEEE25DEE}"/>
              </a:ext>
            </a:extLst>
          </p:cNvPr>
          <p:cNvGrpSpPr/>
          <p:nvPr/>
        </p:nvGrpSpPr>
        <p:grpSpPr>
          <a:xfrm>
            <a:off x="2650696" y="1627262"/>
            <a:ext cx="310520" cy="490694"/>
            <a:chOff x="9093782" y="4456865"/>
            <a:chExt cx="338328" cy="534638"/>
          </a:xfrm>
        </p:grpSpPr>
        <p:sp>
          <p:nvSpPr>
            <p:cNvPr id="12" name="矩形 11">
              <a:extLst>
                <a:ext uri="{FF2B5EF4-FFF2-40B4-BE49-F238E27FC236}">
                  <a16:creationId xmlns:a16="http://schemas.microsoft.com/office/drawing/2014/main" id="{76C620B4-39B7-DFFF-5FFC-55D960164210}"/>
                </a:ext>
              </a:extLst>
            </p:cNvPr>
            <p:cNvSpPr/>
            <p:nvPr/>
          </p:nvSpPr>
          <p:spPr>
            <a:xfrm>
              <a:off x="9194365" y="4776788"/>
              <a:ext cx="137160" cy="13716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3" name="椭圆 12">
              <a:extLst>
                <a:ext uri="{FF2B5EF4-FFF2-40B4-BE49-F238E27FC236}">
                  <a16:creationId xmlns:a16="http://schemas.microsoft.com/office/drawing/2014/main" id="{6D3305EE-0F3B-3837-3A7B-8A9282D2194B}"/>
                </a:ext>
              </a:extLst>
            </p:cNvPr>
            <p:cNvSpPr/>
            <p:nvPr/>
          </p:nvSpPr>
          <p:spPr>
            <a:xfrm>
              <a:off x="9093782" y="4456865"/>
              <a:ext cx="338328" cy="33832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4" name="椭圆 13">
              <a:extLst>
                <a:ext uri="{FF2B5EF4-FFF2-40B4-BE49-F238E27FC236}">
                  <a16:creationId xmlns:a16="http://schemas.microsoft.com/office/drawing/2014/main" id="{B2067B61-A147-9847-7C02-D6473D11A321}"/>
                </a:ext>
              </a:extLst>
            </p:cNvPr>
            <p:cNvSpPr/>
            <p:nvPr/>
          </p:nvSpPr>
          <p:spPr>
            <a:xfrm>
              <a:off x="9194366" y="4854343"/>
              <a:ext cx="137160" cy="137160"/>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15" name="矩形 14">
            <a:extLst>
              <a:ext uri="{FF2B5EF4-FFF2-40B4-BE49-F238E27FC236}">
                <a16:creationId xmlns:a16="http://schemas.microsoft.com/office/drawing/2014/main" id="{9C015BD2-CBFE-20BB-17ED-DC4D1E097DE3}"/>
              </a:ext>
            </a:extLst>
          </p:cNvPr>
          <p:cNvSpPr/>
          <p:nvPr/>
        </p:nvSpPr>
        <p:spPr>
          <a:xfrm flipV="1">
            <a:off x="2743012" y="2973915"/>
            <a:ext cx="125887" cy="12588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6" name="椭圆 15">
            <a:extLst>
              <a:ext uri="{FF2B5EF4-FFF2-40B4-BE49-F238E27FC236}">
                <a16:creationId xmlns:a16="http://schemas.microsoft.com/office/drawing/2014/main" id="{D064725E-19E6-B232-9437-DAF00412E724}"/>
              </a:ext>
            </a:extLst>
          </p:cNvPr>
          <p:cNvSpPr/>
          <p:nvPr/>
        </p:nvSpPr>
        <p:spPr>
          <a:xfrm flipV="1">
            <a:off x="2650696" y="3082908"/>
            <a:ext cx="310520" cy="31052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7" name="椭圆 16">
            <a:extLst>
              <a:ext uri="{FF2B5EF4-FFF2-40B4-BE49-F238E27FC236}">
                <a16:creationId xmlns:a16="http://schemas.microsoft.com/office/drawing/2014/main" id="{36948883-0D41-600C-9BAA-FA5CB9395648}"/>
              </a:ext>
            </a:extLst>
          </p:cNvPr>
          <p:cNvSpPr/>
          <p:nvPr/>
        </p:nvSpPr>
        <p:spPr>
          <a:xfrm flipV="1">
            <a:off x="2743013" y="2902734"/>
            <a:ext cx="125887" cy="125887"/>
          </a:xfrm>
          <a:prstGeom prst="ellipse">
            <a:avLst/>
          </a:prstGeom>
          <a:solidFill>
            <a:srgbClr val="1A40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8" name="TextBox 34">
            <a:extLst>
              <a:ext uri="{FF2B5EF4-FFF2-40B4-BE49-F238E27FC236}">
                <a16:creationId xmlns:a16="http://schemas.microsoft.com/office/drawing/2014/main" id="{E016EB17-534D-41A7-D645-9C3EAC7F5422}"/>
              </a:ext>
            </a:extLst>
          </p:cNvPr>
          <p:cNvSpPr txBox="1"/>
          <p:nvPr/>
        </p:nvSpPr>
        <p:spPr>
          <a:xfrm>
            <a:off x="485323" y="1648893"/>
            <a:ext cx="1126762" cy="231290"/>
          </a:xfrm>
          <a:prstGeom prst="rect">
            <a:avLst/>
          </a:prstGeom>
          <a:noFill/>
        </p:spPr>
        <p:txBody>
          <a:bodyPr wrap="square" rtlCol="0">
            <a:spAutoFit/>
          </a:bodyPr>
          <a:lstStyle/>
          <a:p>
            <a:r>
              <a:rPr lang="en-US" sz="2000" dirty="0">
                <a:solidFill>
                  <a:srgbClr val="FF0000"/>
                </a:solidFill>
              </a:rPr>
              <a:t>2 mm</a:t>
            </a:r>
          </a:p>
        </p:txBody>
      </p:sp>
      <p:cxnSp>
        <p:nvCxnSpPr>
          <p:cNvPr id="19" name="Straight Arrow Connector 35">
            <a:extLst>
              <a:ext uri="{FF2B5EF4-FFF2-40B4-BE49-F238E27FC236}">
                <a16:creationId xmlns:a16="http://schemas.microsoft.com/office/drawing/2014/main" id="{4C164B03-DFE1-6CFF-BFA4-22A7290B6774}"/>
              </a:ext>
            </a:extLst>
          </p:cNvPr>
          <p:cNvCxnSpPr/>
          <p:nvPr/>
        </p:nvCxnSpPr>
        <p:spPr>
          <a:xfrm>
            <a:off x="495300" y="2029164"/>
            <a:ext cx="832415" cy="0"/>
          </a:xfrm>
          <a:prstGeom prst="straightConnector1">
            <a:avLst/>
          </a:prstGeom>
          <a:ln w="63500">
            <a:solidFill>
              <a:srgbClr val="FF0000"/>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Box 33">
            <a:extLst>
              <a:ext uri="{FF2B5EF4-FFF2-40B4-BE49-F238E27FC236}">
                <a16:creationId xmlns:a16="http://schemas.microsoft.com/office/drawing/2014/main" id="{810E846E-6205-A75D-375B-536F92557C3F}"/>
              </a:ext>
            </a:extLst>
          </p:cNvPr>
          <p:cNvSpPr txBox="1"/>
          <p:nvPr/>
        </p:nvSpPr>
        <p:spPr>
          <a:xfrm>
            <a:off x="2035248" y="1331622"/>
            <a:ext cx="2356640" cy="231290"/>
          </a:xfrm>
          <a:prstGeom prst="rect">
            <a:avLst/>
          </a:prstGeom>
          <a:noFill/>
        </p:spPr>
        <p:txBody>
          <a:bodyPr wrap="square" rtlCol="0">
            <a:spAutoFit/>
          </a:bodyPr>
          <a:lstStyle/>
          <a:p>
            <a:r>
              <a:rPr lang="en-US" altLang="zh-CN" sz="2000" dirty="0">
                <a:solidFill>
                  <a:schemeClr val="accent2"/>
                </a:solidFill>
              </a:rPr>
              <a:t>Trapped Toluene</a:t>
            </a:r>
            <a:endParaRPr lang="en-US" sz="2000" dirty="0">
              <a:solidFill>
                <a:schemeClr val="accent2"/>
              </a:solidFill>
            </a:endParaRPr>
          </a:p>
        </p:txBody>
      </p:sp>
      <p:sp>
        <p:nvSpPr>
          <p:cNvPr id="21" name="TextBox 33">
            <a:extLst>
              <a:ext uri="{FF2B5EF4-FFF2-40B4-BE49-F238E27FC236}">
                <a16:creationId xmlns:a16="http://schemas.microsoft.com/office/drawing/2014/main" id="{63B74FEA-D7A3-EA41-396E-285F76327D1E}"/>
              </a:ext>
            </a:extLst>
          </p:cNvPr>
          <p:cNvSpPr txBox="1"/>
          <p:nvPr/>
        </p:nvSpPr>
        <p:spPr>
          <a:xfrm>
            <a:off x="313954" y="2608954"/>
            <a:ext cx="867822" cy="231290"/>
          </a:xfrm>
          <a:prstGeom prst="rect">
            <a:avLst/>
          </a:prstGeom>
          <a:noFill/>
        </p:spPr>
        <p:txBody>
          <a:bodyPr wrap="square" rtlCol="0">
            <a:spAutoFit/>
          </a:bodyPr>
          <a:lstStyle/>
          <a:p>
            <a:r>
              <a:rPr lang="en-US" altLang="zh-CN" sz="2000" dirty="0"/>
              <a:t>Inlet </a:t>
            </a:r>
            <a:endParaRPr lang="en-US" sz="2000" dirty="0"/>
          </a:p>
        </p:txBody>
      </p:sp>
      <p:sp>
        <p:nvSpPr>
          <p:cNvPr id="22" name="TextBox 33">
            <a:extLst>
              <a:ext uri="{FF2B5EF4-FFF2-40B4-BE49-F238E27FC236}">
                <a16:creationId xmlns:a16="http://schemas.microsoft.com/office/drawing/2014/main" id="{33952BEC-78E0-7C2A-C081-750AAA4809A0}"/>
              </a:ext>
            </a:extLst>
          </p:cNvPr>
          <p:cNvSpPr txBox="1"/>
          <p:nvPr/>
        </p:nvSpPr>
        <p:spPr>
          <a:xfrm>
            <a:off x="4466028" y="2634158"/>
            <a:ext cx="1073070" cy="231290"/>
          </a:xfrm>
          <a:prstGeom prst="rect">
            <a:avLst/>
          </a:prstGeom>
          <a:noFill/>
        </p:spPr>
        <p:txBody>
          <a:bodyPr wrap="square" rtlCol="0">
            <a:spAutoFit/>
          </a:bodyPr>
          <a:lstStyle/>
          <a:p>
            <a:r>
              <a:rPr lang="en-US" altLang="zh-CN" sz="2000" dirty="0"/>
              <a:t>Outlet</a:t>
            </a:r>
            <a:endParaRPr lang="en-US" sz="2000" dirty="0"/>
          </a:p>
        </p:txBody>
      </p:sp>
      <p:sp>
        <p:nvSpPr>
          <p:cNvPr id="24" name="TextBox 226">
            <a:extLst>
              <a:ext uri="{FF2B5EF4-FFF2-40B4-BE49-F238E27FC236}">
                <a16:creationId xmlns:a16="http://schemas.microsoft.com/office/drawing/2014/main" id="{9FAEDC68-3B92-10FB-AFE2-41467C916E64}"/>
              </a:ext>
            </a:extLst>
          </p:cNvPr>
          <p:cNvSpPr txBox="1"/>
          <p:nvPr/>
        </p:nvSpPr>
        <p:spPr>
          <a:xfrm>
            <a:off x="232972" y="3617022"/>
            <a:ext cx="5456488" cy="2862322"/>
          </a:xfrm>
          <a:prstGeom prst="rect">
            <a:avLst/>
          </a:prstGeom>
          <a:noFill/>
        </p:spPr>
        <p:txBody>
          <a:bodyPr wrap="square" rtlCol="0">
            <a:spAutoFit/>
          </a:bodyPr>
          <a:lstStyle/>
          <a:p>
            <a:r>
              <a:rPr lang="en-US" sz="2000" dirty="0">
                <a:latin typeface="Calibri (Body)"/>
                <a:cs typeface="Times New Roman" panose="02020603050405020304" pitchFamily="18" charset="0"/>
              </a:rPr>
              <a:t>Procedure: </a:t>
            </a:r>
          </a:p>
          <a:p>
            <a:pPr marL="342900" indent="-342900">
              <a:buFont typeface="+mj-lt"/>
              <a:buAutoNum type="arabicPeriod"/>
            </a:pPr>
            <a:r>
              <a:rPr lang="en-US" sz="2000" dirty="0">
                <a:latin typeface="Calibri (Body)"/>
                <a:cs typeface="Times New Roman" panose="02020603050405020304" pitchFamily="18" charset="0"/>
              </a:rPr>
              <a:t>Injected </a:t>
            </a:r>
            <a:r>
              <a:rPr lang="en-US" sz="2000" dirty="0">
                <a:solidFill>
                  <a:schemeClr val="accent2"/>
                </a:solidFill>
                <a:latin typeface="Calibri (Body)"/>
                <a:cs typeface="Times New Roman" panose="02020603050405020304" pitchFamily="18" charset="0"/>
              </a:rPr>
              <a:t>toluene</a:t>
            </a:r>
            <a:r>
              <a:rPr lang="en-US" sz="2000" dirty="0">
                <a:latin typeface="Calibri (Body)"/>
                <a:cs typeface="Times New Roman" panose="02020603050405020304" pitchFamily="18" charset="0"/>
              </a:rPr>
              <a:t> to fill the mushroom;</a:t>
            </a:r>
          </a:p>
          <a:p>
            <a:pPr marL="342900" indent="-342900">
              <a:buFont typeface="+mj-lt"/>
              <a:buAutoNum type="arabicPeriod"/>
            </a:pPr>
            <a:r>
              <a:rPr lang="en-US" altLang="zh-CN" sz="2000" dirty="0">
                <a:latin typeface="Calibri (Body)"/>
                <a:cs typeface="Times New Roman" panose="02020603050405020304" pitchFamily="18" charset="0"/>
              </a:rPr>
              <a:t>Injected </a:t>
            </a:r>
            <a:r>
              <a:rPr lang="en-US" altLang="zh-CN" sz="2000" dirty="0">
                <a:solidFill>
                  <a:srgbClr val="1A40CA"/>
                </a:solidFill>
                <a:latin typeface="Calibri (Body)"/>
                <a:cs typeface="Times New Roman" panose="02020603050405020304" pitchFamily="18" charset="0"/>
              </a:rPr>
              <a:t>media </a:t>
            </a:r>
            <a:r>
              <a:rPr lang="en-US" altLang="zh-CN" sz="2000" dirty="0">
                <a:latin typeface="Calibri (Body)"/>
                <a:cs typeface="Times New Roman" panose="02020603050405020304" pitchFamily="18" charset="0"/>
              </a:rPr>
              <a:t>without</a:t>
            </a:r>
            <a:r>
              <a:rPr lang="en-US" altLang="zh-CN" sz="2000" dirty="0">
                <a:solidFill>
                  <a:srgbClr val="1A40CA"/>
                </a:solidFill>
                <a:latin typeface="Calibri (Body)"/>
                <a:cs typeface="Times New Roman" panose="02020603050405020304" pitchFamily="18" charset="0"/>
              </a:rPr>
              <a:t> </a:t>
            </a:r>
            <a:r>
              <a:rPr lang="en-US" altLang="zh-CN" sz="2000" dirty="0">
                <a:latin typeface="Calibri (Body)"/>
                <a:cs typeface="Times New Roman" panose="02020603050405020304" pitchFamily="18" charset="0"/>
              </a:rPr>
              <a:t>C source </a:t>
            </a:r>
            <a:r>
              <a:rPr lang="en-US" sz="2000" dirty="0">
                <a:latin typeface="Calibri (Body)"/>
                <a:cs typeface="Times New Roman" panose="02020603050405020304" pitchFamily="18" charset="0"/>
              </a:rPr>
              <a:t>to displace the </a:t>
            </a:r>
            <a:r>
              <a:rPr lang="en-US" sz="2000" dirty="0">
                <a:solidFill>
                  <a:srgbClr val="ED7D31"/>
                </a:solidFill>
                <a:latin typeface="Calibri (Body)"/>
                <a:cs typeface="Times New Roman" panose="02020603050405020304" pitchFamily="18" charset="0"/>
              </a:rPr>
              <a:t>toluene </a:t>
            </a:r>
            <a:r>
              <a:rPr lang="en-US" sz="2000" dirty="0">
                <a:latin typeface="Calibri (Body)"/>
                <a:cs typeface="Times New Roman" panose="02020603050405020304" pitchFamily="18" charset="0"/>
              </a:rPr>
              <a:t>in main channel and trap 2 </a:t>
            </a:r>
            <a:r>
              <a:rPr lang="en-US" sz="2000" dirty="0">
                <a:solidFill>
                  <a:srgbClr val="ED7D31"/>
                </a:solidFill>
                <a:latin typeface="Calibri (Body)"/>
                <a:cs typeface="Times New Roman" panose="02020603050405020304" pitchFamily="18" charset="0"/>
              </a:rPr>
              <a:t>toluene</a:t>
            </a:r>
            <a:r>
              <a:rPr lang="en-US" sz="2000" dirty="0">
                <a:latin typeface="Calibri (Body)"/>
                <a:cs typeface="Times New Roman" panose="02020603050405020304" pitchFamily="18" charset="0"/>
              </a:rPr>
              <a:t> droplets in the mushroom;</a:t>
            </a:r>
          </a:p>
          <a:p>
            <a:pPr marL="342900" indent="-342900">
              <a:buFont typeface="+mj-lt"/>
              <a:buAutoNum type="arabicPeriod"/>
            </a:pPr>
            <a:r>
              <a:rPr lang="en-US" altLang="zh-CN" sz="2000" dirty="0">
                <a:latin typeface="Calibri (Body)"/>
                <a:cs typeface="Times New Roman" panose="02020603050405020304" pitchFamily="18" charset="0"/>
              </a:rPr>
              <a:t>Injected </a:t>
            </a:r>
            <a:r>
              <a:rPr lang="en-US" altLang="zh-CN" sz="2000" dirty="0">
                <a:solidFill>
                  <a:srgbClr val="1A40CA"/>
                </a:solidFill>
                <a:latin typeface="Calibri (Body)"/>
                <a:cs typeface="Times New Roman" panose="02020603050405020304" pitchFamily="18" charset="0"/>
              </a:rPr>
              <a:t>bacteria RW</a:t>
            </a:r>
            <a:r>
              <a:rPr lang="en-US" altLang="zh-CN" sz="2000" dirty="0">
                <a:latin typeface="Calibri (Body)"/>
                <a:cs typeface="Times New Roman" panose="02020603050405020304" pitchFamily="18" charset="0"/>
              </a:rPr>
              <a:t>;</a:t>
            </a:r>
            <a:endParaRPr lang="en-US" sz="2000" dirty="0">
              <a:latin typeface="Calibri (Body)"/>
              <a:cs typeface="Times New Roman" panose="02020603050405020304" pitchFamily="18" charset="0"/>
            </a:endParaRPr>
          </a:p>
          <a:p>
            <a:pPr marL="342900" indent="-342900">
              <a:buFont typeface="+mj-lt"/>
              <a:buAutoNum type="arabicPeriod"/>
            </a:pPr>
            <a:r>
              <a:rPr lang="en-US" sz="2000" dirty="0">
                <a:latin typeface="Calibri (Body)"/>
                <a:cs typeface="Times New Roman" panose="02020603050405020304" pitchFamily="18" charset="0"/>
              </a:rPr>
              <a:t>Circulating </a:t>
            </a:r>
            <a:r>
              <a:rPr lang="en-US" sz="2000" dirty="0">
                <a:solidFill>
                  <a:srgbClr val="1A40CA"/>
                </a:solidFill>
                <a:latin typeface="Calibri (Body)"/>
                <a:cs typeface="Times New Roman" panose="02020603050405020304" pitchFamily="18" charset="0"/>
              </a:rPr>
              <a:t>flesh media </a:t>
            </a:r>
            <a:r>
              <a:rPr lang="en-US" sz="2000" dirty="0">
                <a:latin typeface="Calibri (Body)"/>
                <a:cs typeface="Times New Roman" panose="02020603050405020304" pitchFamily="18" charset="0"/>
              </a:rPr>
              <a:t>without</a:t>
            </a:r>
            <a:r>
              <a:rPr lang="en-US" sz="2000" dirty="0">
                <a:solidFill>
                  <a:srgbClr val="1A40CA"/>
                </a:solidFill>
                <a:latin typeface="Calibri (Body)"/>
                <a:cs typeface="Times New Roman" panose="02020603050405020304" pitchFamily="18" charset="0"/>
              </a:rPr>
              <a:t> </a:t>
            </a:r>
            <a:r>
              <a:rPr lang="en-US" altLang="zh-CN" sz="2000" dirty="0">
                <a:latin typeface="Calibri (Body)"/>
                <a:cs typeface="Times New Roman" panose="02020603050405020304" pitchFamily="18" charset="0"/>
              </a:rPr>
              <a:t>C source </a:t>
            </a:r>
            <a:r>
              <a:rPr lang="en-US" sz="2000" dirty="0">
                <a:latin typeface="Calibri (Body)"/>
                <a:cs typeface="Times New Roman" panose="02020603050405020304" pitchFamily="18" charset="0"/>
              </a:rPr>
              <a:t>to provide O</a:t>
            </a:r>
            <a:r>
              <a:rPr lang="en-US" sz="2000" baseline="-25000" dirty="0">
                <a:latin typeface="Calibri (Body)"/>
                <a:cs typeface="Times New Roman" panose="02020603050405020304" pitchFamily="18" charset="0"/>
              </a:rPr>
              <a:t>2</a:t>
            </a:r>
            <a:r>
              <a:rPr lang="en-US" sz="2000" dirty="0">
                <a:latin typeface="Calibri (Body)"/>
                <a:cs typeface="Times New Roman" panose="02020603050405020304" pitchFamily="18" charset="0"/>
              </a:rPr>
              <a:t> continuously;</a:t>
            </a:r>
          </a:p>
          <a:p>
            <a:pPr marL="342900" indent="-342900">
              <a:buFont typeface="+mj-lt"/>
              <a:buAutoNum type="arabicPeriod"/>
            </a:pPr>
            <a:r>
              <a:rPr lang="en-US" altLang="zh-CN" sz="2000" dirty="0">
                <a:latin typeface="Calibri (Body)"/>
                <a:cs typeface="Times New Roman" panose="02020603050405020304" pitchFamily="18" charset="0"/>
              </a:rPr>
              <a:t>Capture images by microscope</a:t>
            </a:r>
            <a:r>
              <a:rPr lang="en-US" sz="2000" dirty="0">
                <a:latin typeface="Calibri (Body)"/>
                <a:cs typeface="Times New Roman" panose="02020603050405020304" pitchFamily="18" charset="0"/>
              </a:rPr>
              <a:t>.</a:t>
            </a:r>
          </a:p>
        </p:txBody>
      </p:sp>
      <p:pic>
        <p:nvPicPr>
          <p:cNvPr id="26" name="Picture 6">
            <a:extLst>
              <a:ext uri="{FF2B5EF4-FFF2-40B4-BE49-F238E27FC236}">
                <a16:creationId xmlns:a16="http://schemas.microsoft.com/office/drawing/2014/main" id="{7E8D6207-BAC6-77C3-E012-87860A8A5190}"/>
              </a:ext>
            </a:extLst>
          </p:cNvPr>
          <p:cNvPicPr>
            <a:picLocks noChangeAspect="1"/>
          </p:cNvPicPr>
          <p:nvPr/>
        </p:nvPicPr>
        <p:blipFill>
          <a:blip r:embed="rId2"/>
          <a:stretch>
            <a:fillRect/>
          </a:stretch>
        </p:blipFill>
        <p:spPr>
          <a:xfrm>
            <a:off x="5736775" y="1179173"/>
            <a:ext cx="6455225" cy="5126209"/>
          </a:xfrm>
          <a:prstGeom prst="rect">
            <a:avLst/>
          </a:prstGeom>
        </p:spPr>
      </p:pic>
      <p:cxnSp>
        <p:nvCxnSpPr>
          <p:cNvPr id="27" name="直接连接符 9">
            <a:extLst>
              <a:ext uri="{FF2B5EF4-FFF2-40B4-BE49-F238E27FC236}">
                <a16:creationId xmlns:a16="http://schemas.microsoft.com/office/drawing/2014/main" id="{3E9DD26F-5A32-422C-E0F0-C5B5B4FDF30C}"/>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28" name="文本框 14">
            <a:extLst>
              <a:ext uri="{FF2B5EF4-FFF2-40B4-BE49-F238E27FC236}">
                <a16:creationId xmlns:a16="http://schemas.microsoft.com/office/drawing/2014/main" id="{32364E1A-0844-EF38-8F29-E05EA68B82E2}"/>
              </a:ext>
            </a:extLst>
          </p:cNvPr>
          <p:cNvSpPr txBox="1"/>
          <p:nvPr/>
        </p:nvSpPr>
        <p:spPr>
          <a:xfrm>
            <a:off x="117704" y="224207"/>
            <a:ext cx="995475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NOA 81 chip and experimental Setup</a:t>
            </a:r>
          </a:p>
        </p:txBody>
      </p:sp>
      <p:pic>
        <p:nvPicPr>
          <p:cNvPr id="29" name="Picture 2" descr="Accueil - Géosciences Rennes">
            <a:extLst>
              <a:ext uri="{FF2B5EF4-FFF2-40B4-BE49-F238E27FC236}">
                <a16:creationId xmlns:a16="http://schemas.microsoft.com/office/drawing/2014/main" id="{149B4A47-CF34-FB35-0DB8-0DDDA597E3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3">
            <a:extLst>
              <a:ext uri="{FF2B5EF4-FFF2-40B4-BE49-F238E27FC236}">
                <a16:creationId xmlns:a16="http://schemas.microsoft.com/office/drawing/2014/main" id="{6C54424F-3D88-82F8-7D58-80D1D4868BD3}"/>
              </a:ext>
            </a:extLst>
          </p:cNvPr>
          <p:cNvSpPr txBox="1"/>
          <p:nvPr/>
        </p:nvSpPr>
        <p:spPr>
          <a:xfrm>
            <a:off x="1467481" y="2286393"/>
            <a:ext cx="2745705" cy="400110"/>
          </a:xfrm>
          <a:prstGeom prst="rect">
            <a:avLst/>
          </a:prstGeom>
          <a:noFill/>
        </p:spPr>
        <p:txBody>
          <a:bodyPr wrap="square" rtlCol="0">
            <a:spAutoFit/>
          </a:bodyPr>
          <a:lstStyle/>
          <a:p>
            <a:r>
              <a:rPr lang="en-US" altLang="zh-CN" sz="2000" dirty="0">
                <a:solidFill>
                  <a:schemeClr val="accent5"/>
                </a:solidFill>
              </a:rPr>
              <a:t>Culture medium + RW</a:t>
            </a:r>
            <a:endParaRPr lang="en-US" sz="2000" dirty="0">
              <a:solidFill>
                <a:schemeClr val="accent5"/>
              </a:solidFill>
            </a:endParaRPr>
          </a:p>
        </p:txBody>
      </p:sp>
      <p:sp>
        <p:nvSpPr>
          <p:cNvPr id="2" name="Rectangle 1">
            <a:extLst>
              <a:ext uri="{FF2B5EF4-FFF2-40B4-BE49-F238E27FC236}">
                <a16:creationId xmlns:a16="http://schemas.microsoft.com/office/drawing/2014/main" id="{2B66FD55-05DC-F65E-4645-9BFFEC39F35B}"/>
              </a:ext>
            </a:extLst>
          </p:cNvPr>
          <p:cNvSpPr/>
          <p:nvPr/>
        </p:nvSpPr>
        <p:spPr>
          <a:xfrm>
            <a:off x="117705" y="942262"/>
            <a:ext cx="3687869" cy="307777"/>
          </a:xfrm>
          <a:prstGeom prst="rect">
            <a:avLst/>
          </a:prstGeom>
        </p:spPr>
        <p:txBody>
          <a:bodyPr wrap="none">
            <a:spAutoFit/>
          </a:bodyPr>
          <a:lstStyle/>
          <a:p>
            <a:r>
              <a:rPr lang="en-US" sz="1400" b="1" dirty="0">
                <a:solidFill>
                  <a:srgbClr val="FF0000"/>
                </a:solidFill>
                <a:latin typeface="Times New Roman" panose="02020603050405020304" pitchFamily="18" charset="0"/>
              </a:rPr>
              <a:t>With</a:t>
            </a:r>
            <a:r>
              <a:rPr lang="en-US" altLang="zh-CN" sz="1400" b="1" dirty="0">
                <a:solidFill>
                  <a:srgbClr val="FF0000"/>
                </a:solidFill>
                <a:latin typeface="Times New Roman" panose="02020603050405020304" pitchFamily="18" charset="0"/>
              </a:rPr>
              <a:t> </a:t>
            </a:r>
            <a:r>
              <a:rPr lang="en-US" altLang="zh-CN" sz="1400" b="1" dirty="0" err="1">
                <a:solidFill>
                  <a:srgbClr val="FF0000"/>
                </a:solidFill>
                <a:latin typeface="Times New Roman" panose="02020603050405020304" pitchFamily="18" charset="0"/>
              </a:rPr>
              <a:t>Hervé</a:t>
            </a:r>
            <a:r>
              <a:rPr lang="en-US" altLang="zh-CN" sz="1400" b="1" dirty="0">
                <a:solidFill>
                  <a:srgbClr val="FF0000"/>
                </a:solidFill>
                <a:latin typeface="Times New Roman" panose="02020603050405020304" pitchFamily="18" charset="0"/>
              </a:rPr>
              <a:t> </a:t>
            </a:r>
            <a:r>
              <a:rPr lang="en-US" altLang="zh-CN" sz="1400" b="1" dirty="0" err="1">
                <a:solidFill>
                  <a:srgbClr val="FF0000"/>
                </a:solidFill>
                <a:latin typeface="Times New Roman" panose="02020603050405020304" pitchFamily="18" charset="0"/>
              </a:rPr>
              <a:t>Tabuteau</a:t>
            </a:r>
            <a:r>
              <a:rPr lang="en-US" altLang="zh-CN" sz="1400" b="1" dirty="0">
                <a:solidFill>
                  <a:srgbClr val="FF0000"/>
                </a:solidFill>
                <a:latin typeface="Times New Roman" panose="02020603050405020304" pitchFamily="18" charset="0"/>
              </a:rPr>
              <a:t> (Silicon Wafer Etching)</a:t>
            </a:r>
            <a:endParaRPr lang="en-US" sz="1400" dirty="0">
              <a:solidFill>
                <a:srgbClr val="FF0000"/>
              </a:solidFill>
            </a:endParaRPr>
          </a:p>
        </p:txBody>
      </p:sp>
      <p:sp>
        <p:nvSpPr>
          <p:cNvPr id="30" name="Rectangle 5">
            <a:extLst>
              <a:ext uri="{FF2B5EF4-FFF2-40B4-BE49-F238E27FC236}">
                <a16:creationId xmlns:a16="http://schemas.microsoft.com/office/drawing/2014/main" id="{ACAF0BCB-8190-446B-BDAE-B2131722CB7D}"/>
              </a:ext>
            </a:extLst>
          </p:cNvPr>
          <p:cNvSpPr/>
          <p:nvPr/>
        </p:nvSpPr>
        <p:spPr>
          <a:xfrm>
            <a:off x="6119597" y="6415276"/>
            <a:ext cx="1802096"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Geometric coefficient:</a:t>
            </a:r>
          </a:p>
        </p:txBody>
      </p:sp>
      <mc:AlternateContent xmlns:mc="http://schemas.openxmlformats.org/markup-compatibility/2006" xmlns:a14="http://schemas.microsoft.com/office/drawing/2010/main">
        <mc:Choice Requires="a14">
          <p:sp>
            <p:nvSpPr>
              <p:cNvPr id="32" name="文本框 31">
                <a:extLst>
                  <a:ext uri="{FF2B5EF4-FFF2-40B4-BE49-F238E27FC236}">
                    <a16:creationId xmlns:a16="http://schemas.microsoft.com/office/drawing/2014/main" id="{BACAB2A6-BA5D-47F2-935C-56D05FCB7BC8}"/>
                  </a:ext>
                </a:extLst>
              </p:cNvPr>
              <p:cNvSpPr txBox="1"/>
              <p:nvPr/>
            </p:nvSpPr>
            <p:spPr>
              <a:xfrm>
                <a:off x="7268898" y="6281705"/>
                <a:ext cx="4655436" cy="52591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altLang="zh-CN" sz="1400" i="1" dirty="0" smtClean="0">
                          <a:latin typeface="Cambria Math" panose="02040503050406030204" pitchFamily="18" charset="0"/>
                          <a:ea typeface="Cambria Math" panose="02040503050406030204" pitchFamily="18" charset="0"/>
                        </a:rPr>
                        <m:t>𝐾</m:t>
                      </m:r>
                      <m:r>
                        <a:rPr lang="en-US" altLang="zh-CN" sz="1400" i="1" dirty="0" smtClean="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i="1" dirty="0">
                              <a:latin typeface="Cambria Math" panose="02040503050406030204" pitchFamily="18" charset="0"/>
                              <a:ea typeface="Cambria Math" panose="02040503050406030204" pitchFamily="18" charset="0"/>
                            </a:rPr>
                            <m:t>1</m:t>
                          </m:r>
                        </m:num>
                        <m:den>
                          <m:d>
                            <m:dPr>
                              <m:begChr m:val="|"/>
                              <m:endChr m:val="|"/>
                              <m:ctrlPr>
                                <a:rPr lang="en-US" altLang="zh-CN" sz="1400" i="1" dirty="0">
                                  <a:latin typeface="Cambria Math" panose="02040503050406030204" pitchFamily="18" charset="0"/>
                                  <a:ea typeface="Cambria Math" panose="02040503050406030204" pitchFamily="18" charset="0"/>
                                </a:rPr>
                              </m:ctrlPr>
                            </m:dPr>
                            <m:e>
                              <m:r>
                                <a:rPr lang="en-US" altLang="zh-CN" sz="1400" i="1" dirty="0">
                                  <a:latin typeface="Cambria Math" panose="02040503050406030204" pitchFamily="18" charset="0"/>
                                  <a:ea typeface="Cambria Math" panose="02040503050406030204" pitchFamily="18" charset="0"/>
                                </a:rPr>
                                <m:t>𝑍</m:t>
                              </m:r>
                            </m:e>
                          </m:d>
                          <m:r>
                            <a:rPr lang="en-US" altLang="zh-CN" sz="1400" i="1" dirty="0">
                              <a:latin typeface="Cambria Math" panose="02040503050406030204" pitchFamily="18" charset="0"/>
                              <a:ea typeface="Cambria Math" panose="02040503050406030204" pitchFamily="18" charset="0"/>
                            </a:rPr>
                            <m:t>𝜎</m:t>
                          </m:r>
                        </m:den>
                      </m:f>
                      <m:r>
                        <a:rPr lang="en-US" altLang="zh-CN" sz="1400" i="1" dirty="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i="1" dirty="0">
                              <a:latin typeface="Cambria Math" panose="02040503050406030204" pitchFamily="18" charset="0"/>
                              <a:ea typeface="Cambria Math" panose="02040503050406030204" pitchFamily="18" charset="0"/>
                            </a:rPr>
                            <m:t>1</m:t>
                          </m:r>
                        </m:num>
                        <m:den>
                          <m:r>
                            <a:rPr lang="en-US" altLang="zh-CN" sz="1400" i="1" dirty="0">
                              <a:latin typeface="Cambria Math" panose="02040503050406030204" pitchFamily="18" charset="0"/>
                              <a:ea typeface="Cambria Math" panose="02040503050406030204" pitchFamily="18" charset="0"/>
                            </a:rPr>
                            <m:t>6000∗</m:t>
                          </m:r>
                          <m:r>
                            <m:rPr>
                              <m:nor/>
                            </m:rPr>
                            <a:rPr lang="en-US" altLang="zh-CN" sz="1400"/>
                            <m:t>0.6</m:t>
                          </m:r>
                        </m:den>
                      </m:f>
                      <m:r>
                        <a:rPr lang="en-US" altLang="zh-CN" sz="1400" i="1" dirty="0">
                          <a:latin typeface="Cambria Math" panose="02040503050406030204" pitchFamily="18" charset="0"/>
                          <a:ea typeface="Cambria Math" panose="02040503050406030204" pitchFamily="18" charset="0"/>
                        </a:rPr>
                        <m:t>=2.7778×</m:t>
                      </m:r>
                      <m:sSup>
                        <m:sSupPr>
                          <m:ctrlPr>
                            <a:rPr lang="en-US" altLang="zh-CN" sz="1400" i="1" dirty="0">
                              <a:latin typeface="Cambria Math" panose="02040503050406030204" pitchFamily="18" charset="0"/>
                              <a:ea typeface="Cambria Math" panose="02040503050406030204" pitchFamily="18" charset="0"/>
                            </a:rPr>
                          </m:ctrlPr>
                        </m:sSupPr>
                        <m:e>
                          <m:r>
                            <a:rPr lang="en-US" altLang="zh-CN" sz="1400" i="1" dirty="0">
                              <a:latin typeface="Cambria Math" panose="02040503050406030204" pitchFamily="18" charset="0"/>
                              <a:ea typeface="Cambria Math" panose="02040503050406030204" pitchFamily="18" charset="0"/>
                            </a:rPr>
                            <m:t>10</m:t>
                          </m:r>
                        </m:e>
                        <m:sup>
                          <m:r>
                            <a:rPr lang="en-US" altLang="zh-CN" sz="1400" i="1" dirty="0">
                              <a:latin typeface="Cambria Math" panose="02040503050406030204" pitchFamily="18" charset="0"/>
                              <a:ea typeface="Cambria Math" panose="02040503050406030204" pitchFamily="18" charset="0"/>
                            </a:rPr>
                            <m:t>−4</m:t>
                          </m:r>
                        </m:sup>
                      </m:sSup>
                      <m:r>
                        <a:rPr lang="en-US" altLang="zh-CN" sz="1400" i="1" dirty="0">
                          <a:latin typeface="Cambria Math" panose="02040503050406030204" pitchFamily="18" charset="0"/>
                          <a:ea typeface="Cambria Math" panose="02040503050406030204" pitchFamily="18" charset="0"/>
                        </a:rPr>
                        <m:t> </m:t>
                      </m:r>
                      <m:r>
                        <a:rPr lang="en-US" altLang="zh-CN" sz="1400" i="1" dirty="0">
                          <a:latin typeface="Cambria Math" panose="02040503050406030204" pitchFamily="18" charset="0"/>
                          <a:ea typeface="Cambria Math" panose="02040503050406030204" pitchFamily="18" charset="0"/>
                        </a:rPr>
                        <m:t>𝑚</m:t>
                      </m:r>
                    </m:oMath>
                  </m:oMathPara>
                </a14:m>
                <a:endParaRPr lang="en-US" altLang="zh-CN" sz="1400" baseline="30000" dirty="0"/>
              </a:p>
            </p:txBody>
          </p:sp>
        </mc:Choice>
        <mc:Fallback xmlns="">
          <p:sp>
            <p:nvSpPr>
              <p:cNvPr id="32" name="文本框 31">
                <a:extLst>
                  <a:ext uri="{FF2B5EF4-FFF2-40B4-BE49-F238E27FC236}">
                    <a16:creationId xmlns:a16="http://schemas.microsoft.com/office/drawing/2014/main" id="{BACAB2A6-BA5D-47F2-935C-56D05FCB7BC8}"/>
                  </a:ext>
                </a:extLst>
              </p:cNvPr>
              <p:cNvSpPr txBox="1">
                <a:spLocks noRot="1" noChangeAspect="1" noMove="1" noResize="1" noEditPoints="1" noAdjustHandles="1" noChangeArrowheads="1" noChangeShapeType="1" noTextEdit="1"/>
              </p:cNvSpPr>
              <p:nvPr/>
            </p:nvSpPr>
            <p:spPr>
              <a:xfrm>
                <a:off x="7268898" y="6281705"/>
                <a:ext cx="4655436" cy="525913"/>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文本框 32">
                <a:extLst>
                  <a:ext uri="{FF2B5EF4-FFF2-40B4-BE49-F238E27FC236}">
                    <a16:creationId xmlns:a16="http://schemas.microsoft.com/office/drawing/2014/main" id="{82EFC9F4-592A-4640-8F5C-8877FD901477}"/>
                  </a:ext>
                </a:extLst>
              </p:cNvPr>
              <p:cNvSpPr txBox="1"/>
              <p:nvPr/>
            </p:nvSpPr>
            <p:spPr>
              <a:xfrm>
                <a:off x="6899830" y="6875768"/>
                <a:ext cx="4655436" cy="49731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altLang="zh-CN" sz="1400" i="1" dirty="0" smtClean="0">
                          <a:latin typeface="Cambria Math" panose="02040503050406030204" pitchFamily="18" charset="0"/>
                          <a:ea typeface="Cambria Math" panose="02040503050406030204" pitchFamily="18" charset="0"/>
                        </a:rPr>
                        <m:t>𝐾</m:t>
                      </m:r>
                      <m:r>
                        <a:rPr lang="en-US" altLang="zh-CN" sz="1400" i="1" dirty="0" smtClean="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b="0" i="1" dirty="0" smtClean="0">
                              <a:latin typeface="Cambria Math" panose="02040503050406030204" pitchFamily="18" charset="0"/>
                              <a:ea typeface="Cambria Math" panose="02040503050406030204" pitchFamily="18" charset="0"/>
                            </a:rPr>
                            <m:t>𝐴</m:t>
                          </m:r>
                        </m:num>
                        <m:den>
                          <m:r>
                            <a:rPr lang="en-US" altLang="zh-CN" sz="1400" b="0" i="1" dirty="0" smtClean="0">
                              <a:latin typeface="Cambria Math" panose="02040503050406030204" pitchFamily="18" charset="0"/>
                              <a:ea typeface="Cambria Math" panose="02040503050406030204" pitchFamily="18" charset="0"/>
                            </a:rPr>
                            <m:t>𝐿</m:t>
                          </m:r>
                        </m:den>
                      </m:f>
                      <m:r>
                        <a:rPr lang="en-US" altLang="zh-CN" sz="1400" i="1" dirty="0">
                          <a:latin typeface="Cambria Math" panose="02040503050406030204" pitchFamily="18" charset="0"/>
                          <a:ea typeface="Cambria Math" panose="02040503050406030204" pitchFamily="18" charset="0"/>
                        </a:rPr>
                        <m:t>=</m:t>
                      </m:r>
                      <m:f>
                        <m:fPr>
                          <m:ctrlPr>
                            <a:rPr lang="en-US" altLang="zh-CN" sz="1400" i="1" dirty="0">
                              <a:latin typeface="Cambria Math" panose="02040503050406030204" pitchFamily="18" charset="0"/>
                              <a:ea typeface="Cambria Math" panose="02040503050406030204" pitchFamily="18" charset="0"/>
                            </a:rPr>
                          </m:ctrlPr>
                        </m:fPr>
                        <m:num>
                          <m:r>
                            <a:rPr lang="en-US" altLang="zh-CN" sz="1400" b="0" i="1" dirty="0" smtClean="0">
                              <a:latin typeface="Cambria Math" panose="02040503050406030204" pitchFamily="18" charset="0"/>
                              <a:ea typeface="Cambria Math" panose="02040503050406030204" pitchFamily="18" charset="0"/>
                            </a:rPr>
                            <m:t>4000∗100</m:t>
                          </m:r>
                        </m:num>
                        <m:den>
                          <m:r>
                            <a:rPr lang="en-US" altLang="zh-CN" sz="1400" b="0" i="1" dirty="0" smtClean="0">
                              <a:latin typeface="Cambria Math" panose="02040503050406030204" pitchFamily="18" charset="0"/>
                              <a:ea typeface="Cambria Math" panose="02040503050406030204" pitchFamily="18" charset="0"/>
                            </a:rPr>
                            <m:t>1800</m:t>
                          </m:r>
                        </m:den>
                      </m:f>
                      <m:r>
                        <a:rPr lang="en-US" altLang="zh-CN" sz="1400" i="1" dirty="0">
                          <a:latin typeface="Cambria Math" panose="02040503050406030204" pitchFamily="18" charset="0"/>
                          <a:ea typeface="Cambria Math" panose="02040503050406030204" pitchFamily="18" charset="0"/>
                        </a:rPr>
                        <m:t>=2.</m:t>
                      </m:r>
                      <m:r>
                        <a:rPr lang="en-US" altLang="zh-CN" sz="1400" b="0" i="1" dirty="0" smtClean="0">
                          <a:latin typeface="Cambria Math" panose="02040503050406030204" pitchFamily="18" charset="0"/>
                          <a:ea typeface="Cambria Math" panose="02040503050406030204" pitchFamily="18" charset="0"/>
                        </a:rPr>
                        <m:t>22</m:t>
                      </m:r>
                      <m:r>
                        <a:rPr lang="en-US" altLang="zh-CN" sz="1400" i="1" dirty="0">
                          <a:latin typeface="Cambria Math" panose="02040503050406030204" pitchFamily="18" charset="0"/>
                          <a:ea typeface="Cambria Math" panose="02040503050406030204" pitchFamily="18" charset="0"/>
                        </a:rPr>
                        <m:t>×</m:t>
                      </m:r>
                      <m:sSup>
                        <m:sSupPr>
                          <m:ctrlPr>
                            <a:rPr lang="en-US" altLang="zh-CN" sz="1400" i="1" dirty="0">
                              <a:latin typeface="Cambria Math" panose="02040503050406030204" pitchFamily="18" charset="0"/>
                              <a:ea typeface="Cambria Math" panose="02040503050406030204" pitchFamily="18" charset="0"/>
                            </a:rPr>
                          </m:ctrlPr>
                        </m:sSupPr>
                        <m:e>
                          <m:r>
                            <a:rPr lang="en-US" altLang="zh-CN" sz="1400" i="1" dirty="0">
                              <a:latin typeface="Cambria Math" panose="02040503050406030204" pitchFamily="18" charset="0"/>
                              <a:ea typeface="Cambria Math" panose="02040503050406030204" pitchFamily="18" charset="0"/>
                            </a:rPr>
                            <m:t>10</m:t>
                          </m:r>
                        </m:e>
                        <m:sup>
                          <m:r>
                            <a:rPr lang="en-US" altLang="zh-CN" sz="1400" i="1" dirty="0">
                              <a:latin typeface="Cambria Math" panose="02040503050406030204" pitchFamily="18" charset="0"/>
                              <a:ea typeface="Cambria Math" panose="02040503050406030204" pitchFamily="18" charset="0"/>
                            </a:rPr>
                            <m:t>−4</m:t>
                          </m:r>
                        </m:sup>
                      </m:sSup>
                      <m:r>
                        <a:rPr lang="en-US" altLang="zh-CN" sz="1400" i="1" dirty="0">
                          <a:latin typeface="Cambria Math" panose="02040503050406030204" pitchFamily="18" charset="0"/>
                          <a:ea typeface="Cambria Math" panose="02040503050406030204" pitchFamily="18" charset="0"/>
                        </a:rPr>
                        <m:t> </m:t>
                      </m:r>
                      <m:r>
                        <a:rPr lang="en-US" altLang="zh-CN" sz="1400" i="1" dirty="0">
                          <a:latin typeface="Cambria Math" panose="02040503050406030204" pitchFamily="18" charset="0"/>
                          <a:ea typeface="Cambria Math" panose="02040503050406030204" pitchFamily="18" charset="0"/>
                        </a:rPr>
                        <m:t>𝑚</m:t>
                      </m:r>
                    </m:oMath>
                  </m:oMathPara>
                </a14:m>
                <a:endParaRPr lang="en-US" altLang="zh-CN" sz="1400" baseline="30000" dirty="0"/>
              </a:p>
            </p:txBody>
          </p:sp>
        </mc:Choice>
        <mc:Fallback xmlns="">
          <p:sp>
            <p:nvSpPr>
              <p:cNvPr id="33" name="文本框 32">
                <a:extLst>
                  <a:ext uri="{FF2B5EF4-FFF2-40B4-BE49-F238E27FC236}">
                    <a16:creationId xmlns:a16="http://schemas.microsoft.com/office/drawing/2014/main" id="{82EFC9F4-592A-4640-8F5C-8877FD901477}"/>
                  </a:ext>
                </a:extLst>
              </p:cNvPr>
              <p:cNvSpPr txBox="1">
                <a:spLocks noRot="1" noChangeAspect="1" noMove="1" noResize="1" noEditPoints="1" noAdjustHandles="1" noChangeArrowheads="1" noChangeShapeType="1" noTextEdit="1"/>
              </p:cNvSpPr>
              <p:nvPr/>
            </p:nvSpPr>
            <p:spPr>
              <a:xfrm>
                <a:off x="6899830" y="6875768"/>
                <a:ext cx="4655436" cy="497316"/>
              </a:xfrm>
              <a:prstGeom prst="rect">
                <a:avLst/>
              </a:prstGeom>
              <a:blipFill>
                <a:blip r:embed="rId5"/>
                <a:stretch>
                  <a:fillRect b="-1235"/>
                </a:stretch>
              </a:blipFill>
            </p:spPr>
            <p:txBody>
              <a:bodyPr/>
              <a:lstStyle/>
              <a:p>
                <a:r>
                  <a:rPr lang="en-US">
                    <a:noFill/>
                  </a:rPr>
                  <a:t> </a:t>
                </a:r>
              </a:p>
            </p:txBody>
          </p:sp>
        </mc:Fallback>
      </mc:AlternateContent>
    </p:spTree>
    <p:extLst>
      <p:ext uri="{BB962C8B-B14F-4D97-AF65-F5344CB8AC3E}">
        <p14:creationId xmlns:p14="http://schemas.microsoft.com/office/powerpoint/2010/main" val="991876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2792876-38CA-4C10-A64D-9EFF1D7B5BD2}"/>
              </a:ext>
            </a:extLst>
          </p:cNvPr>
          <p:cNvPicPr>
            <a:picLocks noChangeAspect="1"/>
          </p:cNvPicPr>
          <p:nvPr/>
        </p:nvPicPr>
        <p:blipFill>
          <a:blip r:embed="rId2"/>
          <a:stretch>
            <a:fillRect/>
          </a:stretch>
        </p:blipFill>
        <p:spPr>
          <a:xfrm>
            <a:off x="720654" y="2320013"/>
            <a:ext cx="10374173" cy="4382112"/>
          </a:xfrm>
          <a:prstGeom prst="rect">
            <a:avLst/>
          </a:prstGeom>
        </p:spPr>
      </p:pic>
      <p:cxnSp>
        <p:nvCxnSpPr>
          <p:cNvPr id="5" name="直接连接符 9">
            <a:extLst>
              <a:ext uri="{FF2B5EF4-FFF2-40B4-BE49-F238E27FC236}">
                <a16:creationId xmlns:a16="http://schemas.microsoft.com/office/drawing/2014/main" id="{23502D26-A9BC-4B20-A87C-AD3FEFBEE5C8}"/>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6" name="文本框 14">
            <a:extLst>
              <a:ext uri="{FF2B5EF4-FFF2-40B4-BE49-F238E27FC236}">
                <a16:creationId xmlns:a16="http://schemas.microsoft.com/office/drawing/2014/main" id="{74BE6771-4A0F-42E2-82D5-C74686855DF6}"/>
              </a:ext>
            </a:extLst>
          </p:cNvPr>
          <p:cNvSpPr txBox="1"/>
          <p:nvPr/>
        </p:nvSpPr>
        <p:spPr>
          <a:xfrm>
            <a:off x="117705" y="224207"/>
            <a:ext cx="4349520"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Cole-Cole model</a:t>
            </a:r>
          </a:p>
        </p:txBody>
      </p:sp>
      <p:pic>
        <p:nvPicPr>
          <p:cNvPr id="7" name="Picture 2" descr="Accueil - Géosciences Rennes">
            <a:extLst>
              <a:ext uri="{FF2B5EF4-FFF2-40B4-BE49-F238E27FC236}">
                <a16:creationId xmlns:a16="http://schemas.microsoft.com/office/drawing/2014/main" id="{B3BD35D3-3743-4E65-BD50-E228C00A0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pic>
        <p:nvPicPr>
          <p:cNvPr id="8" name="图片 7">
            <a:extLst>
              <a:ext uri="{FF2B5EF4-FFF2-40B4-BE49-F238E27FC236}">
                <a16:creationId xmlns:a16="http://schemas.microsoft.com/office/drawing/2014/main" id="{2E0D54B5-C93B-4AE0-AF45-3B3F4B590CAC}"/>
              </a:ext>
            </a:extLst>
          </p:cNvPr>
          <p:cNvPicPr>
            <a:picLocks noChangeAspect="1"/>
          </p:cNvPicPr>
          <p:nvPr/>
        </p:nvPicPr>
        <p:blipFill>
          <a:blip r:embed="rId4"/>
          <a:stretch>
            <a:fillRect/>
          </a:stretch>
        </p:blipFill>
        <p:spPr>
          <a:xfrm>
            <a:off x="720654" y="1074451"/>
            <a:ext cx="2766634" cy="922211"/>
          </a:xfrm>
          <a:prstGeom prst="rect">
            <a:avLst/>
          </a:prstGeom>
        </p:spPr>
      </p:pic>
      <p:sp>
        <p:nvSpPr>
          <p:cNvPr id="9" name="矩形 8">
            <a:extLst>
              <a:ext uri="{FF2B5EF4-FFF2-40B4-BE49-F238E27FC236}">
                <a16:creationId xmlns:a16="http://schemas.microsoft.com/office/drawing/2014/main" id="{7B24A27F-2B3C-48BC-A947-38A32B7A5023}"/>
              </a:ext>
            </a:extLst>
          </p:cNvPr>
          <p:cNvSpPr/>
          <p:nvPr/>
        </p:nvSpPr>
        <p:spPr>
          <a:xfrm>
            <a:off x="7019364" y="1026981"/>
            <a:ext cx="5172635" cy="646331"/>
          </a:xfrm>
          <a:prstGeom prst="rect">
            <a:avLst/>
          </a:prstGeom>
        </p:spPr>
        <p:txBody>
          <a:bodyPr wrap="square">
            <a:spAutoFit/>
          </a:bodyPr>
          <a:lstStyle/>
          <a:p>
            <a:r>
              <a:rPr lang="en-US" sz="1200" dirty="0">
                <a:solidFill>
                  <a:srgbClr val="222222"/>
                </a:solidFill>
                <a:latin typeface="Arial" panose="020B0604020202020204" pitchFamily="34" charset="0"/>
              </a:rPr>
              <a:t>Cole, Kenneth S., and Robert H. Cole. "Dispersion and absorption in dielectrics I. Alternating current characteristics." </a:t>
            </a:r>
            <a:r>
              <a:rPr lang="en-US" sz="1200" i="1" dirty="0">
                <a:solidFill>
                  <a:srgbClr val="222222"/>
                </a:solidFill>
                <a:latin typeface="Arial" panose="020B0604020202020204" pitchFamily="34" charset="0"/>
              </a:rPr>
              <a:t>The Journal of chemical physics</a:t>
            </a:r>
            <a:r>
              <a:rPr lang="en-US" sz="1200" dirty="0">
                <a:solidFill>
                  <a:srgbClr val="222222"/>
                </a:solidFill>
                <a:latin typeface="Arial" panose="020B0604020202020204" pitchFamily="34" charset="0"/>
              </a:rPr>
              <a:t> 9.4 (1941): 341-351.</a:t>
            </a:r>
            <a:endParaRPr lang="en-US" sz="1200" dirty="0"/>
          </a:p>
        </p:txBody>
      </p:sp>
    </p:spTree>
    <p:extLst>
      <p:ext uri="{BB962C8B-B14F-4D97-AF65-F5344CB8AC3E}">
        <p14:creationId xmlns:p14="http://schemas.microsoft.com/office/powerpoint/2010/main" val="1014273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8">
            <a:extLst>
              <a:ext uri="{FF2B5EF4-FFF2-40B4-BE49-F238E27FC236}">
                <a16:creationId xmlns:a16="http://schemas.microsoft.com/office/drawing/2014/main" id="{15586572-9C59-4889-B000-99E24BCD26AB}"/>
              </a:ext>
            </a:extLst>
          </p:cNvPr>
          <p:cNvPicPr>
            <a:picLocks noChangeAspect="1"/>
          </p:cNvPicPr>
          <p:nvPr/>
        </p:nvPicPr>
        <p:blipFill rotWithShape="1">
          <a:blip r:embed="rId2"/>
          <a:srcRect l="-972" t="37900" r="95142" b="43799"/>
          <a:stretch/>
        </p:blipFill>
        <p:spPr>
          <a:xfrm>
            <a:off x="6094681" y="4816339"/>
            <a:ext cx="288224" cy="697752"/>
          </a:xfrm>
          <a:prstGeom prst="rect">
            <a:avLst/>
          </a:prstGeom>
        </p:spPr>
      </p:pic>
      <p:pic>
        <p:nvPicPr>
          <p:cNvPr id="5" name="Picture 28">
            <a:extLst>
              <a:ext uri="{FF2B5EF4-FFF2-40B4-BE49-F238E27FC236}">
                <a16:creationId xmlns:a16="http://schemas.microsoft.com/office/drawing/2014/main" id="{421D6DBD-2FD6-4C66-9B81-97923D53E4C0}"/>
              </a:ext>
            </a:extLst>
          </p:cNvPr>
          <p:cNvPicPr>
            <a:picLocks noChangeAspect="1"/>
          </p:cNvPicPr>
          <p:nvPr/>
        </p:nvPicPr>
        <p:blipFill rotWithShape="1">
          <a:blip r:embed="rId2"/>
          <a:srcRect l="-972" t="37900" r="95142" b="43799"/>
          <a:stretch/>
        </p:blipFill>
        <p:spPr>
          <a:xfrm>
            <a:off x="6010179" y="2016873"/>
            <a:ext cx="288224" cy="697751"/>
          </a:xfrm>
          <a:prstGeom prst="rect">
            <a:avLst/>
          </a:prstGeom>
        </p:spPr>
      </p:pic>
      <p:pic>
        <p:nvPicPr>
          <p:cNvPr id="6" name="图片 5">
            <a:extLst>
              <a:ext uri="{FF2B5EF4-FFF2-40B4-BE49-F238E27FC236}">
                <a16:creationId xmlns:a16="http://schemas.microsoft.com/office/drawing/2014/main" id="{BE6978F2-883C-4AD5-8AE0-94A0FF3BB350}"/>
              </a:ext>
            </a:extLst>
          </p:cNvPr>
          <p:cNvPicPr>
            <a:picLocks noChangeAspect="1"/>
          </p:cNvPicPr>
          <p:nvPr/>
        </p:nvPicPr>
        <p:blipFill rotWithShape="1">
          <a:blip r:embed="rId3"/>
          <a:srcRect l="3718"/>
          <a:stretch/>
        </p:blipFill>
        <p:spPr>
          <a:xfrm>
            <a:off x="6298403" y="3896216"/>
            <a:ext cx="3608430" cy="2890464"/>
          </a:xfrm>
          <a:prstGeom prst="rect">
            <a:avLst/>
          </a:prstGeom>
        </p:spPr>
      </p:pic>
      <p:pic>
        <p:nvPicPr>
          <p:cNvPr id="7" name="图片 6">
            <a:extLst>
              <a:ext uri="{FF2B5EF4-FFF2-40B4-BE49-F238E27FC236}">
                <a16:creationId xmlns:a16="http://schemas.microsoft.com/office/drawing/2014/main" id="{A5FB3210-E1A8-4336-B30C-1C5EC028B9BE}"/>
              </a:ext>
            </a:extLst>
          </p:cNvPr>
          <p:cNvPicPr>
            <a:picLocks noChangeAspect="1"/>
          </p:cNvPicPr>
          <p:nvPr/>
        </p:nvPicPr>
        <p:blipFill rotWithShape="1">
          <a:blip r:embed="rId4"/>
          <a:srcRect l="3718"/>
          <a:stretch/>
        </p:blipFill>
        <p:spPr>
          <a:xfrm>
            <a:off x="6298403" y="1059575"/>
            <a:ext cx="3608430" cy="2890465"/>
          </a:xfrm>
          <a:prstGeom prst="rect">
            <a:avLst/>
          </a:prstGeom>
        </p:spPr>
      </p:pic>
      <p:pic>
        <p:nvPicPr>
          <p:cNvPr id="8" name="图片 7">
            <a:extLst>
              <a:ext uri="{FF2B5EF4-FFF2-40B4-BE49-F238E27FC236}">
                <a16:creationId xmlns:a16="http://schemas.microsoft.com/office/drawing/2014/main" id="{406067EA-FD72-4D9D-8F30-341AE89C73EF}"/>
              </a:ext>
            </a:extLst>
          </p:cNvPr>
          <p:cNvPicPr>
            <a:picLocks noChangeAspect="1"/>
          </p:cNvPicPr>
          <p:nvPr/>
        </p:nvPicPr>
        <p:blipFill rotWithShape="1">
          <a:blip r:embed="rId5"/>
          <a:srcRect l="5549"/>
          <a:stretch/>
        </p:blipFill>
        <p:spPr>
          <a:xfrm>
            <a:off x="2209842" y="1059575"/>
            <a:ext cx="3539822" cy="2890464"/>
          </a:xfrm>
          <a:prstGeom prst="rect">
            <a:avLst/>
          </a:prstGeom>
        </p:spPr>
      </p:pic>
      <p:pic>
        <p:nvPicPr>
          <p:cNvPr id="9" name="图片 8">
            <a:extLst>
              <a:ext uri="{FF2B5EF4-FFF2-40B4-BE49-F238E27FC236}">
                <a16:creationId xmlns:a16="http://schemas.microsoft.com/office/drawing/2014/main" id="{A6AA752A-A94B-428B-97D8-E40E2C44E7B5}"/>
              </a:ext>
            </a:extLst>
          </p:cNvPr>
          <p:cNvPicPr>
            <a:picLocks noChangeAspect="1"/>
          </p:cNvPicPr>
          <p:nvPr/>
        </p:nvPicPr>
        <p:blipFill rotWithShape="1">
          <a:blip r:embed="rId6"/>
          <a:srcRect l="5549"/>
          <a:stretch/>
        </p:blipFill>
        <p:spPr>
          <a:xfrm>
            <a:off x="2134517" y="3896216"/>
            <a:ext cx="3539822" cy="2890464"/>
          </a:xfrm>
          <a:prstGeom prst="rect">
            <a:avLst/>
          </a:prstGeom>
        </p:spPr>
      </p:pic>
      <p:cxnSp>
        <p:nvCxnSpPr>
          <p:cNvPr id="10" name="直接连接符 9">
            <a:extLst>
              <a:ext uri="{FF2B5EF4-FFF2-40B4-BE49-F238E27FC236}">
                <a16:creationId xmlns:a16="http://schemas.microsoft.com/office/drawing/2014/main" id="{EE06EA05-0C7C-44D9-8772-E3D0F8ECBE54}"/>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11" name="文本框 14">
            <a:extLst>
              <a:ext uri="{FF2B5EF4-FFF2-40B4-BE49-F238E27FC236}">
                <a16:creationId xmlns:a16="http://schemas.microsoft.com/office/drawing/2014/main" id="{4C169427-E825-4B65-99BB-AE267E2FA278}"/>
              </a:ext>
            </a:extLst>
          </p:cNvPr>
          <p:cNvSpPr txBox="1"/>
          <p:nvPr/>
        </p:nvSpPr>
        <p:spPr>
          <a:xfrm>
            <a:off x="117705" y="224207"/>
            <a:ext cx="2832654"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Reproducibility</a:t>
            </a:r>
          </a:p>
        </p:txBody>
      </p:sp>
      <p:pic>
        <p:nvPicPr>
          <p:cNvPr id="12" name="Picture 2" descr="Accueil - Géosciences Rennes">
            <a:extLst>
              <a:ext uri="{FF2B5EF4-FFF2-40B4-BE49-F238E27FC236}">
                <a16:creationId xmlns:a16="http://schemas.microsoft.com/office/drawing/2014/main" id="{C25C9C8A-1F34-441F-A8C2-C55031E773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p:pic>
        <p:nvPicPr>
          <p:cNvPr id="13" name="图片 12">
            <a:extLst>
              <a:ext uri="{FF2B5EF4-FFF2-40B4-BE49-F238E27FC236}">
                <a16:creationId xmlns:a16="http://schemas.microsoft.com/office/drawing/2014/main" id="{91AD7243-BFEF-43A8-9D46-0CC577E40360}"/>
              </a:ext>
            </a:extLst>
          </p:cNvPr>
          <p:cNvPicPr>
            <a:picLocks noChangeAspect="1"/>
          </p:cNvPicPr>
          <p:nvPr/>
        </p:nvPicPr>
        <p:blipFill rotWithShape="1">
          <a:blip r:embed="rId8"/>
          <a:srcRect t="35032" r="95778" b="41968"/>
          <a:stretch/>
        </p:blipFill>
        <p:spPr>
          <a:xfrm>
            <a:off x="1927604" y="2044747"/>
            <a:ext cx="163949" cy="669877"/>
          </a:xfrm>
          <a:prstGeom prst="rect">
            <a:avLst/>
          </a:prstGeom>
        </p:spPr>
      </p:pic>
      <p:pic>
        <p:nvPicPr>
          <p:cNvPr id="14" name="图片 13">
            <a:extLst>
              <a:ext uri="{FF2B5EF4-FFF2-40B4-BE49-F238E27FC236}">
                <a16:creationId xmlns:a16="http://schemas.microsoft.com/office/drawing/2014/main" id="{22C54EEA-3109-44CC-A05E-726F6388ABB1}"/>
              </a:ext>
            </a:extLst>
          </p:cNvPr>
          <p:cNvPicPr>
            <a:picLocks noChangeAspect="1"/>
          </p:cNvPicPr>
          <p:nvPr/>
        </p:nvPicPr>
        <p:blipFill rotWithShape="1">
          <a:blip r:embed="rId8"/>
          <a:srcRect t="35032" r="95778" b="41968"/>
          <a:stretch/>
        </p:blipFill>
        <p:spPr>
          <a:xfrm>
            <a:off x="1927604" y="4930822"/>
            <a:ext cx="163949" cy="669877"/>
          </a:xfrm>
          <a:prstGeom prst="rect">
            <a:avLst/>
          </a:prstGeom>
        </p:spPr>
      </p:pic>
    </p:spTree>
    <p:extLst>
      <p:ext uri="{BB962C8B-B14F-4D97-AF65-F5344CB8AC3E}">
        <p14:creationId xmlns:p14="http://schemas.microsoft.com/office/powerpoint/2010/main" val="895107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直接连接符 9">
            <a:extLst>
              <a:ext uri="{FF2B5EF4-FFF2-40B4-BE49-F238E27FC236}">
                <a16:creationId xmlns:a16="http://schemas.microsoft.com/office/drawing/2014/main" id="{4515C434-1532-444E-8E27-9098E14D4B4B}"/>
              </a:ext>
            </a:extLst>
          </p:cNvPr>
          <p:cNvCxnSpPr>
            <a:cxnSpLocks/>
          </p:cNvCxnSpPr>
          <p:nvPr/>
        </p:nvCxnSpPr>
        <p:spPr>
          <a:xfrm>
            <a:off x="-1" y="907644"/>
            <a:ext cx="12192001"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F5508D5-058E-46BB-8D74-1D0C7E7519E6}"/>
              </a:ext>
            </a:extLst>
          </p:cNvPr>
          <p:cNvSpPr txBox="1"/>
          <p:nvPr/>
        </p:nvSpPr>
        <p:spPr>
          <a:xfrm>
            <a:off x="242364" y="1205545"/>
            <a:ext cx="3914775" cy="923330"/>
          </a:xfrm>
          <a:prstGeom prst="rect">
            <a:avLst/>
          </a:prstGeom>
          <a:noFill/>
        </p:spPr>
        <p:txBody>
          <a:bodyPr wrap="square" rtlCol="0">
            <a:spAutoFit/>
          </a:bodyPr>
          <a:lstStyle/>
          <a:p>
            <a:r>
              <a:rPr lang="en-US" b="1" u="sng" dirty="0">
                <a:solidFill>
                  <a:srgbClr val="E39C5C"/>
                </a:solidFill>
                <a:latin typeface="Calibri (Body)"/>
              </a:rPr>
              <a:t>Physics (Fluid Mechanics)</a:t>
            </a:r>
            <a:r>
              <a:rPr lang="zh-CN" altLang="en-US" b="1" u="sng" dirty="0">
                <a:solidFill>
                  <a:srgbClr val="E39C5C"/>
                </a:solidFill>
                <a:latin typeface="Calibri (Body)"/>
              </a:rPr>
              <a:t>：</a:t>
            </a:r>
            <a:endParaRPr lang="en-US" b="1" u="sng" dirty="0">
              <a:solidFill>
                <a:srgbClr val="E39C5C"/>
              </a:solidFill>
              <a:latin typeface="Calibri (Body)"/>
            </a:endParaRPr>
          </a:p>
          <a:p>
            <a:pPr marL="285750" indent="-285750">
              <a:buFont typeface="Wingdings" panose="05000000000000000000" pitchFamily="2" charset="2"/>
              <a:buChar char="Ø"/>
            </a:pPr>
            <a:r>
              <a:rPr lang="en-US" dirty="0">
                <a:latin typeface="Calibri (Body)"/>
              </a:rPr>
              <a:t>Two-Phase Interface</a:t>
            </a:r>
          </a:p>
          <a:p>
            <a:pPr marL="285750" indent="-285750">
              <a:buFont typeface="Wingdings" panose="05000000000000000000" pitchFamily="2" charset="2"/>
              <a:buChar char="Ø"/>
            </a:pPr>
            <a:r>
              <a:rPr lang="en-US" dirty="0">
                <a:latin typeface="Calibri (Body)"/>
              </a:rPr>
              <a:t>Surface properties of solid phase</a:t>
            </a:r>
          </a:p>
        </p:txBody>
      </p:sp>
      <p:sp>
        <p:nvSpPr>
          <p:cNvPr id="5" name="TextBox 4">
            <a:extLst>
              <a:ext uri="{FF2B5EF4-FFF2-40B4-BE49-F238E27FC236}">
                <a16:creationId xmlns:a16="http://schemas.microsoft.com/office/drawing/2014/main" id="{FA388CCF-71F5-4F2A-B527-0B9DAE3928A7}"/>
              </a:ext>
            </a:extLst>
          </p:cNvPr>
          <p:cNvSpPr txBox="1"/>
          <p:nvPr/>
        </p:nvSpPr>
        <p:spPr>
          <a:xfrm>
            <a:off x="242364" y="4539313"/>
            <a:ext cx="4438651" cy="2031325"/>
          </a:xfrm>
          <a:prstGeom prst="rect">
            <a:avLst/>
          </a:prstGeom>
          <a:noFill/>
        </p:spPr>
        <p:txBody>
          <a:bodyPr wrap="square" rtlCol="0">
            <a:spAutoFit/>
          </a:bodyPr>
          <a:lstStyle/>
          <a:p>
            <a:r>
              <a:rPr lang="en-US" b="1" u="sng" dirty="0">
                <a:solidFill>
                  <a:srgbClr val="A4C1CE"/>
                </a:solidFill>
                <a:latin typeface="Calibri (Body)"/>
              </a:rPr>
              <a:t>Chemistry</a:t>
            </a:r>
            <a:r>
              <a:rPr lang="zh-CN" altLang="en-US" b="1" u="sng" dirty="0">
                <a:solidFill>
                  <a:srgbClr val="A4C1CE"/>
                </a:solidFill>
                <a:latin typeface="Calibri (Body)"/>
              </a:rPr>
              <a:t>：</a:t>
            </a:r>
            <a:endParaRPr lang="en-US" b="1" u="sng" dirty="0">
              <a:solidFill>
                <a:srgbClr val="A4C1CE"/>
              </a:solidFill>
              <a:latin typeface="Calibri (Body)"/>
            </a:endParaRPr>
          </a:p>
          <a:p>
            <a:pPr marL="285750" indent="-285750">
              <a:buFont typeface="Wingdings" panose="05000000000000000000" pitchFamily="2" charset="2"/>
              <a:buChar char="Ø"/>
            </a:pPr>
            <a:r>
              <a:rPr lang="en-US" dirty="0">
                <a:latin typeface="Calibri (Body)"/>
              </a:rPr>
              <a:t>Dissolution and degradation of hydrocarbon </a:t>
            </a:r>
          </a:p>
          <a:p>
            <a:pPr marL="285750" indent="-285750">
              <a:buFont typeface="Wingdings" panose="05000000000000000000" pitchFamily="2" charset="2"/>
              <a:buChar char="Ø"/>
            </a:pPr>
            <a:r>
              <a:rPr lang="en-US" dirty="0">
                <a:latin typeface="Calibri (Body)"/>
              </a:rPr>
              <a:t>Ionic strength</a:t>
            </a:r>
          </a:p>
          <a:p>
            <a:pPr marL="285750" indent="-285750">
              <a:buFont typeface="Wingdings" panose="05000000000000000000" pitchFamily="2" charset="2"/>
              <a:buChar char="Ø"/>
            </a:pPr>
            <a:r>
              <a:rPr lang="en-US" dirty="0">
                <a:latin typeface="Calibri (Body)"/>
              </a:rPr>
              <a:t>discharge density</a:t>
            </a:r>
          </a:p>
          <a:p>
            <a:pPr marL="285750" indent="-285750">
              <a:buFont typeface="Wingdings" panose="05000000000000000000" pitchFamily="2" charset="2"/>
              <a:buChar char="Ø"/>
            </a:pPr>
            <a:r>
              <a:rPr lang="en-US" dirty="0">
                <a:latin typeface="Calibri (Body)"/>
              </a:rPr>
              <a:t>Mobility</a:t>
            </a:r>
          </a:p>
          <a:p>
            <a:pPr marL="285750" indent="-285750">
              <a:buFont typeface="Wingdings" panose="05000000000000000000" pitchFamily="2" charset="2"/>
              <a:buChar char="Ø"/>
            </a:pPr>
            <a:r>
              <a:rPr lang="en-US" dirty="0">
                <a:latin typeface="Calibri (Body)"/>
              </a:rPr>
              <a:t>Electric double layer.</a:t>
            </a:r>
          </a:p>
        </p:txBody>
      </p:sp>
      <p:sp>
        <p:nvSpPr>
          <p:cNvPr id="7" name="Rectangle 2">
            <a:extLst>
              <a:ext uri="{FF2B5EF4-FFF2-40B4-BE49-F238E27FC236}">
                <a16:creationId xmlns:a16="http://schemas.microsoft.com/office/drawing/2014/main" id="{8062BF23-663B-4D38-8021-7D3973135809}"/>
              </a:ext>
            </a:extLst>
          </p:cNvPr>
          <p:cNvSpPr>
            <a:spLocks noChangeArrowheads="1"/>
          </p:cNvSpPr>
          <p:nvPr/>
        </p:nvSpPr>
        <p:spPr bwMode="auto">
          <a:xfrm>
            <a:off x="242364" y="2469713"/>
            <a:ext cx="345648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800" b="1" i="0" u="sng" strike="noStrike" cap="none" normalizeH="0" baseline="0" dirty="0">
                <a:ln>
                  <a:noFill/>
                </a:ln>
                <a:solidFill>
                  <a:srgbClr val="A89D3C"/>
                </a:solidFill>
                <a:effectLst/>
                <a:latin typeface="Calibri (Body)"/>
              </a:rPr>
              <a:t>Biology</a:t>
            </a:r>
            <a:r>
              <a:rPr lang="en-US" altLang="zh-CN" b="1" u="sng" dirty="0">
                <a:solidFill>
                  <a:srgbClr val="A89D3C"/>
                </a:solidFill>
                <a:latin typeface="Calibri (Body)"/>
              </a:rPr>
              <a:t>:</a:t>
            </a:r>
            <a:endParaRPr kumimoji="0" lang="en-US" altLang="en-US" sz="1800" b="1" i="0" u="sng" strike="noStrike" cap="none" normalizeH="0" baseline="0" dirty="0">
              <a:ln>
                <a:noFill/>
              </a:ln>
              <a:solidFill>
                <a:srgbClr val="A89D3C"/>
              </a:solidFill>
              <a:effectLst/>
              <a:latin typeface="Calibri (Body)"/>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800" i="0" u="none" strike="noStrike" cap="none" normalizeH="0" baseline="0" dirty="0">
                <a:ln>
                  <a:noFill/>
                </a:ln>
                <a:solidFill>
                  <a:schemeClr val="tx1"/>
                </a:solidFill>
                <a:effectLst/>
                <a:latin typeface="Calibri (Body)"/>
              </a:rPr>
              <a:t>Bacteria density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Calibri (Body)"/>
              </a:rPr>
              <a:t>Biofilm</a:t>
            </a:r>
          </a:p>
          <a:p>
            <a:pPr marL="285750" lvl="0" indent="-285750" eaLnBrk="0" fontAlgn="base" hangingPunct="0">
              <a:spcBef>
                <a:spcPct val="0"/>
              </a:spcBef>
              <a:spcAft>
                <a:spcPct val="0"/>
              </a:spcAft>
              <a:buFont typeface="Wingdings" panose="05000000000000000000" pitchFamily="2" charset="2"/>
              <a:buChar char="Ø"/>
            </a:pPr>
            <a:r>
              <a:rPr lang="en-US" altLang="en-US" dirty="0">
                <a:latin typeface="Calibri (Body)"/>
              </a:rPr>
              <a:t>Bacteria</a:t>
            </a:r>
            <a:r>
              <a:rPr kumimoji="0" lang="en-US" altLang="en-US" sz="1800" b="0" i="0" u="none" strike="noStrike" cap="none" normalizeH="0" baseline="0" dirty="0">
                <a:ln>
                  <a:noFill/>
                </a:ln>
                <a:solidFill>
                  <a:schemeClr val="tx1"/>
                </a:solidFill>
                <a:effectLst/>
                <a:latin typeface="Calibri (Body)"/>
              </a:rPr>
              <a:t> interaction with solid surfaces (e.g., attachment)</a:t>
            </a:r>
          </a:p>
          <a:p>
            <a:pPr marL="285750" indent="-285750" eaLnBrk="0" fontAlgn="base" hangingPunct="0">
              <a:spcBef>
                <a:spcPct val="0"/>
              </a:spcBef>
              <a:spcAft>
                <a:spcPct val="0"/>
              </a:spcAft>
              <a:buFont typeface="Wingdings" panose="05000000000000000000" pitchFamily="2" charset="2"/>
              <a:buChar char="Ø"/>
            </a:pPr>
            <a:r>
              <a:rPr lang="en-US" dirty="0">
                <a:latin typeface="Calibri (Body)"/>
              </a:rPr>
              <a:t>Bacteria metabolite</a:t>
            </a:r>
          </a:p>
        </p:txBody>
      </p:sp>
      <mc:AlternateContent xmlns:mc="http://schemas.openxmlformats.org/markup-compatibility/2006" xmlns:a14="http://schemas.microsoft.com/office/drawing/2010/main">
        <mc:Choice Requires="a14">
          <p:sp>
            <p:nvSpPr>
              <p:cNvPr id="12" name="Rectangle 6">
                <a:extLst>
                  <a:ext uri="{FF2B5EF4-FFF2-40B4-BE49-F238E27FC236}">
                    <a16:creationId xmlns:a16="http://schemas.microsoft.com/office/drawing/2014/main" id="{48EEE5F7-5C7B-406D-B480-0FFED9395660}"/>
                  </a:ext>
                </a:extLst>
              </p:cNvPr>
              <p:cNvSpPr>
                <a:spLocks noChangeArrowheads="1"/>
              </p:cNvSpPr>
              <p:nvPr/>
            </p:nvSpPr>
            <p:spPr bwMode="auto">
              <a:xfrm>
                <a:off x="5097240" y="3156627"/>
                <a:ext cx="2932859" cy="923330"/>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Induced polarization </a:t>
                </a:r>
                <a:r>
                  <a:rPr lang="en-US" altLang="en-US" dirty="0">
                    <a:latin typeface="Arial" panose="020B0604020202020204" pitchFamily="34" charset="0"/>
                  </a:rPr>
                  <a:t>signal </a:t>
                </a:r>
              </a:p>
              <a:p>
                <a:pPr lvl="0" eaLnBrk="0" fontAlgn="base" hangingPunct="0">
                  <a:spcBef>
                    <a:spcPct val="0"/>
                  </a:spcBef>
                  <a:spcAft>
                    <a:spcPct val="0"/>
                  </a:spcAft>
                </a:pPr>
                <a:r>
                  <a:rPr lang="en-US" altLang="en-US" dirty="0">
                    <a:latin typeface="Arial" panose="020B0604020202020204" pitchFamily="34" charset="0"/>
                  </a:rPr>
                  <a:t>(</a:t>
                </a:r>
                <a:r>
                  <a:rPr lang="en-US" altLang="en-US" dirty="0">
                    <a:latin typeface="Calibri (Body)"/>
                  </a:rPr>
                  <a:t>e.g., </a:t>
                </a:r>
                <a:r>
                  <a:rPr lang="en-US" altLang="en-US" dirty="0">
                    <a:solidFill>
                      <a:srgbClr val="FF0000"/>
                    </a:solidFill>
                    <a:latin typeface="Arial" panose="020B0604020202020204" pitchFamily="34" charset="0"/>
                  </a:rPr>
                  <a:t>Phase Shift</a:t>
                </a:r>
                <a14:m>
                  <m:oMath xmlns:m="http://schemas.openxmlformats.org/officeDocument/2006/math">
                    <m:r>
                      <a:rPr lang="en-US" altLang="zh-CN" b="0" i="0" smtClean="0">
                        <a:solidFill>
                          <a:srgbClr val="FF0000"/>
                        </a:solidFill>
                        <a:latin typeface="Cambria Math" panose="02040503050406030204" pitchFamily="18" charset="0"/>
                      </a:rPr>
                      <m:t> </m:t>
                    </m:r>
                    <m:r>
                      <a:rPr lang="zh-CN" altLang="en-US" i="1" smtClean="0">
                        <a:solidFill>
                          <a:srgbClr val="FF0000"/>
                        </a:solidFill>
                        <a:latin typeface="Cambria Math" panose="02040503050406030204" pitchFamily="18" charset="0"/>
                      </a:rPr>
                      <m:t>𝜑</m:t>
                    </m:r>
                  </m:oMath>
                </a14:m>
                <a:r>
                  <a:rPr lang="en-US" altLang="en-US" dirty="0">
                    <a:solidFill>
                      <a:srgbClr val="FF0000"/>
                    </a:solidFill>
                    <a:latin typeface="Arial" panose="020B0604020202020204" pitchFamily="34" charset="0"/>
                  </a:rPr>
                  <a:t> and </a:t>
                </a:r>
                <a:r>
                  <a:rPr lang="en-US" altLang="zh-CN" dirty="0">
                    <a:solidFill>
                      <a:srgbClr val="FF0000"/>
                    </a:solidFill>
                    <a:latin typeface="Arial" panose="020B0604020202020204" pitchFamily="34" charset="0"/>
                  </a:rPr>
                  <a:t>Amplitude</a:t>
                </a:r>
                <a:r>
                  <a:rPr lang="en-US" altLang="en-US" dirty="0">
                    <a:solidFill>
                      <a:srgbClr val="FF0000"/>
                    </a:solidFill>
                    <a:latin typeface="Arial" panose="020B0604020202020204" pitchFamily="34" charset="0"/>
                  </a:rPr>
                  <a:t> </a:t>
                </a:r>
                <a14:m>
                  <m:oMath xmlns:m="http://schemas.openxmlformats.org/officeDocument/2006/math">
                    <m:d>
                      <m:dPr>
                        <m:begChr m:val="|"/>
                        <m:endChr m:val="|"/>
                        <m:ctrlPr>
                          <a:rPr lang="en-US" i="1" dirty="0">
                            <a:solidFill>
                              <a:srgbClr val="FF0000"/>
                            </a:solidFill>
                            <a:latin typeface="Cambria Math" panose="02040503050406030204" pitchFamily="18" charset="0"/>
                            <a:ea typeface="Cambria Math" panose="02040503050406030204" pitchFamily="18" charset="0"/>
                          </a:rPr>
                        </m:ctrlPr>
                      </m:dPr>
                      <m:e>
                        <m:r>
                          <a:rPr lang="en-US" i="1" dirty="0">
                            <a:solidFill>
                              <a:srgbClr val="FF0000"/>
                            </a:solidFill>
                            <a:latin typeface="Cambria Math" panose="02040503050406030204" pitchFamily="18" charset="0"/>
                            <a:ea typeface="Cambria Math" panose="02040503050406030204" pitchFamily="18" charset="0"/>
                          </a:rPr>
                          <m:t>𝑍</m:t>
                        </m:r>
                      </m:e>
                    </m:d>
                  </m:oMath>
                </a14:m>
                <a:r>
                  <a:rPr lang="en-US" altLang="en-US" dirty="0">
                    <a:latin typeface="Arial" panose="020B0604020202020204" pitchFamily="34" charset="0"/>
                  </a:rPr>
                  <a:t> </a:t>
                </a:r>
                <a:r>
                  <a:rPr lang="en-US" altLang="zh-CN" dirty="0">
                    <a:latin typeface="Arial" panose="020B0604020202020204" pitchFamily="34" charset="0"/>
                  </a:rPr>
                  <a:t>c</a:t>
                </a:r>
                <a:r>
                  <a:rPr lang="en-US" altLang="en-US" dirty="0">
                    <a:latin typeface="Arial" panose="020B0604020202020204" pitchFamily="34" charset="0"/>
                  </a:rPr>
                  <a:t>hanges)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Choice>
        <mc:Fallback xmlns="">
          <p:sp>
            <p:nvSpPr>
              <p:cNvPr id="12" name="Rectangle 6">
                <a:extLst>
                  <a:ext uri="{FF2B5EF4-FFF2-40B4-BE49-F238E27FC236}">
                    <a16:creationId xmlns:a16="http://schemas.microsoft.com/office/drawing/2014/main" id="{48EEE5F7-5C7B-406D-B480-0FFED9395660}"/>
                  </a:ext>
                </a:extLst>
              </p:cNvPr>
              <p:cNvSpPr>
                <a:spLocks noRot="1" noChangeAspect="1" noMove="1" noResize="1" noEditPoints="1" noAdjustHandles="1" noChangeArrowheads="1" noChangeShapeType="1" noTextEdit="1"/>
              </p:cNvSpPr>
              <p:nvPr/>
            </p:nvSpPr>
            <p:spPr bwMode="auto">
              <a:xfrm>
                <a:off x="5097240" y="3156627"/>
                <a:ext cx="2932859" cy="923330"/>
              </a:xfrm>
              <a:prstGeom prst="rect">
                <a:avLst/>
              </a:prstGeom>
              <a:blipFill>
                <a:blip r:embed="rId2"/>
                <a:stretch>
                  <a:fillRect l="-1663" t="-3311" r="-2495" b="-10596"/>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F870E8E-AF77-4175-AB81-D07D3A309A31}"/>
                  </a:ext>
                </a:extLst>
              </p:cNvPr>
              <p:cNvSpPr txBox="1"/>
              <p:nvPr/>
            </p:nvSpPr>
            <p:spPr>
              <a:xfrm>
                <a:off x="6814432" y="6388373"/>
                <a:ext cx="2289409"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b="0" i="1" dirty="0" smtClean="0">
                              <a:solidFill>
                                <a:schemeClr val="tx1"/>
                              </a:solidFill>
                              <a:latin typeface="Cambria Math" panose="02040503050406030204" pitchFamily="18" charset="0"/>
                              <a:ea typeface="Cambria Math" panose="02040503050406030204" pitchFamily="18" charset="0"/>
                            </a:rPr>
                          </m:ctrlPr>
                        </m:sSupPr>
                        <m:e>
                          <m:r>
                            <a:rPr lang="en-US" b="0" i="1" dirty="0" smtClean="0">
                              <a:solidFill>
                                <a:schemeClr val="tx1"/>
                              </a:solidFill>
                              <a:latin typeface="Cambria Math" panose="02040503050406030204" pitchFamily="18" charset="0"/>
                              <a:ea typeface="Cambria Math" panose="02040503050406030204" pitchFamily="18" charset="0"/>
                            </a:rPr>
                            <m:t>𝜌</m:t>
                          </m:r>
                        </m:e>
                        <m:sup>
                          <m:r>
                            <a:rPr lang="en-US" b="0" i="1" dirty="0" smtClean="0">
                              <a:solidFill>
                                <a:schemeClr val="tx1"/>
                              </a:solidFill>
                              <a:latin typeface="Cambria Math" panose="02040503050406030204" pitchFamily="18" charset="0"/>
                              <a:ea typeface="Cambria Math" panose="02040503050406030204" pitchFamily="18" charset="0"/>
                            </a:rPr>
                            <m:t>′</m:t>
                          </m:r>
                        </m:sup>
                      </m:sSup>
                      <m:r>
                        <a:rPr lang="en-US" b="0" i="1" dirty="0" smtClean="0">
                          <a:solidFill>
                            <a:schemeClr val="tx1"/>
                          </a:solidFill>
                          <a:latin typeface="Cambria Math" panose="02040503050406030204" pitchFamily="18" charset="0"/>
                          <a:ea typeface="Cambria Math" panose="02040503050406030204" pitchFamily="18" charset="0"/>
                        </a:rPr>
                        <m:t>=</m:t>
                      </m:r>
                      <m:r>
                        <a:rPr lang="en-US" i="1">
                          <a:solidFill>
                            <a:schemeClr val="tx1"/>
                          </a:solidFill>
                          <a:latin typeface="Cambria Math" panose="02040503050406030204" pitchFamily="18" charset="0"/>
                        </a:rPr>
                        <m:t>𝐾𝑍</m:t>
                      </m:r>
                      <m:r>
                        <a:rPr lang="en-US" i="1">
                          <a:solidFill>
                            <a:schemeClr val="tx1"/>
                          </a:solidFill>
                          <a:latin typeface="Cambria Math" panose="02040503050406030204" pitchFamily="18" charset="0"/>
                        </a:rPr>
                        <m:t>′=</m:t>
                      </m:r>
                      <m:r>
                        <a:rPr lang="en-US" i="1" dirty="0">
                          <a:solidFill>
                            <a:schemeClr val="tx1"/>
                          </a:solidFill>
                          <a:latin typeface="Cambria Math" panose="02040503050406030204" pitchFamily="18" charset="0"/>
                          <a:ea typeface="Cambria Math" panose="02040503050406030204" pitchFamily="18" charset="0"/>
                        </a:rPr>
                        <m:t>𝐾</m:t>
                      </m:r>
                      <m:d>
                        <m:dPr>
                          <m:begChr m:val="|"/>
                          <m:endChr m:val="|"/>
                          <m:ctrlPr>
                            <a:rPr lang="en-US" i="1" dirty="0">
                              <a:solidFill>
                                <a:schemeClr val="tx1"/>
                              </a:solidFill>
                              <a:latin typeface="Cambria Math" panose="02040503050406030204" pitchFamily="18" charset="0"/>
                              <a:ea typeface="Cambria Math" panose="02040503050406030204" pitchFamily="18" charset="0"/>
                            </a:rPr>
                          </m:ctrlPr>
                        </m:dPr>
                        <m:e>
                          <m:r>
                            <a:rPr lang="en-US" i="1" dirty="0">
                              <a:solidFill>
                                <a:schemeClr val="tx1"/>
                              </a:solidFill>
                              <a:latin typeface="Cambria Math" panose="02040503050406030204" pitchFamily="18" charset="0"/>
                              <a:ea typeface="Cambria Math" panose="02040503050406030204" pitchFamily="18" charset="0"/>
                            </a:rPr>
                            <m:t>𝑍</m:t>
                          </m:r>
                        </m:e>
                      </m:d>
                      <m:func>
                        <m:funcPr>
                          <m:ctrlPr>
                            <a:rPr lang="en-US" i="1" dirty="0">
                              <a:solidFill>
                                <a:schemeClr val="tx1"/>
                              </a:solidFill>
                              <a:latin typeface="Cambria Math" panose="02040503050406030204" pitchFamily="18" charset="0"/>
                              <a:ea typeface="Cambria Math" panose="02040503050406030204" pitchFamily="18" charset="0"/>
                            </a:rPr>
                          </m:ctrlPr>
                        </m:funcPr>
                        <m:fName>
                          <m:r>
                            <m:rPr>
                              <m:sty m:val="p"/>
                            </m:rPr>
                            <a:rPr lang="en-US" altLang="zh-CN" i="1" dirty="0" smtClean="0">
                              <a:solidFill>
                                <a:schemeClr val="tx1"/>
                              </a:solidFill>
                              <a:latin typeface="Cambria Math" panose="02040503050406030204" pitchFamily="18" charset="0"/>
                              <a:ea typeface="Cambria Math" panose="02040503050406030204" pitchFamily="18" charset="0"/>
                            </a:rPr>
                            <m:t>cos</m:t>
                          </m:r>
                        </m:fName>
                        <m:e>
                          <m:r>
                            <a:rPr lang="zh-CN" altLang="en-US" i="1">
                              <a:solidFill>
                                <a:schemeClr val="tx1"/>
                              </a:solidFill>
                              <a:latin typeface="Cambria Math" panose="02040503050406030204" pitchFamily="18" charset="0"/>
                            </a:rPr>
                            <m:t>𝜑</m:t>
                          </m:r>
                        </m:e>
                      </m:func>
                    </m:oMath>
                  </m:oMathPara>
                </a14:m>
                <a:endParaRPr lang="en-US" dirty="0">
                  <a:solidFill>
                    <a:schemeClr val="tx1"/>
                  </a:solidFill>
                </a:endParaRPr>
              </a:p>
            </p:txBody>
          </p:sp>
        </mc:Choice>
        <mc:Fallback xmlns="">
          <p:sp>
            <p:nvSpPr>
              <p:cNvPr id="14" name="TextBox 13">
                <a:extLst>
                  <a:ext uri="{FF2B5EF4-FFF2-40B4-BE49-F238E27FC236}">
                    <a16:creationId xmlns:a16="http://schemas.microsoft.com/office/drawing/2014/main" id="{6F870E8E-AF77-4175-AB81-D07D3A309A31}"/>
                  </a:ext>
                </a:extLst>
              </p:cNvPr>
              <p:cNvSpPr txBox="1">
                <a:spLocks noRot="1" noChangeAspect="1" noMove="1" noResize="1" noEditPoints="1" noAdjustHandles="1" noChangeArrowheads="1" noChangeShapeType="1" noTextEdit="1"/>
              </p:cNvSpPr>
              <p:nvPr/>
            </p:nvSpPr>
            <p:spPr>
              <a:xfrm>
                <a:off x="6814432" y="6388373"/>
                <a:ext cx="2289409" cy="276999"/>
              </a:xfrm>
              <a:prstGeom prst="rect">
                <a:avLst/>
              </a:prstGeom>
              <a:blipFill>
                <a:blip r:embed="rId3"/>
                <a:stretch>
                  <a:fillRect l="-800" t="-4444" r="-1067" b="-26667"/>
                </a:stretch>
              </a:blipFill>
            </p:spPr>
            <p:txBody>
              <a:bodyPr/>
              <a:lstStyle/>
              <a:p>
                <a:r>
                  <a:rPr lang="en-US">
                    <a:noFill/>
                  </a:rPr>
                  <a:t> </a:t>
                </a:r>
              </a:p>
            </p:txBody>
          </p:sp>
        </mc:Fallback>
      </mc:AlternateContent>
      <p:grpSp>
        <p:nvGrpSpPr>
          <p:cNvPr id="15" name="Group 14">
            <a:extLst>
              <a:ext uri="{FF2B5EF4-FFF2-40B4-BE49-F238E27FC236}">
                <a16:creationId xmlns:a16="http://schemas.microsoft.com/office/drawing/2014/main" id="{251B37CA-57EC-48A5-A510-148AE845A81F}"/>
              </a:ext>
            </a:extLst>
          </p:cNvPr>
          <p:cNvGrpSpPr/>
          <p:nvPr/>
        </p:nvGrpSpPr>
        <p:grpSpPr>
          <a:xfrm>
            <a:off x="7749241" y="5068651"/>
            <a:ext cx="4146390" cy="983212"/>
            <a:chOff x="7887256" y="2663834"/>
            <a:chExt cx="4146390" cy="983212"/>
          </a:xfrm>
        </p:grpSpPr>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DCE05A77-CF11-42B8-8A46-B1EDBC8F8A57}"/>
                    </a:ext>
                  </a:extLst>
                </p:cNvPr>
                <p:cNvSpPr txBox="1"/>
                <p:nvPr/>
              </p:nvSpPr>
              <p:spPr>
                <a:xfrm>
                  <a:off x="7887256" y="2663834"/>
                  <a:ext cx="172771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i="1" smtClean="0">
                            <a:solidFill>
                              <a:schemeClr val="tx1"/>
                            </a:solidFill>
                            <a:latin typeface="Cambria Math" panose="02040503050406030204" pitchFamily="18" charset="0"/>
                          </a:rPr>
                          <m:t>𝐼</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𝐼</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6" name="TextBox 15">
                  <a:extLst>
                    <a:ext uri="{FF2B5EF4-FFF2-40B4-BE49-F238E27FC236}">
                      <a16:creationId xmlns:a16="http://schemas.microsoft.com/office/drawing/2014/main" id="{DCE05A77-CF11-42B8-8A46-B1EDBC8F8A57}"/>
                    </a:ext>
                  </a:extLst>
                </p:cNvPr>
                <p:cNvSpPr txBox="1">
                  <a:spLocks noRot="1" noChangeAspect="1" noMove="1" noResize="1" noEditPoints="1" noAdjustHandles="1" noChangeArrowheads="1" noChangeShapeType="1" noTextEdit="1"/>
                </p:cNvSpPr>
                <p:nvPr/>
              </p:nvSpPr>
              <p:spPr>
                <a:xfrm>
                  <a:off x="7887256" y="2663834"/>
                  <a:ext cx="1727716" cy="276999"/>
                </a:xfrm>
                <a:prstGeom prst="rect">
                  <a:avLst/>
                </a:prstGeom>
                <a:blipFill>
                  <a:blip r:embed="rId4"/>
                  <a:stretch>
                    <a:fillRect l="-2465" t="-2174" r="-4225" b="-326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1737E51A-0B77-4D83-8EF5-C5EBCE4C6C09}"/>
                    </a:ext>
                  </a:extLst>
                </p:cNvPr>
                <p:cNvSpPr txBox="1"/>
                <p:nvPr/>
              </p:nvSpPr>
              <p:spPr>
                <a:xfrm>
                  <a:off x="9732760" y="2683162"/>
                  <a:ext cx="230088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altLang="zh-CN" b="0" i="1" smtClean="0">
                            <a:solidFill>
                              <a:schemeClr val="tx1"/>
                            </a:solidFill>
                            <a:latin typeface="Cambria Math" panose="02040503050406030204" pitchFamily="18" charset="0"/>
                          </a:rPr>
                          <m:t>𝑈</m:t>
                        </m:r>
                        <m:d>
                          <m:dPr>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𝑡</m:t>
                            </m:r>
                          </m:e>
                        </m:d>
                        <m:r>
                          <a:rPr lang="en-US" altLang="zh-CN" b="0" i="1" smtClean="0">
                            <a:solidFill>
                              <a:schemeClr val="tx1"/>
                            </a:solidFill>
                            <a:latin typeface="Cambria Math" panose="02040503050406030204" pitchFamily="18" charset="0"/>
                          </a:rPr>
                          <m:t>=</m:t>
                        </m:r>
                        <m:d>
                          <m:dPr>
                            <m:begChr m:val="|"/>
                            <m:endChr m:val="|"/>
                            <m:ctrlPr>
                              <a:rPr lang="en-US" altLang="zh-CN" b="0" i="1" smtClean="0">
                                <a:solidFill>
                                  <a:schemeClr val="tx1"/>
                                </a:solidFill>
                                <a:latin typeface="Cambria Math" panose="02040503050406030204" pitchFamily="18" charset="0"/>
                              </a:rPr>
                            </m:ctrlPr>
                          </m:dPr>
                          <m:e>
                            <m:r>
                              <a:rPr lang="en-US" altLang="zh-CN" b="0" i="1" smtClean="0">
                                <a:solidFill>
                                  <a:schemeClr val="tx1"/>
                                </a:solidFill>
                                <a:latin typeface="Cambria Math" panose="02040503050406030204" pitchFamily="18" charset="0"/>
                              </a:rPr>
                              <m:t>𝑈</m:t>
                            </m:r>
                          </m:e>
                        </m:d>
                        <m:r>
                          <m:rPr>
                            <m:sty m:val="p"/>
                          </m:rPr>
                          <a:rPr lang="en-US" altLang="zh-CN" b="0" i="0" smtClean="0">
                            <a:solidFill>
                              <a:schemeClr val="tx1"/>
                            </a:solidFill>
                            <a:latin typeface="Cambria Math" panose="02040503050406030204" pitchFamily="18" charset="0"/>
                          </a:rPr>
                          <m:t>sin</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𝜔</m:t>
                        </m:r>
                        <m:r>
                          <a:rPr lang="en-US" altLang="zh-CN" b="0" i="1" smtClean="0">
                            <a:solidFill>
                              <a:schemeClr val="tx1"/>
                            </a:solidFill>
                            <a:latin typeface="Cambria Math" panose="02040503050406030204" pitchFamily="18" charset="0"/>
                          </a:rPr>
                          <m:t>𝑡</m:t>
                        </m:r>
                        <m:r>
                          <a:rPr lang="en-US" altLang="zh-CN" b="0" i="1" smtClean="0">
                            <a:solidFill>
                              <a:schemeClr val="tx1"/>
                            </a:solidFill>
                            <a:latin typeface="Cambria Math" panose="02040503050406030204" pitchFamily="18" charset="0"/>
                          </a:rPr>
                          <m:t>+</m:t>
                        </m:r>
                        <m:r>
                          <a:rPr lang="zh-CN" altLang="en-US" b="0" i="1" smtClean="0">
                            <a:solidFill>
                              <a:schemeClr val="tx1"/>
                            </a:solidFill>
                            <a:latin typeface="Cambria Math" panose="02040503050406030204" pitchFamily="18" charset="0"/>
                          </a:rPr>
                          <m:t>𝜑</m:t>
                        </m:r>
                        <m:r>
                          <a:rPr lang="en-US" altLang="zh-CN" b="0" i="1" smtClean="0">
                            <a:solidFill>
                              <a:schemeClr val="tx1"/>
                            </a:solidFill>
                            <a:latin typeface="Cambria Math" panose="02040503050406030204" pitchFamily="18" charset="0"/>
                          </a:rPr>
                          <m:t>)</m:t>
                        </m:r>
                      </m:oMath>
                    </m:oMathPara>
                  </a14:m>
                  <a:endParaRPr lang="en-US" dirty="0">
                    <a:solidFill>
                      <a:schemeClr val="tx1"/>
                    </a:solidFill>
                  </a:endParaRPr>
                </a:p>
              </p:txBody>
            </p:sp>
          </mc:Choice>
          <mc:Fallback xmlns="">
            <p:sp>
              <p:nvSpPr>
                <p:cNvPr id="17" name="TextBox 16">
                  <a:extLst>
                    <a:ext uri="{FF2B5EF4-FFF2-40B4-BE49-F238E27FC236}">
                      <a16:creationId xmlns:a16="http://schemas.microsoft.com/office/drawing/2014/main" id="{1737E51A-0B77-4D83-8EF5-C5EBCE4C6C09}"/>
                    </a:ext>
                  </a:extLst>
                </p:cNvPr>
                <p:cNvSpPr txBox="1">
                  <a:spLocks noRot="1" noChangeAspect="1" noMove="1" noResize="1" noEditPoints="1" noAdjustHandles="1" noChangeArrowheads="1" noChangeShapeType="1" noTextEdit="1"/>
                </p:cNvSpPr>
                <p:nvPr/>
              </p:nvSpPr>
              <p:spPr>
                <a:xfrm>
                  <a:off x="9732760" y="2683162"/>
                  <a:ext cx="2300886" cy="276999"/>
                </a:xfrm>
                <a:prstGeom prst="rect">
                  <a:avLst/>
                </a:prstGeom>
                <a:blipFill>
                  <a:blip r:embed="rId5"/>
                  <a:stretch>
                    <a:fillRect l="-2122" t="-4444" r="-3448" b="-3555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B670F3B9-671D-49BA-8996-76D2EBF98FF4}"/>
                    </a:ext>
                  </a:extLst>
                </p:cNvPr>
                <p:cNvSpPr txBox="1"/>
                <p:nvPr/>
              </p:nvSpPr>
              <p:spPr>
                <a:xfrm>
                  <a:off x="9604477" y="3074389"/>
                  <a:ext cx="1824282" cy="57265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𝑍</m:t>
                            </m:r>
                          </m:e>
                          <m:sup>
                            <m:r>
                              <a:rPr lang="en-US" altLang="zh-CN" b="0" i="1" smtClean="0">
                                <a:solidFill>
                                  <a:schemeClr val="tx1"/>
                                </a:solidFill>
                                <a:latin typeface="Cambria Math" panose="02040503050406030204" pitchFamily="18" charset="0"/>
                              </a:rPr>
                              <m:t>∗</m:t>
                            </m:r>
                          </m:sup>
                        </m:sSup>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𝑈</m:t>
                                </m:r>
                              </m:e>
                              <m:sup>
                                <m:r>
                                  <a:rPr lang="en-US" altLang="zh-CN" i="1">
                                    <a:solidFill>
                                      <a:schemeClr val="tx1"/>
                                    </a:solidFill>
                                    <a:latin typeface="Cambria Math" panose="02040503050406030204" pitchFamily="18" charset="0"/>
                                  </a:rPr>
                                  <m:t>∗</m:t>
                                </m:r>
                              </m:sup>
                            </m:sSup>
                          </m:num>
                          <m:den>
                            <m:sSup>
                              <m:sSupPr>
                                <m:ctrlPr>
                                  <a:rPr lang="en-US" altLang="zh-CN" i="1">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𝐼</m:t>
                                </m:r>
                              </m:e>
                              <m:sup>
                                <m:r>
                                  <a:rPr lang="en-US" altLang="zh-CN" i="1">
                                    <a:solidFill>
                                      <a:schemeClr val="tx1"/>
                                    </a:solidFill>
                                    <a:latin typeface="Cambria Math" panose="02040503050406030204" pitchFamily="18" charset="0"/>
                                  </a:rPr>
                                  <m:t>∗</m:t>
                                </m:r>
                              </m:sup>
                            </m:sSup>
                          </m:den>
                        </m:f>
                        <m:sSup>
                          <m:sSupPr>
                            <m:ctrlPr>
                              <a:rPr lang="en-US" altLang="zh-CN" b="0" i="1" smtClean="0">
                                <a:solidFill>
                                  <a:schemeClr val="tx1"/>
                                </a:solidFill>
                                <a:latin typeface="Cambria Math" panose="02040503050406030204" pitchFamily="18" charset="0"/>
                              </a:rPr>
                            </m:ctrlPr>
                          </m:sSupPr>
                          <m:e>
                            <m:r>
                              <a:rPr lang="en-US" altLang="zh-CN" b="0" i="1" smtClean="0">
                                <a:solidFill>
                                  <a:schemeClr val="tx1"/>
                                </a:solidFill>
                                <a:latin typeface="Cambria Math" panose="02040503050406030204" pitchFamily="18" charset="0"/>
                              </a:rPr>
                              <m:t>=</m:t>
                            </m:r>
                            <m:f>
                              <m:fPr>
                                <m:ctrlPr>
                                  <a:rPr lang="en-US" altLang="zh-CN" b="0" i="1" smtClean="0">
                                    <a:solidFill>
                                      <a:schemeClr val="tx1"/>
                                    </a:solidFill>
                                    <a:latin typeface="Cambria Math" panose="02040503050406030204" pitchFamily="18" charset="0"/>
                                  </a:rPr>
                                </m:ctrlPr>
                              </m:fPr>
                              <m:num>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𝑈</m:t>
                                    </m:r>
                                  </m:e>
                                </m:d>
                              </m:num>
                              <m:den>
                                <m:d>
                                  <m:dPr>
                                    <m:begChr m:val="|"/>
                                    <m:endChr m:val="|"/>
                                    <m:ctrlPr>
                                      <a:rPr lang="en-US" altLang="zh-CN" i="1">
                                        <a:solidFill>
                                          <a:schemeClr val="tx1"/>
                                        </a:solidFill>
                                        <a:latin typeface="Cambria Math" panose="02040503050406030204" pitchFamily="18" charset="0"/>
                                      </a:rPr>
                                    </m:ctrlPr>
                                  </m:dPr>
                                  <m:e>
                                    <m:r>
                                      <a:rPr lang="en-US" altLang="zh-CN" i="1">
                                        <a:solidFill>
                                          <a:schemeClr val="tx1"/>
                                        </a:solidFill>
                                        <a:latin typeface="Cambria Math" panose="02040503050406030204" pitchFamily="18" charset="0"/>
                                      </a:rPr>
                                      <m:t>𝐼</m:t>
                                    </m:r>
                                  </m:e>
                                </m:d>
                              </m:den>
                            </m:f>
                            <m:r>
                              <a:rPr lang="en-US" altLang="zh-CN" b="0" i="1" smtClean="0">
                                <a:solidFill>
                                  <a:schemeClr val="tx1"/>
                                </a:solidFill>
                                <a:latin typeface="Cambria Math" panose="02040503050406030204" pitchFamily="18" charset="0"/>
                              </a:rPr>
                              <m:t>𝑒</m:t>
                            </m:r>
                          </m:e>
                          <m:sup>
                            <m:r>
                              <a:rPr lang="en-US" altLang="zh-CN" b="0" i="1" smtClean="0">
                                <a:solidFill>
                                  <a:schemeClr val="tx1"/>
                                </a:solidFill>
                                <a:latin typeface="Cambria Math" panose="02040503050406030204" pitchFamily="18" charset="0"/>
                              </a:rPr>
                              <m:t>𝑖</m:t>
                            </m:r>
                            <m:r>
                              <a:rPr lang="zh-CN" altLang="en-US" i="1">
                                <a:solidFill>
                                  <a:schemeClr val="tx1"/>
                                </a:solidFill>
                                <a:latin typeface="Cambria Math" panose="02040503050406030204" pitchFamily="18" charset="0"/>
                              </a:rPr>
                              <m:t>𝜑</m:t>
                            </m:r>
                          </m:sup>
                        </m:sSup>
                      </m:oMath>
                    </m:oMathPara>
                  </a14:m>
                  <a:endParaRPr lang="en-US" dirty="0">
                    <a:solidFill>
                      <a:schemeClr val="tx1"/>
                    </a:solidFill>
                  </a:endParaRPr>
                </a:p>
              </p:txBody>
            </p:sp>
          </mc:Choice>
          <mc:Fallback xmlns="">
            <p:sp>
              <p:nvSpPr>
                <p:cNvPr id="18" name="TextBox 17">
                  <a:extLst>
                    <a:ext uri="{FF2B5EF4-FFF2-40B4-BE49-F238E27FC236}">
                      <a16:creationId xmlns:a16="http://schemas.microsoft.com/office/drawing/2014/main" id="{B670F3B9-671D-49BA-8996-76D2EBF98FF4}"/>
                    </a:ext>
                  </a:extLst>
                </p:cNvPr>
                <p:cNvSpPr txBox="1">
                  <a:spLocks noRot="1" noChangeAspect="1" noMove="1" noResize="1" noEditPoints="1" noAdjustHandles="1" noChangeArrowheads="1" noChangeShapeType="1" noTextEdit="1"/>
                </p:cNvSpPr>
                <p:nvPr/>
              </p:nvSpPr>
              <p:spPr>
                <a:xfrm>
                  <a:off x="9604477" y="3074389"/>
                  <a:ext cx="1824282" cy="572657"/>
                </a:xfrm>
                <a:prstGeom prst="rect">
                  <a:avLst/>
                </a:prstGeom>
                <a:blipFill>
                  <a:blip r:embed="rId6"/>
                  <a:stretch>
                    <a:fillRect/>
                  </a:stretch>
                </a:blipFill>
              </p:spPr>
              <p:txBody>
                <a:bodyPr/>
                <a:lstStyle/>
                <a:p>
                  <a:r>
                    <a:rPr lang="en-US">
                      <a:noFill/>
                    </a:rPr>
                    <a:t> </a:t>
                  </a:r>
                </a:p>
              </p:txBody>
            </p:sp>
          </mc:Fallback>
        </mc:AlternateContent>
        <p:sp>
          <p:nvSpPr>
            <p:cNvPr id="21" name="Rectangle 20">
              <a:extLst>
                <a:ext uri="{FF2B5EF4-FFF2-40B4-BE49-F238E27FC236}">
                  <a16:creationId xmlns:a16="http://schemas.microsoft.com/office/drawing/2014/main" id="{DBAB53DD-21E5-4558-8EAB-0981263964EB}"/>
                </a:ext>
              </a:extLst>
            </p:cNvPr>
            <p:cNvSpPr/>
            <p:nvPr/>
          </p:nvSpPr>
          <p:spPr>
            <a:xfrm>
              <a:off x="8341245" y="3150159"/>
              <a:ext cx="1231427"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Calibri" panose="020F0502020204030204" pitchFamily="34" charset="0"/>
                </a:rPr>
                <a:t>Impedance</a:t>
              </a:r>
              <a:endParaRPr lang="en-US" dirty="0"/>
            </a:p>
          </p:txBody>
        </p:sp>
      </p:grpSp>
      <p:sp>
        <p:nvSpPr>
          <p:cNvPr id="24" name="Rectangle 23">
            <a:extLst>
              <a:ext uri="{FF2B5EF4-FFF2-40B4-BE49-F238E27FC236}">
                <a16:creationId xmlns:a16="http://schemas.microsoft.com/office/drawing/2014/main" id="{20B1BEF4-FE8E-4EFF-A428-25A4F448E8C8}"/>
              </a:ext>
            </a:extLst>
          </p:cNvPr>
          <p:cNvSpPr/>
          <p:nvPr/>
        </p:nvSpPr>
        <p:spPr>
          <a:xfrm>
            <a:off x="6657580" y="5929970"/>
            <a:ext cx="1181542"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Calibri" panose="020F0502020204030204" pitchFamily="34" charset="0"/>
              </a:rPr>
              <a:t>Resistivity:</a:t>
            </a:r>
            <a:endParaRPr lang="en-US" dirty="0"/>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9C4A1FA-6DBB-4AB3-804A-00201BDC0CAB}"/>
                  </a:ext>
                </a:extLst>
              </p:cNvPr>
              <p:cNvSpPr txBox="1"/>
              <p:nvPr/>
            </p:nvSpPr>
            <p:spPr>
              <a:xfrm>
                <a:off x="9559223" y="6388372"/>
                <a:ext cx="2323072"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lang="en-US" b="0" i="1" dirty="0" smtClean="0">
                              <a:solidFill>
                                <a:schemeClr val="tx1"/>
                              </a:solidFill>
                              <a:latin typeface="Cambria Math" panose="02040503050406030204" pitchFamily="18" charset="0"/>
                              <a:ea typeface="Cambria Math" panose="02040503050406030204" pitchFamily="18" charset="0"/>
                            </a:rPr>
                          </m:ctrlPr>
                        </m:sSupPr>
                        <m:e>
                          <m:r>
                            <a:rPr lang="en-US" b="0" i="1" dirty="0" smtClean="0">
                              <a:solidFill>
                                <a:schemeClr val="tx1"/>
                              </a:solidFill>
                              <a:latin typeface="Cambria Math" panose="02040503050406030204" pitchFamily="18" charset="0"/>
                              <a:ea typeface="Cambria Math" panose="02040503050406030204" pitchFamily="18" charset="0"/>
                            </a:rPr>
                            <m:t>𝜌</m:t>
                          </m:r>
                        </m:e>
                        <m:sup>
                          <m:r>
                            <a:rPr lang="en-US" b="0" i="1" dirty="0" smtClean="0">
                              <a:solidFill>
                                <a:schemeClr val="tx1"/>
                              </a:solidFill>
                              <a:latin typeface="Cambria Math" panose="02040503050406030204" pitchFamily="18" charset="0"/>
                              <a:ea typeface="Cambria Math" panose="02040503050406030204" pitchFamily="18" charset="0"/>
                            </a:rPr>
                            <m:t>′′</m:t>
                          </m:r>
                        </m:sup>
                      </m:sSup>
                      <m:r>
                        <a:rPr lang="en-US" b="0" i="1" dirty="0" smtClean="0">
                          <a:solidFill>
                            <a:schemeClr val="tx1"/>
                          </a:solidFill>
                          <a:latin typeface="Cambria Math" panose="02040503050406030204" pitchFamily="18" charset="0"/>
                          <a:ea typeface="Cambria Math" panose="02040503050406030204" pitchFamily="18" charset="0"/>
                        </a:rPr>
                        <m:t>=</m:t>
                      </m:r>
                      <m:r>
                        <a:rPr lang="en-US" i="1">
                          <a:solidFill>
                            <a:schemeClr val="tx1"/>
                          </a:solidFill>
                          <a:latin typeface="Cambria Math" panose="02040503050406030204" pitchFamily="18" charset="0"/>
                        </a:rPr>
                        <m:t>𝐾𝑍</m:t>
                      </m:r>
                      <m:r>
                        <a:rPr lang="en-US" i="1">
                          <a:solidFill>
                            <a:schemeClr val="tx1"/>
                          </a:solidFill>
                          <a:latin typeface="Cambria Math" panose="02040503050406030204" pitchFamily="18" charset="0"/>
                        </a:rPr>
                        <m:t>′′=</m:t>
                      </m:r>
                      <m:r>
                        <a:rPr lang="en-US" i="1" dirty="0">
                          <a:solidFill>
                            <a:schemeClr val="tx1"/>
                          </a:solidFill>
                          <a:latin typeface="Cambria Math" panose="02040503050406030204" pitchFamily="18" charset="0"/>
                          <a:ea typeface="Cambria Math" panose="02040503050406030204" pitchFamily="18" charset="0"/>
                        </a:rPr>
                        <m:t>𝐾</m:t>
                      </m:r>
                      <m:d>
                        <m:dPr>
                          <m:begChr m:val="|"/>
                          <m:endChr m:val="|"/>
                          <m:ctrlPr>
                            <a:rPr lang="en-US" i="1" dirty="0">
                              <a:solidFill>
                                <a:schemeClr val="tx1"/>
                              </a:solidFill>
                              <a:latin typeface="Cambria Math" panose="02040503050406030204" pitchFamily="18" charset="0"/>
                              <a:ea typeface="Cambria Math" panose="02040503050406030204" pitchFamily="18" charset="0"/>
                            </a:rPr>
                          </m:ctrlPr>
                        </m:dPr>
                        <m:e>
                          <m:r>
                            <a:rPr lang="en-US" i="1" dirty="0">
                              <a:solidFill>
                                <a:schemeClr val="tx1"/>
                              </a:solidFill>
                              <a:latin typeface="Cambria Math" panose="02040503050406030204" pitchFamily="18" charset="0"/>
                              <a:ea typeface="Cambria Math" panose="02040503050406030204" pitchFamily="18" charset="0"/>
                            </a:rPr>
                            <m:t>𝑍</m:t>
                          </m:r>
                        </m:e>
                      </m:d>
                      <m:func>
                        <m:funcPr>
                          <m:ctrlPr>
                            <a:rPr lang="en-US" i="1" dirty="0">
                              <a:solidFill>
                                <a:schemeClr val="tx1"/>
                              </a:solidFill>
                              <a:latin typeface="Cambria Math" panose="02040503050406030204" pitchFamily="18" charset="0"/>
                              <a:ea typeface="Cambria Math" panose="02040503050406030204" pitchFamily="18" charset="0"/>
                            </a:rPr>
                          </m:ctrlPr>
                        </m:funcPr>
                        <m:fName>
                          <m:r>
                            <m:rPr>
                              <m:sty m:val="p"/>
                            </m:rPr>
                            <a:rPr lang="en-US" dirty="0">
                              <a:solidFill>
                                <a:schemeClr val="tx1"/>
                              </a:solidFill>
                              <a:latin typeface="Cambria Math" panose="02040503050406030204" pitchFamily="18" charset="0"/>
                              <a:ea typeface="Cambria Math" panose="02040503050406030204" pitchFamily="18" charset="0"/>
                            </a:rPr>
                            <m:t>sin</m:t>
                          </m:r>
                        </m:fName>
                        <m:e>
                          <m:r>
                            <a:rPr lang="zh-CN" altLang="en-US" i="1">
                              <a:solidFill>
                                <a:schemeClr val="tx1"/>
                              </a:solidFill>
                              <a:latin typeface="Cambria Math" panose="02040503050406030204" pitchFamily="18" charset="0"/>
                            </a:rPr>
                            <m:t>𝜑</m:t>
                          </m:r>
                        </m:e>
                      </m:func>
                    </m:oMath>
                  </m:oMathPara>
                </a14:m>
                <a:endParaRPr lang="en-US" dirty="0">
                  <a:solidFill>
                    <a:schemeClr val="tx1"/>
                  </a:solidFill>
                </a:endParaRPr>
              </a:p>
            </p:txBody>
          </p:sp>
        </mc:Choice>
        <mc:Fallback xmlns="">
          <p:sp>
            <p:nvSpPr>
              <p:cNvPr id="25" name="TextBox 24">
                <a:extLst>
                  <a:ext uri="{FF2B5EF4-FFF2-40B4-BE49-F238E27FC236}">
                    <a16:creationId xmlns:a16="http://schemas.microsoft.com/office/drawing/2014/main" id="{49C4A1FA-6DBB-4AB3-804A-00201BDC0CAB}"/>
                  </a:ext>
                </a:extLst>
              </p:cNvPr>
              <p:cNvSpPr txBox="1">
                <a:spLocks noRot="1" noChangeAspect="1" noMove="1" noResize="1" noEditPoints="1" noAdjustHandles="1" noChangeArrowheads="1" noChangeShapeType="1" noTextEdit="1"/>
              </p:cNvSpPr>
              <p:nvPr/>
            </p:nvSpPr>
            <p:spPr>
              <a:xfrm>
                <a:off x="9559223" y="6388372"/>
                <a:ext cx="2323072" cy="276999"/>
              </a:xfrm>
              <a:prstGeom prst="rect">
                <a:avLst/>
              </a:prstGeom>
              <a:blipFill>
                <a:blip r:embed="rId7"/>
                <a:stretch>
                  <a:fillRect l="-2100" t="-4444" r="-2100" b="-26667"/>
                </a:stretch>
              </a:blipFill>
            </p:spPr>
            <p:txBody>
              <a:bodyPr/>
              <a:lstStyle/>
              <a:p>
                <a:r>
                  <a:rPr lang="en-US">
                    <a:noFill/>
                  </a:rPr>
                  <a:t> </a:t>
                </a:r>
              </a:p>
            </p:txBody>
          </p:sp>
        </mc:Fallback>
      </mc:AlternateContent>
      <p:pic>
        <p:nvPicPr>
          <p:cNvPr id="26" name="Picture 25">
            <a:extLst>
              <a:ext uri="{FF2B5EF4-FFF2-40B4-BE49-F238E27FC236}">
                <a16:creationId xmlns:a16="http://schemas.microsoft.com/office/drawing/2014/main" id="{88706B90-341E-494F-ABC6-ACA79205A552}"/>
              </a:ext>
            </a:extLst>
          </p:cNvPr>
          <p:cNvPicPr>
            <a:picLocks noChangeAspect="1"/>
          </p:cNvPicPr>
          <p:nvPr/>
        </p:nvPicPr>
        <p:blipFill rotWithShape="1">
          <a:blip r:embed="rId8">
            <a:extLst>
              <a:ext uri="{28A0092B-C50C-407E-A947-70E740481C1C}">
                <a14:useLocalDpi xmlns:a14="http://schemas.microsoft.com/office/drawing/2010/main" val="0"/>
              </a:ext>
            </a:extLst>
          </a:blip>
          <a:srcRect l="58436" t="14454" r="9955" b="49836"/>
          <a:stretch/>
        </p:blipFill>
        <p:spPr>
          <a:xfrm>
            <a:off x="8088654" y="712666"/>
            <a:ext cx="3729387" cy="1946868"/>
          </a:xfrm>
          <a:prstGeom prst="rect">
            <a:avLst/>
          </a:prstGeom>
        </p:spPr>
      </p:pic>
      <p:pic>
        <p:nvPicPr>
          <p:cNvPr id="27" name="Picture 26">
            <a:extLst>
              <a:ext uri="{FF2B5EF4-FFF2-40B4-BE49-F238E27FC236}">
                <a16:creationId xmlns:a16="http://schemas.microsoft.com/office/drawing/2014/main" id="{3FDE4145-1413-4E40-BF80-630D5D738DEE}"/>
              </a:ext>
            </a:extLst>
          </p:cNvPr>
          <p:cNvPicPr>
            <a:picLocks noChangeAspect="1"/>
          </p:cNvPicPr>
          <p:nvPr/>
        </p:nvPicPr>
        <p:blipFill rotWithShape="1">
          <a:blip r:embed="rId8">
            <a:extLst>
              <a:ext uri="{28A0092B-C50C-407E-A947-70E740481C1C}">
                <a14:useLocalDpi xmlns:a14="http://schemas.microsoft.com/office/drawing/2010/main" val="0"/>
              </a:ext>
            </a:extLst>
          </a:blip>
          <a:srcRect l="58190" t="54460" r="9926" b="9522"/>
          <a:stretch/>
        </p:blipFill>
        <p:spPr>
          <a:xfrm>
            <a:off x="8203230" y="2868860"/>
            <a:ext cx="3753725" cy="1959429"/>
          </a:xfrm>
          <a:prstGeom prst="rect">
            <a:avLst/>
          </a:prstGeom>
        </p:spPr>
      </p:pic>
      <p:sp>
        <p:nvSpPr>
          <p:cNvPr id="28" name="TextBox 27">
            <a:extLst>
              <a:ext uri="{FF2B5EF4-FFF2-40B4-BE49-F238E27FC236}">
                <a16:creationId xmlns:a16="http://schemas.microsoft.com/office/drawing/2014/main" id="{66A224BF-8619-474F-A46D-EBD644B20979}"/>
              </a:ext>
            </a:extLst>
          </p:cNvPr>
          <p:cNvSpPr txBox="1"/>
          <p:nvPr/>
        </p:nvSpPr>
        <p:spPr>
          <a:xfrm>
            <a:off x="183808" y="156705"/>
            <a:ext cx="8445841"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b="1" dirty="0"/>
              <a:t>Induced polarization signal </a:t>
            </a:r>
          </a:p>
        </p:txBody>
      </p:sp>
      <p:sp>
        <p:nvSpPr>
          <p:cNvPr id="30" name="Arrow: Right 29">
            <a:extLst>
              <a:ext uri="{FF2B5EF4-FFF2-40B4-BE49-F238E27FC236}">
                <a16:creationId xmlns:a16="http://schemas.microsoft.com/office/drawing/2014/main" id="{9B1DBB4C-E355-473C-B31D-1D8A2873B693}"/>
              </a:ext>
            </a:extLst>
          </p:cNvPr>
          <p:cNvSpPr/>
          <p:nvPr/>
        </p:nvSpPr>
        <p:spPr>
          <a:xfrm rot="2625791">
            <a:off x="3257948" y="2156269"/>
            <a:ext cx="2144645" cy="278486"/>
          </a:xfrm>
          <a:prstGeom prst="rightArrow">
            <a:avLst>
              <a:gd name="adj1" fmla="val 50000"/>
              <a:gd name="adj2" fmla="val 135619"/>
            </a:avLst>
          </a:prstGeom>
          <a:solidFill>
            <a:srgbClr val="E39C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Right 30">
            <a:extLst>
              <a:ext uri="{FF2B5EF4-FFF2-40B4-BE49-F238E27FC236}">
                <a16:creationId xmlns:a16="http://schemas.microsoft.com/office/drawing/2014/main" id="{4E8EFAF2-6EC2-412C-9AAD-E9AB96EB857A}"/>
              </a:ext>
            </a:extLst>
          </p:cNvPr>
          <p:cNvSpPr/>
          <p:nvPr/>
        </p:nvSpPr>
        <p:spPr>
          <a:xfrm>
            <a:off x="3591348" y="3424215"/>
            <a:ext cx="1464279" cy="326518"/>
          </a:xfrm>
          <a:prstGeom prst="rightArrow">
            <a:avLst>
              <a:gd name="adj1" fmla="val 50000"/>
              <a:gd name="adj2" fmla="val 135619"/>
            </a:avLst>
          </a:prstGeom>
          <a:solidFill>
            <a:srgbClr val="A89D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Arrow: Right 32">
            <a:extLst>
              <a:ext uri="{FF2B5EF4-FFF2-40B4-BE49-F238E27FC236}">
                <a16:creationId xmlns:a16="http://schemas.microsoft.com/office/drawing/2014/main" id="{D9D1F34A-BC3A-493D-97D1-7CB344722D21}"/>
              </a:ext>
            </a:extLst>
          </p:cNvPr>
          <p:cNvSpPr/>
          <p:nvPr/>
        </p:nvSpPr>
        <p:spPr>
          <a:xfrm rot="18825791">
            <a:off x="3161761" y="4733052"/>
            <a:ext cx="2221021" cy="270972"/>
          </a:xfrm>
          <a:prstGeom prst="rightArrow">
            <a:avLst>
              <a:gd name="adj1" fmla="val 50000"/>
              <a:gd name="adj2" fmla="val 135619"/>
            </a:avLst>
          </a:prstGeom>
          <a:solidFill>
            <a:srgbClr val="A4C1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7855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E699C4-DAA7-4782-A6EF-E9D3AED5BC30}"/>
              </a:ext>
            </a:extLst>
          </p:cNvPr>
          <p:cNvSpPr txBox="1"/>
          <p:nvPr/>
        </p:nvSpPr>
        <p:spPr>
          <a:xfrm>
            <a:off x="227940" y="216812"/>
            <a:ext cx="5684588" cy="584775"/>
          </a:xfrm>
          <a:prstGeom prst="rect">
            <a:avLst/>
          </a:prstGeom>
          <a:noFill/>
        </p:spPr>
        <p:txBody>
          <a:bodyPr wrap="square" rtlCol="0">
            <a:spAutoFit/>
          </a:bodyPr>
          <a:lstStyle>
            <a:defPPr>
              <a:defRPr lang="en-US"/>
            </a:defPPr>
            <a:lvl1pPr>
              <a:defRPr sz="3200">
                <a:solidFill>
                  <a:srgbClr val="4472C4">
                    <a:lumMod val="50000"/>
                  </a:srgbClr>
                </a:solidFill>
                <a:latin typeface="Times New Roman" panose="02020603050405020304" pitchFamily="18" charset="0"/>
              </a:defRPr>
            </a:lvl1pPr>
          </a:lstStyle>
          <a:p>
            <a:r>
              <a:rPr lang="en-US" altLang="zh-CN" dirty="0"/>
              <a:t>Preparation of each experiment</a:t>
            </a:r>
            <a:endParaRPr lang="en-US" dirty="0"/>
          </a:p>
        </p:txBody>
      </p:sp>
      <p:grpSp>
        <p:nvGrpSpPr>
          <p:cNvPr id="35" name="Group 34">
            <a:extLst>
              <a:ext uri="{FF2B5EF4-FFF2-40B4-BE49-F238E27FC236}">
                <a16:creationId xmlns:a16="http://schemas.microsoft.com/office/drawing/2014/main" id="{899A6357-405B-46DA-8E2C-58203808EC94}"/>
              </a:ext>
            </a:extLst>
          </p:cNvPr>
          <p:cNvGrpSpPr>
            <a:grpSpLocks noChangeAspect="1"/>
          </p:cNvGrpSpPr>
          <p:nvPr/>
        </p:nvGrpSpPr>
        <p:grpSpPr>
          <a:xfrm>
            <a:off x="8933453" y="-55024"/>
            <a:ext cx="3199305" cy="1705124"/>
            <a:chOff x="526742" y="3600036"/>
            <a:chExt cx="5547841" cy="2956816"/>
          </a:xfrm>
        </p:grpSpPr>
        <p:pic>
          <p:nvPicPr>
            <p:cNvPr id="33" name="Picture 32">
              <a:extLst>
                <a:ext uri="{FF2B5EF4-FFF2-40B4-BE49-F238E27FC236}">
                  <a16:creationId xmlns:a16="http://schemas.microsoft.com/office/drawing/2014/main" id="{4FD8EBBE-3BA9-4086-B4FA-B23B0CFCC37C}"/>
                </a:ext>
              </a:extLst>
            </p:cNvPr>
            <p:cNvPicPr>
              <a:picLocks noChangeAspect="1"/>
            </p:cNvPicPr>
            <p:nvPr/>
          </p:nvPicPr>
          <p:blipFill>
            <a:blip r:embed="rId2"/>
            <a:stretch>
              <a:fillRect/>
            </a:stretch>
          </p:blipFill>
          <p:spPr>
            <a:xfrm>
              <a:off x="526742" y="3600036"/>
              <a:ext cx="5547841" cy="2956816"/>
            </a:xfrm>
            <a:prstGeom prst="rect">
              <a:avLst/>
            </a:prstGeom>
          </p:spPr>
        </p:pic>
        <p:sp>
          <p:nvSpPr>
            <p:cNvPr id="29" name="Rectangle 28">
              <a:extLst>
                <a:ext uri="{FF2B5EF4-FFF2-40B4-BE49-F238E27FC236}">
                  <a16:creationId xmlns:a16="http://schemas.microsoft.com/office/drawing/2014/main" id="{3F15960C-F750-4181-9E8A-C029F4F0A7BD}"/>
                </a:ext>
              </a:extLst>
            </p:cNvPr>
            <p:cNvSpPr/>
            <p:nvPr/>
          </p:nvSpPr>
          <p:spPr>
            <a:xfrm>
              <a:off x="3835182" y="3940827"/>
              <a:ext cx="512340" cy="1881182"/>
            </a:xfrm>
            <a:prstGeom prst="rect">
              <a:avLst/>
            </a:prstGeom>
            <a:solidFill>
              <a:srgbClr val="FF0000">
                <a:alpha val="4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grpSp>
      <p:pic>
        <p:nvPicPr>
          <p:cNvPr id="1038" name="Picture 14" descr="Picture of Inoculating Loops &amp; Needles">
            <a:extLst>
              <a:ext uri="{FF2B5EF4-FFF2-40B4-BE49-F238E27FC236}">
                <a16:creationId xmlns:a16="http://schemas.microsoft.com/office/drawing/2014/main" id="{05FE865D-2610-467D-86CF-C19567ACC4B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3062" y1="10000" x2="43062" y2="10308"/>
                      </a14:backgroundRemoval>
                    </a14:imgEffect>
                  </a14:imgLayer>
                </a14:imgProps>
              </a:ext>
              <a:ext uri="{28A0092B-C50C-407E-A947-70E740481C1C}">
                <a14:useLocalDpi xmlns:a14="http://schemas.microsoft.com/office/drawing/2010/main" val="0"/>
              </a:ext>
            </a:extLst>
          </a:blip>
          <a:srcRect/>
          <a:stretch>
            <a:fillRect/>
          </a:stretch>
        </p:blipFill>
        <p:spPr bwMode="auto">
          <a:xfrm>
            <a:off x="1267849" y="1140814"/>
            <a:ext cx="865702" cy="12836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utrient Agar media showed the bacterial growth of sample C in fourth... |  Download Scientific Diagram">
            <a:extLst>
              <a:ext uri="{FF2B5EF4-FFF2-40B4-BE49-F238E27FC236}">
                <a16:creationId xmlns:a16="http://schemas.microsoft.com/office/drawing/2014/main" id="{08511B02-9B58-4CA5-924B-AEC96E49C4E0}"/>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45" b="96367" l="5829" r="92532">
                        <a14:foregroundMark x1="34045" y1="5736" x2="32787" y2="5736"/>
                        <a14:foregroundMark x1="56102" y1="5736" x2="35685" y2="5736"/>
                        <a14:foregroundMark x1="5829" y1="41683" x2="7286" y2="62333"/>
                        <a14:foregroundMark x1="28051" y1="86042" x2="53552" y2="91778"/>
                        <a14:foregroundMark x1="53552" y1="91778" x2="55009" y2="92543"/>
                        <a14:foregroundMark x1="92714" y1="47801" x2="91257" y2="61950"/>
                        <a14:foregroundMark x1="87614" y1="25239" x2="89071" y2="30975"/>
                        <a14:foregroundMark x1="90528" y1="34799" x2="91621" y2="42830"/>
                        <a14:foregroundMark x1="65392" y1="9560" x2="75870" y2="12380"/>
                        <a14:foregroundMark x1="51366" y1="94455" x2="48816" y2="96367"/>
                        <a14:backgroundMark x1="79417" y1="12046" x2="78506" y2="14149"/>
                        <a14:backgroundMark x1="35337" y1="5163" x2="33698" y2="5163"/>
                      </a14:backgroundRemoval>
                    </a14:imgEffect>
                  </a14:imgLayer>
                </a14:imgProps>
              </a:ext>
              <a:ext uri="{28A0092B-C50C-407E-A947-70E740481C1C}">
                <a14:useLocalDpi xmlns:a14="http://schemas.microsoft.com/office/drawing/2010/main" val="0"/>
              </a:ext>
            </a:extLst>
          </a:blip>
          <a:srcRect/>
          <a:stretch>
            <a:fillRect/>
          </a:stretch>
        </p:blipFill>
        <p:spPr bwMode="auto">
          <a:xfrm>
            <a:off x="2483920" y="1668291"/>
            <a:ext cx="1402258" cy="12974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A8EF35-05D9-42B4-A28C-2E363F998B63}"/>
              </a:ext>
            </a:extLst>
          </p:cNvPr>
          <p:cNvSpPr txBox="1"/>
          <p:nvPr/>
        </p:nvSpPr>
        <p:spPr>
          <a:xfrm>
            <a:off x="228533" y="1249502"/>
            <a:ext cx="1258126" cy="352755"/>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-80 ° fridge</a:t>
            </a:r>
            <a:endParaRPr lang="en-US" dirty="0">
              <a:latin typeface="Times New Roman" panose="02020603050405020304" pitchFamily="18" charset="0"/>
              <a:cs typeface="Times New Roman" panose="02020603050405020304" pitchFamily="18" charset="0"/>
            </a:endParaRPr>
          </a:p>
        </p:txBody>
      </p:sp>
      <p:pic>
        <p:nvPicPr>
          <p:cNvPr id="1026" name="Picture 2" descr="ArcticIce Cryogenic Tubes - USA Scientific, Inc">
            <a:extLst>
              <a:ext uri="{FF2B5EF4-FFF2-40B4-BE49-F238E27FC236}">
                <a16:creationId xmlns:a16="http://schemas.microsoft.com/office/drawing/2014/main" id="{2E001FC4-59DA-4B95-96A8-EAB6950474EE}"/>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backgroundMark x1="33714" y1="48000" x2="34857" y2="69714"/>
                        <a14:backgroundMark x1="71714" y1="51714" x2="73429" y2="74571"/>
                        <a14:backgroundMark x1="69429" y1="74857" x2="69143" y2="87714"/>
                      </a14:backgroundRemoval>
                    </a14:imgEffect>
                  </a14:imgLayer>
                </a14:imgProps>
              </a:ext>
              <a:ext uri="{28A0092B-C50C-407E-A947-70E740481C1C}">
                <a14:useLocalDpi xmlns:a14="http://schemas.microsoft.com/office/drawing/2010/main" val="0"/>
              </a:ext>
            </a:extLst>
          </a:blip>
          <a:srcRect/>
          <a:stretch>
            <a:fillRect/>
          </a:stretch>
        </p:blipFill>
        <p:spPr bwMode="auto">
          <a:xfrm>
            <a:off x="102971" y="1873244"/>
            <a:ext cx="1134968" cy="1102384"/>
          </a:xfrm>
          <a:prstGeom prst="rect">
            <a:avLst/>
          </a:prstGeom>
          <a:noFill/>
          <a:extLst>
            <a:ext uri="{909E8E84-426E-40DD-AFC4-6F175D3DCCD1}">
              <a14:hiddenFill xmlns:a14="http://schemas.microsoft.com/office/drawing/2010/main">
                <a:solidFill>
                  <a:srgbClr val="FFFFFF"/>
                </a:solidFill>
              </a14:hiddenFill>
            </a:ext>
          </a:extLst>
        </p:spPr>
      </p:pic>
      <p:sp>
        <p:nvSpPr>
          <p:cNvPr id="6" name="Arrow: Right 5">
            <a:extLst>
              <a:ext uri="{FF2B5EF4-FFF2-40B4-BE49-F238E27FC236}">
                <a16:creationId xmlns:a16="http://schemas.microsoft.com/office/drawing/2014/main" id="{17184D1B-5AC7-4138-BB79-97FDF5C74C76}"/>
              </a:ext>
            </a:extLst>
          </p:cNvPr>
          <p:cNvSpPr/>
          <p:nvPr/>
        </p:nvSpPr>
        <p:spPr>
          <a:xfrm>
            <a:off x="1103408" y="2248059"/>
            <a:ext cx="1241509" cy="176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8C05AEC-9BBB-4FEA-9403-E92156945C6F}"/>
              </a:ext>
            </a:extLst>
          </p:cNvPr>
          <p:cNvSpPr txBox="1"/>
          <p:nvPr/>
        </p:nvSpPr>
        <p:spPr>
          <a:xfrm>
            <a:off x="2533315" y="2856501"/>
            <a:ext cx="1621419" cy="881887"/>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Media with </a:t>
            </a:r>
            <a:r>
              <a:rPr lang="en-US" altLang="zh-CN" dirty="0" err="1">
                <a:latin typeface="Times New Roman" panose="02020603050405020304" pitchFamily="18" charset="0"/>
                <a:cs typeface="Times New Roman" panose="02020603050405020304" pitchFamily="18" charset="0"/>
              </a:rPr>
              <a:t>glucose+</a:t>
            </a:r>
            <a:r>
              <a:rPr lang="en-US" altLang="zh-CN" dirty="0" err="1">
                <a:solidFill>
                  <a:srgbClr val="FF0000"/>
                </a:solidFill>
                <a:latin typeface="Times New Roman" panose="02020603050405020304" pitchFamily="18" charset="0"/>
                <a:cs typeface="Times New Roman" panose="02020603050405020304" pitchFamily="18" charset="0"/>
              </a:rPr>
              <a:t>Agar</a:t>
            </a:r>
            <a:r>
              <a:rPr lang="en-US" altLang="zh-CN" dirty="0">
                <a:latin typeface="Times New Roman" panose="02020603050405020304" pitchFamily="18" charset="0"/>
                <a:cs typeface="Times New Roman" panose="02020603050405020304" pitchFamily="18" charset="0"/>
              </a:rPr>
              <a:t> +Kanamycin</a:t>
            </a:r>
            <a:endParaRPr lang="en-US"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8D29A9C-E927-4C8B-90F6-49DC1F6FF012}"/>
              </a:ext>
            </a:extLst>
          </p:cNvPr>
          <p:cNvSpPr/>
          <p:nvPr/>
        </p:nvSpPr>
        <p:spPr>
          <a:xfrm>
            <a:off x="157643" y="2796030"/>
            <a:ext cx="1241509" cy="293963"/>
          </a:xfrm>
          <a:prstGeom prst="rect">
            <a:avLst/>
          </a:prstGeom>
        </p:spPr>
        <p:txBody>
          <a:bodyPr wrap="square">
            <a:spAutoFit/>
          </a:bodyPr>
          <a:lstStyle/>
          <a:p>
            <a:r>
              <a:rPr lang="en-US" sz="1400" dirty="0">
                <a:latin typeface="Times New Roman" panose="02020603050405020304" pitchFamily="18" charset="0"/>
                <a:cs typeface="Times New Roman" panose="02020603050405020304" pitchFamily="18" charset="0"/>
              </a:rPr>
              <a:t>cryogenic tube</a:t>
            </a:r>
          </a:p>
        </p:txBody>
      </p:sp>
      <p:sp>
        <p:nvSpPr>
          <p:cNvPr id="12" name="Rectangle 11">
            <a:extLst>
              <a:ext uri="{FF2B5EF4-FFF2-40B4-BE49-F238E27FC236}">
                <a16:creationId xmlns:a16="http://schemas.microsoft.com/office/drawing/2014/main" id="{137C4F7C-33D0-40D3-97E0-92A5ED7FA2E9}"/>
              </a:ext>
            </a:extLst>
          </p:cNvPr>
          <p:cNvSpPr/>
          <p:nvPr/>
        </p:nvSpPr>
        <p:spPr>
          <a:xfrm>
            <a:off x="2842289" y="2442460"/>
            <a:ext cx="980863" cy="293963"/>
          </a:xfrm>
          <a:prstGeom prst="rect">
            <a:avLst/>
          </a:prstGeom>
        </p:spPr>
        <p:txBody>
          <a:bodyPr wrap="square">
            <a:spAutoFit/>
          </a:bodyPr>
          <a:lstStyle/>
          <a:p>
            <a:r>
              <a:rPr lang="en-US" sz="1400" dirty="0">
                <a:latin typeface="Times New Roman" panose="02020603050405020304" pitchFamily="18" charset="0"/>
                <a:cs typeface="Times New Roman" panose="02020603050405020304" pitchFamily="18" charset="0"/>
              </a:rPr>
              <a:t>Plate</a:t>
            </a:r>
          </a:p>
        </p:txBody>
      </p:sp>
      <p:sp>
        <p:nvSpPr>
          <p:cNvPr id="13" name="Arrow: Right 12">
            <a:extLst>
              <a:ext uri="{FF2B5EF4-FFF2-40B4-BE49-F238E27FC236}">
                <a16:creationId xmlns:a16="http://schemas.microsoft.com/office/drawing/2014/main" id="{A9B0CB40-C4A7-4962-91AF-D085006975EA}"/>
              </a:ext>
            </a:extLst>
          </p:cNvPr>
          <p:cNvSpPr/>
          <p:nvPr/>
        </p:nvSpPr>
        <p:spPr>
          <a:xfrm>
            <a:off x="3957637" y="2277455"/>
            <a:ext cx="1300070" cy="1709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F5E0B618-C24E-4535-8E2D-7E6B6756F0C9}"/>
              </a:ext>
            </a:extLst>
          </p:cNvPr>
          <p:cNvSpPr txBox="1"/>
          <p:nvPr/>
        </p:nvSpPr>
        <p:spPr>
          <a:xfrm>
            <a:off x="3941659" y="1674185"/>
            <a:ext cx="1492475"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Incubator (25°C, 4</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days)</a:t>
            </a:r>
            <a:endParaRPr lang="en-US" dirty="0">
              <a:latin typeface="Times New Roman" panose="02020603050405020304" pitchFamily="18" charset="0"/>
              <a:cs typeface="Times New Roman" panose="02020603050405020304" pitchFamily="18" charset="0"/>
            </a:endParaRPr>
          </a:p>
        </p:txBody>
      </p:sp>
      <p:pic>
        <p:nvPicPr>
          <p:cNvPr id="15" name="Picture 4" descr="Nutrient Agar: Composition, Preparation, Uses • Microbe Online">
            <a:extLst>
              <a:ext uri="{FF2B5EF4-FFF2-40B4-BE49-F238E27FC236}">
                <a16:creationId xmlns:a16="http://schemas.microsoft.com/office/drawing/2014/main" id="{9C6123F9-2E79-4A19-8B41-9CFB8B698EAF}"/>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5231" b="96615" l="1563" r="99375">
                        <a14:foregroundMark x1="14688" y1="25538" x2="8750" y2="46462"/>
                        <a14:foregroundMark x1="35938" y1="8615" x2="64375" y2="6462"/>
                        <a14:foregroundMark x1="87813" y1="24308" x2="99375" y2="51692"/>
                        <a14:foregroundMark x1="99375" y1="51692" x2="99375" y2="51692"/>
                        <a14:foregroundMark x1="68750" y1="88923" x2="32500" y2="90154"/>
                        <a14:foregroundMark x1="32500" y1="90154" x2="11250" y2="68923"/>
                        <a14:foregroundMark x1="11250" y1="68923" x2="6563" y2="55385"/>
                        <a14:foregroundMark x1="60000" y1="29846" x2="52500" y2="55077"/>
                        <a14:foregroundMark x1="50625" y1="6154" x2="40938" y2="5538"/>
                        <a14:foregroundMark x1="55625" y1="93231" x2="44375" y2="93231"/>
                        <a14:foregroundMark x1="55000" y1="95692" x2="46563" y2="96923"/>
                        <a14:foregroundMark x1="2188" y1="40308" x2="1563" y2="48923"/>
                      </a14:backgroundRemoval>
                    </a14:imgEffect>
                  </a14:imgLayer>
                </a14:imgProps>
              </a:ext>
              <a:ext uri="{28A0092B-C50C-407E-A947-70E740481C1C}">
                <a14:useLocalDpi xmlns:a14="http://schemas.microsoft.com/office/drawing/2010/main" val="0"/>
              </a:ext>
            </a:extLst>
          </a:blip>
          <a:srcRect/>
          <a:stretch>
            <a:fillRect/>
          </a:stretch>
        </p:blipFill>
        <p:spPr bwMode="auto">
          <a:xfrm>
            <a:off x="5450112" y="1748926"/>
            <a:ext cx="1300070" cy="128247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AF7F046-A793-4A80-A0C9-DD0F8E8BC748}"/>
              </a:ext>
            </a:extLst>
          </p:cNvPr>
          <p:cNvSpPr/>
          <p:nvPr/>
        </p:nvSpPr>
        <p:spPr>
          <a:xfrm>
            <a:off x="2639376" y="1260707"/>
            <a:ext cx="1237887" cy="352755"/>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Inoculate </a:t>
            </a:r>
          </a:p>
        </p:txBody>
      </p:sp>
      <p:sp>
        <p:nvSpPr>
          <p:cNvPr id="21" name="Arrow: Right 20">
            <a:extLst>
              <a:ext uri="{FF2B5EF4-FFF2-40B4-BE49-F238E27FC236}">
                <a16:creationId xmlns:a16="http://schemas.microsoft.com/office/drawing/2014/main" id="{43E3F52E-9EFD-477B-A307-1FF9DDD83C3D}"/>
              </a:ext>
            </a:extLst>
          </p:cNvPr>
          <p:cNvSpPr/>
          <p:nvPr/>
        </p:nvSpPr>
        <p:spPr>
          <a:xfrm>
            <a:off x="6942588" y="2322933"/>
            <a:ext cx="1791226" cy="1533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pic>
        <p:nvPicPr>
          <p:cNvPr id="1040"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192C90ED-9018-4ACF-8E4A-CC8AFAC2050C}"/>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8820676" y="1327952"/>
            <a:ext cx="761695" cy="2180328"/>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C845A23C-7C9A-4D8B-816B-A96801DB5738}"/>
              </a:ext>
            </a:extLst>
          </p:cNvPr>
          <p:cNvSpPr/>
          <p:nvPr/>
        </p:nvSpPr>
        <p:spPr>
          <a:xfrm>
            <a:off x="1002915" y="1607959"/>
            <a:ext cx="1814924" cy="617321"/>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streaking by Streaking Loop</a:t>
            </a:r>
          </a:p>
        </p:txBody>
      </p:sp>
      <p:pic>
        <p:nvPicPr>
          <p:cNvPr id="25" name="Picture 14" descr="Picture of Inoculating Loops &amp; Needles">
            <a:extLst>
              <a:ext uri="{FF2B5EF4-FFF2-40B4-BE49-F238E27FC236}">
                <a16:creationId xmlns:a16="http://schemas.microsoft.com/office/drawing/2014/main" id="{90B46E34-9726-4248-8784-B152D1BF20D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3062" y1="10000" x2="43062" y2="10308"/>
                      </a14:backgroundRemoval>
                    </a14:imgEffect>
                  </a14:imgLayer>
                </a14:imgProps>
              </a:ext>
              <a:ext uri="{28A0092B-C50C-407E-A947-70E740481C1C}">
                <a14:useLocalDpi xmlns:a14="http://schemas.microsoft.com/office/drawing/2010/main" val="0"/>
              </a:ext>
            </a:extLst>
          </a:blip>
          <a:srcRect/>
          <a:stretch>
            <a:fillRect/>
          </a:stretch>
        </p:blipFill>
        <p:spPr bwMode="auto">
          <a:xfrm>
            <a:off x="7132925" y="1152219"/>
            <a:ext cx="865702" cy="1307540"/>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704B8AD9-9E76-478F-970D-069AC089DF98}"/>
              </a:ext>
            </a:extLst>
          </p:cNvPr>
          <p:cNvSpPr/>
          <p:nvPr/>
        </p:nvSpPr>
        <p:spPr>
          <a:xfrm>
            <a:off x="6790447" y="1748926"/>
            <a:ext cx="2332690" cy="646331"/>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Inoculate/transfer/ pick</a:t>
            </a:r>
          </a:p>
          <a:p>
            <a:r>
              <a:rPr lang="en-US" altLang="zh-CN" dirty="0">
                <a:latin typeface="Times New Roman" panose="02020603050405020304" pitchFamily="18" charset="0"/>
                <a:cs typeface="Times New Roman" panose="02020603050405020304" pitchFamily="18" charset="0"/>
              </a:rPr>
              <a:t>5 colony</a:t>
            </a:r>
            <a:endParaRPr lang="en-US"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B7FA2A1D-9FA3-4460-A925-96E445976498}"/>
              </a:ext>
            </a:extLst>
          </p:cNvPr>
          <p:cNvSpPr txBox="1"/>
          <p:nvPr/>
        </p:nvSpPr>
        <p:spPr>
          <a:xfrm>
            <a:off x="8190612" y="3031403"/>
            <a:ext cx="2181988" cy="6173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3 mL  Media with glucose +Kanamycin</a:t>
            </a:r>
            <a:endParaRPr lang="en-US" dirty="0">
              <a:latin typeface="Times New Roman" panose="02020603050405020304" pitchFamily="18" charset="0"/>
              <a:cs typeface="Times New Roman" panose="02020603050405020304" pitchFamily="18" charset="0"/>
            </a:endParaRPr>
          </a:p>
        </p:txBody>
      </p:sp>
      <p:sp>
        <p:nvSpPr>
          <p:cNvPr id="18" name="Arrow: Bent 17">
            <a:extLst>
              <a:ext uri="{FF2B5EF4-FFF2-40B4-BE49-F238E27FC236}">
                <a16:creationId xmlns:a16="http://schemas.microsoft.com/office/drawing/2014/main" id="{50696D91-547E-4D4D-AF58-A04D8541CB87}"/>
              </a:ext>
            </a:extLst>
          </p:cNvPr>
          <p:cNvSpPr/>
          <p:nvPr/>
        </p:nvSpPr>
        <p:spPr>
          <a:xfrm rot="10800000">
            <a:off x="8383868" y="3369673"/>
            <a:ext cx="3370537" cy="2139563"/>
          </a:xfrm>
          <a:prstGeom prst="bentArrow">
            <a:avLst>
              <a:gd name="adj1" fmla="val 5135"/>
              <a:gd name="adj2" fmla="val 6045"/>
              <a:gd name="adj3" fmla="val 12958"/>
              <a:gd name="adj4" fmla="val 400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65915997-10C0-42F0-A982-DB577EA3B400}"/>
                  </a:ext>
                </a:extLst>
              </p:cNvPr>
              <p:cNvSpPr txBox="1"/>
              <p:nvPr/>
            </p:nvSpPr>
            <p:spPr>
              <a:xfrm>
                <a:off x="4917791" y="4412425"/>
                <a:ext cx="3125098" cy="923330"/>
              </a:xfrm>
              <a:prstGeom prst="rect">
                <a:avLst/>
              </a:prstGeom>
              <a:noFill/>
            </p:spPr>
            <p:txBody>
              <a:bodyPr wrap="square" rtlCol="0">
                <a:spAutoFit/>
              </a:bodyPr>
              <a:lstStyle/>
              <a:p>
                <a:r>
                  <a:rPr lang="en-US" dirty="0">
                    <a:solidFill>
                      <a:srgbClr val="00B050"/>
                    </a:solidFill>
                    <a:latin typeface="Times New Roman" panose="02020603050405020304" pitchFamily="18" charset="0"/>
                    <a:cs typeface="Times New Roman" panose="02020603050405020304" pitchFamily="18" charset="0"/>
                  </a:rPr>
                  <a:t>Take 1</a:t>
                </a:r>
                <a:r>
                  <a:rPr lang="en-US" dirty="0">
                    <a:solidFill>
                      <a:srgbClr val="00B050"/>
                    </a:solidFill>
                    <a:ea typeface="Cambria Math" panose="02040503050406030204" pitchFamily="18" charset="0"/>
                  </a:rPr>
                  <a:t> </a:t>
                </a:r>
                <a14:m>
                  <m:oMath xmlns:m="http://schemas.openxmlformats.org/officeDocument/2006/math">
                    <m:r>
                      <a:rPr lang="en-US" b="0" i="1" smtClean="0">
                        <a:solidFill>
                          <a:srgbClr val="00B050"/>
                        </a:solidFill>
                        <a:latin typeface="Cambria Math" panose="02040503050406030204" pitchFamily="18" charset="0"/>
                        <a:ea typeface="Cambria Math" panose="02040503050406030204" pitchFamily="18" charset="0"/>
                      </a:rPr>
                      <m:t>𝑚</m:t>
                    </m:r>
                    <m:r>
                      <a:rPr lang="en-US" i="1">
                        <a:solidFill>
                          <a:srgbClr val="00B050"/>
                        </a:solidFill>
                        <a:latin typeface="Cambria Math" panose="02040503050406030204" pitchFamily="18" charset="0"/>
                        <a:ea typeface="Cambria Math" panose="02040503050406030204" pitchFamily="18" charset="0"/>
                      </a:rPr>
                      <m:t>𝐿</m:t>
                    </m:r>
                  </m:oMath>
                </a14:m>
                <a:r>
                  <a:rPr lang="en-US" dirty="0">
                    <a:latin typeface="Times New Roman" panose="02020603050405020304" pitchFamily="18" charset="0"/>
                    <a:cs typeface="Times New Roman" panose="02020603050405020304" pitchFamily="18" charset="0"/>
                  </a:rPr>
                  <a:t>, centrifugation and cleaning by </a:t>
                </a:r>
                <a:r>
                  <a:rPr lang="en-US" altLang="zh-CN" dirty="0">
                    <a:latin typeface="Times New Roman" panose="02020603050405020304" pitchFamily="18" charset="0"/>
                    <a:cs typeface="Times New Roman" panose="02020603050405020304" pitchFamily="18" charset="0"/>
                  </a:rPr>
                  <a:t>media </a:t>
                </a:r>
                <a:r>
                  <a:rPr lang="en-US" altLang="zh-CN" dirty="0">
                    <a:solidFill>
                      <a:srgbClr val="FF0000"/>
                    </a:solidFill>
                    <a:latin typeface="Times New Roman" panose="02020603050405020304" pitchFamily="18" charset="0"/>
                    <a:cs typeface="Times New Roman" panose="02020603050405020304" pitchFamily="18" charset="0"/>
                  </a:rPr>
                  <a:t>without glucose </a:t>
                </a:r>
                <a:r>
                  <a:rPr lang="en-US" altLang="zh-CN" dirty="0">
                    <a:latin typeface="Times New Roman" panose="02020603050405020304" pitchFamily="18" charset="0"/>
                    <a:cs typeface="Times New Roman" panose="02020603050405020304" pitchFamily="18" charset="0"/>
                  </a:rPr>
                  <a:t>+Kanamycin, 3 times</a:t>
                </a:r>
                <a:endParaRPr lang="en-US" dirty="0">
                  <a:latin typeface="Times New Roman" panose="02020603050405020304" pitchFamily="18" charset="0"/>
                  <a:cs typeface="Times New Roman" panose="02020603050405020304" pitchFamily="18" charset="0"/>
                </a:endParaRPr>
              </a:p>
            </p:txBody>
          </p:sp>
        </mc:Choice>
        <mc:Fallback xmlns="">
          <p:sp>
            <p:nvSpPr>
              <p:cNvPr id="39" name="TextBox 38">
                <a:extLst>
                  <a:ext uri="{FF2B5EF4-FFF2-40B4-BE49-F238E27FC236}">
                    <a16:creationId xmlns:a16="http://schemas.microsoft.com/office/drawing/2014/main" id="{65915997-10C0-42F0-A982-DB577EA3B400}"/>
                  </a:ext>
                </a:extLst>
              </p:cNvPr>
              <p:cNvSpPr txBox="1">
                <a:spLocks noRot="1" noChangeAspect="1" noMove="1" noResize="1" noEditPoints="1" noAdjustHandles="1" noChangeArrowheads="1" noChangeShapeType="1" noTextEdit="1"/>
              </p:cNvSpPr>
              <p:nvPr/>
            </p:nvSpPr>
            <p:spPr>
              <a:xfrm>
                <a:off x="4917791" y="4412425"/>
                <a:ext cx="3125098" cy="923330"/>
              </a:xfrm>
              <a:prstGeom prst="rect">
                <a:avLst/>
              </a:prstGeom>
              <a:blipFill>
                <a:blip r:embed="rId13"/>
                <a:stretch>
                  <a:fillRect l="-1758" t="-4636" b="-9934"/>
                </a:stretch>
              </a:blipFill>
            </p:spPr>
            <p:txBody>
              <a:bodyPr/>
              <a:lstStyle/>
              <a:p>
                <a:r>
                  <a:rPr lang="en-US">
                    <a:noFill/>
                  </a:rPr>
                  <a:t> </a:t>
                </a:r>
              </a:p>
            </p:txBody>
          </p:sp>
        </mc:Fallback>
      </mc:AlternateContent>
      <p:pic>
        <p:nvPicPr>
          <p:cNvPr id="52"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18538C50-125A-40B1-B841-0478E3F110A9}"/>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11329903" y="1316609"/>
            <a:ext cx="761695" cy="218032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terile Microcentrifuge Tubes. 0.5, 1.5, 2.0 mL. Endure 20.000g">
            <a:extLst>
              <a:ext uri="{FF2B5EF4-FFF2-40B4-BE49-F238E27FC236}">
                <a16:creationId xmlns:a16="http://schemas.microsoft.com/office/drawing/2014/main" id="{778CC0C3-D593-4C28-BB91-6391493DFBEF}"/>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6752" b="94855" l="10000" r="90000">
                        <a14:foregroundMark x1="26167" y1="9003" x2="36500" y2="20096"/>
                        <a14:foregroundMark x1="23833" y1="7556" x2="27833" y2="9003"/>
                        <a14:foregroundMark x1="23000" y1="6913" x2="30500" y2="10772"/>
                        <a14:foregroundMark x1="30500" y1="10772" x2="30833" y2="11254"/>
                        <a14:foregroundMark x1="39833" y1="33280" x2="50333" y2="34566"/>
                        <a14:foregroundMark x1="71667" y1="33441" x2="65667" y2="37781"/>
                        <a14:foregroundMark x1="51833" y1="32797" x2="50333" y2="33441"/>
                        <a14:foregroundMark x1="61167" y1="88746" x2="61167" y2="94855"/>
                      </a14:backgroundRemoval>
                    </a14:imgEffect>
                  </a14:imgLayer>
                </a14:imgProps>
              </a:ext>
              <a:ext uri="{28A0092B-C50C-407E-A947-70E740481C1C}">
                <a14:useLocalDpi xmlns:a14="http://schemas.microsoft.com/office/drawing/2010/main" val="0"/>
              </a:ext>
            </a:extLst>
          </a:blip>
          <a:srcRect l="16169" r="20655"/>
          <a:stretch/>
        </p:blipFill>
        <p:spPr bwMode="auto">
          <a:xfrm>
            <a:off x="3833849" y="4510137"/>
            <a:ext cx="965949" cy="153953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389E51C-375A-4BB2-A752-75D23DDE69BE}"/>
              </a:ext>
            </a:extLst>
          </p:cNvPr>
          <p:cNvSpPr/>
          <p:nvPr/>
        </p:nvSpPr>
        <p:spPr>
          <a:xfrm>
            <a:off x="3833849" y="5991156"/>
            <a:ext cx="1650015" cy="352755"/>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Centrifuge Tube</a:t>
            </a:r>
          </a:p>
        </p:txBody>
      </p:sp>
      <p:pic>
        <p:nvPicPr>
          <p:cNvPr id="51" name="Picture 16" descr="https://www.carlroth.com/medias/EA97-1000Wx1000H?context=bWFzdGVyfGltYWdlc3wxNDYzMTh8aW1hZ2UvanBlZ3xhVzFoWjJWekwyZzNZeTlvTmpFdk9EZ3lOVEkwTlRVek1qRTVNQzVxY0djfDk4ZjE0OTNkNTY1MDczMGE2YzZiNzhiOWNhMWRiMmQzYWQxZTQ4YmJmYjU5NGMyMjBhNTA2ODRjNTFhM2ZiYzI">
            <a:extLst>
              <a:ext uri="{FF2B5EF4-FFF2-40B4-BE49-F238E27FC236}">
                <a16:creationId xmlns:a16="http://schemas.microsoft.com/office/drawing/2014/main" id="{A6C96AC2-C843-4D33-B6B9-EED77765E57E}"/>
              </a:ext>
            </a:extLst>
          </p:cNvPr>
          <p:cNvPicPr>
            <a:picLocks noChangeAspect="1" noChangeArrowheads="1"/>
          </p:cNvPicPr>
          <p:nvPr/>
        </p:nvPicPr>
        <p:blipFill rotWithShape="1">
          <a:blip r:embed="rId11">
            <a:duotone>
              <a:prstClr val="black"/>
              <a:schemeClr val="accent4">
                <a:tint val="45000"/>
                <a:satMod val="400000"/>
              </a:schemeClr>
            </a:duotone>
            <a:extLst>
              <a:ext uri="{BEBA8EAE-BF5A-486C-A8C5-ECC9F3942E4B}">
                <a14:imgProps xmlns:a14="http://schemas.microsoft.com/office/drawing/2010/main">
                  <a14:imgLayer r:embed="rId12">
                    <a14:imgEffect>
                      <a14:backgroundRemoval t="8900" b="92300" l="10000" r="90000">
                        <a14:foregroundMark x1="76600" y1="8900" x2="75800" y2="11100"/>
                        <a14:foregroundMark x1="71700" y1="84300" x2="75200" y2="90400"/>
                        <a14:foregroundMark x1="75200" y1="90400" x2="76300" y2="90500"/>
                        <a14:foregroundMark x1="76500" y1="92300" x2="74000" y2="92000"/>
                      </a14:backgroundRemoval>
                    </a14:imgEffect>
                  </a14:imgLayer>
                </a14:imgProps>
              </a:ext>
              <a:ext uri="{28A0092B-C50C-407E-A947-70E740481C1C}">
                <a14:useLocalDpi xmlns:a14="http://schemas.microsoft.com/office/drawing/2010/main" val="0"/>
              </a:ext>
            </a:extLst>
          </a:blip>
          <a:srcRect l="58352" r="7716"/>
          <a:stretch/>
        </p:blipFill>
        <p:spPr bwMode="auto">
          <a:xfrm>
            <a:off x="7731563" y="4304226"/>
            <a:ext cx="761695" cy="218032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61D24DB1-FAA4-4AF8-A062-BB5846FD218B}"/>
                  </a:ext>
                </a:extLst>
              </p:cNvPr>
              <p:cNvSpPr txBox="1"/>
              <p:nvPr/>
            </p:nvSpPr>
            <p:spPr>
              <a:xfrm>
                <a:off x="8933453" y="4645079"/>
                <a:ext cx="2498774" cy="646331"/>
              </a:xfrm>
              <a:prstGeom prst="rect">
                <a:avLst/>
              </a:prstGeom>
              <a:noFill/>
            </p:spPr>
            <p:txBody>
              <a:bodyPr wrap="square" rtlCol="0">
                <a:spAutoFit/>
              </a:bodyPr>
              <a:lstStyle/>
              <a:p>
                <a:r>
                  <a:rPr lang="en-US" altLang="zh-CN" dirty="0">
                    <a:solidFill>
                      <a:srgbClr val="00B050"/>
                    </a:solidFill>
                    <a:latin typeface="Times New Roman" panose="02020603050405020304" pitchFamily="18" charset="0"/>
                    <a:cs typeface="Times New Roman" panose="02020603050405020304" pitchFamily="18" charset="0"/>
                  </a:rPr>
                  <a:t>T</a:t>
                </a:r>
                <a:r>
                  <a:rPr lang="en-US" dirty="0">
                    <a:solidFill>
                      <a:srgbClr val="00B050"/>
                    </a:solidFill>
                    <a:latin typeface="Times New Roman" panose="02020603050405020304" pitchFamily="18" charset="0"/>
                    <a:cs typeface="Times New Roman" panose="02020603050405020304" pitchFamily="18" charset="0"/>
                  </a:rPr>
                  <a:t>ake 300</a:t>
                </a:r>
                <a:r>
                  <a:rPr lang="en-US" dirty="0">
                    <a:solidFill>
                      <a:srgbClr val="00B050"/>
                    </a:solidFill>
                    <a:ea typeface="Cambria Math" panose="02040503050406030204" pitchFamily="18" charset="0"/>
                  </a:rPr>
                  <a:t> </a:t>
                </a:r>
                <a14:m>
                  <m:oMath xmlns:m="http://schemas.openxmlformats.org/officeDocument/2006/math">
                    <m:r>
                      <a:rPr lang="en-US" i="1">
                        <a:solidFill>
                          <a:srgbClr val="00B050"/>
                        </a:solidFill>
                        <a:latin typeface="Cambria Math" panose="02040503050406030204" pitchFamily="18" charset="0"/>
                        <a:ea typeface="Cambria Math" panose="02040503050406030204" pitchFamily="18" charset="0"/>
                      </a:rPr>
                      <m:t>𝜇</m:t>
                    </m:r>
                    <m:r>
                      <a:rPr lang="en-US" i="1">
                        <a:solidFill>
                          <a:srgbClr val="00B050"/>
                        </a:solidFill>
                        <a:latin typeface="Cambria Math" panose="02040503050406030204" pitchFamily="18" charset="0"/>
                        <a:ea typeface="Cambria Math" panose="02040503050406030204" pitchFamily="18" charset="0"/>
                      </a:rPr>
                      <m:t>𝐿</m:t>
                    </m:r>
                  </m:oMath>
                </a14:m>
                <a:r>
                  <a:rPr lang="en-US" dirty="0">
                    <a:solidFill>
                      <a:srgbClr val="00B050"/>
                    </a:solidFill>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and culture again for </a:t>
                </a:r>
                <a:r>
                  <a:rPr lang="en-US" altLang="zh-CN" dirty="0">
                    <a:solidFill>
                      <a:srgbClr val="00B0F0"/>
                    </a:solidFill>
                    <a:latin typeface="Times New Roman" panose="02020603050405020304" pitchFamily="18" charset="0"/>
                    <a:cs typeface="Times New Roman" panose="02020603050405020304" pitchFamily="18" charset="0"/>
                  </a:rPr>
                  <a:t>12h</a:t>
                </a:r>
                <a:r>
                  <a:rPr lang="en-US" altLang="zh-CN" dirty="0">
                    <a:latin typeface="Times New Roman" panose="02020603050405020304" pitchFamily="18" charset="0"/>
                    <a:cs typeface="Times New Roman" panose="02020603050405020304" pitchFamily="18" charset="0"/>
                  </a:rPr>
                  <a:t>, 25°C</a:t>
                </a:r>
                <a:endParaRPr lang="en-US" dirty="0">
                  <a:latin typeface="Times New Roman" panose="02020603050405020304" pitchFamily="18" charset="0"/>
                  <a:cs typeface="Times New Roman" panose="02020603050405020304" pitchFamily="18" charset="0"/>
                </a:endParaRPr>
              </a:p>
            </p:txBody>
          </p:sp>
        </mc:Choice>
        <mc:Fallback xmlns="">
          <p:sp>
            <p:nvSpPr>
              <p:cNvPr id="54" name="TextBox 53">
                <a:extLst>
                  <a:ext uri="{FF2B5EF4-FFF2-40B4-BE49-F238E27FC236}">
                    <a16:creationId xmlns:a16="http://schemas.microsoft.com/office/drawing/2014/main" id="{61D24DB1-FAA4-4AF8-A062-BB5846FD218B}"/>
                  </a:ext>
                </a:extLst>
              </p:cNvPr>
              <p:cNvSpPr txBox="1">
                <a:spLocks noRot="1" noChangeAspect="1" noMove="1" noResize="1" noEditPoints="1" noAdjustHandles="1" noChangeArrowheads="1" noChangeShapeType="1" noTextEdit="1"/>
              </p:cNvSpPr>
              <p:nvPr/>
            </p:nvSpPr>
            <p:spPr>
              <a:xfrm>
                <a:off x="8933453" y="4645079"/>
                <a:ext cx="2498774" cy="646331"/>
              </a:xfrm>
              <a:prstGeom prst="rect">
                <a:avLst/>
              </a:prstGeom>
              <a:blipFill>
                <a:blip r:embed="rId16"/>
                <a:stretch>
                  <a:fillRect l="-1951" t="-6604" r="-732" b="-14151"/>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8CAF32B4-4A94-4DB2-A055-02AD77FBE638}"/>
              </a:ext>
            </a:extLst>
          </p:cNvPr>
          <p:cNvSpPr/>
          <p:nvPr/>
        </p:nvSpPr>
        <p:spPr>
          <a:xfrm>
            <a:off x="7435821" y="4030976"/>
            <a:ext cx="1605815" cy="440943"/>
          </a:xfrm>
          <a:prstGeom prst="rect">
            <a:avLst/>
          </a:prstGeom>
        </p:spPr>
        <p:txBody>
          <a:bodyPr wrap="none">
            <a:spAutoFit/>
          </a:bodyPr>
          <a:lstStyle/>
          <a:p>
            <a:r>
              <a:rPr lang="en-US" altLang="zh-CN" sz="2400" b="1" dirty="0">
                <a:latin typeface="Times New Roman" panose="02020603050405020304" pitchFamily="18" charset="0"/>
                <a:cs typeface="Times New Roman" panose="02020603050405020304" pitchFamily="18" charset="0"/>
              </a:rPr>
              <a:t>S</a:t>
            </a:r>
            <a:r>
              <a:rPr lang="en-US" sz="2400" b="1" dirty="0">
                <a:latin typeface="Times New Roman" panose="02020603050405020304" pitchFamily="18" charset="0"/>
                <a:cs typeface="Times New Roman" panose="02020603050405020304" pitchFamily="18" charset="0"/>
              </a:rPr>
              <a:t>ubculture</a:t>
            </a:r>
            <a:endParaRPr lang="en-US" sz="2400" b="1" dirty="0"/>
          </a:p>
        </p:txBody>
      </p:sp>
      <p:sp>
        <p:nvSpPr>
          <p:cNvPr id="55" name="Arrow: Right 54">
            <a:extLst>
              <a:ext uri="{FF2B5EF4-FFF2-40B4-BE49-F238E27FC236}">
                <a16:creationId xmlns:a16="http://schemas.microsoft.com/office/drawing/2014/main" id="{80CE894F-9B88-4134-95E7-D9C9C585224F}"/>
              </a:ext>
            </a:extLst>
          </p:cNvPr>
          <p:cNvSpPr/>
          <p:nvPr/>
        </p:nvSpPr>
        <p:spPr>
          <a:xfrm flipH="1">
            <a:off x="4799797" y="5282906"/>
            <a:ext cx="2763029" cy="2263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19" name="Rectangle 18">
                <a:extLst>
                  <a:ext uri="{FF2B5EF4-FFF2-40B4-BE49-F238E27FC236}">
                    <a16:creationId xmlns:a16="http://schemas.microsoft.com/office/drawing/2014/main" id="{629F9509-B0E3-46BF-9297-F25DF4FDB932}"/>
                  </a:ext>
                </a:extLst>
              </p:cNvPr>
              <p:cNvSpPr/>
              <p:nvPr/>
            </p:nvSpPr>
            <p:spPr>
              <a:xfrm>
                <a:off x="1476214" y="4401020"/>
                <a:ext cx="2525213" cy="923330"/>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diluted by </a:t>
                </a:r>
                <a:r>
                  <a:rPr lang="en-US" altLang="zh-CN" dirty="0">
                    <a:latin typeface="Times New Roman" panose="02020603050405020304" pitchFamily="18" charset="0"/>
                    <a:cs typeface="Times New Roman" panose="02020603050405020304" pitchFamily="18" charset="0"/>
                  </a:rPr>
                  <a:t>media </a:t>
                </a:r>
                <a:r>
                  <a:rPr lang="en-US" altLang="zh-CN" dirty="0">
                    <a:solidFill>
                      <a:srgbClr val="FF0000"/>
                    </a:solidFill>
                    <a:latin typeface="Times New Roman" panose="02020603050405020304" pitchFamily="18" charset="0"/>
                    <a:cs typeface="Times New Roman" panose="02020603050405020304" pitchFamily="18" charset="0"/>
                  </a:rPr>
                  <a:t>without glucose </a:t>
                </a:r>
                <a:r>
                  <a:rPr lang="en-US" altLang="zh-CN" dirty="0">
                    <a:latin typeface="Times New Roman" panose="02020603050405020304" pitchFamily="18" charset="0"/>
                    <a:cs typeface="Times New Roman" panose="02020603050405020304" pitchFamily="18" charset="0"/>
                  </a:rPr>
                  <a:t>+Kanamycin</a:t>
                </a:r>
              </a:p>
              <a:p>
                <a:r>
                  <a:rPr lang="en-US" altLang="zh-CN" dirty="0">
                    <a:latin typeface="Times New Roman" panose="02020603050405020304" pitchFamily="18" charset="0"/>
                    <a:cs typeface="Times New Roman" panose="02020603050405020304" pitchFamily="18" charset="0"/>
                  </a:rPr>
                  <a:t>until </a:t>
                </a:r>
                <a:r>
                  <a:rPr lang="en-US" dirty="0">
                    <a:latin typeface="Times New Roman" panose="02020603050405020304" pitchFamily="18" charset="0"/>
                    <a:cs typeface="Times New Roman" panose="02020603050405020304" pitchFamily="18" charset="0"/>
                  </a:rPr>
                  <a:t>OD</a:t>
                </a:r>
                <a14:m>
                  <m:oMath xmlns:m="http://schemas.openxmlformats.org/officeDocument/2006/math">
                    <m:r>
                      <a:rPr lang="en-US" i="1">
                        <a:latin typeface="Cambria Math" panose="02040503050406030204" pitchFamily="18" charset="0"/>
                        <a:ea typeface="Cambria Math" panose="02040503050406030204" pitchFamily="18" charset="0"/>
                      </a:rPr>
                      <m:t>≈</m:t>
                    </m:r>
                    <m:r>
                      <a:rPr lang="en-US" i="1" smtClean="0">
                        <a:solidFill>
                          <a:srgbClr val="FF0000"/>
                        </a:solidFill>
                        <a:latin typeface="Cambria Math" panose="02040503050406030204" pitchFamily="18" charset="0"/>
                        <a:ea typeface="Cambria Math" panose="02040503050406030204" pitchFamily="18" charset="0"/>
                      </a:rPr>
                      <m:t>0.</m:t>
                    </m:r>
                    <m:r>
                      <a:rPr lang="en-US" b="0" i="1" smtClean="0">
                        <a:solidFill>
                          <a:srgbClr val="FF0000"/>
                        </a:solidFill>
                        <a:latin typeface="Cambria Math" panose="02040503050406030204" pitchFamily="18" charset="0"/>
                        <a:ea typeface="Cambria Math" panose="02040503050406030204" pitchFamily="18" charset="0"/>
                      </a:rPr>
                      <m:t>1</m:t>
                    </m:r>
                  </m:oMath>
                </a14:m>
                <a:endParaRPr lang="en-US" dirty="0"/>
              </a:p>
            </p:txBody>
          </p:sp>
        </mc:Choice>
        <mc:Fallback xmlns="">
          <p:sp>
            <p:nvSpPr>
              <p:cNvPr id="19" name="Rectangle 18">
                <a:extLst>
                  <a:ext uri="{FF2B5EF4-FFF2-40B4-BE49-F238E27FC236}">
                    <a16:creationId xmlns:a16="http://schemas.microsoft.com/office/drawing/2014/main" id="{629F9509-B0E3-46BF-9297-F25DF4FDB932}"/>
                  </a:ext>
                </a:extLst>
              </p:cNvPr>
              <p:cNvSpPr>
                <a:spLocks noRot="1" noChangeAspect="1" noMove="1" noResize="1" noEditPoints="1" noAdjustHandles="1" noChangeArrowheads="1" noChangeShapeType="1" noTextEdit="1"/>
              </p:cNvSpPr>
              <p:nvPr/>
            </p:nvSpPr>
            <p:spPr>
              <a:xfrm>
                <a:off x="1476214" y="4401020"/>
                <a:ext cx="2525213" cy="923330"/>
              </a:xfrm>
              <a:prstGeom prst="rect">
                <a:avLst/>
              </a:prstGeom>
              <a:blipFill>
                <a:blip r:embed="rId17"/>
                <a:stretch>
                  <a:fillRect l="-1932" t="-3974" r="-2415" b="-9272"/>
                </a:stretch>
              </a:blipFill>
            </p:spPr>
            <p:txBody>
              <a:bodyPr/>
              <a:lstStyle/>
              <a:p>
                <a:r>
                  <a:rPr lang="en-US">
                    <a:noFill/>
                  </a:rPr>
                  <a:t> </a:t>
                </a:r>
              </a:p>
            </p:txBody>
          </p:sp>
        </mc:Fallback>
      </mc:AlternateContent>
      <p:pic>
        <p:nvPicPr>
          <p:cNvPr id="61" name="Picture 2" descr="https://www.verre-et-plastique.fr/media/image/f8/6b/6f/gt00206-laborgewindefl-250ml-bl-kappe-600px.jpg">
            <a:extLst>
              <a:ext uri="{FF2B5EF4-FFF2-40B4-BE49-F238E27FC236}">
                <a16:creationId xmlns:a16="http://schemas.microsoft.com/office/drawing/2014/main" id="{005CABBF-F73F-4E75-9233-A029EE4FC1DB}"/>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24026" r="20298"/>
          <a:stretch/>
        </p:blipFill>
        <p:spPr bwMode="auto">
          <a:xfrm>
            <a:off x="303208" y="4637435"/>
            <a:ext cx="1134969" cy="1980019"/>
          </a:xfrm>
          <a:prstGeom prst="rect">
            <a:avLst/>
          </a:prstGeom>
          <a:noFill/>
          <a:extLst>
            <a:ext uri="{909E8E84-426E-40DD-AFC4-6F175D3DCCD1}">
              <a14:hiddenFill xmlns:a14="http://schemas.microsoft.com/office/drawing/2010/main">
                <a:solidFill>
                  <a:srgbClr val="FFFFFF"/>
                </a:solidFill>
              </a14:hiddenFill>
            </a:ext>
          </a:extLst>
        </p:spPr>
      </p:pic>
      <p:sp>
        <p:nvSpPr>
          <p:cNvPr id="62" name="Arrow: Right 61">
            <a:extLst>
              <a:ext uri="{FF2B5EF4-FFF2-40B4-BE49-F238E27FC236}">
                <a16:creationId xmlns:a16="http://schemas.microsoft.com/office/drawing/2014/main" id="{43A0CFA4-CDA8-484A-9D0A-BFF5BF7E2A3B}"/>
              </a:ext>
            </a:extLst>
          </p:cNvPr>
          <p:cNvSpPr/>
          <p:nvPr/>
        </p:nvSpPr>
        <p:spPr>
          <a:xfrm>
            <a:off x="9595637" y="2313481"/>
            <a:ext cx="1791226" cy="1533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63" name="Arrow: Right 62">
            <a:extLst>
              <a:ext uri="{FF2B5EF4-FFF2-40B4-BE49-F238E27FC236}">
                <a16:creationId xmlns:a16="http://schemas.microsoft.com/office/drawing/2014/main" id="{F2FEC6FF-1D79-43E7-B192-C6B79C3F1001}"/>
              </a:ext>
            </a:extLst>
          </p:cNvPr>
          <p:cNvSpPr/>
          <p:nvPr/>
        </p:nvSpPr>
        <p:spPr>
          <a:xfrm flipH="1">
            <a:off x="1400445" y="5262942"/>
            <a:ext cx="2541214" cy="182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64" name="TextBox 63">
            <a:extLst>
              <a:ext uri="{FF2B5EF4-FFF2-40B4-BE49-F238E27FC236}">
                <a16:creationId xmlns:a16="http://schemas.microsoft.com/office/drawing/2014/main" id="{41BF127C-8617-4DDD-9891-EEF3474D5C02}"/>
              </a:ext>
            </a:extLst>
          </p:cNvPr>
          <p:cNvSpPr txBox="1"/>
          <p:nvPr/>
        </p:nvSpPr>
        <p:spPr>
          <a:xfrm>
            <a:off x="7045999" y="5992344"/>
            <a:ext cx="2181988" cy="61732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3 mL  Media with glucose +Kanamycin</a:t>
            </a:r>
            <a:endParaRPr lang="en-US" dirty="0">
              <a:latin typeface="Times New Roman" panose="02020603050405020304" pitchFamily="18" charset="0"/>
              <a:cs typeface="Times New Roman" panose="02020603050405020304" pitchFamily="18" charset="0"/>
            </a:endParaRPr>
          </a:p>
        </p:txBody>
      </p:sp>
      <p:grpSp>
        <p:nvGrpSpPr>
          <p:cNvPr id="57" name="Group 56">
            <a:extLst>
              <a:ext uri="{FF2B5EF4-FFF2-40B4-BE49-F238E27FC236}">
                <a16:creationId xmlns:a16="http://schemas.microsoft.com/office/drawing/2014/main" id="{18A7B960-2A25-4608-83B7-5FB5309E0B0E}"/>
              </a:ext>
            </a:extLst>
          </p:cNvPr>
          <p:cNvGrpSpPr>
            <a:grpSpLocks noChangeAspect="1"/>
          </p:cNvGrpSpPr>
          <p:nvPr/>
        </p:nvGrpSpPr>
        <p:grpSpPr>
          <a:xfrm>
            <a:off x="8973106" y="5292833"/>
            <a:ext cx="3218894" cy="1666313"/>
            <a:chOff x="526742" y="3600036"/>
            <a:chExt cx="5547841" cy="2956816"/>
          </a:xfrm>
        </p:grpSpPr>
        <p:pic>
          <p:nvPicPr>
            <p:cNvPr id="58" name="Picture 57">
              <a:extLst>
                <a:ext uri="{FF2B5EF4-FFF2-40B4-BE49-F238E27FC236}">
                  <a16:creationId xmlns:a16="http://schemas.microsoft.com/office/drawing/2014/main" id="{70F87CF5-5399-4373-BDF7-A5572632AEEE}"/>
                </a:ext>
              </a:extLst>
            </p:cNvPr>
            <p:cNvPicPr>
              <a:picLocks noChangeAspect="1"/>
            </p:cNvPicPr>
            <p:nvPr/>
          </p:nvPicPr>
          <p:blipFill>
            <a:blip r:embed="rId2"/>
            <a:stretch>
              <a:fillRect/>
            </a:stretch>
          </p:blipFill>
          <p:spPr>
            <a:xfrm>
              <a:off x="526742" y="3600036"/>
              <a:ext cx="5547841" cy="2956816"/>
            </a:xfrm>
            <a:prstGeom prst="rect">
              <a:avLst/>
            </a:prstGeom>
          </p:spPr>
        </p:pic>
        <p:sp>
          <p:nvSpPr>
            <p:cNvPr id="59" name="Rectangle 58">
              <a:extLst>
                <a:ext uri="{FF2B5EF4-FFF2-40B4-BE49-F238E27FC236}">
                  <a16:creationId xmlns:a16="http://schemas.microsoft.com/office/drawing/2014/main" id="{9B33404B-1666-4BBF-B404-3A092CD346AC}"/>
                </a:ext>
              </a:extLst>
            </p:cNvPr>
            <p:cNvSpPr/>
            <p:nvPr/>
          </p:nvSpPr>
          <p:spPr>
            <a:xfrm>
              <a:off x="1926371" y="3945949"/>
              <a:ext cx="512340" cy="1881183"/>
            </a:xfrm>
            <a:prstGeom prst="rect">
              <a:avLst/>
            </a:prstGeom>
            <a:solidFill>
              <a:srgbClr val="FF0000">
                <a:alpha val="4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grpSp>
      <p:cxnSp>
        <p:nvCxnSpPr>
          <p:cNvPr id="42" name="直接连接符 9">
            <a:extLst>
              <a:ext uri="{FF2B5EF4-FFF2-40B4-BE49-F238E27FC236}">
                <a16:creationId xmlns:a16="http://schemas.microsoft.com/office/drawing/2014/main" id="{1C228376-ED55-4449-A37E-9242E43DEBA7}"/>
              </a:ext>
            </a:extLst>
          </p:cNvPr>
          <p:cNvCxnSpPr>
            <a:cxnSpLocks/>
          </p:cNvCxnSpPr>
          <p:nvPr/>
        </p:nvCxnSpPr>
        <p:spPr>
          <a:xfrm>
            <a:off x="0" y="907644"/>
            <a:ext cx="8933453"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C1338128-A174-43E0-8F3E-9BCD500F8E92}"/>
              </a:ext>
            </a:extLst>
          </p:cNvPr>
          <p:cNvSpPr/>
          <p:nvPr/>
        </p:nvSpPr>
        <p:spPr>
          <a:xfrm>
            <a:off x="3965169" y="4055829"/>
            <a:ext cx="1108830"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Wash RW</a:t>
            </a:r>
          </a:p>
        </p:txBody>
      </p:sp>
      <p:sp>
        <p:nvSpPr>
          <p:cNvPr id="3" name="Slide Number Placeholder 2">
            <a:extLst>
              <a:ext uri="{FF2B5EF4-FFF2-40B4-BE49-F238E27FC236}">
                <a16:creationId xmlns:a16="http://schemas.microsoft.com/office/drawing/2014/main" id="{70488692-2EC3-4D15-BAC7-3A9C140EA1FC}"/>
              </a:ext>
            </a:extLst>
          </p:cNvPr>
          <p:cNvSpPr>
            <a:spLocks noGrp="1"/>
          </p:cNvSpPr>
          <p:nvPr>
            <p:ph type="sldNum" sz="quarter" idx="12"/>
          </p:nvPr>
        </p:nvSpPr>
        <p:spPr/>
        <p:txBody>
          <a:bodyPr/>
          <a:lstStyle/>
          <a:p>
            <a:fld id="{BB1722B8-B2EF-4BEE-9460-8E9234F3DE19}" type="slidenum">
              <a:rPr lang="en-US" smtClean="0"/>
              <a:t>23</a:t>
            </a:fld>
            <a:endParaRPr lang="en-US"/>
          </a:p>
        </p:txBody>
      </p:sp>
      <p:sp>
        <p:nvSpPr>
          <p:cNvPr id="30" name="TextBox 29">
            <a:extLst>
              <a:ext uri="{FF2B5EF4-FFF2-40B4-BE49-F238E27FC236}">
                <a16:creationId xmlns:a16="http://schemas.microsoft.com/office/drawing/2014/main" id="{12E8FE35-D4A1-4BAC-AE7D-954EC00626D9}"/>
              </a:ext>
            </a:extLst>
          </p:cNvPr>
          <p:cNvSpPr txBox="1"/>
          <p:nvPr/>
        </p:nvSpPr>
        <p:spPr>
          <a:xfrm>
            <a:off x="9426766" y="1668291"/>
            <a:ext cx="241233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25°C, </a:t>
            </a:r>
            <a:r>
              <a:rPr lang="en-US" altLang="zh-CN" dirty="0">
                <a:solidFill>
                  <a:srgbClr val="00B0F0"/>
                </a:solidFill>
                <a:latin typeface="Times New Roman" panose="02020603050405020304" pitchFamily="18" charset="0"/>
                <a:cs typeface="Times New Roman" panose="02020603050405020304" pitchFamily="18" charset="0"/>
              </a:rPr>
              <a:t>48h</a:t>
            </a:r>
            <a:r>
              <a:rPr lang="en-US" altLang="zh-CN" dirty="0">
                <a:latin typeface="Times New Roman" panose="02020603050405020304" pitchFamily="18" charset="0"/>
                <a:cs typeface="Times New Roman" panose="02020603050405020304" pitchFamily="18" charset="0"/>
              </a:rPr>
              <a:t> until it reaches stationary phase</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3646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9">
            <a:extLst>
              <a:ext uri="{FF2B5EF4-FFF2-40B4-BE49-F238E27FC236}">
                <a16:creationId xmlns:a16="http://schemas.microsoft.com/office/drawing/2014/main" id="{3BBCA9F1-104C-453E-A042-CC6FFE8520FC}"/>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sp>
        <p:nvSpPr>
          <p:cNvPr id="5" name="文本框 14">
            <a:extLst>
              <a:ext uri="{FF2B5EF4-FFF2-40B4-BE49-F238E27FC236}">
                <a16:creationId xmlns:a16="http://schemas.microsoft.com/office/drawing/2014/main" id="{17C86FA1-7A4F-400D-9737-18F3244F75D3}"/>
              </a:ext>
            </a:extLst>
          </p:cNvPr>
          <p:cNvSpPr txBox="1"/>
          <p:nvPr/>
        </p:nvSpPr>
        <p:spPr>
          <a:xfrm>
            <a:off x="117704" y="224207"/>
            <a:ext cx="7756296"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Toluene flux dissolving through the interface</a:t>
            </a:r>
          </a:p>
        </p:txBody>
      </p:sp>
      <p:pic>
        <p:nvPicPr>
          <p:cNvPr id="6" name="Picture 2" descr="Accueil - Géosciences Rennes">
            <a:extLst>
              <a:ext uri="{FF2B5EF4-FFF2-40B4-BE49-F238E27FC236}">
                <a16:creationId xmlns:a16="http://schemas.microsoft.com/office/drawing/2014/main" id="{440363B7-176B-4082-AB91-5594192462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608" y="155875"/>
            <a:ext cx="1736688" cy="58477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8" name="Rectangle 7">
                <a:extLst>
                  <a:ext uri="{FF2B5EF4-FFF2-40B4-BE49-F238E27FC236}">
                    <a16:creationId xmlns:a16="http://schemas.microsoft.com/office/drawing/2014/main" id="{4C3EF4E0-C32F-4051-A406-3443BE03BECE}"/>
                  </a:ext>
                </a:extLst>
              </p:cNvPr>
              <p:cNvSpPr/>
              <p:nvPr/>
            </p:nvSpPr>
            <p:spPr>
              <a:xfrm>
                <a:off x="547218" y="1136847"/>
                <a:ext cx="9575635" cy="69634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altLang="zh-CN" b="0"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𝑞</m:t>
                          </m:r>
                        </m:e>
                        <m:sub>
                          <m:r>
                            <a:rPr lang="en-US" altLang="zh-CN" b="0" i="1" smtClean="0">
                              <a:solidFill>
                                <a:srgbClr val="4472C4">
                                  <a:lumMod val="50000"/>
                                </a:srgbClr>
                              </a:solidFill>
                              <a:latin typeface="Cambria Math" panose="02040503050406030204" pitchFamily="18" charset="0"/>
                            </a:rPr>
                            <m:t>𝑇𝑢𝑙𝑢𝑒𝑛𝑒</m:t>
                          </m:r>
                        </m:sub>
                      </m:sSub>
                      <m:r>
                        <a:rPr lang="en-US" altLang="zh-CN" i="1">
                          <a:solidFill>
                            <a:srgbClr val="4472C4">
                              <a:lumMod val="50000"/>
                            </a:srgbClr>
                          </a:solidFill>
                          <a:latin typeface="Cambria Math" panose="02040503050406030204" pitchFamily="18" charset="0"/>
                        </a:rPr>
                        <m:t>=</m:t>
                      </m:r>
                      <m:r>
                        <a:rPr lang="en-US" altLang="zh-CN" b="0" i="1" smtClean="0">
                          <a:solidFill>
                            <a:srgbClr val="4472C4">
                              <a:lumMod val="50000"/>
                            </a:srgbClr>
                          </a:solidFill>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b="0" i="1" smtClean="0">
                              <a:solidFill>
                                <a:srgbClr val="4472C4">
                                  <a:lumMod val="50000"/>
                                </a:srgbClr>
                              </a:solidFill>
                              <a:latin typeface="Cambria Math" panose="02040503050406030204" pitchFamily="18" charset="0"/>
                            </a:rPr>
                            <m:t>𝑑</m:t>
                          </m:r>
                          <m:sSub>
                            <m:sSubPr>
                              <m:ctrlPr>
                                <a:rPr lang="en-US" altLang="zh-CN"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𝑉</m:t>
                              </m:r>
                            </m:e>
                            <m:sub>
                              <m:r>
                                <a:rPr lang="en-US" altLang="zh-CN" b="0" i="1" smtClean="0">
                                  <a:solidFill>
                                    <a:srgbClr val="4472C4">
                                      <a:lumMod val="50000"/>
                                    </a:srgbClr>
                                  </a:solidFill>
                                  <a:latin typeface="Cambria Math" panose="02040503050406030204" pitchFamily="18" charset="0"/>
                                </a:rPr>
                                <m:t>𝑇𝑜𝑙𝑢𝑒𝑛𝑒</m:t>
                              </m:r>
                            </m:sub>
                          </m:sSub>
                        </m:num>
                        <m:den>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𝑡</m:t>
                          </m:r>
                        </m:den>
                      </m:f>
                      <m:r>
                        <a:rPr lang="en-US" altLang="zh-CN" i="1" smtClean="0">
                          <a:solidFill>
                            <a:srgbClr val="4472C4">
                              <a:lumMod val="50000"/>
                            </a:srgbClr>
                          </a:solidFill>
                          <a:latin typeface="Cambria Math" panose="02040503050406030204" pitchFamily="18" charset="0"/>
                          <a:ea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i="1">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𝐴</m:t>
                              </m:r>
                            </m:e>
                            <m:sub>
                              <m:r>
                                <a:rPr lang="en-US" altLang="zh-CN" i="1">
                                  <a:solidFill>
                                    <a:srgbClr val="4472C4">
                                      <a:lumMod val="50000"/>
                                    </a:srgbClr>
                                  </a:solidFill>
                                  <a:latin typeface="Cambria Math" panose="02040503050406030204" pitchFamily="18" charset="0"/>
                                </a:rPr>
                                <m:t>𝑖𝑛𝑡𝑒𝑟𝑓𝑎𝑐𝑒</m:t>
                              </m:r>
                            </m:sub>
                          </m:sSub>
                        </m:den>
                      </m:f>
                      <m:r>
                        <a:rPr lang="en-US" altLang="zh-CN" i="1">
                          <a:solidFill>
                            <a:srgbClr val="4472C4">
                              <a:lumMod val="50000"/>
                            </a:srgbClr>
                          </a:solidFill>
                          <a:latin typeface="Cambria Math" panose="02040503050406030204" pitchFamily="18" charset="0"/>
                        </a:rPr>
                        <m:t>=</m:t>
                      </m:r>
                      <m:r>
                        <a:rPr lang="en-US" altLang="zh-CN" b="0" i="1" smtClean="0">
                          <a:solidFill>
                            <a:srgbClr val="4472C4">
                              <a:lumMod val="50000"/>
                            </a:srgbClr>
                          </a:solidFill>
                          <a:latin typeface="Cambria Math" panose="02040503050406030204" pitchFamily="18" charset="0"/>
                        </a:rPr>
                        <m:t>−</m:t>
                      </m:r>
                      <m:f>
                        <m:fPr>
                          <m:ctrlPr>
                            <a:rPr lang="en-US" altLang="zh-CN" b="0" i="1" smtClean="0">
                              <a:solidFill>
                                <a:srgbClr val="4472C4">
                                  <a:lumMod val="50000"/>
                                </a:srgbClr>
                              </a:solidFill>
                              <a:latin typeface="Cambria Math" panose="02040503050406030204" pitchFamily="18" charset="0"/>
                            </a:rPr>
                          </m:ctrlPr>
                        </m:fPr>
                        <m:num>
                          <m:sSub>
                            <m:sSubPr>
                              <m:ctrlPr>
                                <a:rPr lang="en-US" altLang="zh-CN" b="0" i="1" smtClean="0">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𝐴</m:t>
                              </m:r>
                            </m:e>
                            <m:sub>
                              <m:r>
                                <a:rPr lang="en-US" altLang="zh-CN" b="0" i="1" smtClean="0">
                                  <a:solidFill>
                                    <a:srgbClr val="4472C4">
                                      <a:lumMod val="50000"/>
                                    </a:srgbClr>
                                  </a:solidFill>
                                  <a:latin typeface="Cambria Math" panose="02040503050406030204" pitchFamily="18" charset="0"/>
                                </a:rPr>
                                <m:t>𝑇𝑜𝑙𝑢𝑒𝑛𝑒</m:t>
                              </m:r>
                            </m:sub>
                          </m:sSub>
                          <m:r>
                            <a:rPr lang="en-US" altLang="zh-CN" b="0" i="1" smtClean="0">
                              <a:solidFill>
                                <a:srgbClr val="4472C4">
                                  <a:lumMod val="50000"/>
                                </a:srgbClr>
                              </a:solidFill>
                              <a:latin typeface="Cambria Math" panose="02040503050406030204" pitchFamily="18" charset="0"/>
                            </a:rPr>
                            <m:t> </m:t>
                          </m:r>
                          <m:r>
                            <a:rPr lang="en-US" altLang="zh-CN" b="0" i="1" smtClean="0">
                              <a:solidFill>
                                <a:srgbClr val="4472C4">
                                  <a:lumMod val="50000"/>
                                </a:srgbClr>
                              </a:solidFill>
                              <a:latin typeface="Cambria Math" panose="02040503050406030204" pitchFamily="18" charset="0"/>
                            </a:rPr>
                            <m:t>𝐻</m:t>
                          </m:r>
                        </m:num>
                        <m:den>
                          <m:r>
                            <a:rPr lang="en-US" altLang="zh-CN" b="0" i="1" smtClean="0">
                              <a:solidFill>
                                <a:srgbClr val="4472C4">
                                  <a:lumMod val="50000"/>
                                </a:srgbClr>
                              </a:solidFill>
                              <a:latin typeface="Cambria Math" panose="02040503050406030204" pitchFamily="18" charset="0"/>
                            </a:rPr>
                            <m:t>𝑑𝑡</m:t>
                          </m:r>
                        </m:den>
                      </m:f>
                      <m:r>
                        <a:rPr lang="en-US" i="1">
                          <a:latin typeface="Cambria Math" panose="02040503050406030204" pitchFamily="18" charset="0"/>
                        </a:rPr>
                        <m:t>×</m:t>
                      </m:r>
                      <m:f>
                        <m:fPr>
                          <m:ctrlPr>
                            <a:rPr lang="en-US" altLang="zh-CN" b="0" i="1" smtClean="0">
                              <a:solidFill>
                                <a:srgbClr val="4472C4">
                                  <a:lumMod val="50000"/>
                                </a:srgbClr>
                              </a:solidFill>
                              <a:latin typeface="Cambria Math" panose="02040503050406030204" pitchFamily="18" charset="0"/>
                            </a:rPr>
                          </m:ctrlPr>
                        </m:fPr>
                        <m:num>
                          <m:r>
                            <a:rPr lang="en-US" altLang="zh-CN" b="0" i="1" smtClean="0">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𝐿</m:t>
                              </m:r>
                            </m:e>
                            <m:sub>
                              <m:r>
                                <a:rPr lang="en-US" altLang="zh-CN" b="0" i="1" smtClean="0">
                                  <a:solidFill>
                                    <a:srgbClr val="4472C4">
                                      <a:lumMod val="50000"/>
                                    </a:srgbClr>
                                  </a:solidFill>
                                  <a:latin typeface="Cambria Math" panose="02040503050406030204" pitchFamily="18" charset="0"/>
                                </a:rPr>
                                <m:t>𝑖𝑛𝑡𝑒𝑟𝑓𝑎𝑐𝑒</m:t>
                              </m:r>
                            </m:sub>
                          </m:sSub>
                          <m:r>
                            <a:rPr lang="en-US" altLang="zh-CN" b="0" i="1" smtClean="0">
                              <a:solidFill>
                                <a:srgbClr val="4472C4">
                                  <a:lumMod val="50000"/>
                                </a:srgbClr>
                              </a:solidFill>
                              <a:latin typeface="Cambria Math" panose="02040503050406030204" pitchFamily="18" charset="0"/>
                            </a:rPr>
                            <m:t>𝐻</m:t>
                          </m:r>
                        </m:den>
                      </m:f>
                      <m:r>
                        <a:rPr lang="en-US" altLang="zh-CN" b="0" i="1" smtClean="0">
                          <a:solidFill>
                            <a:srgbClr val="4472C4">
                              <a:lumMod val="50000"/>
                            </a:srgbClr>
                          </a:solidFill>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sSub>
                            <m:sSubPr>
                              <m:ctrlPr>
                                <a:rPr lang="en-US" altLang="zh-CN" i="1">
                                  <a:solidFill>
                                    <a:srgbClr val="4472C4">
                                      <a:lumMod val="50000"/>
                                    </a:srgbClr>
                                  </a:solidFill>
                                  <a:latin typeface="Cambria Math" panose="02040503050406030204" pitchFamily="18" charset="0"/>
                                </a:rPr>
                              </m:ctrlPr>
                            </m:sSubPr>
                            <m:e>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𝐴</m:t>
                              </m:r>
                            </m:e>
                            <m:sub>
                              <m:r>
                                <a:rPr lang="en-US" altLang="zh-CN" i="1">
                                  <a:solidFill>
                                    <a:srgbClr val="4472C4">
                                      <a:lumMod val="50000"/>
                                    </a:srgbClr>
                                  </a:solidFill>
                                  <a:latin typeface="Cambria Math" panose="02040503050406030204" pitchFamily="18" charset="0"/>
                                </a:rPr>
                                <m:t>𝑇𝑜𝑙𝑢𝑒𝑛𝑒</m:t>
                              </m:r>
                            </m:sub>
                          </m:sSub>
                          <m:r>
                            <a:rPr lang="en-US" altLang="zh-CN" i="1">
                              <a:solidFill>
                                <a:srgbClr val="4472C4">
                                  <a:lumMod val="50000"/>
                                </a:srgbClr>
                              </a:solidFill>
                              <a:latin typeface="Cambria Math" panose="02040503050406030204" pitchFamily="18" charset="0"/>
                            </a:rPr>
                            <m:t> </m:t>
                          </m:r>
                        </m:num>
                        <m:den>
                          <m:r>
                            <a:rPr lang="en-US" altLang="zh-CN" b="0" i="1" smtClean="0">
                              <a:solidFill>
                                <a:srgbClr val="4472C4">
                                  <a:lumMod val="50000"/>
                                </a:srgbClr>
                              </a:solidFill>
                              <a:latin typeface="Cambria Math" panose="02040503050406030204" pitchFamily="18" charset="0"/>
                            </a:rPr>
                            <m:t>𝑑</m:t>
                          </m:r>
                          <m:r>
                            <a:rPr lang="en-US" altLang="zh-CN" i="1">
                              <a:solidFill>
                                <a:srgbClr val="4472C4">
                                  <a:lumMod val="50000"/>
                                </a:srgbClr>
                              </a:solidFill>
                              <a:latin typeface="Cambria Math" panose="02040503050406030204" pitchFamily="18" charset="0"/>
                            </a:rPr>
                            <m:t>𝑡</m:t>
                          </m:r>
                        </m:den>
                      </m:f>
                      <m:r>
                        <a:rPr lang="en-US" i="1">
                          <a:latin typeface="Cambria Math" panose="02040503050406030204" pitchFamily="18" charset="0"/>
                        </a:rPr>
                        <m:t>×</m:t>
                      </m:r>
                      <m:f>
                        <m:fPr>
                          <m:ctrlPr>
                            <a:rPr lang="en-US" altLang="zh-CN" i="1">
                              <a:solidFill>
                                <a:srgbClr val="4472C4">
                                  <a:lumMod val="50000"/>
                                </a:srgbClr>
                              </a:solidFill>
                              <a:latin typeface="Cambria Math" panose="02040503050406030204" pitchFamily="18" charset="0"/>
                            </a:rPr>
                          </m:ctrlPr>
                        </m:fPr>
                        <m:num>
                          <m:r>
                            <a:rPr lang="en-US" altLang="zh-CN" i="1">
                              <a:solidFill>
                                <a:srgbClr val="4472C4">
                                  <a:lumMod val="50000"/>
                                </a:srgbClr>
                              </a:solidFill>
                              <a:latin typeface="Cambria Math" panose="02040503050406030204" pitchFamily="18" charset="0"/>
                            </a:rPr>
                            <m:t>1</m:t>
                          </m:r>
                        </m:num>
                        <m:den>
                          <m:sSub>
                            <m:sSubPr>
                              <m:ctrlPr>
                                <a:rPr lang="en-US" altLang="zh-CN" i="1">
                                  <a:solidFill>
                                    <a:srgbClr val="4472C4">
                                      <a:lumMod val="50000"/>
                                    </a:srgbClr>
                                  </a:solidFill>
                                  <a:latin typeface="Cambria Math" panose="02040503050406030204" pitchFamily="18" charset="0"/>
                                </a:rPr>
                              </m:ctrlPr>
                            </m:sSubPr>
                            <m:e>
                              <m:r>
                                <a:rPr lang="en-US" altLang="zh-CN" i="1">
                                  <a:solidFill>
                                    <a:srgbClr val="4472C4">
                                      <a:lumMod val="50000"/>
                                    </a:srgbClr>
                                  </a:solidFill>
                                  <a:latin typeface="Cambria Math" panose="02040503050406030204" pitchFamily="18" charset="0"/>
                                </a:rPr>
                                <m:t>𝐿</m:t>
                              </m:r>
                            </m:e>
                            <m:sub>
                              <m:r>
                                <a:rPr lang="en-US" altLang="zh-CN" i="1">
                                  <a:solidFill>
                                    <a:srgbClr val="4472C4">
                                      <a:lumMod val="50000"/>
                                    </a:srgbClr>
                                  </a:solidFill>
                                  <a:latin typeface="Cambria Math" panose="02040503050406030204" pitchFamily="18" charset="0"/>
                                </a:rPr>
                                <m:t>𝑖𝑛𝑡𝑒𝑟𝑓𝑎𝑐𝑒</m:t>
                              </m:r>
                            </m:sub>
                          </m:sSub>
                        </m:den>
                      </m:f>
                    </m:oMath>
                  </m:oMathPara>
                </a14:m>
                <a:endParaRPr lang="en-US" dirty="0"/>
              </a:p>
            </p:txBody>
          </p:sp>
        </mc:Choice>
        <mc:Fallback xmlns="">
          <p:sp>
            <p:nvSpPr>
              <p:cNvPr id="8" name="Rectangle 7">
                <a:extLst>
                  <a:ext uri="{FF2B5EF4-FFF2-40B4-BE49-F238E27FC236}">
                    <a16:creationId xmlns:a16="http://schemas.microsoft.com/office/drawing/2014/main" id="{4C3EF4E0-C32F-4051-A406-3443BE03BECE}"/>
                  </a:ext>
                </a:extLst>
              </p:cNvPr>
              <p:cNvSpPr>
                <a:spLocks noRot="1" noChangeAspect="1" noMove="1" noResize="1" noEditPoints="1" noAdjustHandles="1" noChangeArrowheads="1" noChangeShapeType="1" noTextEdit="1"/>
              </p:cNvSpPr>
              <p:nvPr/>
            </p:nvSpPr>
            <p:spPr>
              <a:xfrm>
                <a:off x="547218" y="1136847"/>
                <a:ext cx="9575635" cy="696344"/>
              </a:xfrm>
              <a:prstGeom prst="rect">
                <a:avLst/>
              </a:prstGeom>
              <a:blipFill>
                <a:blip r:embed="rId4"/>
                <a:stretch>
                  <a:fillRect/>
                </a:stretch>
              </a:blipFill>
            </p:spPr>
            <p:txBody>
              <a:bodyPr/>
              <a:lstStyle/>
              <a:p>
                <a:r>
                  <a:rPr lang="en-US">
                    <a:noFill/>
                  </a:rPr>
                  <a:t> </a:t>
                </a:r>
              </a:p>
            </p:txBody>
          </p:sp>
        </mc:Fallback>
      </mc:AlternateContent>
      <p:sp>
        <p:nvSpPr>
          <p:cNvPr id="3" name="Rectangle 1">
            <a:extLst>
              <a:ext uri="{FF2B5EF4-FFF2-40B4-BE49-F238E27FC236}">
                <a16:creationId xmlns:a16="http://schemas.microsoft.com/office/drawing/2014/main" id="{50DEA1E1-4271-B440-5F36-CE8B402D71B7}"/>
              </a:ext>
            </a:extLst>
          </p:cNvPr>
          <p:cNvSpPr>
            <a:spLocks noChangeArrowheads="1"/>
          </p:cNvSpPr>
          <p:nvPr/>
        </p:nvSpPr>
        <p:spPr bwMode="auto">
          <a:xfrm>
            <a:off x="6527938" y="3603199"/>
            <a:ext cx="489987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Bacteria degraded dissolved toluene, thereby accelerating toluene dissolution and leading to increased </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toluene </a:t>
            </a: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flux</a:t>
            </a:r>
            <a:r>
              <a:rPr kumimoji="0" lang="en-US"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through the interface</a:t>
            </a:r>
            <a:r>
              <a:rPr kumimoji="0" lang="zh-CN" altLang="zh-CN"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p:txBody>
      </p:sp>
      <p:pic>
        <p:nvPicPr>
          <p:cNvPr id="10" name="Picture 2">
            <a:extLst>
              <a:ext uri="{FF2B5EF4-FFF2-40B4-BE49-F238E27FC236}">
                <a16:creationId xmlns:a16="http://schemas.microsoft.com/office/drawing/2014/main" id="{160EB840-DC0E-4469-9018-AC061B13C1A3}"/>
              </a:ext>
            </a:extLst>
          </p:cNvPr>
          <p:cNvPicPr>
            <a:picLocks noChangeAspect="1"/>
          </p:cNvPicPr>
          <p:nvPr/>
        </p:nvPicPr>
        <p:blipFill>
          <a:blip r:embed="rId5"/>
          <a:stretch>
            <a:fillRect/>
          </a:stretch>
        </p:blipFill>
        <p:spPr>
          <a:xfrm>
            <a:off x="328281" y="1902408"/>
            <a:ext cx="6199657" cy="4649743"/>
          </a:xfrm>
          <a:prstGeom prst="rect">
            <a:avLst/>
          </a:prstGeom>
        </p:spPr>
      </p:pic>
    </p:spTree>
    <p:extLst>
      <p:ext uri="{BB962C8B-B14F-4D97-AF65-F5344CB8AC3E}">
        <p14:creationId xmlns:p14="http://schemas.microsoft.com/office/powerpoint/2010/main" val="2998037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 name="Chart 44">
            <a:extLst>
              <a:ext uri="{FF2B5EF4-FFF2-40B4-BE49-F238E27FC236}">
                <a16:creationId xmlns:a16="http://schemas.microsoft.com/office/drawing/2014/main" id="{BD564893-34FC-4A23-B247-80B008B9F0E2}"/>
              </a:ext>
            </a:extLst>
          </p:cNvPr>
          <p:cNvGraphicFramePr>
            <a:graphicFrameLocks/>
          </p:cNvGraphicFramePr>
          <p:nvPr>
            <p:extLst>
              <p:ext uri="{D42A27DB-BD31-4B8C-83A1-F6EECF244321}">
                <p14:modId xmlns:p14="http://schemas.microsoft.com/office/powerpoint/2010/main" val="1112695582"/>
              </p:ext>
            </p:extLst>
          </p:nvPr>
        </p:nvGraphicFramePr>
        <p:xfrm>
          <a:off x="1436035" y="1265613"/>
          <a:ext cx="4343400" cy="319614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6" name="Chart 45">
            <a:extLst>
              <a:ext uri="{FF2B5EF4-FFF2-40B4-BE49-F238E27FC236}">
                <a16:creationId xmlns:a16="http://schemas.microsoft.com/office/drawing/2014/main" id="{11B7D82D-9086-4534-AFEE-D378067C27A3}"/>
              </a:ext>
            </a:extLst>
          </p:cNvPr>
          <p:cNvGraphicFramePr>
            <a:graphicFrameLocks/>
          </p:cNvGraphicFramePr>
          <p:nvPr>
            <p:extLst>
              <p:ext uri="{D42A27DB-BD31-4B8C-83A1-F6EECF244321}">
                <p14:modId xmlns:p14="http://schemas.microsoft.com/office/powerpoint/2010/main" val="3080007959"/>
              </p:ext>
            </p:extLst>
          </p:nvPr>
        </p:nvGraphicFramePr>
        <p:xfrm>
          <a:off x="5779433" y="1255101"/>
          <a:ext cx="4443135" cy="3207217"/>
        </p:xfrm>
        <a:graphic>
          <a:graphicData uri="http://schemas.openxmlformats.org/drawingml/2006/chart">
            <c:chart xmlns:c="http://schemas.openxmlformats.org/drawingml/2006/chart" xmlns:r="http://schemas.openxmlformats.org/officeDocument/2006/relationships" r:id="rId3"/>
          </a:graphicData>
        </a:graphic>
      </p:graphicFrame>
      <p:cxnSp>
        <p:nvCxnSpPr>
          <p:cNvPr id="39" name="Straight Arrow Connector 38">
            <a:extLst>
              <a:ext uri="{FF2B5EF4-FFF2-40B4-BE49-F238E27FC236}">
                <a16:creationId xmlns:a16="http://schemas.microsoft.com/office/drawing/2014/main" id="{CBEA881E-9205-413D-BAFB-4BB2D850D17D}"/>
              </a:ext>
            </a:extLst>
          </p:cNvPr>
          <p:cNvCxnSpPr>
            <a:cxnSpLocks/>
          </p:cNvCxnSpPr>
          <p:nvPr/>
        </p:nvCxnSpPr>
        <p:spPr>
          <a:xfrm flipH="1" flipV="1">
            <a:off x="3434783" y="1652674"/>
            <a:ext cx="365692" cy="345378"/>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FD677C5C-664F-4B19-A9DC-03DA2228BF16}"/>
              </a:ext>
            </a:extLst>
          </p:cNvPr>
          <p:cNvSpPr txBox="1"/>
          <p:nvPr/>
        </p:nvSpPr>
        <p:spPr>
          <a:xfrm>
            <a:off x="3475773" y="1989014"/>
            <a:ext cx="1444353" cy="52322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0.1 M NaCl</a:t>
            </a:r>
          </a:p>
          <a:p>
            <a:r>
              <a:rPr lang="el-GR" sz="1400" i="1" dirty="0">
                <a:latin typeface="Times New Roman" panose="02020603050405020304" pitchFamily="18" charset="0"/>
                <a:cs typeface="Times New Roman" panose="02020603050405020304" pitchFamily="18" charset="0"/>
              </a:rPr>
              <a:t>σ</a:t>
            </a:r>
            <a:r>
              <a:rPr lang="en-US" sz="1400" i="1"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1.1 S m</a:t>
            </a:r>
            <a:r>
              <a:rPr lang="en-US" sz="1400" baseline="30000" dirty="0">
                <a:latin typeface="Times New Roman" panose="02020603050405020304" pitchFamily="18" charset="0"/>
                <a:cs typeface="Times New Roman" panose="02020603050405020304" pitchFamily="18" charset="0"/>
              </a:rPr>
              <a:t>-1</a:t>
            </a:r>
          </a:p>
        </p:txBody>
      </p:sp>
      <p:cxnSp>
        <p:nvCxnSpPr>
          <p:cNvPr id="41" name="Straight Arrow Connector 40">
            <a:extLst>
              <a:ext uri="{FF2B5EF4-FFF2-40B4-BE49-F238E27FC236}">
                <a16:creationId xmlns:a16="http://schemas.microsoft.com/office/drawing/2014/main" id="{4B10FE48-B45E-4329-832A-B7A5BD91A03B}"/>
              </a:ext>
            </a:extLst>
          </p:cNvPr>
          <p:cNvCxnSpPr>
            <a:cxnSpLocks/>
            <a:stCxn id="42" idx="1"/>
          </p:cNvCxnSpPr>
          <p:nvPr/>
        </p:nvCxnSpPr>
        <p:spPr>
          <a:xfrm flipH="1">
            <a:off x="3278378" y="3166921"/>
            <a:ext cx="239900" cy="539082"/>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D02C6641-B3FE-4467-B3E0-913A7E25BFDA}"/>
              </a:ext>
            </a:extLst>
          </p:cNvPr>
          <p:cNvSpPr txBox="1"/>
          <p:nvPr/>
        </p:nvSpPr>
        <p:spPr>
          <a:xfrm>
            <a:off x="3518278" y="2905311"/>
            <a:ext cx="1444353" cy="52322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0.001 M NaCl</a:t>
            </a:r>
          </a:p>
          <a:p>
            <a:r>
              <a:rPr lang="el-GR" sz="1400" i="1" dirty="0">
                <a:latin typeface="Times New Roman" panose="02020603050405020304" pitchFamily="18" charset="0"/>
                <a:cs typeface="Times New Roman" panose="02020603050405020304" pitchFamily="18" charset="0"/>
              </a:rPr>
              <a:t>σ</a:t>
            </a:r>
            <a:r>
              <a:rPr lang="en-US" sz="1400" i="1"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0.013 S m</a:t>
            </a:r>
            <a:r>
              <a:rPr lang="en-US" sz="1400" baseline="30000" dirty="0">
                <a:latin typeface="Times New Roman" panose="02020603050405020304" pitchFamily="18" charset="0"/>
                <a:cs typeface="Times New Roman" panose="02020603050405020304" pitchFamily="18" charset="0"/>
              </a:rPr>
              <a:t>-1</a:t>
            </a:r>
          </a:p>
        </p:txBody>
      </p:sp>
      <p:grpSp>
        <p:nvGrpSpPr>
          <p:cNvPr id="60" name="Group 59">
            <a:extLst>
              <a:ext uri="{FF2B5EF4-FFF2-40B4-BE49-F238E27FC236}">
                <a16:creationId xmlns:a16="http://schemas.microsoft.com/office/drawing/2014/main" id="{23279D06-DD79-4533-8F6E-3C86D5DA0D37}"/>
              </a:ext>
            </a:extLst>
          </p:cNvPr>
          <p:cNvGrpSpPr/>
          <p:nvPr/>
        </p:nvGrpSpPr>
        <p:grpSpPr>
          <a:xfrm>
            <a:off x="6411350" y="3793624"/>
            <a:ext cx="3662466" cy="307777"/>
            <a:chOff x="2230056" y="2733279"/>
            <a:chExt cx="3662466" cy="307777"/>
          </a:xfrm>
        </p:grpSpPr>
        <p:sp>
          <p:nvSpPr>
            <p:cNvPr id="61" name="TextBox 60">
              <a:extLst>
                <a:ext uri="{FF2B5EF4-FFF2-40B4-BE49-F238E27FC236}">
                  <a16:creationId xmlns:a16="http://schemas.microsoft.com/office/drawing/2014/main" id="{456714F1-112D-4D25-97EF-482216EB0A4C}"/>
                </a:ext>
              </a:extLst>
            </p:cNvPr>
            <p:cNvSpPr txBox="1"/>
            <p:nvPr/>
          </p:nvSpPr>
          <p:spPr>
            <a:xfrm>
              <a:off x="4180350"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2</a:t>
              </a:r>
            </a:p>
          </p:txBody>
        </p:sp>
        <p:sp>
          <p:nvSpPr>
            <p:cNvPr id="62" name="TextBox 61">
              <a:extLst>
                <a:ext uri="{FF2B5EF4-FFF2-40B4-BE49-F238E27FC236}">
                  <a16:creationId xmlns:a16="http://schemas.microsoft.com/office/drawing/2014/main" id="{2EBCD554-3224-44CE-9E3A-A97F63543EAB}"/>
                </a:ext>
              </a:extLst>
            </p:cNvPr>
            <p:cNvSpPr txBox="1"/>
            <p:nvPr/>
          </p:nvSpPr>
          <p:spPr>
            <a:xfrm>
              <a:off x="4849523"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3</a:t>
              </a:r>
            </a:p>
          </p:txBody>
        </p:sp>
        <p:sp>
          <p:nvSpPr>
            <p:cNvPr id="63" name="TextBox 62">
              <a:extLst>
                <a:ext uri="{FF2B5EF4-FFF2-40B4-BE49-F238E27FC236}">
                  <a16:creationId xmlns:a16="http://schemas.microsoft.com/office/drawing/2014/main" id="{63054965-4364-46DE-ABC2-8153C4EB20E3}"/>
                </a:ext>
              </a:extLst>
            </p:cNvPr>
            <p:cNvSpPr txBox="1"/>
            <p:nvPr/>
          </p:nvSpPr>
          <p:spPr>
            <a:xfrm>
              <a:off x="351012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64" name="TextBox 63">
              <a:extLst>
                <a:ext uri="{FF2B5EF4-FFF2-40B4-BE49-F238E27FC236}">
                  <a16:creationId xmlns:a16="http://schemas.microsoft.com/office/drawing/2014/main" id="{BA361C9A-46FA-470F-A29E-5797D7122C4B}"/>
                </a:ext>
              </a:extLst>
            </p:cNvPr>
            <p:cNvSpPr txBox="1"/>
            <p:nvPr/>
          </p:nvSpPr>
          <p:spPr>
            <a:xfrm>
              <a:off x="2861973" y="2733279"/>
              <a:ext cx="5700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0</a:t>
              </a:r>
            </a:p>
          </p:txBody>
        </p:sp>
        <p:sp>
          <p:nvSpPr>
            <p:cNvPr id="65" name="TextBox 64">
              <a:extLst>
                <a:ext uri="{FF2B5EF4-FFF2-40B4-BE49-F238E27FC236}">
                  <a16:creationId xmlns:a16="http://schemas.microsoft.com/office/drawing/2014/main" id="{399665B3-1FB1-419D-B718-BFF0FFAC4877}"/>
                </a:ext>
              </a:extLst>
            </p:cNvPr>
            <p:cNvSpPr txBox="1"/>
            <p:nvPr/>
          </p:nvSpPr>
          <p:spPr>
            <a:xfrm>
              <a:off x="223005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66" name="TextBox 65">
              <a:extLst>
                <a:ext uri="{FF2B5EF4-FFF2-40B4-BE49-F238E27FC236}">
                  <a16:creationId xmlns:a16="http://schemas.microsoft.com/office/drawing/2014/main" id="{5EA14276-9331-4CE9-A2DC-F3E9709505A3}"/>
                </a:ext>
              </a:extLst>
            </p:cNvPr>
            <p:cNvSpPr txBox="1"/>
            <p:nvPr/>
          </p:nvSpPr>
          <p:spPr>
            <a:xfrm>
              <a:off x="5467067"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4</a:t>
              </a:r>
            </a:p>
          </p:txBody>
        </p:sp>
      </p:grpSp>
      <p:grpSp>
        <p:nvGrpSpPr>
          <p:cNvPr id="67" name="Group 66">
            <a:extLst>
              <a:ext uri="{FF2B5EF4-FFF2-40B4-BE49-F238E27FC236}">
                <a16:creationId xmlns:a16="http://schemas.microsoft.com/office/drawing/2014/main" id="{C09479FB-ED1A-46CB-A6C7-1DD338CA9A5E}"/>
              </a:ext>
            </a:extLst>
          </p:cNvPr>
          <p:cNvGrpSpPr/>
          <p:nvPr/>
        </p:nvGrpSpPr>
        <p:grpSpPr>
          <a:xfrm>
            <a:off x="2020923" y="3774774"/>
            <a:ext cx="3662466" cy="307777"/>
            <a:chOff x="2230056" y="2733279"/>
            <a:chExt cx="3662466" cy="307777"/>
          </a:xfrm>
        </p:grpSpPr>
        <p:sp>
          <p:nvSpPr>
            <p:cNvPr id="68" name="TextBox 67">
              <a:extLst>
                <a:ext uri="{FF2B5EF4-FFF2-40B4-BE49-F238E27FC236}">
                  <a16:creationId xmlns:a16="http://schemas.microsoft.com/office/drawing/2014/main" id="{EC61B6B4-9022-4B9A-9491-15DA60A1BD46}"/>
                </a:ext>
              </a:extLst>
            </p:cNvPr>
            <p:cNvSpPr txBox="1"/>
            <p:nvPr/>
          </p:nvSpPr>
          <p:spPr>
            <a:xfrm>
              <a:off x="4180350"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2</a:t>
              </a:r>
            </a:p>
          </p:txBody>
        </p:sp>
        <p:sp>
          <p:nvSpPr>
            <p:cNvPr id="69" name="TextBox 68">
              <a:extLst>
                <a:ext uri="{FF2B5EF4-FFF2-40B4-BE49-F238E27FC236}">
                  <a16:creationId xmlns:a16="http://schemas.microsoft.com/office/drawing/2014/main" id="{918D6A80-6BC0-48E6-A78B-C7A75ACDFFE5}"/>
                </a:ext>
              </a:extLst>
            </p:cNvPr>
            <p:cNvSpPr txBox="1"/>
            <p:nvPr/>
          </p:nvSpPr>
          <p:spPr>
            <a:xfrm>
              <a:off x="4849523"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3</a:t>
              </a:r>
            </a:p>
          </p:txBody>
        </p:sp>
        <p:sp>
          <p:nvSpPr>
            <p:cNvPr id="70" name="TextBox 69">
              <a:extLst>
                <a:ext uri="{FF2B5EF4-FFF2-40B4-BE49-F238E27FC236}">
                  <a16:creationId xmlns:a16="http://schemas.microsoft.com/office/drawing/2014/main" id="{E4B26C98-E644-4330-A47E-B9C109AB2990}"/>
                </a:ext>
              </a:extLst>
            </p:cNvPr>
            <p:cNvSpPr txBox="1"/>
            <p:nvPr/>
          </p:nvSpPr>
          <p:spPr>
            <a:xfrm>
              <a:off x="351012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71" name="TextBox 70">
              <a:extLst>
                <a:ext uri="{FF2B5EF4-FFF2-40B4-BE49-F238E27FC236}">
                  <a16:creationId xmlns:a16="http://schemas.microsoft.com/office/drawing/2014/main" id="{DD4C36BB-4CAA-4BDE-9876-F72CD2F09488}"/>
                </a:ext>
              </a:extLst>
            </p:cNvPr>
            <p:cNvSpPr txBox="1"/>
            <p:nvPr/>
          </p:nvSpPr>
          <p:spPr>
            <a:xfrm>
              <a:off x="2861973" y="2733279"/>
              <a:ext cx="5700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0</a:t>
              </a:r>
            </a:p>
          </p:txBody>
        </p:sp>
        <p:sp>
          <p:nvSpPr>
            <p:cNvPr id="72" name="TextBox 71">
              <a:extLst>
                <a:ext uri="{FF2B5EF4-FFF2-40B4-BE49-F238E27FC236}">
                  <a16:creationId xmlns:a16="http://schemas.microsoft.com/office/drawing/2014/main" id="{92B7A1B2-06C5-4F19-AEE1-EF5CD4EEB02B}"/>
                </a:ext>
              </a:extLst>
            </p:cNvPr>
            <p:cNvSpPr txBox="1"/>
            <p:nvPr/>
          </p:nvSpPr>
          <p:spPr>
            <a:xfrm>
              <a:off x="2230056" y="2733279"/>
              <a:ext cx="78310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-1</a:t>
              </a:r>
            </a:p>
          </p:txBody>
        </p:sp>
        <p:sp>
          <p:nvSpPr>
            <p:cNvPr id="73" name="TextBox 72">
              <a:extLst>
                <a:ext uri="{FF2B5EF4-FFF2-40B4-BE49-F238E27FC236}">
                  <a16:creationId xmlns:a16="http://schemas.microsoft.com/office/drawing/2014/main" id="{FDADE3F3-B04B-4670-A0CF-48EF345961E0}"/>
                </a:ext>
              </a:extLst>
            </p:cNvPr>
            <p:cNvSpPr txBox="1"/>
            <p:nvPr/>
          </p:nvSpPr>
          <p:spPr>
            <a:xfrm>
              <a:off x="5467067" y="2733279"/>
              <a:ext cx="42545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10</a:t>
              </a:r>
              <a:r>
                <a:rPr lang="en-US" sz="1400" baseline="30000" dirty="0">
                  <a:latin typeface="Times New Roman" panose="02020603050405020304" pitchFamily="18" charset="0"/>
                  <a:cs typeface="Times New Roman" panose="02020603050405020304" pitchFamily="18" charset="0"/>
                </a:rPr>
                <a:t>4</a:t>
              </a:r>
            </a:p>
          </p:txBody>
        </p:sp>
      </p:grpSp>
    </p:spTree>
    <p:extLst>
      <p:ext uri="{BB962C8B-B14F-4D97-AF65-F5344CB8AC3E}">
        <p14:creationId xmlns:p14="http://schemas.microsoft.com/office/powerpoint/2010/main" val="752447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14">
            <a:extLst>
              <a:ext uri="{FF2B5EF4-FFF2-40B4-BE49-F238E27FC236}">
                <a16:creationId xmlns:a16="http://schemas.microsoft.com/office/drawing/2014/main" id="{CEB742A3-E0BD-4182-896A-5C12E84F23F0}"/>
              </a:ext>
            </a:extLst>
          </p:cNvPr>
          <p:cNvSpPr txBox="1"/>
          <p:nvPr/>
        </p:nvSpPr>
        <p:spPr>
          <a:xfrm>
            <a:off x="117704" y="224207"/>
            <a:ext cx="10903673" cy="584775"/>
          </a:xfrm>
          <a:prstGeom prst="rect">
            <a:avLst/>
          </a:prstGeom>
          <a:noFill/>
        </p:spPr>
        <p:txBody>
          <a:bodyPr wrap="square" rtlCol="0">
            <a:spAutoFit/>
          </a:bodyPr>
          <a:lstStyle/>
          <a:p>
            <a:pPr lvl="0">
              <a:defRPr/>
            </a:pPr>
            <a:r>
              <a:rPr lang="en-US" altLang="zh-CN" sz="3200" dirty="0">
                <a:solidFill>
                  <a:srgbClr val="4472C4">
                    <a:lumMod val="50000"/>
                  </a:srgbClr>
                </a:solidFill>
                <a:latin typeface="Times New Roman" panose="02020603050405020304" pitchFamily="18" charset="0"/>
              </a:rPr>
              <a:t>Biodegradation in porous media (2D process)</a:t>
            </a:r>
          </a:p>
        </p:txBody>
      </p:sp>
      <p:cxnSp>
        <p:nvCxnSpPr>
          <p:cNvPr id="4" name="直接连接符 9">
            <a:extLst>
              <a:ext uri="{FF2B5EF4-FFF2-40B4-BE49-F238E27FC236}">
                <a16:creationId xmlns:a16="http://schemas.microsoft.com/office/drawing/2014/main" id="{32C62466-A848-4AE0-9385-1495ED9DF9B1}"/>
              </a:ext>
            </a:extLst>
          </p:cNvPr>
          <p:cNvCxnSpPr>
            <a:cxnSpLocks/>
          </p:cNvCxnSpPr>
          <p:nvPr/>
        </p:nvCxnSpPr>
        <p:spPr>
          <a:xfrm>
            <a:off x="0" y="934278"/>
            <a:ext cx="12192000" cy="0"/>
          </a:xfrm>
          <a:prstGeom prst="line">
            <a:avLst/>
          </a:prstGeom>
          <a:ln w="38100">
            <a:solidFill>
              <a:srgbClr val="C3693B"/>
            </a:solidFill>
          </a:ln>
        </p:spPr>
        <p:style>
          <a:lnRef idx="1">
            <a:schemeClr val="accent1"/>
          </a:lnRef>
          <a:fillRef idx="0">
            <a:schemeClr val="accent1"/>
          </a:fillRef>
          <a:effectRef idx="0">
            <a:schemeClr val="accent1"/>
          </a:effectRef>
          <a:fontRef idx="minor">
            <a:schemeClr val="tx1"/>
          </a:fontRef>
        </p:style>
      </p:cxnSp>
      <p:grpSp>
        <p:nvGrpSpPr>
          <p:cNvPr id="47" name="组合 46">
            <a:extLst>
              <a:ext uri="{FF2B5EF4-FFF2-40B4-BE49-F238E27FC236}">
                <a16:creationId xmlns:a16="http://schemas.microsoft.com/office/drawing/2014/main" id="{10621235-8546-406D-A807-FACCB7D6C65A}"/>
              </a:ext>
            </a:extLst>
          </p:cNvPr>
          <p:cNvGrpSpPr/>
          <p:nvPr/>
        </p:nvGrpSpPr>
        <p:grpSpPr>
          <a:xfrm>
            <a:off x="537029" y="1572235"/>
            <a:ext cx="5661517" cy="3229559"/>
            <a:chOff x="-105367" y="1002610"/>
            <a:chExt cx="5661517" cy="3229559"/>
          </a:xfrm>
        </p:grpSpPr>
        <p:pic>
          <p:nvPicPr>
            <p:cNvPr id="8" name="图片 7">
              <a:extLst>
                <a:ext uri="{FF2B5EF4-FFF2-40B4-BE49-F238E27FC236}">
                  <a16:creationId xmlns:a16="http://schemas.microsoft.com/office/drawing/2014/main" id="{14A8D5C4-DBF1-4BB0-83D5-70A48499DFE4}"/>
                </a:ext>
              </a:extLst>
            </p:cNvPr>
            <p:cNvPicPr>
              <a:picLocks noChangeAspect="1"/>
            </p:cNvPicPr>
            <p:nvPr/>
          </p:nvPicPr>
          <p:blipFill rotWithShape="1">
            <a:blip r:embed="rId3"/>
            <a:srcRect l="888"/>
            <a:stretch/>
          </p:blipFill>
          <p:spPr>
            <a:xfrm>
              <a:off x="1202883" y="1603669"/>
              <a:ext cx="3335757" cy="2002171"/>
            </a:xfrm>
            <a:prstGeom prst="rect">
              <a:avLst/>
            </a:prstGeom>
          </p:spPr>
        </p:pic>
        <p:sp>
          <p:nvSpPr>
            <p:cNvPr id="9" name="文本框 8">
              <a:extLst>
                <a:ext uri="{FF2B5EF4-FFF2-40B4-BE49-F238E27FC236}">
                  <a16:creationId xmlns:a16="http://schemas.microsoft.com/office/drawing/2014/main" id="{FACD6532-A78D-49D5-8829-B438CFBC14B1}"/>
                </a:ext>
              </a:extLst>
            </p:cNvPr>
            <p:cNvSpPr txBox="1"/>
            <p:nvPr/>
          </p:nvSpPr>
          <p:spPr>
            <a:xfrm>
              <a:off x="4637654" y="2959450"/>
              <a:ext cx="918496" cy="338554"/>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Toluene</a:t>
              </a:r>
              <a:endParaRPr lang="en-US" sz="1600"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9AC81B17-5D23-4611-B4FE-41804FDB4EA4}"/>
                </a:ext>
              </a:extLst>
            </p:cNvPr>
            <p:cNvSpPr txBox="1"/>
            <p:nvPr/>
          </p:nvSpPr>
          <p:spPr>
            <a:xfrm>
              <a:off x="3486966" y="3660808"/>
              <a:ext cx="1903944" cy="338554"/>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Culture media + RW</a:t>
              </a:r>
              <a:endParaRPr lang="en-US" sz="1600" dirty="0">
                <a:latin typeface="Times New Roman" panose="02020603050405020304" pitchFamily="18" charset="0"/>
                <a:cs typeface="Times New Roman" panose="02020603050405020304" pitchFamily="18" charset="0"/>
              </a:endParaRPr>
            </a:p>
          </p:txBody>
        </p:sp>
        <p:cxnSp>
          <p:nvCxnSpPr>
            <p:cNvPr id="12" name="直接箭头连接符 11">
              <a:extLst>
                <a:ext uri="{FF2B5EF4-FFF2-40B4-BE49-F238E27FC236}">
                  <a16:creationId xmlns:a16="http://schemas.microsoft.com/office/drawing/2014/main" id="{021C8F1D-ECFA-41DB-802F-CF29C5CF06DF}"/>
                </a:ext>
              </a:extLst>
            </p:cNvPr>
            <p:cNvCxnSpPr>
              <a:cxnSpLocks/>
            </p:cNvCxnSpPr>
            <p:nvPr/>
          </p:nvCxnSpPr>
          <p:spPr>
            <a:xfrm flipH="1" flipV="1">
              <a:off x="3882647" y="2917393"/>
              <a:ext cx="842412" cy="218265"/>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id="{8EC4E3E7-5132-41AE-93B9-617A8D7E66BB}"/>
                </a:ext>
              </a:extLst>
            </p:cNvPr>
            <p:cNvCxnSpPr>
              <a:cxnSpLocks/>
            </p:cNvCxnSpPr>
            <p:nvPr/>
          </p:nvCxnSpPr>
          <p:spPr>
            <a:xfrm flipH="1" flipV="1">
              <a:off x="3688721" y="2962223"/>
              <a:ext cx="326241" cy="799778"/>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5" name="箭头: 右 14">
              <a:extLst>
                <a:ext uri="{FF2B5EF4-FFF2-40B4-BE49-F238E27FC236}">
                  <a16:creationId xmlns:a16="http://schemas.microsoft.com/office/drawing/2014/main" id="{E1FF5C0A-743E-46C5-BEE4-09A72B6CB20C}"/>
                </a:ext>
              </a:extLst>
            </p:cNvPr>
            <p:cNvSpPr/>
            <p:nvPr/>
          </p:nvSpPr>
          <p:spPr>
            <a:xfrm>
              <a:off x="190902" y="2489974"/>
              <a:ext cx="928739" cy="241335"/>
            </a:xfrm>
            <a:prstGeom prst="rightArrow">
              <a:avLst>
                <a:gd name="adj1" fmla="val 50000"/>
                <a:gd name="adj2" fmla="val 934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9" name="TextBox 334">
              <a:extLst>
                <a:ext uri="{FF2B5EF4-FFF2-40B4-BE49-F238E27FC236}">
                  <a16:creationId xmlns:a16="http://schemas.microsoft.com/office/drawing/2014/main" id="{BFF8E6D0-9550-4F16-88BA-F5C298E780DB}"/>
                </a:ext>
              </a:extLst>
            </p:cNvPr>
            <p:cNvSpPr txBox="1"/>
            <p:nvPr/>
          </p:nvSpPr>
          <p:spPr>
            <a:xfrm>
              <a:off x="1119641" y="1267925"/>
              <a:ext cx="658707"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C1</a:t>
              </a:r>
            </a:p>
          </p:txBody>
        </p:sp>
        <p:sp>
          <p:nvSpPr>
            <p:cNvPr id="20" name="TextBox 335">
              <a:extLst>
                <a:ext uri="{FF2B5EF4-FFF2-40B4-BE49-F238E27FC236}">
                  <a16:creationId xmlns:a16="http://schemas.microsoft.com/office/drawing/2014/main" id="{2D10B606-F728-45B5-9E65-747B40E42906}"/>
                </a:ext>
              </a:extLst>
            </p:cNvPr>
            <p:cNvSpPr txBox="1"/>
            <p:nvPr/>
          </p:nvSpPr>
          <p:spPr>
            <a:xfrm>
              <a:off x="4217694" y="1267925"/>
              <a:ext cx="520034"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C2</a:t>
              </a:r>
            </a:p>
          </p:txBody>
        </p:sp>
        <p:sp>
          <p:nvSpPr>
            <p:cNvPr id="22" name="TextBox 337">
              <a:extLst>
                <a:ext uri="{FF2B5EF4-FFF2-40B4-BE49-F238E27FC236}">
                  <a16:creationId xmlns:a16="http://schemas.microsoft.com/office/drawing/2014/main" id="{2C13D20C-FD19-4B4A-B586-3303B3D277C3}"/>
                </a:ext>
              </a:extLst>
            </p:cNvPr>
            <p:cNvSpPr txBox="1"/>
            <p:nvPr/>
          </p:nvSpPr>
          <p:spPr>
            <a:xfrm>
              <a:off x="2306257" y="3600813"/>
              <a:ext cx="4682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P2</a:t>
              </a:r>
            </a:p>
          </p:txBody>
        </p:sp>
        <p:sp>
          <p:nvSpPr>
            <p:cNvPr id="23" name="TextBox 338">
              <a:extLst>
                <a:ext uri="{FF2B5EF4-FFF2-40B4-BE49-F238E27FC236}">
                  <a16:creationId xmlns:a16="http://schemas.microsoft.com/office/drawing/2014/main" id="{318CE147-B7B7-4AAD-9D3F-FE00BACFFEBC}"/>
                </a:ext>
              </a:extLst>
            </p:cNvPr>
            <p:cNvSpPr txBox="1"/>
            <p:nvPr/>
          </p:nvSpPr>
          <p:spPr>
            <a:xfrm>
              <a:off x="1151748" y="1031185"/>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29" name="TextBox 336">
              <a:extLst>
                <a:ext uri="{FF2B5EF4-FFF2-40B4-BE49-F238E27FC236}">
                  <a16:creationId xmlns:a16="http://schemas.microsoft.com/office/drawing/2014/main" id="{0B982DEC-9F8F-42EB-87DF-BAC3C542E489}"/>
                </a:ext>
              </a:extLst>
            </p:cNvPr>
            <p:cNvSpPr txBox="1"/>
            <p:nvPr/>
          </p:nvSpPr>
          <p:spPr>
            <a:xfrm>
              <a:off x="2976212" y="3580359"/>
              <a:ext cx="52799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P2</a:t>
              </a:r>
            </a:p>
          </p:txBody>
        </p:sp>
        <p:sp>
          <p:nvSpPr>
            <p:cNvPr id="31" name="矩形 30">
              <a:extLst>
                <a:ext uri="{FF2B5EF4-FFF2-40B4-BE49-F238E27FC236}">
                  <a16:creationId xmlns:a16="http://schemas.microsoft.com/office/drawing/2014/main" id="{4BA04C3A-4E63-4DB6-A1F7-009A057840F5}"/>
                </a:ext>
              </a:extLst>
            </p:cNvPr>
            <p:cNvSpPr/>
            <p:nvPr/>
          </p:nvSpPr>
          <p:spPr>
            <a:xfrm>
              <a:off x="-105367" y="1952528"/>
              <a:ext cx="1441282" cy="584775"/>
            </a:xfrm>
            <a:prstGeom prst="rect">
              <a:avLst/>
            </a:prstGeom>
          </p:spPr>
          <p:txBody>
            <a:bodyPr wrap="square">
              <a:spAutoFit/>
            </a:bodyPr>
            <a:lstStyle/>
            <a:p>
              <a:pPr algn="ctr"/>
              <a:r>
                <a:rPr lang="en-US" sz="1600" dirty="0">
                  <a:latin typeface="Times New Roman" panose="02020603050405020304" pitchFamily="18" charset="0"/>
                  <a:cs typeface="Times New Roman" panose="02020603050405020304" pitchFamily="18" charset="0"/>
                </a:rPr>
                <a:t>Flow </a:t>
              </a:r>
            </a:p>
            <a:p>
              <a:pPr algn="ctr"/>
              <a:r>
                <a:rPr lang="en-US" sz="1600" dirty="0">
                  <a:latin typeface="Times New Roman" panose="02020603050405020304" pitchFamily="18" charset="0"/>
                  <a:cs typeface="Times New Roman" panose="02020603050405020304" pitchFamily="18" charset="0"/>
                </a:rPr>
                <a:t>(0.05 mL/h)</a:t>
              </a:r>
            </a:p>
          </p:txBody>
        </p:sp>
        <p:sp>
          <p:nvSpPr>
            <p:cNvPr id="37" name="TextBox 337">
              <a:extLst>
                <a:ext uri="{FF2B5EF4-FFF2-40B4-BE49-F238E27FC236}">
                  <a16:creationId xmlns:a16="http://schemas.microsoft.com/office/drawing/2014/main" id="{FBF2EDFE-E534-4080-BAAF-018D38A65AE0}"/>
                </a:ext>
              </a:extLst>
            </p:cNvPr>
            <p:cNvSpPr txBox="1"/>
            <p:nvPr/>
          </p:nvSpPr>
          <p:spPr>
            <a:xfrm>
              <a:off x="2325451" y="1267925"/>
              <a:ext cx="4682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P1</a:t>
              </a:r>
            </a:p>
          </p:txBody>
        </p:sp>
        <p:sp>
          <p:nvSpPr>
            <p:cNvPr id="39" name="TextBox 336">
              <a:extLst>
                <a:ext uri="{FF2B5EF4-FFF2-40B4-BE49-F238E27FC236}">
                  <a16:creationId xmlns:a16="http://schemas.microsoft.com/office/drawing/2014/main" id="{4C0E9806-0327-480B-B3BD-B1193AE7CEC2}"/>
                </a:ext>
              </a:extLst>
            </p:cNvPr>
            <p:cNvSpPr txBox="1"/>
            <p:nvPr/>
          </p:nvSpPr>
          <p:spPr>
            <a:xfrm>
              <a:off x="2995406" y="1267925"/>
              <a:ext cx="53696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P1</a:t>
              </a:r>
            </a:p>
          </p:txBody>
        </p:sp>
        <p:sp>
          <p:nvSpPr>
            <p:cNvPr id="41" name="TextBox 338">
              <a:extLst>
                <a:ext uri="{FF2B5EF4-FFF2-40B4-BE49-F238E27FC236}">
                  <a16:creationId xmlns:a16="http://schemas.microsoft.com/office/drawing/2014/main" id="{1E57D053-60E4-4AC3-A8DF-F108FC28F0E4}"/>
                </a:ext>
              </a:extLst>
            </p:cNvPr>
            <p:cNvSpPr txBox="1"/>
            <p:nvPr/>
          </p:nvSpPr>
          <p:spPr>
            <a:xfrm>
              <a:off x="2360884" y="1031185"/>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2" name="TextBox 338">
              <a:extLst>
                <a:ext uri="{FF2B5EF4-FFF2-40B4-BE49-F238E27FC236}">
                  <a16:creationId xmlns:a16="http://schemas.microsoft.com/office/drawing/2014/main" id="{706AA9AA-FB34-490F-8F83-3B0DD1614A37}"/>
                </a:ext>
              </a:extLst>
            </p:cNvPr>
            <p:cNvSpPr txBox="1"/>
            <p:nvPr/>
          </p:nvSpPr>
          <p:spPr>
            <a:xfrm>
              <a:off x="3043508" y="1002610"/>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4" name="TextBox 338">
              <a:extLst>
                <a:ext uri="{FF2B5EF4-FFF2-40B4-BE49-F238E27FC236}">
                  <a16:creationId xmlns:a16="http://schemas.microsoft.com/office/drawing/2014/main" id="{BB52BB25-49F4-4F05-8EBA-A1BCCE8872FC}"/>
                </a:ext>
              </a:extLst>
            </p:cNvPr>
            <p:cNvSpPr txBox="1"/>
            <p:nvPr/>
          </p:nvSpPr>
          <p:spPr>
            <a:xfrm>
              <a:off x="4307472" y="1002610"/>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5" name="TextBox 338">
              <a:extLst>
                <a:ext uri="{FF2B5EF4-FFF2-40B4-BE49-F238E27FC236}">
                  <a16:creationId xmlns:a16="http://schemas.microsoft.com/office/drawing/2014/main" id="{F7DE8AA6-050D-447B-8A86-7026F05EF591}"/>
                </a:ext>
              </a:extLst>
            </p:cNvPr>
            <p:cNvSpPr txBox="1"/>
            <p:nvPr/>
          </p:nvSpPr>
          <p:spPr>
            <a:xfrm>
              <a:off x="2382878" y="3862837"/>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sp>
          <p:nvSpPr>
            <p:cNvPr id="46" name="TextBox 338">
              <a:extLst>
                <a:ext uri="{FF2B5EF4-FFF2-40B4-BE49-F238E27FC236}">
                  <a16:creationId xmlns:a16="http://schemas.microsoft.com/office/drawing/2014/main" id="{54AD459C-BDEE-40AF-8630-C017F1644EAB}"/>
                </a:ext>
              </a:extLst>
            </p:cNvPr>
            <p:cNvSpPr txBox="1"/>
            <p:nvPr/>
          </p:nvSpPr>
          <p:spPr>
            <a:xfrm>
              <a:off x="3065502" y="3824737"/>
              <a:ext cx="2972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Times New Roman" panose="02020603050405020304" pitchFamily="18" charset="0"/>
                  <a:cs typeface="Times New Roman" panose="02020603050405020304" pitchFamily="18" charset="0"/>
                </a:rPr>
                <a:t>-</a:t>
              </a:r>
            </a:p>
          </p:txBody>
        </p:sp>
      </p:grpSp>
      <p:pic>
        <p:nvPicPr>
          <p:cNvPr id="38" name="Picture 2" descr="Accueil - Géosciences Rennes">
            <a:extLst>
              <a:ext uri="{FF2B5EF4-FFF2-40B4-BE49-F238E27FC236}">
                <a16:creationId xmlns:a16="http://schemas.microsoft.com/office/drawing/2014/main" id="{775165B2-DA46-44BE-AB43-71B1036341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01720" y="75019"/>
            <a:ext cx="1203096" cy="405105"/>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21">
            <a:extLst>
              <a:ext uri="{FF2B5EF4-FFF2-40B4-BE49-F238E27FC236}">
                <a16:creationId xmlns:a16="http://schemas.microsoft.com/office/drawing/2014/main" id="{3A269118-4263-4BDD-967B-98357FBBA702}"/>
              </a:ext>
            </a:extLst>
          </p:cNvPr>
          <p:cNvSpPr txBox="1"/>
          <p:nvPr/>
        </p:nvSpPr>
        <p:spPr>
          <a:xfrm>
            <a:off x="10297529" y="481586"/>
            <a:ext cx="1894471" cy="461665"/>
          </a:xfrm>
          <a:prstGeom prst="rect">
            <a:avLst/>
          </a:prstGeom>
          <a:noFill/>
        </p:spPr>
        <p:txBody>
          <a:bodyPr wrap="square" rtlCol="0">
            <a:spAutoFit/>
          </a:bodyPr>
          <a:lstStyle/>
          <a:p>
            <a:pPr algn="r"/>
            <a:r>
              <a:rPr lang="en-US" sz="1200" dirty="0">
                <a:latin typeface="Times New Roman" panose="02020603050405020304" pitchFamily="18" charset="0"/>
                <a:cs typeface="Times New Roman" panose="02020603050405020304" pitchFamily="18" charset="0"/>
              </a:rPr>
              <a:t>Shuo Yang</a:t>
            </a:r>
          </a:p>
          <a:p>
            <a:pPr algn="r"/>
            <a:r>
              <a:rPr lang="en-US" sz="1200" u="sng" dirty="0">
                <a:latin typeface="Times New Roman" panose="02020603050405020304" pitchFamily="18" charset="0"/>
                <a:cs typeface="Times New Roman" panose="02020603050405020304" pitchFamily="18" charset="0"/>
              </a:rPr>
              <a:t>yangshawn65@gmail.com</a:t>
            </a:r>
            <a:endParaRPr lang="en-SE" sz="1200" dirty="0">
              <a:latin typeface="Times New Roman" panose="02020603050405020304" pitchFamily="18" charset="0"/>
              <a:cs typeface="Times New Roman" panose="02020603050405020304" pitchFamily="18" charset="0"/>
            </a:endParaRPr>
          </a:p>
        </p:txBody>
      </p:sp>
      <p:pic>
        <p:nvPicPr>
          <p:cNvPr id="28" name="图片 27">
            <a:extLst>
              <a:ext uri="{FF2B5EF4-FFF2-40B4-BE49-F238E27FC236}">
                <a16:creationId xmlns:a16="http://schemas.microsoft.com/office/drawing/2014/main" id="{CB58189C-CA0C-4A3C-BE55-6493B3F78BA4}"/>
              </a:ext>
            </a:extLst>
          </p:cNvPr>
          <p:cNvPicPr>
            <a:picLocks noChangeAspect="1"/>
          </p:cNvPicPr>
          <p:nvPr/>
        </p:nvPicPr>
        <p:blipFill>
          <a:blip r:embed="rId5"/>
          <a:stretch>
            <a:fillRect/>
          </a:stretch>
        </p:blipFill>
        <p:spPr>
          <a:xfrm>
            <a:off x="7055430" y="976191"/>
            <a:ext cx="3854627" cy="2890970"/>
          </a:xfrm>
          <a:prstGeom prst="rect">
            <a:avLst/>
          </a:prstGeom>
        </p:spPr>
      </p:pic>
      <p:pic>
        <p:nvPicPr>
          <p:cNvPr id="30" name="图片 29">
            <a:extLst>
              <a:ext uri="{FF2B5EF4-FFF2-40B4-BE49-F238E27FC236}">
                <a16:creationId xmlns:a16="http://schemas.microsoft.com/office/drawing/2014/main" id="{F03AD5D1-2B4E-4A4E-AD87-70C52D7F7093}"/>
              </a:ext>
            </a:extLst>
          </p:cNvPr>
          <p:cNvPicPr>
            <a:picLocks noChangeAspect="1"/>
          </p:cNvPicPr>
          <p:nvPr/>
        </p:nvPicPr>
        <p:blipFill>
          <a:blip r:embed="rId6"/>
          <a:stretch>
            <a:fillRect/>
          </a:stretch>
        </p:blipFill>
        <p:spPr>
          <a:xfrm>
            <a:off x="7140858" y="3891488"/>
            <a:ext cx="3769199" cy="2826900"/>
          </a:xfrm>
          <a:prstGeom prst="rect">
            <a:avLst/>
          </a:prstGeom>
        </p:spPr>
      </p:pic>
      <p:sp>
        <p:nvSpPr>
          <p:cNvPr id="32" name="矩形 31">
            <a:extLst>
              <a:ext uri="{FF2B5EF4-FFF2-40B4-BE49-F238E27FC236}">
                <a16:creationId xmlns:a16="http://schemas.microsoft.com/office/drawing/2014/main" id="{405948C1-A5C7-476D-A2F3-1E89C7C3AB6C}"/>
              </a:ext>
            </a:extLst>
          </p:cNvPr>
          <p:cNvSpPr/>
          <p:nvPr/>
        </p:nvSpPr>
        <p:spPr>
          <a:xfrm>
            <a:off x="11201102" y="3930172"/>
            <a:ext cx="1102654" cy="584775"/>
          </a:xfrm>
          <a:prstGeom prst="rect">
            <a:avLst/>
          </a:prstGeom>
        </p:spPr>
        <p:txBody>
          <a:bodyPr wrap="square">
            <a:spAutoFit/>
          </a:bodyPr>
          <a:lstStyle/>
          <a:p>
            <a:r>
              <a:rPr lang="en-US" sz="1600" b="1" dirty="0">
                <a:solidFill>
                  <a:srgbClr val="7F8B45"/>
                </a:solidFill>
                <a:latin typeface="Times New Roman" panose="02020603050405020304" pitchFamily="18" charset="0"/>
                <a:cs typeface="Times New Roman" panose="02020603050405020304" pitchFamily="18" charset="0"/>
              </a:rPr>
              <a:t>Trailing effect</a:t>
            </a:r>
          </a:p>
        </p:txBody>
      </p:sp>
      <p:cxnSp>
        <p:nvCxnSpPr>
          <p:cNvPr id="36" name="直接箭头连接符 35">
            <a:extLst>
              <a:ext uri="{FF2B5EF4-FFF2-40B4-BE49-F238E27FC236}">
                <a16:creationId xmlns:a16="http://schemas.microsoft.com/office/drawing/2014/main" id="{8A599B33-E6D2-475B-B35C-46888695C169}"/>
              </a:ext>
            </a:extLst>
          </p:cNvPr>
          <p:cNvCxnSpPr>
            <a:cxnSpLocks/>
          </p:cNvCxnSpPr>
          <p:nvPr/>
        </p:nvCxnSpPr>
        <p:spPr>
          <a:xfrm flipV="1">
            <a:off x="10026390" y="4222560"/>
            <a:ext cx="1144589" cy="532063"/>
          </a:xfrm>
          <a:prstGeom prst="straightConnector1">
            <a:avLst/>
          </a:prstGeom>
          <a:ln w="31750">
            <a:solidFill>
              <a:srgbClr val="7F8B45"/>
            </a:solidFill>
            <a:tailEnd type="triangle"/>
          </a:ln>
        </p:spPr>
        <p:style>
          <a:lnRef idx="1">
            <a:schemeClr val="accent1"/>
          </a:lnRef>
          <a:fillRef idx="0">
            <a:schemeClr val="accent1"/>
          </a:fillRef>
          <a:effectRef idx="0">
            <a:schemeClr val="accent1"/>
          </a:effectRef>
          <a:fontRef idx="minor">
            <a:schemeClr val="tx1"/>
          </a:fontRef>
        </p:style>
      </p:cxnSp>
      <p:sp>
        <p:nvSpPr>
          <p:cNvPr id="63" name="Rectangle 1">
            <a:extLst>
              <a:ext uri="{FF2B5EF4-FFF2-40B4-BE49-F238E27FC236}">
                <a16:creationId xmlns:a16="http://schemas.microsoft.com/office/drawing/2014/main" id="{68D39845-6CD1-4D59-BE7F-16708EA01714}"/>
              </a:ext>
            </a:extLst>
          </p:cNvPr>
          <p:cNvSpPr>
            <a:spLocks noChangeArrowheads="1"/>
          </p:cNvSpPr>
          <p:nvPr/>
        </p:nvSpPr>
        <p:spPr bwMode="auto">
          <a:xfrm>
            <a:off x="1275736" y="5987462"/>
            <a:ext cx="2743200" cy="646331"/>
          </a:xfrm>
          <a:prstGeom prst="rect">
            <a:avLst/>
          </a:prstGeom>
          <a:solidFill>
            <a:schemeClr val="accent1">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Subsequent modeling should also continue in 2D.</a:t>
            </a:r>
          </a:p>
        </p:txBody>
      </p:sp>
    </p:spTree>
    <p:extLst>
      <p:ext uri="{BB962C8B-B14F-4D97-AF65-F5344CB8AC3E}">
        <p14:creationId xmlns:p14="http://schemas.microsoft.com/office/powerpoint/2010/main" val="788921640"/>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3756</TotalTime>
  <Words>3873</Words>
  <Application>Microsoft Office PowerPoint</Application>
  <PresentationFormat>宽屏</PresentationFormat>
  <Paragraphs>542</Paragraphs>
  <Slides>26</Slides>
  <Notes>15</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26</vt:i4>
      </vt:variant>
    </vt:vector>
  </HeadingPairs>
  <TitlesOfParts>
    <vt:vector size="40" baseType="lpstr">
      <vt:lpstr>Adobe Gothic Std B</vt:lpstr>
      <vt:lpstr>Calibri (Body)</vt:lpstr>
      <vt:lpstr>等线</vt:lpstr>
      <vt:lpstr>等线 Light</vt:lpstr>
      <vt:lpstr>Arial</vt:lpstr>
      <vt:lpstr>Bahnschrift SemiLight Condensed</vt:lpstr>
      <vt:lpstr>Bahnschrift SemiLight SemiConde</vt:lpstr>
      <vt:lpstr>Calibri</vt:lpstr>
      <vt:lpstr>Calibri Light</vt:lpstr>
      <vt:lpstr>Cambria Math</vt:lpstr>
      <vt:lpstr>Gabriola</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 for listening</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Shuo Yang</dc:creator>
  <cp:lastModifiedBy>Shuo Yang</cp:lastModifiedBy>
  <cp:revision>229</cp:revision>
  <dcterms:created xsi:type="dcterms:W3CDTF">2026-04-01T18:36:45Z</dcterms:created>
  <dcterms:modified xsi:type="dcterms:W3CDTF">2026-05-17T16:25:13Z</dcterms:modified>
</cp:coreProperties>
</file>