
<file path=[Content_Types].xml><?xml version="1.0" encoding="utf-8"?>
<Types xmlns="http://schemas.openxmlformats.org/package/2006/content-types">
  <Default Extension="png" ContentType="image/png"/>
  <Default Extension="svg" ContentType="image/svg+xml"/>
  <Default Extension="jpeg" ContentType="image/jpeg"/>
  <Default Extension="emf" ContentType="image/x-emf"/>
  <Default Extension="rels" ContentType="application/vnd.openxmlformats-package.relationships+xml"/>
  <Default Extension="xml" ContentType="application/xml"/>
  <Default Extension="wdp" ContentType="image/vnd.ms-photo"/>
  <Default Extension="tif" ContentType="image/tiff"/>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rts/chart1.xml" ContentType="application/vnd.openxmlformats-officedocument.drawingml.chart+xml"/>
  <Override PartName="/ppt/notesSlides/notesSlide14.xml" ContentType="application/vnd.openxmlformats-officedocument.presentationml.notesSlide+xml"/>
  <Override PartName="/ppt/charts/chart2.xml" ContentType="application/vnd.openxmlformats-officedocument.drawingml.chart+xml"/>
  <Override PartName="/ppt/charts/style1.xml" ContentType="application/vnd.ms-office.chartstyle+xml"/>
  <Override PartName="/ppt/charts/colors1.xml" ContentType="application/vnd.ms-office.chartcolorstyle+xml"/>
  <Override PartName="/ppt/charts/chart3.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260" r:id="rId2"/>
    <p:sldId id="335" r:id="rId3"/>
    <p:sldId id="334" r:id="rId4"/>
    <p:sldId id="292" r:id="rId5"/>
    <p:sldId id="376" r:id="rId6"/>
    <p:sldId id="378" r:id="rId7"/>
    <p:sldId id="336" r:id="rId8"/>
    <p:sldId id="353" r:id="rId9"/>
    <p:sldId id="354" r:id="rId10"/>
    <p:sldId id="359" r:id="rId11"/>
    <p:sldId id="377" r:id="rId12"/>
    <p:sldId id="365" r:id="rId13"/>
    <p:sldId id="381" r:id="rId14"/>
    <p:sldId id="379" r:id="rId15"/>
    <p:sldId id="380" r:id="rId16"/>
    <p:sldId id="372" r:id="rId17"/>
    <p:sldId id="375" r:id="rId18"/>
    <p:sldId id="360" r:id="rId19"/>
    <p:sldId id="333" r:id="rId20"/>
    <p:sldId id="367" r:id="rId21"/>
    <p:sldId id="364" r:id="rId22"/>
    <p:sldId id="355" r:id="rId23"/>
    <p:sldId id="263" r:id="rId24"/>
    <p:sldId id="304" r:id="rId25"/>
    <p:sldId id="320" r:id="rId26"/>
    <p:sldId id="368"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huo Yang" initials="SY" lastIdx="2" clrIdx="0">
    <p:extLst>
      <p:ext uri="{19B8F6BF-5375-455C-9EA6-DF929625EA0E}">
        <p15:presenceInfo xmlns:p15="http://schemas.microsoft.com/office/powerpoint/2012/main" userId="S-1-5-21-1234189160-1466793904-1315859377-1003"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3693B"/>
    <a:srgbClr val="D2464A"/>
    <a:srgbClr val="54ABFF"/>
    <a:srgbClr val="EFEFEF"/>
    <a:srgbClr val="DD9A26"/>
    <a:srgbClr val="E3BD4D"/>
    <a:srgbClr val="468FDE"/>
    <a:srgbClr val="E0CBBE"/>
    <a:srgbClr val="80C4D5"/>
    <a:srgbClr val="7F8B4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359" autoAdjust="0"/>
  </p:normalViewPr>
  <p:slideViewPr>
    <p:cSldViewPr snapToGrid="0">
      <p:cViewPr varScale="1">
        <p:scale>
          <a:sx n="89" d="100"/>
          <a:sy n="89" d="100"/>
        </p:scale>
        <p:origin x="1398" y="66"/>
      </p:cViewPr>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charts/_rels/chart1.xml.rels><?xml version="1.0" encoding="UTF-8" standalone="yes"?>
<Relationships xmlns="http://schemas.openxmlformats.org/package/2006/relationships"><Relationship Id="rId1" Type="http://schemas.openxmlformats.org/officeDocument/2006/relationships/oleObject" Target="file:///G:\&#25105;&#30340;&#20113;&#31471;&#30828;&#30424;\Postdoc%20research\data_final.xlsx" TargetMode="External"/></Relationships>
</file>

<file path=ppt/charts/_rels/chart2.xml.rels><?xml version="1.0" encoding="UTF-8" standalone="yes"?>
<Relationships xmlns="http://schemas.openxmlformats.org/package/2006/relationships"><Relationship Id="rId3" Type="http://schemas.openxmlformats.org/officeDocument/2006/relationships/oleObject" Target="file:///F:\postdoc%20project\SIP\2025-10-13%20validation\0.1MNaCl-3V-1k.xlsx" TargetMode="External"/><Relationship Id="rId2" Type="http://schemas.microsoft.com/office/2011/relationships/chartColorStyle" Target="colors1.xml"/><Relationship Id="rId1" Type="http://schemas.microsoft.com/office/2011/relationships/chartStyle" Target="style1.xml"/></Relationships>
</file>

<file path=ppt/charts/_rels/chart3.xml.rels><?xml version="1.0" encoding="UTF-8" standalone="yes"?>
<Relationships xmlns="http://schemas.openxmlformats.org/package/2006/relationships"><Relationship Id="rId3" Type="http://schemas.openxmlformats.org/officeDocument/2006/relationships/oleObject" Target="file:///F:\postdoc%20project\SIP\2025-10-13%20validation\0.1MNaCl-3V-1k.xlsx" TargetMode="External"/><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scatterChart>
        <c:scatterStyle val="lineMarker"/>
        <c:varyColors val="0"/>
        <c:ser>
          <c:idx val="10"/>
          <c:order val="0"/>
          <c:tx>
            <c:strRef>
              <c:f>'OD and biodegradation test'!$J$13</c:f>
              <c:strCache>
                <c:ptCount val="1"/>
              </c:strCache>
            </c:strRef>
          </c:tx>
          <c:xVal>
            <c:numRef>
              <c:f>'OD and biodegradation test'!$L$13:$N$13</c:f>
              <c:numCache>
                <c:formatCode>General</c:formatCode>
                <c:ptCount val="3"/>
              </c:numCache>
            </c:numRef>
          </c:xVal>
          <c:yVal>
            <c:numRef>
              <c:f>'OD and biodegradation test'!$L$14:$N$14</c:f>
              <c:numCache>
                <c:formatCode>General</c:formatCode>
                <c:ptCount val="3"/>
              </c:numCache>
            </c:numRef>
          </c:yVal>
          <c:smooth val="0"/>
          <c:extLst>
            <c:ext xmlns:c16="http://schemas.microsoft.com/office/drawing/2014/chart" uri="{C3380CC4-5D6E-409C-BE32-E72D297353CC}">
              <c16:uniqueId val="{00000000-1C4D-437B-91E6-6EAFC9F2A7FF}"/>
            </c:ext>
          </c:extLst>
        </c:ser>
        <c:ser>
          <c:idx val="13"/>
          <c:order val="1"/>
          <c:tx>
            <c:strRef>
              <c:f>'OD and biodegradation test'!$J$13</c:f>
              <c:strCache>
                <c:ptCount val="1"/>
              </c:strCache>
            </c:strRef>
          </c:tx>
          <c:marker>
            <c:symbol val="circle"/>
            <c:size val="5"/>
            <c:spPr>
              <a:solidFill>
                <a:schemeClr val="accent3"/>
              </a:solidFill>
              <a:ln w="9525">
                <a:solidFill>
                  <a:schemeClr val="accent3"/>
                </a:solidFill>
              </a:ln>
              <a:effectLst/>
            </c:spPr>
          </c:marker>
          <c:xVal>
            <c:numRef>
              <c:f>'OD and biodegradation test'!$L$13:$N$13</c:f>
              <c:numCache>
                <c:formatCode>General</c:formatCode>
                <c:ptCount val="3"/>
              </c:numCache>
            </c:numRef>
          </c:xVal>
          <c:yVal>
            <c:numRef>
              <c:f>'OD and biodegradation test'!$L$14:$N$14</c:f>
              <c:numCache>
                <c:formatCode>General</c:formatCode>
                <c:ptCount val="3"/>
              </c:numCache>
            </c:numRef>
          </c:yVal>
          <c:smooth val="0"/>
          <c:extLst>
            <c:ext xmlns:c16="http://schemas.microsoft.com/office/drawing/2014/chart" uri="{C3380CC4-5D6E-409C-BE32-E72D297353CC}">
              <c16:uniqueId val="{00000001-1C4D-437B-91E6-6EAFC9F2A7FF}"/>
            </c:ext>
          </c:extLst>
        </c:ser>
        <c:ser>
          <c:idx val="14"/>
          <c:order val="2"/>
          <c:tx>
            <c:strRef>
              <c:f>'OD and biodegradation test'!$J$16</c:f>
              <c:strCache>
                <c:ptCount val="1"/>
                <c:pt idx="0">
                  <c:v>Strain2</c:v>
                </c:pt>
              </c:strCache>
            </c:strRef>
          </c:tx>
          <c:spPr>
            <a:ln w="25400">
              <a:solidFill>
                <a:schemeClr val="tx1"/>
              </a:solidFill>
            </a:ln>
          </c:spPr>
          <c:marker>
            <c:symbol val="circle"/>
            <c:size val="8"/>
            <c:spPr>
              <a:solidFill>
                <a:schemeClr val="tx1"/>
              </a:solidFill>
              <a:ln>
                <a:noFill/>
              </a:ln>
            </c:spPr>
          </c:marker>
          <c:xVal>
            <c:numRef>
              <c:f>'OD and biodegradation test'!$R$16:$Y$16</c:f>
              <c:numCache>
                <c:formatCode>General</c:formatCode>
                <c:ptCount val="8"/>
                <c:pt idx="0">
                  <c:v>0</c:v>
                </c:pt>
                <c:pt idx="1">
                  <c:v>4.9117665036674802</c:v>
                </c:pt>
                <c:pt idx="2">
                  <c:v>22.697585574572098</c:v>
                </c:pt>
                <c:pt idx="3">
                  <c:v>28.834779951100199</c:v>
                </c:pt>
                <c:pt idx="4">
                  <c:v>42.886552567237104</c:v>
                </c:pt>
                <c:pt idx="5">
                  <c:v>48.902017114914401</c:v>
                </c:pt>
                <c:pt idx="6">
                  <c:v>62.932396088019502</c:v>
                </c:pt>
                <c:pt idx="7">
                  <c:v>67.003606356968206</c:v>
                </c:pt>
              </c:numCache>
            </c:numRef>
          </c:xVal>
          <c:yVal>
            <c:numRef>
              <c:f>'OD and biodegradation test'!$R$17:$Y$17</c:f>
              <c:numCache>
                <c:formatCode>General</c:formatCode>
                <c:ptCount val="8"/>
                <c:pt idx="0">
                  <c:v>0.16532273838630801</c:v>
                </c:pt>
                <c:pt idx="1">
                  <c:v>0.27591564792175999</c:v>
                </c:pt>
                <c:pt idx="2">
                  <c:v>0.46005256723716298</c:v>
                </c:pt>
                <c:pt idx="3">
                  <c:v>0.51586155256723698</c:v>
                </c:pt>
                <c:pt idx="4">
                  <c:v>0.41109443765281101</c:v>
                </c:pt>
                <c:pt idx="5">
                  <c:v>0.3953847799511</c:v>
                </c:pt>
                <c:pt idx="6">
                  <c:v>0.38349663814180901</c:v>
                </c:pt>
                <c:pt idx="7">
                  <c:v>0.40862805623471798</c:v>
                </c:pt>
              </c:numCache>
            </c:numRef>
          </c:yVal>
          <c:smooth val="0"/>
          <c:extLst>
            <c:ext xmlns:c16="http://schemas.microsoft.com/office/drawing/2014/chart" uri="{C3380CC4-5D6E-409C-BE32-E72D297353CC}">
              <c16:uniqueId val="{00000002-1C4D-437B-91E6-6EAFC9F2A7FF}"/>
            </c:ext>
          </c:extLst>
        </c:ser>
        <c:ser>
          <c:idx val="6"/>
          <c:order val="3"/>
          <c:tx>
            <c:strRef>
              <c:f>'OD and biodegradation test'!$J$13</c:f>
              <c:strCache>
                <c:ptCount val="1"/>
              </c:strCache>
            </c:strRef>
          </c:tx>
          <c:xVal>
            <c:numRef>
              <c:f>'OD and biodegradation test'!$L$13:$N$13</c:f>
              <c:numCache>
                <c:formatCode>General</c:formatCode>
                <c:ptCount val="3"/>
              </c:numCache>
            </c:numRef>
          </c:xVal>
          <c:yVal>
            <c:numRef>
              <c:f>'OD and biodegradation test'!$L$14:$N$14</c:f>
              <c:numCache>
                <c:formatCode>General</c:formatCode>
                <c:ptCount val="3"/>
              </c:numCache>
            </c:numRef>
          </c:yVal>
          <c:smooth val="0"/>
          <c:extLst>
            <c:ext xmlns:c16="http://schemas.microsoft.com/office/drawing/2014/chart" uri="{C3380CC4-5D6E-409C-BE32-E72D297353CC}">
              <c16:uniqueId val="{00000003-1C4D-437B-91E6-6EAFC9F2A7FF}"/>
            </c:ext>
          </c:extLst>
        </c:ser>
        <c:ser>
          <c:idx val="2"/>
          <c:order val="6"/>
          <c:tx>
            <c:strRef>
              <c:f>'OD and biodegradation test'!$J$13</c:f>
              <c:strCache>
                <c:ptCount val="1"/>
              </c:strCache>
            </c:strRef>
          </c:tx>
          <c:marker>
            <c:symbol val="circle"/>
            <c:size val="5"/>
            <c:spPr>
              <a:solidFill>
                <a:schemeClr val="accent3"/>
              </a:solidFill>
              <a:ln w="9525">
                <a:solidFill>
                  <a:schemeClr val="accent3"/>
                </a:solidFill>
              </a:ln>
              <a:effectLst/>
            </c:spPr>
          </c:marker>
          <c:xVal>
            <c:numRef>
              <c:f>'OD and biodegradation test'!$L$13:$N$13</c:f>
              <c:numCache>
                <c:formatCode>General</c:formatCode>
                <c:ptCount val="3"/>
              </c:numCache>
            </c:numRef>
          </c:xVal>
          <c:yVal>
            <c:numRef>
              <c:f>'OD and biodegradation test'!$L$14:$N$14</c:f>
              <c:numCache>
                <c:formatCode>General</c:formatCode>
                <c:ptCount val="3"/>
              </c:numCache>
            </c:numRef>
          </c:yVal>
          <c:smooth val="0"/>
          <c:extLst>
            <c:ext xmlns:c16="http://schemas.microsoft.com/office/drawing/2014/chart" uri="{C3380CC4-5D6E-409C-BE32-E72D297353CC}">
              <c16:uniqueId val="{00000004-1C4D-437B-91E6-6EAFC9F2A7FF}"/>
            </c:ext>
          </c:extLst>
        </c:ser>
        <c:dLbls>
          <c:showLegendKey val="0"/>
          <c:showVal val="0"/>
          <c:showCatName val="0"/>
          <c:showSerName val="0"/>
          <c:showPercent val="0"/>
          <c:showBubbleSize val="0"/>
        </c:dLbls>
        <c:axId val="1114243935"/>
        <c:axId val="388603983"/>
      </c:scatterChart>
      <c:scatterChart>
        <c:scatterStyle val="lineMarker"/>
        <c:varyColors val="0"/>
        <c:ser>
          <c:idx val="7"/>
          <c:order val="4"/>
          <c:tx>
            <c:strRef>
              <c:f>'OD and biodegradation test'!$J$19</c:f>
              <c:strCache>
                <c:ptCount val="1"/>
                <c:pt idx="0">
                  <c:v>Strain1</c:v>
                </c:pt>
              </c:strCache>
            </c:strRef>
          </c:tx>
          <c:xVal>
            <c:numRef>
              <c:f>'OD and biodegradation test'!$R$13:$Y$13</c:f>
              <c:numCache>
                <c:formatCode>General</c:formatCode>
                <c:ptCount val="8"/>
              </c:numCache>
            </c:numRef>
          </c:xVal>
          <c:yVal>
            <c:numRef>
              <c:f>'OD and biodegradation test'!$R$14:$Y$14</c:f>
              <c:numCache>
                <c:formatCode>General</c:formatCode>
                <c:ptCount val="8"/>
              </c:numCache>
            </c:numRef>
          </c:yVal>
          <c:smooth val="0"/>
          <c:extLst>
            <c:ext xmlns:c16="http://schemas.microsoft.com/office/drawing/2014/chart" uri="{C3380CC4-5D6E-409C-BE32-E72D297353CC}">
              <c16:uniqueId val="{00000005-1C4D-437B-91E6-6EAFC9F2A7FF}"/>
            </c:ext>
          </c:extLst>
        </c:ser>
        <c:ser>
          <c:idx val="0"/>
          <c:order val="5"/>
          <c:tx>
            <c:strRef>
              <c:f>'OD and biodegradation test'!$J$16</c:f>
              <c:strCache>
                <c:ptCount val="1"/>
                <c:pt idx="0">
                  <c:v>Strain2</c:v>
                </c:pt>
              </c:strCache>
            </c:strRef>
          </c:tx>
          <c:spPr>
            <a:ln w="25400">
              <a:solidFill>
                <a:srgbClr val="FF0000"/>
              </a:solidFill>
            </a:ln>
          </c:spPr>
          <c:marker>
            <c:symbol val="circle"/>
            <c:size val="8"/>
            <c:spPr>
              <a:solidFill>
                <a:srgbClr val="FF0000"/>
              </a:solidFill>
              <a:ln w="9525">
                <a:noFill/>
              </a:ln>
              <a:effectLst/>
            </c:spPr>
          </c:marker>
          <c:xVal>
            <c:numRef>
              <c:f>'OD and biodegradation test'!$L$16:$O$16</c:f>
              <c:numCache>
                <c:formatCode>General</c:formatCode>
                <c:ptCount val="4"/>
                <c:pt idx="0">
                  <c:v>0</c:v>
                </c:pt>
                <c:pt idx="1">
                  <c:v>22</c:v>
                </c:pt>
                <c:pt idx="2">
                  <c:v>42</c:v>
                </c:pt>
                <c:pt idx="3">
                  <c:v>67</c:v>
                </c:pt>
              </c:numCache>
            </c:numRef>
          </c:xVal>
          <c:yVal>
            <c:numRef>
              <c:f>'OD and biodegradation test'!$L$17:$O$17</c:f>
              <c:numCache>
                <c:formatCode>General</c:formatCode>
                <c:ptCount val="4"/>
                <c:pt idx="0">
                  <c:v>27</c:v>
                </c:pt>
                <c:pt idx="1">
                  <c:v>0</c:v>
                </c:pt>
                <c:pt idx="2">
                  <c:v>0</c:v>
                </c:pt>
                <c:pt idx="3">
                  <c:v>0</c:v>
                </c:pt>
              </c:numCache>
            </c:numRef>
          </c:yVal>
          <c:smooth val="0"/>
          <c:extLst>
            <c:ext xmlns:c16="http://schemas.microsoft.com/office/drawing/2014/chart" uri="{C3380CC4-5D6E-409C-BE32-E72D297353CC}">
              <c16:uniqueId val="{00000006-1C4D-437B-91E6-6EAFC9F2A7FF}"/>
            </c:ext>
          </c:extLst>
        </c:ser>
        <c:dLbls>
          <c:showLegendKey val="0"/>
          <c:showVal val="0"/>
          <c:showCatName val="0"/>
          <c:showSerName val="0"/>
          <c:showPercent val="0"/>
          <c:showBubbleSize val="0"/>
        </c:dLbls>
        <c:axId val="388814975"/>
        <c:axId val="388814559"/>
      </c:scatterChart>
      <c:valAx>
        <c:axId val="1114243935"/>
        <c:scaling>
          <c:orientation val="minMax"/>
          <c:max val="70"/>
          <c:min val="0"/>
        </c:scaling>
        <c:delete val="0"/>
        <c:axPos val="b"/>
        <c:title>
          <c:tx>
            <c:rich>
              <a:bodyPr rot="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r>
                  <a:rPr lang="en-US" altLang="zh-CN" sz="1400">
                    <a:solidFill>
                      <a:schemeClr val="tx1"/>
                    </a:solidFill>
                    <a:latin typeface="Times New Roman" panose="02020603050405020304" pitchFamily="18" charset="0"/>
                    <a:cs typeface="Times New Roman" panose="02020603050405020304" pitchFamily="18" charset="0"/>
                  </a:rPr>
                  <a:t>Time [hour]</a:t>
                </a:r>
                <a:endParaRPr lang="zh-CN" altLang="en-US" sz="1400">
                  <a:solidFill>
                    <a:schemeClr val="tx1"/>
                  </a:solidFill>
                  <a:latin typeface="Times New Roman" panose="02020603050405020304" pitchFamily="18" charset="0"/>
                  <a:cs typeface="Times New Roman" panose="02020603050405020304" pitchFamily="18" charset="0"/>
                </a:endParaRPr>
              </a:p>
            </c:rich>
          </c:tx>
          <c:overlay val="0"/>
          <c:spPr>
            <a:noFill/>
            <a:ln>
              <a:noFill/>
            </a:ln>
            <a:effectLst/>
          </c:spPr>
        </c:title>
        <c:numFmt formatCode="General" sourceLinked="1"/>
        <c:majorTickMark val="in"/>
        <c:minorTickMark val="none"/>
        <c:tickLblPos val="nextTo"/>
        <c:spPr>
          <a:noFill/>
          <a:ln w="25400" cap="flat" cmpd="sng" algn="ctr">
            <a:solidFill>
              <a:schemeClr val="tx1"/>
            </a:solidFill>
            <a:round/>
          </a:ln>
          <a:effectLst/>
        </c:spPr>
        <c:txPr>
          <a:bodyPr rot="-60000000" spcFirstLastPara="1" vertOverflow="ellipsis" vert="horz" wrap="square" anchor="ctr" anchorCtr="1"/>
          <a:lstStyle/>
          <a:p>
            <a:pPr>
              <a:defRPr sz="1100" b="0" i="0" u="none" strike="noStrike" kern="1200" baseline="0">
                <a:solidFill>
                  <a:schemeClr val="tx1"/>
                </a:solidFill>
                <a:latin typeface="Times New Roman" panose="02020603050405020304" pitchFamily="18" charset="0"/>
                <a:ea typeface="+mn-ea"/>
                <a:cs typeface="Times New Roman" panose="02020603050405020304" pitchFamily="18" charset="0"/>
              </a:defRPr>
            </a:pPr>
            <a:endParaRPr lang="en-US"/>
          </a:p>
        </c:txPr>
        <c:crossAx val="388603983"/>
        <c:crosses val="autoZero"/>
        <c:crossBetween val="midCat"/>
      </c:valAx>
      <c:valAx>
        <c:axId val="388603983"/>
        <c:scaling>
          <c:orientation val="minMax"/>
          <c:max val="0.60000000000000009"/>
          <c:min val="0"/>
        </c:scaling>
        <c:delete val="0"/>
        <c:axPos val="l"/>
        <c:title>
          <c:tx>
            <c:rich>
              <a:bodyPr rot="-540000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r>
                  <a:rPr lang="en-US" altLang="zh-CN" sz="1400">
                    <a:solidFill>
                      <a:schemeClr val="tx1"/>
                    </a:solidFill>
                    <a:latin typeface="Times New Roman" panose="02020603050405020304" pitchFamily="18" charset="0"/>
                    <a:cs typeface="Times New Roman" panose="02020603050405020304" pitchFamily="18" charset="0"/>
                  </a:rPr>
                  <a:t>OD</a:t>
                </a:r>
                <a:r>
                  <a:rPr lang="en-US" altLang="zh-CN" sz="1400" baseline="0">
                    <a:solidFill>
                      <a:schemeClr val="tx1"/>
                    </a:solidFill>
                    <a:latin typeface="Times New Roman" panose="02020603050405020304" pitchFamily="18" charset="0"/>
                    <a:cs typeface="Times New Roman" panose="02020603050405020304" pitchFamily="18" charset="0"/>
                  </a:rPr>
                  <a:t> [Bacteria density]</a:t>
                </a:r>
                <a:endParaRPr lang="zh-CN" altLang="en-US" sz="1400">
                  <a:solidFill>
                    <a:schemeClr val="tx1"/>
                  </a:solidFill>
                  <a:latin typeface="Times New Roman" panose="02020603050405020304" pitchFamily="18" charset="0"/>
                  <a:cs typeface="Times New Roman" panose="02020603050405020304" pitchFamily="18" charset="0"/>
                </a:endParaRPr>
              </a:p>
            </c:rich>
          </c:tx>
          <c:overlay val="0"/>
          <c:spPr>
            <a:noFill/>
            <a:ln>
              <a:noFill/>
            </a:ln>
            <a:effectLst/>
          </c:spPr>
        </c:title>
        <c:numFmt formatCode="General" sourceLinked="1"/>
        <c:majorTickMark val="in"/>
        <c:minorTickMark val="none"/>
        <c:tickLblPos val="low"/>
        <c:spPr>
          <a:noFill/>
          <a:ln w="25400" cap="flat" cmpd="sng" algn="ctr">
            <a:solidFill>
              <a:schemeClr val="tx1"/>
            </a:solidFill>
            <a:round/>
          </a:ln>
          <a:effectLst/>
        </c:spPr>
        <c:txPr>
          <a:bodyPr rot="-60000000" spcFirstLastPara="1" vertOverflow="ellipsis" vert="horz" wrap="square" anchor="ctr" anchorCtr="1"/>
          <a:lstStyle/>
          <a:p>
            <a:pPr>
              <a:defRPr sz="1100" b="0" i="0" u="none" strike="noStrike" kern="1200" baseline="0">
                <a:solidFill>
                  <a:schemeClr val="tx1"/>
                </a:solidFill>
                <a:latin typeface="Times New Roman" panose="02020603050405020304" pitchFamily="18" charset="0"/>
                <a:ea typeface="+mn-ea"/>
                <a:cs typeface="Times New Roman" panose="02020603050405020304" pitchFamily="18" charset="0"/>
              </a:defRPr>
            </a:pPr>
            <a:endParaRPr lang="en-US"/>
          </a:p>
        </c:txPr>
        <c:crossAx val="1114243935"/>
        <c:crosses val="autoZero"/>
        <c:crossBetween val="midCat"/>
      </c:valAx>
      <c:valAx>
        <c:axId val="388814559"/>
        <c:scaling>
          <c:orientation val="minMax"/>
        </c:scaling>
        <c:delete val="0"/>
        <c:axPos val="r"/>
        <c:title>
          <c:tx>
            <c:rich>
              <a:bodyPr/>
              <a:lstStyle/>
              <a:p>
                <a:pPr marL="0" marR="0" lvl="0" indent="0" algn="ctr" defTabSz="914400" rtl="0" eaLnBrk="1" fontAlgn="auto" latinLnBrk="0" hangingPunct="1">
                  <a:lnSpc>
                    <a:spcPct val="100000"/>
                  </a:lnSpc>
                  <a:spcBef>
                    <a:spcPts val="0"/>
                  </a:spcBef>
                  <a:spcAft>
                    <a:spcPts val="0"/>
                  </a:spcAft>
                  <a:buClrTx/>
                  <a:buSzTx/>
                  <a:buFontTx/>
                  <a:buNone/>
                  <a:tabLst/>
                  <a:defRPr sz="1400" b="0" i="0" u="none" strike="noStrike" kern="1200" baseline="0">
                    <a:solidFill>
                      <a:srgbClr val="FF0000"/>
                    </a:solidFill>
                    <a:latin typeface="Times New Roman" panose="02020603050405020304" pitchFamily="18" charset="0"/>
                    <a:ea typeface="+mn-ea"/>
                    <a:cs typeface="Times New Roman" panose="02020603050405020304" pitchFamily="18" charset="0"/>
                  </a:defRPr>
                </a:pPr>
                <a:r>
                  <a:rPr lang="en-US" altLang="zh-CN" sz="1400" b="0">
                    <a:solidFill>
                      <a:srgbClr val="FF0000"/>
                    </a:solidFill>
                    <a:latin typeface="Times New Roman" panose="02020603050405020304" pitchFamily="18" charset="0"/>
                    <a:cs typeface="Times New Roman" panose="02020603050405020304" pitchFamily="18" charset="0"/>
                  </a:rPr>
                  <a:t>Toluene </a:t>
                </a:r>
                <a:r>
                  <a:rPr lang="en-US" sz="1400" b="0">
                    <a:solidFill>
                      <a:srgbClr val="FF0000"/>
                    </a:solidFill>
                    <a:latin typeface="Times New Roman" panose="02020603050405020304" pitchFamily="18" charset="0"/>
                    <a:cs typeface="Times New Roman" panose="02020603050405020304" pitchFamily="18" charset="0"/>
                  </a:rPr>
                  <a:t>concentration</a:t>
                </a:r>
                <a:r>
                  <a:rPr lang="en-US" sz="1400" b="0" baseline="0">
                    <a:solidFill>
                      <a:srgbClr val="FF0000"/>
                    </a:solidFill>
                    <a:latin typeface="Times New Roman" panose="02020603050405020304" pitchFamily="18" charset="0"/>
                    <a:cs typeface="Times New Roman" panose="02020603050405020304" pitchFamily="18" charset="0"/>
                  </a:rPr>
                  <a:t> </a:t>
                </a:r>
                <a:r>
                  <a:rPr lang="en-US" altLang="zh-CN" sz="1400" b="0" baseline="0">
                    <a:solidFill>
                      <a:srgbClr val="FF0000"/>
                    </a:solidFill>
                    <a:latin typeface="Times New Roman" panose="02020603050405020304" pitchFamily="18" charset="0"/>
                    <a:cs typeface="Times New Roman" panose="02020603050405020304" pitchFamily="18" charset="0"/>
                  </a:rPr>
                  <a:t>[mg/L]</a:t>
                </a:r>
                <a:endParaRPr lang="zh-CN" altLang="en-US" sz="1400" b="0">
                  <a:solidFill>
                    <a:srgbClr val="FF0000"/>
                  </a:solidFill>
                  <a:latin typeface="Times New Roman" panose="02020603050405020304" pitchFamily="18" charset="0"/>
                  <a:cs typeface="Times New Roman" panose="02020603050405020304" pitchFamily="18" charset="0"/>
                </a:endParaRPr>
              </a:p>
            </c:rich>
          </c:tx>
          <c:overlay val="0"/>
        </c:title>
        <c:numFmt formatCode="General" sourceLinked="1"/>
        <c:majorTickMark val="in"/>
        <c:minorTickMark val="none"/>
        <c:tickLblPos val="nextTo"/>
        <c:spPr>
          <a:noFill/>
          <a:ln w="25400" cap="flat" cmpd="sng" algn="ctr">
            <a:solidFill>
              <a:srgbClr val="FF0000"/>
            </a:solidFill>
            <a:round/>
          </a:ln>
          <a:effectLst/>
        </c:spPr>
        <c:txPr>
          <a:bodyPr rot="-60000000" spcFirstLastPara="1" vertOverflow="ellipsis" vert="horz" wrap="square" anchor="ctr" anchorCtr="1"/>
          <a:lstStyle/>
          <a:p>
            <a:pPr>
              <a:defRPr sz="1100" b="0" i="0" u="none" strike="noStrike" kern="1200" baseline="0">
                <a:solidFill>
                  <a:srgbClr val="FF0000"/>
                </a:solidFill>
                <a:latin typeface="Times New Roman" panose="02020603050405020304" pitchFamily="18" charset="0"/>
                <a:ea typeface="+mn-ea"/>
                <a:cs typeface="Times New Roman" panose="02020603050405020304" pitchFamily="18" charset="0"/>
              </a:defRPr>
            </a:pPr>
            <a:endParaRPr lang="en-US"/>
          </a:p>
        </c:txPr>
        <c:crossAx val="388814975"/>
        <c:crosses val="max"/>
        <c:crossBetween val="midCat"/>
      </c:valAx>
      <c:valAx>
        <c:axId val="388814975"/>
        <c:scaling>
          <c:orientation val="minMax"/>
        </c:scaling>
        <c:delete val="1"/>
        <c:axPos val="b"/>
        <c:numFmt formatCode="General" sourceLinked="1"/>
        <c:majorTickMark val="out"/>
        <c:minorTickMark val="none"/>
        <c:tickLblPos val="nextTo"/>
        <c:crossAx val="388814559"/>
        <c:crosses val="autoZero"/>
        <c:crossBetween val="midCat"/>
      </c:valAx>
      <c:spPr>
        <a:noFill/>
        <a:ln w="25400">
          <a:solidFill>
            <a:schemeClr val="tx1"/>
          </a:solidFill>
        </a:ln>
      </c:spPr>
    </c:plotArea>
    <c:plotVisOnly val="1"/>
    <c:dispBlanksAs val="gap"/>
    <c:showDLblsOverMax val="0"/>
    <c:extLst/>
  </c:chart>
  <c:txPr>
    <a:bodyPr/>
    <a:lstStyle/>
    <a:p>
      <a:pPr>
        <a:defRPr/>
      </a:pPr>
      <a:endParaRPr lang="en-US"/>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scatterChart>
        <c:scatterStyle val="smoothMarker"/>
        <c:varyColors val="0"/>
        <c:ser>
          <c:idx val="3"/>
          <c:order val="0"/>
          <c:spPr>
            <a:ln w="19050" cap="rnd">
              <a:solidFill>
                <a:schemeClr val="tx1"/>
              </a:solidFill>
              <a:prstDash val="dash"/>
              <a:round/>
            </a:ln>
            <a:effectLst/>
          </c:spPr>
          <c:marker>
            <c:symbol val="none"/>
          </c:marker>
          <c:xVal>
            <c:numRef>
              <c:f>total!$Y$7:$Y$8</c:f>
              <c:numCache>
                <c:formatCode>General</c:formatCode>
                <c:ptCount val="2"/>
                <c:pt idx="0">
                  <c:v>0.1</c:v>
                </c:pt>
                <c:pt idx="1">
                  <c:v>10000</c:v>
                </c:pt>
              </c:numCache>
            </c:numRef>
          </c:xVal>
          <c:yVal>
            <c:numRef>
              <c:f>total!$Z$7:$Z$8</c:f>
              <c:numCache>
                <c:formatCode>General</c:formatCode>
                <c:ptCount val="2"/>
                <c:pt idx="0">
                  <c:v>1.2999999999999999E-2</c:v>
                </c:pt>
                <c:pt idx="1">
                  <c:v>1.2999999999999999E-2</c:v>
                </c:pt>
              </c:numCache>
            </c:numRef>
          </c:yVal>
          <c:smooth val="1"/>
          <c:extLst>
            <c:ext xmlns:c16="http://schemas.microsoft.com/office/drawing/2014/chart" uri="{C3380CC4-5D6E-409C-BE32-E72D297353CC}">
              <c16:uniqueId val="{00000000-AD0A-4482-ABE8-F9B3345076F9}"/>
            </c:ext>
          </c:extLst>
        </c:ser>
        <c:ser>
          <c:idx val="2"/>
          <c:order val="1"/>
          <c:spPr>
            <a:ln w="19050" cap="rnd">
              <a:solidFill>
                <a:schemeClr val="tx1"/>
              </a:solidFill>
              <a:prstDash val="dash"/>
              <a:round/>
            </a:ln>
            <a:effectLst/>
          </c:spPr>
          <c:marker>
            <c:symbol val="none"/>
          </c:marker>
          <c:xVal>
            <c:numRef>
              <c:f>total!$Y$5:$Y$6</c:f>
              <c:numCache>
                <c:formatCode>General</c:formatCode>
                <c:ptCount val="2"/>
                <c:pt idx="0">
                  <c:v>0.1</c:v>
                </c:pt>
                <c:pt idx="1">
                  <c:v>10000</c:v>
                </c:pt>
              </c:numCache>
            </c:numRef>
          </c:xVal>
          <c:yVal>
            <c:numRef>
              <c:f>total!$Z$5:$Z$6</c:f>
              <c:numCache>
                <c:formatCode>General</c:formatCode>
                <c:ptCount val="2"/>
                <c:pt idx="0">
                  <c:v>1.1000000000000001</c:v>
                </c:pt>
                <c:pt idx="1">
                  <c:v>1.1000000000000001</c:v>
                </c:pt>
              </c:numCache>
            </c:numRef>
          </c:yVal>
          <c:smooth val="1"/>
          <c:extLst>
            <c:ext xmlns:c16="http://schemas.microsoft.com/office/drawing/2014/chart" uri="{C3380CC4-5D6E-409C-BE32-E72D297353CC}">
              <c16:uniqueId val="{00000001-AD0A-4482-ABE8-F9B3345076F9}"/>
            </c:ext>
          </c:extLst>
        </c:ser>
        <c:ser>
          <c:idx val="0"/>
          <c:order val="2"/>
          <c:tx>
            <c:strRef>
              <c:f>total!$H$3</c:f>
              <c:strCache>
                <c:ptCount val="1"/>
                <c:pt idx="0">
                  <c:v>0.1 M NaCl</c:v>
                </c:pt>
              </c:strCache>
            </c:strRef>
          </c:tx>
          <c:spPr>
            <a:ln w="19050" cap="rnd">
              <a:noFill/>
              <a:round/>
            </a:ln>
            <a:effectLst/>
          </c:spPr>
          <c:marker>
            <c:symbol val="circle"/>
            <c:size val="5"/>
            <c:spPr>
              <a:solidFill>
                <a:schemeClr val="accent6">
                  <a:lumMod val="75000"/>
                </a:schemeClr>
              </a:solidFill>
              <a:ln w="9525">
                <a:noFill/>
              </a:ln>
              <a:effectLst/>
            </c:spPr>
          </c:marker>
          <c:xVal>
            <c:numRef>
              <c:f>total!$H$10:$H$49</c:f>
              <c:numCache>
                <c:formatCode>General</c:formatCode>
                <c:ptCount val="40"/>
                <c:pt idx="0">
                  <c:v>10000</c:v>
                </c:pt>
                <c:pt idx="1">
                  <c:v>7443.8030159999998</c:v>
                </c:pt>
                <c:pt idx="2">
                  <c:v>5541.0203339999998</c:v>
                </c:pt>
                <c:pt idx="3">
                  <c:v>4124.6263879999997</c:v>
                </c:pt>
                <c:pt idx="4">
                  <c:v>3070.290634</c:v>
                </c:pt>
                <c:pt idx="5">
                  <c:v>2285.4638690000002</c:v>
                </c:pt>
                <c:pt idx="6">
                  <c:v>1701.2542840000001</c:v>
                </c:pt>
                <c:pt idx="7">
                  <c:v>1266.380177</c:v>
                </c:pt>
                <c:pt idx="8">
                  <c:v>942.66845799999999</c:v>
                </c:pt>
                <c:pt idx="9">
                  <c:v>701.70383100000004</c:v>
                </c:pt>
                <c:pt idx="10">
                  <c:v>522.33450900000003</c:v>
                </c:pt>
                <c:pt idx="11">
                  <c:v>388.81551999999999</c:v>
                </c:pt>
                <c:pt idx="12">
                  <c:v>289.42661399999997</c:v>
                </c:pt>
                <c:pt idx="13">
                  <c:v>215.44346999999999</c:v>
                </c:pt>
                <c:pt idx="14">
                  <c:v>160.37187499999999</c:v>
                </c:pt>
                <c:pt idx="15">
                  <c:v>119.37766499999999</c:v>
                </c:pt>
                <c:pt idx="16">
                  <c:v>88.862381999999997</c:v>
                </c:pt>
                <c:pt idx="17">
                  <c:v>66.147407000000001</c:v>
                </c:pt>
                <c:pt idx="18">
                  <c:v>49.238827000000001</c:v>
                </c:pt>
                <c:pt idx="19">
                  <c:v>36.652413000000003</c:v>
                </c:pt>
                <c:pt idx="20">
                  <c:v>27.283334</c:v>
                </c:pt>
                <c:pt idx="21">
                  <c:v>20.309176000000001</c:v>
                </c:pt>
                <c:pt idx="22">
                  <c:v>15.117751</c:v>
                </c:pt>
                <c:pt idx="23">
                  <c:v>11.253356</c:v>
                </c:pt>
                <c:pt idx="24">
                  <c:v>8.3767759999999996</c:v>
                </c:pt>
                <c:pt idx="25">
                  <c:v>6.2355070000000001</c:v>
                </c:pt>
                <c:pt idx="26">
                  <c:v>4.6415889999999997</c:v>
                </c:pt>
                <c:pt idx="27">
                  <c:v>3.4551069999999999</c:v>
                </c:pt>
                <c:pt idx="28">
                  <c:v>2.571914</c:v>
                </c:pt>
                <c:pt idx="29">
                  <c:v>1.914482</c:v>
                </c:pt>
                <c:pt idx="30">
                  <c:v>1.425103</c:v>
                </c:pt>
                <c:pt idx="31">
                  <c:v>1.060818</c:v>
                </c:pt>
                <c:pt idx="32">
                  <c:v>0.78965200000000002</c:v>
                </c:pt>
                <c:pt idx="33">
                  <c:v>0.58780200000000005</c:v>
                </c:pt>
                <c:pt idx="34">
                  <c:v>0.43754799999999999</c:v>
                </c:pt>
                <c:pt idx="35">
                  <c:v>0.32570199999999999</c:v>
                </c:pt>
                <c:pt idx="36">
                  <c:v>0.24244599999999999</c:v>
                </c:pt>
                <c:pt idx="37">
                  <c:v>0.18047199999999999</c:v>
                </c:pt>
                <c:pt idx="38">
                  <c:v>0.13433999999999999</c:v>
                </c:pt>
                <c:pt idx="39">
                  <c:v>0.1</c:v>
                </c:pt>
              </c:numCache>
            </c:numRef>
          </c:xVal>
          <c:yVal>
            <c:numRef>
              <c:f>total!$M$10:$M$49</c:f>
              <c:numCache>
                <c:formatCode>General</c:formatCode>
                <c:ptCount val="40"/>
                <c:pt idx="0">
                  <c:v>1.1372902129355722</c:v>
                </c:pt>
                <c:pt idx="1">
                  <c:v>1.1344206496492633</c:v>
                </c:pt>
                <c:pt idx="2">
                  <c:v>1.1311473849852605</c:v>
                </c:pt>
                <c:pt idx="3">
                  <c:v>1.1280431043047237</c:v>
                </c:pt>
                <c:pt idx="4">
                  <c:v>1.1252514341689837</c:v>
                </c:pt>
                <c:pt idx="5">
                  <c:v>1.1228936174697091</c:v>
                </c:pt>
                <c:pt idx="6">
                  <c:v>1.121016618993987</c:v>
                </c:pt>
                <c:pt idx="7">
                  <c:v>1.1195050731644671</c:v>
                </c:pt>
                <c:pt idx="8">
                  <c:v>1.1183426274564383</c:v>
                </c:pt>
                <c:pt idx="9">
                  <c:v>1.1180408559013457</c:v>
                </c:pt>
                <c:pt idx="10">
                  <c:v>1.1167175099502473</c:v>
                </c:pt>
                <c:pt idx="11">
                  <c:v>1.1156197996683996</c:v>
                </c:pt>
                <c:pt idx="12">
                  <c:v>1.1147385651855304</c:v>
                </c:pt>
                <c:pt idx="13">
                  <c:v>1.1139231750532201</c:v>
                </c:pt>
                <c:pt idx="14">
                  <c:v>1.1132454641893843</c:v>
                </c:pt>
                <c:pt idx="15">
                  <c:v>1.112646762509266</c:v>
                </c:pt>
                <c:pt idx="16">
                  <c:v>1.1122094983879016</c:v>
                </c:pt>
                <c:pt idx="17">
                  <c:v>1.1112589881453836</c:v>
                </c:pt>
                <c:pt idx="18">
                  <c:v>1.1098988457991534</c:v>
                </c:pt>
                <c:pt idx="19">
                  <c:v>1.1094323165941158</c:v>
                </c:pt>
                <c:pt idx="20">
                  <c:v>1.1092827441028092</c:v>
                </c:pt>
                <c:pt idx="21">
                  <c:v>1.1095406863359873</c:v>
                </c:pt>
                <c:pt idx="22">
                  <c:v>1.11037227009287</c:v>
                </c:pt>
                <c:pt idx="23">
                  <c:v>1.111619676143665</c:v>
                </c:pt>
                <c:pt idx="24">
                  <c:v>1.1127094724121034</c:v>
                </c:pt>
                <c:pt idx="25">
                  <c:v>1.1134740402892154</c:v>
                </c:pt>
                <c:pt idx="26">
                  <c:v>1.1138675752065652</c:v>
                </c:pt>
                <c:pt idx="27">
                  <c:v>1.1138553388773915</c:v>
                </c:pt>
                <c:pt idx="28">
                  <c:v>1.1135297444515007</c:v>
                </c:pt>
                <c:pt idx="29">
                  <c:v>1.1130046094891455</c:v>
                </c:pt>
                <c:pt idx="30">
                  <c:v>1.1120484115545144</c:v>
                </c:pt>
                <c:pt idx="31">
                  <c:v>1.1112369545344138</c:v>
                </c:pt>
                <c:pt idx="32">
                  <c:v>1.1100586783466537</c:v>
                </c:pt>
                <c:pt idx="33">
                  <c:v>1.1091998097659757</c:v>
                </c:pt>
                <c:pt idx="34">
                  <c:v>1.1083587711762468</c:v>
                </c:pt>
                <c:pt idx="35">
                  <c:v>1.1077245359470786</c:v>
                </c:pt>
                <c:pt idx="36">
                  <c:v>1.1071549366365336</c:v>
                </c:pt>
                <c:pt idx="37">
                  <c:v>1.1066292268846112</c:v>
                </c:pt>
                <c:pt idx="38">
                  <c:v>1.1051552350875318</c:v>
                </c:pt>
                <c:pt idx="39">
                  <c:v>1.1042824608367212</c:v>
                </c:pt>
              </c:numCache>
            </c:numRef>
          </c:yVal>
          <c:smooth val="1"/>
          <c:extLst>
            <c:ext xmlns:c16="http://schemas.microsoft.com/office/drawing/2014/chart" uri="{C3380CC4-5D6E-409C-BE32-E72D297353CC}">
              <c16:uniqueId val="{00000002-AD0A-4482-ABE8-F9B3345076F9}"/>
            </c:ext>
          </c:extLst>
        </c:ser>
        <c:ser>
          <c:idx val="1"/>
          <c:order val="3"/>
          <c:tx>
            <c:strRef>
              <c:f>total!$AD$3</c:f>
              <c:strCache>
                <c:ptCount val="1"/>
                <c:pt idx="0">
                  <c:v>0.001 M NaCl</c:v>
                </c:pt>
              </c:strCache>
            </c:strRef>
          </c:tx>
          <c:spPr>
            <a:ln w="19050" cap="rnd">
              <a:noFill/>
              <a:round/>
            </a:ln>
            <a:effectLst/>
          </c:spPr>
          <c:marker>
            <c:symbol val="square"/>
            <c:size val="4"/>
            <c:spPr>
              <a:solidFill>
                <a:schemeClr val="accent2"/>
              </a:solidFill>
              <a:ln w="9525">
                <a:solidFill>
                  <a:schemeClr val="accent2"/>
                </a:solidFill>
              </a:ln>
              <a:effectLst/>
            </c:spPr>
          </c:marker>
          <c:xVal>
            <c:numRef>
              <c:f>total!$AD$10:$AD$49</c:f>
              <c:numCache>
                <c:formatCode>General</c:formatCode>
                <c:ptCount val="40"/>
                <c:pt idx="0">
                  <c:v>10000</c:v>
                </c:pt>
                <c:pt idx="1">
                  <c:v>7443.8030159999998</c:v>
                </c:pt>
                <c:pt idx="2">
                  <c:v>5541.0203339999998</c:v>
                </c:pt>
                <c:pt idx="3">
                  <c:v>4124.6263879999997</c:v>
                </c:pt>
                <c:pt idx="4">
                  <c:v>3070.290634</c:v>
                </c:pt>
                <c:pt idx="5">
                  <c:v>2285.4638690000002</c:v>
                </c:pt>
                <c:pt idx="6">
                  <c:v>1701.2542840000001</c:v>
                </c:pt>
                <c:pt idx="7">
                  <c:v>1266.380177</c:v>
                </c:pt>
                <c:pt idx="8">
                  <c:v>942.66845799999999</c:v>
                </c:pt>
                <c:pt idx="9">
                  <c:v>701.70383100000004</c:v>
                </c:pt>
                <c:pt idx="10">
                  <c:v>522.33450900000003</c:v>
                </c:pt>
                <c:pt idx="11">
                  <c:v>388.81551999999999</c:v>
                </c:pt>
                <c:pt idx="12">
                  <c:v>289.42661399999997</c:v>
                </c:pt>
                <c:pt idx="13">
                  <c:v>215.44346999999999</c:v>
                </c:pt>
                <c:pt idx="14">
                  <c:v>160.37187499999999</c:v>
                </c:pt>
                <c:pt idx="15">
                  <c:v>119.37766499999999</c:v>
                </c:pt>
                <c:pt idx="16">
                  <c:v>88.862381999999997</c:v>
                </c:pt>
                <c:pt idx="17">
                  <c:v>66.147407000000001</c:v>
                </c:pt>
                <c:pt idx="18">
                  <c:v>49.238827000000001</c:v>
                </c:pt>
                <c:pt idx="19">
                  <c:v>36.652413000000003</c:v>
                </c:pt>
                <c:pt idx="20">
                  <c:v>27.283334</c:v>
                </c:pt>
                <c:pt idx="21">
                  <c:v>20.309176000000001</c:v>
                </c:pt>
                <c:pt idx="22">
                  <c:v>15.117751</c:v>
                </c:pt>
                <c:pt idx="23">
                  <c:v>11.253356</c:v>
                </c:pt>
                <c:pt idx="24">
                  <c:v>8.3767759999999996</c:v>
                </c:pt>
                <c:pt idx="25">
                  <c:v>6.2355070000000001</c:v>
                </c:pt>
                <c:pt idx="26">
                  <c:v>4.6415889999999997</c:v>
                </c:pt>
                <c:pt idx="27">
                  <c:v>3.4551069999999999</c:v>
                </c:pt>
                <c:pt idx="28">
                  <c:v>2.571914</c:v>
                </c:pt>
                <c:pt idx="29">
                  <c:v>1.914482</c:v>
                </c:pt>
                <c:pt idx="30">
                  <c:v>1.425103</c:v>
                </c:pt>
                <c:pt idx="31">
                  <c:v>1.060818</c:v>
                </c:pt>
                <c:pt idx="32">
                  <c:v>0.78965200000000002</c:v>
                </c:pt>
                <c:pt idx="33">
                  <c:v>0.58780200000000005</c:v>
                </c:pt>
                <c:pt idx="34">
                  <c:v>0.43754799999999999</c:v>
                </c:pt>
                <c:pt idx="35">
                  <c:v>0.32570199999999999</c:v>
                </c:pt>
                <c:pt idx="36">
                  <c:v>0.24244599999999999</c:v>
                </c:pt>
                <c:pt idx="37">
                  <c:v>0.18047199999999999</c:v>
                </c:pt>
                <c:pt idx="38">
                  <c:v>0.13433999999999999</c:v>
                </c:pt>
                <c:pt idx="39">
                  <c:v>0.1</c:v>
                </c:pt>
              </c:numCache>
            </c:numRef>
          </c:xVal>
          <c:yVal>
            <c:numRef>
              <c:f>total!$AI$10:$AI$49</c:f>
              <c:numCache>
                <c:formatCode>General</c:formatCode>
                <c:ptCount val="40"/>
                <c:pt idx="0">
                  <c:v>1.8468901107792948E-2</c:v>
                </c:pt>
                <c:pt idx="1">
                  <c:v>1.8985070276733036E-2</c:v>
                </c:pt>
                <c:pt idx="2">
                  <c:v>1.9520462072242367E-2</c:v>
                </c:pt>
                <c:pt idx="3">
                  <c:v>2.006610307633629E-2</c:v>
                </c:pt>
                <c:pt idx="4">
                  <c:v>2.0580210479360844E-2</c:v>
                </c:pt>
                <c:pt idx="5">
                  <c:v>2.1029434770598442E-2</c:v>
                </c:pt>
                <c:pt idx="6">
                  <c:v>2.1404710387747532E-2</c:v>
                </c:pt>
                <c:pt idx="7">
                  <c:v>2.1715226487385719E-2</c:v>
                </c:pt>
                <c:pt idx="8">
                  <c:v>2.1525526534326194E-2</c:v>
                </c:pt>
                <c:pt idx="9">
                  <c:v>2.1683440043883527E-2</c:v>
                </c:pt>
                <c:pt idx="10">
                  <c:v>2.1835424465019775E-2</c:v>
                </c:pt>
                <c:pt idx="11">
                  <c:v>2.1990875718249592E-2</c:v>
                </c:pt>
                <c:pt idx="12">
                  <c:v>2.2103646572225293E-2</c:v>
                </c:pt>
                <c:pt idx="13">
                  <c:v>2.2209009735806105E-2</c:v>
                </c:pt>
                <c:pt idx="14">
                  <c:v>2.2318443711117016E-2</c:v>
                </c:pt>
                <c:pt idx="15">
                  <c:v>2.243106143816492E-2</c:v>
                </c:pt>
                <c:pt idx="16">
                  <c:v>2.2544287902372909E-2</c:v>
                </c:pt>
                <c:pt idx="17">
                  <c:v>2.2643713758029572E-2</c:v>
                </c:pt>
                <c:pt idx="18">
                  <c:v>2.273692032564846E-2</c:v>
                </c:pt>
                <c:pt idx="19">
                  <c:v>2.2825559456791562E-2</c:v>
                </c:pt>
                <c:pt idx="20">
                  <c:v>2.2904185382318431E-2</c:v>
                </c:pt>
                <c:pt idx="21">
                  <c:v>2.298009206096591E-2</c:v>
                </c:pt>
                <c:pt idx="22">
                  <c:v>2.3055500709713021E-2</c:v>
                </c:pt>
                <c:pt idx="23">
                  <c:v>2.3133748764666485E-2</c:v>
                </c:pt>
                <c:pt idx="24">
                  <c:v>2.3212397792565329E-2</c:v>
                </c:pt>
                <c:pt idx="25">
                  <c:v>2.3286218843211179E-2</c:v>
                </c:pt>
                <c:pt idx="26">
                  <c:v>2.3359037757780858E-2</c:v>
                </c:pt>
                <c:pt idx="27">
                  <c:v>2.3428621811414016E-2</c:v>
                </c:pt>
                <c:pt idx="28">
                  <c:v>2.3493146196318048E-2</c:v>
                </c:pt>
                <c:pt idx="29">
                  <c:v>2.3562909883364846E-2</c:v>
                </c:pt>
                <c:pt idx="30">
                  <c:v>2.3635782320812579E-2</c:v>
                </c:pt>
                <c:pt idx="31">
                  <c:v>2.3700689739815827E-2</c:v>
                </c:pt>
                <c:pt idx="32">
                  <c:v>2.3779420179773213E-2</c:v>
                </c:pt>
                <c:pt idx="33">
                  <c:v>2.3867337559948052E-2</c:v>
                </c:pt>
                <c:pt idx="34">
                  <c:v>2.3978659897627156E-2</c:v>
                </c:pt>
                <c:pt idx="35">
                  <c:v>2.4125820967240801E-2</c:v>
                </c:pt>
                <c:pt idx="36">
                  <c:v>2.4317175234779598E-2</c:v>
                </c:pt>
                <c:pt idx="37">
                  <c:v>2.455596736380793E-2</c:v>
                </c:pt>
                <c:pt idx="38">
                  <c:v>2.5034324391110693E-2</c:v>
                </c:pt>
                <c:pt idx="39">
                  <c:v>2.5318107416068835E-2</c:v>
                </c:pt>
              </c:numCache>
            </c:numRef>
          </c:yVal>
          <c:smooth val="1"/>
          <c:extLst>
            <c:ext xmlns:c16="http://schemas.microsoft.com/office/drawing/2014/chart" uri="{C3380CC4-5D6E-409C-BE32-E72D297353CC}">
              <c16:uniqueId val="{00000003-AD0A-4482-ABE8-F9B3345076F9}"/>
            </c:ext>
          </c:extLst>
        </c:ser>
        <c:dLbls>
          <c:showLegendKey val="0"/>
          <c:showVal val="0"/>
          <c:showCatName val="0"/>
          <c:showSerName val="0"/>
          <c:showPercent val="0"/>
          <c:showBubbleSize val="0"/>
        </c:dLbls>
        <c:axId val="1917011760"/>
        <c:axId val="1919644208"/>
      </c:scatterChart>
      <c:valAx>
        <c:axId val="1917011760"/>
        <c:scaling>
          <c:logBase val="10"/>
          <c:orientation val="minMax"/>
          <c:max val="10000"/>
        </c:scaling>
        <c:delete val="0"/>
        <c:axPos val="b"/>
        <c:title>
          <c:tx>
            <c:rich>
              <a:bodyPr rot="0" spcFirstLastPara="1" vertOverflow="ellipsis" vert="horz" wrap="square" anchor="ctr" anchorCtr="1"/>
              <a:lstStyle/>
              <a:p>
                <a:pPr>
                  <a:defRPr sz="1400" b="0" i="0" u="none" strike="noStrike" kern="1200" baseline="0">
                    <a:solidFill>
                      <a:schemeClr val="tx1"/>
                    </a:solidFill>
                    <a:latin typeface="Times New Roman" panose="02020603050405020304" pitchFamily="18" charset="0"/>
                    <a:ea typeface="+mn-ea"/>
                    <a:cs typeface="Times New Roman" panose="02020603050405020304" pitchFamily="18" charset="0"/>
                  </a:defRPr>
                </a:pPr>
                <a:r>
                  <a:rPr lang="en-US" sz="1400">
                    <a:solidFill>
                      <a:schemeClr val="tx1"/>
                    </a:solidFill>
                    <a:latin typeface="Times New Roman" panose="02020603050405020304" pitchFamily="18" charset="0"/>
                    <a:cs typeface="Times New Roman" panose="02020603050405020304" pitchFamily="18" charset="0"/>
                  </a:rPr>
                  <a:t>Frequency(Hz)</a:t>
                </a:r>
              </a:p>
            </c:rich>
          </c:tx>
          <c:overlay val="0"/>
          <c:spPr>
            <a:noFill/>
            <a:ln>
              <a:noFill/>
            </a:ln>
            <a:effectLst/>
          </c:spPr>
          <c:txPr>
            <a:bodyPr rot="0" spcFirstLastPara="1" vertOverflow="ellipsis" vert="horz" wrap="square" anchor="ctr" anchorCtr="1"/>
            <a:lstStyle/>
            <a:p>
              <a:pPr>
                <a:defRPr sz="1400" b="0" i="0" u="none" strike="noStrike" kern="1200" baseline="0">
                  <a:solidFill>
                    <a:schemeClr val="tx1"/>
                  </a:solidFill>
                  <a:latin typeface="Times New Roman" panose="02020603050405020304" pitchFamily="18" charset="0"/>
                  <a:ea typeface="+mn-ea"/>
                  <a:cs typeface="Times New Roman" panose="02020603050405020304" pitchFamily="18" charset="0"/>
                </a:defRPr>
              </a:pPr>
              <a:endParaRPr lang="en-US"/>
            </a:p>
          </c:txPr>
        </c:title>
        <c:numFmt formatCode="General" sourceLinked="0"/>
        <c:majorTickMark val="in"/>
        <c:minorTickMark val="none"/>
        <c:tickLblPos val="nextTo"/>
        <c:spPr>
          <a:noFill/>
          <a:ln w="25400" cap="flat" cmpd="sng" algn="ctr">
            <a:solidFill>
              <a:schemeClr val="tx1"/>
            </a:solidFill>
            <a:round/>
          </a:ln>
          <a:effectLst/>
        </c:spPr>
        <c:txPr>
          <a:bodyPr rot="-60000000" spcFirstLastPara="1" vertOverflow="ellipsis" vert="horz" wrap="square" anchor="ctr" anchorCtr="1"/>
          <a:lstStyle/>
          <a:p>
            <a:pPr>
              <a:defRPr sz="1400" b="0" i="0" u="none" strike="noStrike" kern="1200" baseline="0">
                <a:solidFill>
                  <a:schemeClr val="bg1"/>
                </a:solidFill>
                <a:latin typeface="Times New Roman" panose="02020603050405020304" pitchFamily="18" charset="0"/>
                <a:ea typeface="+mn-ea"/>
                <a:cs typeface="Times New Roman" panose="02020603050405020304" pitchFamily="18" charset="0"/>
              </a:defRPr>
            </a:pPr>
            <a:endParaRPr lang="en-US"/>
          </a:p>
        </c:txPr>
        <c:crossAx val="1919644208"/>
        <c:crossesAt val="-0.1"/>
        <c:crossBetween val="midCat"/>
      </c:valAx>
      <c:valAx>
        <c:axId val="1919644208"/>
        <c:scaling>
          <c:orientation val="minMax"/>
          <c:max val="1.2"/>
          <c:min val="0"/>
        </c:scaling>
        <c:delete val="0"/>
        <c:axPos val="l"/>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sz="1400" b="0" i="0" baseline="0">
                    <a:solidFill>
                      <a:schemeClr val="tx1"/>
                    </a:solidFill>
                    <a:effectLst/>
                    <a:latin typeface="Times New Roman" panose="02020603050405020304" pitchFamily="18" charset="0"/>
                    <a:cs typeface="Times New Roman" panose="02020603050405020304" pitchFamily="18" charset="0"/>
                  </a:rPr>
                  <a:t>In-phase conductivity </a:t>
                </a:r>
                <a:r>
                  <a:rPr lang="el-GR" sz="1400" b="0" i="1" baseline="0">
                    <a:solidFill>
                      <a:schemeClr val="tx1"/>
                    </a:solidFill>
                    <a:effectLst/>
                    <a:latin typeface="Times New Roman" panose="02020603050405020304" pitchFamily="18" charset="0"/>
                    <a:cs typeface="Times New Roman" panose="02020603050405020304" pitchFamily="18" charset="0"/>
                  </a:rPr>
                  <a:t>σ</a:t>
                </a:r>
                <a:r>
                  <a:rPr lang="el-GR" sz="1400" b="0" i="0" baseline="0">
                    <a:solidFill>
                      <a:schemeClr val="tx1"/>
                    </a:solidFill>
                    <a:effectLst/>
                    <a:latin typeface="Times New Roman" panose="02020603050405020304" pitchFamily="18" charset="0"/>
                    <a:cs typeface="Times New Roman" panose="02020603050405020304" pitchFamily="18" charset="0"/>
                  </a:rPr>
                  <a:t>′</a:t>
                </a:r>
                <a:r>
                  <a:rPr lang="en-US" sz="1400" b="0" i="0" baseline="0">
                    <a:solidFill>
                      <a:schemeClr val="tx1"/>
                    </a:solidFill>
                    <a:effectLst/>
                    <a:latin typeface="Times New Roman" panose="02020603050405020304" pitchFamily="18" charset="0"/>
                    <a:cs typeface="Times New Roman" panose="02020603050405020304" pitchFamily="18" charset="0"/>
                  </a:rPr>
                  <a:t> (Sm</a:t>
                </a:r>
                <a:r>
                  <a:rPr lang="en-US" sz="1400" b="0" i="0" baseline="30000">
                    <a:solidFill>
                      <a:schemeClr val="tx1"/>
                    </a:solidFill>
                    <a:effectLst/>
                    <a:latin typeface="Times New Roman" panose="02020603050405020304" pitchFamily="18" charset="0"/>
                    <a:cs typeface="Times New Roman" panose="02020603050405020304" pitchFamily="18" charset="0"/>
                  </a:rPr>
                  <a:t>-1</a:t>
                </a:r>
                <a:r>
                  <a:rPr lang="en-US" sz="1400" b="0" i="0" baseline="0">
                    <a:solidFill>
                      <a:schemeClr val="tx1"/>
                    </a:solidFill>
                    <a:effectLst/>
                    <a:latin typeface="Times New Roman" panose="02020603050405020304" pitchFamily="18" charset="0"/>
                    <a:cs typeface="Times New Roman" panose="02020603050405020304" pitchFamily="18" charset="0"/>
                  </a:rPr>
                  <a:t>)</a:t>
                </a:r>
                <a:endParaRPr lang="en-US" sz="800">
                  <a:solidFill>
                    <a:schemeClr val="tx1"/>
                  </a:solidFill>
                  <a:effectLst/>
                  <a:latin typeface="Times New Roman" panose="02020603050405020304" pitchFamily="18" charset="0"/>
                  <a:cs typeface="Times New Roman" panose="02020603050405020304" pitchFamily="18" charset="0"/>
                </a:endParaRPr>
              </a:p>
            </c:rich>
          </c:tx>
          <c:layout>
            <c:manualLayout>
              <c:xMode val="edge"/>
              <c:yMode val="edge"/>
              <c:x val="2.08717231291972E-2"/>
              <c:y val="3.7848008733015158E-2"/>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in"/>
        <c:minorTickMark val="in"/>
        <c:tickLblPos val="nextTo"/>
        <c:spPr>
          <a:noFill/>
          <a:ln w="25400" cap="flat" cmpd="sng" algn="ctr">
            <a:solidFill>
              <a:schemeClr val="tx1"/>
            </a:solidFill>
            <a:round/>
          </a:ln>
          <a:effectLst/>
        </c:spPr>
        <c:txPr>
          <a:bodyPr rot="-60000000" spcFirstLastPara="1" vertOverflow="ellipsis" vert="horz" wrap="square" anchor="ctr" anchorCtr="1"/>
          <a:lstStyle/>
          <a:p>
            <a:pPr>
              <a:defRPr sz="1400" b="0" i="0" u="none" strike="noStrike" kern="1200" baseline="0">
                <a:solidFill>
                  <a:schemeClr val="tx1"/>
                </a:solidFill>
                <a:latin typeface="Times New Roman" panose="02020603050405020304" pitchFamily="18" charset="0"/>
                <a:ea typeface="+mn-ea"/>
                <a:cs typeface="Times New Roman" panose="02020603050405020304" pitchFamily="18" charset="0"/>
              </a:defRPr>
            </a:pPr>
            <a:endParaRPr lang="en-US"/>
          </a:p>
        </c:txPr>
        <c:crossAx val="1917011760"/>
        <c:crossesAt val="0.1"/>
        <c:crossBetween val="midCat"/>
        <c:minorUnit val="0.1"/>
      </c:valAx>
      <c:spPr>
        <a:noFill/>
        <a:ln w="25400">
          <a:solidFill>
            <a:schemeClr val="tx1"/>
          </a:solid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scatterChart>
        <c:scatterStyle val="smoothMarker"/>
        <c:varyColors val="0"/>
        <c:ser>
          <c:idx val="0"/>
          <c:order val="0"/>
          <c:tx>
            <c:strRef>
              <c:f>total!$H$3</c:f>
              <c:strCache>
                <c:ptCount val="1"/>
                <c:pt idx="0">
                  <c:v>0.1 M NaCl</c:v>
                </c:pt>
              </c:strCache>
            </c:strRef>
          </c:tx>
          <c:spPr>
            <a:ln w="19050" cap="rnd">
              <a:noFill/>
              <a:round/>
            </a:ln>
            <a:effectLst/>
          </c:spPr>
          <c:marker>
            <c:symbol val="circle"/>
            <c:size val="7"/>
            <c:spPr>
              <a:solidFill>
                <a:schemeClr val="accent6">
                  <a:lumMod val="75000"/>
                </a:schemeClr>
              </a:solidFill>
              <a:ln w="9525">
                <a:noFill/>
              </a:ln>
              <a:effectLst/>
            </c:spPr>
          </c:marker>
          <c:xVal>
            <c:numRef>
              <c:f>total!$H$10:$H$49</c:f>
              <c:numCache>
                <c:formatCode>General</c:formatCode>
                <c:ptCount val="40"/>
                <c:pt idx="0">
                  <c:v>10000</c:v>
                </c:pt>
                <c:pt idx="1">
                  <c:v>7443.8030159999998</c:v>
                </c:pt>
                <c:pt idx="2">
                  <c:v>5541.0203339999998</c:v>
                </c:pt>
                <c:pt idx="3">
                  <c:v>4124.6263879999997</c:v>
                </c:pt>
                <c:pt idx="4">
                  <c:v>3070.290634</c:v>
                </c:pt>
                <c:pt idx="5">
                  <c:v>2285.4638690000002</c:v>
                </c:pt>
                <c:pt idx="6">
                  <c:v>1701.2542840000001</c:v>
                </c:pt>
                <c:pt idx="7">
                  <c:v>1266.380177</c:v>
                </c:pt>
                <c:pt idx="8">
                  <c:v>942.66845799999999</c:v>
                </c:pt>
                <c:pt idx="9">
                  <c:v>701.70383100000004</c:v>
                </c:pt>
                <c:pt idx="10">
                  <c:v>522.33450900000003</c:v>
                </c:pt>
                <c:pt idx="11">
                  <c:v>388.81551999999999</c:v>
                </c:pt>
                <c:pt idx="12">
                  <c:v>289.42661399999997</c:v>
                </c:pt>
                <c:pt idx="13">
                  <c:v>215.44346999999999</c:v>
                </c:pt>
                <c:pt idx="14">
                  <c:v>160.37187499999999</c:v>
                </c:pt>
                <c:pt idx="15">
                  <c:v>119.37766499999999</c:v>
                </c:pt>
                <c:pt idx="16">
                  <c:v>88.862381999999997</c:v>
                </c:pt>
                <c:pt idx="17">
                  <c:v>66.147407000000001</c:v>
                </c:pt>
                <c:pt idx="18">
                  <c:v>49.238827000000001</c:v>
                </c:pt>
                <c:pt idx="19">
                  <c:v>36.652413000000003</c:v>
                </c:pt>
                <c:pt idx="20">
                  <c:v>27.283334</c:v>
                </c:pt>
                <c:pt idx="21">
                  <c:v>20.309176000000001</c:v>
                </c:pt>
                <c:pt idx="22">
                  <c:v>15.117751</c:v>
                </c:pt>
                <c:pt idx="23">
                  <c:v>11.253356</c:v>
                </c:pt>
                <c:pt idx="24">
                  <c:v>8.3767759999999996</c:v>
                </c:pt>
                <c:pt idx="25">
                  <c:v>6.2355070000000001</c:v>
                </c:pt>
                <c:pt idx="26">
                  <c:v>4.6415889999999997</c:v>
                </c:pt>
                <c:pt idx="27">
                  <c:v>3.4551069999999999</c:v>
                </c:pt>
                <c:pt idx="28">
                  <c:v>2.571914</c:v>
                </c:pt>
                <c:pt idx="29">
                  <c:v>1.914482</c:v>
                </c:pt>
                <c:pt idx="30">
                  <c:v>1.425103</c:v>
                </c:pt>
                <c:pt idx="31">
                  <c:v>1.060818</c:v>
                </c:pt>
                <c:pt idx="32">
                  <c:v>0.78965200000000002</c:v>
                </c:pt>
                <c:pt idx="33">
                  <c:v>0.58780200000000005</c:v>
                </c:pt>
                <c:pt idx="34">
                  <c:v>0.43754799999999999</c:v>
                </c:pt>
                <c:pt idx="35">
                  <c:v>0.32570199999999999</c:v>
                </c:pt>
                <c:pt idx="36">
                  <c:v>0.24244599999999999</c:v>
                </c:pt>
                <c:pt idx="37">
                  <c:v>0.18047199999999999</c:v>
                </c:pt>
                <c:pt idx="38">
                  <c:v>0.13433999999999999</c:v>
                </c:pt>
                <c:pt idx="39">
                  <c:v>0.1</c:v>
                </c:pt>
              </c:numCache>
            </c:numRef>
          </c:xVal>
          <c:yVal>
            <c:numRef>
              <c:f>total!$N$10:$N$49</c:f>
              <c:numCache>
                <c:formatCode>General</c:formatCode>
                <c:ptCount val="40"/>
                <c:pt idx="0">
                  <c:v>-4.8459743528931776E-3</c:v>
                </c:pt>
                <c:pt idx="1">
                  <c:v>-7.0109470701669886E-3</c:v>
                </c:pt>
                <c:pt idx="2">
                  <c:v>-8.612008894463008E-3</c:v>
                </c:pt>
                <c:pt idx="3">
                  <c:v>-9.4497821951013989E-3</c:v>
                </c:pt>
                <c:pt idx="4">
                  <c:v>-9.3023287503060242E-3</c:v>
                </c:pt>
                <c:pt idx="5">
                  <c:v>-8.7440486202832943E-3</c:v>
                </c:pt>
                <c:pt idx="6">
                  <c:v>-8.0153064745182856E-3</c:v>
                </c:pt>
                <c:pt idx="7">
                  <c:v>-7.2970565528589987E-3</c:v>
                </c:pt>
                <c:pt idx="8">
                  <c:v>-6.7665880040380759E-3</c:v>
                </c:pt>
                <c:pt idx="9">
                  <c:v>-6.1004849776808033E-3</c:v>
                </c:pt>
                <c:pt idx="10">
                  <c:v>-4.4368341294049899E-3</c:v>
                </c:pt>
                <c:pt idx="11">
                  <c:v>-3.7764798320804593E-3</c:v>
                </c:pt>
                <c:pt idx="12">
                  <c:v>-3.202234323220515E-3</c:v>
                </c:pt>
                <c:pt idx="13">
                  <c:v>-2.6972772001011103E-3</c:v>
                </c:pt>
                <c:pt idx="14">
                  <c:v>-2.2410587948671948E-3</c:v>
                </c:pt>
                <c:pt idx="15">
                  <c:v>-1.8457203426353859E-3</c:v>
                </c:pt>
                <c:pt idx="16">
                  <c:v>-1.5622845947330492E-3</c:v>
                </c:pt>
                <c:pt idx="17">
                  <c:v>-1.4883470587752417E-3</c:v>
                </c:pt>
                <c:pt idx="18">
                  <c:v>-1.377755112994038E-3</c:v>
                </c:pt>
                <c:pt idx="19">
                  <c:v>-1.0838463646725542E-3</c:v>
                </c:pt>
                <c:pt idx="20">
                  <c:v>-6.5112593249068581E-4</c:v>
                </c:pt>
                <c:pt idx="21">
                  <c:v>-1.9594951024798609E-4</c:v>
                </c:pt>
                <c:pt idx="22">
                  <c:v>1.5642369454231064E-4</c:v>
                </c:pt>
                <c:pt idx="23">
                  <c:v>3.5405087834000035E-4</c:v>
                </c:pt>
                <c:pt idx="24">
                  <c:v>1.8060665776286188E-4</c:v>
                </c:pt>
                <c:pt idx="25">
                  <c:v>-2.1710424312061769E-4</c:v>
                </c:pt>
                <c:pt idx="26">
                  <c:v>-8.380230630509447E-4</c:v>
                </c:pt>
                <c:pt idx="27">
                  <c:v>-1.4884132520171808E-3</c:v>
                </c:pt>
                <c:pt idx="28">
                  <c:v>-2.2086658290050628E-3</c:v>
                </c:pt>
                <c:pt idx="29">
                  <c:v>-2.7416371130459896E-3</c:v>
                </c:pt>
                <c:pt idx="30">
                  <c:v>-3.2285632554184744E-3</c:v>
                </c:pt>
                <c:pt idx="31">
                  <c:v>-3.6209779142425806E-3</c:v>
                </c:pt>
                <c:pt idx="32">
                  <c:v>-4.0182905004445034E-3</c:v>
                </c:pt>
                <c:pt idx="33">
                  <c:v>-4.0514158106988987E-3</c:v>
                </c:pt>
                <c:pt idx="34">
                  <c:v>-3.9929021396400508E-3</c:v>
                </c:pt>
                <c:pt idx="35">
                  <c:v>-4.0528121883997448E-3</c:v>
                </c:pt>
                <c:pt idx="36">
                  <c:v>-4.0970678547778208E-3</c:v>
                </c:pt>
                <c:pt idx="37">
                  <c:v>-4.0759175671443125E-3</c:v>
                </c:pt>
                <c:pt idx="38">
                  <c:v>-4.160744131486557E-3</c:v>
                </c:pt>
                <c:pt idx="39">
                  <c:v>-4.4009560592513011E-3</c:v>
                </c:pt>
              </c:numCache>
            </c:numRef>
          </c:yVal>
          <c:smooth val="1"/>
          <c:extLst>
            <c:ext xmlns:c16="http://schemas.microsoft.com/office/drawing/2014/chart" uri="{C3380CC4-5D6E-409C-BE32-E72D297353CC}">
              <c16:uniqueId val="{00000000-739B-4B94-BCA6-83D872CF31C0}"/>
            </c:ext>
          </c:extLst>
        </c:ser>
        <c:ser>
          <c:idx val="1"/>
          <c:order val="1"/>
          <c:tx>
            <c:strRef>
              <c:f>total!$AD$3</c:f>
              <c:strCache>
                <c:ptCount val="1"/>
                <c:pt idx="0">
                  <c:v>0.001 M NaCl</c:v>
                </c:pt>
              </c:strCache>
            </c:strRef>
          </c:tx>
          <c:spPr>
            <a:ln w="19050" cap="rnd">
              <a:noFill/>
              <a:round/>
            </a:ln>
            <a:effectLst/>
          </c:spPr>
          <c:marker>
            <c:symbol val="square"/>
            <c:size val="4"/>
            <c:spPr>
              <a:solidFill>
                <a:schemeClr val="accent2"/>
              </a:solidFill>
              <a:ln w="9525">
                <a:noFill/>
              </a:ln>
              <a:effectLst/>
            </c:spPr>
          </c:marker>
          <c:xVal>
            <c:numRef>
              <c:f>total!$AD$10:$AD$49</c:f>
              <c:numCache>
                <c:formatCode>General</c:formatCode>
                <c:ptCount val="40"/>
                <c:pt idx="0">
                  <c:v>10000</c:v>
                </c:pt>
                <c:pt idx="1">
                  <c:v>7443.8030159999998</c:v>
                </c:pt>
                <c:pt idx="2">
                  <c:v>5541.0203339999998</c:v>
                </c:pt>
                <c:pt idx="3">
                  <c:v>4124.6263879999997</c:v>
                </c:pt>
                <c:pt idx="4">
                  <c:v>3070.290634</c:v>
                </c:pt>
                <c:pt idx="5">
                  <c:v>2285.4638690000002</c:v>
                </c:pt>
                <c:pt idx="6">
                  <c:v>1701.2542840000001</c:v>
                </c:pt>
                <c:pt idx="7">
                  <c:v>1266.380177</c:v>
                </c:pt>
                <c:pt idx="8">
                  <c:v>942.66845799999999</c:v>
                </c:pt>
                <c:pt idx="9">
                  <c:v>701.70383100000004</c:v>
                </c:pt>
                <c:pt idx="10">
                  <c:v>522.33450900000003</c:v>
                </c:pt>
                <c:pt idx="11">
                  <c:v>388.81551999999999</c:v>
                </c:pt>
                <c:pt idx="12">
                  <c:v>289.42661399999997</c:v>
                </c:pt>
                <c:pt idx="13">
                  <c:v>215.44346999999999</c:v>
                </c:pt>
                <c:pt idx="14">
                  <c:v>160.37187499999999</c:v>
                </c:pt>
                <c:pt idx="15">
                  <c:v>119.37766499999999</c:v>
                </c:pt>
                <c:pt idx="16">
                  <c:v>88.862381999999997</c:v>
                </c:pt>
                <c:pt idx="17">
                  <c:v>66.147407000000001</c:v>
                </c:pt>
                <c:pt idx="18">
                  <c:v>49.238827000000001</c:v>
                </c:pt>
                <c:pt idx="19">
                  <c:v>36.652413000000003</c:v>
                </c:pt>
                <c:pt idx="20">
                  <c:v>27.283334</c:v>
                </c:pt>
                <c:pt idx="21">
                  <c:v>20.309176000000001</c:v>
                </c:pt>
                <c:pt idx="22">
                  <c:v>15.117751</c:v>
                </c:pt>
                <c:pt idx="23">
                  <c:v>11.253356</c:v>
                </c:pt>
                <c:pt idx="24">
                  <c:v>8.3767759999999996</c:v>
                </c:pt>
                <c:pt idx="25">
                  <c:v>6.2355070000000001</c:v>
                </c:pt>
                <c:pt idx="26">
                  <c:v>4.6415889999999997</c:v>
                </c:pt>
                <c:pt idx="27">
                  <c:v>3.4551069999999999</c:v>
                </c:pt>
                <c:pt idx="28">
                  <c:v>2.571914</c:v>
                </c:pt>
                <c:pt idx="29">
                  <c:v>1.914482</c:v>
                </c:pt>
                <c:pt idx="30">
                  <c:v>1.425103</c:v>
                </c:pt>
                <c:pt idx="31">
                  <c:v>1.060818</c:v>
                </c:pt>
                <c:pt idx="32">
                  <c:v>0.78965200000000002</c:v>
                </c:pt>
                <c:pt idx="33">
                  <c:v>0.58780200000000005</c:v>
                </c:pt>
                <c:pt idx="34">
                  <c:v>0.43754799999999999</c:v>
                </c:pt>
                <c:pt idx="35">
                  <c:v>0.32570199999999999</c:v>
                </c:pt>
                <c:pt idx="36">
                  <c:v>0.24244599999999999</c:v>
                </c:pt>
                <c:pt idx="37">
                  <c:v>0.18047199999999999</c:v>
                </c:pt>
                <c:pt idx="38">
                  <c:v>0.13433999999999999</c:v>
                </c:pt>
                <c:pt idx="39">
                  <c:v>0.1</c:v>
                </c:pt>
              </c:numCache>
            </c:numRef>
          </c:xVal>
          <c:yVal>
            <c:numRef>
              <c:f>total!$AJ$10:$AJ$49</c:f>
              <c:numCache>
                <c:formatCode>General</c:formatCode>
                <c:ptCount val="40"/>
                <c:pt idx="0">
                  <c:v>2.3879429876568258E-3</c:v>
                </c:pt>
                <c:pt idx="1">
                  <c:v>2.3118422023410876E-3</c:v>
                </c:pt>
                <c:pt idx="2">
                  <c:v>2.2174437926190211E-3</c:v>
                </c:pt>
                <c:pt idx="3">
                  <c:v>2.0708430252936003E-3</c:v>
                </c:pt>
                <c:pt idx="4">
                  <c:v>1.86470564701153E-3</c:v>
                </c:pt>
                <c:pt idx="5">
                  <c:v>1.6225377593802944E-3</c:v>
                </c:pt>
                <c:pt idx="6">
                  <c:v>1.3716674433700041E-3</c:v>
                </c:pt>
                <c:pt idx="7">
                  <c:v>1.1339993766992242E-3</c:v>
                </c:pt>
                <c:pt idx="8">
                  <c:v>8.3629964747729344E-4</c:v>
                </c:pt>
                <c:pt idx="9">
                  <c:v>6.7433373520249713E-4</c:v>
                </c:pt>
                <c:pt idx="10">
                  <c:v>5.4457917851551932E-4</c:v>
                </c:pt>
                <c:pt idx="11">
                  <c:v>3.9414067901810868E-4</c:v>
                </c:pt>
                <c:pt idx="12">
                  <c:v>3.2799797955306562E-4</c:v>
                </c:pt>
                <c:pt idx="13">
                  <c:v>2.7647203336854886E-4</c:v>
                </c:pt>
                <c:pt idx="14">
                  <c:v>2.3591473594204132E-4</c:v>
                </c:pt>
                <c:pt idx="15">
                  <c:v>2.0199716826533356E-4</c:v>
                </c:pt>
                <c:pt idx="16">
                  <c:v>1.7314353524402738E-4</c:v>
                </c:pt>
                <c:pt idx="17">
                  <c:v>1.3835481275774743E-4</c:v>
                </c:pt>
                <c:pt idx="18">
                  <c:v>1.1384471143627659E-4</c:v>
                </c:pt>
                <c:pt idx="19">
                  <c:v>9.4635311747238678E-5</c:v>
                </c:pt>
                <c:pt idx="20">
                  <c:v>7.6729308062534727E-5</c:v>
                </c:pt>
                <c:pt idx="21">
                  <c:v>6.0276919713638103E-5</c:v>
                </c:pt>
                <c:pt idx="22">
                  <c:v>4.581134020052005E-5</c:v>
                </c:pt>
                <c:pt idx="23">
                  <c:v>3.3775297194890978E-5</c:v>
                </c:pt>
                <c:pt idx="24">
                  <c:v>2.4024840293975571E-5</c:v>
                </c:pt>
                <c:pt idx="25">
                  <c:v>1.3669012030937599E-5</c:v>
                </c:pt>
                <c:pt idx="26">
                  <c:v>6.8909163384393527E-6</c:v>
                </c:pt>
                <c:pt idx="27">
                  <c:v>5.7400124586445169E-6</c:v>
                </c:pt>
                <c:pt idx="28">
                  <c:v>3.265547342319422E-6</c:v>
                </c:pt>
                <c:pt idx="29">
                  <c:v>3.7465027030267889E-6</c:v>
                </c:pt>
                <c:pt idx="30">
                  <c:v>1.0872459875242497E-6</c:v>
                </c:pt>
                <c:pt idx="31">
                  <c:v>4.9771448460929636E-7</c:v>
                </c:pt>
                <c:pt idx="32">
                  <c:v>-5.9686345904663918E-6</c:v>
                </c:pt>
                <c:pt idx="33">
                  <c:v>-9.5946702159448168E-6</c:v>
                </c:pt>
                <c:pt idx="34">
                  <c:v>-2.174865049098335E-5</c:v>
                </c:pt>
                <c:pt idx="35">
                  <c:v>-3.3366031670643991E-5</c:v>
                </c:pt>
                <c:pt idx="36">
                  <c:v>-1.1793830913602746E-5</c:v>
                </c:pt>
                <c:pt idx="37">
                  <c:v>-4.6754618359234137E-5</c:v>
                </c:pt>
                <c:pt idx="38">
                  <c:v>-1.0201543657109582E-4</c:v>
                </c:pt>
                <c:pt idx="39">
                  <c:v>-8.9297335134998362E-5</c:v>
                </c:pt>
              </c:numCache>
            </c:numRef>
          </c:yVal>
          <c:smooth val="1"/>
          <c:extLst>
            <c:ext xmlns:c16="http://schemas.microsoft.com/office/drawing/2014/chart" uri="{C3380CC4-5D6E-409C-BE32-E72D297353CC}">
              <c16:uniqueId val="{00000001-739B-4B94-BCA6-83D872CF31C0}"/>
            </c:ext>
          </c:extLst>
        </c:ser>
        <c:dLbls>
          <c:showLegendKey val="0"/>
          <c:showVal val="0"/>
          <c:showCatName val="0"/>
          <c:showSerName val="0"/>
          <c:showPercent val="0"/>
          <c:showBubbleSize val="0"/>
        </c:dLbls>
        <c:axId val="1917011760"/>
        <c:axId val="1919644208"/>
      </c:scatterChart>
      <c:valAx>
        <c:axId val="1917011760"/>
        <c:scaling>
          <c:logBase val="10"/>
          <c:orientation val="minMax"/>
          <c:max val="10000"/>
        </c:scaling>
        <c:delete val="0"/>
        <c:axPos val="b"/>
        <c:title>
          <c:tx>
            <c:rich>
              <a:bodyPr rot="0" spcFirstLastPara="1" vertOverflow="ellipsis" vert="horz" wrap="square" anchor="ctr" anchorCtr="1"/>
              <a:lstStyle/>
              <a:p>
                <a:pPr>
                  <a:defRPr sz="1400" b="0" i="0" u="none" strike="noStrike" kern="1200" baseline="0">
                    <a:solidFill>
                      <a:schemeClr val="tx1"/>
                    </a:solidFill>
                    <a:latin typeface="Times New Roman" panose="02020603050405020304" pitchFamily="18" charset="0"/>
                    <a:ea typeface="+mn-ea"/>
                    <a:cs typeface="Times New Roman" panose="02020603050405020304" pitchFamily="18" charset="0"/>
                  </a:defRPr>
                </a:pPr>
                <a:r>
                  <a:rPr lang="en-US" sz="1400">
                    <a:solidFill>
                      <a:schemeClr val="tx1"/>
                    </a:solidFill>
                    <a:latin typeface="Times New Roman" panose="02020603050405020304" pitchFamily="18" charset="0"/>
                    <a:cs typeface="Times New Roman" panose="02020603050405020304" pitchFamily="18" charset="0"/>
                  </a:rPr>
                  <a:t>Frequency(Hz)</a:t>
                </a:r>
              </a:p>
            </c:rich>
          </c:tx>
          <c:overlay val="0"/>
          <c:spPr>
            <a:noFill/>
            <a:ln>
              <a:noFill/>
            </a:ln>
            <a:effectLst/>
          </c:spPr>
          <c:txPr>
            <a:bodyPr rot="0" spcFirstLastPara="1" vertOverflow="ellipsis" vert="horz" wrap="square" anchor="ctr" anchorCtr="1"/>
            <a:lstStyle/>
            <a:p>
              <a:pPr>
                <a:defRPr sz="1400" b="0" i="0" u="none" strike="noStrike" kern="1200" baseline="0">
                  <a:solidFill>
                    <a:schemeClr val="tx1"/>
                  </a:solidFill>
                  <a:latin typeface="Times New Roman" panose="02020603050405020304" pitchFamily="18" charset="0"/>
                  <a:ea typeface="+mn-ea"/>
                  <a:cs typeface="Times New Roman" panose="02020603050405020304" pitchFamily="18" charset="0"/>
                </a:defRPr>
              </a:pPr>
              <a:endParaRPr lang="en-US"/>
            </a:p>
          </c:txPr>
        </c:title>
        <c:numFmt formatCode="General" sourceLinked="0"/>
        <c:majorTickMark val="in"/>
        <c:minorTickMark val="none"/>
        <c:tickLblPos val="nextTo"/>
        <c:spPr>
          <a:noFill/>
          <a:ln w="25400" cap="flat" cmpd="sng" algn="ctr">
            <a:solidFill>
              <a:schemeClr val="tx1"/>
            </a:solidFill>
            <a:round/>
          </a:ln>
          <a:effectLst/>
        </c:spPr>
        <c:txPr>
          <a:bodyPr rot="-60000000" spcFirstLastPara="1" vertOverflow="ellipsis" vert="horz" wrap="square" anchor="ctr" anchorCtr="1"/>
          <a:lstStyle/>
          <a:p>
            <a:pPr>
              <a:defRPr sz="1400" b="0" i="0" u="none" strike="noStrike" kern="1200" baseline="0">
                <a:solidFill>
                  <a:schemeClr val="bg1"/>
                </a:solidFill>
                <a:latin typeface="Times New Roman" panose="02020603050405020304" pitchFamily="18" charset="0"/>
                <a:ea typeface="+mn-ea"/>
                <a:cs typeface="Times New Roman" panose="02020603050405020304" pitchFamily="18" charset="0"/>
              </a:defRPr>
            </a:pPr>
            <a:endParaRPr lang="en-US"/>
          </a:p>
        </c:txPr>
        <c:crossAx val="1919644208"/>
        <c:crossesAt val="-0.60000000000000009"/>
        <c:crossBetween val="midCat"/>
      </c:valAx>
      <c:valAx>
        <c:axId val="1919644208"/>
        <c:scaling>
          <c:orientation val="minMax"/>
          <c:max val="0.1"/>
          <c:min val="-0.1"/>
        </c:scaling>
        <c:delete val="0"/>
        <c:axPos val="l"/>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sz="1400" b="0" i="0" baseline="0">
                    <a:solidFill>
                      <a:schemeClr val="tx1"/>
                    </a:solidFill>
                    <a:effectLst/>
                    <a:latin typeface="Times New Roman" panose="02020603050405020304" pitchFamily="18" charset="0"/>
                    <a:cs typeface="Times New Roman" panose="02020603050405020304" pitchFamily="18" charset="0"/>
                  </a:rPr>
                  <a:t>Quadrature conductivity </a:t>
                </a:r>
                <a:r>
                  <a:rPr lang="el-GR" sz="1400" b="0" i="1" baseline="0">
                    <a:solidFill>
                      <a:schemeClr val="tx1"/>
                    </a:solidFill>
                    <a:effectLst/>
                    <a:latin typeface="Times New Roman" panose="02020603050405020304" pitchFamily="18" charset="0"/>
                    <a:cs typeface="Times New Roman" panose="02020603050405020304" pitchFamily="18" charset="0"/>
                  </a:rPr>
                  <a:t>σ</a:t>
                </a:r>
                <a:r>
                  <a:rPr lang="el-GR" sz="1400" b="0" i="0" baseline="0">
                    <a:solidFill>
                      <a:schemeClr val="tx1"/>
                    </a:solidFill>
                    <a:effectLst/>
                    <a:latin typeface="Times New Roman" panose="02020603050405020304" pitchFamily="18" charset="0"/>
                    <a:cs typeface="Times New Roman" panose="02020603050405020304" pitchFamily="18" charset="0"/>
                  </a:rPr>
                  <a:t>′</a:t>
                </a:r>
                <a:r>
                  <a:rPr lang="el-GR" sz="1400" b="0" i="0" u="none" strike="noStrike" baseline="0">
                    <a:solidFill>
                      <a:schemeClr val="tx1"/>
                    </a:solidFill>
                    <a:effectLst/>
                    <a:latin typeface="Times New Roman" panose="02020603050405020304" pitchFamily="18" charset="0"/>
                    <a:cs typeface="Times New Roman" panose="02020603050405020304" pitchFamily="18" charset="0"/>
                  </a:rPr>
                  <a:t>′</a:t>
                </a:r>
                <a:r>
                  <a:rPr lang="en-US" sz="1400" b="0" i="0" baseline="0">
                    <a:solidFill>
                      <a:schemeClr val="tx1"/>
                    </a:solidFill>
                    <a:effectLst/>
                    <a:latin typeface="Times New Roman" panose="02020603050405020304" pitchFamily="18" charset="0"/>
                    <a:cs typeface="Times New Roman" panose="02020603050405020304" pitchFamily="18" charset="0"/>
                  </a:rPr>
                  <a:t> (Sm</a:t>
                </a:r>
                <a:r>
                  <a:rPr lang="en-US" sz="1400" b="0" i="0" baseline="30000">
                    <a:solidFill>
                      <a:schemeClr val="tx1"/>
                    </a:solidFill>
                    <a:effectLst/>
                    <a:latin typeface="Times New Roman" panose="02020603050405020304" pitchFamily="18" charset="0"/>
                    <a:cs typeface="Times New Roman" panose="02020603050405020304" pitchFamily="18" charset="0"/>
                  </a:rPr>
                  <a:t>-1</a:t>
                </a:r>
                <a:r>
                  <a:rPr lang="en-US" sz="1400" b="0" i="0" baseline="0">
                    <a:solidFill>
                      <a:schemeClr val="tx1"/>
                    </a:solidFill>
                    <a:effectLst/>
                    <a:latin typeface="Times New Roman" panose="02020603050405020304" pitchFamily="18" charset="0"/>
                    <a:cs typeface="Times New Roman" panose="02020603050405020304" pitchFamily="18" charset="0"/>
                  </a:rPr>
                  <a:t>)</a:t>
                </a:r>
                <a:endParaRPr lang="en-US" sz="800">
                  <a:solidFill>
                    <a:schemeClr val="tx1"/>
                  </a:solidFill>
                  <a:effectLst/>
                  <a:latin typeface="Times New Roman" panose="02020603050405020304" pitchFamily="18" charset="0"/>
                  <a:cs typeface="Times New Roman" panose="02020603050405020304" pitchFamily="18" charset="0"/>
                </a:endParaRPr>
              </a:p>
            </c:rich>
          </c:tx>
          <c:layout>
            <c:manualLayout>
              <c:xMode val="edge"/>
              <c:yMode val="edge"/>
              <c:x val="2.668718554441277E-2"/>
              <c:y val="5.7835291876375386E-2"/>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in"/>
        <c:minorTickMark val="in"/>
        <c:tickLblPos val="nextTo"/>
        <c:spPr>
          <a:noFill/>
          <a:ln w="25400" cap="flat" cmpd="sng" algn="ctr">
            <a:solidFill>
              <a:schemeClr val="tx1"/>
            </a:solidFill>
            <a:round/>
          </a:ln>
          <a:effectLst/>
        </c:spPr>
        <c:txPr>
          <a:bodyPr rot="-60000000" spcFirstLastPara="1" vertOverflow="ellipsis" vert="horz" wrap="square" anchor="ctr" anchorCtr="1"/>
          <a:lstStyle/>
          <a:p>
            <a:pPr>
              <a:defRPr sz="1400" b="0" i="0" u="none" strike="noStrike" kern="1200" baseline="0">
                <a:solidFill>
                  <a:schemeClr val="tx1"/>
                </a:solidFill>
                <a:latin typeface="Times New Roman" panose="02020603050405020304" pitchFamily="18" charset="0"/>
                <a:ea typeface="+mn-ea"/>
                <a:cs typeface="Times New Roman" panose="02020603050405020304" pitchFamily="18" charset="0"/>
              </a:defRPr>
            </a:pPr>
            <a:endParaRPr lang="en-US"/>
          </a:p>
        </c:txPr>
        <c:crossAx val="1917011760"/>
        <c:crossesAt val="0.1"/>
        <c:crossBetween val="midCat"/>
      </c:valAx>
      <c:spPr>
        <a:noFill/>
        <a:ln w="25400">
          <a:solidFill>
            <a:schemeClr val="tx1"/>
          </a:solid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050EB0-C658-484E-86C4-D2617DE449BD}" type="datetimeFigureOut">
              <a:rPr lang="en-US" smtClean="0"/>
              <a:t>5/15/2026</a:t>
            </a:fld>
            <a:endParaRPr 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82817A-F867-493E-B9F9-725276F3CF71}" type="slidenum">
              <a:rPr lang="en-US" smtClean="0"/>
              <a:t>‹#›</a:t>
            </a:fld>
            <a:endParaRPr lang="en-US"/>
          </a:p>
        </p:txBody>
      </p:sp>
    </p:spTree>
    <p:extLst>
      <p:ext uri="{BB962C8B-B14F-4D97-AF65-F5344CB8AC3E}">
        <p14:creationId xmlns:p14="http://schemas.microsoft.com/office/powerpoint/2010/main" val="1757293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dirty="0"/>
              <a:t>Good morning everyone.</a:t>
            </a:r>
          </a:p>
          <a:p>
            <a:r>
              <a:rPr lang="en-US" dirty="0"/>
              <a:t>My name is </a:t>
            </a:r>
            <a:r>
              <a:rPr lang="en-US" b="1" dirty="0"/>
              <a:t>Shuo Yang</a:t>
            </a:r>
            <a:r>
              <a:rPr lang="en-US" dirty="0"/>
              <a:t>, and I am currently a postdoctoral researcher at </a:t>
            </a:r>
            <a:r>
              <a:rPr lang="en-US" b="1" dirty="0"/>
              <a:t>Geosciences Rennes, University of Rennes</a:t>
            </a:r>
            <a:r>
              <a:rPr lang="en-US" dirty="0"/>
              <a:t>, in the </a:t>
            </a:r>
            <a:r>
              <a:rPr lang="en-US" b="1" dirty="0"/>
              <a:t>TERA team</a:t>
            </a:r>
            <a:r>
              <a:rPr lang="en-US" dirty="0"/>
              <a:t>, where I am working with </a:t>
            </a:r>
            <a:r>
              <a:rPr lang="en-US" b="1" dirty="0"/>
              <a:t>Professor Yves </a:t>
            </a:r>
            <a:r>
              <a:rPr lang="en-US" b="1" dirty="0" err="1"/>
              <a:t>Méheust</a:t>
            </a:r>
            <a:r>
              <a:rPr lang="en-US" dirty="0"/>
              <a:t>.</a:t>
            </a:r>
          </a:p>
          <a:p>
            <a:r>
              <a:rPr lang="en-US" dirty="0"/>
              <a:t>Today, I will present my current postdoctoral project, which focuses on </a:t>
            </a:r>
            <a:r>
              <a:rPr lang="en-US" b="1" dirty="0"/>
              <a:t>simultaneously monitoring biodegradation processes using microscopic imaging and Spectral Induced Polarization</a:t>
            </a:r>
            <a:r>
              <a:rPr lang="en-US" dirty="0"/>
              <a:t>.</a:t>
            </a:r>
          </a:p>
        </p:txBody>
      </p:sp>
      <p:sp>
        <p:nvSpPr>
          <p:cNvPr id="4" name="灯片编号占位符 3"/>
          <p:cNvSpPr>
            <a:spLocks noGrp="1"/>
          </p:cNvSpPr>
          <p:nvPr>
            <p:ph type="sldNum" sz="quarter" idx="5"/>
          </p:nvPr>
        </p:nvSpPr>
        <p:spPr/>
        <p:txBody>
          <a:bodyPr/>
          <a:lstStyle/>
          <a:p>
            <a:fld id="{F682817A-F867-493E-B9F9-725276F3CF71}" type="slidenum">
              <a:rPr lang="en-US" smtClean="0"/>
              <a:t>1</a:t>
            </a:fld>
            <a:endParaRPr lang="en-US"/>
          </a:p>
        </p:txBody>
      </p:sp>
    </p:spTree>
    <p:extLst>
      <p:ext uri="{BB962C8B-B14F-4D97-AF65-F5344CB8AC3E}">
        <p14:creationId xmlns:p14="http://schemas.microsoft.com/office/powerpoint/2010/main" val="34270664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dirty="0"/>
              <a:t>First, I would like to introduce the background of this work.</a:t>
            </a:r>
          </a:p>
          <a:p>
            <a:r>
              <a:rPr lang="en-US" dirty="0"/>
              <a:t>During petroleum extraction, refining, transportation, and storage, </a:t>
            </a:r>
            <a:r>
              <a:rPr lang="en-US" b="1" dirty="0"/>
              <a:t>petroleum hydrocarbons</a:t>
            </a:r>
            <a:r>
              <a:rPr lang="en-US" dirty="0"/>
              <a:t> can potentially leak into the environment.</a:t>
            </a:r>
          </a:p>
          <a:p>
            <a:r>
              <a:rPr lang="en-US" dirty="0"/>
              <a:t>These highly toxic hydrocarbons can enter groundwater through </a:t>
            </a:r>
            <a:r>
              <a:rPr lang="en-US" b="1" dirty="0"/>
              <a:t>dissolution, diffusion, and advection</a:t>
            </a:r>
            <a:r>
              <a:rPr lang="en-US" dirty="0"/>
              <a:t>, posing significant risks to ecosystems, water resources, and human health.</a:t>
            </a:r>
          </a:p>
          <a:p>
            <a:r>
              <a:rPr lang="en-US" b="1" dirty="0"/>
              <a:t>Bioremediation</a:t>
            </a:r>
            <a:r>
              <a:rPr lang="en-US" dirty="0"/>
              <a:t>, which takes advantage of the degradation capability of microorganisms, has shown great potential for effectively restoring contaminated environments.</a:t>
            </a:r>
          </a:p>
          <a:p>
            <a:r>
              <a:rPr lang="en-US" dirty="0"/>
              <a:t>In this process, microorganisms are used to degrade pollutants into harmless products.</a:t>
            </a:r>
          </a:p>
          <a:p>
            <a:r>
              <a:rPr lang="en-US" dirty="0"/>
              <a:t>However, </a:t>
            </a:r>
            <a:r>
              <a:rPr lang="en-US" b="1" dirty="0"/>
              <a:t>in situ monitoring of biodegradation remains challenging due to the direct inaccessibility of contaminated subsurface environments.</a:t>
            </a:r>
            <a:endParaRPr lang="en-US" dirty="0"/>
          </a:p>
          <a:p>
            <a:endParaRPr lang="en-US" dirty="0"/>
          </a:p>
        </p:txBody>
      </p:sp>
      <p:sp>
        <p:nvSpPr>
          <p:cNvPr id="4" name="灯片编号占位符 3"/>
          <p:cNvSpPr>
            <a:spLocks noGrp="1"/>
          </p:cNvSpPr>
          <p:nvPr>
            <p:ph type="sldNum" sz="quarter" idx="5"/>
          </p:nvPr>
        </p:nvSpPr>
        <p:spPr/>
        <p:txBody>
          <a:bodyPr/>
          <a:lstStyle/>
          <a:p>
            <a:fld id="{F682817A-F867-493E-B9F9-725276F3CF71}" type="slidenum">
              <a:rPr lang="en-US" smtClean="0"/>
              <a:t>2</a:t>
            </a:fld>
            <a:endParaRPr lang="en-US"/>
          </a:p>
        </p:txBody>
      </p:sp>
    </p:spTree>
    <p:extLst>
      <p:ext uri="{BB962C8B-B14F-4D97-AF65-F5344CB8AC3E}">
        <p14:creationId xmlns:p14="http://schemas.microsoft.com/office/powerpoint/2010/main" val="17212474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dirty="0"/>
              <a:t>Geoelectrical methods, particularly </a:t>
            </a:r>
            <a:r>
              <a:rPr lang="en-US" b="1" dirty="0"/>
              <a:t>Spectral Induced Polarization, or SIP</a:t>
            </a:r>
            <a:r>
              <a:rPr lang="en-US" dirty="0"/>
              <a:t>, have shown great potential for indirectly monitoring subsurface microbial activity by detecting electrical signatures associated with biogeochemical processes.</a:t>
            </a:r>
          </a:p>
          <a:p>
            <a:r>
              <a:rPr lang="en-US" dirty="0"/>
              <a:t>This technique has already been widely applied by geophysicists at the </a:t>
            </a:r>
            <a:r>
              <a:rPr lang="en-US" b="1" dirty="0"/>
              <a:t>field scale</a:t>
            </a:r>
            <a:r>
              <a:rPr lang="en-US" dirty="0"/>
              <a:t>.</a:t>
            </a:r>
          </a:p>
          <a:p>
            <a:r>
              <a:rPr lang="en-US" dirty="0"/>
              <a:t>The principle is relatively straightforward: an alternating sinusoidal current is injected into the subsurface through two electrodes, and the resulting electrical potential is measured to monitor subsurface processes.</a:t>
            </a:r>
          </a:p>
          <a:p>
            <a:r>
              <a:rPr lang="en-US" dirty="0"/>
              <a:t>The underlying mechanism is related to the </a:t>
            </a:r>
            <a:r>
              <a:rPr lang="en-US" b="1" dirty="0"/>
              <a:t>redistribution of electrical charges</a:t>
            </a:r>
            <a:r>
              <a:rPr lang="en-US" dirty="0"/>
              <a:t>, which leads to changes in both the </a:t>
            </a:r>
            <a:r>
              <a:rPr lang="en-US" b="1" dirty="0"/>
              <a:t>impedance magnitude</a:t>
            </a:r>
            <a:r>
              <a:rPr lang="en-US" dirty="0"/>
              <a:t> and the </a:t>
            </a:r>
            <a:r>
              <a:rPr lang="en-US" b="1" dirty="0"/>
              <a:t>phase shift</a:t>
            </a:r>
            <a:r>
              <a:rPr lang="en-US" dirty="0"/>
              <a:t>.</a:t>
            </a:r>
          </a:p>
          <a:p>
            <a:r>
              <a:rPr lang="en-US" dirty="0"/>
              <a:t>These polarization signals are highly sensitive to </a:t>
            </a:r>
            <a:r>
              <a:rPr lang="en-US" b="1" dirty="0"/>
              <a:t>biological, physical, and chemical activities</a:t>
            </a:r>
            <a:r>
              <a:rPr lang="en-US" dirty="0"/>
              <a:t>, which makes SIP a promising tool for monitoring biodegradation.</a:t>
            </a:r>
          </a:p>
          <a:p>
            <a:r>
              <a:rPr lang="en-US" dirty="0"/>
              <a:t>However, due to the complexity of multiple contributing factors, combined with the </a:t>
            </a:r>
            <a:r>
              <a:rPr lang="en-US" b="1" dirty="0"/>
              <a:t>direct inaccessibility of subsurface environments</a:t>
            </a:r>
            <a:r>
              <a:rPr lang="en-US" dirty="0"/>
              <a:t>, the origins of these signals at the </a:t>
            </a:r>
            <a:r>
              <a:rPr lang="en-US" b="1" dirty="0"/>
              <a:t>laboratory scale</a:t>
            </a:r>
            <a:r>
              <a:rPr lang="en-US" dirty="0"/>
              <a:t> remain poorly understood.</a:t>
            </a:r>
          </a:p>
          <a:p>
            <a:r>
              <a:rPr lang="en-US" dirty="0"/>
              <a:t>Therefore, the ultimate goal of this study is to use </a:t>
            </a:r>
            <a:r>
              <a:rPr lang="en-US" b="1" dirty="0"/>
              <a:t>microscopic imaging to directly capture the real biodegradation process</a:t>
            </a:r>
            <a:r>
              <a:rPr lang="en-US" dirty="0"/>
              <a:t>, and to establish </a:t>
            </a:r>
            <a:r>
              <a:rPr lang="en-US" b="1" dirty="0"/>
              <a:t>a quantitative model linking SIP measurements to the underlying bio-</a:t>
            </a:r>
            <a:r>
              <a:rPr lang="en-US" b="1" dirty="0" err="1"/>
              <a:t>physico</a:t>
            </a:r>
            <a:r>
              <a:rPr lang="en-US" b="1" dirty="0"/>
              <a:t>-chemical processes</a:t>
            </a:r>
            <a:r>
              <a:rPr lang="en-US" dirty="0"/>
              <a:t>.</a:t>
            </a:r>
          </a:p>
        </p:txBody>
      </p:sp>
      <p:sp>
        <p:nvSpPr>
          <p:cNvPr id="4" name="灯片编号占位符 3"/>
          <p:cNvSpPr>
            <a:spLocks noGrp="1"/>
          </p:cNvSpPr>
          <p:nvPr>
            <p:ph type="sldNum" sz="quarter" idx="5"/>
          </p:nvPr>
        </p:nvSpPr>
        <p:spPr/>
        <p:txBody>
          <a:bodyPr/>
          <a:lstStyle/>
          <a:p>
            <a:fld id="{F682817A-F867-493E-B9F9-725276F3CF71}" type="slidenum">
              <a:rPr lang="en-US" smtClean="0"/>
              <a:t>3</a:t>
            </a:fld>
            <a:endParaRPr lang="en-US"/>
          </a:p>
        </p:txBody>
      </p:sp>
    </p:spTree>
    <p:extLst>
      <p:ext uri="{BB962C8B-B14F-4D97-AF65-F5344CB8AC3E}">
        <p14:creationId xmlns:p14="http://schemas.microsoft.com/office/powerpoint/2010/main" val="26601953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dirty="0"/>
              <a:t>The bacterium used in this study is </a:t>
            </a:r>
            <a:r>
              <a:rPr lang="en-US" b="1" i="1" dirty="0" err="1"/>
              <a:t>Rhodococcus</a:t>
            </a:r>
            <a:r>
              <a:rPr lang="en-US" b="1" i="1" dirty="0"/>
              <a:t> </a:t>
            </a:r>
            <a:r>
              <a:rPr lang="en-US" b="1" i="1" dirty="0" err="1"/>
              <a:t>wratislaviensis</a:t>
            </a:r>
            <a:r>
              <a:rPr lang="en-US" dirty="0"/>
              <a:t>, which I will refer to as </a:t>
            </a:r>
            <a:r>
              <a:rPr lang="en-US" b="1" dirty="0"/>
              <a:t>RW</a:t>
            </a:r>
            <a:r>
              <a:rPr lang="en-US" dirty="0"/>
              <a:t> throughout the presentation.</a:t>
            </a:r>
          </a:p>
          <a:p>
            <a:r>
              <a:rPr lang="en-US" dirty="0"/>
              <a:t>RW does not have </a:t>
            </a:r>
            <a:r>
              <a:rPr lang="en-US" b="1" dirty="0"/>
              <a:t>flagella</a:t>
            </a:r>
            <a:r>
              <a:rPr lang="en-US" dirty="0"/>
              <a:t>, meaning that it cannot actively swim in the aqueous phase.</a:t>
            </a:r>
          </a:p>
          <a:p>
            <a:r>
              <a:rPr lang="en-US" dirty="0"/>
              <a:t>However, once attached to a surface, it is able to </a:t>
            </a:r>
            <a:r>
              <a:rPr lang="en-US" b="1" dirty="0"/>
              <a:t>crawl and spread along the interface</a:t>
            </a:r>
            <a:r>
              <a:rPr lang="en-US" dirty="0"/>
              <a:t>.</a:t>
            </a:r>
          </a:p>
          <a:p>
            <a:r>
              <a:rPr lang="en-US" dirty="0"/>
              <a:t>The cells have an </a:t>
            </a:r>
            <a:r>
              <a:rPr lang="en-US" b="1" dirty="0"/>
              <a:t>elongated rod-like shape</a:t>
            </a:r>
            <a:r>
              <a:rPr lang="en-US" dirty="0"/>
              <a:t>, which is an important characteristic for our analysis.</a:t>
            </a:r>
          </a:p>
          <a:p>
            <a:r>
              <a:rPr lang="en-US" dirty="0"/>
              <a:t>In addition, this bacterium expresses </a:t>
            </a:r>
            <a:r>
              <a:rPr lang="en-US" b="1" dirty="0"/>
              <a:t>Green Fluorescent Protein (GFP)</a:t>
            </a:r>
            <a:r>
              <a:rPr lang="en-US" dirty="0"/>
              <a:t>, which allows us to directly visualize and track it using </a:t>
            </a:r>
            <a:r>
              <a:rPr lang="en-US" b="1" dirty="0"/>
              <a:t>fluorescence microscopy</a:t>
            </a:r>
            <a:r>
              <a:rPr lang="en-US" dirty="0"/>
              <a:t>.</a:t>
            </a:r>
          </a:p>
          <a:p>
            <a:r>
              <a:rPr lang="en-US" dirty="0"/>
              <a:t>The figure on the right confirms its strong </a:t>
            </a:r>
            <a:r>
              <a:rPr lang="en-US" b="1" dirty="0"/>
              <a:t>toluene degradation capability</a:t>
            </a:r>
            <a:r>
              <a:rPr lang="en-US" dirty="0"/>
              <a:t>: under our experimental conditions, the toluene was almost completely degraded after approximately </a:t>
            </a:r>
            <a:r>
              <a:rPr lang="en-US" b="1" dirty="0"/>
              <a:t>20 hours</a:t>
            </a:r>
            <a:r>
              <a:rPr lang="en-US" dirty="0"/>
              <a:t>.</a:t>
            </a:r>
          </a:p>
        </p:txBody>
      </p:sp>
      <p:sp>
        <p:nvSpPr>
          <p:cNvPr id="4" name="灯片编号占位符 3"/>
          <p:cNvSpPr>
            <a:spLocks noGrp="1"/>
          </p:cNvSpPr>
          <p:nvPr>
            <p:ph type="sldNum" sz="quarter" idx="5"/>
          </p:nvPr>
        </p:nvSpPr>
        <p:spPr/>
        <p:txBody>
          <a:bodyPr/>
          <a:lstStyle/>
          <a:p>
            <a:fld id="{5DB5C745-5A1F-4446-8597-B2B078C56572}" type="slidenum">
              <a:rPr lang="en-US" smtClean="0"/>
              <a:t>4</a:t>
            </a:fld>
            <a:endParaRPr lang="en-US"/>
          </a:p>
        </p:txBody>
      </p:sp>
    </p:spTree>
    <p:extLst>
      <p:ext uri="{BB962C8B-B14F-4D97-AF65-F5344CB8AC3E}">
        <p14:creationId xmlns:p14="http://schemas.microsoft.com/office/powerpoint/2010/main" val="15761049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dirty="0"/>
              <a:t>The microfluidic chip used in this study was fabricated using transparent </a:t>
            </a:r>
            <a:r>
              <a:rPr lang="en-US" b="1" dirty="0"/>
              <a:t>NOA adhesive</a:t>
            </a:r>
            <a:r>
              <a:rPr lang="en-US" dirty="0"/>
              <a:t>.</a:t>
            </a:r>
          </a:p>
          <a:p>
            <a:r>
              <a:rPr lang="en-US" dirty="0"/>
              <a:t>Between the NOA layer and the glass substrate, </a:t>
            </a:r>
            <a:r>
              <a:rPr lang="en-US" b="1" dirty="0"/>
              <a:t>platinum (Pt) electrodes</a:t>
            </a:r>
            <a:r>
              <a:rPr lang="en-US" dirty="0"/>
              <a:t> were deposited.</a:t>
            </a:r>
          </a:p>
          <a:p>
            <a:r>
              <a:rPr lang="en-US" dirty="0"/>
              <a:t>These eight square contact pads are designed to connect the chip to the </a:t>
            </a:r>
            <a:r>
              <a:rPr lang="en-US" b="1" dirty="0"/>
              <a:t>SIP measurement system</a:t>
            </a:r>
            <a:r>
              <a:rPr lang="en-US" dirty="0"/>
              <a:t>.</a:t>
            </a:r>
          </a:p>
          <a:p>
            <a:r>
              <a:rPr lang="en-US" dirty="0"/>
              <a:t>The two </a:t>
            </a:r>
            <a:r>
              <a:rPr lang="en-US" b="1" dirty="0"/>
              <a:t>dead-end structures</a:t>
            </a:r>
            <a:r>
              <a:rPr lang="en-US" dirty="0"/>
              <a:t> are used to trap </a:t>
            </a:r>
            <a:r>
              <a:rPr lang="en-US" b="1" dirty="0"/>
              <a:t>toluene droplets</a:t>
            </a:r>
            <a:r>
              <a:rPr lang="en-US" dirty="0"/>
              <a:t> inside the microfluidic channel.</a:t>
            </a:r>
          </a:p>
          <a:p>
            <a:r>
              <a:rPr lang="en-US" dirty="0"/>
              <a:t>This chip design allows us to simultaneously monitor the biodegradation process using both </a:t>
            </a:r>
            <a:r>
              <a:rPr lang="en-US" b="1" dirty="0"/>
              <a:t>microscopic imaging</a:t>
            </a:r>
            <a:r>
              <a:rPr lang="en-US" dirty="0"/>
              <a:t> and </a:t>
            </a:r>
            <a:r>
              <a:rPr lang="en-US" b="1" dirty="0"/>
              <a:t>SIP measurements</a:t>
            </a:r>
            <a:r>
              <a:rPr lang="en-US" dirty="0"/>
              <a:t>.</a:t>
            </a:r>
          </a:p>
        </p:txBody>
      </p:sp>
      <p:sp>
        <p:nvSpPr>
          <p:cNvPr id="4" name="灯片编号占位符 3"/>
          <p:cNvSpPr>
            <a:spLocks noGrp="1"/>
          </p:cNvSpPr>
          <p:nvPr>
            <p:ph type="sldNum" sz="quarter" idx="5"/>
          </p:nvPr>
        </p:nvSpPr>
        <p:spPr/>
        <p:txBody>
          <a:bodyPr/>
          <a:lstStyle/>
          <a:p>
            <a:fld id="{F682817A-F867-493E-B9F9-725276F3CF71}" type="slidenum">
              <a:rPr lang="en-US" smtClean="0"/>
              <a:t>5</a:t>
            </a:fld>
            <a:endParaRPr lang="en-US"/>
          </a:p>
        </p:txBody>
      </p:sp>
    </p:spTree>
    <p:extLst>
      <p:ext uri="{BB962C8B-B14F-4D97-AF65-F5344CB8AC3E}">
        <p14:creationId xmlns:p14="http://schemas.microsoft.com/office/powerpoint/2010/main" val="37379556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Next, I will first present the results from microscopic imaging.</a:t>
            </a:r>
          </a:p>
          <a:p>
            <a:r>
              <a:rPr lang="en-US" dirty="0"/>
              <a:t>Here, I designed </a:t>
            </a:r>
            <a:r>
              <a:rPr lang="en-US" b="1" dirty="0"/>
              <a:t>three different experimental cases for comparison</a:t>
            </a:r>
            <a:r>
              <a:rPr lang="en-US" dirty="0"/>
              <a:t>.</a:t>
            </a:r>
          </a:p>
          <a:p>
            <a:r>
              <a:rPr lang="en-US" dirty="0"/>
              <a:t>In the </a:t>
            </a:r>
            <a:r>
              <a:rPr lang="en-US" b="1" dirty="0"/>
              <a:t>first case</a:t>
            </a:r>
            <a:r>
              <a:rPr lang="en-US" dirty="0"/>
              <a:t>, bacteria were introduced into the channel, and fresh culture medium was continuously injected to provide oxygen for microbial activity.</a:t>
            </a:r>
          </a:p>
          <a:p>
            <a:r>
              <a:rPr lang="en-US" dirty="0"/>
              <a:t>As shown in the video, the toluene was consumed rapidly, and the </a:t>
            </a:r>
            <a:r>
              <a:rPr lang="en-US" b="1" dirty="0"/>
              <a:t>toluene interface continuously receded over time</a:t>
            </a:r>
            <a:r>
              <a:rPr lang="en-US" dirty="0"/>
              <a:t>.</a:t>
            </a:r>
          </a:p>
          <a:p>
            <a:r>
              <a:rPr lang="en-US" dirty="0"/>
              <a:t>In the </a:t>
            </a:r>
            <a:r>
              <a:rPr lang="en-US" b="1" dirty="0"/>
              <a:t>second case</a:t>
            </a:r>
            <a:r>
              <a:rPr lang="en-US" dirty="0"/>
              <a:t>, the bacteria were removed.</a:t>
            </a:r>
          </a:p>
          <a:p>
            <a:r>
              <a:rPr lang="en-US" dirty="0"/>
              <a:t>As expected, the rate of toluene consumption decreased significantly.</a:t>
            </a:r>
          </a:p>
          <a:p>
            <a:r>
              <a:rPr lang="en-US" dirty="0"/>
              <a:t>In the </a:t>
            </a:r>
            <a:r>
              <a:rPr lang="en-US" b="1" dirty="0"/>
              <a:t>third case</a:t>
            </a:r>
            <a:r>
              <a:rPr lang="en-US" dirty="0"/>
              <a:t>, bacteria were present, but fresh culture medium was no longer supplied.</a:t>
            </a:r>
          </a:p>
          <a:p>
            <a:r>
              <a:rPr lang="en-US" dirty="0"/>
              <a:t>Under this condition, the toluene consumption rate dropped dramatically.</a:t>
            </a:r>
          </a:p>
          <a:p>
            <a:r>
              <a:rPr lang="en-US" dirty="0"/>
              <a:t>These results suggest that </a:t>
            </a:r>
            <a:r>
              <a:rPr lang="en-US" b="1" dirty="0"/>
              <a:t>toluene first dissolves into the aqueous phase and then continuously diffuses into the main channel</a:t>
            </a:r>
            <a:r>
              <a:rPr lang="en-US" dirty="0"/>
              <a:t>.</a:t>
            </a:r>
          </a:p>
          <a:p>
            <a:r>
              <a:rPr lang="en-US" dirty="0"/>
              <a:t>Both </a:t>
            </a:r>
            <a:r>
              <a:rPr lang="en-US" b="1" dirty="0"/>
              <a:t>microbial degradation</a:t>
            </a:r>
            <a:r>
              <a:rPr lang="en-US" dirty="0"/>
              <a:t> and </a:t>
            </a:r>
            <a:r>
              <a:rPr lang="en-US" b="1" dirty="0"/>
              <a:t>the advective flow of fresh culture medium</a:t>
            </a:r>
            <a:r>
              <a:rPr lang="en-US" dirty="0"/>
              <a:t> continuously refresh the concentration gradient at the toluene-water interface, thereby accelerating further dissolution of toluene.</a:t>
            </a:r>
          </a:p>
        </p:txBody>
      </p:sp>
      <p:sp>
        <p:nvSpPr>
          <p:cNvPr id="4" name="Slide Number Placeholder 3"/>
          <p:cNvSpPr>
            <a:spLocks noGrp="1"/>
          </p:cNvSpPr>
          <p:nvPr>
            <p:ph type="sldNum" sz="quarter" idx="5"/>
          </p:nvPr>
        </p:nvSpPr>
        <p:spPr/>
        <p:txBody>
          <a:bodyPr/>
          <a:lstStyle/>
          <a:p>
            <a:fld id="{4794F6B0-D1F0-4CED-9A46-88D62C7409C3}" type="slidenum">
              <a:rPr lang="zh-CN" altLang="en-US" smtClean="0"/>
              <a:t>6</a:t>
            </a:fld>
            <a:endParaRPr lang="zh-CN" altLang="en-US"/>
          </a:p>
        </p:txBody>
      </p:sp>
    </p:spTree>
    <p:extLst>
      <p:ext uri="{BB962C8B-B14F-4D97-AF65-F5344CB8AC3E}">
        <p14:creationId xmlns:p14="http://schemas.microsoft.com/office/powerpoint/2010/main" val="18252952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dirty="0"/>
              <a:t>By quantifying the change of the toluene area over time, we found that different cases exhibit different slopes. Here, I also added a blank control group, where both toluene and convection were removed. In this case, the toluene area remains almost constant, with nearly no decrease.</a:t>
            </a:r>
          </a:p>
          <a:p>
            <a:r>
              <a:rPr lang="en-US" dirty="0"/>
              <a:t>What is most interesting is that in all cases, the toluene area shows a clearly linear decrease over time.</a:t>
            </a:r>
          </a:p>
          <a:p>
            <a:r>
              <a:rPr lang="en-US" dirty="0"/>
              <a:t>To explain this linear relationship, we attempted a theoretical derivation. In fact, the different cases correspond to different dominant processes. The flow of the culture medium introduces convection, while bacterial degradation introduces a reaction term. Therefore, each case is associated with different boundary conditions.</a:t>
            </a:r>
          </a:p>
          <a:p>
            <a:r>
              <a:rPr lang="en-US" dirty="0"/>
              <a:t>For the first case, the diffusion length extends away from the interface. For the second case, bacterial degradation reduces the effective diffusion length. When convection is present, it enforces a zero concentration at a certain location, meaning ℓ equals a.</a:t>
            </a:r>
          </a:p>
          <a:p>
            <a:r>
              <a:rPr lang="en-US" dirty="0"/>
              <a:t>If both bacteria and convection are present simultaneously, the zero-concentration point shifts into the dead-end structures.</a:t>
            </a:r>
          </a:p>
          <a:p>
            <a:r>
              <a:rPr lang="en-US" dirty="0"/>
              <a:t>By applying these different boundary conditions, we obtain an analytical solution.</a:t>
            </a:r>
          </a:p>
        </p:txBody>
      </p:sp>
      <p:sp>
        <p:nvSpPr>
          <p:cNvPr id="4" name="灯片编号占位符 3"/>
          <p:cNvSpPr>
            <a:spLocks noGrp="1"/>
          </p:cNvSpPr>
          <p:nvPr>
            <p:ph type="sldNum" sz="quarter" idx="5"/>
          </p:nvPr>
        </p:nvSpPr>
        <p:spPr/>
        <p:txBody>
          <a:bodyPr/>
          <a:lstStyle/>
          <a:p>
            <a:fld id="{F682817A-F867-493E-B9F9-725276F3CF71}" type="slidenum">
              <a:rPr lang="en-US" smtClean="0"/>
              <a:t>7</a:t>
            </a:fld>
            <a:endParaRPr lang="en-US"/>
          </a:p>
        </p:txBody>
      </p:sp>
    </p:spTree>
    <p:extLst>
      <p:ext uri="{BB962C8B-B14F-4D97-AF65-F5344CB8AC3E}">
        <p14:creationId xmlns:p14="http://schemas.microsoft.com/office/powerpoint/2010/main" val="21547616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dirty="0"/>
              <a:t>By applying these different boundary conditions, we obtain two analytical solutions: one for the case with bacteria and one without bacteria.</a:t>
            </a:r>
          </a:p>
          <a:p>
            <a:r>
              <a:rPr lang="en-US" dirty="0"/>
              <a:t>Here, I plot the theoretical Rayleigh number (Ra) as a function of the diffusion length. The four experimental cases correspond to different positions along these curves.</a:t>
            </a:r>
          </a:p>
          <a:p>
            <a:r>
              <a:rPr lang="en-US" dirty="0"/>
              <a:t>From the theoretical solution, all the parameters involved are essentially constants. Therefore, the predicted toluene area shrinking rate should also be constant, which explains why we observe a linear decrease of the toluene area over time.</a:t>
            </a:r>
          </a:p>
          <a:p>
            <a:r>
              <a:rPr lang="en-US" dirty="0"/>
              <a:t>By substituting the four diffusion length values into the model, we obtain the theoretical shrinking rates for the four cases, which show very good agreement with the experimental results.</a:t>
            </a:r>
          </a:p>
          <a:p>
            <a:r>
              <a:rPr lang="en-US" dirty="0"/>
              <a:t>However, it is important to note that these four diffusion length values still need to be validated through dedicated numerical simulation studies.</a:t>
            </a:r>
          </a:p>
        </p:txBody>
      </p:sp>
      <p:sp>
        <p:nvSpPr>
          <p:cNvPr id="4" name="灯片编号占位符 3"/>
          <p:cNvSpPr>
            <a:spLocks noGrp="1"/>
          </p:cNvSpPr>
          <p:nvPr>
            <p:ph type="sldNum" sz="quarter" idx="5"/>
          </p:nvPr>
        </p:nvSpPr>
        <p:spPr/>
        <p:txBody>
          <a:bodyPr/>
          <a:lstStyle/>
          <a:p>
            <a:fld id="{F682817A-F867-493E-B9F9-725276F3CF71}" type="slidenum">
              <a:rPr lang="en-US" smtClean="0"/>
              <a:t>8</a:t>
            </a:fld>
            <a:endParaRPr lang="en-US"/>
          </a:p>
        </p:txBody>
      </p:sp>
    </p:spTree>
    <p:extLst>
      <p:ext uri="{BB962C8B-B14F-4D97-AF65-F5344CB8AC3E}">
        <p14:creationId xmlns:p14="http://schemas.microsoft.com/office/powerpoint/2010/main" val="19152688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dirty="0"/>
              <a:t>Next, we used an algorithm to reconstruct the trajectories of individual bacteria.</a:t>
            </a:r>
          </a:p>
          <a:p>
            <a:r>
              <a:rPr lang="en-US" dirty="0"/>
              <a:t>By calculating cos(θ), we can quantify how strongly bacteria move toward the interface. Here, θ is defined as the angle between the line connecting the bacterial starting position to the nearest point on the interface, and the actual direction of bacterial movement.</a:t>
            </a:r>
          </a:p>
          <a:p>
            <a:r>
              <a:rPr lang="en-US" dirty="0"/>
              <a:t>In this slide, I show the raw video together with the extracted bacterial trajectories.</a:t>
            </a:r>
          </a:p>
          <a:p>
            <a:r>
              <a:rPr lang="en-US" dirty="0"/>
              <a:t>As shown in the results, blue indicates bacteria moving away from the interface, while red indicates movement toward the interface.</a:t>
            </a:r>
          </a:p>
          <a:p>
            <a:r>
              <a:rPr lang="en-US" dirty="0"/>
              <a:t>We observe that most bacteria in the main channel tend to move toward the toluene interface. In contrast, bacteria that are already close to the interface tend to move away from it, which is likely because high concentrations of toluene are toxic and can kill the bacteria.</a:t>
            </a:r>
          </a:p>
          <a:p>
            <a:r>
              <a:rPr lang="en-US" dirty="0"/>
              <a:t>The histogram further shows that cos(θ) is close to 1 for most bacteria, indicating a strong preferential movement toward the interface.</a:t>
            </a:r>
          </a:p>
        </p:txBody>
      </p:sp>
      <p:sp>
        <p:nvSpPr>
          <p:cNvPr id="4" name="灯片编号占位符 3"/>
          <p:cNvSpPr>
            <a:spLocks noGrp="1"/>
          </p:cNvSpPr>
          <p:nvPr>
            <p:ph type="sldNum" sz="quarter" idx="5"/>
          </p:nvPr>
        </p:nvSpPr>
        <p:spPr/>
        <p:txBody>
          <a:bodyPr/>
          <a:lstStyle/>
          <a:p>
            <a:fld id="{F682817A-F867-493E-B9F9-725276F3CF71}" type="slidenum">
              <a:rPr lang="en-US" smtClean="0"/>
              <a:t>9</a:t>
            </a:fld>
            <a:endParaRPr lang="en-US"/>
          </a:p>
        </p:txBody>
      </p:sp>
    </p:spTree>
    <p:extLst>
      <p:ext uri="{BB962C8B-B14F-4D97-AF65-F5344CB8AC3E}">
        <p14:creationId xmlns:p14="http://schemas.microsoft.com/office/powerpoint/2010/main" val="28727021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dirty="0"/>
              <a:t>We were also curious about how bacteria with flagella would behave differently in their motion. For this purpose, we tested </a:t>
            </a:r>
            <a:r>
              <a:rPr lang="en-US" i="1" dirty="0"/>
              <a:t>Pseudomonas putida</a:t>
            </a:r>
            <a:r>
              <a:rPr lang="en-US" dirty="0"/>
              <a:t>, which also has the ability to degrade toluene.</a:t>
            </a:r>
          </a:p>
          <a:p>
            <a:r>
              <a:rPr lang="en-US" dirty="0"/>
              <a:t>From this video, we can see that </a:t>
            </a:r>
            <a:r>
              <a:rPr lang="en-US" i="1" dirty="0"/>
              <a:t>P. putida</a:t>
            </a:r>
            <a:r>
              <a:rPr lang="en-US" dirty="0"/>
              <a:t> moves significantly faster than </a:t>
            </a:r>
            <a:r>
              <a:rPr lang="en-US" i="1" dirty="0" err="1"/>
              <a:t>Rhodococcus</a:t>
            </a:r>
            <a:r>
              <a:rPr lang="en-US" i="1" dirty="0"/>
              <a:t> </a:t>
            </a:r>
            <a:r>
              <a:rPr lang="en-US" i="1" dirty="0" err="1"/>
              <a:t>wratislaviensis</a:t>
            </a:r>
            <a:r>
              <a:rPr lang="en-US" dirty="0"/>
              <a:t>.</a:t>
            </a:r>
          </a:p>
          <a:p>
            <a:r>
              <a:rPr lang="en-US" dirty="0"/>
              <a:t>Eventually, a clear bacterial density gradient emerges. By quantifying the bacterial distribution, we generated a density map.</a:t>
            </a:r>
          </a:p>
          <a:p>
            <a:r>
              <a:rPr lang="en-US" dirty="0"/>
              <a:t>At the beginning, the bacteria are uniformly distributed. After one day, most bacteria migrate toward the interface, leading to the formation of a pronounced density gradient near the interface.</a:t>
            </a:r>
          </a:p>
        </p:txBody>
      </p:sp>
      <p:sp>
        <p:nvSpPr>
          <p:cNvPr id="4" name="灯片编号占位符 3"/>
          <p:cNvSpPr>
            <a:spLocks noGrp="1"/>
          </p:cNvSpPr>
          <p:nvPr>
            <p:ph type="sldNum" sz="quarter" idx="5"/>
          </p:nvPr>
        </p:nvSpPr>
        <p:spPr/>
        <p:txBody>
          <a:bodyPr/>
          <a:lstStyle/>
          <a:p>
            <a:fld id="{F682817A-F867-493E-B9F9-725276F3CF71}" type="slidenum">
              <a:rPr lang="en-US" smtClean="0"/>
              <a:t>10</a:t>
            </a:fld>
            <a:endParaRPr lang="en-US"/>
          </a:p>
        </p:txBody>
      </p:sp>
    </p:spTree>
    <p:extLst>
      <p:ext uri="{BB962C8B-B14F-4D97-AF65-F5344CB8AC3E}">
        <p14:creationId xmlns:p14="http://schemas.microsoft.com/office/powerpoint/2010/main" val="30935064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zh-CN" altLang="en-US" dirty="0"/>
              <a:t>接下来开始展示</a:t>
            </a:r>
            <a:r>
              <a:rPr lang="en-US" altLang="zh-CN" dirty="0"/>
              <a:t>SIP</a:t>
            </a:r>
            <a:r>
              <a:rPr lang="zh-CN" altLang="en-US" dirty="0"/>
              <a:t>测量的结果。这里我展示了同相电导率和正交电导率随着时间和频率变化的</a:t>
            </a:r>
            <a:r>
              <a:rPr lang="en-US" altLang="zh-CN" dirty="0"/>
              <a:t>map</a:t>
            </a:r>
            <a:r>
              <a:rPr lang="zh-CN" altLang="en-US" dirty="0"/>
              <a:t>。</a:t>
            </a:r>
            <a:r>
              <a:rPr lang="en-US" altLang="zh-CN" dirty="0"/>
              <a:t>X</a:t>
            </a:r>
            <a:r>
              <a:rPr lang="zh-CN" altLang="en-US" dirty="0"/>
              <a:t>轴是时间，</a:t>
            </a:r>
            <a:r>
              <a:rPr lang="en-US" altLang="zh-CN" dirty="0"/>
              <a:t>y</a:t>
            </a:r>
            <a:r>
              <a:rPr lang="zh-CN" altLang="en-US" dirty="0"/>
              <a:t>轴是频率。没有细菌的</a:t>
            </a:r>
            <a:r>
              <a:rPr lang="en-US" altLang="zh-CN" dirty="0"/>
              <a:t>case</a:t>
            </a:r>
            <a:r>
              <a:rPr lang="zh-CN" altLang="en-US" dirty="0"/>
              <a:t>的同相电导率几乎随着时间和频率几乎不变。加入细菌后可以观测到电导率上升。这由</a:t>
            </a:r>
            <a:r>
              <a:rPr lang="en-US" altLang="zh-CN" dirty="0"/>
              <a:t>2</a:t>
            </a:r>
            <a:r>
              <a:rPr lang="zh-CN" altLang="en-US" dirty="0"/>
              <a:t>个原因，第一个是因为</a:t>
            </a:r>
            <a:r>
              <a:rPr lang="en-US" altLang="zh-CN" dirty="0"/>
              <a:t>EDL.</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Bacterial membranes carry negative charges, which attract counter-ions. These accumulated ions form conductive pathways around cells. </a:t>
            </a:r>
            <a:r>
              <a:rPr kumimoji="0" lang="zh-CN"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第二个是因为</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Liquid inside bacteria have higher conductivity</a:t>
            </a:r>
            <a:r>
              <a:rPr kumimoji="0" lang="zh-CN"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我们发现有细菌的</a:t>
            </a:r>
            <a:r>
              <a:rPr kumimoji="0" lang="en-US" altLang="zh-CN"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case</a:t>
            </a:r>
            <a:r>
              <a:rPr kumimoji="0" lang="zh-CN"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在高频率范围内正交电导率增加。这个极化信号很大可能是来源于</a:t>
            </a:r>
            <a:r>
              <a:rPr kumimoji="0" lang="en-US" altLang="zh-CN"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EDL </a:t>
            </a:r>
            <a:r>
              <a:rPr kumimoji="0" lang="zh-CN"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极化。</a:t>
            </a:r>
            <a:r>
              <a:rPr lang="zh-CN" altLang="en-US" dirty="0"/>
              <a:t>值得注意的是这里出现了一个电导率急剧上升是因为我等待了</a:t>
            </a:r>
            <a:r>
              <a:rPr lang="en-US" altLang="zh-CN" dirty="0"/>
              <a:t>2</a:t>
            </a:r>
            <a:r>
              <a:rPr lang="zh-CN" altLang="en-US" dirty="0"/>
              <a:t>个小时让细菌</a:t>
            </a:r>
            <a:r>
              <a:rPr lang="en-US" altLang="zh-CN" dirty="0"/>
              <a:t>attach</a:t>
            </a:r>
            <a:r>
              <a:rPr lang="zh-CN" altLang="en-US" dirty="0"/>
              <a:t>后再</a:t>
            </a:r>
            <a:r>
              <a:rPr lang="en-US" altLang="zh-CN" dirty="0"/>
              <a:t>flow culture media. </a:t>
            </a:r>
            <a:r>
              <a:rPr lang="zh-CN" altLang="en-US" dirty="0"/>
              <a:t>还未来得及</a:t>
            </a:r>
            <a:r>
              <a:rPr lang="en-US" altLang="zh-CN" dirty="0"/>
              <a:t>attach</a:t>
            </a:r>
            <a:r>
              <a:rPr lang="zh-CN" altLang="en-US" dirty="0"/>
              <a:t>的细菌会被冲走。导致电导率下降。</a:t>
            </a:r>
          </a:p>
        </p:txBody>
      </p:sp>
      <p:sp>
        <p:nvSpPr>
          <p:cNvPr id="4" name="灯片编号占位符 3"/>
          <p:cNvSpPr>
            <a:spLocks noGrp="1"/>
          </p:cNvSpPr>
          <p:nvPr>
            <p:ph type="sldNum" sz="quarter" idx="5"/>
          </p:nvPr>
        </p:nvSpPr>
        <p:spPr/>
        <p:txBody>
          <a:bodyPr/>
          <a:lstStyle/>
          <a:p>
            <a:fld id="{F682817A-F867-493E-B9F9-725276F3CF71}" type="slidenum">
              <a:rPr lang="en-US" smtClean="0"/>
              <a:t>11</a:t>
            </a:fld>
            <a:endParaRPr lang="en-US"/>
          </a:p>
        </p:txBody>
      </p:sp>
    </p:spTree>
    <p:extLst>
      <p:ext uri="{BB962C8B-B14F-4D97-AF65-F5344CB8AC3E}">
        <p14:creationId xmlns:p14="http://schemas.microsoft.com/office/powerpoint/2010/main" val="5628428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dirty="0"/>
              <a:t>To further confirm that this polarization signal comes from the bacteria, I fitted the SIP data using the </a:t>
            </a:r>
            <a:r>
              <a:rPr lang="en-US" b="1" dirty="0"/>
              <a:t>Cole–Cole model</a:t>
            </a:r>
            <a:r>
              <a:rPr lang="en-US" dirty="0"/>
              <a:t>.</a:t>
            </a:r>
          </a:p>
          <a:p>
            <a:r>
              <a:rPr lang="en-US" dirty="0"/>
              <a:t>The fitting results show that the bacteria significantly increase the </a:t>
            </a:r>
            <a:r>
              <a:rPr lang="en-US" b="1" dirty="0"/>
              <a:t>chargeability</a:t>
            </a:r>
            <a:r>
              <a:rPr lang="en-US" dirty="0"/>
              <a:t>.</a:t>
            </a:r>
          </a:p>
          <a:p>
            <a:r>
              <a:rPr lang="en-US" dirty="0"/>
              <a:t>By combining three equations, we estimated the characteristic polarization length to be around </a:t>
            </a:r>
            <a:r>
              <a:rPr lang="en-US" b="1" dirty="0"/>
              <a:t>0.5 micrometers</a:t>
            </a:r>
            <a:r>
              <a:rPr lang="en-US" dirty="0"/>
              <a:t>.</a:t>
            </a:r>
          </a:p>
          <a:p>
            <a:r>
              <a:rPr lang="en-US" dirty="0"/>
              <a:t>This value matches the </a:t>
            </a:r>
            <a:r>
              <a:rPr lang="en-US" b="1" dirty="0"/>
              <a:t>short-axis dimension of our bacteria very well</a:t>
            </a:r>
            <a:r>
              <a:rPr lang="en-US" dirty="0"/>
              <a:t>.</a:t>
            </a:r>
          </a:p>
          <a:p>
            <a:r>
              <a:rPr lang="en-US" dirty="0"/>
              <a:t>This strongly supports that the observed polarization signal is indeed generated by the bacteria.</a:t>
            </a:r>
          </a:p>
        </p:txBody>
      </p:sp>
      <p:sp>
        <p:nvSpPr>
          <p:cNvPr id="4" name="灯片编号占位符 3"/>
          <p:cNvSpPr>
            <a:spLocks noGrp="1"/>
          </p:cNvSpPr>
          <p:nvPr>
            <p:ph type="sldNum" sz="quarter" idx="5"/>
          </p:nvPr>
        </p:nvSpPr>
        <p:spPr/>
        <p:txBody>
          <a:bodyPr/>
          <a:lstStyle/>
          <a:p>
            <a:fld id="{F682817A-F867-493E-B9F9-725276F3CF71}" type="slidenum">
              <a:rPr lang="en-US" smtClean="0"/>
              <a:t>12</a:t>
            </a:fld>
            <a:endParaRPr lang="en-US"/>
          </a:p>
        </p:txBody>
      </p:sp>
    </p:spTree>
    <p:extLst>
      <p:ext uri="{BB962C8B-B14F-4D97-AF65-F5344CB8AC3E}">
        <p14:creationId xmlns:p14="http://schemas.microsoft.com/office/powerpoint/2010/main" val="7816160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US" dirty="0"/>
          </a:p>
        </p:txBody>
      </p:sp>
      <p:sp>
        <p:nvSpPr>
          <p:cNvPr id="4" name="灯片编号占位符 3"/>
          <p:cNvSpPr>
            <a:spLocks noGrp="1"/>
          </p:cNvSpPr>
          <p:nvPr>
            <p:ph type="sldNum" sz="quarter" idx="5"/>
          </p:nvPr>
        </p:nvSpPr>
        <p:spPr/>
        <p:txBody>
          <a:bodyPr/>
          <a:lstStyle/>
          <a:p>
            <a:fld id="{F682817A-F867-493E-B9F9-725276F3CF71}" type="slidenum">
              <a:rPr lang="en-US" smtClean="0"/>
              <a:t>13</a:t>
            </a:fld>
            <a:endParaRPr lang="en-US"/>
          </a:p>
        </p:txBody>
      </p:sp>
    </p:spTree>
    <p:extLst>
      <p:ext uri="{BB962C8B-B14F-4D97-AF65-F5344CB8AC3E}">
        <p14:creationId xmlns:p14="http://schemas.microsoft.com/office/powerpoint/2010/main" val="35053805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D158C49-09E9-4CAC-9525-B42B33779B6C}" type="slidenum">
              <a:rPr lang="en-US" smtClean="0"/>
              <a:t>24</a:t>
            </a:fld>
            <a:endParaRPr lang="en-US"/>
          </a:p>
        </p:txBody>
      </p:sp>
    </p:spTree>
    <p:extLst>
      <p:ext uri="{BB962C8B-B14F-4D97-AF65-F5344CB8AC3E}">
        <p14:creationId xmlns:p14="http://schemas.microsoft.com/office/powerpoint/2010/main" val="31830326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dirty="0"/>
              <a:t>At this point, you might be wondering why this work is being presented at </a:t>
            </a:r>
            <a:r>
              <a:rPr lang="en-US" b="1" dirty="0" err="1"/>
              <a:t>InterPore</a:t>
            </a:r>
            <a:r>
              <a:rPr lang="en-US" b="1" dirty="0"/>
              <a:t> 2026</a:t>
            </a:r>
            <a:r>
              <a:rPr lang="en-US" dirty="0"/>
              <a:t>, since it does not seem directly related to porous media.</a:t>
            </a:r>
          </a:p>
          <a:p>
            <a:r>
              <a:rPr lang="en-US" dirty="0"/>
              <a:t>So, in the final part of this study, we moved our system into a porous structure.</a:t>
            </a:r>
            <a:br>
              <a:rPr lang="en-US" dirty="0"/>
            </a:br>
            <a:r>
              <a:rPr lang="en-US" dirty="0"/>
              <a:t>Well... I’m joking a little—but the main reason is that subsurface environments are mostly porous media, so this makes the system more relevant to real-world applications.</a:t>
            </a:r>
          </a:p>
          <a:p>
            <a:r>
              <a:rPr lang="en-US" dirty="0"/>
              <a:t>Here, I fabricated an array of micropillars to create multiple individual cells that can trap separate toluene droplets.</a:t>
            </a:r>
          </a:p>
          <a:p>
            <a:r>
              <a:rPr lang="en-US" dirty="0"/>
              <a:t>The spaces between the cells serve as flow channels for both the bacteria and the culture medium.</a:t>
            </a:r>
          </a:p>
          <a:p>
            <a:r>
              <a:rPr lang="en-US" dirty="0"/>
              <a:t>As shown in the images, the toluene droplets can be successfully trapped in these isolated compartments.</a:t>
            </a:r>
          </a:p>
          <a:p>
            <a:r>
              <a:rPr lang="en-US" dirty="0"/>
              <a:t>Under the combined effects of convection and bacterial degradation, the droplets gradually shrink over time.</a:t>
            </a:r>
          </a:p>
          <a:p>
            <a:r>
              <a:rPr lang="en-US" dirty="0"/>
              <a:t>Interestingly, droplets closer to the inlet shrink faster.</a:t>
            </a:r>
          </a:p>
          <a:p>
            <a:r>
              <a:rPr lang="en-US" dirty="0"/>
              <a:t>This behavior is different from the previous </a:t>
            </a:r>
            <a:r>
              <a:rPr lang="en-US" b="1" dirty="0"/>
              <a:t>one-dimensional process</a:t>
            </a:r>
            <a:r>
              <a:rPr lang="en-US" dirty="0"/>
              <a:t>.</a:t>
            </a:r>
            <a:br>
              <a:rPr lang="en-US" dirty="0"/>
            </a:br>
            <a:r>
              <a:rPr lang="en-US" dirty="0"/>
              <a:t>Here, the degradation becomes a </a:t>
            </a:r>
            <a:r>
              <a:rPr lang="en-US" b="1" dirty="0"/>
              <a:t>two-dimensional process</a:t>
            </a:r>
            <a:r>
              <a:rPr lang="en-US" dirty="0"/>
              <a:t>, which means future modeling will also need to be extended into two dimensions.</a:t>
            </a:r>
          </a:p>
          <a:p>
            <a:r>
              <a:rPr lang="en-US" dirty="0"/>
              <a:t>On this porous structure, I also performed </a:t>
            </a:r>
            <a:r>
              <a:rPr lang="en-US" b="1" dirty="0"/>
              <a:t>SIP measurements</a:t>
            </a:r>
            <a:r>
              <a:rPr lang="en-US" dirty="0"/>
              <a:t>.</a:t>
            </a:r>
          </a:p>
          <a:p>
            <a:r>
              <a:rPr lang="en-US" dirty="0"/>
              <a:t>The polarization peak shows a noticeable </a:t>
            </a:r>
            <a:r>
              <a:rPr lang="en-US" b="1" dirty="0"/>
              <a:t>tailing effect</a:t>
            </a:r>
            <a:r>
              <a:rPr lang="en-US" dirty="0"/>
              <a:t>.</a:t>
            </a:r>
          </a:p>
          <a:p>
            <a:r>
              <a:rPr lang="en-US" dirty="0"/>
              <a:t>This may be caused by the introduction of the pillars, since the solid interfaces can also influence the polarization behavior.</a:t>
            </a:r>
          </a:p>
          <a:p>
            <a:r>
              <a:rPr lang="en-US" dirty="0"/>
              <a:t>This effect still needs further investigation.</a:t>
            </a:r>
          </a:p>
        </p:txBody>
      </p:sp>
      <p:sp>
        <p:nvSpPr>
          <p:cNvPr id="4" name="灯片编号占位符 3"/>
          <p:cNvSpPr>
            <a:spLocks noGrp="1"/>
          </p:cNvSpPr>
          <p:nvPr>
            <p:ph type="sldNum" sz="quarter" idx="5"/>
          </p:nvPr>
        </p:nvSpPr>
        <p:spPr/>
        <p:txBody>
          <a:bodyPr/>
          <a:lstStyle/>
          <a:p>
            <a:fld id="{F682817A-F867-493E-B9F9-725276F3CF71}" type="slidenum">
              <a:rPr lang="en-US" smtClean="0"/>
              <a:t>26</a:t>
            </a:fld>
            <a:endParaRPr lang="en-US"/>
          </a:p>
        </p:txBody>
      </p:sp>
    </p:spTree>
    <p:extLst>
      <p:ext uri="{BB962C8B-B14F-4D97-AF65-F5344CB8AC3E}">
        <p14:creationId xmlns:p14="http://schemas.microsoft.com/office/powerpoint/2010/main" val="40933136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BF77B9F0-CB37-4035-B1F8-C5E316AE6657}"/>
              </a:ext>
            </a:extLst>
          </p:cNvPr>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endParaRPr lang="en-US"/>
          </a:p>
        </p:txBody>
      </p:sp>
      <p:sp>
        <p:nvSpPr>
          <p:cNvPr id="3" name="副标题 2">
            <a:extLst>
              <a:ext uri="{FF2B5EF4-FFF2-40B4-BE49-F238E27FC236}">
                <a16:creationId xmlns:a16="http://schemas.microsoft.com/office/drawing/2014/main" id="{2022E886-A740-4F54-B1BC-89F96F8FAB2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en-US"/>
          </a:p>
        </p:txBody>
      </p:sp>
      <p:sp>
        <p:nvSpPr>
          <p:cNvPr id="4" name="日期占位符 3">
            <a:extLst>
              <a:ext uri="{FF2B5EF4-FFF2-40B4-BE49-F238E27FC236}">
                <a16:creationId xmlns:a16="http://schemas.microsoft.com/office/drawing/2014/main" id="{A9E18B74-A102-4056-A47D-828B0AA3983A}"/>
              </a:ext>
            </a:extLst>
          </p:cNvPr>
          <p:cNvSpPr>
            <a:spLocks noGrp="1"/>
          </p:cNvSpPr>
          <p:nvPr>
            <p:ph type="dt" sz="half" idx="10"/>
          </p:nvPr>
        </p:nvSpPr>
        <p:spPr/>
        <p:txBody>
          <a:bodyPr/>
          <a:lstStyle/>
          <a:p>
            <a:fld id="{3D911D6C-83E0-458E-9F51-97AD48710DDC}" type="datetimeFigureOut">
              <a:rPr lang="en-US" smtClean="0"/>
              <a:t>5/15/2026</a:t>
            </a:fld>
            <a:endParaRPr lang="en-US"/>
          </a:p>
        </p:txBody>
      </p:sp>
      <p:sp>
        <p:nvSpPr>
          <p:cNvPr id="5" name="页脚占位符 4">
            <a:extLst>
              <a:ext uri="{FF2B5EF4-FFF2-40B4-BE49-F238E27FC236}">
                <a16:creationId xmlns:a16="http://schemas.microsoft.com/office/drawing/2014/main" id="{19E6CF66-9690-4BAB-8A9C-77F2E6B3A407}"/>
              </a:ext>
            </a:extLst>
          </p:cNvPr>
          <p:cNvSpPr>
            <a:spLocks noGrp="1"/>
          </p:cNvSpPr>
          <p:nvPr>
            <p:ph type="ftr" sz="quarter" idx="11"/>
          </p:nvPr>
        </p:nvSpPr>
        <p:spPr/>
        <p:txBody>
          <a:bodyPr/>
          <a:lstStyle/>
          <a:p>
            <a:endParaRPr lang="en-US"/>
          </a:p>
        </p:txBody>
      </p:sp>
      <p:sp>
        <p:nvSpPr>
          <p:cNvPr id="6" name="灯片编号占位符 5">
            <a:extLst>
              <a:ext uri="{FF2B5EF4-FFF2-40B4-BE49-F238E27FC236}">
                <a16:creationId xmlns:a16="http://schemas.microsoft.com/office/drawing/2014/main" id="{47CEE8B6-339A-45D0-922D-8C7ACB4180B4}"/>
              </a:ext>
            </a:extLst>
          </p:cNvPr>
          <p:cNvSpPr>
            <a:spLocks noGrp="1"/>
          </p:cNvSpPr>
          <p:nvPr>
            <p:ph type="sldNum" sz="quarter" idx="12"/>
          </p:nvPr>
        </p:nvSpPr>
        <p:spPr/>
        <p:txBody>
          <a:bodyPr/>
          <a:lstStyle/>
          <a:p>
            <a:fld id="{281BB6C2-94E7-4BBD-BDD1-A011E8F0056D}" type="slidenum">
              <a:rPr lang="en-US" smtClean="0"/>
              <a:t>‹#›</a:t>
            </a:fld>
            <a:endParaRPr lang="en-US"/>
          </a:p>
        </p:txBody>
      </p:sp>
    </p:spTree>
    <p:extLst>
      <p:ext uri="{BB962C8B-B14F-4D97-AF65-F5344CB8AC3E}">
        <p14:creationId xmlns:p14="http://schemas.microsoft.com/office/powerpoint/2010/main" val="479228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92859547-7B5F-4270-A5C1-E42973F01EDA}"/>
              </a:ext>
            </a:extLst>
          </p:cNvPr>
          <p:cNvSpPr>
            <a:spLocks noGrp="1"/>
          </p:cNvSpPr>
          <p:nvPr>
            <p:ph type="title"/>
          </p:nvPr>
        </p:nvSpPr>
        <p:spPr/>
        <p:txBody>
          <a:bodyPr/>
          <a:lstStyle/>
          <a:p>
            <a:r>
              <a:rPr lang="zh-CN" altLang="en-US"/>
              <a:t>单击此处编辑母版标题样式</a:t>
            </a:r>
            <a:endParaRPr lang="en-US"/>
          </a:p>
        </p:txBody>
      </p:sp>
      <p:sp>
        <p:nvSpPr>
          <p:cNvPr id="3" name="内容占位符 2">
            <a:extLst>
              <a:ext uri="{FF2B5EF4-FFF2-40B4-BE49-F238E27FC236}">
                <a16:creationId xmlns:a16="http://schemas.microsoft.com/office/drawing/2014/main" id="{1DEF6EBB-9BB4-4F98-9DB0-90B5ACE8A141}"/>
              </a:ext>
            </a:extLst>
          </p:cNvPr>
          <p:cNvSpPr>
            <a:spLocks noGrp="1"/>
          </p:cNvSpPr>
          <p:nvPr>
            <p:ph idx="1"/>
          </p:nvPr>
        </p:nvSpPr>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4" name="日期占位符 3">
            <a:extLst>
              <a:ext uri="{FF2B5EF4-FFF2-40B4-BE49-F238E27FC236}">
                <a16:creationId xmlns:a16="http://schemas.microsoft.com/office/drawing/2014/main" id="{D12CDEDC-466C-45AD-86A3-5E0349BF9AAE}"/>
              </a:ext>
            </a:extLst>
          </p:cNvPr>
          <p:cNvSpPr>
            <a:spLocks noGrp="1"/>
          </p:cNvSpPr>
          <p:nvPr>
            <p:ph type="dt" sz="half" idx="10"/>
          </p:nvPr>
        </p:nvSpPr>
        <p:spPr/>
        <p:txBody>
          <a:bodyPr/>
          <a:lstStyle/>
          <a:p>
            <a:fld id="{3D911D6C-83E0-458E-9F51-97AD48710DDC}" type="datetimeFigureOut">
              <a:rPr lang="en-US" smtClean="0"/>
              <a:t>5/15/2026</a:t>
            </a:fld>
            <a:endParaRPr lang="en-US"/>
          </a:p>
        </p:txBody>
      </p:sp>
      <p:sp>
        <p:nvSpPr>
          <p:cNvPr id="5" name="页脚占位符 4">
            <a:extLst>
              <a:ext uri="{FF2B5EF4-FFF2-40B4-BE49-F238E27FC236}">
                <a16:creationId xmlns:a16="http://schemas.microsoft.com/office/drawing/2014/main" id="{701FFFF9-641A-4F78-9321-CD3C2DE1E53E}"/>
              </a:ext>
            </a:extLst>
          </p:cNvPr>
          <p:cNvSpPr>
            <a:spLocks noGrp="1"/>
          </p:cNvSpPr>
          <p:nvPr>
            <p:ph type="ftr" sz="quarter" idx="11"/>
          </p:nvPr>
        </p:nvSpPr>
        <p:spPr/>
        <p:txBody>
          <a:bodyPr/>
          <a:lstStyle/>
          <a:p>
            <a:endParaRPr lang="en-US"/>
          </a:p>
        </p:txBody>
      </p:sp>
      <p:sp>
        <p:nvSpPr>
          <p:cNvPr id="6" name="灯片编号占位符 5">
            <a:extLst>
              <a:ext uri="{FF2B5EF4-FFF2-40B4-BE49-F238E27FC236}">
                <a16:creationId xmlns:a16="http://schemas.microsoft.com/office/drawing/2014/main" id="{9360D0FA-098D-4244-AB88-93867B5A7810}"/>
              </a:ext>
            </a:extLst>
          </p:cNvPr>
          <p:cNvSpPr>
            <a:spLocks noGrp="1"/>
          </p:cNvSpPr>
          <p:nvPr>
            <p:ph type="sldNum" sz="quarter" idx="12"/>
          </p:nvPr>
        </p:nvSpPr>
        <p:spPr/>
        <p:txBody>
          <a:bodyPr/>
          <a:lstStyle/>
          <a:p>
            <a:fld id="{281BB6C2-94E7-4BBD-BDD1-A011E8F0056D}" type="slidenum">
              <a:rPr lang="en-US" smtClean="0"/>
              <a:t>‹#›</a:t>
            </a:fld>
            <a:endParaRPr lang="en-US"/>
          </a:p>
        </p:txBody>
      </p:sp>
    </p:spTree>
    <p:extLst>
      <p:ext uri="{BB962C8B-B14F-4D97-AF65-F5344CB8AC3E}">
        <p14:creationId xmlns:p14="http://schemas.microsoft.com/office/powerpoint/2010/main" val="21200514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E65C015C-8A21-4733-B0B2-EE21CB805B3B}"/>
              </a:ext>
            </a:extLst>
          </p:cNvPr>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endParaRPr lang="en-US"/>
          </a:p>
        </p:txBody>
      </p:sp>
      <p:sp>
        <p:nvSpPr>
          <p:cNvPr id="3" name="文本占位符 2">
            <a:extLst>
              <a:ext uri="{FF2B5EF4-FFF2-40B4-BE49-F238E27FC236}">
                <a16:creationId xmlns:a16="http://schemas.microsoft.com/office/drawing/2014/main" id="{751347CD-97E7-47F2-8552-804D178CB12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编辑母版文本样式</a:t>
            </a:r>
          </a:p>
        </p:txBody>
      </p:sp>
      <p:sp>
        <p:nvSpPr>
          <p:cNvPr id="4" name="日期占位符 3">
            <a:extLst>
              <a:ext uri="{FF2B5EF4-FFF2-40B4-BE49-F238E27FC236}">
                <a16:creationId xmlns:a16="http://schemas.microsoft.com/office/drawing/2014/main" id="{1AE9EC05-058F-42BF-ACC2-F58ABBE01951}"/>
              </a:ext>
            </a:extLst>
          </p:cNvPr>
          <p:cNvSpPr>
            <a:spLocks noGrp="1"/>
          </p:cNvSpPr>
          <p:nvPr>
            <p:ph type="dt" sz="half" idx="10"/>
          </p:nvPr>
        </p:nvSpPr>
        <p:spPr/>
        <p:txBody>
          <a:bodyPr/>
          <a:lstStyle/>
          <a:p>
            <a:fld id="{3D911D6C-83E0-458E-9F51-97AD48710DDC}" type="datetimeFigureOut">
              <a:rPr lang="en-US" smtClean="0"/>
              <a:t>5/15/2026</a:t>
            </a:fld>
            <a:endParaRPr lang="en-US"/>
          </a:p>
        </p:txBody>
      </p:sp>
      <p:sp>
        <p:nvSpPr>
          <p:cNvPr id="5" name="页脚占位符 4">
            <a:extLst>
              <a:ext uri="{FF2B5EF4-FFF2-40B4-BE49-F238E27FC236}">
                <a16:creationId xmlns:a16="http://schemas.microsoft.com/office/drawing/2014/main" id="{0C0A807F-2579-4BEC-B877-33EA252C6AAF}"/>
              </a:ext>
            </a:extLst>
          </p:cNvPr>
          <p:cNvSpPr>
            <a:spLocks noGrp="1"/>
          </p:cNvSpPr>
          <p:nvPr>
            <p:ph type="ftr" sz="quarter" idx="11"/>
          </p:nvPr>
        </p:nvSpPr>
        <p:spPr/>
        <p:txBody>
          <a:bodyPr/>
          <a:lstStyle/>
          <a:p>
            <a:endParaRPr lang="en-US"/>
          </a:p>
        </p:txBody>
      </p:sp>
      <p:sp>
        <p:nvSpPr>
          <p:cNvPr id="6" name="灯片编号占位符 5">
            <a:extLst>
              <a:ext uri="{FF2B5EF4-FFF2-40B4-BE49-F238E27FC236}">
                <a16:creationId xmlns:a16="http://schemas.microsoft.com/office/drawing/2014/main" id="{C539AC81-7CF6-48A7-8219-FD45172767E4}"/>
              </a:ext>
            </a:extLst>
          </p:cNvPr>
          <p:cNvSpPr>
            <a:spLocks noGrp="1"/>
          </p:cNvSpPr>
          <p:nvPr>
            <p:ph type="sldNum" sz="quarter" idx="12"/>
          </p:nvPr>
        </p:nvSpPr>
        <p:spPr/>
        <p:txBody>
          <a:bodyPr/>
          <a:lstStyle/>
          <a:p>
            <a:fld id="{281BB6C2-94E7-4BBD-BDD1-A011E8F0056D}" type="slidenum">
              <a:rPr lang="en-US" smtClean="0"/>
              <a:t>‹#›</a:t>
            </a:fld>
            <a:endParaRPr lang="en-US"/>
          </a:p>
        </p:txBody>
      </p:sp>
    </p:spTree>
    <p:extLst>
      <p:ext uri="{BB962C8B-B14F-4D97-AF65-F5344CB8AC3E}">
        <p14:creationId xmlns:p14="http://schemas.microsoft.com/office/powerpoint/2010/main" val="5894581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EAF9338E-0CE3-45F8-8832-85FD3CF087C5}"/>
              </a:ext>
            </a:extLst>
          </p:cNvPr>
          <p:cNvSpPr>
            <a:spLocks noGrp="1"/>
          </p:cNvSpPr>
          <p:nvPr>
            <p:ph type="title"/>
          </p:nvPr>
        </p:nvSpPr>
        <p:spPr/>
        <p:txBody>
          <a:bodyPr/>
          <a:lstStyle/>
          <a:p>
            <a:r>
              <a:rPr lang="zh-CN" altLang="en-US"/>
              <a:t>单击此处编辑母版标题样式</a:t>
            </a:r>
            <a:endParaRPr lang="en-US"/>
          </a:p>
        </p:txBody>
      </p:sp>
      <p:sp>
        <p:nvSpPr>
          <p:cNvPr id="3" name="内容占位符 2">
            <a:extLst>
              <a:ext uri="{FF2B5EF4-FFF2-40B4-BE49-F238E27FC236}">
                <a16:creationId xmlns:a16="http://schemas.microsoft.com/office/drawing/2014/main" id="{4A90CAC4-ECEE-4D61-849F-61346B2B602C}"/>
              </a:ext>
            </a:extLst>
          </p:cNvPr>
          <p:cNvSpPr>
            <a:spLocks noGrp="1"/>
          </p:cNvSpPr>
          <p:nvPr>
            <p:ph sz="half" idx="1"/>
          </p:nvPr>
        </p:nvSpPr>
        <p:spPr>
          <a:xfrm>
            <a:off x="838200" y="1825625"/>
            <a:ext cx="5181600" cy="435133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4" name="内容占位符 3">
            <a:extLst>
              <a:ext uri="{FF2B5EF4-FFF2-40B4-BE49-F238E27FC236}">
                <a16:creationId xmlns:a16="http://schemas.microsoft.com/office/drawing/2014/main" id="{D13C889A-F4D4-4C5A-B327-76E3CEA28514}"/>
              </a:ext>
            </a:extLst>
          </p:cNvPr>
          <p:cNvSpPr>
            <a:spLocks noGrp="1"/>
          </p:cNvSpPr>
          <p:nvPr>
            <p:ph sz="half" idx="2"/>
          </p:nvPr>
        </p:nvSpPr>
        <p:spPr>
          <a:xfrm>
            <a:off x="6172200" y="1825625"/>
            <a:ext cx="5181600" cy="435133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5" name="日期占位符 4">
            <a:extLst>
              <a:ext uri="{FF2B5EF4-FFF2-40B4-BE49-F238E27FC236}">
                <a16:creationId xmlns:a16="http://schemas.microsoft.com/office/drawing/2014/main" id="{535341D2-7D40-4102-8D08-790D7581CFA7}"/>
              </a:ext>
            </a:extLst>
          </p:cNvPr>
          <p:cNvSpPr>
            <a:spLocks noGrp="1"/>
          </p:cNvSpPr>
          <p:nvPr>
            <p:ph type="dt" sz="half" idx="10"/>
          </p:nvPr>
        </p:nvSpPr>
        <p:spPr/>
        <p:txBody>
          <a:bodyPr/>
          <a:lstStyle/>
          <a:p>
            <a:fld id="{3D911D6C-83E0-458E-9F51-97AD48710DDC}" type="datetimeFigureOut">
              <a:rPr lang="en-US" smtClean="0"/>
              <a:t>5/15/2026</a:t>
            </a:fld>
            <a:endParaRPr lang="en-US"/>
          </a:p>
        </p:txBody>
      </p:sp>
      <p:sp>
        <p:nvSpPr>
          <p:cNvPr id="6" name="页脚占位符 5">
            <a:extLst>
              <a:ext uri="{FF2B5EF4-FFF2-40B4-BE49-F238E27FC236}">
                <a16:creationId xmlns:a16="http://schemas.microsoft.com/office/drawing/2014/main" id="{8B3748D0-00C6-4215-B164-9306EBAAD464}"/>
              </a:ext>
            </a:extLst>
          </p:cNvPr>
          <p:cNvSpPr>
            <a:spLocks noGrp="1"/>
          </p:cNvSpPr>
          <p:nvPr>
            <p:ph type="ftr" sz="quarter" idx="11"/>
          </p:nvPr>
        </p:nvSpPr>
        <p:spPr/>
        <p:txBody>
          <a:bodyPr/>
          <a:lstStyle/>
          <a:p>
            <a:endParaRPr lang="en-US"/>
          </a:p>
        </p:txBody>
      </p:sp>
      <p:sp>
        <p:nvSpPr>
          <p:cNvPr id="7" name="灯片编号占位符 6">
            <a:extLst>
              <a:ext uri="{FF2B5EF4-FFF2-40B4-BE49-F238E27FC236}">
                <a16:creationId xmlns:a16="http://schemas.microsoft.com/office/drawing/2014/main" id="{1AD52A35-DAA9-4DC0-BC33-AECAC419F94F}"/>
              </a:ext>
            </a:extLst>
          </p:cNvPr>
          <p:cNvSpPr>
            <a:spLocks noGrp="1"/>
          </p:cNvSpPr>
          <p:nvPr>
            <p:ph type="sldNum" sz="quarter" idx="12"/>
          </p:nvPr>
        </p:nvSpPr>
        <p:spPr/>
        <p:txBody>
          <a:bodyPr/>
          <a:lstStyle/>
          <a:p>
            <a:fld id="{281BB6C2-94E7-4BBD-BDD1-A011E8F0056D}" type="slidenum">
              <a:rPr lang="en-US" smtClean="0"/>
              <a:t>‹#›</a:t>
            </a:fld>
            <a:endParaRPr lang="en-US"/>
          </a:p>
        </p:txBody>
      </p:sp>
    </p:spTree>
    <p:extLst>
      <p:ext uri="{BB962C8B-B14F-4D97-AF65-F5344CB8AC3E}">
        <p14:creationId xmlns:p14="http://schemas.microsoft.com/office/powerpoint/2010/main" val="34440010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55627F45-366A-40F3-8C90-BEF2ABEDB31B}"/>
              </a:ext>
            </a:extLst>
          </p:cNvPr>
          <p:cNvSpPr>
            <a:spLocks noGrp="1"/>
          </p:cNvSpPr>
          <p:nvPr>
            <p:ph type="title"/>
          </p:nvPr>
        </p:nvSpPr>
        <p:spPr>
          <a:xfrm>
            <a:off x="839788" y="365125"/>
            <a:ext cx="10515600" cy="1325563"/>
          </a:xfrm>
        </p:spPr>
        <p:txBody>
          <a:bodyPr/>
          <a:lstStyle/>
          <a:p>
            <a:r>
              <a:rPr lang="zh-CN" altLang="en-US"/>
              <a:t>单击此处编辑母版标题样式</a:t>
            </a:r>
            <a:endParaRPr lang="en-US"/>
          </a:p>
        </p:txBody>
      </p:sp>
      <p:sp>
        <p:nvSpPr>
          <p:cNvPr id="3" name="文本占位符 2">
            <a:extLst>
              <a:ext uri="{FF2B5EF4-FFF2-40B4-BE49-F238E27FC236}">
                <a16:creationId xmlns:a16="http://schemas.microsoft.com/office/drawing/2014/main" id="{3EDE5E09-8AC0-451B-84E4-18350A949A9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4" name="内容占位符 3">
            <a:extLst>
              <a:ext uri="{FF2B5EF4-FFF2-40B4-BE49-F238E27FC236}">
                <a16:creationId xmlns:a16="http://schemas.microsoft.com/office/drawing/2014/main" id="{F12E1EE0-01D1-4EA6-A9EB-D5ED57E04DA7}"/>
              </a:ext>
            </a:extLst>
          </p:cNvPr>
          <p:cNvSpPr>
            <a:spLocks noGrp="1"/>
          </p:cNvSpPr>
          <p:nvPr>
            <p:ph sz="half" idx="2"/>
          </p:nvPr>
        </p:nvSpPr>
        <p:spPr>
          <a:xfrm>
            <a:off x="839788" y="2505075"/>
            <a:ext cx="5157787"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5" name="文本占位符 4">
            <a:extLst>
              <a:ext uri="{FF2B5EF4-FFF2-40B4-BE49-F238E27FC236}">
                <a16:creationId xmlns:a16="http://schemas.microsoft.com/office/drawing/2014/main" id="{B5AFEE5A-52F6-4B19-AD27-9536833ED03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6" name="内容占位符 5">
            <a:extLst>
              <a:ext uri="{FF2B5EF4-FFF2-40B4-BE49-F238E27FC236}">
                <a16:creationId xmlns:a16="http://schemas.microsoft.com/office/drawing/2014/main" id="{E829D746-54FD-49E0-910D-EFE59BE7F76F}"/>
              </a:ext>
            </a:extLst>
          </p:cNvPr>
          <p:cNvSpPr>
            <a:spLocks noGrp="1"/>
          </p:cNvSpPr>
          <p:nvPr>
            <p:ph sz="quarter" idx="4"/>
          </p:nvPr>
        </p:nvSpPr>
        <p:spPr>
          <a:xfrm>
            <a:off x="6172200" y="2505075"/>
            <a:ext cx="5183188"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7" name="日期占位符 6">
            <a:extLst>
              <a:ext uri="{FF2B5EF4-FFF2-40B4-BE49-F238E27FC236}">
                <a16:creationId xmlns:a16="http://schemas.microsoft.com/office/drawing/2014/main" id="{F299B628-EF76-4E06-B043-6BAC849D83D3}"/>
              </a:ext>
            </a:extLst>
          </p:cNvPr>
          <p:cNvSpPr>
            <a:spLocks noGrp="1"/>
          </p:cNvSpPr>
          <p:nvPr>
            <p:ph type="dt" sz="half" idx="10"/>
          </p:nvPr>
        </p:nvSpPr>
        <p:spPr/>
        <p:txBody>
          <a:bodyPr/>
          <a:lstStyle/>
          <a:p>
            <a:fld id="{3D911D6C-83E0-458E-9F51-97AD48710DDC}" type="datetimeFigureOut">
              <a:rPr lang="en-US" smtClean="0"/>
              <a:t>5/15/2026</a:t>
            </a:fld>
            <a:endParaRPr lang="en-US"/>
          </a:p>
        </p:txBody>
      </p:sp>
      <p:sp>
        <p:nvSpPr>
          <p:cNvPr id="8" name="页脚占位符 7">
            <a:extLst>
              <a:ext uri="{FF2B5EF4-FFF2-40B4-BE49-F238E27FC236}">
                <a16:creationId xmlns:a16="http://schemas.microsoft.com/office/drawing/2014/main" id="{E8464F57-282F-47C7-B6FA-D80D589387E9}"/>
              </a:ext>
            </a:extLst>
          </p:cNvPr>
          <p:cNvSpPr>
            <a:spLocks noGrp="1"/>
          </p:cNvSpPr>
          <p:nvPr>
            <p:ph type="ftr" sz="quarter" idx="11"/>
          </p:nvPr>
        </p:nvSpPr>
        <p:spPr/>
        <p:txBody>
          <a:bodyPr/>
          <a:lstStyle/>
          <a:p>
            <a:endParaRPr lang="en-US"/>
          </a:p>
        </p:txBody>
      </p:sp>
      <p:sp>
        <p:nvSpPr>
          <p:cNvPr id="9" name="灯片编号占位符 8">
            <a:extLst>
              <a:ext uri="{FF2B5EF4-FFF2-40B4-BE49-F238E27FC236}">
                <a16:creationId xmlns:a16="http://schemas.microsoft.com/office/drawing/2014/main" id="{8991784A-94DF-4302-88BD-06C722F5231D}"/>
              </a:ext>
            </a:extLst>
          </p:cNvPr>
          <p:cNvSpPr>
            <a:spLocks noGrp="1"/>
          </p:cNvSpPr>
          <p:nvPr>
            <p:ph type="sldNum" sz="quarter" idx="12"/>
          </p:nvPr>
        </p:nvSpPr>
        <p:spPr/>
        <p:txBody>
          <a:bodyPr/>
          <a:lstStyle/>
          <a:p>
            <a:fld id="{281BB6C2-94E7-4BBD-BDD1-A011E8F0056D}" type="slidenum">
              <a:rPr lang="en-US" smtClean="0"/>
              <a:t>‹#›</a:t>
            </a:fld>
            <a:endParaRPr lang="en-US"/>
          </a:p>
        </p:txBody>
      </p:sp>
    </p:spTree>
    <p:extLst>
      <p:ext uri="{BB962C8B-B14F-4D97-AF65-F5344CB8AC3E}">
        <p14:creationId xmlns:p14="http://schemas.microsoft.com/office/powerpoint/2010/main" val="36916342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59658602-12A0-4904-8DD1-2CDD19593271}"/>
              </a:ext>
            </a:extLst>
          </p:cNvPr>
          <p:cNvSpPr>
            <a:spLocks noGrp="1"/>
          </p:cNvSpPr>
          <p:nvPr>
            <p:ph type="title"/>
          </p:nvPr>
        </p:nvSpPr>
        <p:spPr/>
        <p:txBody>
          <a:bodyPr/>
          <a:lstStyle/>
          <a:p>
            <a:r>
              <a:rPr lang="zh-CN" altLang="en-US"/>
              <a:t>单击此处编辑母版标题样式</a:t>
            </a:r>
            <a:endParaRPr lang="en-US"/>
          </a:p>
        </p:txBody>
      </p:sp>
      <p:sp>
        <p:nvSpPr>
          <p:cNvPr id="3" name="日期占位符 2">
            <a:extLst>
              <a:ext uri="{FF2B5EF4-FFF2-40B4-BE49-F238E27FC236}">
                <a16:creationId xmlns:a16="http://schemas.microsoft.com/office/drawing/2014/main" id="{04C133EB-4462-45EA-8A71-40D28C078C87}"/>
              </a:ext>
            </a:extLst>
          </p:cNvPr>
          <p:cNvSpPr>
            <a:spLocks noGrp="1"/>
          </p:cNvSpPr>
          <p:nvPr>
            <p:ph type="dt" sz="half" idx="10"/>
          </p:nvPr>
        </p:nvSpPr>
        <p:spPr/>
        <p:txBody>
          <a:bodyPr/>
          <a:lstStyle/>
          <a:p>
            <a:fld id="{3D911D6C-83E0-458E-9F51-97AD48710DDC}" type="datetimeFigureOut">
              <a:rPr lang="en-US" smtClean="0"/>
              <a:t>5/15/2026</a:t>
            </a:fld>
            <a:endParaRPr lang="en-US"/>
          </a:p>
        </p:txBody>
      </p:sp>
      <p:sp>
        <p:nvSpPr>
          <p:cNvPr id="4" name="页脚占位符 3">
            <a:extLst>
              <a:ext uri="{FF2B5EF4-FFF2-40B4-BE49-F238E27FC236}">
                <a16:creationId xmlns:a16="http://schemas.microsoft.com/office/drawing/2014/main" id="{DB11650F-C5E8-4E61-8B2D-D607FA29E167}"/>
              </a:ext>
            </a:extLst>
          </p:cNvPr>
          <p:cNvSpPr>
            <a:spLocks noGrp="1"/>
          </p:cNvSpPr>
          <p:nvPr>
            <p:ph type="ftr" sz="quarter" idx="11"/>
          </p:nvPr>
        </p:nvSpPr>
        <p:spPr/>
        <p:txBody>
          <a:bodyPr/>
          <a:lstStyle/>
          <a:p>
            <a:endParaRPr lang="en-US"/>
          </a:p>
        </p:txBody>
      </p:sp>
      <p:sp>
        <p:nvSpPr>
          <p:cNvPr id="5" name="灯片编号占位符 4">
            <a:extLst>
              <a:ext uri="{FF2B5EF4-FFF2-40B4-BE49-F238E27FC236}">
                <a16:creationId xmlns:a16="http://schemas.microsoft.com/office/drawing/2014/main" id="{F237B1AC-42B8-4206-A554-B4055EA660A4}"/>
              </a:ext>
            </a:extLst>
          </p:cNvPr>
          <p:cNvSpPr>
            <a:spLocks noGrp="1"/>
          </p:cNvSpPr>
          <p:nvPr>
            <p:ph type="sldNum" sz="quarter" idx="12"/>
          </p:nvPr>
        </p:nvSpPr>
        <p:spPr/>
        <p:txBody>
          <a:bodyPr/>
          <a:lstStyle/>
          <a:p>
            <a:fld id="{281BB6C2-94E7-4BBD-BDD1-A011E8F0056D}" type="slidenum">
              <a:rPr lang="en-US" smtClean="0"/>
              <a:t>‹#›</a:t>
            </a:fld>
            <a:endParaRPr lang="en-US"/>
          </a:p>
        </p:txBody>
      </p:sp>
    </p:spTree>
    <p:extLst>
      <p:ext uri="{BB962C8B-B14F-4D97-AF65-F5344CB8AC3E}">
        <p14:creationId xmlns:p14="http://schemas.microsoft.com/office/powerpoint/2010/main" val="13828108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CDFE0306-076B-4321-A5F1-6413D077E87C}"/>
              </a:ext>
            </a:extLst>
          </p:cNvPr>
          <p:cNvSpPr>
            <a:spLocks noGrp="1"/>
          </p:cNvSpPr>
          <p:nvPr>
            <p:ph type="dt" sz="half" idx="10"/>
          </p:nvPr>
        </p:nvSpPr>
        <p:spPr/>
        <p:txBody>
          <a:bodyPr/>
          <a:lstStyle/>
          <a:p>
            <a:fld id="{3D911D6C-83E0-458E-9F51-97AD48710DDC}" type="datetimeFigureOut">
              <a:rPr lang="en-US" smtClean="0"/>
              <a:t>5/15/2026</a:t>
            </a:fld>
            <a:endParaRPr lang="en-US"/>
          </a:p>
        </p:txBody>
      </p:sp>
      <p:sp>
        <p:nvSpPr>
          <p:cNvPr id="3" name="页脚占位符 2">
            <a:extLst>
              <a:ext uri="{FF2B5EF4-FFF2-40B4-BE49-F238E27FC236}">
                <a16:creationId xmlns:a16="http://schemas.microsoft.com/office/drawing/2014/main" id="{13A07B9E-18E3-412C-ABB7-DD97105DFAE4}"/>
              </a:ext>
            </a:extLst>
          </p:cNvPr>
          <p:cNvSpPr>
            <a:spLocks noGrp="1"/>
          </p:cNvSpPr>
          <p:nvPr>
            <p:ph type="ftr" sz="quarter" idx="11"/>
          </p:nvPr>
        </p:nvSpPr>
        <p:spPr/>
        <p:txBody>
          <a:bodyPr/>
          <a:lstStyle/>
          <a:p>
            <a:endParaRPr lang="en-US"/>
          </a:p>
        </p:txBody>
      </p:sp>
      <p:sp>
        <p:nvSpPr>
          <p:cNvPr id="4" name="灯片编号占位符 3">
            <a:extLst>
              <a:ext uri="{FF2B5EF4-FFF2-40B4-BE49-F238E27FC236}">
                <a16:creationId xmlns:a16="http://schemas.microsoft.com/office/drawing/2014/main" id="{578F23C4-1B4A-410D-964D-08D52E3BD91C}"/>
              </a:ext>
            </a:extLst>
          </p:cNvPr>
          <p:cNvSpPr>
            <a:spLocks noGrp="1"/>
          </p:cNvSpPr>
          <p:nvPr>
            <p:ph type="sldNum" sz="quarter" idx="12"/>
          </p:nvPr>
        </p:nvSpPr>
        <p:spPr/>
        <p:txBody>
          <a:bodyPr/>
          <a:lstStyle/>
          <a:p>
            <a:fld id="{281BB6C2-94E7-4BBD-BDD1-A011E8F0056D}" type="slidenum">
              <a:rPr lang="en-US" smtClean="0"/>
              <a:t>‹#›</a:t>
            </a:fld>
            <a:endParaRPr lang="en-US"/>
          </a:p>
        </p:txBody>
      </p:sp>
    </p:spTree>
    <p:extLst>
      <p:ext uri="{BB962C8B-B14F-4D97-AF65-F5344CB8AC3E}">
        <p14:creationId xmlns:p14="http://schemas.microsoft.com/office/powerpoint/2010/main" val="14694170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BD40A99F-6924-4681-8654-83BADBD4B721}"/>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en-US"/>
          </a:p>
        </p:txBody>
      </p:sp>
      <p:sp>
        <p:nvSpPr>
          <p:cNvPr id="3" name="内容占位符 2">
            <a:extLst>
              <a:ext uri="{FF2B5EF4-FFF2-40B4-BE49-F238E27FC236}">
                <a16:creationId xmlns:a16="http://schemas.microsoft.com/office/drawing/2014/main" id="{55A6ED15-CC29-4826-999C-33F0DCB83D8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4" name="文本占位符 3">
            <a:extLst>
              <a:ext uri="{FF2B5EF4-FFF2-40B4-BE49-F238E27FC236}">
                <a16:creationId xmlns:a16="http://schemas.microsoft.com/office/drawing/2014/main" id="{44FD1714-59B3-49FC-BE9B-937253BEB25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日期占位符 4">
            <a:extLst>
              <a:ext uri="{FF2B5EF4-FFF2-40B4-BE49-F238E27FC236}">
                <a16:creationId xmlns:a16="http://schemas.microsoft.com/office/drawing/2014/main" id="{17ADCD32-9C8B-443B-A000-3024A90BEF75}"/>
              </a:ext>
            </a:extLst>
          </p:cNvPr>
          <p:cNvSpPr>
            <a:spLocks noGrp="1"/>
          </p:cNvSpPr>
          <p:nvPr>
            <p:ph type="dt" sz="half" idx="10"/>
          </p:nvPr>
        </p:nvSpPr>
        <p:spPr/>
        <p:txBody>
          <a:bodyPr/>
          <a:lstStyle/>
          <a:p>
            <a:fld id="{3D911D6C-83E0-458E-9F51-97AD48710DDC}" type="datetimeFigureOut">
              <a:rPr lang="en-US" smtClean="0"/>
              <a:t>5/15/2026</a:t>
            </a:fld>
            <a:endParaRPr lang="en-US"/>
          </a:p>
        </p:txBody>
      </p:sp>
      <p:sp>
        <p:nvSpPr>
          <p:cNvPr id="6" name="页脚占位符 5">
            <a:extLst>
              <a:ext uri="{FF2B5EF4-FFF2-40B4-BE49-F238E27FC236}">
                <a16:creationId xmlns:a16="http://schemas.microsoft.com/office/drawing/2014/main" id="{7A1AD56C-8AEF-40A9-839B-2F47FA661C8C}"/>
              </a:ext>
            </a:extLst>
          </p:cNvPr>
          <p:cNvSpPr>
            <a:spLocks noGrp="1"/>
          </p:cNvSpPr>
          <p:nvPr>
            <p:ph type="ftr" sz="quarter" idx="11"/>
          </p:nvPr>
        </p:nvSpPr>
        <p:spPr/>
        <p:txBody>
          <a:bodyPr/>
          <a:lstStyle/>
          <a:p>
            <a:endParaRPr lang="en-US"/>
          </a:p>
        </p:txBody>
      </p:sp>
      <p:sp>
        <p:nvSpPr>
          <p:cNvPr id="7" name="灯片编号占位符 6">
            <a:extLst>
              <a:ext uri="{FF2B5EF4-FFF2-40B4-BE49-F238E27FC236}">
                <a16:creationId xmlns:a16="http://schemas.microsoft.com/office/drawing/2014/main" id="{D2D63A5C-89D9-4F72-A54E-2698A5945DD0}"/>
              </a:ext>
            </a:extLst>
          </p:cNvPr>
          <p:cNvSpPr>
            <a:spLocks noGrp="1"/>
          </p:cNvSpPr>
          <p:nvPr>
            <p:ph type="sldNum" sz="quarter" idx="12"/>
          </p:nvPr>
        </p:nvSpPr>
        <p:spPr/>
        <p:txBody>
          <a:bodyPr/>
          <a:lstStyle/>
          <a:p>
            <a:fld id="{281BB6C2-94E7-4BBD-BDD1-A011E8F0056D}" type="slidenum">
              <a:rPr lang="en-US" smtClean="0"/>
              <a:t>‹#›</a:t>
            </a:fld>
            <a:endParaRPr lang="en-US"/>
          </a:p>
        </p:txBody>
      </p:sp>
    </p:spTree>
    <p:extLst>
      <p:ext uri="{BB962C8B-B14F-4D97-AF65-F5344CB8AC3E}">
        <p14:creationId xmlns:p14="http://schemas.microsoft.com/office/powerpoint/2010/main" val="30096050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02535537-8E9C-43DF-8F3D-004377558938}"/>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en-US"/>
          </a:p>
        </p:txBody>
      </p:sp>
      <p:sp>
        <p:nvSpPr>
          <p:cNvPr id="3" name="图片占位符 2">
            <a:extLst>
              <a:ext uri="{FF2B5EF4-FFF2-40B4-BE49-F238E27FC236}">
                <a16:creationId xmlns:a16="http://schemas.microsoft.com/office/drawing/2014/main" id="{99400A46-008A-455E-B3CE-2D8D19C83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文本占位符 3">
            <a:extLst>
              <a:ext uri="{FF2B5EF4-FFF2-40B4-BE49-F238E27FC236}">
                <a16:creationId xmlns:a16="http://schemas.microsoft.com/office/drawing/2014/main" id="{2F4D6570-A4B1-40CA-AF30-CAC7342731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日期占位符 4">
            <a:extLst>
              <a:ext uri="{FF2B5EF4-FFF2-40B4-BE49-F238E27FC236}">
                <a16:creationId xmlns:a16="http://schemas.microsoft.com/office/drawing/2014/main" id="{DD2AA7BB-751E-4E89-B85F-B01E12DED91F}"/>
              </a:ext>
            </a:extLst>
          </p:cNvPr>
          <p:cNvSpPr>
            <a:spLocks noGrp="1"/>
          </p:cNvSpPr>
          <p:nvPr>
            <p:ph type="dt" sz="half" idx="10"/>
          </p:nvPr>
        </p:nvSpPr>
        <p:spPr/>
        <p:txBody>
          <a:bodyPr/>
          <a:lstStyle/>
          <a:p>
            <a:fld id="{3D911D6C-83E0-458E-9F51-97AD48710DDC}" type="datetimeFigureOut">
              <a:rPr lang="en-US" smtClean="0"/>
              <a:t>5/15/2026</a:t>
            </a:fld>
            <a:endParaRPr lang="en-US"/>
          </a:p>
        </p:txBody>
      </p:sp>
      <p:sp>
        <p:nvSpPr>
          <p:cNvPr id="6" name="页脚占位符 5">
            <a:extLst>
              <a:ext uri="{FF2B5EF4-FFF2-40B4-BE49-F238E27FC236}">
                <a16:creationId xmlns:a16="http://schemas.microsoft.com/office/drawing/2014/main" id="{3DB8A694-FFBC-48E1-AD8D-5699651A1E41}"/>
              </a:ext>
            </a:extLst>
          </p:cNvPr>
          <p:cNvSpPr>
            <a:spLocks noGrp="1"/>
          </p:cNvSpPr>
          <p:nvPr>
            <p:ph type="ftr" sz="quarter" idx="11"/>
          </p:nvPr>
        </p:nvSpPr>
        <p:spPr/>
        <p:txBody>
          <a:bodyPr/>
          <a:lstStyle/>
          <a:p>
            <a:endParaRPr lang="en-US"/>
          </a:p>
        </p:txBody>
      </p:sp>
      <p:sp>
        <p:nvSpPr>
          <p:cNvPr id="7" name="灯片编号占位符 6">
            <a:extLst>
              <a:ext uri="{FF2B5EF4-FFF2-40B4-BE49-F238E27FC236}">
                <a16:creationId xmlns:a16="http://schemas.microsoft.com/office/drawing/2014/main" id="{6956EF88-1BE7-4C10-A3ED-CDB6E27DE88C}"/>
              </a:ext>
            </a:extLst>
          </p:cNvPr>
          <p:cNvSpPr>
            <a:spLocks noGrp="1"/>
          </p:cNvSpPr>
          <p:nvPr>
            <p:ph type="sldNum" sz="quarter" idx="12"/>
          </p:nvPr>
        </p:nvSpPr>
        <p:spPr/>
        <p:txBody>
          <a:bodyPr/>
          <a:lstStyle/>
          <a:p>
            <a:fld id="{281BB6C2-94E7-4BBD-BDD1-A011E8F0056D}" type="slidenum">
              <a:rPr lang="en-US" smtClean="0"/>
              <a:t>‹#›</a:t>
            </a:fld>
            <a:endParaRPr lang="en-US"/>
          </a:p>
        </p:txBody>
      </p:sp>
    </p:spTree>
    <p:extLst>
      <p:ext uri="{BB962C8B-B14F-4D97-AF65-F5344CB8AC3E}">
        <p14:creationId xmlns:p14="http://schemas.microsoft.com/office/powerpoint/2010/main" val="26016163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56D3A272-57F9-4FCA-98E9-D6CA37761B3C}"/>
              </a:ext>
            </a:extLst>
          </p:cNvPr>
          <p:cNvSpPr>
            <a:spLocks noGrp="1"/>
          </p:cNvSpPr>
          <p:nvPr>
            <p:ph type="title"/>
          </p:nvPr>
        </p:nvSpPr>
        <p:spPr/>
        <p:txBody>
          <a:bodyPr/>
          <a:lstStyle/>
          <a:p>
            <a:r>
              <a:rPr lang="zh-CN" altLang="en-US"/>
              <a:t>单击此处编辑母版标题样式</a:t>
            </a:r>
            <a:endParaRPr lang="en-US"/>
          </a:p>
        </p:txBody>
      </p:sp>
      <p:sp>
        <p:nvSpPr>
          <p:cNvPr id="3" name="竖排文字占位符 2">
            <a:extLst>
              <a:ext uri="{FF2B5EF4-FFF2-40B4-BE49-F238E27FC236}">
                <a16:creationId xmlns:a16="http://schemas.microsoft.com/office/drawing/2014/main" id="{F669F397-7F1F-4E6D-8C91-FF0B341F2389}"/>
              </a:ext>
            </a:extLst>
          </p:cNvPr>
          <p:cNvSpPr>
            <a:spLocks noGrp="1"/>
          </p:cNvSpPr>
          <p:nvPr>
            <p:ph type="body" orient="vert" idx="1"/>
          </p:nvPr>
        </p:nvSpPr>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4" name="日期占位符 3">
            <a:extLst>
              <a:ext uri="{FF2B5EF4-FFF2-40B4-BE49-F238E27FC236}">
                <a16:creationId xmlns:a16="http://schemas.microsoft.com/office/drawing/2014/main" id="{F0432D5C-9D6C-4CD9-AF45-ED6DE42895F6}"/>
              </a:ext>
            </a:extLst>
          </p:cNvPr>
          <p:cNvSpPr>
            <a:spLocks noGrp="1"/>
          </p:cNvSpPr>
          <p:nvPr>
            <p:ph type="dt" sz="half" idx="10"/>
          </p:nvPr>
        </p:nvSpPr>
        <p:spPr/>
        <p:txBody>
          <a:bodyPr/>
          <a:lstStyle/>
          <a:p>
            <a:fld id="{3D911D6C-83E0-458E-9F51-97AD48710DDC}" type="datetimeFigureOut">
              <a:rPr lang="en-US" smtClean="0"/>
              <a:t>5/15/2026</a:t>
            </a:fld>
            <a:endParaRPr lang="en-US"/>
          </a:p>
        </p:txBody>
      </p:sp>
      <p:sp>
        <p:nvSpPr>
          <p:cNvPr id="5" name="页脚占位符 4">
            <a:extLst>
              <a:ext uri="{FF2B5EF4-FFF2-40B4-BE49-F238E27FC236}">
                <a16:creationId xmlns:a16="http://schemas.microsoft.com/office/drawing/2014/main" id="{681AAFE3-4D9E-4954-BE1D-A6FCFF808986}"/>
              </a:ext>
            </a:extLst>
          </p:cNvPr>
          <p:cNvSpPr>
            <a:spLocks noGrp="1"/>
          </p:cNvSpPr>
          <p:nvPr>
            <p:ph type="ftr" sz="quarter" idx="11"/>
          </p:nvPr>
        </p:nvSpPr>
        <p:spPr/>
        <p:txBody>
          <a:bodyPr/>
          <a:lstStyle/>
          <a:p>
            <a:endParaRPr lang="en-US"/>
          </a:p>
        </p:txBody>
      </p:sp>
      <p:sp>
        <p:nvSpPr>
          <p:cNvPr id="6" name="灯片编号占位符 5">
            <a:extLst>
              <a:ext uri="{FF2B5EF4-FFF2-40B4-BE49-F238E27FC236}">
                <a16:creationId xmlns:a16="http://schemas.microsoft.com/office/drawing/2014/main" id="{1255AC72-39A7-42E6-97EF-D99CEDEE471E}"/>
              </a:ext>
            </a:extLst>
          </p:cNvPr>
          <p:cNvSpPr>
            <a:spLocks noGrp="1"/>
          </p:cNvSpPr>
          <p:nvPr>
            <p:ph type="sldNum" sz="quarter" idx="12"/>
          </p:nvPr>
        </p:nvSpPr>
        <p:spPr/>
        <p:txBody>
          <a:bodyPr/>
          <a:lstStyle/>
          <a:p>
            <a:fld id="{281BB6C2-94E7-4BBD-BDD1-A011E8F0056D}" type="slidenum">
              <a:rPr lang="en-US" smtClean="0"/>
              <a:t>‹#›</a:t>
            </a:fld>
            <a:endParaRPr lang="en-US"/>
          </a:p>
        </p:txBody>
      </p:sp>
    </p:spTree>
    <p:extLst>
      <p:ext uri="{BB962C8B-B14F-4D97-AF65-F5344CB8AC3E}">
        <p14:creationId xmlns:p14="http://schemas.microsoft.com/office/powerpoint/2010/main" val="39447267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a:extLst>
              <a:ext uri="{FF2B5EF4-FFF2-40B4-BE49-F238E27FC236}">
                <a16:creationId xmlns:a16="http://schemas.microsoft.com/office/drawing/2014/main" id="{506B67D3-88DD-4FED-9DF5-50FF17D16B51}"/>
              </a:ext>
            </a:extLst>
          </p:cNvPr>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en-US"/>
          </a:p>
        </p:txBody>
      </p:sp>
      <p:sp>
        <p:nvSpPr>
          <p:cNvPr id="3" name="竖排文字占位符 2">
            <a:extLst>
              <a:ext uri="{FF2B5EF4-FFF2-40B4-BE49-F238E27FC236}">
                <a16:creationId xmlns:a16="http://schemas.microsoft.com/office/drawing/2014/main" id="{A07BA693-C8AC-43C4-BA5B-7262CF71A45C}"/>
              </a:ext>
            </a:extLst>
          </p:cNvPr>
          <p:cNvSpPr>
            <a:spLocks noGrp="1"/>
          </p:cNvSpPr>
          <p:nvPr>
            <p:ph type="body" orient="vert" idx="1"/>
          </p:nvPr>
        </p:nvSpPr>
        <p:spPr>
          <a:xfrm>
            <a:off x="838200" y="365125"/>
            <a:ext cx="7734300" cy="5811838"/>
          </a:xfrm>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4" name="日期占位符 3">
            <a:extLst>
              <a:ext uri="{FF2B5EF4-FFF2-40B4-BE49-F238E27FC236}">
                <a16:creationId xmlns:a16="http://schemas.microsoft.com/office/drawing/2014/main" id="{00104089-CF62-4271-85FD-672174CEF62B}"/>
              </a:ext>
            </a:extLst>
          </p:cNvPr>
          <p:cNvSpPr>
            <a:spLocks noGrp="1"/>
          </p:cNvSpPr>
          <p:nvPr>
            <p:ph type="dt" sz="half" idx="10"/>
          </p:nvPr>
        </p:nvSpPr>
        <p:spPr/>
        <p:txBody>
          <a:bodyPr/>
          <a:lstStyle/>
          <a:p>
            <a:fld id="{3D911D6C-83E0-458E-9F51-97AD48710DDC}" type="datetimeFigureOut">
              <a:rPr lang="en-US" smtClean="0"/>
              <a:t>5/15/2026</a:t>
            </a:fld>
            <a:endParaRPr lang="en-US"/>
          </a:p>
        </p:txBody>
      </p:sp>
      <p:sp>
        <p:nvSpPr>
          <p:cNvPr id="5" name="页脚占位符 4">
            <a:extLst>
              <a:ext uri="{FF2B5EF4-FFF2-40B4-BE49-F238E27FC236}">
                <a16:creationId xmlns:a16="http://schemas.microsoft.com/office/drawing/2014/main" id="{B33E9913-A47D-4489-87CA-1C3FEEAE6DBD}"/>
              </a:ext>
            </a:extLst>
          </p:cNvPr>
          <p:cNvSpPr>
            <a:spLocks noGrp="1"/>
          </p:cNvSpPr>
          <p:nvPr>
            <p:ph type="ftr" sz="quarter" idx="11"/>
          </p:nvPr>
        </p:nvSpPr>
        <p:spPr/>
        <p:txBody>
          <a:bodyPr/>
          <a:lstStyle/>
          <a:p>
            <a:endParaRPr lang="en-US"/>
          </a:p>
        </p:txBody>
      </p:sp>
      <p:sp>
        <p:nvSpPr>
          <p:cNvPr id="6" name="灯片编号占位符 5">
            <a:extLst>
              <a:ext uri="{FF2B5EF4-FFF2-40B4-BE49-F238E27FC236}">
                <a16:creationId xmlns:a16="http://schemas.microsoft.com/office/drawing/2014/main" id="{88E4BC72-B98D-4479-AC7B-E9195FF97C00}"/>
              </a:ext>
            </a:extLst>
          </p:cNvPr>
          <p:cNvSpPr>
            <a:spLocks noGrp="1"/>
          </p:cNvSpPr>
          <p:nvPr>
            <p:ph type="sldNum" sz="quarter" idx="12"/>
          </p:nvPr>
        </p:nvSpPr>
        <p:spPr/>
        <p:txBody>
          <a:bodyPr/>
          <a:lstStyle/>
          <a:p>
            <a:fld id="{281BB6C2-94E7-4BBD-BDD1-A011E8F0056D}" type="slidenum">
              <a:rPr lang="en-US" smtClean="0"/>
              <a:t>‹#›</a:t>
            </a:fld>
            <a:endParaRPr lang="en-US"/>
          </a:p>
        </p:txBody>
      </p:sp>
    </p:spTree>
    <p:extLst>
      <p:ext uri="{BB962C8B-B14F-4D97-AF65-F5344CB8AC3E}">
        <p14:creationId xmlns:p14="http://schemas.microsoft.com/office/powerpoint/2010/main" val="17519460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a:extLst>
              <a:ext uri="{FF2B5EF4-FFF2-40B4-BE49-F238E27FC236}">
                <a16:creationId xmlns:a16="http://schemas.microsoft.com/office/drawing/2014/main" id="{EF9FBDFA-B3CC-47C4-AF78-2ACB8089D6A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en-US"/>
          </a:p>
        </p:txBody>
      </p:sp>
      <p:sp>
        <p:nvSpPr>
          <p:cNvPr id="3" name="文本占位符 2">
            <a:extLst>
              <a:ext uri="{FF2B5EF4-FFF2-40B4-BE49-F238E27FC236}">
                <a16:creationId xmlns:a16="http://schemas.microsoft.com/office/drawing/2014/main" id="{616490CD-09A2-4C79-9DFE-900369BF17F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4" name="日期占位符 3">
            <a:extLst>
              <a:ext uri="{FF2B5EF4-FFF2-40B4-BE49-F238E27FC236}">
                <a16:creationId xmlns:a16="http://schemas.microsoft.com/office/drawing/2014/main" id="{EF86B7C9-06E6-4574-9985-6B4348EE24F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D911D6C-83E0-458E-9F51-97AD48710DDC}" type="datetimeFigureOut">
              <a:rPr lang="en-US" smtClean="0"/>
              <a:t>5/15/2026</a:t>
            </a:fld>
            <a:endParaRPr lang="en-US"/>
          </a:p>
        </p:txBody>
      </p:sp>
      <p:sp>
        <p:nvSpPr>
          <p:cNvPr id="5" name="页脚占位符 4">
            <a:extLst>
              <a:ext uri="{FF2B5EF4-FFF2-40B4-BE49-F238E27FC236}">
                <a16:creationId xmlns:a16="http://schemas.microsoft.com/office/drawing/2014/main" id="{139F5FBB-1E30-4E12-8D9D-47952867AC4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灯片编号占位符 5">
            <a:extLst>
              <a:ext uri="{FF2B5EF4-FFF2-40B4-BE49-F238E27FC236}">
                <a16:creationId xmlns:a16="http://schemas.microsoft.com/office/drawing/2014/main" id="{4A27186F-8F3B-4360-A3D0-A735B4C277C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81BB6C2-94E7-4BBD-BDD1-A011E8F0056D}" type="slidenum">
              <a:rPr lang="en-US" smtClean="0"/>
              <a:t>‹#›</a:t>
            </a:fld>
            <a:endParaRPr lang="en-US"/>
          </a:p>
        </p:txBody>
      </p:sp>
    </p:spTree>
    <p:extLst>
      <p:ext uri="{BB962C8B-B14F-4D97-AF65-F5344CB8AC3E}">
        <p14:creationId xmlns:p14="http://schemas.microsoft.com/office/powerpoint/2010/main" val="25627810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image" Target="../media/image1.png"/><Relationship Id="rId7" Type="http://schemas.openxmlformats.org/officeDocument/2006/relationships/image" Target="../media/image5.png"/><Relationship Id="rId12" Type="http://schemas.openxmlformats.org/officeDocument/2006/relationships/image" Target="../media/image10.sv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9.png"/><Relationship Id="rId5" Type="http://schemas.openxmlformats.org/officeDocument/2006/relationships/image" Target="../media/image3.png"/><Relationship Id="rId10" Type="http://schemas.openxmlformats.org/officeDocument/2006/relationships/image" Target="../media/image8.svg"/><Relationship Id="rId4" Type="http://schemas.openxmlformats.org/officeDocument/2006/relationships/image" Target="../media/image2.png"/><Relationship Id="rId9" Type="http://schemas.openxmlformats.org/officeDocument/2006/relationships/image" Target="../media/image7.png"/></Relationships>
</file>

<file path=ppt/slides/_rels/slide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8" Type="http://schemas.openxmlformats.org/officeDocument/2006/relationships/image" Target="../media/image110.png"/><Relationship Id="rId3" Type="http://schemas.openxmlformats.org/officeDocument/2006/relationships/image" Target="../media/image12.png"/><Relationship Id="rId7" Type="http://schemas.openxmlformats.org/officeDocument/2006/relationships/image" Target="../media/image52.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800.png"/><Relationship Id="rId11" Type="http://schemas.openxmlformats.org/officeDocument/2006/relationships/image" Target="../media/image14.png"/><Relationship Id="rId5" Type="http://schemas.openxmlformats.org/officeDocument/2006/relationships/image" Target="../media/image51.png"/><Relationship Id="rId10" Type="http://schemas.openxmlformats.org/officeDocument/2006/relationships/image" Target="../media/image1.png"/><Relationship Id="rId4" Type="http://schemas.microsoft.com/office/2007/relationships/hdphoto" Target="../media/hdphoto1.wdp"/><Relationship Id="rId9" Type="http://schemas.openxmlformats.org/officeDocument/2006/relationships/image" Target="../media/image13.png"/></Relationships>
</file>

<file path=ppt/slides/_rels/slide4.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30.png"/><Relationship Id="rId7" Type="http://schemas.openxmlformats.org/officeDocument/2006/relationships/image" Target="../media/image17.tif"/><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6.tif"/><Relationship Id="rId5" Type="http://schemas.openxmlformats.org/officeDocument/2006/relationships/image" Target="../media/image15.jpeg"/><Relationship Id="rId10" Type="http://schemas.openxmlformats.org/officeDocument/2006/relationships/image" Target="../media/image19.png"/><Relationship Id="rId4" Type="http://schemas.openxmlformats.org/officeDocument/2006/relationships/image" Target="../media/image1.png"/><Relationship Id="rId9" Type="http://schemas.openxmlformats.org/officeDocument/2006/relationships/image" Target="../media/image18.png"/></Relationships>
</file>

<file path=ppt/slides/_rels/slide5.xml.rels><?xml version="1.0" encoding="UTF-8" standalone="yes"?>
<Relationships xmlns="http://schemas.openxmlformats.org/package/2006/relationships"><Relationship Id="rId8" Type="http://schemas.openxmlformats.org/officeDocument/2006/relationships/image" Target="../media/image22.png"/><Relationship Id="rId13" Type="http://schemas.openxmlformats.org/officeDocument/2006/relationships/image" Target="../media/image220.png"/><Relationship Id="rId3" Type="http://schemas.openxmlformats.org/officeDocument/2006/relationships/image" Target="../media/image18.jpg"/><Relationship Id="rId7" Type="http://schemas.microsoft.com/office/2007/relationships/hdphoto" Target="../media/hdphoto2.wdp"/><Relationship Id="rId12"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21.png"/><Relationship Id="rId11" Type="http://schemas.openxmlformats.org/officeDocument/2006/relationships/image" Target="../media/image1190.png"/><Relationship Id="rId5" Type="http://schemas.openxmlformats.org/officeDocument/2006/relationships/image" Target="../media/image20.png"/><Relationship Id="rId10" Type="http://schemas.openxmlformats.org/officeDocument/2006/relationships/image" Target="../media/image1010.png"/><Relationship Id="rId4" Type="http://schemas.openxmlformats.org/officeDocument/2006/relationships/image" Target="../media/image19.jpeg"/><Relationship Id="rId9" Type="http://schemas.microsoft.com/office/2007/relationships/hdphoto" Target="../media/hdphoto3.wdp"/><Relationship Id="rId14" Type="http://schemas.openxmlformats.org/officeDocument/2006/relationships/image" Target="../media/image23.jpg"/></Relationships>
</file>

<file path=ppt/slides/_rels/slide6.xml.rels><?xml version="1.0" encoding="UTF-8" standalone="yes"?>
<Relationships xmlns="http://schemas.openxmlformats.org/package/2006/relationships"><Relationship Id="rId3" Type="http://schemas.openxmlformats.org/officeDocument/2006/relationships/image" Target="../media/image24.gif"/><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png"/><Relationship Id="rId4" Type="http://schemas.openxmlformats.org/officeDocument/2006/relationships/image" Target="../media/image25.png"/></Relationships>
</file>

<file path=ppt/slides/_rels/slide7.xml.rels><?xml version="1.0" encoding="UTF-8" standalone="yes"?>
<Relationships xmlns="http://schemas.openxmlformats.org/package/2006/relationships"><Relationship Id="rId8" Type="http://schemas.openxmlformats.org/officeDocument/2006/relationships/image" Target="../media/image290.png"/><Relationship Id="rId3" Type="http://schemas.openxmlformats.org/officeDocument/2006/relationships/image" Target="../media/image26.png"/><Relationship Id="rId7" Type="http://schemas.openxmlformats.org/officeDocument/2006/relationships/image" Target="../media/image280.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270.png"/><Relationship Id="rId5" Type="http://schemas.openxmlformats.org/officeDocument/2006/relationships/image" Target="../media/image260.png"/><Relationship Id="rId10" Type="http://schemas.openxmlformats.org/officeDocument/2006/relationships/image" Target="../media/image300.png"/><Relationship Id="rId4" Type="http://schemas.openxmlformats.org/officeDocument/2006/relationships/image" Target="../media/image27.png"/><Relationship Id="rId9" Type="http://schemas.openxmlformats.org/officeDocument/2006/relationships/image" Target="../media/image1.png"/></Relationships>
</file>

<file path=ppt/slides/_rels/slide8.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28.emf"/><Relationship Id="rId7" Type="http://schemas.openxmlformats.org/officeDocument/2006/relationships/image" Target="../media/image34.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330.png"/><Relationship Id="rId11" Type="http://schemas.openxmlformats.org/officeDocument/2006/relationships/image" Target="../media/image1.png"/><Relationship Id="rId5" Type="http://schemas.openxmlformats.org/officeDocument/2006/relationships/image" Target="../media/image30.emf"/><Relationship Id="rId10" Type="http://schemas.openxmlformats.org/officeDocument/2006/relationships/image" Target="../media/image37.png"/><Relationship Id="rId4" Type="http://schemas.openxmlformats.org/officeDocument/2006/relationships/image" Target="../media/image29.emf"/><Relationship Id="rId9" Type="http://schemas.openxmlformats.org/officeDocument/2006/relationships/image" Target="../media/image36.png"/></Relationships>
</file>

<file path=ppt/slides/_rels/slide9.xml.rels><?xml version="1.0" encoding="UTF-8" standalone="yes"?>
<Relationships xmlns="http://schemas.openxmlformats.org/package/2006/relationships"><Relationship Id="rId13" Type="http://schemas.openxmlformats.org/officeDocument/2006/relationships/image" Target="../media/image39.png"/><Relationship Id="rId18" Type="http://schemas.openxmlformats.org/officeDocument/2006/relationships/image" Target="../media/image440.png"/><Relationship Id="rId26" Type="http://schemas.openxmlformats.org/officeDocument/2006/relationships/image" Target="../media/image1.png"/><Relationship Id="rId3" Type="http://schemas.openxmlformats.org/officeDocument/2006/relationships/image" Target="../media/image31.gif"/><Relationship Id="rId21" Type="http://schemas.openxmlformats.org/officeDocument/2006/relationships/image" Target="../media/image47.png"/><Relationship Id="rId12" Type="http://schemas.openxmlformats.org/officeDocument/2006/relationships/image" Target="../media/image42.png"/><Relationship Id="rId17" Type="http://schemas.openxmlformats.org/officeDocument/2006/relationships/image" Target="../media/image44.png"/><Relationship Id="rId25" Type="http://schemas.openxmlformats.org/officeDocument/2006/relationships/image" Target="../media/image53.png"/><Relationship Id="rId2" Type="http://schemas.openxmlformats.org/officeDocument/2006/relationships/notesSlide" Target="../notesSlides/notesSlide9.xml"/><Relationship Id="rId16" Type="http://schemas.openxmlformats.org/officeDocument/2006/relationships/image" Target="../media/image43.png"/><Relationship Id="rId20" Type="http://schemas.openxmlformats.org/officeDocument/2006/relationships/image" Target="../media/image46.png"/><Relationship Id="rId1" Type="http://schemas.openxmlformats.org/officeDocument/2006/relationships/slideLayout" Target="../slideLayouts/slideLayout2.xml"/><Relationship Id="rId24" Type="http://schemas.openxmlformats.org/officeDocument/2006/relationships/image" Target="../media/image50.png"/><Relationship Id="rId5" Type="http://schemas.openxmlformats.org/officeDocument/2006/relationships/image" Target="../media/image33.png"/><Relationship Id="rId15" Type="http://schemas.openxmlformats.org/officeDocument/2006/relationships/image" Target="../media/image41.png"/><Relationship Id="rId23" Type="http://schemas.openxmlformats.org/officeDocument/2006/relationships/image" Target="../media/image49.png"/><Relationship Id="rId19" Type="http://schemas.openxmlformats.org/officeDocument/2006/relationships/image" Target="../media/image45.png"/><Relationship Id="rId4" Type="http://schemas.openxmlformats.org/officeDocument/2006/relationships/image" Target="../media/image32.gif"/><Relationship Id="rId22" Type="http://schemas.openxmlformats.org/officeDocument/2006/relationships/image" Target="../media/image48.png"/></Relationships>
</file>

<file path=ppt/slides/_rels/slide10.xml.rels><?xml version="1.0" encoding="UTF-8" standalone="yes"?>
<Relationships xmlns="http://schemas.openxmlformats.org/package/2006/relationships"><Relationship Id="rId8" Type="http://schemas.openxmlformats.org/officeDocument/2006/relationships/image" Target="../media/image38.emf"/><Relationship Id="rId3" Type="http://schemas.openxmlformats.org/officeDocument/2006/relationships/image" Target="../media/image34.gif"/><Relationship Id="rId7" Type="http://schemas.openxmlformats.org/officeDocument/2006/relationships/image" Target="../media/image37.emf"/><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36.emf"/><Relationship Id="rId5" Type="http://schemas.openxmlformats.org/officeDocument/2006/relationships/image" Target="../media/image35.emf"/><Relationship Id="rId4" Type="http://schemas.openxmlformats.org/officeDocument/2006/relationships/image" Target="../media/image1.png"/><Relationship Id="rId9" Type="http://schemas.openxmlformats.org/officeDocument/2006/relationships/image" Target="../media/image39.emf"/></Relationships>
</file>

<file path=ppt/slides/_rels/slide11.xml.rels><?xml version="1.0" encoding="UTF-8" standalone="yes"?>
<Relationships xmlns="http://schemas.openxmlformats.org/package/2006/relationships"><Relationship Id="rId8" Type="http://schemas.openxmlformats.org/officeDocument/2006/relationships/image" Target="../media/image1.png"/><Relationship Id="rId13" Type="http://schemas.openxmlformats.org/officeDocument/2006/relationships/image" Target="../media/image43.emf"/><Relationship Id="rId7" Type="http://schemas.openxmlformats.org/officeDocument/2006/relationships/image" Target="../media/image60.png"/><Relationship Id="rId12" Type="http://schemas.openxmlformats.org/officeDocument/2006/relationships/image" Target="../media/image42.emf"/><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59.png"/><Relationship Id="rId11" Type="http://schemas.openxmlformats.org/officeDocument/2006/relationships/image" Target="../media/image41.emf"/><Relationship Id="rId5" Type="http://schemas.openxmlformats.org/officeDocument/2006/relationships/image" Target="../media/image58.png"/><Relationship Id="rId10" Type="http://schemas.openxmlformats.org/officeDocument/2006/relationships/image" Target="../media/image40.emf"/><Relationship Id="rId4" Type="http://schemas.openxmlformats.org/officeDocument/2006/relationships/image" Target="../media/image540.png"/><Relationship Id="rId9" Type="http://schemas.openxmlformats.org/officeDocument/2006/relationships/image" Target="../media/image61.png"/></Relationships>
</file>

<file path=ppt/slides/_rels/slide12.xml.rels><?xml version="1.0" encoding="UTF-8" standalone="yes"?>
<Relationships xmlns="http://schemas.openxmlformats.org/package/2006/relationships"><Relationship Id="rId8" Type="http://schemas.openxmlformats.org/officeDocument/2006/relationships/image" Target="../media/image54.png"/><Relationship Id="rId13" Type="http://schemas.openxmlformats.org/officeDocument/2006/relationships/image" Target="../media/image600.png"/><Relationship Id="rId18" Type="http://schemas.openxmlformats.org/officeDocument/2006/relationships/image" Target="../media/image620.png"/><Relationship Id="rId3" Type="http://schemas.openxmlformats.org/officeDocument/2006/relationships/image" Target="../media/image490.png"/><Relationship Id="rId7" Type="http://schemas.openxmlformats.org/officeDocument/2006/relationships/image" Target="../media/image530.png"/><Relationship Id="rId12" Type="http://schemas.openxmlformats.org/officeDocument/2006/relationships/image" Target="../media/image67.png"/><Relationship Id="rId17" Type="http://schemas.openxmlformats.org/officeDocument/2006/relationships/image" Target="../media/image56.emf"/><Relationship Id="rId2" Type="http://schemas.openxmlformats.org/officeDocument/2006/relationships/notesSlide" Target="../notesSlides/notesSlide12.xml"/><Relationship Id="rId16" Type="http://schemas.openxmlformats.org/officeDocument/2006/relationships/image" Target="../media/image55.emf"/><Relationship Id="rId1" Type="http://schemas.openxmlformats.org/officeDocument/2006/relationships/slideLayout" Target="../slideLayouts/slideLayout2.xml"/><Relationship Id="rId11" Type="http://schemas.openxmlformats.org/officeDocument/2006/relationships/image" Target="../media/image570.png"/><Relationship Id="rId15" Type="http://schemas.openxmlformats.org/officeDocument/2006/relationships/image" Target="../media/image1.png"/><Relationship Id="rId10" Type="http://schemas.openxmlformats.org/officeDocument/2006/relationships/image" Target="../media/image560.png"/><Relationship Id="rId4" Type="http://schemas.openxmlformats.org/officeDocument/2006/relationships/image" Target="../media/image500.png"/><Relationship Id="rId9" Type="http://schemas.openxmlformats.org/officeDocument/2006/relationships/image" Target="../media/image550.png"/><Relationship Id="rId14" Type="http://schemas.openxmlformats.org/officeDocument/2006/relationships/image" Target="../media/image63.png"/></Relationships>
</file>

<file path=ppt/slides/_rels/slide13.xml.rels><?xml version="1.0" encoding="UTF-8" standalone="yes"?>
<Relationships xmlns="http://schemas.openxmlformats.org/package/2006/relationships"><Relationship Id="rId3" Type="http://schemas.openxmlformats.org/officeDocument/2006/relationships/image" Target="../media/image57.gif"/><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59.gif"/><Relationship Id="rId5" Type="http://schemas.openxmlformats.org/officeDocument/2006/relationships/image" Target="../media/image58.emf"/><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8" Type="http://schemas.openxmlformats.org/officeDocument/2006/relationships/image" Target="../media/image63.jpeg"/><Relationship Id="rId13" Type="http://schemas.openxmlformats.org/officeDocument/2006/relationships/image" Target="../media/image1.png"/><Relationship Id="rId18" Type="http://schemas.openxmlformats.org/officeDocument/2006/relationships/image" Target="../media/image68.png"/><Relationship Id="rId3" Type="http://schemas.openxmlformats.org/officeDocument/2006/relationships/image" Target="../media/image7.png"/><Relationship Id="rId7" Type="http://schemas.openxmlformats.org/officeDocument/2006/relationships/image" Target="../media/image62.png"/><Relationship Id="rId12" Type="http://schemas.openxmlformats.org/officeDocument/2006/relationships/image" Target="../media/image64.png"/><Relationship Id="rId17" Type="http://schemas.openxmlformats.org/officeDocument/2006/relationships/image" Target="../media/image6.jpeg"/><Relationship Id="rId2" Type="http://schemas.openxmlformats.org/officeDocument/2006/relationships/image" Target="../media/image60.jpeg"/><Relationship Id="rId16" Type="http://schemas.openxmlformats.org/officeDocument/2006/relationships/image" Target="../media/image67.jpeg"/><Relationship Id="rId20" Type="http://schemas.openxmlformats.org/officeDocument/2006/relationships/image" Target="../media/image69.jpeg"/><Relationship Id="rId1" Type="http://schemas.openxmlformats.org/officeDocument/2006/relationships/slideLayout" Target="../slideLayouts/slideLayout2.xml"/><Relationship Id="rId6" Type="http://schemas.openxmlformats.org/officeDocument/2006/relationships/image" Target="../media/image10.svg"/><Relationship Id="rId11" Type="http://schemas.openxmlformats.org/officeDocument/2006/relationships/image" Target="../media/image2.png"/><Relationship Id="rId5" Type="http://schemas.openxmlformats.org/officeDocument/2006/relationships/image" Target="../media/image9.png"/><Relationship Id="rId15" Type="http://schemas.openxmlformats.org/officeDocument/2006/relationships/image" Target="../media/image66.png"/><Relationship Id="rId10" Type="http://schemas.openxmlformats.org/officeDocument/2006/relationships/image" Target="../media/image5.png"/><Relationship Id="rId19" Type="http://schemas.microsoft.com/office/2007/relationships/hdphoto" Target="../media/hdphoto4.wdp"/><Relationship Id="rId4" Type="http://schemas.openxmlformats.org/officeDocument/2006/relationships/image" Target="../media/image8.svg"/><Relationship Id="rId9" Type="http://schemas.openxmlformats.org/officeDocument/2006/relationships/image" Target="../media/image4.png"/><Relationship Id="rId14" Type="http://schemas.openxmlformats.org/officeDocument/2006/relationships/image" Target="../media/image65.jpeg"/></Relationships>
</file>

<file path=ppt/slides/_rels/slide15.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image" Target="../media/image760.png"/><Relationship Id="rId3" Type="http://schemas.openxmlformats.org/officeDocument/2006/relationships/image" Target="../media/image710.png"/><Relationship Id="rId7" Type="http://schemas.openxmlformats.org/officeDocument/2006/relationships/image" Target="../media/image750.png"/><Relationship Id="rId12" Type="http://schemas.openxmlformats.org/officeDocument/2006/relationships/image" Target="../media/image71.png"/><Relationship Id="rId2" Type="http://schemas.openxmlformats.org/officeDocument/2006/relationships/image" Target="../media/image700.png"/><Relationship Id="rId1" Type="http://schemas.openxmlformats.org/officeDocument/2006/relationships/slideLayout" Target="../slideLayouts/slideLayout2.xml"/><Relationship Id="rId6" Type="http://schemas.openxmlformats.org/officeDocument/2006/relationships/image" Target="../media/image74.png"/><Relationship Id="rId11" Type="http://schemas.openxmlformats.org/officeDocument/2006/relationships/image" Target="../media/image70.png"/><Relationship Id="rId5" Type="http://schemas.openxmlformats.org/officeDocument/2006/relationships/image" Target="../media/image730.png"/><Relationship Id="rId10" Type="http://schemas.openxmlformats.org/officeDocument/2006/relationships/image" Target="../media/image781.png"/><Relationship Id="rId4" Type="http://schemas.openxmlformats.org/officeDocument/2006/relationships/image" Target="../media/image720.png"/><Relationship Id="rId9" Type="http://schemas.openxmlformats.org/officeDocument/2006/relationships/image" Target="../media/image771.png"/></Relationships>
</file>

<file path=ppt/slides/_rels/slide17.xml.rels><?xml version="1.0" encoding="UTF-8" standalone="yes"?>
<Relationships xmlns="http://schemas.openxmlformats.org/package/2006/relationships"><Relationship Id="rId8" Type="http://schemas.openxmlformats.org/officeDocument/2006/relationships/image" Target="../media/image821.png"/><Relationship Id="rId3" Type="http://schemas.openxmlformats.org/officeDocument/2006/relationships/image" Target="../media/image710.png"/><Relationship Id="rId7" Type="http://schemas.openxmlformats.org/officeDocument/2006/relationships/image" Target="../media/image810.png"/><Relationship Id="rId12" Type="http://schemas.openxmlformats.org/officeDocument/2006/relationships/image" Target="../media/image73.png"/><Relationship Id="rId2" Type="http://schemas.openxmlformats.org/officeDocument/2006/relationships/image" Target="../media/image700.png"/><Relationship Id="rId1" Type="http://schemas.openxmlformats.org/officeDocument/2006/relationships/slideLayout" Target="../slideLayouts/slideLayout2.xml"/><Relationship Id="rId6" Type="http://schemas.openxmlformats.org/officeDocument/2006/relationships/image" Target="../media/image74.png"/><Relationship Id="rId11" Type="http://schemas.openxmlformats.org/officeDocument/2006/relationships/image" Target="../media/image72.png"/><Relationship Id="rId5" Type="http://schemas.openxmlformats.org/officeDocument/2006/relationships/image" Target="../media/image730.png"/><Relationship Id="rId10" Type="http://schemas.openxmlformats.org/officeDocument/2006/relationships/image" Target="../media/image840.png"/><Relationship Id="rId4" Type="http://schemas.openxmlformats.org/officeDocument/2006/relationships/image" Target="../media/image720.png"/><Relationship Id="rId9" Type="http://schemas.openxmlformats.org/officeDocument/2006/relationships/image" Target="../media/image83.png"/></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74.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75.png"/><Relationship Id="rId1" Type="http://schemas.openxmlformats.org/officeDocument/2006/relationships/slideLayout" Target="../slideLayouts/slideLayout2.xml"/><Relationship Id="rId5" Type="http://schemas.openxmlformats.org/officeDocument/2006/relationships/image" Target="../media/image94.png"/><Relationship Id="rId4" Type="http://schemas.openxmlformats.org/officeDocument/2006/relationships/image" Target="../media/image92.png"/></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76.png"/><Relationship Id="rId1" Type="http://schemas.openxmlformats.org/officeDocument/2006/relationships/slideLayout" Target="../slideLayouts/slideLayout2.xml"/><Relationship Id="rId4" Type="http://schemas.openxmlformats.org/officeDocument/2006/relationships/image" Target="../media/image54.png"/></Relationships>
</file>

<file path=ppt/slides/_rels/slide21.xml.rels><?xml version="1.0" encoding="UTF-8" standalone="yes"?>
<Relationships xmlns="http://schemas.openxmlformats.org/package/2006/relationships"><Relationship Id="rId8" Type="http://schemas.openxmlformats.org/officeDocument/2006/relationships/image" Target="../media/image82.emf"/><Relationship Id="rId3" Type="http://schemas.openxmlformats.org/officeDocument/2006/relationships/image" Target="../media/image78.emf"/><Relationship Id="rId7" Type="http://schemas.openxmlformats.org/officeDocument/2006/relationships/image" Target="../media/image1.png"/><Relationship Id="rId2" Type="http://schemas.openxmlformats.org/officeDocument/2006/relationships/image" Target="../media/image77.emf"/><Relationship Id="rId1" Type="http://schemas.openxmlformats.org/officeDocument/2006/relationships/slideLayout" Target="../slideLayouts/slideLayout2.xml"/><Relationship Id="rId6" Type="http://schemas.openxmlformats.org/officeDocument/2006/relationships/image" Target="../media/image81.emf"/><Relationship Id="rId5" Type="http://schemas.openxmlformats.org/officeDocument/2006/relationships/image" Target="../media/image80.emf"/><Relationship Id="rId4" Type="http://schemas.openxmlformats.org/officeDocument/2006/relationships/image" Target="../media/image79.emf"/></Relationships>
</file>

<file path=ppt/slides/_rels/slide22.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780.png"/><Relationship Id="rId7" Type="http://schemas.openxmlformats.org/officeDocument/2006/relationships/image" Target="../media/image820.png"/><Relationship Id="rId2" Type="http://schemas.openxmlformats.org/officeDocument/2006/relationships/image" Target="../media/image770.png"/><Relationship Id="rId1" Type="http://schemas.openxmlformats.org/officeDocument/2006/relationships/slideLayout" Target="../slideLayouts/slideLayout2.xml"/><Relationship Id="rId6" Type="http://schemas.openxmlformats.org/officeDocument/2006/relationships/image" Target="../media/image811.png"/><Relationship Id="rId5" Type="http://schemas.openxmlformats.org/officeDocument/2006/relationships/image" Target="../media/image800.png"/><Relationship Id="rId4" Type="http://schemas.openxmlformats.org/officeDocument/2006/relationships/image" Target="../media/image790.png"/></Relationships>
</file>

<file path=ppt/slides/_rels/slide23.xml.rels><?xml version="1.0" encoding="UTF-8" standalone="yes"?>
<Relationships xmlns="http://schemas.openxmlformats.org/package/2006/relationships"><Relationship Id="rId8" Type="http://schemas.microsoft.com/office/2007/relationships/hdphoto" Target="../media/hdphoto7.wdp"/><Relationship Id="rId13" Type="http://schemas.openxmlformats.org/officeDocument/2006/relationships/image" Target="NULL"/><Relationship Id="rId18" Type="http://schemas.openxmlformats.org/officeDocument/2006/relationships/image" Target="../media/image91.jpeg"/><Relationship Id="rId3" Type="http://schemas.openxmlformats.org/officeDocument/2006/relationships/image" Target="../media/image85.png"/><Relationship Id="rId7" Type="http://schemas.openxmlformats.org/officeDocument/2006/relationships/image" Target="../media/image87.png"/><Relationship Id="rId12" Type="http://schemas.microsoft.com/office/2007/relationships/hdphoto" Target="../media/hdphoto9.wdp"/><Relationship Id="rId17" Type="http://schemas.openxmlformats.org/officeDocument/2006/relationships/image" Target="NULL"/><Relationship Id="rId2" Type="http://schemas.openxmlformats.org/officeDocument/2006/relationships/image" Target="../media/image84.png"/><Relationship Id="rId16" Type="http://schemas.openxmlformats.org/officeDocument/2006/relationships/image" Target="../media/image200.png"/><Relationship Id="rId1" Type="http://schemas.openxmlformats.org/officeDocument/2006/relationships/slideLayout" Target="../slideLayouts/slideLayout2.xml"/><Relationship Id="rId6" Type="http://schemas.microsoft.com/office/2007/relationships/hdphoto" Target="../media/hdphoto6.wdp"/><Relationship Id="rId11" Type="http://schemas.openxmlformats.org/officeDocument/2006/relationships/image" Target="../media/image89.png"/><Relationship Id="rId5" Type="http://schemas.openxmlformats.org/officeDocument/2006/relationships/image" Target="../media/image86.png"/><Relationship Id="rId15" Type="http://schemas.microsoft.com/office/2007/relationships/hdphoto" Target="../media/hdphoto10.wdp"/><Relationship Id="rId10" Type="http://schemas.microsoft.com/office/2007/relationships/hdphoto" Target="../media/hdphoto8.wdp"/><Relationship Id="rId4" Type="http://schemas.microsoft.com/office/2007/relationships/hdphoto" Target="../media/hdphoto5.wdp"/><Relationship Id="rId9" Type="http://schemas.openxmlformats.org/officeDocument/2006/relationships/image" Target="../media/image88.png"/><Relationship Id="rId14" Type="http://schemas.openxmlformats.org/officeDocument/2006/relationships/image" Target="../media/image90.png"/></Relationships>
</file>

<file path=ppt/slides/_rels/slide2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92.emf"/><Relationship Id="rId4" Type="http://schemas.openxmlformats.org/officeDocument/2006/relationships/image" Target="../media/image150.png"/></Relationships>
</file>

<file path=ppt/slides/_rels/slide25.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chart" Target="../charts/chart2.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58.emf"/><Relationship Id="rId5" Type="http://schemas.openxmlformats.org/officeDocument/2006/relationships/image" Target="../media/image94.emf"/><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ubrik 1">
            <a:extLst>
              <a:ext uri="{FF2B5EF4-FFF2-40B4-BE49-F238E27FC236}">
                <a16:creationId xmlns:a16="http://schemas.microsoft.com/office/drawing/2014/main" id="{CFF3151C-F26C-4D1D-ACDC-4BD27FEB4F60}"/>
              </a:ext>
            </a:extLst>
          </p:cNvPr>
          <p:cNvSpPr txBox="1">
            <a:spLocks/>
          </p:cNvSpPr>
          <p:nvPr/>
        </p:nvSpPr>
        <p:spPr>
          <a:xfrm>
            <a:off x="1400677" y="1248508"/>
            <a:ext cx="10028447" cy="1303685"/>
          </a:xfrm>
          <a:prstGeom prst="rect">
            <a:avLst/>
          </a:prstGeom>
        </p:spPr>
        <p:txBody>
          <a:bodyPr/>
          <a:lstStyle>
            <a:lvl1pPr algn="l" defTabSz="914400" rtl="0" eaLnBrk="1" latinLnBrk="0" hangingPunct="1">
              <a:lnSpc>
                <a:spcPct val="90000"/>
              </a:lnSpc>
              <a:spcBef>
                <a:spcPct val="0"/>
              </a:spcBef>
              <a:buNone/>
              <a:defRPr sz="3000" b="1" i="0" kern="1200">
                <a:solidFill>
                  <a:schemeClr val="tx1"/>
                </a:solidFill>
                <a:latin typeface="Arial" panose="020B0604020202020204" pitchFamily="34" charset="0"/>
                <a:ea typeface="+mj-ea"/>
                <a:cs typeface="Arial" panose="020B0604020202020204" pitchFamily="34" charset="0"/>
              </a:defRPr>
            </a:lvl1pPr>
          </a:lstStyle>
          <a:p>
            <a:pPr algn="ctr">
              <a:lnSpc>
                <a:spcPct val="150000"/>
              </a:lnSpc>
            </a:pPr>
            <a:r>
              <a:rPr lang="en-US" altLang="zh-CN" sz="3200" kern="100" dirty="0">
                <a:latin typeface="Times New Roman" panose="02020603050405020304" pitchFamily="18" charset="0"/>
                <a:ea typeface="等线" panose="02010600030101010101" pitchFamily="2" charset="-122"/>
                <a:cs typeface="Times New Roman" panose="02020603050405020304" pitchFamily="18" charset="0"/>
              </a:rPr>
              <a:t>Biodegradation Processes Monitoring by Flow Imaging and Spectral Induced Polarization (SIP)</a:t>
            </a:r>
          </a:p>
        </p:txBody>
      </p:sp>
      <p:pic>
        <p:nvPicPr>
          <p:cNvPr id="2050" name="Picture 2" descr="Accueil - Géosciences Rennes">
            <a:extLst>
              <a:ext uri="{FF2B5EF4-FFF2-40B4-BE49-F238E27FC236}">
                <a16:creationId xmlns:a16="http://schemas.microsoft.com/office/drawing/2014/main" id="{CFB00C71-3346-4081-93D1-A033BA0221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01498" y="56285"/>
            <a:ext cx="2072434" cy="697827"/>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UNIV RENNES - A use case of smart office with Twinsys">
            <a:extLst>
              <a:ext uri="{FF2B5EF4-FFF2-40B4-BE49-F238E27FC236}">
                <a16:creationId xmlns:a16="http://schemas.microsoft.com/office/drawing/2014/main" id="{3009F879-2DBC-478E-BFEB-0A1E4FC57D5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342" y="-43620"/>
            <a:ext cx="2280264" cy="1025250"/>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Université de Rennes - Observatoire des sciences de l'univers, porteurs  d'observatoires – portail OPEN">
            <a:extLst>
              <a:ext uri="{FF2B5EF4-FFF2-40B4-BE49-F238E27FC236}">
                <a16:creationId xmlns:a16="http://schemas.microsoft.com/office/drawing/2014/main" id="{05FC22A9-7612-4DCB-B3CE-8BCAF1C0C81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95081" y="82694"/>
            <a:ext cx="2839641" cy="896729"/>
          </a:xfrm>
          <a:prstGeom prst="rect">
            <a:avLst/>
          </a:prstGeom>
          <a:noFill/>
          <a:extLst>
            <a:ext uri="{909E8E84-426E-40DD-AFC4-6F175D3DCCD1}">
              <a14:hiddenFill xmlns:a14="http://schemas.microsoft.com/office/drawing/2010/main">
                <a:solidFill>
                  <a:srgbClr val="FFFFFF"/>
                </a:solidFill>
              </a14:hiddenFill>
            </a:ext>
          </a:extLst>
        </p:spPr>
      </p:pic>
      <p:sp>
        <p:nvSpPr>
          <p:cNvPr id="8" name="文本框 3">
            <a:extLst>
              <a:ext uri="{FF2B5EF4-FFF2-40B4-BE49-F238E27FC236}">
                <a16:creationId xmlns:a16="http://schemas.microsoft.com/office/drawing/2014/main" id="{ECDE9D62-6D2A-40B9-BA72-82627F401098}"/>
              </a:ext>
            </a:extLst>
          </p:cNvPr>
          <p:cNvSpPr/>
          <p:nvPr/>
        </p:nvSpPr>
        <p:spPr>
          <a:xfrm>
            <a:off x="938739" y="2963819"/>
            <a:ext cx="10409897" cy="1132511"/>
          </a:xfrm>
          <a:prstGeom prst="rect">
            <a:avLst/>
          </a:prstGeom>
          <a:noFill/>
          <a:ln w="0">
            <a:noFill/>
          </a:ln>
        </p:spPr>
        <p:style>
          <a:lnRef idx="0">
            <a:scrgbClr r="0" g="0" b="0"/>
          </a:lnRef>
          <a:fillRef idx="0">
            <a:scrgbClr r="0" g="0" b="0"/>
          </a:fillRef>
          <a:effectRef idx="0">
            <a:scrgbClr r="0" g="0" b="0"/>
          </a:effectRef>
          <a:fontRef idx="minor"/>
        </p:style>
        <p:txBody>
          <a:bodyPr wrap="square" lIns="90000" tIns="45000" rIns="90000" bIns="45000" anchor="t">
            <a:spAutoFit/>
          </a:bodyPr>
          <a:lstStyle/>
          <a:p>
            <a:pPr algn="ctr">
              <a:lnSpc>
                <a:spcPct val="150000"/>
              </a:lnSpc>
            </a:pPr>
            <a:r>
              <a:rPr lang="en-US" altLang="zh-CN" sz="2400" b="1" u="sng" spc="-1" dirty="0">
                <a:solidFill>
                  <a:schemeClr val="dk1"/>
                </a:solidFill>
                <a:latin typeface="Times New Roman"/>
              </a:rPr>
              <a:t>Shuo Yang</a:t>
            </a:r>
            <a:r>
              <a:rPr lang="en-US" altLang="zh-CN" sz="2400" b="1" u="sng" spc="-1" baseline="30000" dirty="0">
                <a:solidFill>
                  <a:schemeClr val="dk1"/>
                </a:solidFill>
                <a:latin typeface="Times New Roman"/>
              </a:rPr>
              <a:t>1</a:t>
            </a:r>
            <a:r>
              <a:rPr lang="en-US" altLang="zh-CN" sz="2400" spc="-1" dirty="0">
                <a:solidFill>
                  <a:schemeClr val="dk1"/>
                </a:solidFill>
                <a:latin typeface="Times New Roman"/>
              </a:rPr>
              <a:t>, Hervé Tabuteau</a:t>
            </a:r>
            <a:r>
              <a:rPr lang="en-US" altLang="zh-CN" sz="2400" spc="-1" baseline="30000" dirty="0">
                <a:solidFill>
                  <a:schemeClr val="dk1"/>
                </a:solidFill>
                <a:latin typeface="Times New Roman"/>
              </a:rPr>
              <a:t>2</a:t>
            </a:r>
            <a:r>
              <a:rPr lang="en-US" altLang="zh-CN" sz="2400" spc="-1" dirty="0">
                <a:solidFill>
                  <a:schemeClr val="dk1"/>
                </a:solidFill>
                <a:latin typeface="Times New Roman"/>
              </a:rPr>
              <a:t>, Sylvie Collin</a:t>
            </a:r>
            <a:r>
              <a:rPr lang="en-US" altLang="zh-CN" sz="2400" spc="-1" baseline="30000" dirty="0">
                <a:solidFill>
                  <a:schemeClr val="dk1"/>
                </a:solidFill>
                <a:latin typeface="Times New Roman"/>
              </a:rPr>
              <a:t>3</a:t>
            </a:r>
            <a:r>
              <a:rPr lang="en-US" altLang="zh-CN" sz="2400" spc="-1" dirty="0">
                <a:solidFill>
                  <a:schemeClr val="dk1"/>
                </a:solidFill>
                <a:latin typeface="Times New Roman"/>
              </a:rPr>
              <a:t>, Philippe Leroy</a:t>
            </a:r>
            <a:r>
              <a:rPr lang="en-US" altLang="zh-CN" sz="2400" spc="-1" baseline="30000" dirty="0">
                <a:solidFill>
                  <a:schemeClr val="dk1"/>
                </a:solidFill>
                <a:latin typeface="Times New Roman"/>
              </a:rPr>
              <a:t>4</a:t>
            </a:r>
            <a:r>
              <a:rPr lang="en-US" altLang="zh-CN" sz="2400" spc="-1" dirty="0">
                <a:solidFill>
                  <a:schemeClr val="dk1"/>
                </a:solidFill>
                <a:latin typeface="Times New Roman"/>
              </a:rPr>
              <a:t>, Dominique Bavay</a:t>
            </a:r>
            <a:r>
              <a:rPr lang="en-US" altLang="zh-CN" sz="2400" spc="-1" baseline="30000" dirty="0">
                <a:solidFill>
                  <a:schemeClr val="dk1"/>
                </a:solidFill>
                <a:latin typeface="Times New Roman"/>
              </a:rPr>
              <a:t>1</a:t>
            </a:r>
            <a:r>
              <a:rPr lang="en-US" altLang="zh-CN" sz="2400" spc="-1" dirty="0">
                <a:solidFill>
                  <a:schemeClr val="dk1"/>
                </a:solidFill>
                <a:latin typeface="Times New Roman"/>
              </a:rPr>
              <a:t>, Tanguy Le Borgne</a:t>
            </a:r>
            <a:r>
              <a:rPr lang="en-US" altLang="zh-CN" sz="2400" spc="-1" baseline="30000" dirty="0">
                <a:solidFill>
                  <a:schemeClr val="dk1"/>
                </a:solidFill>
                <a:latin typeface="Times New Roman"/>
              </a:rPr>
              <a:t>1</a:t>
            </a:r>
            <a:r>
              <a:rPr lang="en-US" altLang="zh-CN" sz="2400" spc="-1" dirty="0">
                <a:solidFill>
                  <a:schemeClr val="dk1"/>
                </a:solidFill>
                <a:latin typeface="Times New Roman"/>
              </a:rPr>
              <a:t>, Pauline Kessouri</a:t>
            </a:r>
            <a:r>
              <a:rPr lang="en-US" altLang="zh-CN" sz="2400" spc="-1" baseline="30000" dirty="0">
                <a:solidFill>
                  <a:schemeClr val="dk1"/>
                </a:solidFill>
                <a:latin typeface="Times New Roman"/>
              </a:rPr>
              <a:t>4</a:t>
            </a:r>
            <a:r>
              <a:rPr lang="en-US" altLang="zh-CN" sz="2400" spc="-1" dirty="0">
                <a:solidFill>
                  <a:schemeClr val="dk1"/>
                </a:solidFill>
                <a:latin typeface="Times New Roman"/>
              </a:rPr>
              <a:t>, Damien Jougnot</a:t>
            </a:r>
            <a:r>
              <a:rPr lang="en-US" altLang="zh-CN" sz="2400" spc="-1" baseline="30000" dirty="0">
                <a:solidFill>
                  <a:schemeClr val="dk1"/>
                </a:solidFill>
                <a:latin typeface="Times New Roman"/>
              </a:rPr>
              <a:t>3</a:t>
            </a:r>
            <a:r>
              <a:rPr lang="en-US" altLang="zh-CN" sz="2400" spc="-1" dirty="0">
                <a:solidFill>
                  <a:schemeClr val="dk1"/>
                </a:solidFill>
                <a:latin typeface="Times New Roman"/>
              </a:rPr>
              <a:t>, and Yves Méheust</a:t>
            </a:r>
            <a:r>
              <a:rPr lang="en-US" altLang="zh-CN" sz="2400" spc="-1" baseline="30000" dirty="0">
                <a:solidFill>
                  <a:schemeClr val="dk1"/>
                </a:solidFill>
                <a:latin typeface="Times New Roman"/>
              </a:rPr>
              <a:t>1</a:t>
            </a:r>
          </a:p>
        </p:txBody>
      </p:sp>
      <p:sp>
        <p:nvSpPr>
          <p:cNvPr id="2" name="矩形 1">
            <a:extLst>
              <a:ext uri="{FF2B5EF4-FFF2-40B4-BE49-F238E27FC236}">
                <a16:creationId xmlns:a16="http://schemas.microsoft.com/office/drawing/2014/main" id="{C6B1909F-6A07-4701-B21E-0BABA0FFC78D}"/>
              </a:ext>
            </a:extLst>
          </p:cNvPr>
          <p:cNvSpPr/>
          <p:nvPr/>
        </p:nvSpPr>
        <p:spPr>
          <a:xfrm>
            <a:off x="2857891" y="4404828"/>
            <a:ext cx="6961024" cy="1323439"/>
          </a:xfrm>
          <a:prstGeom prst="rect">
            <a:avLst/>
          </a:prstGeom>
        </p:spPr>
        <p:txBody>
          <a:bodyPr wrap="square">
            <a:spAutoFit/>
          </a:bodyPr>
          <a:lstStyle/>
          <a:p>
            <a:pPr marL="342900" indent="-342900">
              <a:buFont typeface="+mj-lt"/>
              <a:buAutoNum type="arabicPeriod"/>
            </a:pPr>
            <a:r>
              <a:rPr lang="fr-FR" altLang="zh-CN" sz="2000" spc="-1" dirty="0">
                <a:solidFill>
                  <a:schemeClr val="dk1"/>
                </a:solidFill>
                <a:latin typeface="Times New Roman"/>
              </a:rPr>
              <a:t>TERA team, </a:t>
            </a:r>
            <a:r>
              <a:rPr lang="fr-FR" altLang="zh-CN" sz="2000" spc="-1" dirty="0">
                <a:solidFill>
                  <a:schemeClr val="dk1"/>
                </a:solidFill>
                <a:latin typeface="Times New Roman" panose="02020603050405020304" pitchFamily="18" charset="0"/>
                <a:cs typeface="Times New Roman" panose="02020603050405020304" pitchFamily="18" charset="0"/>
              </a:rPr>
              <a:t>CNRS, Géosciences Rennes, Rennes, France</a:t>
            </a:r>
          </a:p>
          <a:p>
            <a:pPr marL="342900" indent="-342900">
              <a:buFont typeface="+mj-lt"/>
              <a:buAutoNum type="arabicPeriod"/>
            </a:pPr>
            <a:r>
              <a:rPr lang="fr-FR" altLang="zh-CN" sz="2000" dirty="0">
                <a:latin typeface="Times New Roman" panose="02020603050405020304" pitchFamily="18" charset="0"/>
                <a:cs typeface="Times New Roman" panose="02020603050405020304" pitchFamily="18" charset="0"/>
              </a:rPr>
              <a:t>CNRS, IPR (Institut de Physique de Rennes), Rennes, France</a:t>
            </a:r>
            <a:endParaRPr lang="fr-FR" altLang="zh-CN" sz="2000" spc="-1" dirty="0">
              <a:solidFill>
                <a:schemeClr val="dk1"/>
              </a:solidFill>
              <a:latin typeface="Times New Roman" panose="02020603050405020304" pitchFamily="18" charset="0"/>
              <a:cs typeface="Times New Roman" panose="02020603050405020304" pitchFamily="18" charset="0"/>
            </a:endParaRPr>
          </a:p>
          <a:p>
            <a:pPr marL="342900" indent="-342900">
              <a:buFont typeface="+mj-lt"/>
              <a:buAutoNum type="arabicPeriod"/>
            </a:pPr>
            <a:r>
              <a:rPr lang="fr-FR" altLang="zh-CN" sz="2000" dirty="0">
                <a:latin typeface="Times New Roman" panose="02020603050405020304" pitchFamily="18" charset="0"/>
                <a:cs typeface="Times New Roman" panose="02020603050405020304" pitchFamily="18" charset="0"/>
              </a:rPr>
              <a:t>Sorbonne Université, CNRS, EPHE, METIS, Paris, France</a:t>
            </a:r>
          </a:p>
          <a:p>
            <a:pPr marL="342900" indent="-342900">
              <a:buFont typeface="+mj-lt"/>
              <a:buAutoNum type="arabicPeriod"/>
            </a:pPr>
            <a:r>
              <a:rPr lang="en-US" altLang="zh-CN" sz="2000" dirty="0">
                <a:latin typeface="Times New Roman" panose="02020603050405020304" pitchFamily="18" charset="0"/>
                <a:cs typeface="Times New Roman" panose="02020603050405020304" pitchFamily="18" charset="0"/>
              </a:rPr>
              <a:t>BRGM, French Geological Survey, Orléans, France</a:t>
            </a:r>
            <a:endParaRPr lang="fr-FR" altLang="zh-CN" sz="2000" dirty="0">
              <a:latin typeface="Times New Roman" panose="02020603050405020304" pitchFamily="18" charset="0"/>
              <a:cs typeface="Times New Roman" panose="02020603050405020304" pitchFamily="18" charset="0"/>
            </a:endParaRPr>
          </a:p>
        </p:txBody>
      </p:sp>
      <p:pic>
        <p:nvPicPr>
          <p:cNvPr id="1026" name="Picture 2" descr="METIS – Institut Pierre-Simon Laplace">
            <a:extLst>
              <a:ext uri="{FF2B5EF4-FFF2-40B4-BE49-F238E27FC236}">
                <a16:creationId xmlns:a16="http://schemas.microsoft.com/office/drawing/2014/main" id="{61E52D9D-550B-48C2-B514-771998BFA65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143688" y="6097910"/>
            <a:ext cx="1420023" cy="67739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utelles | METIS">
            <a:extLst>
              <a:ext uri="{FF2B5EF4-FFF2-40B4-BE49-F238E27FC236}">
                <a16:creationId xmlns:a16="http://schemas.microsoft.com/office/drawing/2014/main" id="{CBBE99A5-1378-4582-BF6F-554CFBB12A7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762172" y="6139893"/>
            <a:ext cx="1568924" cy="635413"/>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BRGM">
            <a:extLst>
              <a:ext uri="{FF2B5EF4-FFF2-40B4-BE49-F238E27FC236}">
                <a16:creationId xmlns:a16="http://schemas.microsoft.com/office/drawing/2014/main" id="{F41F83C6-4236-46E8-8A48-84443ABA966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287237" y="6157874"/>
            <a:ext cx="1761076" cy="600233"/>
          </a:xfrm>
          <a:prstGeom prst="rect">
            <a:avLst/>
          </a:prstGeom>
          <a:noFill/>
          <a:extLst>
            <a:ext uri="{909E8E84-426E-40DD-AFC4-6F175D3DCCD1}">
              <a14:hiddenFill xmlns:a14="http://schemas.microsoft.com/office/drawing/2010/main">
                <a:solidFill>
                  <a:srgbClr val="FFFFFF"/>
                </a:solidFill>
              </a14:hiddenFill>
            </a:ext>
          </a:extLst>
        </p:spPr>
      </p:pic>
      <p:sp>
        <p:nvSpPr>
          <p:cNvPr id="14" name="Slide Number Placeholder 2">
            <a:extLst>
              <a:ext uri="{FF2B5EF4-FFF2-40B4-BE49-F238E27FC236}">
                <a16:creationId xmlns:a16="http://schemas.microsoft.com/office/drawing/2014/main" id="{087B12B1-6A39-4D26-B0DE-795B32EABD67}"/>
              </a:ext>
            </a:extLst>
          </p:cNvPr>
          <p:cNvSpPr>
            <a:spLocks noGrp="1"/>
          </p:cNvSpPr>
          <p:nvPr>
            <p:ph type="sldNum" sz="quarter" idx="12"/>
          </p:nvPr>
        </p:nvSpPr>
        <p:spPr>
          <a:xfrm>
            <a:off x="9331096" y="6528744"/>
            <a:ext cx="2743200" cy="365125"/>
          </a:xfrm>
        </p:spPr>
        <p:txBody>
          <a:bodyPr/>
          <a:lstStyle/>
          <a:p>
            <a:fld id="{BB1722B8-B2EF-4BEE-9460-8E9234F3DE19}" type="slidenum">
              <a:rPr lang="en-US" sz="1800" smtClean="0">
                <a:solidFill>
                  <a:schemeClr val="tx1"/>
                </a:solidFill>
                <a:effectLst>
                  <a:outerShdw blurRad="38100" dist="38100" dir="2700000" algn="tl">
                    <a:srgbClr val="000000">
                      <a:alpha val="43137"/>
                    </a:srgbClr>
                  </a:outerShdw>
                </a:effectLst>
              </a:rPr>
              <a:t>1</a:t>
            </a:fld>
            <a:r>
              <a:rPr lang="en-US" sz="1800" dirty="0">
                <a:solidFill>
                  <a:schemeClr val="tx1"/>
                </a:solidFill>
                <a:effectLst>
                  <a:outerShdw blurRad="38100" dist="38100" dir="2700000" algn="tl">
                    <a:srgbClr val="000000">
                      <a:alpha val="43137"/>
                    </a:srgbClr>
                  </a:outerShdw>
                </a:effectLst>
              </a:rPr>
              <a:t>/14</a:t>
            </a:r>
          </a:p>
        </p:txBody>
      </p:sp>
      <p:grpSp>
        <p:nvGrpSpPr>
          <p:cNvPr id="13" name="Group 7">
            <a:extLst>
              <a:ext uri="{FF2B5EF4-FFF2-40B4-BE49-F238E27FC236}">
                <a16:creationId xmlns:a16="http://schemas.microsoft.com/office/drawing/2014/main" id="{1DF927FD-2081-4D21-9137-AC505EEEB717}"/>
              </a:ext>
            </a:extLst>
          </p:cNvPr>
          <p:cNvGrpSpPr/>
          <p:nvPr/>
        </p:nvGrpSpPr>
        <p:grpSpPr>
          <a:xfrm>
            <a:off x="219961" y="5721552"/>
            <a:ext cx="3779602" cy="1015663"/>
            <a:chOff x="-38835" y="4856458"/>
            <a:chExt cx="2512055" cy="1015663"/>
          </a:xfrm>
        </p:grpSpPr>
        <p:sp>
          <p:nvSpPr>
            <p:cNvPr id="15" name="Rectangle 8">
              <a:extLst>
                <a:ext uri="{FF2B5EF4-FFF2-40B4-BE49-F238E27FC236}">
                  <a16:creationId xmlns:a16="http://schemas.microsoft.com/office/drawing/2014/main" id="{864FB791-3DF0-4494-82EC-073C1FD579C5}"/>
                </a:ext>
              </a:extLst>
            </p:cNvPr>
            <p:cNvSpPr/>
            <p:nvPr/>
          </p:nvSpPr>
          <p:spPr>
            <a:xfrm>
              <a:off x="-27431" y="4856458"/>
              <a:ext cx="2500651" cy="1015663"/>
            </a:xfrm>
            <a:prstGeom prst="rect">
              <a:avLst/>
            </a:prstGeom>
            <a:noFill/>
          </p:spPr>
          <p:txBody>
            <a:bodyPr wrap="square">
              <a:spAutoFit/>
            </a:bodyPr>
            <a:lstStyle/>
            <a:p>
              <a:r>
                <a:rPr lang="en-US" sz="2000" dirty="0">
                  <a:latin typeface="Bahnschrift SemiLight Condensed" panose="020B0502040204020203" pitchFamily="34" charset="0"/>
                </a:rPr>
                <a:t>          Shuo Yang</a:t>
              </a:r>
            </a:p>
            <a:p>
              <a:r>
                <a:rPr lang="en-US" sz="2000" dirty="0">
                  <a:latin typeface="Bahnschrift SemiLight Condensed" panose="020B0502040204020203" pitchFamily="34" charset="0"/>
                </a:rPr>
                <a:t>        : yangshawn65@gmail.com</a:t>
              </a:r>
            </a:p>
            <a:p>
              <a:r>
                <a:rPr lang="en-US" sz="2000" dirty="0">
                  <a:latin typeface="Bahnschrift SemiLight Condensed" panose="020B0502040204020203" pitchFamily="34" charset="0"/>
                </a:rPr>
                <a:t>        :  +33 744880564 / +86 15818251104</a:t>
              </a:r>
            </a:p>
          </p:txBody>
        </p:sp>
        <p:pic>
          <p:nvPicPr>
            <p:cNvPr id="16" name="Graphic 9" descr="Envelope">
              <a:extLst>
                <a:ext uri="{FF2B5EF4-FFF2-40B4-BE49-F238E27FC236}">
                  <a16:creationId xmlns:a16="http://schemas.microsoft.com/office/drawing/2014/main" id="{C8AE61A2-A1D7-4476-A4CE-7FAC13E310EA}"/>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38835" y="5251993"/>
              <a:ext cx="309676" cy="309676"/>
            </a:xfrm>
            <a:prstGeom prst="rect">
              <a:avLst/>
            </a:prstGeom>
          </p:spPr>
        </p:pic>
        <p:pic>
          <p:nvPicPr>
            <p:cNvPr id="17" name="Graphic 10" descr="Receiver">
              <a:extLst>
                <a:ext uri="{FF2B5EF4-FFF2-40B4-BE49-F238E27FC236}">
                  <a16:creationId xmlns:a16="http://schemas.microsoft.com/office/drawing/2014/main" id="{142D398B-E8A9-4663-932C-F59E80C78E6F}"/>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18705" y="5536273"/>
              <a:ext cx="267743" cy="267743"/>
            </a:xfrm>
            <a:prstGeom prst="rect">
              <a:avLst/>
            </a:prstGeom>
          </p:spPr>
        </p:pic>
      </p:grpSp>
    </p:spTree>
    <p:extLst>
      <p:ext uri="{BB962C8B-B14F-4D97-AF65-F5344CB8AC3E}">
        <p14:creationId xmlns:p14="http://schemas.microsoft.com/office/powerpoint/2010/main" val="38833331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直接连接符 9">
            <a:extLst>
              <a:ext uri="{FF2B5EF4-FFF2-40B4-BE49-F238E27FC236}">
                <a16:creationId xmlns:a16="http://schemas.microsoft.com/office/drawing/2014/main" id="{A74110F1-7E03-4F4F-B028-569459E37183}"/>
              </a:ext>
            </a:extLst>
          </p:cNvPr>
          <p:cNvCxnSpPr>
            <a:cxnSpLocks/>
          </p:cNvCxnSpPr>
          <p:nvPr/>
        </p:nvCxnSpPr>
        <p:spPr>
          <a:xfrm>
            <a:off x="0" y="934278"/>
            <a:ext cx="12192000" cy="0"/>
          </a:xfrm>
          <a:prstGeom prst="line">
            <a:avLst/>
          </a:prstGeom>
          <a:ln w="38100">
            <a:solidFill>
              <a:srgbClr val="C3693B"/>
            </a:solidFill>
          </a:ln>
        </p:spPr>
        <p:style>
          <a:lnRef idx="1">
            <a:schemeClr val="accent1"/>
          </a:lnRef>
          <a:fillRef idx="0">
            <a:schemeClr val="accent1"/>
          </a:fillRef>
          <a:effectRef idx="0">
            <a:schemeClr val="accent1"/>
          </a:effectRef>
          <a:fontRef idx="minor">
            <a:schemeClr val="tx1"/>
          </a:fontRef>
        </p:style>
      </p:cxnSp>
      <p:sp>
        <p:nvSpPr>
          <p:cNvPr id="5" name="文本框 14">
            <a:extLst>
              <a:ext uri="{FF2B5EF4-FFF2-40B4-BE49-F238E27FC236}">
                <a16:creationId xmlns:a16="http://schemas.microsoft.com/office/drawing/2014/main" id="{801A056F-B063-48AF-AEEB-68BCE039AF9C}"/>
              </a:ext>
            </a:extLst>
          </p:cNvPr>
          <p:cNvSpPr txBox="1"/>
          <p:nvPr/>
        </p:nvSpPr>
        <p:spPr>
          <a:xfrm>
            <a:off x="179847" y="155877"/>
            <a:ext cx="6642931" cy="584775"/>
          </a:xfrm>
          <a:prstGeom prst="rect">
            <a:avLst/>
          </a:prstGeom>
          <a:noFill/>
        </p:spPr>
        <p:txBody>
          <a:bodyPr wrap="square" rtlCol="0">
            <a:spAutoFit/>
          </a:bodyPr>
          <a:lstStyle/>
          <a:p>
            <a:pPr lvl="0">
              <a:defRPr/>
            </a:pPr>
            <a:r>
              <a:rPr lang="en-US" altLang="zh-CN" sz="3200" dirty="0">
                <a:solidFill>
                  <a:srgbClr val="4472C4">
                    <a:lumMod val="50000"/>
                  </a:srgbClr>
                </a:solidFill>
                <a:latin typeface="Times New Roman" panose="02020603050405020304" pitchFamily="18" charset="0"/>
                <a:cs typeface="Times New Roman" panose="02020603050405020304" pitchFamily="18" charset="0"/>
              </a:rPr>
              <a:t>Background</a:t>
            </a:r>
          </a:p>
        </p:txBody>
      </p:sp>
      <p:sp>
        <p:nvSpPr>
          <p:cNvPr id="10" name="Rectangle 1">
            <a:extLst>
              <a:ext uri="{FF2B5EF4-FFF2-40B4-BE49-F238E27FC236}">
                <a16:creationId xmlns:a16="http://schemas.microsoft.com/office/drawing/2014/main" id="{6D95E00C-90E9-48D0-84CD-561CA630B26B}"/>
              </a:ext>
            </a:extLst>
          </p:cNvPr>
          <p:cNvSpPr>
            <a:spLocks noChangeArrowheads="1"/>
          </p:cNvSpPr>
          <p:nvPr/>
        </p:nvSpPr>
        <p:spPr bwMode="auto">
          <a:xfrm>
            <a:off x="6822778" y="1964045"/>
            <a:ext cx="5369222" cy="23185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ts val="1200"/>
              </a:spcAft>
              <a:buClrTx/>
              <a:buSzTx/>
              <a:buFontTx/>
              <a:buNone/>
              <a:tabLst/>
            </a:pPr>
            <a:r>
              <a:rPr kumimoji="0" lang="en-US" altLang="en-US" sz="20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 situ microbial bioremediation:</a:t>
            </a:r>
            <a:endPar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285750" marR="0" lvl="0" indent="-285750" algn="l" defTabSz="914400" rtl="0" eaLnBrk="0" fontAlgn="base" latinLnBrk="0" hangingPunct="0">
              <a:lnSpc>
                <a:spcPct val="150000"/>
              </a:lnSpc>
              <a:spcBef>
                <a:spcPct val="0"/>
              </a:spcBef>
              <a:spcAft>
                <a:spcPct val="0"/>
              </a:spcAft>
              <a:buClrTx/>
              <a:buSzTx/>
              <a:buFont typeface="Wingdings" panose="05000000000000000000" pitchFamily="2" charset="2"/>
              <a:buChar char="v"/>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Uses living organisms to break down contaminants.</a:t>
            </a:r>
          </a:p>
          <a:p>
            <a:pPr marL="285750" marR="0" lvl="0" indent="-285750" algn="l" defTabSz="914400" rtl="0" eaLnBrk="0" fontAlgn="base" latinLnBrk="0" hangingPunct="0">
              <a:lnSpc>
                <a:spcPct val="150000"/>
              </a:lnSpc>
              <a:spcBef>
                <a:spcPct val="0"/>
              </a:spcBef>
              <a:spcAft>
                <a:spcPct val="0"/>
              </a:spcAft>
              <a:buClrTx/>
              <a:buSzTx/>
              <a:buFont typeface="Wingdings" panose="05000000000000000000" pitchFamily="2" charset="2"/>
              <a:buChar char="v"/>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Potentially lower application costs.</a:t>
            </a:r>
          </a:p>
          <a:p>
            <a:pPr marL="285750" marR="0" lvl="0" indent="-285750" algn="l" defTabSz="914400" rtl="0" eaLnBrk="0" fontAlgn="base" latinLnBrk="0" hangingPunct="0">
              <a:lnSpc>
                <a:spcPct val="150000"/>
              </a:lnSpc>
              <a:spcBef>
                <a:spcPct val="0"/>
              </a:spcBef>
              <a:spcAft>
                <a:spcPct val="0"/>
              </a:spcAft>
              <a:buClrTx/>
              <a:buSzTx/>
              <a:buFont typeface="Wingdings" panose="05000000000000000000" pitchFamily="2" charset="2"/>
              <a:buChar char="v"/>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Environmentally friendly.</a:t>
            </a:r>
          </a:p>
          <a:p>
            <a:pPr marL="285750" marR="0" lvl="0" indent="-285750" algn="l" defTabSz="914400" rtl="0" eaLnBrk="0" fontAlgn="base" latinLnBrk="0" hangingPunct="0">
              <a:lnSpc>
                <a:spcPct val="150000"/>
              </a:lnSpc>
              <a:spcBef>
                <a:spcPct val="0"/>
              </a:spcBef>
              <a:spcAft>
                <a:spcPct val="0"/>
              </a:spcAft>
              <a:buClrTx/>
              <a:buSzTx/>
              <a:buFont typeface="Wingdings" panose="05000000000000000000" pitchFamily="2" charset="2"/>
              <a:buChar char="v"/>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But can take a considerable amount of time.</a:t>
            </a:r>
          </a:p>
        </p:txBody>
      </p:sp>
      <p:pic>
        <p:nvPicPr>
          <p:cNvPr id="2" name="图片 1">
            <a:extLst>
              <a:ext uri="{FF2B5EF4-FFF2-40B4-BE49-F238E27FC236}">
                <a16:creationId xmlns:a16="http://schemas.microsoft.com/office/drawing/2014/main" id="{26547D44-BFFE-4731-BBF6-6C9E199E9494}"/>
              </a:ext>
            </a:extLst>
          </p:cNvPr>
          <p:cNvPicPr>
            <a:picLocks noChangeAspect="1"/>
          </p:cNvPicPr>
          <p:nvPr/>
        </p:nvPicPr>
        <p:blipFill>
          <a:blip r:embed="rId3"/>
          <a:stretch>
            <a:fillRect/>
          </a:stretch>
        </p:blipFill>
        <p:spPr>
          <a:xfrm>
            <a:off x="195961" y="1000174"/>
            <a:ext cx="6610702" cy="4410366"/>
          </a:xfrm>
          <a:prstGeom prst="rect">
            <a:avLst/>
          </a:prstGeom>
        </p:spPr>
      </p:pic>
      <p:sp>
        <p:nvSpPr>
          <p:cNvPr id="9" name="Slide Number Placeholder 2">
            <a:extLst>
              <a:ext uri="{FF2B5EF4-FFF2-40B4-BE49-F238E27FC236}">
                <a16:creationId xmlns:a16="http://schemas.microsoft.com/office/drawing/2014/main" id="{191FB159-799A-4B8B-A304-D40FE9C224A1}"/>
              </a:ext>
            </a:extLst>
          </p:cNvPr>
          <p:cNvSpPr>
            <a:spLocks noGrp="1"/>
          </p:cNvSpPr>
          <p:nvPr>
            <p:ph type="sldNum" sz="quarter" idx="12"/>
          </p:nvPr>
        </p:nvSpPr>
        <p:spPr>
          <a:xfrm>
            <a:off x="9314093" y="6390969"/>
            <a:ext cx="2743200" cy="365125"/>
          </a:xfrm>
        </p:spPr>
        <p:txBody>
          <a:bodyPr/>
          <a:lstStyle/>
          <a:p>
            <a:fld id="{BB1722B8-B2EF-4BEE-9460-8E9234F3DE19}" type="slidenum">
              <a:rPr lang="en-US" sz="1800" smtClean="0">
                <a:solidFill>
                  <a:schemeClr val="tx1"/>
                </a:solidFill>
                <a:effectLst>
                  <a:outerShdw blurRad="38100" dist="38100" dir="2700000" algn="tl">
                    <a:srgbClr val="000000">
                      <a:alpha val="43137"/>
                    </a:srgbClr>
                  </a:outerShdw>
                </a:effectLst>
              </a:rPr>
              <a:t>2</a:t>
            </a:fld>
            <a:r>
              <a:rPr lang="en-US" sz="1800" dirty="0">
                <a:solidFill>
                  <a:schemeClr val="tx1"/>
                </a:solidFill>
                <a:effectLst>
                  <a:outerShdw blurRad="38100" dist="38100" dir="2700000" algn="tl">
                    <a:srgbClr val="000000">
                      <a:alpha val="43137"/>
                    </a:srgbClr>
                  </a:outerShdw>
                </a:effectLst>
              </a:rPr>
              <a:t>/14</a:t>
            </a:r>
          </a:p>
        </p:txBody>
      </p:sp>
      <p:pic>
        <p:nvPicPr>
          <p:cNvPr id="12" name="Picture 2" descr="Accueil - Géosciences Rennes">
            <a:extLst>
              <a:ext uri="{FF2B5EF4-FFF2-40B4-BE49-F238E27FC236}">
                <a16:creationId xmlns:a16="http://schemas.microsoft.com/office/drawing/2014/main" id="{0DCA43B6-C235-465B-81AA-1C41B95F5E9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901720" y="75019"/>
            <a:ext cx="1203096" cy="405105"/>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21">
            <a:extLst>
              <a:ext uri="{FF2B5EF4-FFF2-40B4-BE49-F238E27FC236}">
                <a16:creationId xmlns:a16="http://schemas.microsoft.com/office/drawing/2014/main" id="{64FB652A-7E57-4971-987F-609DD0B58956}"/>
              </a:ext>
            </a:extLst>
          </p:cNvPr>
          <p:cNvSpPr txBox="1"/>
          <p:nvPr/>
        </p:nvSpPr>
        <p:spPr>
          <a:xfrm>
            <a:off x="10297529" y="481586"/>
            <a:ext cx="1894471" cy="461665"/>
          </a:xfrm>
          <a:prstGeom prst="rect">
            <a:avLst/>
          </a:prstGeom>
          <a:noFill/>
        </p:spPr>
        <p:txBody>
          <a:bodyPr wrap="square" rtlCol="0">
            <a:spAutoFit/>
          </a:bodyPr>
          <a:lstStyle/>
          <a:p>
            <a:pPr algn="r"/>
            <a:r>
              <a:rPr lang="en-US" sz="1200" dirty="0">
                <a:latin typeface="Times New Roman" panose="02020603050405020304" pitchFamily="18" charset="0"/>
                <a:cs typeface="Times New Roman" panose="02020603050405020304" pitchFamily="18" charset="0"/>
              </a:rPr>
              <a:t>Shuo Yang</a:t>
            </a:r>
          </a:p>
          <a:p>
            <a:pPr algn="r"/>
            <a:r>
              <a:rPr lang="en-US" sz="1200" u="sng" dirty="0">
                <a:latin typeface="Times New Roman" panose="02020603050405020304" pitchFamily="18" charset="0"/>
                <a:cs typeface="Times New Roman" panose="02020603050405020304" pitchFamily="18" charset="0"/>
              </a:rPr>
              <a:t>yangshawn65@gmail.com</a:t>
            </a:r>
            <a:endParaRPr lang="en-SE" sz="1200" dirty="0">
              <a:latin typeface="Times New Roman" panose="02020603050405020304" pitchFamily="18" charset="0"/>
              <a:cs typeface="Times New Roman" panose="02020603050405020304" pitchFamily="18" charset="0"/>
            </a:endParaRPr>
          </a:p>
        </p:txBody>
      </p:sp>
      <p:sp>
        <p:nvSpPr>
          <p:cNvPr id="11" name="Rectangle 2">
            <a:extLst>
              <a:ext uri="{FF2B5EF4-FFF2-40B4-BE49-F238E27FC236}">
                <a16:creationId xmlns:a16="http://schemas.microsoft.com/office/drawing/2014/main" id="{19457EBB-C07A-4169-950B-2F6C7361B084}"/>
              </a:ext>
            </a:extLst>
          </p:cNvPr>
          <p:cNvSpPr>
            <a:spLocks noChangeArrowheads="1"/>
          </p:cNvSpPr>
          <p:nvPr/>
        </p:nvSpPr>
        <p:spPr bwMode="auto">
          <a:xfrm>
            <a:off x="2575368" y="5699649"/>
            <a:ext cx="4753306"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eaLnBrk="0" fontAlgn="base" hangingPunct="0">
              <a:spcBef>
                <a:spcPct val="0"/>
              </a:spcBef>
              <a:spcAft>
                <a:spcPct val="0"/>
              </a:spcAft>
            </a:pPr>
            <a:r>
              <a:rPr kumimoji="0" lang="en-US" altLang="zh-CN"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omponents of organic pollutants: </a:t>
            </a:r>
          </a:p>
          <a:p>
            <a:pPr lvl="0" eaLnBrk="0" fontAlgn="base" hangingPunct="0">
              <a:spcBef>
                <a:spcPct val="0"/>
              </a:spcBef>
              <a:spcAft>
                <a:spcPct val="0"/>
              </a:spcAft>
            </a:pPr>
            <a:r>
              <a:rPr lang="en-US" altLang="en-US" dirty="0">
                <a:latin typeface="Times New Roman" panose="02020603050405020304" pitchFamily="18" charset="0"/>
                <a:cs typeface="Times New Roman" panose="02020603050405020304" pitchFamily="18" charset="0"/>
              </a:rPr>
              <a:t>BTEX (benzene, toluene, ethylbenzene, xylene)</a:t>
            </a:r>
            <a:endPar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
        <p:nvSpPr>
          <p:cNvPr id="7" name="爆炸形: 8 pt  6">
            <a:extLst>
              <a:ext uri="{FF2B5EF4-FFF2-40B4-BE49-F238E27FC236}">
                <a16:creationId xmlns:a16="http://schemas.microsoft.com/office/drawing/2014/main" id="{53B30C0F-EC5C-4D19-9B2C-29AEE318FF9A}"/>
              </a:ext>
            </a:extLst>
          </p:cNvPr>
          <p:cNvSpPr/>
          <p:nvPr/>
        </p:nvSpPr>
        <p:spPr>
          <a:xfrm>
            <a:off x="195961" y="5525101"/>
            <a:ext cx="2379407" cy="953773"/>
          </a:xfrm>
          <a:prstGeom prst="irregularSeal1">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8" name="矩形 7">
            <a:extLst>
              <a:ext uri="{FF2B5EF4-FFF2-40B4-BE49-F238E27FC236}">
                <a16:creationId xmlns:a16="http://schemas.microsoft.com/office/drawing/2014/main" id="{AF46AD77-2E30-47A8-A800-564618A66865}"/>
              </a:ext>
            </a:extLst>
          </p:cNvPr>
          <p:cNvSpPr/>
          <p:nvPr/>
        </p:nvSpPr>
        <p:spPr>
          <a:xfrm>
            <a:off x="704712" y="5782513"/>
            <a:ext cx="1479892" cy="369332"/>
          </a:xfrm>
          <a:prstGeom prst="rect">
            <a:avLst/>
          </a:prstGeom>
        </p:spPr>
        <p:txBody>
          <a:bodyPr wrap="none">
            <a:spAutoFit/>
          </a:bodyPr>
          <a:lstStyle/>
          <a:p>
            <a:pPr algn="ctr"/>
            <a:r>
              <a:rPr lang="en-US" b="1" dirty="0">
                <a:solidFill>
                  <a:schemeClr val="bg1"/>
                </a:solidFill>
                <a:latin typeface="Times New Roman" panose="02020603050405020304" pitchFamily="18" charset="0"/>
                <a:cs typeface="Times New Roman" panose="02020603050405020304" pitchFamily="18" charset="0"/>
              </a:rPr>
              <a:t>High-toxicity</a:t>
            </a:r>
          </a:p>
        </p:txBody>
      </p:sp>
      <p:sp>
        <p:nvSpPr>
          <p:cNvPr id="15" name="矩形 14">
            <a:extLst>
              <a:ext uri="{FF2B5EF4-FFF2-40B4-BE49-F238E27FC236}">
                <a16:creationId xmlns:a16="http://schemas.microsoft.com/office/drawing/2014/main" id="{9E03D4E4-71A9-496D-BC49-88549ADDF7D8}"/>
              </a:ext>
            </a:extLst>
          </p:cNvPr>
          <p:cNvSpPr/>
          <p:nvPr/>
        </p:nvSpPr>
        <p:spPr>
          <a:xfrm>
            <a:off x="6822778" y="5178262"/>
            <a:ext cx="5369222" cy="646331"/>
          </a:xfrm>
          <a:prstGeom prst="rect">
            <a:avLst/>
          </a:prstGeom>
        </p:spPr>
        <p:txBody>
          <a:bodyPr wrap="square">
            <a:spAutoFit/>
          </a:bodyPr>
          <a:lstStyle/>
          <a:p>
            <a:r>
              <a:rPr lang="en-US" i="1" dirty="0">
                <a:solidFill>
                  <a:srgbClr val="2A2A2A"/>
                </a:solidFill>
                <a:latin typeface="Times New Roman" panose="02020603050405020304" pitchFamily="18" charset="0"/>
                <a:cs typeface="Times New Roman" panose="02020603050405020304" pitchFamily="18" charset="0"/>
              </a:rPr>
              <a:t>In situ</a:t>
            </a:r>
            <a:r>
              <a:rPr lang="en-US" dirty="0">
                <a:solidFill>
                  <a:srgbClr val="2A2A2A"/>
                </a:solidFill>
                <a:latin typeface="Times New Roman" panose="02020603050405020304" pitchFamily="18" charset="0"/>
                <a:cs typeface="Times New Roman" panose="02020603050405020304" pitchFamily="18" charset="0"/>
              </a:rPr>
              <a:t> monitoring of biodegradation can be </a:t>
            </a:r>
            <a:r>
              <a:rPr lang="en-US" b="1" dirty="0">
                <a:solidFill>
                  <a:srgbClr val="FF0000"/>
                </a:solidFill>
                <a:latin typeface="Times New Roman" panose="02020603050405020304" pitchFamily="18" charset="0"/>
                <a:cs typeface="Times New Roman" panose="02020603050405020304" pitchFamily="18" charset="0"/>
              </a:rPr>
              <a:t>challenging</a:t>
            </a:r>
            <a:r>
              <a:rPr lang="en-US" dirty="0">
                <a:solidFill>
                  <a:srgbClr val="2A2A2A"/>
                </a:solidFill>
                <a:latin typeface="Times New Roman" panose="02020603050405020304" pitchFamily="18" charset="0"/>
                <a:cs typeface="Times New Roman" panose="02020603050405020304" pitchFamily="18" charset="0"/>
              </a:rPr>
              <a:t> due to the direct inaccessibility to pollution</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453831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33201691-E1EB-49A3-A679-8BBA8404B21F}"/>
              </a:ext>
            </a:extLst>
          </p:cNvPr>
          <p:cNvSpPr/>
          <p:nvPr/>
        </p:nvSpPr>
        <p:spPr>
          <a:xfrm>
            <a:off x="243710" y="1020781"/>
            <a:ext cx="5169487" cy="707886"/>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ltLang="zh-CN" sz="2000" b="1" dirty="0">
                <a:latin typeface="Times New Roman" panose="02020603050405020304" pitchFamily="18" charset="0"/>
                <a:cs typeface="Times New Roman" panose="02020603050405020304" pitchFamily="18" charset="0"/>
              </a:rPr>
              <a:t>Spectral </a:t>
            </a:r>
            <a:r>
              <a:rPr lang="en-US" sz="2000" b="1" dirty="0">
                <a:latin typeface="Times New Roman" panose="02020603050405020304" pitchFamily="18" charset="0"/>
                <a:cs typeface="Times New Roman" panose="02020603050405020304" pitchFamily="18" charset="0"/>
              </a:rPr>
              <a:t>Induced Polarization (SIP): </a:t>
            </a:r>
            <a:r>
              <a:rPr lang="en-US" sz="2000" dirty="0">
                <a:latin typeface="Times New Roman" panose="02020603050405020304" pitchFamily="18" charset="0"/>
                <a:cs typeface="Times New Roman" panose="02020603050405020304" pitchFamily="18" charset="0"/>
              </a:rPr>
              <a:t>non-invasive, high spatial resolution…</a:t>
            </a:r>
          </a:p>
        </p:txBody>
      </p:sp>
      <p:grpSp>
        <p:nvGrpSpPr>
          <p:cNvPr id="15" name="Group 14">
            <a:extLst>
              <a:ext uri="{FF2B5EF4-FFF2-40B4-BE49-F238E27FC236}">
                <a16:creationId xmlns:a16="http://schemas.microsoft.com/office/drawing/2014/main" id="{EF587C39-3A3D-4BB2-9DD6-F7F189827BB3}"/>
              </a:ext>
            </a:extLst>
          </p:cNvPr>
          <p:cNvGrpSpPr>
            <a:grpSpLocks noChangeAspect="1"/>
          </p:cNvGrpSpPr>
          <p:nvPr/>
        </p:nvGrpSpPr>
        <p:grpSpPr>
          <a:xfrm>
            <a:off x="289569" y="1864295"/>
            <a:ext cx="4440826" cy="3146475"/>
            <a:chOff x="-161624" y="-677635"/>
            <a:chExt cx="7505555" cy="5280754"/>
          </a:xfrm>
        </p:grpSpPr>
        <p:pic>
          <p:nvPicPr>
            <p:cNvPr id="137" name="Picture 136">
              <a:extLst>
                <a:ext uri="{FF2B5EF4-FFF2-40B4-BE49-F238E27FC236}">
                  <a16:creationId xmlns:a16="http://schemas.microsoft.com/office/drawing/2014/main" id="{EF144D87-08EF-4B10-9D3C-14FF86938E33}"/>
                </a:ext>
              </a:extLst>
            </p:cNvPr>
            <p:cNvPicPr>
              <a:picLocks noChangeAspect="1"/>
            </p:cNvPicPr>
            <p:nvPr/>
          </p:nvPicPr>
          <p:blipFill rotWithShape="1">
            <a:blip r:embed="rId3">
              <a:extLst>
                <a:ext uri="{BEBA8EAE-BF5A-486C-A8C5-ECC9F3942E4B}">
                  <a14:imgProps xmlns:a14="http://schemas.microsoft.com/office/drawing/2010/main">
                    <a14:imgLayer r:embed="rId4">
                      <a14:imgEffect>
                        <a14:backgroundRemoval t="9957" b="92100" l="4942" r="97565">
                          <a14:foregroundMark x1="30814" y1="27976" x2="7267" y2="34740"/>
                          <a14:foregroundMark x1="7267" y1="34740" x2="4942" y2="36255"/>
                          <a14:foregroundMark x1="5560" y1="53084" x2="5560" y2="66504"/>
                          <a14:foregroundMark x1="5560" y1="66504" x2="8648" y2="77002"/>
                          <a14:foregroundMark x1="8648" y1="77002" x2="15153" y2="86580"/>
                          <a14:foregroundMark x1="15153" y1="86580" x2="23147" y2="91396"/>
                          <a14:foregroundMark x1="23147" y1="91396" x2="32049" y2="91558"/>
                          <a14:foregroundMark x1="32049" y1="91558" x2="85865" y2="71104"/>
                          <a14:foregroundMark x1="85865" y1="71104" x2="94222" y2="62554"/>
                          <a14:foregroundMark x1="94222" y1="62554" x2="95349" y2="46537"/>
                          <a14:foregroundMark x1="95349" y1="46537" x2="92297" y2="30249"/>
                          <a14:foregroundMark x1="80741" y1="16558" x2="63154" y2="18831"/>
                          <a14:foregroundMark x1="63154" y1="18831" x2="29760" y2="27327"/>
                          <a14:foregroundMark x1="58939" y1="25541" x2="58794" y2="29545"/>
                          <a14:foregroundMark x1="57267" y1="36255" x2="61192" y2="39394"/>
                          <a14:foregroundMark x1="55778" y1="26190" x2="59993" y2="26894"/>
                          <a14:foregroundMark x1="81032" y1="17262" x2="94331" y2="29004"/>
                          <a14:foregroundMark x1="94331" y1="29004" x2="97420" y2="39232"/>
                          <a14:foregroundMark x1="97420" y1="39232" x2="97129" y2="62987"/>
                          <a14:foregroundMark x1="97129" y1="62987" x2="92078" y2="72132"/>
                          <a14:foregroundMark x1="92078" y1="72132" x2="21730" y2="93777"/>
                          <a14:foregroundMark x1="21730" y1="93777" x2="14717" y2="87500"/>
                          <a14:foregroundMark x1="14717" y1="87500" x2="20785" y2="97186"/>
                          <a14:foregroundMark x1="20785" y1="97186" x2="38118" y2="92100"/>
                          <a14:foregroundMark x1="38118" y1="92100" x2="45094" y2="87338"/>
                          <a14:foregroundMark x1="45094" y1="87338" x2="46003" y2="86201"/>
                          <a14:foregroundMark x1="81940" y1="16775" x2="91097" y2="22511"/>
                          <a14:foregroundMark x1="91097" y1="22511" x2="97238" y2="31006"/>
                          <a14:foregroundMark x1="97238" y1="31006" x2="97565" y2="34470"/>
                          <a14:backgroundMark x1="28706" y1="25325" x2="17297" y2="25325"/>
                          <a14:backgroundMark x1="24964" y1="27543" x2="18496" y2="27327"/>
                          <a14:backgroundMark x1="60574" y1="14773" x2="51708" y2="16775"/>
                          <a14:backgroundMark x1="95167" y1="81277" x2="81177" y2="80628"/>
                          <a14:backgroundMark x1="96657" y1="81710" x2="79869" y2="80628"/>
                          <a14:backgroundMark x1="79869" y1="80628" x2="79360" y2="83279"/>
                          <a14:backgroundMark x1="95749" y1="79491" x2="79978" y2="78571"/>
                        </a14:backgroundRemoval>
                      </a14:imgEffect>
                    </a14:imgLayer>
                  </a14:imgProps>
                </a:ext>
                <a:ext uri="{28A0092B-C50C-407E-A947-70E740481C1C}">
                  <a14:useLocalDpi xmlns:a14="http://schemas.microsoft.com/office/drawing/2010/main" val="0"/>
                </a:ext>
              </a:extLst>
            </a:blip>
            <a:srcRect l="4166" r="2423"/>
            <a:stretch/>
          </p:blipFill>
          <p:spPr>
            <a:xfrm>
              <a:off x="323736" y="348598"/>
              <a:ext cx="5918229" cy="4254521"/>
            </a:xfrm>
            <a:prstGeom prst="rect">
              <a:avLst/>
            </a:prstGeom>
          </p:spPr>
        </p:pic>
        <p:cxnSp>
          <p:nvCxnSpPr>
            <p:cNvPr id="138" name="Straight Arrow Connector 137">
              <a:extLst>
                <a:ext uri="{FF2B5EF4-FFF2-40B4-BE49-F238E27FC236}">
                  <a16:creationId xmlns:a16="http://schemas.microsoft.com/office/drawing/2014/main" id="{227B0087-08E6-47D8-9B10-67F2CA03B30C}"/>
                </a:ext>
              </a:extLst>
            </p:cNvPr>
            <p:cNvCxnSpPr>
              <a:cxnSpLocks/>
            </p:cNvCxnSpPr>
            <p:nvPr/>
          </p:nvCxnSpPr>
          <p:spPr>
            <a:xfrm flipH="1" flipV="1">
              <a:off x="2868492" y="641158"/>
              <a:ext cx="598614" cy="1349571"/>
            </a:xfrm>
            <a:prstGeom prst="straightConnector1">
              <a:avLst/>
            </a:prstGeom>
            <a:ln w="25400">
              <a:solidFill>
                <a:schemeClr val="tx1"/>
              </a:solidFill>
              <a:headEnd w="lg" len="lg"/>
              <a:tailEnd type="triangle" w="lg" len="lg"/>
            </a:ln>
          </p:spPr>
          <p:style>
            <a:lnRef idx="1">
              <a:schemeClr val="accent1"/>
            </a:lnRef>
            <a:fillRef idx="0">
              <a:schemeClr val="accent1"/>
            </a:fillRef>
            <a:effectRef idx="0">
              <a:schemeClr val="accent1"/>
            </a:effectRef>
            <a:fontRef idx="minor">
              <a:schemeClr val="tx1"/>
            </a:fontRef>
          </p:style>
        </p:cxnSp>
        <p:cxnSp>
          <p:nvCxnSpPr>
            <p:cNvPr id="139" name="Straight Arrow Connector 138">
              <a:extLst>
                <a:ext uri="{FF2B5EF4-FFF2-40B4-BE49-F238E27FC236}">
                  <a16:creationId xmlns:a16="http://schemas.microsoft.com/office/drawing/2014/main" id="{9AB08863-3A72-4376-B328-D14714CD5CE3}"/>
                </a:ext>
              </a:extLst>
            </p:cNvPr>
            <p:cNvCxnSpPr>
              <a:cxnSpLocks/>
            </p:cNvCxnSpPr>
            <p:nvPr/>
          </p:nvCxnSpPr>
          <p:spPr>
            <a:xfrm flipH="1" flipV="1">
              <a:off x="1659612" y="1016555"/>
              <a:ext cx="1196402" cy="974170"/>
            </a:xfrm>
            <a:prstGeom prst="straightConnector1">
              <a:avLst/>
            </a:prstGeom>
            <a:ln w="25400">
              <a:solidFill>
                <a:schemeClr val="tx1"/>
              </a:solidFill>
              <a:headEnd w="lg" len="lg"/>
              <a:tailEnd type="triangle" w="lg" len="lg"/>
            </a:ln>
          </p:spPr>
          <p:style>
            <a:lnRef idx="1">
              <a:schemeClr val="accent1"/>
            </a:lnRef>
            <a:fillRef idx="0">
              <a:schemeClr val="accent1"/>
            </a:fillRef>
            <a:effectRef idx="0">
              <a:schemeClr val="accent1"/>
            </a:effectRef>
            <a:fontRef idx="minor">
              <a:schemeClr val="tx1"/>
            </a:fontRef>
          </p:style>
        </p:cxnSp>
        <p:sp>
          <p:nvSpPr>
            <p:cNvPr id="140" name="TextBox 260">
              <a:extLst>
                <a:ext uri="{FF2B5EF4-FFF2-40B4-BE49-F238E27FC236}">
                  <a16:creationId xmlns:a16="http://schemas.microsoft.com/office/drawing/2014/main" id="{86D8BB77-0186-481A-9B09-A2D93C7C759E}"/>
                </a:ext>
              </a:extLst>
            </p:cNvPr>
            <p:cNvSpPr txBox="1"/>
            <p:nvPr/>
          </p:nvSpPr>
          <p:spPr>
            <a:xfrm>
              <a:off x="-161624" y="201601"/>
              <a:ext cx="1964852" cy="953507"/>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dirty="0">
                  <a:latin typeface="Times New Roman" panose="02020603050405020304" pitchFamily="18" charset="0"/>
                  <a:cs typeface="Times New Roman" panose="02020603050405020304" pitchFamily="18" charset="0"/>
                </a:rPr>
                <a:t>Current injection</a:t>
              </a:r>
            </a:p>
          </p:txBody>
        </p:sp>
        <p:sp>
          <p:nvSpPr>
            <p:cNvPr id="141" name="TextBox 261">
              <a:extLst>
                <a:ext uri="{FF2B5EF4-FFF2-40B4-BE49-F238E27FC236}">
                  <a16:creationId xmlns:a16="http://schemas.microsoft.com/office/drawing/2014/main" id="{FD984110-3EB7-4E35-A4C4-BB1415B1D9F0}"/>
                </a:ext>
              </a:extLst>
            </p:cNvPr>
            <p:cNvSpPr txBox="1"/>
            <p:nvPr/>
          </p:nvSpPr>
          <p:spPr>
            <a:xfrm>
              <a:off x="1829395" y="96297"/>
              <a:ext cx="4473297" cy="544861"/>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dirty="0">
                  <a:latin typeface="Times New Roman" panose="02020603050405020304" pitchFamily="18" charset="0"/>
                  <a:cs typeface="Times New Roman" panose="02020603050405020304" pitchFamily="18" charset="0"/>
                </a:rPr>
                <a:t>Potential measurement</a:t>
              </a:r>
            </a:p>
          </p:txBody>
        </p:sp>
        <p:sp>
          <p:nvSpPr>
            <p:cNvPr id="142" name="TextBox 262">
              <a:extLst>
                <a:ext uri="{FF2B5EF4-FFF2-40B4-BE49-F238E27FC236}">
                  <a16:creationId xmlns:a16="http://schemas.microsoft.com/office/drawing/2014/main" id="{6E6DB599-5D7F-4011-BAD1-51D9D649E82C}"/>
                </a:ext>
              </a:extLst>
            </p:cNvPr>
            <p:cNvSpPr txBox="1"/>
            <p:nvPr/>
          </p:nvSpPr>
          <p:spPr>
            <a:xfrm>
              <a:off x="-146031" y="-677635"/>
              <a:ext cx="7489962" cy="671508"/>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2000" b="1" dirty="0">
                  <a:latin typeface="Times New Roman" panose="02020603050405020304" pitchFamily="18" charset="0"/>
                  <a:cs typeface="Times New Roman" panose="02020603050405020304" pitchFamily="18" charset="0"/>
                </a:rPr>
                <a:t>4-electrode SIP setup in the field scale</a:t>
              </a:r>
            </a:p>
          </p:txBody>
        </p:sp>
      </p:grpSp>
      <p:sp>
        <p:nvSpPr>
          <p:cNvPr id="14" name="Rectangle 13">
            <a:extLst>
              <a:ext uri="{FF2B5EF4-FFF2-40B4-BE49-F238E27FC236}">
                <a16:creationId xmlns:a16="http://schemas.microsoft.com/office/drawing/2014/main" id="{5A776059-DE8A-42AC-975C-D5D550C33D2A}"/>
              </a:ext>
            </a:extLst>
          </p:cNvPr>
          <p:cNvSpPr/>
          <p:nvPr/>
        </p:nvSpPr>
        <p:spPr>
          <a:xfrm>
            <a:off x="6452308" y="997946"/>
            <a:ext cx="4491282" cy="369332"/>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b="1" dirty="0">
                <a:latin typeface="Times New Roman" panose="02020603050405020304" pitchFamily="18" charset="0"/>
                <a:cs typeface="Times New Roman" panose="02020603050405020304" pitchFamily="18" charset="0"/>
              </a:rPr>
              <a:t>Electrical double layer (EDL) polarization</a:t>
            </a:r>
          </a:p>
        </p:txBody>
      </p:sp>
      <p:sp>
        <p:nvSpPr>
          <p:cNvPr id="144" name="TextBox 143">
            <a:extLst>
              <a:ext uri="{FF2B5EF4-FFF2-40B4-BE49-F238E27FC236}">
                <a16:creationId xmlns:a16="http://schemas.microsoft.com/office/drawing/2014/main" id="{518CAE6F-0BFD-4B96-995B-B999DD9AE183}"/>
              </a:ext>
            </a:extLst>
          </p:cNvPr>
          <p:cNvSpPr txBox="1"/>
          <p:nvPr/>
        </p:nvSpPr>
        <p:spPr>
          <a:xfrm>
            <a:off x="183808" y="156705"/>
            <a:ext cx="8445841" cy="584775"/>
          </a:xfrm>
          <a:prstGeom prst="rect">
            <a:avLst/>
          </a:prstGeom>
          <a:noFill/>
        </p:spPr>
        <p:txBody>
          <a:bodyPr wrap="square" rtlCol="0">
            <a:spAutoFit/>
          </a:bodyPr>
          <a:lstStyle>
            <a:defPPr>
              <a:defRPr lang="en-US"/>
            </a:defPPr>
            <a:lvl1pPr>
              <a:defRPr sz="3200">
                <a:solidFill>
                  <a:srgbClr val="4472C4">
                    <a:lumMod val="50000"/>
                  </a:srgbClr>
                </a:solidFill>
                <a:latin typeface="Times New Roman" panose="02020603050405020304" pitchFamily="18" charset="0"/>
              </a:defRPr>
            </a:lvl1pPr>
          </a:lstStyle>
          <a:p>
            <a:r>
              <a:rPr lang="en-US" b="1" dirty="0">
                <a:cs typeface="Times New Roman" panose="02020603050405020304" pitchFamily="18" charset="0"/>
              </a:rPr>
              <a:t>Spectral Induced Polarization (SIP)</a:t>
            </a:r>
            <a:endParaRPr lang="en-US" altLang="zh-CN" dirty="0">
              <a:cs typeface="Times New Roman" panose="02020603050405020304" pitchFamily="18" charset="0"/>
            </a:endParaRPr>
          </a:p>
        </p:txBody>
      </p:sp>
      <p:cxnSp>
        <p:nvCxnSpPr>
          <p:cNvPr id="145" name="直接连接符 9">
            <a:extLst>
              <a:ext uri="{FF2B5EF4-FFF2-40B4-BE49-F238E27FC236}">
                <a16:creationId xmlns:a16="http://schemas.microsoft.com/office/drawing/2014/main" id="{5D31307F-CBD0-4A56-850A-2A1D4A130286}"/>
              </a:ext>
            </a:extLst>
          </p:cNvPr>
          <p:cNvCxnSpPr>
            <a:cxnSpLocks/>
          </p:cNvCxnSpPr>
          <p:nvPr/>
        </p:nvCxnSpPr>
        <p:spPr>
          <a:xfrm>
            <a:off x="-1" y="907644"/>
            <a:ext cx="12192001" cy="0"/>
          </a:xfrm>
          <a:prstGeom prst="line">
            <a:avLst/>
          </a:prstGeom>
          <a:ln w="38100">
            <a:solidFill>
              <a:srgbClr val="C3693B"/>
            </a:solidFill>
          </a:ln>
        </p:spPr>
        <p:style>
          <a:lnRef idx="1">
            <a:schemeClr val="accent1"/>
          </a:lnRef>
          <a:fillRef idx="0">
            <a:schemeClr val="accent1"/>
          </a:fillRef>
          <a:effectRef idx="0">
            <a:schemeClr val="accent1"/>
          </a:effectRef>
          <a:fontRef idx="minor">
            <a:schemeClr val="tx1"/>
          </a:fontRef>
        </p:style>
      </p:cxnSp>
      <p:grpSp>
        <p:nvGrpSpPr>
          <p:cNvPr id="143" name="Group 14">
            <a:extLst>
              <a:ext uri="{FF2B5EF4-FFF2-40B4-BE49-F238E27FC236}">
                <a16:creationId xmlns:a16="http://schemas.microsoft.com/office/drawing/2014/main" id="{E09303E3-5568-408D-8444-901D920EB44D}"/>
              </a:ext>
            </a:extLst>
          </p:cNvPr>
          <p:cNvGrpSpPr/>
          <p:nvPr/>
        </p:nvGrpSpPr>
        <p:grpSpPr>
          <a:xfrm>
            <a:off x="5776248" y="3375393"/>
            <a:ext cx="2734531" cy="1389085"/>
            <a:chOff x="9414956" y="2265870"/>
            <a:chExt cx="2734531" cy="1389085"/>
          </a:xfrm>
        </p:grpSpPr>
        <mc:AlternateContent xmlns:mc="http://schemas.openxmlformats.org/markup-compatibility/2006" xmlns:a14="http://schemas.microsoft.com/office/drawing/2010/main">
          <mc:Choice Requires="a14">
            <p:sp>
              <p:nvSpPr>
                <p:cNvPr id="146" name="TextBox 15">
                  <a:extLst>
                    <a:ext uri="{FF2B5EF4-FFF2-40B4-BE49-F238E27FC236}">
                      <a16:creationId xmlns:a16="http://schemas.microsoft.com/office/drawing/2014/main" id="{30274671-31F0-49A0-8037-AA61563EED34}"/>
                    </a:ext>
                  </a:extLst>
                </p:cNvPr>
                <p:cNvSpPr txBox="1"/>
                <p:nvPr/>
              </p:nvSpPr>
              <p:spPr>
                <a:xfrm>
                  <a:off x="9815669" y="2265870"/>
                  <a:ext cx="1727716" cy="276999"/>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US" altLang="zh-CN" i="1" smtClean="0">
                            <a:solidFill>
                              <a:schemeClr val="tx1"/>
                            </a:solidFill>
                            <a:latin typeface="Cambria Math" panose="02040503050406030204" pitchFamily="18" charset="0"/>
                          </a:rPr>
                          <m:t>𝐼</m:t>
                        </m:r>
                        <m:d>
                          <m:dPr>
                            <m:ctrlPr>
                              <a:rPr lang="en-US" altLang="zh-CN" b="0" i="1" smtClean="0">
                                <a:solidFill>
                                  <a:schemeClr val="tx1"/>
                                </a:solidFill>
                                <a:latin typeface="Cambria Math" panose="02040503050406030204" pitchFamily="18" charset="0"/>
                              </a:rPr>
                            </m:ctrlPr>
                          </m:dPr>
                          <m:e>
                            <m:r>
                              <a:rPr lang="en-US" altLang="zh-CN" b="0" i="1" smtClean="0">
                                <a:solidFill>
                                  <a:schemeClr val="tx1"/>
                                </a:solidFill>
                                <a:latin typeface="Cambria Math" panose="02040503050406030204" pitchFamily="18" charset="0"/>
                              </a:rPr>
                              <m:t>𝑡</m:t>
                            </m:r>
                          </m:e>
                        </m:d>
                        <m:r>
                          <a:rPr lang="en-US" altLang="zh-CN" b="0" i="1" smtClean="0">
                            <a:solidFill>
                              <a:schemeClr val="tx1"/>
                            </a:solidFill>
                            <a:latin typeface="Cambria Math" panose="02040503050406030204" pitchFamily="18" charset="0"/>
                          </a:rPr>
                          <m:t>=</m:t>
                        </m:r>
                        <m:d>
                          <m:dPr>
                            <m:begChr m:val="|"/>
                            <m:endChr m:val="|"/>
                            <m:ctrlPr>
                              <a:rPr lang="en-US" altLang="zh-CN" b="0" i="1" smtClean="0">
                                <a:solidFill>
                                  <a:schemeClr val="tx1"/>
                                </a:solidFill>
                                <a:latin typeface="Cambria Math" panose="02040503050406030204" pitchFamily="18" charset="0"/>
                              </a:rPr>
                            </m:ctrlPr>
                          </m:dPr>
                          <m:e>
                            <m:r>
                              <a:rPr lang="en-US" altLang="zh-CN" b="0" i="1" smtClean="0">
                                <a:solidFill>
                                  <a:schemeClr val="tx1"/>
                                </a:solidFill>
                                <a:latin typeface="Cambria Math" panose="02040503050406030204" pitchFamily="18" charset="0"/>
                              </a:rPr>
                              <m:t>𝐼</m:t>
                            </m:r>
                          </m:e>
                        </m:d>
                        <m:r>
                          <m:rPr>
                            <m:sty m:val="p"/>
                          </m:rPr>
                          <a:rPr lang="en-US" altLang="zh-CN" b="0" i="0" smtClean="0">
                            <a:solidFill>
                              <a:schemeClr val="tx1"/>
                            </a:solidFill>
                            <a:latin typeface="Cambria Math" panose="02040503050406030204" pitchFamily="18" charset="0"/>
                          </a:rPr>
                          <m:t>sin</m:t>
                        </m:r>
                        <m:r>
                          <a:rPr lang="en-US" altLang="zh-CN" b="0" i="1" smtClean="0">
                            <a:solidFill>
                              <a:schemeClr val="tx1"/>
                            </a:solidFill>
                            <a:latin typeface="Cambria Math" panose="02040503050406030204" pitchFamily="18" charset="0"/>
                          </a:rPr>
                          <m:t>⁡(</m:t>
                        </m:r>
                        <m:r>
                          <a:rPr lang="zh-CN" altLang="en-US" b="0" i="1" smtClean="0">
                            <a:solidFill>
                              <a:schemeClr val="tx1"/>
                            </a:solidFill>
                            <a:latin typeface="Cambria Math" panose="02040503050406030204" pitchFamily="18" charset="0"/>
                          </a:rPr>
                          <m:t>𝜔</m:t>
                        </m:r>
                        <m:r>
                          <a:rPr lang="en-US" altLang="zh-CN" b="0" i="1" smtClean="0">
                            <a:solidFill>
                              <a:schemeClr val="tx1"/>
                            </a:solidFill>
                            <a:latin typeface="Cambria Math" panose="02040503050406030204" pitchFamily="18" charset="0"/>
                          </a:rPr>
                          <m:t>𝑡</m:t>
                        </m:r>
                        <m:r>
                          <a:rPr lang="en-US" altLang="zh-CN" b="0" i="1" smtClean="0">
                            <a:solidFill>
                              <a:schemeClr val="tx1"/>
                            </a:solidFill>
                            <a:latin typeface="Cambria Math" panose="02040503050406030204" pitchFamily="18" charset="0"/>
                          </a:rPr>
                          <m:t>)</m:t>
                        </m:r>
                      </m:oMath>
                    </m:oMathPara>
                  </a14:m>
                  <a:endParaRPr lang="en-US" dirty="0">
                    <a:solidFill>
                      <a:schemeClr val="tx1"/>
                    </a:solidFill>
                  </a:endParaRPr>
                </a:p>
              </p:txBody>
            </p:sp>
          </mc:Choice>
          <mc:Fallback xmlns="">
            <p:sp>
              <p:nvSpPr>
                <p:cNvPr id="146" name="TextBox 15">
                  <a:extLst>
                    <a:ext uri="{FF2B5EF4-FFF2-40B4-BE49-F238E27FC236}">
                      <a16:creationId xmlns:a16="http://schemas.microsoft.com/office/drawing/2014/main" id="{30274671-31F0-49A0-8037-AA61563EED34}"/>
                    </a:ext>
                  </a:extLst>
                </p:cNvPr>
                <p:cNvSpPr txBox="1">
                  <a:spLocks noRot="1" noChangeAspect="1" noMove="1" noResize="1" noEditPoints="1" noAdjustHandles="1" noChangeArrowheads="1" noChangeShapeType="1" noTextEdit="1"/>
                </p:cNvSpPr>
                <p:nvPr/>
              </p:nvSpPr>
              <p:spPr>
                <a:xfrm>
                  <a:off x="9815669" y="2265870"/>
                  <a:ext cx="1727716" cy="276999"/>
                </a:xfrm>
                <a:prstGeom prst="rect">
                  <a:avLst/>
                </a:prstGeom>
                <a:blipFill>
                  <a:blip r:embed="rId5"/>
                  <a:stretch>
                    <a:fillRect l="-2465" t="-2174" r="-4225" b="-32609"/>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47" name="TextBox 16">
                  <a:extLst>
                    <a:ext uri="{FF2B5EF4-FFF2-40B4-BE49-F238E27FC236}">
                      <a16:creationId xmlns:a16="http://schemas.microsoft.com/office/drawing/2014/main" id="{1B712CDC-1211-4821-95E2-37651580D458}"/>
                    </a:ext>
                  </a:extLst>
                </p:cNvPr>
                <p:cNvSpPr txBox="1"/>
                <p:nvPr/>
              </p:nvSpPr>
              <p:spPr>
                <a:xfrm>
                  <a:off x="9732760" y="2683162"/>
                  <a:ext cx="2300886" cy="276999"/>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US" altLang="zh-CN" b="0" i="1" smtClean="0">
                            <a:solidFill>
                              <a:schemeClr val="tx1"/>
                            </a:solidFill>
                            <a:latin typeface="Cambria Math" panose="02040503050406030204" pitchFamily="18" charset="0"/>
                          </a:rPr>
                          <m:t>𝑈</m:t>
                        </m:r>
                        <m:d>
                          <m:dPr>
                            <m:ctrlPr>
                              <a:rPr lang="en-US" altLang="zh-CN" b="0" i="1" smtClean="0">
                                <a:solidFill>
                                  <a:schemeClr val="tx1"/>
                                </a:solidFill>
                                <a:latin typeface="Cambria Math" panose="02040503050406030204" pitchFamily="18" charset="0"/>
                              </a:rPr>
                            </m:ctrlPr>
                          </m:dPr>
                          <m:e>
                            <m:r>
                              <a:rPr lang="en-US" altLang="zh-CN" b="0" i="1" smtClean="0">
                                <a:solidFill>
                                  <a:schemeClr val="tx1"/>
                                </a:solidFill>
                                <a:latin typeface="Cambria Math" panose="02040503050406030204" pitchFamily="18" charset="0"/>
                              </a:rPr>
                              <m:t>𝑡</m:t>
                            </m:r>
                          </m:e>
                        </m:d>
                        <m:r>
                          <a:rPr lang="en-US" altLang="zh-CN" b="0" i="1" smtClean="0">
                            <a:solidFill>
                              <a:schemeClr val="tx1"/>
                            </a:solidFill>
                            <a:latin typeface="Cambria Math" panose="02040503050406030204" pitchFamily="18" charset="0"/>
                          </a:rPr>
                          <m:t>=</m:t>
                        </m:r>
                        <m:d>
                          <m:dPr>
                            <m:begChr m:val="|"/>
                            <m:endChr m:val="|"/>
                            <m:ctrlPr>
                              <a:rPr lang="en-US" altLang="zh-CN" b="0" i="1" smtClean="0">
                                <a:solidFill>
                                  <a:schemeClr val="tx1"/>
                                </a:solidFill>
                                <a:latin typeface="Cambria Math" panose="02040503050406030204" pitchFamily="18" charset="0"/>
                              </a:rPr>
                            </m:ctrlPr>
                          </m:dPr>
                          <m:e>
                            <m:r>
                              <a:rPr lang="en-US" altLang="zh-CN" b="0" i="1" smtClean="0">
                                <a:solidFill>
                                  <a:schemeClr val="tx1"/>
                                </a:solidFill>
                                <a:latin typeface="Cambria Math" panose="02040503050406030204" pitchFamily="18" charset="0"/>
                              </a:rPr>
                              <m:t>𝑈</m:t>
                            </m:r>
                          </m:e>
                        </m:d>
                        <m:r>
                          <m:rPr>
                            <m:sty m:val="p"/>
                          </m:rPr>
                          <a:rPr lang="en-US" altLang="zh-CN" b="0" i="0" smtClean="0">
                            <a:solidFill>
                              <a:schemeClr val="tx1"/>
                            </a:solidFill>
                            <a:latin typeface="Cambria Math" panose="02040503050406030204" pitchFamily="18" charset="0"/>
                          </a:rPr>
                          <m:t>sin</m:t>
                        </m:r>
                        <m:r>
                          <a:rPr lang="en-US" altLang="zh-CN" b="0" i="1" smtClean="0">
                            <a:solidFill>
                              <a:schemeClr val="tx1"/>
                            </a:solidFill>
                            <a:latin typeface="Cambria Math" panose="02040503050406030204" pitchFamily="18" charset="0"/>
                          </a:rPr>
                          <m:t>⁡(</m:t>
                        </m:r>
                        <m:r>
                          <a:rPr lang="zh-CN" altLang="en-US" b="0" i="1" smtClean="0">
                            <a:solidFill>
                              <a:schemeClr val="tx1"/>
                            </a:solidFill>
                            <a:latin typeface="Cambria Math" panose="02040503050406030204" pitchFamily="18" charset="0"/>
                          </a:rPr>
                          <m:t>𝜔</m:t>
                        </m:r>
                        <m:r>
                          <a:rPr lang="en-US" altLang="zh-CN" b="0" i="1" smtClean="0">
                            <a:solidFill>
                              <a:schemeClr val="tx1"/>
                            </a:solidFill>
                            <a:latin typeface="Cambria Math" panose="02040503050406030204" pitchFamily="18" charset="0"/>
                          </a:rPr>
                          <m:t>𝑡</m:t>
                        </m:r>
                        <m:r>
                          <a:rPr lang="en-US" altLang="zh-CN" b="0" i="1" smtClean="0">
                            <a:solidFill>
                              <a:schemeClr val="tx1"/>
                            </a:solidFill>
                            <a:latin typeface="Cambria Math" panose="02040503050406030204" pitchFamily="18" charset="0"/>
                          </a:rPr>
                          <m:t>+</m:t>
                        </m:r>
                        <m:r>
                          <a:rPr lang="zh-CN" altLang="en-US" b="0" i="1" smtClean="0">
                            <a:solidFill>
                              <a:schemeClr val="tx1"/>
                            </a:solidFill>
                            <a:latin typeface="Cambria Math" panose="02040503050406030204" pitchFamily="18" charset="0"/>
                          </a:rPr>
                          <m:t>𝜑</m:t>
                        </m:r>
                        <m:r>
                          <a:rPr lang="en-US" altLang="zh-CN" b="0" i="1" smtClean="0">
                            <a:solidFill>
                              <a:schemeClr val="tx1"/>
                            </a:solidFill>
                            <a:latin typeface="Cambria Math" panose="02040503050406030204" pitchFamily="18" charset="0"/>
                          </a:rPr>
                          <m:t>)</m:t>
                        </m:r>
                      </m:oMath>
                    </m:oMathPara>
                  </a14:m>
                  <a:endParaRPr lang="en-US" dirty="0">
                    <a:solidFill>
                      <a:schemeClr val="tx1"/>
                    </a:solidFill>
                  </a:endParaRPr>
                </a:p>
              </p:txBody>
            </p:sp>
          </mc:Choice>
          <mc:Fallback xmlns="">
            <p:sp>
              <p:nvSpPr>
                <p:cNvPr id="17" name="TextBox 16">
                  <a:extLst>
                    <a:ext uri="{FF2B5EF4-FFF2-40B4-BE49-F238E27FC236}">
                      <a16:creationId xmlns:a16="http://schemas.microsoft.com/office/drawing/2014/main" id="{1737E51A-0B77-4D83-8EF5-C5EBCE4C6C09}"/>
                    </a:ext>
                  </a:extLst>
                </p:cNvPr>
                <p:cNvSpPr txBox="1">
                  <a:spLocks noRot="1" noChangeAspect="1" noMove="1" noResize="1" noEditPoints="1" noAdjustHandles="1" noChangeArrowheads="1" noChangeShapeType="1" noTextEdit="1"/>
                </p:cNvSpPr>
                <p:nvPr/>
              </p:nvSpPr>
              <p:spPr>
                <a:xfrm>
                  <a:off x="9732760" y="2683162"/>
                  <a:ext cx="2300886" cy="276999"/>
                </a:xfrm>
                <a:prstGeom prst="rect">
                  <a:avLst/>
                </a:prstGeom>
                <a:blipFill>
                  <a:blip r:embed="rId6"/>
                  <a:stretch>
                    <a:fillRect l="-2122" t="-4444" r="-3448" b="-35556"/>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48" name="TextBox 17">
                  <a:extLst>
                    <a:ext uri="{FF2B5EF4-FFF2-40B4-BE49-F238E27FC236}">
                      <a16:creationId xmlns:a16="http://schemas.microsoft.com/office/drawing/2014/main" id="{8339AB25-CD85-479C-A6AF-E0DEBFCE75DA}"/>
                    </a:ext>
                  </a:extLst>
                </p:cNvPr>
                <p:cNvSpPr txBox="1"/>
                <p:nvPr/>
              </p:nvSpPr>
              <p:spPr>
                <a:xfrm>
                  <a:off x="9414956" y="3082298"/>
                  <a:ext cx="2734531" cy="572657"/>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p>
                          <m:sSupPr>
                            <m:ctrlPr>
                              <a:rPr lang="en-US" altLang="zh-CN" b="0" i="1" smtClean="0">
                                <a:solidFill>
                                  <a:schemeClr val="tx1"/>
                                </a:solidFill>
                                <a:latin typeface="Cambria Math" panose="02040503050406030204" pitchFamily="18" charset="0"/>
                              </a:rPr>
                            </m:ctrlPr>
                          </m:sSupPr>
                          <m:e>
                            <m:r>
                              <a:rPr lang="en-US" altLang="zh-CN" b="0" i="1" smtClean="0">
                                <a:solidFill>
                                  <a:schemeClr val="tx1"/>
                                </a:solidFill>
                                <a:latin typeface="Cambria Math" panose="02040503050406030204" pitchFamily="18" charset="0"/>
                              </a:rPr>
                              <m:t>𝑍</m:t>
                            </m:r>
                          </m:e>
                          <m:sup>
                            <m:r>
                              <a:rPr lang="en-US" altLang="zh-CN" b="0" i="1" smtClean="0">
                                <a:solidFill>
                                  <a:schemeClr val="tx1"/>
                                </a:solidFill>
                                <a:latin typeface="Cambria Math" panose="02040503050406030204" pitchFamily="18" charset="0"/>
                              </a:rPr>
                              <m:t>∗</m:t>
                            </m:r>
                          </m:sup>
                        </m:sSup>
                        <m:r>
                          <a:rPr lang="en-US" altLang="zh-CN" b="0" i="1" smtClean="0">
                            <a:solidFill>
                              <a:schemeClr val="tx1"/>
                            </a:solidFill>
                            <a:latin typeface="Cambria Math" panose="02040503050406030204" pitchFamily="18" charset="0"/>
                          </a:rPr>
                          <m:t>=</m:t>
                        </m:r>
                        <m:f>
                          <m:fPr>
                            <m:ctrlPr>
                              <a:rPr lang="en-US" altLang="zh-CN" b="0" i="1" smtClean="0">
                                <a:solidFill>
                                  <a:schemeClr val="tx1"/>
                                </a:solidFill>
                                <a:latin typeface="Cambria Math" panose="02040503050406030204" pitchFamily="18" charset="0"/>
                              </a:rPr>
                            </m:ctrlPr>
                          </m:fPr>
                          <m:num>
                            <m:sSup>
                              <m:sSupPr>
                                <m:ctrlPr>
                                  <a:rPr lang="en-US" altLang="zh-CN" i="1">
                                    <a:solidFill>
                                      <a:schemeClr val="tx1"/>
                                    </a:solidFill>
                                    <a:latin typeface="Cambria Math" panose="02040503050406030204" pitchFamily="18" charset="0"/>
                                  </a:rPr>
                                </m:ctrlPr>
                              </m:sSupPr>
                              <m:e>
                                <m:r>
                                  <a:rPr lang="en-US" altLang="zh-CN" b="0" i="1" smtClean="0">
                                    <a:solidFill>
                                      <a:schemeClr val="tx1"/>
                                    </a:solidFill>
                                    <a:latin typeface="Cambria Math" panose="02040503050406030204" pitchFamily="18" charset="0"/>
                                  </a:rPr>
                                  <m:t>𝑈</m:t>
                                </m:r>
                              </m:e>
                              <m:sup>
                                <m:r>
                                  <a:rPr lang="en-US" altLang="zh-CN" i="1">
                                    <a:solidFill>
                                      <a:schemeClr val="tx1"/>
                                    </a:solidFill>
                                    <a:latin typeface="Cambria Math" panose="02040503050406030204" pitchFamily="18" charset="0"/>
                                  </a:rPr>
                                  <m:t>∗</m:t>
                                </m:r>
                              </m:sup>
                            </m:sSup>
                          </m:num>
                          <m:den>
                            <m:sSup>
                              <m:sSupPr>
                                <m:ctrlPr>
                                  <a:rPr lang="en-US" altLang="zh-CN" i="1">
                                    <a:solidFill>
                                      <a:schemeClr val="tx1"/>
                                    </a:solidFill>
                                    <a:latin typeface="Cambria Math" panose="02040503050406030204" pitchFamily="18" charset="0"/>
                                  </a:rPr>
                                </m:ctrlPr>
                              </m:sSupPr>
                              <m:e>
                                <m:r>
                                  <a:rPr lang="en-US" altLang="zh-CN" b="0" i="1" smtClean="0">
                                    <a:solidFill>
                                      <a:schemeClr val="tx1"/>
                                    </a:solidFill>
                                    <a:latin typeface="Cambria Math" panose="02040503050406030204" pitchFamily="18" charset="0"/>
                                  </a:rPr>
                                  <m:t>𝐼</m:t>
                                </m:r>
                              </m:e>
                              <m:sup>
                                <m:r>
                                  <a:rPr lang="en-US" altLang="zh-CN" i="1">
                                    <a:solidFill>
                                      <a:schemeClr val="tx1"/>
                                    </a:solidFill>
                                    <a:latin typeface="Cambria Math" panose="02040503050406030204" pitchFamily="18" charset="0"/>
                                  </a:rPr>
                                  <m:t>∗</m:t>
                                </m:r>
                              </m:sup>
                            </m:sSup>
                          </m:den>
                        </m:f>
                        <m:sSup>
                          <m:sSupPr>
                            <m:ctrlPr>
                              <a:rPr lang="en-US" altLang="zh-CN" b="0" i="1" smtClean="0">
                                <a:solidFill>
                                  <a:schemeClr val="tx1"/>
                                </a:solidFill>
                                <a:latin typeface="Cambria Math" panose="02040503050406030204" pitchFamily="18" charset="0"/>
                              </a:rPr>
                            </m:ctrlPr>
                          </m:sSupPr>
                          <m:e>
                            <m:r>
                              <a:rPr lang="en-US" altLang="zh-CN" b="0" i="1" smtClean="0">
                                <a:solidFill>
                                  <a:schemeClr val="tx1"/>
                                </a:solidFill>
                                <a:latin typeface="Cambria Math" panose="02040503050406030204" pitchFamily="18" charset="0"/>
                              </a:rPr>
                              <m:t>=</m:t>
                            </m:r>
                            <m:f>
                              <m:fPr>
                                <m:ctrlPr>
                                  <a:rPr lang="en-US" altLang="zh-CN" b="0" i="1" smtClean="0">
                                    <a:solidFill>
                                      <a:schemeClr val="tx1"/>
                                    </a:solidFill>
                                    <a:latin typeface="Cambria Math" panose="02040503050406030204" pitchFamily="18" charset="0"/>
                                  </a:rPr>
                                </m:ctrlPr>
                              </m:fPr>
                              <m:num>
                                <m:d>
                                  <m:dPr>
                                    <m:begChr m:val="|"/>
                                    <m:endChr m:val="|"/>
                                    <m:ctrlPr>
                                      <a:rPr lang="en-US" altLang="zh-CN" i="1">
                                        <a:solidFill>
                                          <a:schemeClr val="tx1"/>
                                        </a:solidFill>
                                        <a:latin typeface="Cambria Math" panose="02040503050406030204" pitchFamily="18" charset="0"/>
                                      </a:rPr>
                                    </m:ctrlPr>
                                  </m:dPr>
                                  <m:e>
                                    <m:r>
                                      <a:rPr lang="en-US" altLang="zh-CN" i="1">
                                        <a:solidFill>
                                          <a:schemeClr val="tx1"/>
                                        </a:solidFill>
                                        <a:latin typeface="Cambria Math" panose="02040503050406030204" pitchFamily="18" charset="0"/>
                                      </a:rPr>
                                      <m:t>𝑈</m:t>
                                    </m:r>
                                  </m:e>
                                </m:d>
                              </m:num>
                              <m:den>
                                <m:d>
                                  <m:dPr>
                                    <m:begChr m:val="|"/>
                                    <m:endChr m:val="|"/>
                                    <m:ctrlPr>
                                      <a:rPr lang="en-US" altLang="zh-CN" i="1">
                                        <a:solidFill>
                                          <a:schemeClr val="tx1"/>
                                        </a:solidFill>
                                        <a:latin typeface="Cambria Math" panose="02040503050406030204" pitchFamily="18" charset="0"/>
                                      </a:rPr>
                                    </m:ctrlPr>
                                  </m:dPr>
                                  <m:e>
                                    <m:r>
                                      <a:rPr lang="en-US" altLang="zh-CN" i="1">
                                        <a:solidFill>
                                          <a:schemeClr val="tx1"/>
                                        </a:solidFill>
                                        <a:latin typeface="Cambria Math" panose="02040503050406030204" pitchFamily="18" charset="0"/>
                                      </a:rPr>
                                      <m:t>𝐼</m:t>
                                    </m:r>
                                  </m:e>
                                </m:d>
                              </m:den>
                            </m:f>
                            <m:r>
                              <a:rPr lang="en-US" altLang="zh-CN" b="0" i="1" smtClean="0">
                                <a:solidFill>
                                  <a:schemeClr val="tx1"/>
                                </a:solidFill>
                                <a:latin typeface="Cambria Math" panose="02040503050406030204" pitchFamily="18" charset="0"/>
                              </a:rPr>
                              <m:t>𝑒</m:t>
                            </m:r>
                          </m:e>
                          <m:sup>
                            <m:r>
                              <a:rPr lang="en-US" altLang="zh-CN" b="0" i="1" smtClean="0">
                                <a:solidFill>
                                  <a:schemeClr val="tx1"/>
                                </a:solidFill>
                                <a:latin typeface="Cambria Math" panose="02040503050406030204" pitchFamily="18" charset="0"/>
                              </a:rPr>
                              <m:t>𝑖</m:t>
                            </m:r>
                            <m:r>
                              <a:rPr lang="zh-CN" altLang="en-US" i="1">
                                <a:solidFill>
                                  <a:schemeClr val="tx1"/>
                                </a:solidFill>
                                <a:latin typeface="Cambria Math" panose="02040503050406030204" pitchFamily="18" charset="0"/>
                              </a:rPr>
                              <m:t>𝜑</m:t>
                            </m:r>
                          </m:sup>
                        </m:sSup>
                        <m:sSup>
                          <m:sSupPr>
                            <m:ctrlPr>
                              <a:rPr lang="en-US" altLang="zh-CN" i="1">
                                <a:latin typeface="Cambria Math" panose="02040503050406030204" pitchFamily="18" charset="0"/>
                              </a:rPr>
                            </m:ctrlPr>
                          </m:sSupPr>
                          <m:e>
                            <m:r>
                              <a:rPr lang="en-US" altLang="zh-CN" i="1">
                                <a:latin typeface="Cambria Math" panose="02040503050406030204" pitchFamily="18" charset="0"/>
                              </a:rPr>
                              <m:t>=</m:t>
                            </m:r>
                            <m:d>
                              <m:dPr>
                                <m:begChr m:val="|"/>
                                <m:endChr m:val="|"/>
                                <m:ctrlPr>
                                  <a:rPr lang="en-US" altLang="zh-CN" i="1" smtClean="0">
                                    <a:solidFill>
                                      <a:srgbClr val="FF0000"/>
                                    </a:solidFill>
                                    <a:latin typeface="Cambria Math" panose="02040503050406030204" pitchFamily="18" charset="0"/>
                                  </a:rPr>
                                </m:ctrlPr>
                              </m:dPr>
                              <m:e>
                                <m:r>
                                  <a:rPr lang="en-US" altLang="zh-CN" b="0" i="1" smtClean="0">
                                    <a:solidFill>
                                      <a:srgbClr val="FF0000"/>
                                    </a:solidFill>
                                    <a:latin typeface="Cambria Math" panose="02040503050406030204" pitchFamily="18" charset="0"/>
                                  </a:rPr>
                                  <m:t>𝑍</m:t>
                                </m:r>
                              </m:e>
                            </m:d>
                            <m:r>
                              <a:rPr lang="en-US" altLang="zh-CN" i="1">
                                <a:latin typeface="Cambria Math" panose="02040503050406030204" pitchFamily="18" charset="0"/>
                              </a:rPr>
                              <m:t>𝑒</m:t>
                            </m:r>
                          </m:e>
                          <m:sup>
                            <m:r>
                              <a:rPr lang="en-US" altLang="zh-CN" i="1">
                                <a:latin typeface="Cambria Math" panose="02040503050406030204" pitchFamily="18" charset="0"/>
                              </a:rPr>
                              <m:t>𝑖</m:t>
                            </m:r>
                            <m:r>
                              <a:rPr lang="zh-CN" altLang="en-US" i="1" smtClean="0">
                                <a:solidFill>
                                  <a:srgbClr val="FF0000"/>
                                </a:solidFill>
                                <a:latin typeface="Cambria Math" panose="02040503050406030204" pitchFamily="18" charset="0"/>
                              </a:rPr>
                              <m:t>𝜑</m:t>
                            </m:r>
                          </m:sup>
                        </m:sSup>
                      </m:oMath>
                    </m:oMathPara>
                  </a14:m>
                  <a:endParaRPr lang="en-US" dirty="0">
                    <a:solidFill>
                      <a:schemeClr val="tx1"/>
                    </a:solidFill>
                  </a:endParaRPr>
                </a:p>
              </p:txBody>
            </p:sp>
          </mc:Choice>
          <mc:Fallback xmlns="">
            <p:sp>
              <p:nvSpPr>
                <p:cNvPr id="148" name="TextBox 17">
                  <a:extLst>
                    <a:ext uri="{FF2B5EF4-FFF2-40B4-BE49-F238E27FC236}">
                      <a16:creationId xmlns:a16="http://schemas.microsoft.com/office/drawing/2014/main" id="{8339AB25-CD85-479C-A6AF-E0DEBFCE75DA}"/>
                    </a:ext>
                  </a:extLst>
                </p:cNvPr>
                <p:cNvSpPr txBox="1">
                  <a:spLocks noRot="1" noChangeAspect="1" noMove="1" noResize="1" noEditPoints="1" noAdjustHandles="1" noChangeArrowheads="1" noChangeShapeType="1" noTextEdit="1"/>
                </p:cNvSpPr>
                <p:nvPr/>
              </p:nvSpPr>
              <p:spPr>
                <a:xfrm>
                  <a:off x="9414956" y="3082298"/>
                  <a:ext cx="2734531" cy="572657"/>
                </a:xfrm>
                <a:prstGeom prst="rect">
                  <a:avLst/>
                </a:prstGeom>
                <a:blipFill>
                  <a:blip r:embed="rId7"/>
                  <a:stretch>
                    <a:fillRect b="-1064"/>
                  </a:stretch>
                </a:blipFill>
              </p:spPr>
              <p:txBody>
                <a:bodyPr/>
                <a:lstStyle/>
                <a:p>
                  <a:r>
                    <a:rPr lang="en-US">
                      <a:noFill/>
                    </a:rPr>
                    <a:t> </a:t>
                  </a:r>
                </a:p>
              </p:txBody>
            </p:sp>
          </mc:Fallback>
        </mc:AlternateContent>
      </p:grpSp>
      <p:grpSp>
        <p:nvGrpSpPr>
          <p:cNvPr id="7" name="组合 6">
            <a:extLst>
              <a:ext uri="{FF2B5EF4-FFF2-40B4-BE49-F238E27FC236}">
                <a16:creationId xmlns:a16="http://schemas.microsoft.com/office/drawing/2014/main" id="{83D04619-8EE2-5F93-F252-1FE17B22DB90}"/>
              </a:ext>
            </a:extLst>
          </p:cNvPr>
          <p:cNvGrpSpPr>
            <a:grpSpLocks noChangeAspect="1"/>
          </p:cNvGrpSpPr>
          <p:nvPr/>
        </p:nvGrpSpPr>
        <p:grpSpPr>
          <a:xfrm>
            <a:off x="6095999" y="1378289"/>
            <a:ext cx="6180631" cy="3590660"/>
            <a:chOff x="5722766" y="1648529"/>
            <a:chExt cx="7194817" cy="4179855"/>
          </a:xfrm>
        </p:grpSpPr>
        <p:sp>
          <p:nvSpPr>
            <p:cNvPr id="16" name="TextBox 446">
              <a:extLst>
                <a:ext uri="{FF2B5EF4-FFF2-40B4-BE49-F238E27FC236}">
                  <a16:creationId xmlns:a16="http://schemas.microsoft.com/office/drawing/2014/main" id="{CB7F089F-9BF4-4AFE-AC25-9795DBCB57AE}"/>
                </a:ext>
              </a:extLst>
            </p:cNvPr>
            <p:cNvSpPr txBox="1">
              <a:spLocks noChangeAspect="1"/>
            </p:cNvSpPr>
            <p:nvPr/>
          </p:nvSpPr>
          <p:spPr>
            <a:xfrm>
              <a:off x="7498567" y="1740512"/>
              <a:ext cx="1289348" cy="859872"/>
            </a:xfrm>
            <a:prstGeom prst="rect">
              <a:avLst/>
            </a:prstGeom>
            <a:noFill/>
          </p:spPr>
          <p:txBody>
            <a:bodyPr wrap="square" lIns="0" tIns="0" rIns="0" bIns="0"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600" dirty="0">
                  <a:latin typeface="Times New Roman" panose="02020603050405020304" pitchFamily="18" charset="0"/>
                  <a:cs typeface="Times New Roman" panose="02020603050405020304" pitchFamily="18" charset="0"/>
                </a:rPr>
                <a:t>Apply </a:t>
              </a:r>
              <a:r>
                <a:rPr lang="en-US" altLang="zh-CN" sz="1600" dirty="0">
                  <a:latin typeface="Times New Roman" panose="02020603050405020304" pitchFamily="18" charset="0"/>
                  <a:cs typeface="Times New Roman" panose="02020603050405020304" pitchFamily="18" charset="0"/>
                </a:rPr>
                <a:t>an </a:t>
              </a:r>
              <a:r>
                <a:rPr lang="en-US" sz="1600" dirty="0">
                  <a:latin typeface="Times New Roman" panose="02020603050405020304" pitchFamily="18" charset="0"/>
                  <a:cs typeface="Times New Roman" panose="02020603050405020304" pitchFamily="18" charset="0"/>
                </a:rPr>
                <a:t>electrical field </a:t>
              </a:r>
            </a:p>
          </p:txBody>
        </p:sp>
        <p:grpSp>
          <p:nvGrpSpPr>
            <p:cNvPr id="17" name="Group 16">
              <a:extLst>
                <a:ext uri="{FF2B5EF4-FFF2-40B4-BE49-F238E27FC236}">
                  <a16:creationId xmlns:a16="http://schemas.microsoft.com/office/drawing/2014/main" id="{463E4918-EFD9-49E8-94B2-19464EE2D74F}"/>
                </a:ext>
              </a:extLst>
            </p:cNvPr>
            <p:cNvGrpSpPr>
              <a:grpSpLocks noChangeAspect="1"/>
            </p:cNvGrpSpPr>
            <p:nvPr/>
          </p:nvGrpSpPr>
          <p:grpSpPr>
            <a:xfrm>
              <a:off x="5722766" y="1934142"/>
              <a:ext cx="1620011" cy="1620011"/>
              <a:chOff x="5611431" y="3129726"/>
              <a:chExt cx="2140187" cy="2140187"/>
            </a:xfrm>
          </p:grpSpPr>
          <p:sp>
            <p:nvSpPr>
              <p:cNvPr id="79" name="Oval 78">
                <a:extLst>
                  <a:ext uri="{FF2B5EF4-FFF2-40B4-BE49-F238E27FC236}">
                    <a16:creationId xmlns:a16="http://schemas.microsoft.com/office/drawing/2014/main" id="{8E2C19B8-895D-4BE0-B1E5-4941D84E6AC8}"/>
                  </a:ext>
                </a:extLst>
              </p:cNvPr>
              <p:cNvSpPr/>
              <p:nvPr/>
            </p:nvSpPr>
            <p:spPr>
              <a:xfrm>
                <a:off x="5611431" y="3129726"/>
                <a:ext cx="2140187" cy="2140187"/>
              </a:xfrm>
              <a:prstGeom prst="ellipse">
                <a:avLst/>
              </a:prstGeom>
              <a:solidFill>
                <a:schemeClr val="bg1">
                  <a:lumMod val="6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sp>
            <p:nvSpPr>
              <p:cNvPr id="80" name="Oval 79">
                <a:extLst>
                  <a:ext uri="{FF2B5EF4-FFF2-40B4-BE49-F238E27FC236}">
                    <a16:creationId xmlns:a16="http://schemas.microsoft.com/office/drawing/2014/main" id="{4E4BB0BC-18A5-40D5-8177-A2E05271EE36}"/>
                  </a:ext>
                </a:extLst>
              </p:cNvPr>
              <p:cNvSpPr/>
              <p:nvPr/>
            </p:nvSpPr>
            <p:spPr>
              <a:xfrm>
                <a:off x="5975880" y="3468041"/>
                <a:ext cx="1411288" cy="1463559"/>
              </a:xfrm>
              <a:prstGeom prst="ellipse">
                <a:avLst/>
              </a:prstGeom>
              <a:solidFill>
                <a:srgbClr val="DCA57C"/>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grpSp>
            <p:nvGrpSpPr>
              <p:cNvPr id="81" name="Group 80">
                <a:extLst>
                  <a:ext uri="{FF2B5EF4-FFF2-40B4-BE49-F238E27FC236}">
                    <a16:creationId xmlns:a16="http://schemas.microsoft.com/office/drawing/2014/main" id="{400AAE6F-C2AF-4467-97B9-2F678CCFF825}"/>
                  </a:ext>
                </a:extLst>
              </p:cNvPr>
              <p:cNvGrpSpPr>
                <a:grpSpLocks noChangeAspect="1"/>
              </p:cNvGrpSpPr>
              <p:nvPr/>
            </p:nvGrpSpPr>
            <p:grpSpPr>
              <a:xfrm>
                <a:off x="6574896" y="3213881"/>
                <a:ext cx="216000" cy="216000"/>
                <a:chOff x="5112327" y="2175164"/>
                <a:chExt cx="212437" cy="212436"/>
              </a:xfrm>
            </p:grpSpPr>
            <p:sp>
              <p:nvSpPr>
                <p:cNvPr id="134" name="Oval 133">
                  <a:extLst>
                    <a:ext uri="{FF2B5EF4-FFF2-40B4-BE49-F238E27FC236}">
                      <a16:creationId xmlns:a16="http://schemas.microsoft.com/office/drawing/2014/main" id="{55B9FB1A-AF16-4581-B9B5-8DC06A24189D}"/>
                    </a:ext>
                  </a:extLst>
                </p:cNvPr>
                <p:cNvSpPr/>
                <p:nvPr/>
              </p:nvSpPr>
              <p:spPr>
                <a:xfrm>
                  <a:off x="5112327" y="2175164"/>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135" name="Straight Connector 134">
                  <a:extLst>
                    <a:ext uri="{FF2B5EF4-FFF2-40B4-BE49-F238E27FC236}">
                      <a16:creationId xmlns:a16="http://schemas.microsoft.com/office/drawing/2014/main" id="{A1C6948E-8D05-46C1-8B11-C75E30EE65E7}"/>
                    </a:ext>
                  </a:extLst>
                </p:cNvPr>
                <p:cNvCxnSpPr>
                  <a:cxnSpLocks/>
                </p:cNvCxnSpPr>
                <p:nvPr/>
              </p:nvCxnSpPr>
              <p:spPr>
                <a:xfrm>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546B8F43-0A2C-4797-B049-18698B5C2409}"/>
                    </a:ext>
                  </a:extLst>
                </p:cNvPr>
                <p:cNvCxnSpPr>
                  <a:cxnSpLocks/>
                </p:cNvCxnSpPr>
                <p:nvPr/>
              </p:nvCxnSpPr>
              <p:spPr>
                <a:xfrm rot="5400000">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82" name="Group 81">
                <a:extLst>
                  <a:ext uri="{FF2B5EF4-FFF2-40B4-BE49-F238E27FC236}">
                    <a16:creationId xmlns:a16="http://schemas.microsoft.com/office/drawing/2014/main" id="{BAC68796-E829-463F-88B5-09D94C4DCE7B}"/>
                  </a:ext>
                </a:extLst>
              </p:cNvPr>
              <p:cNvGrpSpPr>
                <a:grpSpLocks noChangeAspect="1"/>
              </p:cNvGrpSpPr>
              <p:nvPr/>
            </p:nvGrpSpPr>
            <p:grpSpPr>
              <a:xfrm>
                <a:off x="6579729" y="3502860"/>
                <a:ext cx="216000" cy="216000"/>
                <a:chOff x="4657942" y="1916546"/>
                <a:chExt cx="212437" cy="212436"/>
              </a:xfrm>
            </p:grpSpPr>
            <p:sp>
              <p:nvSpPr>
                <p:cNvPr id="132" name="Oval 131">
                  <a:extLst>
                    <a:ext uri="{FF2B5EF4-FFF2-40B4-BE49-F238E27FC236}">
                      <a16:creationId xmlns:a16="http://schemas.microsoft.com/office/drawing/2014/main" id="{4C5DF45E-0A2E-4FCA-9E07-AC919B01C28E}"/>
                    </a:ext>
                  </a:extLst>
                </p:cNvPr>
                <p:cNvSpPr/>
                <p:nvPr/>
              </p:nvSpPr>
              <p:spPr>
                <a:xfrm>
                  <a:off x="4657942" y="1916546"/>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133" name="Straight Connector 132">
                  <a:extLst>
                    <a:ext uri="{FF2B5EF4-FFF2-40B4-BE49-F238E27FC236}">
                      <a16:creationId xmlns:a16="http://schemas.microsoft.com/office/drawing/2014/main" id="{5CD0B818-DA9C-4B48-B4B6-B2BC86231CE1}"/>
                    </a:ext>
                  </a:extLst>
                </p:cNvPr>
                <p:cNvCxnSpPr>
                  <a:cxnSpLocks/>
                </p:cNvCxnSpPr>
                <p:nvPr/>
              </p:nvCxnSpPr>
              <p:spPr>
                <a:xfrm>
                  <a:off x="4692160" y="2022764"/>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83" name="Group 82">
                <a:extLst>
                  <a:ext uri="{FF2B5EF4-FFF2-40B4-BE49-F238E27FC236}">
                    <a16:creationId xmlns:a16="http://schemas.microsoft.com/office/drawing/2014/main" id="{54FF8A25-7D7B-4132-9939-D5AE1011E573}"/>
                  </a:ext>
                </a:extLst>
              </p:cNvPr>
              <p:cNvGrpSpPr>
                <a:grpSpLocks noChangeAspect="1"/>
              </p:cNvGrpSpPr>
              <p:nvPr/>
            </p:nvGrpSpPr>
            <p:grpSpPr>
              <a:xfrm>
                <a:off x="7140028" y="4122352"/>
                <a:ext cx="216000" cy="216000"/>
                <a:chOff x="4657942" y="1916546"/>
                <a:chExt cx="212437" cy="212436"/>
              </a:xfrm>
            </p:grpSpPr>
            <p:sp>
              <p:nvSpPr>
                <p:cNvPr id="130" name="Oval 129">
                  <a:extLst>
                    <a:ext uri="{FF2B5EF4-FFF2-40B4-BE49-F238E27FC236}">
                      <a16:creationId xmlns:a16="http://schemas.microsoft.com/office/drawing/2014/main" id="{45464BED-B547-425D-AEF9-800E35AABB9E}"/>
                    </a:ext>
                  </a:extLst>
                </p:cNvPr>
                <p:cNvSpPr/>
                <p:nvPr/>
              </p:nvSpPr>
              <p:spPr>
                <a:xfrm>
                  <a:off x="4657942" y="1916546"/>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131" name="Straight Connector 130">
                  <a:extLst>
                    <a:ext uri="{FF2B5EF4-FFF2-40B4-BE49-F238E27FC236}">
                      <a16:creationId xmlns:a16="http://schemas.microsoft.com/office/drawing/2014/main" id="{D92F4341-2989-474B-BE97-347DAB8E5754}"/>
                    </a:ext>
                  </a:extLst>
                </p:cNvPr>
                <p:cNvCxnSpPr>
                  <a:cxnSpLocks/>
                </p:cNvCxnSpPr>
                <p:nvPr/>
              </p:nvCxnSpPr>
              <p:spPr>
                <a:xfrm>
                  <a:off x="4692160" y="2022764"/>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84" name="Group 83">
                <a:extLst>
                  <a:ext uri="{FF2B5EF4-FFF2-40B4-BE49-F238E27FC236}">
                    <a16:creationId xmlns:a16="http://schemas.microsoft.com/office/drawing/2014/main" id="{0A79C439-33F8-4189-8FD1-E17F85EFAFF1}"/>
                  </a:ext>
                </a:extLst>
              </p:cNvPr>
              <p:cNvGrpSpPr>
                <a:grpSpLocks noChangeAspect="1"/>
              </p:cNvGrpSpPr>
              <p:nvPr/>
            </p:nvGrpSpPr>
            <p:grpSpPr>
              <a:xfrm>
                <a:off x="6567824" y="4684657"/>
                <a:ext cx="216000" cy="216000"/>
                <a:chOff x="4657942" y="1916546"/>
                <a:chExt cx="212437" cy="212436"/>
              </a:xfrm>
            </p:grpSpPr>
            <p:sp>
              <p:nvSpPr>
                <p:cNvPr id="128" name="Oval 127">
                  <a:extLst>
                    <a:ext uri="{FF2B5EF4-FFF2-40B4-BE49-F238E27FC236}">
                      <a16:creationId xmlns:a16="http://schemas.microsoft.com/office/drawing/2014/main" id="{CF6FD0F6-9B4A-48E5-925F-E8B62F8F4F3A}"/>
                    </a:ext>
                  </a:extLst>
                </p:cNvPr>
                <p:cNvSpPr/>
                <p:nvPr/>
              </p:nvSpPr>
              <p:spPr>
                <a:xfrm>
                  <a:off x="4657942" y="1916546"/>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129" name="Straight Connector 128">
                  <a:extLst>
                    <a:ext uri="{FF2B5EF4-FFF2-40B4-BE49-F238E27FC236}">
                      <a16:creationId xmlns:a16="http://schemas.microsoft.com/office/drawing/2014/main" id="{15280C22-AC04-474B-9DAB-6898001A760C}"/>
                    </a:ext>
                  </a:extLst>
                </p:cNvPr>
                <p:cNvCxnSpPr>
                  <a:cxnSpLocks/>
                </p:cNvCxnSpPr>
                <p:nvPr/>
              </p:nvCxnSpPr>
              <p:spPr>
                <a:xfrm>
                  <a:off x="4692160" y="2022764"/>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85" name="Group 84">
                <a:extLst>
                  <a:ext uri="{FF2B5EF4-FFF2-40B4-BE49-F238E27FC236}">
                    <a16:creationId xmlns:a16="http://schemas.microsoft.com/office/drawing/2014/main" id="{48DCD3E3-2345-4A3D-8B05-BF62DC984A51}"/>
                  </a:ext>
                </a:extLst>
              </p:cNvPr>
              <p:cNvGrpSpPr>
                <a:grpSpLocks noChangeAspect="1"/>
              </p:cNvGrpSpPr>
              <p:nvPr/>
            </p:nvGrpSpPr>
            <p:grpSpPr>
              <a:xfrm>
                <a:off x="6009244" y="4096952"/>
                <a:ext cx="216000" cy="216000"/>
                <a:chOff x="4657942" y="1916546"/>
                <a:chExt cx="212437" cy="212436"/>
              </a:xfrm>
            </p:grpSpPr>
            <p:sp>
              <p:nvSpPr>
                <p:cNvPr id="126" name="Oval 125">
                  <a:extLst>
                    <a:ext uri="{FF2B5EF4-FFF2-40B4-BE49-F238E27FC236}">
                      <a16:creationId xmlns:a16="http://schemas.microsoft.com/office/drawing/2014/main" id="{13556B89-F9FD-4F67-ADB1-0627B42514EC}"/>
                    </a:ext>
                  </a:extLst>
                </p:cNvPr>
                <p:cNvSpPr/>
                <p:nvPr/>
              </p:nvSpPr>
              <p:spPr>
                <a:xfrm>
                  <a:off x="4657942" y="1916546"/>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127" name="Straight Connector 126">
                  <a:extLst>
                    <a:ext uri="{FF2B5EF4-FFF2-40B4-BE49-F238E27FC236}">
                      <a16:creationId xmlns:a16="http://schemas.microsoft.com/office/drawing/2014/main" id="{D5123301-180E-4FA2-876A-6AA0694066AA}"/>
                    </a:ext>
                  </a:extLst>
                </p:cNvPr>
                <p:cNvCxnSpPr>
                  <a:cxnSpLocks/>
                </p:cNvCxnSpPr>
                <p:nvPr/>
              </p:nvCxnSpPr>
              <p:spPr>
                <a:xfrm>
                  <a:off x="4692160" y="2022764"/>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86" name="Group 85">
                <a:extLst>
                  <a:ext uri="{FF2B5EF4-FFF2-40B4-BE49-F238E27FC236}">
                    <a16:creationId xmlns:a16="http://schemas.microsoft.com/office/drawing/2014/main" id="{0DF84F55-5BB5-44A6-A0EA-522559D167A3}"/>
                  </a:ext>
                </a:extLst>
              </p:cNvPr>
              <p:cNvGrpSpPr>
                <a:grpSpLocks noChangeAspect="1"/>
              </p:cNvGrpSpPr>
              <p:nvPr/>
            </p:nvGrpSpPr>
            <p:grpSpPr>
              <a:xfrm>
                <a:off x="6998073" y="3714445"/>
                <a:ext cx="216000" cy="216000"/>
                <a:chOff x="4657942" y="1916546"/>
                <a:chExt cx="212437" cy="212436"/>
              </a:xfrm>
            </p:grpSpPr>
            <p:sp>
              <p:nvSpPr>
                <p:cNvPr id="124" name="Oval 123">
                  <a:extLst>
                    <a:ext uri="{FF2B5EF4-FFF2-40B4-BE49-F238E27FC236}">
                      <a16:creationId xmlns:a16="http://schemas.microsoft.com/office/drawing/2014/main" id="{82F7EAFC-F364-47D3-B455-D4926BAEEF30}"/>
                    </a:ext>
                  </a:extLst>
                </p:cNvPr>
                <p:cNvSpPr/>
                <p:nvPr/>
              </p:nvSpPr>
              <p:spPr>
                <a:xfrm>
                  <a:off x="4657942" y="1916546"/>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125" name="Straight Connector 124">
                  <a:extLst>
                    <a:ext uri="{FF2B5EF4-FFF2-40B4-BE49-F238E27FC236}">
                      <a16:creationId xmlns:a16="http://schemas.microsoft.com/office/drawing/2014/main" id="{276DB28D-E280-4778-AE07-668E2CE96A31}"/>
                    </a:ext>
                  </a:extLst>
                </p:cNvPr>
                <p:cNvCxnSpPr>
                  <a:cxnSpLocks/>
                </p:cNvCxnSpPr>
                <p:nvPr/>
              </p:nvCxnSpPr>
              <p:spPr>
                <a:xfrm>
                  <a:off x="4692160" y="2022764"/>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87" name="Group 86">
                <a:extLst>
                  <a:ext uri="{FF2B5EF4-FFF2-40B4-BE49-F238E27FC236}">
                    <a16:creationId xmlns:a16="http://schemas.microsoft.com/office/drawing/2014/main" id="{EC427B1D-38AC-4E1F-B8FB-27BA689ABD07}"/>
                  </a:ext>
                </a:extLst>
              </p:cNvPr>
              <p:cNvGrpSpPr>
                <a:grpSpLocks noChangeAspect="1"/>
              </p:cNvGrpSpPr>
              <p:nvPr/>
            </p:nvGrpSpPr>
            <p:grpSpPr>
              <a:xfrm>
                <a:off x="6964231" y="4525731"/>
                <a:ext cx="216000" cy="216000"/>
                <a:chOff x="4657942" y="1916546"/>
                <a:chExt cx="212437" cy="212436"/>
              </a:xfrm>
            </p:grpSpPr>
            <p:sp>
              <p:nvSpPr>
                <p:cNvPr id="122" name="Oval 121">
                  <a:extLst>
                    <a:ext uri="{FF2B5EF4-FFF2-40B4-BE49-F238E27FC236}">
                      <a16:creationId xmlns:a16="http://schemas.microsoft.com/office/drawing/2014/main" id="{9C1535D7-7AC4-4CEE-BCFD-A0F367A2B492}"/>
                    </a:ext>
                  </a:extLst>
                </p:cNvPr>
                <p:cNvSpPr/>
                <p:nvPr/>
              </p:nvSpPr>
              <p:spPr>
                <a:xfrm>
                  <a:off x="4657942" y="1916546"/>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123" name="Straight Connector 122">
                  <a:extLst>
                    <a:ext uri="{FF2B5EF4-FFF2-40B4-BE49-F238E27FC236}">
                      <a16:creationId xmlns:a16="http://schemas.microsoft.com/office/drawing/2014/main" id="{97ED5512-66AF-4323-81CE-758A5DB8FE1D}"/>
                    </a:ext>
                  </a:extLst>
                </p:cNvPr>
                <p:cNvCxnSpPr>
                  <a:cxnSpLocks/>
                </p:cNvCxnSpPr>
                <p:nvPr/>
              </p:nvCxnSpPr>
              <p:spPr>
                <a:xfrm>
                  <a:off x="4692160" y="2022764"/>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88" name="Group 87">
                <a:extLst>
                  <a:ext uri="{FF2B5EF4-FFF2-40B4-BE49-F238E27FC236}">
                    <a16:creationId xmlns:a16="http://schemas.microsoft.com/office/drawing/2014/main" id="{1B4EAD88-C57F-4FFC-9820-F03443EF0AB1}"/>
                  </a:ext>
                </a:extLst>
              </p:cNvPr>
              <p:cNvGrpSpPr>
                <a:grpSpLocks noChangeAspect="1"/>
              </p:cNvGrpSpPr>
              <p:nvPr/>
            </p:nvGrpSpPr>
            <p:grpSpPr>
              <a:xfrm>
                <a:off x="6169994" y="4514199"/>
                <a:ext cx="216000" cy="216000"/>
                <a:chOff x="4657942" y="1916546"/>
                <a:chExt cx="212437" cy="212436"/>
              </a:xfrm>
            </p:grpSpPr>
            <p:sp>
              <p:nvSpPr>
                <p:cNvPr id="120" name="Oval 119">
                  <a:extLst>
                    <a:ext uri="{FF2B5EF4-FFF2-40B4-BE49-F238E27FC236}">
                      <a16:creationId xmlns:a16="http://schemas.microsoft.com/office/drawing/2014/main" id="{C802D5FD-F66A-4050-9507-A2EA32632F56}"/>
                    </a:ext>
                  </a:extLst>
                </p:cNvPr>
                <p:cNvSpPr/>
                <p:nvPr/>
              </p:nvSpPr>
              <p:spPr>
                <a:xfrm>
                  <a:off x="4657942" y="1916546"/>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121" name="Straight Connector 120">
                  <a:extLst>
                    <a:ext uri="{FF2B5EF4-FFF2-40B4-BE49-F238E27FC236}">
                      <a16:creationId xmlns:a16="http://schemas.microsoft.com/office/drawing/2014/main" id="{31EEF1A5-E2B2-477B-B40A-A083A4F6B0A8}"/>
                    </a:ext>
                  </a:extLst>
                </p:cNvPr>
                <p:cNvCxnSpPr>
                  <a:cxnSpLocks/>
                </p:cNvCxnSpPr>
                <p:nvPr/>
              </p:nvCxnSpPr>
              <p:spPr>
                <a:xfrm>
                  <a:off x="4692160" y="2022764"/>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89" name="Group 88">
                <a:extLst>
                  <a:ext uri="{FF2B5EF4-FFF2-40B4-BE49-F238E27FC236}">
                    <a16:creationId xmlns:a16="http://schemas.microsoft.com/office/drawing/2014/main" id="{0603680C-EA2D-4280-95E2-28D7070F44BA}"/>
                  </a:ext>
                </a:extLst>
              </p:cNvPr>
              <p:cNvGrpSpPr>
                <a:grpSpLocks noChangeAspect="1"/>
              </p:cNvGrpSpPr>
              <p:nvPr/>
            </p:nvGrpSpPr>
            <p:grpSpPr>
              <a:xfrm>
                <a:off x="6160760" y="3716996"/>
                <a:ext cx="216000" cy="216000"/>
                <a:chOff x="4657942" y="1916546"/>
                <a:chExt cx="212437" cy="212436"/>
              </a:xfrm>
            </p:grpSpPr>
            <p:sp>
              <p:nvSpPr>
                <p:cNvPr id="118" name="Oval 117">
                  <a:extLst>
                    <a:ext uri="{FF2B5EF4-FFF2-40B4-BE49-F238E27FC236}">
                      <a16:creationId xmlns:a16="http://schemas.microsoft.com/office/drawing/2014/main" id="{EB88D67E-7C62-4E9D-927A-A21FB5B7CBE3}"/>
                    </a:ext>
                  </a:extLst>
                </p:cNvPr>
                <p:cNvSpPr/>
                <p:nvPr/>
              </p:nvSpPr>
              <p:spPr>
                <a:xfrm>
                  <a:off x="4657942" y="1916546"/>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119" name="Straight Connector 118">
                  <a:extLst>
                    <a:ext uri="{FF2B5EF4-FFF2-40B4-BE49-F238E27FC236}">
                      <a16:creationId xmlns:a16="http://schemas.microsoft.com/office/drawing/2014/main" id="{F93E0C02-B4DE-4828-A0B9-7971F92A7042}"/>
                    </a:ext>
                  </a:extLst>
                </p:cNvPr>
                <p:cNvCxnSpPr>
                  <a:cxnSpLocks/>
                </p:cNvCxnSpPr>
                <p:nvPr/>
              </p:nvCxnSpPr>
              <p:spPr>
                <a:xfrm>
                  <a:off x="4692160" y="2022764"/>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90" name="Group 89">
                <a:extLst>
                  <a:ext uri="{FF2B5EF4-FFF2-40B4-BE49-F238E27FC236}">
                    <a16:creationId xmlns:a16="http://schemas.microsoft.com/office/drawing/2014/main" id="{C9074B9C-8450-4ACE-BE36-262052209F11}"/>
                  </a:ext>
                </a:extLst>
              </p:cNvPr>
              <p:cNvGrpSpPr>
                <a:grpSpLocks noChangeAspect="1"/>
              </p:cNvGrpSpPr>
              <p:nvPr/>
            </p:nvGrpSpPr>
            <p:grpSpPr>
              <a:xfrm>
                <a:off x="6573522" y="4963309"/>
                <a:ext cx="216000" cy="216000"/>
                <a:chOff x="5112327" y="2175164"/>
                <a:chExt cx="212437" cy="212436"/>
              </a:xfrm>
            </p:grpSpPr>
            <p:sp>
              <p:nvSpPr>
                <p:cNvPr id="115" name="Oval 114">
                  <a:extLst>
                    <a:ext uri="{FF2B5EF4-FFF2-40B4-BE49-F238E27FC236}">
                      <a16:creationId xmlns:a16="http://schemas.microsoft.com/office/drawing/2014/main" id="{C3170CFE-AC3E-4D90-ACF2-E99F0695E4B8}"/>
                    </a:ext>
                  </a:extLst>
                </p:cNvPr>
                <p:cNvSpPr/>
                <p:nvPr/>
              </p:nvSpPr>
              <p:spPr>
                <a:xfrm>
                  <a:off x="5112327" y="2175164"/>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116" name="Straight Connector 115">
                  <a:extLst>
                    <a:ext uri="{FF2B5EF4-FFF2-40B4-BE49-F238E27FC236}">
                      <a16:creationId xmlns:a16="http://schemas.microsoft.com/office/drawing/2014/main" id="{F2987381-669A-4090-9452-17D3DB155E67}"/>
                    </a:ext>
                  </a:extLst>
                </p:cNvPr>
                <p:cNvCxnSpPr>
                  <a:cxnSpLocks/>
                </p:cNvCxnSpPr>
                <p:nvPr/>
              </p:nvCxnSpPr>
              <p:spPr>
                <a:xfrm>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578919F1-FEA9-4BE1-B67A-E1C0E48E7CD4}"/>
                    </a:ext>
                  </a:extLst>
                </p:cNvPr>
                <p:cNvCxnSpPr>
                  <a:cxnSpLocks/>
                </p:cNvCxnSpPr>
                <p:nvPr/>
              </p:nvCxnSpPr>
              <p:spPr>
                <a:xfrm rot="5400000">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91" name="Group 90">
                <a:extLst>
                  <a:ext uri="{FF2B5EF4-FFF2-40B4-BE49-F238E27FC236}">
                    <a16:creationId xmlns:a16="http://schemas.microsoft.com/office/drawing/2014/main" id="{68E730C6-30F1-45C2-B069-423419C37AEB}"/>
                  </a:ext>
                </a:extLst>
              </p:cNvPr>
              <p:cNvGrpSpPr>
                <a:grpSpLocks noChangeAspect="1"/>
              </p:cNvGrpSpPr>
              <p:nvPr/>
            </p:nvGrpSpPr>
            <p:grpSpPr>
              <a:xfrm>
                <a:off x="7225168" y="3549697"/>
                <a:ext cx="216000" cy="216000"/>
                <a:chOff x="5112327" y="2175164"/>
                <a:chExt cx="212437" cy="212436"/>
              </a:xfrm>
            </p:grpSpPr>
            <p:sp>
              <p:nvSpPr>
                <p:cNvPr id="112" name="Oval 111">
                  <a:extLst>
                    <a:ext uri="{FF2B5EF4-FFF2-40B4-BE49-F238E27FC236}">
                      <a16:creationId xmlns:a16="http://schemas.microsoft.com/office/drawing/2014/main" id="{6B5A9A5F-002B-4C9A-A96D-9176B4CBA942}"/>
                    </a:ext>
                  </a:extLst>
                </p:cNvPr>
                <p:cNvSpPr/>
                <p:nvPr/>
              </p:nvSpPr>
              <p:spPr>
                <a:xfrm>
                  <a:off x="5112327" y="2175164"/>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113" name="Straight Connector 112">
                  <a:extLst>
                    <a:ext uri="{FF2B5EF4-FFF2-40B4-BE49-F238E27FC236}">
                      <a16:creationId xmlns:a16="http://schemas.microsoft.com/office/drawing/2014/main" id="{2490FCD9-E478-4840-802B-54136158CCFC}"/>
                    </a:ext>
                  </a:extLst>
                </p:cNvPr>
                <p:cNvCxnSpPr>
                  <a:cxnSpLocks/>
                </p:cNvCxnSpPr>
                <p:nvPr/>
              </p:nvCxnSpPr>
              <p:spPr>
                <a:xfrm>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9DD8A503-885D-4267-8B0C-A13F0E3ABEB9}"/>
                    </a:ext>
                  </a:extLst>
                </p:cNvPr>
                <p:cNvCxnSpPr>
                  <a:cxnSpLocks/>
                </p:cNvCxnSpPr>
                <p:nvPr/>
              </p:nvCxnSpPr>
              <p:spPr>
                <a:xfrm rot="5400000">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92" name="Group 91">
                <a:extLst>
                  <a:ext uri="{FF2B5EF4-FFF2-40B4-BE49-F238E27FC236}">
                    <a16:creationId xmlns:a16="http://schemas.microsoft.com/office/drawing/2014/main" id="{46A50314-0895-4C87-A341-1A7A1E86D987}"/>
                  </a:ext>
                </a:extLst>
              </p:cNvPr>
              <p:cNvGrpSpPr>
                <a:grpSpLocks noChangeAspect="1"/>
              </p:cNvGrpSpPr>
              <p:nvPr/>
            </p:nvGrpSpPr>
            <p:grpSpPr>
              <a:xfrm>
                <a:off x="7426983" y="4120887"/>
                <a:ext cx="216000" cy="216000"/>
                <a:chOff x="5112327" y="2175164"/>
                <a:chExt cx="212437" cy="212436"/>
              </a:xfrm>
            </p:grpSpPr>
            <p:sp>
              <p:nvSpPr>
                <p:cNvPr id="109" name="Oval 108">
                  <a:extLst>
                    <a:ext uri="{FF2B5EF4-FFF2-40B4-BE49-F238E27FC236}">
                      <a16:creationId xmlns:a16="http://schemas.microsoft.com/office/drawing/2014/main" id="{2E7224E4-7220-4D01-BB19-3B3D403FE80D}"/>
                    </a:ext>
                  </a:extLst>
                </p:cNvPr>
                <p:cNvSpPr/>
                <p:nvPr/>
              </p:nvSpPr>
              <p:spPr>
                <a:xfrm>
                  <a:off x="5112327" y="2175164"/>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110" name="Straight Connector 109">
                  <a:extLst>
                    <a:ext uri="{FF2B5EF4-FFF2-40B4-BE49-F238E27FC236}">
                      <a16:creationId xmlns:a16="http://schemas.microsoft.com/office/drawing/2014/main" id="{25083B78-D448-4EDF-9E55-EEEE7D808057}"/>
                    </a:ext>
                  </a:extLst>
                </p:cNvPr>
                <p:cNvCxnSpPr>
                  <a:cxnSpLocks/>
                </p:cNvCxnSpPr>
                <p:nvPr/>
              </p:nvCxnSpPr>
              <p:spPr>
                <a:xfrm>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F99C6D1C-4325-47A9-AC00-24A835FC718D}"/>
                    </a:ext>
                  </a:extLst>
                </p:cNvPr>
                <p:cNvCxnSpPr>
                  <a:cxnSpLocks/>
                </p:cNvCxnSpPr>
                <p:nvPr/>
              </p:nvCxnSpPr>
              <p:spPr>
                <a:xfrm rot="5400000">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93" name="Group 92">
                <a:extLst>
                  <a:ext uri="{FF2B5EF4-FFF2-40B4-BE49-F238E27FC236}">
                    <a16:creationId xmlns:a16="http://schemas.microsoft.com/office/drawing/2014/main" id="{1C11B649-892B-495E-B821-4377B6721D5B}"/>
                  </a:ext>
                </a:extLst>
              </p:cNvPr>
              <p:cNvGrpSpPr>
                <a:grpSpLocks noChangeAspect="1"/>
              </p:cNvGrpSpPr>
              <p:nvPr/>
            </p:nvGrpSpPr>
            <p:grpSpPr>
              <a:xfrm>
                <a:off x="7159721" y="4731455"/>
                <a:ext cx="216000" cy="216000"/>
                <a:chOff x="5112327" y="2175164"/>
                <a:chExt cx="212437" cy="212436"/>
              </a:xfrm>
            </p:grpSpPr>
            <p:sp>
              <p:nvSpPr>
                <p:cNvPr id="106" name="Oval 105">
                  <a:extLst>
                    <a:ext uri="{FF2B5EF4-FFF2-40B4-BE49-F238E27FC236}">
                      <a16:creationId xmlns:a16="http://schemas.microsoft.com/office/drawing/2014/main" id="{142D5FDB-9AB2-46E3-8E2A-01C0F8F54789}"/>
                    </a:ext>
                  </a:extLst>
                </p:cNvPr>
                <p:cNvSpPr/>
                <p:nvPr/>
              </p:nvSpPr>
              <p:spPr>
                <a:xfrm>
                  <a:off x="5112327" y="2175164"/>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107" name="Straight Connector 106">
                  <a:extLst>
                    <a:ext uri="{FF2B5EF4-FFF2-40B4-BE49-F238E27FC236}">
                      <a16:creationId xmlns:a16="http://schemas.microsoft.com/office/drawing/2014/main" id="{E18B2500-8C2A-41C7-AE6D-5A514804A8D2}"/>
                    </a:ext>
                  </a:extLst>
                </p:cNvPr>
                <p:cNvCxnSpPr>
                  <a:cxnSpLocks/>
                </p:cNvCxnSpPr>
                <p:nvPr/>
              </p:nvCxnSpPr>
              <p:spPr>
                <a:xfrm>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72ED03A5-26F2-49A4-9FC2-30AFEF4985EB}"/>
                    </a:ext>
                  </a:extLst>
                </p:cNvPr>
                <p:cNvCxnSpPr>
                  <a:cxnSpLocks/>
                </p:cNvCxnSpPr>
                <p:nvPr/>
              </p:nvCxnSpPr>
              <p:spPr>
                <a:xfrm rot="5400000">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94" name="Group 93">
                <a:extLst>
                  <a:ext uri="{FF2B5EF4-FFF2-40B4-BE49-F238E27FC236}">
                    <a16:creationId xmlns:a16="http://schemas.microsoft.com/office/drawing/2014/main" id="{1F505CCC-C4C0-437D-82C3-AA601ECE4BB8}"/>
                  </a:ext>
                </a:extLst>
              </p:cNvPr>
              <p:cNvGrpSpPr>
                <a:grpSpLocks noChangeAspect="1"/>
              </p:cNvGrpSpPr>
              <p:nvPr/>
            </p:nvGrpSpPr>
            <p:grpSpPr>
              <a:xfrm>
                <a:off x="5952908" y="4713882"/>
                <a:ext cx="216000" cy="216000"/>
                <a:chOff x="5112327" y="2175164"/>
                <a:chExt cx="212437" cy="212436"/>
              </a:xfrm>
            </p:grpSpPr>
            <p:sp>
              <p:nvSpPr>
                <p:cNvPr id="103" name="Oval 102">
                  <a:extLst>
                    <a:ext uri="{FF2B5EF4-FFF2-40B4-BE49-F238E27FC236}">
                      <a16:creationId xmlns:a16="http://schemas.microsoft.com/office/drawing/2014/main" id="{C95AC629-354B-4D0E-8C28-D8BCF3FB07ED}"/>
                    </a:ext>
                  </a:extLst>
                </p:cNvPr>
                <p:cNvSpPr/>
                <p:nvPr/>
              </p:nvSpPr>
              <p:spPr>
                <a:xfrm>
                  <a:off x="5112327" y="2175164"/>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104" name="Straight Connector 103">
                  <a:extLst>
                    <a:ext uri="{FF2B5EF4-FFF2-40B4-BE49-F238E27FC236}">
                      <a16:creationId xmlns:a16="http://schemas.microsoft.com/office/drawing/2014/main" id="{98BB1A20-1BEA-4BFE-8760-337F23D9A232}"/>
                    </a:ext>
                  </a:extLst>
                </p:cNvPr>
                <p:cNvCxnSpPr>
                  <a:cxnSpLocks/>
                </p:cNvCxnSpPr>
                <p:nvPr/>
              </p:nvCxnSpPr>
              <p:spPr>
                <a:xfrm>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6E1B2A69-B776-4BDF-B749-BBC9E6DDEB9E}"/>
                    </a:ext>
                  </a:extLst>
                </p:cNvPr>
                <p:cNvCxnSpPr>
                  <a:cxnSpLocks/>
                </p:cNvCxnSpPr>
                <p:nvPr/>
              </p:nvCxnSpPr>
              <p:spPr>
                <a:xfrm rot="5400000">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95" name="Group 94">
                <a:extLst>
                  <a:ext uri="{FF2B5EF4-FFF2-40B4-BE49-F238E27FC236}">
                    <a16:creationId xmlns:a16="http://schemas.microsoft.com/office/drawing/2014/main" id="{47C43240-2432-4648-A09E-7826F32262FD}"/>
                  </a:ext>
                </a:extLst>
              </p:cNvPr>
              <p:cNvGrpSpPr>
                <a:grpSpLocks noChangeAspect="1"/>
              </p:cNvGrpSpPr>
              <p:nvPr/>
            </p:nvGrpSpPr>
            <p:grpSpPr>
              <a:xfrm>
                <a:off x="5731567" y="4091819"/>
                <a:ext cx="216000" cy="216000"/>
                <a:chOff x="5112327" y="2175164"/>
                <a:chExt cx="212437" cy="212436"/>
              </a:xfrm>
            </p:grpSpPr>
            <p:sp>
              <p:nvSpPr>
                <p:cNvPr id="100" name="Oval 99">
                  <a:extLst>
                    <a:ext uri="{FF2B5EF4-FFF2-40B4-BE49-F238E27FC236}">
                      <a16:creationId xmlns:a16="http://schemas.microsoft.com/office/drawing/2014/main" id="{39E1734E-35C2-4FAB-8B87-E3C3EE574A52}"/>
                    </a:ext>
                  </a:extLst>
                </p:cNvPr>
                <p:cNvSpPr/>
                <p:nvPr/>
              </p:nvSpPr>
              <p:spPr>
                <a:xfrm>
                  <a:off x="5112327" y="2175164"/>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101" name="Straight Connector 100">
                  <a:extLst>
                    <a:ext uri="{FF2B5EF4-FFF2-40B4-BE49-F238E27FC236}">
                      <a16:creationId xmlns:a16="http://schemas.microsoft.com/office/drawing/2014/main" id="{62C093F2-817C-4655-9289-E83AAFD8F857}"/>
                    </a:ext>
                  </a:extLst>
                </p:cNvPr>
                <p:cNvCxnSpPr>
                  <a:cxnSpLocks/>
                </p:cNvCxnSpPr>
                <p:nvPr/>
              </p:nvCxnSpPr>
              <p:spPr>
                <a:xfrm>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1014A133-4B9B-4330-B5B5-789CB1542157}"/>
                    </a:ext>
                  </a:extLst>
                </p:cNvPr>
                <p:cNvCxnSpPr>
                  <a:cxnSpLocks/>
                </p:cNvCxnSpPr>
                <p:nvPr/>
              </p:nvCxnSpPr>
              <p:spPr>
                <a:xfrm rot="5400000">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96" name="Group 95">
                <a:extLst>
                  <a:ext uri="{FF2B5EF4-FFF2-40B4-BE49-F238E27FC236}">
                    <a16:creationId xmlns:a16="http://schemas.microsoft.com/office/drawing/2014/main" id="{8750F2A7-6C60-4290-95B9-1EE59FBD5DCE}"/>
                  </a:ext>
                </a:extLst>
              </p:cNvPr>
              <p:cNvGrpSpPr>
                <a:grpSpLocks noChangeAspect="1"/>
              </p:cNvGrpSpPr>
              <p:nvPr/>
            </p:nvGrpSpPr>
            <p:grpSpPr>
              <a:xfrm>
                <a:off x="5929342" y="3525688"/>
                <a:ext cx="216000" cy="216000"/>
                <a:chOff x="5112327" y="2175164"/>
                <a:chExt cx="212437" cy="212436"/>
              </a:xfrm>
            </p:grpSpPr>
            <p:sp>
              <p:nvSpPr>
                <p:cNvPr id="97" name="Oval 96">
                  <a:extLst>
                    <a:ext uri="{FF2B5EF4-FFF2-40B4-BE49-F238E27FC236}">
                      <a16:creationId xmlns:a16="http://schemas.microsoft.com/office/drawing/2014/main" id="{825D141C-556A-406D-A95E-871B46EAB8B5}"/>
                    </a:ext>
                  </a:extLst>
                </p:cNvPr>
                <p:cNvSpPr/>
                <p:nvPr/>
              </p:nvSpPr>
              <p:spPr>
                <a:xfrm>
                  <a:off x="5112327" y="2175164"/>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98" name="Straight Connector 97">
                  <a:extLst>
                    <a:ext uri="{FF2B5EF4-FFF2-40B4-BE49-F238E27FC236}">
                      <a16:creationId xmlns:a16="http://schemas.microsoft.com/office/drawing/2014/main" id="{B517959C-B222-443C-BBC2-E0161BD0C002}"/>
                    </a:ext>
                  </a:extLst>
                </p:cNvPr>
                <p:cNvCxnSpPr>
                  <a:cxnSpLocks/>
                </p:cNvCxnSpPr>
                <p:nvPr/>
              </p:nvCxnSpPr>
              <p:spPr>
                <a:xfrm>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78D31422-A36D-4D8B-8008-A3C9F46EE414}"/>
                    </a:ext>
                  </a:extLst>
                </p:cNvPr>
                <p:cNvCxnSpPr>
                  <a:cxnSpLocks/>
                </p:cNvCxnSpPr>
                <p:nvPr/>
              </p:nvCxnSpPr>
              <p:spPr>
                <a:xfrm rot="5400000">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nvGrpSpPr>
            <p:cNvPr id="18" name="Group 17">
              <a:extLst>
                <a:ext uri="{FF2B5EF4-FFF2-40B4-BE49-F238E27FC236}">
                  <a16:creationId xmlns:a16="http://schemas.microsoft.com/office/drawing/2014/main" id="{A9BBE629-23EF-451E-9456-2F2A5633865C}"/>
                </a:ext>
              </a:extLst>
            </p:cNvPr>
            <p:cNvGrpSpPr>
              <a:grpSpLocks noChangeAspect="1"/>
            </p:cNvGrpSpPr>
            <p:nvPr/>
          </p:nvGrpSpPr>
          <p:grpSpPr>
            <a:xfrm>
              <a:off x="8787917" y="1934143"/>
              <a:ext cx="1620011" cy="1620011"/>
              <a:chOff x="9615412" y="3129726"/>
              <a:chExt cx="2140187" cy="2140187"/>
            </a:xfrm>
          </p:grpSpPr>
          <p:sp>
            <p:nvSpPr>
              <p:cNvPr id="21" name="Oval 20">
                <a:extLst>
                  <a:ext uri="{FF2B5EF4-FFF2-40B4-BE49-F238E27FC236}">
                    <a16:creationId xmlns:a16="http://schemas.microsoft.com/office/drawing/2014/main" id="{EEEC34B5-FAE2-44E3-A8C8-2D429CA90C98}"/>
                  </a:ext>
                </a:extLst>
              </p:cNvPr>
              <p:cNvSpPr/>
              <p:nvPr/>
            </p:nvSpPr>
            <p:spPr>
              <a:xfrm>
                <a:off x="9615412" y="3129726"/>
                <a:ext cx="2140187" cy="2140187"/>
              </a:xfrm>
              <a:prstGeom prst="ellipse">
                <a:avLst/>
              </a:prstGeom>
              <a:solidFill>
                <a:schemeClr val="bg1">
                  <a:lumMod val="6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sp>
            <p:nvSpPr>
              <p:cNvPr id="22" name="Oval 21">
                <a:extLst>
                  <a:ext uri="{FF2B5EF4-FFF2-40B4-BE49-F238E27FC236}">
                    <a16:creationId xmlns:a16="http://schemas.microsoft.com/office/drawing/2014/main" id="{59BF4C69-0EC0-4793-95B5-35851C4D59DA}"/>
                  </a:ext>
                </a:extLst>
              </p:cNvPr>
              <p:cNvSpPr/>
              <p:nvPr/>
            </p:nvSpPr>
            <p:spPr>
              <a:xfrm>
                <a:off x="9979861" y="3468041"/>
                <a:ext cx="1411288" cy="1463559"/>
              </a:xfrm>
              <a:prstGeom prst="ellipse">
                <a:avLst/>
              </a:prstGeom>
              <a:solidFill>
                <a:srgbClr val="DCA57C"/>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grpSp>
            <p:nvGrpSpPr>
              <p:cNvPr id="23" name="Group 22">
                <a:extLst>
                  <a:ext uri="{FF2B5EF4-FFF2-40B4-BE49-F238E27FC236}">
                    <a16:creationId xmlns:a16="http://schemas.microsoft.com/office/drawing/2014/main" id="{CF247320-E9C7-4C83-AA28-C6580903BD46}"/>
                  </a:ext>
                </a:extLst>
              </p:cNvPr>
              <p:cNvGrpSpPr>
                <a:grpSpLocks noChangeAspect="1"/>
              </p:cNvGrpSpPr>
              <p:nvPr/>
            </p:nvGrpSpPr>
            <p:grpSpPr>
              <a:xfrm>
                <a:off x="10860212" y="3229746"/>
                <a:ext cx="216000" cy="216000"/>
                <a:chOff x="5112327" y="2175164"/>
                <a:chExt cx="212437" cy="212436"/>
              </a:xfrm>
            </p:grpSpPr>
            <p:sp>
              <p:nvSpPr>
                <p:cNvPr id="76" name="Oval 75">
                  <a:extLst>
                    <a:ext uri="{FF2B5EF4-FFF2-40B4-BE49-F238E27FC236}">
                      <a16:creationId xmlns:a16="http://schemas.microsoft.com/office/drawing/2014/main" id="{03B995A5-5E92-4D33-B7B0-D43AE9CE0FA9}"/>
                    </a:ext>
                  </a:extLst>
                </p:cNvPr>
                <p:cNvSpPr/>
                <p:nvPr/>
              </p:nvSpPr>
              <p:spPr>
                <a:xfrm>
                  <a:off x="5112327" y="2175164"/>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77" name="Straight Connector 76">
                  <a:extLst>
                    <a:ext uri="{FF2B5EF4-FFF2-40B4-BE49-F238E27FC236}">
                      <a16:creationId xmlns:a16="http://schemas.microsoft.com/office/drawing/2014/main" id="{071DE2F8-78E1-4D75-BFFD-18C355268283}"/>
                    </a:ext>
                  </a:extLst>
                </p:cNvPr>
                <p:cNvCxnSpPr>
                  <a:cxnSpLocks/>
                </p:cNvCxnSpPr>
                <p:nvPr/>
              </p:nvCxnSpPr>
              <p:spPr>
                <a:xfrm>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361376D0-8CE7-4761-876E-21FD42D893F8}"/>
                    </a:ext>
                  </a:extLst>
                </p:cNvPr>
                <p:cNvCxnSpPr>
                  <a:cxnSpLocks/>
                </p:cNvCxnSpPr>
                <p:nvPr/>
              </p:nvCxnSpPr>
              <p:spPr>
                <a:xfrm rot="5400000">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4" name="Group 23">
                <a:extLst>
                  <a:ext uri="{FF2B5EF4-FFF2-40B4-BE49-F238E27FC236}">
                    <a16:creationId xmlns:a16="http://schemas.microsoft.com/office/drawing/2014/main" id="{E1F12506-87D8-4777-878E-CCC743CB6BA3}"/>
                  </a:ext>
                </a:extLst>
              </p:cNvPr>
              <p:cNvGrpSpPr>
                <a:grpSpLocks noChangeAspect="1"/>
              </p:cNvGrpSpPr>
              <p:nvPr/>
            </p:nvGrpSpPr>
            <p:grpSpPr>
              <a:xfrm>
                <a:off x="10583710" y="3502860"/>
                <a:ext cx="216000" cy="216000"/>
                <a:chOff x="4657942" y="1916546"/>
                <a:chExt cx="212437" cy="212436"/>
              </a:xfrm>
            </p:grpSpPr>
            <p:sp>
              <p:nvSpPr>
                <p:cNvPr id="74" name="Oval 73">
                  <a:extLst>
                    <a:ext uri="{FF2B5EF4-FFF2-40B4-BE49-F238E27FC236}">
                      <a16:creationId xmlns:a16="http://schemas.microsoft.com/office/drawing/2014/main" id="{3788F1AA-A26B-4A81-9A12-34723E871D8F}"/>
                    </a:ext>
                  </a:extLst>
                </p:cNvPr>
                <p:cNvSpPr/>
                <p:nvPr/>
              </p:nvSpPr>
              <p:spPr>
                <a:xfrm>
                  <a:off x="4657942" y="1916546"/>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75" name="Straight Connector 74">
                  <a:extLst>
                    <a:ext uri="{FF2B5EF4-FFF2-40B4-BE49-F238E27FC236}">
                      <a16:creationId xmlns:a16="http://schemas.microsoft.com/office/drawing/2014/main" id="{FA7CEB73-88E8-434A-A3D4-67A4E9F3C121}"/>
                    </a:ext>
                  </a:extLst>
                </p:cNvPr>
                <p:cNvCxnSpPr>
                  <a:cxnSpLocks/>
                </p:cNvCxnSpPr>
                <p:nvPr/>
              </p:nvCxnSpPr>
              <p:spPr>
                <a:xfrm>
                  <a:off x="4692160" y="2022764"/>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5" name="Group 24">
                <a:extLst>
                  <a:ext uri="{FF2B5EF4-FFF2-40B4-BE49-F238E27FC236}">
                    <a16:creationId xmlns:a16="http://schemas.microsoft.com/office/drawing/2014/main" id="{FCABC4B5-1465-4718-A4AD-6229217226DE}"/>
                  </a:ext>
                </a:extLst>
              </p:cNvPr>
              <p:cNvGrpSpPr>
                <a:grpSpLocks noChangeAspect="1"/>
              </p:cNvGrpSpPr>
              <p:nvPr/>
            </p:nvGrpSpPr>
            <p:grpSpPr>
              <a:xfrm>
                <a:off x="11144009" y="4122352"/>
                <a:ext cx="216000" cy="216000"/>
                <a:chOff x="4657942" y="1916546"/>
                <a:chExt cx="212437" cy="212436"/>
              </a:xfrm>
            </p:grpSpPr>
            <p:sp>
              <p:nvSpPr>
                <p:cNvPr id="72" name="Oval 71">
                  <a:extLst>
                    <a:ext uri="{FF2B5EF4-FFF2-40B4-BE49-F238E27FC236}">
                      <a16:creationId xmlns:a16="http://schemas.microsoft.com/office/drawing/2014/main" id="{93BCF6F4-946B-43F8-825F-CFCB6893110E}"/>
                    </a:ext>
                  </a:extLst>
                </p:cNvPr>
                <p:cNvSpPr/>
                <p:nvPr/>
              </p:nvSpPr>
              <p:spPr>
                <a:xfrm>
                  <a:off x="4657942" y="1916546"/>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73" name="Straight Connector 72">
                  <a:extLst>
                    <a:ext uri="{FF2B5EF4-FFF2-40B4-BE49-F238E27FC236}">
                      <a16:creationId xmlns:a16="http://schemas.microsoft.com/office/drawing/2014/main" id="{CC994FD0-7757-4FD2-973F-649D7AC136AC}"/>
                    </a:ext>
                  </a:extLst>
                </p:cNvPr>
                <p:cNvCxnSpPr>
                  <a:cxnSpLocks/>
                </p:cNvCxnSpPr>
                <p:nvPr/>
              </p:nvCxnSpPr>
              <p:spPr>
                <a:xfrm>
                  <a:off x="4692160" y="2022764"/>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6" name="Group 25">
                <a:extLst>
                  <a:ext uri="{FF2B5EF4-FFF2-40B4-BE49-F238E27FC236}">
                    <a16:creationId xmlns:a16="http://schemas.microsoft.com/office/drawing/2014/main" id="{E671EEB0-65CA-4919-BAE3-20DFC8D7B6D5}"/>
                  </a:ext>
                </a:extLst>
              </p:cNvPr>
              <p:cNvGrpSpPr>
                <a:grpSpLocks noChangeAspect="1"/>
              </p:cNvGrpSpPr>
              <p:nvPr/>
            </p:nvGrpSpPr>
            <p:grpSpPr>
              <a:xfrm>
                <a:off x="10571805" y="4684657"/>
                <a:ext cx="216000" cy="216000"/>
                <a:chOff x="4657942" y="1916546"/>
                <a:chExt cx="212437" cy="212436"/>
              </a:xfrm>
            </p:grpSpPr>
            <p:sp>
              <p:nvSpPr>
                <p:cNvPr id="70" name="Oval 69">
                  <a:extLst>
                    <a:ext uri="{FF2B5EF4-FFF2-40B4-BE49-F238E27FC236}">
                      <a16:creationId xmlns:a16="http://schemas.microsoft.com/office/drawing/2014/main" id="{98602F50-74FC-4D8B-88E8-6DB0E869BCBC}"/>
                    </a:ext>
                  </a:extLst>
                </p:cNvPr>
                <p:cNvSpPr/>
                <p:nvPr/>
              </p:nvSpPr>
              <p:spPr>
                <a:xfrm>
                  <a:off x="4657942" y="1916546"/>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71" name="Straight Connector 70">
                  <a:extLst>
                    <a:ext uri="{FF2B5EF4-FFF2-40B4-BE49-F238E27FC236}">
                      <a16:creationId xmlns:a16="http://schemas.microsoft.com/office/drawing/2014/main" id="{5779502D-7FB1-44DE-9AF8-FFE67C9480C7}"/>
                    </a:ext>
                  </a:extLst>
                </p:cNvPr>
                <p:cNvCxnSpPr>
                  <a:cxnSpLocks/>
                </p:cNvCxnSpPr>
                <p:nvPr/>
              </p:nvCxnSpPr>
              <p:spPr>
                <a:xfrm>
                  <a:off x="4692160" y="2022764"/>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7" name="Group 26">
                <a:extLst>
                  <a:ext uri="{FF2B5EF4-FFF2-40B4-BE49-F238E27FC236}">
                    <a16:creationId xmlns:a16="http://schemas.microsoft.com/office/drawing/2014/main" id="{2B77918E-5884-494D-A847-A8AE36FA33CC}"/>
                  </a:ext>
                </a:extLst>
              </p:cNvPr>
              <p:cNvGrpSpPr>
                <a:grpSpLocks noChangeAspect="1"/>
              </p:cNvGrpSpPr>
              <p:nvPr/>
            </p:nvGrpSpPr>
            <p:grpSpPr>
              <a:xfrm>
                <a:off x="10013225" y="4096952"/>
                <a:ext cx="216000" cy="216000"/>
                <a:chOff x="4657942" y="1916546"/>
                <a:chExt cx="212437" cy="212436"/>
              </a:xfrm>
            </p:grpSpPr>
            <p:sp>
              <p:nvSpPr>
                <p:cNvPr id="68" name="Oval 67">
                  <a:extLst>
                    <a:ext uri="{FF2B5EF4-FFF2-40B4-BE49-F238E27FC236}">
                      <a16:creationId xmlns:a16="http://schemas.microsoft.com/office/drawing/2014/main" id="{680688F3-A1D0-4378-BAAD-E777138C95EE}"/>
                    </a:ext>
                  </a:extLst>
                </p:cNvPr>
                <p:cNvSpPr/>
                <p:nvPr/>
              </p:nvSpPr>
              <p:spPr>
                <a:xfrm>
                  <a:off x="4657942" y="1916546"/>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69" name="Straight Connector 68">
                  <a:extLst>
                    <a:ext uri="{FF2B5EF4-FFF2-40B4-BE49-F238E27FC236}">
                      <a16:creationId xmlns:a16="http://schemas.microsoft.com/office/drawing/2014/main" id="{6235A0DE-2BE6-4AB0-938D-0B4FA65D363A}"/>
                    </a:ext>
                  </a:extLst>
                </p:cNvPr>
                <p:cNvCxnSpPr>
                  <a:cxnSpLocks/>
                </p:cNvCxnSpPr>
                <p:nvPr/>
              </p:nvCxnSpPr>
              <p:spPr>
                <a:xfrm>
                  <a:off x="4692160" y="2022764"/>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8" name="Group 27">
                <a:extLst>
                  <a:ext uri="{FF2B5EF4-FFF2-40B4-BE49-F238E27FC236}">
                    <a16:creationId xmlns:a16="http://schemas.microsoft.com/office/drawing/2014/main" id="{7D969891-546B-4C96-A3EC-85CF44885AB1}"/>
                  </a:ext>
                </a:extLst>
              </p:cNvPr>
              <p:cNvGrpSpPr>
                <a:grpSpLocks noChangeAspect="1"/>
              </p:cNvGrpSpPr>
              <p:nvPr/>
            </p:nvGrpSpPr>
            <p:grpSpPr>
              <a:xfrm>
                <a:off x="11002054" y="3714445"/>
                <a:ext cx="216000" cy="216000"/>
                <a:chOff x="4657942" y="1916546"/>
                <a:chExt cx="212437" cy="212436"/>
              </a:xfrm>
            </p:grpSpPr>
            <p:sp>
              <p:nvSpPr>
                <p:cNvPr id="66" name="Oval 65">
                  <a:extLst>
                    <a:ext uri="{FF2B5EF4-FFF2-40B4-BE49-F238E27FC236}">
                      <a16:creationId xmlns:a16="http://schemas.microsoft.com/office/drawing/2014/main" id="{55B9E4D7-EDAB-4B67-A9E4-0029374C9BD1}"/>
                    </a:ext>
                  </a:extLst>
                </p:cNvPr>
                <p:cNvSpPr/>
                <p:nvPr/>
              </p:nvSpPr>
              <p:spPr>
                <a:xfrm>
                  <a:off x="4657942" y="1916546"/>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67" name="Straight Connector 66">
                  <a:extLst>
                    <a:ext uri="{FF2B5EF4-FFF2-40B4-BE49-F238E27FC236}">
                      <a16:creationId xmlns:a16="http://schemas.microsoft.com/office/drawing/2014/main" id="{C9995500-0B17-4184-BC39-BBB448E34DFD}"/>
                    </a:ext>
                  </a:extLst>
                </p:cNvPr>
                <p:cNvCxnSpPr>
                  <a:cxnSpLocks/>
                </p:cNvCxnSpPr>
                <p:nvPr/>
              </p:nvCxnSpPr>
              <p:spPr>
                <a:xfrm>
                  <a:off x="4692160" y="2022764"/>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9" name="Group 28">
                <a:extLst>
                  <a:ext uri="{FF2B5EF4-FFF2-40B4-BE49-F238E27FC236}">
                    <a16:creationId xmlns:a16="http://schemas.microsoft.com/office/drawing/2014/main" id="{CBFD1BB6-C496-4455-B6E8-C45DD33FCEB3}"/>
                  </a:ext>
                </a:extLst>
              </p:cNvPr>
              <p:cNvGrpSpPr>
                <a:grpSpLocks noChangeAspect="1"/>
              </p:cNvGrpSpPr>
              <p:nvPr/>
            </p:nvGrpSpPr>
            <p:grpSpPr>
              <a:xfrm>
                <a:off x="10968212" y="4525731"/>
                <a:ext cx="216000" cy="216000"/>
                <a:chOff x="4657942" y="1916546"/>
                <a:chExt cx="212437" cy="212436"/>
              </a:xfrm>
            </p:grpSpPr>
            <p:sp>
              <p:nvSpPr>
                <p:cNvPr id="64" name="Oval 63">
                  <a:extLst>
                    <a:ext uri="{FF2B5EF4-FFF2-40B4-BE49-F238E27FC236}">
                      <a16:creationId xmlns:a16="http://schemas.microsoft.com/office/drawing/2014/main" id="{1F0B672B-95C6-41EC-B791-75AAA6F2307A}"/>
                    </a:ext>
                  </a:extLst>
                </p:cNvPr>
                <p:cNvSpPr/>
                <p:nvPr/>
              </p:nvSpPr>
              <p:spPr>
                <a:xfrm>
                  <a:off x="4657942" y="1916546"/>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65" name="Straight Connector 64">
                  <a:extLst>
                    <a:ext uri="{FF2B5EF4-FFF2-40B4-BE49-F238E27FC236}">
                      <a16:creationId xmlns:a16="http://schemas.microsoft.com/office/drawing/2014/main" id="{DCFE4A03-CE71-4759-872A-D049C4179BBF}"/>
                    </a:ext>
                  </a:extLst>
                </p:cNvPr>
                <p:cNvCxnSpPr>
                  <a:cxnSpLocks/>
                </p:cNvCxnSpPr>
                <p:nvPr/>
              </p:nvCxnSpPr>
              <p:spPr>
                <a:xfrm>
                  <a:off x="4692160" y="2022764"/>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30" name="Group 29">
                <a:extLst>
                  <a:ext uri="{FF2B5EF4-FFF2-40B4-BE49-F238E27FC236}">
                    <a16:creationId xmlns:a16="http://schemas.microsoft.com/office/drawing/2014/main" id="{0BC1400C-7D32-45AE-B7DD-C7313C52B49E}"/>
                  </a:ext>
                </a:extLst>
              </p:cNvPr>
              <p:cNvGrpSpPr>
                <a:grpSpLocks noChangeAspect="1"/>
              </p:cNvGrpSpPr>
              <p:nvPr/>
            </p:nvGrpSpPr>
            <p:grpSpPr>
              <a:xfrm>
                <a:off x="10173975" y="4514199"/>
                <a:ext cx="216000" cy="216000"/>
                <a:chOff x="4657942" y="1916546"/>
                <a:chExt cx="212437" cy="212436"/>
              </a:xfrm>
            </p:grpSpPr>
            <p:sp>
              <p:nvSpPr>
                <p:cNvPr id="62" name="Oval 61">
                  <a:extLst>
                    <a:ext uri="{FF2B5EF4-FFF2-40B4-BE49-F238E27FC236}">
                      <a16:creationId xmlns:a16="http://schemas.microsoft.com/office/drawing/2014/main" id="{6CEEF630-86B9-4919-873B-BB6D7AA6A4D1}"/>
                    </a:ext>
                  </a:extLst>
                </p:cNvPr>
                <p:cNvSpPr/>
                <p:nvPr/>
              </p:nvSpPr>
              <p:spPr>
                <a:xfrm>
                  <a:off x="4657942" y="1916546"/>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63" name="Straight Connector 62">
                  <a:extLst>
                    <a:ext uri="{FF2B5EF4-FFF2-40B4-BE49-F238E27FC236}">
                      <a16:creationId xmlns:a16="http://schemas.microsoft.com/office/drawing/2014/main" id="{8A3E1949-C454-471A-9C6A-918A9065AFBB}"/>
                    </a:ext>
                  </a:extLst>
                </p:cNvPr>
                <p:cNvCxnSpPr>
                  <a:cxnSpLocks/>
                </p:cNvCxnSpPr>
                <p:nvPr/>
              </p:nvCxnSpPr>
              <p:spPr>
                <a:xfrm>
                  <a:off x="4692160" y="2022764"/>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31" name="Group 30">
                <a:extLst>
                  <a:ext uri="{FF2B5EF4-FFF2-40B4-BE49-F238E27FC236}">
                    <a16:creationId xmlns:a16="http://schemas.microsoft.com/office/drawing/2014/main" id="{1970DD6B-BAC5-4FDA-B463-C8455DBD2BA0}"/>
                  </a:ext>
                </a:extLst>
              </p:cNvPr>
              <p:cNvGrpSpPr>
                <a:grpSpLocks noChangeAspect="1"/>
              </p:cNvGrpSpPr>
              <p:nvPr/>
            </p:nvGrpSpPr>
            <p:grpSpPr>
              <a:xfrm>
                <a:off x="10164741" y="3716996"/>
                <a:ext cx="216000" cy="216000"/>
                <a:chOff x="4657942" y="1916546"/>
                <a:chExt cx="212437" cy="212436"/>
              </a:xfrm>
            </p:grpSpPr>
            <p:sp>
              <p:nvSpPr>
                <p:cNvPr id="60" name="Oval 59">
                  <a:extLst>
                    <a:ext uri="{FF2B5EF4-FFF2-40B4-BE49-F238E27FC236}">
                      <a16:creationId xmlns:a16="http://schemas.microsoft.com/office/drawing/2014/main" id="{E79373D9-E319-4BD4-854E-798BB0C2132E}"/>
                    </a:ext>
                  </a:extLst>
                </p:cNvPr>
                <p:cNvSpPr/>
                <p:nvPr/>
              </p:nvSpPr>
              <p:spPr>
                <a:xfrm>
                  <a:off x="4657942" y="1916546"/>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61" name="Straight Connector 60">
                  <a:extLst>
                    <a:ext uri="{FF2B5EF4-FFF2-40B4-BE49-F238E27FC236}">
                      <a16:creationId xmlns:a16="http://schemas.microsoft.com/office/drawing/2014/main" id="{477EA870-EBF3-4B8F-83C3-68623F517687}"/>
                    </a:ext>
                  </a:extLst>
                </p:cNvPr>
                <p:cNvCxnSpPr>
                  <a:cxnSpLocks/>
                </p:cNvCxnSpPr>
                <p:nvPr/>
              </p:nvCxnSpPr>
              <p:spPr>
                <a:xfrm>
                  <a:off x="4692160" y="2022764"/>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32" name="Group 31">
                <a:extLst>
                  <a:ext uri="{FF2B5EF4-FFF2-40B4-BE49-F238E27FC236}">
                    <a16:creationId xmlns:a16="http://schemas.microsoft.com/office/drawing/2014/main" id="{93FA7479-17FB-4DCD-AFE6-C527FDD8C4F5}"/>
                  </a:ext>
                </a:extLst>
              </p:cNvPr>
              <p:cNvGrpSpPr>
                <a:grpSpLocks noChangeAspect="1"/>
              </p:cNvGrpSpPr>
              <p:nvPr/>
            </p:nvGrpSpPr>
            <p:grpSpPr>
              <a:xfrm>
                <a:off x="11187012" y="4695670"/>
                <a:ext cx="216000" cy="216000"/>
                <a:chOff x="5112327" y="2175164"/>
                <a:chExt cx="212437" cy="212436"/>
              </a:xfrm>
            </p:grpSpPr>
            <p:sp>
              <p:nvSpPr>
                <p:cNvPr id="57" name="Oval 56">
                  <a:extLst>
                    <a:ext uri="{FF2B5EF4-FFF2-40B4-BE49-F238E27FC236}">
                      <a16:creationId xmlns:a16="http://schemas.microsoft.com/office/drawing/2014/main" id="{F605C0F2-C187-4AC7-B52B-4C80293CA226}"/>
                    </a:ext>
                  </a:extLst>
                </p:cNvPr>
                <p:cNvSpPr/>
                <p:nvPr/>
              </p:nvSpPr>
              <p:spPr>
                <a:xfrm>
                  <a:off x="5112327" y="2175164"/>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58" name="Straight Connector 57">
                  <a:extLst>
                    <a:ext uri="{FF2B5EF4-FFF2-40B4-BE49-F238E27FC236}">
                      <a16:creationId xmlns:a16="http://schemas.microsoft.com/office/drawing/2014/main" id="{73300CD9-C27A-4EA9-8561-B99516737385}"/>
                    </a:ext>
                  </a:extLst>
                </p:cNvPr>
                <p:cNvCxnSpPr>
                  <a:cxnSpLocks/>
                </p:cNvCxnSpPr>
                <p:nvPr/>
              </p:nvCxnSpPr>
              <p:spPr>
                <a:xfrm>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641F7BA4-81FF-428E-8895-D05A8FD369E6}"/>
                    </a:ext>
                  </a:extLst>
                </p:cNvPr>
                <p:cNvCxnSpPr>
                  <a:cxnSpLocks/>
                </p:cNvCxnSpPr>
                <p:nvPr/>
              </p:nvCxnSpPr>
              <p:spPr>
                <a:xfrm rot="5400000">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33" name="Group 32">
                <a:extLst>
                  <a:ext uri="{FF2B5EF4-FFF2-40B4-BE49-F238E27FC236}">
                    <a16:creationId xmlns:a16="http://schemas.microsoft.com/office/drawing/2014/main" id="{D1F4CF0D-1376-4433-9280-34438F45F8BC}"/>
                  </a:ext>
                </a:extLst>
              </p:cNvPr>
              <p:cNvGrpSpPr>
                <a:grpSpLocks noChangeAspect="1"/>
              </p:cNvGrpSpPr>
              <p:nvPr/>
            </p:nvGrpSpPr>
            <p:grpSpPr>
              <a:xfrm>
                <a:off x="11261697" y="3555461"/>
                <a:ext cx="216000" cy="216000"/>
                <a:chOff x="5112327" y="2175164"/>
                <a:chExt cx="212437" cy="212436"/>
              </a:xfrm>
            </p:grpSpPr>
            <p:sp>
              <p:nvSpPr>
                <p:cNvPr id="54" name="Oval 53">
                  <a:extLst>
                    <a:ext uri="{FF2B5EF4-FFF2-40B4-BE49-F238E27FC236}">
                      <a16:creationId xmlns:a16="http://schemas.microsoft.com/office/drawing/2014/main" id="{4DEAE421-6717-4011-82DB-34437C028B2B}"/>
                    </a:ext>
                  </a:extLst>
                </p:cNvPr>
                <p:cNvSpPr/>
                <p:nvPr/>
              </p:nvSpPr>
              <p:spPr>
                <a:xfrm>
                  <a:off x="5112327" y="2175164"/>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55" name="Straight Connector 54">
                  <a:extLst>
                    <a:ext uri="{FF2B5EF4-FFF2-40B4-BE49-F238E27FC236}">
                      <a16:creationId xmlns:a16="http://schemas.microsoft.com/office/drawing/2014/main" id="{B1074604-8F41-4D01-9D46-A0860F2B03FA}"/>
                    </a:ext>
                  </a:extLst>
                </p:cNvPr>
                <p:cNvCxnSpPr>
                  <a:cxnSpLocks/>
                </p:cNvCxnSpPr>
                <p:nvPr/>
              </p:nvCxnSpPr>
              <p:spPr>
                <a:xfrm>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0D5CF4AD-05D1-4869-9E60-4BF9DAF3DF86}"/>
                    </a:ext>
                  </a:extLst>
                </p:cNvPr>
                <p:cNvCxnSpPr>
                  <a:cxnSpLocks/>
                </p:cNvCxnSpPr>
                <p:nvPr/>
              </p:nvCxnSpPr>
              <p:spPr>
                <a:xfrm rot="5400000">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34" name="Group 33">
                <a:extLst>
                  <a:ext uri="{FF2B5EF4-FFF2-40B4-BE49-F238E27FC236}">
                    <a16:creationId xmlns:a16="http://schemas.microsoft.com/office/drawing/2014/main" id="{4186DAA6-9686-42D3-A75C-E097C75E277A}"/>
                  </a:ext>
                </a:extLst>
              </p:cNvPr>
              <p:cNvGrpSpPr>
                <a:grpSpLocks noChangeAspect="1"/>
              </p:cNvGrpSpPr>
              <p:nvPr/>
            </p:nvGrpSpPr>
            <p:grpSpPr>
              <a:xfrm>
                <a:off x="11424513" y="3999430"/>
                <a:ext cx="216000" cy="216000"/>
                <a:chOff x="5112327" y="2175164"/>
                <a:chExt cx="212437" cy="212436"/>
              </a:xfrm>
            </p:grpSpPr>
            <p:sp>
              <p:nvSpPr>
                <p:cNvPr id="51" name="Oval 50">
                  <a:extLst>
                    <a:ext uri="{FF2B5EF4-FFF2-40B4-BE49-F238E27FC236}">
                      <a16:creationId xmlns:a16="http://schemas.microsoft.com/office/drawing/2014/main" id="{9892C16C-540D-45D5-8DBA-667D76B49704}"/>
                    </a:ext>
                  </a:extLst>
                </p:cNvPr>
                <p:cNvSpPr/>
                <p:nvPr/>
              </p:nvSpPr>
              <p:spPr>
                <a:xfrm>
                  <a:off x="5112327" y="2175164"/>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52" name="Straight Connector 51">
                  <a:extLst>
                    <a:ext uri="{FF2B5EF4-FFF2-40B4-BE49-F238E27FC236}">
                      <a16:creationId xmlns:a16="http://schemas.microsoft.com/office/drawing/2014/main" id="{4596BBA7-68C7-4247-8A0C-CAC49E59FE73}"/>
                    </a:ext>
                  </a:extLst>
                </p:cNvPr>
                <p:cNvCxnSpPr>
                  <a:cxnSpLocks/>
                </p:cNvCxnSpPr>
                <p:nvPr/>
              </p:nvCxnSpPr>
              <p:spPr>
                <a:xfrm>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B0E10F38-235A-41C3-9217-FC60BD4020F7}"/>
                    </a:ext>
                  </a:extLst>
                </p:cNvPr>
                <p:cNvCxnSpPr>
                  <a:cxnSpLocks/>
                </p:cNvCxnSpPr>
                <p:nvPr/>
              </p:nvCxnSpPr>
              <p:spPr>
                <a:xfrm rot="5400000">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35" name="Group 34">
                <a:extLst>
                  <a:ext uri="{FF2B5EF4-FFF2-40B4-BE49-F238E27FC236}">
                    <a16:creationId xmlns:a16="http://schemas.microsoft.com/office/drawing/2014/main" id="{32C886BD-162A-4B52-9954-BBE937DD473E}"/>
                  </a:ext>
                </a:extLst>
              </p:cNvPr>
              <p:cNvGrpSpPr>
                <a:grpSpLocks noChangeAspect="1"/>
              </p:cNvGrpSpPr>
              <p:nvPr/>
            </p:nvGrpSpPr>
            <p:grpSpPr>
              <a:xfrm>
                <a:off x="11409161" y="4298199"/>
                <a:ext cx="216000" cy="216000"/>
                <a:chOff x="5112327" y="2175164"/>
                <a:chExt cx="212437" cy="212436"/>
              </a:xfrm>
            </p:grpSpPr>
            <p:sp>
              <p:nvSpPr>
                <p:cNvPr id="48" name="Oval 47">
                  <a:extLst>
                    <a:ext uri="{FF2B5EF4-FFF2-40B4-BE49-F238E27FC236}">
                      <a16:creationId xmlns:a16="http://schemas.microsoft.com/office/drawing/2014/main" id="{73044CB0-62DB-4899-BAED-E79E7083C8A9}"/>
                    </a:ext>
                  </a:extLst>
                </p:cNvPr>
                <p:cNvSpPr/>
                <p:nvPr/>
              </p:nvSpPr>
              <p:spPr>
                <a:xfrm>
                  <a:off x="5112327" y="2175164"/>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49" name="Straight Connector 48">
                  <a:extLst>
                    <a:ext uri="{FF2B5EF4-FFF2-40B4-BE49-F238E27FC236}">
                      <a16:creationId xmlns:a16="http://schemas.microsoft.com/office/drawing/2014/main" id="{A74B9459-50B8-41A8-ADC7-88EDD2FCB38E}"/>
                    </a:ext>
                  </a:extLst>
                </p:cNvPr>
                <p:cNvCxnSpPr>
                  <a:cxnSpLocks/>
                </p:cNvCxnSpPr>
                <p:nvPr/>
              </p:nvCxnSpPr>
              <p:spPr>
                <a:xfrm>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27F0C9F6-915C-4AE3-B6DF-AD83DDAC6D05}"/>
                    </a:ext>
                  </a:extLst>
                </p:cNvPr>
                <p:cNvCxnSpPr>
                  <a:cxnSpLocks/>
                </p:cNvCxnSpPr>
                <p:nvPr/>
              </p:nvCxnSpPr>
              <p:spPr>
                <a:xfrm rot="5400000">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36" name="Group 35">
                <a:extLst>
                  <a:ext uri="{FF2B5EF4-FFF2-40B4-BE49-F238E27FC236}">
                    <a16:creationId xmlns:a16="http://schemas.microsoft.com/office/drawing/2014/main" id="{D9593F67-E4C3-41FC-88E2-76E5C14D17C1}"/>
                  </a:ext>
                </a:extLst>
              </p:cNvPr>
              <p:cNvGrpSpPr>
                <a:grpSpLocks noChangeAspect="1"/>
              </p:cNvGrpSpPr>
              <p:nvPr/>
            </p:nvGrpSpPr>
            <p:grpSpPr>
              <a:xfrm>
                <a:off x="10762825" y="4944193"/>
                <a:ext cx="216000" cy="216000"/>
                <a:chOff x="5112327" y="2175164"/>
                <a:chExt cx="212437" cy="212436"/>
              </a:xfrm>
            </p:grpSpPr>
            <p:sp>
              <p:nvSpPr>
                <p:cNvPr id="45" name="Oval 44">
                  <a:extLst>
                    <a:ext uri="{FF2B5EF4-FFF2-40B4-BE49-F238E27FC236}">
                      <a16:creationId xmlns:a16="http://schemas.microsoft.com/office/drawing/2014/main" id="{B8793CC6-8B2F-4FEC-BBC1-B047694D9EA4}"/>
                    </a:ext>
                  </a:extLst>
                </p:cNvPr>
                <p:cNvSpPr/>
                <p:nvPr/>
              </p:nvSpPr>
              <p:spPr>
                <a:xfrm>
                  <a:off x="5112327" y="2175164"/>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46" name="Straight Connector 45">
                  <a:extLst>
                    <a:ext uri="{FF2B5EF4-FFF2-40B4-BE49-F238E27FC236}">
                      <a16:creationId xmlns:a16="http://schemas.microsoft.com/office/drawing/2014/main" id="{D49DB628-CE3D-440F-9B30-1898533AB835}"/>
                    </a:ext>
                  </a:extLst>
                </p:cNvPr>
                <p:cNvCxnSpPr>
                  <a:cxnSpLocks/>
                </p:cNvCxnSpPr>
                <p:nvPr/>
              </p:nvCxnSpPr>
              <p:spPr>
                <a:xfrm>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D3CE8537-8AC4-47FF-9B8D-529EA4F9C9B5}"/>
                    </a:ext>
                  </a:extLst>
                </p:cNvPr>
                <p:cNvCxnSpPr>
                  <a:cxnSpLocks/>
                </p:cNvCxnSpPr>
                <p:nvPr/>
              </p:nvCxnSpPr>
              <p:spPr>
                <a:xfrm rot="5400000">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37" name="Group 36">
                <a:extLst>
                  <a:ext uri="{FF2B5EF4-FFF2-40B4-BE49-F238E27FC236}">
                    <a16:creationId xmlns:a16="http://schemas.microsoft.com/office/drawing/2014/main" id="{33F5B9F7-F936-4CBD-AA58-BD57708E0EA3}"/>
                  </a:ext>
                </a:extLst>
              </p:cNvPr>
              <p:cNvGrpSpPr>
                <a:grpSpLocks noChangeAspect="1"/>
              </p:cNvGrpSpPr>
              <p:nvPr/>
            </p:nvGrpSpPr>
            <p:grpSpPr>
              <a:xfrm>
                <a:off x="10099355" y="4822142"/>
                <a:ext cx="216000" cy="216000"/>
                <a:chOff x="5112327" y="2175164"/>
                <a:chExt cx="212437" cy="212436"/>
              </a:xfrm>
            </p:grpSpPr>
            <p:sp>
              <p:nvSpPr>
                <p:cNvPr id="42" name="Oval 41">
                  <a:extLst>
                    <a:ext uri="{FF2B5EF4-FFF2-40B4-BE49-F238E27FC236}">
                      <a16:creationId xmlns:a16="http://schemas.microsoft.com/office/drawing/2014/main" id="{5ABC1585-E295-49AC-B26C-133B7804701D}"/>
                    </a:ext>
                  </a:extLst>
                </p:cNvPr>
                <p:cNvSpPr/>
                <p:nvPr/>
              </p:nvSpPr>
              <p:spPr>
                <a:xfrm>
                  <a:off x="5112327" y="2175164"/>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43" name="Straight Connector 42">
                  <a:extLst>
                    <a:ext uri="{FF2B5EF4-FFF2-40B4-BE49-F238E27FC236}">
                      <a16:creationId xmlns:a16="http://schemas.microsoft.com/office/drawing/2014/main" id="{FB4C2C06-9EFB-4DB4-8230-E931E7F66C6F}"/>
                    </a:ext>
                  </a:extLst>
                </p:cNvPr>
                <p:cNvCxnSpPr>
                  <a:cxnSpLocks/>
                </p:cNvCxnSpPr>
                <p:nvPr/>
              </p:nvCxnSpPr>
              <p:spPr>
                <a:xfrm>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55254CC9-11F7-4211-BB22-0B81FE4F505F}"/>
                    </a:ext>
                  </a:extLst>
                </p:cNvPr>
                <p:cNvCxnSpPr>
                  <a:cxnSpLocks/>
                </p:cNvCxnSpPr>
                <p:nvPr/>
              </p:nvCxnSpPr>
              <p:spPr>
                <a:xfrm rot="5400000">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38" name="Group 37">
                <a:extLst>
                  <a:ext uri="{FF2B5EF4-FFF2-40B4-BE49-F238E27FC236}">
                    <a16:creationId xmlns:a16="http://schemas.microsoft.com/office/drawing/2014/main" id="{1CDC94F3-6AF8-4671-B84A-85C3EA6414D8}"/>
                  </a:ext>
                </a:extLst>
              </p:cNvPr>
              <p:cNvGrpSpPr>
                <a:grpSpLocks noChangeAspect="1"/>
              </p:cNvGrpSpPr>
              <p:nvPr/>
            </p:nvGrpSpPr>
            <p:grpSpPr>
              <a:xfrm>
                <a:off x="10139182" y="3328264"/>
                <a:ext cx="216000" cy="216000"/>
                <a:chOff x="5112327" y="2175164"/>
                <a:chExt cx="212437" cy="212436"/>
              </a:xfrm>
            </p:grpSpPr>
            <p:sp>
              <p:nvSpPr>
                <p:cNvPr id="39" name="Oval 38">
                  <a:extLst>
                    <a:ext uri="{FF2B5EF4-FFF2-40B4-BE49-F238E27FC236}">
                      <a16:creationId xmlns:a16="http://schemas.microsoft.com/office/drawing/2014/main" id="{0D8656B2-6A3A-4694-8E8B-BCDFD5A20D69}"/>
                    </a:ext>
                  </a:extLst>
                </p:cNvPr>
                <p:cNvSpPr/>
                <p:nvPr/>
              </p:nvSpPr>
              <p:spPr>
                <a:xfrm>
                  <a:off x="5112327" y="2175164"/>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40" name="Straight Connector 39">
                  <a:extLst>
                    <a:ext uri="{FF2B5EF4-FFF2-40B4-BE49-F238E27FC236}">
                      <a16:creationId xmlns:a16="http://schemas.microsoft.com/office/drawing/2014/main" id="{B079E587-6C38-4DD7-BD7D-FAC1ACB0593A}"/>
                    </a:ext>
                  </a:extLst>
                </p:cNvPr>
                <p:cNvCxnSpPr>
                  <a:cxnSpLocks/>
                </p:cNvCxnSpPr>
                <p:nvPr/>
              </p:nvCxnSpPr>
              <p:spPr>
                <a:xfrm>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3FABC745-4842-418C-BF38-CD5F76C0D87B}"/>
                    </a:ext>
                  </a:extLst>
                </p:cNvPr>
                <p:cNvCxnSpPr>
                  <a:cxnSpLocks/>
                </p:cNvCxnSpPr>
                <p:nvPr/>
              </p:nvCxnSpPr>
              <p:spPr>
                <a:xfrm rot="5400000">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p:nvSpPr>
            <p:cNvPr id="19" name="Arrow: Right 18">
              <a:extLst>
                <a:ext uri="{FF2B5EF4-FFF2-40B4-BE49-F238E27FC236}">
                  <a16:creationId xmlns:a16="http://schemas.microsoft.com/office/drawing/2014/main" id="{D6F163FF-D500-4B43-8707-52AF3E27020E}"/>
                </a:ext>
              </a:extLst>
            </p:cNvPr>
            <p:cNvSpPr>
              <a:spLocks noChangeAspect="1"/>
            </p:cNvSpPr>
            <p:nvPr/>
          </p:nvSpPr>
          <p:spPr>
            <a:xfrm>
              <a:off x="7435042" y="2590319"/>
              <a:ext cx="1188893" cy="307656"/>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sp>
          <p:nvSpPr>
            <p:cNvPr id="20" name="TextBox 566">
              <a:extLst>
                <a:ext uri="{FF2B5EF4-FFF2-40B4-BE49-F238E27FC236}">
                  <a16:creationId xmlns:a16="http://schemas.microsoft.com/office/drawing/2014/main" id="{0CCA9CA6-1962-42DF-9B39-09EB492B663A}"/>
                </a:ext>
              </a:extLst>
            </p:cNvPr>
            <p:cNvSpPr txBox="1">
              <a:spLocks noChangeAspect="1"/>
            </p:cNvSpPr>
            <p:nvPr/>
          </p:nvSpPr>
          <p:spPr>
            <a:xfrm>
              <a:off x="8290907" y="1648529"/>
              <a:ext cx="2749957" cy="322452"/>
            </a:xfrm>
            <a:prstGeom prst="rect">
              <a:avLst/>
            </a:prstGeom>
            <a:noFill/>
          </p:spPr>
          <p:txBody>
            <a:bodyPr wrap="square" lIns="0" tIns="0" rIns="0" bIns="0"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dirty="0">
                  <a:latin typeface="Times New Roman" panose="02020603050405020304" pitchFamily="18" charset="0"/>
                  <a:cs typeface="Times New Roman" panose="02020603050405020304" pitchFamily="18" charset="0"/>
                </a:rPr>
                <a:t>Charges redistribution </a:t>
              </a:r>
            </a:p>
          </p:txBody>
        </p:sp>
        <mc:AlternateContent xmlns:mc="http://schemas.openxmlformats.org/markup-compatibility/2006" xmlns:a14="http://schemas.microsoft.com/office/drawing/2010/main">
          <mc:Choice Requires="a14">
            <p:sp>
              <p:nvSpPr>
                <p:cNvPr id="2" name="矩形 1">
                  <a:extLst>
                    <a:ext uri="{FF2B5EF4-FFF2-40B4-BE49-F238E27FC236}">
                      <a16:creationId xmlns:a16="http://schemas.microsoft.com/office/drawing/2014/main" id="{98C0351D-A7C9-4E3D-B0F5-03EC3923932A}"/>
                    </a:ext>
                  </a:extLst>
                </p:cNvPr>
                <p:cNvSpPr/>
                <p:nvPr/>
              </p:nvSpPr>
              <p:spPr>
                <a:xfrm>
                  <a:off x="8509511" y="3735273"/>
                  <a:ext cx="4408072" cy="429936"/>
                </a:xfrm>
                <a:prstGeom prst="rect">
                  <a:avLst/>
                </a:prstGeom>
              </p:spPr>
              <p:txBody>
                <a:bodyPr wrap="square">
                  <a:spAutoFit/>
                </a:bodyPr>
                <a:lstStyle/>
                <a:p>
                  <a:pPr algn="ctr"/>
                  <a:r>
                    <a:rPr lang="en-US" dirty="0">
                      <a:latin typeface="Times New Roman" panose="02020603050405020304" pitchFamily="18" charset="0"/>
                      <a:cs typeface="Times New Roman" panose="02020603050405020304" pitchFamily="18" charset="0"/>
                    </a:rPr>
                    <a:t>Change of the </a:t>
                  </a:r>
                  <a14:m>
                    <m:oMath xmlns:m="http://schemas.openxmlformats.org/officeDocument/2006/math">
                      <m:d>
                        <m:dPr>
                          <m:begChr m:val="|"/>
                          <m:endChr m:val="|"/>
                          <m:ctrlPr>
                            <a:rPr lang="en-US" altLang="zh-CN" i="1">
                              <a:solidFill>
                                <a:srgbClr val="FF0000"/>
                              </a:solidFill>
                              <a:latin typeface="Cambria Math" panose="02040503050406030204" pitchFamily="18" charset="0"/>
                            </a:rPr>
                          </m:ctrlPr>
                        </m:dPr>
                        <m:e>
                          <m:r>
                            <a:rPr lang="en-US" altLang="zh-CN" i="1">
                              <a:solidFill>
                                <a:srgbClr val="FF0000"/>
                              </a:solidFill>
                              <a:latin typeface="Cambria Math" panose="02040503050406030204" pitchFamily="18" charset="0"/>
                            </a:rPr>
                            <m:t>𝑍</m:t>
                          </m:r>
                        </m:e>
                      </m:d>
                      <m:r>
                        <a:rPr lang="en-US" altLang="zh-CN" i="1">
                          <a:solidFill>
                            <a:srgbClr val="FF0000"/>
                          </a:solidFill>
                          <a:latin typeface="Cambria Math" panose="02040503050406030204" pitchFamily="18" charset="0"/>
                        </a:rPr>
                        <m:t> </m:t>
                      </m:r>
                    </m:oMath>
                  </a14:m>
                  <a:r>
                    <a:rPr lang="en-US" dirty="0">
                      <a:latin typeface="Times New Roman" panose="02020603050405020304" pitchFamily="18" charset="0"/>
                      <a:cs typeface="Times New Roman" panose="02020603050405020304" pitchFamily="18" charset="0"/>
                    </a:rPr>
                    <a:t>and phase shift </a:t>
                  </a:r>
                  <a14:m>
                    <m:oMath xmlns:m="http://schemas.openxmlformats.org/officeDocument/2006/math">
                      <m:r>
                        <a:rPr lang="zh-CN" altLang="en-US" i="1">
                          <a:solidFill>
                            <a:srgbClr val="FF0000"/>
                          </a:solidFill>
                          <a:latin typeface="Cambria Math" panose="02040503050406030204" pitchFamily="18" charset="0"/>
                        </a:rPr>
                        <m:t>𝜑</m:t>
                      </m:r>
                    </m:oMath>
                  </a14:m>
                  <a:endParaRPr lang="en-US" dirty="0">
                    <a:latin typeface="Times New Roman" panose="02020603050405020304" pitchFamily="18" charset="0"/>
                    <a:cs typeface="Times New Roman" panose="02020603050405020304" pitchFamily="18" charset="0"/>
                  </a:endParaRPr>
                </a:p>
              </p:txBody>
            </p:sp>
          </mc:Choice>
          <mc:Fallback xmlns="">
            <p:sp>
              <p:nvSpPr>
                <p:cNvPr id="2" name="矩形 1">
                  <a:extLst>
                    <a:ext uri="{FF2B5EF4-FFF2-40B4-BE49-F238E27FC236}">
                      <a16:creationId xmlns:a16="http://schemas.microsoft.com/office/drawing/2014/main" id="{98C0351D-A7C9-4E3D-B0F5-03EC3923932A}"/>
                    </a:ext>
                  </a:extLst>
                </p:cNvPr>
                <p:cNvSpPr>
                  <a:spLocks noRot="1" noChangeAspect="1" noMove="1" noResize="1" noEditPoints="1" noAdjustHandles="1" noChangeArrowheads="1" noChangeShapeType="1" noTextEdit="1"/>
                </p:cNvSpPr>
                <p:nvPr/>
              </p:nvSpPr>
              <p:spPr>
                <a:xfrm>
                  <a:off x="8509511" y="3735273"/>
                  <a:ext cx="4408072" cy="429936"/>
                </a:xfrm>
                <a:prstGeom prst="rect">
                  <a:avLst/>
                </a:prstGeom>
                <a:blipFill>
                  <a:blip r:embed="rId8"/>
                  <a:stretch>
                    <a:fillRect t="-8197" b="-24590"/>
                  </a:stretch>
                </a:blipFill>
              </p:spPr>
              <p:txBody>
                <a:bodyPr/>
                <a:lstStyle/>
                <a:p>
                  <a:r>
                    <a:rPr lang="zh-CN" altLang="en-US">
                      <a:noFill/>
                    </a:rPr>
                    <a:t> </a:t>
                  </a:r>
                </a:p>
              </p:txBody>
            </p:sp>
          </mc:Fallback>
        </mc:AlternateContent>
        <p:sp>
          <p:nvSpPr>
            <p:cNvPr id="3" name="矩形 2">
              <a:extLst>
                <a:ext uri="{FF2B5EF4-FFF2-40B4-BE49-F238E27FC236}">
                  <a16:creationId xmlns:a16="http://schemas.microsoft.com/office/drawing/2014/main" id="{03296A90-FF23-4676-AC5E-79E92D8C3B69}"/>
                </a:ext>
              </a:extLst>
            </p:cNvPr>
            <p:cNvSpPr/>
            <p:nvPr/>
          </p:nvSpPr>
          <p:spPr>
            <a:xfrm>
              <a:off x="11365803" y="3008228"/>
              <a:ext cx="748923" cy="369332"/>
            </a:xfrm>
            <a:prstGeom prst="rect">
              <a:avLst/>
            </a:prstGeom>
          </p:spPr>
          <p:txBody>
            <a:bodyPr wrap="none">
              <a:spAutoFit/>
            </a:bodyPr>
            <a:lstStyle/>
            <a:p>
              <a:r>
                <a:rPr lang="en-US" dirty="0">
                  <a:latin typeface="Times New Roman" panose="02020603050405020304" pitchFamily="18" charset="0"/>
                  <a:cs typeface="Times New Roman" panose="02020603050405020304" pitchFamily="18" charset="0"/>
                </a:rPr>
                <a:t>Cause</a:t>
              </a:r>
              <a:endParaRPr lang="en-US" dirty="0"/>
            </a:p>
          </p:txBody>
        </p:sp>
        <p:pic>
          <p:nvPicPr>
            <p:cNvPr id="151" name="Picture 25">
              <a:extLst>
                <a:ext uri="{FF2B5EF4-FFF2-40B4-BE49-F238E27FC236}">
                  <a16:creationId xmlns:a16="http://schemas.microsoft.com/office/drawing/2014/main" id="{D15C4B2D-7CA3-4588-B4D8-CCA10F98D074}"/>
                </a:ext>
              </a:extLst>
            </p:cNvPr>
            <p:cNvPicPr>
              <a:picLocks noChangeAspect="1"/>
            </p:cNvPicPr>
            <p:nvPr/>
          </p:nvPicPr>
          <p:blipFill rotWithShape="1">
            <a:blip r:embed="rId9">
              <a:extLst>
                <a:ext uri="{28A0092B-C50C-407E-A947-70E740481C1C}">
                  <a14:useLocalDpi xmlns:a14="http://schemas.microsoft.com/office/drawing/2010/main" val="0"/>
                </a:ext>
              </a:extLst>
            </a:blip>
            <a:srcRect l="58436" t="14454" r="9955" b="49836"/>
            <a:stretch/>
          </p:blipFill>
          <p:spPr>
            <a:xfrm>
              <a:off x="8662901" y="4124906"/>
              <a:ext cx="3263153" cy="1703478"/>
            </a:xfrm>
            <a:prstGeom prst="rect">
              <a:avLst/>
            </a:prstGeom>
          </p:spPr>
        </p:pic>
        <p:sp>
          <p:nvSpPr>
            <p:cNvPr id="5" name="箭头: 直角上 4">
              <a:extLst>
                <a:ext uri="{FF2B5EF4-FFF2-40B4-BE49-F238E27FC236}">
                  <a16:creationId xmlns:a16="http://schemas.microsoft.com/office/drawing/2014/main" id="{3D57BD47-B64A-47A5-A012-A81F1E2A9B98}"/>
                </a:ext>
              </a:extLst>
            </p:cNvPr>
            <p:cNvSpPr/>
            <p:nvPr/>
          </p:nvSpPr>
          <p:spPr>
            <a:xfrm rot="10800000" flipH="1">
              <a:off x="10602047" y="2634510"/>
              <a:ext cx="913951" cy="1133441"/>
            </a:xfrm>
            <a:prstGeom prst="bentUpArrow">
              <a:avLst>
                <a:gd name="adj1" fmla="val 17926"/>
                <a:gd name="adj2" fmla="val 25000"/>
                <a:gd name="adj3" fmla="val 25000"/>
              </a:avLst>
            </a:prstGeom>
            <a:solidFill>
              <a:srgbClr val="ED7D3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9" name="Slide Number Placeholder 2">
            <a:extLst>
              <a:ext uri="{FF2B5EF4-FFF2-40B4-BE49-F238E27FC236}">
                <a16:creationId xmlns:a16="http://schemas.microsoft.com/office/drawing/2014/main" id="{8847EA5E-2732-4976-A1A3-1174F450ABE0}"/>
              </a:ext>
            </a:extLst>
          </p:cNvPr>
          <p:cNvSpPr>
            <a:spLocks noGrp="1"/>
          </p:cNvSpPr>
          <p:nvPr>
            <p:ph type="sldNum" sz="quarter" idx="12"/>
          </p:nvPr>
        </p:nvSpPr>
        <p:spPr>
          <a:xfrm>
            <a:off x="9331096" y="6528744"/>
            <a:ext cx="2743200" cy="365125"/>
          </a:xfrm>
        </p:spPr>
        <p:txBody>
          <a:bodyPr/>
          <a:lstStyle/>
          <a:p>
            <a:fld id="{BB1722B8-B2EF-4BEE-9460-8E9234F3DE19}" type="slidenum">
              <a:rPr lang="en-US" sz="1800" smtClean="0">
                <a:solidFill>
                  <a:schemeClr val="tx1"/>
                </a:solidFill>
                <a:effectLst>
                  <a:outerShdw blurRad="38100" dist="38100" dir="2700000" algn="tl">
                    <a:srgbClr val="000000">
                      <a:alpha val="43137"/>
                    </a:srgbClr>
                  </a:outerShdw>
                </a:effectLst>
              </a:rPr>
              <a:t>3</a:t>
            </a:fld>
            <a:r>
              <a:rPr lang="en-US" sz="1800" dirty="0">
                <a:solidFill>
                  <a:schemeClr val="tx1"/>
                </a:solidFill>
                <a:effectLst>
                  <a:outerShdw blurRad="38100" dist="38100" dir="2700000" algn="tl">
                    <a:srgbClr val="000000">
                      <a:alpha val="43137"/>
                    </a:srgbClr>
                  </a:outerShdw>
                </a:effectLst>
              </a:rPr>
              <a:t>/14</a:t>
            </a:r>
          </a:p>
        </p:txBody>
      </p:sp>
      <p:pic>
        <p:nvPicPr>
          <p:cNvPr id="150" name="Picture 2" descr="Accueil - Géosciences Rennes">
            <a:extLst>
              <a:ext uri="{FF2B5EF4-FFF2-40B4-BE49-F238E27FC236}">
                <a16:creationId xmlns:a16="http://schemas.microsoft.com/office/drawing/2014/main" id="{C1A52016-5955-4DEB-90B4-9CDF507EFCC0}"/>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0901720" y="75019"/>
            <a:ext cx="1203096" cy="405105"/>
          </a:xfrm>
          <a:prstGeom prst="rect">
            <a:avLst/>
          </a:prstGeom>
          <a:noFill/>
          <a:extLst>
            <a:ext uri="{909E8E84-426E-40DD-AFC4-6F175D3DCCD1}">
              <a14:hiddenFill xmlns:a14="http://schemas.microsoft.com/office/drawing/2010/main">
                <a:solidFill>
                  <a:srgbClr val="FFFFFF"/>
                </a:solidFill>
              </a14:hiddenFill>
            </a:ext>
          </a:extLst>
        </p:spPr>
      </p:pic>
      <p:sp>
        <p:nvSpPr>
          <p:cNvPr id="152" name="TextBox 21">
            <a:extLst>
              <a:ext uri="{FF2B5EF4-FFF2-40B4-BE49-F238E27FC236}">
                <a16:creationId xmlns:a16="http://schemas.microsoft.com/office/drawing/2014/main" id="{771DB2FF-D0F8-4414-A151-8AF8C87ABC4F}"/>
              </a:ext>
            </a:extLst>
          </p:cNvPr>
          <p:cNvSpPr txBox="1"/>
          <p:nvPr/>
        </p:nvSpPr>
        <p:spPr>
          <a:xfrm>
            <a:off x="10297529" y="463114"/>
            <a:ext cx="1894471" cy="461665"/>
          </a:xfrm>
          <a:prstGeom prst="rect">
            <a:avLst/>
          </a:prstGeom>
          <a:noFill/>
        </p:spPr>
        <p:txBody>
          <a:bodyPr wrap="square" rtlCol="0">
            <a:spAutoFit/>
          </a:bodyPr>
          <a:lstStyle/>
          <a:p>
            <a:pPr algn="r"/>
            <a:r>
              <a:rPr lang="en-US" sz="1200" dirty="0">
                <a:latin typeface="Times New Roman" panose="02020603050405020304" pitchFamily="18" charset="0"/>
                <a:cs typeface="Times New Roman" panose="02020603050405020304" pitchFamily="18" charset="0"/>
              </a:rPr>
              <a:t>Shuo Yang</a:t>
            </a:r>
          </a:p>
          <a:p>
            <a:pPr algn="r"/>
            <a:r>
              <a:rPr lang="en-US" sz="1200" u="sng" dirty="0">
                <a:latin typeface="Times New Roman" panose="02020603050405020304" pitchFamily="18" charset="0"/>
                <a:cs typeface="Times New Roman" panose="02020603050405020304" pitchFamily="18" charset="0"/>
              </a:rPr>
              <a:t>yangshawn65@gmail.com</a:t>
            </a:r>
            <a:endParaRPr lang="en-SE" sz="1200" dirty="0">
              <a:latin typeface="Times New Roman" panose="02020603050405020304" pitchFamily="18" charset="0"/>
              <a:cs typeface="Times New Roman" panose="02020603050405020304" pitchFamily="18" charset="0"/>
            </a:endParaRPr>
          </a:p>
        </p:txBody>
      </p:sp>
      <p:sp>
        <p:nvSpPr>
          <p:cNvPr id="6" name="文本框 5">
            <a:extLst>
              <a:ext uri="{FF2B5EF4-FFF2-40B4-BE49-F238E27FC236}">
                <a16:creationId xmlns:a16="http://schemas.microsoft.com/office/drawing/2014/main" id="{775854A4-9AB6-59DD-83AE-3623A2A37782}"/>
              </a:ext>
            </a:extLst>
          </p:cNvPr>
          <p:cNvSpPr txBox="1"/>
          <p:nvPr/>
        </p:nvSpPr>
        <p:spPr>
          <a:xfrm>
            <a:off x="1569709" y="5961687"/>
            <a:ext cx="10105056" cy="707886"/>
          </a:xfrm>
          <a:prstGeom prst="rect">
            <a:avLst/>
          </a:prstGeom>
          <a:noFill/>
          <a:ln w="25400">
            <a:solidFill>
              <a:srgbClr val="D2464A"/>
            </a:solidFill>
          </a:ln>
        </p:spPr>
        <p:txBody>
          <a:bodyPr wrap="square">
            <a:spAutoFit/>
          </a:bodyPr>
          <a:lstStyle/>
          <a:p>
            <a:r>
              <a:rPr lang="en-US" altLang="zh-CN" sz="2000" b="1" dirty="0">
                <a:latin typeface="Times New Roman" panose="02020603050405020304" pitchFamily="18" charset="0"/>
                <a:cs typeface="Times New Roman" panose="02020603050405020304" pitchFamily="18" charset="0"/>
              </a:rPr>
              <a:t>Objective: </a:t>
            </a:r>
          </a:p>
          <a:p>
            <a:r>
              <a:rPr lang="en-US" altLang="zh-CN" sz="2000" dirty="0">
                <a:latin typeface="Times New Roman" panose="02020603050405020304" pitchFamily="18" charset="0"/>
                <a:cs typeface="Times New Roman" panose="02020603050405020304" pitchFamily="18" charset="0"/>
              </a:rPr>
              <a:t>Establish a quantitative model linking the SIP measurements to the bio-</a:t>
            </a:r>
            <a:r>
              <a:rPr lang="en-US" altLang="zh-CN" sz="2000" dirty="0" err="1">
                <a:latin typeface="Times New Roman" panose="02020603050405020304" pitchFamily="18" charset="0"/>
                <a:cs typeface="Times New Roman" panose="02020603050405020304" pitchFamily="18" charset="0"/>
              </a:rPr>
              <a:t>physico</a:t>
            </a:r>
            <a:r>
              <a:rPr lang="en-US" altLang="zh-CN" sz="2000" dirty="0">
                <a:latin typeface="Times New Roman" panose="02020603050405020304" pitchFamily="18" charset="0"/>
                <a:cs typeface="Times New Roman" panose="02020603050405020304" pitchFamily="18" charset="0"/>
              </a:rPr>
              <a:t>-chemical process.</a:t>
            </a:r>
            <a:endParaRPr lang="zh-CN" altLang="en-US" sz="2000" dirty="0"/>
          </a:p>
        </p:txBody>
      </p:sp>
      <p:sp>
        <p:nvSpPr>
          <p:cNvPr id="12" name="Rectangle 11">
            <a:extLst>
              <a:ext uri="{FF2B5EF4-FFF2-40B4-BE49-F238E27FC236}">
                <a16:creationId xmlns:a16="http://schemas.microsoft.com/office/drawing/2014/main" id="{DB20D6A1-9457-4D70-9D7D-AD677443A1DD}"/>
              </a:ext>
            </a:extLst>
          </p:cNvPr>
          <p:cNvSpPr/>
          <p:nvPr/>
        </p:nvSpPr>
        <p:spPr>
          <a:xfrm>
            <a:off x="3711644" y="5028324"/>
            <a:ext cx="4876573" cy="707886"/>
          </a:xfrm>
          <a:prstGeom prst="rect">
            <a:avLst/>
          </a:prstGeom>
          <a:solidFill>
            <a:schemeClr val="accent2">
              <a:lumMod val="40000"/>
              <a:lumOff val="60000"/>
            </a:schemeClr>
          </a:solid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2000" b="1" dirty="0">
                <a:latin typeface="Times New Roman" panose="02020603050405020304" pitchFamily="18" charset="0"/>
                <a:cs typeface="Times New Roman" panose="02020603050405020304" pitchFamily="18" charset="0"/>
              </a:rPr>
              <a:t>Research Gap: </a:t>
            </a:r>
          </a:p>
          <a:p>
            <a:r>
              <a:rPr lang="en-US" altLang="zh-CN" sz="2000" dirty="0">
                <a:latin typeface="Times New Roman" panose="02020603050405020304" pitchFamily="18" charset="0"/>
                <a:cs typeface="Times New Roman" panose="02020603050405020304" pitchFamily="18" charset="0"/>
              </a:rPr>
              <a:t>T</a:t>
            </a:r>
            <a:r>
              <a:rPr lang="en-US" sz="2000" dirty="0">
                <a:latin typeface="Times New Roman" panose="02020603050405020304" pitchFamily="18" charset="0"/>
                <a:cs typeface="Times New Roman" panose="02020603050405020304" pitchFamily="18" charset="0"/>
              </a:rPr>
              <a:t>he signal</a:t>
            </a:r>
            <a:r>
              <a:rPr lang="en-US" altLang="zh-CN" sz="2000" dirty="0">
                <a:latin typeface="Times New Roman" panose="02020603050405020304" pitchFamily="18" charset="0"/>
                <a:cs typeface="Times New Roman" panose="02020603050405020304" pitchFamily="18" charset="0"/>
              </a:rPr>
              <a:t> origins</a:t>
            </a:r>
            <a:r>
              <a:rPr lang="en-US" sz="2000" dirty="0">
                <a:latin typeface="Times New Roman" panose="02020603050405020304" pitchFamily="18" charset="0"/>
                <a:cs typeface="Times New Roman" panose="02020603050405020304" pitchFamily="18" charset="0"/>
              </a:rPr>
              <a:t> </a:t>
            </a:r>
            <a:r>
              <a:rPr lang="en-US" sz="2000" dirty="0">
                <a:solidFill>
                  <a:srgbClr val="FF0000"/>
                </a:solidFill>
                <a:latin typeface="Times New Roman" panose="02020603050405020304" pitchFamily="18" charset="0"/>
                <a:cs typeface="Times New Roman" panose="02020603050405020304" pitchFamily="18" charset="0"/>
              </a:rPr>
              <a:t>remain poorly understood</a:t>
            </a:r>
            <a:r>
              <a:rPr lang="en-US" sz="2000" dirty="0">
                <a:latin typeface="Times New Roman" panose="02020603050405020304" pitchFamily="18" charset="0"/>
                <a:cs typeface="Times New Roman" panose="02020603050405020304" pitchFamily="18" charset="0"/>
              </a:rPr>
              <a:t>. </a:t>
            </a:r>
          </a:p>
        </p:txBody>
      </p:sp>
      <p:pic>
        <p:nvPicPr>
          <p:cNvPr id="153" name="图片 152">
            <a:extLst>
              <a:ext uri="{FF2B5EF4-FFF2-40B4-BE49-F238E27FC236}">
                <a16:creationId xmlns:a16="http://schemas.microsoft.com/office/drawing/2014/main" id="{E16982EC-BEE5-175B-F534-CBB2FA5F650D}"/>
              </a:ext>
            </a:extLst>
          </p:cNvPr>
          <p:cNvPicPr>
            <a:picLocks noChangeAspect="1"/>
          </p:cNvPicPr>
          <p:nvPr/>
        </p:nvPicPr>
        <p:blipFill>
          <a:blip r:embed="rId11" cstate="print">
            <a:extLst>
              <a:ext uri="{28A0092B-C50C-407E-A947-70E740481C1C}">
                <a14:useLocalDpi xmlns:a14="http://schemas.microsoft.com/office/drawing/2010/main" val="0"/>
              </a:ext>
            </a:extLst>
          </a:blip>
          <a:srcRect l="12041" t="4534" r="7422"/>
          <a:stretch>
            <a:fillRect/>
          </a:stretch>
        </p:blipFill>
        <p:spPr>
          <a:xfrm flipH="1">
            <a:off x="183807" y="5837218"/>
            <a:ext cx="1465287" cy="1006123"/>
          </a:xfrm>
          <a:custGeom>
            <a:avLst/>
            <a:gdLst>
              <a:gd name="connsiteX0" fmla="*/ 2420849 w 4841698"/>
              <a:gd name="connsiteY0" fmla="*/ 0 h 3324497"/>
              <a:gd name="connsiteX1" fmla="*/ 4841698 w 4841698"/>
              <a:gd name="connsiteY1" fmla="*/ 1826942 h 3324497"/>
              <a:gd name="connsiteX2" fmla="*/ 3960734 w 4841698"/>
              <a:gd name="connsiteY2" fmla="*/ 3236699 h 3324497"/>
              <a:gd name="connsiteX3" fmla="*/ 3805156 w 4841698"/>
              <a:gd name="connsiteY3" fmla="*/ 3324497 h 3324497"/>
              <a:gd name="connsiteX4" fmla="*/ 1036542 w 4841698"/>
              <a:gd name="connsiteY4" fmla="*/ 3324497 h 3324497"/>
              <a:gd name="connsiteX5" fmla="*/ 880964 w 4841698"/>
              <a:gd name="connsiteY5" fmla="*/ 3236699 h 3324497"/>
              <a:gd name="connsiteX6" fmla="*/ 0 w 4841698"/>
              <a:gd name="connsiteY6" fmla="*/ 1826942 h 3324497"/>
              <a:gd name="connsiteX7" fmla="*/ 2420849 w 4841698"/>
              <a:gd name="connsiteY7" fmla="*/ 0 h 3324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41698" h="3324497">
                <a:moveTo>
                  <a:pt x="2420849" y="0"/>
                </a:moveTo>
                <a:cubicBezTo>
                  <a:pt x="3757847" y="0"/>
                  <a:pt x="4841698" y="817950"/>
                  <a:pt x="4841698" y="1826942"/>
                </a:cubicBezTo>
                <a:cubicBezTo>
                  <a:pt x="4841698" y="2394500"/>
                  <a:pt x="4498761" y="2901611"/>
                  <a:pt x="3960734" y="3236699"/>
                </a:cubicBezTo>
                <a:lnTo>
                  <a:pt x="3805156" y="3324497"/>
                </a:lnTo>
                <a:lnTo>
                  <a:pt x="1036542" y="3324497"/>
                </a:lnTo>
                <a:lnTo>
                  <a:pt x="880964" y="3236699"/>
                </a:lnTo>
                <a:cubicBezTo>
                  <a:pt x="342937" y="2901611"/>
                  <a:pt x="0" y="2394500"/>
                  <a:pt x="0" y="1826942"/>
                </a:cubicBezTo>
                <a:cubicBezTo>
                  <a:pt x="0" y="817950"/>
                  <a:pt x="1083851" y="0"/>
                  <a:pt x="2420849" y="0"/>
                </a:cubicBezTo>
                <a:close/>
              </a:path>
            </a:pathLst>
          </a:custGeom>
          <a:effectLst>
            <a:outerShdw blurRad="50800" dist="152400" dir="21540000" algn="ctr" rotWithShape="0">
              <a:srgbClr val="000000">
                <a:alpha val="43137"/>
              </a:srgbClr>
            </a:outerShdw>
          </a:effectLst>
        </p:spPr>
      </p:pic>
    </p:spTree>
    <p:extLst>
      <p:ext uri="{BB962C8B-B14F-4D97-AF65-F5344CB8AC3E}">
        <p14:creationId xmlns:p14="http://schemas.microsoft.com/office/powerpoint/2010/main" val="127205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153"/>
                                        </p:tgtEl>
                                        <p:attrNameLst>
                                          <p:attrName>style.visibility</p:attrName>
                                        </p:attrNameLst>
                                      </p:cBhvr>
                                      <p:to>
                                        <p:strVal val="visible"/>
                                      </p:to>
                                    </p:set>
                                    <p:animEffect transition="in" filter="fade">
                                      <p:cBhvr>
                                        <p:cTn id="12" dur="1000"/>
                                        <p:tgtEl>
                                          <p:spTgt spid="153"/>
                                        </p:tgtEl>
                                      </p:cBhvr>
                                    </p:animEffect>
                                    <p:anim calcmode="lin" valueType="num">
                                      <p:cBhvr>
                                        <p:cTn id="13" dur="1000" fill="hold"/>
                                        <p:tgtEl>
                                          <p:spTgt spid="153"/>
                                        </p:tgtEl>
                                        <p:attrNameLst>
                                          <p:attrName>ppt_x</p:attrName>
                                        </p:attrNameLst>
                                      </p:cBhvr>
                                      <p:tavLst>
                                        <p:tav tm="0">
                                          <p:val>
                                            <p:strVal val="#ppt_x"/>
                                          </p:val>
                                        </p:tav>
                                        <p:tav tm="100000">
                                          <p:val>
                                            <p:strVal val="#ppt_x"/>
                                          </p:val>
                                        </p:tav>
                                      </p:tavLst>
                                    </p:anim>
                                    <p:anim calcmode="lin" valueType="num">
                                      <p:cBhvr>
                                        <p:cTn id="14" dur="1000" fill="hold"/>
                                        <p:tgtEl>
                                          <p:spTgt spid="15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 name="Slide Number Placeholder 2">
            <a:extLst>
              <a:ext uri="{FF2B5EF4-FFF2-40B4-BE49-F238E27FC236}">
                <a16:creationId xmlns:a16="http://schemas.microsoft.com/office/drawing/2014/main" id="{BBF01906-8F4A-4301-BE88-40CBD51612DE}"/>
              </a:ext>
            </a:extLst>
          </p:cNvPr>
          <p:cNvSpPr txBox="1">
            <a:spLocks/>
          </p:cNvSpPr>
          <p:nvPr/>
        </p:nvSpPr>
        <p:spPr>
          <a:xfrm>
            <a:off x="9331096" y="6528744"/>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B1722B8-B2EF-4BEE-9460-8E9234F3DE19}" type="slidenum">
              <a:rPr lang="en-US" sz="1800" smtClean="0">
                <a:solidFill>
                  <a:schemeClr val="tx1"/>
                </a:solidFill>
                <a:effectLst>
                  <a:outerShdw blurRad="38100" dist="38100" dir="2700000" algn="tl">
                    <a:srgbClr val="000000">
                      <a:alpha val="43137"/>
                    </a:srgbClr>
                  </a:outerShdw>
                </a:effectLst>
              </a:rPr>
              <a:pPr/>
              <a:t>4</a:t>
            </a:fld>
            <a:r>
              <a:rPr lang="en-US" sz="1800" dirty="0">
                <a:solidFill>
                  <a:schemeClr val="tx1"/>
                </a:solidFill>
                <a:effectLst>
                  <a:outerShdw blurRad="38100" dist="38100" dir="2700000" algn="tl">
                    <a:srgbClr val="000000">
                      <a:alpha val="43137"/>
                    </a:srgbClr>
                  </a:outerShdw>
                </a:effectLst>
              </a:rPr>
              <a:t>/14</a:t>
            </a:r>
          </a:p>
        </p:txBody>
      </p:sp>
      <p:cxnSp>
        <p:nvCxnSpPr>
          <p:cNvPr id="4" name="直接连接符 9">
            <a:extLst>
              <a:ext uri="{FF2B5EF4-FFF2-40B4-BE49-F238E27FC236}">
                <a16:creationId xmlns:a16="http://schemas.microsoft.com/office/drawing/2014/main" id="{8C9D29E3-5329-4893-BC59-2147003B8406}"/>
              </a:ext>
            </a:extLst>
          </p:cNvPr>
          <p:cNvCxnSpPr>
            <a:cxnSpLocks/>
          </p:cNvCxnSpPr>
          <p:nvPr/>
        </p:nvCxnSpPr>
        <p:spPr>
          <a:xfrm>
            <a:off x="0" y="934278"/>
            <a:ext cx="12192000" cy="0"/>
          </a:xfrm>
          <a:prstGeom prst="line">
            <a:avLst/>
          </a:prstGeom>
          <a:ln w="38100">
            <a:solidFill>
              <a:srgbClr val="C3693B"/>
            </a:solidFill>
          </a:ln>
        </p:spPr>
        <p:style>
          <a:lnRef idx="1">
            <a:schemeClr val="accent1"/>
          </a:lnRef>
          <a:fillRef idx="0">
            <a:schemeClr val="accent1"/>
          </a:fillRef>
          <a:effectRef idx="0">
            <a:schemeClr val="accent1"/>
          </a:effectRef>
          <a:fontRef idx="minor">
            <a:schemeClr val="tx1"/>
          </a:fontRef>
        </p:style>
      </p:cxnSp>
      <p:sp>
        <p:nvSpPr>
          <p:cNvPr id="5" name="文本框 14">
            <a:extLst>
              <a:ext uri="{FF2B5EF4-FFF2-40B4-BE49-F238E27FC236}">
                <a16:creationId xmlns:a16="http://schemas.microsoft.com/office/drawing/2014/main" id="{EA4EDF82-FA6F-4CC6-A653-91D5CA5B0FA9}"/>
              </a:ext>
            </a:extLst>
          </p:cNvPr>
          <p:cNvSpPr txBox="1"/>
          <p:nvPr/>
        </p:nvSpPr>
        <p:spPr>
          <a:xfrm>
            <a:off x="179847" y="155877"/>
            <a:ext cx="6642931" cy="584775"/>
          </a:xfrm>
          <a:prstGeom prst="rect">
            <a:avLst/>
          </a:prstGeom>
          <a:noFill/>
        </p:spPr>
        <p:txBody>
          <a:bodyPr wrap="square" rtlCol="0">
            <a:spAutoFit/>
          </a:bodyPr>
          <a:lstStyle/>
          <a:p>
            <a:pPr lvl="0">
              <a:defRPr/>
            </a:pPr>
            <a:r>
              <a:rPr lang="en-US" altLang="zh-CN" sz="3200" dirty="0" err="1">
                <a:solidFill>
                  <a:srgbClr val="4472C4">
                    <a:lumMod val="50000"/>
                  </a:srgbClr>
                </a:solidFill>
                <a:latin typeface="Times New Roman" panose="02020603050405020304" pitchFamily="18" charset="0"/>
                <a:cs typeface="Times New Roman" panose="02020603050405020304" pitchFamily="18" charset="0"/>
              </a:rPr>
              <a:t>Rhodococcus</a:t>
            </a:r>
            <a:r>
              <a:rPr lang="en-US" altLang="zh-CN" sz="3200" dirty="0">
                <a:solidFill>
                  <a:srgbClr val="4472C4">
                    <a:lumMod val="50000"/>
                  </a:srgbClr>
                </a:solidFill>
                <a:latin typeface="Times New Roman" panose="02020603050405020304" pitchFamily="18" charset="0"/>
                <a:cs typeface="Times New Roman" panose="02020603050405020304" pitchFamily="18" charset="0"/>
              </a:rPr>
              <a:t> </a:t>
            </a:r>
            <a:r>
              <a:rPr lang="en-US" altLang="zh-CN" sz="3200" dirty="0" err="1">
                <a:solidFill>
                  <a:srgbClr val="4472C4">
                    <a:lumMod val="50000"/>
                  </a:srgbClr>
                </a:solidFill>
                <a:latin typeface="Times New Roman" panose="02020603050405020304" pitchFamily="18" charset="0"/>
                <a:cs typeface="Times New Roman" panose="02020603050405020304" pitchFamily="18" charset="0"/>
              </a:rPr>
              <a:t>Wratislaviensis</a:t>
            </a:r>
            <a:r>
              <a:rPr lang="en-US" altLang="zh-CN" sz="3200" dirty="0">
                <a:solidFill>
                  <a:srgbClr val="4472C4">
                    <a:lumMod val="50000"/>
                  </a:srgbClr>
                </a:solidFill>
                <a:latin typeface="Times New Roman" panose="02020603050405020304" pitchFamily="18" charset="0"/>
                <a:cs typeface="Times New Roman" panose="02020603050405020304" pitchFamily="18" charset="0"/>
              </a:rPr>
              <a:t> (RW) </a:t>
            </a:r>
          </a:p>
        </p:txBody>
      </p:sp>
      <mc:AlternateContent xmlns:mc="http://schemas.openxmlformats.org/markup-compatibility/2006" xmlns:a14="http://schemas.microsoft.com/office/drawing/2010/main">
        <mc:Choice Requires="a14">
          <p:sp>
            <p:nvSpPr>
              <p:cNvPr id="14" name="Rectangle 13">
                <a:extLst>
                  <a:ext uri="{FF2B5EF4-FFF2-40B4-BE49-F238E27FC236}">
                    <a16:creationId xmlns:a16="http://schemas.microsoft.com/office/drawing/2014/main" id="{DC634085-8337-4A30-BF44-425FE0AC558F}"/>
                  </a:ext>
                </a:extLst>
              </p:cNvPr>
              <p:cNvSpPr/>
              <p:nvPr/>
            </p:nvSpPr>
            <p:spPr>
              <a:xfrm>
                <a:off x="179847" y="1415945"/>
                <a:ext cx="9728354" cy="1421992"/>
              </a:xfrm>
              <a:prstGeom prst="rect">
                <a:avLst/>
              </a:prstGeom>
            </p:spPr>
            <p:txBody>
              <a:bodyPr wrap="square">
                <a:spAutoFit/>
              </a:bodyPr>
              <a:lstStyle/>
              <a:p>
                <a:pPr marL="342900" indent="-342900">
                  <a:lnSpc>
                    <a:spcPct val="150000"/>
                  </a:lnSpc>
                  <a:buFont typeface="Wingdings" panose="05000000000000000000" pitchFamily="2" charset="2"/>
                  <a:buChar char="Ø"/>
                </a:pPr>
                <a:r>
                  <a:rPr lang="en-US" altLang="zh-CN" sz="2000" dirty="0">
                    <a:solidFill>
                      <a:srgbClr val="000000"/>
                    </a:solidFill>
                    <a:latin typeface="Times New Roman" panose="02020603050405020304" pitchFamily="18" charset="0"/>
                    <a:cs typeface="Times New Roman" panose="02020603050405020304" pitchFamily="18" charset="0"/>
                  </a:rPr>
                  <a:t>A</a:t>
                </a:r>
                <a:r>
                  <a:rPr lang="en-US" sz="2000" dirty="0">
                    <a:solidFill>
                      <a:srgbClr val="000000"/>
                    </a:solidFill>
                    <a:latin typeface="Times New Roman" panose="02020603050405020304" pitchFamily="18" charset="0"/>
                    <a:cs typeface="Times New Roman" panose="02020603050405020304" pitchFamily="18" charset="0"/>
                  </a:rPr>
                  <a:t>erobic, gram-positive</a:t>
                </a:r>
                <a:r>
                  <a:rPr lang="en-US" sz="2000" b="0" i="0" dirty="0">
                    <a:solidFill>
                      <a:srgbClr val="000000"/>
                    </a:solidFill>
                    <a:effectLst/>
                    <a:latin typeface="Times New Roman" panose="02020603050405020304" pitchFamily="18" charset="0"/>
                    <a:cs typeface="Times New Roman" panose="02020603050405020304" pitchFamily="18" charset="0"/>
                  </a:rPr>
                  <a:t>, </a:t>
                </a:r>
                <a:r>
                  <a:rPr lang="en-US" sz="2000" b="1" i="0" dirty="0">
                    <a:solidFill>
                      <a:srgbClr val="000000"/>
                    </a:solidFill>
                    <a:effectLst/>
                    <a:latin typeface="Times New Roman" panose="02020603050405020304" pitchFamily="18" charset="0"/>
                    <a:cs typeface="Times New Roman" panose="02020603050405020304" pitchFamily="18" charset="0"/>
                  </a:rPr>
                  <a:t>non-flagellated</a:t>
                </a:r>
                <a:r>
                  <a:rPr lang="en-US" sz="2000" b="0" i="0" dirty="0">
                    <a:solidFill>
                      <a:srgbClr val="000000"/>
                    </a:solidFill>
                    <a:effectLst/>
                    <a:latin typeface="Times New Roman" panose="02020603050405020304" pitchFamily="18" charset="0"/>
                    <a:cs typeface="Times New Roman" panose="02020603050405020304" pitchFamily="18" charset="0"/>
                  </a:rPr>
                  <a:t> bacteri</a:t>
                </a:r>
                <a:r>
                  <a:rPr lang="en-US" altLang="zh-CN" sz="2000" b="0" i="0" dirty="0">
                    <a:solidFill>
                      <a:srgbClr val="000000"/>
                    </a:solidFill>
                    <a:effectLst/>
                    <a:latin typeface="Times New Roman" panose="02020603050405020304" pitchFamily="18" charset="0"/>
                    <a:cs typeface="Times New Roman" panose="02020603050405020304" pitchFamily="18" charset="0"/>
                  </a:rPr>
                  <a:t>a</a:t>
                </a:r>
                <a:r>
                  <a:rPr lang="en-US" altLang="zh-CN" sz="2000" dirty="0">
                    <a:solidFill>
                      <a:srgbClr val="000000"/>
                    </a:solidFill>
                    <a:latin typeface="Times New Roman" panose="02020603050405020304" pitchFamily="18" charset="0"/>
                    <a:cs typeface="Times New Roman" panose="02020603050405020304" pitchFamily="18" charset="0"/>
                  </a:rPr>
                  <a:t>;</a:t>
                </a:r>
                <a:endParaRPr lang="en-US" altLang="zh-CN" sz="2000" b="0" i="0" dirty="0">
                  <a:solidFill>
                    <a:srgbClr val="000000"/>
                  </a:solidFill>
                  <a:effectLst/>
                  <a:latin typeface="Times New Roman" panose="02020603050405020304" pitchFamily="18" charset="0"/>
                  <a:cs typeface="Times New Roman" panose="02020603050405020304" pitchFamily="18" charset="0"/>
                </a:endParaRPr>
              </a:p>
              <a:p>
                <a:pPr marL="342900" indent="-342900">
                  <a:lnSpc>
                    <a:spcPct val="150000"/>
                  </a:lnSpc>
                  <a:buFont typeface="Wingdings" panose="05000000000000000000" pitchFamily="2" charset="2"/>
                  <a:buChar char="Ø"/>
                </a:pPr>
                <a:r>
                  <a:rPr lang="en-US" altLang="zh-CN" sz="2000" dirty="0">
                    <a:latin typeface="Times New Roman" panose="02020603050405020304" pitchFamily="18" charset="0"/>
                    <a:cs typeface="Times New Roman" panose="02020603050405020304" pitchFamily="18" charset="0"/>
                  </a:rPr>
                  <a:t>Single bacteria size: </a:t>
                </a:r>
                <a14:m>
                  <m:oMath xmlns:m="http://schemas.openxmlformats.org/officeDocument/2006/math">
                    <m:r>
                      <m:rPr>
                        <m:nor/>
                      </m:rPr>
                      <a:rPr lang="en-US" altLang="zh-CN" sz="2000" dirty="0">
                        <a:latin typeface="Times New Roman" panose="02020603050405020304" pitchFamily="18" charset="0"/>
                        <a:cs typeface="Times New Roman" panose="02020603050405020304" pitchFamily="18" charset="0"/>
                      </a:rPr>
                      <m:t>0.5</m:t>
                    </m:r>
                    <m:r>
                      <a:rPr lang="en-US" altLang="zh-CN" sz="2000" i="1">
                        <a:latin typeface="Cambria Math" panose="02040503050406030204" pitchFamily="18" charset="0"/>
                        <a:ea typeface="Cambria Math" panose="02040503050406030204" pitchFamily="18" charset="0"/>
                        <a:cs typeface="Times New Roman" panose="02020603050405020304" pitchFamily="18" charset="0"/>
                      </a:rPr>
                      <m:t>×</m:t>
                    </m:r>
                    <m:r>
                      <m:rPr>
                        <m:nor/>
                      </m:rPr>
                      <a:rPr lang="en-US" altLang="zh-CN" sz="2000" dirty="0">
                        <a:latin typeface="Times New Roman" panose="02020603050405020304" pitchFamily="18" charset="0"/>
                        <a:cs typeface="Times New Roman" panose="02020603050405020304" pitchFamily="18" charset="0"/>
                      </a:rPr>
                      <m:t>0.5</m:t>
                    </m:r>
                    <m:r>
                      <a:rPr lang="en-US" altLang="zh-CN" sz="2000" i="1">
                        <a:latin typeface="Cambria Math" panose="02040503050406030204" pitchFamily="18" charset="0"/>
                        <a:ea typeface="Cambria Math" panose="02040503050406030204" pitchFamily="18" charset="0"/>
                        <a:cs typeface="Times New Roman" panose="02020603050405020304" pitchFamily="18" charset="0"/>
                      </a:rPr>
                      <m:t>×</m:t>
                    </m:r>
                    <m:r>
                      <m:rPr>
                        <m:nor/>
                      </m:rPr>
                      <a:rPr lang="en-US" altLang="zh-CN" sz="2000" dirty="0">
                        <a:latin typeface="Times New Roman" panose="02020603050405020304" pitchFamily="18" charset="0"/>
                        <a:cs typeface="Times New Roman" panose="02020603050405020304" pitchFamily="18" charset="0"/>
                      </a:rPr>
                      <m:t>2 </m:t>
                    </m:r>
                    <m:r>
                      <m:rPr>
                        <m:sty m:val="p"/>
                      </m:rPr>
                      <a:rPr lang="el-GR" altLang="zh-CN" sz="2000" i="1" dirty="0">
                        <a:latin typeface="Cambria Math" panose="02040503050406030204" pitchFamily="18" charset="0"/>
                        <a:ea typeface="Cambria Math" panose="02040503050406030204" pitchFamily="18" charset="0"/>
                        <a:cs typeface="Times New Roman" panose="02020603050405020304" pitchFamily="18" charset="0"/>
                      </a:rPr>
                      <m:t>μ</m:t>
                    </m:r>
                    <m:sSup>
                      <m:sSupPr>
                        <m:ctrlPr>
                          <a:rPr lang="en-US" altLang="zh-CN" sz="2000" i="1" dirty="0">
                            <a:latin typeface="Cambria Math" panose="02040503050406030204" pitchFamily="18" charset="0"/>
                            <a:cs typeface="Times New Roman" panose="02020603050405020304" pitchFamily="18" charset="0"/>
                          </a:rPr>
                        </m:ctrlPr>
                      </m:sSupPr>
                      <m:e>
                        <m:r>
                          <m:rPr>
                            <m:sty m:val="p"/>
                          </m:rPr>
                          <a:rPr lang="en-US" altLang="zh-CN" sz="2000" dirty="0">
                            <a:latin typeface="Cambria Math" panose="02040503050406030204" pitchFamily="18" charset="0"/>
                            <a:cs typeface="Times New Roman" panose="02020603050405020304" pitchFamily="18" charset="0"/>
                          </a:rPr>
                          <m:t>m</m:t>
                        </m:r>
                      </m:e>
                      <m:sup>
                        <m:r>
                          <a:rPr lang="en-US" altLang="zh-CN" sz="2000" i="1" dirty="0">
                            <a:latin typeface="Cambria Math" panose="02040503050406030204" pitchFamily="18" charset="0"/>
                            <a:cs typeface="Times New Roman" panose="02020603050405020304" pitchFamily="18" charset="0"/>
                          </a:rPr>
                          <m:t>3</m:t>
                        </m:r>
                      </m:sup>
                    </m:sSup>
                  </m:oMath>
                </a14:m>
                <a:r>
                  <a:rPr lang="en-US" altLang="zh-CN" sz="2000" dirty="0">
                    <a:latin typeface="Times New Roman" panose="02020603050405020304" pitchFamily="18" charset="0"/>
                    <a:cs typeface="Times New Roman" panose="02020603050405020304" pitchFamily="18" charset="0"/>
                  </a:rPr>
                  <a:t> (Filamentous thread);</a:t>
                </a:r>
                <a:endParaRPr lang="en-US" altLang="zh-CN" sz="2000" b="0" i="0" dirty="0">
                  <a:solidFill>
                    <a:srgbClr val="000000"/>
                  </a:solidFill>
                  <a:effectLst/>
                  <a:latin typeface="Times New Roman" panose="02020603050405020304" pitchFamily="18" charset="0"/>
                  <a:cs typeface="Times New Roman" panose="02020603050405020304" pitchFamily="18" charset="0"/>
                </a:endParaRPr>
              </a:p>
              <a:p>
                <a:pPr marL="342900" indent="-342900">
                  <a:lnSpc>
                    <a:spcPct val="150000"/>
                  </a:lnSpc>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Degrade petroleum hydrocarbons, chlorinated, nitrogenated and other complex organics.</a:t>
                </a:r>
              </a:p>
            </p:txBody>
          </p:sp>
        </mc:Choice>
        <mc:Fallback xmlns="">
          <p:sp>
            <p:nvSpPr>
              <p:cNvPr id="14" name="Rectangle 13">
                <a:extLst>
                  <a:ext uri="{FF2B5EF4-FFF2-40B4-BE49-F238E27FC236}">
                    <a16:creationId xmlns:a16="http://schemas.microsoft.com/office/drawing/2014/main" id="{DC634085-8337-4A30-BF44-425FE0AC558F}"/>
                  </a:ext>
                </a:extLst>
              </p:cNvPr>
              <p:cNvSpPr>
                <a:spLocks noRot="1" noChangeAspect="1" noMove="1" noResize="1" noEditPoints="1" noAdjustHandles="1" noChangeArrowheads="1" noChangeShapeType="1" noTextEdit="1"/>
              </p:cNvSpPr>
              <p:nvPr/>
            </p:nvSpPr>
            <p:spPr>
              <a:xfrm>
                <a:off x="179847" y="1415945"/>
                <a:ext cx="9728354" cy="1421992"/>
              </a:xfrm>
              <a:prstGeom prst="rect">
                <a:avLst/>
              </a:prstGeom>
              <a:blipFill>
                <a:blip r:embed="rId3"/>
                <a:stretch>
                  <a:fillRect l="-564" b="-6410"/>
                </a:stretch>
              </a:blipFill>
            </p:spPr>
            <p:txBody>
              <a:bodyPr/>
              <a:lstStyle/>
              <a:p>
                <a:r>
                  <a:rPr lang="zh-CN" altLang="en-US">
                    <a:noFill/>
                  </a:rPr>
                  <a:t> </a:t>
                </a:r>
              </a:p>
            </p:txBody>
          </p:sp>
        </mc:Fallback>
      </mc:AlternateContent>
      <p:pic>
        <p:nvPicPr>
          <p:cNvPr id="44" name="Picture 2" descr="Accueil - Géosciences Rennes">
            <a:extLst>
              <a:ext uri="{FF2B5EF4-FFF2-40B4-BE49-F238E27FC236}">
                <a16:creationId xmlns:a16="http://schemas.microsoft.com/office/drawing/2014/main" id="{8460F51D-CDD8-4128-97A9-F2BF6D76E78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901720" y="75019"/>
            <a:ext cx="1203096" cy="405105"/>
          </a:xfrm>
          <a:prstGeom prst="rect">
            <a:avLst/>
          </a:prstGeom>
          <a:noFill/>
          <a:extLst>
            <a:ext uri="{909E8E84-426E-40DD-AFC4-6F175D3DCCD1}">
              <a14:hiddenFill xmlns:a14="http://schemas.microsoft.com/office/drawing/2010/main">
                <a:solidFill>
                  <a:srgbClr val="FFFFFF"/>
                </a:solidFill>
              </a14:hiddenFill>
            </a:ext>
          </a:extLst>
        </p:spPr>
      </p:pic>
      <p:sp>
        <p:nvSpPr>
          <p:cNvPr id="45" name="TextBox 21">
            <a:extLst>
              <a:ext uri="{FF2B5EF4-FFF2-40B4-BE49-F238E27FC236}">
                <a16:creationId xmlns:a16="http://schemas.microsoft.com/office/drawing/2014/main" id="{D07DA84E-06BA-4BC7-AE73-D98E228B4590}"/>
              </a:ext>
            </a:extLst>
          </p:cNvPr>
          <p:cNvSpPr txBox="1"/>
          <p:nvPr/>
        </p:nvSpPr>
        <p:spPr>
          <a:xfrm>
            <a:off x="10297529" y="481586"/>
            <a:ext cx="1894471" cy="461665"/>
          </a:xfrm>
          <a:prstGeom prst="rect">
            <a:avLst/>
          </a:prstGeom>
          <a:noFill/>
        </p:spPr>
        <p:txBody>
          <a:bodyPr wrap="square" rtlCol="0">
            <a:spAutoFit/>
          </a:bodyPr>
          <a:lstStyle/>
          <a:p>
            <a:pPr algn="r"/>
            <a:r>
              <a:rPr lang="en-US" sz="1200" dirty="0">
                <a:latin typeface="Times New Roman" panose="02020603050405020304" pitchFamily="18" charset="0"/>
                <a:cs typeface="Times New Roman" panose="02020603050405020304" pitchFamily="18" charset="0"/>
              </a:rPr>
              <a:t>Shuo Yang</a:t>
            </a:r>
          </a:p>
          <a:p>
            <a:pPr algn="r"/>
            <a:r>
              <a:rPr lang="en-US" sz="1200" u="sng" dirty="0">
                <a:latin typeface="Times New Roman" panose="02020603050405020304" pitchFamily="18" charset="0"/>
                <a:cs typeface="Times New Roman" panose="02020603050405020304" pitchFamily="18" charset="0"/>
              </a:rPr>
              <a:t>yangshawn65@gmail.com</a:t>
            </a:r>
            <a:endParaRPr lang="en-SE" sz="1200" dirty="0">
              <a:latin typeface="Times New Roman" panose="02020603050405020304" pitchFamily="18" charset="0"/>
              <a:cs typeface="Times New Roman" panose="02020603050405020304" pitchFamily="18" charset="0"/>
            </a:endParaRPr>
          </a:p>
        </p:txBody>
      </p:sp>
      <p:sp>
        <p:nvSpPr>
          <p:cNvPr id="12" name="文本框 11">
            <a:extLst>
              <a:ext uri="{FF2B5EF4-FFF2-40B4-BE49-F238E27FC236}">
                <a16:creationId xmlns:a16="http://schemas.microsoft.com/office/drawing/2014/main" id="{120A3350-5577-1150-B3ED-9DD639864A48}"/>
              </a:ext>
            </a:extLst>
          </p:cNvPr>
          <p:cNvSpPr txBox="1"/>
          <p:nvPr/>
        </p:nvSpPr>
        <p:spPr>
          <a:xfrm>
            <a:off x="494518" y="979569"/>
            <a:ext cx="6108852" cy="498663"/>
          </a:xfrm>
          <a:prstGeom prst="rect">
            <a:avLst/>
          </a:prstGeom>
          <a:noFill/>
        </p:spPr>
        <p:txBody>
          <a:bodyPr wrap="square">
            <a:spAutoFit/>
          </a:bodyPr>
          <a:lstStyle/>
          <a:p>
            <a:pPr>
              <a:lnSpc>
                <a:spcPct val="150000"/>
              </a:lnSpc>
            </a:pPr>
            <a:r>
              <a:rPr lang="en-US" altLang="zh-CN" sz="2000" b="1" i="0" dirty="0" err="1">
                <a:solidFill>
                  <a:srgbClr val="000000"/>
                </a:solidFill>
                <a:effectLst/>
                <a:latin typeface="Times New Roman" panose="02020603050405020304" pitchFamily="18" charset="0"/>
                <a:cs typeface="Times New Roman" panose="02020603050405020304" pitchFamily="18" charset="0"/>
              </a:rPr>
              <a:t>Rhodococcus</a:t>
            </a:r>
            <a:r>
              <a:rPr lang="en-US" altLang="zh-CN" sz="2000" b="1" i="0" dirty="0">
                <a:solidFill>
                  <a:srgbClr val="000000"/>
                </a:solidFill>
                <a:effectLst/>
                <a:latin typeface="Times New Roman" panose="02020603050405020304" pitchFamily="18" charset="0"/>
                <a:cs typeface="Times New Roman" panose="02020603050405020304" pitchFamily="18" charset="0"/>
              </a:rPr>
              <a:t> </a:t>
            </a:r>
            <a:r>
              <a:rPr lang="en-US" altLang="zh-CN" sz="2000" b="1" i="0" dirty="0" err="1">
                <a:solidFill>
                  <a:srgbClr val="000000"/>
                </a:solidFill>
                <a:effectLst/>
                <a:latin typeface="Times New Roman" panose="02020603050405020304" pitchFamily="18" charset="0"/>
                <a:cs typeface="Times New Roman" panose="02020603050405020304" pitchFamily="18" charset="0"/>
              </a:rPr>
              <a:t>Wratislaviensis</a:t>
            </a:r>
            <a:r>
              <a:rPr lang="en-US" altLang="zh-CN" sz="2000" b="1" i="0" dirty="0">
                <a:solidFill>
                  <a:srgbClr val="000000"/>
                </a:solidFill>
                <a:effectLst/>
                <a:latin typeface="Times New Roman" panose="02020603050405020304" pitchFamily="18" charset="0"/>
                <a:cs typeface="Times New Roman" panose="02020603050405020304" pitchFamily="18" charset="0"/>
              </a:rPr>
              <a:t> (RW) </a:t>
            </a:r>
            <a:r>
              <a:rPr lang="en-US" altLang="zh-CN" sz="2000" b="1" dirty="0">
                <a:solidFill>
                  <a:srgbClr val="000000"/>
                </a:solidFill>
                <a:latin typeface="Times New Roman" panose="02020603050405020304" pitchFamily="18" charset="0"/>
                <a:cs typeface="Times New Roman" panose="02020603050405020304" pitchFamily="18" charset="0"/>
              </a:rPr>
              <a:t> </a:t>
            </a:r>
            <a:endParaRPr lang="en-US" altLang="zh-CN" sz="2000" b="1" i="0" dirty="0">
              <a:solidFill>
                <a:srgbClr val="000000"/>
              </a:solidFill>
              <a:effectLst/>
              <a:latin typeface="Times New Roman" panose="02020603050405020304" pitchFamily="18" charset="0"/>
              <a:cs typeface="Times New Roman" panose="02020603050405020304" pitchFamily="18" charset="0"/>
            </a:endParaRPr>
          </a:p>
        </p:txBody>
      </p:sp>
      <p:grpSp>
        <p:nvGrpSpPr>
          <p:cNvPr id="29" name="组合 28">
            <a:extLst>
              <a:ext uri="{FF2B5EF4-FFF2-40B4-BE49-F238E27FC236}">
                <a16:creationId xmlns:a16="http://schemas.microsoft.com/office/drawing/2014/main" id="{4C05EC76-2964-45E5-FF34-3928A6BF1B84}"/>
              </a:ext>
            </a:extLst>
          </p:cNvPr>
          <p:cNvGrpSpPr>
            <a:grpSpLocks noChangeAspect="1"/>
          </p:cNvGrpSpPr>
          <p:nvPr/>
        </p:nvGrpSpPr>
        <p:grpSpPr>
          <a:xfrm>
            <a:off x="179847" y="3077978"/>
            <a:ext cx="11953607" cy="3117513"/>
            <a:chOff x="379289" y="3781535"/>
            <a:chExt cx="11198519" cy="2920585"/>
          </a:xfrm>
        </p:grpSpPr>
        <p:grpSp>
          <p:nvGrpSpPr>
            <p:cNvPr id="13" name="组合 12">
              <a:extLst>
                <a:ext uri="{FF2B5EF4-FFF2-40B4-BE49-F238E27FC236}">
                  <a16:creationId xmlns:a16="http://schemas.microsoft.com/office/drawing/2014/main" id="{8F079F20-7457-D8CC-CF7C-373C189F389E}"/>
                </a:ext>
              </a:extLst>
            </p:cNvPr>
            <p:cNvGrpSpPr/>
            <p:nvPr/>
          </p:nvGrpSpPr>
          <p:grpSpPr>
            <a:xfrm>
              <a:off x="379289" y="3781535"/>
              <a:ext cx="11198519" cy="2920585"/>
              <a:chOff x="379289" y="3781535"/>
              <a:chExt cx="11198519" cy="2920585"/>
            </a:xfrm>
          </p:grpSpPr>
          <p:sp>
            <p:nvSpPr>
              <p:cNvPr id="20" name="Rectangle 19">
                <a:extLst>
                  <a:ext uri="{FF2B5EF4-FFF2-40B4-BE49-F238E27FC236}">
                    <a16:creationId xmlns:a16="http://schemas.microsoft.com/office/drawing/2014/main" id="{22BAF9BD-A34B-492E-85E9-0985B930F09B}"/>
                  </a:ext>
                </a:extLst>
              </p:cNvPr>
              <p:cNvSpPr/>
              <p:nvPr/>
            </p:nvSpPr>
            <p:spPr>
              <a:xfrm>
                <a:off x="8641146" y="3781535"/>
                <a:ext cx="2370113" cy="374836"/>
              </a:xfrm>
              <a:prstGeom prst="rect">
                <a:avLst/>
              </a:prstGeom>
            </p:spPr>
            <p:txBody>
              <a:bodyPr wrap="square">
                <a:spAutoFit/>
              </a:bodyPr>
              <a:lstStyle/>
              <a:p>
                <a:r>
                  <a:rPr lang="en-US" sz="2000" dirty="0">
                    <a:latin typeface="Times New Roman" panose="02020603050405020304" pitchFamily="18" charset="0"/>
                    <a:cs typeface="Times New Roman" panose="02020603050405020304" pitchFamily="18" charset="0"/>
                  </a:rPr>
                  <a:t>AFM height image</a:t>
                </a:r>
                <a:endParaRPr lang="en-US" sz="1200" b="0" i="0" dirty="0">
                  <a:solidFill>
                    <a:srgbClr val="111111"/>
                  </a:solidFill>
                  <a:effectLst/>
                  <a:latin typeface="Times New Roman" panose="02020603050405020304" pitchFamily="18" charset="0"/>
                  <a:cs typeface="Times New Roman" panose="02020603050405020304" pitchFamily="18" charset="0"/>
                </a:endParaRPr>
              </a:p>
            </p:txBody>
          </p:sp>
          <p:grpSp>
            <p:nvGrpSpPr>
              <p:cNvPr id="2" name="组合 1">
                <a:extLst>
                  <a:ext uri="{FF2B5EF4-FFF2-40B4-BE49-F238E27FC236}">
                    <a16:creationId xmlns:a16="http://schemas.microsoft.com/office/drawing/2014/main" id="{B6440E4D-4A88-388F-DA71-F32A34F5612A}"/>
                  </a:ext>
                </a:extLst>
              </p:cNvPr>
              <p:cNvGrpSpPr/>
              <p:nvPr/>
            </p:nvGrpSpPr>
            <p:grpSpPr>
              <a:xfrm>
                <a:off x="7286081" y="4132502"/>
                <a:ext cx="4291727" cy="2552973"/>
                <a:chOff x="181885" y="6031320"/>
                <a:chExt cx="4193941" cy="2473657"/>
              </a:xfrm>
            </p:grpSpPr>
            <p:pic>
              <p:nvPicPr>
                <p:cNvPr id="18" name="Picture 17">
                  <a:extLst>
                    <a:ext uri="{FF2B5EF4-FFF2-40B4-BE49-F238E27FC236}">
                      <a16:creationId xmlns:a16="http://schemas.microsoft.com/office/drawing/2014/main" id="{5B00B98A-8B09-4276-85FF-0030E9304AB5}"/>
                    </a:ext>
                  </a:extLst>
                </p:cNvPr>
                <p:cNvPicPr>
                  <a:picLocks noChangeAspect="1"/>
                </p:cNvPicPr>
                <p:nvPr/>
              </p:nvPicPr>
              <p:blipFill>
                <a:blip r:embed="rId5">
                  <a:extLst>
                    <a:ext uri="{28A0092B-C50C-407E-A947-70E740481C1C}">
                      <a14:useLocalDpi xmlns:a14="http://schemas.microsoft.com/office/drawing/2010/main" val="0"/>
                    </a:ext>
                  </a:extLst>
                </a:blip>
                <a:srcRect t="14406" b="6884"/>
                <a:stretch>
                  <a:fillRect/>
                </a:stretch>
              </p:blipFill>
              <p:spPr>
                <a:xfrm>
                  <a:off x="181885" y="6031320"/>
                  <a:ext cx="4165036" cy="2458747"/>
                </a:xfrm>
                <a:prstGeom prst="rect">
                  <a:avLst/>
                </a:prstGeom>
              </p:spPr>
            </p:pic>
            <p:sp>
              <p:nvSpPr>
                <p:cNvPr id="21" name="Rectangle 20">
                  <a:extLst>
                    <a:ext uri="{FF2B5EF4-FFF2-40B4-BE49-F238E27FC236}">
                      <a16:creationId xmlns:a16="http://schemas.microsoft.com/office/drawing/2014/main" id="{B3372A6A-235E-47C7-9136-CFFC722669CF}"/>
                    </a:ext>
                  </a:extLst>
                </p:cNvPr>
                <p:cNvSpPr/>
                <p:nvPr/>
              </p:nvSpPr>
              <p:spPr>
                <a:xfrm>
                  <a:off x="2771077" y="8266406"/>
                  <a:ext cx="1604749" cy="238571"/>
                </a:xfrm>
                <a:prstGeom prst="rect">
                  <a:avLst/>
                </a:prstGeom>
              </p:spPr>
              <p:txBody>
                <a:bodyPr wrap="square">
                  <a:spAutoFit/>
                </a:bodyPr>
                <a:lstStyle/>
                <a:p>
                  <a:pPr algn="r"/>
                  <a:r>
                    <a:rPr lang="en-US" sz="1000" dirty="0" err="1">
                      <a:solidFill>
                        <a:schemeClr val="bg1"/>
                      </a:solidFill>
                      <a:latin typeface="Times New Roman" panose="02020603050405020304" pitchFamily="18" charset="0"/>
                      <a:cs typeface="Times New Roman" panose="02020603050405020304" pitchFamily="18" charset="0"/>
                    </a:rPr>
                    <a:t>Pešl</a:t>
                  </a:r>
                  <a:r>
                    <a:rPr lang="en-US" sz="1000" dirty="0">
                      <a:solidFill>
                        <a:schemeClr val="bg1"/>
                      </a:solidFill>
                      <a:latin typeface="Times New Roman" panose="02020603050405020304" pitchFamily="18" charset="0"/>
                      <a:cs typeface="Times New Roman" panose="02020603050405020304" pitchFamily="18" charset="0"/>
                    </a:rPr>
                    <a:t>, Martin, et al., (2016).</a:t>
                  </a:r>
                </a:p>
              </p:txBody>
            </p:sp>
          </p:grpSp>
          <p:sp>
            <p:nvSpPr>
              <p:cNvPr id="17" name="TextBox 16">
                <a:extLst>
                  <a:ext uri="{FF2B5EF4-FFF2-40B4-BE49-F238E27FC236}">
                    <a16:creationId xmlns:a16="http://schemas.microsoft.com/office/drawing/2014/main" id="{D1DE4B55-08E1-439A-B4D0-BB8DD81C9017}"/>
                  </a:ext>
                </a:extLst>
              </p:cNvPr>
              <p:cNvSpPr txBox="1"/>
              <p:nvPr/>
            </p:nvSpPr>
            <p:spPr>
              <a:xfrm>
                <a:off x="4772900" y="3812588"/>
                <a:ext cx="2295767" cy="374836"/>
              </a:xfrm>
              <a:prstGeom prst="rect">
                <a:avLst/>
              </a:prstGeom>
              <a:noFill/>
            </p:spPr>
            <p:txBody>
              <a:bodyPr wrap="square" rtlCol="0">
                <a:spAutoFit/>
              </a:bodyPr>
              <a:lstStyle/>
              <a:p>
                <a:r>
                  <a:rPr lang="en-US" altLang="zh-CN" sz="2000" dirty="0">
                    <a:latin typeface="Times New Roman" panose="02020603050405020304" pitchFamily="18" charset="0"/>
                    <a:cs typeface="Times New Roman" panose="02020603050405020304" pitchFamily="18" charset="0"/>
                  </a:rPr>
                  <a:t>Fluorescence</a:t>
                </a:r>
                <a:endParaRPr lang="en-US" sz="2000" dirty="0">
                  <a:latin typeface="Times New Roman" panose="02020603050405020304" pitchFamily="18" charset="0"/>
                  <a:cs typeface="Times New Roman" panose="02020603050405020304" pitchFamily="18" charset="0"/>
                </a:endParaRPr>
              </a:p>
            </p:txBody>
          </p:sp>
          <p:sp>
            <p:nvSpPr>
              <p:cNvPr id="22" name="TextBox 21">
                <a:extLst>
                  <a:ext uri="{FF2B5EF4-FFF2-40B4-BE49-F238E27FC236}">
                    <a16:creationId xmlns:a16="http://schemas.microsoft.com/office/drawing/2014/main" id="{230AA3D1-3771-494E-8AFA-CBF5587A2B71}"/>
                  </a:ext>
                </a:extLst>
              </p:cNvPr>
              <p:cNvSpPr txBox="1"/>
              <p:nvPr/>
            </p:nvSpPr>
            <p:spPr>
              <a:xfrm>
                <a:off x="1285055" y="3837135"/>
                <a:ext cx="1627621" cy="374836"/>
              </a:xfrm>
              <a:prstGeom prst="rect">
                <a:avLst/>
              </a:prstGeom>
              <a:noFill/>
            </p:spPr>
            <p:txBody>
              <a:bodyPr wrap="square" rtlCol="0">
                <a:spAutoFit/>
              </a:bodyPr>
              <a:lstStyle/>
              <a:p>
                <a:r>
                  <a:rPr lang="en-US" altLang="zh-CN" sz="2000" dirty="0">
                    <a:latin typeface="Times New Roman" panose="02020603050405020304" pitchFamily="18" charset="0"/>
                    <a:cs typeface="Times New Roman" panose="02020603050405020304" pitchFamily="18" charset="0"/>
                  </a:rPr>
                  <a:t>Bright field</a:t>
                </a:r>
                <a:endParaRPr lang="en-US" sz="2000" dirty="0">
                  <a:latin typeface="Times New Roman" panose="02020603050405020304" pitchFamily="18" charset="0"/>
                  <a:cs typeface="Times New Roman" panose="02020603050405020304" pitchFamily="18" charset="0"/>
                </a:endParaRPr>
              </a:p>
            </p:txBody>
          </p:sp>
          <p:pic>
            <p:nvPicPr>
              <p:cNvPr id="16" name="Picture 15">
                <a:extLst>
                  <a:ext uri="{FF2B5EF4-FFF2-40B4-BE49-F238E27FC236}">
                    <a16:creationId xmlns:a16="http://schemas.microsoft.com/office/drawing/2014/main" id="{3EAA50B7-38AF-4D67-ABEF-436CD92F949F}"/>
                  </a:ext>
                </a:extLst>
              </p:cNvPr>
              <p:cNvPicPr>
                <a:picLocks noChangeAspect="1"/>
              </p:cNvPicPr>
              <p:nvPr/>
            </p:nvPicPr>
            <p:blipFill rotWithShape="1">
              <a:blip r:embed="rId6">
                <a:extLst>
                  <a:ext uri="{28A0092B-C50C-407E-A947-70E740481C1C}">
                    <a14:useLocalDpi xmlns:a14="http://schemas.microsoft.com/office/drawing/2010/main" val="0"/>
                  </a:ext>
                </a:extLst>
              </a:blip>
              <a:srcRect t="19023" r="25773" b="31830"/>
              <a:stretch>
                <a:fillRect/>
              </a:stretch>
            </p:blipFill>
            <p:spPr>
              <a:xfrm>
                <a:off x="3776263" y="4141425"/>
                <a:ext cx="3292404" cy="2544410"/>
              </a:xfrm>
              <a:prstGeom prst="rect">
                <a:avLst/>
              </a:prstGeom>
            </p:spPr>
          </p:pic>
          <p:grpSp>
            <p:nvGrpSpPr>
              <p:cNvPr id="7" name="组合 6">
                <a:extLst>
                  <a:ext uri="{FF2B5EF4-FFF2-40B4-BE49-F238E27FC236}">
                    <a16:creationId xmlns:a16="http://schemas.microsoft.com/office/drawing/2014/main" id="{6FA64FFB-B253-736D-D37C-8A8E07683976}"/>
                  </a:ext>
                </a:extLst>
              </p:cNvPr>
              <p:cNvGrpSpPr/>
              <p:nvPr/>
            </p:nvGrpSpPr>
            <p:grpSpPr>
              <a:xfrm>
                <a:off x="379289" y="4132501"/>
                <a:ext cx="3223632" cy="2569619"/>
                <a:chOff x="-1814582" y="4278466"/>
                <a:chExt cx="3896569" cy="2646651"/>
              </a:xfrm>
            </p:grpSpPr>
            <p:pic>
              <p:nvPicPr>
                <p:cNvPr id="23" name="Picture 22">
                  <a:extLst>
                    <a:ext uri="{FF2B5EF4-FFF2-40B4-BE49-F238E27FC236}">
                      <a16:creationId xmlns:a16="http://schemas.microsoft.com/office/drawing/2014/main" id="{EF705D6C-067B-4125-AA2A-895ACE92CBA2}"/>
                    </a:ext>
                  </a:extLst>
                </p:cNvPr>
                <p:cNvPicPr>
                  <a:picLocks noChangeAspect="1"/>
                </p:cNvPicPr>
                <p:nvPr/>
              </p:nvPicPr>
              <p:blipFill rotWithShape="1">
                <a:blip r:embed="rId7">
                  <a:extLst>
                    <a:ext uri="{28A0092B-C50C-407E-A947-70E740481C1C}">
                      <a14:useLocalDpi xmlns:a14="http://schemas.microsoft.com/office/drawing/2010/main" val="0"/>
                    </a:ext>
                  </a:extLst>
                </a:blip>
                <a:srcRect t="17341" r="25773" b="31830"/>
                <a:stretch>
                  <a:fillRect/>
                </a:stretch>
              </p:blipFill>
              <p:spPr>
                <a:xfrm>
                  <a:off x="-1814582" y="4293336"/>
                  <a:ext cx="3843296" cy="2631781"/>
                </a:xfrm>
                <a:prstGeom prst="rect">
                  <a:avLst/>
                </a:prstGeom>
              </p:spPr>
            </p:pic>
            <p:sp>
              <p:nvSpPr>
                <p:cNvPr id="3" name="TextBox 2">
                  <a:extLst>
                    <a:ext uri="{FF2B5EF4-FFF2-40B4-BE49-F238E27FC236}">
                      <a16:creationId xmlns:a16="http://schemas.microsoft.com/office/drawing/2014/main" id="{9D5B3B13-3D84-469A-9004-9EFCA45EE820}"/>
                    </a:ext>
                  </a:extLst>
                </p:cNvPr>
                <p:cNvSpPr txBox="1"/>
                <p:nvPr/>
              </p:nvSpPr>
              <p:spPr>
                <a:xfrm>
                  <a:off x="-1814582" y="6537593"/>
                  <a:ext cx="1638894" cy="356374"/>
                </a:xfrm>
                <a:prstGeom prst="rect">
                  <a:avLst/>
                </a:prstGeom>
                <a:noFill/>
              </p:spPr>
              <p:txBody>
                <a:bodyPr wrap="square" rtlCol="0">
                  <a:spAutoFit/>
                </a:bodyPr>
                <a:lstStyle/>
                <a:p>
                  <a:r>
                    <a:rPr lang="en-US" b="1" dirty="0">
                      <a:solidFill>
                        <a:srgbClr val="FFC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Toluene</a:t>
                  </a:r>
                </a:p>
              </p:txBody>
            </p:sp>
            <p:sp>
              <p:nvSpPr>
                <p:cNvPr id="26" name="TextBox 25">
                  <a:extLst>
                    <a:ext uri="{FF2B5EF4-FFF2-40B4-BE49-F238E27FC236}">
                      <a16:creationId xmlns:a16="http://schemas.microsoft.com/office/drawing/2014/main" id="{4E5C538D-8AD4-4518-A28D-488AE304F1FE}"/>
                    </a:ext>
                  </a:extLst>
                </p:cNvPr>
                <p:cNvSpPr txBox="1"/>
                <p:nvPr/>
              </p:nvSpPr>
              <p:spPr>
                <a:xfrm>
                  <a:off x="217980" y="4278466"/>
                  <a:ext cx="1864007" cy="356374"/>
                </a:xfrm>
                <a:prstGeom prst="rect">
                  <a:avLst/>
                </a:prstGeom>
                <a:noFill/>
              </p:spPr>
              <p:txBody>
                <a:bodyPr wrap="square" rtlCol="0">
                  <a:spAutoFit/>
                </a:bodyPr>
                <a:lstStyle/>
                <a:p>
                  <a:r>
                    <a:rPr lang="en-US" altLang="zh-CN" b="1" dirty="0">
                      <a:solidFill>
                        <a:srgbClr val="0986FF"/>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Culture media</a:t>
                  </a:r>
                  <a:endParaRPr lang="en-US" b="1" dirty="0">
                    <a:solidFill>
                      <a:srgbClr val="0986FF"/>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grpSp>
          <p:sp>
            <p:nvSpPr>
              <p:cNvPr id="10" name="文本框 9">
                <a:extLst>
                  <a:ext uri="{FF2B5EF4-FFF2-40B4-BE49-F238E27FC236}">
                    <a16:creationId xmlns:a16="http://schemas.microsoft.com/office/drawing/2014/main" id="{699DD8CE-AA19-589C-6E78-608D776BABDD}"/>
                  </a:ext>
                </a:extLst>
              </p:cNvPr>
              <p:cNvSpPr txBox="1"/>
              <p:nvPr/>
            </p:nvSpPr>
            <p:spPr>
              <a:xfrm>
                <a:off x="3893962" y="6311585"/>
                <a:ext cx="3057005" cy="346002"/>
              </a:xfrm>
              <a:prstGeom prst="rect">
                <a:avLst/>
              </a:prstGeom>
              <a:noFill/>
            </p:spPr>
            <p:txBody>
              <a:bodyPr wrap="square">
                <a:spAutoFit/>
              </a:bodyPr>
              <a:lstStyle/>
              <a:p>
                <a:pPr algn="r"/>
                <a:r>
                  <a:rPr lang="en-US" altLang="zh-CN" dirty="0">
                    <a:solidFill>
                      <a:schemeClr val="accent6">
                        <a:lumMod val="40000"/>
                        <a:lumOff val="60000"/>
                      </a:schemeClr>
                    </a:solidFill>
                    <a:latin typeface="Times New Roman" panose="02020603050405020304" pitchFamily="18" charset="0"/>
                    <a:cs typeface="Times New Roman" panose="02020603050405020304" pitchFamily="18" charset="0"/>
                  </a:rPr>
                  <a:t>GFP (Green fluorescent protein)</a:t>
                </a:r>
              </a:p>
            </p:txBody>
          </p:sp>
        </p:grpSp>
        <p:cxnSp>
          <p:nvCxnSpPr>
            <p:cNvPr id="25" name="直接连接符 24">
              <a:extLst>
                <a:ext uri="{FF2B5EF4-FFF2-40B4-BE49-F238E27FC236}">
                  <a16:creationId xmlns:a16="http://schemas.microsoft.com/office/drawing/2014/main" id="{540303DE-0DF1-2343-EAA6-9FC8EEDC9008}"/>
                </a:ext>
              </a:extLst>
            </p:cNvPr>
            <p:cNvCxnSpPr>
              <a:cxnSpLocks/>
            </p:cNvCxnSpPr>
            <p:nvPr/>
          </p:nvCxnSpPr>
          <p:spPr>
            <a:xfrm>
              <a:off x="10319812" y="4780690"/>
              <a:ext cx="475020" cy="0"/>
            </a:xfrm>
            <a:prstGeom prst="line">
              <a:avLst/>
            </a:prstGeom>
            <a:ln w="25400">
              <a:solidFill>
                <a:srgbClr val="FFFF00"/>
              </a:solidFill>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28" name="文本框 27">
                  <a:extLst>
                    <a:ext uri="{FF2B5EF4-FFF2-40B4-BE49-F238E27FC236}">
                      <a16:creationId xmlns:a16="http://schemas.microsoft.com/office/drawing/2014/main" id="{4B9FB1B1-6F94-6620-9704-E2E072D0218B}"/>
                    </a:ext>
                  </a:extLst>
                </p:cNvPr>
                <p:cNvSpPr txBox="1"/>
                <p:nvPr/>
              </p:nvSpPr>
              <p:spPr>
                <a:xfrm>
                  <a:off x="10243161" y="4439256"/>
                  <a:ext cx="481370" cy="369332"/>
                </a:xfrm>
                <a:prstGeom prst="rect">
                  <a:avLst/>
                </a:prstGeom>
                <a:noFill/>
              </p:spPr>
              <p:txBody>
                <a:bodyPr wrap="square" rtlCol="0">
                  <a:spAutoFit/>
                </a:bodyPr>
                <a:lstStyle/>
                <a:p>
                  <a14:m>
                    <m:oMath xmlns:m="http://schemas.openxmlformats.org/officeDocument/2006/math">
                      <m:r>
                        <m:rPr>
                          <m:nor/>
                        </m:rPr>
                        <a:rPr lang="en-US" altLang="zh-CN" dirty="0" smtClean="0">
                          <a:solidFill>
                            <a:srgbClr val="FFFF00"/>
                          </a:solidFill>
                          <a:latin typeface="Times New Roman" panose="02020603050405020304" pitchFamily="18" charset="0"/>
                          <a:cs typeface="Times New Roman" panose="02020603050405020304" pitchFamily="18" charset="0"/>
                        </a:rPr>
                        <m:t>2 </m:t>
                      </m:r>
                      <m:r>
                        <m:rPr>
                          <m:sty m:val="p"/>
                        </m:rPr>
                        <a:rPr lang="el-GR" altLang="zh-CN" i="1" dirty="0">
                          <a:solidFill>
                            <a:srgbClr val="FFFF00"/>
                          </a:solidFill>
                          <a:latin typeface="Cambria Math" panose="02040503050406030204" pitchFamily="18" charset="0"/>
                          <a:ea typeface="Cambria Math" panose="02040503050406030204" pitchFamily="18" charset="0"/>
                          <a:cs typeface="Times New Roman" panose="02020603050405020304" pitchFamily="18" charset="0"/>
                        </a:rPr>
                        <m:t>μ</m:t>
                      </m:r>
                      <m:r>
                        <a:rPr lang="en-US" altLang="zh-CN" b="0" i="1" dirty="0" smtClean="0">
                          <a:solidFill>
                            <a:srgbClr val="FFFF00"/>
                          </a:solidFill>
                          <a:latin typeface="Cambria Math" panose="02040503050406030204" pitchFamily="18" charset="0"/>
                          <a:ea typeface="Cambria Math" panose="02040503050406030204" pitchFamily="18" charset="0"/>
                          <a:cs typeface="Times New Roman" panose="02020603050405020304" pitchFamily="18" charset="0"/>
                        </a:rPr>
                        <m:t>𝑚</m:t>
                      </m:r>
                    </m:oMath>
                  </a14:m>
                  <a:r>
                    <a:rPr lang="en-US" altLang="zh-CN" dirty="0">
                      <a:solidFill>
                        <a:srgbClr val="FFFF00"/>
                      </a:solidFill>
                    </a:rPr>
                    <a:t>  </a:t>
                  </a:r>
                  <a:endParaRPr lang="zh-CN" altLang="en-US" dirty="0">
                    <a:solidFill>
                      <a:srgbClr val="FFFF00"/>
                    </a:solidFill>
                  </a:endParaRPr>
                </a:p>
              </p:txBody>
            </p:sp>
          </mc:Choice>
          <mc:Fallback xmlns="">
            <p:sp>
              <p:nvSpPr>
                <p:cNvPr id="28" name="文本框 27">
                  <a:extLst>
                    <a:ext uri="{FF2B5EF4-FFF2-40B4-BE49-F238E27FC236}">
                      <a16:creationId xmlns:a16="http://schemas.microsoft.com/office/drawing/2014/main" id="{4B9FB1B1-6F94-6620-9704-E2E072D0218B}"/>
                    </a:ext>
                  </a:extLst>
                </p:cNvPr>
                <p:cNvSpPr txBox="1">
                  <a:spLocks noRot="1" noChangeAspect="1" noMove="1" noResize="1" noEditPoints="1" noAdjustHandles="1" noChangeArrowheads="1" noChangeShapeType="1" noTextEdit="1"/>
                </p:cNvSpPr>
                <p:nvPr/>
              </p:nvSpPr>
              <p:spPr>
                <a:xfrm>
                  <a:off x="10243161" y="4439256"/>
                  <a:ext cx="481370" cy="369332"/>
                </a:xfrm>
                <a:prstGeom prst="rect">
                  <a:avLst/>
                </a:prstGeom>
                <a:blipFill>
                  <a:blip r:embed="rId8"/>
                  <a:stretch>
                    <a:fillRect r="-26190"/>
                  </a:stretch>
                </a:blipFill>
              </p:spPr>
              <p:txBody>
                <a:bodyPr/>
                <a:lstStyle/>
                <a:p>
                  <a:r>
                    <a:rPr lang="zh-CN" altLang="en-US">
                      <a:noFill/>
                    </a:rPr>
                    <a:t> </a:t>
                  </a:r>
                </a:p>
              </p:txBody>
            </p:sp>
          </mc:Fallback>
        </mc:AlternateContent>
      </p:grpSp>
      <mc:AlternateContent xmlns:mc="http://schemas.openxmlformats.org/markup-compatibility/2006" xmlns:a14="http://schemas.microsoft.com/office/drawing/2010/main">
        <mc:Choice Requires="a14">
          <p:sp>
            <p:nvSpPr>
              <p:cNvPr id="30" name="文本框 29">
                <a:extLst>
                  <a:ext uri="{FF2B5EF4-FFF2-40B4-BE49-F238E27FC236}">
                    <a16:creationId xmlns:a16="http://schemas.microsoft.com/office/drawing/2014/main" id="{9630F802-FCF1-5DAB-80F5-9E1CE909820F}"/>
                  </a:ext>
                </a:extLst>
              </p:cNvPr>
              <p:cNvSpPr txBox="1"/>
              <p:nvPr/>
            </p:nvSpPr>
            <p:spPr>
              <a:xfrm>
                <a:off x="3805870" y="4482101"/>
                <a:ext cx="708902" cy="369332"/>
              </a:xfrm>
              <a:prstGeom prst="rect">
                <a:avLst/>
              </a:prstGeom>
              <a:noFill/>
            </p:spPr>
            <p:txBody>
              <a:bodyPr wrap="square" rtlCol="0">
                <a:spAutoFit/>
              </a:bodyPr>
              <a:lstStyle/>
              <a:p>
                <a14:m>
                  <m:oMath xmlns:m="http://schemas.openxmlformats.org/officeDocument/2006/math">
                    <m:r>
                      <m:rPr>
                        <m:nor/>
                      </m:rPr>
                      <a:rPr lang="en-US" altLang="zh-CN" b="0" i="0" dirty="0" smtClean="0">
                        <a:solidFill>
                          <a:srgbClr val="FFFF00"/>
                        </a:solidFill>
                        <a:latin typeface="Times New Roman" panose="02020603050405020304" pitchFamily="18" charset="0"/>
                        <a:cs typeface="Times New Roman" panose="02020603050405020304" pitchFamily="18" charset="0"/>
                      </a:rPr>
                      <m:t>10</m:t>
                    </m:r>
                    <m:r>
                      <m:rPr>
                        <m:nor/>
                      </m:rPr>
                      <a:rPr lang="en-US" altLang="zh-CN" dirty="0" smtClean="0">
                        <a:solidFill>
                          <a:srgbClr val="FFFF00"/>
                        </a:solidFill>
                        <a:latin typeface="Times New Roman" panose="02020603050405020304" pitchFamily="18" charset="0"/>
                        <a:cs typeface="Times New Roman" panose="02020603050405020304" pitchFamily="18" charset="0"/>
                      </a:rPr>
                      <m:t> </m:t>
                    </m:r>
                    <m:r>
                      <m:rPr>
                        <m:sty m:val="p"/>
                      </m:rPr>
                      <a:rPr lang="el-GR" altLang="zh-CN" i="1" dirty="0">
                        <a:solidFill>
                          <a:srgbClr val="FFFF00"/>
                        </a:solidFill>
                        <a:latin typeface="Cambria Math" panose="02040503050406030204" pitchFamily="18" charset="0"/>
                        <a:ea typeface="Cambria Math" panose="02040503050406030204" pitchFamily="18" charset="0"/>
                        <a:cs typeface="Times New Roman" panose="02020603050405020304" pitchFamily="18" charset="0"/>
                      </a:rPr>
                      <m:t>μ</m:t>
                    </m:r>
                    <m:r>
                      <a:rPr lang="en-US" altLang="zh-CN" b="0" i="1" dirty="0" smtClean="0">
                        <a:solidFill>
                          <a:srgbClr val="FFFF00"/>
                        </a:solidFill>
                        <a:latin typeface="Cambria Math" panose="02040503050406030204" pitchFamily="18" charset="0"/>
                        <a:ea typeface="Cambria Math" panose="02040503050406030204" pitchFamily="18" charset="0"/>
                        <a:cs typeface="Times New Roman" panose="02020603050405020304" pitchFamily="18" charset="0"/>
                      </a:rPr>
                      <m:t>𝑚</m:t>
                    </m:r>
                  </m:oMath>
                </a14:m>
                <a:r>
                  <a:rPr lang="en-US" altLang="zh-CN" dirty="0">
                    <a:solidFill>
                      <a:srgbClr val="FFFF00"/>
                    </a:solidFill>
                  </a:rPr>
                  <a:t>  </a:t>
                </a:r>
                <a:endParaRPr lang="zh-CN" altLang="en-US" dirty="0">
                  <a:solidFill>
                    <a:srgbClr val="FFFF00"/>
                  </a:solidFill>
                </a:endParaRPr>
              </a:p>
            </p:txBody>
          </p:sp>
        </mc:Choice>
        <mc:Fallback xmlns="">
          <p:sp>
            <p:nvSpPr>
              <p:cNvPr id="30" name="文本框 29">
                <a:extLst>
                  <a:ext uri="{FF2B5EF4-FFF2-40B4-BE49-F238E27FC236}">
                    <a16:creationId xmlns:a16="http://schemas.microsoft.com/office/drawing/2014/main" id="{9630F802-FCF1-5DAB-80F5-9E1CE909820F}"/>
                  </a:ext>
                </a:extLst>
              </p:cNvPr>
              <p:cNvSpPr txBox="1">
                <a:spLocks noRot="1" noChangeAspect="1" noMove="1" noResize="1" noEditPoints="1" noAdjustHandles="1" noChangeArrowheads="1" noChangeShapeType="1" noTextEdit="1"/>
              </p:cNvSpPr>
              <p:nvPr/>
            </p:nvSpPr>
            <p:spPr>
              <a:xfrm>
                <a:off x="3805870" y="4482101"/>
                <a:ext cx="708902" cy="369332"/>
              </a:xfrm>
              <a:prstGeom prst="rect">
                <a:avLst/>
              </a:prstGeom>
              <a:blipFill>
                <a:blip r:embed="rId9"/>
                <a:stretch>
                  <a:fillRect r="-6838" b="-6557"/>
                </a:stretch>
              </a:blipFill>
            </p:spPr>
            <p:txBody>
              <a:bodyPr/>
              <a:lstStyle/>
              <a:p>
                <a:r>
                  <a:rPr lang="zh-CN" altLang="en-US">
                    <a:noFill/>
                  </a:rPr>
                  <a:t> </a:t>
                </a:r>
              </a:p>
            </p:txBody>
          </p:sp>
        </mc:Fallback>
      </mc:AlternateContent>
      <p:cxnSp>
        <p:nvCxnSpPr>
          <p:cNvPr id="31" name="直接连接符 30">
            <a:extLst>
              <a:ext uri="{FF2B5EF4-FFF2-40B4-BE49-F238E27FC236}">
                <a16:creationId xmlns:a16="http://schemas.microsoft.com/office/drawing/2014/main" id="{9EC41EF1-8177-644F-03E1-9B2D9AC6C7FC}"/>
              </a:ext>
            </a:extLst>
          </p:cNvPr>
          <p:cNvCxnSpPr>
            <a:cxnSpLocks/>
          </p:cNvCxnSpPr>
          <p:nvPr/>
        </p:nvCxnSpPr>
        <p:spPr>
          <a:xfrm>
            <a:off x="4019470" y="4851433"/>
            <a:ext cx="338328" cy="0"/>
          </a:xfrm>
          <a:prstGeom prst="line">
            <a:avLst/>
          </a:prstGeom>
          <a:ln w="25400">
            <a:solidFill>
              <a:srgbClr val="FFFF00"/>
            </a:solidFill>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34" name="文本框 33">
                <a:extLst>
                  <a:ext uri="{FF2B5EF4-FFF2-40B4-BE49-F238E27FC236}">
                    <a16:creationId xmlns:a16="http://schemas.microsoft.com/office/drawing/2014/main" id="{67C01308-F6F2-AC26-1C52-B913B79B4BBE}"/>
                  </a:ext>
                </a:extLst>
              </p:cNvPr>
              <p:cNvSpPr txBox="1"/>
              <p:nvPr/>
            </p:nvSpPr>
            <p:spPr>
              <a:xfrm>
                <a:off x="179847" y="4446283"/>
                <a:ext cx="708902" cy="369332"/>
              </a:xfrm>
              <a:prstGeom prst="rect">
                <a:avLst/>
              </a:prstGeom>
              <a:noFill/>
            </p:spPr>
            <p:txBody>
              <a:bodyPr wrap="square" rtlCol="0">
                <a:spAutoFit/>
              </a:bodyPr>
              <a:lstStyle/>
              <a:p>
                <a14:m>
                  <m:oMath xmlns:m="http://schemas.openxmlformats.org/officeDocument/2006/math">
                    <m:r>
                      <m:rPr>
                        <m:nor/>
                      </m:rPr>
                      <a:rPr lang="en-US" altLang="zh-CN" b="0" i="0" dirty="0" smtClean="0">
                        <a:solidFill>
                          <a:srgbClr val="FFFF00"/>
                        </a:solidFill>
                        <a:latin typeface="Times New Roman" panose="02020603050405020304" pitchFamily="18" charset="0"/>
                        <a:cs typeface="Times New Roman" panose="02020603050405020304" pitchFamily="18" charset="0"/>
                      </a:rPr>
                      <m:t>10</m:t>
                    </m:r>
                    <m:r>
                      <m:rPr>
                        <m:nor/>
                      </m:rPr>
                      <a:rPr lang="en-US" altLang="zh-CN" dirty="0" smtClean="0">
                        <a:solidFill>
                          <a:srgbClr val="FFFF00"/>
                        </a:solidFill>
                        <a:latin typeface="Times New Roman" panose="02020603050405020304" pitchFamily="18" charset="0"/>
                        <a:cs typeface="Times New Roman" panose="02020603050405020304" pitchFamily="18" charset="0"/>
                      </a:rPr>
                      <m:t> </m:t>
                    </m:r>
                    <m:r>
                      <m:rPr>
                        <m:sty m:val="p"/>
                      </m:rPr>
                      <a:rPr lang="el-GR" altLang="zh-CN" i="1" dirty="0">
                        <a:solidFill>
                          <a:srgbClr val="FFFF00"/>
                        </a:solidFill>
                        <a:latin typeface="Cambria Math" panose="02040503050406030204" pitchFamily="18" charset="0"/>
                        <a:ea typeface="Cambria Math" panose="02040503050406030204" pitchFamily="18" charset="0"/>
                        <a:cs typeface="Times New Roman" panose="02020603050405020304" pitchFamily="18" charset="0"/>
                      </a:rPr>
                      <m:t>μ</m:t>
                    </m:r>
                    <m:r>
                      <a:rPr lang="en-US" altLang="zh-CN" b="0" i="1" dirty="0" smtClean="0">
                        <a:solidFill>
                          <a:srgbClr val="FFFF00"/>
                        </a:solidFill>
                        <a:latin typeface="Cambria Math" panose="02040503050406030204" pitchFamily="18" charset="0"/>
                        <a:ea typeface="Cambria Math" panose="02040503050406030204" pitchFamily="18" charset="0"/>
                        <a:cs typeface="Times New Roman" panose="02020603050405020304" pitchFamily="18" charset="0"/>
                      </a:rPr>
                      <m:t>𝑚</m:t>
                    </m:r>
                  </m:oMath>
                </a14:m>
                <a:r>
                  <a:rPr lang="en-US" altLang="zh-CN" dirty="0">
                    <a:solidFill>
                      <a:srgbClr val="FFFF00"/>
                    </a:solidFill>
                  </a:rPr>
                  <a:t>  </a:t>
                </a:r>
                <a:endParaRPr lang="zh-CN" altLang="en-US" dirty="0">
                  <a:solidFill>
                    <a:srgbClr val="FFFF00"/>
                  </a:solidFill>
                </a:endParaRPr>
              </a:p>
            </p:txBody>
          </p:sp>
        </mc:Choice>
        <mc:Fallback xmlns="">
          <p:sp>
            <p:nvSpPr>
              <p:cNvPr id="34" name="文本框 33">
                <a:extLst>
                  <a:ext uri="{FF2B5EF4-FFF2-40B4-BE49-F238E27FC236}">
                    <a16:creationId xmlns:a16="http://schemas.microsoft.com/office/drawing/2014/main" id="{67C01308-F6F2-AC26-1C52-B913B79B4BBE}"/>
                  </a:ext>
                </a:extLst>
              </p:cNvPr>
              <p:cNvSpPr txBox="1">
                <a:spLocks noRot="1" noChangeAspect="1" noMove="1" noResize="1" noEditPoints="1" noAdjustHandles="1" noChangeArrowheads="1" noChangeShapeType="1" noTextEdit="1"/>
              </p:cNvSpPr>
              <p:nvPr/>
            </p:nvSpPr>
            <p:spPr>
              <a:xfrm>
                <a:off x="179847" y="4446283"/>
                <a:ext cx="708902" cy="369332"/>
              </a:xfrm>
              <a:prstGeom prst="rect">
                <a:avLst/>
              </a:prstGeom>
              <a:blipFill>
                <a:blip r:embed="rId10"/>
                <a:stretch>
                  <a:fillRect r="-7759" b="-6557"/>
                </a:stretch>
              </a:blipFill>
            </p:spPr>
            <p:txBody>
              <a:bodyPr/>
              <a:lstStyle/>
              <a:p>
                <a:r>
                  <a:rPr lang="zh-CN" altLang="en-US">
                    <a:noFill/>
                  </a:rPr>
                  <a:t> </a:t>
                </a:r>
              </a:p>
            </p:txBody>
          </p:sp>
        </mc:Fallback>
      </mc:AlternateContent>
      <p:cxnSp>
        <p:nvCxnSpPr>
          <p:cNvPr id="35" name="直接连接符 34">
            <a:extLst>
              <a:ext uri="{FF2B5EF4-FFF2-40B4-BE49-F238E27FC236}">
                <a16:creationId xmlns:a16="http://schemas.microsoft.com/office/drawing/2014/main" id="{0F48A44B-7214-0116-0E99-DED7EF3FF569}"/>
              </a:ext>
            </a:extLst>
          </p:cNvPr>
          <p:cNvCxnSpPr>
            <a:cxnSpLocks/>
          </p:cNvCxnSpPr>
          <p:nvPr/>
        </p:nvCxnSpPr>
        <p:spPr>
          <a:xfrm>
            <a:off x="393447" y="4815615"/>
            <a:ext cx="338328" cy="0"/>
          </a:xfrm>
          <a:prstGeom prst="line">
            <a:avLst/>
          </a:prstGeom>
          <a:ln w="25400">
            <a:solidFill>
              <a:srgbClr val="FFFF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32408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7" name="图片 126">
            <a:extLst>
              <a:ext uri="{FF2B5EF4-FFF2-40B4-BE49-F238E27FC236}">
                <a16:creationId xmlns:a16="http://schemas.microsoft.com/office/drawing/2014/main" id="{DA58C46E-E562-49FD-B610-0A4DDFE9713F}"/>
              </a:ext>
            </a:extLst>
          </p:cNvPr>
          <p:cNvPicPr>
            <a:picLocks noChangeAspect="1"/>
          </p:cNvPicPr>
          <p:nvPr/>
        </p:nvPicPr>
        <p:blipFill rotWithShape="1">
          <a:blip r:embed="rId3">
            <a:extLst>
              <a:ext uri="{28A0092B-C50C-407E-A947-70E740481C1C}">
                <a14:useLocalDpi xmlns:a14="http://schemas.microsoft.com/office/drawing/2010/main" val="0"/>
              </a:ext>
            </a:extLst>
          </a:blip>
          <a:srcRect t="27405" b="2434"/>
          <a:stretch/>
        </p:blipFill>
        <p:spPr>
          <a:xfrm>
            <a:off x="6674814" y="3754721"/>
            <a:ext cx="5430002" cy="2856151"/>
          </a:xfrm>
          <a:prstGeom prst="rect">
            <a:avLst/>
          </a:prstGeom>
        </p:spPr>
      </p:pic>
      <p:pic>
        <p:nvPicPr>
          <p:cNvPr id="22" name="Picture 21">
            <a:extLst>
              <a:ext uri="{FF2B5EF4-FFF2-40B4-BE49-F238E27FC236}">
                <a16:creationId xmlns:a16="http://schemas.microsoft.com/office/drawing/2014/main" id="{FDCA99C5-7832-4364-9E9E-6E2408D6D92C}"/>
              </a:ext>
            </a:extLst>
          </p:cNvPr>
          <p:cNvPicPr>
            <a:picLocks noChangeAspect="1"/>
          </p:cNvPicPr>
          <p:nvPr/>
        </p:nvPicPr>
        <p:blipFill rotWithShape="1">
          <a:blip r:embed="rId4">
            <a:extLst>
              <a:ext uri="{28A0092B-C50C-407E-A947-70E740481C1C}">
                <a14:useLocalDpi xmlns:a14="http://schemas.microsoft.com/office/drawing/2010/main" val="0"/>
              </a:ext>
            </a:extLst>
          </a:blip>
          <a:srcRect l="1846" t="17218" r="2500" b="10388"/>
          <a:stretch/>
        </p:blipFill>
        <p:spPr>
          <a:xfrm>
            <a:off x="9569149" y="1815945"/>
            <a:ext cx="2355740" cy="1337189"/>
          </a:xfrm>
          <a:prstGeom prst="rect">
            <a:avLst/>
          </a:prstGeom>
          <a:ln>
            <a:noFill/>
          </a:ln>
          <a:effectLst/>
        </p:spPr>
      </p:pic>
      <p:grpSp>
        <p:nvGrpSpPr>
          <p:cNvPr id="5" name="Group 4">
            <a:extLst>
              <a:ext uri="{FF2B5EF4-FFF2-40B4-BE49-F238E27FC236}">
                <a16:creationId xmlns:a16="http://schemas.microsoft.com/office/drawing/2014/main" id="{29E4EB21-9BD8-4A92-BA68-1B2DEE97AF9B}"/>
              </a:ext>
            </a:extLst>
          </p:cNvPr>
          <p:cNvGrpSpPr/>
          <p:nvPr/>
        </p:nvGrpSpPr>
        <p:grpSpPr>
          <a:xfrm>
            <a:off x="11292870" y="4722367"/>
            <a:ext cx="811946" cy="369332"/>
            <a:chOff x="2573918" y="2669570"/>
            <a:chExt cx="330484" cy="288257"/>
          </a:xfrm>
        </p:grpSpPr>
        <p:sp>
          <p:nvSpPr>
            <p:cNvPr id="6" name="Rectangle 5">
              <a:extLst>
                <a:ext uri="{FF2B5EF4-FFF2-40B4-BE49-F238E27FC236}">
                  <a16:creationId xmlns:a16="http://schemas.microsoft.com/office/drawing/2014/main" id="{C65FA400-8EE1-483D-A8DC-279F61A81CB1}"/>
                </a:ext>
              </a:extLst>
            </p:cNvPr>
            <p:cNvSpPr/>
            <p:nvPr/>
          </p:nvSpPr>
          <p:spPr>
            <a:xfrm>
              <a:off x="2594608" y="2689567"/>
              <a:ext cx="256712" cy="267119"/>
            </a:xfrm>
            <a:prstGeom prst="rect">
              <a:avLst/>
            </a:prstGeom>
            <a:solidFill>
              <a:schemeClr val="tx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00"/>
                </a:solidFill>
              </a:endParaRPr>
            </a:p>
          </p:txBody>
        </p:sp>
        <p:sp>
          <p:nvSpPr>
            <p:cNvPr id="7" name="TextBox 6">
              <a:extLst>
                <a:ext uri="{FF2B5EF4-FFF2-40B4-BE49-F238E27FC236}">
                  <a16:creationId xmlns:a16="http://schemas.microsoft.com/office/drawing/2014/main" id="{2634ACB0-5180-45C0-87B2-386A3EF63001}"/>
                </a:ext>
              </a:extLst>
            </p:cNvPr>
            <p:cNvSpPr txBox="1"/>
            <p:nvPr/>
          </p:nvSpPr>
          <p:spPr>
            <a:xfrm>
              <a:off x="2573918" y="2669570"/>
              <a:ext cx="330484" cy="288257"/>
            </a:xfrm>
            <a:prstGeom prst="rect">
              <a:avLst/>
            </a:prstGeom>
            <a:noFill/>
            <a:ln>
              <a:noFill/>
            </a:ln>
          </p:spPr>
          <p:txBody>
            <a:bodyPr wrap="square" rtlCol="0">
              <a:spAutoFit/>
            </a:bodyPr>
            <a:lstStyle/>
            <a:p>
              <a:r>
                <a:rPr lang="en-US" dirty="0">
                  <a:solidFill>
                    <a:srgbClr val="FFFF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Was</a:t>
              </a:r>
              <a:r>
                <a:rPr lang="en-US" altLang="zh-CN" dirty="0">
                  <a:solidFill>
                    <a:srgbClr val="FFFF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te</a:t>
              </a:r>
              <a:endParaRPr lang="en-US" dirty="0">
                <a:solidFill>
                  <a:srgbClr val="FFFF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grpSp>
      <p:grpSp>
        <p:nvGrpSpPr>
          <p:cNvPr id="10" name="Group 9">
            <a:extLst>
              <a:ext uri="{FF2B5EF4-FFF2-40B4-BE49-F238E27FC236}">
                <a16:creationId xmlns:a16="http://schemas.microsoft.com/office/drawing/2014/main" id="{EB7AB661-0BA4-4062-BBDB-1B8BEFC55CD6}"/>
              </a:ext>
            </a:extLst>
          </p:cNvPr>
          <p:cNvGrpSpPr/>
          <p:nvPr/>
        </p:nvGrpSpPr>
        <p:grpSpPr>
          <a:xfrm>
            <a:off x="10209219" y="3751637"/>
            <a:ext cx="1778842" cy="392707"/>
            <a:chOff x="2613013" y="2559087"/>
            <a:chExt cx="792419" cy="306501"/>
          </a:xfrm>
        </p:grpSpPr>
        <p:sp>
          <p:nvSpPr>
            <p:cNvPr id="11" name="Rectangle 10">
              <a:extLst>
                <a:ext uri="{FF2B5EF4-FFF2-40B4-BE49-F238E27FC236}">
                  <a16:creationId xmlns:a16="http://schemas.microsoft.com/office/drawing/2014/main" id="{F678F1D3-486E-4F08-9142-A5EED78806E7}"/>
                </a:ext>
              </a:extLst>
            </p:cNvPr>
            <p:cNvSpPr/>
            <p:nvPr/>
          </p:nvSpPr>
          <p:spPr>
            <a:xfrm>
              <a:off x="2613013" y="2561558"/>
              <a:ext cx="542540" cy="304030"/>
            </a:xfrm>
            <a:prstGeom prst="rect">
              <a:avLst/>
            </a:prstGeom>
            <a:solidFill>
              <a:schemeClr val="tx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00"/>
                </a:solidFill>
              </a:endParaRPr>
            </a:p>
          </p:txBody>
        </p:sp>
        <p:sp>
          <p:nvSpPr>
            <p:cNvPr id="12" name="TextBox 11">
              <a:extLst>
                <a:ext uri="{FF2B5EF4-FFF2-40B4-BE49-F238E27FC236}">
                  <a16:creationId xmlns:a16="http://schemas.microsoft.com/office/drawing/2014/main" id="{DCB3FBF8-8428-41FD-B107-8D46FA993B40}"/>
                </a:ext>
              </a:extLst>
            </p:cNvPr>
            <p:cNvSpPr txBox="1"/>
            <p:nvPr/>
          </p:nvSpPr>
          <p:spPr>
            <a:xfrm>
              <a:off x="2613013" y="2559087"/>
              <a:ext cx="792419" cy="288257"/>
            </a:xfrm>
            <a:prstGeom prst="rect">
              <a:avLst/>
            </a:prstGeom>
            <a:noFill/>
            <a:ln>
              <a:noFill/>
            </a:ln>
          </p:spPr>
          <p:txBody>
            <a:bodyPr wrap="square" rtlCol="0">
              <a:spAutoFit/>
            </a:bodyPr>
            <a:lstStyle/>
            <a:p>
              <a:r>
                <a:rPr lang="en-US" dirty="0">
                  <a:solidFill>
                    <a:srgbClr val="FFFF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Microscope</a:t>
              </a:r>
            </a:p>
          </p:txBody>
        </p:sp>
      </p:grpSp>
      <p:grpSp>
        <p:nvGrpSpPr>
          <p:cNvPr id="13" name="Group 12">
            <a:extLst>
              <a:ext uri="{FF2B5EF4-FFF2-40B4-BE49-F238E27FC236}">
                <a16:creationId xmlns:a16="http://schemas.microsoft.com/office/drawing/2014/main" id="{30156993-5ADD-4AC0-8669-0A5870BB1E13}"/>
              </a:ext>
            </a:extLst>
          </p:cNvPr>
          <p:cNvGrpSpPr/>
          <p:nvPr/>
        </p:nvGrpSpPr>
        <p:grpSpPr>
          <a:xfrm>
            <a:off x="8646602" y="5845355"/>
            <a:ext cx="1486425" cy="377819"/>
            <a:chOff x="2531111" y="2502545"/>
            <a:chExt cx="564498" cy="294881"/>
          </a:xfrm>
        </p:grpSpPr>
        <p:sp>
          <p:nvSpPr>
            <p:cNvPr id="14" name="Rectangle 13">
              <a:extLst>
                <a:ext uri="{FF2B5EF4-FFF2-40B4-BE49-F238E27FC236}">
                  <a16:creationId xmlns:a16="http://schemas.microsoft.com/office/drawing/2014/main" id="{176AF885-D023-41B5-BFC3-7FE0523FF55A}"/>
                </a:ext>
              </a:extLst>
            </p:cNvPr>
            <p:cNvSpPr/>
            <p:nvPr/>
          </p:nvSpPr>
          <p:spPr>
            <a:xfrm>
              <a:off x="2539589" y="2537197"/>
              <a:ext cx="547544" cy="260229"/>
            </a:xfrm>
            <a:prstGeom prst="rect">
              <a:avLst/>
            </a:prstGeom>
            <a:solidFill>
              <a:schemeClr val="tx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00"/>
                </a:solidFill>
              </a:endParaRPr>
            </a:p>
          </p:txBody>
        </p:sp>
        <p:sp>
          <p:nvSpPr>
            <p:cNvPr id="15" name="TextBox 14">
              <a:extLst>
                <a:ext uri="{FF2B5EF4-FFF2-40B4-BE49-F238E27FC236}">
                  <a16:creationId xmlns:a16="http://schemas.microsoft.com/office/drawing/2014/main" id="{61B4B10D-A6DF-4F56-BAD1-28A00747D1FF}"/>
                </a:ext>
              </a:extLst>
            </p:cNvPr>
            <p:cNvSpPr txBox="1"/>
            <p:nvPr/>
          </p:nvSpPr>
          <p:spPr>
            <a:xfrm>
              <a:off x="2531111" y="2502545"/>
              <a:ext cx="564498" cy="288257"/>
            </a:xfrm>
            <a:prstGeom prst="rect">
              <a:avLst/>
            </a:prstGeom>
            <a:noFill/>
            <a:ln>
              <a:noFill/>
            </a:ln>
          </p:spPr>
          <p:txBody>
            <a:bodyPr wrap="square" rtlCol="0">
              <a:spAutoFit/>
            </a:bodyPr>
            <a:lstStyle/>
            <a:p>
              <a:r>
                <a:rPr lang="en-US" dirty="0">
                  <a:solidFill>
                    <a:srgbClr val="FFFF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Syringe pump</a:t>
              </a:r>
            </a:p>
          </p:txBody>
        </p:sp>
      </p:grpSp>
      <p:sp>
        <p:nvSpPr>
          <p:cNvPr id="16" name="Rectangle 15">
            <a:extLst>
              <a:ext uri="{FF2B5EF4-FFF2-40B4-BE49-F238E27FC236}">
                <a16:creationId xmlns:a16="http://schemas.microsoft.com/office/drawing/2014/main" id="{75D787CB-3699-475D-996C-9D5CCC1E011B}"/>
              </a:ext>
            </a:extLst>
          </p:cNvPr>
          <p:cNvSpPr/>
          <p:nvPr/>
        </p:nvSpPr>
        <p:spPr>
          <a:xfrm>
            <a:off x="10241986" y="4616335"/>
            <a:ext cx="724029" cy="517092"/>
          </a:xfrm>
          <a:prstGeom prst="rect">
            <a:avLst/>
          </a:prstGeom>
          <a:noFill/>
          <a:ln w="25400">
            <a:solidFill>
              <a:srgbClr val="FF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00">
            <a:extLst>
              <a:ext uri="{FF2B5EF4-FFF2-40B4-BE49-F238E27FC236}">
                <a16:creationId xmlns:a16="http://schemas.microsoft.com/office/drawing/2014/main" id="{90A503A8-B69C-44F7-ACD2-45ABBB3361AF}"/>
              </a:ext>
            </a:extLst>
          </p:cNvPr>
          <p:cNvGrpSpPr/>
          <p:nvPr/>
        </p:nvGrpSpPr>
        <p:grpSpPr>
          <a:xfrm>
            <a:off x="6855861" y="3813930"/>
            <a:ext cx="1696778" cy="468178"/>
            <a:chOff x="2571054" y="2471967"/>
            <a:chExt cx="755860" cy="365404"/>
          </a:xfrm>
        </p:grpSpPr>
        <p:sp>
          <p:nvSpPr>
            <p:cNvPr id="20" name="Rectangle 101">
              <a:extLst>
                <a:ext uri="{FF2B5EF4-FFF2-40B4-BE49-F238E27FC236}">
                  <a16:creationId xmlns:a16="http://schemas.microsoft.com/office/drawing/2014/main" id="{5B140F67-DA70-47EB-8D7D-5A5C407FC376}"/>
                </a:ext>
              </a:extLst>
            </p:cNvPr>
            <p:cNvSpPr/>
            <p:nvPr/>
          </p:nvSpPr>
          <p:spPr>
            <a:xfrm rot="85601">
              <a:off x="2571054" y="2471967"/>
              <a:ext cx="735501" cy="365404"/>
            </a:xfrm>
            <a:prstGeom prst="rect">
              <a:avLst/>
            </a:prstGeom>
            <a:solidFill>
              <a:schemeClr val="tx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00"/>
                </a:solidFill>
              </a:endParaRPr>
            </a:p>
          </p:txBody>
        </p:sp>
        <p:sp>
          <p:nvSpPr>
            <p:cNvPr id="21" name="TextBox 102">
              <a:extLst>
                <a:ext uri="{FF2B5EF4-FFF2-40B4-BE49-F238E27FC236}">
                  <a16:creationId xmlns:a16="http://schemas.microsoft.com/office/drawing/2014/main" id="{A19A9E7B-CCFD-4F33-93FD-2731ED22E1E2}"/>
                </a:ext>
              </a:extLst>
            </p:cNvPr>
            <p:cNvSpPr txBox="1"/>
            <p:nvPr/>
          </p:nvSpPr>
          <p:spPr>
            <a:xfrm>
              <a:off x="2587909" y="2512308"/>
              <a:ext cx="739005" cy="288257"/>
            </a:xfrm>
            <a:prstGeom prst="rect">
              <a:avLst/>
            </a:prstGeom>
            <a:noFill/>
            <a:ln>
              <a:noFill/>
            </a:ln>
          </p:spPr>
          <p:txBody>
            <a:bodyPr wrap="square" rtlCol="0">
              <a:spAutoFit/>
            </a:bodyPr>
            <a:lstStyle/>
            <a:p>
              <a:r>
                <a:rPr lang="en-US" dirty="0">
                  <a:solidFill>
                    <a:srgbClr val="FFFF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SIP </a:t>
              </a:r>
              <a:r>
                <a:rPr lang="en-US" altLang="zh-CN" dirty="0">
                  <a:solidFill>
                    <a:srgbClr val="FFFF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equipment</a:t>
              </a:r>
              <a:endParaRPr lang="en-US" dirty="0">
                <a:solidFill>
                  <a:srgbClr val="FFFF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grpSp>
      <p:sp>
        <p:nvSpPr>
          <p:cNvPr id="23" name="TextBox 22">
            <a:extLst>
              <a:ext uri="{FF2B5EF4-FFF2-40B4-BE49-F238E27FC236}">
                <a16:creationId xmlns:a16="http://schemas.microsoft.com/office/drawing/2014/main" id="{901A29A5-117C-47F5-A0F6-00CC7F08C9E9}"/>
              </a:ext>
            </a:extLst>
          </p:cNvPr>
          <p:cNvSpPr txBox="1"/>
          <p:nvPr/>
        </p:nvSpPr>
        <p:spPr>
          <a:xfrm>
            <a:off x="10470210" y="1501001"/>
            <a:ext cx="725011" cy="369332"/>
          </a:xfrm>
          <a:prstGeom prst="rect">
            <a:avLst/>
          </a:prstGeom>
          <a:noFill/>
          <a:ln>
            <a:noFill/>
          </a:ln>
        </p:spPr>
        <p:txBody>
          <a:bodyPr wrap="square" rtlCol="0">
            <a:spAutoFit/>
          </a:bodyPr>
          <a:lstStyle/>
          <a:p>
            <a:r>
              <a:rPr lang="en-US" dirty="0">
                <a:latin typeface="Times New Roman" panose="02020603050405020304" pitchFamily="18" charset="0"/>
                <a:cs typeface="Times New Roman" panose="02020603050405020304" pitchFamily="18" charset="0"/>
              </a:rPr>
              <a:t>Chip</a:t>
            </a:r>
          </a:p>
        </p:txBody>
      </p:sp>
      <p:sp>
        <p:nvSpPr>
          <p:cNvPr id="25" name="文本框 71">
            <a:extLst>
              <a:ext uri="{FF2B5EF4-FFF2-40B4-BE49-F238E27FC236}">
                <a16:creationId xmlns:a16="http://schemas.microsoft.com/office/drawing/2014/main" id="{0A454877-1EE1-4696-B028-1F1C903C69CD}"/>
              </a:ext>
            </a:extLst>
          </p:cNvPr>
          <p:cNvSpPr txBox="1"/>
          <p:nvPr/>
        </p:nvSpPr>
        <p:spPr>
          <a:xfrm>
            <a:off x="243460" y="3789603"/>
            <a:ext cx="1443838" cy="369332"/>
          </a:xfrm>
          <a:prstGeom prst="rect">
            <a:avLst/>
          </a:prstGeom>
          <a:noFill/>
        </p:spPr>
        <p:txBody>
          <a:bodyPr wrap="square" rtlCol="0">
            <a:spAutoFit/>
          </a:bodyPr>
          <a:lstStyle/>
          <a:p>
            <a:pPr algn="r"/>
            <a:r>
              <a:rPr lang="en-US" altLang="zh-CN" dirty="0">
                <a:latin typeface="Times New Roman" panose="02020603050405020304" pitchFamily="18" charset="0"/>
                <a:cs typeface="Times New Roman" panose="02020603050405020304" pitchFamily="18" charset="0"/>
              </a:rPr>
              <a:t>(b) Side view</a:t>
            </a:r>
            <a:endParaRPr lang="zh-CN" altLang="en-US" dirty="0">
              <a:latin typeface="Times New Roman" panose="02020603050405020304" pitchFamily="18" charset="0"/>
              <a:cs typeface="Times New Roman" panose="02020603050405020304" pitchFamily="18" charset="0"/>
            </a:endParaRPr>
          </a:p>
        </p:txBody>
      </p:sp>
      <p:grpSp>
        <p:nvGrpSpPr>
          <p:cNvPr id="38" name="组合 160">
            <a:extLst>
              <a:ext uri="{FF2B5EF4-FFF2-40B4-BE49-F238E27FC236}">
                <a16:creationId xmlns:a16="http://schemas.microsoft.com/office/drawing/2014/main" id="{8F6DD3EB-95A5-480D-9B82-AE6E829D0436}"/>
              </a:ext>
            </a:extLst>
          </p:cNvPr>
          <p:cNvGrpSpPr/>
          <p:nvPr/>
        </p:nvGrpSpPr>
        <p:grpSpPr>
          <a:xfrm>
            <a:off x="3065871" y="4472160"/>
            <a:ext cx="1813638" cy="1960586"/>
            <a:chOff x="2201739" y="3802760"/>
            <a:chExt cx="3312390" cy="3055240"/>
          </a:xfrm>
        </p:grpSpPr>
        <p:pic>
          <p:nvPicPr>
            <p:cNvPr id="45" name="图片 156">
              <a:extLst>
                <a:ext uri="{FF2B5EF4-FFF2-40B4-BE49-F238E27FC236}">
                  <a16:creationId xmlns:a16="http://schemas.microsoft.com/office/drawing/2014/main" id="{DF8308BA-E390-4388-A996-A49D44D50A7F}"/>
                </a:ext>
              </a:extLst>
            </p:cNvPr>
            <p:cNvPicPr>
              <a:picLocks noChangeAspect="1"/>
            </p:cNvPicPr>
            <p:nvPr/>
          </p:nvPicPr>
          <p:blipFill>
            <a:blip r:embed="rId5"/>
            <a:srcRect l="9464" r="3122"/>
            <a:stretch>
              <a:fillRect/>
            </a:stretch>
          </p:blipFill>
          <p:spPr>
            <a:xfrm>
              <a:off x="2201739" y="3802760"/>
              <a:ext cx="3312390" cy="3055240"/>
            </a:xfrm>
            <a:prstGeom prst="rect">
              <a:avLst/>
            </a:prstGeom>
          </p:spPr>
        </p:pic>
        <p:pic>
          <p:nvPicPr>
            <p:cNvPr id="46" name="图片 159">
              <a:extLst>
                <a:ext uri="{FF2B5EF4-FFF2-40B4-BE49-F238E27FC236}">
                  <a16:creationId xmlns:a16="http://schemas.microsoft.com/office/drawing/2014/main" id="{6B416B62-F894-4B99-B0BE-B95776FC896B}"/>
                </a:ext>
              </a:extLst>
            </p:cNvPr>
            <p:cNvPicPr>
              <a:picLocks noChangeAspect="1"/>
            </p:cNvPicPr>
            <p:nvPr/>
          </p:nvPicPr>
          <p:blipFill>
            <a:blip r:embed="rId6">
              <a:duotone>
                <a:schemeClr val="accent4">
                  <a:shade val="45000"/>
                  <a:satMod val="135000"/>
                </a:schemeClr>
                <a:prstClr val="white"/>
              </a:duotone>
              <a:extLst>
                <a:ext uri="{BEBA8EAE-BF5A-486C-A8C5-ECC9F3942E4B}">
                  <a14:imgProps xmlns:a14="http://schemas.microsoft.com/office/drawing/2010/main">
                    <a14:imgLayer r:embed="rId7">
                      <a14:imgEffect>
                        <a14:backgroundRemoval t="19355" b="89544" l="40000" r="67982">
                          <a14:foregroundMark x1="52287" y1="87319" x2="56771" y2="87319"/>
                          <a14:foregroundMark x1="50942" y1="25362" x2="55785" y2="25806"/>
                          <a14:foregroundMark x1="44036" y1="23359" x2="45740" y2="23137"/>
                          <a14:foregroundMark x1="63139" y1="23137" x2="64843" y2="22692"/>
                          <a14:foregroundMark x1="53094" y1="88543" x2="53094" y2="89766"/>
                          <a14:foregroundMark x1="41883" y1="22024" x2="49058" y2="22024"/>
                          <a14:foregroundMark x1="40000" y1="21691" x2="49058" y2="21691"/>
                          <a14:foregroundMark x1="67982" y1="19355" x2="64126" y2="20801"/>
                        </a14:backgroundRemoval>
                      </a14:imgEffect>
                    </a14:imgLayer>
                  </a14:imgProps>
                </a:ext>
              </a:extLst>
            </a:blip>
            <a:srcRect l="39642" t="23775" r="33269" b="7899"/>
            <a:stretch>
              <a:fillRect/>
            </a:stretch>
          </p:blipFill>
          <p:spPr>
            <a:xfrm>
              <a:off x="3347881" y="4537075"/>
              <a:ext cx="1026450" cy="2087522"/>
            </a:xfrm>
            <a:custGeom>
              <a:avLst/>
              <a:gdLst>
                <a:gd name="connsiteX0" fmla="*/ 0 w 1026450"/>
                <a:gd name="connsiteY0" fmla="*/ 0 h 2087522"/>
                <a:gd name="connsiteX1" fmla="*/ 128673 w 1026450"/>
                <a:gd name="connsiteY1" fmla="*/ 0 h 2087522"/>
                <a:gd name="connsiteX2" fmla="*/ 158482 w 1026450"/>
                <a:gd name="connsiteY2" fmla="*/ 12795 h 2087522"/>
                <a:gd name="connsiteX3" fmla="*/ 527212 w 1026450"/>
                <a:gd name="connsiteY3" fmla="*/ 66882 h 2087522"/>
                <a:gd name="connsiteX4" fmla="*/ 895942 w 1026450"/>
                <a:gd name="connsiteY4" fmla="*/ 12795 h 2087522"/>
                <a:gd name="connsiteX5" fmla="*/ 925752 w 1026450"/>
                <a:gd name="connsiteY5" fmla="*/ 0 h 2087522"/>
                <a:gd name="connsiteX6" fmla="*/ 1026450 w 1026450"/>
                <a:gd name="connsiteY6" fmla="*/ 0 h 2087522"/>
                <a:gd name="connsiteX7" fmla="*/ 1026450 w 1026450"/>
                <a:gd name="connsiteY7" fmla="*/ 2087522 h 2087522"/>
                <a:gd name="connsiteX8" fmla="*/ 0 w 1026450"/>
                <a:gd name="connsiteY8" fmla="*/ 2087522 h 2087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26450" h="2087522">
                  <a:moveTo>
                    <a:pt x="0" y="0"/>
                  </a:moveTo>
                  <a:lnTo>
                    <a:pt x="128673" y="0"/>
                  </a:lnTo>
                  <a:lnTo>
                    <a:pt x="158482" y="12795"/>
                  </a:lnTo>
                  <a:cubicBezTo>
                    <a:pt x="252848" y="46213"/>
                    <a:pt x="383214" y="66882"/>
                    <a:pt x="527212" y="66882"/>
                  </a:cubicBezTo>
                  <a:cubicBezTo>
                    <a:pt x="671210" y="66882"/>
                    <a:pt x="801576" y="46213"/>
                    <a:pt x="895942" y="12795"/>
                  </a:cubicBezTo>
                  <a:lnTo>
                    <a:pt x="925752" y="0"/>
                  </a:lnTo>
                  <a:lnTo>
                    <a:pt x="1026450" y="0"/>
                  </a:lnTo>
                  <a:lnTo>
                    <a:pt x="1026450" y="2087522"/>
                  </a:lnTo>
                  <a:lnTo>
                    <a:pt x="0" y="2087522"/>
                  </a:lnTo>
                  <a:close/>
                </a:path>
              </a:pathLst>
            </a:custGeom>
          </p:spPr>
        </p:pic>
      </p:grpSp>
      <p:sp>
        <p:nvSpPr>
          <p:cNvPr id="39" name="文本框 54">
            <a:extLst>
              <a:ext uri="{FF2B5EF4-FFF2-40B4-BE49-F238E27FC236}">
                <a16:creationId xmlns:a16="http://schemas.microsoft.com/office/drawing/2014/main" id="{E20044B4-D93B-44DE-A447-134B50DFF424}"/>
              </a:ext>
            </a:extLst>
          </p:cNvPr>
          <p:cNvSpPr txBox="1"/>
          <p:nvPr/>
        </p:nvSpPr>
        <p:spPr>
          <a:xfrm>
            <a:off x="3026631" y="4460107"/>
            <a:ext cx="1930426" cy="338554"/>
          </a:xfrm>
          <a:prstGeom prst="rect">
            <a:avLst/>
          </a:prstGeom>
          <a:noFill/>
        </p:spPr>
        <p:txBody>
          <a:bodyPr wrap="square" rtlCol="0">
            <a:spAutoFit/>
          </a:bodyPr>
          <a:lstStyle/>
          <a:p>
            <a:r>
              <a:rPr lang="en-US" altLang="zh-CN" sz="1600" dirty="0">
                <a:solidFill>
                  <a:schemeClr val="bg1"/>
                </a:solidFill>
                <a:latin typeface="Times New Roman" panose="02020603050405020304" pitchFamily="18" charset="0"/>
                <a:cs typeface="Times New Roman" panose="02020603050405020304" pitchFamily="18" charset="0"/>
              </a:rPr>
              <a:t>Culture media + RW</a:t>
            </a:r>
          </a:p>
        </p:txBody>
      </p:sp>
      <p:cxnSp>
        <p:nvCxnSpPr>
          <p:cNvPr id="40" name="直接箭头连接符 136">
            <a:extLst>
              <a:ext uri="{FF2B5EF4-FFF2-40B4-BE49-F238E27FC236}">
                <a16:creationId xmlns:a16="http://schemas.microsoft.com/office/drawing/2014/main" id="{F70D8297-778D-4429-B807-E702414C8D15}"/>
              </a:ext>
            </a:extLst>
          </p:cNvPr>
          <p:cNvCxnSpPr>
            <a:cxnSpLocks/>
          </p:cNvCxnSpPr>
          <p:nvPr/>
        </p:nvCxnSpPr>
        <p:spPr>
          <a:xfrm>
            <a:off x="3839567" y="5107495"/>
            <a:ext cx="286098" cy="0"/>
          </a:xfrm>
          <a:prstGeom prst="straightConnector1">
            <a:avLst/>
          </a:prstGeom>
          <a:ln w="1270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47" name="文本框 54">
            <a:extLst>
              <a:ext uri="{FF2B5EF4-FFF2-40B4-BE49-F238E27FC236}">
                <a16:creationId xmlns:a16="http://schemas.microsoft.com/office/drawing/2014/main" id="{DC06D077-D007-4825-8A3E-1593F917D29F}"/>
              </a:ext>
            </a:extLst>
          </p:cNvPr>
          <p:cNvSpPr txBox="1"/>
          <p:nvPr/>
        </p:nvSpPr>
        <p:spPr>
          <a:xfrm>
            <a:off x="1425656" y="5236418"/>
            <a:ext cx="1595276" cy="369332"/>
          </a:xfrm>
          <a:prstGeom prst="rect">
            <a:avLst/>
          </a:prstGeom>
          <a:noFill/>
        </p:spPr>
        <p:txBody>
          <a:bodyPr wrap="square" rtlCol="0">
            <a:spAutoFit/>
          </a:bodyPr>
          <a:lstStyle/>
          <a:p>
            <a:r>
              <a:rPr lang="en-US" altLang="zh-CN" dirty="0">
                <a:latin typeface="Times New Roman" panose="02020603050405020304" pitchFamily="18" charset="0"/>
                <a:cs typeface="Times New Roman" panose="02020603050405020304" pitchFamily="18" charset="0"/>
              </a:rPr>
              <a:t>(c) Local view</a:t>
            </a:r>
          </a:p>
        </p:txBody>
      </p:sp>
      <p:sp>
        <p:nvSpPr>
          <p:cNvPr id="51" name="文本框 30">
            <a:extLst>
              <a:ext uri="{FF2B5EF4-FFF2-40B4-BE49-F238E27FC236}">
                <a16:creationId xmlns:a16="http://schemas.microsoft.com/office/drawing/2014/main" id="{F105343A-97A5-4BE8-BDB9-96DEE4D476A9}"/>
              </a:ext>
            </a:extLst>
          </p:cNvPr>
          <p:cNvSpPr txBox="1"/>
          <p:nvPr/>
        </p:nvSpPr>
        <p:spPr>
          <a:xfrm>
            <a:off x="1622604" y="1686321"/>
            <a:ext cx="1285178" cy="369332"/>
          </a:xfrm>
          <a:prstGeom prst="rect">
            <a:avLst/>
          </a:prstGeom>
          <a:noFill/>
        </p:spPr>
        <p:txBody>
          <a:bodyPr wrap="square" rtlCol="0">
            <a:spAutoFit/>
          </a:bodyPr>
          <a:lstStyle/>
          <a:p>
            <a:pPr algn="r"/>
            <a:r>
              <a:rPr lang="en-US" altLang="zh-CN" dirty="0">
                <a:latin typeface="Times New Roman" panose="02020603050405020304" pitchFamily="18" charset="0"/>
                <a:cs typeface="Times New Roman" panose="02020603050405020304" pitchFamily="18" charset="0"/>
              </a:rPr>
              <a:t>Glass plate</a:t>
            </a:r>
            <a:endParaRPr lang="zh-CN" altLang="en-US" dirty="0">
              <a:latin typeface="Times New Roman" panose="02020603050405020304" pitchFamily="18" charset="0"/>
              <a:cs typeface="Times New Roman" panose="02020603050405020304" pitchFamily="18" charset="0"/>
            </a:endParaRPr>
          </a:p>
        </p:txBody>
      </p:sp>
      <p:cxnSp>
        <p:nvCxnSpPr>
          <p:cNvPr id="53" name="Straight Arrow Connector 52">
            <a:extLst>
              <a:ext uri="{FF2B5EF4-FFF2-40B4-BE49-F238E27FC236}">
                <a16:creationId xmlns:a16="http://schemas.microsoft.com/office/drawing/2014/main" id="{4CE32379-E9AA-497B-AFF9-D212626CC064}"/>
              </a:ext>
            </a:extLst>
          </p:cNvPr>
          <p:cNvCxnSpPr>
            <a:cxnSpLocks/>
          </p:cNvCxnSpPr>
          <p:nvPr/>
        </p:nvCxnSpPr>
        <p:spPr>
          <a:xfrm>
            <a:off x="1741062" y="1565119"/>
            <a:ext cx="4496187" cy="0"/>
          </a:xfrm>
          <a:prstGeom prst="straightConnector1">
            <a:avLst/>
          </a:prstGeom>
          <a:ln>
            <a:solidFill>
              <a:schemeClr val="tx1"/>
            </a:solidFill>
            <a:prstDash val="dash"/>
            <a:headEnd type="triangle"/>
            <a:tailEnd type="triangle"/>
          </a:ln>
        </p:spPr>
        <p:style>
          <a:lnRef idx="1">
            <a:schemeClr val="accent1"/>
          </a:lnRef>
          <a:fillRef idx="0">
            <a:schemeClr val="accent1"/>
          </a:fillRef>
          <a:effectRef idx="0">
            <a:schemeClr val="accent1"/>
          </a:effectRef>
          <a:fontRef idx="minor">
            <a:schemeClr val="tx1"/>
          </a:fontRef>
        </p:style>
      </p:cxnSp>
      <p:sp>
        <p:nvSpPr>
          <p:cNvPr id="54" name="TextBox 53">
            <a:extLst>
              <a:ext uri="{FF2B5EF4-FFF2-40B4-BE49-F238E27FC236}">
                <a16:creationId xmlns:a16="http://schemas.microsoft.com/office/drawing/2014/main" id="{40A31B4F-DD5E-4D5E-983A-6D5846CC24E3}"/>
              </a:ext>
            </a:extLst>
          </p:cNvPr>
          <p:cNvSpPr txBox="1"/>
          <p:nvPr/>
        </p:nvSpPr>
        <p:spPr>
          <a:xfrm>
            <a:off x="1791251" y="1223213"/>
            <a:ext cx="1242375" cy="369332"/>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76.2 mm</a:t>
            </a:r>
          </a:p>
        </p:txBody>
      </p:sp>
      <p:sp>
        <p:nvSpPr>
          <p:cNvPr id="55" name="TextBox 54">
            <a:extLst>
              <a:ext uri="{FF2B5EF4-FFF2-40B4-BE49-F238E27FC236}">
                <a16:creationId xmlns:a16="http://schemas.microsoft.com/office/drawing/2014/main" id="{CEF5F0D1-740D-4F4D-9751-B2FAE9C7BE1B}"/>
              </a:ext>
            </a:extLst>
          </p:cNvPr>
          <p:cNvSpPr txBox="1"/>
          <p:nvPr/>
        </p:nvSpPr>
        <p:spPr>
          <a:xfrm rot="16200000">
            <a:off x="982880" y="2229623"/>
            <a:ext cx="1110390" cy="369332"/>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25.4 mm</a:t>
            </a:r>
          </a:p>
        </p:txBody>
      </p:sp>
      <p:cxnSp>
        <p:nvCxnSpPr>
          <p:cNvPr id="56" name="Straight Arrow Connector 55">
            <a:extLst>
              <a:ext uri="{FF2B5EF4-FFF2-40B4-BE49-F238E27FC236}">
                <a16:creationId xmlns:a16="http://schemas.microsoft.com/office/drawing/2014/main" id="{3A0BBA60-A16B-4C2C-884C-BABAD55DD898}"/>
              </a:ext>
            </a:extLst>
          </p:cNvPr>
          <p:cNvCxnSpPr>
            <a:cxnSpLocks/>
          </p:cNvCxnSpPr>
          <p:nvPr/>
        </p:nvCxnSpPr>
        <p:spPr>
          <a:xfrm flipH="1">
            <a:off x="1660025" y="1687501"/>
            <a:ext cx="7398" cy="1368971"/>
          </a:xfrm>
          <a:prstGeom prst="straightConnector1">
            <a:avLst/>
          </a:prstGeom>
          <a:ln>
            <a:solidFill>
              <a:schemeClr val="tx1"/>
            </a:solidFill>
            <a:prstDash val="dash"/>
            <a:headEnd type="triangle"/>
            <a:tailEnd type="triangle"/>
          </a:ln>
        </p:spPr>
        <p:style>
          <a:lnRef idx="1">
            <a:schemeClr val="accent1"/>
          </a:lnRef>
          <a:fillRef idx="0">
            <a:schemeClr val="accent1"/>
          </a:fillRef>
          <a:effectRef idx="0">
            <a:schemeClr val="accent1"/>
          </a:effectRef>
          <a:fontRef idx="minor">
            <a:schemeClr val="tx1"/>
          </a:fontRef>
        </p:style>
      </p:cxnSp>
      <p:sp>
        <p:nvSpPr>
          <p:cNvPr id="75" name="文本框 54">
            <a:extLst>
              <a:ext uri="{FF2B5EF4-FFF2-40B4-BE49-F238E27FC236}">
                <a16:creationId xmlns:a16="http://schemas.microsoft.com/office/drawing/2014/main" id="{6282CA60-5C1A-4830-ABE1-476542C604FA}"/>
              </a:ext>
            </a:extLst>
          </p:cNvPr>
          <p:cNvSpPr txBox="1"/>
          <p:nvPr/>
        </p:nvSpPr>
        <p:spPr>
          <a:xfrm>
            <a:off x="8217109" y="1158368"/>
            <a:ext cx="2765165" cy="369332"/>
          </a:xfrm>
          <a:prstGeom prst="rect">
            <a:avLst/>
          </a:prstGeom>
          <a:noFill/>
        </p:spPr>
        <p:txBody>
          <a:bodyPr wrap="square" rtlCol="0">
            <a:spAutoFit/>
          </a:bodyPr>
          <a:lstStyle/>
          <a:p>
            <a:r>
              <a:rPr lang="en-US" altLang="zh-CN" dirty="0">
                <a:latin typeface="Times New Roman" panose="02020603050405020304" pitchFamily="18" charset="0"/>
                <a:cs typeface="Times New Roman" panose="02020603050405020304" pitchFamily="18" charset="0"/>
              </a:rPr>
              <a:t>(d) Experimental set up</a:t>
            </a:r>
          </a:p>
        </p:txBody>
      </p:sp>
      <p:sp>
        <p:nvSpPr>
          <p:cNvPr id="71" name="TextBox 70">
            <a:extLst>
              <a:ext uri="{FF2B5EF4-FFF2-40B4-BE49-F238E27FC236}">
                <a16:creationId xmlns:a16="http://schemas.microsoft.com/office/drawing/2014/main" id="{0628CAA7-25F4-4B83-A348-2E77C49AE978}"/>
              </a:ext>
            </a:extLst>
          </p:cNvPr>
          <p:cNvSpPr txBox="1"/>
          <p:nvPr/>
        </p:nvSpPr>
        <p:spPr>
          <a:xfrm>
            <a:off x="3591974" y="2992438"/>
            <a:ext cx="479047" cy="307777"/>
          </a:xfrm>
          <a:prstGeom prst="rect">
            <a:avLst/>
          </a:prstGeom>
          <a:solidFill>
            <a:schemeClr val="bg1"/>
          </a:solidFill>
        </p:spPr>
        <p:txBody>
          <a:bodyPr wrap="square" rtlCol="0">
            <a:spAutoFit/>
          </a:bodyPr>
          <a:lstStyle/>
          <a:p>
            <a:r>
              <a:rPr lang="en-US" sz="1400" dirty="0">
                <a:latin typeface="Times New Roman" panose="02020603050405020304" pitchFamily="18" charset="0"/>
                <a:cs typeface="Times New Roman" panose="02020603050405020304" pitchFamily="18" charset="0"/>
              </a:rPr>
              <a:t>P2</a:t>
            </a:r>
          </a:p>
        </p:txBody>
      </p:sp>
      <p:sp>
        <p:nvSpPr>
          <p:cNvPr id="72" name="TextBox 71">
            <a:extLst>
              <a:ext uri="{FF2B5EF4-FFF2-40B4-BE49-F238E27FC236}">
                <a16:creationId xmlns:a16="http://schemas.microsoft.com/office/drawing/2014/main" id="{5EF179CB-4B7A-4C70-9D27-ACB196CCE7C2}"/>
              </a:ext>
            </a:extLst>
          </p:cNvPr>
          <p:cNvSpPr txBox="1"/>
          <p:nvPr/>
        </p:nvSpPr>
        <p:spPr>
          <a:xfrm>
            <a:off x="3962378" y="2993485"/>
            <a:ext cx="479047" cy="307777"/>
          </a:xfrm>
          <a:prstGeom prst="rect">
            <a:avLst/>
          </a:prstGeom>
          <a:solidFill>
            <a:schemeClr val="bg1"/>
          </a:solidFill>
        </p:spPr>
        <p:txBody>
          <a:bodyPr wrap="square" rtlCol="0">
            <a:spAutoFit/>
          </a:bodyPr>
          <a:lstStyle/>
          <a:p>
            <a:r>
              <a:rPr lang="en-US" sz="1400" dirty="0">
                <a:latin typeface="Times New Roman" panose="02020603050405020304" pitchFamily="18" charset="0"/>
                <a:cs typeface="Times New Roman" panose="02020603050405020304" pitchFamily="18" charset="0"/>
              </a:rPr>
              <a:t>P2</a:t>
            </a:r>
          </a:p>
        </p:txBody>
      </p:sp>
      <p:sp>
        <p:nvSpPr>
          <p:cNvPr id="50" name="文本框 28">
            <a:extLst>
              <a:ext uri="{FF2B5EF4-FFF2-40B4-BE49-F238E27FC236}">
                <a16:creationId xmlns:a16="http://schemas.microsoft.com/office/drawing/2014/main" id="{E26CF45B-9D04-4A84-BD7D-C6F90DA79445}"/>
              </a:ext>
            </a:extLst>
          </p:cNvPr>
          <p:cNvSpPr txBox="1"/>
          <p:nvPr/>
        </p:nvSpPr>
        <p:spPr>
          <a:xfrm>
            <a:off x="2451450" y="2116002"/>
            <a:ext cx="842397" cy="369332"/>
          </a:xfrm>
          <a:prstGeom prst="rect">
            <a:avLst/>
          </a:prstGeom>
          <a:noFill/>
        </p:spPr>
        <p:txBody>
          <a:bodyPr wrap="square" rtlCol="0">
            <a:spAutoFit/>
          </a:bodyPr>
          <a:lstStyle/>
          <a:p>
            <a:pPr algn="r"/>
            <a:r>
              <a:rPr lang="en-US" altLang="zh-CN" dirty="0">
                <a:latin typeface="Times New Roman" panose="02020603050405020304" pitchFamily="18" charset="0"/>
                <a:cs typeface="Times New Roman" panose="02020603050405020304" pitchFamily="18" charset="0"/>
              </a:rPr>
              <a:t>Inlet</a:t>
            </a:r>
            <a:endParaRPr lang="zh-CN" altLang="en-US" dirty="0">
              <a:latin typeface="Times New Roman" panose="02020603050405020304" pitchFamily="18" charset="0"/>
              <a:cs typeface="Times New Roman" panose="02020603050405020304" pitchFamily="18" charset="0"/>
            </a:endParaRPr>
          </a:p>
        </p:txBody>
      </p:sp>
      <p:sp>
        <p:nvSpPr>
          <p:cNvPr id="58" name="文本框 54">
            <a:extLst>
              <a:ext uri="{FF2B5EF4-FFF2-40B4-BE49-F238E27FC236}">
                <a16:creationId xmlns:a16="http://schemas.microsoft.com/office/drawing/2014/main" id="{790CF3C3-8278-4592-9208-3FABEA740EC1}"/>
              </a:ext>
            </a:extLst>
          </p:cNvPr>
          <p:cNvSpPr txBox="1"/>
          <p:nvPr/>
        </p:nvSpPr>
        <p:spPr>
          <a:xfrm>
            <a:off x="4708175" y="2097948"/>
            <a:ext cx="839726" cy="369332"/>
          </a:xfrm>
          <a:prstGeom prst="rect">
            <a:avLst/>
          </a:prstGeom>
          <a:noFill/>
        </p:spPr>
        <p:txBody>
          <a:bodyPr wrap="square" rtlCol="0">
            <a:spAutoFit/>
          </a:bodyPr>
          <a:lstStyle/>
          <a:p>
            <a:r>
              <a:rPr lang="en-US" altLang="zh-CN" dirty="0">
                <a:latin typeface="Times New Roman" panose="02020603050405020304" pitchFamily="18" charset="0"/>
                <a:cs typeface="Times New Roman" panose="02020603050405020304" pitchFamily="18" charset="0"/>
              </a:rPr>
              <a:t>Outlet</a:t>
            </a:r>
          </a:p>
        </p:txBody>
      </p:sp>
      <p:cxnSp>
        <p:nvCxnSpPr>
          <p:cNvPr id="59" name="直接连接符 117">
            <a:extLst>
              <a:ext uri="{FF2B5EF4-FFF2-40B4-BE49-F238E27FC236}">
                <a16:creationId xmlns:a16="http://schemas.microsoft.com/office/drawing/2014/main" id="{CD6F3468-DAA6-4E15-933B-539B397B0F21}"/>
              </a:ext>
            </a:extLst>
          </p:cNvPr>
          <p:cNvCxnSpPr>
            <a:cxnSpLocks/>
          </p:cNvCxnSpPr>
          <p:nvPr/>
        </p:nvCxnSpPr>
        <p:spPr>
          <a:xfrm flipV="1">
            <a:off x="4527890" y="2290348"/>
            <a:ext cx="219650" cy="67559"/>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0" name="直接连接符 124">
            <a:extLst>
              <a:ext uri="{FF2B5EF4-FFF2-40B4-BE49-F238E27FC236}">
                <a16:creationId xmlns:a16="http://schemas.microsoft.com/office/drawing/2014/main" id="{05F924D7-496B-4F17-917C-46E6611DCDAE}"/>
              </a:ext>
            </a:extLst>
          </p:cNvPr>
          <p:cNvCxnSpPr>
            <a:cxnSpLocks/>
          </p:cNvCxnSpPr>
          <p:nvPr/>
        </p:nvCxnSpPr>
        <p:spPr>
          <a:xfrm flipH="1" flipV="1">
            <a:off x="3213902" y="2329402"/>
            <a:ext cx="229889" cy="30122"/>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sp>
        <p:nvSpPr>
          <p:cNvPr id="61" name="TextBox 60">
            <a:extLst>
              <a:ext uri="{FF2B5EF4-FFF2-40B4-BE49-F238E27FC236}">
                <a16:creationId xmlns:a16="http://schemas.microsoft.com/office/drawing/2014/main" id="{F556419F-A605-467D-B011-5E943F2C616E}"/>
              </a:ext>
            </a:extLst>
          </p:cNvPr>
          <p:cNvSpPr txBox="1"/>
          <p:nvPr/>
        </p:nvSpPr>
        <p:spPr>
          <a:xfrm>
            <a:off x="3308617" y="1436340"/>
            <a:ext cx="479047" cy="307777"/>
          </a:xfrm>
          <a:prstGeom prst="rect">
            <a:avLst/>
          </a:prstGeom>
          <a:solidFill>
            <a:schemeClr val="bg1"/>
          </a:solidFill>
        </p:spPr>
        <p:txBody>
          <a:bodyPr wrap="square" rtlCol="0">
            <a:spAutoFit/>
          </a:bodyPr>
          <a:lstStyle/>
          <a:p>
            <a:r>
              <a:rPr lang="en-US" sz="1400" dirty="0">
                <a:latin typeface="Times New Roman" panose="02020603050405020304" pitchFamily="18" charset="0"/>
                <a:cs typeface="Times New Roman" panose="02020603050405020304" pitchFamily="18" charset="0"/>
              </a:rPr>
              <a:t>C1</a:t>
            </a:r>
          </a:p>
        </p:txBody>
      </p:sp>
      <p:sp>
        <p:nvSpPr>
          <p:cNvPr id="62" name="TextBox 61">
            <a:extLst>
              <a:ext uri="{FF2B5EF4-FFF2-40B4-BE49-F238E27FC236}">
                <a16:creationId xmlns:a16="http://schemas.microsoft.com/office/drawing/2014/main" id="{D43796FB-76DC-45F8-A0B1-64BBE5266A77}"/>
              </a:ext>
            </a:extLst>
          </p:cNvPr>
          <p:cNvSpPr txBox="1"/>
          <p:nvPr/>
        </p:nvSpPr>
        <p:spPr>
          <a:xfrm>
            <a:off x="4276049" y="1432173"/>
            <a:ext cx="479047" cy="307777"/>
          </a:xfrm>
          <a:prstGeom prst="rect">
            <a:avLst/>
          </a:prstGeom>
          <a:solidFill>
            <a:schemeClr val="bg1"/>
          </a:solidFill>
        </p:spPr>
        <p:txBody>
          <a:bodyPr wrap="square" rtlCol="0">
            <a:spAutoFit/>
          </a:bodyPr>
          <a:lstStyle/>
          <a:p>
            <a:r>
              <a:rPr lang="en-US" sz="1400" dirty="0">
                <a:latin typeface="Times New Roman" panose="02020603050405020304" pitchFamily="18" charset="0"/>
                <a:cs typeface="Times New Roman" panose="02020603050405020304" pitchFamily="18" charset="0"/>
              </a:rPr>
              <a:t>C2</a:t>
            </a:r>
          </a:p>
        </p:txBody>
      </p:sp>
      <p:sp>
        <p:nvSpPr>
          <p:cNvPr id="63" name="TextBox 62">
            <a:extLst>
              <a:ext uri="{FF2B5EF4-FFF2-40B4-BE49-F238E27FC236}">
                <a16:creationId xmlns:a16="http://schemas.microsoft.com/office/drawing/2014/main" id="{8555FBF4-B11B-4A47-A081-6272BB5E1F64}"/>
              </a:ext>
            </a:extLst>
          </p:cNvPr>
          <p:cNvSpPr txBox="1"/>
          <p:nvPr/>
        </p:nvSpPr>
        <p:spPr>
          <a:xfrm>
            <a:off x="3605326" y="1439791"/>
            <a:ext cx="479047" cy="307777"/>
          </a:xfrm>
          <a:prstGeom prst="rect">
            <a:avLst/>
          </a:prstGeom>
          <a:solidFill>
            <a:schemeClr val="bg1"/>
          </a:solidFill>
        </p:spPr>
        <p:txBody>
          <a:bodyPr wrap="square" rtlCol="0">
            <a:spAutoFit/>
          </a:bodyPr>
          <a:lstStyle/>
          <a:p>
            <a:r>
              <a:rPr lang="en-US" sz="1400" dirty="0">
                <a:latin typeface="Times New Roman" panose="02020603050405020304" pitchFamily="18" charset="0"/>
                <a:cs typeface="Times New Roman" panose="02020603050405020304" pitchFamily="18" charset="0"/>
              </a:rPr>
              <a:t>P1</a:t>
            </a:r>
          </a:p>
        </p:txBody>
      </p:sp>
      <p:sp>
        <p:nvSpPr>
          <p:cNvPr id="64" name="TextBox 63">
            <a:extLst>
              <a:ext uri="{FF2B5EF4-FFF2-40B4-BE49-F238E27FC236}">
                <a16:creationId xmlns:a16="http://schemas.microsoft.com/office/drawing/2014/main" id="{5292117B-54A8-4316-85D6-34DE4ECD4149}"/>
              </a:ext>
            </a:extLst>
          </p:cNvPr>
          <p:cNvSpPr txBox="1"/>
          <p:nvPr/>
        </p:nvSpPr>
        <p:spPr>
          <a:xfrm>
            <a:off x="3975731" y="1440838"/>
            <a:ext cx="393826" cy="307777"/>
          </a:xfrm>
          <a:prstGeom prst="rect">
            <a:avLst/>
          </a:prstGeom>
          <a:solidFill>
            <a:schemeClr val="bg1"/>
          </a:solidFill>
        </p:spPr>
        <p:txBody>
          <a:bodyPr wrap="square" rtlCol="0">
            <a:spAutoFit/>
          </a:bodyPr>
          <a:lstStyle/>
          <a:p>
            <a:r>
              <a:rPr lang="en-US" sz="1400" dirty="0">
                <a:latin typeface="Times New Roman" panose="02020603050405020304" pitchFamily="18" charset="0"/>
                <a:cs typeface="Times New Roman" panose="02020603050405020304" pitchFamily="18" charset="0"/>
              </a:rPr>
              <a:t>P1</a:t>
            </a:r>
          </a:p>
        </p:txBody>
      </p:sp>
      <p:sp>
        <p:nvSpPr>
          <p:cNvPr id="65" name="TextBox 64">
            <a:extLst>
              <a:ext uri="{FF2B5EF4-FFF2-40B4-BE49-F238E27FC236}">
                <a16:creationId xmlns:a16="http://schemas.microsoft.com/office/drawing/2014/main" id="{2DF598DC-C91D-43B9-961E-E97E9F7B6150}"/>
              </a:ext>
            </a:extLst>
          </p:cNvPr>
          <p:cNvSpPr txBox="1"/>
          <p:nvPr/>
        </p:nvSpPr>
        <p:spPr>
          <a:xfrm>
            <a:off x="3355282" y="1264382"/>
            <a:ext cx="302290"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a:t>
            </a:r>
          </a:p>
        </p:txBody>
      </p:sp>
      <p:sp>
        <p:nvSpPr>
          <p:cNvPr id="66" name="TextBox 65">
            <a:extLst>
              <a:ext uri="{FF2B5EF4-FFF2-40B4-BE49-F238E27FC236}">
                <a16:creationId xmlns:a16="http://schemas.microsoft.com/office/drawing/2014/main" id="{71E76DD8-305E-4718-897C-87FBC9458C72}"/>
              </a:ext>
            </a:extLst>
          </p:cNvPr>
          <p:cNvSpPr txBox="1"/>
          <p:nvPr/>
        </p:nvSpPr>
        <p:spPr>
          <a:xfrm>
            <a:off x="3640465" y="1264382"/>
            <a:ext cx="302290"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a:t>
            </a:r>
          </a:p>
        </p:txBody>
      </p:sp>
      <p:sp>
        <p:nvSpPr>
          <p:cNvPr id="67" name="TextBox 66">
            <a:extLst>
              <a:ext uri="{FF2B5EF4-FFF2-40B4-BE49-F238E27FC236}">
                <a16:creationId xmlns:a16="http://schemas.microsoft.com/office/drawing/2014/main" id="{AB940AF9-3817-45BF-907F-D1BA02EBCABA}"/>
              </a:ext>
            </a:extLst>
          </p:cNvPr>
          <p:cNvSpPr txBox="1"/>
          <p:nvPr/>
        </p:nvSpPr>
        <p:spPr>
          <a:xfrm>
            <a:off x="4020284" y="1264382"/>
            <a:ext cx="302290"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a:t>
            </a:r>
          </a:p>
        </p:txBody>
      </p:sp>
      <p:sp>
        <p:nvSpPr>
          <p:cNvPr id="68" name="TextBox 67">
            <a:extLst>
              <a:ext uri="{FF2B5EF4-FFF2-40B4-BE49-F238E27FC236}">
                <a16:creationId xmlns:a16="http://schemas.microsoft.com/office/drawing/2014/main" id="{88A42067-5DF3-4918-8171-7336BE6E94B2}"/>
              </a:ext>
            </a:extLst>
          </p:cNvPr>
          <p:cNvSpPr txBox="1"/>
          <p:nvPr/>
        </p:nvSpPr>
        <p:spPr>
          <a:xfrm>
            <a:off x="4347256" y="1264382"/>
            <a:ext cx="302290"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a:t>
            </a:r>
          </a:p>
        </p:txBody>
      </p:sp>
      <p:sp>
        <p:nvSpPr>
          <p:cNvPr id="73" name="TextBox 72">
            <a:extLst>
              <a:ext uri="{FF2B5EF4-FFF2-40B4-BE49-F238E27FC236}">
                <a16:creationId xmlns:a16="http://schemas.microsoft.com/office/drawing/2014/main" id="{BDCF8A5D-07D2-4757-BD2E-2B44CFFA1D6B}"/>
              </a:ext>
            </a:extLst>
          </p:cNvPr>
          <p:cNvSpPr txBox="1"/>
          <p:nvPr/>
        </p:nvSpPr>
        <p:spPr>
          <a:xfrm>
            <a:off x="3637161" y="3138353"/>
            <a:ext cx="302290"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a:t>
            </a:r>
          </a:p>
        </p:txBody>
      </p:sp>
      <p:sp>
        <p:nvSpPr>
          <p:cNvPr id="74" name="TextBox 73">
            <a:extLst>
              <a:ext uri="{FF2B5EF4-FFF2-40B4-BE49-F238E27FC236}">
                <a16:creationId xmlns:a16="http://schemas.microsoft.com/office/drawing/2014/main" id="{0E1C18BC-0516-4805-92CF-CFCF08363031}"/>
              </a:ext>
            </a:extLst>
          </p:cNvPr>
          <p:cNvSpPr txBox="1"/>
          <p:nvPr/>
        </p:nvSpPr>
        <p:spPr>
          <a:xfrm>
            <a:off x="4025064" y="3130521"/>
            <a:ext cx="302290"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a:t>
            </a:r>
          </a:p>
        </p:txBody>
      </p:sp>
      <p:pic>
        <p:nvPicPr>
          <p:cNvPr id="77" name="图片 159">
            <a:extLst>
              <a:ext uri="{FF2B5EF4-FFF2-40B4-BE49-F238E27FC236}">
                <a16:creationId xmlns:a16="http://schemas.microsoft.com/office/drawing/2014/main" id="{67599A5A-5377-4B6B-878B-12062B62A53A}"/>
              </a:ext>
            </a:extLst>
          </p:cNvPr>
          <p:cNvPicPr>
            <a:picLocks noChangeAspect="1"/>
          </p:cNvPicPr>
          <p:nvPr/>
        </p:nvPicPr>
        <p:blipFill>
          <a:blip r:embed="rId6">
            <a:duotone>
              <a:schemeClr val="accent4">
                <a:shade val="45000"/>
                <a:satMod val="135000"/>
              </a:schemeClr>
              <a:prstClr val="white"/>
            </a:duotone>
            <a:extLst>
              <a:ext uri="{BEBA8EAE-BF5A-486C-A8C5-ECC9F3942E4B}">
                <a14:imgProps xmlns:a14="http://schemas.microsoft.com/office/drawing/2010/main">
                  <a14:imgLayer r:embed="rId7">
                    <a14:imgEffect>
                      <a14:backgroundRemoval t="19355" b="89544" l="40000" r="67982">
                        <a14:foregroundMark x1="52287" y1="87319" x2="56771" y2="87319"/>
                        <a14:foregroundMark x1="50942" y1="25362" x2="55785" y2="25806"/>
                        <a14:foregroundMark x1="44036" y1="23359" x2="45740" y2="23137"/>
                        <a14:foregroundMark x1="63139" y1="23137" x2="64843" y2="22692"/>
                        <a14:foregroundMark x1="53094" y1="88543" x2="53094" y2="89766"/>
                        <a14:foregroundMark x1="41883" y1="22024" x2="49058" y2="22024"/>
                        <a14:foregroundMark x1="40000" y1="21691" x2="49058" y2="21691"/>
                        <a14:foregroundMark x1="67982" y1="19355" x2="64126" y2="20801"/>
                      </a14:backgroundRemoval>
                    </a14:imgEffect>
                  </a14:imgLayer>
                </a14:imgProps>
              </a:ext>
            </a:extLst>
          </a:blip>
          <a:srcRect l="39642" t="23775" r="33269" b="7899"/>
          <a:stretch>
            <a:fillRect/>
          </a:stretch>
        </p:blipFill>
        <p:spPr>
          <a:xfrm>
            <a:off x="3905851" y="2474023"/>
            <a:ext cx="77568" cy="184888"/>
          </a:xfrm>
          <a:custGeom>
            <a:avLst/>
            <a:gdLst>
              <a:gd name="connsiteX0" fmla="*/ 0 w 1026450"/>
              <a:gd name="connsiteY0" fmla="*/ 0 h 2087522"/>
              <a:gd name="connsiteX1" fmla="*/ 128673 w 1026450"/>
              <a:gd name="connsiteY1" fmla="*/ 0 h 2087522"/>
              <a:gd name="connsiteX2" fmla="*/ 158482 w 1026450"/>
              <a:gd name="connsiteY2" fmla="*/ 12795 h 2087522"/>
              <a:gd name="connsiteX3" fmla="*/ 527212 w 1026450"/>
              <a:gd name="connsiteY3" fmla="*/ 66882 h 2087522"/>
              <a:gd name="connsiteX4" fmla="*/ 895942 w 1026450"/>
              <a:gd name="connsiteY4" fmla="*/ 12795 h 2087522"/>
              <a:gd name="connsiteX5" fmla="*/ 925752 w 1026450"/>
              <a:gd name="connsiteY5" fmla="*/ 0 h 2087522"/>
              <a:gd name="connsiteX6" fmla="*/ 1026450 w 1026450"/>
              <a:gd name="connsiteY6" fmla="*/ 0 h 2087522"/>
              <a:gd name="connsiteX7" fmla="*/ 1026450 w 1026450"/>
              <a:gd name="connsiteY7" fmla="*/ 2087522 h 2087522"/>
              <a:gd name="connsiteX8" fmla="*/ 0 w 1026450"/>
              <a:gd name="connsiteY8" fmla="*/ 2087522 h 2087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26450" h="2087522">
                <a:moveTo>
                  <a:pt x="0" y="0"/>
                </a:moveTo>
                <a:lnTo>
                  <a:pt x="128673" y="0"/>
                </a:lnTo>
                <a:lnTo>
                  <a:pt x="158482" y="12795"/>
                </a:lnTo>
                <a:cubicBezTo>
                  <a:pt x="252848" y="46213"/>
                  <a:pt x="383214" y="66882"/>
                  <a:pt x="527212" y="66882"/>
                </a:cubicBezTo>
                <a:cubicBezTo>
                  <a:pt x="671210" y="66882"/>
                  <a:pt x="801576" y="46213"/>
                  <a:pt x="895942" y="12795"/>
                </a:cubicBezTo>
                <a:lnTo>
                  <a:pt x="925752" y="0"/>
                </a:lnTo>
                <a:lnTo>
                  <a:pt x="1026450" y="0"/>
                </a:lnTo>
                <a:lnTo>
                  <a:pt x="1026450" y="2087522"/>
                </a:lnTo>
                <a:lnTo>
                  <a:pt x="0" y="2087522"/>
                </a:lnTo>
                <a:close/>
              </a:path>
            </a:pathLst>
          </a:custGeom>
        </p:spPr>
      </p:pic>
      <p:pic>
        <p:nvPicPr>
          <p:cNvPr id="79" name="图片 159">
            <a:extLst>
              <a:ext uri="{FF2B5EF4-FFF2-40B4-BE49-F238E27FC236}">
                <a16:creationId xmlns:a16="http://schemas.microsoft.com/office/drawing/2014/main" id="{2CAC1F39-0AC8-41A2-BFD2-16C4ECC746B5}"/>
              </a:ext>
            </a:extLst>
          </p:cNvPr>
          <p:cNvPicPr>
            <a:picLocks noChangeAspect="1"/>
          </p:cNvPicPr>
          <p:nvPr/>
        </p:nvPicPr>
        <p:blipFill>
          <a:blip r:embed="rId6">
            <a:duotone>
              <a:schemeClr val="accent4">
                <a:shade val="45000"/>
                <a:satMod val="135000"/>
              </a:schemeClr>
              <a:prstClr val="white"/>
            </a:duotone>
            <a:extLst>
              <a:ext uri="{BEBA8EAE-BF5A-486C-A8C5-ECC9F3942E4B}">
                <a14:imgProps xmlns:a14="http://schemas.microsoft.com/office/drawing/2010/main">
                  <a14:imgLayer r:embed="rId7">
                    <a14:imgEffect>
                      <a14:backgroundRemoval t="19355" b="89544" l="40000" r="67982">
                        <a14:foregroundMark x1="52287" y1="87319" x2="56771" y2="87319"/>
                        <a14:foregroundMark x1="50942" y1="25362" x2="55785" y2="25806"/>
                        <a14:foregroundMark x1="44036" y1="23359" x2="45740" y2="23137"/>
                        <a14:foregroundMark x1="63139" y1="23137" x2="64843" y2="22692"/>
                        <a14:foregroundMark x1="53094" y1="88543" x2="53094" y2="89766"/>
                        <a14:foregroundMark x1="41883" y1="22024" x2="49058" y2="22024"/>
                        <a14:foregroundMark x1="40000" y1="21691" x2="49058" y2="21691"/>
                        <a14:foregroundMark x1="67982" y1="19355" x2="64126" y2="20801"/>
                      </a14:backgroundRemoval>
                    </a14:imgEffect>
                  </a14:imgLayer>
                </a14:imgProps>
              </a:ext>
            </a:extLst>
          </a:blip>
          <a:srcRect l="39642" t="23775" r="33269" b="7899"/>
          <a:stretch>
            <a:fillRect/>
          </a:stretch>
        </p:blipFill>
        <p:spPr>
          <a:xfrm flipV="1">
            <a:off x="3905048" y="2069723"/>
            <a:ext cx="77568" cy="184888"/>
          </a:xfrm>
          <a:custGeom>
            <a:avLst/>
            <a:gdLst>
              <a:gd name="connsiteX0" fmla="*/ 0 w 1026450"/>
              <a:gd name="connsiteY0" fmla="*/ 0 h 2087522"/>
              <a:gd name="connsiteX1" fmla="*/ 128673 w 1026450"/>
              <a:gd name="connsiteY1" fmla="*/ 0 h 2087522"/>
              <a:gd name="connsiteX2" fmla="*/ 158482 w 1026450"/>
              <a:gd name="connsiteY2" fmla="*/ 12795 h 2087522"/>
              <a:gd name="connsiteX3" fmla="*/ 527212 w 1026450"/>
              <a:gd name="connsiteY3" fmla="*/ 66882 h 2087522"/>
              <a:gd name="connsiteX4" fmla="*/ 895942 w 1026450"/>
              <a:gd name="connsiteY4" fmla="*/ 12795 h 2087522"/>
              <a:gd name="connsiteX5" fmla="*/ 925752 w 1026450"/>
              <a:gd name="connsiteY5" fmla="*/ 0 h 2087522"/>
              <a:gd name="connsiteX6" fmla="*/ 1026450 w 1026450"/>
              <a:gd name="connsiteY6" fmla="*/ 0 h 2087522"/>
              <a:gd name="connsiteX7" fmla="*/ 1026450 w 1026450"/>
              <a:gd name="connsiteY7" fmla="*/ 2087522 h 2087522"/>
              <a:gd name="connsiteX8" fmla="*/ 0 w 1026450"/>
              <a:gd name="connsiteY8" fmla="*/ 2087522 h 2087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26450" h="2087522">
                <a:moveTo>
                  <a:pt x="0" y="0"/>
                </a:moveTo>
                <a:lnTo>
                  <a:pt x="128673" y="0"/>
                </a:lnTo>
                <a:lnTo>
                  <a:pt x="158482" y="12795"/>
                </a:lnTo>
                <a:cubicBezTo>
                  <a:pt x="252848" y="46213"/>
                  <a:pt x="383214" y="66882"/>
                  <a:pt x="527212" y="66882"/>
                </a:cubicBezTo>
                <a:cubicBezTo>
                  <a:pt x="671210" y="66882"/>
                  <a:pt x="801576" y="46213"/>
                  <a:pt x="895942" y="12795"/>
                </a:cubicBezTo>
                <a:lnTo>
                  <a:pt x="925752" y="0"/>
                </a:lnTo>
                <a:lnTo>
                  <a:pt x="1026450" y="0"/>
                </a:lnTo>
                <a:lnTo>
                  <a:pt x="1026450" y="2087522"/>
                </a:lnTo>
                <a:lnTo>
                  <a:pt x="0" y="2087522"/>
                </a:lnTo>
                <a:close/>
              </a:path>
            </a:pathLst>
          </a:custGeom>
        </p:spPr>
      </p:pic>
      <p:sp>
        <p:nvSpPr>
          <p:cNvPr id="49" name="矩形 27">
            <a:extLst>
              <a:ext uri="{FF2B5EF4-FFF2-40B4-BE49-F238E27FC236}">
                <a16:creationId xmlns:a16="http://schemas.microsoft.com/office/drawing/2014/main" id="{A6AB08C0-0C4D-4D85-B98B-8E2415583B30}"/>
              </a:ext>
            </a:extLst>
          </p:cNvPr>
          <p:cNvSpPr/>
          <p:nvPr/>
        </p:nvSpPr>
        <p:spPr>
          <a:xfrm>
            <a:off x="1745472" y="1675882"/>
            <a:ext cx="4510087" cy="1388701"/>
          </a:xfrm>
          <a:prstGeom prst="rect">
            <a:avLst/>
          </a:prstGeom>
          <a:solidFill>
            <a:schemeClr val="accent6">
              <a:lumMod val="20000"/>
              <a:lumOff val="8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76" name="Picture 75">
            <a:extLst>
              <a:ext uri="{FF2B5EF4-FFF2-40B4-BE49-F238E27FC236}">
                <a16:creationId xmlns:a16="http://schemas.microsoft.com/office/drawing/2014/main" id="{84B6356A-BF9C-4940-AF8D-0A91C0B52EB2}"/>
              </a:ext>
            </a:extLst>
          </p:cNvPr>
          <p:cNvPicPr>
            <a:picLocks noChangeAspect="1"/>
          </p:cNvPicPr>
          <p:nvPr/>
        </p:nvPicPr>
        <p:blipFill>
          <a:blip r:embed="rId8">
            <a:extLst>
              <a:ext uri="{BEBA8EAE-BF5A-486C-A8C5-ECC9F3942E4B}">
                <a14:imgProps xmlns:a14="http://schemas.microsoft.com/office/drawing/2010/main">
                  <a14:imgLayer r:embed="rId9">
                    <a14:imgEffect>
                      <a14:backgroundRemoval t="885" b="97788" l="1613" r="97312">
                        <a14:foregroundMark x1="6452" y1="4867" x2="7527" y2="8407"/>
                        <a14:foregroundMark x1="2688" y1="1770" x2="4839" y2="3982"/>
                        <a14:foregroundMark x1="31720" y1="1327" x2="33333" y2="885"/>
                        <a14:foregroundMark x1="65054" y1="3982" x2="69355" y2="6195"/>
                        <a14:foregroundMark x1="94086" y1="3982" x2="94086" y2="6195"/>
                        <a14:foregroundMark x1="97849" y1="3097" x2="97849" y2="4425"/>
                        <a14:foregroundMark x1="96237" y1="49558" x2="98387" y2="49558"/>
                        <a14:foregroundMark x1="93548" y1="93363" x2="92473" y2="96018"/>
                        <a14:foregroundMark x1="66129" y1="96460" x2="65591" y2="97788"/>
                        <a14:foregroundMark x1="34409" y1="95575" x2="33333" y2="97788"/>
                        <a14:foregroundMark x1="7527" y1="95133" x2="5376" y2="96903"/>
                        <a14:foregroundMark x1="5376" y1="96903" x2="4839" y2="97788"/>
                        <a14:foregroundMark x1="95161" y1="96018" x2="97312" y2="97345"/>
                        <a14:foregroundMark x1="2688" y1="50442" x2="1613" y2="50442"/>
                        <a14:foregroundMark x1="50538" y1="45133" x2="43548" y2="46903"/>
                      </a14:backgroundRemoval>
                    </a14:imgEffect>
                  </a14:imgLayer>
                </a14:imgProps>
              </a:ext>
            </a:extLst>
          </a:blip>
          <a:stretch>
            <a:fillRect/>
          </a:stretch>
        </p:blipFill>
        <p:spPr>
          <a:xfrm>
            <a:off x="3381619" y="1681099"/>
            <a:ext cx="1133954" cy="1377815"/>
          </a:xfrm>
          <a:prstGeom prst="rect">
            <a:avLst/>
          </a:prstGeom>
        </p:spPr>
      </p:pic>
      <p:grpSp>
        <p:nvGrpSpPr>
          <p:cNvPr id="88" name="Group 87">
            <a:extLst>
              <a:ext uri="{FF2B5EF4-FFF2-40B4-BE49-F238E27FC236}">
                <a16:creationId xmlns:a16="http://schemas.microsoft.com/office/drawing/2014/main" id="{3C9DF469-5A7C-4F1A-A77C-83C3B3B14A30}"/>
              </a:ext>
            </a:extLst>
          </p:cNvPr>
          <p:cNvGrpSpPr/>
          <p:nvPr/>
        </p:nvGrpSpPr>
        <p:grpSpPr>
          <a:xfrm>
            <a:off x="1770752" y="3345939"/>
            <a:ext cx="4716850" cy="902087"/>
            <a:chOff x="1777066" y="2622625"/>
            <a:chExt cx="4716850" cy="902087"/>
          </a:xfrm>
        </p:grpSpPr>
        <p:sp>
          <p:nvSpPr>
            <p:cNvPr id="33" name="矩形 66">
              <a:extLst>
                <a:ext uri="{FF2B5EF4-FFF2-40B4-BE49-F238E27FC236}">
                  <a16:creationId xmlns:a16="http://schemas.microsoft.com/office/drawing/2014/main" id="{DB7F4423-7F12-430C-A5F1-EA5CAEA6B911}"/>
                </a:ext>
              </a:extLst>
            </p:cNvPr>
            <p:cNvSpPr/>
            <p:nvPr/>
          </p:nvSpPr>
          <p:spPr>
            <a:xfrm>
              <a:off x="3385643" y="2816650"/>
              <a:ext cx="1136244" cy="288000"/>
            </a:xfrm>
            <a:prstGeom prst="rect">
              <a:avLst/>
            </a:prstGeom>
            <a:solidFill>
              <a:srgbClr val="BC49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4" name="文本框 73">
              <a:extLst>
                <a:ext uri="{FF2B5EF4-FFF2-40B4-BE49-F238E27FC236}">
                  <a16:creationId xmlns:a16="http://schemas.microsoft.com/office/drawing/2014/main" id="{500C247B-558F-4F4E-9752-835E69EFD74C}"/>
                </a:ext>
              </a:extLst>
            </p:cNvPr>
            <p:cNvSpPr txBox="1"/>
            <p:nvPr/>
          </p:nvSpPr>
          <p:spPr>
            <a:xfrm>
              <a:off x="3300053" y="2796668"/>
              <a:ext cx="1312118" cy="307777"/>
            </a:xfrm>
            <a:prstGeom prst="rect">
              <a:avLst/>
            </a:prstGeom>
            <a:noFill/>
          </p:spPr>
          <p:txBody>
            <a:bodyPr wrap="square" rtlCol="0">
              <a:spAutoFit/>
            </a:bodyPr>
            <a:lstStyle/>
            <a:p>
              <a:r>
                <a:rPr lang="en-US" altLang="zh-CN" sz="1400" dirty="0">
                  <a:latin typeface="Times New Roman" panose="02020603050405020304" pitchFamily="18" charset="0"/>
                  <a:cs typeface="Times New Roman" panose="02020603050405020304" pitchFamily="18" charset="0"/>
                </a:rPr>
                <a:t>NOA chip layer</a:t>
              </a:r>
            </a:p>
          </p:txBody>
        </p:sp>
        <p:sp>
          <p:nvSpPr>
            <p:cNvPr id="24" name="矩形 65">
              <a:extLst>
                <a:ext uri="{FF2B5EF4-FFF2-40B4-BE49-F238E27FC236}">
                  <a16:creationId xmlns:a16="http://schemas.microsoft.com/office/drawing/2014/main" id="{DB969C89-D43F-438D-8E4A-AFE2CAE6864D}"/>
                </a:ext>
              </a:extLst>
            </p:cNvPr>
            <p:cNvSpPr/>
            <p:nvPr/>
          </p:nvSpPr>
          <p:spPr>
            <a:xfrm>
              <a:off x="1777066" y="3219006"/>
              <a:ext cx="4510087" cy="245875"/>
            </a:xfrm>
            <a:prstGeom prst="rect">
              <a:avLst/>
            </a:prstGeom>
            <a:solidFill>
              <a:srgbClr val="C6E1B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6" name="文本框 76">
              <a:extLst>
                <a:ext uri="{FF2B5EF4-FFF2-40B4-BE49-F238E27FC236}">
                  <a16:creationId xmlns:a16="http://schemas.microsoft.com/office/drawing/2014/main" id="{6B5DC3E3-A05A-4B92-99FB-9DBB35333B93}"/>
                </a:ext>
              </a:extLst>
            </p:cNvPr>
            <p:cNvSpPr txBox="1"/>
            <p:nvPr/>
          </p:nvSpPr>
          <p:spPr>
            <a:xfrm>
              <a:off x="3133985" y="3155380"/>
              <a:ext cx="1930426" cy="369332"/>
            </a:xfrm>
            <a:prstGeom prst="rect">
              <a:avLst/>
            </a:prstGeom>
            <a:noFill/>
          </p:spPr>
          <p:txBody>
            <a:bodyPr wrap="square" rtlCol="0">
              <a:spAutoFit/>
            </a:bodyPr>
            <a:lstStyle/>
            <a:p>
              <a:r>
                <a:rPr lang="en-US" altLang="zh-CN" dirty="0">
                  <a:latin typeface="Times New Roman" panose="02020603050405020304" pitchFamily="18" charset="0"/>
                  <a:cs typeface="Times New Roman" panose="02020603050405020304" pitchFamily="18" charset="0"/>
                </a:rPr>
                <a:t>Bottom glass plate</a:t>
              </a:r>
            </a:p>
          </p:txBody>
        </p:sp>
        <mc:AlternateContent xmlns:mc="http://schemas.openxmlformats.org/markup-compatibility/2006" xmlns:a14="http://schemas.microsoft.com/office/drawing/2010/main">
          <mc:Choice Requires="a14">
            <p:sp>
              <p:nvSpPr>
                <p:cNvPr id="27" name="Rectangle 26">
                  <a:extLst>
                    <a:ext uri="{FF2B5EF4-FFF2-40B4-BE49-F238E27FC236}">
                      <a16:creationId xmlns:a16="http://schemas.microsoft.com/office/drawing/2014/main" id="{3A9E5406-857C-4F0B-8085-ECD9C47BD2DB}"/>
                    </a:ext>
                  </a:extLst>
                </p:cNvPr>
                <p:cNvSpPr/>
                <p:nvPr/>
              </p:nvSpPr>
              <p:spPr>
                <a:xfrm>
                  <a:off x="2294353" y="2656886"/>
                  <a:ext cx="594113" cy="369332"/>
                </a:xfrm>
                <a:prstGeom prst="rect">
                  <a:avLst/>
                </a:prstGeom>
              </p:spPr>
              <p:txBody>
                <a:bodyPr wrap="square">
                  <a:spAutoFit/>
                </a:bodyPr>
                <a:lstStyle/>
                <a:p>
                  <a:pPr algn="ctr"/>
                  <a14:m>
                    <m:oMathPara xmlns:m="http://schemas.openxmlformats.org/officeDocument/2006/math">
                      <m:oMathParaPr>
                        <m:jc m:val="right"/>
                      </m:oMathParaPr>
                      <m:oMath xmlns:m="http://schemas.openxmlformats.org/officeDocument/2006/math">
                        <m:r>
                          <a:rPr lang="en-US" b="0" i="0" smtClean="0">
                            <a:latin typeface="Cambria Math" panose="02040503050406030204" pitchFamily="18" charset="0"/>
                            <a:ea typeface="Cambria Math" panose="02040503050406030204" pitchFamily="18" charset="0"/>
                            <a:cs typeface="Times New Roman" panose="02020603050405020304" pitchFamily="18" charset="0"/>
                          </a:rPr>
                          <m:t>100</m:t>
                        </m:r>
                        <m:r>
                          <a:rPr lang="en-US" i="1" smtClean="0">
                            <a:latin typeface="Cambria Math" panose="02040503050406030204" pitchFamily="18" charset="0"/>
                            <a:ea typeface="Cambria Math" panose="02040503050406030204" pitchFamily="18" charset="0"/>
                            <a:cs typeface="Times New Roman" panose="02020603050405020304" pitchFamily="18" charset="0"/>
                          </a:rPr>
                          <m:t>𝜇</m:t>
                        </m:r>
                        <m:r>
                          <a:rPr lang="en-US" b="0" i="1" smtClean="0">
                            <a:latin typeface="Cambria Math" panose="02040503050406030204" pitchFamily="18" charset="0"/>
                            <a:ea typeface="Cambria Math" panose="02040503050406030204" pitchFamily="18" charset="0"/>
                            <a:cs typeface="Times New Roman" panose="02020603050405020304" pitchFamily="18" charset="0"/>
                          </a:rPr>
                          <m:t>𝑚</m:t>
                        </m:r>
                      </m:oMath>
                    </m:oMathPara>
                  </a14:m>
                  <a:endParaRPr lang="en-US" dirty="0"/>
                </a:p>
              </p:txBody>
            </p:sp>
          </mc:Choice>
          <mc:Fallback xmlns="">
            <p:sp>
              <p:nvSpPr>
                <p:cNvPr id="27" name="Rectangle 26">
                  <a:extLst>
                    <a:ext uri="{FF2B5EF4-FFF2-40B4-BE49-F238E27FC236}">
                      <a16:creationId xmlns:a16="http://schemas.microsoft.com/office/drawing/2014/main" id="{3A9E5406-857C-4F0B-8085-ECD9C47BD2DB}"/>
                    </a:ext>
                  </a:extLst>
                </p:cNvPr>
                <p:cNvSpPr>
                  <a:spLocks noRot="1" noChangeAspect="1" noMove="1" noResize="1" noEditPoints="1" noAdjustHandles="1" noChangeArrowheads="1" noChangeShapeType="1" noTextEdit="1"/>
                </p:cNvSpPr>
                <p:nvPr/>
              </p:nvSpPr>
              <p:spPr>
                <a:xfrm>
                  <a:off x="2294353" y="2656886"/>
                  <a:ext cx="594113" cy="369332"/>
                </a:xfrm>
                <a:prstGeom prst="rect">
                  <a:avLst/>
                </a:prstGeom>
                <a:blipFill>
                  <a:blip r:embed="rId10"/>
                  <a:stretch>
                    <a:fillRect r="-45361" b="-5000"/>
                  </a:stretch>
                </a:blipFill>
              </p:spPr>
              <p:txBody>
                <a:bodyPr/>
                <a:lstStyle/>
                <a:p>
                  <a:r>
                    <a:rPr lang="en-US">
                      <a:noFill/>
                    </a:rPr>
                    <a:t> </a:t>
                  </a:r>
                </a:p>
              </p:txBody>
            </p:sp>
          </mc:Fallback>
        </mc:AlternateContent>
        <p:sp>
          <p:nvSpPr>
            <p:cNvPr id="28" name="矩形 66">
              <a:extLst>
                <a:ext uri="{FF2B5EF4-FFF2-40B4-BE49-F238E27FC236}">
                  <a16:creationId xmlns:a16="http://schemas.microsoft.com/office/drawing/2014/main" id="{7802ADB0-DD1B-4DA4-8A20-ABF5D6CB7446}"/>
                </a:ext>
              </a:extLst>
            </p:cNvPr>
            <p:cNvSpPr/>
            <p:nvPr/>
          </p:nvSpPr>
          <p:spPr>
            <a:xfrm>
              <a:off x="3399393" y="3102423"/>
              <a:ext cx="138815" cy="119230"/>
            </a:xfrm>
            <a:prstGeom prst="rect">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mc:AlternateContent xmlns:mc="http://schemas.openxmlformats.org/markup-compatibility/2006" xmlns:a14="http://schemas.microsoft.com/office/drawing/2010/main">
          <mc:Choice Requires="a14">
            <p:sp>
              <p:nvSpPr>
                <p:cNvPr id="29" name="Rectangle 122">
                  <a:extLst>
                    <a:ext uri="{FF2B5EF4-FFF2-40B4-BE49-F238E27FC236}">
                      <a16:creationId xmlns:a16="http://schemas.microsoft.com/office/drawing/2014/main" id="{30A5A6DC-8BD9-4501-A6D3-D89F2ED241FC}"/>
                    </a:ext>
                  </a:extLst>
                </p:cNvPr>
                <p:cNvSpPr/>
                <p:nvPr/>
              </p:nvSpPr>
              <p:spPr>
                <a:xfrm>
                  <a:off x="2473751" y="2922279"/>
                  <a:ext cx="594113" cy="369332"/>
                </a:xfrm>
                <a:prstGeom prst="rect">
                  <a:avLst/>
                </a:prstGeom>
              </p:spPr>
              <p:txBody>
                <a:bodyPr wrap="square">
                  <a:spAutoFit/>
                </a:bodyPr>
                <a:lstStyle/>
                <a:p>
                  <a:pPr algn="ctr"/>
                  <a14:m>
                    <m:oMathPara xmlns:m="http://schemas.openxmlformats.org/officeDocument/2006/math">
                      <m:oMathParaPr>
                        <m:jc m:val="centerGroup"/>
                      </m:oMathParaPr>
                      <m:oMath xmlns:m="http://schemas.openxmlformats.org/officeDocument/2006/math">
                        <m:r>
                          <a:rPr lang="en-US" b="0" i="0" smtClean="0">
                            <a:latin typeface="Cambria Math" panose="02040503050406030204" pitchFamily="18" charset="0"/>
                            <a:ea typeface="Cambria Math" panose="02040503050406030204" pitchFamily="18" charset="0"/>
                            <a:cs typeface="Times New Roman" panose="02020603050405020304" pitchFamily="18" charset="0"/>
                          </a:rPr>
                          <m:t>50</m:t>
                        </m:r>
                        <m:r>
                          <a:rPr lang="en-US" i="1">
                            <a:latin typeface="Cambria Math" panose="02040503050406030204" pitchFamily="18" charset="0"/>
                            <a:ea typeface="Cambria Math" panose="02040503050406030204" pitchFamily="18" charset="0"/>
                            <a:cs typeface="Times New Roman" panose="02020603050405020304" pitchFamily="18" charset="0"/>
                          </a:rPr>
                          <m:t>𝜇</m:t>
                        </m:r>
                        <m:r>
                          <a:rPr lang="en-US" b="0" i="1" smtClean="0">
                            <a:latin typeface="Cambria Math" panose="02040503050406030204" pitchFamily="18" charset="0"/>
                            <a:ea typeface="Cambria Math" panose="02040503050406030204" pitchFamily="18" charset="0"/>
                            <a:cs typeface="Times New Roman" panose="02020603050405020304" pitchFamily="18" charset="0"/>
                          </a:rPr>
                          <m:t>𝑚</m:t>
                        </m:r>
                      </m:oMath>
                    </m:oMathPara>
                  </a14:m>
                  <a:endParaRPr lang="en-US" dirty="0"/>
                </a:p>
              </p:txBody>
            </p:sp>
          </mc:Choice>
          <mc:Fallback xmlns="">
            <p:sp>
              <p:nvSpPr>
                <p:cNvPr id="29" name="Rectangle 122">
                  <a:extLst>
                    <a:ext uri="{FF2B5EF4-FFF2-40B4-BE49-F238E27FC236}">
                      <a16:creationId xmlns:a16="http://schemas.microsoft.com/office/drawing/2014/main" id="{30A5A6DC-8BD9-4501-A6D3-D89F2ED241FC}"/>
                    </a:ext>
                  </a:extLst>
                </p:cNvPr>
                <p:cNvSpPr>
                  <a:spLocks noRot="1" noChangeAspect="1" noMove="1" noResize="1" noEditPoints="1" noAdjustHandles="1" noChangeArrowheads="1" noChangeShapeType="1" noTextEdit="1"/>
                </p:cNvSpPr>
                <p:nvPr/>
              </p:nvSpPr>
              <p:spPr>
                <a:xfrm>
                  <a:off x="2473751" y="2922279"/>
                  <a:ext cx="594113" cy="369332"/>
                </a:xfrm>
                <a:prstGeom prst="rect">
                  <a:avLst/>
                </a:prstGeom>
                <a:blipFill>
                  <a:blip r:embed="rId11"/>
                  <a:stretch>
                    <a:fillRect l="-16327" r="-5102" b="-3279"/>
                  </a:stretch>
                </a:blipFill>
              </p:spPr>
              <p:txBody>
                <a:bodyPr/>
                <a:lstStyle/>
                <a:p>
                  <a:r>
                    <a:rPr lang="en-US">
                      <a:noFill/>
                    </a:rPr>
                    <a:t> </a:t>
                  </a:r>
                </a:p>
              </p:txBody>
            </p:sp>
          </mc:Fallback>
        </mc:AlternateContent>
        <p:sp>
          <p:nvSpPr>
            <p:cNvPr id="30" name="矩形 66">
              <a:extLst>
                <a:ext uri="{FF2B5EF4-FFF2-40B4-BE49-F238E27FC236}">
                  <a16:creationId xmlns:a16="http://schemas.microsoft.com/office/drawing/2014/main" id="{2A607E67-7178-4F20-8993-FF267EAD46F0}"/>
                </a:ext>
              </a:extLst>
            </p:cNvPr>
            <p:cNvSpPr/>
            <p:nvPr/>
          </p:nvSpPr>
          <p:spPr>
            <a:xfrm>
              <a:off x="3698995" y="3102423"/>
              <a:ext cx="138815" cy="119230"/>
            </a:xfrm>
            <a:prstGeom prst="rect">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1" name="矩形 66">
              <a:extLst>
                <a:ext uri="{FF2B5EF4-FFF2-40B4-BE49-F238E27FC236}">
                  <a16:creationId xmlns:a16="http://schemas.microsoft.com/office/drawing/2014/main" id="{9E5D153D-6DEC-42B0-AF8F-EED7F38D1B9C}"/>
                </a:ext>
              </a:extLst>
            </p:cNvPr>
            <p:cNvSpPr/>
            <p:nvPr/>
          </p:nvSpPr>
          <p:spPr>
            <a:xfrm>
              <a:off x="4068160" y="3102423"/>
              <a:ext cx="138815" cy="119230"/>
            </a:xfrm>
            <a:prstGeom prst="rect">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2" name="矩形 66">
              <a:extLst>
                <a:ext uri="{FF2B5EF4-FFF2-40B4-BE49-F238E27FC236}">
                  <a16:creationId xmlns:a16="http://schemas.microsoft.com/office/drawing/2014/main" id="{6062BEE4-AC03-430A-9DA3-E0A437A8A264}"/>
                </a:ext>
              </a:extLst>
            </p:cNvPr>
            <p:cNvSpPr/>
            <p:nvPr/>
          </p:nvSpPr>
          <p:spPr>
            <a:xfrm>
              <a:off x="4368105" y="3102423"/>
              <a:ext cx="138815" cy="119230"/>
            </a:xfrm>
            <a:prstGeom prst="rect">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5" name="文本框 82">
              <a:extLst>
                <a:ext uri="{FF2B5EF4-FFF2-40B4-BE49-F238E27FC236}">
                  <a16:creationId xmlns:a16="http://schemas.microsoft.com/office/drawing/2014/main" id="{B984D8DC-D05E-4432-AF6A-F275EE5911EC}"/>
                </a:ext>
              </a:extLst>
            </p:cNvPr>
            <p:cNvSpPr txBox="1"/>
            <p:nvPr/>
          </p:nvSpPr>
          <p:spPr>
            <a:xfrm>
              <a:off x="4837942" y="2622625"/>
              <a:ext cx="1655974" cy="646331"/>
            </a:xfrm>
            <a:prstGeom prst="rect">
              <a:avLst/>
            </a:prstGeom>
            <a:noFill/>
          </p:spPr>
          <p:txBody>
            <a:bodyPr wrap="square" rtlCol="0">
              <a:spAutoFit/>
            </a:bodyPr>
            <a:lstStyle/>
            <a:p>
              <a:r>
                <a:rPr lang="en-US" altLang="zh-CN" dirty="0">
                  <a:latin typeface="Times New Roman" panose="02020603050405020304" pitchFamily="18" charset="0"/>
                  <a:cs typeface="Times New Roman" panose="02020603050405020304" pitchFamily="18" charset="0"/>
                </a:rPr>
                <a:t>Platinum electrode layer</a:t>
              </a:r>
            </a:p>
          </p:txBody>
        </p:sp>
        <p:cxnSp>
          <p:nvCxnSpPr>
            <p:cNvPr id="36" name="直接连接符 97">
              <a:extLst>
                <a:ext uri="{FF2B5EF4-FFF2-40B4-BE49-F238E27FC236}">
                  <a16:creationId xmlns:a16="http://schemas.microsoft.com/office/drawing/2014/main" id="{BF76EABD-8A19-4C7B-A1C5-F8427F72A726}"/>
                </a:ext>
              </a:extLst>
            </p:cNvPr>
            <p:cNvCxnSpPr>
              <a:cxnSpLocks/>
              <a:endCxn id="35" idx="1"/>
            </p:cNvCxnSpPr>
            <p:nvPr/>
          </p:nvCxnSpPr>
          <p:spPr>
            <a:xfrm flipV="1">
              <a:off x="4507994" y="2945791"/>
              <a:ext cx="329948" cy="229646"/>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4" name="直接连接符 97">
              <a:extLst>
                <a:ext uri="{FF2B5EF4-FFF2-40B4-BE49-F238E27FC236}">
                  <a16:creationId xmlns:a16="http://schemas.microsoft.com/office/drawing/2014/main" id="{81DF5D4D-E161-4209-A77C-03352BB314AB}"/>
                </a:ext>
              </a:extLst>
            </p:cNvPr>
            <p:cNvCxnSpPr>
              <a:cxnSpLocks/>
            </p:cNvCxnSpPr>
            <p:nvPr/>
          </p:nvCxnSpPr>
          <p:spPr>
            <a:xfrm>
              <a:off x="3101536" y="2862793"/>
              <a:ext cx="276664" cy="12170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6" name="直接连接符 97">
              <a:extLst>
                <a:ext uri="{FF2B5EF4-FFF2-40B4-BE49-F238E27FC236}">
                  <a16:creationId xmlns:a16="http://schemas.microsoft.com/office/drawing/2014/main" id="{1B4E6A8F-599D-464D-A733-974341ADB843}"/>
                </a:ext>
              </a:extLst>
            </p:cNvPr>
            <p:cNvCxnSpPr>
              <a:cxnSpLocks/>
              <a:stCxn id="29" idx="3"/>
              <a:endCxn id="28" idx="1"/>
            </p:cNvCxnSpPr>
            <p:nvPr/>
          </p:nvCxnSpPr>
          <p:spPr>
            <a:xfrm>
              <a:off x="3067864" y="3106945"/>
              <a:ext cx="331529" cy="5509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52" name="文本框 70">
            <a:extLst>
              <a:ext uri="{FF2B5EF4-FFF2-40B4-BE49-F238E27FC236}">
                <a16:creationId xmlns:a16="http://schemas.microsoft.com/office/drawing/2014/main" id="{12925D7B-7843-4132-B501-285C3A8495F9}"/>
              </a:ext>
            </a:extLst>
          </p:cNvPr>
          <p:cNvSpPr txBox="1"/>
          <p:nvPr/>
        </p:nvSpPr>
        <p:spPr>
          <a:xfrm>
            <a:off x="113568" y="1572159"/>
            <a:ext cx="1443838" cy="369332"/>
          </a:xfrm>
          <a:prstGeom prst="rect">
            <a:avLst/>
          </a:prstGeom>
          <a:noFill/>
        </p:spPr>
        <p:txBody>
          <a:bodyPr wrap="square" rtlCol="0">
            <a:spAutoFit/>
          </a:bodyPr>
          <a:lstStyle/>
          <a:p>
            <a:pPr algn="r"/>
            <a:r>
              <a:rPr lang="en-US" altLang="zh-CN" dirty="0">
                <a:latin typeface="Times New Roman" panose="02020603050405020304" pitchFamily="18" charset="0"/>
                <a:cs typeface="Times New Roman" panose="02020603050405020304" pitchFamily="18" charset="0"/>
              </a:rPr>
              <a:t>(a) Top view</a:t>
            </a:r>
            <a:endParaRPr lang="zh-CN" altLang="en-US" dirty="0">
              <a:latin typeface="Times New Roman" panose="02020603050405020304" pitchFamily="18" charset="0"/>
              <a:cs typeface="Times New Roman" panose="02020603050405020304" pitchFamily="18" charset="0"/>
            </a:endParaRPr>
          </a:p>
        </p:txBody>
      </p:sp>
      <p:cxnSp>
        <p:nvCxnSpPr>
          <p:cNvPr id="82" name="直接连接符 9">
            <a:extLst>
              <a:ext uri="{FF2B5EF4-FFF2-40B4-BE49-F238E27FC236}">
                <a16:creationId xmlns:a16="http://schemas.microsoft.com/office/drawing/2014/main" id="{6C3B2901-5794-4A54-A9EC-9076481B54E2}"/>
              </a:ext>
            </a:extLst>
          </p:cNvPr>
          <p:cNvCxnSpPr>
            <a:cxnSpLocks/>
          </p:cNvCxnSpPr>
          <p:nvPr/>
        </p:nvCxnSpPr>
        <p:spPr>
          <a:xfrm>
            <a:off x="0" y="934278"/>
            <a:ext cx="12192000" cy="0"/>
          </a:xfrm>
          <a:prstGeom prst="line">
            <a:avLst/>
          </a:prstGeom>
          <a:ln w="38100">
            <a:solidFill>
              <a:srgbClr val="C3693B"/>
            </a:solidFill>
          </a:ln>
        </p:spPr>
        <p:style>
          <a:lnRef idx="1">
            <a:schemeClr val="accent1"/>
          </a:lnRef>
          <a:fillRef idx="0">
            <a:schemeClr val="accent1"/>
          </a:fillRef>
          <a:effectRef idx="0">
            <a:schemeClr val="accent1"/>
          </a:effectRef>
          <a:fontRef idx="minor">
            <a:schemeClr val="tx1"/>
          </a:fontRef>
        </p:style>
      </p:cxnSp>
      <p:sp>
        <p:nvSpPr>
          <p:cNvPr id="83" name="文本框 14">
            <a:extLst>
              <a:ext uri="{FF2B5EF4-FFF2-40B4-BE49-F238E27FC236}">
                <a16:creationId xmlns:a16="http://schemas.microsoft.com/office/drawing/2014/main" id="{6F15E698-555C-4084-9BF5-F89621E830EA}"/>
              </a:ext>
            </a:extLst>
          </p:cNvPr>
          <p:cNvSpPr txBox="1"/>
          <p:nvPr/>
        </p:nvSpPr>
        <p:spPr>
          <a:xfrm>
            <a:off x="117704" y="224207"/>
            <a:ext cx="9954753" cy="584775"/>
          </a:xfrm>
          <a:prstGeom prst="rect">
            <a:avLst/>
          </a:prstGeom>
          <a:noFill/>
        </p:spPr>
        <p:txBody>
          <a:bodyPr wrap="square" rtlCol="0">
            <a:spAutoFit/>
          </a:bodyPr>
          <a:lstStyle/>
          <a:p>
            <a:pPr lvl="0">
              <a:defRPr/>
            </a:pPr>
            <a:r>
              <a:rPr lang="en-US" altLang="zh-CN" sz="3200" dirty="0">
                <a:solidFill>
                  <a:srgbClr val="4472C4">
                    <a:lumMod val="50000"/>
                  </a:srgbClr>
                </a:solidFill>
                <a:latin typeface="Times New Roman" panose="02020603050405020304" pitchFamily="18" charset="0"/>
              </a:rPr>
              <a:t>NOA 81 chip with electrodes and experimental Setup</a:t>
            </a:r>
          </a:p>
        </p:txBody>
      </p:sp>
      <p:pic>
        <p:nvPicPr>
          <p:cNvPr id="85" name="Picture 2" descr="Accueil - Géosciences Rennes">
            <a:extLst>
              <a:ext uri="{FF2B5EF4-FFF2-40B4-BE49-F238E27FC236}">
                <a16:creationId xmlns:a16="http://schemas.microsoft.com/office/drawing/2014/main" id="{B9A8D6A5-413B-4740-904D-5CB16E55C604}"/>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0901720" y="75019"/>
            <a:ext cx="1203096" cy="405105"/>
          </a:xfrm>
          <a:prstGeom prst="rect">
            <a:avLst/>
          </a:prstGeom>
          <a:noFill/>
          <a:extLst>
            <a:ext uri="{909E8E84-426E-40DD-AFC4-6F175D3DCCD1}">
              <a14:hiddenFill xmlns:a14="http://schemas.microsoft.com/office/drawing/2010/main">
                <a:solidFill>
                  <a:srgbClr val="FFFFFF"/>
                </a:solidFill>
              </a14:hiddenFill>
            </a:ext>
          </a:extLst>
        </p:spPr>
      </p:pic>
      <p:sp>
        <p:nvSpPr>
          <p:cNvPr id="44" name="文本框 54">
            <a:extLst>
              <a:ext uri="{FF2B5EF4-FFF2-40B4-BE49-F238E27FC236}">
                <a16:creationId xmlns:a16="http://schemas.microsoft.com/office/drawing/2014/main" id="{79438216-4626-4DC1-A1FF-2A9C1A3590B2}"/>
              </a:ext>
            </a:extLst>
          </p:cNvPr>
          <p:cNvSpPr txBox="1"/>
          <p:nvPr/>
        </p:nvSpPr>
        <p:spPr>
          <a:xfrm>
            <a:off x="3522360" y="5640457"/>
            <a:ext cx="976041" cy="369332"/>
          </a:xfrm>
          <a:prstGeom prst="rect">
            <a:avLst/>
          </a:prstGeom>
          <a:noFill/>
        </p:spPr>
        <p:txBody>
          <a:bodyPr wrap="square" rtlCol="0">
            <a:spAutoFit/>
          </a:bodyPr>
          <a:lstStyle/>
          <a:p>
            <a:r>
              <a:rPr lang="en-US" altLang="zh-CN" dirty="0">
                <a:latin typeface="Times New Roman" panose="02020603050405020304" pitchFamily="18" charset="0"/>
                <a:cs typeface="Times New Roman" panose="02020603050405020304" pitchFamily="18" charset="0"/>
              </a:rPr>
              <a:t>Toluene</a:t>
            </a:r>
          </a:p>
        </p:txBody>
      </p:sp>
      <mc:AlternateContent xmlns:mc="http://schemas.openxmlformats.org/markup-compatibility/2006" xmlns:a14="http://schemas.microsoft.com/office/drawing/2010/main">
        <mc:Choice Requires="a14">
          <p:sp>
            <p:nvSpPr>
              <p:cNvPr id="41" name="TextBox 76">
                <a:extLst>
                  <a:ext uri="{FF2B5EF4-FFF2-40B4-BE49-F238E27FC236}">
                    <a16:creationId xmlns:a16="http://schemas.microsoft.com/office/drawing/2014/main" id="{CC6E752C-E481-4C9F-9522-AB4400DF6225}"/>
                  </a:ext>
                </a:extLst>
              </p:cNvPr>
              <p:cNvSpPr txBox="1"/>
              <p:nvPr/>
            </p:nvSpPr>
            <p:spPr>
              <a:xfrm>
                <a:off x="3946800" y="5056231"/>
                <a:ext cx="1024373" cy="369332"/>
              </a:xfrm>
              <a:prstGeom prst="rect">
                <a:avLst/>
              </a:prstGeom>
              <a:noFill/>
            </p:spPr>
            <p:txBody>
              <a:bodyPr wrap="square" rtlCol="0">
                <a:spAutoFit/>
              </a:bodyPr>
              <a:lstStyle/>
              <a:p>
                <a:pPr algn="ctr"/>
                <a:r>
                  <a:rPr lang="en-US" dirty="0">
                    <a:latin typeface="Times New Roman" panose="02020603050405020304" pitchFamily="18" charset="0"/>
                    <a:cs typeface="Times New Roman" panose="02020603050405020304" pitchFamily="18" charset="0"/>
                  </a:rPr>
                  <a:t>500 </a:t>
                </a:r>
                <a14:m>
                  <m:oMath xmlns:m="http://schemas.openxmlformats.org/officeDocument/2006/math">
                    <m:r>
                      <a:rPr lang="en-US" i="1">
                        <a:latin typeface="Cambria Math" panose="02040503050406030204" pitchFamily="18" charset="0"/>
                        <a:ea typeface="Cambria Math" panose="02040503050406030204" pitchFamily="18" charset="0"/>
                        <a:cs typeface="Times New Roman" panose="02020603050405020304" pitchFamily="18" charset="0"/>
                      </a:rPr>
                      <m:t>𝜇</m:t>
                    </m:r>
                  </m:oMath>
                </a14:m>
                <a:r>
                  <a:rPr lang="en-US" altLang="zh-CN" dirty="0">
                    <a:latin typeface="Times New Roman" panose="02020603050405020304" pitchFamily="18" charset="0"/>
                    <a:cs typeface="Times New Roman" panose="02020603050405020304" pitchFamily="18" charset="0"/>
                  </a:rPr>
                  <a:t>m</a:t>
                </a:r>
                <a:endParaRPr lang="en-US" dirty="0">
                  <a:latin typeface="Times New Roman" panose="02020603050405020304" pitchFamily="18" charset="0"/>
                  <a:cs typeface="Times New Roman" panose="02020603050405020304" pitchFamily="18" charset="0"/>
                </a:endParaRPr>
              </a:p>
            </p:txBody>
          </p:sp>
        </mc:Choice>
        <mc:Fallback xmlns="">
          <p:sp>
            <p:nvSpPr>
              <p:cNvPr id="41" name="TextBox 76">
                <a:extLst>
                  <a:ext uri="{FF2B5EF4-FFF2-40B4-BE49-F238E27FC236}">
                    <a16:creationId xmlns:a16="http://schemas.microsoft.com/office/drawing/2014/main" id="{CC6E752C-E481-4C9F-9522-AB4400DF6225}"/>
                  </a:ext>
                </a:extLst>
              </p:cNvPr>
              <p:cNvSpPr txBox="1">
                <a:spLocks noRot="1" noChangeAspect="1" noMove="1" noResize="1" noEditPoints="1" noAdjustHandles="1" noChangeArrowheads="1" noChangeShapeType="1" noTextEdit="1"/>
              </p:cNvSpPr>
              <p:nvPr/>
            </p:nvSpPr>
            <p:spPr>
              <a:xfrm>
                <a:off x="3946800" y="5056231"/>
                <a:ext cx="1024373" cy="369332"/>
              </a:xfrm>
              <a:prstGeom prst="rect">
                <a:avLst/>
              </a:prstGeom>
              <a:blipFill>
                <a:blip r:embed="rId13"/>
                <a:stretch>
                  <a:fillRect t="-8197" b="-24590"/>
                </a:stretch>
              </a:blipFill>
            </p:spPr>
            <p:txBody>
              <a:bodyPr/>
              <a:lstStyle/>
              <a:p>
                <a:r>
                  <a:rPr lang="zh-CN" altLang="en-US">
                    <a:noFill/>
                  </a:rPr>
                  <a:t> </a:t>
                </a:r>
              </a:p>
            </p:txBody>
          </p:sp>
        </mc:Fallback>
      </mc:AlternateContent>
      <p:pic>
        <p:nvPicPr>
          <p:cNvPr id="78" name="图片 77">
            <a:extLst>
              <a:ext uri="{FF2B5EF4-FFF2-40B4-BE49-F238E27FC236}">
                <a16:creationId xmlns:a16="http://schemas.microsoft.com/office/drawing/2014/main" id="{8847F7F0-26ED-4FCF-98E9-A338A0A1E70D}"/>
              </a:ext>
            </a:extLst>
          </p:cNvPr>
          <p:cNvPicPr>
            <a:picLocks noChangeAspect="1"/>
          </p:cNvPicPr>
          <p:nvPr/>
        </p:nvPicPr>
        <p:blipFill rotWithShape="1">
          <a:blip r:embed="rId14">
            <a:extLst>
              <a:ext uri="{28A0092B-C50C-407E-A947-70E740481C1C}">
                <a14:useLocalDpi xmlns:a14="http://schemas.microsoft.com/office/drawing/2010/main" val="0"/>
              </a:ext>
            </a:extLst>
          </a:blip>
          <a:srcRect l="24385" t="19542" r="23155" b="27397"/>
          <a:stretch/>
        </p:blipFill>
        <p:spPr>
          <a:xfrm>
            <a:off x="6800307" y="1602590"/>
            <a:ext cx="2359010" cy="1788788"/>
          </a:xfrm>
          <a:prstGeom prst="rect">
            <a:avLst/>
          </a:prstGeom>
        </p:spPr>
      </p:pic>
      <p:sp>
        <p:nvSpPr>
          <p:cNvPr id="115" name="Rectangle 15">
            <a:extLst>
              <a:ext uri="{FF2B5EF4-FFF2-40B4-BE49-F238E27FC236}">
                <a16:creationId xmlns:a16="http://schemas.microsoft.com/office/drawing/2014/main" id="{1D70E10E-B4E6-497A-8848-44E13AC1EF5E}"/>
              </a:ext>
            </a:extLst>
          </p:cNvPr>
          <p:cNvSpPr/>
          <p:nvPr/>
        </p:nvSpPr>
        <p:spPr>
          <a:xfrm>
            <a:off x="7670892" y="2228493"/>
            <a:ext cx="724029" cy="517092"/>
          </a:xfrm>
          <a:prstGeom prst="rect">
            <a:avLst/>
          </a:prstGeom>
          <a:noFill/>
          <a:ln w="25400">
            <a:solidFill>
              <a:srgbClr val="FF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 name="任意多边形: 形状 132">
            <a:extLst>
              <a:ext uri="{FF2B5EF4-FFF2-40B4-BE49-F238E27FC236}">
                <a16:creationId xmlns:a16="http://schemas.microsoft.com/office/drawing/2014/main" id="{28448D39-5FD9-4FD6-9BBA-F9695E993552}"/>
              </a:ext>
            </a:extLst>
          </p:cNvPr>
          <p:cNvSpPr/>
          <p:nvPr/>
        </p:nvSpPr>
        <p:spPr>
          <a:xfrm>
            <a:off x="9891684" y="5167070"/>
            <a:ext cx="305881" cy="395288"/>
          </a:xfrm>
          <a:custGeom>
            <a:avLst/>
            <a:gdLst>
              <a:gd name="connsiteX0" fmla="*/ 164088 w 292675"/>
              <a:gd name="connsiteY0" fmla="*/ 385763 h 385763"/>
              <a:gd name="connsiteX1" fmla="*/ 2163 w 292675"/>
              <a:gd name="connsiteY1" fmla="*/ 200025 h 385763"/>
              <a:gd name="connsiteX2" fmla="*/ 83125 w 292675"/>
              <a:gd name="connsiteY2" fmla="*/ 76200 h 385763"/>
              <a:gd name="connsiteX3" fmla="*/ 254575 w 292675"/>
              <a:gd name="connsiteY3" fmla="*/ 57150 h 385763"/>
              <a:gd name="connsiteX4" fmla="*/ 292675 w 292675"/>
              <a:gd name="connsiteY4" fmla="*/ 0 h 385763"/>
              <a:gd name="connsiteX0" fmla="*/ 164039 w 292626"/>
              <a:gd name="connsiteY0" fmla="*/ 385763 h 385763"/>
              <a:gd name="connsiteX1" fmla="*/ 2114 w 292626"/>
              <a:gd name="connsiteY1" fmla="*/ 200025 h 385763"/>
              <a:gd name="connsiteX2" fmla="*/ 83076 w 292626"/>
              <a:gd name="connsiteY2" fmla="*/ 76200 h 385763"/>
              <a:gd name="connsiteX3" fmla="*/ 245001 w 292626"/>
              <a:gd name="connsiteY3" fmla="*/ 28575 h 385763"/>
              <a:gd name="connsiteX4" fmla="*/ 292626 w 292626"/>
              <a:gd name="connsiteY4" fmla="*/ 0 h 385763"/>
              <a:gd name="connsiteX0" fmla="*/ 164039 w 321201"/>
              <a:gd name="connsiteY0" fmla="*/ 481013 h 481013"/>
              <a:gd name="connsiteX1" fmla="*/ 2114 w 321201"/>
              <a:gd name="connsiteY1" fmla="*/ 295275 h 481013"/>
              <a:gd name="connsiteX2" fmla="*/ 83076 w 321201"/>
              <a:gd name="connsiteY2" fmla="*/ 171450 h 481013"/>
              <a:gd name="connsiteX3" fmla="*/ 245001 w 321201"/>
              <a:gd name="connsiteY3" fmla="*/ 123825 h 481013"/>
              <a:gd name="connsiteX4" fmla="*/ 321201 w 321201"/>
              <a:gd name="connsiteY4" fmla="*/ 0 h 481013"/>
              <a:gd name="connsiteX0" fmla="*/ 163840 w 321002"/>
              <a:gd name="connsiteY0" fmla="*/ 481013 h 481013"/>
              <a:gd name="connsiteX1" fmla="*/ 1915 w 321002"/>
              <a:gd name="connsiteY1" fmla="*/ 295275 h 481013"/>
              <a:gd name="connsiteX2" fmla="*/ 82877 w 321002"/>
              <a:gd name="connsiteY2" fmla="*/ 171450 h 481013"/>
              <a:gd name="connsiteX3" fmla="*/ 201939 w 321002"/>
              <a:gd name="connsiteY3" fmla="*/ 138112 h 481013"/>
              <a:gd name="connsiteX4" fmla="*/ 321002 w 321002"/>
              <a:gd name="connsiteY4" fmla="*/ 0 h 481013"/>
              <a:gd name="connsiteX0" fmla="*/ 163840 w 301952"/>
              <a:gd name="connsiteY0" fmla="*/ 423863 h 423863"/>
              <a:gd name="connsiteX1" fmla="*/ 1915 w 301952"/>
              <a:gd name="connsiteY1" fmla="*/ 238125 h 423863"/>
              <a:gd name="connsiteX2" fmla="*/ 82877 w 301952"/>
              <a:gd name="connsiteY2" fmla="*/ 114300 h 423863"/>
              <a:gd name="connsiteX3" fmla="*/ 201939 w 301952"/>
              <a:gd name="connsiteY3" fmla="*/ 80962 h 423863"/>
              <a:gd name="connsiteX4" fmla="*/ 301952 w 301952"/>
              <a:gd name="connsiteY4" fmla="*/ 0 h 423863"/>
              <a:gd name="connsiteX0" fmla="*/ 164995 w 303107"/>
              <a:gd name="connsiteY0" fmla="*/ 423863 h 423863"/>
              <a:gd name="connsiteX1" fmla="*/ 3070 w 303107"/>
              <a:gd name="connsiteY1" fmla="*/ 238125 h 423863"/>
              <a:gd name="connsiteX2" fmla="*/ 69744 w 303107"/>
              <a:gd name="connsiteY2" fmla="*/ 114300 h 423863"/>
              <a:gd name="connsiteX3" fmla="*/ 203094 w 303107"/>
              <a:gd name="connsiteY3" fmla="*/ 80962 h 423863"/>
              <a:gd name="connsiteX4" fmla="*/ 303107 w 303107"/>
              <a:gd name="connsiteY4" fmla="*/ 0 h 423863"/>
              <a:gd name="connsiteX0" fmla="*/ 169576 w 307688"/>
              <a:gd name="connsiteY0" fmla="*/ 423863 h 423863"/>
              <a:gd name="connsiteX1" fmla="*/ 2888 w 307688"/>
              <a:gd name="connsiteY1" fmla="*/ 252413 h 423863"/>
              <a:gd name="connsiteX2" fmla="*/ 74325 w 307688"/>
              <a:gd name="connsiteY2" fmla="*/ 114300 h 423863"/>
              <a:gd name="connsiteX3" fmla="*/ 207675 w 307688"/>
              <a:gd name="connsiteY3" fmla="*/ 80962 h 423863"/>
              <a:gd name="connsiteX4" fmla="*/ 307688 w 307688"/>
              <a:gd name="connsiteY4" fmla="*/ 0 h 423863"/>
              <a:gd name="connsiteX0" fmla="*/ 124906 w 305881"/>
              <a:gd name="connsiteY0" fmla="*/ 395288 h 395288"/>
              <a:gd name="connsiteX1" fmla="*/ 1081 w 305881"/>
              <a:gd name="connsiteY1" fmla="*/ 252413 h 395288"/>
              <a:gd name="connsiteX2" fmla="*/ 72518 w 305881"/>
              <a:gd name="connsiteY2" fmla="*/ 114300 h 395288"/>
              <a:gd name="connsiteX3" fmla="*/ 205868 w 305881"/>
              <a:gd name="connsiteY3" fmla="*/ 80962 h 395288"/>
              <a:gd name="connsiteX4" fmla="*/ 305881 w 305881"/>
              <a:gd name="connsiteY4" fmla="*/ 0 h 3952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5881" h="395288">
                <a:moveTo>
                  <a:pt x="124906" y="395288"/>
                </a:moveTo>
                <a:cubicBezTo>
                  <a:pt x="50690" y="328216"/>
                  <a:pt x="9812" y="299244"/>
                  <a:pt x="1081" y="252413"/>
                </a:cubicBezTo>
                <a:cubicBezTo>
                  <a:pt x="-7650" y="205582"/>
                  <a:pt x="38387" y="142875"/>
                  <a:pt x="72518" y="114300"/>
                </a:cubicBezTo>
                <a:cubicBezTo>
                  <a:pt x="106649" y="85725"/>
                  <a:pt x="166974" y="100012"/>
                  <a:pt x="205868" y="80962"/>
                </a:cubicBezTo>
                <a:cubicBezTo>
                  <a:pt x="244762" y="61912"/>
                  <a:pt x="304293" y="22225"/>
                  <a:pt x="305881" y="0"/>
                </a:cubicBezTo>
              </a:path>
            </a:pathLst>
          </a:custGeom>
          <a:noFill/>
          <a:ln w="38100">
            <a:solidFill>
              <a:srgbClr val="FFFF00"/>
            </a:solidFill>
            <a:headEnd type="none"/>
            <a:tailEnd type="triangle"/>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4" name="任意多边形: 形状 133">
            <a:extLst>
              <a:ext uri="{FF2B5EF4-FFF2-40B4-BE49-F238E27FC236}">
                <a16:creationId xmlns:a16="http://schemas.microsoft.com/office/drawing/2014/main" id="{A8F659A6-2A82-41A9-8686-70EE6A77CD04}"/>
              </a:ext>
            </a:extLst>
          </p:cNvPr>
          <p:cNvSpPr/>
          <p:nvPr/>
        </p:nvSpPr>
        <p:spPr>
          <a:xfrm>
            <a:off x="10705224" y="4808150"/>
            <a:ext cx="554100" cy="206875"/>
          </a:xfrm>
          <a:custGeom>
            <a:avLst/>
            <a:gdLst>
              <a:gd name="connsiteX0" fmla="*/ 0 w 390525"/>
              <a:gd name="connsiteY0" fmla="*/ 0 h 200025"/>
              <a:gd name="connsiteX1" fmla="*/ 214313 w 390525"/>
              <a:gd name="connsiteY1" fmla="*/ 104775 h 200025"/>
              <a:gd name="connsiteX2" fmla="*/ 352425 w 390525"/>
              <a:gd name="connsiteY2" fmla="*/ 152400 h 200025"/>
              <a:gd name="connsiteX3" fmla="*/ 390525 w 390525"/>
              <a:gd name="connsiteY3" fmla="*/ 200025 h 200025"/>
              <a:gd name="connsiteX0" fmla="*/ 0 w 443343"/>
              <a:gd name="connsiteY0" fmla="*/ 0 h 229930"/>
              <a:gd name="connsiteX1" fmla="*/ 214313 w 443343"/>
              <a:gd name="connsiteY1" fmla="*/ 104775 h 229930"/>
              <a:gd name="connsiteX2" fmla="*/ 352425 w 443343"/>
              <a:gd name="connsiteY2" fmla="*/ 152400 h 229930"/>
              <a:gd name="connsiteX3" fmla="*/ 443343 w 443343"/>
              <a:gd name="connsiteY3" fmla="*/ 229930 h 229930"/>
              <a:gd name="connsiteX0" fmla="*/ 0 w 443343"/>
              <a:gd name="connsiteY0" fmla="*/ 0 h 229930"/>
              <a:gd name="connsiteX1" fmla="*/ 214313 w 443343"/>
              <a:gd name="connsiteY1" fmla="*/ 104775 h 229930"/>
              <a:gd name="connsiteX2" fmla="*/ 339998 w 443343"/>
              <a:gd name="connsiteY2" fmla="*/ 167351 h 229930"/>
              <a:gd name="connsiteX3" fmla="*/ 443343 w 443343"/>
              <a:gd name="connsiteY3" fmla="*/ 229930 h 229930"/>
              <a:gd name="connsiteX0" fmla="*/ 0 w 657725"/>
              <a:gd name="connsiteY0" fmla="*/ 0 h 274787"/>
              <a:gd name="connsiteX1" fmla="*/ 428695 w 657725"/>
              <a:gd name="connsiteY1" fmla="*/ 149632 h 274787"/>
              <a:gd name="connsiteX2" fmla="*/ 554380 w 657725"/>
              <a:gd name="connsiteY2" fmla="*/ 212208 h 274787"/>
              <a:gd name="connsiteX3" fmla="*/ 657725 w 657725"/>
              <a:gd name="connsiteY3" fmla="*/ 274787 h 274787"/>
              <a:gd name="connsiteX0" fmla="*/ 0 w 726078"/>
              <a:gd name="connsiteY0" fmla="*/ 0 h 226940"/>
              <a:gd name="connsiteX1" fmla="*/ 497048 w 726078"/>
              <a:gd name="connsiteY1" fmla="*/ 101785 h 226940"/>
              <a:gd name="connsiteX2" fmla="*/ 622733 w 726078"/>
              <a:gd name="connsiteY2" fmla="*/ 164361 h 226940"/>
              <a:gd name="connsiteX3" fmla="*/ 726078 w 726078"/>
              <a:gd name="connsiteY3" fmla="*/ 226940 h 226940"/>
              <a:gd name="connsiteX0" fmla="*/ 0 w 726078"/>
              <a:gd name="connsiteY0" fmla="*/ 7784 h 234724"/>
              <a:gd name="connsiteX1" fmla="*/ 497048 w 726078"/>
              <a:gd name="connsiteY1" fmla="*/ 109569 h 234724"/>
              <a:gd name="connsiteX2" fmla="*/ 622733 w 726078"/>
              <a:gd name="connsiteY2" fmla="*/ 172145 h 234724"/>
              <a:gd name="connsiteX3" fmla="*/ 726078 w 726078"/>
              <a:gd name="connsiteY3" fmla="*/ 234724 h 234724"/>
              <a:gd name="connsiteX0" fmla="*/ 0 w 722971"/>
              <a:gd name="connsiteY0" fmla="*/ 8891 h 214898"/>
              <a:gd name="connsiteX1" fmla="*/ 493941 w 722971"/>
              <a:gd name="connsiteY1" fmla="*/ 89743 h 214898"/>
              <a:gd name="connsiteX2" fmla="*/ 619626 w 722971"/>
              <a:gd name="connsiteY2" fmla="*/ 152319 h 214898"/>
              <a:gd name="connsiteX3" fmla="*/ 722971 w 722971"/>
              <a:gd name="connsiteY3" fmla="*/ 214898 h 214898"/>
              <a:gd name="connsiteX0" fmla="*/ 0 w 722971"/>
              <a:gd name="connsiteY0" fmla="*/ 29651 h 235658"/>
              <a:gd name="connsiteX1" fmla="*/ 493941 w 722971"/>
              <a:gd name="connsiteY1" fmla="*/ 110503 h 235658"/>
              <a:gd name="connsiteX2" fmla="*/ 619626 w 722971"/>
              <a:gd name="connsiteY2" fmla="*/ 173079 h 235658"/>
              <a:gd name="connsiteX3" fmla="*/ 722971 w 722971"/>
              <a:gd name="connsiteY3" fmla="*/ 235658 h 235658"/>
              <a:gd name="connsiteX0" fmla="*/ 0 w 722971"/>
              <a:gd name="connsiteY0" fmla="*/ 42111 h 248118"/>
              <a:gd name="connsiteX1" fmla="*/ 493941 w 722971"/>
              <a:gd name="connsiteY1" fmla="*/ 122963 h 248118"/>
              <a:gd name="connsiteX2" fmla="*/ 619626 w 722971"/>
              <a:gd name="connsiteY2" fmla="*/ 185539 h 248118"/>
              <a:gd name="connsiteX3" fmla="*/ 722971 w 722971"/>
              <a:gd name="connsiteY3" fmla="*/ 248118 h 248118"/>
              <a:gd name="connsiteX0" fmla="*/ 0 w 722971"/>
              <a:gd name="connsiteY0" fmla="*/ 52531 h 258538"/>
              <a:gd name="connsiteX1" fmla="*/ 329272 w 722971"/>
              <a:gd name="connsiteY1" fmla="*/ 79556 h 258538"/>
              <a:gd name="connsiteX2" fmla="*/ 619626 w 722971"/>
              <a:gd name="connsiteY2" fmla="*/ 195959 h 258538"/>
              <a:gd name="connsiteX3" fmla="*/ 722971 w 722971"/>
              <a:gd name="connsiteY3" fmla="*/ 258538 h 258538"/>
              <a:gd name="connsiteX0" fmla="*/ 0 w 722971"/>
              <a:gd name="connsiteY0" fmla="*/ 55095 h 261102"/>
              <a:gd name="connsiteX1" fmla="*/ 329272 w 722971"/>
              <a:gd name="connsiteY1" fmla="*/ 82120 h 261102"/>
              <a:gd name="connsiteX2" fmla="*/ 619626 w 722971"/>
              <a:gd name="connsiteY2" fmla="*/ 198523 h 261102"/>
              <a:gd name="connsiteX3" fmla="*/ 722971 w 722971"/>
              <a:gd name="connsiteY3" fmla="*/ 261102 h 261102"/>
              <a:gd name="connsiteX0" fmla="*/ 0 w 722971"/>
              <a:gd name="connsiteY0" fmla="*/ 51314 h 257321"/>
              <a:gd name="connsiteX1" fmla="*/ 329272 w 722971"/>
              <a:gd name="connsiteY1" fmla="*/ 78339 h 257321"/>
              <a:gd name="connsiteX2" fmla="*/ 520202 w 722971"/>
              <a:gd name="connsiteY2" fmla="*/ 158857 h 257321"/>
              <a:gd name="connsiteX3" fmla="*/ 722971 w 722971"/>
              <a:gd name="connsiteY3" fmla="*/ 257321 h 257321"/>
              <a:gd name="connsiteX0" fmla="*/ 0 w 722971"/>
              <a:gd name="connsiteY0" fmla="*/ 53790 h 259797"/>
              <a:gd name="connsiteX1" fmla="*/ 329272 w 722971"/>
              <a:gd name="connsiteY1" fmla="*/ 80815 h 259797"/>
              <a:gd name="connsiteX2" fmla="*/ 520202 w 722971"/>
              <a:gd name="connsiteY2" fmla="*/ 161333 h 259797"/>
              <a:gd name="connsiteX3" fmla="*/ 722971 w 722971"/>
              <a:gd name="connsiteY3" fmla="*/ 259797 h 259797"/>
            </a:gdLst>
            <a:ahLst/>
            <a:cxnLst>
              <a:cxn ang="0">
                <a:pos x="connsiteX0" y="connsiteY0"/>
              </a:cxn>
              <a:cxn ang="0">
                <a:pos x="connsiteX1" y="connsiteY1"/>
              </a:cxn>
              <a:cxn ang="0">
                <a:pos x="connsiteX2" y="connsiteY2"/>
              </a:cxn>
              <a:cxn ang="0">
                <a:pos x="connsiteX3" y="connsiteY3"/>
              </a:cxn>
            </a:cxnLst>
            <a:rect l="l" t="t" r="r" b="b"/>
            <a:pathLst>
              <a:path w="722971" h="259797">
                <a:moveTo>
                  <a:pt x="0" y="53790"/>
                </a:moveTo>
                <a:cubicBezTo>
                  <a:pt x="93322" y="-68007"/>
                  <a:pt x="239465" y="50929"/>
                  <a:pt x="329272" y="80815"/>
                </a:cubicBezTo>
                <a:cubicBezTo>
                  <a:pt x="419079" y="110701"/>
                  <a:pt x="454586" y="131503"/>
                  <a:pt x="520202" y="161333"/>
                </a:cubicBezTo>
                <a:cubicBezTo>
                  <a:pt x="585818" y="191163"/>
                  <a:pt x="718605" y="243922"/>
                  <a:pt x="722971" y="259797"/>
                </a:cubicBezTo>
              </a:path>
            </a:pathLst>
          </a:custGeom>
          <a:noFill/>
          <a:ln w="38100">
            <a:solidFill>
              <a:srgbClr val="FFFF00"/>
            </a:solidFill>
            <a:tailEnd type="triangle"/>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梯形 1">
            <a:extLst>
              <a:ext uri="{FF2B5EF4-FFF2-40B4-BE49-F238E27FC236}">
                <a16:creationId xmlns:a16="http://schemas.microsoft.com/office/drawing/2014/main" id="{1D836AAA-CDB8-4B46-B1D3-49078B9BB98E}"/>
              </a:ext>
            </a:extLst>
          </p:cNvPr>
          <p:cNvSpPr/>
          <p:nvPr/>
        </p:nvSpPr>
        <p:spPr>
          <a:xfrm rot="16200000">
            <a:off x="8316100" y="1900299"/>
            <a:ext cx="1337189" cy="1193370"/>
          </a:xfrm>
          <a:prstGeom prst="trapezoid">
            <a:avLst>
              <a:gd name="adj" fmla="val 34577"/>
            </a:avLst>
          </a:prstGeom>
          <a:gradFill>
            <a:gsLst>
              <a:gs pos="0">
                <a:srgbClr val="FF0000">
                  <a:alpha val="62000"/>
                </a:srgbClr>
              </a:gs>
              <a:gs pos="93000">
                <a:schemeClr val="accent2">
                  <a:lumMod val="20000"/>
                  <a:lumOff val="80000"/>
                  <a:alpha val="5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平行四边形 2">
            <a:extLst>
              <a:ext uri="{FF2B5EF4-FFF2-40B4-BE49-F238E27FC236}">
                <a16:creationId xmlns:a16="http://schemas.microsoft.com/office/drawing/2014/main" id="{41BEA5A2-CF28-4A4C-BD15-C7B98D329236}"/>
              </a:ext>
            </a:extLst>
          </p:cNvPr>
          <p:cNvSpPr/>
          <p:nvPr/>
        </p:nvSpPr>
        <p:spPr>
          <a:xfrm flipV="1">
            <a:off x="6820553" y="3386223"/>
            <a:ext cx="4157435" cy="1234345"/>
          </a:xfrm>
          <a:custGeom>
            <a:avLst/>
            <a:gdLst>
              <a:gd name="connsiteX0" fmla="*/ 0 w 2762888"/>
              <a:gd name="connsiteY0" fmla="*/ 1570174 h 1570174"/>
              <a:gd name="connsiteX1" fmla="*/ 392544 w 2762888"/>
              <a:gd name="connsiteY1" fmla="*/ 0 h 1570174"/>
              <a:gd name="connsiteX2" fmla="*/ 2762888 w 2762888"/>
              <a:gd name="connsiteY2" fmla="*/ 0 h 1570174"/>
              <a:gd name="connsiteX3" fmla="*/ 2370345 w 2762888"/>
              <a:gd name="connsiteY3" fmla="*/ 1570174 h 1570174"/>
              <a:gd name="connsiteX4" fmla="*/ 0 w 2762888"/>
              <a:gd name="connsiteY4" fmla="*/ 1570174 h 1570174"/>
              <a:gd name="connsiteX0" fmla="*/ 0 w 4009797"/>
              <a:gd name="connsiteY0" fmla="*/ 1570174 h 1570174"/>
              <a:gd name="connsiteX1" fmla="*/ 392544 w 4009797"/>
              <a:gd name="connsiteY1" fmla="*/ 0 h 1570174"/>
              <a:gd name="connsiteX2" fmla="*/ 4009797 w 4009797"/>
              <a:gd name="connsiteY2" fmla="*/ 387927 h 1570174"/>
              <a:gd name="connsiteX3" fmla="*/ 2370345 w 4009797"/>
              <a:gd name="connsiteY3" fmla="*/ 1570174 h 1570174"/>
              <a:gd name="connsiteX4" fmla="*/ 0 w 4009797"/>
              <a:gd name="connsiteY4" fmla="*/ 1570174 h 1570174"/>
              <a:gd name="connsiteX0" fmla="*/ 0 w 4009797"/>
              <a:gd name="connsiteY0" fmla="*/ 1191483 h 1191483"/>
              <a:gd name="connsiteX1" fmla="*/ 3301999 w 4009797"/>
              <a:gd name="connsiteY1" fmla="*/ 0 h 1191483"/>
              <a:gd name="connsiteX2" fmla="*/ 4009797 w 4009797"/>
              <a:gd name="connsiteY2" fmla="*/ 9236 h 1191483"/>
              <a:gd name="connsiteX3" fmla="*/ 2370345 w 4009797"/>
              <a:gd name="connsiteY3" fmla="*/ 1191483 h 1191483"/>
              <a:gd name="connsiteX4" fmla="*/ 0 w 4009797"/>
              <a:gd name="connsiteY4" fmla="*/ 1191483 h 1191483"/>
              <a:gd name="connsiteX0" fmla="*/ 0 w 4009797"/>
              <a:gd name="connsiteY0" fmla="*/ 1208152 h 1208152"/>
              <a:gd name="connsiteX1" fmla="*/ 3266280 w 4009797"/>
              <a:gd name="connsiteY1" fmla="*/ 0 h 1208152"/>
              <a:gd name="connsiteX2" fmla="*/ 4009797 w 4009797"/>
              <a:gd name="connsiteY2" fmla="*/ 25905 h 1208152"/>
              <a:gd name="connsiteX3" fmla="*/ 2370345 w 4009797"/>
              <a:gd name="connsiteY3" fmla="*/ 1208152 h 1208152"/>
              <a:gd name="connsiteX4" fmla="*/ 0 w 4009797"/>
              <a:gd name="connsiteY4" fmla="*/ 1208152 h 1208152"/>
              <a:gd name="connsiteX0" fmla="*/ 0 w 4009797"/>
              <a:gd name="connsiteY0" fmla="*/ 1208152 h 1208152"/>
              <a:gd name="connsiteX1" fmla="*/ 3266280 w 4009797"/>
              <a:gd name="connsiteY1" fmla="*/ 0 h 1208152"/>
              <a:gd name="connsiteX2" fmla="*/ 4009797 w 4009797"/>
              <a:gd name="connsiteY2" fmla="*/ 25905 h 1208152"/>
              <a:gd name="connsiteX3" fmla="*/ 2365582 w 4009797"/>
              <a:gd name="connsiteY3" fmla="*/ 1205770 h 1208152"/>
              <a:gd name="connsiteX4" fmla="*/ 0 w 4009797"/>
              <a:gd name="connsiteY4" fmla="*/ 1208152 h 1208152"/>
              <a:gd name="connsiteX0" fmla="*/ 0 w 3993922"/>
              <a:gd name="connsiteY0" fmla="*/ 1204977 h 1205770"/>
              <a:gd name="connsiteX1" fmla="*/ 3250405 w 3993922"/>
              <a:gd name="connsiteY1" fmla="*/ 0 h 1205770"/>
              <a:gd name="connsiteX2" fmla="*/ 3993922 w 3993922"/>
              <a:gd name="connsiteY2" fmla="*/ 25905 h 1205770"/>
              <a:gd name="connsiteX3" fmla="*/ 2349707 w 3993922"/>
              <a:gd name="connsiteY3" fmla="*/ 1205770 h 1205770"/>
              <a:gd name="connsiteX4" fmla="*/ 0 w 3993922"/>
              <a:gd name="connsiteY4" fmla="*/ 1204977 h 1205770"/>
              <a:gd name="connsiteX0" fmla="*/ 0 w 3968522"/>
              <a:gd name="connsiteY0" fmla="*/ 1201802 h 1205770"/>
              <a:gd name="connsiteX1" fmla="*/ 3225005 w 3968522"/>
              <a:gd name="connsiteY1" fmla="*/ 0 h 1205770"/>
              <a:gd name="connsiteX2" fmla="*/ 3968522 w 3968522"/>
              <a:gd name="connsiteY2" fmla="*/ 25905 h 1205770"/>
              <a:gd name="connsiteX3" fmla="*/ 2324307 w 3968522"/>
              <a:gd name="connsiteY3" fmla="*/ 1205770 h 1205770"/>
              <a:gd name="connsiteX4" fmla="*/ 0 w 3968522"/>
              <a:gd name="connsiteY4" fmla="*/ 1201802 h 1205770"/>
              <a:gd name="connsiteX0" fmla="*/ 0 w 3981222"/>
              <a:gd name="connsiteY0" fmla="*/ 1195452 h 1205770"/>
              <a:gd name="connsiteX1" fmla="*/ 3237705 w 3981222"/>
              <a:gd name="connsiteY1" fmla="*/ 0 h 1205770"/>
              <a:gd name="connsiteX2" fmla="*/ 3981222 w 3981222"/>
              <a:gd name="connsiteY2" fmla="*/ 25905 h 1205770"/>
              <a:gd name="connsiteX3" fmla="*/ 2337007 w 3981222"/>
              <a:gd name="connsiteY3" fmla="*/ 1205770 h 1205770"/>
              <a:gd name="connsiteX4" fmla="*/ 0 w 3981222"/>
              <a:gd name="connsiteY4" fmla="*/ 1195452 h 1205770"/>
              <a:gd name="connsiteX0" fmla="*/ 0 w 3981222"/>
              <a:gd name="connsiteY0" fmla="*/ 1224027 h 1234345"/>
              <a:gd name="connsiteX1" fmla="*/ 3423442 w 3981222"/>
              <a:gd name="connsiteY1" fmla="*/ 0 h 1234345"/>
              <a:gd name="connsiteX2" fmla="*/ 3981222 w 3981222"/>
              <a:gd name="connsiteY2" fmla="*/ 54480 h 1234345"/>
              <a:gd name="connsiteX3" fmla="*/ 2337007 w 3981222"/>
              <a:gd name="connsiteY3" fmla="*/ 1234345 h 1234345"/>
              <a:gd name="connsiteX4" fmla="*/ 0 w 3981222"/>
              <a:gd name="connsiteY4" fmla="*/ 1224027 h 1234345"/>
              <a:gd name="connsiteX0" fmla="*/ 0 w 4157435"/>
              <a:gd name="connsiteY0" fmla="*/ 1224027 h 1234345"/>
              <a:gd name="connsiteX1" fmla="*/ 3423442 w 4157435"/>
              <a:gd name="connsiteY1" fmla="*/ 0 h 1234345"/>
              <a:gd name="connsiteX2" fmla="*/ 4157435 w 4157435"/>
              <a:gd name="connsiteY2" fmla="*/ 2093 h 1234345"/>
              <a:gd name="connsiteX3" fmla="*/ 2337007 w 4157435"/>
              <a:gd name="connsiteY3" fmla="*/ 1234345 h 1234345"/>
              <a:gd name="connsiteX4" fmla="*/ 0 w 4157435"/>
              <a:gd name="connsiteY4" fmla="*/ 1224027 h 12343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57435" h="1234345">
                <a:moveTo>
                  <a:pt x="0" y="1224027"/>
                </a:moveTo>
                <a:lnTo>
                  <a:pt x="3423442" y="0"/>
                </a:lnTo>
                <a:lnTo>
                  <a:pt x="4157435" y="2093"/>
                </a:lnTo>
                <a:lnTo>
                  <a:pt x="2337007" y="1234345"/>
                </a:lnTo>
                <a:lnTo>
                  <a:pt x="0" y="1224027"/>
                </a:lnTo>
                <a:close/>
              </a:path>
            </a:pathLst>
          </a:custGeom>
          <a:gradFill>
            <a:gsLst>
              <a:gs pos="0">
                <a:srgbClr val="FF0000">
                  <a:alpha val="50000"/>
                </a:srgbClr>
              </a:gs>
              <a:gs pos="87000">
                <a:schemeClr val="accent2">
                  <a:lumMod val="20000"/>
                  <a:lumOff val="80000"/>
                  <a:alpha val="5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Slide Number Placeholder 2">
            <a:extLst>
              <a:ext uri="{FF2B5EF4-FFF2-40B4-BE49-F238E27FC236}">
                <a16:creationId xmlns:a16="http://schemas.microsoft.com/office/drawing/2014/main" id="{BC6F096E-044E-44D4-AA3D-B5959EEE0377}"/>
              </a:ext>
            </a:extLst>
          </p:cNvPr>
          <p:cNvSpPr txBox="1">
            <a:spLocks/>
          </p:cNvSpPr>
          <p:nvPr/>
        </p:nvSpPr>
        <p:spPr>
          <a:xfrm>
            <a:off x="9331096" y="6528744"/>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B1722B8-B2EF-4BEE-9460-8E9234F3DE19}" type="slidenum">
              <a:rPr lang="en-US" sz="1800" smtClean="0">
                <a:solidFill>
                  <a:schemeClr val="tx1"/>
                </a:solidFill>
                <a:effectLst>
                  <a:outerShdw blurRad="38100" dist="38100" dir="2700000" algn="tl">
                    <a:srgbClr val="000000">
                      <a:alpha val="43137"/>
                    </a:srgbClr>
                  </a:outerShdw>
                </a:effectLst>
              </a:rPr>
              <a:pPr/>
              <a:t>5</a:t>
            </a:fld>
            <a:r>
              <a:rPr lang="en-US" sz="1800" dirty="0">
                <a:solidFill>
                  <a:schemeClr val="tx1"/>
                </a:solidFill>
                <a:effectLst>
                  <a:outerShdw blurRad="38100" dist="38100" dir="2700000" algn="tl">
                    <a:srgbClr val="000000">
                      <a:alpha val="43137"/>
                    </a:srgbClr>
                  </a:outerShdw>
                </a:effectLst>
              </a:rPr>
              <a:t>/14</a:t>
            </a:r>
          </a:p>
        </p:txBody>
      </p:sp>
      <p:sp>
        <p:nvSpPr>
          <p:cNvPr id="89" name="TextBox 21">
            <a:extLst>
              <a:ext uri="{FF2B5EF4-FFF2-40B4-BE49-F238E27FC236}">
                <a16:creationId xmlns:a16="http://schemas.microsoft.com/office/drawing/2014/main" id="{D7057C91-E09E-43C0-A4E6-FDC3DE7470FF}"/>
              </a:ext>
            </a:extLst>
          </p:cNvPr>
          <p:cNvSpPr txBox="1"/>
          <p:nvPr/>
        </p:nvSpPr>
        <p:spPr>
          <a:xfrm>
            <a:off x="10297529" y="481586"/>
            <a:ext cx="1894471" cy="461665"/>
          </a:xfrm>
          <a:prstGeom prst="rect">
            <a:avLst/>
          </a:prstGeom>
          <a:noFill/>
        </p:spPr>
        <p:txBody>
          <a:bodyPr wrap="square" rtlCol="0">
            <a:spAutoFit/>
          </a:bodyPr>
          <a:lstStyle/>
          <a:p>
            <a:pPr algn="r"/>
            <a:r>
              <a:rPr lang="en-US" sz="1200" dirty="0">
                <a:latin typeface="Times New Roman" panose="02020603050405020304" pitchFamily="18" charset="0"/>
                <a:cs typeface="Times New Roman" panose="02020603050405020304" pitchFamily="18" charset="0"/>
              </a:rPr>
              <a:t>Shuo Yang</a:t>
            </a:r>
          </a:p>
          <a:p>
            <a:pPr algn="r"/>
            <a:r>
              <a:rPr lang="en-US" sz="1200" u="sng" dirty="0">
                <a:latin typeface="Times New Roman" panose="02020603050405020304" pitchFamily="18" charset="0"/>
                <a:cs typeface="Times New Roman" panose="02020603050405020304" pitchFamily="18" charset="0"/>
              </a:rPr>
              <a:t>yangshawn65@gmail.com</a:t>
            </a:r>
            <a:endParaRPr lang="en-SE" sz="1200" dirty="0">
              <a:latin typeface="Times New Roman" panose="02020603050405020304" pitchFamily="18" charset="0"/>
              <a:cs typeface="Times New Roman" panose="02020603050405020304" pitchFamily="18" charset="0"/>
            </a:endParaRPr>
          </a:p>
        </p:txBody>
      </p:sp>
      <p:sp>
        <p:nvSpPr>
          <p:cNvPr id="4" name="文本框 3">
            <a:extLst>
              <a:ext uri="{FF2B5EF4-FFF2-40B4-BE49-F238E27FC236}">
                <a16:creationId xmlns:a16="http://schemas.microsoft.com/office/drawing/2014/main" id="{DC2BEFBD-E796-4517-B0DA-9E4C25258C1B}"/>
              </a:ext>
            </a:extLst>
          </p:cNvPr>
          <p:cNvSpPr txBox="1"/>
          <p:nvPr/>
        </p:nvSpPr>
        <p:spPr>
          <a:xfrm>
            <a:off x="2453789" y="2063775"/>
            <a:ext cx="667266" cy="369332"/>
          </a:xfrm>
          <a:prstGeom prst="rect">
            <a:avLst/>
          </a:prstGeom>
          <a:noFill/>
        </p:spPr>
        <p:txBody>
          <a:bodyPr wrap="square" rtlCol="0">
            <a:spAutoFit/>
          </a:bodyPr>
          <a:lstStyle/>
          <a:p>
            <a:r>
              <a:rPr lang="en-US" altLang="zh-CN" dirty="0">
                <a:latin typeface="Times New Roman" panose="02020603050405020304" pitchFamily="18" charset="0"/>
                <a:cs typeface="Times New Roman" panose="02020603050405020304" pitchFamily="18" charset="0"/>
              </a:rPr>
              <a:t>Inlet</a:t>
            </a:r>
            <a:endParaRPr lang="en-US" dirty="0">
              <a:latin typeface="Times New Roman" panose="02020603050405020304" pitchFamily="18" charset="0"/>
              <a:cs typeface="Times New Roman" panose="02020603050405020304" pitchFamily="18" charset="0"/>
            </a:endParaRPr>
          </a:p>
        </p:txBody>
      </p:sp>
      <p:sp>
        <p:nvSpPr>
          <p:cNvPr id="90" name="文本框 89">
            <a:extLst>
              <a:ext uri="{FF2B5EF4-FFF2-40B4-BE49-F238E27FC236}">
                <a16:creationId xmlns:a16="http://schemas.microsoft.com/office/drawing/2014/main" id="{D6659F6D-2855-496F-8756-D18816039CCD}"/>
              </a:ext>
            </a:extLst>
          </p:cNvPr>
          <p:cNvSpPr txBox="1"/>
          <p:nvPr/>
        </p:nvSpPr>
        <p:spPr>
          <a:xfrm>
            <a:off x="4871165" y="2003165"/>
            <a:ext cx="788450" cy="369332"/>
          </a:xfrm>
          <a:prstGeom prst="rect">
            <a:avLst/>
          </a:prstGeom>
          <a:noFill/>
        </p:spPr>
        <p:txBody>
          <a:bodyPr wrap="square" rtlCol="0">
            <a:spAutoFit/>
          </a:bodyPr>
          <a:lstStyle/>
          <a:p>
            <a:r>
              <a:rPr lang="en-US" altLang="zh-CN" dirty="0">
                <a:latin typeface="Times New Roman" panose="02020603050405020304" pitchFamily="18" charset="0"/>
                <a:cs typeface="Times New Roman" panose="02020603050405020304" pitchFamily="18" charset="0"/>
              </a:rPr>
              <a:t>Outlet</a:t>
            </a:r>
            <a:endParaRPr lang="en-US" dirty="0">
              <a:latin typeface="Times New Roman" panose="02020603050405020304" pitchFamily="18" charset="0"/>
              <a:cs typeface="Times New Roman" panose="02020603050405020304" pitchFamily="18" charset="0"/>
            </a:endParaRPr>
          </a:p>
        </p:txBody>
      </p:sp>
      <p:cxnSp>
        <p:nvCxnSpPr>
          <p:cNvPr id="9" name="直接连接符 8">
            <a:extLst>
              <a:ext uri="{FF2B5EF4-FFF2-40B4-BE49-F238E27FC236}">
                <a16:creationId xmlns:a16="http://schemas.microsoft.com/office/drawing/2014/main" id="{C51A5744-D093-4F81-B85D-E7578097CFC7}"/>
              </a:ext>
            </a:extLst>
          </p:cNvPr>
          <p:cNvCxnSpPr>
            <a:stCxn id="76" idx="1"/>
          </p:cNvCxnSpPr>
          <p:nvPr/>
        </p:nvCxnSpPr>
        <p:spPr>
          <a:xfrm flipH="1" flipV="1">
            <a:off x="2985831" y="2248219"/>
            <a:ext cx="395788" cy="121788"/>
          </a:xfrm>
          <a:prstGeom prst="line">
            <a:avLst/>
          </a:prstGeom>
        </p:spPr>
        <p:style>
          <a:lnRef idx="1">
            <a:schemeClr val="dk1"/>
          </a:lnRef>
          <a:fillRef idx="0">
            <a:schemeClr val="dk1"/>
          </a:fillRef>
          <a:effectRef idx="0">
            <a:schemeClr val="dk1"/>
          </a:effectRef>
          <a:fontRef idx="minor">
            <a:schemeClr val="tx1"/>
          </a:fontRef>
        </p:style>
      </p:cxnSp>
      <p:cxnSp>
        <p:nvCxnSpPr>
          <p:cNvPr id="91" name="直接连接符 90">
            <a:extLst>
              <a:ext uri="{FF2B5EF4-FFF2-40B4-BE49-F238E27FC236}">
                <a16:creationId xmlns:a16="http://schemas.microsoft.com/office/drawing/2014/main" id="{77C16592-DF45-4594-9F74-D697645D1A37}"/>
              </a:ext>
            </a:extLst>
          </p:cNvPr>
          <p:cNvCxnSpPr>
            <a:cxnSpLocks/>
          </p:cNvCxnSpPr>
          <p:nvPr/>
        </p:nvCxnSpPr>
        <p:spPr>
          <a:xfrm flipV="1">
            <a:off x="4537657" y="2231969"/>
            <a:ext cx="395788" cy="121788"/>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0835587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 name="图片 42">
            <a:extLst>
              <a:ext uri="{FF2B5EF4-FFF2-40B4-BE49-F238E27FC236}">
                <a16:creationId xmlns:a16="http://schemas.microsoft.com/office/drawing/2014/main" id="{8ABC0ED2-F618-44AF-ABC6-F9E6536C2A4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845" y="1480367"/>
            <a:ext cx="12106155" cy="3812491"/>
          </a:xfrm>
          <a:prstGeom prst="rect">
            <a:avLst/>
          </a:prstGeom>
        </p:spPr>
      </p:pic>
      <p:cxnSp>
        <p:nvCxnSpPr>
          <p:cNvPr id="2" name="直接连接符 9">
            <a:extLst>
              <a:ext uri="{FF2B5EF4-FFF2-40B4-BE49-F238E27FC236}">
                <a16:creationId xmlns:a16="http://schemas.microsoft.com/office/drawing/2014/main" id="{C49D6C63-43BF-19C1-8DB6-3E40F02B8E7F}"/>
              </a:ext>
            </a:extLst>
          </p:cNvPr>
          <p:cNvCxnSpPr>
            <a:cxnSpLocks/>
          </p:cNvCxnSpPr>
          <p:nvPr/>
        </p:nvCxnSpPr>
        <p:spPr>
          <a:xfrm>
            <a:off x="0" y="920633"/>
            <a:ext cx="12192000" cy="0"/>
          </a:xfrm>
          <a:prstGeom prst="line">
            <a:avLst/>
          </a:prstGeom>
          <a:ln w="38100">
            <a:solidFill>
              <a:srgbClr val="C3693B"/>
            </a:solidFill>
          </a:ln>
        </p:spPr>
        <p:style>
          <a:lnRef idx="1">
            <a:schemeClr val="accent1"/>
          </a:lnRef>
          <a:fillRef idx="0">
            <a:schemeClr val="accent1"/>
          </a:fillRef>
          <a:effectRef idx="0">
            <a:schemeClr val="accent1"/>
          </a:effectRef>
          <a:fontRef idx="minor">
            <a:schemeClr val="tx1"/>
          </a:fontRef>
        </p:style>
      </p:cxnSp>
      <p:sp>
        <p:nvSpPr>
          <p:cNvPr id="3" name="文本框 14">
            <a:extLst>
              <a:ext uri="{FF2B5EF4-FFF2-40B4-BE49-F238E27FC236}">
                <a16:creationId xmlns:a16="http://schemas.microsoft.com/office/drawing/2014/main" id="{5F40857B-F45A-0A2A-2D69-AFDD9366AAB8}"/>
              </a:ext>
            </a:extLst>
          </p:cNvPr>
          <p:cNvSpPr txBox="1"/>
          <p:nvPr/>
        </p:nvSpPr>
        <p:spPr>
          <a:xfrm>
            <a:off x="189769" y="173966"/>
            <a:ext cx="5237813" cy="584775"/>
          </a:xfrm>
          <a:prstGeom prst="rect">
            <a:avLst/>
          </a:prstGeom>
          <a:noFill/>
        </p:spPr>
        <p:txBody>
          <a:bodyPr wrap="square" rtlCol="0">
            <a:spAutoFit/>
          </a:bodyPr>
          <a:lstStyle/>
          <a:p>
            <a:pPr lvl="0">
              <a:defRPr/>
            </a:pPr>
            <a:r>
              <a:rPr lang="en-US" altLang="zh-CN" sz="3200" dirty="0">
                <a:solidFill>
                  <a:srgbClr val="4472C4">
                    <a:lumMod val="50000"/>
                  </a:srgbClr>
                </a:solidFill>
                <a:latin typeface="Times New Roman" panose="02020603050405020304" pitchFamily="18" charset="0"/>
              </a:rPr>
              <a:t>Video captured by microscopy</a:t>
            </a:r>
          </a:p>
        </p:txBody>
      </p:sp>
      <p:sp>
        <p:nvSpPr>
          <p:cNvPr id="7" name="文本框 6">
            <a:extLst>
              <a:ext uri="{FF2B5EF4-FFF2-40B4-BE49-F238E27FC236}">
                <a16:creationId xmlns:a16="http://schemas.microsoft.com/office/drawing/2014/main" id="{D4AB2693-1DBC-1654-EC3D-EDC0F190EA64}"/>
              </a:ext>
            </a:extLst>
          </p:cNvPr>
          <p:cNvSpPr txBox="1"/>
          <p:nvPr/>
        </p:nvSpPr>
        <p:spPr>
          <a:xfrm>
            <a:off x="5163284" y="1105447"/>
            <a:ext cx="1910013" cy="369332"/>
          </a:xfrm>
          <a:prstGeom prst="rect">
            <a:avLst/>
          </a:prstGeom>
          <a:noFill/>
        </p:spPr>
        <p:txBody>
          <a:bodyPr wrap="square" rtlCol="0">
            <a:spAutoFit/>
          </a:bodyPr>
          <a:lstStyle/>
          <a:p>
            <a:r>
              <a:rPr lang="en-US" altLang="zh-CN" b="1" dirty="0">
                <a:solidFill>
                  <a:srgbClr val="A4C1CE"/>
                </a:solidFill>
                <a:latin typeface="Times New Roman" panose="02020603050405020304" pitchFamily="18" charset="0"/>
                <a:cs typeface="Times New Roman" panose="02020603050405020304" pitchFamily="18" charset="0"/>
              </a:rPr>
              <a:t>NoRW-0.05mL/h</a:t>
            </a:r>
            <a:endParaRPr lang="zh-CN" altLang="en-US" b="1" dirty="0">
              <a:solidFill>
                <a:srgbClr val="A4C1CE"/>
              </a:solidFill>
              <a:latin typeface="Times New Roman" panose="02020603050405020304" pitchFamily="18" charset="0"/>
              <a:cs typeface="Times New Roman" panose="02020603050405020304" pitchFamily="18" charset="0"/>
            </a:endParaRPr>
          </a:p>
        </p:txBody>
      </p:sp>
      <p:sp>
        <p:nvSpPr>
          <p:cNvPr id="10" name="文本框 9">
            <a:extLst>
              <a:ext uri="{FF2B5EF4-FFF2-40B4-BE49-F238E27FC236}">
                <a16:creationId xmlns:a16="http://schemas.microsoft.com/office/drawing/2014/main" id="{AED14B9B-8BAD-E2DC-32F1-7060E98A351C}"/>
              </a:ext>
            </a:extLst>
          </p:cNvPr>
          <p:cNvSpPr txBox="1"/>
          <p:nvPr/>
        </p:nvSpPr>
        <p:spPr>
          <a:xfrm>
            <a:off x="1339304" y="1072441"/>
            <a:ext cx="1680641" cy="369332"/>
          </a:xfrm>
          <a:prstGeom prst="rect">
            <a:avLst/>
          </a:prstGeom>
          <a:noFill/>
        </p:spPr>
        <p:txBody>
          <a:bodyPr wrap="square" rtlCol="0">
            <a:spAutoFit/>
          </a:bodyPr>
          <a:lstStyle/>
          <a:p>
            <a:r>
              <a:rPr lang="en-US" altLang="zh-CN" b="1" dirty="0">
                <a:solidFill>
                  <a:srgbClr val="E39C5C"/>
                </a:solidFill>
                <a:latin typeface="Times New Roman" panose="02020603050405020304" pitchFamily="18" charset="0"/>
                <a:cs typeface="Times New Roman" panose="02020603050405020304" pitchFamily="18" charset="0"/>
              </a:rPr>
              <a:t>RW-0.05mL/h</a:t>
            </a:r>
            <a:endParaRPr lang="zh-CN" altLang="en-US" b="1" dirty="0">
              <a:solidFill>
                <a:srgbClr val="E39C5C"/>
              </a:solidFill>
              <a:latin typeface="Times New Roman" panose="02020603050405020304" pitchFamily="18" charset="0"/>
              <a:cs typeface="Times New Roman" panose="02020603050405020304" pitchFamily="18" charset="0"/>
            </a:endParaRPr>
          </a:p>
        </p:txBody>
      </p:sp>
      <mc:AlternateContent xmlns:mc="http://schemas.openxmlformats.org/markup-compatibility/2006" xmlns:a14="http://schemas.microsoft.com/office/drawing/2010/main">
        <mc:Choice Requires="a14">
          <p:sp>
            <p:nvSpPr>
              <p:cNvPr id="19" name="Rectangle 18">
                <a:extLst>
                  <a:ext uri="{FF2B5EF4-FFF2-40B4-BE49-F238E27FC236}">
                    <a16:creationId xmlns:a16="http://schemas.microsoft.com/office/drawing/2014/main" id="{A60C437D-9817-4475-8AAA-5DED73337734}"/>
                  </a:ext>
                </a:extLst>
              </p:cNvPr>
              <p:cNvSpPr/>
              <p:nvPr/>
            </p:nvSpPr>
            <p:spPr>
              <a:xfrm>
                <a:off x="5499425" y="2089928"/>
                <a:ext cx="978153" cy="369332"/>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en-US" b="0" i="0" smtClean="0">
                          <a:solidFill>
                            <a:schemeClr val="tx1"/>
                          </a:solidFill>
                          <a:effectLst>
                            <a:outerShdw blurRad="38100" dist="38100" dir="2700000" algn="tl">
                              <a:srgbClr val="000000">
                                <a:alpha val="43137"/>
                              </a:srgbClr>
                            </a:outerShdw>
                          </a:effectLst>
                          <a:latin typeface="Cambria Math" panose="02040503050406030204" pitchFamily="18" charset="0"/>
                        </a:rPr>
                        <m:t>0.5 </m:t>
                      </m:r>
                      <m:r>
                        <m:rPr>
                          <m:sty m:val="p"/>
                        </m:rPr>
                        <a:rPr lang="en-US" b="0" i="0" smtClean="0">
                          <a:solidFill>
                            <a:schemeClr val="tx1"/>
                          </a:solidFill>
                          <a:effectLst>
                            <a:outerShdw blurRad="38100" dist="38100" dir="2700000" algn="tl">
                              <a:srgbClr val="000000">
                                <a:alpha val="43137"/>
                              </a:srgbClr>
                            </a:outerShdw>
                          </a:effectLst>
                          <a:latin typeface="Cambria Math" panose="02040503050406030204" pitchFamily="18" charset="0"/>
                        </a:rPr>
                        <m:t>mm</m:t>
                      </m:r>
                    </m:oMath>
                  </m:oMathPara>
                </a14:m>
                <a:endParaRPr lang="en-US" dirty="0">
                  <a:solidFill>
                    <a:schemeClr val="tx1"/>
                  </a:solidFill>
                  <a:effectLst>
                    <a:outerShdw blurRad="38100" dist="38100" dir="2700000" algn="tl">
                      <a:srgbClr val="000000">
                        <a:alpha val="43137"/>
                      </a:srgbClr>
                    </a:outerShdw>
                  </a:effectLst>
                </a:endParaRPr>
              </a:p>
            </p:txBody>
          </p:sp>
        </mc:Choice>
        <mc:Fallback xmlns="">
          <p:sp>
            <p:nvSpPr>
              <p:cNvPr id="19" name="Rectangle 18">
                <a:extLst>
                  <a:ext uri="{FF2B5EF4-FFF2-40B4-BE49-F238E27FC236}">
                    <a16:creationId xmlns:a16="http://schemas.microsoft.com/office/drawing/2014/main" id="{A60C437D-9817-4475-8AAA-5DED73337734}"/>
                  </a:ext>
                </a:extLst>
              </p:cNvPr>
              <p:cNvSpPr>
                <a:spLocks noRot="1" noChangeAspect="1" noMove="1" noResize="1" noEditPoints="1" noAdjustHandles="1" noChangeArrowheads="1" noChangeShapeType="1" noTextEdit="1"/>
              </p:cNvSpPr>
              <p:nvPr/>
            </p:nvSpPr>
            <p:spPr>
              <a:xfrm>
                <a:off x="5499425" y="2089928"/>
                <a:ext cx="978153" cy="369332"/>
              </a:xfrm>
              <a:prstGeom prst="rect">
                <a:avLst/>
              </a:prstGeom>
              <a:blipFill>
                <a:blip r:embed="rId4"/>
                <a:stretch>
                  <a:fillRect b="-1667"/>
                </a:stretch>
              </a:blipFill>
            </p:spPr>
            <p:txBody>
              <a:bodyPr/>
              <a:lstStyle/>
              <a:p>
                <a:r>
                  <a:rPr lang="en-US">
                    <a:noFill/>
                  </a:rPr>
                  <a:t> </a:t>
                </a:r>
              </a:p>
            </p:txBody>
          </p:sp>
        </mc:Fallback>
      </mc:AlternateContent>
      <p:cxnSp>
        <p:nvCxnSpPr>
          <p:cNvPr id="21" name="Straight Arrow Connector 20">
            <a:extLst>
              <a:ext uri="{FF2B5EF4-FFF2-40B4-BE49-F238E27FC236}">
                <a16:creationId xmlns:a16="http://schemas.microsoft.com/office/drawing/2014/main" id="{B9F0FD84-C598-4457-BC70-7266395CC834}"/>
              </a:ext>
            </a:extLst>
          </p:cNvPr>
          <p:cNvCxnSpPr>
            <a:cxnSpLocks/>
          </p:cNvCxnSpPr>
          <p:nvPr/>
        </p:nvCxnSpPr>
        <p:spPr>
          <a:xfrm>
            <a:off x="5054600" y="2415756"/>
            <a:ext cx="1943100" cy="0"/>
          </a:xfrm>
          <a:prstGeom prst="straightConnector1">
            <a:avLst/>
          </a:prstGeom>
          <a:ln w="25400">
            <a:solidFill>
              <a:schemeClr val="tx1"/>
            </a:solidFill>
            <a:headEnd type="triangle" w="lg" len="lg"/>
            <a:tailEnd type="triangle" w="lg" len="lg"/>
          </a:ln>
        </p:spPr>
        <p:style>
          <a:lnRef idx="1">
            <a:schemeClr val="accent1"/>
          </a:lnRef>
          <a:fillRef idx="0">
            <a:schemeClr val="accent1"/>
          </a:fillRef>
          <a:effectRef idx="0">
            <a:schemeClr val="accent1"/>
          </a:effectRef>
          <a:fontRef idx="minor">
            <a:schemeClr val="tx1"/>
          </a:fontRef>
        </p:style>
      </p:cxnSp>
      <p:sp>
        <p:nvSpPr>
          <p:cNvPr id="60" name="Rectangle 1">
            <a:extLst>
              <a:ext uri="{FF2B5EF4-FFF2-40B4-BE49-F238E27FC236}">
                <a16:creationId xmlns:a16="http://schemas.microsoft.com/office/drawing/2014/main" id="{CA643954-F874-4147-98DA-9B637CB9193E}"/>
              </a:ext>
            </a:extLst>
          </p:cNvPr>
          <p:cNvSpPr>
            <a:spLocks noChangeArrowheads="1"/>
          </p:cNvSpPr>
          <p:nvPr/>
        </p:nvSpPr>
        <p:spPr bwMode="auto">
          <a:xfrm>
            <a:off x="1248888" y="5986379"/>
            <a:ext cx="4291185"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marR="0" lvl="0" indent="-342900" algn="ctr" defTabSz="914400" rtl="0" eaLnBrk="0" fontAlgn="base" latinLnBrk="0" hangingPunct="0">
              <a:lnSpc>
                <a:spcPct val="100000"/>
              </a:lnSpc>
              <a:spcBef>
                <a:spcPct val="0"/>
              </a:spcBef>
              <a:spcAft>
                <a:spcPct val="0"/>
              </a:spcAft>
              <a:buClrTx/>
              <a:buSzTx/>
              <a:buFont typeface="Wingdings" panose="05000000000000000000" pitchFamily="2" charset="2"/>
              <a:buChar char="ü"/>
              <a:tabLst/>
            </a:pPr>
            <a:r>
              <a:rPr kumimoji="0" lang="zh-CN" altLang="zh-CN"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Bacteria degraded dissolved toluene</a:t>
            </a:r>
            <a:r>
              <a:rPr kumimoji="0" lang="en-US" altLang="zh-CN"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p>
          <a:p>
            <a:pPr marL="342900" lvl="0" indent="-342900" algn="ctr" eaLnBrk="0" fontAlgn="base" hangingPunct="0">
              <a:spcBef>
                <a:spcPct val="0"/>
              </a:spcBef>
              <a:spcAft>
                <a:spcPct val="0"/>
              </a:spcAft>
              <a:buFont typeface="Wingdings" panose="05000000000000000000" pitchFamily="2" charset="2"/>
              <a:buChar char="ü"/>
            </a:pPr>
            <a:r>
              <a:rPr lang="en-US" altLang="zh-CN" sz="2000" dirty="0">
                <a:latin typeface="Times New Roman" panose="02020603050405020304" pitchFamily="18" charset="0"/>
                <a:cs typeface="Times New Roman" panose="02020603050405020304" pitchFamily="18" charset="0"/>
              </a:rPr>
              <a:t>Flow refresh </a:t>
            </a:r>
            <a:r>
              <a:rPr kumimoji="0" lang="en-US" altLang="zh-CN"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concentration gradient</a:t>
            </a:r>
            <a:endParaRPr kumimoji="0" lang="zh-CN" altLang="zh-CN"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
        <p:nvSpPr>
          <p:cNvPr id="6" name="文本框 5">
            <a:extLst>
              <a:ext uri="{FF2B5EF4-FFF2-40B4-BE49-F238E27FC236}">
                <a16:creationId xmlns:a16="http://schemas.microsoft.com/office/drawing/2014/main" id="{EF851A7E-FA94-4470-BA29-B2439FDCF3BE}"/>
              </a:ext>
            </a:extLst>
          </p:cNvPr>
          <p:cNvSpPr txBox="1"/>
          <p:nvPr/>
        </p:nvSpPr>
        <p:spPr>
          <a:xfrm>
            <a:off x="106875" y="1468218"/>
            <a:ext cx="1345464" cy="369332"/>
          </a:xfrm>
          <a:prstGeom prst="rect">
            <a:avLst/>
          </a:prstGeom>
          <a:noFill/>
        </p:spPr>
        <p:txBody>
          <a:bodyPr wrap="square" rtlCol="0">
            <a:spAutoFit/>
          </a:bodyPr>
          <a:lstStyle/>
          <a:p>
            <a:r>
              <a:rPr lang="en-US" dirty="0">
                <a:solidFill>
                  <a:schemeClr val="bg1"/>
                </a:solidFill>
                <a:latin typeface="Times New Roman" panose="02020603050405020304" pitchFamily="18" charset="0"/>
                <a:cs typeface="Times New Roman" panose="02020603050405020304" pitchFamily="18" charset="0"/>
              </a:rPr>
              <a:t>Bacteria</a:t>
            </a:r>
            <a:r>
              <a:rPr lang="en-US" dirty="0">
                <a:latin typeface="Times New Roman" panose="02020603050405020304" pitchFamily="18" charset="0"/>
                <a:cs typeface="Times New Roman" panose="02020603050405020304" pitchFamily="18" charset="0"/>
              </a:rPr>
              <a:t> </a:t>
            </a:r>
            <a:r>
              <a:rPr lang="zh-CN" altLang="en-US" dirty="0">
                <a:solidFill>
                  <a:srgbClr val="FF0000"/>
                </a:solidFill>
                <a:latin typeface="Times New Roman" panose="02020603050405020304" pitchFamily="18" charset="0"/>
                <a:cs typeface="Times New Roman" panose="02020603050405020304" pitchFamily="18" charset="0"/>
              </a:rPr>
              <a:t>✔</a:t>
            </a:r>
            <a:endParaRPr lang="en-US" dirty="0">
              <a:solidFill>
                <a:srgbClr val="FF0000"/>
              </a:solidFill>
              <a:latin typeface="Times New Roman" panose="02020603050405020304" pitchFamily="18" charset="0"/>
              <a:cs typeface="Times New Roman" panose="02020603050405020304" pitchFamily="18" charset="0"/>
            </a:endParaRPr>
          </a:p>
        </p:txBody>
      </p:sp>
      <p:sp>
        <p:nvSpPr>
          <p:cNvPr id="20" name="文本框 19">
            <a:extLst>
              <a:ext uri="{FF2B5EF4-FFF2-40B4-BE49-F238E27FC236}">
                <a16:creationId xmlns:a16="http://schemas.microsoft.com/office/drawing/2014/main" id="{A9324AEA-FB2A-4E14-B038-F632D1730C63}"/>
              </a:ext>
            </a:extLst>
          </p:cNvPr>
          <p:cNvSpPr txBox="1"/>
          <p:nvPr/>
        </p:nvSpPr>
        <p:spPr>
          <a:xfrm>
            <a:off x="100820" y="1763752"/>
            <a:ext cx="1409424" cy="369332"/>
          </a:xfrm>
          <a:prstGeom prst="rect">
            <a:avLst/>
          </a:prstGeom>
          <a:noFill/>
        </p:spPr>
        <p:txBody>
          <a:bodyPr wrap="square" rtlCol="0">
            <a:spAutoFit/>
          </a:bodyPr>
          <a:lstStyle/>
          <a:p>
            <a:r>
              <a:rPr lang="en-US" dirty="0">
                <a:solidFill>
                  <a:schemeClr val="bg1"/>
                </a:solidFill>
                <a:latin typeface="Times New Roman" panose="02020603050405020304" pitchFamily="18" charset="0"/>
                <a:cs typeface="Times New Roman" panose="02020603050405020304" pitchFamily="18" charset="0"/>
              </a:rPr>
              <a:t>Flow</a:t>
            </a:r>
            <a:r>
              <a:rPr lang="en-US" dirty="0">
                <a:latin typeface="Times New Roman" panose="02020603050405020304" pitchFamily="18" charset="0"/>
                <a:cs typeface="Times New Roman" panose="02020603050405020304" pitchFamily="18" charset="0"/>
              </a:rPr>
              <a:t>      </a:t>
            </a:r>
            <a:r>
              <a:rPr lang="zh-CN" altLang="en-US" dirty="0">
                <a:solidFill>
                  <a:srgbClr val="FF0000"/>
                </a:solidFill>
                <a:latin typeface="Times New Roman" panose="02020603050405020304" pitchFamily="18" charset="0"/>
                <a:cs typeface="Times New Roman" panose="02020603050405020304" pitchFamily="18" charset="0"/>
              </a:rPr>
              <a:t>✔</a:t>
            </a:r>
            <a:endParaRPr lang="en-US" b="1" dirty="0">
              <a:solidFill>
                <a:srgbClr val="FF0000"/>
              </a:solidFill>
              <a:latin typeface="Times New Roman" panose="02020603050405020304" pitchFamily="18" charset="0"/>
              <a:cs typeface="Times New Roman" panose="02020603050405020304" pitchFamily="18" charset="0"/>
            </a:endParaRPr>
          </a:p>
        </p:txBody>
      </p:sp>
      <p:sp>
        <p:nvSpPr>
          <p:cNvPr id="22" name="文本框 21">
            <a:extLst>
              <a:ext uri="{FF2B5EF4-FFF2-40B4-BE49-F238E27FC236}">
                <a16:creationId xmlns:a16="http://schemas.microsoft.com/office/drawing/2014/main" id="{EE7C5912-C5B9-43EF-879B-F227816D221F}"/>
              </a:ext>
            </a:extLst>
          </p:cNvPr>
          <p:cNvSpPr txBox="1"/>
          <p:nvPr/>
        </p:nvSpPr>
        <p:spPr>
          <a:xfrm>
            <a:off x="3959605" y="1428269"/>
            <a:ext cx="1345464" cy="369332"/>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Bacteria </a:t>
            </a:r>
            <a:r>
              <a:rPr lang="en-US" altLang="zh-CN" b="1" dirty="0">
                <a:solidFill>
                  <a:srgbClr val="00B050"/>
                </a:solidFill>
                <a:cs typeface="Times New Roman" panose="02020603050405020304" pitchFamily="18" charset="0"/>
              </a:rPr>
              <a:t>X</a:t>
            </a:r>
            <a:endParaRPr lang="en-US" dirty="0">
              <a:solidFill>
                <a:srgbClr val="FF0000"/>
              </a:solidFill>
              <a:latin typeface="Times New Roman" panose="02020603050405020304" pitchFamily="18" charset="0"/>
              <a:cs typeface="Times New Roman" panose="02020603050405020304" pitchFamily="18" charset="0"/>
            </a:endParaRPr>
          </a:p>
        </p:txBody>
      </p:sp>
      <p:sp>
        <p:nvSpPr>
          <p:cNvPr id="23" name="文本框 22">
            <a:extLst>
              <a:ext uri="{FF2B5EF4-FFF2-40B4-BE49-F238E27FC236}">
                <a16:creationId xmlns:a16="http://schemas.microsoft.com/office/drawing/2014/main" id="{F9658004-E55A-48A4-B40F-1876CB016D5D}"/>
              </a:ext>
            </a:extLst>
          </p:cNvPr>
          <p:cNvSpPr txBox="1"/>
          <p:nvPr/>
        </p:nvSpPr>
        <p:spPr>
          <a:xfrm>
            <a:off x="3953550" y="1723803"/>
            <a:ext cx="1345464" cy="369332"/>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Flow</a:t>
            </a:r>
            <a:r>
              <a:rPr lang="en-US" dirty="0">
                <a:solidFill>
                  <a:schemeClr val="bg1"/>
                </a:solidFill>
                <a:latin typeface="Times New Roman" panose="02020603050405020304" pitchFamily="18" charset="0"/>
                <a:cs typeface="Times New Roman" panose="02020603050405020304" pitchFamily="18" charset="0"/>
              </a:rPr>
              <a:t> </a:t>
            </a:r>
            <a:r>
              <a:rPr lang="zh-CN" altLang="en-US" dirty="0">
                <a:solidFill>
                  <a:srgbClr val="FF0000"/>
                </a:solidFill>
                <a:latin typeface="Times New Roman" panose="02020603050405020304" pitchFamily="18" charset="0"/>
                <a:cs typeface="Times New Roman" panose="02020603050405020304" pitchFamily="18" charset="0"/>
              </a:rPr>
              <a:t>✔</a:t>
            </a:r>
            <a:endParaRPr lang="en-US" b="1" dirty="0">
              <a:cs typeface="Times New Roman" panose="02020603050405020304" pitchFamily="18" charset="0"/>
            </a:endParaRPr>
          </a:p>
        </p:txBody>
      </p:sp>
      <p:sp>
        <p:nvSpPr>
          <p:cNvPr id="28" name="TextBox 33">
            <a:extLst>
              <a:ext uri="{FF2B5EF4-FFF2-40B4-BE49-F238E27FC236}">
                <a16:creationId xmlns:a16="http://schemas.microsoft.com/office/drawing/2014/main" id="{241E8A3B-7CF6-41FC-8F02-3B31D87D32A5}"/>
              </a:ext>
            </a:extLst>
          </p:cNvPr>
          <p:cNvSpPr txBox="1"/>
          <p:nvPr/>
        </p:nvSpPr>
        <p:spPr>
          <a:xfrm>
            <a:off x="1721702" y="1449927"/>
            <a:ext cx="998537" cy="646331"/>
          </a:xfrm>
          <a:prstGeom prst="rect">
            <a:avLst/>
          </a:prstGeom>
          <a:noFill/>
        </p:spPr>
        <p:txBody>
          <a:bodyPr wrap="square" rtlCol="0">
            <a:spAutoFit/>
          </a:bodyPr>
          <a:lstStyle/>
          <a:p>
            <a:r>
              <a:rPr lang="en-US" altLang="zh-CN" dirty="0">
                <a:solidFill>
                  <a:schemeClr val="accent2"/>
                </a:solidFill>
                <a:latin typeface="Times New Roman" panose="02020603050405020304" pitchFamily="18" charset="0"/>
                <a:cs typeface="Times New Roman" panose="02020603050405020304" pitchFamily="18" charset="0"/>
              </a:rPr>
              <a:t>Trapped Toluene</a:t>
            </a:r>
            <a:endParaRPr lang="en-US" dirty="0">
              <a:solidFill>
                <a:schemeClr val="accent2"/>
              </a:solidFill>
              <a:latin typeface="Times New Roman" panose="02020603050405020304" pitchFamily="18" charset="0"/>
              <a:cs typeface="Times New Roman" panose="02020603050405020304" pitchFamily="18" charset="0"/>
            </a:endParaRPr>
          </a:p>
        </p:txBody>
      </p:sp>
      <p:sp>
        <p:nvSpPr>
          <p:cNvPr id="30" name="TextBox 33">
            <a:extLst>
              <a:ext uri="{FF2B5EF4-FFF2-40B4-BE49-F238E27FC236}">
                <a16:creationId xmlns:a16="http://schemas.microsoft.com/office/drawing/2014/main" id="{EE494B2E-DD5F-4695-8843-A57DBB167945}"/>
              </a:ext>
            </a:extLst>
          </p:cNvPr>
          <p:cNvSpPr txBox="1"/>
          <p:nvPr/>
        </p:nvSpPr>
        <p:spPr>
          <a:xfrm>
            <a:off x="5540073" y="1419717"/>
            <a:ext cx="1041420" cy="646331"/>
          </a:xfrm>
          <a:prstGeom prst="rect">
            <a:avLst/>
          </a:prstGeom>
          <a:noFill/>
        </p:spPr>
        <p:txBody>
          <a:bodyPr wrap="square" rtlCol="0">
            <a:spAutoFit/>
          </a:bodyPr>
          <a:lstStyle/>
          <a:p>
            <a:r>
              <a:rPr lang="en-US" altLang="zh-CN" dirty="0">
                <a:solidFill>
                  <a:schemeClr val="accent2"/>
                </a:solidFill>
                <a:latin typeface="Times New Roman" panose="02020603050405020304" pitchFamily="18" charset="0"/>
                <a:cs typeface="Times New Roman" panose="02020603050405020304" pitchFamily="18" charset="0"/>
              </a:rPr>
              <a:t>Trapped Toluene</a:t>
            </a:r>
            <a:endParaRPr lang="en-US" dirty="0">
              <a:solidFill>
                <a:schemeClr val="accent2"/>
              </a:solidFill>
              <a:latin typeface="Times New Roman" panose="02020603050405020304" pitchFamily="18" charset="0"/>
              <a:cs typeface="Times New Roman" panose="02020603050405020304" pitchFamily="18" charset="0"/>
            </a:endParaRPr>
          </a:p>
        </p:txBody>
      </p:sp>
      <p:sp>
        <p:nvSpPr>
          <p:cNvPr id="9" name="箭头: 右 8">
            <a:extLst>
              <a:ext uri="{FF2B5EF4-FFF2-40B4-BE49-F238E27FC236}">
                <a16:creationId xmlns:a16="http://schemas.microsoft.com/office/drawing/2014/main" id="{42F17E4E-D08A-47C3-908C-60FDEDA1DB2B}"/>
              </a:ext>
            </a:extLst>
          </p:cNvPr>
          <p:cNvSpPr/>
          <p:nvPr/>
        </p:nvSpPr>
        <p:spPr>
          <a:xfrm>
            <a:off x="371415" y="4813628"/>
            <a:ext cx="746670" cy="40011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Flow</a:t>
            </a:r>
          </a:p>
        </p:txBody>
      </p:sp>
      <p:sp>
        <p:nvSpPr>
          <p:cNvPr id="32" name="箭头: 右 31">
            <a:extLst>
              <a:ext uri="{FF2B5EF4-FFF2-40B4-BE49-F238E27FC236}">
                <a16:creationId xmlns:a16="http://schemas.microsoft.com/office/drawing/2014/main" id="{868AC302-54DB-452B-B6E2-E3D58C6B9EBB}"/>
              </a:ext>
            </a:extLst>
          </p:cNvPr>
          <p:cNvSpPr/>
          <p:nvPr/>
        </p:nvSpPr>
        <p:spPr>
          <a:xfrm>
            <a:off x="4375300" y="4617101"/>
            <a:ext cx="745677" cy="40011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Flow</a:t>
            </a:r>
          </a:p>
        </p:txBody>
      </p:sp>
      <p:sp>
        <p:nvSpPr>
          <p:cNvPr id="42" name="文本框 9">
            <a:extLst>
              <a:ext uri="{FF2B5EF4-FFF2-40B4-BE49-F238E27FC236}">
                <a16:creationId xmlns:a16="http://schemas.microsoft.com/office/drawing/2014/main" id="{404C8517-12DA-4E40-8068-4EFD3F31FE5A}"/>
              </a:ext>
            </a:extLst>
          </p:cNvPr>
          <p:cNvSpPr txBox="1"/>
          <p:nvPr/>
        </p:nvSpPr>
        <p:spPr>
          <a:xfrm>
            <a:off x="9365962" y="1099785"/>
            <a:ext cx="1486734" cy="369332"/>
          </a:xfrm>
          <a:prstGeom prst="rect">
            <a:avLst/>
          </a:prstGeom>
          <a:noFill/>
        </p:spPr>
        <p:txBody>
          <a:bodyPr wrap="square" rtlCol="0">
            <a:spAutoFit/>
          </a:bodyPr>
          <a:lstStyle/>
          <a:p>
            <a:r>
              <a:rPr lang="en-US" altLang="zh-CN" b="1" dirty="0">
                <a:solidFill>
                  <a:srgbClr val="A89D3C"/>
                </a:solidFill>
                <a:latin typeface="Times New Roman" panose="02020603050405020304" pitchFamily="18" charset="0"/>
                <a:cs typeface="Times New Roman" panose="02020603050405020304" pitchFamily="18" charset="0"/>
              </a:rPr>
              <a:t>RW-0 mL/h</a:t>
            </a:r>
            <a:endParaRPr lang="zh-CN" altLang="en-US" b="1" dirty="0">
              <a:solidFill>
                <a:srgbClr val="A89D3C"/>
              </a:solidFill>
              <a:latin typeface="Times New Roman" panose="02020603050405020304" pitchFamily="18" charset="0"/>
              <a:cs typeface="Times New Roman" panose="02020603050405020304" pitchFamily="18" charset="0"/>
            </a:endParaRPr>
          </a:p>
        </p:txBody>
      </p:sp>
      <p:sp>
        <p:nvSpPr>
          <p:cNvPr id="24" name="文本框 23">
            <a:extLst>
              <a:ext uri="{FF2B5EF4-FFF2-40B4-BE49-F238E27FC236}">
                <a16:creationId xmlns:a16="http://schemas.microsoft.com/office/drawing/2014/main" id="{E02E6470-7ED8-43C4-85BC-DFE29EED9353}"/>
              </a:ext>
            </a:extLst>
          </p:cNvPr>
          <p:cNvSpPr txBox="1"/>
          <p:nvPr/>
        </p:nvSpPr>
        <p:spPr>
          <a:xfrm>
            <a:off x="8127800" y="1454852"/>
            <a:ext cx="1345464" cy="369332"/>
          </a:xfrm>
          <a:prstGeom prst="rect">
            <a:avLst/>
          </a:prstGeom>
          <a:noFill/>
        </p:spPr>
        <p:txBody>
          <a:bodyPr wrap="square" rtlCol="0">
            <a:spAutoFit/>
          </a:bodyPr>
          <a:lstStyle/>
          <a:p>
            <a:r>
              <a:rPr lang="en-US" dirty="0">
                <a:solidFill>
                  <a:schemeClr val="bg1"/>
                </a:solidFill>
                <a:latin typeface="Times New Roman" panose="02020603050405020304" pitchFamily="18" charset="0"/>
                <a:cs typeface="Times New Roman" panose="02020603050405020304" pitchFamily="18" charset="0"/>
              </a:rPr>
              <a:t>Bacteria</a:t>
            </a:r>
            <a:r>
              <a:rPr lang="en-US" dirty="0">
                <a:latin typeface="Times New Roman" panose="02020603050405020304" pitchFamily="18" charset="0"/>
                <a:cs typeface="Times New Roman" panose="02020603050405020304" pitchFamily="18" charset="0"/>
              </a:rPr>
              <a:t> </a:t>
            </a:r>
            <a:r>
              <a:rPr lang="zh-CN" altLang="en-US" dirty="0">
                <a:solidFill>
                  <a:srgbClr val="FF0000"/>
                </a:solidFill>
                <a:latin typeface="Times New Roman" panose="02020603050405020304" pitchFamily="18" charset="0"/>
                <a:cs typeface="Times New Roman" panose="02020603050405020304" pitchFamily="18" charset="0"/>
              </a:rPr>
              <a:t>✔</a:t>
            </a:r>
            <a:endParaRPr lang="en-US" dirty="0">
              <a:solidFill>
                <a:srgbClr val="FF0000"/>
              </a:solidFill>
              <a:cs typeface="Times New Roman" panose="02020603050405020304" pitchFamily="18" charset="0"/>
            </a:endParaRPr>
          </a:p>
        </p:txBody>
      </p:sp>
      <p:sp>
        <p:nvSpPr>
          <p:cNvPr id="25" name="文本框 24">
            <a:extLst>
              <a:ext uri="{FF2B5EF4-FFF2-40B4-BE49-F238E27FC236}">
                <a16:creationId xmlns:a16="http://schemas.microsoft.com/office/drawing/2014/main" id="{2BF6910F-99FC-4EF9-B5DB-566D12E87F65}"/>
              </a:ext>
            </a:extLst>
          </p:cNvPr>
          <p:cNvSpPr txBox="1"/>
          <p:nvPr/>
        </p:nvSpPr>
        <p:spPr>
          <a:xfrm>
            <a:off x="8121745" y="1750386"/>
            <a:ext cx="1345464" cy="369332"/>
          </a:xfrm>
          <a:prstGeom prst="rect">
            <a:avLst/>
          </a:prstGeom>
          <a:noFill/>
        </p:spPr>
        <p:txBody>
          <a:bodyPr wrap="square" rtlCol="0">
            <a:spAutoFit/>
          </a:bodyPr>
          <a:lstStyle/>
          <a:p>
            <a:r>
              <a:rPr lang="en-US" dirty="0">
                <a:solidFill>
                  <a:schemeClr val="bg1"/>
                </a:solidFill>
                <a:latin typeface="Times New Roman" panose="02020603050405020304" pitchFamily="18" charset="0"/>
                <a:cs typeface="Times New Roman" panose="02020603050405020304" pitchFamily="18" charset="0"/>
              </a:rPr>
              <a:t>Flow</a:t>
            </a:r>
            <a:r>
              <a:rPr lang="en-US" dirty="0">
                <a:latin typeface="Times New Roman" panose="02020603050405020304" pitchFamily="18" charset="0"/>
                <a:cs typeface="Times New Roman" panose="02020603050405020304" pitchFamily="18" charset="0"/>
              </a:rPr>
              <a:t>      </a:t>
            </a:r>
            <a:r>
              <a:rPr lang="en-US" altLang="zh-CN" b="1" dirty="0">
                <a:solidFill>
                  <a:srgbClr val="00B050"/>
                </a:solidFill>
                <a:cs typeface="Times New Roman" panose="02020603050405020304" pitchFamily="18" charset="0"/>
              </a:rPr>
              <a:t>X</a:t>
            </a:r>
            <a:endParaRPr lang="en-US" b="1" dirty="0">
              <a:solidFill>
                <a:srgbClr val="00B050"/>
              </a:solidFill>
              <a:cs typeface="Times New Roman" panose="02020603050405020304" pitchFamily="18" charset="0"/>
            </a:endParaRPr>
          </a:p>
        </p:txBody>
      </p:sp>
      <p:sp>
        <p:nvSpPr>
          <p:cNvPr id="31" name="TextBox 33">
            <a:extLst>
              <a:ext uri="{FF2B5EF4-FFF2-40B4-BE49-F238E27FC236}">
                <a16:creationId xmlns:a16="http://schemas.microsoft.com/office/drawing/2014/main" id="{AF81668B-996C-4FAD-AFC5-F54378740D79}"/>
              </a:ext>
            </a:extLst>
          </p:cNvPr>
          <p:cNvSpPr txBox="1"/>
          <p:nvPr/>
        </p:nvSpPr>
        <p:spPr>
          <a:xfrm>
            <a:off x="9646508" y="1476457"/>
            <a:ext cx="1020834" cy="646331"/>
          </a:xfrm>
          <a:prstGeom prst="rect">
            <a:avLst/>
          </a:prstGeom>
          <a:noFill/>
        </p:spPr>
        <p:txBody>
          <a:bodyPr wrap="square" rtlCol="0">
            <a:spAutoFit/>
          </a:bodyPr>
          <a:lstStyle/>
          <a:p>
            <a:r>
              <a:rPr lang="en-US" altLang="zh-CN" dirty="0">
                <a:solidFill>
                  <a:schemeClr val="accent2"/>
                </a:solidFill>
                <a:latin typeface="Times New Roman" panose="02020603050405020304" pitchFamily="18" charset="0"/>
                <a:cs typeface="Times New Roman" panose="02020603050405020304" pitchFamily="18" charset="0"/>
              </a:rPr>
              <a:t>Trapped Toluene</a:t>
            </a:r>
            <a:endParaRPr lang="en-US" dirty="0">
              <a:solidFill>
                <a:schemeClr val="accent2"/>
              </a:solidFill>
              <a:latin typeface="Times New Roman" panose="02020603050405020304" pitchFamily="18" charset="0"/>
              <a:cs typeface="Times New Roman" panose="02020603050405020304" pitchFamily="18" charset="0"/>
            </a:endParaRPr>
          </a:p>
        </p:txBody>
      </p:sp>
      <p:sp>
        <p:nvSpPr>
          <p:cNvPr id="8" name="矩形 7">
            <a:extLst>
              <a:ext uri="{FF2B5EF4-FFF2-40B4-BE49-F238E27FC236}">
                <a16:creationId xmlns:a16="http://schemas.microsoft.com/office/drawing/2014/main" id="{A3336FCF-63C6-4AE4-B1A5-74C06BFEDDF2}"/>
              </a:ext>
            </a:extLst>
          </p:cNvPr>
          <p:cNvSpPr/>
          <p:nvPr/>
        </p:nvSpPr>
        <p:spPr>
          <a:xfrm>
            <a:off x="7324825" y="6095991"/>
            <a:ext cx="1229825" cy="646331"/>
          </a:xfrm>
          <a:prstGeom prst="rect">
            <a:avLst/>
          </a:prstGeom>
        </p:spPr>
        <p:txBody>
          <a:bodyPr wrap="square">
            <a:spAutoFit/>
          </a:bodyPr>
          <a:lstStyle/>
          <a:p>
            <a:r>
              <a:rPr lang="en-US" altLang="zh-CN" dirty="0">
                <a:latin typeface="Times New Roman" panose="02020603050405020304" pitchFamily="18" charset="0"/>
                <a:cs typeface="Times New Roman" panose="02020603050405020304" pitchFamily="18" charset="0"/>
              </a:rPr>
              <a:t>T</a:t>
            </a:r>
            <a:r>
              <a:rPr lang="zh-CN" altLang="zh-CN" dirty="0">
                <a:latin typeface="Times New Roman" panose="02020603050405020304" pitchFamily="18" charset="0"/>
                <a:cs typeface="Times New Roman" panose="02020603050405020304" pitchFamily="18" charset="0"/>
              </a:rPr>
              <a:t>oluene dissolution</a:t>
            </a:r>
            <a:r>
              <a:rPr lang="en-US" altLang="zh-CN" dirty="0">
                <a:latin typeface="Times New Roman" panose="02020603050405020304" pitchFamily="18" charset="0"/>
                <a:cs typeface="Times New Roman" panose="02020603050405020304" pitchFamily="18" charset="0"/>
              </a:rPr>
              <a:t> </a:t>
            </a:r>
            <a:endParaRPr lang="en-US" dirty="0"/>
          </a:p>
        </p:txBody>
      </p:sp>
      <p:sp>
        <p:nvSpPr>
          <p:cNvPr id="11" name="矩形 10">
            <a:extLst>
              <a:ext uri="{FF2B5EF4-FFF2-40B4-BE49-F238E27FC236}">
                <a16:creationId xmlns:a16="http://schemas.microsoft.com/office/drawing/2014/main" id="{31CE987C-4BD3-400D-9F83-D9D8A99B49AB}"/>
              </a:ext>
            </a:extLst>
          </p:cNvPr>
          <p:cNvSpPr/>
          <p:nvPr/>
        </p:nvSpPr>
        <p:spPr>
          <a:xfrm>
            <a:off x="5708076" y="5986379"/>
            <a:ext cx="1229824" cy="369332"/>
          </a:xfrm>
          <a:prstGeom prst="rect">
            <a:avLst/>
          </a:prstGeom>
        </p:spPr>
        <p:txBody>
          <a:bodyPr wrap="none">
            <a:spAutoFit/>
          </a:bodyPr>
          <a:lstStyle/>
          <a:p>
            <a:r>
              <a:rPr lang="en-US" altLang="zh-CN" dirty="0">
                <a:latin typeface="Times New Roman" panose="02020603050405020304" pitchFamily="18" charset="0"/>
                <a:cs typeface="Times New Roman" panose="02020603050405020304" pitchFamily="18" charset="0"/>
              </a:rPr>
              <a:t>A</a:t>
            </a:r>
            <a:r>
              <a:rPr lang="zh-CN" altLang="zh-CN" dirty="0">
                <a:latin typeface="Times New Roman" panose="02020603050405020304" pitchFamily="18" charset="0"/>
                <a:cs typeface="Times New Roman" panose="02020603050405020304" pitchFamily="18" charset="0"/>
              </a:rPr>
              <a:t>ccelerat</a:t>
            </a:r>
            <a:r>
              <a:rPr lang="en-US" altLang="zh-CN" dirty="0">
                <a:latin typeface="Times New Roman" panose="02020603050405020304" pitchFamily="18" charset="0"/>
                <a:cs typeface="Times New Roman" panose="02020603050405020304" pitchFamily="18" charset="0"/>
              </a:rPr>
              <a:t>e</a:t>
            </a:r>
            <a:r>
              <a:rPr lang="zh-CN" altLang="zh-CN" dirty="0">
                <a:latin typeface="Times New Roman" panose="02020603050405020304" pitchFamily="18" charset="0"/>
                <a:cs typeface="Times New Roman" panose="02020603050405020304" pitchFamily="18" charset="0"/>
              </a:rPr>
              <a:t> </a:t>
            </a:r>
            <a:endParaRPr lang="en-US" dirty="0"/>
          </a:p>
        </p:txBody>
      </p:sp>
      <p:sp>
        <p:nvSpPr>
          <p:cNvPr id="34" name="箭头: 右 33">
            <a:extLst>
              <a:ext uri="{FF2B5EF4-FFF2-40B4-BE49-F238E27FC236}">
                <a16:creationId xmlns:a16="http://schemas.microsoft.com/office/drawing/2014/main" id="{9E73FEF4-7F3C-405C-AB5C-59E75C228837}"/>
              </a:ext>
            </a:extLst>
          </p:cNvPr>
          <p:cNvSpPr/>
          <p:nvPr/>
        </p:nvSpPr>
        <p:spPr>
          <a:xfrm>
            <a:off x="5540073" y="6219102"/>
            <a:ext cx="1551714" cy="400110"/>
          </a:xfrm>
          <a:prstGeom prst="rightArrow">
            <a:avLst/>
          </a:prstGeom>
          <a:solidFill>
            <a:srgbClr val="E39C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Slide Number Placeholder 2">
            <a:extLst>
              <a:ext uri="{FF2B5EF4-FFF2-40B4-BE49-F238E27FC236}">
                <a16:creationId xmlns:a16="http://schemas.microsoft.com/office/drawing/2014/main" id="{C6061767-3530-427F-83A0-EC89B5A37C9A}"/>
              </a:ext>
            </a:extLst>
          </p:cNvPr>
          <p:cNvSpPr txBox="1">
            <a:spLocks/>
          </p:cNvSpPr>
          <p:nvPr/>
        </p:nvSpPr>
        <p:spPr>
          <a:xfrm>
            <a:off x="9331096" y="6528744"/>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B1722B8-B2EF-4BEE-9460-8E9234F3DE19}" type="slidenum">
              <a:rPr lang="en-US" sz="1800" smtClean="0">
                <a:solidFill>
                  <a:schemeClr val="tx1"/>
                </a:solidFill>
                <a:effectLst>
                  <a:outerShdw blurRad="38100" dist="38100" dir="2700000" algn="tl">
                    <a:srgbClr val="000000">
                      <a:alpha val="43137"/>
                    </a:srgbClr>
                  </a:outerShdw>
                </a:effectLst>
              </a:rPr>
              <a:pPr/>
              <a:t>6</a:t>
            </a:fld>
            <a:r>
              <a:rPr lang="en-US" sz="1800" dirty="0">
                <a:solidFill>
                  <a:schemeClr val="tx1"/>
                </a:solidFill>
                <a:effectLst>
                  <a:outerShdw blurRad="38100" dist="38100" dir="2700000" algn="tl">
                    <a:srgbClr val="000000">
                      <a:alpha val="43137"/>
                    </a:srgbClr>
                  </a:outerShdw>
                </a:effectLst>
              </a:rPr>
              <a:t>/14</a:t>
            </a:r>
          </a:p>
        </p:txBody>
      </p:sp>
      <p:pic>
        <p:nvPicPr>
          <p:cNvPr id="35" name="Picture 2" descr="Accueil - Géosciences Rennes">
            <a:extLst>
              <a:ext uri="{FF2B5EF4-FFF2-40B4-BE49-F238E27FC236}">
                <a16:creationId xmlns:a16="http://schemas.microsoft.com/office/drawing/2014/main" id="{6B3C8703-4304-4DF8-9B22-8E237E442FE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901720" y="75019"/>
            <a:ext cx="1203096" cy="405105"/>
          </a:xfrm>
          <a:prstGeom prst="rect">
            <a:avLst/>
          </a:prstGeom>
          <a:noFill/>
          <a:extLst>
            <a:ext uri="{909E8E84-426E-40DD-AFC4-6F175D3DCCD1}">
              <a14:hiddenFill xmlns:a14="http://schemas.microsoft.com/office/drawing/2010/main">
                <a:solidFill>
                  <a:srgbClr val="FFFFFF"/>
                </a:solidFill>
              </a14:hiddenFill>
            </a:ext>
          </a:extLst>
        </p:spPr>
      </p:pic>
      <p:sp>
        <p:nvSpPr>
          <p:cNvPr id="37" name="TextBox 21">
            <a:extLst>
              <a:ext uri="{FF2B5EF4-FFF2-40B4-BE49-F238E27FC236}">
                <a16:creationId xmlns:a16="http://schemas.microsoft.com/office/drawing/2014/main" id="{4F507165-76EE-41F4-BCD1-EAFECC6299AA}"/>
              </a:ext>
            </a:extLst>
          </p:cNvPr>
          <p:cNvSpPr txBox="1"/>
          <p:nvPr/>
        </p:nvSpPr>
        <p:spPr>
          <a:xfrm>
            <a:off x="10297529" y="481586"/>
            <a:ext cx="1894471" cy="461665"/>
          </a:xfrm>
          <a:prstGeom prst="rect">
            <a:avLst/>
          </a:prstGeom>
          <a:noFill/>
        </p:spPr>
        <p:txBody>
          <a:bodyPr wrap="square" rtlCol="0">
            <a:spAutoFit/>
          </a:bodyPr>
          <a:lstStyle/>
          <a:p>
            <a:pPr algn="r"/>
            <a:r>
              <a:rPr lang="en-US" sz="1200" dirty="0">
                <a:latin typeface="Times New Roman" panose="02020603050405020304" pitchFamily="18" charset="0"/>
                <a:cs typeface="Times New Roman" panose="02020603050405020304" pitchFamily="18" charset="0"/>
              </a:rPr>
              <a:t>Shuo Yang</a:t>
            </a:r>
          </a:p>
          <a:p>
            <a:pPr algn="r"/>
            <a:r>
              <a:rPr lang="en-US" sz="1200" u="sng" dirty="0">
                <a:latin typeface="Times New Roman" panose="02020603050405020304" pitchFamily="18" charset="0"/>
                <a:cs typeface="Times New Roman" panose="02020603050405020304" pitchFamily="18" charset="0"/>
              </a:rPr>
              <a:t>yangshawn65@gmail.com</a:t>
            </a:r>
            <a:endParaRPr lang="en-SE" sz="1200" dirty="0">
              <a:latin typeface="Times New Roman" panose="02020603050405020304" pitchFamily="18" charset="0"/>
              <a:cs typeface="Times New Roman" panose="02020603050405020304" pitchFamily="18" charset="0"/>
            </a:endParaRPr>
          </a:p>
        </p:txBody>
      </p:sp>
      <p:sp>
        <p:nvSpPr>
          <p:cNvPr id="38" name="矩形 37">
            <a:extLst>
              <a:ext uri="{FF2B5EF4-FFF2-40B4-BE49-F238E27FC236}">
                <a16:creationId xmlns:a16="http://schemas.microsoft.com/office/drawing/2014/main" id="{16B10ACF-D3D3-43D4-AD38-C25DCED2C9E9}"/>
              </a:ext>
            </a:extLst>
          </p:cNvPr>
          <p:cNvSpPr/>
          <p:nvPr/>
        </p:nvSpPr>
        <p:spPr>
          <a:xfrm>
            <a:off x="9601865" y="5841343"/>
            <a:ext cx="2590135" cy="584775"/>
          </a:xfrm>
          <a:prstGeom prst="rect">
            <a:avLst/>
          </a:prstGeom>
          <a:solidFill>
            <a:schemeClr val="accent1">
              <a:lumMod val="20000"/>
              <a:lumOff val="80000"/>
            </a:schemeClr>
          </a:solidFill>
        </p:spPr>
        <p:txBody>
          <a:bodyPr wrap="square">
            <a:spAutoFit/>
          </a:bodyPr>
          <a:lstStyle/>
          <a:p>
            <a:r>
              <a:rPr lang="en-US" altLang="zh-CN" sz="1600" b="1" dirty="0">
                <a:latin typeface="Times New Roman" panose="02020603050405020304" pitchFamily="18" charset="0"/>
                <a:cs typeface="Times New Roman" panose="02020603050405020304" pitchFamily="18" charset="0"/>
              </a:rPr>
              <a:t>Note:</a:t>
            </a:r>
          </a:p>
          <a:p>
            <a:r>
              <a:rPr lang="en-US" altLang="zh-CN" sz="1600" dirty="0">
                <a:latin typeface="Times New Roman" panose="02020603050405020304" pitchFamily="18" charset="0"/>
                <a:cs typeface="Times New Roman" panose="02020603050405020304" pitchFamily="18" charset="0"/>
              </a:rPr>
              <a:t>T</a:t>
            </a:r>
            <a:r>
              <a:rPr lang="zh-CN" altLang="zh-CN" sz="1600" dirty="0">
                <a:latin typeface="Times New Roman" panose="02020603050405020304" pitchFamily="18" charset="0"/>
                <a:cs typeface="Times New Roman" panose="02020603050405020304" pitchFamily="18" charset="0"/>
              </a:rPr>
              <a:t>oluene </a:t>
            </a:r>
            <a:r>
              <a:rPr lang="en-US" altLang="zh-CN" sz="1600" dirty="0">
                <a:latin typeface="Times New Roman" panose="02020603050405020304" pitchFamily="18" charset="0"/>
                <a:cs typeface="Times New Roman" panose="02020603050405020304" pitchFamily="18" charset="0"/>
              </a:rPr>
              <a:t>solubility:~0.53 g/L </a:t>
            </a:r>
            <a:endParaRPr lang="en-US" sz="1600" dirty="0"/>
          </a:p>
        </p:txBody>
      </p:sp>
      <p:sp>
        <p:nvSpPr>
          <p:cNvPr id="56" name="矩形 55">
            <a:extLst>
              <a:ext uri="{FF2B5EF4-FFF2-40B4-BE49-F238E27FC236}">
                <a16:creationId xmlns:a16="http://schemas.microsoft.com/office/drawing/2014/main" id="{675EEAD9-6791-4831-AC34-453B9EF4CBBE}"/>
              </a:ext>
            </a:extLst>
          </p:cNvPr>
          <p:cNvSpPr/>
          <p:nvPr/>
        </p:nvSpPr>
        <p:spPr>
          <a:xfrm>
            <a:off x="-10689" y="5382421"/>
            <a:ext cx="2406428" cy="307777"/>
          </a:xfrm>
          <a:prstGeom prst="rect">
            <a:avLst/>
          </a:prstGeom>
        </p:spPr>
        <p:txBody>
          <a:bodyPr wrap="none">
            <a:spAutoFit/>
          </a:bodyPr>
          <a:lstStyle/>
          <a:p>
            <a:r>
              <a:rPr lang="en-US" altLang="zh-CN" sz="1400" dirty="0">
                <a:latin typeface="Times New Roman" panose="02020603050405020304" pitchFamily="18" charset="0"/>
                <a:cs typeface="Times New Roman" panose="02020603050405020304" pitchFamily="18" charset="0"/>
              </a:rPr>
              <a:t>P</a:t>
            </a:r>
            <a:r>
              <a:rPr lang="en-US" sz="1400" dirty="0">
                <a:latin typeface="Times New Roman" panose="02020603050405020304" pitchFamily="18" charset="0"/>
                <a:cs typeface="Times New Roman" panose="02020603050405020304" pitchFamily="18" charset="0"/>
              </a:rPr>
              <a:t>layback speed: 1 hour/second</a:t>
            </a:r>
          </a:p>
        </p:txBody>
      </p:sp>
    </p:spTree>
    <p:extLst>
      <p:ext uri="{BB962C8B-B14F-4D97-AF65-F5344CB8AC3E}">
        <p14:creationId xmlns:p14="http://schemas.microsoft.com/office/powerpoint/2010/main" val="30195736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箭头: 右 16">
            <a:extLst>
              <a:ext uri="{FF2B5EF4-FFF2-40B4-BE49-F238E27FC236}">
                <a16:creationId xmlns:a16="http://schemas.microsoft.com/office/drawing/2014/main" id="{A5249BF7-CC0C-44BF-A936-852AE5B84EBF}"/>
              </a:ext>
            </a:extLst>
          </p:cNvPr>
          <p:cNvSpPr/>
          <p:nvPr/>
        </p:nvSpPr>
        <p:spPr>
          <a:xfrm>
            <a:off x="4531593" y="1538867"/>
            <a:ext cx="720000" cy="369332"/>
          </a:xfrm>
          <a:prstGeom prst="rightArrow">
            <a:avLst>
              <a:gd name="adj1" fmla="val 39997"/>
              <a:gd name="adj2" fmla="val 80010"/>
            </a:avLst>
          </a:prstGeom>
          <a:solidFill>
            <a:srgbClr val="7A7A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文本框 17">
            <a:extLst>
              <a:ext uri="{FF2B5EF4-FFF2-40B4-BE49-F238E27FC236}">
                <a16:creationId xmlns:a16="http://schemas.microsoft.com/office/drawing/2014/main" id="{4810C6B7-6633-4469-A0FF-CE4B8AB55283}"/>
              </a:ext>
            </a:extLst>
          </p:cNvPr>
          <p:cNvSpPr txBox="1"/>
          <p:nvPr/>
        </p:nvSpPr>
        <p:spPr>
          <a:xfrm>
            <a:off x="7641718" y="1527676"/>
            <a:ext cx="1105162" cy="369332"/>
          </a:xfrm>
          <a:prstGeom prst="rect">
            <a:avLst/>
          </a:prstGeom>
          <a:noFill/>
        </p:spPr>
        <p:txBody>
          <a:bodyPr wrap="square" rtlCol="0">
            <a:spAutoFit/>
          </a:bodyPr>
          <a:lstStyle/>
          <a:p>
            <a:pPr algn="ctr"/>
            <a:r>
              <a:rPr lang="en-US" dirty="0">
                <a:latin typeface="Times New Roman" panose="02020603050405020304" pitchFamily="18" charset="0"/>
                <a:cs typeface="Times New Roman" panose="02020603050405020304" pitchFamily="18" charset="0"/>
              </a:rPr>
              <a:t>Diffusion</a:t>
            </a:r>
          </a:p>
        </p:txBody>
      </p:sp>
      <p:sp>
        <p:nvSpPr>
          <p:cNvPr id="19" name="箭头: 右 18">
            <a:extLst>
              <a:ext uri="{FF2B5EF4-FFF2-40B4-BE49-F238E27FC236}">
                <a16:creationId xmlns:a16="http://schemas.microsoft.com/office/drawing/2014/main" id="{997BC80F-1C44-46BA-9881-9EB0AC07BA36}"/>
              </a:ext>
            </a:extLst>
          </p:cNvPr>
          <p:cNvSpPr/>
          <p:nvPr/>
        </p:nvSpPr>
        <p:spPr>
          <a:xfrm>
            <a:off x="4531593" y="2402623"/>
            <a:ext cx="720000" cy="369332"/>
          </a:xfrm>
          <a:prstGeom prst="rightArrow">
            <a:avLst>
              <a:gd name="adj1" fmla="val 39997"/>
              <a:gd name="adj2" fmla="val 80010"/>
            </a:avLst>
          </a:prstGeom>
          <a:solidFill>
            <a:srgbClr val="A89D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箭头: 右 19">
            <a:extLst>
              <a:ext uri="{FF2B5EF4-FFF2-40B4-BE49-F238E27FC236}">
                <a16:creationId xmlns:a16="http://schemas.microsoft.com/office/drawing/2014/main" id="{E59CD88C-221D-4E72-96C8-0E45A032F78B}"/>
              </a:ext>
            </a:extLst>
          </p:cNvPr>
          <p:cNvSpPr/>
          <p:nvPr/>
        </p:nvSpPr>
        <p:spPr>
          <a:xfrm>
            <a:off x="4531593" y="2928643"/>
            <a:ext cx="720000" cy="369332"/>
          </a:xfrm>
          <a:prstGeom prst="rightArrow">
            <a:avLst>
              <a:gd name="adj1" fmla="val 39997"/>
              <a:gd name="adj2" fmla="val 80010"/>
            </a:avLst>
          </a:prstGeom>
          <a:solidFill>
            <a:srgbClr val="A4C1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箭头: 右 20">
            <a:extLst>
              <a:ext uri="{FF2B5EF4-FFF2-40B4-BE49-F238E27FC236}">
                <a16:creationId xmlns:a16="http://schemas.microsoft.com/office/drawing/2014/main" id="{2F046FF5-65F0-4EBD-8107-B1C930C2D55B}"/>
              </a:ext>
            </a:extLst>
          </p:cNvPr>
          <p:cNvSpPr/>
          <p:nvPr/>
        </p:nvSpPr>
        <p:spPr>
          <a:xfrm>
            <a:off x="4531593" y="3435968"/>
            <a:ext cx="720000" cy="369332"/>
          </a:xfrm>
          <a:prstGeom prst="rightArrow">
            <a:avLst>
              <a:gd name="adj1" fmla="val 39997"/>
              <a:gd name="adj2" fmla="val 80010"/>
            </a:avLst>
          </a:prstGeom>
          <a:solidFill>
            <a:srgbClr val="E39C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文本框 21">
            <a:extLst>
              <a:ext uri="{FF2B5EF4-FFF2-40B4-BE49-F238E27FC236}">
                <a16:creationId xmlns:a16="http://schemas.microsoft.com/office/drawing/2014/main" id="{C80C9C74-CC2E-45D0-9C3C-48839146F051}"/>
              </a:ext>
            </a:extLst>
          </p:cNvPr>
          <p:cNvSpPr txBox="1"/>
          <p:nvPr/>
        </p:nvSpPr>
        <p:spPr>
          <a:xfrm>
            <a:off x="7066800" y="2302447"/>
            <a:ext cx="2254999" cy="369332"/>
          </a:xfrm>
          <a:prstGeom prst="rect">
            <a:avLst/>
          </a:prstGeom>
          <a:noFill/>
        </p:spPr>
        <p:txBody>
          <a:bodyPr wrap="square" rtlCol="0">
            <a:spAutoFit/>
          </a:bodyPr>
          <a:lstStyle/>
          <a:p>
            <a:pPr algn="ctr"/>
            <a:r>
              <a:rPr lang="en-US" dirty="0">
                <a:latin typeface="Times New Roman" panose="02020603050405020304" pitchFamily="18" charset="0"/>
                <a:cs typeface="Times New Roman" panose="02020603050405020304" pitchFamily="18" charset="0"/>
              </a:rPr>
              <a:t>Diffusion + </a:t>
            </a:r>
            <a:r>
              <a:rPr lang="en-US" altLang="zh-CN" dirty="0">
                <a:latin typeface="Times New Roman" panose="02020603050405020304" pitchFamily="18" charset="0"/>
                <a:cs typeface="Times New Roman" panose="02020603050405020304" pitchFamily="18" charset="0"/>
              </a:rPr>
              <a:t>Reaction      </a:t>
            </a:r>
            <a:endParaRPr lang="en-US" dirty="0">
              <a:latin typeface="Times New Roman" panose="02020603050405020304" pitchFamily="18" charset="0"/>
              <a:cs typeface="Times New Roman" panose="02020603050405020304" pitchFamily="18" charset="0"/>
            </a:endParaRPr>
          </a:p>
        </p:txBody>
      </p:sp>
      <p:sp>
        <p:nvSpPr>
          <p:cNvPr id="23" name="文本框 22">
            <a:extLst>
              <a:ext uri="{FF2B5EF4-FFF2-40B4-BE49-F238E27FC236}">
                <a16:creationId xmlns:a16="http://schemas.microsoft.com/office/drawing/2014/main" id="{6AA319EB-952C-430B-B881-572B53894B58}"/>
              </a:ext>
            </a:extLst>
          </p:cNvPr>
          <p:cNvSpPr txBox="1"/>
          <p:nvPr/>
        </p:nvSpPr>
        <p:spPr>
          <a:xfrm>
            <a:off x="7066800" y="2914921"/>
            <a:ext cx="2254999" cy="369332"/>
          </a:xfrm>
          <a:prstGeom prst="rect">
            <a:avLst/>
          </a:prstGeom>
          <a:noFill/>
        </p:spPr>
        <p:txBody>
          <a:bodyPr wrap="square" rtlCol="0">
            <a:spAutoFit/>
          </a:bodyPr>
          <a:lstStyle/>
          <a:p>
            <a:pPr algn="ctr"/>
            <a:r>
              <a:rPr lang="en-US" dirty="0">
                <a:latin typeface="Times New Roman" panose="02020603050405020304" pitchFamily="18" charset="0"/>
                <a:cs typeface="Times New Roman" panose="02020603050405020304" pitchFamily="18" charset="0"/>
              </a:rPr>
              <a:t>Diffusion + </a:t>
            </a:r>
            <a:r>
              <a:rPr lang="en-US" altLang="zh-CN" dirty="0">
                <a:latin typeface="Times New Roman" panose="02020603050405020304" pitchFamily="18" charset="0"/>
                <a:cs typeface="Times New Roman" panose="02020603050405020304" pitchFamily="18" charset="0"/>
              </a:rPr>
              <a:t>Advection</a:t>
            </a:r>
            <a:endParaRPr lang="en-US" dirty="0">
              <a:latin typeface="Times New Roman" panose="02020603050405020304" pitchFamily="18" charset="0"/>
              <a:cs typeface="Times New Roman" panose="02020603050405020304" pitchFamily="18" charset="0"/>
            </a:endParaRPr>
          </a:p>
        </p:txBody>
      </p:sp>
      <p:sp>
        <p:nvSpPr>
          <p:cNvPr id="24" name="文本框 23">
            <a:extLst>
              <a:ext uri="{FF2B5EF4-FFF2-40B4-BE49-F238E27FC236}">
                <a16:creationId xmlns:a16="http://schemas.microsoft.com/office/drawing/2014/main" id="{18D0E085-6BDD-4FCC-BA85-C653425A669F}"/>
              </a:ext>
            </a:extLst>
          </p:cNvPr>
          <p:cNvSpPr txBox="1"/>
          <p:nvPr/>
        </p:nvSpPr>
        <p:spPr>
          <a:xfrm>
            <a:off x="6488677" y="3468554"/>
            <a:ext cx="3346187" cy="369332"/>
          </a:xfrm>
          <a:prstGeom prst="rect">
            <a:avLst/>
          </a:prstGeom>
          <a:noFill/>
        </p:spPr>
        <p:txBody>
          <a:bodyPr wrap="square" rtlCol="0">
            <a:spAutoFit/>
          </a:bodyPr>
          <a:lstStyle/>
          <a:p>
            <a:pPr algn="ctr"/>
            <a:r>
              <a:rPr lang="en-US" dirty="0">
                <a:latin typeface="Times New Roman" panose="02020603050405020304" pitchFamily="18" charset="0"/>
                <a:cs typeface="Times New Roman" panose="02020603050405020304" pitchFamily="18" charset="0"/>
              </a:rPr>
              <a:t>Diffusion + </a:t>
            </a:r>
            <a:r>
              <a:rPr lang="en-US" altLang="zh-CN" dirty="0">
                <a:latin typeface="Times New Roman" panose="02020603050405020304" pitchFamily="18" charset="0"/>
                <a:cs typeface="Times New Roman" panose="02020603050405020304" pitchFamily="18" charset="0"/>
              </a:rPr>
              <a:t>Reaction + Advection</a:t>
            </a:r>
            <a:r>
              <a:rPr lang="en-US" dirty="0">
                <a:latin typeface="Times New Roman" panose="02020603050405020304" pitchFamily="18" charset="0"/>
                <a:cs typeface="Times New Roman" panose="02020603050405020304" pitchFamily="18" charset="0"/>
              </a:rPr>
              <a:t>            </a:t>
            </a:r>
          </a:p>
        </p:txBody>
      </p:sp>
      <p:cxnSp>
        <p:nvCxnSpPr>
          <p:cNvPr id="25" name="直接连接符 9">
            <a:extLst>
              <a:ext uri="{FF2B5EF4-FFF2-40B4-BE49-F238E27FC236}">
                <a16:creationId xmlns:a16="http://schemas.microsoft.com/office/drawing/2014/main" id="{8EA725CE-6BC9-4D35-AC59-714FB08EB19B}"/>
              </a:ext>
            </a:extLst>
          </p:cNvPr>
          <p:cNvCxnSpPr>
            <a:cxnSpLocks/>
          </p:cNvCxnSpPr>
          <p:nvPr/>
        </p:nvCxnSpPr>
        <p:spPr>
          <a:xfrm>
            <a:off x="0" y="934278"/>
            <a:ext cx="12192000" cy="0"/>
          </a:xfrm>
          <a:prstGeom prst="line">
            <a:avLst/>
          </a:prstGeom>
          <a:ln w="38100">
            <a:solidFill>
              <a:srgbClr val="C3693B"/>
            </a:solidFill>
          </a:ln>
        </p:spPr>
        <p:style>
          <a:lnRef idx="1">
            <a:schemeClr val="accent1"/>
          </a:lnRef>
          <a:fillRef idx="0">
            <a:schemeClr val="accent1"/>
          </a:fillRef>
          <a:effectRef idx="0">
            <a:schemeClr val="accent1"/>
          </a:effectRef>
          <a:fontRef idx="minor">
            <a:schemeClr val="tx1"/>
          </a:fontRef>
        </p:style>
      </p:cxnSp>
      <p:sp>
        <p:nvSpPr>
          <p:cNvPr id="28" name="文本框 27">
            <a:extLst>
              <a:ext uri="{FF2B5EF4-FFF2-40B4-BE49-F238E27FC236}">
                <a16:creationId xmlns:a16="http://schemas.microsoft.com/office/drawing/2014/main" id="{EB52BF5D-AA7D-4626-8441-3094C0177ADA}"/>
              </a:ext>
            </a:extLst>
          </p:cNvPr>
          <p:cNvSpPr txBox="1"/>
          <p:nvPr/>
        </p:nvSpPr>
        <p:spPr>
          <a:xfrm>
            <a:off x="5227075" y="2922509"/>
            <a:ext cx="1910013" cy="369332"/>
          </a:xfrm>
          <a:prstGeom prst="rect">
            <a:avLst/>
          </a:prstGeom>
          <a:noFill/>
        </p:spPr>
        <p:txBody>
          <a:bodyPr wrap="square" rtlCol="0">
            <a:spAutoFit/>
          </a:bodyPr>
          <a:lstStyle/>
          <a:p>
            <a:r>
              <a:rPr lang="en-US" altLang="zh-CN" b="1" dirty="0" err="1">
                <a:solidFill>
                  <a:srgbClr val="A4C1CE"/>
                </a:solidFill>
                <a:latin typeface="Times New Roman" panose="02020603050405020304" pitchFamily="18" charset="0"/>
                <a:cs typeface="Times New Roman" panose="02020603050405020304" pitchFamily="18" charset="0"/>
              </a:rPr>
              <a:t>noRW</a:t>
            </a:r>
            <a:r>
              <a:rPr lang="en-US" altLang="zh-CN" b="1" dirty="0">
                <a:solidFill>
                  <a:srgbClr val="A4C1CE"/>
                </a:solidFill>
                <a:latin typeface="Times New Roman" panose="02020603050405020304" pitchFamily="18" charset="0"/>
                <a:cs typeface="Times New Roman" panose="02020603050405020304" pitchFamily="18" charset="0"/>
              </a:rPr>
              <a:t>-Flow</a:t>
            </a:r>
            <a:endParaRPr lang="zh-CN" altLang="en-US" b="1" dirty="0">
              <a:solidFill>
                <a:srgbClr val="A4C1CE"/>
              </a:solidFill>
              <a:latin typeface="Times New Roman" panose="02020603050405020304" pitchFamily="18" charset="0"/>
              <a:cs typeface="Times New Roman" panose="02020603050405020304" pitchFamily="18" charset="0"/>
            </a:endParaRPr>
          </a:p>
        </p:txBody>
      </p:sp>
      <p:sp>
        <p:nvSpPr>
          <p:cNvPr id="29" name="文本框 28">
            <a:extLst>
              <a:ext uri="{FF2B5EF4-FFF2-40B4-BE49-F238E27FC236}">
                <a16:creationId xmlns:a16="http://schemas.microsoft.com/office/drawing/2014/main" id="{7FEC4F7E-B417-48C2-9F7B-5249AA553BA8}"/>
              </a:ext>
            </a:extLst>
          </p:cNvPr>
          <p:cNvSpPr txBox="1"/>
          <p:nvPr/>
        </p:nvSpPr>
        <p:spPr>
          <a:xfrm>
            <a:off x="5247319" y="3418590"/>
            <a:ext cx="1232037" cy="369332"/>
          </a:xfrm>
          <a:prstGeom prst="rect">
            <a:avLst/>
          </a:prstGeom>
          <a:noFill/>
        </p:spPr>
        <p:txBody>
          <a:bodyPr wrap="square" rtlCol="0">
            <a:spAutoFit/>
          </a:bodyPr>
          <a:lstStyle/>
          <a:p>
            <a:r>
              <a:rPr lang="en-US" altLang="zh-CN" b="1" dirty="0">
                <a:solidFill>
                  <a:srgbClr val="E39C5C"/>
                </a:solidFill>
                <a:latin typeface="Times New Roman" panose="02020603050405020304" pitchFamily="18" charset="0"/>
                <a:cs typeface="Times New Roman" panose="02020603050405020304" pitchFamily="18" charset="0"/>
              </a:rPr>
              <a:t>RW-Flow</a:t>
            </a:r>
            <a:endParaRPr lang="zh-CN" altLang="en-US" b="1" dirty="0">
              <a:solidFill>
                <a:srgbClr val="E39C5C"/>
              </a:solidFill>
              <a:latin typeface="Times New Roman" panose="02020603050405020304" pitchFamily="18" charset="0"/>
              <a:cs typeface="Times New Roman" panose="02020603050405020304" pitchFamily="18" charset="0"/>
            </a:endParaRPr>
          </a:p>
        </p:txBody>
      </p:sp>
      <p:sp>
        <p:nvSpPr>
          <p:cNvPr id="30" name="文本框 9">
            <a:extLst>
              <a:ext uri="{FF2B5EF4-FFF2-40B4-BE49-F238E27FC236}">
                <a16:creationId xmlns:a16="http://schemas.microsoft.com/office/drawing/2014/main" id="{2E74FDE2-843C-465D-9AF2-98D20846E107}"/>
              </a:ext>
            </a:extLst>
          </p:cNvPr>
          <p:cNvSpPr txBox="1"/>
          <p:nvPr/>
        </p:nvSpPr>
        <p:spPr>
          <a:xfrm>
            <a:off x="5256195" y="2380878"/>
            <a:ext cx="1552903" cy="369332"/>
          </a:xfrm>
          <a:prstGeom prst="rect">
            <a:avLst/>
          </a:prstGeom>
          <a:noFill/>
        </p:spPr>
        <p:txBody>
          <a:bodyPr wrap="square" rtlCol="0">
            <a:spAutoFit/>
          </a:bodyPr>
          <a:lstStyle/>
          <a:p>
            <a:r>
              <a:rPr lang="en-US" altLang="zh-CN" dirty="0">
                <a:solidFill>
                  <a:srgbClr val="A89D3C"/>
                </a:solidFill>
                <a:latin typeface="Times New Roman" panose="02020603050405020304" pitchFamily="18" charset="0"/>
                <a:cs typeface="Times New Roman" panose="02020603050405020304" pitchFamily="18" charset="0"/>
              </a:rPr>
              <a:t>RW-</a:t>
            </a:r>
            <a:r>
              <a:rPr lang="en-US" altLang="zh-CN" b="1" dirty="0" err="1">
                <a:solidFill>
                  <a:srgbClr val="A89D3C"/>
                </a:solidFill>
                <a:latin typeface="Times New Roman" panose="02020603050405020304" pitchFamily="18" charset="0"/>
                <a:cs typeface="Times New Roman" panose="02020603050405020304" pitchFamily="18" charset="0"/>
              </a:rPr>
              <a:t>n</a:t>
            </a:r>
            <a:r>
              <a:rPr lang="en-US" altLang="zh-CN" dirty="0" err="1">
                <a:solidFill>
                  <a:srgbClr val="A89D3C"/>
                </a:solidFill>
                <a:latin typeface="Times New Roman" panose="02020603050405020304" pitchFamily="18" charset="0"/>
                <a:cs typeface="Times New Roman" panose="02020603050405020304" pitchFamily="18" charset="0"/>
              </a:rPr>
              <a:t>oFlow</a:t>
            </a:r>
            <a:endParaRPr lang="zh-CN" altLang="en-US" dirty="0">
              <a:solidFill>
                <a:srgbClr val="A89D3C"/>
              </a:solidFill>
              <a:latin typeface="Times New Roman" panose="02020603050405020304" pitchFamily="18" charset="0"/>
              <a:cs typeface="Times New Roman" panose="02020603050405020304" pitchFamily="18" charset="0"/>
            </a:endParaRPr>
          </a:p>
        </p:txBody>
      </p:sp>
      <p:sp>
        <p:nvSpPr>
          <p:cNvPr id="31" name="文本框 30">
            <a:extLst>
              <a:ext uri="{FF2B5EF4-FFF2-40B4-BE49-F238E27FC236}">
                <a16:creationId xmlns:a16="http://schemas.microsoft.com/office/drawing/2014/main" id="{33401F0B-97E0-43B1-B4DD-BCEAA96A310C}"/>
              </a:ext>
            </a:extLst>
          </p:cNvPr>
          <p:cNvSpPr txBox="1"/>
          <p:nvPr/>
        </p:nvSpPr>
        <p:spPr>
          <a:xfrm>
            <a:off x="5223024" y="1526774"/>
            <a:ext cx="1910013" cy="369332"/>
          </a:xfrm>
          <a:prstGeom prst="rect">
            <a:avLst/>
          </a:prstGeom>
          <a:noFill/>
        </p:spPr>
        <p:txBody>
          <a:bodyPr wrap="square" rtlCol="0">
            <a:spAutoFit/>
          </a:bodyPr>
          <a:lstStyle/>
          <a:p>
            <a:r>
              <a:rPr lang="en-US" altLang="zh-CN" b="1" dirty="0" err="1">
                <a:solidFill>
                  <a:srgbClr val="7A7A7A"/>
                </a:solidFill>
                <a:latin typeface="Times New Roman" panose="02020603050405020304" pitchFamily="18" charset="0"/>
                <a:cs typeface="Times New Roman" panose="02020603050405020304" pitchFamily="18" charset="0"/>
              </a:rPr>
              <a:t>noRW-noFlow</a:t>
            </a:r>
            <a:endParaRPr lang="zh-CN" altLang="en-US" b="1" dirty="0">
              <a:solidFill>
                <a:srgbClr val="7A7A7A"/>
              </a:solidFill>
              <a:latin typeface="Times New Roman" panose="02020603050405020304" pitchFamily="18" charset="0"/>
              <a:cs typeface="Times New Roman" panose="02020603050405020304" pitchFamily="18" charset="0"/>
            </a:endParaRPr>
          </a:p>
        </p:txBody>
      </p:sp>
      <p:sp>
        <p:nvSpPr>
          <p:cNvPr id="37" name="文本框 36">
            <a:extLst>
              <a:ext uri="{FF2B5EF4-FFF2-40B4-BE49-F238E27FC236}">
                <a16:creationId xmlns:a16="http://schemas.microsoft.com/office/drawing/2014/main" id="{16145C73-9E74-46C1-A9C1-73BBCF71EB55}"/>
              </a:ext>
            </a:extLst>
          </p:cNvPr>
          <p:cNvSpPr txBox="1"/>
          <p:nvPr/>
        </p:nvSpPr>
        <p:spPr>
          <a:xfrm>
            <a:off x="5165132" y="996112"/>
            <a:ext cx="1160649" cy="461665"/>
          </a:xfrm>
          <a:prstGeom prst="rect">
            <a:avLst/>
          </a:prstGeom>
          <a:noFill/>
        </p:spPr>
        <p:txBody>
          <a:bodyPr wrap="square" rtlCol="0">
            <a:spAutoFit/>
          </a:bodyPr>
          <a:lstStyle/>
          <a:p>
            <a:pPr algn="ctr"/>
            <a:r>
              <a:rPr lang="en-US" altLang="zh-CN" sz="2400" b="1" dirty="0">
                <a:latin typeface="Times New Roman" panose="02020603050405020304" pitchFamily="18" charset="0"/>
                <a:cs typeface="Times New Roman" panose="02020603050405020304" pitchFamily="18" charset="0"/>
              </a:rPr>
              <a:t>Cases</a:t>
            </a:r>
            <a:endParaRPr lang="en-US" sz="2400" b="1" dirty="0">
              <a:latin typeface="Times New Roman" panose="02020603050405020304" pitchFamily="18" charset="0"/>
              <a:cs typeface="Times New Roman" panose="02020603050405020304" pitchFamily="18" charset="0"/>
            </a:endParaRPr>
          </a:p>
        </p:txBody>
      </p:sp>
      <p:sp>
        <p:nvSpPr>
          <p:cNvPr id="38" name="文本框 37">
            <a:extLst>
              <a:ext uri="{FF2B5EF4-FFF2-40B4-BE49-F238E27FC236}">
                <a16:creationId xmlns:a16="http://schemas.microsoft.com/office/drawing/2014/main" id="{922BD332-5488-4E46-9B30-40F7C4607CEB}"/>
              </a:ext>
            </a:extLst>
          </p:cNvPr>
          <p:cNvSpPr txBox="1"/>
          <p:nvPr/>
        </p:nvSpPr>
        <p:spPr>
          <a:xfrm>
            <a:off x="7360832" y="1027868"/>
            <a:ext cx="1583741" cy="461665"/>
          </a:xfrm>
          <a:prstGeom prst="rect">
            <a:avLst/>
          </a:prstGeom>
          <a:noFill/>
        </p:spPr>
        <p:txBody>
          <a:bodyPr wrap="square" rtlCol="0">
            <a:spAutoFit/>
          </a:bodyPr>
          <a:lstStyle/>
          <a:p>
            <a:pPr algn="ctr"/>
            <a:r>
              <a:rPr lang="en-US" altLang="zh-CN" sz="2400" b="1" dirty="0">
                <a:latin typeface="Times New Roman" panose="02020603050405020304" pitchFamily="18" charset="0"/>
                <a:cs typeface="Times New Roman" panose="02020603050405020304" pitchFamily="18" charset="0"/>
              </a:rPr>
              <a:t>Process</a:t>
            </a:r>
            <a:endParaRPr lang="en-US" sz="2400" b="1" dirty="0">
              <a:latin typeface="Times New Roman" panose="02020603050405020304" pitchFamily="18" charset="0"/>
              <a:cs typeface="Times New Roman" panose="02020603050405020304" pitchFamily="18" charset="0"/>
            </a:endParaRPr>
          </a:p>
        </p:txBody>
      </p:sp>
      <p:sp>
        <p:nvSpPr>
          <p:cNvPr id="39" name="文本框 38">
            <a:extLst>
              <a:ext uri="{FF2B5EF4-FFF2-40B4-BE49-F238E27FC236}">
                <a16:creationId xmlns:a16="http://schemas.microsoft.com/office/drawing/2014/main" id="{983167D3-DA66-4B72-B412-A43DD672378B}"/>
              </a:ext>
            </a:extLst>
          </p:cNvPr>
          <p:cNvSpPr txBox="1"/>
          <p:nvPr/>
        </p:nvSpPr>
        <p:spPr>
          <a:xfrm>
            <a:off x="117704" y="222754"/>
            <a:ext cx="5838596" cy="584775"/>
          </a:xfrm>
          <a:prstGeom prst="rect">
            <a:avLst/>
          </a:prstGeom>
          <a:noFill/>
        </p:spPr>
        <p:txBody>
          <a:bodyPr wrap="square" rtlCol="0">
            <a:spAutoFit/>
          </a:bodyPr>
          <a:lstStyle/>
          <a:p>
            <a:pPr algn="ctr"/>
            <a:r>
              <a:rPr lang="en-US" altLang="zh-CN" sz="3200" dirty="0">
                <a:solidFill>
                  <a:srgbClr val="4472C4">
                    <a:lumMod val="50000"/>
                  </a:srgbClr>
                </a:solidFill>
                <a:latin typeface="Times New Roman" panose="02020603050405020304" pitchFamily="18" charset="0"/>
              </a:rPr>
              <a:t>Quantitative and theoretical study</a:t>
            </a:r>
            <a:endParaRPr lang="en-US" sz="3200" dirty="0">
              <a:solidFill>
                <a:srgbClr val="4472C4">
                  <a:lumMod val="50000"/>
                </a:srgbClr>
              </a:solidFill>
              <a:latin typeface="Times New Roman" panose="02020603050405020304" pitchFamily="18" charset="0"/>
            </a:endParaRPr>
          </a:p>
        </p:txBody>
      </p:sp>
      <p:pic>
        <p:nvPicPr>
          <p:cNvPr id="40" name="图片 39">
            <a:extLst>
              <a:ext uri="{FF2B5EF4-FFF2-40B4-BE49-F238E27FC236}">
                <a16:creationId xmlns:a16="http://schemas.microsoft.com/office/drawing/2014/main" id="{46F0EF6F-B3FD-4856-A97C-2A15FE6CCAC7}"/>
              </a:ext>
            </a:extLst>
          </p:cNvPr>
          <p:cNvPicPr>
            <a:picLocks noChangeAspect="1"/>
          </p:cNvPicPr>
          <p:nvPr/>
        </p:nvPicPr>
        <p:blipFill>
          <a:blip r:embed="rId3"/>
          <a:stretch>
            <a:fillRect/>
          </a:stretch>
        </p:blipFill>
        <p:spPr>
          <a:xfrm>
            <a:off x="217327" y="1061028"/>
            <a:ext cx="4684306" cy="3511892"/>
          </a:xfrm>
          <a:prstGeom prst="rect">
            <a:avLst/>
          </a:prstGeom>
        </p:spPr>
      </p:pic>
      <p:pic>
        <p:nvPicPr>
          <p:cNvPr id="2" name="图片 1">
            <a:extLst>
              <a:ext uri="{FF2B5EF4-FFF2-40B4-BE49-F238E27FC236}">
                <a16:creationId xmlns:a16="http://schemas.microsoft.com/office/drawing/2014/main" id="{78770C06-CEBB-409D-A087-C5805FA3BFD3}"/>
              </a:ext>
            </a:extLst>
          </p:cNvPr>
          <p:cNvPicPr>
            <a:picLocks noChangeAspect="1"/>
          </p:cNvPicPr>
          <p:nvPr/>
        </p:nvPicPr>
        <p:blipFill>
          <a:blip r:embed="rId4"/>
          <a:stretch>
            <a:fillRect/>
          </a:stretch>
        </p:blipFill>
        <p:spPr>
          <a:xfrm>
            <a:off x="-63354" y="4690825"/>
            <a:ext cx="12192000" cy="2212294"/>
          </a:xfrm>
          <a:prstGeom prst="rect">
            <a:avLst/>
          </a:prstGeom>
        </p:spPr>
      </p:pic>
      <mc:AlternateContent xmlns:mc="http://schemas.openxmlformats.org/markup-compatibility/2006" xmlns:a14="http://schemas.microsoft.com/office/drawing/2010/main">
        <mc:Choice Requires="a14">
          <p:sp>
            <p:nvSpPr>
              <p:cNvPr id="3" name="矩形 2">
                <a:extLst>
                  <a:ext uri="{FF2B5EF4-FFF2-40B4-BE49-F238E27FC236}">
                    <a16:creationId xmlns:a16="http://schemas.microsoft.com/office/drawing/2014/main" id="{5A4C95F6-909C-4B18-BC1A-A1F45C1CAAC8}"/>
                  </a:ext>
                </a:extLst>
              </p:cNvPr>
              <p:cNvSpPr/>
              <p:nvPr/>
            </p:nvSpPr>
            <p:spPr>
              <a:xfrm>
                <a:off x="10407903" y="2049938"/>
                <a:ext cx="1816908" cy="648126"/>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en-US" altLang="zh-CN" i="1" smtClean="0">
                          <a:latin typeface="Cambria Math" panose="02040503050406030204" pitchFamily="18" charset="0"/>
                        </a:rPr>
                        <m:t>𝐷</m:t>
                      </m:r>
                      <m:f>
                        <m:fPr>
                          <m:ctrlPr>
                            <a:rPr lang="en-US" altLang="zh-CN" i="1">
                              <a:latin typeface="Cambria Math" panose="02040503050406030204" pitchFamily="18" charset="0"/>
                            </a:rPr>
                          </m:ctrlPr>
                        </m:fPr>
                        <m:num>
                          <m:sSup>
                            <m:sSupPr>
                              <m:ctrlPr>
                                <a:rPr lang="en-US" altLang="zh-CN" i="1">
                                  <a:latin typeface="Cambria Math" panose="02040503050406030204" pitchFamily="18" charset="0"/>
                                </a:rPr>
                              </m:ctrlPr>
                            </m:sSupPr>
                            <m:e>
                              <m:r>
                                <a:rPr lang="en-US" altLang="zh-CN" b="0" i="1" smtClean="0">
                                  <a:latin typeface="Cambria Math" panose="02040503050406030204" pitchFamily="18" charset="0"/>
                                </a:rPr>
                                <m:t>𝑑</m:t>
                              </m:r>
                            </m:e>
                            <m:sup>
                              <m:r>
                                <a:rPr lang="en-US" altLang="zh-CN" i="1">
                                  <a:latin typeface="Cambria Math" panose="02040503050406030204" pitchFamily="18" charset="0"/>
                                </a:rPr>
                                <m:t>2</m:t>
                              </m:r>
                            </m:sup>
                          </m:sSup>
                          <m:r>
                            <a:rPr lang="en-US" altLang="zh-CN" i="1">
                              <a:latin typeface="Cambria Math" panose="02040503050406030204" pitchFamily="18" charset="0"/>
                            </a:rPr>
                            <m:t>𝐶</m:t>
                          </m:r>
                        </m:num>
                        <m:den>
                          <m:r>
                            <a:rPr lang="en-US" altLang="zh-CN" b="0" i="1" smtClean="0">
                              <a:latin typeface="Cambria Math" panose="02040503050406030204" pitchFamily="18" charset="0"/>
                            </a:rPr>
                            <m:t>𝑑</m:t>
                          </m:r>
                          <m:sSup>
                            <m:sSupPr>
                              <m:ctrlPr>
                                <a:rPr lang="en-US" altLang="zh-CN" i="1">
                                  <a:latin typeface="Cambria Math" panose="02040503050406030204" pitchFamily="18" charset="0"/>
                                </a:rPr>
                              </m:ctrlPr>
                            </m:sSupPr>
                            <m:e>
                              <m:r>
                                <a:rPr lang="en-US" altLang="zh-CN" i="1">
                                  <a:latin typeface="Cambria Math" panose="02040503050406030204" pitchFamily="18" charset="0"/>
                                </a:rPr>
                                <m:t>𝑥</m:t>
                              </m:r>
                            </m:e>
                            <m:sup>
                              <m:r>
                                <a:rPr lang="en-US" altLang="zh-CN" i="1">
                                  <a:latin typeface="Cambria Math" panose="02040503050406030204" pitchFamily="18" charset="0"/>
                                </a:rPr>
                                <m:t>2</m:t>
                              </m:r>
                            </m:sup>
                          </m:sSup>
                        </m:den>
                      </m:f>
                      <m:r>
                        <a:rPr lang="en-US" altLang="zh-CN" i="1">
                          <a:latin typeface="Cambria Math" panose="02040503050406030204" pitchFamily="18" charset="0"/>
                        </a:rPr>
                        <m:t>−</m:t>
                      </m:r>
                      <m:r>
                        <a:rPr lang="en-US" altLang="zh-CN" i="1">
                          <a:latin typeface="Cambria Math" panose="02040503050406030204" pitchFamily="18" charset="0"/>
                        </a:rPr>
                        <m:t>𝑘𝐶</m:t>
                      </m:r>
                      <m:r>
                        <a:rPr lang="en-US" altLang="zh-CN" b="0" i="1" smtClean="0">
                          <a:latin typeface="Cambria Math" panose="02040503050406030204" pitchFamily="18" charset="0"/>
                        </a:rPr>
                        <m:t>=0</m:t>
                      </m:r>
                    </m:oMath>
                  </m:oMathPara>
                </a14:m>
                <a:endParaRPr lang="en-US" dirty="0"/>
              </a:p>
            </p:txBody>
          </p:sp>
        </mc:Choice>
        <mc:Fallback xmlns="">
          <p:sp>
            <p:nvSpPr>
              <p:cNvPr id="3" name="矩形 2">
                <a:extLst>
                  <a:ext uri="{FF2B5EF4-FFF2-40B4-BE49-F238E27FC236}">
                    <a16:creationId xmlns:a16="http://schemas.microsoft.com/office/drawing/2014/main" id="{5A4C95F6-909C-4B18-BC1A-A1F45C1CAAC8}"/>
                  </a:ext>
                </a:extLst>
              </p:cNvPr>
              <p:cNvSpPr>
                <a:spLocks noRot="1" noChangeAspect="1" noMove="1" noResize="1" noEditPoints="1" noAdjustHandles="1" noChangeArrowheads="1" noChangeShapeType="1" noTextEdit="1"/>
              </p:cNvSpPr>
              <p:nvPr/>
            </p:nvSpPr>
            <p:spPr>
              <a:xfrm>
                <a:off x="10407903" y="2049938"/>
                <a:ext cx="1816908" cy="648126"/>
              </a:xfrm>
              <a:prstGeom prst="rect">
                <a:avLst/>
              </a:prstGeom>
              <a:blipFill>
                <a:blip r:embed="rId5"/>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3" name="矩形 32">
                <a:extLst>
                  <a:ext uri="{FF2B5EF4-FFF2-40B4-BE49-F238E27FC236}">
                    <a16:creationId xmlns:a16="http://schemas.microsoft.com/office/drawing/2014/main" id="{FA5AC2F5-04CF-4540-B3E7-723D40DE05EE}"/>
                  </a:ext>
                </a:extLst>
              </p:cNvPr>
              <p:cNvSpPr/>
              <p:nvPr/>
            </p:nvSpPr>
            <p:spPr>
              <a:xfrm>
                <a:off x="10929615" y="1373509"/>
                <a:ext cx="1266565" cy="648126"/>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en-US" altLang="zh-CN" i="1" smtClean="0">
                          <a:latin typeface="Cambria Math" panose="02040503050406030204" pitchFamily="18" charset="0"/>
                        </a:rPr>
                        <m:t>𝐷</m:t>
                      </m:r>
                      <m:f>
                        <m:fPr>
                          <m:ctrlPr>
                            <a:rPr lang="en-US" altLang="zh-CN" i="1">
                              <a:latin typeface="Cambria Math" panose="02040503050406030204" pitchFamily="18" charset="0"/>
                            </a:rPr>
                          </m:ctrlPr>
                        </m:fPr>
                        <m:num>
                          <m:sSup>
                            <m:sSupPr>
                              <m:ctrlPr>
                                <a:rPr lang="en-US" altLang="zh-CN" i="1">
                                  <a:latin typeface="Cambria Math" panose="02040503050406030204" pitchFamily="18" charset="0"/>
                                </a:rPr>
                              </m:ctrlPr>
                            </m:sSupPr>
                            <m:e>
                              <m:r>
                                <a:rPr lang="en-US" altLang="zh-CN" b="0" i="1" smtClean="0">
                                  <a:latin typeface="Cambria Math" panose="02040503050406030204" pitchFamily="18" charset="0"/>
                                </a:rPr>
                                <m:t>𝑑</m:t>
                              </m:r>
                            </m:e>
                            <m:sup>
                              <m:r>
                                <a:rPr lang="en-US" altLang="zh-CN" i="1">
                                  <a:latin typeface="Cambria Math" panose="02040503050406030204" pitchFamily="18" charset="0"/>
                                </a:rPr>
                                <m:t>2</m:t>
                              </m:r>
                            </m:sup>
                          </m:sSup>
                          <m:r>
                            <a:rPr lang="en-US" altLang="zh-CN" i="1">
                              <a:latin typeface="Cambria Math" panose="02040503050406030204" pitchFamily="18" charset="0"/>
                            </a:rPr>
                            <m:t>𝐶</m:t>
                          </m:r>
                        </m:num>
                        <m:den>
                          <m:r>
                            <a:rPr lang="en-US" altLang="zh-CN" b="0" i="1" smtClean="0">
                              <a:latin typeface="Cambria Math" panose="02040503050406030204" pitchFamily="18" charset="0"/>
                            </a:rPr>
                            <m:t>𝑑</m:t>
                          </m:r>
                          <m:sSup>
                            <m:sSupPr>
                              <m:ctrlPr>
                                <a:rPr lang="en-US" altLang="zh-CN" i="1">
                                  <a:latin typeface="Cambria Math" panose="02040503050406030204" pitchFamily="18" charset="0"/>
                                </a:rPr>
                              </m:ctrlPr>
                            </m:sSupPr>
                            <m:e>
                              <m:r>
                                <a:rPr lang="en-US" altLang="zh-CN" i="1">
                                  <a:latin typeface="Cambria Math" panose="02040503050406030204" pitchFamily="18" charset="0"/>
                                </a:rPr>
                                <m:t>𝑥</m:t>
                              </m:r>
                            </m:e>
                            <m:sup>
                              <m:r>
                                <a:rPr lang="en-US" altLang="zh-CN" i="1">
                                  <a:latin typeface="Cambria Math" panose="02040503050406030204" pitchFamily="18" charset="0"/>
                                </a:rPr>
                                <m:t>2</m:t>
                              </m:r>
                            </m:sup>
                          </m:sSup>
                        </m:den>
                      </m:f>
                      <m:r>
                        <a:rPr lang="en-US" altLang="zh-CN" b="0" i="1" smtClean="0">
                          <a:latin typeface="Cambria Math" panose="02040503050406030204" pitchFamily="18" charset="0"/>
                        </a:rPr>
                        <m:t>=0</m:t>
                      </m:r>
                    </m:oMath>
                  </m:oMathPara>
                </a14:m>
                <a:endParaRPr lang="en-US" dirty="0"/>
              </a:p>
            </p:txBody>
          </p:sp>
        </mc:Choice>
        <mc:Fallback xmlns="">
          <p:sp>
            <p:nvSpPr>
              <p:cNvPr id="33" name="矩形 32">
                <a:extLst>
                  <a:ext uri="{FF2B5EF4-FFF2-40B4-BE49-F238E27FC236}">
                    <a16:creationId xmlns:a16="http://schemas.microsoft.com/office/drawing/2014/main" id="{FA5AC2F5-04CF-4540-B3E7-723D40DE05EE}"/>
                  </a:ext>
                </a:extLst>
              </p:cNvPr>
              <p:cNvSpPr>
                <a:spLocks noRot="1" noChangeAspect="1" noMove="1" noResize="1" noEditPoints="1" noAdjustHandles="1" noChangeArrowheads="1" noChangeShapeType="1" noTextEdit="1"/>
              </p:cNvSpPr>
              <p:nvPr/>
            </p:nvSpPr>
            <p:spPr>
              <a:xfrm>
                <a:off x="10929615" y="1373509"/>
                <a:ext cx="1266565" cy="648126"/>
              </a:xfrm>
              <a:prstGeom prst="rect">
                <a:avLst/>
              </a:prstGeom>
              <a:blipFill>
                <a:blip r:embed="rId6"/>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1" name="矩形 40">
                <a:extLst>
                  <a:ext uri="{FF2B5EF4-FFF2-40B4-BE49-F238E27FC236}">
                    <a16:creationId xmlns:a16="http://schemas.microsoft.com/office/drawing/2014/main" id="{8E814BC3-B84D-4700-8ED2-FA6EA0BB7142}"/>
                  </a:ext>
                </a:extLst>
              </p:cNvPr>
              <p:cNvSpPr/>
              <p:nvPr/>
            </p:nvSpPr>
            <p:spPr>
              <a:xfrm>
                <a:off x="10194191" y="2682727"/>
                <a:ext cx="2030620" cy="648126"/>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en-US" altLang="zh-CN" i="1" smtClean="0">
                          <a:latin typeface="Cambria Math" panose="02040503050406030204" pitchFamily="18" charset="0"/>
                        </a:rPr>
                        <m:t>𝐷</m:t>
                      </m:r>
                      <m:f>
                        <m:fPr>
                          <m:ctrlPr>
                            <a:rPr lang="en-US" altLang="zh-CN" i="1">
                              <a:latin typeface="Cambria Math" panose="02040503050406030204" pitchFamily="18" charset="0"/>
                            </a:rPr>
                          </m:ctrlPr>
                        </m:fPr>
                        <m:num>
                          <m:sSup>
                            <m:sSupPr>
                              <m:ctrlPr>
                                <a:rPr lang="en-US" altLang="zh-CN" i="1">
                                  <a:latin typeface="Cambria Math" panose="02040503050406030204" pitchFamily="18" charset="0"/>
                                </a:rPr>
                              </m:ctrlPr>
                            </m:sSupPr>
                            <m:e>
                              <m:r>
                                <a:rPr lang="en-US" altLang="zh-CN" b="0" i="1" smtClean="0">
                                  <a:latin typeface="Cambria Math" panose="02040503050406030204" pitchFamily="18" charset="0"/>
                                </a:rPr>
                                <m:t>𝑑</m:t>
                              </m:r>
                            </m:e>
                            <m:sup>
                              <m:r>
                                <a:rPr lang="en-US" altLang="zh-CN" i="1">
                                  <a:latin typeface="Cambria Math" panose="02040503050406030204" pitchFamily="18" charset="0"/>
                                </a:rPr>
                                <m:t>2</m:t>
                              </m:r>
                            </m:sup>
                          </m:sSup>
                          <m:r>
                            <a:rPr lang="en-US" altLang="zh-CN" i="1">
                              <a:latin typeface="Cambria Math" panose="02040503050406030204" pitchFamily="18" charset="0"/>
                            </a:rPr>
                            <m:t>𝐶</m:t>
                          </m:r>
                        </m:num>
                        <m:den>
                          <m:r>
                            <a:rPr lang="en-US" altLang="zh-CN" i="1">
                              <a:latin typeface="Cambria Math" panose="02040503050406030204" pitchFamily="18" charset="0"/>
                            </a:rPr>
                            <m:t>𝑑</m:t>
                          </m:r>
                          <m:sSup>
                            <m:sSupPr>
                              <m:ctrlPr>
                                <a:rPr lang="en-US" altLang="zh-CN" i="1">
                                  <a:latin typeface="Cambria Math" panose="02040503050406030204" pitchFamily="18" charset="0"/>
                                </a:rPr>
                              </m:ctrlPr>
                            </m:sSupPr>
                            <m:e>
                              <m:r>
                                <a:rPr lang="en-US" altLang="zh-CN" i="1">
                                  <a:latin typeface="Cambria Math" panose="02040503050406030204" pitchFamily="18" charset="0"/>
                                </a:rPr>
                                <m:t>𝑥</m:t>
                              </m:r>
                            </m:e>
                            <m:sup>
                              <m:r>
                                <a:rPr lang="en-US" altLang="zh-CN" i="1">
                                  <a:latin typeface="Cambria Math" panose="02040503050406030204" pitchFamily="18" charset="0"/>
                                </a:rPr>
                                <m:t>2</m:t>
                              </m:r>
                            </m:sup>
                          </m:sSup>
                        </m:den>
                      </m:f>
                      <m:r>
                        <a:rPr lang="en-US" altLang="zh-CN" b="0" i="1" smtClean="0">
                          <a:latin typeface="Cambria Math" panose="02040503050406030204" pitchFamily="18" charset="0"/>
                        </a:rPr>
                        <m:t>−</m:t>
                      </m:r>
                      <m:r>
                        <a:rPr lang="en-US" altLang="zh-CN" b="0" i="1" smtClean="0">
                          <a:latin typeface="Cambria Math" panose="02040503050406030204" pitchFamily="18" charset="0"/>
                        </a:rPr>
                        <m:t>𝑢</m:t>
                      </m:r>
                      <m:f>
                        <m:fPr>
                          <m:ctrlPr>
                            <a:rPr lang="en-US" altLang="zh-CN" i="1">
                              <a:latin typeface="Cambria Math" panose="02040503050406030204" pitchFamily="18" charset="0"/>
                            </a:rPr>
                          </m:ctrlPr>
                        </m:fPr>
                        <m:num>
                          <m:r>
                            <a:rPr lang="en-US" altLang="zh-CN" b="0" i="1" smtClean="0">
                              <a:latin typeface="Cambria Math" panose="02040503050406030204" pitchFamily="18" charset="0"/>
                            </a:rPr>
                            <m:t>𝑑</m:t>
                          </m:r>
                          <m:r>
                            <a:rPr lang="en-US" altLang="zh-CN" i="1">
                              <a:latin typeface="Cambria Math" panose="02040503050406030204" pitchFamily="18" charset="0"/>
                            </a:rPr>
                            <m:t>𝐶</m:t>
                          </m:r>
                        </m:num>
                        <m:den>
                          <m:r>
                            <a:rPr lang="en-US" altLang="zh-CN" i="1">
                              <a:latin typeface="Cambria Math" panose="02040503050406030204" pitchFamily="18" charset="0"/>
                            </a:rPr>
                            <m:t>𝑑</m:t>
                          </m:r>
                          <m:r>
                            <a:rPr lang="en-US" altLang="zh-CN" b="0" i="1" smtClean="0">
                              <a:latin typeface="Cambria Math" panose="02040503050406030204" pitchFamily="18" charset="0"/>
                            </a:rPr>
                            <m:t>𝑥</m:t>
                          </m:r>
                        </m:den>
                      </m:f>
                      <m:r>
                        <a:rPr lang="en-US" altLang="zh-CN" b="0" i="1" smtClean="0">
                          <a:latin typeface="Cambria Math" panose="02040503050406030204" pitchFamily="18" charset="0"/>
                        </a:rPr>
                        <m:t>=0</m:t>
                      </m:r>
                    </m:oMath>
                  </m:oMathPara>
                </a14:m>
                <a:endParaRPr lang="en-US" dirty="0"/>
              </a:p>
            </p:txBody>
          </p:sp>
        </mc:Choice>
        <mc:Fallback xmlns="">
          <p:sp>
            <p:nvSpPr>
              <p:cNvPr id="41" name="矩形 40">
                <a:extLst>
                  <a:ext uri="{FF2B5EF4-FFF2-40B4-BE49-F238E27FC236}">
                    <a16:creationId xmlns:a16="http://schemas.microsoft.com/office/drawing/2014/main" id="{8E814BC3-B84D-4700-8ED2-FA6EA0BB7142}"/>
                  </a:ext>
                </a:extLst>
              </p:cNvPr>
              <p:cNvSpPr>
                <a:spLocks noRot="1" noChangeAspect="1" noMove="1" noResize="1" noEditPoints="1" noAdjustHandles="1" noChangeArrowheads="1" noChangeShapeType="1" noTextEdit="1"/>
              </p:cNvSpPr>
              <p:nvPr/>
            </p:nvSpPr>
            <p:spPr>
              <a:xfrm>
                <a:off x="10194191" y="2682727"/>
                <a:ext cx="2030620" cy="648126"/>
              </a:xfrm>
              <a:prstGeom prst="rect">
                <a:avLst/>
              </a:prstGeom>
              <a:blipFill>
                <a:blip r:embed="rId7"/>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4" name="矩形 43">
                <a:extLst>
                  <a:ext uri="{FF2B5EF4-FFF2-40B4-BE49-F238E27FC236}">
                    <a16:creationId xmlns:a16="http://schemas.microsoft.com/office/drawing/2014/main" id="{514ACF42-DE1C-4F99-A995-7FDDE1643EA4}"/>
                  </a:ext>
                </a:extLst>
              </p:cNvPr>
              <p:cNvSpPr/>
              <p:nvPr/>
            </p:nvSpPr>
            <p:spPr>
              <a:xfrm>
                <a:off x="9724025" y="3315516"/>
                <a:ext cx="2552815" cy="648126"/>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en-US" altLang="zh-CN" i="1" smtClean="0">
                          <a:latin typeface="Cambria Math" panose="02040503050406030204" pitchFamily="18" charset="0"/>
                        </a:rPr>
                        <m:t>𝐷</m:t>
                      </m:r>
                      <m:f>
                        <m:fPr>
                          <m:ctrlPr>
                            <a:rPr lang="en-US" altLang="zh-CN" i="1">
                              <a:latin typeface="Cambria Math" panose="02040503050406030204" pitchFamily="18" charset="0"/>
                            </a:rPr>
                          </m:ctrlPr>
                        </m:fPr>
                        <m:num>
                          <m:sSup>
                            <m:sSupPr>
                              <m:ctrlPr>
                                <a:rPr lang="en-US" altLang="zh-CN" i="1">
                                  <a:latin typeface="Cambria Math" panose="02040503050406030204" pitchFamily="18" charset="0"/>
                                </a:rPr>
                              </m:ctrlPr>
                            </m:sSupPr>
                            <m:e>
                              <m:r>
                                <a:rPr lang="en-US" altLang="zh-CN" i="1">
                                  <a:latin typeface="Cambria Math" panose="02040503050406030204" pitchFamily="18" charset="0"/>
                                </a:rPr>
                                <m:t>𝑑</m:t>
                              </m:r>
                            </m:e>
                            <m:sup>
                              <m:r>
                                <a:rPr lang="en-US" altLang="zh-CN" i="1">
                                  <a:latin typeface="Cambria Math" panose="02040503050406030204" pitchFamily="18" charset="0"/>
                                </a:rPr>
                                <m:t>2</m:t>
                              </m:r>
                            </m:sup>
                          </m:sSup>
                          <m:r>
                            <a:rPr lang="en-US" altLang="zh-CN" i="1">
                              <a:latin typeface="Cambria Math" panose="02040503050406030204" pitchFamily="18" charset="0"/>
                            </a:rPr>
                            <m:t>𝐶</m:t>
                          </m:r>
                        </m:num>
                        <m:den>
                          <m:r>
                            <a:rPr lang="en-US" altLang="zh-CN" i="1">
                              <a:latin typeface="Cambria Math" panose="02040503050406030204" pitchFamily="18" charset="0"/>
                            </a:rPr>
                            <m:t>𝑑</m:t>
                          </m:r>
                          <m:sSup>
                            <m:sSupPr>
                              <m:ctrlPr>
                                <a:rPr lang="en-US" altLang="zh-CN" i="1">
                                  <a:latin typeface="Cambria Math" panose="02040503050406030204" pitchFamily="18" charset="0"/>
                                </a:rPr>
                              </m:ctrlPr>
                            </m:sSupPr>
                            <m:e>
                              <m:r>
                                <a:rPr lang="en-US" altLang="zh-CN" i="1">
                                  <a:latin typeface="Cambria Math" panose="02040503050406030204" pitchFamily="18" charset="0"/>
                                </a:rPr>
                                <m:t>𝑥</m:t>
                              </m:r>
                            </m:e>
                            <m:sup>
                              <m:r>
                                <a:rPr lang="en-US" altLang="zh-CN" i="1">
                                  <a:latin typeface="Cambria Math" panose="02040503050406030204" pitchFamily="18" charset="0"/>
                                </a:rPr>
                                <m:t>2</m:t>
                              </m:r>
                            </m:sup>
                          </m:sSup>
                        </m:den>
                      </m:f>
                      <m:r>
                        <a:rPr lang="en-US" altLang="zh-CN" i="1">
                          <a:latin typeface="Cambria Math" panose="02040503050406030204" pitchFamily="18" charset="0"/>
                        </a:rPr>
                        <m:t>−</m:t>
                      </m:r>
                      <m:r>
                        <a:rPr lang="en-US" altLang="zh-CN" i="1">
                          <a:latin typeface="Cambria Math" panose="02040503050406030204" pitchFamily="18" charset="0"/>
                        </a:rPr>
                        <m:t>𝑢</m:t>
                      </m:r>
                      <m:f>
                        <m:fPr>
                          <m:ctrlPr>
                            <a:rPr lang="en-US" altLang="zh-CN" i="1">
                              <a:latin typeface="Cambria Math" panose="02040503050406030204" pitchFamily="18" charset="0"/>
                            </a:rPr>
                          </m:ctrlPr>
                        </m:fPr>
                        <m:num>
                          <m:r>
                            <a:rPr lang="en-US" altLang="zh-CN" i="1">
                              <a:latin typeface="Cambria Math" panose="02040503050406030204" pitchFamily="18" charset="0"/>
                            </a:rPr>
                            <m:t>𝑑𝐶</m:t>
                          </m:r>
                        </m:num>
                        <m:den>
                          <m:r>
                            <a:rPr lang="en-US" altLang="zh-CN" i="1">
                              <a:latin typeface="Cambria Math" panose="02040503050406030204" pitchFamily="18" charset="0"/>
                            </a:rPr>
                            <m:t>𝑑𝑥</m:t>
                          </m:r>
                        </m:den>
                      </m:f>
                      <m:r>
                        <a:rPr lang="en-US" altLang="zh-CN" i="1">
                          <a:latin typeface="Cambria Math" panose="02040503050406030204" pitchFamily="18" charset="0"/>
                        </a:rPr>
                        <m:t>−</m:t>
                      </m:r>
                      <m:r>
                        <a:rPr lang="en-US" altLang="zh-CN" i="1">
                          <a:latin typeface="Cambria Math" panose="02040503050406030204" pitchFamily="18" charset="0"/>
                        </a:rPr>
                        <m:t>𝑘𝐶</m:t>
                      </m:r>
                      <m:r>
                        <a:rPr lang="en-US" altLang="zh-CN" b="0" i="1" smtClean="0">
                          <a:latin typeface="Cambria Math" panose="02040503050406030204" pitchFamily="18" charset="0"/>
                        </a:rPr>
                        <m:t>=0</m:t>
                      </m:r>
                    </m:oMath>
                  </m:oMathPara>
                </a14:m>
                <a:endParaRPr lang="en-US" dirty="0"/>
              </a:p>
            </p:txBody>
          </p:sp>
        </mc:Choice>
        <mc:Fallback xmlns="">
          <p:sp>
            <p:nvSpPr>
              <p:cNvPr id="44" name="矩形 43">
                <a:extLst>
                  <a:ext uri="{FF2B5EF4-FFF2-40B4-BE49-F238E27FC236}">
                    <a16:creationId xmlns:a16="http://schemas.microsoft.com/office/drawing/2014/main" id="{514ACF42-DE1C-4F99-A995-7FDDE1643EA4}"/>
                  </a:ext>
                </a:extLst>
              </p:cNvPr>
              <p:cNvSpPr>
                <a:spLocks noRot="1" noChangeAspect="1" noMove="1" noResize="1" noEditPoints="1" noAdjustHandles="1" noChangeArrowheads="1" noChangeShapeType="1" noTextEdit="1"/>
              </p:cNvSpPr>
              <p:nvPr/>
            </p:nvSpPr>
            <p:spPr>
              <a:xfrm>
                <a:off x="9724025" y="3315516"/>
                <a:ext cx="2552815" cy="648126"/>
              </a:xfrm>
              <a:prstGeom prst="rect">
                <a:avLst/>
              </a:prstGeom>
              <a:blipFill>
                <a:blip r:embed="rId8"/>
                <a:stretch>
                  <a:fillRect/>
                </a:stretch>
              </a:blipFill>
            </p:spPr>
            <p:txBody>
              <a:bodyPr/>
              <a:lstStyle/>
              <a:p>
                <a:r>
                  <a:rPr lang="en-US">
                    <a:noFill/>
                  </a:rPr>
                  <a:t> </a:t>
                </a:r>
              </a:p>
            </p:txBody>
          </p:sp>
        </mc:Fallback>
      </mc:AlternateContent>
      <p:sp>
        <p:nvSpPr>
          <p:cNvPr id="45" name="文本框 44">
            <a:extLst>
              <a:ext uri="{FF2B5EF4-FFF2-40B4-BE49-F238E27FC236}">
                <a16:creationId xmlns:a16="http://schemas.microsoft.com/office/drawing/2014/main" id="{C4DBCD51-F02E-4E00-A71F-024593C74FA5}"/>
              </a:ext>
            </a:extLst>
          </p:cNvPr>
          <p:cNvSpPr txBox="1"/>
          <p:nvPr/>
        </p:nvSpPr>
        <p:spPr>
          <a:xfrm>
            <a:off x="8944573" y="1039307"/>
            <a:ext cx="3346187" cy="461665"/>
          </a:xfrm>
          <a:prstGeom prst="rect">
            <a:avLst/>
          </a:prstGeom>
          <a:noFill/>
        </p:spPr>
        <p:txBody>
          <a:bodyPr wrap="square" rtlCol="0">
            <a:spAutoFit/>
          </a:bodyPr>
          <a:lstStyle/>
          <a:p>
            <a:pPr algn="ctr"/>
            <a:r>
              <a:rPr lang="en-US" altLang="zh-CN" sz="2400" b="1" dirty="0">
                <a:latin typeface="Times New Roman" panose="02020603050405020304" pitchFamily="18" charset="0"/>
                <a:cs typeface="Times New Roman" panose="02020603050405020304" pitchFamily="18" charset="0"/>
              </a:rPr>
              <a:t>1D Governing equation</a:t>
            </a:r>
            <a:endParaRPr lang="en-US" sz="2400" b="1" dirty="0">
              <a:latin typeface="Times New Roman" panose="02020603050405020304" pitchFamily="18" charset="0"/>
              <a:cs typeface="Times New Roman" panose="02020603050405020304" pitchFamily="18" charset="0"/>
            </a:endParaRPr>
          </a:p>
        </p:txBody>
      </p:sp>
      <p:sp>
        <p:nvSpPr>
          <p:cNvPr id="32" name="Slide Number Placeholder 2">
            <a:extLst>
              <a:ext uri="{FF2B5EF4-FFF2-40B4-BE49-F238E27FC236}">
                <a16:creationId xmlns:a16="http://schemas.microsoft.com/office/drawing/2014/main" id="{9F456F79-8EFD-49B9-9E6D-14A06758D736}"/>
              </a:ext>
            </a:extLst>
          </p:cNvPr>
          <p:cNvSpPr txBox="1">
            <a:spLocks/>
          </p:cNvSpPr>
          <p:nvPr/>
        </p:nvSpPr>
        <p:spPr>
          <a:xfrm>
            <a:off x="9533640" y="6537994"/>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B1722B8-B2EF-4BEE-9460-8E9234F3DE19}" type="slidenum">
              <a:rPr lang="en-US" sz="1800" smtClean="0">
                <a:solidFill>
                  <a:schemeClr val="tx1"/>
                </a:solidFill>
                <a:effectLst>
                  <a:outerShdw blurRad="38100" dist="38100" dir="2700000" algn="tl">
                    <a:srgbClr val="000000">
                      <a:alpha val="43137"/>
                    </a:srgbClr>
                  </a:outerShdw>
                </a:effectLst>
              </a:rPr>
              <a:pPr/>
              <a:t>7</a:t>
            </a:fld>
            <a:r>
              <a:rPr lang="en-US" sz="1800" dirty="0">
                <a:solidFill>
                  <a:schemeClr val="tx1"/>
                </a:solidFill>
                <a:effectLst>
                  <a:outerShdw blurRad="38100" dist="38100" dir="2700000" algn="tl">
                    <a:srgbClr val="000000">
                      <a:alpha val="43137"/>
                    </a:srgbClr>
                  </a:outerShdw>
                </a:effectLst>
              </a:rPr>
              <a:t>/14</a:t>
            </a:r>
          </a:p>
        </p:txBody>
      </p:sp>
      <p:pic>
        <p:nvPicPr>
          <p:cNvPr id="34" name="Picture 2" descr="Accueil - Géosciences Rennes">
            <a:extLst>
              <a:ext uri="{FF2B5EF4-FFF2-40B4-BE49-F238E27FC236}">
                <a16:creationId xmlns:a16="http://schemas.microsoft.com/office/drawing/2014/main" id="{18B56E10-084E-4159-A75B-37F5E6CD595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0901720" y="75019"/>
            <a:ext cx="1203096" cy="405105"/>
          </a:xfrm>
          <a:prstGeom prst="rect">
            <a:avLst/>
          </a:prstGeom>
          <a:noFill/>
          <a:extLst>
            <a:ext uri="{909E8E84-426E-40DD-AFC4-6F175D3DCCD1}">
              <a14:hiddenFill xmlns:a14="http://schemas.microsoft.com/office/drawing/2010/main">
                <a:solidFill>
                  <a:srgbClr val="FFFFFF"/>
                </a:solidFill>
              </a14:hiddenFill>
            </a:ext>
          </a:extLst>
        </p:spPr>
      </p:pic>
      <p:sp>
        <p:nvSpPr>
          <p:cNvPr id="35" name="TextBox 21">
            <a:extLst>
              <a:ext uri="{FF2B5EF4-FFF2-40B4-BE49-F238E27FC236}">
                <a16:creationId xmlns:a16="http://schemas.microsoft.com/office/drawing/2014/main" id="{BA20EEBE-FD8E-4BF8-8C75-EF3F0C1C579B}"/>
              </a:ext>
            </a:extLst>
          </p:cNvPr>
          <p:cNvSpPr txBox="1"/>
          <p:nvPr/>
        </p:nvSpPr>
        <p:spPr>
          <a:xfrm>
            <a:off x="10297529" y="481586"/>
            <a:ext cx="1894471" cy="461665"/>
          </a:xfrm>
          <a:prstGeom prst="rect">
            <a:avLst/>
          </a:prstGeom>
          <a:noFill/>
        </p:spPr>
        <p:txBody>
          <a:bodyPr wrap="square" rtlCol="0">
            <a:spAutoFit/>
          </a:bodyPr>
          <a:lstStyle/>
          <a:p>
            <a:pPr algn="r"/>
            <a:r>
              <a:rPr lang="en-US" sz="1200" dirty="0">
                <a:latin typeface="Times New Roman" panose="02020603050405020304" pitchFamily="18" charset="0"/>
                <a:cs typeface="Times New Roman" panose="02020603050405020304" pitchFamily="18" charset="0"/>
              </a:rPr>
              <a:t>Shuo Yang</a:t>
            </a:r>
          </a:p>
          <a:p>
            <a:pPr algn="r"/>
            <a:r>
              <a:rPr lang="en-US" sz="1200" u="sng" dirty="0">
                <a:latin typeface="Times New Roman" panose="02020603050405020304" pitchFamily="18" charset="0"/>
                <a:cs typeface="Times New Roman" panose="02020603050405020304" pitchFamily="18" charset="0"/>
              </a:rPr>
              <a:t>yangshawn65@gmail.com</a:t>
            </a:r>
            <a:endParaRPr lang="en-SE" sz="1200" dirty="0">
              <a:latin typeface="Times New Roman" panose="02020603050405020304" pitchFamily="18" charset="0"/>
              <a:cs typeface="Times New Roman" panose="02020603050405020304" pitchFamily="18" charset="0"/>
            </a:endParaRPr>
          </a:p>
        </p:txBody>
      </p:sp>
      <mc:AlternateContent xmlns:mc="http://schemas.openxmlformats.org/markup-compatibility/2006" xmlns:a14="http://schemas.microsoft.com/office/drawing/2010/main">
        <mc:Choice Requires="a14">
          <p:sp>
            <p:nvSpPr>
              <p:cNvPr id="4" name="文本框 3">
                <a:extLst>
                  <a:ext uri="{FF2B5EF4-FFF2-40B4-BE49-F238E27FC236}">
                    <a16:creationId xmlns:a16="http://schemas.microsoft.com/office/drawing/2014/main" id="{2563495E-3FB2-4E3E-A2F6-2A4A13DD79BC}"/>
                  </a:ext>
                </a:extLst>
              </p:cNvPr>
              <p:cNvSpPr txBox="1"/>
              <p:nvPr/>
            </p:nvSpPr>
            <p:spPr>
              <a:xfrm>
                <a:off x="6654878" y="4321493"/>
                <a:ext cx="2070538" cy="369332"/>
              </a:xfrm>
              <a:prstGeom prst="rect">
                <a:avLst/>
              </a:prstGeom>
              <a:noFill/>
            </p:spPr>
            <p:txBody>
              <a:bodyPr wrap="square" rtlCol="0">
                <a:spAutoFit/>
              </a:bodyPr>
              <a:lstStyle/>
              <a:p>
                <a14:m>
                  <m:oMath xmlns:m="http://schemas.openxmlformats.org/officeDocument/2006/math">
                    <m:r>
                      <a:rPr lang="el-GR" i="1" smtClean="0">
                        <a:solidFill>
                          <a:srgbClr val="FF0000"/>
                        </a:solidFill>
                        <a:latin typeface="Cambria Math" panose="02040503050406030204" pitchFamily="18" charset="0"/>
                      </a:rPr>
                      <m:t>ℓ</m:t>
                    </m:r>
                  </m:oMath>
                </a14:m>
                <a:r>
                  <a:rPr lang="en-US" altLang="zh-CN" dirty="0">
                    <a:solidFill>
                      <a:srgbClr val="FF0000"/>
                    </a:solidFill>
                  </a:rPr>
                  <a:t>:Diffusion length</a:t>
                </a:r>
                <a:endParaRPr lang="en-US" dirty="0">
                  <a:solidFill>
                    <a:srgbClr val="FF0000"/>
                  </a:solidFill>
                </a:endParaRPr>
              </a:p>
            </p:txBody>
          </p:sp>
        </mc:Choice>
        <mc:Fallback xmlns="">
          <p:sp>
            <p:nvSpPr>
              <p:cNvPr id="4" name="文本框 3">
                <a:extLst>
                  <a:ext uri="{FF2B5EF4-FFF2-40B4-BE49-F238E27FC236}">
                    <a16:creationId xmlns:a16="http://schemas.microsoft.com/office/drawing/2014/main" id="{2563495E-3FB2-4E3E-A2F6-2A4A13DD79BC}"/>
                  </a:ext>
                </a:extLst>
              </p:cNvPr>
              <p:cNvSpPr txBox="1">
                <a:spLocks noRot="1" noChangeAspect="1" noMove="1" noResize="1" noEditPoints="1" noAdjustHandles="1" noChangeArrowheads="1" noChangeShapeType="1" noTextEdit="1"/>
              </p:cNvSpPr>
              <p:nvPr/>
            </p:nvSpPr>
            <p:spPr>
              <a:xfrm>
                <a:off x="6654878" y="4321493"/>
                <a:ext cx="2070538" cy="369332"/>
              </a:xfrm>
              <a:prstGeom prst="rect">
                <a:avLst/>
              </a:prstGeom>
              <a:blipFill>
                <a:blip r:embed="rId10"/>
                <a:stretch>
                  <a:fillRect t="-10000" b="-26667"/>
                </a:stretch>
              </a:blipFill>
            </p:spPr>
            <p:txBody>
              <a:bodyPr/>
              <a:lstStyle/>
              <a:p>
                <a:r>
                  <a:rPr lang="en-US">
                    <a:noFill/>
                  </a:rPr>
                  <a:t> </a:t>
                </a:r>
              </a:p>
            </p:txBody>
          </p:sp>
        </mc:Fallback>
      </mc:AlternateContent>
    </p:spTree>
    <p:extLst>
      <p:ext uri="{BB962C8B-B14F-4D97-AF65-F5344CB8AC3E}">
        <p14:creationId xmlns:p14="http://schemas.microsoft.com/office/powerpoint/2010/main" val="10431495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161">
            <a:extLst>
              <a:ext uri="{FF2B5EF4-FFF2-40B4-BE49-F238E27FC236}">
                <a16:creationId xmlns:a16="http://schemas.microsoft.com/office/drawing/2014/main" id="{3FBCFEC8-8204-4194-9EE3-052DDE67640E}"/>
              </a:ext>
            </a:extLst>
          </p:cNvPr>
          <p:cNvGrpSpPr>
            <a:grpSpLocks noChangeAspect="1"/>
          </p:cNvGrpSpPr>
          <p:nvPr/>
        </p:nvGrpSpPr>
        <p:grpSpPr>
          <a:xfrm>
            <a:off x="117704" y="3033948"/>
            <a:ext cx="9930522" cy="3606768"/>
            <a:chOff x="781480" y="2673350"/>
            <a:chExt cx="11014585" cy="4000500"/>
          </a:xfrm>
        </p:grpSpPr>
        <p:pic>
          <p:nvPicPr>
            <p:cNvPr id="7" name="Picture 56">
              <a:extLst>
                <a:ext uri="{FF2B5EF4-FFF2-40B4-BE49-F238E27FC236}">
                  <a16:creationId xmlns:a16="http://schemas.microsoft.com/office/drawing/2014/main" id="{35051D4F-F182-434C-976A-5E33AAF0C445}"/>
                </a:ext>
              </a:extLst>
            </p:cNvPr>
            <p:cNvPicPr>
              <a:picLocks noChangeAspect="1"/>
            </p:cNvPicPr>
            <p:nvPr/>
          </p:nvPicPr>
          <p:blipFill>
            <a:blip r:embed="rId3"/>
            <a:stretch>
              <a:fillRect/>
            </a:stretch>
          </p:blipFill>
          <p:spPr>
            <a:xfrm>
              <a:off x="6462065" y="2673350"/>
              <a:ext cx="5334000" cy="4000500"/>
            </a:xfrm>
            <a:prstGeom prst="rect">
              <a:avLst/>
            </a:prstGeom>
          </p:spPr>
        </p:pic>
        <p:pic>
          <p:nvPicPr>
            <p:cNvPr id="8" name="Picture 55">
              <a:extLst>
                <a:ext uri="{FF2B5EF4-FFF2-40B4-BE49-F238E27FC236}">
                  <a16:creationId xmlns:a16="http://schemas.microsoft.com/office/drawing/2014/main" id="{E89998C9-7B3A-43B7-B8C5-C85DBCB90DDE}"/>
                </a:ext>
              </a:extLst>
            </p:cNvPr>
            <p:cNvPicPr>
              <a:picLocks noChangeAspect="1"/>
            </p:cNvPicPr>
            <p:nvPr/>
          </p:nvPicPr>
          <p:blipFill rotWithShape="1">
            <a:blip r:embed="rId4"/>
            <a:srcRect l="31667" t="47502" r="16800" b="28044"/>
            <a:stretch/>
          </p:blipFill>
          <p:spPr>
            <a:xfrm>
              <a:off x="7261640" y="3087914"/>
              <a:ext cx="2533651" cy="901700"/>
            </a:xfrm>
            <a:prstGeom prst="rect">
              <a:avLst/>
            </a:prstGeom>
          </p:spPr>
        </p:pic>
        <p:pic>
          <p:nvPicPr>
            <p:cNvPr id="9" name="Picture 57">
              <a:extLst>
                <a:ext uri="{FF2B5EF4-FFF2-40B4-BE49-F238E27FC236}">
                  <a16:creationId xmlns:a16="http://schemas.microsoft.com/office/drawing/2014/main" id="{4C25469D-316B-441C-9A6A-F4BE1A3D0560}"/>
                </a:ext>
              </a:extLst>
            </p:cNvPr>
            <p:cNvPicPr>
              <a:picLocks noChangeAspect="1"/>
            </p:cNvPicPr>
            <p:nvPr/>
          </p:nvPicPr>
          <p:blipFill>
            <a:blip r:embed="rId5"/>
            <a:stretch>
              <a:fillRect/>
            </a:stretch>
          </p:blipFill>
          <p:spPr>
            <a:xfrm>
              <a:off x="1118271" y="2673350"/>
              <a:ext cx="5334000" cy="4000500"/>
            </a:xfrm>
            <a:prstGeom prst="rect">
              <a:avLst/>
            </a:prstGeom>
          </p:spPr>
        </p:pic>
        <p:sp>
          <p:nvSpPr>
            <p:cNvPr id="10" name="Rectangle 58">
              <a:extLst>
                <a:ext uri="{FF2B5EF4-FFF2-40B4-BE49-F238E27FC236}">
                  <a16:creationId xmlns:a16="http://schemas.microsoft.com/office/drawing/2014/main" id="{EF8E040D-6197-4AB8-9964-C7D352FF6DEE}"/>
                </a:ext>
              </a:extLst>
            </p:cNvPr>
            <p:cNvSpPr/>
            <p:nvPr/>
          </p:nvSpPr>
          <p:spPr>
            <a:xfrm>
              <a:off x="781480" y="2690936"/>
              <a:ext cx="673582" cy="523220"/>
            </a:xfrm>
            <a:prstGeom prst="rect">
              <a:avLst/>
            </a:prstGeom>
          </p:spPr>
          <p:txBody>
            <a:bodyPr wrap="none">
              <a:spAutoFit/>
            </a:bodyPr>
            <a:lstStyle/>
            <a:p>
              <a:r>
                <a:rPr lang="en-US" sz="2800" dirty="0">
                  <a:latin typeface="Times New Roman" panose="02020603050405020304" pitchFamily="18" charset="0"/>
                  <a:cs typeface="Times New Roman" panose="02020603050405020304" pitchFamily="18" charset="0"/>
                </a:rPr>
                <a:t>(a) </a:t>
              </a:r>
              <a:endParaRPr lang="en-US" sz="2800" dirty="0"/>
            </a:p>
          </p:txBody>
        </p:sp>
        <p:sp>
          <p:nvSpPr>
            <p:cNvPr id="11" name="Rectangle 59">
              <a:extLst>
                <a:ext uri="{FF2B5EF4-FFF2-40B4-BE49-F238E27FC236}">
                  <a16:creationId xmlns:a16="http://schemas.microsoft.com/office/drawing/2014/main" id="{0E06B692-BF18-4EB3-B1A1-A56E5ED765A9}"/>
                </a:ext>
              </a:extLst>
            </p:cNvPr>
            <p:cNvSpPr/>
            <p:nvPr/>
          </p:nvSpPr>
          <p:spPr>
            <a:xfrm>
              <a:off x="6115480" y="2690936"/>
              <a:ext cx="694421" cy="523220"/>
            </a:xfrm>
            <a:prstGeom prst="rect">
              <a:avLst/>
            </a:prstGeom>
          </p:spPr>
          <p:txBody>
            <a:bodyPr wrap="none">
              <a:spAutoFit/>
            </a:bodyPr>
            <a:lstStyle/>
            <a:p>
              <a:r>
                <a:rPr lang="en-US" sz="2800" dirty="0">
                  <a:latin typeface="Times New Roman" panose="02020603050405020304" pitchFamily="18" charset="0"/>
                  <a:cs typeface="Times New Roman" panose="02020603050405020304" pitchFamily="18" charset="0"/>
                </a:rPr>
                <a:t>(</a:t>
              </a:r>
              <a:r>
                <a:rPr lang="en-US" altLang="zh-CN" sz="2800" dirty="0">
                  <a:latin typeface="Times New Roman" panose="02020603050405020304" pitchFamily="18" charset="0"/>
                  <a:cs typeface="Times New Roman" panose="02020603050405020304" pitchFamily="18" charset="0"/>
                </a:rPr>
                <a:t>b</a:t>
              </a:r>
              <a:r>
                <a:rPr lang="en-US" sz="2800" dirty="0">
                  <a:latin typeface="Times New Roman" panose="02020603050405020304" pitchFamily="18" charset="0"/>
                  <a:cs typeface="Times New Roman" panose="02020603050405020304" pitchFamily="18" charset="0"/>
                </a:rPr>
                <a:t>) </a:t>
              </a:r>
              <a:endParaRPr lang="en-US" sz="2800" dirty="0"/>
            </a:p>
          </p:txBody>
        </p:sp>
        <p:sp>
          <p:nvSpPr>
            <p:cNvPr id="12" name="TextBox 64">
              <a:extLst>
                <a:ext uri="{FF2B5EF4-FFF2-40B4-BE49-F238E27FC236}">
                  <a16:creationId xmlns:a16="http://schemas.microsoft.com/office/drawing/2014/main" id="{29A8931F-8633-4ECD-9BAB-36B28CCEB9BB}"/>
                </a:ext>
              </a:extLst>
            </p:cNvPr>
            <p:cNvSpPr txBox="1"/>
            <p:nvPr/>
          </p:nvSpPr>
          <p:spPr>
            <a:xfrm>
              <a:off x="4313139" y="3728757"/>
              <a:ext cx="1749138" cy="652621"/>
            </a:xfrm>
            <a:prstGeom prst="rect">
              <a:avLst/>
            </a:prstGeom>
            <a:noFill/>
          </p:spPr>
          <p:txBody>
            <a:bodyPr wrap="square" rtlCol="0">
              <a:spAutoFit/>
            </a:bodyPr>
            <a:lstStyle/>
            <a:p>
              <a:r>
                <a:rPr lang="en-US" altLang="zh-CN" dirty="0">
                  <a:latin typeface="Times New Roman" panose="02020603050405020304" pitchFamily="18" charset="0"/>
                  <a:cs typeface="Times New Roman" panose="02020603050405020304" pitchFamily="18" charset="0"/>
                </a:rPr>
                <a:t>Theo. Curve with reaction</a:t>
              </a:r>
              <a:endParaRPr lang="en-US" dirty="0">
                <a:latin typeface="Times New Roman" panose="02020603050405020304" pitchFamily="18" charset="0"/>
                <a:cs typeface="Times New Roman" panose="02020603050405020304" pitchFamily="18" charset="0"/>
              </a:endParaRPr>
            </a:p>
          </p:txBody>
        </p:sp>
        <p:sp>
          <p:nvSpPr>
            <p:cNvPr id="13" name="TextBox 65">
              <a:extLst>
                <a:ext uri="{FF2B5EF4-FFF2-40B4-BE49-F238E27FC236}">
                  <a16:creationId xmlns:a16="http://schemas.microsoft.com/office/drawing/2014/main" id="{B47C28D1-D312-457C-8B65-2B1484435342}"/>
                </a:ext>
              </a:extLst>
            </p:cNvPr>
            <p:cNvSpPr txBox="1"/>
            <p:nvPr/>
          </p:nvSpPr>
          <p:spPr>
            <a:xfrm rot="2441905">
              <a:off x="3217363" y="4682799"/>
              <a:ext cx="2208810" cy="716888"/>
            </a:xfrm>
            <a:prstGeom prst="rect">
              <a:avLst/>
            </a:prstGeom>
            <a:noFill/>
          </p:spPr>
          <p:txBody>
            <a:bodyPr wrap="square" rtlCol="0">
              <a:spAutoFit/>
            </a:bodyPr>
            <a:lstStyle/>
            <a:p>
              <a:r>
                <a:rPr lang="en-US" altLang="zh-CN" dirty="0">
                  <a:latin typeface="Times New Roman" panose="02020603050405020304" pitchFamily="18" charset="0"/>
                  <a:cs typeface="Times New Roman" panose="02020603050405020304" pitchFamily="18" charset="0"/>
                </a:rPr>
                <a:t>Theo. Curve without reaction</a:t>
              </a:r>
              <a:endParaRPr lang="en-US" dirty="0">
                <a:latin typeface="Times New Roman" panose="02020603050405020304" pitchFamily="18" charset="0"/>
                <a:cs typeface="Times New Roman" panose="02020603050405020304" pitchFamily="18" charset="0"/>
              </a:endParaRPr>
            </a:p>
          </p:txBody>
        </p:sp>
      </p:grpSp>
      <p:cxnSp>
        <p:nvCxnSpPr>
          <p:cNvPr id="14" name="直接连接符 9">
            <a:extLst>
              <a:ext uri="{FF2B5EF4-FFF2-40B4-BE49-F238E27FC236}">
                <a16:creationId xmlns:a16="http://schemas.microsoft.com/office/drawing/2014/main" id="{52718604-1FFD-4071-861B-41523E4188D1}"/>
              </a:ext>
            </a:extLst>
          </p:cNvPr>
          <p:cNvCxnSpPr>
            <a:cxnSpLocks/>
          </p:cNvCxnSpPr>
          <p:nvPr/>
        </p:nvCxnSpPr>
        <p:spPr>
          <a:xfrm>
            <a:off x="0" y="934278"/>
            <a:ext cx="12192000" cy="0"/>
          </a:xfrm>
          <a:prstGeom prst="line">
            <a:avLst/>
          </a:prstGeom>
          <a:ln w="38100">
            <a:solidFill>
              <a:srgbClr val="C3693B"/>
            </a:solidFill>
          </a:ln>
        </p:spPr>
        <p:style>
          <a:lnRef idx="1">
            <a:schemeClr val="accent1"/>
          </a:lnRef>
          <a:fillRef idx="0">
            <a:schemeClr val="accent1"/>
          </a:fillRef>
          <a:effectRef idx="0">
            <a:schemeClr val="accent1"/>
          </a:effectRef>
          <a:fontRef idx="minor">
            <a:schemeClr val="tx1"/>
          </a:fontRef>
        </p:style>
      </p:cxnSp>
      <p:sp>
        <p:nvSpPr>
          <p:cNvPr id="16" name="文本框 15">
            <a:extLst>
              <a:ext uri="{FF2B5EF4-FFF2-40B4-BE49-F238E27FC236}">
                <a16:creationId xmlns:a16="http://schemas.microsoft.com/office/drawing/2014/main" id="{C912798F-5C33-440F-A5BF-80C0BB9814CE}"/>
              </a:ext>
            </a:extLst>
          </p:cNvPr>
          <p:cNvSpPr txBox="1"/>
          <p:nvPr/>
        </p:nvSpPr>
        <p:spPr>
          <a:xfrm>
            <a:off x="117704" y="222754"/>
            <a:ext cx="9931171" cy="584775"/>
          </a:xfrm>
          <a:prstGeom prst="rect">
            <a:avLst/>
          </a:prstGeom>
          <a:noFill/>
        </p:spPr>
        <p:txBody>
          <a:bodyPr wrap="square" rtlCol="0">
            <a:spAutoFit/>
          </a:bodyPr>
          <a:lstStyle/>
          <a:p>
            <a:r>
              <a:rPr lang="en-US" altLang="zh-CN" sz="3200" dirty="0">
                <a:solidFill>
                  <a:srgbClr val="4472C4">
                    <a:lumMod val="50000"/>
                  </a:srgbClr>
                </a:solidFill>
                <a:latin typeface="Times New Roman" panose="02020603050405020304" pitchFamily="18" charset="0"/>
              </a:rPr>
              <a:t>Comparison between experimental and theoretical results</a:t>
            </a:r>
            <a:endParaRPr lang="en-US" sz="3200" dirty="0">
              <a:solidFill>
                <a:srgbClr val="4472C4">
                  <a:lumMod val="50000"/>
                </a:srgbClr>
              </a:solidFill>
              <a:latin typeface="Times New Roman" panose="02020603050405020304" pitchFamily="18" charset="0"/>
            </a:endParaRPr>
          </a:p>
        </p:txBody>
      </p:sp>
      <mc:AlternateContent xmlns:mc="http://schemas.openxmlformats.org/markup-compatibility/2006" xmlns:a14="http://schemas.microsoft.com/office/drawing/2010/main">
        <mc:Choice Requires="a14">
          <p:sp>
            <p:nvSpPr>
              <p:cNvPr id="18" name="文本框 17">
                <a:extLst>
                  <a:ext uri="{FF2B5EF4-FFF2-40B4-BE49-F238E27FC236}">
                    <a16:creationId xmlns:a16="http://schemas.microsoft.com/office/drawing/2014/main" id="{B7762F2A-58FA-4B95-9D58-EBA21ED88C80}"/>
                  </a:ext>
                </a:extLst>
              </p:cNvPr>
              <p:cNvSpPr txBox="1"/>
              <p:nvPr/>
            </p:nvSpPr>
            <p:spPr>
              <a:xfrm>
                <a:off x="177439" y="1104491"/>
                <a:ext cx="5918561" cy="400110"/>
              </a:xfrm>
              <a:prstGeom prst="rect">
                <a:avLst/>
              </a:prstGeom>
              <a:noFill/>
            </p:spPr>
            <p:txBody>
              <a:bodyPr wrap="square" rtlCol="0">
                <a:spAutoFit/>
              </a:bodyPr>
              <a:lstStyle/>
              <a:p>
                <a:r>
                  <a:rPr lang="en-US" altLang="zh-CN" sz="2000" dirty="0">
                    <a:latin typeface="Times New Roman" panose="02020603050405020304" pitchFamily="18" charset="0"/>
                  </a:rPr>
                  <a:t>Theoretical </a:t>
                </a:r>
                <a:r>
                  <a:rPr lang="en-US" sz="2000" dirty="0">
                    <a:latin typeface="Times New Roman" panose="02020603050405020304" pitchFamily="18" charset="0"/>
                    <a:cs typeface="Times New Roman" panose="02020603050405020304" pitchFamily="18" charset="0"/>
                  </a:rPr>
                  <a:t>toluene area shrinking rate</a:t>
                </a:r>
                <a:r>
                  <a:rPr lang="en-US" sz="2000" dirty="0"/>
                  <a:t> </a:t>
                </a:r>
                <a14:m>
                  <m:oMath xmlns:m="http://schemas.openxmlformats.org/officeDocument/2006/math">
                    <m:sSub>
                      <m:sSubPr>
                        <m:ctrlPr>
                          <a:rPr lang="en-US" sz="2000" i="1">
                            <a:latin typeface="Cambria Math" panose="02040503050406030204" pitchFamily="18" charset="0"/>
                          </a:rPr>
                        </m:ctrlPr>
                      </m:sSubPr>
                      <m:e>
                        <m:r>
                          <a:rPr lang="en-US" sz="2000" i="1">
                            <a:latin typeface="Cambria Math" panose="02040503050406030204" pitchFamily="18" charset="0"/>
                          </a:rPr>
                          <m:t>𝑅</m:t>
                        </m:r>
                      </m:e>
                      <m:sub>
                        <m:r>
                          <a:rPr lang="en-US" sz="2000" i="1">
                            <a:latin typeface="Cambria Math" panose="02040503050406030204" pitchFamily="18" charset="0"/>
                          </a:rPr>
                          <m:t>𝐴</m:t>
                        </m:r>
                      </m:sub>
                    </m:sSub>
                  </m:oMath>
                </a14:m>
                <a:r>
                  <a:rPr lang="en-US" sz="2000" dirty="0">
                    <a:latin typeface="Times New Roman" panose="02020603050405020304" pitchFamily="18" charset="0"/>
                    <a:cs typeface="Times New Roman" panose="02020603050405020304" pitchFamily="18" charset="0"/>
                  </a:rPr>
                  <a:t>:</a:t>
                </a:r>
              </a:p>
            </p:txBody>
          </p:sp>
        </mc:Choice>
        <mc:Fallback xmlns="">
          <p:sp>
            <p:nvSpPr>
              <p:cNvPr id="18" name="文本框 17">
                <a:extLst>
                  <a:ext uri="{FF2B5EF4-FFF2-40B4-BE49-F238E27FC236}">
                    <a16:creationId xmlns:a16="http://schemas.microsoft.com/office/drawing/2014/main" id="{B7762F2A-58FA-4B95-9D58-EBA21ED88C80}"/>
                  </a:ext>
                </a:extLst>
              </p:cNvPr>
              <p:cNvSpPr txBox="1">
                <a:spLocks noRot="1" noChangeAspect="1" noMove="1" noResize="1" noEditPoints="1" noAdjustHandles="1" noChangeArrowheads="1" noChangeShapeType="1" noTextEdit="1"/>
              </p:cNvSpPr>
              <p:nvPr/>
            </p:nvSpPr>
            <p:spPr>
              <a:xfrm>
                <a:off x="177439" y="1104491"/>
                <a:ext cx="5918561" cy="400110"/>
              </a:xfrm>
              <a:prstGeom prst="rect">
                <a:avLst/>
              </a:prstGeom>
              <a:blipFill>
                <a:blip r:embed="rId6"/>
                <a:stretch>
                  <a:fillRect l="-1030" t="-9091" b="-24242"/>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9" name="Rectangle 65">
                <a:extLst>
                  <a:ext uri="{FF2B5EF4-FFF2-40B4-BE49-F238E27FC236}">
                    <a16:creationId xmlns:a16="http://schemas.microsoft.com/office/drawing/2014/main" id="{B46FCC8C-ADB2-478D-9CDC-42579C149FA4}"/>
                  </a:ext>
                </a:extLst>
              </p:cNvPr>
              <p:cNvSpPr/>
              <p:nvPr/>
            </p:nvSpPr>
            <p:spPr>
              <a:xfrm>
                <a:off x="74227" y="2065852"/>
                <a:ext cx="4662366" cy="654475"/>
              </a:xfrm>
              <a:prstGeom prst="rect">
                <a:avLst/>
              </a:prstGeom>
              <a:noFill/>
            </p:spPr>
            <p:txBody>
              <a:bodyPr wrap="none">
                <a:spAutoFit/>
              </a:bodyPr>
              <a:lstStyle/>
              <a:p>
                <a:pPr/>
                <a14:m>
                  <m:oMathPara xmlns:m="http://schemas.openxmlformats.org/officeDocument/2006/math">
                    <m:oMathParaPr>
                      <m:jc m:val="centerGroup"/>
                    </m:oMathParaPr>
                    <m:oMath xmlns:m="http://schemas.openxmlformats.org/officeDocument/2006/math">
                      <m:sSub>
                        <m:sSubPr>
                          <m:ctrlPr>
                            <a:rPr lang="en-US" sz="1600" i="1" smtClean="0">
                              <a:latin typeface="Cambria Math" panose="02040503050406030204" pitchFamily="18" charset="0"/>
                            </a:rPr>
                          </m:ctrlPr>
                        </m:sSubPr>
                        <m:e>
                          <m:r>
                            <a:rPr lang="en-US" sz="1600" i="1">
                              <a:latin typeface="Cambria Math" panose="02040503050406030204" pitchFamily="18" charset="0"/>
                            </a:rPr>
                            <m:t>𝑅</m:t>
                          </m:r>
                        </m:e>
                        <m:sub>
                          <m:r>
                            <a:rPr lang="en-US" sz="1600" i="1">
                              <a:latin typeface="Cambria Math" panose="02040503050406030204" pitchFamily="18" charset="0"/>
                            </a:rPr>
                            <m:t>𝐴</m:t>
                          </m:r>
                          <m:r>
                            <a:rPr lang="en-US" sz="1600" b="0" i="1" smtClean="0">
                              <a:latin typeface="Cambria Math" panose="02040503050406030204" pitchFamily="18" charset="0"/>
                            </a:rPr>
                            <m:t>,</m:t>
                          </m:r>
                          <m:r>
                            <a:rPr lang="en-US" sz="1600" b="0" i="1" smtClean="0">
                              <a:latin typeface="Cambria Math" panose="02040503050406030204" pitchFamily="18" charset="0"/>
                            </a:rPr>
                            <m:t>𝑇h𝑒𝑜</m:t>
                          </m:r>
                          <m:r>
                            <a:rPr lang="en-US" sz="1600" b="0" i="1" smtClean="0">
                              <a:latin typeface="Cambria Math" panose="02040503050406030204" pitchFamily="18" charset="0"/>
                            </a:rPr>
                            <m:t>.</m:t>
                          </m:r>
                        </m:sub>
                      </m:sSub>
                      <m:r>
                        <a:rPr lang="en-US" sz="1600" i="1" smtClean="0">
                          <a:latin typeface="Cambria Math" panose="02040503050406030204" pitchFamily="18" charset="0"/>
                        </a:rPr>
                        <m:t>= </m:t>
                      </m:r>
                      <m:f>
                        <m:fPr>
                          <m:ctrlPr>
                            <a:rPr lang="en-US" sz="1600" i="1" smtClean="0">
                              <a:latin typeface="Cambria Math" panose="02040503050406030204" pitchFamily="18" charset="0"/>
                            </a:rPr>
                          </m:ctrlPr>
                        </m:fPr>
                        <m:num>
                          <m:sSub>
                            <m:sSubPr>
                              <m:ctrlPr>
                                <a:rPr lang="en-US" sz="1600" i="1">
                                  <a:latin typeface="Cambria Math" panose="02040503050406030204" pitchFamily="18" charset="0"/>
                                </a:rPr>
                              </m:ctrlPr>
                            </m:sSubPr>
                            <m:e>
                              <m:r>
                                <a:rPr lang="en-US" sz="1600" i="1">
                                  <a:latin typeface="Cambria Math" panose="02040503050406030204" pitchFamily="18" charset="0"/>
                                </a:rPr>
                                <m:t>𝑑𝐴</m:t>
                              </m:r>
                            </m:e>
                            <m:sub>
                              <m:r>
                                <a:rPr lang="en-US" sz="1600" i="1">
                                  <a:latin typeface="Cambria Math" panose="02040503050406030204" pitchFamily="18" charset="0"/>
                                </a:rPr>
                                <m:t>𝑇𝑜𝑙𝑢𝑒𝑛𝑒</m:t>
                              </m:r>
                            </m:sub>
                          </m:sSub>
                          <m:r>
                            <a:rPr lang="en-US" sz="1600" i="1">
                              <a:latin typeface="Cambria Math" panose="02040503050406030204" pitchFamily="18" charset="0"/>
                            </a:rPr>
                            <m:t> </m:t>
                          </m:r>
                        </m:num>
                        <m:den>
                          <m:r>
                            <a:rPr lang="en-US" sz="1600" i="1">
                              <a:latin typeface="Cambria Math" panose="02040503050406030204" pitchFamily="18" charset="0"/>
                            </a:rPr>
                            <m:t>𝑑𝑡</m:t>
                          </m:r>
                        </m:den>
                      </m:f>
                      <m:r>
                        <a:rPr lang="en-US" sz="1600" b="0" i="1" smtClean="0">
                          <a:latin typeface="Cambria Math" panose="02040503050406030204" pitchFamily="18" charset="0"/>
                        </a:rPr>
                        <m:t>=</m:t>
                      </m:r>
                      <m:r>
                        <a:rPr lang="en-US" sz="1600">
                          <a:latin typeface="Cambria Math" panose="02040503050406030204" pitchFamily="18" charset="0"/>
                        </a:rPr>
                        <m:t>−</m:t>
                      </m:r>
                      <m:f>
                        <m:fPr>
                          <m:ctrlPr>
                            <a:rPr lang="en-US" sz="1600" i="1">
                              <a:latin typeface="Cambria Math" panose="02040503050406030204" pitchFamily="18" charset="0"/>
                            </a:rPr>
                          </m:ctrlPr>
                        </m:fPr>
                        <m:num>
                          <m:sSub>
                            <m:sSubPr>
                              <m:ctrlPr>
                                <a:rPr lang="en-US" sz="1600" i="1">
                                  <a:latin typeface="Cambria Math" panose="02040503050406030204" pitchFamily="18" charset="0"/>
                                </a:rPr>
                              </m:ctrlPr>
                            </m:sSubPr>
                            <m:e>
                              <m:r>
                                <a:rPr lang="en-US" sz="1600" i="1">
                                  <a:latin typeface="Cambria Math" panose="02040503050406030204" pitchFamily="18" charset="0"/>
                                </a:rPr>
                                <m:t>𝐿</m:t>
                              </m:r>
                            </m:e>
                            <m:sub>
                              <m:r>
                                <a:rPr lang="en-US" sz="1600" i="1">
                                  <a:latin typeface="Cambria Math" panose="02040503050406030204" pitchFamily="18" charset="0"/>
                                </a:rPr>
                                <m:t>𝑠</m:t>
                              </m:r>
                            </m:sub>
                          </m:sSub>
                          <m:sSub>
                            <m:sSubPr>
                              <m:ctrlPr>
                                <a:rPr lang="en-US" sz="1600" i="1">
                                  <a:latin typeface="Cambria Math" panose="02040503050406030204" pitchFamily="18" charset="0"/>
                                </a:rPr>
                              </m:ctrlPr>
                            </m:sSubPr>
                            <m:e>
                              <m:r>
                                <a:rPr lang="en-US" sz="1600" i="1">
                                  <a:latin typeface="Cambria Math" panose="02040503050406030204" pitchFamily="18" charset="0"/>
                                </a:rPr>
                                <m:t>𝐶</m:t>
                              </m:r>
                            </m:e>
                            <m:sub>
                              <m:r>
                                <a:rPr lang="en-US" sz="1600" i="1">
                                  <a:latin typeface="Cambria Math" panose="02040503050406030204" pitchFamily="18" charset="0"/>
                                </a:rPr>
                                <m:t>𝑠</m:t>
                              </m:r>
                            </m:sub>
                          </m:sSub>
                          <m:rad>
                            <m:radPr>
                              <m:degHide m:val="on"/>
                              <m:ctrlPr>
                                <a:rPr lang="en-US" sz="1600" i="1">
                                  <a:latin typeface="Cambria Math" panose="02040503050406030204" pitchFamily="18" charset="0"/>
                                </a:rPr>
                              </m:ctrlPr>
                            </m:radPr>
                            <m:deg/>
                            <m:e>
                              <m:r>
                                <a:rPr lang="en-US" sz="1600" i="1">
                                  <a:latin typeface="Cambria Math" panose="02040503050406030204" pitchFamily="18" charset="0"/>
                                </a:rPr>
                                <m:t>𝑘𝐷</m:t>
                              </m:r>
                            </m:e>
                          </m:rad>
                        </m:num>
                        <m:den>
                          <m:sSub>
                            <m:sSubPr>
                              <m:ctrlPr>
                                <a:rPr lang="en-US" altLang="zh-CN" sz="1600" i="1">
                                  <a:latin typeface="Cambria Math" panose="02040503050406030204" pitchFamily="18" charset="0"/>
                                </a:rPr>
                              </m:ctrlPr>
                            </m:sSubPr>
                            <m:e>
                              <m:r>
                                <a:rPr lang="zh-CN" altLang="en-US" sz="1600" i="1">
                                  <a:latin typeface="Cambria Math" panose="02040503050406030204" pitchFamily="18" charset="0"/>
                                </a:rPr>
                                <m:t>𝜌</m:t>
                              </m:r>
                            </m:e>
                            <m:sub>
                              <m:r>
                                <a:rPr lang="en-US" altLang="zh-CN" sz="1600" i="1">
                                  <a:latin typeface="Cambria Math" panose="02040503050406030204" pitchFamily="18" charset="0"/>
                                </a:rPr>
                                <m:t>𝑚</m:t>
                              </m:r>
                            </m:sub>
                          </m:sSub>
                        </m:den>
                      </m:f>
                      <m:r>
                        <a:rPr lang="en-US" altLang="zh-CN" sz="1600" i="1">
                          <a:latin typeface="Cambria Math" panose="02040503050406030204" pitchFamily="18" charset="0"/>
                          <a:ea typeface="Cambria Math" panose="02040503050406030204" pitchFamily="18" charset="0"/>
                        </a:rPr>
                        <m:t>∙</m:t>
                      </m:r>
                      <m:func>
                        <m:funcPr>
                          <m:ctrlPr>
                            <a:rPr lang="en-US" sz="1600" i="1">
                              <a:latin typeface="Cambria Math" panose="02040503050406030204" pitchFamily="18" charset="0"/>
                            </a:rPr>
                          </m:ctrlPr>
                        </m:funcPr>
                        <m:fName>
                          <m:r>
                            <m:rPr>
                              <m:sty m:val="p"/>
                            </m:rPr>
                            <a:rPr lang="en-US" sz="1600">
                              <a:latin typeface="Cambria Math" panose="02040503050406030204" pitchFamily="18" charset="0"/>
                            </a:rPr>
                            <m:t>coth</m:t>
                          </m:r>
                        </m:fName>
                        <m:e>
                          <m:r>
                            <a:rPr lang="en-US" sz="1600" i="1">
                              <a:latin typeface="Cambria Math" panose="02040503050406030204" pitchFamily="18" charset="0"/>
                            </a:rPr>
                            <m:t>(</m:t>
                          </m:r>
                          <m:r>
                            <a:rPr lang="el-GR" sz="1600" i="1">
                              <a:latin typeface="Cambria Math" panose="02040503050406030204" pitchFamily="18" charset="0"/>
                            </a:rPr>
                            <m:t>ℓ</m:t>
                          </m:r>
                          <m:rad>
                            <m:radPr>
                              <m:degHide m:val="on"/>
                              <m:ctrlPr>
                                <a:rPr lang="en-US" sz="1600" i="1">
                                  <a:latin typeface="Cambria Math" panose="02040503050406030204" pitchFamily="18" charset="0"/>
                                </a:rPr>
                              </m:ctrlPr>
                            </m:radPr>
                            <m:deg/>
                            <m:e>
                              <m:r>
                                <a:rPr lang="en-US" sz="1600" i="1">
                                  <a:latin typeface="Cambria Math" panose="02040503050406030204" pitchFamily="18" charset="0"/>
                                </a:rPr>
                                <m:t>𝑘</m:t>
                              </m:r>
                              <m:r>
                                <a:rPr lang="en-US" sz="1600" i="1">
                                  <a:latin typeface="Cambria Math" panose="02040503050406030204" pitchFamily="18" charset="0"/>
                                </a:rPr>
                                <m:t>/</m:t>
                              </m:r>
                              <m:r>
                                <a:rPr lang="en-US" sz="1600" i="1">
                                  <a:latin typeface="Cambria Math" panose="02040503050406030204" pitchFamily="18" charset="0"/>
                                </a:rPr>
                                <m:t>𝐷</m:t>
                              </m:r>
                            </m:e>
                          </m:rad>
                          <m:r>
                            <a:rPr lang="en-US" sz="1600" i="1">
                              <a:latin typeface="Cambria Math" panose="02040503050406030204" pitchFamily="18" charset="0"/>
                            </a:rPr>
                            <m:t>)</m:t>
                          </m:r>
                        </m:e>
                      </m:func>
                    </m:oMath>
                  </m:oMathPara>
                </a14:m>
                <a:endParaRPr lang="en-US" sz="1600" dirty="0"/>
              </a:p>
            </p:txBody>
          </p:sp>
        </mc:Choice>
        <mc:Fallback xmlns="">
          <p:sp>
            <p:nvSpPr>
              <p:cNvPr id="19" name="Rectangle 65">
                <a:extLst>
                  <a:ext uri="{FF2B5EF4-FFF2-40B4-BE49-F238E27FC236}">
                    <a16:creationId xmlns:a16="http://schemas.microsoft.com/office/drawing/2014/main" id="{B46FCC8C-ADB2-478D-9CDC-42579C149FA4}"/>
                  </a:ext>
                </a:extLst>
              </p:cNvPr>
              <p:cNvSpPr>
                <a:spLocks noRot="1" noChangeAspect="1" noMove="1" noResize="1" noEditPoints="1" noAdjustHandles="1" noChangeArrowheads="1" noChangeShapeType="1" noTextEdit="1"/>
              </p:cNvSpPr>
              <p:nvPr/>
            </p:nvSpPr>
            <p:spPr>
              <a:xfrm>
                <a:off x="74227" y="2065852"/>
                <a:ext cx="4662366" cy="654475"/>
              </a:xfrm>
              <a:prstGeom prst="rect">
                <a:avLst/>
              </a:prstGeom>
              <a:blipFill>
                <a:blip r:embed="rId7"/>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0" name="Rectangle 73">
                <a:extLst>
                  <a:ext uri="{FF2B5EF4-FFF2-40B4-BE49-F238E27FC236}">
                    <a16:creationId xmlns:a16="http://schemas.microsoft.com/office/drawing/2014/main" id="{E5FA7BCF-36EE-4518-BF1B-A8662D126F8D}"/>
                  </a:ext>
                </a:extLst>
              </p:cNvPr>
              <p:cNvSpPr/>
              <p:nvPr/>
            </p:nvSpPr>
            <p:spPr>
              <a:xfrm>
                <a:off x="4926728" y="2063515"/>
                <a:ext cx="2897653" cy="601511"/>
              </a:xfrm>
              <a:prstGeom prst="rect">
                <a:avLst/>
              </a:prstGeom>
              <a:noFill/>
            </p:spPr>
            <p:txBody>
              <a:bodyPr wrap="none">
                <a:spAutoFit/>
              </a:bodyPr>
              <a:lstStyle/>
              <a:p>
                <a:pPr/>
                <a14:m>
                  <m:oMathPara xmlns:m="http://schemas.openxmlformats.org/officeDocument/2006/math">
                    <m:oMathParaPr>
                      <m:jc m:val="centerGroup"/>
                    </m:oMathParaPr>
                    <m:oMath xmlns:m="http://schemas.openxmlformats.org/officeDocument/2006/math">
                      <m:sSub>
                        <m:sSubPr>
                          <m:ctrlPr>
                            <a:rPr lang="en-US" sz="1600" i="1" smtClean="0">
                              <a:latin typeface="Cambria Math" panose="02040503050406030204" pitchFamily="18" charset="0"/>
                            </a:rPr>
                          </m:ctrlPr>
                        </m:sSubPr>
                        <m:e>
                          <m:r>
                            <a:rPr lang="en-US" sz="1600" i="1">
                              <a:latin typeface="Cambria Math" panose="02040503050406030204" pitchFamily="18" charset="0"/>
                            </a:rPr>
                            <m:t>𝑅</m:t>
                          </m:r>
                        </m:e>
                        <m:sub>
                          <m:r>
                            <a:rPr lang="en-US" sz="1600" i="1">
                              <a:latin typeface="Cambria Math" panose="02040503050406030204" pitchFamily="18" charset="0"/>
                            </a:rPr>
                            <m:t>𝐴</m:t>
                          </m:r>
                          <m:r>
                            <a:rPr lang="en-US" sz="1600" b="0" i="1" smtClean="0">
                              <a:latin typeface="Cambria Math" panose="02040503050406030204" pitchFamily="18" charset="0"/>
                            </a:rPr>
                            <m:t>, </m:t>
                          </m:r>
                          <m:r>
                            <a:rPr lang="en-US" sz="1600" b="0" i="1" smtClean="0">
                              <a:latin typeface="Cambria Math" panose="02040503050406030204" pitchFamily="18" charset="0"/>
                            </a:rPr>
                            <m:t>𝑇h𝑒𝑜</m:t>
                          </m:r>
                          <m:r>
                            <a:rPr lang="en-US" sz="1600" b="0" i="1" smtClean="0">
                              <a:latin typeface="Cambria Math" panose="02040503050406030204" pitchFamily="18" charset="0"/>
                            </a:rPr>
                            <m:t>.</m:t>
                          </m:r>
                        </m:sub>
                      </m:sSub>
                      <m:r>
                        <a:rPr lang="en-US" sz="1600" i="1" smtClean="0">
                          <a:latin typeface="Cambria Math" panose="02040503050406030204" pitchFamily="18" charset="0"/>
                        </a:rPr>
                        <m:t>= </m:t>
                      </m:r>
                      <m:f>
                        <m:fPr>
                          <m:ctrlPr>
                            <a:rPr lang="en-US" sz="1600" i="1" smtClean="0">
                              <a:latin typeface="Cambria Math" panose="02040503050406030204" pitchFamily="18" charset="0"/>
                            </a:rPr>
                          </m:ctrlPr>
                        </m:fPr>
                        <m:num>
                          <m:sSub>
                            <m:sSubPr>
                              <m:ctrlPr>
                                <a:rPr lang="en-US" sz="1600" i="1">
                                  <a:latin typeface="Cambria Math" panose="02040503050406030204" pitchFamily="18" charset="0"/>
                                </a:rPr>
                              </m:ctrlPr>
                            </m:sSubPr>
                            <m:e>
                              <m:r>
                                <a:rPr lang="en-US" sz="1600" i="1">
                                  <a:latin typeface="Cambria Math" panose="02040503050406030204" pitchFamily="18" charset="0"/>
                                </a:rPr>
                                <m:t>𝑑𝐴</m:t>
                              </m:r>
                            </m:e>
                            <m:sub>
                              <m:r>
                                <a:rPr lang="en-US" sz="1600" i="1">
                                  <a:latin typeface="Cambria Math" panose="02040503050406030204" pitchFamily="18" charset="0"/>
                                </a:rPr>
                                <m:t>𝑇𝑜𝑙𝑢𝑒𝑛𝑒</m:t>
                              </m:r>
                            </m:sub>
                          </m:sSub>
                          <m:r>
                            <a:rPr lang="en-US" sz="1600" i="1">
                              <a:latin typeface="Cambria Math" panose="02040503050406030204" pitchFamily="18" charset="0"/>
                            </a:rPr>
                            <m:t> </m:t>
                          </m:r>
                        </m:num>
                        <m:den>
                          <m:r>
                            <a:rPr lang="en-US" sz="1600" i="1">
                              <a:latin typeface="Cambria Math" panose="02040503050406030204" pitchFamily="18" charset="0"/>
                            </a:rPr>
                            <m:t>𝑑𝑡</m:t>
                          </m:r>
                        </m:den>
                      </m:f>
                      <m:r>
                        <a:rPr lang="en-US" sz="1600" b="0" i="1" smtClean="0">
                          <a:latin typeface="Cambria Math" panose="02040503050406030204" pitchFamily="18" charset="0"/>
                        </a:rPr>
                        <m:t>=</m:t>
                      </m:r>
                      <m:f>
                        <m:fPr>
                          <m:ctrlPr>
                            <a:rPr lang="en-US" sz="1600" i="1">
                              <a:latin typeface="Cambria Math" panose="02040503050406030204" pitchFamily="18" charset="0"/>
                            </a:rPr>
                          </m:ctrlPr>
                        </m:fPr>
                        <m:num>
                          <m:r>
                            <a:rPr lang="en-US" sz="1600" i="1">
                              <a:latin typeface="Cambria Math" panose="02040503050406030204" pitchFamily="18" charset="0"/>
                            </a:rPr>
                            <m:t>𝐷</m:t>
                          </m:r>
                          <m:sSub>
                            <m:sSubPr>
                              <m:ctrlPr>
                                <a:rPr lang="en-US" sz="1600" i="1">
                                  <a:latin typeface="Cambria Math" panose="02040503050406030204" pitchFamily="18" charset="0"/>
                                </a:rPr>
                              </m:ctrlPr>
                            </m:sSubPr>
                            <m:e>
                              <m:r>
                                <a:rPr lang="en-US" sz="1600" i="1">
                                  <a:latin typeface="Cambria Math" panose="02040503050406030204" pitchFamily="18" charset="0"/>
                                </a:rPr>
                                <m:t>𝐿</m:t>
                              </m:r>
                            </m:e>
                            <m:sub>
                              <m:r>
                                <a:rPr lang="en-US" sz="1600" i="1">
                                  <a:latin typeface="Cambria Math" panose="02040503050406030204" pitchFamily="18" charset="0"/>
                                </a:rPr>
                                <m:t>𝑠</m:t>
                              </m:r>
                            </m:sub>
                          </m:sSub>
                          <m:sSub>
                            <m:sSubPr>
                              <m:ctrlPr>
                                <a:rPr lang="en-US" sz="1600" i="1">
                                  <a:latin typeface="Cambria Math" panose="02040503050406030204" pitchFamily="18" charset="0"/>
                                </a:rPr>
                              </m:ctrlPr>
                            </m:sSubPr>
                            <m:e>
                              <m:r>
                                <a:rPr lang="en-US" sz="1600" i="1">
                                  <a:latin typeface="Cambria Math" panose="02040503050406030204" pitchFamily="18" charset="0"/>
                                </a:rPr>
                                <m:t>𝐶</m:t>
                              </m:r>
                            </m:e>
                            <m:sub>
                              <m:r>
                                <a:rPr lang="en-US" sz="1600" i="1">
                                  <a:latin typeface="Cambria Math" panose="02040503050406030204" pitchFamily="18" charset="0"/>
                                </a:rPr>
                                <m:t>𝑠</m:t>
                              </m:r>
                            </m:sub>
                          </m:sSub>
                        </m:num>
                        <m:den>
                          <m:sSub>
                            <m:sSubPr>
                              <m:ctrlPr>
                                <a:rPr lang="en-US" altLang="zh-CN" sz="1600" i="1">
                                  <a:latin typeface="Cambria Math" panose="02040503050406030204" pitchFamily="18" charset="0"/>
                                </a:rPr>
                              </m:ctrlPr>
                            </m:sSubPr>
                            <m:e>
                              <m:r>
                                <a:rPr lang="zh-CN" altLang="en-US" sz="1600" i="1">
                                  <a:latin typeface="Cambria Math" panose="02040503050406030204" pitchFamily="18" charset="0"/>
                                </a:rPr>
                                <m:t>𝜌</m:t>
                              </m:r>
                            </m:e>
                            <m:sub>
                              <m:r>
                                <a:rPr lang="en-US" altLang="zh-CN" sz="1600" i="1">
                                  <a:latin typeface="Cambria Math" panose="02040503050406030204" pitchFamily="18" charset="0"/>
                                </a:rPr>
                                <m:t>𝑚</m:t>
                              </m:r>
                            </m:sub>
                          </m:sSub>
                          <m:r>
                            <a:rPr lang="el-GR" sz="1600" i="1">
                              <a:latin typeface="Cambria Math" panose="02040503050406030204" pitchFamily="18" charset="0"/>
                            </a:rPr>
                            <m:t>ℓ</m:t>
                          </m:r>
                        </m:den>
                      </m:f>
                    </m:oMath>
                  </m:oMathPara>
                </a14:m>
                <a:endParaRPr lang="en-US" sz="1600" dirty="0"/>
              </a:p>
            </p:txBody>
          </p:sp>
        </mc:Choice>
        <mc:Fallback xmlns="">
          <p:sp>
            <p:nvSpPr>
              <p:cNvPr id="20" name="Rectangle 73">
                <a:extLst>
                  <a:ext uri="{FF2B5EF4-FFF2-40B4-BE49-F238E27FC236}">
                    <a16:creationId xmlns:a16="http://schemas.microsoft.com/office/drawing/2014/main" id="{E5FA7BCF-36EE-4518-BF1B-A8662D126F8D}"/>
                  </a:ext>
                </a:extLst>
              </p:cNvPr>
              <p:cNvSpPr>
                <a:spLocks noRot="1" noChangeAspect="1" noMove="1" noResize="1" noEditPoints="1" noAdjustHandles="1" noChangeArrowheads="1" noChangeShapeType="1" noTextEdit="1"/>
              </p:cNvSpPr>
              <p:nvPr/>
            </p:nvSpPr>
            <p:spPr>
              <a:xfrm>
                <a:off x="4926728" y="2063515"/>
                <a:ext cx="2897653" cy="601511"/>
              </a:xfrm>
              <a:prstGeom prst="rect">
                <a:avLst/>
              </a:prstGeom>
              <a:blipFill>
                <a:blip r:embed="rId8"/>
                <a:stretch>
                  <a:fillRect/>
                </a:stretch>
              </a:blipFill>
            </p:spPr>
            <p:txBody>
              <a:bodyPr/>
              <a:lstStyle/>
              <a:p>
                <a:r>
                  <a:rPr lang="en-US">
                    <a:noFill/>
                  </a:rPr>
                  <a:t> </a:t>
                </a:r>
              </a:p>
            </p:txBody>
          </p:sp>
        </mc:Fallback>
      </mc:AlternateContent>
      <p:sp>
        <p:nvSpPr>
          <p:cNvPr id="21" name="文本框 20">
            <a:extLst>
              <a:ext uri="{FF2B5EF4-FFF2-40B4-BE49-F238E27FC236}">
                <a16:creationId xmlns:a16="http://schemas.microsoft.com/office/drawing/2014/main" id="{F117242F-4200-4F19-9BC9-0D4787808CD1}"/>
              </a:ext>
            </a:extLst>
          </p:cNvPr>
          <p:cNvSpPr txBox="1"/>
          <p:nvPr/>
        </p:nvSpPr>
        <p:spPr>
          <a:xfrm>
            <a:off x="413711" y="1703958"/>
            <a:ext cx="1769055" cy="400110"/>
          </a:xfrm>
          <a:prstGeom prst="rect">
            <a:avLst/>
          </a:prstGeom>
          <a:noFill/>
        </p:spPr>
        <p:txBody>
          <a:bodyPr wrap="square" rtlCol="0">
            <a:spAutoFit/>
          </a:bodyPr>
          <a:lstStyle/>
          <a:p>
            <a:r>
              <a:rPr lang="en-US" altLang="zh-CN" sz="2000" dirty="0">
                <a:latin typeface="Times New Roman" panose="02020603050405020304" pitchFamily="18" charset="0"/>
              </a:rPr>
              <a:t>With reaction</a:t>
            </a:r>
            <a:endParaRPr lang="en-US" sz="2000" dirty="0">
              <a:latin typeface="Times New Roman" panose="02020603050405020304" pitchFamily="18" charset="0"/>
              <a:cs typeface="Times New Roman" panose="02020603050405020304" pitchFamily="18" charset="0"/>
            </a:endParaRPr>
          </a:p>
        </p:txBody>
      </p:sp>
      <p:sp>
        <p:nvSpPr>
          <p:cNvPr id="22" name="文本框 21">
            <a:extLst>
              <a:ext uri="{FF2B5EF4-FFF2-40B4-BE49-F238E27FC236}">
                <a16:creationId xmlns:a16="http://schemas.microsoft.com/office/drawing/2014/main" id="{CC236832-BADB-410A-9351-9CA16F2A1A0B}"/>
              </a:ext>
            </a:extLst>
          </p:cNvPr>
          <p:cNvSpPr txBox="1"/>
          <p:nvPr/>
        </p:nvSpPr>
        <p:spPr>
          <a:xfrm>
            <a:off x="5010452" y="1584003"/>
            <a:ext cx="1899259" cy="400110"/>
          </a:xfrm>
          <a:prstGeom prst="rect">
            <a:avLst/>
          </a:prstGeom>
          <a:noFill/>
        </p:spPr>
        <p:txBody>
          <a:bodyPr wrap="square" rtlCol="0">
            <a:spAutoFit/>
          </a:bodyPr>
          <a:lstStyle/>
          <a:p>
            <a:r>
              <a:rPr lang="en-US" altLang="zh-CN" sz="2000" dirty="0">
                <a:latin typeface="Times New Roman" panose="02020603050405020304" pitchFamily="18" charset="0"/>
              </a:rPr>
              <a:t>Without reaction</a:t>
            </a:r>
            <a:endParaRPr lang="en-US" sz="2000" dirty="0">
              <a:latin typeface="Times New Roman" panose="02020603050405020304" pitchFamily="18" charset="0"/>
              <a:cs typeface="Times New Roman" panose="02020603050405020304" pitchFamily="18" charset="0"/>
            </a:endParaRPr>
          </a:p>
        </p:txBody>
      </p:sp>
      <mc:AlternateContent xmlns:mc="http://schemas.openxmlformats.org/markup-compatibility/2006" xmlns:a14="http://schemas.microsoft.com/office/drawing/2010/main">
        <mc:Choice Requires="a14">
          <p:graphicFrame>
            <p:nvGraphicFramePr>
              <p:cNvPr id="31" name="表格 30">
                <a:extLst>
                  <a:ext uri="{FF2B5EF4-FFF2-40B4-BE49-F238E27FC236}">
                    <a16:creationId xmlns:a16="http://schemas.microsoft.com/office/drawing/2014/main" id="{08E829BF-3C7E-4FDF-BA21-073F356D7937}"/>
                  </a:ext>
                </a:extLst>
              </p:cNvPr>
              <p:cNvGraphicFramePr>
                <a:graphicFrameLocks noGrp="1"/>
              </p:cNvGraphicFramePr>
              <p:nvPr>
                <p:extLst>
                  <p:ext uri="{D42A27DB-BD31-4B8C-83A1-F6EECF244321}">
                    <p14:modId xmlns:p14="http://schemas.microsoft.com/office/powerpoint/2010/main" val="931005604"/>
                  </p:ext>
                </p:extLst>
              </p:nvPr>
            </p:nvGraphicFramePr>
            <p:xfrm>
              <a:off x="8401187" y="1187012"/>
              <a:ext cx="3508260" cy="1828800"/>
            </p:xfrm>
            <a:graphic>
              <a:graphicData uri="http://schemas.openxmlformats.org/drawingml/2006/table">
                <a:tbl>
                  <a:tblPr firstRow="1" bandRow="1">
                    <a:tableStyleId>{5C22544A-7EE6-4342-B048-85BDC9FD1C3A}</a:tableStyleId>
                  </a:tblPr>
                  <a:tblGrid>
                    <a:gridCol w="1754130">
                      <a:extLst>
                        <a:ext uri="{9D8B030D-6E8A-4147-A177-3AD203B41FA5}">
                          <a16:colId xmlns:a16="http://schemas.microsoft.com/office/drawing/2014/main" val="743971903"/>
                        </a:ext>
                      </a:extLst>
                    </a:gridCol>
                    <a:gridCol w="1754130">
                      <a:extLst>
                        <a:ext uri="{9D8B030D-6E8A-4147-A177-3AD203B41FA5}">
                          <a16:colId xmlns:a16="http://schemas.microsoft.com/office/drawing/2014/main" val="3755914773"/>
                        </a:ext>
                      </a:extLst>
                    </a:gridCol>
                  </a:tblGrid>
                  <a:tr h="334373">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14:m>
                            <m:oMath xmlns:m="http://schemas.openxmlformats.org/officeDocument/2006/math">
                              <m:r>
                                <a:rPr lang="el-GR" i="1" smtClean="0">
                                  <a:solidFill>
                                    <a:schemeClr val="tx1"/>
                                  </a:solidFill>
                                  <a:latin typeface="Cambria Math" panose="02040503050406030204" pitchFamily="18" charset="0"/>
                                </a:rPr>
                                <m:t>ℓ</m:t>
                              </m:r>
                            </m:oMath>
                          </a14:m>
                          <a:r>
                            <a:rPr lang="en-US" dirty="0">
                              <a:solidFill>
                                <a:schemeClr val="tx1"/>
                              </a:solidFill>
                            </a:rPr>
                            <a:t> </a:t>
                          </a:r>
                          <a:r>
                            <a:rPr lang="en-US" b="0" dirty="0">
                              <a:solidFill>
                                <a:schemeClr val="tx1"/>
                              </a:solidFill>
                              <a:latin typeface="Times New Roman" panose="02020603050405020304" pitchFamily="18" charset="0"/>
                              <a:cs typeface="Times New Roman" panose="02020603050405020304" pitchFamily="18" charset="0"/>
                            </a:rPr>
                            <a:t>[mm]</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241282128"/>
                      </a:ext>
                    </a:extLst>
                  </a:tr>
                  <a:tr h="33437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b="1" dirty="0" err="1">
                              <a:solidFill>
                                <a:srgbClr val="7A7A7A"/>
                              </a:solidFill>
                              <a:latin typeface="Times New Roman" panose="02020603050405020304" pitchFamily="18" charset="0"/>
                              <a:cs typeface="Times New Roman" panose="02020603050405020304" pitchFamily="18" charset="0"/>
                            </a:rPr>
                            <a:t>NoRW-NoFlow</a:t>
                          </a:r>
                          <a:endParaRPr lang="zh-CN" altLang="en-US" b="1" dirty="0">
                            <a:solidFill>
                              <a:srgbClr val="7A7A7A"/>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14:m>
                            <m:oMathPara xmlns:m="http://schemas.openxmlformats.org/officeDocument/2006/math">
                              <m:oMathParaPr>
                                <m:jc m:val="centerGroup"/>
                              </m:oMathParaPr>
                              <m:oMath xmlns:m="http://schemas.openxmlformats.org/officeDocument/2006/math">
                                <m:r>
                                  <a:rPr lang="en-US" b="0" i="1" smtClean="0">
                                    <a:latin typeface="Cambria Math" panose="02040503050406030204" pitchFamily="18" charset="0"/>
                                  </a:rPr>
                                  <m:t>13 </m:t>
                                </m:r>
                              </m:oMath>
                            </m:oMathPara>
                          </a14:m>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885772216"/>
                      </a:ext>
                    </a:extLst>
                  </a:tr>
                  <a:tr h="33437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dirty="0">
                              <a:solidFill>
                                <a:srgbClr val="A89D3C"/>
                              </a:solidFill>
                              <a:latin typeface="Times New Roman" panose="02020603050405020304" pitchFamily="18" charset="0"/>
                              <a:cs typeface="Times New Roman" panose="02020603050405020304" pitchFamily="18" charset="0"/>
                            </a:rPr>
                            <a:t>RW-</a:t>
                          </a:r>
                          <a:r>
                            <a:rPr lang="en-US" altLang="zh-CN" b="1" dirty="0" err="1">
                              <a:solidFill>
                                <a:srgbClr val="A89D3C"/>
                              </a:solidFill>
                              <a:latin typeface="Times New Roman" panose="02020603050405020304" pitchFamily="18" charset="0"/>
                              <a:cs typeface="Times New Roman" panose="02020603050405020304" pitchFamily="18" charset="0"/>
                            </a:rPr>
                            <a:t>N</a:t>
                          </a:r>
                          <a:r>
                            <a:rPr lang="en-US" altLang="zh-CN" dirty="0" err="1">
                              <a:solidFill>
                                <a:srgbClr val="A89D3C"/>
                              </a:solidFill>
                              <a:latin typeface="Times New Roman" panose="02020603050405020304" pitchFamily="18" charset="0"/>
                              <a:cs typeface="Times New Roman" panose="02020603050405020304" pitchFamily="18" charset="0"/>
                            </a:rPr>
                            <a:t>oFlow</a:t>
                          </a:r>
                          <a:endParaRPr lang="zh-CN" altLang="en-US" dirty="0">
                            <a:solidFill>
                              <a:srgbClr val="A89D3C"/>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14:m>
                            <m:oMathPara xmlns:m="http://schemas.openxmlformats.org/officeDocument/2006/math">
                              <m:oMathParaPr>
                                <m:jc m:val="centerGroup"/>
                              </m:oMathParaPr>
                              <m:oMath xmlns:m="http://schemas.openxmlformats.org/officeDocument/2006/math">
                                <m:r>
                                  <a:rPr lang="en-US" b="0" i="1" smtClean="0">
                                    <a:latin typeface="Cambria Math" panose="02040503050406030204" pitchFamily="18" charset="0"/>
                                  </a:rPr>
                                  <m:t>1.28 </m:t>
                                </m:r>
                              </m:oMath>
                            </m:oMathPara>
                          </a14:m>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83320794"/>
                      </a:ext>
                    </a:extLst>
                  </a:tr>
                  <a:tr h="33437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b="1" dirty="0" err="1">
                              <a:solidFill>
                                <a:srgbClr val="A4C1CE"/>
                              </a:solidFill>
                              <a:latin typeface="Times New Roman" panose="02020603050405020304" pitchFamily="18" charset="0"/>
                              <a:cs typeface="Times New Roman" panose="02020603050405020304" pitchFamily="18" charset="0"/>
                            </a:rPr>
                            <a:t>NoRW</a:t>
                          </a:r>
                          <a:r>
                            <a:rPr lang="en-US" altLang="zh-CN" b="1" dirty="0">
                              <a:solidFill>
                                <a:srgbClr val="A4C1CE"/>
                              </a:solidFill>
                              <a:latin typeface="Times New Roman" panose="02020603050405020304" pitchFamily="18" charset="0"/>
                              <a:cs typeface="Times New Roman" panose="02020603050405020304" pitchFamily="18" charset="0"/>
                            </a:rPr>
                            <a:t>-Flow</a:t>
                          </a:r>
                          <a:endParaRPr lang="zh-CN" altLang="en-US" b="1" dirty="0">
                            <a:solidFill>
                              <a:srgbClr val="A4C1CE"/>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14:m>
                            <m:oMathPara xmlns:m="http://schemas.openxmlformats.org/officeDocument/2006/math">
                              <m:oMathParaPr>
                                <m:jc m:val="centerGroup"/>
                              </m:oMathParaPr>
                              <m:oMath xmlns:m="http://schemas.openxmlformats.org/officeDocument/2006/math">
                                <m:r>
                                  <a:rPr lang="en-US" b="0" i="1" smtClean="0">
                                    <a:latin typeface="Cambria Math" panose="02040503050406030204" pitchFamily="18" charset="0"/>
                                  </a:rPr>
                                  <m:t>0.5 </m:t>
                                </m:r>
                              </m:oMath>
                            </m:oMathPara>
                          </a14:m>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411886302"/>
                      </a:ext>
                    </a:extLst>
                  </a:tr>
                  <a:tr h="33437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b="1" dirty="0">
                              <a:solidFill>
                                <a:srgbClr val="E39C5C"/>
                              </a:solidFill>
                              <a:latin typeface="Times New Roman" panose="02020603050405020304" pitchFamily="18" charset="0"/>
                              <a:cs typeface="Times New Roman" panose="02020603050405020304" pitchFamily="18" charset="0"/>
                            </a:rPr>
                            <a:t>RW-Flow</a:t>
                          </a:r>
                          <a:endParaRPr lang="zh-CN" altLang="en-US" b="1" dirty="0">
                            <a:solidFill>
                              <a:srgbClr val="E39C5C"/>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14:m>
                            <m:oMathPara xmlns:m="http://schemas.openxmlformats.org/officeDocument/2006/math">
                              <m:oMathParaPr>
                                <m:jc m:val="centerGroup"/>
                              </m:oMathParaPr>
                              <m:oMath xmlns:m="http://schemas.openxmlformats.org/officeDocument/2006/math">
                                <m:r>
                                  <a:rPr lang="en-US" b="0" i="1" smtClean="0">
                                    <a:latin typeface="Cambria Math" panose="02040503050406030204" pitchFamily="18" charset="0"/>
                                  </a:rPr>
                                  <m:t>0.4 </m:t>
                                </m:r>
                              </m:oMath>
                            </m:oMathPara>
                          </a14:m>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061193576"/>
                      </a:ext>
                    </a:extLst>
                  </a:tr>
                </a:tbl>
              </a:graphicData>
            </a:graphic>
          </p:graphicFrame>
        </mc:Choice>
        <mc:Fallback xmlns="">
          <p:graphicFrame>
            <p:nvGraphicFramePr>
              <p:cNvPr id="31" name="表格 30">
                <a:extLst>
                  <a:ext uri="{FF2B5EF4-FFF2-40B4-BE49-F238E27FC236}">
                    <a16:creationId xmlns:a16="http://schemas.microsoft.com/office/drawing/2014/main" id="{08E829BF-3C7E-4FDF-BA21-073F356D7937}"/>
                  </a:ext>
                </a:extLst>
              </p:cNvPr>
              <p:cNvGraphicFramePr>
                <a:graphicFrameLocks noGrp="1"/>
              </p:cNvGraphicFramePr>
              <p:nvPr>
                <p:extLst>
                  <p:ext uri="{D42A27DB-BD31-4B8C-83A1-F6EECF244321}">
                    <p14:modId xmlns:p14="http://schemas.microsoft.com/office/powerpoint/2010/main" val="931005604"/>
                  </p:ext>
                </p:extLst>
              </p:nvPr>
            </p:nvGraphicFramePr>
            <p:xfrm>
              <a:off x="8401187" y="1187012"/>
              <a:ext cx="3508260" cy="1828800"/>
            </p:xfrm>
            <a:graphic>
              <a:graphicData uri="http://schemas.openxmlformats.org/drawingml/2006/table">
                <a:tbl>
                  <a:tblPr firstRow="1" bandRow="1">
                    <a:tableStyleId>{5C22544A-7EE6-4342-B048-85BDC9FD1C3A}</a:tableStyleId>
                  </a:tblPr>
                  <a:tblGrid>
                    <a:gridCol w="1754130">
                      <a:extLst>
                        <a:ext uri="{9D8B030D-6E8A-4147-A177-3AD203B41FA5}">
                          <a16:colId xmlns:a16="http://schemas.microsoft.com/office/drawing/2014/main" val="743971903"/>
                        </a:ext>
                      </a:extLst>
                    </a:gridCol>
                    <a:gridCol w="1754130">
                      <a:extLst>
                        <a:ext uri="{9D8B030D-6E8A-4147-A177-3AD203B41FA5}">
                          <a16:colId xmlns:a16="http://schemas.microsoft.com/office/drawing/2014/main" val="3755914773"/>
                        </a:ext>
                      </a:extLst>
                    </a:gridCol>
                  </a:tblGrid>
                  <a:tr h="365760">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blipFill>
                          <a:blip r:embed="rId9"/>
                          <a:stretch>
                            <a:fillRect l="-100347" t="-10000" r="-694" b="-428333"/>
                          </a:stretch>
                        </a:blipFill>
                      </a:tcPr>
                    </a:tc>
                    <a:extLst>
                      <a:ext uri="{0D108BD9-81ED-4DB2-BD59-A6C34878D82A}">
                        <a16:rowId xmlns:a16="http://schemas.microsoft.com/office/drawing/2014/main" val="4241282128"/>
                      </a:ext>
                    </a:extLst>
                  </a:tr>
                  <a:tr h="36576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b="1" dirty="0" err="1">
                              <a:solidFill>
                                <a:srgbClr val="7A7A7A"/>
                              </a:solidFill>
                              <a:latin typeface="Times New Roman" panose="02020603050405020304" pitchFamily="18" charset="0"/>
                              <a:cs typeface="Times New Roman" panose="02020603050405020304" pitchFamily="18" charset="0"/>
                            </a:rPr>
                            <a:t>NoRW-NoFlow</a:t>
                          </a:r>
                          <a:endParaRPr lang="zh-CN" altLang="en-US" b="1" dirty="0">
                            <a:solidFill>
                              <a:srgbClr val="7A7A7A"/>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blipFill>
                          <a:blip r:embed="rId9"/>
                          <a:stretch>
                            <a:fillRect l="-100347" t="-110000" r="-694" b="-328333"/>
                          </a:stretch>
                        </a:blipFill>
                      </a:tcPr>
                    </a:tc>
                    <a:extLst>
                      <a:ext uri="{0D108BD9-81ED-4DB2-BD59-A6C34878D82A}">
                        <a16:rowId xmlns:a16="http://schemas.microsoft.com/office/drawing/2014/main" val="1885772216"/>
                      </a:ext>
                    </a:extLst>
                  </a:tr>
                  <a:tr h="36576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dirty="0">
                              <a:solidFill>
                                <a:srgbClr val="A89D3C"/>
                              </a:solidFill>
                              <a:latin typeface="Times New Roman" panose="02020603050405020304" pitchFamily="18" charset="0"/>
                              <a:cs typeface="Times New Roman" panose="02020603050405020304" pitchFamily="18" charset="0"/>
                            </a:rPr>
                            <a:t>RW-</a:t>
                          </a:r>
                          <a:r>
                            <a:rPr lang="en-US" altLang="zh-CN" b="1" dirty="0" err="1">
                              <a:solidFill>
                                <a:srgbClr val="A89D3C"/>
                              </a:solidFill>
                              <a:latin typeface="Times New Roman" panose="02020603050405020304" pitchFamily="18" charset="0"/>
                              <a:cs typeface="Times New Roman" panose="02020603050405020304" pitchFamily="18" charset="0"/>
                            </a:rPr>
                            <a:t>N</a:t>
                          </a:r>
                          <a:r>
                            <a:rPr lang="en-US" altLang="zh-CN" dirty="0" err="1">
                              <a:solidFill>
                                <a:srgbClr val="A89D3C"/>
                              </a:solidFill>
                              <a:latin typeface="Times New Roman" panose="02020603050405020304" pitchFamily="18" charset="0"/>
                              <a:cs typeface="Times New Roman" panose="02020603050405020304" pitchFamily="18" charset="0"/>
                            </a:rPr>
                            <a:t>oFlow</a:t>
                          </a:r>
                          <a:endParaRPr lang="zh-CN" altLang="en-US" dirty="0">
                            <a:solidFill>
                              <a:srgbClr val="A89D3C"/>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blipFill>
                          <a:blip r:embed="rId9"/>
                          <a:stretch>
                            <a:fillRect l="-100347" t="-206557" r="-694" b="-222951"/>
                          </a:stretch>
                        </a:blipFill>
                      </a:tcPr>
                    </a:tc>
                    <a:extLst>
                      <a:ext uri="{0D108BD9-81ED-4DB2-BD59-A6C34878D82A}">
                        <a16:rowId xmlns:a16="http://schemas.microsoft.com/office/drawing/2014/main" val="1083320794"/>
                      </a:ext>
                    </a:extLst>
                  </a:tr>
                  <a:tr h="36576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b="1" dirty="0" err="1">
                              <a:solidFill>
                                <a:srgbClr val="A4C1CE"/>
                              </a:solidFill>
                              <a:latin typeface="Times New Roman" panose="02020603050405020304" pitchFamily="18" charset="0"/>
                              <a:cs typeface="Times New Roman" panose="02020603050405020304" pitchFamily="18" charset="0"/>
                            </a:rPr>
                            <a:t>NoRW</a:t>
                          </a:r>
                          <a:r>
                            <a:rPr lang="en-US" altLang="zh-CN" b="1" dirty="0">
                              <a:solidFill>
                                <a:srgbClr val="A4C1CE"/>
                              </a:solidFill>
                              <a:latin typeface="Times New Roman" panose="02020603050405020304" pitchFamily="18" charset="0"/>
                              <a:cs typeface="Times New Roman" panose="02020603050405020304" pitchFamily="18" charset="0"/>
                            </a:rPr>
                            <a:t>-Flow</a:t>
                          </a:r>
                          <a:endParaRPr lang="zh-CN" altLang="en-US" b="1" dirty="0">
                            <a:solidFill>
                              <a:srgbClr val="A4C1CE"/>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blipFill>
                          <a:blip r:embed="rId9"/>
                          <a:stretch>
                            <a:fillRect l="-100347" t="-311667" r="-694" b="-126667"/>
                          </a:stretch>
                        </a:blipFill>
                      </a:tcPr>
                    </a:tc>
                    <a:extLst>
                      <a:ext uri="{0D108BD9-81ED-4DB2-BD59-A6C34878D82A}">
                        <a16:rowId xmlns:a16="http://schemas.microsoft.com/office/drawing/2014/main" val="1411886302"/>
                      </a:ext>
                    </a:extLst>
                  </a:tr>
                  <a:tr h="36576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b="1" dirty="0">
                              <a:solidFill>
                                <a:srgbClr val="E39C5C"/>
                              </a:solidFill>
                              <a:latin typeface="Times New Roman" panose="02020603050405020304" pitchFamily="18" charset="0"/>
                              <a:cs typeface="Times New Roman" panose="02020603050405020304" pitchFamily="18" charset="0"/>
                            </a:rPr>
                            <a:t>RW-Flow</a:t>
                          </a:r>
                          <a:endParaRPr lang="zh-CN" altLang="en-US" b="1" dirty="0">
                            <a:solidFill>
                              <a:srgbClr val="E39C5C"/>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blipFill>
                          <a:blip r:embed="rId9"/>
                          <a:stretch>
                            <a:fillRect l="-100347" t="-411667" r="-694" b="-26667"/>
                          </a:stretch>
                        </a:blipFill>
                      </a:tcPr>
                    </a:tc>
                    <a:extLst>
                      <a:ext uri="{0D108BD9-81ED-4DB2-BD59-A6C34878D82A}">
                        <a16:rowId xmlns:a16="http://schemas.microsoft.com/office/drawing/2014/main" val="4061193576"/>
                      </a:ext>
                    </a:extLst>
                  </a:tr>
                </a:tbl>
              </a:graphicData>
            </a:graphic>
          </p:graphicFrame>
        </mc:Fallback>
      </mc:AlternateContent>
      <mc:AlternateContent xmlns:mc="http://schemas.openxmlformats.org/markup-compatibility/2006" xmlns:a14="http://schemas.microsoft.com/office/drawing/2010/main">
        <mc:Choice Requires="a14">
          <p:sp>
            <p:nvSpPr>
              <p:cNvPr id="33" name="Rectangle 1">
                <a:extLst>
                  <a:ext uri="{FF2B5EF4-FFF2-40B4-BE49-F238E27FC236}">
                    <a16:creationId xmlns:a16="http://schemas.microsoft.com/office/drawing/2014/main" id="{F902B499-0036-417D-BBDD-6A6CD0E6524D}"/>
                  </a:ext>
                </a:extLst>
              </p:cNvPr>
              <p:cNvSpPr>
                <a:spLocks noChangeArrowheads="1"/>
              </p:cNvSpPr>
              <p:nvPr/>
            </p:nvSpPr>
            <p:spPr bwMode="auto">
              <a:xfrm>
                <a:off x="9732640" y="4094095"/>
                <a:ext cx="2353622" cy="1477328"/>
              </a:xfrm>
              <a:prstGeom prst="rect">
                <a:avLst/>
              </a:prstGeom>
              <a:solidFill>
                <a:srgbClr val="EBC222"/>
              </a:solidFill>
              <a:ln>
                <a:noFill/>
              </a:ln>
              <a:effectLst/>
            </p:spPr>
            <p:txBody>
              <a:bodyPr vert="horz" wrap="square" lIns="91440" tIns="45720" rIns="91440" bIns="45720" numCol="1" anchor="ctr" anchorCtr="0" compatLnSpc="1">
                <a:prstTxWarp prst="textNoShape">
                  <a:avLst/>
                </a:prstTxWarp>
                <a:spAutoFit/>
              </a:bodyPr>
              <a:lstStyle/>
              <a:p>
                <a:pPr lvl="0" eaLnBrk="0" fontAlgn="base" hangingPunct="0">
                  <a:spcBef>
                    <a:spcPct val="0"/>
                  </a:spcBef>
                  <a:spcAft>
                    <a:spcPct val="0"/>
                  </a:spcAft>
                </a:pPr>
                <a:r>
                  <a:rPr kumimoji="0" lang="en-US" altLang="en-US" sz="1800" b="0" i="0" u="none" strike="noStrike" cap="none" normalizeH="0" baseline="0" dirty="0">
                    <a:ln>
                      <a:noFill/>
                    </a:ln>
                    <a:solidFill>
                      <a:schemeClr val="tx1"/>
                    </a:solidFill>
                    <a:effectLst/>
                    <a:latin typeface="Arial" panose="020B0604020202020204" pitchFamily="34" charset="0"/>
                  </a:rPr>
                  <a:t>The selected </a:t>
                </a:r>
                <a14:m>
                  <m:oMath xmlns:m="http://schemas.openxmlformats.org/officeDocument/2006/math">
                    <m:r>
                      <a:rPr lang="el-GR" i="1">
                        <a:latin typeface="Cambria Math" panose="02040503050406030204" pitchFamily="18" charset="0"/>
                      </a:rPr>
                      <m:t>ℓ </m:t>
                    </m:r>
                  </m:oMath>
                </a14:m>
                <a:r>
                  <a:rPr kumimoji="0" lang="en-US" altLang="en-US" sz="1800" b="0" i="0" u="none" strike="noStrike" cap="none" normalizeH="0" baseline="0" dirty="0">
                    <a:ln>
                      <a:noFill/>
                    </a:ln>
                    <a:solidFill>
                      <a:schemeClr val="tx1"/>
                    </a:solidFill>
                    <a:effectLst/>
                    <a:latin typeface="Arial" panose="020B0604020202020204" pitchFamily="34" charset="0"/>
                  </a:rPr>
                  <a:t> value need to be </a:t>
                </a:r>
                <a:r>
                  <a:rPr lang="en-US" altLang="en-US" dirty="0">
                    <a:latin typeface="Arial" panose="020B0604020202020204" pitchFamily="34" charset="0"/>
                  </a:rPr>
                  <a:t>verified by obtaining a concentration field through simulation.</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mc:Choice>
        <mc:Fallback xmlns="">
          <p:sp>
            <p:nvSpPr>
              <p:cNvPr id="33" name="Rectangle 1">
                <a:extLst>
                  <a:ext uri="{FF2B5EF4-FFF2-40B4-BE49-F238E27FC236}">
                    <a16:creationId xmlns:a16="http://schemas.microsoft.com/office/drawing/2014/main" id="{F902B499-0036-417D-BBDD-6A6CD0E6524D}"/>
                  </a:ext>
                </a:extLst>
              </p:cNvPr>
              <p:cNvSpPr>
                <a:spLocks noRot="1" noChangeAspect="1" noMove="1" noResize="1" noEditPoints="1" noAdjustHandles="1" noChangeArrowheads="1" noChangeShapeType="1" noTextEdit="1"/>
              </p:cNvSpPr>
              <p:nvPr/>
            </p:nvSpPr>
            <p:spPr bwMode="auto">
              <a:xfrm>
                <a:off x="9732640" y="4094095"/>
                <a:ext cx="2353622" cy="1477328"/>
              </a:xfrm>
              <a:prstGeom prst="rect">
                <a:avLst/>
              </a:prstGeom>
              <a:blipFill>
                <a:blip r:embed="rId10"/>
                <a:stretch>
                  <a:fillRect l="-2332" t="-2066" r="-3886" b="-6198"/>
                </a:stretch>
              </a:blipFill>
              <a:ln>
                <a:noFill/>
              </a:ln>
              <a:effectLst/>
            </p:spPr>
            <p:txBody>
              <a:bodyPr/>
              <a:lstStyle/>
              <a:p>
                <a:r>
                  <a:rPr lang="zh-CN" altLang="en-US">
                    <a:noFill/>
                  </a:rPr>
                  <a:t> </a:t>
                </a:r>
              </a:p>
            </p:txBody>
          </p:sp>
        </mc:Fallback>
      </mc:AlternateContent>
      <p:sp>
        <p:nvSpPr>
          <p:cNvPr id="23" name="Slide Number Placeholder 2">
            <a:extLst>
              <a:ext uri="{FF2B5EF4-FFF2-40B4-BE49-F238E27FC236}">
                <a16:creationId xmlns:a16="http://schemas.microsoft.com/office/drawing/2014/main" id="{77659F73-52DE-4F3F-A653-03B3ACBA2E36}"/>
              </a:ext>
            </a:extLst>
          </p:cNvPr>
          <p:cNvSpPr txBox="1">
            <a:spLocks/>
          </p:cNvSpPr>
          <p:nvPr/>
        </p:nvSpPr>
        <p:spPr>
          <a:xfrm>
            <a:off x="9331096" y="6528744"/>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B1722B8-B2EF-4BEE-9460-8E9234F3DE19}" type="slidenum">
              <a:rPr lang="en-US" sz="1800" smtClean="0">
                <a:solidFill>
                  <a:schemeClr val="tx1"/>
                </a:solidFill>
                <a:effectLst>
                  <a:outerShdw blurRad="38100" dist="38100" dir="2700000" algn="tl">
                    <a:srgbClr val="000000">
                      <a:alpha val="43137"/>
                    </a:srgbClr>
                  </a:outerShdw>
                </a:effectLst>
              </a:rPr>
              <a:pPr/>
              <a:t>8</a:t>
            </a:fld>
            <a:r>
              <a:rPr lang="en-US" sz="1800" dirty="0">
                <a:solidFill>
                  <a:schemeClr val="tx1"/>
                </a:solidFill>
                <a:effectLst>
                  <a:outerShdw blurRad="38100" dist="38100" dir="2700000" algn="tl">
                    <a:srgbClr val="000000">
                      <a:alpha val="43137"/>
                    </a:srgbClr>
                  </a:outerShdw>
                </a:effectLst>
              </a:rPr>
              <a:t>/14</a:t>
            </a:r>
          </a:p>
        </p:txBody>
      </p:sp>
      <p:pic>
        <p:nvPicPr>
          <p:cNvPr id="24" name="Picture 2" descr="Accueil - Géosciences Rennes">
            <a:extLst>
              <a:ext uri="{FF2B5EF4-FFF2-40B4-BE49-F238E27FC236}">
                <a16:creationId xmlns:a16="http://schemas.microsoft.com/office/drawing/2014/main" id="{21E10EA8-3432-405F-881E-1504AD574286}"/>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0901720" y="75019"/>
            <a:ext cx="1203096" cy="405105"/>
          </a:xfrm>
          <a:prstGeom prst="rect">
            <a:avLst/>
          </a:prstGeom>
          <a:noFill/>
          <a:extLst>
            <a:ext uri="{909E8E84-426E-40DD-AFC4-6F175D3DCCD1}">
              <a14:hiddenFill xmlns:a14="http://schemas.microsoft.com/office/drawing/2010/main">
                <a:solidFill>
                  <a:srgbClr val="FFFFFF"/>
                </a:solidFill>
              </a14:hiddenFill>
            </a:ext>
          </a:extLst>
        </p:spPr>
      </p:pic>
      <p:sp>
        <p:nvSpPr>
          <p:cNvPr id="25" name="TextBox 21">
            <a:extLst>
              <a:ext uri="{FF2B5EF4-FFF2-40B4-BE49-F238E27FC236}">
                <a16:creationId xmlns:a16="http://schemas.microsoft.com/office/drawing/2014/main" id="{3C60FA1E-B2E1-4D50-96E7-DD5A8257590A}"/>
              </a:ext>
            </a:extLst>
          </p:cNvPr>
          <p:cNvSpPr txBox="1"/>
          <p:nvPr/>
        </p:nvSpPr>
        <p:spPr>
          <a:xfrm>
            <a:off x="10297529" y="481586"/>
            <a:ext cx="1894471" cy="461665"/>
          </a:xfrm>
          <a:prstGeom prst="rect">
            <a:avLst/>
          </a:prstGeom>
          <a:noFill/>
        </p:spPr>
        <p:txBody>
          <a:bodyPr wrap="square" rtlCol="0">
            <a:spAutoFit/>
          </a:bodyPr>
          <a:lstStyle/>
          <a:p>
            <a:pPr algn="r"/>
            <a:r>
              <a:rPr lang="en-US" sz="1200" dirty="0">
                <a:latin typeface="Times New Roman" panose="02020603050405020304" pitchFamily="18" charset="0"/>
                <a:cs typeface="Times New Roman" panose="02020603050405020304" pitchFamily="18" charset="0"/>
              </a:rPr>
              <a:t>Shuo Yang</a:t>
            </a:r>
          </a:p>
          <a:p>
            <a:pPr algn="r"/>
            <a:r>
              <a:rPr lang="en-US" sz="1200" u="sng" dirty="0">
                <a:latin typeface="Times New Roman" panose="02020603050405020304" pitchFamily="18" charset="0"/>
                <a:cs typeface="Times New Roman" panose="02020603050405020304" pitchFamily="18" charset="0"/>
              </a:rPr>
              <a:t>yangshawn65@gmail.com</a:t>
            </a:r>
            <a:endParaRPr lang="en-SE"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559020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图片 20">
            <a:extLst>
              <a:ext uri="{FF2B5EF4-FFF2-40B4-BE49-F238E27FC236}">
                <a16:creationId xmlns:a16="http://schemas.microsoft.com/office/drawing/2014/main" id="{3CBFCD6C-7F2C-4C66-B455-32933805460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98833" y="4169460"/>
            <a:ext cx="3511755" cy="2633816"/>
          </a:xfrm>
          <a:prstGeom prst="rect">
            <a:avLst/>
          </a:prstGeom>
        </p:spPr>
      </p:pic>
      <p:pic>
        <p:nvPicPr>
          <p:cNvPr id="8" name="图片 7">
            <a:extLst>
              <a:ext uri="{FF2B5EF4-FFF2-40B4-BE49-F238E27FC236}">
                <a16:creationId xmlns:a16="http://schemas.microsoft.com/office/drawing/2014/main" id="{80AE5360-C380-47A2-9934-3DEBF7D8CF9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400" y="3341132"/>
            <a:ext cx="3528939" cy="3408601"/>
          </a:xfrm>
          <a:prstGeom prst="rect">
            <a:avLst/>
          </a:prstGeom>
        </p:spPr>
      </p:pic>
      <p:grpSp>
        <p:nvGrpSpPr>
          <p:cNvPr id="17" name="组合 16">
            <a:extLst>
              <a:ext uri="{FF2B5EF4-FFF2-40B4-BE49-F238E27FC236}">
                <a16:creationId xmlns:a16="http://schemas.microsoft.com/office/drawing/2014/main" id="{393AE306-0D89-0B52-AE31-91ABE48A9CCF}"/>
              </a:ext>
            </a:extLst>
          </p:cNvPr>
          <p:cNvGrpSpPr/>
          <p:nvPr/>
        </p:nvGrpSpPr>
        <p:grpSpPr>
          <a:xfrm>
            <a:off x="8008310" y="3270429"/>
            <a:ext cx="4183690" cy="3544752"/>
            <a:chOff x="8027550" y="919301"/>
            <a:chExt cx="4183690" cy="3544752"/>
          </a:xfrm>
        </p:grpSpPr>
        <p:grpSp>
          <p:nvGrpSpPr>
            <p:cNvPr id="3" name="组合 2">
              <a:extLst>
                <a:ext uri="{FF2B5EF4-FFF2-40B4-BE49-F238E27FC236}">
                  <a16:creationId xmlns:a16="http://schemas.microsoft.com/office/drawing/2014/main" id="{CE8F62E9-771A-11C2-8A42-1A2A2C289895}"/>
                </a:ext>
              </a:extLst>
            </p:cNvPr>
            <p:cNvGrpSpPr/>
            <p:nvPr/>
          </p:nvGrpSpPr>
          <p:grpSpPr>
            <a:xfrm>
              <a:off x="8027550" y="919301"/>
              <a:ext cx="4183690" cy="3544752"/>
              <a:chOff x="7971481" y="3292438"/>
              <a:chExt cx="4183690" cy="3544752"/>
            </a:xfrm>
          </p:grpSpPr>
          <p:grpSp>
            <p:nvGrpSpPr>
              <p:cNvPr id="57" name="组合 56">
                <a:extLst>
                  <a:ext uri="{FF2B5EF4-FFF2-40B4-BE49-F238E27FC236}">
                    <a16:creationId xmlns:a16="http://schemas.microsoft.com/office/drawing/2014/main" id="{50E4F911-8B78-4881-ABE5-30D680A76FDD}"/>
                  </a:ext>
                </a:extLst>
              </p:cNvPr>
              <p:cNvGrpSpPr>
                <a:grpSpLocks noChangeAspect="1"/>
              </p:cNvGrpSpPr>
              <p:nvPr/>
            </p:nvGrpSpPr>
            <p:grpSpPr>
              <a:xfrm>
                <a:off x="7971481" y="3292438"/>
                <a:ext cx="4183690" cy="3544752"/>
                <a:chOff x="1079793" y="2541565"/>
                <a:chExt cx="4744038" cy="4019523"/>
              </a:xfrm>
            </p:grpSpPr>
            <p:grpSp>
              <p:nvGrpSpPr>
                <p:cNvPr id="53" name="组合 52">
                  <a:extLst>
                    <a:ext uri="{FF2B5EF4-FFF2-40B4-BE49-F238E27FC236}">
                      <a16:creationId xmlns:a16="http://schemas.microsoft.com/office/drawing/2014/main" id="{D893A4B8-A320-4319-93FB-E88BB03B94C0}"/>
                    </a:ext>
                  </a:extLst>
                </p:cNvPr>
                <p:cNvGrpSpPr/>
                <p:nvPr/>
              </p:nvGrpSpPr>
              <p:grpSpPr>
                <a:xfrm>
                  <a:off x="1079793" y="2813489"/>
                  <a:ext cx="4744038" cy="3747599"/>
                  <a:chOff x="1079793" y="2813489"/>
                  <a:chExt cx="4744038" cy="3747599"/>
                </a:xfrm>
              </p:grpSpPr>
              <p:pic>
                <p:nvPicPr>
                  <p:cNvPr id="36" name="图片 35">
                    <a:extLst>
                      <a:ext uri="{FF2B5EF4-FFF2-40B4-BE49-F238E27FC236}">
                        <a16:creationId xmlns:a16="http://schemas.microsoft.com/office/drawing/2014/main" id="{8ABC9881-B0D0-46B8-A18C-8E6B54E11D9C}"/>
                      </a:ext>
                    </a:extLst>
                  </p:cNvPr>
                  <p:cNvPicPr>
                    <a:picLocks noChangeAspect="1"/>
                  </p:cNvPicPr>
                  <p:nvPr/>
                </p:nvPicPr>
                <p:blipFill rotWithShape="1">
                  <a:blip r:embed="rId5"/>
                  <a:srcRect r="5058"/>
                  <a:stretch/>
                </p:blipFill>
                <p:spPr>
                  <a:xfrm>
                    <a:off x="1079793" y="2813489"/>
                    <a:ext cx="4744038" cy="3747599"/>
                  </a:xfrm>
                  <a:prstGeom prst="rect">
                    <a:avLst/>
                  </a:prstGeom>
                </p:spPr>
              </p:pic>
              <p:sp>
                <p:nvSpPr>
                  <p:cNvPr id="48" name="任意多边形: 形状 47">
                    <a:extLst>
                      <a:ext uri="{FF2B5EF4-FFF2-40B4-BE49-F238E27FC236}">
                        <a16:creationId xmlns:a16="http://schemas.microsoft.com/office/drawing/2014/main" id="{1E859020-CB56-471C-8EFD-15F4E2E48134}"/>
                      </a:ext>
                    </a:extLst>
                  </p:cNvPr>
                  <p:cNvSpPr/>
                  <p:nvPr/>
                </p:nvSpPr>
                <p:spPr>
                  <a:xfrm>
                    <a:off x="2650592" y="3101754"/>
                    <a:ext cx="1453098" cy="1041326"/>
                  </a:xfrm>
                  <a:custGeom>
                    <a:avLst/>
                    <a:gdLst>
                      <a:gd name="connsiteX0" fmla="*/ 0 w 1448335"/>
                      <a:gd name="connsiteY0" fmla="*/ 0 h 993701"/>
                      <a:gd name="connsiteX1" fmla="*/ 1448335 w 1448335"/>
                      <a:gd name="connsiteY1" fmla="*/ 0 h 993701"/>
                      <a:gd name="connsiteX2" fmla="*/ 1448335 w 1448335"/>
                      <a:gd name="connsiteY2" fmla="*/ 985118 h 993701"/>
                      <a:gd name="connsiteX3" fmla="*/ 1435048 w 1448335"/>
                      <a:gd name="connsiteY3" fmla="*/ 836275 h 993701"/>
                      <a:gd name="connsiteX4" fmla="*/ 724551 w 1448335"/>
                      <a:gd name="connsiteY4" fmla="*/ 182354 h 993701"/>
                      <a:gd name="connsiteX5" fmla="*/ 14054 w 1448335"/>
                      <a:gd name="connsiteY5" fmla="*/ 836275 h 993701"/>
                      <a:gd name="connsiteX6" fmla="*/ 0 w 1448335"/>
                      <a:gd name="connsiteY6" fmla="*/ 993701 h 993701"/>
                      <a:gd name="connsiteX0" fmla="*/ 0 w 1453098"/>
                      <a:gd name="connsiteY0" fmla="*/ 0 h 1031801"/>
                      <a:gd name="connsiteX1" fmla="*/ 1453098 w 1453098"/>
                      <a:gd name="connsiteY1" fmla="*/ 38100 h 1031801"/>
                      <a:gd name="connsiteX2" fmla="*/ 1453098 w 1453098"/>
                      <a:gd name="connsiteY2" fmla="*/ 1023218 h 1031801"/>
                      <a:gd name="connsiteX3" fmla="*/ 1439811 w 1453098"/>
                      <a:gd name="connsiteY3" fmla="*/ 874375 h 1031801"/>
                      <a:gd name="connsiteX4" fmla="*/ 729314 w 1453098"/>
                      <a:gd name="connsiteY4" fmla="*/ 220454 h 1031801"/>
                      <a:gd name="connsiteX5" fmla="*/ 18817 w 1453098"/>
                      <a:gd name="connsiteY5" fmla="*/ 874375 h 1031801"/>
                      <a:gd name="connsiteX6" fmla="*/ 4763 w 1453098"/>
                      <a:gd name="connsiteY6" fmla="*/ 1031801 h 1031801"/>
                      <a:gd name="connsiteX7" fmla="*/ 0 w 1453098"/>
                      <a:gd name="connsiteY7" fmla="*/ 0 h 1031801"/>
                      <a:gd name="connsiteX0" fmla="*/ 0 w 1453098"/>
                      <a:gd name="connsiteY0" fmla="*/ 9525 h 1041326"/>
                      <a:gd name="connsiteX1" fmla="*/ 1453098 w 1453098"/>
                      <a:gd name="connsiteY1" fmla="*/ 0 h 1041326"/>
                      <a:gd name="connsiteX2" fmla="*/ 1453098 w 1453098"/>
                      <a:gd name="connsiteY2" fmla="*/ 1032743 h 1041326"/>
                      <a:gd name="connsiteX3" fmla="*/ 1439811 w 1453098"/>
                      <a:gd name="connsiteY3" fmla="*/ 883900 h 1041326"/>
                      <a:gd name="connsiteX4" fmla="*/ 729314 w 1453098"/>
                      <a:gd name="connsiteY4" fmla="*/ 229979 h 1041326"/>
                      <a:gd name="connsiteX5" fmla="*/ 18817 w 1453098"/>
                      <a:gd name="connsiteY5" fmla="*/ 883900 h 1041326"/>
                      <a:gd name="connsiteX6" fmla="*/ 4763 w 1453098"/>
                      <a:gd name="connsiteY6" fmla="*/ 1041326 h 1041326"/>
                      <a:gd name="connsiteX7" fmla="*/ 0 w 1453098"/>
                      <a:gd name="connsiteY7" fmla="*/ 9525 h 1041326"/>
                      <a:gd name="connsiteX0" fmla="*/ 0 w 1453098"/>
                      <a:gd name="connsiteY0" fmla="*/ 4763 h 1041326"/>
                      <a:gd name="connsiteX1" fmla="*/ 1453098 w 1453098"/>
                      <a:gd name="connsiteY1" fmla="*/ 0 h 1041326"/>
                      <a:gd name="connsiteX2" fmla="*/ 1453098 w 1453098"/>
                      <a:gd name="connsiteY2" fmla="*/ 1032743 h 1041326"/>
                      <a:gd name="connsiteX3" fmla="*/ 1439811 w 1453098"/>
                      <a:gd name="connsiteY3" fmla="*/ 883900 h 1041326"/>
                      <a:gd name="connsiteX4" fmla="*/ 729314 w 1453098"/>
                      <a:gd name="connsiteY4" fmla="*/ 229979 h 1041326"/>
                      <a:gd name="connsiteX5" fmla="*/ 18817 w 1453098"/>
                      <a:gd name="connsiteY5" fmla="*/ 883900 h 1041326"/>
                      <a:gd name="connsiteX6" fmla="*/ 4763 w 1453098"/>
                      <a:gd name="connsiteY6" fmla="*/ 1041326 h 1041326"/>
                      <a:gd name="connsiteX7" fmla="*/ 0 w 1453098"/>
                      <a:gd name="connsiteY7" fmla="*/ 4763 h 104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53098" h="1041326">
                        <a:moveTo>
                          <a:pt x="0" y="4763"/>
                        </a:moveTo>
                        <a:lnTo>
                          <a:pt x="1453098" y="0"/>
                        </a:lnTo>
                        <a:lnTo>
                          <a:pt x="1453098" y="1032743"/>
                        </a:lnTo>
                        <a:lnTo>
                          <a:pt x="1439811" y="883900"/>
                        </a:lnTo>
                        <a:cubicBezTo>
                          <a:pt x="1372186" y="510708"/>
                          <a:pt x="1079781" y="229979"/>
                          <a:pt x="729314" y="229979"/>
                        </a:cubicBezTo>
                        <a:cubicBezTo>
                          <a:pt x="378847" y="229979"/>
                          <a:pt x="86442" y="510708"/>
                          <a:pt x="18817" y="883900"/>
                        </a:cubicBezTo>
                        <a:lnTo>
                          <a:pt x="4763" y="1041326"/>
                        </a:lnTo>
                        <a:cubicBezTo>
                          <a:pt x="4763" y="710092"/>
                          <a:pt x="0" y="335997"/>
                          <a:pt x="0" y="4763"/>
                        </a:cubicBezTo>
                        <a:close/>
                      </a:path>
                    </a:pathLst>
                  </a:custGeom>
                  <a:solidFill>
                    <a:schemeClr val="accent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矩形 45">
                    <a:extLst>
                      <a:ext uri="{FF2B5EF4-FFF2-40B4-BE49-F238E27FC236}">
                        <a16:creationId xmlns:a16="http://schemas.microsoft.com/office/drawing/2014/main" id="{F5CFD4DB-7BEE-451B-AFDC-607BC61FEFD2}"/>
                      </a:ext>
                    </a:extLst>
                  </p:cNvPr>
                  <p:cNvSpPr/>
                  <p:nvPr/>
                </p:nvSpPr>
                <p:spPr>
                  <a:xfrm>
                    <a:off x="1866901" y="3090410"/>
                    <a:ext cx="791028" cy="1416952"/>
                  </a:xfrm>
                  <a:prstGeom prst="rect">
                    <a:avLst/>
                  </a:prstGeom>
                  <a:solidFill>
                    <a:schemeClr val="bg1">
                      <a:lumMod val="50000"/>
                      <a:alpha val="6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矩形 46">
                    <a:extLst>
                      <a:ext uri="{FF2B5EF4-FFF2-40B4-BE49-F238E27FC236}">
                        <a16:creationId xmlns:a16="http://schemas.microsoft.com/office/drawing/2014/main" id="{0653601A-1B6A-495E-B8F3-BFC7BE31F3B1}"/>
                      </a:ext>
                    </a:extLst>
                  </p:cNvPr>
                  <p:cNvSpPr/>
                  <p:nvPr/>
                </p:nvSpPr>
                <p:spPr>
                  <a:xfrm>
                    <a:off x="4099779" y="3090649"/>
                    <a:ext cx="843696" cy="1416952"/>
                  </a:xfrm>
                  <a:prstGeom prst="rect">
                    <a:avLst/>
                  </a:prstGeom>
                  <a:solidFill>
                    <a:schemeClr val="bg1">
                      <a:lumMod val="50000"/>
                      <a:alpha val="6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4" name="文本框 53">
                  <a:extLst>
                    <a:ext uri="{FF2B5EF4-FFF2-40B4-BE49-F238E27FC236}">
                      <a16:creationId xmlns:a16="http://schemas.microsoft.com/office/drawing/2014/main" id="{410EEDDF-C01B-41E4-8EEF-252BC19B8B97}"/>
                    </a:ext>
                  </a:extLst>
                </p:cNvPr>
                <p:cNvSpPr txBox="1"/>
                <p:nvPr/>
              </p:nvSpPr>
              <p:spPr>
                <a:xfrm>
                  <a:off x="4218840" y="3721355"/>
                  <a:ext cx="724634" cy="418799"/>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Wal</a:t>
                  </a:r>
                  <a:r>
                    <a:rPr lang="en-US" altLang="zh-CN" dirty="0">
                      <a:latin typeface="Times New Roman" panose="02020603050405020304" pitchFamily="18" charset="0"/>
                      <a:cs typeface="Times New Roman" panose="02020603050405020304" pitchFamily="18" charset="0"/>
                    </a:rPr>
                    <a:t>l</a:t>
                  </a:r>
                  <a:endParaRPr lang="en-US" dirty="0">
                    <a:latin typeface="Times New Roman" panose="02020603050405020304" pitchFamily="18" charset="0"/>
                    <a:cs typeface="Times New Roman" panose="02020603050405020304" pitchFamily="18" charset="0"/>
                  </a:endParaRPr>
                </a:p>
              </p:txBody>
            </p:sp>
            <p:sp>
              <p:nvSpPr>
                <p:cNvPr id="55" name="文本框 54">
                  <a:extLst>
                    <a:ext uri="{FF2B5EF4-FFF2-40B4-BE49-F238E27FC236}">
                      <a16:creationId xmlns:a16="http://schemas.microsoft.com/office/drawing/2014/main" id="{56792FA1-1208-446A-9CFD-2FA6673D8F7D}"/>
                    </a:ext>
                  </a:extLst>
                </p:cNvPr>
                <p:cNvSpPr txBox="1"/>
                <p:nvPr/>
              </p:nvSpPr>
              <p:spPr>
                <a:xfrm>
                  <a:off x="1889276" y="3681942"/>
                  <a:ext cx="761315" cy="418799"/>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Wal</a:t>
                  </a:r>
                  <a:r>
                    <a:rPr lang="en-US" altLang="zh-CN" dirty="0">
                      <a:latin typeface="Times New Roman" panose="02020603050405020304" pitchFamily="18" charset="0"/>
                      <a:cs typeface="Times New Roman" panose="02020603050405020304" pitchFamily="18" charset="0"/>
                    </a:rPr>
                    <a:t>l</a:t>
                  </a:r>
                  <a:endParaRPr lang="en-US" dirty="0">
                    <a:latin typeface="Times New Roman" panose="02020603050405020304" pitchFamily="18" charset="0"/>
                    <a:cs typeface="Times New Roman" panose="02020603050405020304" pitchFamily="18" charset="0"/>
                  </a:endParaRPr>
                </a:p>
              </p:txBody>
            </p:sp>
            <p:sp>
              <p:nvSpPr>
                <p:cNvPr id="56" name="文本框 55">
                  <a:extLst>
                    <a:ext uri="{FF2B5EF4-FFF2-40B4-BE49-F238E27FC236}">
                      <a16:creationId xmlns:a16="http://schemas.microsoft.com/office/drawing/2014/main" id="{19AFDF88-4AB9-4C45-AE4C-8443B203FB7E}"/>
                    </a:ext>
                  </a:extLst>
                </p:cNvPr>
                <p:cNvSpPr txBox="1"/>
                <p:nvPr/>
              </p:nvSpPr>
              <p:spPr>
                <a:xfrm>
                  <a:off x="2901438" y="3009658"/>
                  <a:ext cx="1089324" cy="369332"/>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Toluene</a:t>
                  </a:r>
                </a:p>
              </p:txBody>
            </p:sp>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ADBE35B2-F33F-4940-8439-DF01B76A376D}"/>
                        </a:ext>
                      </a:extLst>
                    </p:cNvPr>
                    <p:cNvSpPr txBox="1"/>
                    <p:nvPr/>
                  </p:nvSpPr>
                  <p:spPr>
                    <a:xfrm>
                      <a:off x="4907985" y="2541565"/>
                      <a:ext cx="775257" cy="523499"/>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func>
                              <m:funcPr>
                                <m:ctrlPr>
                                  <a:rPr lang="en-US" altLang="zh-CN" sz="2400" i="1" smtClean="0">
                                    <a:latin typeface="Cambria Math" panose="02040503050406030204" pitchFamily="18" charset="0"/>
                                  </a:rPr>
                                </m:ctrlPr>
                              </m:funcPr>
                              <m:fName>
                                <m:r>
                                  <m:rPr>
                                    <m:sty m:val="p"/>
                                  </m:rPr>
                                  <a:rPr lang="en-US" altLang="zh-CN" sz="2400" i="0" smtClean="0">
                                    <a:latin typeface="Cambria Math" panose="02040503050406030204" pitchFamily="18" charset="0"/>
                                  </a:rPr>
                                  <m:t>cos</m:t>
                                </m:r>
                              </m:fName>
                              <m:e>
                                <m:r>
                                  <a:rPr lang="zh-CN" altLang="en-US" sz="2400" i="1" smtClean="0">
                                    <a:latin typeface="Cambria Math" panose="02040503050406030204" pitchFamily="18" charset="0"/>
                                  </a:rPr>
                                  <m:t>𝜃</m:t>
                                </m:r>
                              </m:e>
                            </m:func>
                          </m:oMath>
                        </m:oMathPara>
                      </a14:m>
                      <a:endParaRPr lang="en-US" sz="2400" dirty="0"/>
                    </a:p>
                  </p:txBody>
                </p:sp>
              </mc:Choice>
              <mc:Fallback xmlns="">
                <p:sp>
                  <p:nvSpPr>
                    <p:cNvPr id="7" name="TextBox 6">
                      <a:extLst>
                        <a:ext uri="{FF2B5EF4-FFF2-40B4-BE49-F238E27FC236}">
                          <a16:creationId xmlns:a16="http://schemas.microsoft.com/office/drawing/2014/main" id="{ADBE35B2-F33F-4940-8439-DF01B76A376D}"/>
                        </a:ext>
                      </a:extLst>
                    </p:cNvPr>
                    <p:cNvSpPr txBox="1">
                      <a:spLocks noRot="1" noChangeAspect="1" noMove="1" noResize="1" noEditPoints="1" noAdjustHandles="1" noChangeArrowheads="1" noChangeShapeType="1" noTextEdit="1"/>
                    </p:cNvSpPr>
                    <p:nvPr/>
                  </p:nvSpPr>
                  <p:spPr>
                    <a:xfrm>
                      <a:off x="4907985" y="2541565"/>
                      <a:ext cx="775257" cy="523499"/>
                    </a:xfrm>
                    <a:prstGeom prst="rect">
                      <a:avLst/>
                    </a:prstGeom>
                    <a:blipFill>
                      <a:blip r:embed="rId12"/>
                      <a:stretch>
                        <a:fillRect r="-23894"/>
                      </a:stretch>
                    </a:blipFill>
                  </p:spPr>
                  <p:txBody>
                    <a:bodyPr/>
                    <a:lstStyle/>
                    <a:p>
                      <a:r>
                        <a:rPr lang="en-US">
                          <a:noFill/>
                        </a:rPr>
                        <a:t> </a:t>
                      </a:r>
                    </a:p>
                  </p:txBody>
                </p:sp>
              </mc:Fallback>
            </mc:AlternateContent>
          </p:grpSp>
          <mc:AlternateContent xmlns:mc="http://schemas.openxmlformats.org/markup-compatibility/2006" xmlns:a14="http://schemas.microsoft.com/office/drawing/2010/main">
            <mc:Choice Requires="a14">
              <p:sp>
                <p:nvSpPr>
                  <p:cNvPr id="50" name="矩形 49">
                    <a:extLst>
                      <a:ext uri="{FF2B5EF4-FFF2-40B4-BE49-F238E27FC236}">
                        <a16:creationId xmlns:a16="http://schemas.microsoft.com/office/drawing/2014/main" id="{23F51F06-B96D-4B96-8122-B1A366766FCA}"/>
                      </a:ext>
                    </a:extLst>
                  </p:cNvPr>
                  <p:cNvSpPr/>
                  <p:nvPr/>
                </p:nvSpPr>
                <p:spPr>
                  <a:xfrm>
                    <a:off x="9461609" y="3434077"/>
                    <a:ext cx="1293397" cy="369332"/>
                  </a:xfrm>
                  <a:prstGeom prst="rect">
                    <a:avLst/>
                  </a:prstGeom>
                </p:spPr>
                <p:txBody>
                  <a:bodyPr wrap="square">
                    <a:spAutoFit/>
                  </a:bodyPr>
                  <a:lstStyle/>
                  <a:p>
                    <a:r>
                      <a:rPr lang="en-US" altLang="zh-CN" dirty="0">
                        <a:latin typeface="Times New Roman" panose="02020603050405020304" pitchFamily="18" charset="0"/>
                        <a:cs typeface="Times New Roman" panose="02020603050405020304" pitchFamily="18" charset="0"/>
                      </a:rPr>
                      <a:t>20</a:t>
                    </a:r>
                    <a14:m>
                      <m:oMath xmlns:m="http://schemas.openxmlformats.org/officeDocument/2006/math">
                        <m:r>
                          <a:rPr lang="en-US" altLang="zh-CN" i="1" smtClean="0">
                            <a:latin typeface="Cambria Math" panose="02040503050406030204" pitchFamily="18" charset="0"/>
                            <a:ea typeface="Cambria Math" panose="02040503050406030204" pitchFamily="18" charset="0"/>
                            <a:cs typeface="Times New Roman" panose="02020603050405020304" pitchFamily="18" charset="0"/>
                          </a:rPr>
                          <m:t>×</m:t>
                        </m:r>
                      </m:oMath>
                    </a14:m>
                    <a:r>
                      <a:rPr lang="en-US" altLang="zh-CN" dirty="0">
                        <a:latin typeface="Times New Roman" panose="02020603050405020304" pitchFamily="18" charset="0"/>
                        <a:cs typeface="Times New Roman" panose="02020603050405020304" pitchFamily="18" charset="0"/>
                      </a:rPr>
                      <a:t>20 grid</a:t>
                    </a:r>
                    <a:endParaRPr lang="en-US" dirty="0"/>
                  </a:p>
                </p:txBody>
              </p:sp>
            </mc:Choice>
            <mc:Fallback xmlns="">
              <p:sp>
                <p:nvSpPr>
                  <p:cNvPr id="50" name="矩形 49">
                    <a:extLst>
                      <a:ext uri="{FF2B5EF4-FFF2-40B4-BE49-F238E27FC236}">
                        <a16:creationId xmlns:a16="http://schemas.microsoft.com/office/drawing/2014/main" id="{23F51F06-B96D-4B96-8122-B1A366766FCA}"/>
                      </a:ext>
                    </a:extLst>
                  </p:cNvPr>
                  <p:cNvSpPr>
                    <a:spLocks noRot="1" noChangeAspect="1" noMove="1" noResize="1" noEditPoints="1" noAdjustHandles="1" noChangeArrowheads="1" noChangeShapeType="1" noTextEdit="1"/>
                  </p:cNvSpPr>
                  <p:nvPr/>
                </p:nvSpPr>
                <p:spPr>
                  <a:xfrm>
                    <a:off x="9461609" y="3434077"/>
                    <a:ext cx="1293397" cy="369332"/>
                  </a:xfrm>
                  <a:prstGeom prst="rect">
                    <a:avLst/>
                  </a:prstGeom>
                  <a:blipFill>
                    <a:blip r:embed="rId13"/>
                    <a:stretch>
                      <a:fillRect l="-3774" t="-11667" b="-25000"/>
                    </a:stretch>
                  </a:blipFill>
                </p:spPr>
                <p:txBody>
                  <a:bodyPr/>
                  <a:lstStyle/>
                  <a:p>
                    <a:r>
                      <a:rPr lang="zh-CN" altLang="en-US">
                        <a:noFill/>
                      </a:rPr>
                      <a:t> </a:t>
                    </a:r>
                  </a:p>
                </p:txBody>
              </p:sp>
            </mc:Fallback>
          </mc:AlternateContent>
        </p:grpSp>
        <p:sp>
          <p:nvSpPr>
            <p:cNvPr id="6" name="文本框 5">
              <a:extLst>
                <a:ext uri="{FF2B5EF4-FFF2-40B4-BE49-F238E27FC236}">
                  <a16:creationId xmlns:a16="http://schemas.microsoft.com/office/drawing/2014/main" id="{5FEDBA1D-24EF-CF0F-D367-A25C76BC3412}"/>
                </a:ext>
              </a:extLst>
            </p:cNvPr>
            <p:cNvSpPr txBox="1"/>
            <p:nvPr/>
          </p:nvSpPr>
          <p:spPr>
            <a:xfrm>
              <a:off x="9603863" y="3059668"/>
              <a:ext cx="1020988" cy="369332"/>
            </a:xfrm>
            <a:prstGeom prst="rect">
              <a:avLst/>
            </a:prstGeom>
            <a:noFill/>
          </p:spPr>
          <p:txBody>
            <a:bodyPr wrap="square">
              <a:spAutoFit/>
            </a:bodyPr>
            <a:lstStyle/>
            <a:p>
              <a:r>
                <a:rPr lang="en-US" altLang="zh-CN" dirty="0">
                  <a:latin typeface="Times New Roman" panose="02020603050405020304" pitchFamily="18" charset="0"/>
                  <a:cs typeface="Times New Roman" panose="02020603050405020304" pitchFamily="18" charset="0"/>
                </a:rPr>
                <a:t>Channel</a:t>
              </a:r>
              <a:endParaRPr lang="zh-CN" altLang="en-US" dirty="0">
                <a:latin typeface="Times New Roman" panose="02020603050405020304" pitchFamily="18" charset="0"/>
                <a:cs typeface="Times New Roman" panose="02020603050405020304" pitchFamily="18" charset="0"/>
              </a:endParaRPr>
            </a:p>
          </p:txBody>
        </p:sp>
      </p:grpSp>
      <p:sp>
        <p:nvSpPr>
          <p:cNvPr id="14" name="箭头: 右 13">
            <a:extLst>
              <a:ext uri="{FF2B5EF4-FFF2-40B4-BE49-F238E27FC236}">
                <a16:creationId xmlns:a16="http://schemas.microsoft.com/office/drawing/2014/main" id="{D0AA4606-5084-0123-A85C-0D081B07E5A5}"/>
              </a:ext>
            </a:extLst>
          </p:cNvPr>
          <p:cNvSpPr/>
          <p:nvPr/>
        </p:nvSpPr>
        <p:spPr>
          <a:xfrm>
            <a:off x="3417259" y="5121971"/>
            <a:ext cx="744188" cy="446329"/>
          </a:xfrm>
          <a:prstGeom prst="rightArrow">
            <a:avLst/>
          </a:prstGeom>
          <a:solidFill>
            <a:srgbClr val="54AB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11" name="直接连接符 9">
            <a:extLst>
              <a:ext uri="{FF2B5EF4-FFF2-40B4-BE49-F238E27FC236}">
                <a16:creationId xmlns:a16="http://schemas.microsoft.com/office/drawing/2014/main" id="{8C16284E-FD1F-48CC-9175-4321DB183B27}"/>
              </a:ext>
            </a:extLst>
          </p:cNvPr>
          <p:cNvCxnSpPr>
            <a:cxnSpLocks/>
          </p:cNvCxnSpPr>
          <p:nvPr/>
        </p:nvCxnSpPr>
        <p:spPr>
          <a:xfrm>
            <a:off x="0" y="934278"/>
            <a:ext cx="12192000" cy="0"/>
          </a:xfrm>
          <a:prstGeom prst="line">
            <a:avLst/>
          </a:prstGeom>
          <a:ln w="38100">
            <a:solidFill>
              <a:srgbClr val="C3693B"/>
            </a:solidFill>
          </a:ln>
        </p:spPr>
        <p:style>
          <a:lnRef idx="1">
            <a:schemeClr val="accent1"/>
          </a:lnRef>
          <a:fillRef idx="0">
            <a:schemeClr val="accent1"/>
          </a:fillRef>
          <a:effectRef idx="0">
            <a:schemeClr val="accent1"/>
          </a:effectRef>
          <a:fontRef idx="minor">
            <a:schemeClr val="tx1"/>
          </a:fontRef>
        </p:style>
      </p:cxnSp>
      <p:sp>
        <p:nvSpPr>
          <p:cNvPr id="12" name="文本框 14">
            <a:extLst>
              <a:ext uri="{FF2B5EF4-FFF2-40B4-BE49-F238E27FC236}">
                <a16:creationId xmlns:a16="http://schemas.microsoft.com/office/drawing/2014/main" id="{701EC497-AF65-4FB2-979F-F81CDE9B01B3}"/>
              </a:ext>
            </a:extLst>
          </p:cNvPr>
          <p:cNvSpPr txBox="1"/>
          <p:nvPr/>
        </p:nvSpPr>
        <p:spPr>
          <a:xfrm>
            <a:off x="117703" y="224207"/>
            <a:ext cx="5041151" cy="584775"/>
          </a:xfrm>
          <a:prstGeom prst="rect">
            <a:avLst/>
          </a:prstGeom>
          <a:noFill/>
        </p:spPr>
        <p:txBody>
          <a:bodyPr wrap="square" rtlCol="0">
            <a:spAutoFit/>
          </a:bodyPr>
          <a:lstStyle/>
          <a:p>
            <a:pPr lvl="0">
              <a:defRPr/>
            </a:pPr>
            <a:r>
              <a:rPr lang="en-US" altLang="zh-CN" sz="3200" dirty="0">
                <a:solidFill>
                  <a:srgbClr val="4472C4">
                    <a:lumMod val="50000"/>
                  </a:srgbClr>
                </a:solidFill>
                <a:latin typeface="Times New Roman" panose="02020603050405020304" pitchFamily="18" charset="0"/>
              </a:rPr>
              <a:t>Bacteria Motility (Crawling)</a:t>
            </a:r>
          </a:p>
        </p:txBody>
      </p:sp>
      <mc:AlternateContent xmlns:mc="http://schemas.openxmlformats.org/markup-compatibility/2006" xmlns:a14="http://schemas.microsoft.com/office/drawing/2010/main">
        <mc:Choice Requires="a14">
          <p:sp>
            <p:nvSpPr>
              <p:cNvPr id="2" name="矩形 1">
                <a:extLst>
                  <a:ext uri="{FF2B5EF4-FFF2-40B4-BE49-F238E27FC236}">
                    <a16:creationId xmlns:a16="http://schemas.microsoft.com/office/drawing/2014/main" id="{B8D5C1D7-78B5-4B30-B9D5-50CF91E7C537}"/>
                  </a:ext>
                </a:extLst>
              </p:cNvPr>
              <p:cNvSpPr/>
              <p:nvPr/>
            </p:nvSpPr>
            <p:spPr>
              <a:xfrm>
                <a:off x="187827" y="982384"/>
                <a:ext cx="7839723" cy="646331"/>
              </a:xfrm>
              <a:prstGeom prst="rect">
                <a:avLst/>
              </a:prstGeom>
            </p:spPr>
            <p:txBody>
              <a:bodyPr wrap="square">
                <a:spAutoFit/>
              </a:bodyPr>
              <a:lstStyle/>
              <a:p>
                <a:r>
                  <a:rPr lang="en-US" dirty="0">
                    <a:latin typeface="Times New Roman" panose="02020603050405020304" pitchFamily="18" charset="0"/>
                    <a:cs typeface="Times New Roman" panose="02020603050405020304" pitchFamily="18" charset="0"/>
                  </a:rPr>
                  <a:t>The direction of bacterial displacement can be quantified by the bacterial displacement vector </a:t>
                </a:r>
                <a14:m>
                  <m:oMath xmlns:m="http://schemas.openxmlformats.org/officeDocument/2006/math">
                    <m:r>
                      <a:rPr lang="en-US" b="1" i="1" smtClean="0">
                        <a:latin typeface="Cambria Math" panose="02040503050406030204" pitchFamily="18" charset="0"/>
                      </a:rPr>
                      <m:t>𝒅</m:t>
                    </m:r>
                  </m:oMath>
                </a14:m>
                <a:r>
                  <a:rPr lang="en-US" dirty="0">
                    <a:latin typeface="Times New Roman" panose="02020603050405020304" pitchFamily="18" charset="0"/>
                    <a:cs typeface="Times New Roman" panose="02020603050405020304" pitchFamily="18" charset="0"/>
                  </a:rPr>
                  <a:t> and the local interface normal </a:t>
                </a:r>
                <a14:m>
                  <m:oMath xmlns:m="http://schemas.openxmlformats.org/officeDocument/2006/math">
                    <m:r>
                      <a:rPr lang="en-US" b="1" i="1" smtClean="0">
                        <a:latin typeface="Cambria Math" panose="02040503050406030204" pitchFamily="18" charset="0"/>
                      </a:rPr>
                      <m:t>𝒏</m:t>
                    </m:r>
                    <m:r>
                      <a:rPr lang="en-US" b="1" i="1" smtClean="0">
                        <a:latin typeface="Cambria Math" panose="02040503050406030204" pitchFamily="18" charset="0"/>
                      </a:rPr>
                      <m:t>=(</m:t>
                    </m:r>
                    <m:r>
                      <a:rPr lang="en-US" b="1" i="1">
                        <a:latin typeface="Cambria Math" panose="02040503050406030204" pitchFamily="18" charset="0"/>
                      </a:rPr>
                      <m:t>𝒒</m:t>
                    </m:r>
                    <m:r>
                      <a:rPr lang="en-US" i="1">
                        <a:latin typeface="Cambria Math" panose="02040503050406030204" pitchFamily="18" charset="0"/>
                      </a:rPr>
                      <m:t>−</m:t>
                    </m:r>
                    <m:sSub>
                      <m:sSubPr>
                        <m:ctrlPr>
                          <a:rPr lang="en-US" i="1">
                            <a:latin typeface="Cambria Math" panose="02040503050406030204" pitchFamily="18" charset="0"/>
                          </a:rPr>
                        </m:ctrlPr>
                      </m:sSubPr>
                      <m:e>
                        <m:r>
                          <a:rPr lang="en-US" b="1" i="1">
                            <a:latin typeface="Cambria Math" panose="02040503050406030204" pitchFamily="18" charset="0"/>
                          </a:rPr>
                          <m:t>𝒑</m:t>
                        </m:r>
                      </m:e>
                      <m:sub>
                        <m:r>
                          <a:rPr lang="en-US" i="1">
                            <a:latin typeface="Cambria Math" panose="02040503050406030204" pitchFamily="18" charset="0"/>
                          </a:rPr>
                          <m:t>0</m:t>
                        </m:r>
                      </m:sub>
                    </m:sSub>
                    <m:r>
                      <a:rPr lang="en-US" b="0" i="1" smtClean="0">
                        <a:latin typeface="Cambria Math" panose="02040503050406030204" pitchFamily="18" charset="0"/>
                      </a:rPr>
                      <m:t>)</m:t>
                    </m:r>
                    <m:r>
                      <a:rPr lang="en-US" b="0" i="0" smtClean="0">
                        <a:latin typeface="Cambria Math" panose="02040503050406030204" pitchFamily="18" charset="0"/>
                      </a:rPr>
                      <m:t>/</m:t>
                    </m:r>
                    <m:d>
                      <m:dPr>
                        <m:begChr m:val="‖"/>
                        <m:endChr m:val="‖"/>
                        <m:ctrlPr>
                          <a:rPr lang="en-US" i="1">
                            <a:latin typeface="Cambria Math" panose="02040503050406030204" pitchFamily="18" charset="0"/>
                          </a:rPr>
                        </m:ctrlPr>
                      </m:dPr>
                      <m:e>
                        <m:r>
                          <a:rPr lang="en-US" b="1" i="1">
                            <a:latin typeface="Cambria Math" panose="02040503050406030204" pitchFamily="18" charset="0"/>
                          </a:rPr>
                          <m:t>𝒒</m:t>
                        </m:r>
                        <m:r>
                          <a:rPr lang="en-US" i="1">
                            <a:latin typeface="Cambria Math" panose="02040503050406030204" pitchFamily="18" charset="0"/>
                          </a:rPr>
                          <m:t>−</m:t>
                        </m:r>
                        <m:sSub>
                          <m:sSubPr>
                            <m:ctrlPr>
                              <a:rPr lang="en-US" i="1">
                                <a:latin typeface="Cambria Math" panose="02040503050406030204" pitchFamily="18" charset="0"/>
                              </a:rPr>
                            </m:ctrlPr>
                          </m:sSubPr>
                          <m:e>
                            <m:r>
                              <a:rPr lang="en-US" b="1" i="1">
                                <a:latin typeface="Cambria Math" panose="02040503050406030204" pitchFamily="18" charset="0"/>
                              </a:rPr>
                              <m:t>𝒑</m:t>
                            </m:r>
                          </m:e>
                          <m:sub>
                            <m:r>
                              <a:rPr lang="en-US" i="1">
                                <a:latin typeface="Cambria Math" panose="02040503050406030204" pitchFamily="18" charset="0"/>
                              </a:rPr>
                              <m:t>0</m:t>
                            </m:r>
                          </m:sub>
                        </m:sSub>
                      </m:e>
                    </m:d>
                  </m:oMath>
                </a14:m>
                <a:r>
                  <a:rPr lang="en-US" dirty="0">
                    <a:latin typeface="Times New Roman" panose="02020603050405020304" pitchFamily="18" charset="0"/>
                    <a:cs typeface="Times New Roman" panose="02020603050405020304" pitchFamily="18" charset="0"/>
                  </a:rPr>
                  <a:t>:</a:t>
                </a:r>
              </a:p>
            </p:txBody>
          </p:sp>
        </mc:Choice>
        <mc:Fallback xmlns="">
          <p:sp>
            <p:nvSpPr>
              <p:cNvPr id="2" name="矩形 1">
                <a:extLst>
                  <a:ext uri="{FF2B5EF4-FFF2-40B4-BE49-F238E27FC236}">
                    <a16:creationId xmlns:a16="http://schemas.microsoft.com/office/drawing/2014/main" id="{B8D5C1D7-78B5-4B30-B9D5-50CF91E7C537}"/>
                  </a:ext>
                </a:extLst>
              </p:cNvPr>
              <p:cNvSpPr>
                <a:spLocks noRot="1" noChangeAspect="1" noMove="1" noResize="1" noEditPoints="1" noAdjustHandles="1" noChangeArrowheads="1" noChangeShapeType="1" noTextEdit="1"/>
              </p:cNvSpPr>
              <p:nvPr/>
            </p:nvSpPr>
            <p:spPr>
              <a:xfrm>
                <a:off x="187827" y="982384"/>
                <a:ext cx="7839723" cy="646331"/>
              </a:xfrm>
              <a:prstGeom prst="rect">
                <a:avLst/>
              </a:prstGeom>
              <a:blipFill>
                <a:blip r:embed="rId15"/>
                <a:stretch>
                  <a:fillRect l="-700" t="-4717" b="-14151"/>
                </a:stretch>
              </a:blipFill>
            </p:spPr>
            <p:txBody>
              <a:bodyPr/>
              <a:lstStyle/>
              <a:p>
                <a:r>
                  <a:rPr lang="zh-CN" altLang="en-US">
                    <a:noFill/>
                  </a:rPr>
                  <a:t> </a:t>
                </a:r>
              </a:p>
            </p:txBody>
          </p:sp>
        </mc:Fallback>
      </mc:AlternateContent>
      <mc:AlternateContent xmlns:mc="http://schemas.openxmlformats.org/markup-compatibility/2006" xmlns:a14="http://schemas.microsoft.com/office/drawing/2010/main">
        <mc:Choice Requires="a14">
          <p:sp>
            <p:nvSpPr>
              <p:cNvPr id="15" name="矩形 14">
                <a:extLst>
                  <a:ext uri="{FF2B5EF4-FFF2-40B4-BE49-F238E27FC236}">
                    <a16:creationId xmlns:a16="http://schemas.microsoft.com/office/drawing/2014/main" id="{8E108292-2B20-4827-8216-B94B8F485ED9}"/>
                  </a:ext>
                </a:extLst>
              </p:cNvPr>
              <p:cNvSpPr/>
              <p:nvPr/>
            </p:nvSpPr>
            <p:spPr>
              <a:xfrm>
                <a:off x="1632296" y="1702278"/>
                <a:ext cx="1940981" cy="843372"/>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func>
                        <m:funcPr>
                          <m:ctrlPr>
                            <a:rPr lang="en-US" altLang="zh-CN" sz="2400" i="1" smtClean="0">
                              <a:latin typeface="Cambria Math" panose="02040503050406030204" pitchFamily="18" charset="0"/>
                            </a:rPr>
                          </m:ctrlPr>
                        </m:funcPr>
                        <m:fName>
                          <m:r>
                            <m:rPr>
                              <m:sty m:val="p"/>
                            </m:rPr>
                            <a:rPr lang="en-US" altLang="zh-CN" sz="2400" i="0" smtClean="0">
                              <a:latin typeface="Cambria Math" panose="02040503050406030204" pitchFamily="18" charset="0"/>
                            </a:rPr>
                            <m:t>cos</m:t>
                          </m:r>
                        </m:fName>
                        <m:e>
                          <m:r>
                            <a:rPr lang="zh-CN" altLang="en-US" sz="2400" i="1" smtClean="0">
                              <a:latin typeface="Cambria Math" panose="02040503050406030204" pitchFamily="18" charset="0"/>
                            </a:rPr>
                            <m:t>𝜃</m:t>
                          </m:r>
                        </m:e>
                      </m:func>
                      <m:r>
                        <a:rPr lang="en-US" sz="2400" b="0" i="1" smtClean="0">
                          <a:latin typeface="Cambria Math" panose="02040503050406030204" pitchFamily="18" charset="0"/>
                        </a:rPr>
                        <m:t>=</m:t>
                      </m:r>
                      <m:f>
                        <m:fPr>
                          <m:ctrlPr>
                            <a:rPr lang="en-US" sz="2400" b="0" i="1" smtClean="0">
                              <a:latin typeface="Cambria Math" panose="02040503050406030204" pitchFamily="18" charset="0"/>
                            </a:rPr>
                          </m:ctrlPr>
                        </m:fPr>
                        <m:num>
                          <m:r>
                            <a:rPr lang="en-US" sz="2400" b="1" i="1" smtClean="0">
                              <a:latin typeface="Cambria Math" panose="02040503050406030204" pitchFamily="18" charset="0"/>
                            </a:rPr>
                            <m:t>𝒅</m:t>
                          </m:r>
                          <m:r>
                            <a:rPr lang="en-US" sz="2400" b="0" i="1" smtClean="0">
                              <a:latin typeface="Cambria Math" panose="02040503050406030204" pitchFamily="18" charset="0"/>
                              <a:ea typeface="Cambria Math" panose="02040503050406030204" pitchFamily="18" charset="0"/>
                            </a:rPr>
                            <m:t>∙</m:t>
                          </m:r>
                          <m:r>
                            <a:rPr lang="en-US" sz="2400" b="1" i="1" smtClean="0">
                              <a:latin typeface="Cambria Math" panose="02040503050406030204" pitchFamily="18" charset="0"/>
                            </a:rPr>
                            <m:t>𝒏</m:t>
                          </m:r>
                        </m:num>
                        <m:den>
                          <m:d>
                            <m:dPr>
                              <m:begChr m:val="‖"/>
                              <m:endChr m:val="‖"/>
                              <m:ctrlPr>
                                <a:rPr lang="en-US" sz="2400" b="0" i="1" smtClean="0">
                                  <a:latin typeface="Cambria Math" panose="02040503050406030204" pitchFamily="18" charset="0"/>
                                </a:rPr>
                              </m:ctrlPr>
                            </m:dPr>
                            <m:e>
                              <m:r>
                                <a:rPr lang="en-US" sz="2400" b="1" i="1" smtClean="0">
                                  <a:latin typeface="Cambria Math" panose="02040503050406030204" pitchFamily="18" charset="0"/>
                                </a:rPr>
                                <m:t>𝒅</m:t>
                              </m:r>
                            </m:e>
                          </m:d>
                        </m:den>
                      </m:f>
                    </m:oMath>
                  </m:oMathPara>
                </a14:m>
                <a:endParaRPr lang="en-US" sz="2400" dirty="0"/>
              </a:p>
            </p:txBody>
          </p:sp>
        </mc:Choice>
        <mc:Fallback xmlns="">
          <p:sp>
            <p:nvSpPr>
              <p:cNvPr id="15" name="矩形 14">
                <a:extLst>
                  <a:ext uri="{FF2B5EF4-FFF2-40B4-BE49-F238E27FC236}">
                    <a16:creationId xmlns:a16="http://schemas.microsoft.com/office/drawing/2014/main" id="{8E108292-2B20-4827-8216-B94B8F485ED9}"/>
                  </a:ext>
                </a:extLst>
              </p:cNvPr>
              <p:cNvSpPr>
                <a:spLocks noRot="1" noChangeAspect="1" noMove="1" noResize="1" noEditPoints="1" noAdjustHandles="1" noChangeArrowheads="1" noChangeShapeType="1" noTextEdit="1"/>
              </p:cNvSpPr>
              <p:nvPr/>
            </p:nvSpPr>
            <p:spPr>
              <a:xfrm>
                <a:off x="1632296" y="1702278"/>
                <a:ext cx="1940981" cy="843372"/>
              </a:xfrm>
              <a:prstGeom prst="rect">
                <a:avLst/>
              </a:prstGeom>
              <a:blipFill>
                <a:blip r:embed="rId16"/>
                <a:stretch>
                  <a:fillRect/>
                </a:stretch>
              </a:blipFill>
            </p:spPr>
            <p:txBody>
              <a:bodyPr/>
              <a:lstStyle/>
              <a:p>
                <a:r>
                  <a:rPr lang="zh-CN" altLang="en-US">
                    <a:noFill/>
                  </a:rPr>
                  <a:t> </a:t>
                </a:r>
              </a:p>
            </p:txBody>
          </p:sp>
        </mc:Fallback>
      </mc:AlternateContent>
      <mc:AlternateContent xmlns:mc="http://schemas.openxmlformats.org/markup-compatibility/2006" xmlns:a14="http://schemas.microsoft.com/office/drawing/2010/main">
        <mc:Choice Requires="a14">
          <p:sp>
            <p:nvSpPr>
              <p:cNvPr id="16" name="矩形 15">
                <a:extLst>
                  <a:ext uri="{FF2B5EF4-FFF2-40B4-BE49-F238E27FC236}">
                    <a16:creationId xmlns:a16="http://schemas.microsoft.com/office/drawing/2014/main" id="{5633A531-3101-4630-8654-5E89F9F4C695}"/>
                  </a:ext>
                </a:extLst>
              </p:cNvPr>
              <p:cNvSpPr/>
              <p:nvPr/>
            </p:nvSpPr>
            <p:spPr>
              <a:xfrm>
                <a:off x="294875" y="2526230"/>
                <a:ext cx="5257310" cy="646331"/>
              </a:xfrm>
              <a:prstGeom prst="rect">
                <a:avLst/>
              </a:prstGeom>
            </p:spPr>
            <p:txBody>
              <a:bodyPr wrap="square">
                <a:spAutoFit/>
              </a:bodyPr>
              <a:lstStyle/>
              <a:p>
                <a14:m>
                  <m:oMath xmlns:m="http://schemas.openxmlformats.org/officeDocument/2006/math">
                    <m:func>
                      <m:funcPr>
                        <m:ctrlPr>
                          <a:rPr lang="en-US" altLang="zh-CN" i="1" smtClean="0">
                            <a:latin typeface="Cambria Math" panose="02040503050406030204" pitchFamily="18" charset="0"/>
                          </a:rPr>
                        </m:ctrlPr>
                      </m:funcPr>
                      <m:fName>
                        <m:r>
                          <m:rPr>
                            <m:sty m:val="p"/>
                          </m:rPr>
                          <a:rPr lang="en-US" altLang="zh-CN" i="0" smtClean="0">
                            <a:latin typeface="Cambria Math" panose="02040503050406030204" pitchFamily="18" charset="0"/>
                          </a:rPr>
                          <m:t>cos</m:t>
                        </m:r>
                      </m:fName>
                      <m:e>
                        <m:r>
                          <a:rPr lang="zh-CN" altLang="en-US" i="1" smtClean="0">
                            <a:latin typeface="Cambria Math" panose="02040503050406030204" pitchFamily="18" charset="0"/>
                          </a:rPr>
                          <m:t>𝜃</m:t>
                        </m:r>
                      </m:e>
                    </m:func>
                    <m:r>
                      <a:rPr lang="en-US" b="0" i="1" smtClean="0">
                        <a:latin typeface="Cambria Math" panose="02040503050406030204" pitchFamily="18" charset="0"/>
                      </a:rPr>
                      <m:t>=1</m:t>
                    </m:r>
                  </m:oMath>
                </a14:m>
                <a:r>
                  <a:rPr lang="en-US" dirty="0">
                    <a:latin typeface="Times New Roman" panose="02020603050405020304" pitchFamily="18" charset="0"/>
                    <a:cs typeface="Times New Roman" panose="02020603050405020304" pitchFamily="18" charset="0"/>
                  </a:rPr>
                  <a:t> : motion directly towards the interface</a:t>
                </a:r>
              </a:p>
              <a:p>
                <a14:m>
                  <m:oMath xmlns:m="http://schemas.openxmlformats.org/officeDocument/2006/math">
                    <m:func>
                      <m:funcPr>
                        <m:ctrlPr>
                          <a:rPr lang="en-US" altLang="zh-CN" i="1" smtClean="0">
                            <a:latin typeface="Cambria Math" panose="02040503050406030204" pitchFamily="18" charset="0"/>
                          </a:rPr>
                        </m:ctrlPr>
                      </m:funcPr>
                      <m:fName>
                        <m:r>
                          <m:rPr>
                            <m:sty m:val="p"/>
                          </m:rPr>
                          <a:rPr lang="en-US" altLang="zh-CN" i="0" smtClean="0">
                            <a:latin typeface="Cambria Math" panose="02040503050406030204" pitchFamily="18" charset="0"/>
                          </a:rPr>
                          <m:t>cos</m:t>
                        </m:r>
                      </m:fName>
                      <m:e>
                        <m:r>
                          <a:rPr lang="zh-CN" altLang="en-US" i="1" smtClean="0">
                            <a:latin typeface="Cambria Math" panose="02040503050406030204" pitchFamily="18" charset="0"/>
                          </a:rPr>
                          <m:t>𝜃</m:t>
                        </m:r>
                      </m:e>
                    </m:func>
                    <m:r>
                      <a:rPr lang="en-US" b="0" i="1" smtClean="0">
                        <a:latin typeface="Cambria Math" panose="02040503050406030204" pitchFamily="18" charset="0"/>
                      </a:rPr>
                      <m:t>=−1 </m:t>
                    </m:r>
                  </m:oMath>
                </a14:m>
                <a:r>
                  <a:rPr lang="en-US" dirty="0">
                    <a:latin typeface="Times New Roman" panose="02020603050405020304" pitchFamily="18" charset="0"/>
                    <a:cs typeface="Times New Roman" panose="02020603050405020304" pitchFamily="18" charset="0"/>
                  </a:rPr>
                  <a:t>: motion directly away from the interface.</a:t>
                </a:r>
              </a:p>
            </p:txBody>
          </p:sp>
        </mc:Choice>
        <mc:Fallback xmlns="">
          <p:sp>
            <p:nvSpPr>
              <p:cNvPr id="16" name="矩形 15">
                <a:extLst>
                  <a:ext uri="{FF2B5EF4-FFF2-40B4-BE49-F238E27FC236}">
                    <a16:creationId xmlns:a16="http://schemas.microsoft.com/office/drawing/2014/main" id="{5633A531-3101-4630-8654-5E89F9F4C695}"/>
                  </a:ext>
                </a:extLst>
              </p:cNvPr>
              <p:cNvSpPr>
                <a:spLocks noRot="1" noChangeAspect="1" noMove="1" noResize="1" noEditPoints="1" noAdjustHandles="1" noChangeArrowheads="1" noChangeShapeType="1" noTextEdit="1"/>
              </p:cNvSpPr>
              <p:nvPr/>
            </p:nvSpPr>
            <p:spPr>
              <a:xfrm>
                <a:off x="294875" y="2526230"/>
                <a:ext cx="5257310" cy="646331"/>
              </a:xfrm>
              <a:prstGeom prst="rect">
                <a:avLst/>
              </a:prstGeom>
              <a:blipFill>
                <a:blip r:embed="rId17"/>
                <a:stretch>
                  <a:fillRect t="-4717" b="-14151"/>
                </a:stretch>
              </a:blipFill>
            </p:spPr>
            <p:txBody>
              <a:bodyPr/>
              <a:lstStyle/>
              <a:p>
                <a:r>
                  <a:rPr lang="zh-CN" altLang="en-US">
                    <a:noFill/>
                  </a:rPr>
                  <a:t> </a:t>
                </a:r>
              </a:p>
            </p:txBody>
          </p:sp>
        </mc:Fallback>
      </mc:AlternateContent>
      <mc:AlternateContent xmlns:mc="http://schemas.openxmlformats.org/markup-compatibility/2006" xmlns:a14="http://schemas.microsoft.com/office/drawing/2010/main">
        <mc:Choice Requires="a14">
          <p:sp>
            <p:nvSpPr>
              <p:cNvPr id="79" name="矩形 78">
                <a:extLst>
                  <a:ext uri="{FF2B5EF4-FFF2-40B4-BE49-F238E27FC236}">
                    <a16:creationId xmlns:a16="http://schemas.microsoft.com/office/drawing/2014/main" id="{8343E62C-0090-4774-8DD1-698CB65718BD}"/>
                  </a:ext>
                </a:extLst>
              </p:cNvPr>
              <p:cNvSpPr/>
              <p:nvPr/>
            </p:nvSpPr>
            <p:spPr>
              <a:xfrm>
                <a:off x="6844303" y="193508"/>
                <a:ext cx="3037434" cy="338554"/>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sSub>
                        <m:sSubPr>
                          <m:ctrlPr>
                            <a:rPr lang="en-US" sz="1600" i="1" smtClean="0">
                              <a:latin typeface="Cambria Math" panose="02040503050406030204" pitchFamily="18" charset="0"/>
                            </a:rPr>
                          </m:ctrlPr>
                        </m:sSubPr>
                        <m:e>
                          <m:r>
                            <a:rPr lang="en-US" sz="1600" b="1" i="1">
                              <a:latin typeface="Cambria Math" panose="02040503050406030204" pitchFamily="18" charset="0"/>
                            </a:rPr>
                            <m:t>𝒑</m:t>
                          </m:r>
                        </m:e>
                        <m:sub>
                          <m:r>
                            <a:rPr lang="en-US" sz="1600" i="1">
                              <a:latin typeface="Cambria Math" panose="02040503050406030204" pitchFamily="18" charset="0"/>
                            </a:rPr>
                            <m:t>0</m:t>
                          </m:r>
                        </m:sub>
                      </m:sSub>
                      <m:r>
                        <a:rPr lang="en-US" sz="1600" i="1">
                          <a:latin typeface="Cambria Math" panose="02040503050406030204" pitchFamily="18" charset="0"/>
                        </a:rPr>
                        <m:t>:</m:t>
                      </m:r>
                      <m:r>
                        <m:rPr>
                          <m:sty m:val="p"/>
                        </m:rPr>
                        <a:rPr lang="en-US" sz="1600" i="0">
                          <a:latin typeface="Cambria Math" panose="02040503050406030204" pitchFamily="18" charset="0"/>
                        </a:rPr>
                        <m:t>starting</m:t>
                      </m:r>
                      <m:r>
                        <a:rPr lang="en-US" sz="1600" i="0">
                          <a:latin typeface="Cambria Math" panose="02040503050406030204" pitchFamily="18" charset="0"/>
                        </a:rPr>
                        <m:t> </m:t>
                      </m:r>
                      <m:r>
                        <m:rPr>
                          <m:sty m:val="p"/>
                        </m:rPr>
                        <a:rPr lang="en-US" sz="1600" i="0">
                          <a:latin typeface="Cambria Math" panose="02040503050406030204" pitchFamily="18" charset="0"/>
                        </a:rPr>
                        <m:t>point</m:t>
                      </m:r>
                      <m:r>
                        <a:rPr lang="en-US" sz="1600" i="0">
                          <a:latin typeface="Cambria Math" panose="02040503050406030204" pitchFamily="18" charset="0"/>
                        </a:rPr>
                        <m:t> </m:t>
                      </m:r>
                      <m:r>
                        <m:rPr>
                          <m:sty m:val="p"/>
                        </m:rPr>
                        <a:rPr lang="en-US" sz="1600" i="0">
                          <a:latin typeface="Cambria Math" panose="02040503050406030204" pitchFamily="18" charset="0"/>
                        </a:rPr>
                        <m:t>of</m:t>
                      </m:r>
                      <m:r>
                        <a:rPr lang="en-US" sz="1600" i="0">
                          <a:latin typeface="Cambria Math" panose="02040503050406030204" pitchFamily="18" charset="0"/>
                        </a:rPr>
                        <m:t> </m:t>
                      </m:r>
                      <m:r>
                        <m:rPr>
                          <m:sty m:val="p"/>
                        </m:rPr>
                        <a:rPr lang="en-US" sz="1600" i="0">
                          <a:latin typeface="Cambria Math" panose="02040503050406030204" pitchFamily="18" charset="0"/>
                        </a:rPr>
                        <m:t>the</m:t>
                      </m:r>
                      <m:r>
                        <a:rPr lang="en-US" sz="1600" i="0">
                          <a:latin typeface="Cambria Math" panose="02040503050406030204" pitchFamily="18" charset="0"/>
                        </a:rPr>
                        <m:t> </m:t>
                      </m:r>
                      <m:r>
                        <m:rPr>
                          <m:sty m:val="p"/>
                        </m:rPr>
                        <a:rPr lang="en-US" sz="1600" i="0">
                          <a:latin typeface="Cambria Math" panose="02040503050406030204" pitchFamily="18" charset="0"/>
                        </a:rPr>
                        <m:t>bacteria</m:t>
                      </m:r>
                    </m:oMath>
                  </m:oMathPara>
                </a14:m>
                <a:endParaRPr lang="en-US" sz="1600" dirty="0"/>
              </a:p>
            </p:txBody>
          </p:sp>
        </mc:Choice>
        <mc:Fallback xmlns="">
          <p:sp>
            <p:nvSpPr>
              <p:cNvPr id="79" name="矩形 78">
                <a:extLst>
                  <a:ext uri="{FF2B5EF4-FFF2-40B4-BE49-F238E27FC236}">
                    <a16:creationId xmlns:a16="http://schemas.microsoft.com/office/drawing/2014/main" id="{8343E62C-0090-4774-8DD1-698CB65718BD}"/>
                  </a:ext>
                </a:extLst>
              </p:cNvPr>
              <p:cNvSpPr>
                <a:spLocks noRot="1" noChangeAspect="1" noMove="1" noResize="1" noEditPoints="1" noAdjustHandles="1" noChangeArrowheads="1" noChangeShapeType="1" noTextEdit="1"/>
              </p:cNvSpPr>
              <p:nvPr/>
            </p:nvSpPr>
            <p:spPr>
              <a:xfrm>
                <a:off x="6844303" y="193508"/>
                <a:ext cx="3037434" cy="338554"/>
              </a:xfrm>
              <a:prstGeom prst="rect">
                <a:avLst/>
              </a:prstGeom>
              <a:blipFill>
                <a:blip r:embed="rId18"/>
                <a:stretch>
                  <a:fillRect b="-9091"/>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80" name="矩形 79">
                <a:extLst>
                  <a:ext uri="{FF2B5EF4-FFF2-40B4-BE49-F238E27FC236}">
                    <a16:creationId xmlns:a16="http://schemas.microsoft.com/office/drawing/2014/main" id="{E1C2F82A-B08F-4D52-8DA7-2BA41AE4BF1F}"/>
                  </a:ext>
                </a:extLst>
              </p:cNvPr>
              <p:cNvSpPr/>
              <p:nvPr/>
            </p:nvSpPr>
            <p:spPr>
              <a:xfrm>
                <a:off x="6830257" y="512518"/>
                <a:ext cx="3020891" cy="338554"/>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en-US" sz="1600" b="1" i="1" smtClean="0">
                          <a:latin typeface="Cambria Math" panose="02040503050406030204" pitchFamily="18" charset="0"/>
                        </a:rPr>
                        <m:t>𝒒</m:t>
                      </m:r>
                      <m:r>
                        <a:rPr lang="en-US" sz="1600" i="1">
                          <a:latin typeface="Cambria Math" panose="02040503050406030204" pitchFamily="18" charset="0"/>
                        </a:rPr>
                        <m:t>:</m:t>
                      </m:r>
                      <m:r>
                        <m:rPr>
                          <m:sty m:val="p"/>
                        </m:rPr>
                        <a:rPr lang="en-US" sz="1600" i="0">
                          <a:latin typeface="Cambria Math" panose="02040503050406030204" pitchFamily="18" charset="0"/>
                        </a:rPr>
                        <m:t>nearestpoint</m:t>
                      </m:r>
                      <m:r>
                        <a:rPr lang="en-US" sz="1600" i="0">
                          <a:latin typeface="Cambria Math" panose="02040503050406030204" pitchFamily="18" charset="0"/>
                        </a:rPr>
                        <m:t> </m:t>
                      </m:r>
                      <m:r>
                        <m:rPr>
                          <m:sty m:val="p"/>
                        </m:rPr>
                        <a:rPr lang="en-US" sz="1600" i="0">
                          <a:latin typeface="Cambria Math" panose="02040503050406030204" pitchFamily="18" charset="0"/>
                        </a:rPr>
                        <m:t>on</m:t>
                      </m:r>
                      <m:r>
                        <a:rPr lang="en-US" sz="1600" i="0">
                          <a:latin typeface="Cambria Math" panose="02040503050406030204" pitchFamily="18" charset="0"/>
                        </a:rPr>
                        <m:t> </m:t>
                      </m:r>
                      <m:r>
                        <m:rPr>
                          <m:sty m:val="p"/>
                        </m:rPr>
                        <a:rPr lang="en-US" sz="1600" i="0">
                          <a:latin typeface="Cambria Math" panose="02040503050406030204" pitchFamily="18" charset="0"/>
                        </a:rPr>
                        <m:t>the</m:t>
                      </m:r>
                      <m:r>
                        <a:rPr lang="en-US" sz="1600" i="0">
                          <a:latin typeface="Cambria Math" panose="02040503050406030204" pitchFamily="18" charset="0"/>
                        </a:rPr>
                        <m:t> </m:t>
                      </m:r>
                      <m:r>
                        <m:rPr>
                          <m:sty m:val="p"/>
                        </m:rPr>
                        <a:rPr lang="en-US" sz="1600" i="0">
                          <a:latin typeface="Cambria Math" panose="02040503050406030204" pitchFamily="18" charset="0"/>
                        </a:rPr>
                        <m:t>interface</m:t>
                      </m:r>
                    </m:oMath>
                  </m:oMathPara>
                </a14:m>
                <a:endParaRPr lang="en-US" sz="1600" dirty="0"/>
              </a:p>
            </p:txBody>
          </p:sp>
        </mc:Choice>
        <mc:Fallback xmlns="">
          <p:sp>
            <p:nvSpPr>
              <p:cNvPr id="80" name="矩形 79">
                <a:extLst>
                  <a:ext uri="{FF2B5EF4-FFF2-40B4-BE49-F238E27FC236}">
                    <a16:creationId xmlns:a16="http://schemas.microsoft.com/office/drawing/2014/main" id="{E1C2F82A-B08F-4D52-8DA7-2BA41AE4BF1F}"/>
                  </a:ext>
                </a:extLst>
              </p:cNvPr>
              <p:cNvSpPr>
                <a:spLocks noRot="1" noChangeAspect="1" noMove="1" noResize="1" noEditPoints="1" noAdjustHandles="1" noChangeArrowheads="1" noChangeShapeType="1" noTextEdit="1"/>
              </p:cNvSpPr>
              <p:nvPr/>
            </p:nvSpPr>
            <p:spPr>
              <a:xfrm>
                <a:off x="6830257" y="512518"/>
                <a:ext cx="3020891" cy="338554"/>
              </a:xfrm>
              <a:prstGeom prst="rect">
                <a:avLst/>
              </a:prstGeom>
              <a:blipFill>
                <a:blip r:embed="rId19"/>
                <a:stretch>
                  <a:fillRect b="-8929"/>
                </a:stretch>
              </a:blipFill>
            </p:spPr>
            <p:txBody>
              <a:bodyPr/>
              <a:lstStyle/>
              <a:p>
                <a:r>
                  <a:rPr lang="en-US">
                    <a:noFill/>
                  </a:rPr>
                  <a:t> </a:t>
                </a:r>
              </a:p>
            </p:txBody>
          </p:sp>
        </mc:Fallback>
      </mc:AlternateContent>
      <p:grpSp>
        <p:nvGrpSpPr>
          <p:cNvPr id="98" name="组合 97">
            <a:extLst>
              <a:ext uri="{FF2B5EF4-FFF2-40B4-BE49-F238E27FC236}">
                <a16:creationId xmlns:a16="http://schemas.microsoft.com/office/drawing/2014/main" id="{3CECC03E-71BE-409E-B667-BBDC5EEC9061}"/>
              </a:ext>
            </a:extLst>
          </p:cNvPr>
          <p:cNvGrpSpPr/>
          <p:nvPr/>
        </p:nvGrpSpPr>
        <p:grpSpPr>
          <a:xfrm rot="1248441">
            <a:off x="5715321" y="1791324"/>
            <a:ext cx="1618478" cy="2077008"/>
            <a:chOff x="5423576" y="1707436"/>
            <a:chExt cx="1968657" cy="2598593"/>
          </a:xfrm>
        </p:grpSpPr>
        <p:grpSp>
          <p:nvGrpSpPr>
            <p:cNvPr id="89" name="组合 88">
              <a:extLst>
                <a:ext uri="{FF2B5EF4-FFF2-40B4-BE49-F238E27FC236}">
                  <a16:creationId xmlns:a16="http://schemas.microsoft.com/office/drawing/2014/main" id="{2D02F342-E73F-47A4-A531-27200BB9424C}"/>
                </a:ext>
              </a:extLst>
            </p:cNvPr>
            <p:cNvGrpSpPr/>
            <p:nvPr/>
          </p:nvGrpSpPr>
          <p:grpSpPr>
            <a:xfrm rot="20326346">
              <a:off x="5818462" y="2829791"/>
              <a:ext cx="1376017" cy="1225523"/>
              <a:chOff x="5818462" y="2829791"/>
              <a:chExt cx="1376017" cy="1225523"/>
            </a:xfrm>
          </p:grpSpPr>
          <p:sp>
            <p:nvSpPr>
              <p:cNvPr id="70" name="任意多边形: 形状 69">
                <a:extLst>
                  <a:ext uri="{FF2B5EF4-FFF2-40B4-BE49-F238E27FC236}">
                    <a16:creationId xmlns:a16="http://schemas.microsoft.com/office/drawing/2014/main" id="{4A01A57D-4186-41EE-A93C-1E709F81F8FD}"/>
                  </a:ext>
                </a:extLst>
              </p:cNvPr>
              <p:cNvSpPr/>
              <p:nvPr/>
            </p:nvSpPr>
            <p:spPr>
              <a:xfrm>
                <a:off x="5859004" y="2884813"/>
                <a:ext cx="1268751" cy="1170501"/>
              </a:xfrm>
              <a:custGeom>
                <a:avLst/>
                <a:gdLst>
                  <a:gd name="connsiteX0" fmla="*/ 0 w 2692400"/>
                  <a:gd name="connsiteY0" fmla="*/ 1625600 h 1803400"/>
                  <a:gd name="connsiteX1" fmla="*/ 63500 w 2692400"/>
                  <a:gd name="connsiteY1" fmla="*/ 1574800 h 1803400"/>
                  <a:gd name="connsiteX2" fmla="*/ 88900 w 2692400"/>
                  <a:gd name="connsiteY2" fmla="*/ 1536700 h 1803400"/>
                  <a:gd name="connsiteX3" fmla="*/ 203200 w 2692400"/>
                  <a:gd name="connsiteY3" fmla="*/ 1447800 h 1803400"/>
                  <a:gd name="connsiteX4" fmla="*/ 254000 w 2692400"/>
                  <a:gd name="connsiteY4" fmla="*/ 1574800 h 1803400"/>
                  <a:gd name="connsiteX5" fmla="*/ 266700 w 2692400"/>
                  <a:gd name="connsiteY5" fmla="*/ 1612900 h 1803400"/>
                  <a:gd name="connsiteX6" fmla="*/ 304800 w 2692400"/>
                  <a:gd name="connsiteY6" fmla="*/ 1625600 h 1803400"/>
                  <a:gd name="connsiteX7" fmla="*/ 495300 w 2692400"/>
                  <a:gd name="connsiteY7" fmla="*/ 1562100 h 1803400"/>
                  <a:gd name="connsiteX8" fmla="*/ 520700 w 2692400"/>
                  <a:gd name="connsiteY8" fmla="*/ 1485900 h 1803400"/>
                  <a:gd name="connsiteX9" fmla="*/ 558800 w 2692400"/>
                  <a:gd name="connsiteY9" fmla="*/ 1435100 h 1803400"/>
                  <a:gd name="connsiteX10" fmla="*/ 647700 w 2692400"/>
                  <a:gd name="connsiteY10" fmla="*/ 1346200 h 1803400"/>
                  <a:gd name="connsiteX11" fmla="*/ 393700 w 2692400"/>
                  <a:gd name="connsiteY11" fmla="*/ 1371600 h 1803400"/>
                  <a:gd name="connsiteX12" fmla="*/ 431800 w 2692400"/>
                  <a:gd name="connsiteY12" fmla="*/ 1460500 h 1803400"/>
                  <a:gd name="connsiteX13" fmla="*/ 469900 w 2692400"/>
                  <a:gd name="connsiteY13" fmla="*/ 1485900 h 1803400"/>
                  <a:gd name="connsiteX14" fmla="*/ 482600 w 2692400"/>
                  <a:gd name="connsiteY14" fmla="*/ 1524000 h 1803400"/>
                  <a:gd name="connsiteX15" fmla="*/ 520700 w 2692400"/>
                  <a:gd name="connsiteY15" fmla="*/ 1574800 h 1803400"/>
                  <a:gd name="connsiteX16" fmla="*/ 546100 w 2692400"/>
                  <a:gd name="connsiteY16" fmla="*/ 1612900 h 1803400"/>
                  <a:gd name="connsiteX17" fmla="*/ 635000 w 2692400"/>
                  <a:gd name="connsiteY17" fmla="*/ 1752600 h 1803400"/>
                  <a:gd name="connsiteX18" fmla="*/ 660400 w 2692400"/>
                  <a:gd name="connsiteY18" fmla="*/ 1790700 h 1803400"/>
                  <a:gd name="connsiteX19" fmla="*/ 698500 w 2692400"/>
                  <a:gd name="connsiteY19" fmla="*/ 1803400 h 1803400"/>
                  <a:gd name="connsiteX20" fmla="*/ 723900 w 2692400"/>
                  <a:gd name="connsiteY20" fmla="*/ 1765300 h 1803400"/>
                  <a:gd name="connsiteX21" fmla="*/ 800100 w 2692400"/>
                  <a:gd name="connsiteY21" fmla="*/ 1714500 h 1803400"/>
                  <a:gd name="connsiteX22" fmla="*/ 800100 w 2692400"/>
                  <a:gd name="connsiteY22" fmla="*/ 1600200 h 1803400"/>
                  <a:gd name="connsiteX23" fmla="*/ 762000 w 2692400"/>
                  <a:gd name="connsiteY23" fmla="*/ 1587500 h 1803400"/>
                  <a:gd name="connsiteX24" fmla="*/ 800100 w 2692400"/>
                  <a:gd name="connsiteY24" fmla="*/ 1549400 h 1803400"/>
                  <a:gd name="connsiteX25" fmla="*/ 838200 w 2692400"/>
                  <a:gd name="connsiteY25" fmla="*/ 1536700 h 1803400"/>
                  <a:gd name="connsiteX26" fmla="*/ 876300 w 2692400"/>
                  <a:gd name="connsiteY26" fmla="*/ 1511300 h 1803400"/>
                  <a:gd name="connsiteX27" fmla="*/ 927100 w 2692400"/>
                  <a:gd name="connsiteY27" fmla="*/ 1524000 h 1803400"/>
                  <a:gd name="connsiteX28" fmla="*/ 939800 w 2692400"/>
                  <a:gd name="connsiteY28" fmla="*/ 1562100 h 1803400"/>
                  <a:gd name="connsiteX29" fmla="*/ 977900 w 2692400"/>
                  <a:gd name="connsiteY29" fmla="*/ 1676400 h 1803400"/>
                  <a:gd name="connsiteX30" fmla="*/ 1130300 w 2692400"/>
                  <a:gd name="connsiteY30" fmla="*/ 1663700 h 1803400"/>
                  <a:gd name="connsiteX31" fmla="*/ 1117600 w 2692400"/>
                  <a:gd name="connsiteY31" fmla="*/ 1460500 h 1803400"/>
                  <a:gd name="connsiteX32" fmla="*/ 1231900 w 2692400"/>
                  <a:gd name="connsiteY32" fmla="*/ 1422400 h 1803400"/>
                  <a:gd name="connsiteX33" fmla="*/ 1282700 w 2692400"/>
                  <a:gd name="connsiteY33" fmla="*/ 1435100 h 1803400"/>
                  <a:gd name="connsiteX34" fmla="*/ 1206500 w 2692400"/>
                  <a:gd name="connsiteY34" fmla="*/ 1485900 h 1803400"/>
                  <a:gd name="connsiteX35" fmla="*/ 1130300 w 2692400"/>
                  <a:gd name="connsiteY35" fmla="*/ 1511300 h 1803400"/>
                  <a:gd name="connsiteX36" fmla="*/ 1028700 w 2692400"/>
                  <a:gd name="connsiteY36" fmla="*/ 1549400 h 1803400"/>
                  <a:gd name="connsiteX37" fmla="*/ 1079500 w 2692400"/>
                  <a:gd name="connsiteY37" fmla="*/ 1587500 h 1803400"/>
                  <a:gd name="connsiteX38" fmla="*/ 1117600 w 2692400"/>
                  <a:gd name="connsiteY38" fmla="*/ 1625600 h 1803400"/>
                  <a:gd name="connsiteX39" fmla="*/ 1181100 w 2692400"/>
                  <a:gd name="connsiteY39" fmla="*/ 1651000 h 1803400"/>
                  <a:gd name="connsiteX40" fmla="*/ 1219200 w 2692400"/>
                  <a:gd name="connsiteY40" fmla="*/ 1676400 h 1803400"/>
                  <a:gd name="connsiteX41" fmla="*/ 1257300 w 2692400"/>
                  <a:gd name="connsiteY41" fmla="*/ 1651000 h 1803400"/>
                  <a:gd name="connsiteX42" fmla="*/ 1308100 w 2692400"/>
                  <a:gd name="connsiteY42" fmla="*/ 1574800 h 1803400"/>
                  <a:gd name="connsiteX43" fmla="*/ 1371600 w 2692400"/>
                  <a:gd name="connsiteY43" fmla="*/ 1612900 h 1803400"/>
                  <a:gd name="connsiteX44" fmla="*/ 1473200 w 2692400"/>
                  <a:gd name="connsiteY44" fmla="*/ 1752600 h 1803400"/>
                  <a:gd name="connsiteX45" fmla="*/ 1524000 w 2692400"/>
                  <a:gd name="connsiteY45" fmla="*/ 1676400 h 1803400"/>
                  <a:gd name="connsiteX46" fmla="*/ 1587500 w 2692400"/>
                  <a:gd name="connsiteY46" fmla="*/ 1587500 h 1803400"/>
                  <a:gd name="connsiteX47" fmla="*/ 1600200 w 2692400"/>
                  <a:gd name="connsiteY47" fmla="*/ 1549400 h 1803400"/>
                  <a:gd name="connsiteX48" fmla="*/ 1511300 w 2692400"/>
                  <a:gd name="connsiteY48" fmla="*/ 1473200 h 1803400"/>
                  <a:gd name="connsiteX49" fmla="*/ 1409700 w 2692400"/>
                  <a:gd name="connsiteY49" fmla="*/ 1422400 h 1803400"/>
                  <a:gd name="connsiteX50" fmla="*/ 1358900 w 2692400"/>
                  <a:gd name="connsiteY50" fmla="*/ 1397000 h 1803400"/>
                  <a:gd name="connsiteX51" fmla="*/ 1282700 w 2692400"/>
                  <a:gd name="connsiteY51" fmla="*/ 1358900 h 1803400"/>
                  <a:gd name="connsiteX52" fmla="*/ 1333500 w 2692400"/>
                  <a:gd name="connsiteY52" fmla="*/ 1320800 h 1803400"/>
                  <a:gd name="connsiteX53" fmla="*/ 1371600 w 2692400"/>
                  <a:gd name="connsiteY53" fmla="*/ 1308100 h 1803400"/>
                  <a:gd name="connsiteX54" fmla="*/ 1485900 w 2692400"/>
                  <a:gd name="connsiteY54" fmla="*/ 1257300 h 1803400"/>
                  <a:gd name="connsiteX55" fmla="*/ 1536700 w 2692400"/>
                  <a:gd name="connsiteY55" fmla="*/ 1282700 h 1803400"/>
                  <a:gd name="connsiteX56" fmla="*/ 1549400 w 2692400"/>
                  <a:gd name="connsiteY56" fmla="*/ 1320800 h 1803400"/>
                  <a:gd name="connsiteX57" fmla="*/ 1562100 w 2692400"/>
                  <a:gd name="connsiteY57" fmla="*/ 1384300 h 1803400"/>
                  <a:gd name="connsiteX58" fmla="*/ 1574800 w 2692400"/>
                  <a:gd name="connsiteY58" fmla="*/ 1422400 h 1803400"/>
                  <a:gd name="connsiteX59" fmla="*/ 1625600 w 2692400"/>
                  <a:gd name="connsiteY59" fmla="*/ 1435100 h 1803400"/>
                  <a:gd name="connsiteX60" fmla="*/ 1701800 w 2692400"/>
                  <a:gd name="connsiteY60" fmla="*/ 1409700 h 1803400"/>
                  <a:gd name="connsiteX61" fmla="*/ 1968500 w 2692400"/>
                  <a:gd name="connsiteY61" fmla="*/ 1384300 h 1803400"/>
                  <a:gd name="connsiteX62" fmla="*/ 1930400 w 2692400"/>
                  <a:gd name="connsiteY62" fmla="*/ 1282700 h 1803400"/>
                  <a:gd name="connsiteX63" fmla="*/ 1905000 w 2692400"/>
                  <a:gd name="connsiteY63" fmla="*/ 1231900 h 1803400"/>
                  <a:gd name="connsiteX64" fmla="*/ 1892300 w 2692400"/>
                  <a:gd name="connsiteY64" fmla="*/ 1193800 h 1803400"/>
                  <a:gd name="connsiteX65" fmla="*/ 1854200 w 2692400"/>
                  <a:gd name="connsiteY65" fmla="*/ 1206500 h 1803400"/>
                  <a:gd name="connsiteX66" fmla="*/ 1841500 w 2692400"/>
                  <a:gd name="connsiteY66" fmla="*/ 1270000 h 1803400"/>
                  <a:gd name="connsiteX67" fmla="*/ 1866900 w 2692400"/>
                  <a:gd name="connsiteY67" fmla="*/ 1435100 h 1803400"/>
                  <a:gd name="connsiteX68" fmla="*/ 2298700 w 2692400"/>
                  <a:gd name="connsiteY68" fmla="*/ 1422400 h 1803400"/>
                  <a:gd name="connsiteX69" fmla="*/ 2286000 w 2692400"/>
                  <a:gd name="connsiteY69" fmla="*/ 1384300 h 1803400"/>
                  <a:gd name="connsiteX70" fmla="*/ 2260600 w 2692400"/>
                  <a:gd name="connsiteY70" fmla="*/ 1333500 h 1803400"/>
                  <a:gd name="connsiteX71" fmla="*/ 2222500 w 2692400"/>
                  <a:gd name="connsiteY71" fmla="*/ 1244600 h 1803400"/>
                  <a:gd name="connsiteX72" fmla="*/ 2108200 w 2692400"/>
                  <a:gd name="connsiteY72" fmla="*/ 1219200 h 1803400"/>
                  <a:gd name="connsiteX73" fmla="*/ 1993900 w 2692400"/>
                  <a:gd name="connsiteY73" fmla="*/ 1193800 h 1803400"/>
                  <a:gd name="connsiteX74" fmla="*/ 1892300 w 2692400"/>
                  <a:gd name="connsiteY74" fmla="*/ 1168400 h 1803400"/>
                  <a:gd name="connsiteX75" fmla="*/ 1917700 w 2692400"/>
                  <a:gd name="connsiteY75" fmla="*/ 1003300 h 1803400"/>
                  <a:gd name="connsiteX76" fmla="*/ 1930400 w 2692400"/>
                  <a:gd name="connsiteY76" fmla="*/ 965200 h 1803400"/>
                  <a:gd name="connsiteX77" fmla="*/ 1981200 w 2692400"/>
                  <a:gd name="connsiteY77" fmla="*/ 952500 h 1803400"/>
                  <a:gd name="connsiteX78" fmla="*/ 2108200 w 2692400"/>
                  <a:gd name="connsiteY78" fmla="*/ 965200 h 1803400"/>
                  <a:gd name="connsiteX79" fmla="*/ 2032000 w 2692400"/>
                  <a:gd name="connsiteY79" fmla="*/ 990600 h 1803400"/>
                  <a:gd name="connsiteX80" fmla="*/ 1943100 w 2692400"/>
                  <a:gd name="connsiteY80" fmla="*/ 1028700 h 1803400"/>
                  <a:gd name="connsiteX81" fmla="*/ 1993900 w 2692400"/>
                  <a:gd name="connsiteY81" fmla="*/ 977900 h 1803400"/>
                  <a:gd name="connsiteX82" fmla="*/ 2006600 w 2692400"/>
                  <a:gd name="connsiteY82" fmla="*/ 939800 h 1803400"/>
                  <a:gd name="connsiteX83" fmla="*/ 2044700 w 2692400"/>
                  <a:gd name="connsiteY83" fmla="*/ 901700 h 1803400"/>
                  <a:gd name="connsiteX84" fmla="*/ 2095500 w 2692400"/>
                  <a:gd name="connsiteY84" fmla="*/ 825500 h 1803400"/>
                  <a:gd name="connsiteX85" fmla="*/ 2146300 w 2692400"/>
                  <a:gd name="connsiteY85" fmla="*/ 787400 h 1803400"/>
                  <a:gd name="connsiteX86" fmla="*/ 2235200 w 2692400"/>
                  <a:gd name="connsiteY86" fmla="*/ 749300 h 1803400"/>
                  <a:gd name="connsiteX87" fmla="*/ 2273300 w 2692400"/>
                  <a:gd name="connsiteY87" fmla="*/ 762000 h 1803400"/>
                  <a:gd name="connsiteX88" fmla="*/ 2286000 w 2692400"/>
                  <a:gd name="connsiteY88" fmla="*/ 800100 h 1803400"/>
                  <a:gd name="connsiteX89" fmla="*/ 2311400 w 2692400"/>
                  <a:gd name="connsiteY89" fmla="*/ 838200 h 1803400"/>
                  <a:gd name="connsiteX90" fmla="*/ 2324100 w 2692400"/>
                  <a:gd name="connsiteY90" fmla="*/ 901700 h 1803400"/>
                  <a:gd name="connsiteX91" fmla="*/ 2273300 w 2692400"/>
                  <a:gd name="connsiteY91" fmla="*/ 889000 h 1803400"/>
                  <a:gd name="connsiteX92" fmla="*/ 2222500 w 2692400"/>
                  <a:gd name="connsiteY92" fmla="*/ 850900 h 1803400"/>
                  <a:gd name="connsiteX93" fmla="*/ 2184400 w 2692400"/>
                  <a:gd name="connsiteY93" fmla="*/ 838200 h 1803400"/>
                  <a:gd name="connsiteX94" fmla="*/ 2133600 w 2692400"/>
                  <a:gd name="connsiteY94" fmla="*/ 812800 h 1803400"/>
                  <a:gd name="connsiteX95" fmla="*/ 2171700 w 2692400"/>
                  <a:gd name="connsiteY95" fmla="*/ 749300 h 1803400"/>
                  <a:gd name="connsiteX96" fmla="*/ 2260600 w 2692400"/>
                  <a:gd name="connsiteY96" fmla="*/ 711200 h 1803400"/>
                  <a:gd name="connsiteX97" fmla="*/ 2336800 w 2692400"/>
                  <a:gd name="connsiteY97" fmla="*/ 673100 h 1803400"/>
                  <a:gd name="connsiteX98" fmla="*/ 2222500 w 2692400"/>
                  <a:gd name="connsiteY98" fmla="*/ 635000 h 1803400"/>
                  <a:gd name="connsiteX99" fmla="*/ 2108200 w 2692400"/>
                  <a:gd name="connsiteY99" fmla="*/ 609600 h 1803400"/>
                  <a:gd name="connsiteX100" fmla="*/ 1943100 w 2692400"/>
                  <a:gd name="connsiteY100" fmla="*/ 584200 h 1803400"/>
                  <a:gd name="connsiteX101" fmla="*/ 1968500 w 2692400"/>
                  <a:gd name="connsiteY101" fmla="*/ 685800 h 1803400"/>
                  <a:gd name="connsiteX102" fmla="*/ 1993900 w 2692400"/>
                  <a:gd name="connsiteY102" fmla="*/ 723900 h 1803400"/>
                  <a:gd name="connsiteX103" fmla="*/ 2006600 w 2692400"/>
                  <a:gd name="connsiteY103" fmla="*/ 774700 h 1803400"/>
                  <a:gd name="connsiteX104" fmla="*/ 2019300 w 2692400"/>
                  <a:gd name="connsiteY104" fmla="*/ 812800 h 1803400"/>
                  <a:gd name="connsiteX105" fmla="*/ 2032000 w 2692400"/>
                  <a:gd name="connsiteY105" fmla="*/ 876300 h 1803400"/>
                  <a:gd name="connsiteX106" fmla="*/ 2057400 w 2692400"/>
                  <a:gd name="connsiteY106" fmla="*/ 927100 h 1803400"/>
                  <a:gd name="connsiteX107" fmla="*/ 2070100 w 2692400"/>
                  <a:gd name="connsiteY107" fmla="*/ 965200 h 1803400"/>
                  <a:gd name="connsiteX108" fmla="*/ 2159000 w 2692400"/>
                  <a:gd name="connsiteY108" fmla="*/ 863600 h 1803400"/>
                  <a:gd name="connsiteX109" fmla="*/ 2209800 w 2692400"/>
                  <a:gd name="connsiteY109" fmla="*/ 787400 h 1803400"/>
                  <a:gd name="connsiteX110" fmla="*/ 2235200 w 2692400"/>
                  <a:gd name="connsiteY110" fmla="*/ 749300 h 1803400"/>
                  <a:gd name="connsiteX111" fmla="*/ 2273300 w 2692400"/>
                  <a:gd name="connsiteY111" fmla="*/ 711200 h 1803400"/>
                  <a:gd name="connsiteX112" fmla="*/ 2311400 w 2692400"/>
                  <a:gd name="connsiteY112" fmla="*/ 660400 h 1803400"/>
                  <a:gd name="connsiteX113" fmla="*/ 2349500 w 2692400"/>
                  <a:gd name="connsiteY113" fmla="*/ 635000 h 1803400"/>
                  <a:gd name="connsiteX114" fmla="*/ 2413000 w 2692400"/>
                  <a:gd name="connsiteY114" fmla="*/ 571500 h 1803400"/>
                  <a:gd name="connsiteX115" fmla="*/ 2578100 w 2692400"/>
                  <a:gd name="connsiteY115" fmla="*/ 457200 h 1803400"/>
                  <a:gd name="connsiteX116" fmla="*/ 2654300 w 2692400"/>
                  <a:gd name="connsiteY116" fmla="*/ 406400 h 1803400"/>
                  <a:gd name="connsiteX117" fmla="*/ 2501900 w 2692400"/>
                  <a:gd name="connsiteY117" fmla="*/ 393700 h 1803400"/>
                  <a:gd name="connsiteX118" fmla="*/ 2463800 w 2692400"/>
                  <a:gd name="connsiteY118" fmla="*/ 381000 h 1803400"/>
                  <a:gd name="connsiteX119" fmla="*/ 2387600 w 2692400"/>
                  <a:gd name="connsiteY119" fmla="*/ 330200 h 1803400"/>
                  <a:gd name="connsiteX120" fmla="*/ 2374900 w 2692400"/>
                  <a:gd name="connsiteY120" fmla="*/ 368300 h 1803400"/>
                  <a:gd name="connsiteX121" fmla="*/ 2349500 w 2692400"/>
                  <a:gd name="connsiteY121" fmla="*/ 419100 h 1803400"/>
                  <a:gd name="connsiteX122" fmla="*/ 2324100 w 2692400"/>
                  <a:gd name="connsiteY122" fmla="*/ 533400 h 1803400"/>
                  <a:gd name="connsiteX123" fmla="*/ 2336800 w 2692400"/>
                  <a:gd name="connsiteY123" fmla="*/ 584200 h 1803400"/>
                  <a:gd name="connsiteX124" fmla="*/ 2387600 w 2692400"/>
                  <a:gd name="connsiteY124" fmla="*/ 533400 h 1803400"/>
                  <a:gd name="connsiteX125" fmla="*/ 2438400 w 2692400"/>
                  <a:gd name="connsiteY125" fmla="*/ 495300 h 1803400"/>
                  <a:gd name="connsiteX126" fmla="*/ 2501900 w 2692400"/>
                  <a:gd name="connsiteY126" fmla="*/ 419100 h 1803400"/>
                  <a:gd name="connsiteX127" fmla="*/ 2514600 w 2692400"/>
                  <a:gd name="connsiteY127" fmla="*/ 381000 h 1803400"/>
                  <a:gd name="connsiteX128" fmla="*/ 2540000 w 2692400"/>
                  <a:gd name="connsiteY128" fmla="*/ 342900 h 1803400"/>
                  <a:gd name="connsiteX129" fmla="*/ 2565400 w 2692400"/>
                  <a:gd name="connsiteY129" fmla="*/ 292100 h 1803400"/>
                  <a:gd name="connsiteX130" fmla="*/ 2590800 w 2692400"/>
                  <a:gd name="connsiteY130" fmla="*/ 254000 h 1803400"/>
                  <a:gd name="connsiteX131" fmla="*/ 2628900 w 2692400"/>
                  <a:gd name="connsiteY131" fmla="*/ 190500 h 1803400"/>
                  <a:gd name="connsiteX132" fmla="*/ 2667000 w 2692400"/>
                  <a:gd name="connsiteY132" fmla="*/ 152400 h 1803400"/>
                  <a:gd name="connsiteX133" fmla="*/ 2616200 w 2692400"/>
                  <a:gd name="connsiteY133" fmla="*/ 139700 h 1803400"/>
                  <a:gd name="connsiteX134" fmla="*/ 2527300 w 2692400"/>
                  <a:gd name="connsiteY134" fmla="*/ 127000 h 1803400"/>
                  <a:gd name="connsiteX135" fmla="*/ 2463800 w 2692400"/>
                  <a:gd name="connsiteY135" fmla="*/ 114300 h 1803400"/>
                  <a:gd name="connsiteX136" fmla="*/ 2476500 w 2692400"/>
                  <a:gd name="connsiteY136" fmla="*/ 76200 h 1803400"/>
                  <a:gd name="connsiteX137" fmla="*/ 2540000 w 2692400"/>
                  <a:gd name="connsiteY137" fmla="*/ 63500 h 1803400"/>
                  <a:gd name="connsiteX138" fmla="*/ 2616200 w 2692400"/>
                  <a:gd name="connsiteY138" fmla="*/ 25400 h 1803400"/>
                  <a:gd name="connsiteX139" fmla="*/ 2692400 w 2692400"/>
                  <a:gd name="connsiteY139" fmla="*/ 0 h 1803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Lst>
                <a:rect l="l" t="t" r="r" b="b"/>
                <a:pathLst>
                  <a:path w="2692400" h="1803400">
                    <a:moveTo>
                      <a:pt x="0" y="1625600"/>
                    </a:moveTo>
                    <a:cubicBezTo>
                      <a:pt x="21167" y="1608667"/>
                      <a:pt x="44333" y="1593967"/>
                      <a:pt x="63500" y="1574800"/>
                    </a:cubicBezTo>
                    <a:cubicBezTo>
                      <a:pt x="74293" y="1564007"/>
                      <a:pt x="78759" y="1548108"/>
                      <a:pt x="88900" y="1536700"/>
                    </a:cubicBezTo>
                    <a:cubicBezTo>
                      <a:pt x="161040" y="1455543"/>
                      <a:pt x="136063" y="1470179"/>
                      <a:pt x="203200" y="1447800"/>
                    </a:cubicBezTo>
                    <a:cubicBezTo>
                      <a:pt x="261014" y="1621242"/>
                      <a:pt x="197939" y="1443992"/>
                      <a:pt x="254000" y="1574800"/>
                    </a:cubicBezTo>
                    <a:cubicBezTo>
                      <a:pt x="259273" y="1587105"/>
                      <a:pt x="257234" y="1603434"/>
                      <a:pt x="266700" y="1612900"/>
                    </a:cubicBezTo>
                    <a:cubicBezTo>
                      <a:pt x="276166" y="1622366"/>
                      <a:pt x="292100" y="1621367"/>
                      <a:pt x="304800" y="1625600"/>
                    </a:cubicBezTo>
                    <a:cubicBezTo>
                      <a:pt x="458645" y="1613766"/>
                      <a:pt x="455551" y="1661474"/>
                      <a:pt x="495300" y="1562100"/>
                    </a:cubicBezTo>
                    <a:cubicBezTo>
                      <a:pt x="505244" y="1537241"/>
                      <a:pt x="504636" y="1507319"/>
                      <a:pt x="520700" y="1485900"/>
                    </a:cubicBezTo>
                    <a:cubicBezTo>
                      <a:pt x="533400" y="1468967"/>
                      <a:pt x="544562" y="1450762"/>
                      <a:pt x="558800" y="1435100"/>
                    </a:cubicBezTo>
                    <a:cubicBezTo>
                      <a:pt x="586990" y="1404091"/>
                      <a:pt x="688357" y="1336036"/>
                      <a:pt x="647700" y="1346200"/>
                    </a:cubicBezTo>
                    <a:cubicBezTo>
                      <a:pt x="531061" y="1375360"/>
                      <a:pt x="614320" y="1357811"/>
                      <a:pt x="393700" y="1371600"/>
                    </a:cubicBezTo>
                    <a:cubicBezTo>
                      <a:pt x="403416" y="1410463"/>
                      <a:pt x="402565" y="1431265"/>
                      <a:pt x="431800" y="1460500"/>
                    </a:cubicBezTo>
                    <a:cubicBezTo>
                      <a:pt x="442593" y="1471293"/>
                      <a:pt x="457200" y="1477433"/>
                      <a:pt x="469900" y="1485900"/>
                    </a:cubicBezTo>
                    <a:cubicBezTo>
                      <a:pt x="474133" y="1498600"/>
                      <a:pt x="475958" y="1512377"/>
                      <a:pt x="482600" y="1524000"/>
                    </a:cubicBezTo>
                    <a:cubicBezTo>
                      <a:pt x="493102" y="1542378"/>
                      <a:pt x="508397" y="1557576"/>
                      <a:pt x="520700" y="1574800"/>
                    </a:cubicBezTo>
                    <a:cubicBezTo>
                      <a:pt x="529572" y="1587220"/>
                      <a:pt x="538010" y="1599957"/>
                      <a:pt x="546100" y="1612900"/>
                    </a:cubicBezTo>
                    <a:cubicBezTo>
                      <a:pt x="635777" y="1756383"/>
                      <a:pt x="526147" y="1589320"/>
                      <a:pt x="635000" y="1752600"/>
                    </a:cubicBezTo>
                    <a:cubicBezTo>
                      <a:pt x="643467" y="1765300"/>
                      <a:pt x="645920" y="1785873"/>
                      <a:pt x="660400" y="1790700"/>
                    </a:cubicBezTo>
                    <a:lnTo>
                      <a:pt x="698500" y="1803400"/>
                    </a:lnTo>
                    <a:cubicBezTo>
                      <a:pt x="706967" y="1790700"/>
                      <a:pt x="712413" y="1775351"/>
                      <a:pt x="723900" y="1765300"/>
                    </a:cubicBezTo>
                    <a:cubicBezTo>
                      <a:pt x="746874" y="1745198"/>
                      <a:pt x="800100" y="1714500"/>
                      <a:pt x="800100" y="1714500"/>
                    </a:cubicBezTo>
                    <a:cubicBezTo>
                      <a:pt x="809739" y="1675944"/>
                      <a:pt x="826483" y="1639775"/>
                      <a:pt x="800100" y="1600200"/>
                    </a:cubicBezTo>
                    <a:cubicBezTo>
                      <a:pt x="792674" y="1589061"/>
                      <a:pt x="774700" y="1591733"/>
                      <a:pt x="762000" y="1587500"/>
                    </a:cubicBezTo>
                    <a:cubicBezTo>
                      <a:pt x="762000" y="1587500"/>
                      <a:pt x="785156" y="1559363"/>
                      <a:pt x="800100" y="1549400"/>
                    </a:cubicBezTo>
                    <a:cubicBezTo>
                      <a:pt x="811239" y="1541974"/>
                      <a:pt x="826226" y="1542687"/>
                      <a:pt x="838200" y="1536700"/>
                    </a:cubicBezTo>
                    <a:cubicBezTo>
                      <a:pt x="851852" y="1529874"/>
                      <a:pt x="863600" y="1519767"/>
                      <a:pt x="876300" y="1511300"/>
                    </a:cubicBezTo>
                    <a:cubicBezTo>
                      <a:pt x="893233" y="1515533"/>
                      <a:pt x="913470" y="1513096"/>
                      <a:pt x="927100" y="1524000"/>
                    </a:cubicBezTo>
                    <a:cubicBezTo>
                      <a:pt x="937553" y="1532363"/>
                      <a:pt x="936896" y="1549032"/>
                      <a:pt x="939800" y="1562100"/>
                    </a:cubicBezTo>
                    <a:cubicBezTo>
                      <a:pt x="962614" y="1664763"/>
                      <a:pt x="933709" y="1610113"/>
                      <a:pt x="977900" y="1676400"/>
                    </a:cubicBezTo>
                    <a:cubicBezTo>
                      <a:pt x="1028700" y="1672167"/>
                      <a:pt x="1102607" y="1706498"/>
                      <a:pt x="1130300" y="1663700"/>
                    </a:cubicBezTo>
                    <a:cubicBezTo>
                      <a:pt x="1167168" y="1606722"/>
                      <a:pt x="1124034" y="1528060"/>
                      <a:pt x="1117600" y="1460500"/>
                    </a:cubicBezTo>
                    <a:cubicBezTo>
                      <a:pt x="1108152" y="1361301"/>
                      <a:pt x="1060295" y="1379499"/>
                      <a:pt x="1231900" y="1422400"/>
                    </a:cubicBezTo>
                    <a:lnTo>
                      <a:pt x="1282700" y="1435100"/>
                    </a:lnTo>
                    <a:cubicBezTo>
                      <a:pt x="1257300" y="1452033"/>
                      <a:pt x="1235460" y="1476247"/>
                      <a:pt x="1206500" y="1485900"/>
                    </a:cubicBezTo>
                    <a:cubicBezTo>
                      <a:pt x="1181100" y="1494367"/>
                      <a:pt x="1155159" y="1501356"/>
                      <a:pt x="1130300" y="1511300"/>
                    </a:cubicBezTo>
                    <a:cubicBezTo>
                      <a:pt x="1054371" y="1541672"/>
                      <a:pt x="1088427" y="1529491"/>
                      <a:pt x="1028700" y="1549400"/>
                    </a:cubicBezTo>
                    <a:cubicBezTo>
                      <a:pt x="1045633" y="1562100"/>
                      <a:pt x="1063429" y="1573725"/>
                      <a:pt x="1079500" y="1587500"/>
                    </a:cubicBezTo>
                    <a:cubicBezTo>
                      <a:pt x="1093137" y="1599189"/>
                      <a:pt x="1102370" y="1616081"/>
                      <a:pt x="1117600" y="1625600"/>
                    </a:cubicBezTo>
                    <a:cubicBezTo>
                      <a:pt x="1136932" y="1637682"/>
                      <a:pt x="1160710" y="1640805"/>
                      <a:pt x="1181100" y="1651000"/>
                    </a:cubicBezTo>
                    <a:cubicBezTo>
                      <a:pt x="1194752" y="1657826"/>
                      <a:pt x="1206500" y="1667933"/>
                      <a:pt x="1219200" y="1676400"/>
                    </a:cubicBezTo>
                    <a:cubicBezTo>
                      <a:pt x="1231900" y="1667933"/>
                      <a:pt x="1247249" y="1662487"/>
                      <a:pt x="1257300" y="1651000"/>
                    </a:cubicBezTo>
                    <a:cubicBezTo>
                      <a:pt x="1277402" y="1628026"/>
                      <a:pt x="1308100" y="1574800"/>
                      <a:pt x="1308100" y="1574800"/>
                    </a:cubicBezTo>
                    <a:cubicBezTo>
                      <a:pt x="1329267" y="1587500"/>
                      <a:pt x="1354146" y="1595446"/>
                      <a:pt x="1371600" y="1612900"/>
                    </a:cubicBezTo>
                    <a:cubicBezTo>
                      <a:pt x="1400053" y="1641353"/>
                      <a:pt x="1444835" y="1710053"/>
                      <a:pt x="1473200" y="1752600"/>
                    </a:cubicBezTo>
                    <a:cubicBezTo>
                      <a:pt x="1490133" y="1727200"/>
                      <a:pt x="1505684" y="1700822"/>
                      <a:pt x="1524000" y="1676400"/>
                    </a:cubicBezTo>
                    <a:cubicBezTo>
                      <a:pt x="1532629" y="1664895"/>
                      <a:pt x="1578215" y="1606071"/>
                      <a:pt x="1587500" y="1587500"/>
                    </a:cubicBezTo>
                    <a:cubicBezTo>
                      <a:pt x="1593487" y="1575526"/>
                      <a:pt x="1595967" y="1562100"/>
                      <a:pt x="1600200" y="1549400"/>
                    </a:cubicBezTo>
                    <a:cubicBezTo>
                      <a:pt x="1562884" y="1512084"/>
                      <a:pt x="1553852" y="1496410"/>
                      <a:pt x="1511300" y="1473200"/>
                    </a:cubicBezTo>
                    <a:cubicBezTo>
                      <a:pt x="1478059" y="1455069"/>
                      <a:pt x="1443567" y="1439333"/>
                      <a:pt x="1409700" y="1422400"/>
                    </a:cubicBezTo>
                    <a:cubicBezTo>
                      <a:pt x="1392767" y="1413933"/>
                      <a:pt x="1376861" y="1402987"/>
                      <a:pt x="1358900" y="1397000"/>
                    </a:cubicBezTo>
                    <a:cubicBezTo>
                      <a:pt x="1306320" y="1379473"/>
                      <a:pt x="1331939" y="1391726"/>
                      <a:pt x="1282700" y="1358900"/>
                    </a:cubicBezTo>
                    <a:cubicBezTo>
                      <a:pt x="1299633" y="1346200"/>
                      <a:pt x="1315122" y="1331302"/>
                      <a:pt x="1333500" y="1320800"/>
                    </a:cubicBezTo>
                    <a:cubicBezTo>
                      <a:pt x="1345123" y="1314158"/>
                      <a:pt x="1359065" y="1312800"/>
                      <a:pt x="1371600" y="1308100"/>
                    </a:cubicBezTo>
                    <a:cubicBezTo>
                      <a:pt x="1436462" y="1283777"/>
                      <a:pt x="1428176" y="1286162"/>
                      <a:pt x="1485900" y="1257300"/>
                    </a:cubicBezTo>
                    <a:cubicBezTo>
                      <a:pt x="1502833" y="1265767"/>
                      <a:pt x="1523313" y="1269313"/>
                      <a:pt x="1536700" y="1282700"/>
                    </a:cubicBezTo>
                    <a:cubicBezTo>
                      <a:pt x="1546166" y="1292166"/>
                      <a:pt x="1546153" y="1307813"/>
                      <a:pt x="1549400" y="1320800"/>
                    </a:cubicBezTo>
                    <a:cubicBezTo>
                      <a:pt x="1554635" y="1341741"/>
                      <a:pt x="1556865" y="1363359"/>
                      <a:pt x="1562100" y="1384300"/>
                    </a:cubicBezTo>
                    <a:cubicBezTo>
                      <a:pt x="1565347" y="1397287"/>
                      <a:pt x="1564347" y="1414037"/>
                      <a:pt x="1574800" y="1422400"/>
                    </a:cubicBezTo>
                    <a:cubicBezTo>
                      <a:pt x="1588430" y="1433304"/>
                      <a:pt x="1608667" y="1430867"/>
                      <a:pt x="1625600" y="1435100"/>
                    </a:cubicBezTo>
                    <a:cubicBezTo>
                      <a:pt x="1651000" y="1426633"/>
                      <a:pt x="1675136" y="1412124"/>
                      <a:pt x="1701800" y="1409700"/>
                    </a:cubicBezTo>
                    <a:lnTo>
                      <a:pt x="1968500" y="1384300"/>
                    </a:lnTo>
                    <a:cubicBezTo>
                      <a:pt x="1897783" y="1242866"/>
                      <a:pt x="1982275" y="1421034"/>
                      <a:pt x="1930400" y="1282700"/>
                    </a:cubicBezTo>
                    <a:cubicBezTo>
                      <a:pt x="1923753" y="1264973"/>
                      <a:pt x="1912458" y="1249301"/>
                      <a:pt x="1905000" y="1231900"/>
                    </a:cubicBezTo>
                    <a:cubicBezTo>
                      <a:pt x="1899727" y="1219595"/>
                      <a:pt x="1896533" y="1206500"/>
                      <a:pt x="1892300" y="1193800"/>
                    </a:cubicBezTo>
                    <a:cubicBezTo>
                      <a:pt x="1879600" y="1198033"/>
                      <a:pt x="1861626" y="1195361"/>
                      <a:pt x="1854200" y="1206500"/>
                    </a:cubicBezTo>
                    <a:cubicBezTo>
                      <a:pt x="1842226" y="1224461"/>
                      <a:pt x="1841500" y="1248414"/>
                      <a:pt x="1841500" y="1270000"/>
                    </a:cubicBezTo>
                    <a:cubicBezTo>
                      <a:pt x="1841500" y="1368224"/>
                      <a:pt x="1845162" y="1369885"/>
                      <a:pt x="1866900" y="1435100"/>
                    </a:cubicBezTo>
                    <a:cubicBezTo>
                      <a:pt x="2010833" y="1430867"/>
                      <a:pt x="2155751" y="1439727"/>
                      <a:pt x="2298700" y="1422400"/>
                    </a:cubicBezTo>
                    <a:cubicBezTo>
                      <a:pt x="2311990" y="1420789"/>
                      <a:pt x="2291273" y="1396605"/>
                      <a:pt x="2286000" y="1384300"/>
                    </a:cubicBezTo>
                    <a:cubicBezTo>
                      <a:pt x="2278542" y="1366899"/>
                      <a:pt x="2267247" y="1351227"/>
                      <a:pt x="2260600" y="1333500"/>
                    </a:cubicBezTo>
                    <a:cubicBezTo>
                      <a:pt x="2247527" y="1298637"/>
                      <a:pt x="2254671" y="1270337"/>
                      <a:pt x="2222500" y="1244600"/>
                    </a:cubicBezTo>
                    <a:cubicBezTo>
                      <a:pt x="2206035" y="1231428"/>
                      <a:pt x="2108999" y="1219345"/>
                      <a:pt x="2108200" y="1219200"/>
                    </a:cubicBezTo>
                    <a:cubicBezTo>
                      <a:pt x="2002865" y="1200048"/>
                      <a:pt x="2085630" y="1214184"/>
                      <a:pt x="1993900" y="1193800"/>
                    </a:cubicBezTo>
                    <a:cubicBezTo>
                      <a:pt x="1901948" y="1173366"/>
                      <a:pt x="1960383" y="1191094"/>
                      <a:pt x="1892300" y="1168400"/>
                    </a:cubicBezTo>
                    <a:cubicBezTo>
                      <a:pt x="1900011" y="1106708"/>
                      <a:pt x="1903155" y="1061480"/>
                      <a:pt x="1917700" y="1003300"/>
                    </a:cubicBezTo>
                    <a:cubicBezTo>
                      <a:pt x="1920947" y="990313"/>
                      <a:pt x="1919947" y="973563"/>
                      <a:pt x="1930400" y="965200"/>
                    </a:cubicBezTo>
                    <a:cubicBezTo>
                      <a:pt x="1944030" y="954296"/>
                      <a:pt x="1964267" y="956733"/>
                      <a:pt x="1981200" y="952500"/>
                    </a:cubicBezTo>
                    <a:cubicBezTo>
                      <a:pt x="2023533" y="956733"/>
                      <a:pt x="2074164" y="939673"/>
                      <a:pt x="2108200" y="965200"/>
                    </a:cubicBezTo>
                    <a:cubicBezTo>
                      <a:pt x="2129619" y="981264"/>
                      <a:pt x="2055947" y="978626"/>
                      <a:pt x="2032000" y="990600"/>
                    </a:cubicBezTo>
                    <a:cubicBezTo>
                      <a:pt x="1969226" y="1021987"/>
                      <a:pt x="1999161" y="1010013"/>
                      <a:pt x="1943100" y="1028700"/>
                    </a:cubicBezTo>
                    <a:cubicBezTo>
                      <a:pt x="1960033" y="1011767"/>
                      <a:pt x="1979981" y="997387"/>
                      <a:pt x="1993900" y="977900"/>
                    </a:cubicBezTo>
                    <a:cubicBezTo>
                      <a:pt x="2001681" y="967007"/>
                      <a:pt x="1999174" y="950939"/>
                      <a:pt x="2006600" y="939800"/>
                    </a:cubicBezTo>
                    <a:cubicBezTo>
                      <a:pt x="2016563" y="924856"/>
                      <a:pt x="2033673" y="915877"/>
                      <a:pt x="2044700" y="901700"/>
                    </a:cubicBezTo>
                    <a:cubicBezTo>
                      <a:pt x="2063442" y="877603"/>
                      <a:pt x="2071078" y="843816"/>
                      <a:pt x="2095500" y="825500"/>
                    </a:cubicBezTo>
                    <a:cubicBezTo>
                      <a:pt x="2112433" y="812800"/>
                      <a:pt x="2128351" y="798618"/>
                      <a:pt x="2146300" y="787400"/>
                    </a:cubicBezTo>
                    <a:cubicBezTo>
                      <a:pt x="2182171" y="764981"/>
                      <a:pt x="2198163" y="761646"/>
                      <a:pt x="2235200" y="749300"/>
                    </a:cubicBezTo>
                    <a:cubicBezTo>
                      <a:pt x="2247900" y="753533"/>
                      <a:pt x="2263834" y="752534"/>
                      <a:pt x="2273300" y="762000"/>
                    </a:cubicBezTo>
                    <a:cubicBezTo>
                      <a:pt x="2282766" y="771466"/>
                      <a:pt x="2280013" y="788126"/>
                      <a:pt x="2286000" y="800100"/>
                    </a:cubicBezTo>
                    <a:cubicBezTo>
                      <a:pt x="2292826" y="813752"/>
                      <a:pt x="2302933" y="825500"/>
                      <a:pt x="2311400" y="838200"/>
                    </a:cubicBezTo>
                    <a:cubicBezTo>
                      <a:pt x="2315633" y="859367"/>
                      <a:pt x="2337052" y="884431"/>
                      <a:pt x="2324100" y="901700"/>
                    </a:cubicBezTo>
                    <a:cubicBezTo>
                      <a:pt x="2313627" y="915664"/>
                      <a:pt x="2288912" y="896806"/>
                      <a:pt x="2273300" y="889000"/>
                    </a:cubicBezTo>
                    <a:cubicBezTo>
                      <a:pt x="2254368" y="879534"/>
                      <a:pt x="2240878" y="861402"/>
                      <a:pt x="2222500" y="850900"/>
                    </a:cubicBezTo>
                    <a:cubicBezTo>
                      <a:pt x="2210877" y="844258"/>
                      <a:pt x="2196705" y="843473"/>
                      <a:pt x="2184400" y="838200"/>
                    </a:cubicBezTo>
                    <a:cubicBezTo>
                      <a:pt x="2166999" y="830742"/>
                      <a:pt x="2150533" y="821267"/>
                      <a:pt x="2133600" y="812800"/>
                    </a:cubicBezTo>
                    <a:cubicBezTo>
                      <a:pt x="2146300" y="791633"/>
                      <a:pt x="2154246" y="766754"/>
                      <a:pt x="2171700" y="749300"/>
                    </a:cubicBezTo>
                    <a:cubicBezTo>
                      <a:pt x="2198127" y="722873"/>
                      <a:pt x="2230240" y="726380"/>
                      <a:pt x="2260600" y="711200"/>
                    </a:cubicBezTo>
                    <a:cubicBezTo>
                      <a:pt x="2359077" y="661961"/>
                      <a:pt x="2241035" y="705022"/>
                      <a:pt x="2336800" y="673100"/>
                    </a:cubicBezTo>
                    <a:cubicBezTo>
                      <a:pt x="2273411" y="630840"/>
                      <a:pt x="2320274" y="654555"/>
                      <a:pt x="2222500" y="635000"/>
                    </a:cubicBezTo>
                    <a:cubicBezTo>
                      <a:pt x="2184229" y="627346"/>
                      <a:pt x="2146471" y="617254"/>
                      <a:pt x="2108200" y="609600"/>
                    </a:cubicBezTo>
                    <a:cubicBezTo>
                      <a:pt x="2064147" y="600789"/>
                      <a:pt x="1985797" y="590300"/>
                      <a:pt x="1943100" y="584200"/>
                    </a:cubicBezTo>
                    <a:cubicBezTo>
                      <a:pt x="1947930" y="608352"/>
                      <a:pt x="1955483" y="659765"/>
                      <a:pt x="1968500" y="685800"/>
                    </a:cubicBezTo>
                    <a:cubicBezTo>
                      <a:pt x="1975326" y="699452"/>
                      <a:pt x="1985433" y="711200"/>
                      <a:pt x="1993900" y="723900"/>
                    </a:cubicBezTo>
                    <a:cubicBezTo>
                      <a:pt x="1998133" y="740833"/>
                      <a:pt x="2001805" y="757917"/>
                      <a:pt x="2006600" y="774700"/>
                    </a:cubicBezTo>
                    <a:cubicBezTo>
                      <a:pt x="2010278" y="787572"/>
                      <a:pt x="2016053" y="799813"/>
                      <a:pt x="2019300" y="812800"/>
                    </a:cubicBezTo>
                    <a:cubicBezTo>
                      <a:pt x="2024535" y="833741"/>
                      <a:pt x="2025174" y="855822"/>
                      <a:pt x="2032000" y="876300"/>
                    </a:cubicBezTo>
                    <a:cubicBezTo>
                      <a:pt x="2037987" y="894261"/>
                      <a:pt x="2049942" y="909699"/>
                      <a:pt x="2057400" y="927100"/>
                    </a:cubicBezTo>
                    <a:cubicBezTo>
                      <a:pt x="2062673" y="939405"/>
                      <a:pt x="2065867" y="952500"/>
                      <a:pt x="2070100" y="965200"/>
                    </a:cubicBezTo>
                    <a:cubicBezTo>
                      <a:pt x="2122676" y="912624"/>
                      <a:pt x="2118191" y="921898"/>
                      <a:pt x="2159000" y="863600"/>
                    </a:cubicBezTo>
                    <a:cubicBezTo>
                      <a:pt x="2176506" y="838591"/>
                      <a:pt x="2192867" y="812800"/>
                      <a:pt x="2209800" y="787400"/>
                    </a:cubicBezTo>
                    <a:cubicBezTo>
                      <a:pt x="2218267" y="774700"/>
                      <a:pt x="2224407" y="760093"/>
                      <a:pt x="2235200" y="749300"/>
                    </a:cubicBezTo>
                    <a:cubicBezTo>
                      <a:pt x="2247900" y="736600"/>
                      <a:pt x="2261611" y="724837"/>
                      <a:pt x="2273300" y="711200"/>
                    </a:cubicBezTo>
                    <a:cubicBezTo>
                      <a:pt x="2287075" y="695129"/>
                      <a:pt x="2296433" y="675367"/>
                      <a:pt x="2311400" y="660400"/>
                    </a:cubicBezTo>
                    <a:cubicBezTo>
                      <a:pt x="2322193" y="649607"/>
                      <a:pt x="2338013" y="645051"/>
                      <a:pt x="2349500" y="635000"/>
                    </a:cubicBezTo>
                    <a:cubicBezTo>
                      <a:pt x="2372028" y="615288"/>
                      <a:pt x="2390272" y="590981"/>
                      <a:pt x="2413000" y="571500"/>
                    </a:cubicBezTo>
                    <a:cubicBezTo>
                      <a:pt x="2595525" y="415050"/>
                      <a:pt x="2463230" y="526122"/>
                      <a:pt x="2578100" y="457200"/>
                    </a:cubicBezTo>
                    <a:cubicBezTo>
                      <a:pt x="2604277" y="441494"/>
                      <a:pt x="2654300" y="406400"/>
                      <a:pt x="2654300" y="406400"/>
                    </a:cubicBezTo>
                    <a:cubicBezTo>
                      <a:pt x="2603500" y="402167"/>
                      <a:pt x="2552429" y="400437"/>
                      <a:pt x="2501900" y="393700"/>
                    </a:cubicBezTo>
                    <a:cubicBezTo>
                      <a:pt x="2488630" y="391931"/>
                      <a:pt x="2474939" y="388426"/>
                      <a:pt x="2463800" y="381000"/>
                    </a:cubicBezTo>
                    <a:cubicBezTo>
                      <a:pt x="2368668" y="317579"/>
                      <a:pt x="2478192" y="360397"/>
                      <a:pt x="2387600" y="330200"/>
                    </a:cubicBezTo>
                    <a:cubicBezTo>
                      <a:pt x="2383367" y="342900"/>
                      <a:pt x="2380173" y="355995"/>
                      <a:pt x="2374900" y="368300"/>
                    </a:cubicBezTo>
                    <a:cubicBezTo>
                      <a:pt x="2367442" y="385701"/>
                      <a:pt x="2356147" y="401373"/>
                      <a:pt x="2349500" y="419100"/>
                    </a:cubicBezTo>
                    <a:cubicBezTo>
                      <a:pt x="2341813" y="439598"/>
                      <a:pt x="2327549" y="516157"/>
                      <a:pt x="2324100" y="533400"/>
                    </a:cubicBezTo>
                    <a:cubicBezTo>
                      <a:pt x="2328333" y="550333"/>
                      <a:pt x="2319346" y="584200"/>
                      <a:pt x="2336800" y="584200"/>
                    </a:cubicBezTo>
                    <a:cubicBezTo>
                      <a:pt x="2360747" y="584200"/>
                      <a:pt x="2369578" y="549169"/>
                      <a:pt x="2387600" y="533400"/>
                    </a:cubicBezTo>
                    <a:cubicBezTo>
                      <a:pt x="2403530" y="519462"/>
                      <a:pt x="2422329" y="509075"/>
                      <a:pt x="2438400" y="495300"/>
                    </a:cubicBezTo>
                    <a:cubicBezTo>
                      <a:pt x="2462976" y="474234"/>
                      <a:pt x="2487202" y="448495"/>
                      <a:pt x="2501900" y="419100"/>
                    </a:cubicBezTo>
                    <a:cubicBezTo>
                      <a:pt x="2507887" y="407126"/>
                      <a:pt x="2508613" y="392974"/>
                      <a:pt x="2514600" y="381000"/>
                    </a:cubicBezTo>
                    <a:cubicBezTo>
                      <a:pt x="2521426" y="367348"/>
                      <a:pt x="2532427" y="356152"/>
                      <a:pt x="2540000" y="342900"/>
                    </a:cubicBezTo>
                    <a:cubicBezTo>
                      <a:pt x="2549393" y="326462"/>
                      <a:pt x="2556007" y="308538"/>
                      <a:pt x="2565400" y="292100"/>
                    </a:cubicBezTo>
                    <a:cubicBezTo>
                      <a:pt x="2572973" y="278848"/>
                      <a:pt x="2582710" y="266943"/>
                      <a:pt x="2590800" y="254000"/>
                    </a:cubicBezTo>
                    <a:cubicBezTo>
                      <a:pt x="2603883" y="233068"/>
                      <a:pt x="2614089" y="210247"/>
                      <a:pt x="2628900" y="190500"/>
                    </a:cubicBezTo>
                    <a:cubicBezTo>
                      <a:pt x="2639676" y="176132"/>
                      <a:pt x="2654300" y="165100"/>
                      <a:pt x="2667000" y="152400"/>
                    </a:cubicBezTo>
                    <a:cubicBezTo>
                      <a:pt x="2650067" y="148167"/>
                      <a:pt x="2633373" y="142822"/>
                      <a:pt x="2616200" y="139700"/>
                    </a:cubicBezTo>
                    <a:cubicBezTo>
                      <a:pt x="2586749" y="134345"/>
                      <a:pt x="2556827" y="131921"/>
                      <a:pt x="2527300" y="127000"/>
                    </a:cubicBezTo>
                    <a:cubicBezTo>
                      <a:pt x="2506008" y="123451"/>
                      <a:pt x="2484967" y="118533"/>
                      <a:pt x="2463800" y="114300"/>
                    </a:cubicBezTo>
                    <a:cubicBezTo>
                      <a:pt x="2468033" y="101600"/>
                      <a:pt x="2465361" y="83626"/>
                      <a:pt x="2476500" y="76200"/>
                    </a:cubicBezTo>
                    <a:cubicBezTo>
                      <a:pt x="2494461" y="64226"/>
                      <a:pt x="2519059" y="68735"/>
                      <a:pt x="2540000" y="63500"/>
                    </a:cubicBezTo>
                    <a:cubicBezTo>
                      <a:pt x="2619400" y="43650"/>
                      <a:pt x="2536382" y="60875"/>
                      <a:pt x="2616200" y="25400"/>
                    </a:cubicBezTo>
                    <a:cubicBezTo>
                      <a:pt x="2640666" y="14526"/>
                      <a:pt x="2692400" y="0"/>
                      <a:pt x="2692400" y="0"/>
                    </a:cubicBezTo>
                  </a:path>
                </a:pathLst>
              </a:custGeom>
              <a:noFill/>
              <a:ln w="28575">
                <a:gradFill>
                  <a:gsLst>
                    <a:gs pos="0">
                      <a:srgbClr val="FF0000"/>
                    </a:gs>
                    <a:gs pos="100000">
                      <a:schemeClr val="accent2">
                        <a:lumMod val="20000"/>
                        <a:lumOff val="8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椭圆 70">
                <a:extLst>
                  <a:ext uri="{FF2B5EF4-FFF2-40B4-BE49-F238E27FC236}">
                    <a16:creationId xmlns:a16="http://schemas.microsoft.com/office/drawing/2014/main" id="{B2946D82-70C2-4444-821B-E06A97C6ACEF}"/>
                  </a:ext>
                </a:extLst>
              </p:cNvPr>
              <p:cNvSpPr/>
              <p:nvPr/>
            </p:nvSpPr>
            <p:spPr>
              <a:xfrm>
                <a:off x="7086479" y="2829791"/>
                <a:ext cx="108000" cy="10800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椭圆 72">
                <a:extLst>
                  <a:ext uri="{FF2B5EF4-FFF2-40B4-BE49-F238E27FC236}">
                    <a16:creationId xmlns:a16="http://schemas.microsoft.com/office/drawing/2014/main" id="{89340286-16D8-4215-BD2F-D505D62EDEFA}"/>
                  </a:ext>
                </a:extLst>
              </p:cNvPr>
              <p:cNvSpPr/>
              <p:nvPr/>
            </p:nvSpPr>
            <p:spPr>
              <a:xfrm>
                <a:off x="5818462" y="3878510"/>
                <a:ext cx="108000" cy="108000"/>
              </a:xfrm>
              <a:prstGeom prst="ellipse">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5" name="直接连接符 74">
                <a:extLst>
                  <a:ext uri="{FF2B5EF4-FFF2-40B4-BE49-F238E27FC236}">
                    <a16:creationId xmlns:a16="http://schemas.microsoft.com/office/drawing/2014/main" id="{25417561-64D1-4632-B7D0-46C6ADA847A2}"/>
                  </a:ext>
                </a:extLst>
              </p:cNvPr>
              <p:cNvCxnSpPr>
                <a:cxnSpLocks/>
              </p:cNvCxnSpPr>
              <p:nvPr/>
            </p:nvCxnSpPr>
            <p:spPr>
              <a:xfrm flipV="1">
                <a:off x="5859004" y="2887098"/>
                <a:ext cx="1285699" cy="1054150"/>
              </a:xfrm>
              <a:prstGeom prst="line">
                <a:avLst/>
              </a:prstGeom>
              <a:ln w="22225">
                <a:solidFill>
                  <a:schemeClr val="tx1"/>
                </a:solidFill>
                <a:tailEnd type="arrow" w="lg" len="lg"/>
              </a:ln>
            </p:spPr>
            <p:style>
              <a:lnRef idx="1">
                <a:schemeClr val="accent1"/>
              </a:lnRef>
              <a:fillRef idx="0">
                <a:schemeClr val="accent1"/>
              </a:fillRef>
              <a:effectRef idx="0">
                <a:schemeClr val="accent1"/>
              </a:effectRef>
              <a:fontRef idx="minor">
                <a:schemeClr val="tx1"/>
              </a:fontRef>
            </p:style>
          </p:cxnSp>
        </p:grpSp>
        <mc:AlternateContent xmlns:mc="http://schemas.openxmlformats.org/markup-compatibility/2006" xmlns:a14="http://schemas.microsoft.com/office/drawing/2010/main">
          <mc:Choice Requires="a14">
            <p:sp>
              <p:nvSpPr>
                <p:cNvPr id="82" name="矩形 81">
                  <a:extLst>
                    <a:ext uri="{FF2B5EF4-FFF2-40B4-BE49-F238E27FC236}">
                      <a16:creationId xmlns:a16="http://schemas.microsoft.com/office/drawing/2014/main" id="{BA021050-E582-4957-8FA8-3D32660F236A}"/>
                    </a:ext>
                  </a:extLst>
                </p:cNvPr>
                <p:cNvSpPr/>
                <p:nvPr/>
              </p:nvSpPr>
              <p:spPr>
                <a:xfrm rot="20351559">
                  <a:off x="5700992" y="3929712"/>
                  <a:ext cx="366058" cy="376317"/>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sSub>
                          <m:sSubPr>
                            <m:ctrlPr>
                              <a:rPr lang="en-US" i="1">
                                <a:latin typeface="Cambria Math" panose="02040503050406030204" pitchFamily="18" charset="0"/>
                              </a:rPr>
                            </m:ctrlPr>
                          </m:sSubPr>
                          <m:e>
                            <m:r>
                              <a:rPr lang="en-US" b="1" i="1">
                                <a:latin typeface="Cambria Math" panose="02040503050406030204" pitchFamily="18" charset="0"/>
                              </a:rPr>
                              <m:t>𝒑</m:t>
                            </m:r>
                          </m:e>
                          <m:sub>
                            <m:r>
                              <a:rPr lang="en-US" i="1">
                                <a:latin typeface="Cambria Math" panose="02040503050406030204" pitchFamily="18" charset="0"/>
                              </a:rPr>
                              <m:t>0</m:t>
                            </m:r>
                          </m:sub>
                        </m:sSub>
                      </m:oMath>
                    </m:oMathPara>
                  </a14:m>
                  <a:endParaRPr lang="en-US" dirty="0"/>
                </a:p>
              </p:txBody>
            </p:sp>
          </mc:Choice>
          <mc:Fallback xmlns="">
            <p:sp>
              <p:nvSpPr>
                <p:cNvPr id="82" name="矩形 81">
                  <a:extLst>
                    <a:ext uri="{FF2B5EF4-FFF2-40B4-BE49-F238E27FC236}">
                      <a16:creationId xmlns:a16="http://schemas.microsoft.com/office/drawing/2014/main" id="{BA021050-E582-4957-8FA8-3D32660F236A}"/>
                    </a:ext>
                  </a:extLst>
                </p:cNvPr>
                <p:cNvSpPr>
                  <a:spLocks noRot="1" noChangeAspect="1" noMove="1" noResize="1" noEditPoints="1" noAdjustHandles="1" noChangeArrowheads="1" noChangeShapeType="1" noTextEdit="1"/>
                </p:cNvSpPr>
                <p:nvPr/>
              </p:nvSpPr>
              <p:spPr>
                <a:xfrm rot="20351559">
                  <a:off x="5700992" y="3929712"/>
                  <a:ext cx="366058" cy="376317"/>
                </a:xfrm>
                <a:prstGeom prst="rect">
                  <a:avLst/>
                </a:prstGeom>
                <a:blipFill>
                  <a:blip r:embed="rId20"/>
                  <a:stretch>
                    <a:fillRect r="-30000" b="-30612"/>
                  </a:stretch>
                </a:blipFill>
              </p:spPr>
              <p:txBody>
                <a:bodyPr/>
                <a:lstStyle/>
                <a:p>
                  <a:r>
                    <a:rPr lang="en-US">
                      <a:noFill/>
                    </a:rPr>
                    <a:t> </a:t>
                  </a:r>
                </a:p>
              </p:txBody>
            </p:sp>
          </mc:Fallback>
        </mc:AlternateContent>
        <p:sp>
          <p:nvSpPr>
            <p:cNvPr id="84" name="任意多边形: 形状 83">
              <a:extLst>
                <a:ext uri="{FF2B5EF4-FFF2-40B4-BE49-F238E27FC236}">
                  <a16:creationId xmlns:a16="http://schemas.microsoft.com/office/drawing/2014/main" id="{4DC4A469-283B-41CA-8885-633FA2949385}"/>
                </a:ext>
              </a:extLst>
            </p:cNvPr>
            <p:cNvSpPr/>
            <p:nvPr/>
          </p:nvSpPr>
          <p:spPr>
            <a:xfrm rot="20351559">
              <a:off x="5766808" y="1707436"/>
              <a:ext cx="1270000" cy="423063"/>
            </a:xfrm>
            <a:custGeom>
              <a:avLst/>
              <a:gdLst>
                <a:gd name="connsiteX0" fmla="*/ 0 w 1270000"/>
                <a:gd name="connsiteY0" fmla="*/ 685891 h 685891"/>
                <a:gd name="connsiteX1" fmla="*/ 622300 w 1270000"/>
                <a:gd name="connsiteY1" fmla="*/ 91 h 685891"/>
                <a:gd name="connsiteX2" fmla="*/ 1270000 w 1270000"/>
                <a:gd name="connsiteY2" fmla="*/ 647791 h 685891"/>
                <a:gd name="connsiteX0" fmla="*/ 0 w 1270000"/>
                <a:gd name="connsiteY0" fmla="*/ 686565 h 686565"/>
                <a:gd name="connsiteX1" fmla="*/ 622300 w 1270000"/>
                <a:gd name="connsiteY1" fmla="*/ 765 h 686565"/>
                <a:gd name="connsiteX2" fmla="*/ 1270000 w 1270000"/>
                <a:gd name="connsiteY2" fmla="*/ 648465 h 686565"/>
                <a:gd name="connsiteX0" fmla="*/ 0 w 1270000"/>
                <a:gd name="connsiteY0" fmla="*/ 686565 h 686565"/>
                <a:gd name="connsiteX1" fmla="*/ 622300 w 1270000"/>
                <a:gd name="connsiteY1" fmla="*/ 765 h 686565"/>
                <a:gd name="connsiteX2" fmla="*/ 1270000 w 1270000"/>
                <a:gd name="connsiteY2" fmla="*/ 648465 h 686565"/>
                <a:gd name="connsiteX0" fmla="*/ 0 w 1270000"/>
                <a:gd name="connsiteY0" fmla="*/ 686504 h 686504"/>
                <a:gd name="connsiteX1" fmla="*/ 622300 w 1270000"/>
                <a:gd name="connsiteY1" fmla="*/ 704 h 686504"/>
                <a:gd name="connsiteX2" fmla="*/ 1270000 w 1270000"/>
                <a:gd name="connsiteY2" fmla="*/ 648404 h 686504"/>
                <a:gd name="connsiteX0" fmla="*/ 0 w 1270000"/>
                <a:gd name="connsiteY0" fmla="*/ 685800 h 685800"/>
                <a:gd name="connsiteX1" fmla="*/ 622300 w 1270000"/>
                <a:gd name="connsiteY1" fmla="*/ 0 h 685800"/>
                <a:gd name="connsiteX2" fmla="*/ 1270000 w 1270000"/>
                <a:gd name="connsiteY2" fmla="*/ 647700 h 685800"/>
              </a:gdLst>
              <a:ahLst/>
              <a:cxnLst>
                <a:cxn ang="0">
                  <a:pos x="connsiteX0" y="connsiteY0"/>
                </a:cxn>
                <a:cxn ang="0">
                  <a:pos x="connsiteX1" y="connsiteY1"/>
                </a:cxn>
                <a:cxn ang="0">
                  <a:pos x="connsiteX2" y="connsiteY2"/>
                </a:cxn>
              </a:cxnLst>
              <a:rect l="l" t="t" r="r" b="b"/>
              <a:pathLst>
                <a:path w="1270000" h="685800">
                  <a:moveTo>
                    <a:pt x="0" y="685800"/>
                  </a:moveTo>
                  <a:cubicBezTo>
                    <a:pt x="40216" y="390525"/>
                    <a:pt x="194733" y="0"/>
                    <a:pt x="622300" y="0"/>
                  </a:cubicBezTo>
                  <a:cubicBezTo>
                    <a:pt x="1049867" y="0"/>
                    <a:pt x="1204383" y="352425"/>
                    <a:pt x="1270000" y="647700"/>
                  </a:cubicBezTo>
                </a:path>
              </a:pathLst>
            </a:custGeom>
            <a:noFill/>
            <a:ln>
              <a:solidFill>
                <a:srgbClr val="F0955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mc:AlternateContent xmlns:mc="http://schemas.openxmlformats.org/markup-compatibility/2006" xmlns:a14="http://schemas.microsoft.com/office/drawing/2010/main">
          <mc:Choice Requires="a14">
            <p:sp>
              <p:nvSpPr>
                <p:cNvPr id="86" name="矩形 85">
                  <a:extLst>
                    <a:ext uri="{FF2B5EF4-FFF2-40B4-BE49-F238E27FC236}">
                      <a16:creationId xmlns:a16="http://schemas.microsoft.com/office/drawing/2014/main" id="{B03AE39D-9DF9-45B9-8830-DE3BBC868378}"/>
                    </a:ext>
                  </a:extLst>
                </p:cNvPr>
                <p:cNvSpPr/>
                <p:nvPr/>
              </p:nvSpPr>
              <p:spPr>
                <a:xfrm rot="20351559">
                  <a:off x="6901458" y="2369289"/>
                  <a:ext cx="490775" cy="369332"/>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sSub>
                          <m:sSubPr>
                            <m:ctrlPr>
                              <a:rPr lang="en-US" i="1" smtClean="0">
                                <a:latin typeface="Cambria Math" panose="02040503050406030204" pitchFamily="18" charset="0"/>
                              </a:rPr>
                            </m:ctrlPr>
                          </m:sSubPr>
                          <m:e>
                            <m:r>
                              <a:rPr lang="en-US" b="1" i="1">
                                <a:latin typeface="Cambria Math" panose="02040503050406030204" pitchFamily="18" charset="0"/>
                              </a:rPr>
                              <m:t>𝒑</m:t>
                            </m:r>
                          </m:e>
                          <m:sub>
                            <m:r>
                              <a:rPr lang="en-US" b="1" i="1" smtClean="0">
                                <a:latin typeface="Cambria Math" panose="02040503050406030204" pitchFamily="18" charset="0"/>
                              </a:rPr>
                              <m:t>𝟏</m:t>
                            </m:r>
                          </m:sub>
                        </m:sSub>
                      </m:oMath>
                    </m:oMathPara>
                  </a14:m>
                  <a:endParaRPr lang="en-US" dirty="0"/>
                </a:p>
              </p:txBody>
            </p:sp>
          </mc:Choice>
          <mc:Fallback xmlns="">
            <p:sp>
              <p:nvSpPr>
                <p:cNvPr id="86" name="矩形 85">
                  <a:extLst>
                    <a:ext uri="{FF2B5EF4-FFF2-40B4-BE49-F238E27FC236}">
                      <a16:creationId xmlns:a16="http://schemas.microsoft.com/office/drawing/2014/main" id="{B03AE39D-9DF9-45B9-8830-DE3BBC868378}"/>
                    </a:ext>
                  </a:extLst>
                </p:cNvPr>
                <p:cNvSpPr>
                  <a:spLocks noRot="1" noChangeAspect="1" noMove="1" noResize="1" noEditPoints="1" noAdjustHandles="1" noChangeArrowheads="1" noChangeShapeType="1" noTextEdit="1"/>
                </p:cNvSpPr>
                <p:nvPr/>
              </p:nvSpPr>
              <p:spPr>
                <a:xfrm rot="20351559">
                  <a:off x="6901458" y="2369289"/>
                  <a:ext cx="490775" cy="369332"/>
                </a:xfrm>
                <a:prstGeom prst="rect">
                  <a:avLst/>
                </a:prstGeom>
                <a:blipFill>
                  <a:blip r:embed="rId21"/>
                  <a:stretch>
                    <a:fillRect b="-3333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87" name="矩形 86">
                  <a:extLst>
                    <a:ext uri="{FF2B5EF4-FFF2-40B4-BE49-F238E27FC236}">
                      <a16:creationId xmlns:a16="http://schemas.microsoft.com/office/drawing/2014/main" id="{9B9F2034-CA3B-4BB3-BF4B-A748A7B87F09}"/>
                    </a:ext>
                  </a:extLst>
                </p:cNvPr>
                <p:cNvSpPr/>
                <p:nvPr/>
              </p:nvSpPr>
              <p:spPr>
                <a:xfrm rot="20351559">
                  <a:off x="5423576" y="2021649"/>
                  <a:ext cx="377026" cy="369332"/>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en-US" b="1" i="1">
                            <a:latin typeface="Cambria Math" panose="02040503050406030204" pitchFamily="18" charset="0"/>
                          </a:rPr>
                          <m:t>𝒒</m:t>
                        </m:r>
                      </m:oMath>
                    </m:oMathPara>
                  </a14:m>
                  <a:endParaRPr lang="en-US" dirty="0"/>
                </a:p>
              </p:txBody>
            </p:sp>
          </mc:Choice>
          <mc:Fallback xmlns="">
            <p:sp>
              <p:nvSpPr>
                <p:cNvPr id="87" name="矩形 86">
                  <a:extLst>
                    <a:ext uri="{FF2B5EF4-FFF2-40B4-BE49-F238E27FC236}">
                      <a16:creationId xmlns:a16="http://schemas.microsoft.com/office/drawing/2014/main" id="{9B9F2034-CA3B-4BB3-BF4B-A748A7B87F09}"/>
                    </a:ext>
                  </a:extLst>
                </p:cNvPr>
                <p:cNvSpPr>
                  <a:spLocks noRot="1" noChangeAspect="1" noMove="1" noResize="1" noEditPoints="1" noAdjustHandles="1" noChangeArrowheads="1" noChangeShapeType="1" noTextEdit="1"/>
                </p:cNvSpPr>
                <p:nvPr/>
              </p:nvSpPr>
              <p:spPr>
                <a:xfrm rot="20351559">
                  <a:off x="5423576" y="2021649"/>
                  <a:ext cx="377026" cy="369332"/>
                </a:xfrm>
                <a:prstGeom prst="rect">
                  <a:avLst/>
                </a:prstGeom>
                <a:blipFill>
                  <a:blip r:embed="rId22"/>
                  <a:stretch>
                    <a:fillRect r="-1961" b="-33333"/>
                  </a:stretch>
                </a:blipFill>
              </p:spPr>
              <p:txBody>
                <a:bodyPr/>
                <a:lstStyle/>
                <a:p>
                  <a:r>
                    <a:rPr lang="en-US">
                      <a:noFill/>
                    </a:rPr>
                    <a:t> </a:t>
                  </a:r>
                </a:p>
              </p:txBody>
            </p:sp>
          </mc:Fallback>
        </mc:AlternateContent>
        <p:sp>
          <p:nvSpPr>
            <p:cNvPr id="88" name="椭圆 87">
              <a:extLst>
                <a:ext uri="{FF2B5EF4-FFF2-40B4-BE49-F238E27FC236}">
                  <a16:creationId xmlns:a16="http://schemas.microsoft.com/office/drawing/2014/main" id="{B9ACE223-F05E-4561-AC04-65AE3B9B6DD7}"/>
                </a:ext>
              </a:extLst>
            </p:cNvPr>
            <p:cNvSpPr/>
            <p:nvPr/>
          </p:nvSpPr>
          <p:spPr>
            <a:xfrm>
              <a:off x="5810468" y="2261289"/>
              <a:ext cx="108000" cy="108000"/>
            </a:xfrm>
            <a:prstGeom prst="ellipse">
              <a:avLst/>
            </a:prstGeom>
            <a:solidFill>
              <a:srgbClr val="F095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0" name="直接连接符 89">
              <a:extLst>
                <a:ext uri="{FF2B5EF4-FFF2-40B4-BE49-F238E27FC236}">
                  <a16:creationId xmlns:a16="http://schemas.microsoft.com/office/drawing/2014/main" id="{C2B93093-724A-4B59-9F4C-6C22AAE5DDEC}"/>
                </a:ext>
              </a:extLst>
            </p:cNvPr>
            <p:cNvCxnSpPr>
              <a:cxnSpLocks/>
            </p:cNvCxnSpPr>
            <p:nvPr/>
          </p:nvCxnSpPr>
          <p:spPr>
            <a:xfrm flipH="1" flipV="1">
              <a:off x="5863252" y="2304068"/>
              <a:ext cx="225128" cy="1818351"/>
            </a:xfrm>
            <a:prstGeom prst="line">
              <a:avLst/>
            </a:prstGeom>
            <a:ln w="22225">
              <a:solidFill>
                <a:schemeClr val="tx1"/>
              </a:solidFill>
              <a:tailEnd type="arrow" w="lg" len="lg"/>
            </a:ln>
          </p:spPr>
          <p:style>
            <a:lnRef idx="1">
              <a:schemeClr val="accent1"/>
            </a:lnRef>
            <a:fillRef idx="0">
              <a:schemeClr val="accent1"/>
            </a:fillRef>
            <a:effectRef idx="0">
              <a:schemeClr val="accent1"/>
            </a:effectRef>
            <a:fontRef idx="minor">
              <a:schemeClr val="tx1"/>
            </a:fontRef>
          </p:style>
        </p:cxnSp>
        <p:sp>
          <p:nvSpPr>
            <p:cNvPr id="92" name="弧形 91">
              <a:extLst>
                <a:ext uri="{FF2B5EF4-FFF2-40B4-BE49-F238E27FC236}">
                  <a16:creationId xmlns:a16="http://schemas.microsoft.com/office/drawing/2014/main" id="{8B8A7F61-FA63-4DFF-9EBC-6790E0E4F2DA}"/>
                </a:ext>
              </a:extLst>
            </p:cNvPr>
            <p:cNvSpPr/>
            <p:nvPr/>
          </p:nvSpPr>
          <p:spPr>
            <a:xfrm rot="20058886">
              <a:off x="5864190" y="3442688"/>
              <a:ext cx="540000" cy="540000"/>
            </a:xfrm>
            <a:prstGeom prst="arc">
              <a:avLst>
                <a:gd name="adj1" fmla="val 16166598"/>
                <a:gd name="adj2" fmla="val 0"/>
              </a:avLst>
            </a:prstGeom>
            <a:ln w="1905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mc:AlternateContent xmlns:mc="http://schemas.openxmlformats.org/markup-compatibility/2006" xmlns:a14="http://schemas.microsoft.com/office/drawing/2010/main">
          <mc:Choice Requires="a14">
            <p:sp>
              <p:nvSpPr>
                <p:cNvPr id="93" name="矩形 92">
                  <a:extLst>
                    <a:ext uri="{FF2B5EF4-FFF2-40B4-BE49-F238E27FC236}">
                      <a16:creationId xmlns:a16="http://schemas.microsoft.com/office/drawing/2014/main" id="{EB29AA8E-BC89-432A-94DB-625DB06437F5}"/>
                    </a:ext>
                  </a:extLst>
                </p:cNvPr>
                <p:cNvSpPr/>
                <p:nvPr/>
              </p:nvSpPr>
              <p:spPr>
                <a:xfrm rot="20351559">
                  <a:off x="5914411" y="2961041"/>
                  <a:ext cx="734817" cy="369332"/>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func>
                          <m:funcPr>
                            <m:ctrlPr>
                              <a:rPr lang="en-US" altLang="zh-CN" i="1">
                                <a:latin typeface="Cambria Math" panose="02040503050406030204" pitchFamily="18" charset="0"/>
                              </a:rPr>
                            </m:ctrlPr>
                          </m:funcPr>
                          <m:fName>
                            <m:r>
                              <m:rPr>
                                <m:sty m:val="p"/>
                              </m:rPr>
                              <a:rPr lang="en-US" altLang="zh-CN">
                                <a:latin typeface="Cambria Math" panose="02040503050406030204" pitchFamily="18" charset="0"/>
                              </a:rPr>
                              <m:t>cos</m:t>
                            </m:r>
                          </m:fName>
                          <m:e>
                            <m:r>
                              <a:rPr lang="zh-CN" altLang="en-US" i="1">
                                <a:latin typeface="Cambria Math" panose="02040503050406030204" pitchFamily="18" charset="0"/>
                              </a:rPr>
                              <m:t>𝜃</m:t>
                            </m:r>
                          </m:e>
                        </m:func>
                      </m:oMath>
                    </m:oMathPara>
                  </a14:m>
                  <a:endParaRPr lang="en-US" dirty="0"/>
                </a:p>
              </p:txBody>
            </p:sp>
          </mc:Choice>
          <mc:Fallback xmlns="">
            <p:sp>
              <p:nvSpPr>
                <p:cNvPr id="93" name="矩形 92">
                  <a:extLst>
                    <a:ext uri="{FF2B5EF4-FFF2-40B4-BE49-F238E27FC236}">
                      <a16:creationId xmlns:a16="http://schemas.microsoft.com/office/drawing/2014/main" id="{EB29AA8E-BC89-432A-94DB-625DB06437F5}"/>
                    </a:ext>
                  </a:extLst>
                </p:cNvPr>
                <p:cNvSpPr>
                  <a:spLocks noRot="1" noChangeAspect="1" noMove="1" noResize="1" noEditPoints="1" noAdjustHandles="1" noChangeArrowheads="1" noChangeShapeType="1" noTextEdit="1"/>
                </p:cNvSpPr>
                <p:nvPr/>
              </p:nvSpPr>
              <p:spPr>
                <a:xfrm rot="20351559">
                  <a:off x="5914411" y="2961041"/>
                  <a:ext cx="734817" cy="369332"/>
                </a:xfrm>
                <a:prstGeom prst="rect">
                  <a:avLst/>
                </a:prstGeom>
                <a:blipFill>
                  <a:blip r:embed="rId23"/>
                  <a:stretch>
                    <a:fillRect r="-10101" b="-16667"/>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94" name="矩形 93">
                  <a:extLst>
                    <a:ext uri="{FF2B5EF4-FFF2-40B4-BE49-F238E27FC236}">
                      <a16:creationId xmlns:a16="http://schemas.microsoft.com/office/drawing/2014/main" id="{2993322C-4C07-4286-9DE6-FA668492EA27}"/>
                    </a:ext>
                  </a:extLst>
                </p:cNvPr>
                <p:cNvSpPr/>
                <p:nvPr/>
              </p:nvSpPr>
              <p:spPr>
                <a:xfrm rot="20351559">
                  <a:off x="6388569" y="3246015"/>
                  <a:ext cx="386644" cy="369332"/>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en-US" b="1" i="1">
                            <a:latin typeface="Cambria Math" panose="02040503050406030204" pitchFamily="18" charset="0"/>
                          </a:rPr>
                          <m:t>𝒅</m:t>
                        </m:r>
                      </m:oMath>
                    </m:oMathPara>
                  </a14:m>
                  <a:endParaRPr lang="en-US" dirty="0"/>
                </a:p>
              </p:txBody>
            </p:sp>
          </mc:Choice>
          <mc:Fallback xmlns="">
            <p:sp>
              <p:nvSpPr>
                <p:cNvPr id="94" name="矩形 93">
                  <a:extLst>
                    <a:ext uri="{FF2B5EF4-FFF2-40B4-BE49-F238E27FC236}">
                      <a16:creationId xmlns:a16="http://schemas.microsoft.com/office/drawing/2014/main" id="{2993322C-4C07-4286-9DE6-FA668492EA27}"/>
                    </a:ext>
                  </a:extLst>
                </p:cNvPr>
                <p:cNvSpPr>
                  <a:spLocks noRot="1" noChangeAspect="1" noMove="1" noResize="1" noEditPoints="1" noAdjustHandles="1" noChangeArrowheads="1" noChangeShapeType="1" noTextEdit="1"/>
                </p:cNvSpPr>
                <p:nvPr/>
              </p:nvSpPr>
              <p:spPr>
                <a:xfrm rot="20351559">
                  <a:off x="6388569" y="3246015"/>
                  <a:ext cx="386644" cy="369332"/>
                </a:xfrm>
                <a:prstGeom prst="rect">
                  <a:avLst/>
                </a:prstGeom>
                <a:blipFill>
                  <a:blip r:embed="rId24"/>
                  <a:stretch>
                    <a:fillRect r="-3846" b="-16327"/>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95" name="矩形 94">
                  <a:extLst>
                    <a:ext uri="{FF2B5EF4-FFF2-40B4-BE49-F238E27FC236}">
                      <a16:creationId xmlns:a16="http://schemas.microsoft.com/office/drawing/2014/main" id="{C2055F4F-A626-45D6-AAFC-E60CEFD02E10}"/>
                    </a:ext>
                  </a:extLst>
                </p:cNvPr>
                <p:cNvSpPr/>
                <p:nvPr/>
              </p:nvSpPr>
              <p:spPr>
                <a:xfrm rot="20351559">
                  <a:off x="5645111" y="2801067"/>
                  <a:ext cx="386644" cy="369332"/>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en-US" altLang="zh-CN" b="1" i="1">
                            <a:latin typeface="Cambria Math" panose="02040503050406030204" pitchFamily="18" charset="0"/>
                          </a:rPr>
                          <m:t>𝒏</m:t>
                        </m:r>
                      </m:oMath>
                    </m:oMathPara>
                  </a14:m>
                  <a:endParaRPr lang="en-US" dirty="0"/>
                </a:p>
              </p:txBody>
            </p:sp>
          </mc:Choice>
          <mc:Fallback xmlns="">
            <p:sp>
              <p:nvSpPr>
                <p:cNvPr id="95" name="矩形 94">
                  <a:extLst>
                    <a:ext uri="{FF2B5EF4-FFF2-40B4-BE49-F238E27FC236}">
                      <a16:creationId xmlns:a16="http://schemas.microsoft.com/office/drawing/2014/main" id="{C2055F4F-A626-45D6-AAFC-E60CEFD02E10}"/>
                    </a:ext>
                  </a:extLst>
                </p:cNvPr>
                <p:cNvSpPr>
                  <a:spLocks noRot="1" noChangeAspect="1" noMove="1" noResize="1" noEditPoints="1" noAdjustHandles="1" noChangeArrowheads="1" noChangeShapeType="1" noTextEdit="1"/>
                </p:cNvSpPr>
                <p:nvPr/>
              </p:nvSpPr>
              <p:spPr>
                <a:xfrm rot="20351559">
                  <a:off x="5645111" y="2801067"/>
                  <a:ext cx="386644" cy="369332"/>
                </a:xfrm>
                <a:prstGeom prst="rect">
                  <a:avLst/>
                </a:prstGeom>
                <a:blipFill>
                  <a:blip r:embed="rId25"/>
                  <a:stretch>
                    <a:fillRect b="-10417"/>
                  </a:stretch>
                </a:blipFill>
              </p:spPr>
              <p:txBody>
                <a:bodyPr/>
                <a:lstStyle/>
                <a:p>
                  <a:r>
                    <a:rPr lang="en-US">
                      <a:noFill/>
                    </a:rPr>
                    <a:t> </a:t>
                  </a:r>
                </a:p>
              </p:txBody>
            </p:sp>
          </mc:Fallback>
        </mc:AlternateContent>
      </p:grpSp>
      <p:sp>
        <p:nvSpPr>
          <p:cNvPr id="96" name="矩形 95">
            <a:extLst>
              <a:ext uri="{FF2B5EF4-FFF2-40B4-BE49-F238E27FC236}">
                <a16:creationId xmlns:a16="http://schemas.microsoft.com/office/drawing/2014/main" id="{E3F799F8-D1C4-402D-A547-B502732E347E}"/>
              </a:ext>
            </a:extLst>
          </p:cNvPr>
          <p:cNvSpPr/>
          <p:nvPr/>
        </p:nvSpPr>
        <p:spPr>
          <a:xfrm>
            <a:off x="3363969" y="5159687"/>
            <a:ext cx="715132" cy="369332"/>
          </a:xfrm>
          <a:prstGeom prst="rect">
            <a:avLst/>
          </a:prstGeom>
        </p:spPr>
        <p:txBody>
          <a:bodyPr wrap="none">
            <a:spAutoFit/>
          </a:bodyPr>
          <a:lstStyle/>
          <a:p>
            <a:r>
              <a:rPr lang="en-US" dirty="0">
                <a:latin typeface="Times New Roman" panose="02020603050405020304" pitchFamily="18" charset="0"/>
                <a:cs typeface="Times New Roman" panose="02020603050405020304" pitchFamily="18" charset="0"/>
              </a:rPr>
              <a:t>Track</a:t>
            </a:r>
            <a:endParaRPr lang="en-US" dirty="0"/>
          </a:p>
        </p:txBody>
      </p:sp>
      <p:sp>
        <p:nvSpPr>
          <p:cNvPr id="97" name="矩形 96">
            <a:extLst>
              <a:ext uri="{FF2B5EF4-FFF2-40B4-BE49-F238E27FC236}">
                <a16:creationId xmlns:a16="http://schemas.microsoft.com/office/drawing/2014/main" id="{6CD2F3DA-0706-4773-80B5-DBB8561D9798}"/>
              </a:ext>
            </a:extLst>
          </p:cNvPr>
          <p:cNvSpPr/>
          <p:nvPr/>
        </p:nvSpPr>
        <p:spPr>
          <a:xfrm>
            <a:off x="1000291" y="3317145"/>
            <a:ext cx="1558055" cy="369332"/>
          </a:xfrm>
          <a:prstGeom prst="rect">
            <a:avLst/>
          </a:prstGeom>
        </p:spPr>
        <p:txBody>
          <a:bodyPr wrap="none">
            <a:spAutoFit/>
          </a:bodyPr>
          <a:lstStyle/>
          <a:p>
            <a:r>
              <a:rPr lang="en-US" dirty="0">
                <a:solidFill>
                  <a:schemeClr val="bg1"/>
                </a:solidFill>
                <a:latin typeface="Times New Roman" panose="02020603050405020304" pitchFamily="18" charset="0"/>
                <a:cs typeface="Times New Roman" panose="02020603050405020304" pitchFamily="18" charset="0"/>
              </a:rPr>
              <a:t>Original Video</a:t>
            </a:r>
            <a:endParaRPr lang="en-US" dirty="0">
              <a:solidFill>
                <a:schemeClr val="bg1"/>
              </a:solidFill>
            </a:endParaRPr>
          </a:p>
        </p:txBody>
      </p:sp>
      <p:sp>
        <p:nvSpPr>
          <p:cNvPr id="99" name="Slide Number Placeholder 2">
            <a:extLst>
              <a:ext uri="{FF2B5EF4-FFF2-40B4-BE49-F238E27FC236}">
                <a16:creationId xmlns:a16="http://schemas.microsoft.com/office/drawing/2014/main" id="{5EDFCF36-1B81-4E52-BD51-173A62E53EC3}"/>
              </a:ext>
            </a:extLst>
          </p:cNvPr>
          <p:cNvSpPr txBox="1">
            <a:spLocks/>
          </p:cNvSpPr>
          <p:nvPr/>
        </p:nvSpPr>
        <p:spPr>
          <a:xfrm>
            <a:off x="9331096" y="6528744"/>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B1722B8-B2EF-4BEE-9460-8E9234F3DE19}" type="slidenum">
              <a:rPr lang="en-US" sz="1800" smtClean="0">
                <a:solidFill>
                  <a:schemeClr val="tx1"/>
                </a:solidFill>
                <a:effectLst>
                  <a:outerShdw blurRad="38100" dist="38100" dir="2700000" algn="tl">
                    <a:srgbClr val="000000">
                      <a:alpha val="43137"/>
                    </a:srgbClr>
                  </a:outerShdw>
                </a:effectLst>
              </a:rPr>
              <a:pPr/>
              <a:t>9</a:t>
            </a:fld>
            <a:r>
              <a:rPr lang="en-US" sz="1800" dirty="0">
                <a:solidFill>
                  <a:schemeClr val="tx1"/>
                </a:solidFill>
                <a:effectLst>
                  <a:outerShdw blurRad="38100" dist="38100" dir="2700000" algn="tl">
                    <a:srgbClr val="000000">
                      <a:alpha val="43137"/>
                    </a:srgbClr>
                  </a:outerShdw>
                </a:effectLst>
              </a:rPr>
              <a:t>/14</a:t>
            </a:r>
          </a:p>
        </p:txBody>
      </p:sp>
      <p:pic>
        <p:nvPicPr>
          <p:cNvPr id="43" name="Picture 2" descr="Accueil - Géosciences Rennes">
            <a:extLst>
              <a:ext uri="{FF2B5EF4-FFF2-40B4-BE49-F238E27FC236}">
                <a16:creationId xmlns:a16="http://schemas.microsoft.com/office/drawing/2014/main" id="{1309A6E6-8C1B-40FC-93FF-6CB0916B2A8C}"/>
              </a:ext>
            </a:extLst>
          </p:cNvPr>
          <p:cNvPicPr>
            <a:picLocks noChangeAspect="1" noChangeArrowheads="1"/>
          </p:cNvPicPr>
          <p:nvPr/>
        </p:nvPicPr>
        <p:blipFill>
          <a:blip r:embed="rId26">
            <a:extLst>
              <a:ext uri="{28A0092B-C50C-407E-A947-70E740481C1C}">
                <a14:useLocalDpi xmlns:a14="http://schemas.microsoft.com/office/drawing/2010/main" val="0"/>
              </a:ext>
            </a:extLst>
          </a:blip>
          <a:srcRect/>
          <a:stretch>
            <a:fillRect/>
          </a:stretch>
        </p:blipFill>
        <p:spPr bwMode="auto">
          <a:xfrm>
            <a:off x="10901720" y="75019"/>
            <a:ext cx="1203096" cy="405105"/>
          </a:xfrm>
          <a:prstGeom prst="rect">
            <a:avLst/>
          </a:prstGeom>
          <a:noFill/>
          <a:extLst>
            <a:ext uri="{909E8E84-426E-40DD-AFC4-6F175D3DCCD1}">
              <a14:hiddenFill xmlns:a14="http://schemas.microsoft.com/office/drawing/2010/main">
                <a:solidFill>
                  <a:srgbClr val="FFFFFF"/>
                </a:solidFill>
              </a14:hiddenFill>
            </a:ext>
          </a:extLst>
        </p:spPr>
      </p:pic>
      <p:sp>
        <p:nvSpPr>
          <p:cNvPr id="44" name="TextBox 21">
            <a:extLst>
              <a:ext uri="{FF2B5EF4-FFF2-40B4-BE49-F238E27FC236}">
                <a16:creationId xmlns:a16="http://schemas.microsoft.com/office/drawing/2014/main" id="{BCF7CC7E-49BC-4182-889D-55C7A94FDB73}"/>
              </a:ext>
            </a:extLst>
          </p:cNvPr>
          <p:cNvSpPr txBox="1"/>
          <p:nvPr/>
        </p:nvSpPr>
        <p:spPr>
          <a:xfrm>
            <a:off x="10297529" y="481586"/>
            <a:ext cx="1894471" cy="461665"/>
          </a:xfrm>
          <a:prstGeom prst="rect">
            <a:avLst/>
          </a:prstGeom>
          <a:noFill/>
        </p:spPr>
        <p:txBody>
          <a:bodyPr wrap="square" rtlCol="0">
            <a:spAutoFit/>
          </a:bodyPr>
          <a:lstStyle/>
          <a:p>
            <a:pPr algn="r"/>
            <a:r>
              <a:rPr lang="en-US" sz="1200" dirty="0">
                <a:latin typeface="Times New Roman" panose="02020603050405020304" pitchFamily="18" charset="0"/>
                <a:cs typeface="Times New Roman" panose="02020603050405020304" pitchFamily="18" charset="0"/>
              </a:rPr>
              <a:t>Shuo Yang</a:t>
            </a:r>
          </a:p>
          <a:p>
            <a:pPr algn="r"/>
            <a:r>
              <a:rPr lang="en-US" sz="1200" u="sng" dirty="0">
                <a:latin typeface="Times New Roman" panose="02020603050405020304" pitchFamily="18" charset="0"/>
                <a:cs typeface="Times New Roman" panose="02020603050405020304" pitchFamily="18" charset="0"/>
              </a:rPr>
              <a:t>yangshawn65@gmail.com</a:t>
            </a:r>
            <a:endParaRPr lang="en-SE" sz="1200" dirty="0">
              <a:latin typeface="Times New Roman" panose="02020603050405020304" pitchFamily="18" charset="0"/>
              <a:cs typeface="Times New Roman" panose="02020603050405020304" pitchFamily="18" charset="0"/>
            </a:endParaRPr>
          </a:p>
        </p:txBody>
      </p:sp>
      <p:sp>
        <p:nvSpPr>
          <p:cNvPr id="4" name="文本框 3">
            <a:extLst>
              <a:ext uri="{FF2B5EF4-FFF2-40B4-BE49-F238E27FC236}">
                <a16:creationId xmlns:a16="http://schemas.microsoft.com/office/drawing/2014/main" id="{16CCED78-8CAA-A58A-4B6A-E81020477098}"/>
              </a:ext>
            </a:extLst>
          </p:cNvPr>
          <p:cNvSpPr txBox="1"/>
          <p:nvPr/>
        </p:nvSpPr>
        <p:spPr>
          <a:xfrm>
            <a:off x="8140572" y="1269311"/>
            <a:ext cx="4009127" cy="1754326"/>
          </a:xfrm>
          <a:prstGeom prst="rect">
            <a:avLst/>
          </a:prstGeom>
          <a:noFill/>
        </p:spPr>
        <p:txBody>
          <a:bodyPr wrap="square" rtlCol="0">
            <a:spAutoFit/>
          </a:bodyPr>
          <a:lstStyle/>
          <a:p>
            <a:r>
              <a:rPr lang="en-US" altLang="zh-CN" dirty="0">
                <a:latin typeface="Times New Roman" panose="02020603050405020304" pitchFamily="18" charset="0"/>
                <a:cs typeface="Times New Roman" panose="02020603050405020304" pitchFamily="18" charset="0"/>
              </a:rPr>
              <a:t>Conclusion:</a:t>
            </a:r>
          </a:p>
          <a:p>
            <a:pPr marL="342900" indent="-342900">
              <a:buFont typeface="+mj-lt"/>
              <a:buAutoNum type="arabicPeriod"/>
            </a:pPr>
            <a:r>
              <a:rPr lang="en-US" altLang="zh-CN" b="1" dirty="0">
                <a:latin typeface="Times New Roman" panose="02020603050405020304" pitchFamily="18" charset="0"/>
                <a:cs typeface="Times New Roman" panose="02020603050405020304" pitchFamily="18" charset="0"/>
              </a:rPr>
              <a:t>Bacteria in channel: </a:t>
            </a:r>
            <a:r>
              <a:rPr lang="en-US" altLang="zh-CN" dirty="0">
                <a:latin typeface="Times New Roman" panose="02020603050405020304" pitchFamily="18" charset="0"/>
                <a:cs typeface="Times New Roman" panose="02020603050405020304" pitchFamily="18" charset="0"/>
              </a:rPr>
              <a:t>active chemotaxis toward dissolved toluene</a:t>
            </a:r>
          </a:p>
          <a:p>
            <a:pPr marL="342900" indent="-342900">
              <a:buFont typeface="+mj-lt"/>
              <a:buAutoNum type="arabicPeriod"/>
            </a:pPr>
            <a:r>
              <a:rPr lang="en-US" altLang="zh-CN" b="1" dirty="0">
                <a:latin typeface="Times New Roman" panose="02020603050405020304" pitchFamily="18" charset="0"/>
                <a:cs typeface="Times New Roman" panose="02020603050405020304" pitchFamily="18" charset="0"/>
              </a:rPr>
              <a:t>Bacteria in dead end: </a:t>
            </a:r>
            <a:r>
              <a:rPr lang="en-US" altLang="zh-CN" dirty="0">
                <a:latin typeface="Times New Roman" panose="02020603050405020304" pitchFamily="18" charset="0"/>
                <a:cs typeface="Times New Roman" panose="02020603050405020304" pitchFamily="18" charset="0"/>
              </a:rPr>
              <a:t>move away from the interface (high concentrations of toluene are toxic).</a:t>
            </a:r>
          </a:p>
        </p:txBody>
      </p:sp>
      <p:grpSp>
        <p:nvGrpSpPr>
          <p:cNvPr id="13" name="组合 12">
            <a:extLst>
              <a:ext uri="{FF2B5EF4-FFF2-40B4-BE49-F238E27FC236}">
                <a16:creationId xmlns:a16="http://schemas.microsoft.com/office/drawing/2014/main" id="{B286583B-2CD1-C38D-666D-193AD3DF0B4D}"/>
              </a:ext>
            </a:extLst>
          </p:cNvPr>
          <p:cNvGrpSpPr>
            <a:grpSpLocks noChangeAspect="1"/>
          </p:cNvGrpSpPr>
          <p:nvPr/>
        </p:nvGrpSpPr>
        <p:grpSpPr>
          <a:xfrm>
            <a:off x="5482538" y="4138642"/>
            <a:ext cx="538470" cy="252255"/>
            <a:chOff x="5530394" y="4042065"/>
            <a:chExt cx="583814" cy="261610"/>
          </a:xfrm>
        </p:grpSpPr>
        <p:sp>
          <p:nvSpPr>
            <p:cNvPr id="10" name="矩形 9">
              <a:extLst>
                <a:ext uri="{FF2B5EF4-FFF2-40B4-BE49-F238E27FC236}">
                  <a16:creationId xmlns:a16="http://schemas.microsoft.com/office/drawing/2014/main" id="{87138F96-58E4-645A-967C-01744FD0E02C}"/>
                </a:ext>
              </a:extLst>
            </p:cNvPr>
            <p:cNvSpPr/>
            <p:nvPr/>
          </p:nvSpPr>
          <p:spPr>
            <a:xfrm>
              <a:off x="5607226" y="4109243"/>
              <a:ext cx="430150" cy="142286"/>
            </a:xfrm>
            <a:prstGeom prst="rect">
              <a:avLst/>
            </a:prstGeom>
            <a:solidFill>
              <a:srgbClr val="EFEF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矩形 8">
              <a:extLst>
                <a:ext uri="{FF2B5EF4-FFF2-40B4-BE49-F238E27FC236}">
                  <a16:creationId xmlns:a16="http://schemas.microsoft.com/office/drawing/2014/main" id="{070B9F17-7901-B2AC-F2F7-964679233A28}"/>
                </a:ext>
              </a:extLst>
            </p:cNvPr>
            <p:cNvSpPr/>
            <p:nvPr/>
          </p:nvSpPr>
          <p:spPr>
            <a:xfrm>
              <a:off x="5530394" y="4042065"/>
              <a:ext cx="583814" cy="261610"/>
            </a:xfrm>
            <a:prstGeom prst="rect">
              <a:avLst/>
            </a:prstGeom>
          </p:spPr>
          <p:txBody>
            <a:bodyPr wrap="none">
              <a:spAutoFit/>
            </a:bodyPr>
            <a:lstStyle/>
            <a:p>
              <a:r>
                <a:rPr lang="en-US" sz="1100" b="1" dirty="0">
                  <a:latin typeface="Times New Roman" panose="02020603050405020304" pitchFamily="18" charset="0"/>
                  <a:cs typeface="Times New Roman" panose="02020603050405020304" pitchFamily="18" charset="0"/>
                </a:rPr>
                <a:t>Frame</a:t>
              </a:r>
              <a:endParaRPr lang="en-US" sz="1100" b="1" dirty="0"/>
            </a:p>
          </p:txBody>
        </p:sp>
      </p:grpSp>
      <p:sp>
        <p:nvSpPr>
          <p:cNvPr id="18" name="箭头: 右 17">
            <a:extLst>
              <a:ext uri="{FF2B5EF4-FFF2-40B4-BE49-F238E27FC236}">
                <a16:creationId xmlns:a16="http://schemas.microsoft.com/office/drawing/2014/main" id="{7F2D7987-A66D-BCA6-43EC-6D0448F83149}"/>
              </a:ext>
            </a:extLst>
          </p:cNvPr>
          <p:cNvSpPr/>
          <p:nvPr/>
        </p:nvSpPr>
        <p:spPr>
          <a:xfrm>
            <a:off x="7312624" y="5121971"/>
            <a:ext cx="685609" cy="446329"/>
          </a:xfrm>
          <a:prstGeom prst="rightArrow">
            <a:avLst/>
          </a:prstGeom>
          <a:solidFill>
            <a:srgbClr val="54AB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 name="矩形 18">
            <a:extLst>
              <a:ext uri="{FF2B5EF4-FFF2-40B4-BE49-F238E27FC236}">
                <a16:creationId xmlns:a16="http://schemas.microsoft.com/office/drawing/2014/main" id="{7591D5C4-A1BD-F991-9DA4-C82D48CC6231}"/>
              </a:ext>
            </a:extLst>
          </p:cNvPr>
          <p:cNvSpPr/>
          <p:nvPr/>
        </p:nvSpPr>
        <p:spPr>
          <a:xfrm>
            <a:off x="7312625" y="5159687"/>
            <a:ext cx="556563" cy="369332"/>
          </a:xfrm>
          <a:prstGeom prst="rect">
            <a:avLst/>
          </a:prstGeom>
        </p:spPr>
        <p:txBody>
          <a:bodyPr wrap="none">
            <a:spAutoFit/>
          </a:bodyPr>
          <a:lstStyle/>
          <a:p>
            <a:r>
              <a:rPr lang="en-US" dirty="0">
                <a:latin typeface="Times New Roman" panose="02020603050405020304" pitchFamily="18" charset="0"/>
                <a:cs typeface="Times New Roman" panose="02020603050405020304" pitchFamily="18" charset="0"/>
              </a:rPr>
              <a:t>Plot</a:t>
            </a:r>
            <a:endParaRPr lang="en-US" dirty="0"/>
          </a:p>
        </p:txBody>
      </p:sp>
    </p:spTree>
    <p:extLst>
      <p:ext uri="{BB962C8B-B14F-4D97-AF65-F5344CB8AC3E}">
        <p14:creationId xmlns:p14="http://schemas.microsoft.com/office/powerpoint/2010/main" val="17628598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图片 9">
            <a:extLst>
              <a:ext uri="{FF2B5EF4-FFF2-40B4-BE49-F238E27FC236}">
                <a16:creationId xmlns:a16="http://schemas.microsoft.com/office/drawing/2014/main" id="{A83AD5A7-F0A4-4750-8912-1CAA8F40CF0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V="1">
            <a:off x="246089" y="1138565"/>
            <a:ext cx="4027245" cy="5464793"/>
          </a:xfrm>
          <a:prstGeom prst="rect">
            <a:avLst/>
          </a:prstGeom>
        </p:spPr>
      </p:pic>
      <p:sp>
        <p:nvSpPr>
          <p:cNvPr id="27" name="TextBox 26">
            <a:extLst>
              <a:ext uri="{FF2B5EF4-FFF2-40B4-BE49-F238E27FC236}">
                <a16:creationId xmlns:a16="http://schemas.microsoft.com/office/drawing/2014/main" id="{3B766454-DDC2-4521-9938-FDA615FD800B}"/>
              </a:ext>
            </a:extLst>
          </p:cNvPr>
          <p:cNvSpPr txBox="1"/>
          <p:nvPr/>
        </p:nvSpPr>
        <p:spPr>
          <a:xfrm>
            <a:off x="1052908" y="1140050"/>
            <a:ext cx="2133600" cy="369332"/>
          </a:xfrm>
          <a:prstGeom prst="rect">
            <a:avLst/>
          </a:prstGeom>
          <a:noFill/>
        </p:spPr>
        <p:txBody>
          <a:bodyPr wrap="square" rtlCol="0">
            <a:spAutoFit/>
          </a:bodyPr>
          <a:lstStyle/>
          <a:p>
            <a:r>
              <a:rPr lang="en-US" dirty="0">
                <a:solidFill>
                  <a:schemeClr val="bg1"/>
                </a:solidFill>
                <a:latin typeface="Times New Roman" panose="02020603050405020304" pitchFamily="18" charset="0"/>
                <a:cs typeface="Times New Roman" panose="02020603050405020304" pitchFamily="18" charset="0"/>
              </a:rPr>
              <a:t>Case-Putida-</a:t>
            </a:r>
            <a:r>
              <a:rPr lang="en-US" dirty="0" err="1">
                <a:solidFill>
                  <a:schemeClr val="bg1"/>
                </a:solidFill>
                <a:latin typeface="Times New Roman" panose="02020603050405020304" pitchFamily="18" charset="0"/>
                <a:cs typeface="Times New Roman" panose="02020603050405020304" pitchFamily="18" charset="0"/>
              </a:rPr>
              <a:t>noFlow</a:t>
            </a:r>
            <a:endParaRPr lang="en-US" dirty="0">
              <a:solidFill>
                <a:schemeClr val="bg1"/>
              </a:solidFill>
              <a:latin typeface="Times New Roman" panose="02020603050405020304" pitchFamily="18" charset="0"/>
              <a:cs typeface="Times New Roman" panose="02020603050405020304" pitchFamily="18" charset="0"/>
            </a:endParaRPr>
          </a:p>
        </p:txBody>
      </p:sp>
      <p:cxnSp>
        <p:nvCxnSpPr>
          <p:cNvPr id="15" name="直接连接符 9">
            <a:extLst>
              <a:ext uri="{FF2B5EF4-FFF2-40B4-BE49-F238E27FC236}">
                <a16:creationId xmlns:a16="http://schemas.microsoft.com/office/drawing/2014/main" id="{0587E824-EE70-4019-848A-3928FCE2A390}"/>
              </a:ext>
            </a:extLst>
          </p:cNvPr>
          <p:cNvCxnSpPr>
            <a:cxnSpLocks/>
          </p:cNvCxnSpPr>
          <p:nvPr/>
        </p:nvCxnSpPr>
        <p:spPr>
          <a:xfrm>
            <a:off x="0" y="934278"/>
            <a:ext cx="12192000" cy="0"/>
          </a:xfrm>
          <a:prstGeom prst="line">
            <a:avLst/>
          </a:prstGeom>
          <a:ln w="38100">
            <a:solidFill>
              <a:srgbClr val="C3693B"/>
            </a:solidFill>
          </a:ln>
        </p:spPr>
        <p:style>
          <a:lnRef idx="1">
            <a:schemeClr val="accent1"/>
          </a:lnRef>
          <a:fillRef idx="0">
            <a:schemeClr val="accent1"/>
          </a:fillRef>
          <a:effectRef idx="0">
            <a:schemeClr val="accent1"/>
          </a:effectRef>
          <a:fontRef idx="minor">
            <a:schemeClr val="tx1"/>
          </a:fontRef>
        </p:style>
      </p:cxnSp>
      <p:sp>
        <p:nvSpPr>
          <p:cNvPr id="18" name="文本框 14">
            <a:extLst>
              <a:ext uri="{FF2B5EF4-FFF2-40B4-BE49-F238E27FC236}">
                <a16:creationId xmlns:a16="http://schemas.microsoft.com/office/drawing/2014/main" id="{353E1CB6-295E-4331-B81E-AD97811CA8B8}"/>
              </a:ext>
            </a:extLst>
          </p:cNvPr>
          <p:cNvSpPr txBox="1"/>
          <p:nvPr/>
        </p:nvSpPr>
        <p:spPr>
          <a:xfrm>
            <a:off x="117704" y="224207"/>
            <a:ext cx="6520602" cy="584775"/>
          </a:xfrm>
          <a:prstGeom prst="rect">
            <a:avLst/>
          </a:prstGeom>
          <a:noFill/>
        </p:spPr>
        <p:txBody>
          <a:bodyPr wrap="square" rtlCol="0">
            <a:spAutoFit/>
          </a:bodyPr>
          <a:lstStyle/>
          <a:p>
            <a:pPr lvl="0">
              <a:defRPr/>
            </a:pPr>
            <a:r>
              <a:rPr lang="en-US" altLang="zh-CN" sz="3200" dirty="0">
                <a:solidFill>
                  <a:srgbClr val="4472C4">
                    <a:lumMod val="50000"/>
                  </a:srgbClr>
                </a:solidFill>
                <a:latin typeface="Times New Roman" panose="02020603050405020304" pitchFamily="18" charset="0"/>
              </a:rPr>
              <a:t>Pseudomonas Putida </a:t>
            </a:r>
            <a:r>
              <a:rPr lang="en-US" altLang="zh-CN" sz="3200" dirty="0" err="1">
                <a:solidFill>
                  <a:srgbClr val="4472C4">
                    <a:lumMod val="50000"/>
                  </a:srgbClr>
                </a:solidFill>
                <a:latin typeface="Times New Roman" panose="02020603050405020304" pitchFamily="18" charset="0"/>
              </a:rPr>
              <a:t>IsoF</a:t>
            </a:r>
            <a:r>
              <a:rPr lang="en-US" altLang="zh-CN" sz="3200" dirty="0">
                <a:solidFill>
                  <a:srgbClr val="4472C4">
                    <a:lumMod val="50000"/>
                  </a:srgbClr>
                </a:solidFill>
                <a:latin typeface="Times New Roman" panose="02020603050405020304" pitchFamily="18" charset="0"/>
              </a:rPr>
              <a:t> (flagellated)</a:t>
            </a:r>
          </a:p>
        </p:txBody>
      </p:sp>
      <p:sp>
        <p:nvSpPr>
          <p:cNvPr id="12" name="TextBox 33">
            <a:extLst>
              <a:ext uri="{FF2B5EF4-FFF2-40B4-BE49-F238E27FC236}">
                <a16:creationId xmlns:a16="http://schemas.microsoft.com/office/drawing/2014/main" id="{FDE01232-B784-4AD7-9B85-9BE300D5C741}"/>
              </a:ext>
            </a:extLst>
          </p:cNvPr>
          <p:cNvSpPr txBox="1"/>
          <p:nvPr/>
        </p:nvSpPr>
        <p:spPr>
          <a:xfrm>
            <a:off x="1690757" y="5873441"/>
            <a:ext cx="1115003" cy="646331"/>
          </a:xfrm>
          <a:prstGeom prst="rect">
            <a:avLst/>
          </a:prstGeom>
          <a:noFill/>
        </p:spPr>
        <p:txBody>
          <a:bodyPr wrap="square" rtlCol="0">
            <a:spAutoFit/>
          </a:bodyPr>
          <a:lstStyle/>
          <a:p>
            <a:r>
              <a:rPr lang="en-US" altLang="zh-CN" dirty="0">
                <a:solidFill>
                  <a:schemeClr val="accent2"/>
                </a:solidFill>
                <a:latin typeface="Times New Roman" panose="02020603050405020304" pitchFamily="18" charset="0"/>
                <a:cs typeface="Times New Roman" panose="02020603050405020304" pitchFamily="18" charset="0"/>
              </a:rPr>
              <a:t>Trapped Toluene</a:t>
            </a:r>
            <a:endParaRPr lang="en-US" dirty="0">
              <a:solidFill>
                <a:schemeClr val="accent2"/>
              </a:solidFill>
              <a:latin typeface="Times New Roman" panose="02020603050405020304" pitchFamily="18" charset="0"/>
              <a:cs typeface="Times New Roman" panose="02020603050405020304" pitchFamily="18" charset="0"/>
            </a:endParaRPr>
          </a:p>
        </p:txBody>
      </p:sp>
      <p:sp>
        <p:nvSpPr>
          <p:cNvPr id="16" name="Slide Number Placeholder 2">
            <a:extLst>
              <a:ext uri="{FF2B5EF4-FFF2-40B4-BE49-F238E27FC236}">
                <a16:creationId xmlns:a16="http://schemas.microsoft.com/office/drawing/2014/main" id="{A0473EA0-E38B-4087-A8F1-668A269661E8}"/>
              </a:ext>
            </a:extLst>
          </p:cNvPr>
          <p:cNvSpPr txBox="1">
            <a:spLocks/>
          </p:cNvSpPr>
          <p:nvPr/>
        </p:nvSpPr>
        <p:spPr>
          <a:xfrm>
            <a:off x="9331096" y="6528744"/>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B1722B8-B2EF-4BEE-9460-8E9234F3DE19}" type="slidenum">
              <a:rPr lang="en-US" sz="1800" smtClean="0">
                <a:solidFill>
                  <a:schemeClr val="tx1"/>
                </a:solidFill>
                <a:effectLst>
                  <a:outerShdw blurRad="38100" dist="38100" dir="2700000" algn="tl">
                    <a:srgbClr val="000000">
                      <a:alpha val="43137"/>
                    </a:srgbClr>
                  </a:outerShdw>
                </a:effectLst>
              </a:rPr>
              <a:pPr/>
              <a:t>10</a:t>
            </a:fld>
            <a:r>
              <a:rPr lang="en-US" sz="1800" dirty="0">
                <a:solidFill>
                  <a:schemeClr val="tx1"/>
                </a:solidFill>
                <a:effectLst>
                  <a:outerShdw blurRad="38100" dist="38100" dir="2700000" algn="tl">
                    <a:srgbClr val="000000">
                      <a:alpha val="43137"/>
                    </a:srgbClr>
                  </a:outerShdw>
                </a:effectLst>
              </a:rPr>
              <a:t>/14</a:t>
            </a:r>
          </a:p>
        </p:txBody>
      </p:sp>
      <p:pic>
        <p:nvPicPr>
          <p:cNvPr id="22" name="Picture 2" descr="Accueil - Géosciences Rennes">
            <a:extLst>
              <a:ext uri="{FF2B5EF4-FFF2-40B4-BE49-F238E27FC236}">
                <a16:creationId xmlns:a16="http://schemas.microsoft.com/office/drawing/2014/main" id="{B51AB191-F1DC-46E2-A3E6-E1DAC794B5E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901720" y="75019"/>
            <a:ext cx="1203096" cy="405105"/>
          </a:xfrm>
          <a:prstGeom prst="rect">
            <a:avLst/>
          </a:prstGeom>
          <a:noFill/>
          <a:extLst>
            <a:ext uri="{909E8E84-426E-40DD-AFC4-6F175D3DCCD1}">
              <a14:hiddenFill xmlns:a14="http://schemas.microsoft.com/office/drawing/2010/main">
                <a:solidFill>
                  <a:srgbClr val="FFFFFF"/>
                </a:solidFill>
              </a14:hiddenFill>
            </a:ext>
          </a:extLst>
        </p:spPr>
      </p:pic>
      <p:sp>
        <p:nvSpPr>
          <p:cNvPr id="23" name="TextBox 21">
            <a:extLst>
              <a:ext uri="{FF2B5EF4-FFF2-40B4-BE49-F238E27FC236}">
                <a16:creationId xmlns:a16="http://schemas.microsoft.com/office/drawing/2014/main" id="{834867D1-36CE-43AF-AF90-E92365414799}"/>
              </a:ext>
            </a:extLst>
          </p:cNvPr>
          <p:cNvSpPr txBox="1"/>
          <p:nvPr/>
        </p:nvSpPr>
        <p:spPr>
          <a:xfrm>
            <a:off x="10297529" y="481586"/>
            <a:ext cx="1894471" cy="461665"/>
          </a:xfrm>
          <a:prstGeom prst="rect">
            <a:avLst/>
          </a:prstGeom>
          <a:noFill/>
        </p:spPr>
        <p:txBody>
          <a:bodyPr wrap="square" rtlCol="0">
            <a:spAutoFit/>
          </a:bodyPr>
          <a:lstStyle/>
          <a:p>
            <a:pPr algn="r"/>
            <a:r>
              <a:rPr lang="en-US" sz="1200" dirty="0">
                <a:latin typeface="Times New Roman" panose="02020603050405020304" pitchFamily="18" charset="0"/>
                <a:cs typeface="Times New Roman" panose="02020603050405020304" pitchFamily="18" charset="0"/>
              </a:rPr>
              <a:t>Shuo Yang</a:t>
            </a:r>
          </a:p>
          <a:p>
            <a:pPr algn="r"/>
            <a:r>
              <a:rPr lang="en-US" sz="1200" u="sng" dirty="0">
                <a:latin typeface="Times New Roman" panose="02020603050405020304" pitchFamily="18" charset="0"/>
                <a:cs typeface="Times New Roman" panose="02020603050405020304" pitchFamily="18" charset="0"/>
              </a:rPr>
              <a:t>yangshawn65@gmail.com</a:t>
            </a:r>
            <a:endParaRPr lang="en-SE" sz="1200" dirty="0">
              <a:latin typeface="Times New Roman" panose="02020603050405020304" pitchFamily="18" charset="0"/>
              <a:cs typeface="Times New Roman" panose="02020603050405020304" pitchFamily="18" charset="0"/>
            </a:endParaRPr>
          </a:p>
        </p:txBody>
      </p:sp>
      <p:pic>
        <p:nvPicPr>
          <p:cNvPr id="52" name="图片 51">
            <a:extLst>
              <a:ext uri="{FF2B5EF4-FFF2-40B4-BE49-F238E27FC236}">
                <a16:creationId xmlns:a16="http://schemas.microsoft.com/office/drawing/2014/main" id="{51F1B371-E761-41F9-9A13-686150E0C68D}"/>
              </a:ext>
            </a:extLst>
          </p:cNvPr>
          <p:cNvPicPr>
            <a:picLocks noChangeAspect="1"/>
          </p:cNvPicPr>
          <p:nvPr/>
        </p:nvPicPr>
        <p:blipFill rotWithShape="1">
          <a:blip r:embed="rId5"/>
          <a:srcRect l="-75" t="11882" r="-1"/>
          <a:stretch/>
        </p:blipFill>
        <p:spPr>
          <a:xfrm>
            <a:off x="5084320" y="1541023"/>
            <a:ext cx="3672557" cy="2425387"/>
          </a:xfrm>
          <a:prstGeom prst="rect">
            <a:avLst/>
          </a:prstGeom>
        </p:spPr>
      </p:pic>
      <p:pic>
        <p:nvPicPr>
          <p:cNvPr id="53" name="图片 52">
            <a:extLst>
              <a:ext uri="{FF2B5EF4-FFF2-40B4-BE49-F238E27FC236}">
                <a16:creationId xmlns:a16="http://schemas.microsoft.com/office/drawing/2014/main" id="{84F7BE45-57CC-498E-9292-3C53271EEB88}"/>
              </a:ext>
            </a:extLst>
          </p:cNvPr>
          <p:cNvPicPr>
            <a:picLocks noChangeAspect="1"/>
          </p:cNvPicPr>
          <p:nvPr/>
        </p:nvPicPr>
        <p:blipFill rotWithShape="1">
          <a:blip r:embed="rId6"/>
          <a:srcRect l="-1" t="12052" r="-1" b="-1"/>
          <a:stretch/>
        </p:blipFill>
        <p:spPr>
          <a:xfrm>
            <a:off x="8538447" y="1569598"/>
            <a:ext cx="3661566" cy="2415271"/>
          </a:xfrm>
          <a:prstGeom prst="rect">
            <a:avLst/>
          </a:prstGeom>
        </p:spPr>
      </p:pic>
      <p:pic>
        <p:nvPicPr>
          <p:cNvPr id="54" name="图片 53">
            <a:extLst>
              <a:ext uri="{FF2B5EF4-FFF2-40B4-BE49-F238E27FC236}">
                <a16:creationId xmlns:a16="http://schemas.microsoft.com/office/drawing/2014/main" id="{3E05E0B2-D581-4978-8890-4CA86096FCDC}"/>
              </a:ext>
            </a:extLst>
          </p:cNvPr>
          <p:cNvPicPr>
            <a:picLocks noChangeAspect="1"/>
          </p:cNvPicPr>
          <p:nvPr/>
        </p:nvPicPr>
        <p:blipFill rotWithShape="1">
          <a:blip r:embed="rId7"/>
          <a:srcRect l="-26" t="12095"/>
          <a:stretch/>
        </p:blipFill>
        <p:spPr>
          <a:xfrm>
            <a:off x="8538447" y="3968465"/>
            <a:ext cx="3653240" cy="2407949"/>
          </a:xfrm>
          <a:prstGeom prst="rect">
            <a:avLst/>
          </a:prstGeom>
        </p:spPr>
      </p:pic>
      <p:sp>
        <p:nvSpPr>
          <p:cNvPr id="55" name="文本框 54">
            <a:extLst>
              <a:ext uri="{FF2B5EF4-FFF2-40B4-BE49-F238E27FC236}">
                <a16:creationId xmlns:a16="http://schemas.microsoft.com/office/drawing/2014/main" id="{993D6A50-CB15-4F32-B872-FF5C034ABA99}"/>
              </a:ext>
            </a:extLst>
          </p:cNvPr>
          <p:cNvSpPr txBox="1"/>
          <p:nvPr/>
        </p:nvSpPr>
        <p:spPr>
          <a:xfrm>
            <a:off x="10859086" y="993795"/>
            <a:ext cx="1703122" cy="584775"/>
          </a:xfrm>
          <a:prstGeom prst="rect">
            <a:avLst/>
          </a:prstGeom>
          <a:noFill/>
        </p:spPr>
        <p:txBody>
          <a:bodyPr wrap="square" rtlCol="0">
            <a:spAutoFit/>
          </a:bodyPr>
          <a:lstStyle/>
          <a:p>
            <a:pPr algn="ctr"/>
            <a:r>
              <a:rPr lang="en-US" altLang="zh-CN" sz="1600" dirty="0">
                <a:latin typeface="Times New Roman" panose="02020603050405020304" pitchFamily="18" charset="0"/>
                <a:cs typeface="Times New Roman" panose="02020603050405020304" pitchFamily="18" charset="0"/>
              </a:rPr>
              <a:t>Density [number/mm] </a:t>
            </a:r>
            <a:endParaRPr lang="en-US" sz="1600" dirty="0">
              <a:latin typeface="Times New Roman" panose="02020603050405020304" pitchFamily="18" charset="0"/>
              <a:cs typeface="Times New Roman" panose="02020603050405020304" pitchFamily="18" charset="0"/>
            </a:endParaRPr>
          </a:p>
        </p:txBody>
      </p:sp>
      <p:sp>
        <p:nvSpPr>
          <p:cNvPr id="56" name="TextBox 24">
            <a:extLst>
              <a:ext uri="{FF2B5EF4-FFF2-40B4-BE49-F238E27FC236}">
                <a16:creationId xmlns:a16="http://schemas.microsoft.com/office/drawing/2014/main" id="{C0B6F628-CB0E-409C-B426-47C3EF062C10}"/>
              </a:ext>
            </a:extLst>
          </p:cNvPr>
          <p:cNvSpPr txBox="1"/>
          <p:nvPr/>
        </p:nvSpPr>
        <p:spPr>
          <a:xfrm>
            <a:off x="4530716" y="2335079"/>
            <a:ext cx="789354" cy="369332"/>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0 h</a:t>
            </a:r>
          </a:p>
        </p:txBody>
      </p:sp>
      <p:sp>
        <p:nvSpPr>
          <p:cNvPr id="57" name="TextBox 25">
            <a:extLst>
              <a:ext uri="{FF2B5EF4-FFF2-40B4-BE49-F238E27FC236}">
                <a16:creationId xmlns:a16="http://schemas.microsoft.com/office/drawing/2014/main" id="{75BE7CF7-44C8-49C4-96C4-86BB7FA2033C}"/>
              </a:ext>
            </a:extLst>
          </p:cNvPr>
          <p:cNvSpPr txBox="1"/>
          <p:nvPr/>
        </p:nvSpPr>
        <p:spPr>
          <a:xfrm>
            <a:off x="4526783" y="4797720"/>
            <a:ext cx="789354" cy="369332"/>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24 h</a:t>
            </a:r>
          </a:p>
        </p:txBody>
      </p:sp>
      <p:sp>
        <p:nvSpPr>
          <p:cNvPr id="60" name="矩形 59">
            <a:extLst>
              <a:ext uri="{FF2B5EF4-FFF2-40B4-BE49-F238E27FC236}">
                <a16:creationId xmlns:a16="http://schemas.microsoft.com/office/drawing/2014/main" id="{2B23C756-B8AD-441A-B82C-2E5E4D30E628}"/>
              </a:ext>
            </a:extLst>
          </p:cNvPr>
          <p:cNvSpPr/>
          <p:nvPr/>
        </p:nvSpPr>
        <p:spPr>
          <a:xfrm>
            <a:off x="10143430" y="3870962"/>
            <a:ext cx="144145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矩形 60">
            <a:extLst>
              <a:ext uri="{FF2B5EF4-FFF2-40B4-BE49-F238E27FC236}">
                <a16:creationId xmlns:a16="http://schemas.microsoft.com/office/drawing/2014/main" id="{8645B4A9-C0D1-40B7-8277-F84ADC77814E}"/>
              </a:ext>
            </a:extLst>
          </p:cNvPr>
          <p:cNvSpPr/>
          <p:nvPr/>
        </p:nvSpPr>
        <p:spPr>
          <a:xfrm>
            <a:off x="9849086" y="2246273"/>
            <a:ext cx="979755" cy="369332"/>
          </a:xfrm>
          <a:prstGeom prst="rect">
            <a:avLst/>
          </a:prstGeom>
        </p:spPr>
        <p:txBody>
          <a:bodyPr wrap="none">
            <a:spAutoFit/>
          </a:bodyPr>
          <a:lstStyle/>
          <a:p>
            <a:r>
              <a:rPr lang="en-US" altLang="zh-CN"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U</a:t>
            </a:r>
            <a:r>
              <a:rPr lang="en-US"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niform</a:t>
            </a:r>
            <a:endParaRPr lang="en-US" dirty="0">
              <a:solidFill>
                <a:srgbClr val="FF0000"/>
              </a:solidFill>
              <a:effectLst>
                <a:outerShdw blurRad="38100" dist="38100" dir="2700000" algn="tl">
                  <a:srgbClr val="000000">
                    <a:alpha val="43137"/>
                  </a:srgbClr>
                </a:outerShdw>
              </a:effectLst>
            </a:endParaRPr>
          </a:p>
        </p:txBody>
      </p:sp>
      <p:sp>
        <p:nvSpPr>
          <p:cNvPr id="62" name="矩形 61">
            <a:extLst>
              <a:ext uri="{FF2B5EF4-FFF2-40B4-BE49-F238E27FC236}">
                <a16:creationId xmlns:a16="http://schemas.microsoft.com/office/drawing/2014/main" id="{B28D6353-5B0F-46A3-9ABA-0BB1230A6F87}"/>
              </a:ext>
            </a:extLst>
          </p:cNvPr>
          <p:cNvSpPr/>
          <p:nvPr/>
        </p:nvSpPr>
        <p:spPr>
          <a:xfrm>
            <a:off x="9868777" y="4740832"/>
            <a:ext cx="992579" cy="369332"/>
          </a:xfrm>
          <a:prstGeom prst="rect">
            <a:avLst/>
          </a:prstGeom>
        </p:spPr>
        <p:txBody>
          <a:bodyPr wrap="none">
            <a:spAutoFit/>
          </a:bodyPr>
          <a:lstStyle/>
          <a:p>
            <a:r>
              <a:rPr lang="en-US" altLang="zh-CN"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Gradient</a:t>
            </a:r>
            <a:endParaRPr lang="en-US" dirty="0">
              <a:solidFill>
                <a:srgbClr val="FF0000"/>
              </a:solidFill>
              <a:effectLst>
                <a:outerShdw blurRad="38100" dist="38100" dir="2700000" algn="tl">
                  <a:srgbClr val="000000">
                    <a:alpha val="43137"/>
                  </a:srgbClr>
                </a:outerShdw>
              </a:effectLst>
            </a:endParaRPr>
          </a:p>
        </p:txBody>
      </p:sp>
      <p:pic>
        <p:nvPicPr>
          <p:cNvPr id="63" name="图片 62">
            <a:extLst>
              <a:ext uri="{FF2B5EF4-FFF2-40B4-BE49-F238E27FC236}">
                <a16:creationId xmlns:a16="http://schemas.microsoft.com/office/drawing/2014/main" id="{EE7886EE-EF06-4C63-830F-2C97CC775E19}"/>
              </a:ext>
            </a:extLst>
          </p:cNvPr>
          <p:cNvPicPr>
            <a:picLocks noChangeAspect="1"/>
          </p:cNvPicPr>
          <p:nvPr/>
        </p:nvPicPr>
        <p:blipFill rotWithShape="1">
          <a:blip r:embed="rId8"/>
          <a:srcRect l="7700" t="79387" r="89567" b="14421"/>
          <a:stretch/>
        </p:blipFill>
        <p:spPr>
          <a:xfrm>
            <a:off x="5371060" y="3396010"/>
            <a:ext cx="95295" cy="161925"/>
          </a:xfrm>
          <a:prstGeom prst="rect">
            <a:avLst/>
          </a:prstGeom>
        </p:spPr>
      </p:pic>
      <p:pic>
        <p:nvPicPr>
          <p:cNvPr id="64" name="图片 63">
            <a:extLst>
              <a:ext uri="{FF2B5EF4-FFF2-40B4-BE49-F238E27FC236}">
                <a16:creationId xmlns:a16="http://schemas.microsoft.com/office/drawing/2014/main" id="{8B3A3579-9E63-4B71-B5E0-61DF98D47072}"/>
              </a:ext>
            </a:extLst>
          </p:cNvPr>
          <p:cNvPicPr>
            <a:picLocks noChangeAspect="1"/>
          </p:cNvPicPr>
          <p:nvPr/>
        </p:nvPicPr>
        <p:blipFill rotWithShape="1">
          <a:blip r:embed="rId9"/>
          <a:srcRect t="12336"/>
          <a:stretch/>
        </p:blipFill>
        <p:spPr>
          <a:xfrm>
            <a:off x="5090474" y="3998474"/>
            <a:ext cx="3669896" cy="2412900"/>
          </a:xfrm>
          <a:prstGeom prst="rect">
            <a:avLst/>
          </a:prstGeom>
        </p:spPr>
      </p:pic>
      <p:sp>
        <p:nvSpPr>
          <p:cNvPr id="65" name="矩形 64">
            <a:extLst>
              <a:ext uri="{FF2B5EF4-FFF2-40B4-BE49-F238E27FC236}">
                <a16:creationId xmlns:a16="http://schemas.microsoft.com/office/drawing/2014/main" id="{91FDF1D3-224A-4717-BA5B-1D8622C91FF0}"/>
              </a:ext>
            </a:extLst>
          </p:cNvPr>
          <p:cNvSpPr/>
          <p:nvPr/>
        </p:nvSpPr>
        <p:spPr>
          <a:xfrm>
            <a:off x="9720656" y="1480971"/>
            <a:ext cx="1441450" cy="12352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矩形 65">
            <a:extLst>
              <a:ext uri="{FF2B5EF4-FFF2-40B4-BE49-F238E27FC236}">
                <a16:creationId xmlns:a16="http://schemas.microsoft.com/office/drawing/2014/main" id="{9486CBA6-4808-4E22-B23E-4C576118271A}"/>
              </a:ext>
            </a:extLst>
          </p:cNvPr>
          <p:cNvSpPr/>
          <p:nvPr/>
        </p:nvSpPr>
        <p:spPr>
          <a:xfrm>
            <a:off x="6441880" y="1446071"/>
            <a:ext cx="1441450" cy="12352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矩形 66">
            <a:extLst>
              <a:ext uri="{FF2B5EF4-FFF2-40B4-BE49-F238E27FC236}">
                <a16:creationId xmlns:a16="http://schemas.microsoft.com/office/drawing/2014/main" id="{F9CBCA89-1094-407B-99B6-718AD5998C54}"/>
              </a:ext>
            </a:extLst>
          </p:cNvPr>
          <p:cNvSpPr/>
          <p:nvPr/>
        </p:nvSpPr>
        <p:spPr>
          <a:xfrm>
            <a:off x="6508555" y="3870962"/>
            <a:ext cx="1441450" cy="12352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8" name="图片 67">
            <a:extLst>
              <a:ext uri="{FF2B5EF4-FFF2-40B4-BE49-F238E27FC236}">
                <a16:creationId xmlns:a16="http://schemas.microsoft.com/office/drawing/2014/main" id="{95273D2E-7397-4318-AA42-597005C33B93}"/>
              </a:ext>
            </a:extLst>
          </p:cNvPr>
          <p:cNvPicPr>
            <a:picLocks noChangeAspect="1"/>
          </p:cNvPicPr>
          <p:nvPr/>
        </p:nvPicPr>
        <p:blipFill rotWithShape="1">
          <a:blip r:embed="rId8"/>
          <a:srcRect l="7700" t="79387" r="89567" b="14421"/>
          <a:stretch/>
        </p:blipFill>
        <p:spPr>
          <a:xfrm>
            <a:off x="5487106" y="3538885"/>
            <a:ext cx="95295" cy="161925"/>
          </a:xfrm>
          <a:prstGeom prst="rect">
            <a:avLst/>
          </a:prstGeom>
        </p:spPr>
      </p:pic>
      <p:pic>
        <p:nvPicPr>
          <p:cNvPr id="69" name="图片 68">
            <a:extLst>
              <a:ext uri="{FF2B5EF4-FFF2-40B4-BE49-F238E27FC236}">
                <a16:creationId xmlns:a16="http://schemas.microsoft.com/office/drawing/2014/main" id="{837D977D-E06E-4E5D-A113-A83583BFDBCD}"/>
              </a:ext>
            </a:extLst>
          </p:cNvPr>
          <p:cNvPicPr>
            <a:picLocks noChangeAspect="1"/>
          </p:cNvPicPr>
          <p:nvPr/>
        </p:nvPicPr>
        <p:blipFill rotWithShape="1">
          <a:blip r:embed="rId8"/>
          <a:srcRect l="7700" t="79387" r="89567" b="14421"/>
          <a:stretch/>
        </p:blipFill>
        <p:spPr>
          <a:xfrm>
            <a:off x="8827702" y="3427964"/>
            <a:ext cx="95295" cy="161925"/>
          </a:xfrm>
          <a:prstGeom prst="rect">
            <a:avLst/>
          </a:prstGeom>
        </p:spPr>
      </p:pic>
      <p:pic>
        <p:nvPicPr>
          <p:cNvPr id="70" name="图片 69">
            <a:extLst>
              <a:ext uri="{FF2B5EF4-FFF2-40B4-BE49-F238E27FC236}">
                <a16:creationId xmlns:a16="http://schemas.microsoft.com/office/drawing/2014/main" id="{9956CF74-110D-4210-8E0B-A94429348072}"/>
              </a:ext>
            </a:extLst>
          </p:cNvPr>
          <p:cNvPicPr>
            <a:picLocks noChangeAspect="1"/>
          </p:cNvPicPr>
          <p:nvPr/>
        </p:nvPicPr>
        <p:blipFill rotWithShape="1">
          <a:blip r:embed="rId8"/>
          <a:srcRect l="7700" t="79387" r="89567" b="14421"/>
          <a:stretch/>
        </p:blipFill>
        <p:spPr>
          <a:xfrm>
            <a:off x="8953591" y="3545251"/>
            <a:ext cx="95295" cy="161925"/>
          </a:xfrm>
          <a:prstGeom prst="rect">
            <a:avLst/>
          </a:prstGeom>
        </p:spPr>
      </p:pic>
      <p:pic>
        <p:nvPicPr>
          <p:cNvPr id="71" name="图片 70">
            <a:extLst>
              <a:ext uri="{FF2B5EF4-FFF2-40B4-BE49-F238E27FC236}">
                <a16:creationId xmlns:a16="http://schemas.microsoft.com/office/drawing/2014/main" id="{1CAF39CB-696A-4AD9-9269-22A23E7F9F3C}"/>
              </a:ext>
            </a:extLst>
          </p:cNvPr>
          <p:cNvPicPr>
            <a:picLocks noChangeAspect="1"/>
          </p:cNvPicPr>
          <p:nvPr/>
        </p:nvPicPr>
        <p:blipFill rotWithShape="1">
          <a:blip r:embed="rId8"/>
          <a:srcRect l="7700" t="79387" r="89567" b="14421"/>
          <a:stretch/>
        </p:blipFill>
        <p:spPr>
          <a:xfrm>
            <a:off x="8823393" y="5798597"/>
            <a:ext cx="95295" cy="161925"/>
          </a:xfrm>
          <a:prstGeom prst="rect">
            <a:avLst/>
          </a:prstGeom>
        </p:spPr>
      </p:pic>
      <p:pic>
        <p:nvPicPr>
          <p:cNvPr id="72" name="图片 71">
            <a:extLst>
              <a:ext uri="{FF2B5EF4-FFF2-40B4-BE49-F238E27FC236}">
                <a16:creationId xmlns:a16="http://schemas.microsoft.com/office/drawing/2014/main" id="{A076805D-6621-4ADE-8E51-EE48D39F35B7}"/>
              </a:ext>
            </a:extLst>
          </p:cNvPr>
          <p:cNvPicPr>
            <a:picLocks noChangeAspect="1"/>
          </p:cNvPicPr>
          <p:nvPr/>
        </p:nvPicPr>
        <p:blipFill rotWithShape="1">
          <a:blip r:embed="rId8"/>
          <a:srcRect l="7700" t="79387" r="89567" b="14421"/>
          <a:stretch/>
        </p:blipFill>
        <p:spPr>
          <a:xfrm>
            <a:off x="8939439" y="5941472"/>
            <a:ext cx="95295" cy="161925"/>
          </a:xfrm>
          <a:prstGeom prst="rect">
            <a:avLst/>
          </a:prstGeom>
        </p:spPr>
      </p:pic>
      <p:pic>
        <p:nvPicPr>
          <p:cNvPr id="73" name="图片 72">
            <a:extLst>
              <a:ext uri="{FF2B5EF4-FFF2-40B4-BE49-F238E27FC236}">
                <a16:creationId xmlns:a16="http://schemas.microsoft.com/office/drawing/2014/main" id="{A2FF62A0-8FC2-452F-9303-4CB84BB2EEFD}"/>
              </a:ext>
            </a:extLst>
          </p:cNvPr>
          <p:cNvPicPr>
            <a:picLocks noChangeAspect="1"/>
          </p:cNvPicPr>
          <p:nvPr/>
        </p:nvPicPr>
        <p:blipFill rotWithShape="1">
          <a:blip r:embed="rId8"/>
          <a:srcRect l="7700" t="79387" r="89567" b="14421"/>
          <a:stretch/>
        </p:blipFill>
        <p:spPr>
          <a:xfrm>
            <a:off x="5376543" y="5838572"/>
            <a:ext cx="95295" cy="161925"/>
          </a:xfrm>
          <a:prstGeom prst="rect">
            <a:avLst/>
          </a:prstGeom>
        </p:spPr>
      </p:pic>
      <p:pic>
        <p:nvPicPr>
          <p:cNvPr id="74" name="图片 73">
            <a:extLst>
              <a:ext uri="{FF2B5EF4-FFF2-40B4-BE49-F238E27FC236}">
                <a16:creationId xmlns:a16="http://schemas.microsoft.com/office/drawing/2014/main" id="{A5465C77-83DB-4B64-A17E-581FB4E94A95}"/>
              </a:ext>
            </a:extLst>
          </p:cNvPr>
          <p:cNvPicPr>
            <a:picLocks noChangeAspect="1"/>
          </p:cNvPicPr>
          <p:nvPr/>
        </p:nvPicPr>
        <p:blipFill rotWithShape="1">
          <a:blip r:embed="rId8"/>
          <a:srcRect l="7700" t="79387" r="89567" b="14421"/>
          <a:stretch/>
        </p:blipFill>
        <p:spPr>
          <a:xfrm>
            <a:off x="5492589" y="5981447"/>
            <a:ext cx="95295" cy="161925"/>
          </a:xfrm>
          <a:prstGeom prst="rect">
            <a:avLst/>
          </a:prstGeom>
        </p:spPr>
      </p:pic>
      <p:sp>
        <p:nvSpPr>
          <p:cNvPr id="75" name="矩形 74">
            <a:extLst>
              <a:ext uri="{FF2B5EF4-FFF2-40B4-BE49-F238E27FC236}">
                <a16:creationId xmlns:a16="http://schemas.microsoft.com/office/drawing/2014/main" id="{C1E95CB4-7A12-40D1-8BA2-C2F705201863}"/>
              </a:ext>
            </a:extLst>
          </p:cNvPr>
          <p:cNvSpPr/>
          <p:nvPr/>
        </p:nvSpPr>
        <p:spPr>
          <a:xfrm>
            <a:off x="6234965" y="2312001"/>
            <a:ext cx="979755" cy="369332"/>
          </a:xfrm>
          <a:prstGeom prst="rect">
            <a:avLst/>
          </a:prstGeom>
        </p:spPr>
        <p:txBody>
          <a:bodyPr wrap="none">
            <a:spAutoFit/>
          </a:bodyPr>
          <a:lstStyle/>
          <a:p>
            <a:r>
              <a:rPr lang="en-US" altLang="zh-CN"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U</a:t>
            </a:r>
            <a:r>
              <a:rPr lang="en-US"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niform</a:t>
            </a:r>
            <a:endParaRPr lang="en-US" dirty="0">
              <a:solidFill>
                <a:srgbClr val="FF0000"/>
              </a:solidFill>
              <a:effectLst>
                <a:outerShdw blurRad="38100" dist="38100" dir="2700000" algn="tl">
                  <a:srgbClr val="000000">
                    <a:alpha val="43137"/>
                  </a:srgbClr>
                </a:outerShdw>
              </a:effectLst>
            </a:endParaRPr>
          </a:p>
        </p:txBody>
      </p:sp>
      <p:sp>
        <p:nvSpPr>
          <p:cNvPr id="76" name="矩形 75">
            <a:extLst>
              <a:ext uri="{FF2B5EF4-FFF2-40B4-BE49-F238E27FC236}">
                <a16:creationId xmlns:a16="http://schemas.microsoft.com/office/drawing/2014/main" id="{E254CA80-5667-47EE-9E5A-1E0CB6FA5DEF}"/>
              </a:ext>
            </a:extLst>
          </p:cNvPr>
          <p:cNvSpPr/>
          <p:nvPr/>
        </p:nvSpPr>
        <p:spPr>
          <a:xfrm>
            <a:off x="6249525" y="4773999"/>
            <a:ext cx="979755" cy="369332"/>
          </a:xfrm>
          <a:prstGeom prst="rect">
            <a:avLst/>
          </a:prstGeom>
        </p:spPr>
        <p:txBody>
          <a:bodyPr wrap="none">
            <a:spAutoFit/>
          </a:bodyPr>
          <a:lstStyle/>
          <a:p>
            <a:r>
              <a:rPr lang="en-US" altLang="zh-CN"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Uniform</a:t>
            </a:r>
            <a:endParaRPr lang="en-US" dirty="0">
              <a:solidFill>
                <a:srgbClr val="FF0000"/>
              </a:solidFill>
              <a:effectLst>
                <a:outerShdw blurRad="38100" dist="38100" dir="2700000" algn="tl">
                  <a:srgbClr val="000000">
                    <a:alpha val="43137"/>
                  </a:srgbClr>
                </a:outerShdw>
              </a:effectLst>
            </a:endParaRPr>
          </a:p>
        </p:txBody>
      </p:sp>
      <p:sp>
        <p:nvSpPr>
          <p:cNvPr id="58" name="矩形 57">
            <a:extLst>
              <a:ext uri="{FF2B5EF4-FFF2-40B4-BE49-F238E27FC236}">
                <a16:creationId xmlns:a16="http://schemas.microsoft.com/office/drawing/2014/main" id="{4B95AA65-6989-47F3-A7CB-95CF5312F9E7}"/>
              </a:ext>
            </a:extLst>
          </p:cNvPr>
          <p:cNvSpPr/>
          <p:nvPr/>
        </p:nvSpPr>
        <p:spPr>
          <a:xfrm>
            <a:off x="9878183" y="1196368"/>
            <a:ext cx="838691" cy="400110"/>
          </a:xfrm>
          <a:prstGeom prst="rect">
            <a:avLst/>
          </a:prstGeom>
        </p:spPr>
        <p:txBody>
          <a:bodyPr wrap="none">
            <a:spAutoFit/>
          </a:bodyPr>
          <a:lstStyle/>
          <a:p>
            <a:r>
              <a:rPr lang="en-US" altLang="zh-CN" sz="2000" dirty="0">
                <a:latin typeface="Times New Roman" panose="02020603050405020304" pitchFamily="18" charset="0"/>
              </a:rPr>
              <a:t>Putida</a:t>
            </a:r>
            <a:endParaRPr lang="en-US" sz="2000" dirty="0"/>
          </a:p>
        </p:txBody>
      </p:sp>
      <p:sp>
        <p:nvSpPr>
          <p:cNvPr id="59" name="矩形 58">
            <a:extLst>
              <a:ext uri="{FF2B5EF4-FFF2-40B4-BE49-F238E27FC236}">
                <a16:creationId xmlns:a16="http://schemas.microsoft.com/office/drawing/2014/main" id="{BD95C338-7CD2-4123-9ECE-F6FA4C187418}"/>
              </a:ext>
            </a:extLst>
          </p:cNvPr>
          <p:cNvSpPr/>
          <p:nvPr/>
        </p:nvSpPr>
        <p:spPr>
          <a:xfrm>
            <a:off x="6096000" y="1169488"/>
            <a:ext cx="1624163" cy="400110"/>
          </a:xfrm>
          <a:prstGeom prst="rect">
            <a:avLst/>
          </a:prstGeom>
        </p:spPr>
        <p:txBody>
          <a:bodyPr wrap="none">
            <a:spAutoFit/>
          </a:bodyPr>
          <a:lstStyle/>
          <a:p>
            <a:r>
              <a:rPr lang="en-US" altLang="zh-CN" sz="2000" dirty="0" err="1">
                <a:solidFill>
                  <a:srgbClr val="000000"/>
                </a:solidFill>
                <a:latin typeface="Times New Roman" panose="02020603050405020304" pitchFamily="18" charset="0"/>
                <a:cs typeface="Times New Roman" panose="02020603050405020304" pitchFamily="18" charset="0"/>
              </a:rPr>
              <a:t>Rhodococcus</a:t>
            </a:r>
            <a:endParaRPr lang="en-US" sz="2000" dirty="0"/>
          </a:p>
        </p:txBody>
      </p:sp>
      <p:sp>
        <p:nvSpPr>
          <p:cNvPr id="5" name="矩形 4">
            <a:extLst>
              <a:ext uri="{FF2B5EF4-FFF2-40B4-BE49-F238E27FC236}">
                <a16:creationId xmlns:a16="http://schemas.microsoft.com/office/drawing/2014/main" id="{53E65A36-0502-4DE5-A948-BE9C49D6BC9F}"/>
              </a:ext>
            </a:extLst>
          </p:cNvPr>
          <p:cNvSpPr/>
          <p:nvPr/>
        </p:nvSpPr>
        <p:spPr>
          <a:xfrm>
            <a:off x="8391433" y="6437719"/>
            <a:ext cx="1938351"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Stronger motility</a:t>
            </a:r>
            <a:endParaRPr lang="en-US" sz="2000" dirty="0"/>
          </a:p>
        </p:txBody>
      </p:sp>
      <p:sp>
        <p:nvSpPr>
          <p:cNvPr id="6" name="矩形 5">
            <a:extLst>
              <a:ext uri="{FF2B5EF4-FFF2-40B4-BE49-F238E27FC236}">
                <a16:creationId xmlns:a16="http://schemas.microsoft.com/office/drawing/2014/main" id="{DF5CDB95-C4F5-48CB-AED9-4F78AE67A724}"/>
              </a:ext>
            </a:extLst>
          </p:cNvPr>
          <p:cNvSpPr/>
          <p:nvPr/>
        </p:nvSpPr>
        <p:spPr>
          <a:xfrm>
            <a:off x="6249525" y="6424979"/>
            <a:ext cx="1221809"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Flagellum</a:t>
            </a:r>
          </a:p>
        </p:txBody>
      </p:sp>
      <p:sp>
        <p:nvSpPr>
          <p:cNvPr id="7" name="箭头: 右 6">
            <a:extLst>
              <a:ext uri="{FF2B5EF4-FFF2-40B4-BE49-F238E27FC236}">
                <a16:creationId xmlns:a16="http://schemas.microsoft.com/office/drawing/2014/main" id="{47E68A59-DECA-4472-8EAA-5D5D5BB67BA0}"/>
              </a:ext>
            </a:extLst>
          </p:cNvPr>
          <p:cNvSpPr/>
          <p:nvPr/>
        </p:nvSpPr>
        <p:spPr>
          <a:xfrm>
            <a:off x="7480591" y="6519771"/>
            <a:ext cx="859479" cy="318057"/>
          </a:xfrm>
          <a:prstGeom prst="rightArrow">
            <a:avLst>
              <a:gd name="adj1" fmla="val 50000"/>
              <a:gd name="adj2" fmla="val 84915"/>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Tree>
    <p:extLst>
      <p:ext uri="{BB962C8B-B14F-4D97-AF65-F5344CB8AC3E}">
        <p14:creationId xmlns:p14="http://schemas.microsoft.com/office/powerpoint/2010/main" val="14587525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7" name="直接连接符 9">
            <a:extLst>
              <a:ext uri="{FF2B5EF4-FFF2-40B4-BE49-F238E27FC236}">
                <a16:creationId xmlns:a16="http://schemas.microsoft.com/office/drawing/2014/main" id="{9FDE65DD-4F5C-44A6-8926-7F27B1791886}"/>
              </a:ext>
            </a:extLst>
          </p:cNvPr>
          <p:cNvCxnSpPr>
            <a:cxnSpLocks/>
          </p:cNvCxnSpPr>
          <p:nvPr/>
        </p:nvCxnSpPr>
        <p:spPr>
          <a:xfrm>
            <a:off x="41802" y="923558"/>
            <a:ext cx="12192000" cy="0"/>
          </a:xfrm>
          <a:prstGeom prst="line">
            <a:avLst/>
          </a:prstGeom>
          <a:ln w="38100">
            <a:solidFill>
              <a:srgbClr val="C3693B"/>
            </a:solidFill>
          </a:ln>
        </p:spPr>
        <p:style>
          <a:lnRef idx="1">
            <a:schemeClr val="accent1"/>
          </a:lnRef>
          <a:fillRef idx="0">
            <a:schemeClr val="accent1"/>
          </a:fillRef>
          <a:effectRef idx="0">
            <a:schemeClr val="accent1"/>
          </a:effectRef>
          <a:fontRef idx="minor">
            <a:schemeClr val="tx1"/>
          </a:fontRef>
        </p:style>
      </p:cxnSp>
      <p:sp>
        <p:nvSpPr>
          <p:cNvPr id="28" name="文本框 14">
            <a:extLst>
              <a:ext uri="{FF2B5EF4-FFF2-40B4-BE49-F238E27FC236}">
                <a16:creationId xmlns:a16="http://schemas.microsoft.com/office/drawing/2014/main" id="{B53C6A60-DCB5-4DC0-8C4D-6FE4CE9D5CAA}"/>
              </a:ext>
            </a:extLst>
          </p:cNvPr>
          <p:cNvSpPr txBox="1"/>
          <p:nvPr/>
        </p:nvSpPr>
        <p:spPr>
          <a:xfrm>
            <a:off x="117704" y="91283"/>
            <a:ext cx="1913091" cy="584775"/>
          </a:xfrm>
          <a:prstGeom prst="rect">
            <a:avLst/>
          </a:prstGeom>
          <a:noFill/>
        </p:spPr>
        <p:txBody>
          <a:bodyPr wrap="square" rtlCol="0">
            <a:spAutoFit/>
          </a:bodyPr>
          <a:lstStyle/>
          <a:p>
            <a:pPr lvl="0">
              <a:defRPr/>
            </a:pPr>
            <a:r>
              <a:rPr lang="en-US" altLang="zh-CN" sz="3200" dirty="0">
                <a:solidFill>
                  <a:srgbClr val="4472C4">
                    <a:lumMod val="50000"/>
                  </a:srgbClr>
                </a:solidFill>
                <a:latin typeface="Times New Roman" panose="02020603050405020304" pitchFamily="18" charset="0"/>
              </a:rPr>
              <a:t>SIP Result</a:t>
            </a:r>
          </a:p>
        </p:txBody>
      </p:sp>
      <mc:AlternateContent xmlns:mc="http://schemas.openxmlformats.org/markup-compatibility/2006" xmlns:a14="http://schemas.microsoft.com/office/drawing/2010/main">
        <mc:Choice Requires="a14">
          <p:sp>
            <p:nvSpPr>
              <p:cNvPr id="46" name="矩形 45">
                <a:extLst>
                  <a:ext uri="{FF2B5EF4-FFF2-40B4-BE49-F238E27FC236}">
                    <a16:creationId xmlns:a16="http://schemas.microsoft.com/office/drawing/2014/main" id="{5480D182-3E53-48C3-920F-222C7346572D}"/>
                  </a:ext>
                </a:extLst>
              </p:cNvPr>
              <p:cNvSpPr/>
              <p:nvPr/>
            </p:nvSpPr>
            <p:spPr>
              <a:xfrm>
                <a:off x="305434" y="5297941"/>
                <a:ext cx="624210" cy="461665"/>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sSup>
                        <m:sSupPr>
                          <m:ctrlPr>
                            <a:rPr lang="en-US" sz="2400" i="1">
                              <a:latin typeface="Cambria Math" panose="02040503050406030204" pitchFamily="18" charset="0"/>
                              <a:ea typeface="Cambria Math" panose="02040503050406030204" pitchFamily="18" charset="0"/>
                            </a:rPr>
                          </m:ctrlPr>
                        </m:sSupPr>
                        <m:e>
                          <m:r>
                            <a:rPr lang="en-US" sz="2400" i="1">
                              <a:latin typeface="Cambria Math" panose="02040503050406030204" pitchFamily="18" charset="0"/>
                              <a:ea typeface="Cambria Math" panose="02040503050406030204" pitchFamily="18" charset="0"/>
                            </a:rPr>
                            <m:t>𝜎</m:t>
                          </m:r>
                        </m:e>
                        <m:sup>
                          <m:r>
                            <a:rPr lang="en-US" sz="2400" i="1">
                              <a:latin typeface="Cambria Math" panose="02040503050406030204" pitchFamily="18" charset="0"/>
                              <a:ea typeface="Cambria Math" panose="02040503050406030204" pitchFamily="18" charset="0"/>
                            </a:rPr>
                            <m:t>′′</m:t>
                          </m:r>
                        </m:sup>
                      </m:sSup>
                    </m:oMath>
                  </m:oMathPara>
                </a14:m>
                <a:endParaRPr lang="en-US" sz="2400" dirty="0"/>
              </a:p>
            </p:txBody>
          </p:sp>
        </mc:Choice>
        <mc:Fallback xmlns="">
          <p:sp>
            <p:nvSpPr>
              <p:cNvPr id="46" name="矩形 45">
                <a:extLst>
                  <a:ext uri="{FF2B5EF4-FFF2-40B4-BE49-F238E27FC236}">
                    <a16:creationId xmlns:a16="http://schemas.microsoft.com/office/drawing/2014/main" id="{5480D182-3E53-48C3-920F-222C7346572D}"/>
                  </a:ext>
                </a:extLst>
              </p:cNvPr>
              <p:cNvSpPr>
                <a:spLocks noRot="1" noChangeAspect="1" noMove="1" noResize="1" noEditPoints="1" noAdjustHandles="1" noChangeArrowheads="1" noChangeShapeType="1" noTextEdit="1"/>
              </p:cNvSpPr>
              <p:nvPr/>
            </p:nvSpPr>
            <p:spPr>
              <a:xfrm>
                <a:off x="305434" y="5297941"/>
                <a:ext cx="624210" cy="461665"/>
              </a:xfrm>
              <a:prstGeom prst="rect">
                <a:avLst/>
              </a:prstGeom>
              <a:blipFill>
                <a:blip r:embed="rId4"/>
                <a:stretch>
                  <a:fillRect/>
                </a:stretch>
              </a:blipFill>
            </p:spPr>
            <p:txBody>
              <a:bodyPr/>
              <a:lstStyle/>
              <a:p>
                <a:r>
                  <a:rPr lang="en-US">
                    <a:noFill/>
                  </a:rPr>
                  <a:t> </a:t>
                </a:r>
              </a:p>
            </p:txBody>
          </p:sp>
        </mc:Fallback>
      </mc:AlternateContent>
      <p:sp>
        <p:nvSpPr>
          <p:cNvPr id="38" name="文本框 37">
            <a:extLst>
              <a:ext uri="{FF2B5EF4-FFF2-40B4-BE49-F238E27FC236}">
                <a16:creationId xmlns:a16="http://schemas.microsoft.com/office/drawing/2014/main" id="{BD215AA0-6D17-4CFF-88E5-1FFA366D1039}"/>
              </a:ext>
            </a:extLst>
          </p:cNvPr>
          <p:cNvSpPr txBox="1"/>
          <p:nvPr/>
        </p:nvSpPr>
        <p:spPr>
          <a:xfrm>
            <a:off x="7928135" y="1360597"/>
            <a:ext cx="1687162" cy="461665"/>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Bacteria </a:t>
            </a:r>
            <a:r>
              <a:rPr lang="en-US" sz="2400" dirty="0"/>
              <a:t>↑</a:t>
            </a:r>
            <a:r>
              <a:rPr lang="en-US" sz="2400" dirty="0">
                <a:latin typeface="Times New Roman" panose="02020603050405020304" pitchFamily="18" charset="0"/>
                <a:cs typeface="Times New Roman" panose="02020603050405020304" pitchFamily="18" charset="0"/>
              </a:rPr>
              <a:t> </a:t>
            </a:r>
          </a:p>
        </p:txBody>
      </p:sp>
      <mc:AlternateContent xmlns:mc="http://schemas.openxmlformats.org/markup-compatibility/2006" xmlns:a14="http://schemas.microsoft.com/office/drawing/2010/main">
        <mc:Choice Requires="a14">
          <p:sp>
            <p:nvSpPr>
              <p:cNvPr id="47" name="文本框 46">
                <a:extLst>
                  <a:ext uri="{FF2B5EF4-FFF2-40B4-BE49-F238E27FC236}">
                    <a16:creationId xmlns:a16="http://schemas.microsoft.com/office/drawing/2014/main" id="{1AB74196-A27F-4923-B3BA-97E81C4E2327}"/>
                  </a:ext>
                </a:extLst>
              </p:cNvPr>
              <p:cNvSpPr txBox="1"/>
              <p:nvPr/>
            </p:nvSpPr>
            <p:spPr>
              <a:xfrm>
                <a:off x="10301104" y="1175930"/>
                <a:ext cx="1470423" cy="830997"/>
              </a:xfrm>
              <a:prstGeom prst="rect">
                <a:avLst/>
              </a:prstGeom>
              <a:noFill/>
            </p:spPr>
            <p:txBody>
              <a:bodyPr wrap="square" rtlCol="0">
                <a:spAutoFit/>
              </a:bodyPr>
              <a:lstStyle/>
              <a:p>
                <a:r>
                  <a:rPr lang="en-US" sz="2400" dirty="0">
                    <a:latin typeface="Times New Roman" panose="02020603050405020304" pitchFamily="18" charset="0"/>
                    <a:ea typeface="Cambria Math" panose="02040503050406030204" pitchFamily="18" charset="0"/>
                    <a:cs typeface="Times New Roman" panose="02020603050405020304" pitchFamily="18" charset="0"/>
                  </a:rPr>
                  <a:t>1.</a:t>
                </a:r>
                <a14:m>
                  <m:oMath xmlns:m="http://schemas.openxmlformats.org/officeDocument/2006/math">
                    <m:sSup>
                      <m:sSupPr>
                        <m:ctrlPr>
                          <a:rPr lang="en-US" sz="2400" i="1">
                            <a:latin typeface="Cambria Math" panose="02040503050406030204" pitchFamily="18" charset="0"/>
                            <a:ea typeface="Cambria Math" panose="02040503050406030204" pitchFamily="18" charset="0"/>
                          </a:rPr>
                        </m:ctrlPr>
                      </m:sSupPr>
                      <m:e>
                        <m:r>
                          <a:rPr lang="en-US" sz="2400" i="1">
                            <a:latin typeface="Cambria Math" panose="02040503050406030204" pitchFamily="18" charset="0"/>
                            <a:ea typeface="Cambria Math" panose="02040503050406030204" pitchFamily="18" charset="0"/>
                          </a:rPr>
                          <m:t>𝜎</m:t>
                        </m:r>
                      </m:e>
                      <m:sup>
                        <m:r>
                          <a:rPr lang="en-US" sz="2400" i="1">
                            <a:latin typeface="Cambria Math" panose="02040503050406030204" pitchFamily="18" charset="0"/>
                            <a:ea typeface="Cambria Math" panose="02040503050406030204" pitchFamily="18" charset="0"/>
                          </a:rPr>
                          <m:t>′</m:t>
                        </m:r>
                      </m:sup>
                    </m:sSup>
                  </m:oMath>
                </a14:m>
                <a:r>
                  <a:rPr lang="en-US" sz="2400" dirty="0"/>
                  <a:t> ↑</a:t>
                </a:r>
              </a:p>
              <a:p>
                <a:r>
                  <a:rPr lang="en-US" sz="2400" dirty="0">
                    <a:latin typeface="Times New Roman" panose="02020603050405020304" pitchFamily="18" charset="0"/>
                    <a:ea typeface="Cambria Math" panose="02040503050406030204" pitchFamily="18" charset="0"/>
                    <a:cs typeface="Times New Roman" panose="02020603050405020304" pitchFamily="18" charset="0"/>
                  </a:rPr>
                  <a:t>2.</a:t>
                </a:r>
                <a14:m>
                  <m:oMath xmlns:m="http://schemas.openxmlformats.org/officeDocument/2006/math">
                    <m:sSup>
                      <m:sSupPr>
                        <m:ctrlPr>
                          <a:rPr lang="en-US" sz="2400" i="1">
                            <a:latin typeface="Cambria Math" panose="02040503050406030204" pitchFamily="18" charset="0"/>
                            <a:ea typeface="Cambria Math" panose="02040503050406030204" pitchFamily="18" charset="0"/>
                          </a:rPr>
                        </m:ctrlPr>
                      </m:sSupPr>
                      <m:e>
                        <m:r>
                          <a:rPr lang="en-US" sz="2400" i="1">
                            <a:latin typeface="Cambria Math" panose="02040503050406030204" pitchFamily="18" charset="0"/>
                            <a:ea typeface="Cambria Math" panose="02040503050406030204" pitchFamily="18" charset="0"/>
                          </a:rPr>
                          <m:t>𝜎</m:t>
                        </m:r>
                      </m:e>
                      <m:sup>
                        <m:r>
                          <a:rPr lang="en-US" sz="2400" i="1">
                            <a:latin typeface="Cambria Math" panose="02040503050406030204" pitchFamily="18" charset="0"/>
                            <a:ea typeface="Cambria Math" panose="02040503050406030204" pitchFamily="18" charset="0"/>
                          </a:rPr>
                          <m:t>′′</m:t>
                        </m:r>
                      </m:sup>
                    </m:sSup>
                  </m:oMath>
                </a14:m>
                <a:r>
                  <a:rPr lang="en-US" sz="2400" dirty="0"/>
                  <a:t>↑</a:t>
                </a:r>
              </a:p>
            </p:txBody>
          </p:sp>
        </mc:Choice>
        <mc:Fallback xmlns="">
          <p:sp>
            <p:nvSpPr>
              <p:cNvPr id="47" name="文本框 46">
                <a:extLst>
                  <a:ext uri="{FF2B5EF4-FFF2-40B4-BE49-F238E27FC236}">
                    <a16:creationId xmlns:a16="http://schemas.microsoft.com/office/drawing/2014/main" id="{1AB74196-A27F-4923-B3BA-97E81C4E2327}"/>
                  </a:ext>
                </a:extLst>
              </p:cNvPr>
              <p:cNvSpPr txBox="1">
                <a:spLocks noRot="1" noChangeAspect="1" noMove="1" noResize="1" noEditPoints="1" noAdjustHandles="1" noChangeArrowheads="1" noChangeShapeType="1" noTextEdit="1"/>
              </p:cNvSpPr>
              <p:nvPr/>
            </p:nvSpPr>
            <p:spPr>
              <a:xfrm>
                <a:off x="10301104" y="1175930"/>
                <a:ext cx="1470423" cy="830997"/>
              </a:xfrm>
              <a:prstGeom prst="rect">
                <a:avLst/>
              </a:prstGeom>
              <a:blipFill>
                <a:blip r:embed="rId5"/>
                <a:stretch>
                  <a:fillRect l="-6639" t="-6618" b="-16176"/>
                </a:stretch>
              </a:blipFill>
            </p:spPr>
            <p:txBody>
              <a:bodyPr/>
              <a:lstStyle/>
              <a:p>
                <a:r>
                  <a:rPr lang="zh-CN" altLang="en-US">
                    <a:noFill/>
                  </a:rPr>
                  <a:t> </a:t>
                </a:r>
              </a:p>
            </p:txBody>
          </p:sp>
        </mc:Fallback>
      </mc:AlternateContent>
      <p:sp>
        <p:nvSpPr>
          <p:cNvPr id="56" name="箭头: 下 55">
            <a:extLst>
              <a:ext uri="{FF2B5EF4-FFF2-40B4-BE49-F238E27FC236}">
                <a16:creationId xmlns:a16="http://schemas.microsoft.com/office/drawing/2014/main" id="{9B77505F-20AE-4EEA-88DC-990D0865AD13}"/>
              </a:ext>
            </a:extLst>
          </p:cNvPr>
          <p:cNvSpPr/>
          <p:nvPr/>
        </p:nvSpPr>
        <p:spPr>
          <a:xfrm rot="16200000">
            <a:off x="9707930" y="1217800"/>
            <a:ext cx="296731" cy="723925"/>
          </a:xfrm>
          <a:prstGeom prst="downArrow">
            <a:avLst>
              <a:gd name="adj1" fmla="val 50000"/>
              <a:gd name="adj2" fmla="val 89747"/>
            </a:avLst>
          </a:prstGeom>
          <a:solidFill>
            <a:srgbClr val="C369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60" name="Rectangle 3">
            <a:extLst>
              <a:ext uri="{FF2B5EF4-FFF2-40B4-BE49-F238E27FC236}">
                <a16:creationId xmlns:a16="http://schemas.microsoft.com/office/drawing/2014/main" id="{25EBA9FB-0E1C-4353-B05E-399B16B4F4AC}"/>
              </a:ext>
            </a:extLst>
          </p:cNvPr>
          <p:cNvSpPr>
            <a:spLocks noChangeArrowheads="1"/>
          </p:cNvSpPr>
          <p:nvPr/>
        </p:nvSpPr>
        <p:spPr bwMode="auto">
          <a:xfrm>
            <a:off x="7684534" y="2848063"/>
            <a:ext cx="4549268" cy="2031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eaLnBrk="0" fontAlgn="base" hangingPunct="0">
              <a:spcBef>
                <a:spcPct val="0"/>
              </a:spcBef>
              <a:spcAft>
                <a:spcPct val="0"/>
              </a:spcAft>
              <a:buFontTx/>
              <a:buChar char="•"/>
            </a:pPr>
            <a:r>
              <a:rPr lang="en-US" altLang="en-US" b="1" dirty="0">
                <a:latin typeface="Times New Roman" panose="02020603050405020304" pitchFamily="18" charset="0"/>
                <a:cs typeface="Times New Roman" panose="02020603050405020304" pitchFamily="18" charset="0"/>
              </a:rPr>
              <a:t>Electrical double layer (EDL) [1]</a:t>
            </a:r>
            <a:b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b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Bacterial membranes carry negative charges, which attract counter-ions. These accumulated ions form conductive pathways around cells. </a:t>
            </a:r>
          </a:p>
          <a:p>
            <a:pPr lvl="0" eaLnBrk="0" fontAlgn="base" hangingPunct="0">
              <a:spcBef>
                <a:spcPct val="0"/>
              </a:spcBef>
              <a:spcAft>
                <a:spcPct val="0"/>
              </a:spcAft>
              <a:buFontTx/>
              <a:buChar char="•"/>
            </a:pPr>
            <a:r>
              <a:rPr lang="en-US" altLang="zh-CN" b="1" dirty="0">
                <a:latin typeface="Times New Roman" panose="02020603050405020304" pitchFamily="18" charset="0"/>
                <a:cs typeface="Times New Roman" panose="02020603050405020304" pitchFamily="18" charset="0"/>
              </a:rPr>
              <a:t>C</a:t>
            </a:r>
            <a:r>
              <a:rPr lang="en-US" altLang="en-US" b="1" dirty="0">
                <a:latin typeface="Times New Roman" panose="02020603050405020304" pitchFamily="18" charset="0"/>
                <a:cs typeface="Times New Roman" panose="02020603050405020304" pitchFamily="18" charset="0"/>
              </a:rPr>
              <a:t>ytoplasm</a:t>
            </a:r>
            <a:b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b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Liquid inside bacteria have higher conductivity. </a:t>
            </a:r>
          </a:p>
        </p:txBody>
      </p:sp>
      <mc:AlternateContent xmlns:mc="http://schemas.openxmlformats.org/markup-compatibility/2006" xmlns:a14="http://schemas.microsoft.com/office/drawing/2010/main">
        <mc:Choice Requires="a14">
          <p:sp>
            <p:nvSpPr>
              <p:cNvPr id="61" name="矩形 60">
                <a:extLst>
                  <a:ext uri="{FF2B5EF4-FFF2-40B4-BE49-F238E27FC236}">
                    <a16:creationId xmlns:a16="http://schemas.microsoft.com/office/drawing/2014/main" id="{C78B194B-3394-4D64-9837-3C64DC1708E9}"/>
                  </a:ext>
                </a:extLst>
              </p:cNvPr>
              <p:cNvSpPr/>
              <p:nvPr/>
            </p:nvSpPr>
            <p:spPr>
              <a:xfrm>
                <a:off x="7707491" y="2570351"/>
                <a:ext cx="975011" cy="400110"/>
              </a:xfrm>
              <a:prstGeom prst="rect">
                <a:avLst/>
              </a:prstGeom>
            </p:spPr>
            <p:txBody>
              <a:bodyPr wrap="none">
                <a:spAutoFit/>
              </a:bodyPr>
              <a:lstStyle/>
              <a:p>
                <a:r>
                  <a:rPr lang="en-US" sz="2000" dirty="0">
                    <a:latin typeface="Times New Roman" panose="02020603050405020304" pitchFamily="18" charset="0"/>
                    <a:ea typeface="Cambria Math" panose="02040503050406030204" pitchFamily="18" charset="0"/>
                    <a:cs typeface="Times New Roman" panose="02020603050405020304" pitchFamily="18" charset="0"/>
                  </a:rPr>
                  <a:t>1. </a:t>
                </a:r>
                <a14:m>
                  <m:oMath xmlns:m="http://schemas.openxmlformats.org/officeDocument/2006/math">
                    <m:sSup>
                      <m:sSupPr>
                        <m:ctrlPr>
                          <a:rPr lang="en-US" sz="2000" i="1">
                            <a:latin typeface="Cambria Math" panose="02040503050406030204" pitchFamily="18" charset="0"/>
                            <a:ea typeface="Cambria Math" panose="02040503050406030204" pitchFamily="18" charset="0"/>
                          </a:rPr>
                        </m:ctrlPr>
                      </m:sSupPr>
                      <m:e>
                        <m:r>
                          <a:rPr lang="en-US" sz="2000" i="1">
                            <a:latin typeface="Cambria Math" panose="02040503050406030204" pitchFamily="18" charset="0"/>
                            <a:ea typeface="Cambria Math" panose="02040503050406030204" pitchFamily="18" charset="0"/>
                          </a:rPr>
                          <m:t>𝜎</m:t>
                        </m:r>
                      </m:e>
                      <m:sup>
                        <m:r>
                          <a:rPr lang="en-US" sz="2000" i="1">
                            <a:latin typeface="Cambria Math" panose="02040503050406030204" pitchFamily="18" charset="0"/>
                            <a:ea typeface="Cambria Math" panose="02040503050406030204" pitchFamily="18" charset="0"/>
                          </a:rPr>
                          <m:t>′</m:t>
                        </m:r>
                      </m:sup>
                    </m:sSup>
                  </m:oMath>
                </a14:m>
                <a:r>
                  <a:rPr lang="en-US" sz="2000" dirty="0"/>
                  <a:t> ↑</a:t>
                </a:r>
              </a:p>
            </p:txBody>
          </p:sp>
        </mc:Choice>
        <mc:Fallback xmlns="">
          <p:sp>
            <p:nvSpPr>
              <p:cNvPr id="61" name="矩形 60">
                <a:extLst>
                  <a:ext uri="{FF2B5EF4-FFF2-40B4-BE49-F238E27FC236}">
                    <a16:creationId xmlns:a16="http://schemas.microsoft.com/office/drawing/2014/main" id="{C78B194B-3394-4D64-9837-3C64DC1708E9}"/>
                  </a:ext>
                </a:extLst>
              </p:cNvPr>
              <p:cNvSpPr>
                <a:spLocks noRot="1" noChangeAspect="1" noMove="1" noResize="1" noEditPoints="1" noAdjustHandles="1" noChangeArrowheads="1" noChangeShapeType="1" noTextEdit="1"/>
              </p:cNvSpPr>
              <p:nvPr/>
            </p:nvSpPr>
            <p:spPr>
              <a:xfrm>
                <a:off x="7707491" y="2570351"/>
                <a:ext cx="975011" cy="400110"/>
              </a:xfrm>
              <a:prstGeom prst="rect">
                <a:avLst/>
              </a:prstGeom>
              <a:blipFill>
                <a:blip r:embed="rId6"/>
                <a:stretch>
                  <a:fillRect l="-6250" t="-10769" r="-6875" b="-27692"/>
                </a:stretch>
              </a:blipFill>
            </p:spPr>
            <p:txBody>
              <a:bodyPr/>
              <a:lstStyle/>
              <a:p>
                <a:r>
                  <a:rPr lang="zh-CN" altLang="en-US">
                    <a:noFill/>
                  </a:rPr>
                  <a:t> </a:t>
                </a:r>
              </a:p>
            </p:txBody>
          </p:sp>
        </mc:Fallback>
      </mc:AlternateContent>
      <mc:AlternateContent xmlns:mc="http://schemas.openxmlformats.org/markup-compatibility/2006" xmlns:a14="http://schemas.microsoft.com/office/drawing/2010/main">
        <mc:Choice Requires="a14">
          <p:sp>
            <p:nvSpPr>
              <p:cNvPr id="62" name="矩形 61">
                <a:extLst>
                  <a:ext uri="{FF2B5EF4-FFF2-40B4-BE49-F238E27FC236}">
                    <a16:creationId xmlns:a16="http://schemas.microsoft.com/office/drawing/2014/main" id="{73E951F3-5567-44A8-8640-33A05DDFBF62}"/>
                  </a:ext>
                </a:extLst>
              </p:cNvPr>
              <p:cNvSpPr/>
              <p:nvPr/>
            </p:nvSpPr>
            <p:spPr>
              <a:xfrm>
                <a:off x="7721229" y="4986739"/>
                <a:ext cx="984629" cy="400110"/>
              </a:xfrm>
              <a:prstGeom prst="rect">
                <a:avLst/>
              </a:prstGeom>
            </p:spPr>
            <p:txBody>
              <a:bodyPr wrap="none">
                <a:spAutoFit/>
              </a:bodyPr>
              <a:lstStyle/>
              <a:p>
                <a:r>
                  <a:rPr lang="en-US" sz="2000" dirty="0">
                    <a:latin typeface="Times New Roman" panose="02020603050405020304" pitchFamily="18" charset="0"/>
                    <a:ea typeface="Cambria Math" panose="02040503050406030204" pitchFamily="18" charset="0"/>
                    <a:cs typeface="Times New Roman" panose="02020603050405020304" pitchFamily="18" charset="0"/>
                  </a:rPr>
                  <a:t>2. </a:t>
                </a:r>
                <a14:m>
                  <m:oMath xmlns:m="http://schemas.openxmlformats.org/officeDocument/2006/math">
                    <m:sSup>
                      <m:sSupPr>
                        <m:ctrlPr>
                          <a:rPr lang="en-US" sz="2000" i="1">
                            <a:latin typeface="Cambria Math" panose="02040503050406030204" pitchFamily="18" charset="0"/>
                            <a:ea typeface="Cambria Math" panose="02040503050406030204" pitchFamily="18" charset="0"/>
                          </a:rPr>
                        </m:ctrlPr>
                      </m:sSupPr>
                      <m:e>
                        <m:r>
                          <a:rPr lang="en-US" sz="2000" i="1">
                            <a:latin typeface="Cambria Math" panose="02040503050406030204" pitchFamily="18" charset="0"/>
                            <a:ea typeface="Cambria Math" panose="02040503050406030204" pitchFamily="18" charset="0"/>
                          </a:rPr>
                          <m:t>𝜎</m:t>
                        </m:r>
                      </m:e>
                      <m:sup>
                        <m:r>
                          <a:rPr lang="en-US" sz="2000" i="1">
                            <a:latin typeface="Cambria Math" panose="02040503050406030204" pitchFamily="18" charset="0"/>
                            <a:ea typeface="Cambria Math" panose="02040503050406030204" pitchFamily="18" charset="0"/>
                          </a:rPr>
                          <m:t>′′</m:t>
                        </m:r>
                      </m:sup>
                    </m:sSup>
                  </m:oMath>
                </a14:m>
                <a:r>
                  <a:rPr lang="en-US" sz="2000" dirty="0"/>
                  <a:t>↑</a:t>
                </a:r>
              </a:p>
            </p:txBody>
          </p:sp>
        </mc:Choice>
        <mc:Fallback xmlns="">
          <p:sp>
            <p:nvSpPr>
              <p:cNvPr id="62" name="矩形 61">
                <a:extLst>
                  <a:ext uri="{FF2B5EF4-FFF2-40B4-BE49-F238E27FC236}">
                    <a16:creationId xmlns:a16="http://schemas.microsoft.com/office/drawing/2014/main" id="{73E951F3-5567-44A8-8640-33A05DDFBF62}"/>
                  </a:ext>
                </a:extLst>
              </p:cNvPr>
              <p:cNvSpPr>
                <a:spLocks noRot="1" noChangeAspect="1" noMove="1" noResize="1" noEditPoints="1" noAdjustHandles="1" noChangeArrowheads="1" noChangeShapeType="1" noTextEdit="1"/>
              </p:cNvSpPr>
              <p:nvPr/>
            </p:nvSpPr>
            <p:spPr>
              <a:xfrm>
                <a:off x="7721229" y="4986739"/>
                <a:ext cx="984629" cy="400110"/>
              </a:xfrm>
              <a:prstGeom prst="rect">
                <a:avLst/>
              </a:prstGeom>
              <a:blipFill>
                <a:blip r:embed="rId7"/>
                <a:stretch>
                  <a:fillRect l="-6832" t="-9091" r="-6211" b="-25758"/>
                </a:stretch>
              </a:blipFill>
            </p:spPr>
            <p:txBody>
              <a:bodyPr/>
              <a:lstStyle/>
              <a:p>
                <a:r>
                  <a:rPr lang="zh-CN" altLang="en-US">
                    <a:noFill/>
                  </a:rPr>
                  <a:t> </a:t>
                </a:r>
              </a:p>
            </p:txBody>
          </p:sp>
        </mc:Fallback>
      </mc:AlternateContent>
      <p:sp>
        <p:nvSpPr>
          <p:cNvPr id="63" name="Rectangle 3">
            <a:extLst>
              <a:ext uri="{FF2B5EF4-FFF2-40B4-BE49-F238E27FC236}">
                <a16:creationId xmlns:a16="http://schemas.microsoft.com/office/drawing/2014/main" id="{14FF85B8-3071-4FC7-A41C-A47224249B45}"/>
              </a:ext>
            </a:extLst>
          </p:cNvPr>
          <p:cNvSpPr>
            <a:spLocks noChangeArrowheads="1"/>
          </p:cNvSpPr>
          <p:nvPr/>
        </p:nvSpPr>
        <p:spPr bwMode="auto">
          <a:xfrm>
            <a:off x="7707491" y="5354487"/>
            <a:ext cx="3727769"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eaLnBrk="0" fontAlgn="base" hangingPunct="0">
              <a:spcBef>
                <a:spcPct val="0"/>
              </a:spcBef>
              <a:spcAft>
                <a:spcPct val="0"/>
              </a:spcAft>
              <a:buFontTx/>
              <a:buChar char="•"/>
            </a:pPr>
            <a:r>
              <a:rPr lang="en-US" altLang="en-US" b="1" dirty="0">
                <a:latin typeface="Times New Roman" panose="02020603050405020304" pitchFamily="18" charset="0"/>
                <a:cs typeface="Times New Roman" panose="02020603050405020304" pitchFamily="18" charset="0"/>
              </a:rPr>
              <a:t>EDL Polarization</a:t>
            </a:r>
            <a:br>
              <a:rPr lang="en-US" altLang="en-US" dirty="0">
                <a:latin typeface="Times New Roman" panose="02020603050405020304" pitchFamily="18" charset="0"/>
                <a:cs typeface="Times New Roman" panose="02020603050405020304" pitchFamily="18" charset="0"/>
              </a:rPr>
            </a:br>
            <a:endPar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
        <p:nvSpPr>
          <p:cNvPr id="64" name="矩形 63">
            <a:extLst>
              <a:ext uri="{FF2B5EF4-FFF2-40B4-BE49-F238E27FC236}">
                <a16:creationId xmlns:a16="http://schemas.microsoft.com/office/drawing/2014/main" id="{2933236E-292E-4946-8D83-734477A150CC}"/>
              </a:ext>
            </a:extLst>
          </p:cNvPr>
          <p:cNvSpPr/>
          <p:nvPr/>
        </p:nvSpPr>
        <p:spPr>
          <a:xfrm>
            <a:off x="8819802" y="2215692"/>
            <a:ext cx="1535998" cy="400110"/>
          </a:xfrm>
          <a:prstGeom prst="rect">
            <a:avLst/>
          </a:prstGeom>
        </p:spPr>
        <p:txBody>
          <a:bodyPr wrap="none">
            <a:spAutoFit/>
          </a:bodyPr>
          <a:lstStyle/>
          <a:p>
            <a:pPr lvl="0">
              <a:defRPr/>
            </a:pPr>
            <a:r>
              <a:rPr lang="en-US" altLang="zh-CN" sz="2000" b="1" dirty="0">
                <a:latin typeface="Times New Roman" panose="02020603050405020304" pitchFamily="18" charset="0"/>
              </a:rPr>
              <a:t>Mechanism:</a:t>
            </a:r>
          </a:p>
        </p:txBody>
      </p:sp>
      <p:sp>
        <p:nvSpPr>
          <p:cNvPr id="66" name="矩形 65">
            <a:extLst>
              <a:ext uri="{FF2B5EF4-FFF2-40B4-BE49-F238E27FC236}">
                <a16:creationId xmlns:a16="http://schemas.microsoft.com/office/drawing/2014/main" id="{9180BE7D-AB07-4065-8C7A-8EFEDE3295FA}"/>
              </a:ext>
            </a:extLst>
          </p:cNvPr>
          <p:cNvSpPr/>
          <p:nvPr/>
        </p:nvSpPr>
        <p:spPr>
          <a:xfrm>
            <a:off x="23002" y="4708156"/>
            <a:ext cx="1330108" cy="646331"/>
          </a:xfrm>
          <a:prstGeom prst="rect">
            <a:avLst/>
          </a:prstGeom>
        </p:spPr>
        <p:txBody>
          <a:bodyPr wrap="square">
            <a:spAutoFit/>
          </a:bodyPr>
          <a:lstStyle/>
          <a:p>
            <a:pPr algn="ctr"/>
            <a:r>
              <a:rPr lang="en-US" altLang="zh-CN" dirty="0">
                <a:latin typeface="Times New Roman" panose="02020603050405020304" pitchFamily="18" charset="0"/>
                <a:cs typeface="Times New Roman" panose="02020603050405020304" pitchFamily="18" charset="0"/>
              </a:rPr>
              <a:t>Quadrature conductivity</a:t>
            </a:r>
            <a:endParaRPr lang="en-US" dirty="0"/>
          </a:p>
        </p:txBody>
      </p:sp>
      <p:sp>
        <p:nvSpPr>
          <p:cNvPr id="2" name="矩形 1">
            <a:extLst>
              <a:ext uri="{FF2B5EF4-FFF2-40B4-BE49-F238E27FC236}">
                <a16:creationId xmlns:a16="http://schemas.microsoft.com/office/drawing/2014/main" id="{EC27B081-EEB3-425B-A5C4-22E74BF5FBC5}"/>
              </a:ext>
            </a:extLst>
          </p:cNvPr>
          <p:cNvSpPr/>
          <p:nvPr/>
        </p:nvSpPr>
        <p:spPr>
          <a:xfrm>
            <a:off x="6327542" y="389757"/>
            <a:ext cx="3844950" cy="415498"/>
          </a:xfrm>
          <a:prstGeom prst="rect">
            <a:avLst/>
          </a:prstGeom>
        </p:spPr>
        <p:txBody>
          <a:bodyPr wrap="square">
            <a:spAutoFit/>
          </a:bodyPr>
          <a:lstStyle/>
          <a:p>
            <a:r>
              <a:rPr lang="en-US" sz="1050" dirty="0">
                <a:solidFill>
                  <a:srgbClr val="222222"/>
                </a:solidFill>
                <a:latin typeface="Arial" panose="020B0604020202020204" pitchFamily="34" charset="0"/>
              </a:rPr>
              <a:t>1. Grosse, Constantino </a:t>
            </a:r>
            <a:r>
              <a:rPr lang="en-US" sz="1050" i="1" dirty="0">
                <a:solidFill>
                  <a:srgbClr val="222222"/>
                </a:solidFill>
                <a:latin typeface="Arial" panose="020B0604020202020204" pitchFamily="34" charset="0"/>
              </a:rPr>
              <a:t>Interfacial </a:t>
            </a:r>
            <a:r>
              <a:rPr lang="en-US" sz="1050" i="1" dirty="0" err="1">
                <a:solidFill>
                  <a:srgbClr val="222222"/>
                </a:solidFill>
                <a:latin typeface="Arial" panose="020B0604020202020204" pitchFamily="34" charset="0"/>
              </a:rPr>
              <a:t>electrokinetics</a:t>
            </a:r>
            <a:r>
              <a:rPr lang="en-US" sz="1050" i="1" dirty="0">
                <a:solidFill>
                  <a:srgbClr val="222222"/>
                </a:solidFill>
                <a:latin typeface="Arial" panose="020B0604020202020204" pitchFamily="34" charset="0"/>
              </a:rPr>
              <a:t> and electrophoresis</a:t>
            </a:r>
            <a:r>
              <a:rPr lang="en-US" sz="1050" dirty="0">
                <a:solidFill>
                  <a:srgbClr val="222222"/>
                </a:solidFill>
                <a:latin typeface="Arial" panose="020B0604020202020204" pitchFamily="34" charset="0"/>
              </a:rPr>
              <a:t> 106 (2002): 279-327.</a:t>
            </a:r>
            <a:endParaRPr lang="en-US" sz="1050" dirty="0"/>
          </a:p>
        </p:txBody>
      </p:sp>
      <p:sp>
        <p:nvSpPr>
          <p:cNvPr id="26" name="Slide Number Placeholder 2">
            <a:extLst>
              <a:ext uri="{FF2B5EF4-FFF2-40B4-BE49-F238E27FC236}">
                <a16:creationId xmlns:a16="http://schemas.microsoft.com/office/drawing/2014/main" id="{4489D79F-4D22-40C2-84BC-39CFE23BF7CF}"/>
              </a:ext>
            </a:extLst>
          </p:cNvPr>
          <p:cNvSpPr txBox="1">
            <a:spLocks/>
          </p:cNvSpPr>
          <p:nvPr/>
        </p:nvSpPr>
        <p:spPr>
          <a:xfrm>
            <a:off x="9331096" y="6528744"/>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B1722B8-B2EF-4BEE-9460-8E9234F3DE19}" type="slidenum">
              <a:rPr lang="en-US" sz="1800" smtClean="0">
                <a:solidFill>
                  <a:schemeClr val="tx1"/>
                </a:solidFill>
                <a:effectLst>
                  <a:outerShdw blurRad="38100" dist="38100" dir="2700000" algn="tl">
                    <a:srgbClr val="000000">
                      <a:alpha val="43137"/>
                    </a:srgbClr>
                  </a:outerShdw>
                </a:effectLst>
              </a:rPr>
              <a:pPr/>
              <a:t>11</a:t>
            </a:fld>
            <a:r>
              <a:rPr lang="en-US" sz="1800" dirty="0">
                <a:solidFill>
                  <a:schemeClr val="tx1"/>
                </a:solidFill>
                <a:effectLst>
                  <a:outerShdw blurRad="38100" dist="38100" dir="2700000" algn="tl">
                    <a:srgbClr val="000000">
                      <a:alpha val="43137"/>
                    </a:srgbClr>
                  </a:outerShdw>
                </a:effectLst>
              </a:rPr>
              <a:t>/14</a:t>
            </a:r>
          </a:p>
        </p:txBody>
      </p:sp>
      <p:pic>
        <p:nvPicPr>
          <p:cNvPr id="30" name="Picture 2" descr="Accueil - Géosciences Rennes">
            <a:extLst>
              <a:ext uri="{FF2B5EF4-FFF2-40B4-BE49-F238E27FC236}">
                <a16:creationId xmlns:a16="http://schemas.microsoft.com/office/drawing/2014/main" id="{4071FA42-6073-41E2-A592-9D8CC48C482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901720" y="75019"/>
            <a:ext cx="1203096" cy="405105"/>
          </a:xfrm>
          <a:prstGeom prst="rect">
            <a:avLst/>
          </a:prstGeom>
          <a:noFill/>
          <a:extLst>
            <a:ext uri="{909E8E84-426E-40DD-AFC4-6F175D3DCCD1}">
              <a14:hiddenFill xmlns:a14="http://schemas.microsoft.com/office/drawing/2010/main">
                <a:solidFill>
                  <a:srgbClr val="FFFFFF"/>
                </a:solidFill>
              </a14:hiddenFill>
            </a:ext>
          </a:extLst>
        </p:spPr>
      </p:pic>
      <p:sp>
        <p:nvSpPr>
          <p:cNvPr id="31" name="TextBox 21">
            <a:extLst>
              <a:ext uri="{FF2B5EF4-FFF2-40B4-BE49-F238E27FC236}">
                <a16:creationId xmlns:a16="http://schemas.microsoft.com/office/drawing/2014/main" id="{31BF6103-3DBD-4679-8C0E-2A80DCC5DCB0}"/>
              </a:ext>
            </a:extLst>
          </p:cNvPr>
          <p:cNvSpPr txBox="1"/>
          <p:nvPr/>
        </p:nvSpPr>
        <p:spPr>
          <a:xfrm>
            <a:off x="10297529" y="481586"/>
            <a:ext cx="1894471" cy="461665"/>
          </a:xfrm>
          <a:prstGeom prst="rect">
            <a:avLst/>
          </a:prstGeom>
          <a:noFill/>
        </p:spPr>
        <p:txBody>
          <a:bodyPr wrap="square" rtlCol="0">
            <a:spAutoFit/>
          </a:bodyPr>
          <a:lstStyle/>
          <a:p>
            <a:pPr algn="r"/>
            <a:r>
              <a:rPr lang="en-US" sz="1200" dirty="0">
                <a:latin typeface="Times New Roman" panose="02020603050405020304" pitchFamily="18" charset="0"/>
                <a:cs typeface="Times New Roman" panose="02020603050405020304" pitchFamily="18" charset="0"/>
              </a:rPr>
              <a:t>Shuo Yang</a:t>
            </a:r>
          </a:p>
          <a:p>
            <a:pPr algn="r"/>
            <a:r>
              <a:rPr lang="en-US" sz="1200" u="sng" dirty="0">
                <a:latin typeface="Times New Roman" panose="02020603050405020304" pitchFamily="18" charset="0"/>
                <a:cs typeface="Times New Roman" panose="02020603050405020304" pitchFamily="18" charset="0"/>
              </a:rPr>
              <a:t>yangshawn65@gmail.com</a:t>
            </a:r>
            <a:endParaRPr lang="en-SE" sz="1200" dirty="0">
              <a:latin typeface="Times New Roman" panose="02020603050405020304" pitchFamily="18" charset="0"/>
              <a:cs typeface="Times New Roman" panose="02020603050405020304" pitchFamily="18" charset="0"/>
            </a:endParaRPr>
          </a:p>
        </p:txBody>
      </p:sp>
      <mc:AlternateContent xmlns:mc="http://schemas.openxmlformats.org/markup-compatibility/2006" xmlns:a14="http://schemas.microsoft.com/office/drawing/2010/main">
        <mc:Choice Requires="a14">
          <p:sp>
            <p:nvSpPr>
              <p:cNvPr id="41" name="矩形 40">
                <a:extLst>
                  <a:ext uri="{FF2B5EF4-FFF2-40B4-BE49-F238E27FC236}">
                    <a16:creationId xmlns:a16="http://schemas.microsoft.com/office/drawing/2014/main" id="{2EEE2495-C647-4BF9-AEF8-C799666CE2DC}"/>
                  </a:ext>
                </a:extLst>
              </p:cNvPr>
              <p:cNvSpPr/>
              <p:nvPr/>
            </p:nvSpPr>
            <p:spPr>
              <a:xfrm>
                <a:off x="369682" y="2739629"/>
                <a:ext cx="544060" cy="461665"/>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sSup>
                        <m:sSupPr>
                          <m:ctrlPr>
                            <a:rPr lang="en-US" sz="2400" i="1">
                              <a:latin typeface="Cambria Math" panose="02040503050406030204" pitchFamily="18" charset="0"/>
                              <a:ea typeface="Cambria Math" panose="02040503050406030204" pitchFamily="18" charset="0"/>
                            </a:rPr>
                          </m:ctrlPr>
                        </m:sSupPr>
                        <m:e>
                          <m:r>
                            <a:rPr lang="en-US" sz="2400" i="1">
                              <a:latin typeface="Cambria Math" panose="02040503050406030204" pitchFamily="18" charset="0"/>
                              <a:ea typeface="Cambria Math" panose="02040503050406030204" pitchFamily="18" charset="0"/>
                            </a:rPr>
                            <m:t>𝜎</m:t>
                          </m:r>
                        </m:e>
                        <m:sup>
                          <m:r>
                            <a:rPr lang="en-US" sz="2400" i="1">
                              <a:latin typeface="Cambria Math" panose="02040503050406030204" pitchFamily="18" charset="0"/>
                              <a:ea typeface="Cambria Math" panose="02040503050406030204" pitchFamily="18" charset="0"/>
                            </a:rPr>
                            <m:t>′</m:t>
                          </m:r>
                        </m:sup>
                      </m:sSup>
                    </m:oMath>
                  </m:oMathPara>
                </a14:m>
                <a:endParaRPr lang="en-US" sz="2400" dirty="0"/>
              </a:p>
            </p:txBody>
          </p:sp>
        </mc:Choice>
        <mc:Fallback xmlns="">
          <p:sp>
            <p:nvSpPr>
              <p:cNvPr id="41" name="矩形 40">
                <a:extLst>
                  <a:ext uri="{FF2B5EF4-FFF2-40B4-BE49-F238E27FC236}">
                    <a16:creationId xmlns:a16="http://schemas.microsoft.com/office/drawing/2014/main" id="{2EEE2495-C647-4BF9-AEF8-C799666CE2DC}"/>
                  </a:ext>
                </a:extLst>
              </p:cNvPr>
              <p:cNvSpPr>
                <a:spLocks noRot="1" noChangeAspect="1" noMove="1" noResize="1" noEditPoints="1" noAdjustHandles="1" noChangeArrowheads="1" noChangeShapeType="1" noTextEdit="1"/>
              </p:cNvSpPr>
              <p:nvPr/>
            </p:nvSpPr>
            <p:spPr>
              <a:xfrm>
                <a:off x="369682" y="2739629"/>
                <a:ext cx="544060" cy="461665"/>
              </a:xfrm>
              <a:prstGeom prst="rect">
                <a:avLst/>
              </a:prstGeom>
              <a:blipFill>
                <a:blip r:embed="rId9"/>
                <a:stretch>
                  <a:fillRect/>
                </a:stretch>
              </a:blipFill>
            </p:spPr>
            <p:txBody>
              <a:bodyPr/>
              <a:lstStyle/>
              <a:p>
                <a:r>
                  <a:rPr lang="zh-CN" altLang="en-US">
                    <a:noFill/>
                  </a:rPr>
                  <a:t> </a:t>
                </a:r>
              </a:p>
            </p:txBody>
          </p:sp>
        </mc:Fallback>
      </mc:AlternateContent>
      <p:sp>
        <p:nvSpPr>
          <p:cNvPr id="42" name="矩形 41">
            <a:extLst>
              <a:ext uri="{FF2B5EF4-FFF2-40B4-BE49-F238E27FC236}">
                <a16:creationId xmlns:a16="http://schemas.microsoft.com/office/drawing/2014/main" id="{B29B7B34-1043-419F-B398-D2119132B244}"/>
              </a:ext>
            </a:extLst>
          </p:cNvPr>
          <p:cNvSpPr/>
          <p:nvPr/>
        </p:nvSpPr>
        <p:spPr>
          <a:xfrm>
            <a:off x="-30398" y="2149844"/>
            <a:ext cx="1330108" cy="646331"/>
          </a:xfrm>
          <a:prstGeom prst="rect">
            <a:avLst/>
          </a:prstGeom>
        </p:spPr>
        <p:txBody>
          <a:bodyPr wrap="square">
            <a:spAutoFit/>
          </a:bodyPr>
          <a:lstStyle/>
          <a:p>
            <a:pPr algn="ctr"/>
            <a:r>
              <a:rPr lang="en-US" altLang="zh-CN" dirty="0">
                <a:latin typeface="Times New Roman" panose="02020603050405020304" pitchFamily="18" charset="0"/>
                <a:cs typeface="Times New Roman" panose="02020603050405020304" pitchFamily="18" charset="0"/>
              </a:rPr>
              <a:t>In-phase conductivity</a:t>
            </a:r>
            <a:endParaRPr lang="en-US" dirty="0"/>
          </a:p>
        </p:txBody>
      </p:sp>
      <p:grpSp>
        <p:nvGrpSpPr>
          <p:cNvPr id="5" name="组合 4">
            <a:extLst>
              <a:ext uri="{FF2B5EF4-FFF2-40B4-BE49-F238E27FC236}">
                <a16:creationId xmlns:a16="http://schemas.microsoft.com/office/drawing/2014/main" id="{4AF5D98C-963D-7DE2-FF26-AE77DBE826BE}"/>
              </a:ext>
            </a:extLst>
          </p:cNvPr>
          <p:cNvGrpSpPr/>
          <p:nvPr/>
        </p:nvGrpSpPr>
        <p:grpSpPr>
          <a:xfrm>
            <a:off x="1318757" y="1015190"/>
            <a:ext cx="6393360" cy="5617411"/>
            <a:chOff x="1428927" y="1015190"/>
            <a:chExt cx="6393360" cy="5617411"/>
          </a:xfrm>
        </p:grpSpPr>
        <p:pic>
          <p:nvPicPr>
            <p:cNvPr id="9" name="图片 8">
              <a:extLst>
                <a:ext uri="{FF2B5EF4-FFF2-40B4-BE49-F238E27FC236}">
                  <a16:creationId xmlns:a16="http://schemas.microsoft.com/office/drawing/2014/main" id="{CFEB5412-6E27-41B9-B962-E43DCB95A74E}"/>
                </a:ext>
              </a:extLst>
            </p:cNvPr>
            <p:cNvPicPr>
              <a:picLocks noChangeAspect="1"/>
            </p:cNvPicPr>
            <p:nvPr/>
          </p:nvPicPr>
          <p:blipFill>
            <a:blip r:embed="rId10"/>
            <a:srcRect r="18486"/>
            <a:stretch>
              <a:fillRect/>
            </a:stretch>
          </p:blipFill>
          <p:spPr>
            <a:xfrm>
              <a:off x="1428927" y="1396647"/>
              <a:ext cx="2848421" cy="2620800"/>
            </a:xfrm>
            <a:prstGeom prst="rect">
              <a:avLst/>
            </a:prstGeom>
          </p:spPr>
        </p:pic>
        <p:sp>
          <p:nvSpPr>
            <p:cNvPr id="13" name="文本框 12">
              <a:extLst>
                <a:ext uri="{FF2B5EF4-FFF2-40B4-BE49-F238E27FC236}">
                  <a16:creationId xmlns:a16="http://schemas.microsoft.com/office/drawing/2014/main" id="{A080318B-86A4-4BBB-9B2D-EADF8AC52B8E}"/>
                </a:ext>
              </a:extLst>
            </p:cNvPr>
            <p:cNvSpPr txBox="1"/>
            <p:nvPr/>
          </p:nvSpPr>
          <p:spPr>
            <a:xfrm>
              <a:off x="2463377" y="1015190"/>
              <a:ext cx="1232037" cy="369332"/>
            </a:xfrm>
            <a:prstGeom prst="rect">
              <a:avLst/>
            </a:prstGeom>
            <a:solidFill>
              <a:schemeClr val="bg1"/>
            </a:solidFill>
          </p:spPr>
          <p:txBody>
            <a:bodyPr wrap="square" rtlCol="0">
              <a:spAutoFit/>
            </a:bodyPr>
            <a:lstStyle/>
            <a:p>
              <a:pPr algn="ctr"/>
              <a:r>
                <a:rPr lang="en-US" altLang="zh-CN" b="1" dirty="0">
                  <a:solidFill>
                    <a:srgbClr val="E39C5C"/>
                  </a:solidFill>
                  <a:latin typeface="Times New Roman" panose="02020603050405020304" pitchFamily="18" charset="0"/>
                  <a:cs typeface="Times New Roman" panose="02020603050405020304" pitchFamily="18" charset="0"/>
                </a:rPr>
                <a:t>RW-Flow</a:t>
              </a:r>
              <a:endParaRPr lang="zh-CN" altLang="en-US" b="1" dirty="0">
                <a:solidFill>
                  <a:srgbClr val="E39C5C"/>
                </a:solidFill>
                <a:latin typeface="Times New Roman" panose="02020603050405020304" pitchFamily="18" charset="0"/>
                <a:cs typeface="Times New Roman" panose="02020603050405020304" pitchFamily="18" charset="0"/>
              </a:endParaRPr>
            </a:p>
          </p:txBody>
        </p:sp>
        <p:sp>
          <p:nvSpPr>
            <p:cNvPr id="17" name="文本框 16">
              <a:extLst>
                <a:ext uri="{FF2B5EF4-FFF2-40B4-BE49-F238E27FC236}">
                  <a16:creationId xmlns:a16="http://schemas.microsoft.com/office/drawing/2014/main" id="{567B901A-58D2-48F4-8AB0-98592499ACEC}"/>
                </a:ext>
              </a:extLst>
            </p:cNvPr>
            <p:cNvSpPr txBox="1"/>
            <p:nvPr/>
          </p:nvSpPr>
          <p:spPr>
            <a:xfrm>
              <a:off x="5167217" y="1021150"/>
              <a:ext cx="1399285" cy="369332"/>
            </a:xfrm>
            <a:prstGeom prst="rect">
              <a:avLst/>
            </a:prstGeom>
            <a:solidFill>
              <a:schemeClr val="bg1"/>
            </a:solidFill>
          </p:spPr>
          <p:txBody>
            <a:bodyPr wrap="square" rtlCol="0">
              <a:spAutoFit/>
            </a:bodyPr>
            <a:lstStyle/>
            <a:p>
              <a:pPr algn="ctr"/>
              <a:r>
                <a:rPr lang="en-US" altLang="zh-CN" b="1" dirty="0" err="1">
                  <a:solidFill>
                    <a:srgbClr val="A4C1CE"/>
                  </a:solidFill>
                  <a:latin typeface="Times New Roman" panose="02020603050405020304" pitchFamily="18" charset="0"/>
                  <a:cs typeface="Times New Roman" panose="02020603050405020304" pitchFamily="18" charset="0"/>
                </a:rPr>
                <a:t>NoRW</a:t>
              </a:r>
              <a:r>
                <a:rPr lang="en-US" altLang="zh-CN" b="1" dirty="0">
                  <a:solidFill>
                    <a:srgbClr val="A4C1CE"/>
                  </a:solidFill>
                  <a:latin typeface="Times New Roman" panose="02020603050405020304" pitchFamily="18" charset="0"/>
                  <a:cs typeface="Times New Roman" panose="02020603050405020304" pitchFamily="18" charset="0"/>
                </a:rPr>
                <a:t>-Flow</a:t>
              </a:r>
              <a:endParaRPr lang="zh-CN" altLang="en-US" b="1" dirty="0">
                <a:solidFill>
                  <a:srgbClr val="A4C1CE"/>
                </a:solidFill>
                <a:latin typeface="Times New Roman" panose="02020603050405020304" pitchFamily="18" charset="0"/>
                <a:cs typeface="Times New Roman" panose="02020603050405020304" pitchFamily="18" charset="0"/>
              </a:endParaRPr>
            </a:p>
          </p:txBody>
        </p:sp>
        <p:pic>
          <p:nvPicPr>
            <p:cNvPr id="10" name="图片 9">
              <a:extLst>
                <a:ext uri="{FF2B5EF4-FFF2-40B4-BE49-F238E27FC236}">
                  <a16:creationId xmlns:a16="http://schemas.microsoft.com/office/drawing/2014/main" id="{647E9AE5-CBCC-408D-B22A-F27B9542EB8A}"/>
                </a:ext>
              </a:extLst>
            </p:cNvPr>
            <p:cNvPicPr>
              <a:picLocks noChangeAspect="1"/>
            </p:cNvPicPr>
            <p:nvPr/>
          </p:nvPicPr>
          <p:blipFill>
            <a:blip r:embed="rId11"/>
            <a:srcRect r="17433"/>
            <a:stretch>
              <a:fillRect/>
            </a:stretch>
          </p:blipFill>
          <p:spPr>
            <a:xfrm>
              <a:off x="1442665" y="4011801"/>
              <a:ext cx="2885234" cy="2620800"/>
            </a:xfrm>
            <a:prstGeom prst="rect">
              <a:avLst/>
            </a:prstGeom>
          </p:spPr>
        </p:pic>
        <p:pic>
          <p:nvPicPr>
            <p:cNvPr id="18" name="图片 17">
              <a:extLst>
                <a:ext uri="{FF2B5EF4-FFF2-40B4-BE49-F238E27FC236}">
                  <a16:creationId xmlns:a16="http://schemas.microsoft.com/office/drawing/2014/main" id="{E8CBDD34-49EE-47AE-9783-73E890793F07}"/>
                </a:ext>
              </a:extLst>
            </p:cNvPr>
            <p:cNvPicPr>
              <a:picLocks noChangeAspect="1"/>
            </p:cNvPicPr>
            <p:nvPr/>
          </p:nvPicPr>
          <p:blipFill>
            <a:blip r:embed="rId12"/>
            <a:srcRect b="11670"/>
            <a:stretch>
              <a:fillRect/>
            </a:stretch>
          </p:blipFill>
          <p:spPr>
            <a:xfrm>
              <a:off x="4327887" y="3980685"/>
              <a:ext cx="3494400" cy="2314929"/>
            </a:xfrm>
            <a:prstGeom prst="rect">
              <a:avLst/>
            </a:prstGeom>
          </p:spPr>
        </p:pic>
        <p:pic>
          <p:nvPicPr>
            <p:cNvPr id="19" name="图片 18">
              <a:extLst>
                <a:ext uri="{FF2B5EF4-FFF2-40B4-BE49-F238E27FC236}">
                  <a16:creationId xmlns:a16="http://schemas.microsoft.com/office/drawing/2014/main" id="{98AB0022-8946-4CF8-9D66-B538CF326922}"/>
                </a:ext>
              </a:extLst>
            </p:cNvPr>
            <p:cNvPicPr>
              <a:picLocks noChangeAspect="1"/>
            </p:cNvPicPr>
            <p:nvPr/>
          </p:nvPicPr>
          <p:blipFill>
            <a:blip r:embed="rId13"/>
            <a:srcRect b="11670"/>
            <a:stretch>
              <a:fillRect/>
            </a:stretch>
          </p:blipFill>
          <p:spPr>
            <a:xfrm>
              <a:off x="4300305" y="1365531"/>
              <a:ext cx="3494399" cy="2314929"/>
            </a:xfrm>
            <a:prstGeom prst="rect">
              <a:avLst/>
            </a:prstGeom>
          </p:spPr>
        </p:pic>
        <p:pic>
          <p:nvPicPr>
            <p:cNvPr id="3" name="图片 2">
              <a:extLst>
                <a:ext uri="{FF2B5EF4-FFF2-40B4-BE49-F238E27FC236}">
                  <a16:creationId xmlns:a16="http://schemas.microsoft.com/office/drawing/2014/main" id="{5C1A2F2A-40DD-D681-F947-F34CE193180D}"/>
                </a:ext>
              </a:extLst>
            </p:cNvPr>
            <p:cNvPicPr>
              <a:picLocks noChangeAspect="1"/>
            </p:cNvPicPr>
            <p:nvPr/>
          </p:nvPicPr>
          <p:blipFill>
            <a:blip r:embed="rId10"/>
            <a:srcRect l="7822" t="87092" r="17505" b="1224"/>
            <a:stretch>
              <a:fillRect/>
            </a:stretch>
          </p:blipFill>
          <p:spPr>
            <a:xfrm>
              <a:off x="4583488" y="3643368"/>
              <a:ext cx="2609349" cy="306201"/>
            </a:xfrm>
            <a:prstGeom prst="rect">
              <a:avLst/>
            </a:prstGeom>
          </p:spPr>
        </p:pic>
        <p:pic>
          <p:nvPicPr>
            <p:cNvPr id="4" name="图片 3">
              <a:extLst>
                <a:ext uri="{FF2B5EF4-FFF2-40B4-BE49-F238E27FC236}">
                  <a16:creationId xmlns:a16="http://schemas.microsoft.com/office/drawing/2014/main" id="{DE59C42E-2FA3-5D3C-8B56-CE4873B707F3}"/>
                </a:ext>
              </a:extLst>
            </p:cNvPr>
            <p:cNvPicPr>
              <a:picLocks noChangeAspect="1"/>
            </p:cNvPicPr>
            <p:nvPr/>
          </p:nvPicPr>
          <p:blipFill>
            <a:blip r:embed="rId10"/>
            <a:srcRect l="7822" t="87092" r="17505" b="1224"/>
            <a:stretch>
              <a:fillRect/>
            </a:stretch>
          </p:blipFill>
          <p:spPr>
            <a:xfrm>
              <a:off x="4601670" y="6289638"/>
              <a:ext cx="2609349" cy="306201"/>
            </a:xfrm>
            <a:prstGeom prst="rect">
              <a:avLst/>
            </a:prstGeom>
          </p:spPr>
        </p:pic>
      </p:grpSp>
    </p:spTree>
    <p:extLst>
      <p:ext uri="{BB962C8B-B14F-4D97-AF65-F5344CB8AC3E}">
        <p14:creationId xmlns:p14="http://schemas.microsoft.com/office/powerpoint/2010/main" val="5834765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矩形 33">
            <a:extLst>
              <a:ext uri="{FF2B5EF4-FFF2-40B4-BE49-F238E27FC236}">
                <a16:creationId xmlns:a16="http://schemas.microsoft.com/office/drawing/2014/main" id="{E34243B0-4C63-4394-B833-781053236FA4}"/>
              </a:ext>
            </a:extLst>
          </p:cNvPr>
          <p:cNvSpPr/>
          <p:nvPr/>
        </p:nvSpPr>
        <p:spPr>
          <a:xfrm>
            <a:off x="7999480" y="1383385"/>
            <a:ext cx="2854175" cy="1673556"/>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矩形 8">
            <a:extLst>
              <a:ext uri="{FF2B5EF4-FFF2-40B4-BE49-F238E27FC236}">
                <a16:creationId xmlns:a16="http://schemas.microsoft.com/office/drawing/2014/main" id="{DB8F6A18-7E71-4E65-B335-70E1FCFA1F4B}"/>
              </a:ext>
            </a:extLst>
          </p:cNvPr>
          <p:cNvSpPr/>
          <p:nvPr/>
        </p:nvSpPr>
        <p:spPr>
          <a:xfrm>
            <a:off x="4467225" y="1383385"/>
            <a:ext cx="2854175" cy="1673556"/>
          </a:xfrm>
          <a:prstGeom prst="rect">
            <a:avLst/>
          </a:prstGeom>
          <a:solidFill>
            <a:srgbClr val="A4C1C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 name="直接连接符 9">
            <a:extLst>
              <a:ext uri="{FF2B5EF4-FFF2-40B4-BE49-F238E27FC236}">
                <a16:creationId xmlns:a16="http://schemas.microsoft.com/office/drawing/2014/main" id="{26A14C8A-63BE-475F-8917-733C9882B534}"/>
              </a:ext>
            </a:extLst>
          </p:cNvPr>
          <p:cNvCxnSpPr>
            <a:cxnSpLocks/>
          </p:cNvCxnSpPr>
          <p:nvPr/>
        </p:nvCxnSpPr>
        <p:spPr>
          <a:xfrm>
            <a:off x="0" y="934278"/>
            <a:ext cx="12192000" cy="0"/>
          </a:xfrm>
          <a:prstGeom prst="line">
            <a:avLst/>
          </a:prstGeom>
          <a:ln w="38100">
            <a:solidFill>
              <a:srgbClr val="C3693B"/>
            </a:solidFill>
          </a:ln>
        </p:spPr>
        <p:style>
          <a:lnRef idx="1">
            <a:schemeClr val="accent1"/>
          </a:lnRef>
          <a:fillRef idx="0">
            <a:schemeClr val="accent1"/>
          </a:fillRef>
          <a:effectRef idx="0">
            <a:schemeClr val="accent1"/>
          </a:effectRef>
          <a:fontRef idx="minor">
            <a:schemeClr val="tx1"/>
          </a:fontRef>
        </p:style>
      </p:cxnSp>
      <p:sp>
        <p:nvSpPr>
          <p:cNvPr id="6" name="文本框 14">
            <a:extLst>
              <a:ext uri="{FF2B5EF4-FFF2-40B4-BE49-F238E27FC236}">
                <a16:creationId xmlns:a16="http://schemas.microsoft.com/office/drawing/2014/main" id="{5460D4EF-4671-4BD8-9A9C-CF8B649EB046}"/>
              </a:ext>
            </a:extLst>
          </p:cNvPr>
          <p:cNvSpPr txBox="1"/>
          <p:nvPr/>
        </p:nvSpPr>
        <p:spPr>
          <a:xfrm>
            <a:off x="117705" y="224207"/>
            <a:ext cx="4349520" cy="584775"/>
          </a:xfrm>
          <a:prstGeom prst="rect">
            <a:avLst/>
          </a:prstGeom>
          <a:noFill/>
        </p:spPr>
        <p:txBody>
          <a:bodyPr wrap="square" rtlCol="0">
            <a:spAutoFit/>
          </a:bodyPr>
          <a:lstStyle/>
          <a:p>
            <a:pPr lvl="0">
              <a:defRPr/>
            </a:pPr>
            <a:r>
              <a:rPr lang="en-US" altLang="zh-CN" sz="3200" dirty="0">
                <a:solidFill>
                  <a:srgbClr val="4472C4">
                    <a:lumMod val="50000"/>
                  </a:srgbClr>
                </a:solidFill>
                <a:latin typeface="Times New Roman" panose="02020603050405020304" pitchFamily="18" charset="0"/>
              </a:rPr>
              <a:t>Cole-Cole model fitting</a:t>
            </a:r>
          </a:p>
        </p:txBody>
      </p:sp>
      <p:grpSp>
        <p:nvGrpSpPr>
          <p:cNvPr id="3" name="组合 2">
            <a:extLst>
              <a:ext uri="{FF2B5EF4-FFF2-40B4-BE49-F238E27FC236}">
                <a16:creationId xmlns:a16="http://schemas.microsoft.com/office/drawing/2014/main" id="{DB171412-0A93-45D2-9BB7-9BEEC038620F}"/>
              </a:ext>
            </a:extLst>
          </p:cNvPr>
          <p:cNvGrpSpPr/>
          <p:nvPr/>
        </p:nvGrpSpPr>
        <p:grpSpPr>
          <a:xfrm>
            <a:off x="8026765" y="1004413"/>
            <a:ext cx="2859444" cy="2048652"/>
            <a:chOff x="138524" y="2497871"/>
            <a:chExt cx="2859444" cy="2048652"/>
          </a:xfrm>
        </p:grpSpPr>
        <mc:AlternateContent xmlns:mc="http://schemas.openxmlformats.org/markup-compatibility/2006" xmlns:a14="http://schemas.microsoft.com/office/drawing/2010/main">
          <mc:Choice Requires="a14">
            <p:sp>
              <p:nvSpPr>
                <p:cNvPr id="15" name="矩形 14">
                  <a:extLst>
                    <a:ext uri="{FF2B5EF4-FFF2-40B4-BE49-F238E27FC236}">
                      <a16:creationId xmlns:a16="http://schemas.microsoft.com/office/drawing/2014/main" id="{77D92341-D6D5-4602-8F3F-5F9659E71F8D}"/>
                    </a:ext>
                  </a:extLst>
                </p:cNvPr>
                <p:cNvSpPr/>
                <p:nvPr/>
              </p:nvSpPr>
              <p:spPr>
                <a:xfrm>
                  <a:off x="138524" y="2792197"/>
                  <a:ext cx="2859444" cy="1754326"/>
                </a:xfrm>
                <a:prstGeom prst="rect">
                  <a:avLst/>
                </a:prstGeom>
              </p:spPr>
              <p:txBody>
                <a:bodyPr wrap="square">
                  <a:spAutoFit/>
                </a:bodyPr>
                <a:lstStyle/>
                <a:p>
                  <a:r>
                    <a:rPr lang="en-US" dirty="0">
                      <a:latin typeface="Times New Roman" panose="02020603050405020304" pitchFamily="18" charset="0"/>
                      <a:cs typeface="Times New Roman" panose="02020603050405020304" pitchFamily="18" charset="0"/>
                    </a:rPr>
                    <a:t>===== Fitted </a:t>
                  </a:r>
                  <a:r>
                    <a:rPr lang="en-US" altLang="zh-CN" dirty="0">
                      <a:latin typeface="Times New Roman" panose="02020603050405020304" pitchFamily="18" charset="0"/>
                      <a:cs typeface="Times New Roman" panose="02020603050405020304" pitchFamily="18" charset="0"/>
                    </a:rPr>
                    <a:t>Result</a:t>
                  </a:r>
                  <a:r>
                    <a:rPr lang="en-US" dirty="0">
                      <a:latin typeface="Times New Roman" panose="02020603050405020304" pitchFamily="18" charset="0"/>
                      <a:cs typeface="Times New Roman" panose="02020603050405020304" pitchFamily="18" charset="0"/>
                    </a:rPr>
                    <a:t>s =====</a:t>
                  </a:r>
                </a:p>
                <a:p>
                  <a14:m>
                    <m:oMath xmlns:m="http://schemas.openxmlformats.org/officeDocument/2006/math">
                      <m:sSub>
                        <m:sSubPr>
                          <m:ctrlPr>
                            <a:rPr lang="en-US" i="1" dirty="0">
                              <a:latin typeface="Cambria Math" panose="02040503050406030204" pitchFamily="18" charset="0"/>
                              <a:ea typeface="Cambria Math" panose="02040503050406030204" pitchFamily="18" charset="0"/>
                            </a:rPr>
                          </m:ctrlPr>
                        </m:sSubPr>
                        <m:e>
                          <m:r>
                            <a:rPr lang="en-US" altLang="zh-CN" i="1" dirty="0" smtClean="0">
                              <a:latin typeface="Cambria Math" panose="02040503050406030204" pitchFamily="18" charset="0"/>
                              <a:ea typeface="Cambria Math" panose="02040503050406030204" pitchFamily="18" charset="0"/>
                            </a:rPr>
                            <m:t>𝑍</m:t>
                          </m:r>
                        </m:e>
                        <m:sub>
                          <m:r>
                            <a:rPr lang="en-US" i="1" dirty="0">
                              <a:latin typeface="Cambria Math" panose="02040503050406030204" pitchFamily="18" charset="0"/>
                              <a:ea typeface="Cambria Math" panose="02040503050406030204" pitchFamily="18" charset="0"/>
                            </a:rPr>
                            <m:t>0</m:t>
                          </m:r>
                        </m:sub>
                      </m:sSub>
                    </m:oMath>
                  </a14:m>
                  <a:r>
                    <a:rPr lang="en-US" dirty="0">
                      <a:latin typeface="Times New Roman" panose="02020603050405020304" pitchFamily="18" charset="0"/>
                      <a:cs typeface="Times New Roman" panose="02020603050405020304" pitchFamily="18" charset="0"/>
                    </a:rPr>
                    <a:t>  = 6.1211e+03 Ohm</a:t>
                  </a:r>
                </a:p>
                <a:p>
                  <a14:m>
                    <m:oMath xmlns:m="http://schemas.openxmlformats.org/officeDocument/2006/math">
                      <m:r>
                        <a:rPr lang="en-US" i="1" smtClean="0">
                          <a:solidFill>
                            <a:srgbClr val="FF0000"/>
                          </a:solidFill>
                          <a:latin typeface="Cambria Math" panose="02040503050406030204" pitchFamily="18" charset="0"/>
                          <a:ea typeface="Cambria Math" panose="02040503050406030204" pitchFamily="18" charset="0"/>
                        </a:rPr>
                        <m:t>𝑚</m:t>
                      </m:r>
                    </m:oMath>
                  </a14:m>
                  <a:r>
                    <a:rPr lang="en-US" dirty="0">
                      <a:solidFill>
                        <a:srgbClr val="FF0000"/>
                      </a:solidFill>
                      <a:latin typeface="Times New Roman" panose="02020603050405020304" pitchFamily="18" charset="0"/>
                      <a:cs typeface="Times New Roman" panose="02020603050405020304" pitchFamily="18" charset="0"/>
                    </a:rPr>
                    <a:t>   = 0.0673</a:t>
                  </a:r>
                </a:p>
                <a:p>
                  <a14:m>
                    <m:oMath xmlns:m="http://schemas.openxmlformats.org/officeDocument/2006/math">
                      <m:r>
                        <a:rPr lang="en-US" i="1" dirty="0">
                          <a:latin typeface="Cambria Math" panose="02040503050406030204" pitchFamily="18" charset="0"/>
                          <a:ea typeface="Cambria Math" panose="02040503050406030204" pitchFamily="18" charset="0"/>
                        </a:rPr>
                        <m:t>𝜏</m:t>
                      </m:r>
                    </m:oMath>
                  </a14:m>
                  <a:r>
                    <a:rPr lang="en-US" dirty="0">
                      <a:latin typeface="Times New Roman" panose="02020603050405020304" pitchFamily="18" charset="0"/>
                      <a:cs typeface="Times New Roman" panose="02020603050405020304" pitchFamily="18" charset="0"/>
                    </a:rPr>
                    <a:t> = 1.0556e-04 s</a:t>
                  </a:r>
                </a:p>
                <a:p>
                  <a14:m>
                    <m:oMath xmlns:m="http://schemas.openxmlformats.org/officeDocument/2006/math">
                      <m:r>
                        <a:rPr lang="en-US" b="0" i="1" smtClean="0">
                          <a:latin typeface="Cambria Math" panose="02040503050406030204" pitchFamily="18" charset="0"/>
                          <a:ea typeface="Cambria Math" panose="02040503050406030204" pitchFamily="18" charset="0"/>
                        </a:rPr>
                        <m:t>𝑐</m:t>
                      </m:r>
                    </m:oMath>
                  </a14:m>
                  <a:r>
                    <a:rPr lang="en-US" dirty="0">
                      <a:latin typeface="Times New Roman" panose="02020603050405020304" pitchFamily="18" charset="0"/>
                      <a:cs typeface="Times New Roman" panose="02020603050405020304" pitchFamily="18" charset="0"/>
                    </a:rPr>
                    <a:t>   = 0.8839</a:t>
                  </a:r>
                </a:p>
                <a:p>
                  <a:r>
                    <a:rPr lang="en-US" dirty="0">
                      <a:latin typeface="Times New Roman" panose="02020603050405020304" pitchFamily="18" charset="0"/>
                      <a:cs typeface="Times New Roman" panose="02020603050405020304" pitchFamily="18" charset="0"/>
                    </a:rPr>
                    <a:t>Peak frequency≈ 1507 Hz</a:t>
                  </a:r>
                </a:p>
              </p:txBody>
            </p:sp>
          </mc:Choice>
          <mc:Fallback xmlns="">
            <p:sp>
              <p:nvSpPr>
                <p:cNvPr id="15" name="矩形 14">
                  <a:extLst>
                    <a:ext uri="{FF2B5EF4-FFF2-40B4-BE49-F238E27FC236}">
                      <a16:creationId xmlns:a16="http://schemas.microsoft.com/office/drawing/2014/main" id="{77D92341-D6D5-4602-8F3F-5F9659E71F8D}"/>
                    </a:ext>
                  </a:extLst>
                </p:cNvPr>
                <p:cNvSpPr>
                  <a:spLocks noRot="1" noChangeAspect="1" noMove="1" noResize="1" noEditPoints="1" noAdjustHandles="1" noChangeArrowheads="1" noChangeShapeType="1" noTextEdit="1"/>
                </p:cNvSpPr>
                <p:nvPr/>
              </p:nvSpPr>
              <p:spPr>
                <a:xfrm>
                  <a:off x="138524" y="2792197"/>
                  <a:ext cx="2859444" cy="1754326"/>
                </a:xfrm>
                <a:prstGeom prst="rect">
                  <a:avLst/>
                </a:prstGeom>
                <a:blipFill>
                  <a:blip r:embed="rId3"/>
                  <a:stretch>
                    <a:fillRect l="-1919" t="-1736" r="-1279" b="-4514"/>
                  </a:stretch>
                </a:blipFill>
              </p:spPr>
              <p:txBody>
                <a:bodyPr/>
                <a:lstStyle/>
                <a:p>
                  <a:r>
                    <a:rPr lang="en-US">
                      <a:noFill/>
                    </a:rPr>
                    <a:t> </a:t>
                  </a:r>
                </a:p>
              </p:txBody>
            </p:sp>
          </mc:Fallback>
        </mc:AlternateContent>
        <p:sp>
          <p:nvSpPr>
            <p:cNvPr id="16" name="矩形 15">
              <a:extLst>
                <a:ext uri="{FF2B5EF4-FFF2-40B4-BE49-F238E27FC236}">
                  <a16:creationId xmlns:a16="http://schemas.microsoft.com/office/drawing/2014/main" id="{DD868C90-2FEF-43F2-AD36-8237788FC2B5}"/>
                </a:ext>
              </a:extLst>
            </p:cNvPr>
            <p:cNvSpPr/>
            <p:nvPr/>
          </p:nvSpPr>
          <p:spPr>
            <a:xfrm>
              <a:off x="963263" y="2497871"/>
              <a:ext cx="1129733" cy="369332"/>
            </a:xfrm>
            <a:prstGeom prst="rect">
              <a:avLst/>
            </a:prstGeom>
          </p:spPr>
          <p:txBody>
            <a:bodyPr wrap="none">
              <a:spAutoFit/>
            </a:bodyPr>
            <a:lstStyle/>
            <a:p>
              <a:pPr algn="ctr"/>
              <a:r>
                <a:rPr lang="en-US" altLang="zh-CN" b="1" dirty="0">
                  <a:solidFill>
                    <a:srgbClr val="E39C5C"/>
                  </a:solidFill>
                  <a:latin typeface="Times New Roman" panose="02020603050405020304" pitchFamily="18" charset="0"/>
                  <a:cs typeface="Times New Roman" panose="02020603050405020304" pitchFamily="18" charset="0"/>
                </a:rPr>
                <a:t>RW-Flow</a:t>
              </a:r>
              <a:endParaRPr lang="zh-CN" altLang="en-US" b="1" dirty="0">
                <a:solidFill>
                  <a:srgbClr val="E39C5C"/>
                </a:solidFill>
                <a:latin typeface="Times New Roman" panose="02020603050405020304" pitchFamily="18" charset="0"/>
                <a:cs typeface="Times New Roman" panose="02020603050405020304" pitchFamily="18" charset="0"/>
              </a:endParaRPr>
            </a:p>
          </p:txBody>
        </p:sp>
      </p:grpSp>
      <p:grpSp>
        <p:nvGrpSpPr>
          <p:cNvPr id="4" name="组合 3">
            <a:extLst>
              <a:ext uri="{FF2B5EF4-FFF2-40B4-BE49-F238E27FC236}">
                <a16:creationId xmlns:a16="http://schemas.microsoft.com/office/drawing/2014/main" id="{CB315F51-F420-44FE-A25D-CE349280082F}"/>
              </a:ext>
            </a:extLst>
          </p:cNvPr>
          <p:cNvGrpSpPr/>
          <p:nvPr/>
        </p:nvGrpSpPr>
        <p:grpSpPr>
          <a:xfrm>
            <a:off x="4449030" y="1001837"/>
            <a:ext cx="2859444" cy="2058810"/>
            <a:chOff x="183976" y="4651394"/>
            <a:chExt cx="2859444" cy="2058810"/>
          </a:xfrm>
        </p:grpSpPr>
        <mc:AlternateContent xmlns:mc="http://schemas.openxmlformats.org/markup-compatibility/2006" xmlns:a14="http://schemas.microsoft.com/office/drawing/2010/main">
          <mc:Choice Requires="a14">
            <p:sp>
              <p:nvSpPr>
                <p:cNvPr id="14" name="矩形 13">
                  <a:extLst>
                    <a:ext uri="{FF2B5EF4-FFF2-40B4-BE49-F238E27FC236}">
                      <a16:creationId xmlns:a16="http://schemas.microsoft.com/office/drawing/2014/main" id="{2FE27516-3BAA-460B-8EA2-02970EB13B19}"/>
                    </a:ext>
                  </a:extLst>
                </p:cNvPr>
                <p:cNvSpPr/>
                <p:nvPr/>
              </p:nvSpPr>
              <p:spPr>
                <a:xfrm>
                  <a:off x="183976" y="4955878"/>
                  <a:ext cx="2859444" cy="1754326"/>
                </a:xfrm>
                <a:prstGeom prst="rect">
                  <a:avLst/>
                </a:prstGeom>
              </p:spPr>
              <p:txBody>
                <a:bodyPr wrap="square">
                  <a:spAutoFit/>
                </a:bodyPr>
                <a:lstStyle/>
                <a:p>
                  <a:r>
                    <a:rPr lang="en-US" dirty="0">
                      <a:latin typeface="Times New Roman" panose="02020603050405020304" pitchFamily="18" charset="0"/>
                      <a:cs typeface="Times New Roman" panose="02020603050405020304" pitchFamily="18" charset="0"/>
                    </a:rPr>
                    <a:t>===== Fitted </a:t>
                  </a:r>
                  <a:r>
                    <a:rPr lang="en-US" altLang="zh-CN" dirty="0">
                      <a:latin typeface="Times New Roman" panose="02020603050405020304" pitchFamily="18" charset="0"/>
                      <a:cs typeface="Times New Roman" panose="02020603050405020304" pitchFamily="18" charset="0"/>
                    </a:rPr>
                    <a:t>Result</a:t>
                  </a:r>
                  <a:r>
                    <a:rPr lang="en-US" dirty="0">
                      <a:latin typeface="Times New Roman" panose="02020603050405020304" pitchFamily="18" charset="0"/>
                      <a:cs typeface="Times New Roman" panose="02020603050405020304" pitchFamily="18" charset="0"/>
                    </a:rPr>
                    <a:t>s =====</a:t>
                  </a:r>
                </a:p>
                <a:p>
                  <a14:m>
                    <m:oMath xmlns:m="http://schemas.openxmlformats.org/officeDocument/2006/math">
                      <m:sSub>
                        <m:sSubPr>
                          <m:ctrlPr>
                            <a:rPr lang="en-US" i="1" dirty="0">
                              <a:latin typeface="Cambria Math" panose="02040503050406030204" pitchFamily="18" charset="0"/>
                              <a:ea typeface="Cambria Math" panose="02040503050406030204" pitchFamily="18" charset="0"/>
                            </a:rPr>
                          </m:ctrlPr>
                        </m:sSubPr>
                        <m:e>
                          <m:r>
                            <a:rPr lang="en-US" altLang="zh-CN" i="1" dirty="0">
                              <a:latin typeface="Cambria Math" panose="02040503050406030204" pitchFamily="18" charset="0"/>
                              <a:ea typeface="Cambria Math" panose="02040503050406030204" pitchFamily="18" charset="0"/>
                            </a:rPr>
                            <m:t>𝑍</m:t>
                          </m:r>
                        </m:e>
                        <m:sub>
                          <m:r>
                            <a:rPr lang="en-US" i="1" dirty="0">
                              <a:latin typeface="Cambria Math" panose="02040503050406030204" pitchFamily="18" charset="0"/>
                              <a:ea typeface="Cambria Math" panose="02040503050406030204" pitchFamily="18" charset="0"/>
                            </a:rPr>
                            <m:t>0</m:t>
                          </m:r>
                        </m:sub>
                      </m:sSub>
                    </m:oMath>
                  </a14:m>
                  <a:r>
                    <a:rPr lang="en-US" dirty="0">
                      <a:latin typeface="Times New Roman" panose="02020603050405020304" pitchFamily="18" charset="0"/>
                      <a:cs typeface="Times New Roman" panose="02020603050405020304" pitchFamily="18" charset="0"/>
                    </a:rPr>
                    <a:t>  = 6.9610e+03 Ohm</a:t>
                  </a:r>
                </a:p>
                <a:p>
                  <a14:m>
                    <m:oMath xmlns:m="http://schemas.openxmlformats.org/officeDocument/2006/math">
                      <m:r>
                        <a:rPr lang="en-US" i="1" smtClean="0">
                          <a:solidFill>
                            <a:srgbClr val="FF0000"/>
                          </a:solidFill>
                          <a:latin typeface="Cambria Math" panose="02040503050406030204" pitchFamily="18" charset="0"/>
                          <a:ea typeface="Cambria Math" panose="02040503050406030204" pitchFamily="18" charset="0"/>
                        </a:rPr>
                        <m:t>𝑚</m:t>
                      </m:r>
                    </m:oMath>
                  </a14:m>
                  <a:r>
                    <a:rPr lang="en-US" dirty="0">
                      <a:solidFill>
                        <a:srgbClr val="FF0000"/>
                      </a:solidFill>
                      <a:latin typeface="Times New Roman" panose="02020603050405020304" pitchFamily="18" charset="0"/>
                      <a:cs typeface="Times New Roman" panose="02020603050405020304" pitchFamily="18" charset="0"/>
                    </a:rPr>
                    <a:t>   = 0.0356</a:t>
                  </a:r>
                </a:p>
                <a:p>
                  <a14:m>
                    <m:oMath xmlns:m="http://schemas.openxmlformats.org/officeDocument/2006/math">
                      <m:r>
                        <a:rPr lang="en-US" i="1" dirty="0">
                          <a:latin typeface="Cambria Math" panose="02040503050406030204" pitchFamily="18" charset="0"/>
                          <a:ea typeface="Cambria Math" panose="02040503050406030204" pitchFamily="18" charset="0"/>
                        </a:rPr>
                        <m:t>𝜏</m:t>
                      </m:r>
                    </m:oMath>
                  </a14:m>
                  <a:r>
                    <a:rPr lang="en-US" dirty="0">
                      <a:latin typeface="Times New Roman" panose="02020603050405020304" pitchFamily="18" charset="0"/>
                      <a:cs typeface="Times New Roman" panose="02020603050405020304" pitchFamily="18" charset="0"/>
                    </a:rPr>
                    <a:t> = 3.0684e-06 s</a:t>
                  </a:r>
                </a:p>
                <a:p>
                  <a14:m>
                    <m:oMath xmlns:m="http://schemas.openxmlformats.org/officeDocument/2006/math">
                      <m:r>
                        <a:rPr lang="en-US" b="0" i="1" smtClean="0">
                          <a:latin typeface="Cambria Math" panose="02040503050406030204" pitchFamily="18" charset="0"/>
                          <a:ea typeface="Cambria Math" panose="02040503050406030204" pitchFamily="18" charset="0"/>
                        </a:rPr>
                        <m:t>𝑐</m:t>
                      </m:r>
                    </m:oMath>
                  </a14:m>
                  <a:r>
                    <a:rPr lang="en-US" dirty="0">
                      <a:latin typeface="Times New Roman" panose="02020603050405020304" pitchFamily="18" charset="0"/>
                      <a:cs typeface="Times New Roman" panose="02020603050405020304" pitchFamily="18" charset="0"/>
                    </a:rPr>
                    <a:t>   = 0.9213</a:t>
                  </a:r>
                </a:p>
                <a:p>
                  <a:r>
                    <a:rPr lang="en-US" dirty="0">
                      <a:latin typeface="Times New Roman" panose="02020603050405020304" pitchFamily="18" charset="0"/>
                      <a:cs typeface="Times New Roman" panose="02020603050405020304" pitchFamily="18" charset="0"/>
                    </a:rPr>
                    <a:t>Peak frequency</a:t>
                  </a:r>
                  <a:r>
                    <a:rPr lang="en-US" dirty="0">
                      <a:latin typeface="Times New Roman" panose="02020603050405020304" pitchFamily="18" charset="0"/>
                      <a:ea typeface="Cambria Math" panose="020405030504060302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 51869 Hz</a:t>
                  </a:r>
                </a:p>
              </p:txBody>
            </p:sp>
          </mc:Choice>
          <mc:Fallback xmlns="">
            <p:sp>
              <p:nvSpPr>
                <p:cNvPr id="14" name="矩形 13">
                  <a:extLst>
                    <a:ext uri="{FF2B5EF4-FFF2-40B4-BE49-F238E27FC236}">
                      <a16:creationId xmlns:a16="http://schemas.microsoft.com/office/drawing/2014/main" id="{2FE27516-3BAA-460B-8EA2-02970EB13B19}"/>
                    </a:ext>
                  </a:extLst>
                </p:cNvPr>
                <p:cNvSpPr>
                  <a:spLocks noRot="1" noChangeAspect="1" noMove="1" noResize="1" noEditPoints="1" noAdjustHandles="1" noChangeArrowheads="1" noChangeShapeType="1" noTextEdit="1"/>
                </p:cNvSpPr>
                <p:nvPr/>
              </p:nvSpPr>
              <p:spPr>
                <a:xfrm>
                  <a:off x="183976" y="4955878"/>
                  <a:ext cx="2859444" cy="1754326"/>
                </a:xfrm>
                <a:prstGeom prst="rect">
                  <a:avLst/>
                </a:prstGeom>
                <a:blipFill>
                  <a:blip r:embed="rId4"/>
                  <a:stretch>
                    <a:fillRect l="-1919" t="-1736" r="-1279" b="-4514"/>
                  </a:stretch>
                </a:blipFill>
              </p:spPr>
              <p:txBody>
                <a:bodyPr/>
                <a:lstStyle/>
                <a:p>
                  <a:r>
                    <a:rPr lang="en-US">
                      <a:noFill/>
                    </a:rPr>
                    <a:t> </a:t>
                  </a:r>
                </a:p>
              </p:txBody>
            </p:sp>
          </mc:Fallback>
        </mc:AlternateContent>
        <p:sp>
          <p:nvSpPr>
            <p:cNvPr id="17" name="文本框 16">
              <a:extLst>
                <a:ext uri="{FF2B5EF4-FFF2-40B4-BE49-F238E27FC236}">
                  <a16:creationId xmlns:a16="http://schemas.microsoft.com/office/drawing/2014/main" id="{4C68EA87-12FC-4AFE-ADD2-7DDFEDDB5251}"/>
                </a:ext>
              </a:extLst>
            </p:cNvPr>
            <p:cNvSpPr txBox="1"/>
            <p:nvPr/>
          </p:nvSpPr>
          <p:spPr>
            <a:xfrm>
              <a:off x="846357" y="4651394"/>
              <a:ext cx="1399900" cy="369332"/>
            </a:xfrm>
            <a:prstGeom prst="rect">
              <a:avLst/>
            </a:prstGeom>
            <a:solidFill>
              <a:schemeClr val="bg1"/>
            </a:solidFill>
          </p:spPr>
          <p:txBody>
            <a:bodyPr wrap="square" rtlCol="0">
              <a:spAutoFit/>
            </a:bodyPr>
            <a:lstStyle/>
            <a:p>
              <a:pPr algn="ctr"/>
              <a:r>
                <a:rPr lang="en-US" altLang="zh-CN" b="1" dirty="0" err="1">
                  <a:solidFill>
                    <a:srgbClr val="A4C1CE"/>
                  </a:solidFill>
                  <a:latin typeface="Times New Roman" panose="02020603050405020304" pitchFamily="18" charset="0"/>
                  <a:cs typeface="Times New Roman" panose="02020603050405020304" pitchFamily="18" charset="0"/>
                </a:rPr>
                <a:t>NoRW</a:t>
              </a:r>
              <a:r>
                <a:rPr lang="en-US" altLang="zh-CN" b="1" dirty="0">
                  <a:solidFill>
                    <a:srgbClr val="A4C1CE"/>
                  </a:solidFill>
                  <a:latin typeface="Times New Roman" panose="02020603050405020304" pitchFamily="18" charset="0"/>
                  <a:cs typeface="Times New Roman" panose="02020603050405020304" pitchFamily="18" charset="0"/>
                </a:rPr>
                <a:t>-Flow</a:t>
              </a:r>
              <a:endParaRPr lang="zh-CN" altLang="en-US" b="1" dirty="0">
                <a:solidFill>
                  <a:srgbClr val="A4C1CE"/>
                </a:solidFill>
                <a:latin typeface="Times New Roman" panose="02020603050405020304" pitchFamily="18" charset="0"/>
                <a:cs typeface="Times New Roman" panose="02020603050405020304" pitchFamily="18" charset="0"/>
              </a:endParaRPr>
            </a:p>
          </p:txBody>
        </p:sp>
      </p:grpSp>
      <mc:AlternateContent xmlns:mc="http://schemas.openxmlformats.org/markup-compatibility/2006" xmlns:a14="http://schemas.microsoft.com/office/drawing/2010/main">
        <mc:Choice Requires="a14">
          <p:sp>
            <p:nvSpPr>
              <p:cNvPr id="26" name="矩形 25">
                <a:extLst>
                  <a:ext uri="{FF2B5EF4-FFF2-40B4-BE49-F238E27FC236}">
                    <a16:creationId xmlns:a16="http://schemas.microsoft.com/office/drawing/2014/main" id="{F9CB5E11-8118-4FDD-AC03-FB164C6BFF2B}"/>
                  </a:ext>
                </a:extLst>
              </p:cNvPr>
              <p:cNvSpPr/>
              <p:nvPr/>
            </p:nvSpPr>
            <p:spPr>
              <a:xfrm>
                <a:off x="5906187" y="3273451"/>
                <a:ext cx="795859" cy="461665"/>
              </a:xfrm>
              <a:prstGeom prst="rect">
                <a:avLst/>
              </a:prstGeom>
            </p:spPr>
            <p:txBody>
              <a:bodyPr wrap="none">
                <a:spAutoFit/>
              </a:bodyPr>
              <a:lstStyle/>
              <a:p>
                <a14:m>
                  <m:oMath xmlns:m="http://schemas.openxmlformats.org/officeDocument/2006/math">
                    <m:r>
                      <a:rPr lang="en-US" sz="2400" b="0" i="1" smtClean="0">
                        <a:latin typeface="Cambria Math" panose="02040503050406030204" pitchFamily="18" charset="0"/>
                        <a:ea typeface="Cambria Math" panose="02040503050406030204" pitchFamily="18" charset="0"/>
                      </a:rPr>
                      <m:t>𝑚</m:t>
                    </m:r>
                  </m:oMath>
                </a14:m>
                <a:r>
                  <a:rPr lang="en-US" sz="2400" dirty="0"/>
                  <a:t> ↑</a:t>
                </a:r>
              </a:p>
            </p:txBody>
          </p:sp>
        </mc:Choice>
        <mc:Fallback xmlns="">
          <p:sp>
            <p:nvSpPr>
              <p:cNvPr id="26" name="矩形 25">
                <a:extLst>
                  <a:ext uri="{FF2B5EF4-FFF2-40B4-BE49-F238E27FC236}">
                    <a16:creationId xmlns:a16="http://schemas.microsoft.com/office/drawing/2014/main" id="{F9CB5E11-8118-4FDD-AC03-FB164C6BFF2B}"/>
                  </a:ext>
                </a:extLst>
              </p:cNvPr>
              <p:cNvSpPr>
                <a:spLocks noRot="1" noChangeAspect="1" noMove="1" noResize="1" noEditPoints="1" noAdjustHandles="1" noChangeArrowheads="1" noChangeShapeType="1" noTextEdit="1"/>
              </p:cNvSpPr>
              <p:nvPr/>
            </p:nvSpPr>
            <p:spPr>
              <a:xfrm>
                <a:off x="5906187" y="3273451"/>
                <a:ext cx="795859" cy="461665"/>
              </a:xfrm>
              <a:prstGeom prst="rect">
                <a:avLst/>
              </a:prstGeom>
              <a:blipFill>
                <a:blip r:embed="rId7"/>
                <a:stretch>
                  <a:fillRect t="-10526" r="-10769" b="-28947"/>
                </a:stretch>
              </a:blipFill>
            </p:spPr>
            <p:txBody>
              <a:bodyPr/>
              <a:lstStyle/>
              <a:p>
                <a:r>
                  <a:rPr lang="en-US">
                    <a:noFill/>
                  </a:rPr>
                  <a:t> </a:t>
                </a:r>
              </a:p>
            </p:txBody>
          </p:sp>
        </mc:Fallback>
      </mc:AlternateContent>
      <p:sp>
        <p:nvSpPr>
          <p:cNvPr id="27" name="箭头: 下 26">
            <a:extLst>
              <a:ext uri="{FF2B5EF4-FFF2-40B4-BE49-F238E27FC236}">
                <a16:creationId xmlns:a16="http://schemas.microsoft.com/office/drawing/2014/main" id="{CFF10E50-883D-4653-B4D2-E0E7F5B85AA0}"/>
              </a:ext>
            </a:extLst>
          </p:cNvPr>
          <p:cNvSpPr/>
          <p:nvPr/>
        </p:nvSpPr>
        <p:spPr>
          <a:xfrm rot="16200000">
            <a:off x="7042531" y="3159741"/>
            <a:ext cx="296731" cy="723925"/>
          </a:xfrm>
          <a:prstGeom prst="downArrow">
            <a:avLst>
              <a:gd name="adj1" fmla="val 50000"/>
              <a:gd name="adj2" fmla="val 89747"/>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28" name="文本框 27">
            <a:extLst>
              <a:ext uri="{FF2B5EF4-FFF2-40B4-BE49-F238E27FC236}">
                <a16:creationId xmlns:a16="http://schemas.microsoft.com/office/drawing/2014/main" id="{98CB96B5-A87F-4994-9CA7-058148AA5013}"/>
              </a:ext>
            </a:extLst>
          </p:cNvPr>
          <p:cNvSpPr txBox="1"/>
          <p:nvPr/>
        </p:nvSpPr>
        <p:spPr>
          <a:xfrm>
            <a:off x="7636509" y="3160635"/>
            <a:ext cx="2686050" cy="707886"/>
          </a:xfrm>
          <a:prstGeom prst="rect">
            <a:avLst/>
          </a:prstGeom>
          <a:noFill/>
        </p:spPr>
        <p:txBody>
          <a:bodyPr wrap="square" rtlCol="0">
            <a:spAutoFit/>
          </a:bodyPr>
          <a:lstStyle/>
          <a:p>
            <a:r>
              <a:rPr lang="en-US" sz="2000" dirty="0">
                <a:latin typeface="Times New Roman" panose="02020603050405020304" pitchFamily="18" charset="0"/>
                <a:cs typeface="Times New Roman" panose="02020603050405020304" pitchFamily="18" charset="0"/>
              </a:rPr>
              <a:t>Bacterial interfacial polarization</a:t>
            </a:r>
          </a:p>
        </p:txBody>
      </p:sp>
      <p:sp>
        <p:nvSpPr>
          <p:cNvPr id="29" name="矩形 28">
            <a:extLst>
              <a:ext uri="{FF2B5EF4-FFF2-40B4-BE49-F238E27FC236}">
                <a16:creationId xmlns:a16="http://schemas.microsoft.com/office/drawing/2014/main" id="{E0FB8713-0821-4D1C-A9BB-6BCFAE1686BC}"/>
              </a:ext>
            </a:extLst>
          </p:cNvPr>
          <p:cNvSpPr/>
          <p:nvPr/>
        </p:nvSpPr>
        <p:spPr>
          <a:xfrm>
            <a:off x="9859285" y="3291119"/>
            <a:ext cx="544383" cy="461665"/>
          </a:xfrm>
          <a:prstGeom prst="rect">
            <a:avLst/>
          </a:prstGeom>
        </p:spPr>
        <p:txBody>
          <a:bodyPr wrap="square">
            <a:spAutoFit/>
          </a:bodyPr>
          <a:lstStyle/>
          <a:p>
            <a:r>
              <a:rPr lang="en-US" sz="2400" dirty="0"/>
              <a:t>↑</a:t>
            </a:r>
          </a:p>
        </p:txBody>
      </p:sp>
      <p:pic>
        <p:nvPicPr>
          <p:cNvPr id="30" name="图片 29">
            <a:extLst>
              <a:ext uri="{FF2B5EF4-FFF2-40B4-BE49-F238E27FC236}">
                <a16:creationId xmlns:a16="http://schemas.microsoft.com/office/drawing/2014/main" id="{74834CD2-0D4E-4085-8E4B-BD97346D0A50}"/>
              </a:ext>
            </a:extLst>
          </p:cNvPr>
          <p:cNvPicPr>
            <a:picLocks noChangeAspect="1"/>
          </p:cNvPicPr>
          <p:nvPr/>
        </p:nvPicPr>
        <p:blipFill>
          <a:blip r:embed="rId8"/>
          <a:stretch>
            <a:fillRect/>
          </a:stretch>
        </p:blipFill>
        <p:spPr>
          <a:xfrm>
            <a:off x="5540227" y="31194"/>
            <a:ext cx="2600688" cy="866896"/>
          </a:xfrm>
          <a:prstGeom prst="rect">
            <a:avLst/>
          </a:prstGeom>
        </p:spPr>
      </p:pic>
      <mc:AlternateContent xmlns:mc="http://schemas.openxmlformats.org/markup-compatibility/2006" xmlns:a14="http://schemas.microsoft.com/office/drawing/2010/main">
        <mc:Choice Requires="a14">
          <p:sp>
            <p:nvSpPr>
              <p:cNvPr id="18" name="文本框 17">
                <a:extLst>
                  <a:ext uri="{FF2B5EF4-FFF2-40B4-BE49-F238E27FC236}">
                    <a16:creationId xmlns:a16="http://schemas.microsoft.com/office/drawing/2014/main" id="{0A12D3B1-D0AC-4693-8A1B-F4ED867574EA}"/>
                  </a:ext>
                </a:extLst>
              </p:cNvPr>
              <p:cNvSpPr txBox="1"/>
              <p:nvPr/>
            </p:nvSpPr>
            <p:spPr>
              <a:xfrm>
                <a:off x="4019842" y="4446814"/>
                <a:ext cx="2459584" cy="474361"/>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i="1" smtClean="0">
                              <a:latin typeface="Cambria Math" panose="02040503050406030204" pitchFamily="18" charset="0"/>
                            </a:rPr>
                          </m:ctrlPr>
                        </m:sSubPr>
                        <m:e>
                          <m:r>
                            <m:rPr>
                              <m:sty m:val="p"/>
                            </m:rPr>
                            <a:rPr lang="en-US" altLang="zh-CN" i="1">
                              <a:latin typeface="Cambria Math" panose="02040503050406030204" pitchFamily="18" charset="0"/>
                            </a:rPr>
                            <m:t>m</m:t>
                          </m:r>
                        </m:e>
                        <m:sub>
                          <m:r>
                            <a:rPr lang="en-US" b="0" i="1" smtClean="0">
                              <a:latin typeface="Cambria Math" panose="02040503050406030204" pitchFamily="18" charset="0"/>
                            </a:rPr>
                            <m:t>𝑛𝑜𝑟</m:t>
                          </m:r>
                        </m:sub>
                      </m:sSub>
                      <m:r>
                        <a:rPr lang="en-US" b="0" i="1" smtClean="0">
                          <a:latin typeface="Cambria Math" panose="02040503050406030204" pitchFamily="18" charset="0"/>
                        </a:rPr>
                        <m:t>=</m:t>
                      </m:r>
                      <m:r>
                        <a:rPr lang="en-US" b="0" i="1" smtClean="0">
                          <a:latin typeface="Cambria Math" panose="02040503050406030204" pitchFamily="18" charset="0"/>
                        </a:rPr>
                        <m:t>𝑚</m:t>
                      </m:r>
                      <m:r>
                        <a:rPr lang="en-US" b="0" i="1" smtClean="0">
                          <a:latin typeface="Cambria Math" panose="02040503050406030204" pitchFamily="18" charset="0"/>
                        </a:rPr>
                        <m:t>∗</m:t>
                      </m:r>
                      <m:sSub>
                        <m:sSubPr>
                          <m:ctrlPr>
                            <a:rPr lang="en-US" i="1">
                              <a:latin typeface="Cambria Math" panose="02040503050406030204" pitchFamily="18" charset="0"/>
                            </a:rPr>
                          </m:ctrlPr>
                        </m:sSubPr>
                        <m:e>
                          <m:r>
                            <a:rPr lang="en-US" i="1">
                              <a:latin typeface="Cambria Math" panose="02040503050406030204" pitchFamily="18" charset="0"/>
                              <a:ea typeface="Cambria Math" panose="02040503050406030204" pitchFamily="18" charset="0"/>
                            </a:rPr>
                            <m:t>𝜎</m:t>
                          </m:r>
                        </m:e>
                        <m:sub>
                          <m:r>
                            <a:rPr lang="en-US" altLang="zh-CN" i="1" smtClean="0">
                              <a:latin typeface="Cambria Math" panose="02040503050406030204" pitchFamily="18" charset="0"/>
                              <a:ea typeface="Cambria Math" panose="02040503050406030204" pitchFamily="18" charset="0"/>
                            </a:rPr>
                            <m:t>∞</m:t>
                          </m:r>
                        </m:sub>
                      </m:sSub>
                      <m:r>
                        <a:rPr lang="en-US" b="0" i="0" smtClean="0">
                          <a:latin typeface="Cambria Math" panose="02040503050406030204" pitchFamily="18" charset="0"/>
                          <a:ea typeface="Cambria Math" panose="02040503050406030204" pitchFamily="18" charset="0"/>
                        </a:rPr>
                        <m:t>=</m:t>
                      </m:r>
                      <m:f>
                        <m:fPr>
                          <m:ctrlPr>
                            <a:rPr lang="en-US" b="0" i="1" smtClean="0">
                              <a:latin typeface="Cambria Math" panose="02040503050406030204" pitchFamily="18" charset="0"/>
                              <a:ea typeface="Cambria Math" panose="02040503050406030204" pitchFamily="18" charset="0"/>
                            </a:rPr>
                          </m:ctrlPr>
                        </m:fPr>
                        <m:num>
                          <m:r>
                            <a:rPr lang="en-US" b="0" i="1" smtClean="0">
                              <a:latin typeface="Cambria Math" panose="02040503050406030204" pitchFamily="18" charset="0"/>
                              <a:ea typeface="Cambria Math" panose="02040503050406030204" pitchFamily="18" charset="0"/>
                            </a:rPr>
                            <m:t>𝑚</m:t>
                          </m:r>
                          <m:sSub>
                            <m:sSubPr>
                              <m:ctrlPr>
                                <a:rPr lang="en-US" i="1">
                                  <a:latin typeface="Cambria Math" panose="02040503050406030204" pitchFamily="18" charset="0"/>
                                </a:rPr>
                              </m:ctrlPr>
                            </m:sSubPr>
                            <m:e>
                              <m:r>
                                <a:rPr lang="en-US" i="1">
                                  <a:latin typeface="Cambria Math" panose="02040503050406030204" pitchFamily="18" charset="0"/>
                                  <a:ea typeface="Cambria Math" panose="02040503050406030204" pitchFamily="18" charset="0"/>
                                </a:rPr>
                                <m:t>𝜎</m:t>
                              </m:r>
                            </m:e>
                            <m:sub>
                              <m:r>
                                <a:rPr lang="en-US" i="1">
                                  <a:latin typeface="Cambria Math" panose="02040503050406030204" pitchFamily="18" charset="0"/>
                                  <a:ea typeface="Cambria Math" panose="02040503050406030204" pitchFamily="18" charset="0"/>
                                </a:rPr>
                                <m:t>0</m:t>
                              </m:r>
                            </m:sub>
                          </m:sSub>
                        </m:num>
                        <m:den>
                          <m:r>
                            <a:rPr lang="en-US" b="0" i="1" smtClean="0">
                              <a:latin typeface="Cambria Math" panose="02040503050406030204" pitchFamily="18" charset="0"/>
                              <a:ea typeface="Cambria Math" panose="02040503050406030204" pitchFamily="18" charset="0"/>
                            </a:rPr>
                            <m:t>1−</m:t>
                          </m:r>
                          <m:r>
                            <a:rPr lang="en-US" b="0" i="1" smtClean="0">
                              <a:latin typeface="Cambria Math" panose="02040503050406030204" pitchFamily="18" charset="0"/>
                              <a:ea typeface="Cambria Math" panose="02040503050406030204" pitchFamily="18" charset="0"/>
                            </a:rPr>
                            <m:t>𝑚</m:t>
                          </m:r>
                        </m:den>
                      </m:f>
                    </m:oMath>
                  </m:oMathPara>
                </a14:m>
                <a:endParaRPr lang="en-US" dirty="0"/>
              </a:p>
            </p:txBody>
          </p:sp>
        </mc:Choice>
        <mc:Fallback xmlns="">
          <p:sp>
            <p:nvSpPr>
              <p:cNvPr id="18" name="文本框 17">
                <a:extLst>
                  <a:ext uri="{FF2B5EF4-FFF2-40B4-BE49-F238E27FC236}">
                    <a16:creationId xmlns:a16="http://schemas.microsoft.com/office/drawing/2014/main" id="{0A12D3B1-D0AC-4693-8A1B-F4ED867574EA}"/>
                  </a:ext>
                </a:extLst>
              </p:cNvPr>
              <p:cNvSpPr txBox="1">
                <a:spLocks noRot="1" noChangeAspect="1" noMove="1" noResize="1" noEditPoints="1" noAdjustHandles="1" noChangeArrowheads="1" noChangeShapeType="1" noTextEdit="1"/>
              </p:cNvSpPr>
              <p:nvPr/>
            </p:nvSpPr>
            <p:spPr>
              <a:xfrm>
                <a:off x="4019842" y="4446814"/>
                <a:ext cx="2459584" cy="474361"/>
              </a:xfrm>
              <a:prstGeom prst="rect">
                <a:avLst/>
              </a:prstGeom>
              <a:blipFill>
                <a:blip r:embed="rId9"/>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9" name="矩形 18">
                <a:extLst>
                  <a:ext uri="{FF2B5EF4-FFF2-40B4-BE49-F238E27FC236}">
                    <a16:creationId xmlns:a16="http://schemas.microsoft.com/office/drawing/2014/main" id="{1B9DF3BF-EDA1-4C77-90D3-01E277C00B6A}"/>
                  </a:ext>
                </a:extLst>
              </p:cNvPr>
              <p:cNvSpPr/>
              <p:nvPr/>
            </p:nvSpPr>
            <p:spPr>
              <a:xfrm>
                <a:off x="4019842" y="5184938"/>
                <a:ext cx="2869567" cy="658065"/>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sSub>
                        <m:sSubPr>
                          <m:ctrlPr>
                            <a:rPr lang="en-US" i="1" smtClean="0">
                              <a:latin typeface="Cambria Math" panose="02040503050406030204" pitchFamily="18" charset="0"/>
                            </a:rPr>
                          </m:ctrlPr>
                        </m:sSubPr>
                        <m:e>
                          <m:r>
                            <m:rPr>
                              <m:sty m:val="p"/>
                            </m:rPr>
                            <a:rPr lang="en-US" altLang="zh-CN" i="1">
                              <a:latin typeface="Cambria Math" panose="02040503050406030204" pitchFamily="18" charset="0"/>
                            </a:rPr>
                            <m:t>m</m:t>
                          </m:r>
                        </m:e>
                        <m:sub>
                          <m:r>
                            <a:rPr lang="en-US" i="1">
                              <a:latin typeface="Cambria Math" panose="02040503050406030204" pitchFamily="18" charset="0"/>
                            </a:rPr>
                            <m:t>𝑛𝑜𝑟</m:t>
                          </m:r>
                        </m:sub>
                      </m:sSub>
                      <m:r>
                        <a:rPr lang="en-US" i="1">
                          <a:latin typeface="Cambria Math" panose="02040503050406030204" pitchFamily="18" charset="0"/>
                        </a:rPr>
                        <m:t>=</m:t>
                      </m:r>
                      <m:f>
                        <m:fPr>
                          <m:ctrlPr>
                            <a:rPr lang="en-US" i="1">
                              <a:latin typeface="Cambria Math" panose="02040503050406030204" pitchFamily="18" charset="0"/>
                            </a:rPr>
                          </m:ctrlPr>
                        </m:fPr>
                        <m:num>
                          <m:r>
                            <a:rPr lang="en-US" i="1">
                              <a:latin typeface="Cambria Math" panose="02040503050406030204" pitchFamily="18" charset="0"/>
                            </a:rPr>
                            <m:t>1</m:t>
                          </m:r>
                        </m:num>
                        <m:den>
                          <m:sSub>
                            <m:sSubPr>
                              <m:ctrlPr>
                                <a:rPr lang="en-US" i="1">
                                  <a:latin typeface="Cambria Math" panose="02040503050406030204" pitchFamily="18" charset="0"/>
                                </a:rPr>
                              </m:ctrlPr>
                            </m:sSubPr>
                            <m:e>
                              <m:r>
                                <a:rPr lang="en-US" i="1">
                                  <a:latin typeface="Cambria Math" panose="02040503050406030204" pitchFamily="18" charset="0"/>
                                </a:rPr>
                                <m:t>𝐹</m:t>
                              </m:r>
                            </m:e>
                            <m:sub>
                              <m:r>
                                <a:rPr lang="en-US" i="1">
                                  <a:latin typeface="Cambria Math" panose="02040503050406030204" pitchFamily="18" charset="0"/>
                                </a:rPr>
                                <m:t>𝐵</m:t>
                              </m:r>
                            </m:sub>
                          </m:sSub>
                        </m:den>
                      </m:f>
                      <m:r>
                        <m:rPr>
                          <m:nor/>
                        </m:rPr>
                        <a:rPr lang="en-US" dirty="0"/>
                        <m:t> </m:t>
                      </m:r>
                      <m:sSub>
                        <m:sSubPr>
                          <m:ctrlPr>
                            <a:rPr lang="en-US" i="1">
                              <a:latin typeface="Cambria Math" panose="02040503050406030204" pitchFamily="18" charset="0"/>
                            </a:rPr>
                          </m:ctrlPr>
                        </m:sSubPr>
                        <m:e>
                          <m:r>
                            <m:rPr>
                              <m:sty m:val="p"/>
                            </m:rPr>
                            <a:rPr lang="en-US" altLang="zh-CN" i="1">
                              <a:latin typeface="Cambria Math" panose="02040503050406030204" pitchFamily="18" charset="0"/>
                            </a:rPr>
                            <m:t>m</m:t>
                          </m:r>
                        </m:e>
                        <m:sub>
                          <m:r>
                            <a:rPr lang="en-US" altLang="zh-CN" i="1">
                              <a:latin typeface="Cambria Math" panose="02040503050406030204" pitchFamily="18" charset="0"/>
                            </a:rPr>
                            <m:t>𝐵</m:t>
                          </m:r>
                        </m:sub>
                      </m:sSub>
                      <m:sSub>
                        <m:sSubPr>
                          <m:ctrlPr>
                            <a:rPr lang="en-US" i="1">
                              <a:latin typeface="Cambria Math" panose="02040503050406030204" pitchFamily="18" charset="0"/>
                            </a:rPr>
                          </m:ctrlPr>
                        </m:sSubPr>
                        <m:e>
                          <m:r>
                            <a:rPr lang="en-US" altLang="zh-CN" i="1">
                              <a:latin typeface="Cambria Math" panose="02040503050406030204" pitchFamily="18" charset="0"/>
                              <a:ea typeface="Cambria Math" panose="02040503050406030204" pitchFamily="18" charset="0"/>
                            </a:rPr>
                            <m:t>𝛽</m:t>
                          </m:r>
                        </m:e>
                        <m:sub>
                          <m:r>
                            <a:rPr lang="en-US" altLang="zh-CN" i="1">
                              <a:latin typeface="Cambria Math" panose="02040503050406030204" pitchFamily="18" charset="0"/>
                            </a:rPr>
                            <m:t>(+)</m:t>
                          </m:r>
                        </m:sub>
                      </m:sSub>
                      <m:sSub>
                        <m:sSubPr>
                          <m:ctrlPr>
                            <a:rPr lang="en-US" i="1">
                              <a:latin typeface="Cambria Math" panose="02040503050406030204" pitchFamily="18" charset="0"/>
                            </a:rPr>
                          </m:ctrlPr>
                        </m:sSubPr>
                        <m:e>
                          <m:r>
                            <a:rPr lang="en-US" altLang="zh-CN" b="0" i="1" smtClean="0">
                              <a:latin typeface="Cambria Math" panose="02040503050406030204" pitchFamily="18" charset="0"/>
                            </a:rPr>
                            <m:t>𝐶</m:t>
                          </m:r>
                        </m:e>
                        <m:sub>
                          <m:r>
                            <a:rPr lang="en-US" altLang="zh-CN" i="1">
                              <a:latin typeface="Cambria Math" panose="02040503050406030204" pitchFamily="18" charset="0"/>
                            </a:rPr>
                            <m:t>𝐵</m:t>
                          </m:r>
                        </m:sub>
                      </m:sSub>
                      <m:sSub>
                        <m:sSubPr>
                          <m:ctrlPr>
                            <a:rPr lang="en-US" i="1">
                              <a:latin typeface="Cambria Math" panose="02040503050406030204" pitchFamily="18" charset="0"/>
                            </a:rPr>
                          </m:ctrlPr>
                        </m:sSubPr>
                        <m:e>
                          <m:r>
                            <m:rPr>
                              <m:sty m:val="p"/>
                            </m:rPr>
                            <a:rPr lang="en-US" altLang="zh-CN" b="0" i="0" smtClean="0">
                              <a:latin typeface="Cambria Math" panose="02040503050406030204" pitchFamily="18" charset="0"/>
                            </a:rPr>
                            <m:t>CEC</m:t>
                          </m:r>
                        </m:e>
                        <m:sub>
                          <m:r>
                            <a:rPr lang="en-US" altLang="zh-CN" i="1">
                              <a:latin typeface="Cambria Math" panose="02040503050406030204" pitchFamily="18" charset="0"/>
                            </a:rPr>
                            <m:t>𝐵</m:t>
                          </m:r>
                        </m:sub>
                      </m:sSub>
                    </m:oMath>
                  </m:oMathPara>
                </a14:m>
                <a:endParaRPr lang="en-US" dirty="0"/>
              </a:p>
            </p:txBody>
          </p:sp>
        </mc:Choice>
        <mc:Fallback xmlns="">
          <p:sp>
            <p:nvSpPr>
              <p:cNvPr id="19" name="矩形 18">
                <a:extLst>
                  <a:ext uri="{FF2B5EF4-FFF2-40B4-BE49-F238E27FC236}">
                    <a16:creationId xmlns:a16="http://schemas.microsoft.com/office/drawing/2014/main" id="{1B9DF3BF-EDA1-4C77-90D3-01E277C00B6A}"/>
                  </a:ext>
                </a:extLst>
              </p:cNvPr>
              <p:cNvSpPr>
                <a:spLocks noRot="1" noChangeAspect="1" noMove="1" noResize="1" noEditPoints="1" noAdjustHandles="1" noChangeArrowheads="1" noChangeShapeType="1" noTextEdit="1"/>
              </p:cNvSpPr>
              <p:nvPr/>
            </p:nvSpPr>
            <p:spPr>
              <a:xfrm>
                <a:off x="4019842" y="5184938"/>
                <a:ext cx="2869567" cy="658065"/>
              </a:xfrm>
              <a:prstGeom prst="rect">
                <a:avLst/>
              </a:prstGeom>
              <a:blipFill>
                <a:blip r:embed="rId10"/>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0" name="矩形 19">
                <a:extLst>
                  <a:ext uri="{FF2B5EF4-FFF2-40B4-BE49-F238E27FC236}">
                    <a16:creationId xmlns:a16="http://schemas.microsoft.com/office/drawing/2014/main" id="{D5AC9939-D7C2-4147-A468-A75574F833B8}"/>
                  </a:ext>
                </a:extLst>
              </p:cNvPr>
              <p:cNvSpPr/>
              <p:nvPr/>
            </p:nvSpPr>
            <p:spPr>
              <a:xfrm>
                <a:off x="4019842" y="5770762"/>
                <a:ext cx="2408544" cy="747256"/>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en-US" i="1" dirty="0" smtClean="0">
                          <a:latin typeface="Cambria Math" panose="02040503050406030204" pitchFamily="18" charset="0"/>
                          <a:ea typeface="Cambria Math" panose="02040503050406030204" pitchFamily="18" charset="0"/>
                        </a:rPr>
                        <m:t>𝜏</m:t>
                      </m:r>
                      <m:r>
                        <a:rPr lang="en-US" altLang="zh-CN" b="0" i="0" smtClean="0">
                          <a:latin typeface="Cambria Math" panose="02040503050406030204" pitchFamily="18" charset="0"/>
                          <a:ea typeface="Cambria Math" panose="02040503050406030204" pitchFamily="18" charset="0"/>
                        </a:rPr>
                        <m:t>=</m:t>
                      </m:r>
                      <m:f>
                        <m:fPr>
                          <m:ctrlPr>
                            <a:rPr lang="en-US" altLang="zh-CN" b="0" i="1" smtClean="0">
                              <a:latin typeface="Cambria Math" panose="02040503050406030204" pitchFamily="18" charset="0"/>
                              <a:ea typeface="Cambria Math" panose="02040503050406030204" pitchFamily="18" charset="0"/>
                            </a:rPr>
                          </m:ctrlPr>
                        </m:fPr>
                        <m:num>
                          <m:sSubSup>
                            <m:sSubSupPr>
                              <m:ctrlPr>
                                <a:rPr lang="en-US" altLang="zh-CN" b="0" i="1" smtClean="0">
                                  <a:latin typeface="Cambria Math" panose="02040503050406030204" pitchFamily="18" charset="0"/>
                                  <a:ea typeface="Cambria Math" panose="02040503050406030204" pitchFamily="18" charset="0"/>
                                </a:rPr>
                              </m:ctrlPr>
                            </m:sSubSupPr>
                            <m:e>
                              <m:r>
                                <a:rPr lang="en-US" altLang="zh-CN" b="0" i="1" smtClean="0">
                                  <a:latin typeface="Cambria Math" panose="02040503050406030204" pitchFamily="18" charset="0"/>
                                  <a:ea typeface="Cambria Math" panose="02040503050406030204" pitchFamily="18" charset="0"/>
                                </a:rPr>
                                <m:t>𝑑</m:t>
                              </m:r>
                            </m:e>
                            <m:sub>
                              <m:r>
                                <a:rPr lang="en-US" altLang="zh-CN" b="0" i="1" smtClean="0">
                                  <a:latin typeface="Cambria Math" panose="02040503050406030204" pitchFamily="18" charset="0"/>
                                  <a:ea typeface="Cambria Math" panose="02040503050406030204" pitchFamily="18" charset="0"/>
                                </a:rPr>
                                <m:t>𝐵</m:t>
                              </m:r>
                            </m:sub>
                            <m:sup>
                              <m:r>
                                <a:rPr lang="en-US" altLang="zh-CN" b="0" i="1" smtClean="0">
                                  <a:latin typeface="Cambria Math" panose="02040503050406030204" pitchFamily="18" charset="0"/>
                                  <a:ea typeface="Cambria Math" panose="02040503050406030204" pitchFamily="18" charset="0"/>
                                </a:rPr>
                                <m:t>2</m:t>
                              </m:r>
                            </m:sup>
                          </m:sSubSup>
                        </m:num>
                        <m:den>
                          <m:r>
                            <a:rPr lang="en-US" altLang="zh-CN" b="0" i="1" smtClean="0">
                              <a:latin typeface="Cambria Math" panose="02040503050406030204" pitchFamily="18" charset="0"/>
                              <a:ea typeface="Cambria Math" panose="02040503050406030204" pitchFamily="18" charset="0"/>
                            </a:rPr>
                            <m:t>8</m:t>
                          </m:r>
                          <m:sSub>
                            <m:sSubPr>
                              <m:ctrlPr>
                                <a:rPr lang="en-US" i="1">
                                  <a:latin typeface="Cambria Math" panose="02040503050406030204" pitchFamily="18" charset="0"/>
                                </a:rPr>
                              </m:ctrlPr>
                            </m:sSubPr>
                            <m:e>
                              <m:r>
                                <a:rPr lang="en-US" altLang="zh-CN" b="0" i="1" smtClean="0">
                                  <a:latin typeface="Cambria Math" panose="02040503050406030204" pitchFamily="18" charset="0"/>
                                  <a:ea typeface="Cambria Math" panose="02040503050406030204" pitchFamily="18" charset="0"/>
                                </a:rPr>
                                <m:t>𝐷</m:t>
                              </m:r>
                            </m:e>
                            <m:sub>
                              <m:r>
                                <a:rPr lang="en-US" altLang="zh-CN" i="1">
                                  <a:latin typeface="Cambria Math" panose="02040503050406030204" pitchFamily="18" charset="0"/>
                                </a:rPr>
                                <m:t>(+)</m:t>
                              </m:r>
                            </m:sub>
                          </m:sSub>
                        </m:den>
                      </m:f>
                      <m:r>
                        <a:rPr lang="en-US" altLang="zh-CN" b="0" i="1" smtClean="0">
                          <a:latin typeface="Cambria Math" panose="02040503050406030204" pitchFamily="18" charset="0"/>
                          <a:ea typeface="Cambria Math" panose="02040503050406030204" pitchFamily="18" charset="0"/>
                        </a:rPr>
                        <m:t>=</m:t>
                      </m:r>
                      <m:f>
                        <m:fPr>
                          <m:ctrlPr>
                            <a:rPr lang="en-US" altLang="zh-CN" b="0" i="1" smtClean="0">
                              <a:latin typeface="Cambria Math" panose="02040503050406030204" pitchFamily="18" charset="0"/>
                              <a:ea typeface="Cambria Math" panose="02040503050406030204" pitchFamily="18" charset="0"/>
                            </a:rPr>
                          </m:ctrlPr>
                        </m:fPr>
                        <m:num>
                          <m:sSubSup>
                            <m:sSubSupPr>
                              <m:ctrlPr>
                                <a:rPr lang="en-US" altLang="zh-CN" i="1">
                                  <a:latin typeface="Cambria Math" panose="02040503050406030204" pitchFamily="18" charset="0"/>
                                  <a:ea typeface="Cambria Math" panose="02040503050406030204" pitchFamily="18" charset="0"/>
                                </a:rPr>
                              </m:ctrlPr>
                            </m:sSubSupPr>
                            <m:e>
                              <m:r>
                                <a:rPr lang="en-US" altLang="zh-CN" i="1">
                                  <a:latin typeface="Cambria Math" panose="02040503050406030204" pitchFamily="18" charset="0"/>
                                  <a:ea typeface="Cambria Math" panose="02040503050406030204" pitchFamily="18" charset="0"/>
                                </a:rPr>
                                <m:t>𝑑</m:t>
                              </m:r>
                            </m:e>
                            <m:sub>
                              <m:r>
                                <a:rPr lang="en-US" altLang="zh-CN" b="0" i="1" smtClean="0">
                                  <a:latin typeface="Cambria Math" panose="02040503050406030204" pitchFamily="18" charset="0"/>
                                  <a:ea typeface="Cambria Math" panose="02040503050406030204" pitchFamily="18" charset="0"/>
                                </a:rPr>
                                <m:t>𝐵</m:t>
                              </m:r>
                            </m:sub>
                            <m:sup>
                              <m:r>
                                <a:rPr lang="en-US" altLang="zh-CN" i="1">
                                  <a:latin typeface="Cambria Math" panose="02040503050406030204" pitchFamily="18" charset="0"/>
                                  <a:ea typeface="Cambria Math" panose="02040503050406030204" pitchFamily="18" charset="0"/>
                                </a:rPr>
                                <m:t>2</m:t>
                              </m:r>
                            </m:sup>
                          </m:sSubSup>
                          <m:r>
                            <a:rPr lang="en-US" altLang="zh-CN" b="0" i="1" smtClean="0">
                              <a:latin typeface="Cambria Math" panose="02040503050406030204" pitchFamily="18" charset="0"/>
                              <a:ea typeface="Cambria Math" panose="02040503050406030204" pitchFamily="18" charset="0"/>
                            </a:rPr>
                            <m:t>𝑒</m:t>
                          </m:r>
                        </m:num>
                        <m:den>
                          <m:r>
                            <a:rPr lang="en-US" altLang="zh-CN" b="0" i="1" smtClean="0">
                              <a:latin typeface="Cambria Math" panose="02040503050406030204" pitchFamily="18" charset="0"/>
                              <a:ea typeface="Cambria Math" panose="02040503050406030204" pitchFamily="18" charset="0"/>
                            </a:rPr>
                            <m:t>8</m:t>
                          </m:r>
                          <m:sSub>
                            <m:sSubPr>
                              <m:ctrlPr>
                                <a:rPr lang="en-US" i="1">
                                  <a:latin typeface="Cambria Math" panose="02040503050406030204" pitchFamily="18" charset="0"/>
                                </a:rPr>
                              </m:ctrlPr>
                            </m:sSubPr>
                            <m:e>
                              <m:r>
                                <a:rPr lang="en-US" b="0" i="1" smtClean="0">
                                  <a:latin typeface="Cambria Math" panose="02040503050406030204" pitchFamily="18" charset="0"/>
                                </a:rPr>
                                <m:t>𝑘</m:t>
                              </m:r>
                            </m:e>
                            <m:sub>
                              <m:r>
                                <a:rPr lang="en-US" b="0" i="1" smtClean="0">
                                  <a:latin typeface="Cambria Math" panose="02040503050406030204" pitchFamily="18" charset="0"/>
                                </a:rPr>
                                <m:t>𝑏</m:t>
                              </m:r>
                            </m:sub>
                          </m:sSub>
                          <m:r>
                            <a:rPr lang="en-US" b="0" i="1" smtClean="0">
                              <a:latin typeface="Cambria Math" panose="02040503050406030204" pitchFamily="18" charset="0"/>
                            </a:rPr>
                            <m:t>𝑇</m:t>
                          </m:r>
                          <m:sSub>
                            <m:sSubPr>
                              <m:ctrlPr>
                                <a:rPr lang="en-US" i="1">
                                  <a:latin typeface="Cambria Math" panose="02040503050406030204" pitchFamily="18" charset="0"/>
                                </a:rPr>
                              </m:ctrlPr>
                            </m:sSubPr>
                            <m:e>
                              <m:r>
                                <a:rPr lang="en-US" altLang="zh-CN" i="1">
                                  <a:latin typeface="Cambria Math" panose="02040503050406030204" pitchFamily="18" charset="0"/>
                                  <a:ea typeface="Cambria Math" panose="02040503050406030204" pitchFamily="18" charset="0"/>
                                </a:rPr>
                                <m:t>𝛽</m:t>
                              </m:r>
                            </m:e>
                            <m:sub>
                              <m:r>
                                <a:rPr lang="en-US" altLang="zh-CN" i="1">
                                  <a:latin typeface="Cambria Math" panose="02040503050406030204" pitchFamily="18" charset="0"/>
                                </a:rPr>
                                <m:t>(+)</m:t>
                              </m:r>
                            </m:sub>
                          </m:sSub>
                        </m:den>
                      </m:f>
                    </m:oMath>
                  </m:oMathPara>
                </a14:m>
                <a:endParaRPr lang="en-US" dirty="0"/>
              </a:p>
            </p:txBody>
          </p:sp>
        </mc:Choice>
        <mc:Fallback xmlns="">
          <p:sp>
            <p:nvSpPr>
              <p:cNvPr id="20" name="矩形 19">
                <a:extLst>
                  <a:ext uri="{FF2B5EF4-FFF2-40B4-BE49-F238E27FC236}">
                    <a16:creationId xmlns:a16="http://schemas.microsoft.com/office/drawing/2014/main" id="{D5AC9939-D7C2-4147-A468-A75574F833B8}"/>
                  </a:ext>
                </a:extLst>
              </p:cNvPr>
              <p:cNvSpPr>
                <a:spLocks noRot="1" noChangeAspect="1" noMove="1" noResize="1" noEditPoints="1" noAdjustHandles="1" noChangeArrowheads="1" noChangeShapeType="1" noTextEdit="1"/>
              </p:cNvSpPr>
              <p:nvPr/>
            </p:nvSpPr>
            <p:spPr>
              <a:xfrm>
                <a:off x="4019842" y="5770762"/>
                <a:ext cx="2408544" cy="747256"/>
              </a:xfrm>
              <a:prstGeom prst="rect">
                <a:avLst/>
              </a:prstGeom>
              <a:blipFill>
                <a:blip r:embed="rId11"/>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1" name="矩形 20">
                <a:extLst>
                  <a:ext uri="{FF2B5EF4-FFF2-40B4-BE49-F238E27FC236}">
                    <a16:creationId xmlns:a16="http://schemas.microsoft.com/office/drawing/2014/main" id="{50F89636-F127-498D-9AB8-FA527A356732}"/>
                  </a:ext>
                </a:extLst>
              </p:cNvPr>
              <p:cNvSpPr/>
              <p:nvPr/>
            </p:nvSpPr>
            <p:spPr>
              <a:xfrm>
                <a:off x="7723272" y="5087543"/>
                <a:ext cx="4468728" cy="923330"/>
              </a:xfrm>
              <a:prstGeom prst="rect">
                <a:avLst/>
              </a:prstGeom>
            </p:spPr>
            <p:txBody>
              <a:bodyPr wrap="square">
                <a:spAutoFit/>
              </a:bodyPr>
              <a:lstStyle/>
              <a:p>
                <a:pPr/>
                <a14:m>
                  <m:oMathPara xmlns:m="http://schemas.openxmlformats.org/officeDocument/2006/math">
                    <m:oMathParaPr>
                      <m:jc m:val="left"/>
                    </m:oMathParaPr>
                    <m:oMath xmlns:m="http://schemas.openxmlformats.org/officeDocument/2006/math">
                      <m:r>
                        <m:rPr>
                          <m:sty m:val="p"/>
                        </m:rPr>
                        <a:rPr lang="en-US" altLang="zh-CN" i="1" dirty="0" smtClean="0">
                          <a:latin typeface="Cambria Math" panose="02040503050406030204" pitchFamily="18" charset="0"/>
                        </a:rPr>
                        <m:t>The</m:t>
                      </m:r>
                      <m:r>
                        <m:rPr>
                          <m:nor/>
                        </m:rPr>
                        <a:rPr lang="en-US" altLang="zh-CN" b="0" i="0" dirty="0" smtClean="0">
                          <a:latin typeface="Times New Roman" panose="02020603050405020304" pitchFamily="18" charset="0"/>
                          <a:cs typeface="Times New Roman" panose="02020603050405020304" pitchFamily="18" charset="0"/>
                        </a:rPr>
                        <m:t> </m:t>
                      </m:r>
                      <m:r>
                        <m:rPr>
                          <m:nor/>
                        </m:rPr>
                        <a:rPr lang="en-US" b="0" i="0" dirty="0" smtClean="0">
                          <a:latin typeface="Times New Roman" panose="02020603050405020304" pitchFamily="18" charset="0"/>
                          <a:cs typeface="Times New Roman" panose="02020603050405020304" pitchFamily="18" charset="0"/>
                        </a:rPr>
                        <m:t>fitted</m:t>
                      </m:r>
                      <m:r>
                        <m:rPr>
                          <m:nor/>
                        </m:rPr>
                        <a:rPr lang="en-US" dirty="0" smtClean="0">
                          <a:latin typeface="Times New Roman" panose="02020603050405020304" pitchFamily="18" charset="0"/>
                          <a:cs typeface="Times New Roman" panose="02020603050405020304" pitchFamily="18" charset="0"/>
                        </a:rPr>
                        <m:t> </m:t>
                      </m:r>
                      <m:r>
                        <m:rPr>
                          <m:nor/>
                        </m:rPr>
                        <a:rPr lang="en-US" dirty="0">
                          <a:latin typeface="Times New Roman" panose="02020603050405020304" pitchFamily="18" charset="0"/>
                          <a:cs typeface="Times New Roman" panose="02020603050405020304" pitchFamily="18" charset="0"/>
                        </a:rPr>
                        <m:t>length</m:t>
                      </m:r>
                      <m:r>
                        <m:rPr>
                          <m:nor/>
                        </m:rPr>
                        <a:rPr lang="en-US" dirty="0">
                          <a:latin typeface="Times New Roman" panose="02020603050405020304" pitchFamily="18" charset="0"/>
                          <a:cs typeface="Times New Roman" panose="02020603050405020304" pitchFamily="18" charset="0"/>
                        </a:rPr>
                        <m:t> </m:t>
                      </m:r>
                      <m:r>
                        <m:rPr>
                          <m:nor/>
                        </m:rPr>
                        <a:rPr lang="en-US" dirty="0">
                          <a:latin typeface="Times New Roman" panose="02020603050405020304" pitchFamily="18" charset="0"/>
                          <a:cs typeface="Times New Roman" panose="02020603050405020304" pitchFamily="18" charset="0"/>
                        </a:rPr>
                        <m:t>scale</m:t>
                      </m:r>
                      <m:r>
                        <m:rPr>
                          <m:nor/>
                        </m:rPr>
                        <a:rPr lang="en-US" b="0" i="0" dirty="0" smtClean="0">
                          <a:latin typeface="Times New Roman" panose="02020603050405020304" pitchFamily="18" charset="0"/>
                          <a:cs typeface="Times New Roman" panose="02020603050405020304" pitchFamily="18" charset="0"/>
                        </a:rPr>
                        <m:t> </m:t>
                      </m:r>
                      <m:r>
                        <m:rPr>
                          <m:sty m:val="p"/>
                        </m:rPr>
                        <a:rPr lang="en-US" altLang="zh-CN" i="1" dirty="0">
                          <a:latin typeface="Cambria Math" panose="02040503050406030204" pitchFamily="18" charset="0"/>
                          <a:cs typeface="Times New Roman" panose="02020603050405020304" pitchFamily="18" charset="0"/>
                        </a:rPr>
                        <m:t>of</m:t>
                      </m:r>
                      <m:r>
                        <m:rPr>
                          <m:nor/>
                        </m:rPr>
                        <a:rPr lang="en-US" altLang="zh-CN" b="0" i="0" dirty="0" smtClean="0">
                          <a:latin typeface="Cambria Math" panose="02040503050406030204" pitchFamily="18" charset="0"/>
                          <a:cs typeface="Times New Roman" panose="02020603050405020304" pitchFamily="18" charset="0"/>
                        </a:rPr>
                        <m:t> </m:t>
                      </m:r>
                      <m:r>
                        <m:rPr>
                          <m:nor/>
                        </m:rPr>
                        <a:rPr lang="en-US" altLang="zh-CN" b="0" i="0" dirty="0" smtClean="0">
                          <a:latin typeface="Cambria Math" panose="02040503050406030204" pitchFamily="18" charset="0"/>
                          <a:cs typeface="Times New Roman" panose="02020603050405020304" pitchFamily="18" charset="0"/>
                        </a:rPr>
                        <m:t>polarization</m:t>
                      </m:r>
                      <m:r>
                        <m:rPr>
                          <m:nor/>
                        </m:rPr>
                        <a:rPr lang="en-US" b="0" i="0" dirty="0" smtClean="0">
                          <a:latin typeface="Times New Roman" panose="02020603050405020304" pitchFamily="18" charset="0"/>
                          <a:cs typeface="Times New Roman" panose="02020603050405020304" pitchFamily="18" charset="0"/>
                        </a:rPr>
                        <m:t>:</m:t>
                      </m:r>
                      <m:r>
                        <m:rPr>
                          <m:nor/>
                        </m:rPr>
                        <a:rPr lang="en-US" dirty="0">
                          <a:latin typeface="Times New Roman" panose="02020603050405020304" pitchFamily="18" charset="0"/>
                          <a:cs typeface="Times New Roman" panose="02020603050405020304" pitchFamily="18" charset="0"/>
                        </a:rPr>
                        <m:t> </m:t>
                      </m:r>
                    </m:oMath>
                  </m:oMathPara>
                </a14:m>
                <a:endParaRPr lang="en-US" dirty="0">
                  <a:latin typeface="Times New Roman" panose="02020603050405020304" pitchFamily="18" charset="0"/>
                  <a:cs typeface="Times New Roman" panose="02020603050405020304" pitchFamily="18" charset="0"/>
                </a:endParaRPr>
              </a:p>
              <a:p>
                <a14:m>
                  <m:oMath xmlns:m="http://schemas.openxmlformats.org/officeDocument/2006/math">
                    <m:sSub>
                      <m:sSubPr>
                        <m:ctrlPr>
                          <a:rPr lang="en-US" i="1" dirty="0" smtClean="0">
                            <a:latin typeface="Cambria Math" panose="02040503050406030204" pitchFamily="18" charset="0"/>
                            <a:ea typeface="Cambria Math" panose="02040503050406030204" pitchFamily="18" charset="0"/>
                          </a:rPr>
                        </m:ctrlPr>
                      </m:sSubPr>
                      <m:e>
                        <m:r>
                          <a:rPr lang="en-US" b="0" i="1" dirty="0" smtClean="0">
                            <a:latin typeface="Cambria Math" panose="02040503050406030204" pitchFamily="18" charset="0"/>
                            <a:ea typeface="Cambria Math" panose="02040503050406030204" pitchFamily="18" charset="0"/>
                          </a:rPr>
                          <m:t>𝑑</m:t>
                        </m:r>
                      </m:e>
                      <m:sub>
                        <m:r>
                          <a:rPr lang="en-US" b="0" i="1" dirty="0" smtClean="0">
                            <a:latin typeface="Cambria Math" panose="02040503050406030204" pitchFamily="18" charset="0"/>
                            <a:ea typeface="Cambria Math" panose="02040503050406030204" pitchFamily="18" charset="0"/>
                          </a:rPr>
                          <m:t>𝐵</m:t>
                        </m:r>
                      </m:sub>
                    </m:sSub>
                    <m:r>
                      <a:rPr lang="en-US" altLang="zh-CN" b="1" smtClean="0">
                        <a:solidFill>
                          <a:srgbClr val="FF0000"/>
                        </a:solidFill>
                        <a:latin typeface="Cambria Math" panose="02040503050406030204" pitchFamily="18" charset="0"/>
                        <a:ea typeface="Cambria Math" panose="02040503050406030204" pitchFamily="18" charset="0"/>
                      </a:rPr>
                      <m:t>=</m:t>
                    </m:r>
                    <m:r>
                      <a:rPr lang="en-US" altLang="zh-CN" b="1" i="1">
                        <a:solidFill>
                          <a:srgbClr val="FF0000"/>
                        </a:solidFill>
                        <a:latin typeface="Cambria Math" panose="02040503050406030204" pitchFamily="18" charset="0"/>
                        <a:ea typeface="Cambria Math" panose="02040503050406030204" pitchFamily="18" charset="0"/>
                      </a:rPr>
                      <m:t>𝟎</m:t>
                    </m:r>
                    <m:r>
                      <a:rPr lang="en-US" altLang="zh-CN" b="1" i="1">
                        <a:solidFill>
                          <a:srgbClr val="FF0000"/>
                        </a:solidFill>
                        <a:latin typeface="Cambria Math" panose="02040503050406030204" pitchFamily="18" charset="0"/>
                        <a:ea typeface="Cambria Math" panose="02040503050406030204" pitchFamily="18" charset="0"/>
                      </a:rPr>
                      <m:t>.</m:t>
                    </m:r>
                    <m:r>
                      <a:rPr lang="en-US" altLang="zh-CN" b="1" i="1">
                        <a:solidFill>
                          <a:srgbClr val="FF0000"/>
                        </a:solidFill>
                        <a:latin typeface="Cambria Math" panose="02040503050406030204" pitchFamily="18" charset="0"/>
                        <a:ea typeface="Cambria Math" panose="02040503050406030204" pitchFamily="18" charset="0"/>
                      </a:rPr>
                      <m:t>𝟓𝟐𝟖𝟕</m:t>
                    </m:r>
                    <m:r>
                      <a:rPr lang="en-US" altLang="zh-CN" b="1" i="1" smtClean="0">
                        <a:solidFill>
                          <a:srgbClr val="FF0000"/>
                        </a:solidFill>
                        <a:latin typeface="Cambria Math" panose="02040503050406030204" pitchFamily="18" charset="0"/>
                        <a:ea typeface="Cambria Math" panose="02040503050406030204" pitchFamily="18" charset="0"/>
                      </a:rPr>
                      <m:t> </m:t>
                    </m:r>
                    <m:r>
                      <a:rPr lang="el-GR" altLang="zh-CN" b="1" i="1" smtClean="0">
                        <a:solidFill>
                          <a:srgbClr val="FF0000"/>
                        </a:solidFill>
                        <a:latin typeface="Cambria Math" panose="02040503050406030204" pitchFamily="18" charset="0"/>
                        <a:ea typeface="Cambria Math" panose="02040503050406030204" pitchFamily="18" charset="0"/>
                      </a:rPr>
                      <m:t>𝝁</m:t>
                    </m:r>
                    <m:r>
                      <a:rPr lang="en-US" altLang="zh-CN" b="1" i="1" smtClean="0">
                        <a:solidFill>
                          <a:srgbClr val="FF0000"/>
                        </a:solidFill>
                        <a:latin typeface="Cambria Math" panose="02040503050406030204" pitchFamily="18" charset="0"/>
                        <a:ea typeface="Cambria Math" panose="02040503050406030204" pitchFamily="18" charset="0"/>
                      </a:rPr>
                      <m:t>𝒎</m:t>
                    </m:r>
                    <m:r>
                      <a:rPr lang="en-US" altLang="zh-CN" b="1" i="0" smtClean="0">
                        <a:solidFill>
                          <a:srgbClr val="FF0000"/>
                        </a:solidFill>
                        <a:latin typeface="Cambria Math" panose="02040503050406030204" pitchFamily="18" charset="0"/>
                        <a:ea typeface="Cambria Math" panose="02040503050406030204" pitchFamily="18" charset="0"/>
                      </a:rPr>
                      <m:t>,</m:t>
                    </m:r>
                  </m:oMath>
                </a14:m>
                <a:r>
                  <a:rPr lang="en-US" b="1" dirty="0">
                    <a:solidFill>
                      <a:srgbClr val="FF0000"/>
                    </a:solidFill>
                    <a:latin typeface="Times New Roman" panose="02020603050405020304" pitchFamily="18" charset="0"/>
                    <a:ea typeface="Cambria Math" panose="020405030504060302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corresponds closely to the short-axis dimension of our bacteria</a:t>
                </a:r>
                <a:endParaRPr lang="en-US" b="1" dirty="0">
                  <a:latin typeface="Times New Roman" panose="02020603050405020304" pitchFamily="18" charset="0"/>
                  <a:cs typeface="Times New Roman" panose="02020603050405020304" pitchFamily="18" charset="0"/>
                </a:endParaRPr>
              </a:p>
            </p:txBody>
          </p:sp>
        </mc:Choice>
        <mc:Fallback xmlns="">
          <p:sp>
            <p:nvSpPr>
              <p:cNvPr id="21" name="矩形 20">
                <a:extLst>
                  <a:ext uri="{FF2B5EF4-FFF2-40B4-BE49-F238E27FC236}">
                    <a16:creationId xmlns:a16="http://schemas.microsoft.com/office/drawing/2014/main" id="{50F89636-F127-498D-9AB8-FA527A356732}"/>
                  </a:ext>
                </a:extLst>
              </p:cNvPr>
              <p:cNvSpPr>
                <a:spLocks noRot="1" noChangeAspect="1" noMove="1" noResize="1" noEditPoints="1" noAdjustHandles="1" noChangeArrowheads="1" noChangeShapeType="1" noTextEdit="1"/>
              </p:cNvSpPr>
              <p:nvPr/>
            </p:nvSpPr>
            <p:spPr>
              <a:xfrm>
                <a:off x="7723272" y="5087543"/>
                <a:ext cx="4468728" cy="923330"/>
              </a:xfrm>
              <a:prstGeom prst="rect">
                <a:avLst/>
              </a:prstGeom>
              <a:blipFill>
                <a:blip r:embed="rId12"/>
                <a:stretch>
                  <a:fillRect l="-1228" r="-819" b="-9934"/>
                </a:stretch>
              </a:blipFill>
            </p:spPr>
            <p:txBody>
              <a:bodyPr/>
              <a:lstStyle/>
              <a:p>
                <a:r>
                  <a:rPr lang="zh-CN" altLang="en-US">
                    <a:noFill/>
                  </a:rPr>
                  <a:t> </a:t>
                </a:r>
              </a:p>
            </p:txBody>
          </p:sp>
        </mc:Fallback>
      </mc:AlternateContent>
      <mc:AlternateContent xmlns:mc="http://schemas.openxmlformats.org/markup-compatibility/2006" xmlns:a14="http://schemas.microsoft.com/office/drawing/2010/main">
        <mc:Choice Requires="a14">
          <p:sp>
            <p:nvSpPr>
              <p:cNvPr id="23" name="矩形 22">
                <a:extLst>
                  <a:ext uri="{FF2B5EF4-FFF2-40B4-BE49-F238E27FC236}">
                    <a16:creationId xmlns:a16="http://schemas.microsoft.com/office/drawing/2014/main" id="{FEA3CF5F-4471-4E73-8E35-0E5F48EB6A38}"/>
                  </a:ext>
                </a:extLst>
              </p:cNvPr>
              <p:cNvSpPr/>
              <p:nvPr/>
            </p:nvSpPr>
            <p:spPr>
              <a:xfrm>
                <a:off x="9062209" y="4285672"/>
                <a:ext cx="2520700" cy="646331"/>
              </a:xfrm>
              <a:prstGeom prst="rect">
                <a:avLst/>
              </a:prstGeom>
            </p:spPr>
            <p:txBody>
              <a:bodyPr wrap="square">
                <a:spAutoFit/>
              </a:bodyPr>
              <a:lstStyle/>
              <a:p>
                <a:r>
                  <a:rPr lang="en-US" dirty="0">
                    <a:latin typeface="Times New Roman" panose="02020603050405020304" pitchFamily="18" charset="0"/>
                    <a:cs typeface="Times New Roman" panose="02020603050405020304" pitchFamily="18" charset="0"/>
                  </a:rPr>
                  <a:t>Single bacteria size : </a:t>
                </a:r>
                <a14:m>
                  <m:oMath xmlns:m="http://schemas.openxmlformats.org/officeDocument/2006/math">
                    <m:r>
                      <m:rPr>
                        <m:nor/>
                      </m:rPr>
                      <a:rPr lang="en-US" dirty="0">
                        <a:latin typeface="Times New Roman" panose="02020603050405020304" pitchFamily="18" charset="0"/>
                        <a:cs typeface="Times New Roman" panose="02020603050405020304" pitchFamily="18" charset="0"/>
                      </a:rPr>
                      <m:t>0.5</m:t>
                    </m:r>
                    <m:r>
                      <a:rPr lang="en-US" i="1">
                        <a:latin typeface="Cambria Math" panose="02040503050406030204" pitchFamily="18" charset="0"/>
                        <a:ea typeface="Cambria Math" panose="02040503050406030204" pitchFamily="18" charset="0"/>
                        <a:cs typeface="Times New Roman" panose="02020603050405020304" pitchFamily="18" charset="0"/>
                      </a:rPr>
                      <m:t>×</m:t>
                    </m:r>
                    <m:r>
                      <m:rPr>
                        <m:nor/>
                      </m:rPr>
                      <a:rPr lang="en-US" altLang="zh-CN" dirty="0">
                        <a:latin typeface="Times New Roman" panose="02020603050405020304" pitchFamily="18" charset="0"/>
                        <a:cs typeface="Times New Roman" panose="02020603050405020304" pitchFamily="18" charset="0"/>
                      </a:rPr>
                      <m:t>0.5</m:t>
                    </m:r>
                    <m:r>
                      <a:rPr lang="en-US" i="1">
                        <a:latin typeface="Cambria Math" panose="02040503050406030204" pitchFamily="18" charset="0"/>
                        <a:ea typeface="Cambria Math" panose="02040503050406030204" pitchFamily="18" charset="0"/>
                        <a:cs typeface="Times New Roman" panose="02020603050405020304" pitchFamily="18" charset="0"/>
                      </a:rPr>
                      <m:t>×</m:t>
                    </m:r>
                    <m:r>
                      <m:rPr>
                        <m:nor/>
                      </m:rPr>
                      <a:rPr lang="en-US" altLang="zh-CN" dirty="0">
                        <a:latin typeface="Times New Roman" panose="02020603050405020304" pitchFamily="18" charset="0"/>
                        <a:cs typeface="Times New Roman" panose="02020603050405020304" pitchFamily="18" charset="0"/>
                      </a:rPr>
                      <m:t>2 </m:t>
                    </m:r>
                    <m:r>
                      <m:rPr>
                        <m:sty m:val="p"/>
                      </m:rPr>
                      <a:rPr lang="el-GR" altLang="zh-CN" i="1" dirty="0">
                        <a:latin typeface="Cambria Math" panose="02040503050406030204" pitchFamily="18" charset="0"/>
                        <a:ea typeface="Cambria Math" panose="02040503050406030204" pitchFamily="18" charset="0"/>
                        <a:cs typeface="Times New Roman" panose="02020603050405020304" pitchFamily="18" charset="0"/>
                      </a:rPr>
                      <m:t>μ</m:t>
                    </m:r>
                    <m:sSup>
                      <m:sSupPr>
                        <m:ctrlPr>
                          <a:rPr lang="en-US" altLang="zh-CN" i="1" dirty="0">
                            <a:latin typeface="Cambria Math" panose="02040503050406030204" pitchFamily="18" charset="0"/>
                            <a:cs typeface="Times New Roman" panose="02020603050405020304" pitchFamily="18" charset="0"/>
                          </a:rPr>
                        </m:ctrlPr>
                      </m:sSupPr>
                      <m:e>
                        <m:r>
                          <m:rPr>
                            <m:sty m:val="p"/>
                          </m:rPr>
                          <a:rPr lang="en-US" altLang="zh-CN" dirty="0">
                            <a:latin typeface="Cambria Math" panose="02040503050406030204" pitchFamily="18" charset="0"/>
                            <a:cs typeface="Times New Roman" panose="02020603050405020304" pitchFamily="18" charset="0"/>
                          </a:rPr>
                          <m:t>m</m:t>
                        </m:r>
                      </m:e>
                      <m:sup>
                        <m:r>
                          <a:rPr lang="en-US" altLang="zh-CN" i="1" dirty="0">
                            <a:latin typeface="Cambria Math" panose="02040503050406030204" pitchFamily="18" charset="0"/>
                            <a:cs typeface="Times New Roman" panose="02020603050405020304" pitchFamily="18" charset="0"/>
                          </a:rPr>
                          <m:t>3</m:t>
                        </m:r>
                      </m:sup>
                    </m:sSup>
                  </m:oMath>
                </a14:m>
                <a:endParaRPr lang="en-US" dirty="0">
                  <a:latin typeface="Times New Roman" panose="02020603050405020304" pitchFamily="18" charset="0"/>
                  <a:cs typeface="Times New Roman" panose="02020603050405020304" pitchFamily="18" charset="0"/>
                </a:endParaRPr>
              </a:p>
            </p:txBody>
          </p:sp>
        </mc:Choice>
        <mc:Fallback xmlns="">
          <p:sp>
            <p:nvSpPr>
              <p:cNvPr id="23" name="矩形 22">
                <a:extLst>
                  <a:ext uri="{FF2B5EF4-FFF2-40B4-BE49-F238E27FC236}">
                    <a16:creationId xmlns:a16="http://schemas.microsoft.com/office/drawing/2014/main" id="{FEA3CF5F-4471-4E73-8E35-0E5F48EB6A38}"/>
                  </a:ext>
                </a:extLst>
              </p:cNvPr>
              <p:cNvSpPr>
                <a:spLocks noRot="1" noChangeAspect="1" noMove="1" noResize="1" noEditPoints="1" noAdjustHandles="1" noChangeArrowheads="1" noChangeShapeType="1" noTextEdit="1"/>
              </p:cNvSpPr>
              <p:nvPr/>
            </p:nvSpPr>
            <p:spPr>
              <a:xfrm>
                <a:off x="9062209" y="4285672"/>
                <a:ext cx="2520700" cy="646331"/>
              </a:xfrm>
              <a:prstGeom prst="rect">
                <a:avLst/>
              </a:prstGeom>
              <a:blipFill>
                <a:blip r:embed="rId13"/>
                <a:stretch>
                  <a:fillRect l="-2179" t="-4717" b="-4717"/>
                </a:stretch>
              </a:blipFill>
            </p:spPr>
            <p:txBody>
              <a:bodyPr/>
              <a:lstStyle/>
              <a:p>
                <a:r>
                  <a:rPr lang="en-US">
                    <a:noFill/>
                  </a:rPr>
                  <a:t> </a:t>
                </a:r>
              </a:p>
            </p:txBody>
          </p:sp>
        </mc:Fallback>
      </mc:AlternateContent>
      <p:sp>
        <p:nvSpPr>
          <p:cNvPr id="32" name="箭头: 右 31">
            <a:extLst>
              <a:ext uri="{FF2B5EF4-FFF2-40B4-BE49-F238E27FC236}">
                <a16:creationId xmlns:a16="http://schemas.microsoft.com/office/drawing/2014/main" id="{62C51805-E3AA-406A-AA7A-834206CD6943}"/>
              </a:ext>
            </a:extLst>
          </p:cNvPr>
          <p:cNvSpPr/>
          <p:nvPr/>
        </p:nvSpPr>
        <p:spPr>
          <a:xfrm>
            <a:off x="7233189" y="5326722"/>
            <a:ext cx="501390" cy="338554"/>
          </a:xfrm>
          <a:prstGeom prst="rightArrow">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左大括号 32">
            <a:extLst>
              <a:ext uri="{FF2B5EF4-FFF2-40B4-BE49-F238E27FC236}">
                <a16:creationId xmlns:a16="http://schemas.microsoft.com/office/drawing/2014/main" id="{B7DF7450-29B5-4794-B3DE-F831D09C9A3E}"/>
              </a:ext>
            </a:extLst>
          </p:cNvPr>
          <p:cNvSpPr/>
          <p:nvPr/>
        </p:nvSpPr>
        <p:spPr>
          <a:xfrm flipH="1">
            <a:off x="6772166" y="4556659"/>
            <a:ext cx="292570" cy="1914621"/>
          </a:xfrm>
          <a:prstGeom prst="leftBrace">
            <a:avLst>
              <a:gd name="adj1" fmla="val 29983"/>
              <a:gd name="adj2" fmla="val 50000"/>
            </a:avLst>
          </a:prstGeom>
          <a:ln w="2222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8" name="矩形 7">
            <a:extLst>
              <a:ext uri="{FF2B5EF4-FFF2-40B4-BE49-F238E27FC236}">
                <a16:creationId xmlns:a16="http://schemas.microsoft.com/office/drawing/2014/main" id="{83E38672-CB45-43C2-A5BA-AB452BE619DE}"/>
              </a:ext>
            </a:extLst>
          </p:cNvPr>
          <p:cNvSpPr/>
          <p:nvPr/>
        </p:nvSpPr>
        <p:spPr>
          <a:xfrm>
            <a:off x="4324882" y="3304229"/>
            <a:ext cx="1573059" cy="400110"/>
          </a:xfrm>
          <a:prstGeom prst="rect">
            <a:avLst/>
          </a:prstGeom>
        </p:spPr>
        <p:txBody>
          <a:bodyPr wrap="none">
            <a:spAutoFit/>
          </a:bodyPr>
          <a:lstStyle/>
          <a:p>
            <a:r>
              <a:rPr lang="en-US" altLang="zh-CN" sz="2000" dirty="0">
                <a:latin typeface="Times New Roman" panose="02020603050405020304" pitchFamily="18" charset="0"/>
                <a:cs typeface="Times New Roman" panose="02020603050405020304" pitchFamily="18" charset="0"/>
              </a:rPr>
              <a:t>Chargeability</a:t>
            </a:r>
            <a:endParaRPr lang="en-US" sz="2000" dirty="0"/>
          </a:p>
        </p:txBody>
      </p:sp>
      <mc:AlternateContent xmlns:mc="http://schemas.openxmlformats.org/markup-compatibility/2006" xmlns:a14="http://schemas.microsoft.com/office/drawing/2010/main">
        <mc:Choice Requires="a14">
          <p:sp>
            <p:nvSpPr>
              <p:cNvPr id="36" name="矩形 35">
                <a:extLst>
                  <a:ext uri="{FF2B5EF4-FFF2-40B4-BE49-F238E27FC236}">
                    <a16:creationId xmlns:a16="http://schemas.microsoft.com/office/drawing/2014/main" id="{5E3D558E-6F96-402B-A133-2DF65D120483}"/>
                  </a:ext>
                </a:extLst>
              </p:cNvPr>
              <p:cNvSpPr/>
              <p:nvPr/>
            </p:nvSpPr>
            <p:spPr>
              <a:xfrm>
                <a:off x="738846" y="936989"/>
                <a:ext cx="2511265" cy="369332"/>
              </a:xfrm>
              <a:prstGeom prst="rect">
                <a:avLst/>
              </a:prstGeom>
            </p:spPr>
            <p:txBody>
              <a:bodyPr wrap="none">
                <a:spAutoFit/>
              </a:bodyPr>
              <a:lstStyle/>
              <a:p>
                <a14:m>
                  <m:oMath xmlns:m="http://schemas.openxmlformats.org/officeDocument/2006/math">
                    <m:sSup>
                      <m:sSupPr>
                        <m:ctrlPr>
                          <a:rPr lang="en-US" b="0" i="1" smtClean="0">
                            <a:latin typeface="Cambria Math" panose="02040503050406030204" pitchFamily="18" charset="0"/>
                            <a:ea typeface="Cambria Math" panose="02040503050406030204" pitchFamily="18" charset="0"/>
                          </a:rPr>
                        </m:ctrlPr>
                      </m:sSupPr>
                      <m:e>
                        <m:r>
                          <a:rPr lang="en-US" i="1">
                            <a:latin typeface="Cambria Math" panose="02040503050406030204" pitchFamily="18" charset="0"/>
                            <a:ea typeface="Cambria Math" panose="02040503050406030204" pitchFamily="18" charset="0"/>
                          </a:rPr>
                          <m:t>𝜎</m:t>
                        </m:r>
                      </m:e>
                      <m:sup>
                        <m:r>
                          <a:rPr lang="en-US" b="0" i="1" smtClean="0">
                            <a:latin typeface="Cambria Math" panose="02040503050406030204" pitchFamily="18" charset="0"/>
                            <a:ea typeface="Cambria Math" panose="02040503050406030204" pitchFamily="18" charset="0"/>
                          </a:rPr>
                          <m:t>′</m:t>
                        </m:r>
                      </m:sup>
                    </m:sSup>
                  </m:oMath>
                </a14:m>
                <a:r>
                  <a:rPr lang="en-US" dirty="0">
                    <a:latin typeface="Times New Roman" panose="02020603050405020304" pitchFamily="18" charset="0"/>
                    <a:cs typeface="Times New Roman" panose="02020603050405020304" pitchFamily="18" charset="0"/>
                  </a:rPr>
                  <a:t>: </a:t>
                </a:r>
                <a:r>
                  <a:rPr lang="en-US" altLang="zh-CN" dirty="0">
                    <a:latin typeface="Times New Roman" panose="02020603050405020304" pitchFamily="18" charset="0"/>
                    <a:cs typeface="Times New Roman" panose="02020603050405020304" pitchFamily="18" charset="0"/>
                  </a:rPr>
                  <a:t>In-phase conductivity</a:t>
                </a:r>
                <a:endParaRPr lang="en-US" dirty="0">
                  <a:latin typeface="Times New Roman" panose="02020603050405020304" pitchFamily="18" charset="0"/>
                  <a:cs typeface="Times New Roman" panose="02020603050405020304" pitchFamily="18" charset="0"/>
                </a:endParaRPr>
              </a:p>
            </p:txBody>
          </p:sp>
        </mc:Choice>
        <mc:Fallback xmlns="">
          <p:sp>
            <p:nvSpPr>
              <p:cNvPr id="36" name="矩形 35">
                <a:extLst>
                  <a:ext uri="{FF2B5EF4-FFF2-40B4-BE49-F238E27FC236}">
                    <a16:creationId xmlns:a16="http://schemas.microsoft.com/office/drawing/2014/main" id="{5E3D558E-6F96-402B-A133-2DF65D120483}"/>
                  </a:ext>
                </a:extLst>
              </p:cNvPr>
              <p:cNvSpPr>
                <a:spLocks noRot="1" noChangeAspect="1" noMove="1" noResize="1" noEditPoints="1" noAdjustHandles="1" noChangeArrowheads="1" noChangeShapeType="1" noTextEdit="1"/>
              </p:cNvSpPr>
              <p:nvPr/>
            </p:nvSpPr>
            <p:spPr>
              <a:xfrm>
                <a:off x="738846" y="936989"/>
                <a:ext cx="2511265" cy="369332"/>
              </a:xfrm>
              <a:prstGeom prst="rect">
                <a:avLst/>
              </a:prstGeom>
              <a:blipFill>
                <a:blip r:embed="rId14"/>
                <a:stretch>
                  <a:fillRect t="-10000" r="-1456" b="-26667"/>
                </a:stretch>
              </a:blipFill>
            </p:spPr>
            <p:txBody>
              <a:bodyPr/>
              <a:lstStyle/>
              <a:p>
                <a:r>
                  <a:rPr lang="en-US">
                    <a:noFill/>
                  </a:rPr>
                  <a:t> </a:t>
                </a:r>
              </a:p>
            </p:txBody>
          </p:sp>
        </mc:Fallback>
      </mc:AlternateContent>
      <p:sp>
        <p:nvSpPr>
          <p:cNvPr id="37" name="Slide Number Placeholder 2">
            <a:extLst>
              <a:ext uri="{FF2B5EF4-FFF2-40B4-BE49-F238E27FC236}">
                <a16:creationId xmlns:a16="http://schemas.microsoft.com/office/drawing/2014/main" id="{B99221B6-7B51-440D-9026-29804F818E19}"/>
              </a:ext>
            </a:extLst>
          </p:cNvPr>
          <p:cNvSpPr txBox="1">
            <a:spLocks/>
          </p:cNvSpPr>
          <p:nvPr/>
        </p:nvSpPr>
        <p:spPr>
          <a:xfrm>
            <a:off x="9331096" y="6528744"/>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B1722B8-B2EF-4BEE-9460-8E9234F3DE19}" type="slidenum">
              <a:rPr lang="en-US" sz="1800" smtClean="0">
                <a:solidFill>
                  <a:schemeClr val="tx1"/>
                </a:solidFill>
                <a:effectLst>
                  <a:outerShdw blurRad="38100" dist="38100" dir="2700000" algn="tl">
                    <a:srgbClr val="000000">
                      <a:alpha val="43137"/>
                    </a:srgbClr>
                  </a:outerShdw>
                </a:effectLst>
              </a:rPr>
              <a:pPr/>
              <a:t>12</a:t>
            </a:fld>
            <a:r>
              <a:rPr lang="en-US" sz="1800" dirty="0">
                <a:solidFill>
                  <a:schemeClr val="tx1"/>
                </a:solidFill>
                <a:effectLst>
                  <a:outerShdw blurRad="38100" dist="38100" dir="2700000" algn="tl">
                    <a:srgbClr val="000000">
                      <a:alpha val="43137"/>
                    </a:srgbClr>
                  </a:outerShdw>
                </a:effectLst>
              </a:rPr>
              <a:t>/14</a:t>
            </a:r>
          </a:p>
        </p:txBody>
      </p:sp>
      <p:pic>
        <p:nvPicPr>
          <p:cNvPr id="38" name="Picture 2" descr="Accueil - Géosciences Rennes">
            <a:extLst>
              <a:ext uri="{FF2B5EF4-FFF2-40B4-BE49-F238E27FC236}">
                <a16:creationId xmlns:a16="http://schemas.microsoft.com/office/drawing/2014/main" id="{20BCB8D4-9710-4A26-BB80-C9EA917BDB72}"/>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10901720" y="75019"/>
            <a:ext cx="1203096" cy="405105"/>
          </a:xfrm>
          <a:prstGeom prst="rect">
            <a:avLst/>
          </a:prstGeom>
          <a:noFill/>
          <a:extLst>
            <a:ext uri="{909E8E84-426E-40DD-AFC4-6F175D3DCCD1}">
              <a14:hiddenFill xmlns:a14="http://schemas.microsoft.com/office/drawing/2010/main">
                <a:solidFill>
                  <a:srgbClr val="FFFFFF"/>
                </a:solidFill>
              </a14:hiddenFill>
            </a:ext>
          </a:extLst>
        </p:spPr>
      </p:pic>
      <p:sp>
        <p:nvSpPr>
          <p:cNvPr id="39" name="TextBox 21">
            <a:extLst>
              <a:ext uri="{FF2B5EF4-FFF2-40B4-BE49-F238E27FC236}">
                <a16:creationId xmlns:a16="http://schemas.microsoft.com/office/drawing/2014/main" id="{9707606C-0CD6-4459-A6B4-3CBFB79C41FC}"/>
              </a:ext>
            </a:extLst>
          </p:cNvPr>
          <p:cNvSpPr txBox="1"/>
          <p:nvPr/>
        </p:nvSpPr>
        <p:spPr>
          <a:xfrm>
            <a:off x="10297529" y="481586"/>
            <a:ext cx="1894471" cy="461665"/>
          </a:xfrm>
          <a:prstGeom prst="rect">
            <a:avLst/>
          </a:prstGeom>
          <a:noFill/>
        </p:spPr>
        <p:txBody>
          <a:bodyPr wrap="square" rtlCol="0">
            <a:spAutoFit/>
          </a:bodyPr>
          <a:lstStyle/>
          <a:p>
            <a:pPr algn="r"/>
            <a:r>
              <a:rPr lang="en-US" sz="1200" dirty="0">
                <a:latin typeface="Times New Roman" panose="02020603050405020304" pitchFamily="18" charset="0"/>
                <a:cs typeface="Times New Roman" panose="02020603050405020304" pitchFamily="18" charset="0"/>
              </a:rPr>
              <a:t>Shuo Yang</a:t>
            </a:r>
          </a:p>
          <a:p>
            <a:pPr algn="r"/>
            <a:r>
              <a:rPr lang="en-US" sz="1200" u="sng" dirty="0">
                <a:latin typeface="Times New Roman" panose="02020603050405020304" pitchFamily="18" charset="0"/>
                <a:cs typeface="Times New Roman" panose="02020603050405020304" pitchFamily="18" charset="0"/>
              </a:rPr>
              <a:t>yangshawn65@gmail.com</a:t>
            </a:r>
            <a:endParaRPr lang="en-SE" sz="1200" dirty="0">
              <a:latin typeface="Times New Roman" panose="02020603050405020304" pitchFamily="18" charset="0"/>
              <a:cs typeface="Times New Roman" panose="02020603050405020304" pitchFamily="18" charset="0"/>
            </a:endParaRPr>
          </a:p>
        </p:txBody>
      </p:sp>
      <p:pic>
        <p:nvPicPr>
          <p:cNvPr id="10" name="图片 9">
            <a:extLst>
              <a:ext uri="{FF2B5EF4-FFF2-40B4-BE49-F238E27FC236}">
                <a16:creationId xmlns:a16="http://schemas.microsoft.com/office/drawing/2014/main" id="{8192A219-0576-4C5B-8D09-4BC9B4938802}"/>
              </a:ext>
            </a:extLst>
          </p:cNvPr>
          <p:cNvPicPr>
            <a:picLocks noChangeAspect="1"/>
          </p:cNvPicPr>
          <p:nvPr/>
        </p:nvPicPr>
        <p:blipFill>
          <a:blip r:embed="rId16"/>
          <a:stretch>
            <a:fillRect/>
          </a:stretch>
        </p:blipFill>
        <p:spPr>
          <a:xfrm>
            <a:off x="117704" y="4223601"/>
            <a:ext cx="3433703" cy="2575277"/>
          </a:xfrm>
          <a:prstGeom prst="rect">
            <a:avLst/>
          </a:prstGeom>
        </p:spPr>
      </p:pic>
      <p:pic>
        <p:nvPicPr>
          <p:cNvPr id="13" name="图片 12">
            <a:extLst>
              <a:ext uri="{FF2B5EF4-FFF2-40B4-BE49-F238E27FC236}">
                <a16:creationId xmlns:a16="http://schemas.microsoft.com/office/drawing/2014/main" id="{A96CAF9A-B92B-4383-B90D-0303CAFB6CFA}"/>
              </a:ext>
            </a:extLst>
          </p:cNvPr>
          <p:cNvPicPr>
            <a:picLocks noChangeAspect="1"/>
          </p:cNvPicPr>
          <p:nvPr/>
        </p:nvPicPr>
        <p:blipFill>
          <a:blip r:embed="rId17"/>
          <a:stretch>
            <a:fillRect/>
          </a:stretch>
        </p:blipFill>
        <p:spPr>
          <a:xfrm>
            <a:off x="130585" y="1193627"/>
            <a:ext cx="3433704" cy="2575278"/>
          </a:xfrm>
          <a:prstGeom prst="rect">
            <a:avLst/>
          </a:prstGeom>
        </p:spPr>
      </p:pic>
      <mc:AlternateContent xmlns:mc="http://schemas.openxmlformats.org/markup-compatibility/2006" xmlns:a14="http://schemas.microsoft.com/office/drawing/2010/main">
        <mc:Choice Requires="a14">
          <p:sp>
            <p:nvSpPr>
              <p:cNvPr id="40" name="矩形 39">
                <a:extLst>
                  <a:ext uri="{FF2B5EF4-FFF2-40B4-BE49-F238E27FC236}">
                    <a16:creationId xmlns:a16="http://schemas.microsoft.com/office/drawing/2014/main" id="{112786C0-0ED4-4096-926D-718697E5CE06}"/>
                  </a:ext>
                </a:extLst>
              </p:cNvPr>
              <p:cNvSpPr/>
              <p:nvPr/>
            </p:nvSpPr>
            <p:spPr>
              <a:xfrm>
                <a:off x="625398" y="3860489"/>
                <a:ext cx="2833468" cy="369332"/>
              </a:xfrm>
              <a:prstGeom prst="rect">
                <a:avLst/>
              </a:prstGeom>
            </p:spPr>
            <p:txBody>
              <a:bodyPr wrap="none">
                <a:spAutoFit/>
              </a:bodyPr>
              <a:lstStyle/>
              <a:p>
                <a14:m>
                  <m:oMath xmlns:m="http://schemas.openxmlformats.org/officeDocument/2006/math">
                    <m:sSup>
                      <m:sSupPr>
                        <m:ctrlPr>
                          <a:rPr lang="en-US" b="0" i="1" smtClean="0">
                            <a:latin typeface="Cambria Math" panose="02040503050406030204" pitchFamily="18" charset="0"/>
                            <a:ea typeface="Cambria Math" panose="02040503050406030204" pitchFamily="18" charset="0"/>
                          </a:rPr>
                        </m:ctrlPr>
                      </m:sSupPr>
                      <m:e>
                        <m:r>
                          <a:rPr lang="en-US" i="1">
                            <a:latin typeface="Cambria Math" panose="02040503050406030204" pitchFamily="18" charset="0"/>
                            <a:ea typeface="Cambria Math" panose="02040503050406030204" pitchFamily="18" charset="0"/>
                          </a:rPr>
                          <m:t>𝜎</m:t>
                        </m:r>
                      </m:e>
                      <m:sup>
                        <m:r>
                          <a:rPr lang="en-US" b="0" i="1" smtClean="0">
                            <a:latin typeface="Cambria Math" panose="02040503050406030204" pitchFamily="18" charset="0"/>
                            <a:ea typeface="Cambria Math" panose="02040503050406030204" pitchFamily="18" charset="0"/>
                          </a:rPr>
                          <m:t>′′</m:t>
                        </m:r>
                      </m:sup>
                    </m:sSup>
                  </m:oMath>
                </a14:m>
                <a:r>
                  <a:rPr lang="en-US" dirty="0">
                    <a:latin typeface="Times New Roman" panose="02020603050405020304" pitchFamily="18" charset="0"/>
                    <a:cs typeface="Times New Roman" panose="02020603050405020304" pitchFamily="18" charset="0"/>
                  </a:rPr>
                  <a:t>: </a:t>
                </a:r>
                <a:r>
                  <a:rPr lang="en-US" altLang="zh-CN" dirty="0">
                    <a:latin typeface="Times New Roman" panose="02020603050405020304" pitchFamily="18" charset="0"/>
                    <a:cs typeface="Times New Roman" panose="02020603050405020304" pitchFamily="18" charset="0"/>
                  </a:rPr>
                  <a:t>Quadrature conductivity</a:t>
                </a:r>
                <a:endParaRPr lang="en-US" dirty="0">
                  <a:latin typeface="Times New Roman" panose="02020603050405020304" pitchFamily="18" charset="0"/>
                  <a:cs typeface="Times New Roman" panose="02020603050405020304" pitchFamily="18" charset="0"/>
                </a:endParaRPr>
              </a:p>
            </p:txBody>
          </p:sp>
        </mc:Choice>
        <mc:Fallback xmlns="">
          <p:sp>
            <p:nvSpPr>
              <p:cNvPr id="40" name="矩形 39">
                <a:extLst>
                  <a:ext uri="{FF2B5EF4-FFF2-40B4-BE49-F238E27FC236}">
                    <a16:creationId xmlns:a16="http://schemas.microsoft.com/office/drawing/2014/main" id="{112786C0-0ED4-4096-926D-718697E5CE06}"/>
                  </a:ext>
                </a:extLst>
              </p:cNvPr>
              <p:cNvSpPr>
                <a:spLocks noRot="1" noChangeAspect="1" noMove="1" noResize="1" noEditPoints="1" noAdjustHandles="1" noChangeArrowheads="1" noChangeShapeType="1" noTextEdit="1"/>
              </p:cNvSpPr>
              <p:nvPr/>
            </p:nvSpPr>
            <p:spPr>
              <a:xfrm>
                <a:off x="625398" y="3860489"/>
                <a:ext cx="2833468" cy="369332"/>
              </a:xfrm>
              <a:prstGeom prst="rect">
                <a:avLst/>
              </a:prstGeom>
              <a:blipFill>
                <a:blip r:embed="rId18"/>
                <a:stretch>
                  <a:fillRect t="-8197" r="-647" b="-24590"/>
                </a:stretch>
              </a:blipFill>
            </p:spPr>
            <p:txBody>
              <a:bodyPr/>
              <a:lstStyle/>
              <a:p>
                <a:r>
                  <a:rPr lang="en-US">
                    <a:noFill/>
                  </a:rPr>
                  <a:t> </a:t>
                </a:r>
              </a:p>
            </p:txBody>
          </p:sp>
        </mc:Fallback>
      </mc:AlternateContent>
      <p:sp>
        <p:nvSpPr>
          <p:cNvPr id="7" name="文本框 6">
            <a:extLst>
              <a:ext uri="{FF2B5EF4-FFF2-40B4-BE49-F238E27FC236}">
                <a16:creationId xmlns:a16="http://schemas.microsoft.com/office/drawing/2014/main" id="{11CD399B-8E2C-3163-2E21-C6AFCD608C9D}"/>
              </a:ext>
            </a:extLst>
          </p:cNvPr>
          <p:cNvSpPr txBox="1"/>
          <p:nvPr/>
        </p:nvSpPr>
        <p:spPr>
          <a:xfrm>
            <a:off x="7812256" y="6100540"/>
            <a:ext cx="3433703" cy="646331"/>
          </a:xfrm>
          <a:prstGeom prst="rect">
            <a:avLst/>
          </a:prstGeom>
          <a:solidFill>
            <a:schemeClr val="accent2"/>
          </a:solidFill>
        </p:spPr>
        <p:txBody>
          <a:bodyPr wrap="square">
            <a:spAutoFit/>
          </a:bodyPr>
          <a:lstStyle/>
          <a:p>
            <a:pPr algn="ctr"/>
            <a:r>
              <a:rPr lang="en-US" altLang="zh-CN" dirty="0">
                <a:latin typeface="Times New Roman" panose="02020603050405020304" pitchFamily="18" charset="0"/>
                <a:cs typeface="Times New Roman" panose="02020603050405020304" pitchFamily="18" charset="0"/>
              </a:rPr>
              <a:t>The polarization signal was confirmed to originate from EDL.</a:t>
            </a:r>
            <a:endParaRPr lang="zh-CN" alt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771358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 name="图片 34">
            <a:extLst>
              <a:ext uri="{FF2B5EF4-FFF2-40B4-BE49-F238E27FC236}">
                <a16:creationId xmlns:a16="http://schemas.microsoft.com/office/drawing/2014/main" id="{E0B67571-DCE6-4B27-918F-12D0BFD69FA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57998" y="4587146"/>
            <a:ext cx="5447033" cy="2195835"/>
          </a:xfrm>
          <a:prstGeom prst="rect">
            <a:avLst/>
          </a:prstGeom>
        </p:spPr>
      </p:pic>
      <p:cxnSp>
        <p:nvCxnSpPr>
          <p:cNvPr id="4" name="直接连接符 9">
            <a:extLst>
              <a:ext uri="{FF2B5EF4-FFF2-40B4-BE49-F238E27FC236}">
                <a16:creationId xmlns:a16="http://schemas.microsoft.com/office/drawing/2014/main" id="{EE0C42F3-3BE4-D4C3-5281-FF9A6BFE0FFB}"/>
              </a:ext>
            </a:extLst>
          </p:cNvPr>
          <p:cNvCxnSpPr>
            <a:cxnSpLocks/>
          </p:cNvCxnSpPr>
          <p:nvPr/>
        </p:nvCxnSpPr>
        <p:spPr>
          <a:xfrm>
            <a:off x="0" y="934278"/>
            <a:ext cx="12192000" cy="0"/>
          </a:xfrm>
          <a:prstGeom prst="line">
            <a:avLst/>
          </a:prstGeom>
          <a:ln w="38100">
            <a:solidFill>
              <a:srgbClr val="C3693B"/>
            </a:solidFill>
          </a:ln>
        </p:spPr>
        <p:style>
          <a:lnRef idx="1">
            <a:schemeClr val="accent1"/>
          </a:lnRef>
          <a:fillRef idx="0">
            <a:schemeClr val="accent1"/>
          </a:fillRef>
          <a:effectRef idx="0">
            <a:schemeClr val="accent1"/>
          </a:effectRef>
          <a:fontRef idx="minor">
            <a:schemeClr val="tx1"/>
          </a:fontRef>
        </p:style>
      </p:cxnSp>
      <p:sp>
        <p:nvSpPr>
          <p:cNvPr id="5" name="文本框 14">
            <a:extLst>
              <a:ext uri="{FF2B5EF4-FFF2-40B4-BE49-F238E27FC236}">
                <a16:creationId xmlns:a16="http://schemas.microsoft.com/office/drawing/2014/main" id="{4056D4AC-FBC9-D4E3-FE3D-D37A24A2C412}"/>
              </a:ext>
            </a:extLst>
          </p:cNvPr>
          <p:cNvSpPr txBox="1"/>
          <p:nvPr/>
        </p:nvSpPr>
        <p:spPr>
          <a:xfrm>
            <a:off x="117704" y="224207"/>
            <a:ext cx="4541381" cy="584775"/>
          </a:xfrm>
          <a:prstGeom prst="rect">
            <a:avLst/>
          </a:prstGeom>
          <a:noFill/>
        </p:spPr>
        <p:txBody>
          <a:bodyPr wrap="square" rtlCol="0">
            <a:spAutoFit/>
          </a:bodyPr>
          <a:lstStyle/>
          <a:p>
            <a:pPr lvl="0">
              <a:defRPr/>
            </a:pPr>
            <a:r>
              <a:rPr lang="en-US" altLang="zh-CN" sz="3200" dirty="0">
                <a:solidFill>
                  <a:srgbClr val="4472C4">
                    <a:lumMod val="50000"/>
                  </a:srgbClr>
                </a:solidFill>
                <a:latin typeface="Times New Roman" panose="02020603050405020304" pitchFamily="18" charset="0"/>
              </a:rPr>
              <a:t>Conclusion and </a:t>
            </a:r>
            <a:r>
              <a:rPr lang="en-US" sz="3200" dirty="0">
                <a:solidFill>
                  <a:srgbClr val="4472C4">
                    <a:lumMod val="50000"/>
                  </a:srgbClr>
                </a:solidFill>
                <a:latin typeface="Times New Roman" panose="02020603050405020304" pitchFamily="18" charset="0"/>
              </a:rPr>
              <a:t>Prospect</a:t>
            </a:r>
            <a:endParaRPr lang="en-US" altLang="zh-CN" sz="3200" dirty="0">
              <a:solidFill>
                <a:srgbClr val="4472C4">
                  <a:lumMod val="50000"/>
                </a:srgbClr>
              </a:solidFill>
              <a:latin typeface="Times New Roman" panose="02020603050405020304" pitchFamily="18" charset="0"/>
            </a:endParaRPr>
          </a:p>
        </p:txBody>
      </p:sp>
      <p:pic>
        <p:nvPicPr>
          <p:cNvPr id="6" name="Picture 2" descr="Accueil - Géosciences Rennes">
            <a:extLst>
              <a:ext uri="{FF2B5EF4-FFF2-40B4-BE49-F238E27FC236}">
                <a16:creationId xmlns:a16="http://schemas.microsoft.com/office/drawing/2014/main" id="{C1691625-991A-65A6-DB6A-91A831EEC17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901720" y="75019"/>
            <a:ext cx="1203096" cy="40510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21">
            <a:extLst>
              <a:ext uri="{FF2B5EF4-FFF2-40B4-BE49-F238E27FC236}">
                <a16:creationId xmlns:a16="http://schemas.microsoft.com/office/drawing/2014/main" id="{9B796B9B-027A-EC1A-BABB-F144E48F7225}"/>
              </a:ext>
            </a:extLst>
          </p:cNvPr>
          <p:cNvSpPr txBox="1"/>
          <p:nvPr/>
        </p:nvSpPr>
        <p:spPr>
          <a:xfrm>
            <a:off x="10297529" y="481586"/>
            <a:ext cx="1894471" cy="461665"/>
          </a:xfrm>
          <a:prstGeom prst="rect">
            <a:avLst/>
          </a:prstGeom>
          <a:noFill/>
        </p:spPr>
        <p:txBody>
          <a:bodyPr wrap="square" rtlCol="0">
            <a:spAutoFit/>
          </a:bodyPr>
          <a:lstStyle/>
          <a:p>
            <a:pPr algn="r"/>
            <a:r>
              <a:rPr lang="en-US" sz="1200" dirty="0">
                <a:latin typeface="Times New Roman" panose="02020603050405020304" pitchFamily="18" charset="0"/>
                <a:cs typeface="Times New Roman" panose="02020603050405020304" pitchFamily="18" charset="0"/>
              </a:rPr>
              <a:t>Shuo Yang</a:t>
            </a:r>
          </a:p>
          <a:p>
            <a:pPr algn="r"/>
            <a:r>
              <a:rPr lang="en-US" sz="1200" u="sng" dirty="0">
                <a:latin typeface="Times New Roman" panose="02020603050405020304" pitchFamily="18" charset="0"/>
                <a:cs typeface="Times New Roman" panose="02020603050405020304" pitchFamily="18" charset="0"/>
              </a:rPr>
              <a:t>yangshawn65@gmail.com</a:t>
            </a:r>
            <a:endParaRPr lang="en-SE" sz="1200" dirty="0">
              <a:latin typeface="Times New Roman" panose="02020603050405020304" pitchFamily="18" charset="0"/>
              <a:cs typeface="Times New Roman" panose="02020603050405020304" pitchFamily="18" charset="0"/>
            </a:endParaRPr>
          </a:p>
        </p:txBody>
      </p:sp>
      <p:sp>
        <p:nvSpPr>
          <p:cNvPr id="10" name="文本框 9">
            <a:extLst>
              <a:ext uri="{FF2B5EF4-FFF2-40B4-BE49-F238E27FC236}">
                <a16:creationId xmlns:a16="http://schemas.microsoft.com/office/drawing/2014/main" id="{471BE2D5-A178-DC3C-32A6-5196E69CCCB3}"/>
              </a:ext>
            </a:extLst>
          </p:cNvPr>
          <p:cNvSpPr txBox="1"/>
          <p:nvPr/>
        </p:nvSpPr>
        <p:spPr>
          <a:xfrm>
            <a:off x="307360" y="1006823"/>
            <a:ext cx="11577280" cy="2806987"/>
          </a:xfrm>
          <a:prstGeom prst="rect">
            <a:avLst/>
          </a:prstGeom>
          <a:noFill/>
        </p:spPr>
        <p:txBody>
          <a:bodyPr wrap="square">
            <a:spAutoFit/>
          </a:bodyPr>
          <a:lstStyle/>
          <a:p>
            <a:pPr marL="342900" indent="-342900">
              <a:lnSpc>
                <a:spcPct val="150000"/>
              </a:lnSpc>
              <a:buFont typeface="+mj-lt"/>
              <a:buAutoNum type="arabicPeriod"/>
            </a:pPr>
            <a:r>
              <a:rPr lang="en-US" altLang="zh-CN" sz="2000" dirty="0">
                <a:latin typeface="Times New Roman" panose="02020603050405020304" pitchFamily="18" charset="0"/>
                <a:cs typeface="Times New Roman" panose="02020603050405020304" pitchFamily="18" charset="0"/>
              </a:rPr>
              <a:t>Biodegradation and advection promoted the dissolution of toluene, resulting in a </a:t>
            </a:r>
            <a:r>
              <a:rPr lang="en-US" altLang="zh-CN" sz="2000" b="1" dirty="0">
                <a:latin typeface="Times New Roman" panose="02020603050405020304" pitchFamily="18" charset="0"/>
                <a:cs typeface="Times New Roman" panose="02020603050405020304" pitchFamily="18" charset="0"/>
              </a:rPr>
              <a:t>linear decrease in the toluene droplet area over time</a:t>
            </a:r>
            <a:r>
              <a:rPr lang="en-US" altLang="zh-CN" sz="2000" dirty="0">
                <a:latin typeface="Times New Roman" panose="02020603050405020304" pitchFamily="18" charset="0"/>
                <a:cs typeface="Times New Roman" panose="02020603050405020304" pitchFamily="18" charset="0"/>
              </a:rPr>
              <a:t>. This linear relationship was confirmed by theoretical analysis.</a:t>
            </a:r>
          </a:p>
          <a:p>
            <a:pPr marL="342900" indent="-342900">
              <a:lnSpc>
                <a:spcPct val="150000"/>
              </a:lnSpc>
              <a:buFont typeface="+mj-lt"/>
              <a:buAutoNum type="arabicPeriod"/>
            </a:pPr>
            <a:r>
              <a:rPr lang="en-US" altLang="zh-CN" sz="2000" b="1" dirty="0">
                <a:latin typeface="Times New Roman" panose="02020603050405020304" pitchFamily="18" charset="0"/>
                <a:cs typeface="Times New Roman" panose="02020603050405020304" pitchFamily="18" charset="0"/>
              </a:rPr>
              <a:t>Bacterial tracking revealed directed crawling toward the toluene interface</a:t>
            </a:r>
            <a:r>
              <a:rPr lang="en-US" altLang="zh-CN" sz="2000" dirty="0">
                <a:latin typeface="Times New Roman" panose="02020603050405020304" pitchFamily="18" charset="0"/>
                <a:cs typeface="Times New Roman" panose="02020603050405020304" pitchFamily="18" charset="0"/>
              </a:rPr>
              <a:t>, indicating active chemotaxis toward dissolved toluene; flagellated </a:t>
            </a:r>
            <a:r>
              <a:rPr lang="en-US" altLang="zh-CN" sz="2000" i="1" dirty="0">
                <a:latin typeface="Times New Roman" panose="02020603050405020304" pitchFamily="18" charset="0"/>
                <a:cs typeface="Times New Roman" panose="02020603050405020304" pitchFamily="18" charset="0"/>
              </a:rPr>
              <a:t>P. putida</a:t>
            </a:r>
            <a:r>
              <a:rPr lang="en-US" altLang="zh-CN" sz="2000" dirty="0">
                <a:latin typeface="Times New Roman" panose="02020603050405020304" pitchFamily="18" charset="0"/>
                <a:cs typeface="Times New Roman" panose="02020603050405020304" pitchFamily="18" charset="0"/>
              </a:rPr>
              <a:t> has faster motility. </a:t>
            </a:r>
          </a:p>
          <a:p>
            <a:pPr marL="342900" indent="-342900">
              <a:lnSpc>
                <a:spcPct val="150000"/>
              </a:lnSpc>
              <a:buFont typeface="+mj-lt"/>
              <a:buAutoNum type="arabicPeriod"/>
            </a:pPr>
            <a:r>
              <a:rPr lang="en-US" altLang="zh-CN" sz="2000" b="1" dirty="0">
                <a:latin typeface="Times New Roman" panose="02020603050405020304" pitchFamily="18" charset="0"/>
                <a:cs typeface="Times New Roman" panose="02020603050405020304" pitchFamily="18" charset="0"/>
              </a:rPr>
              <a:t>SIP measurements identified a bacterial polarization signature</a:t>
            </a:r>
            <a:r>
              <a:rPr lang="en-US" altLang="zh-CN" sz="2000" dirty="0">
                <a:latin typeface="Times New Roman" panose="02020603050405020304" pitchFamily="18" charset="0"/>
                <a:cs typeface="Times New Roman" panose="02020603050405020304" pitchFamily="18" charset="0"/>
              </a:rPr>
              <a:t>, with increases in the real part of conductivity and a distinct peak in the imaginary part, confirmed by </a:t>
            </a:r>
            <a:r>
              <a:rPr lang="en-US" altLang="zh-CN" sz="2000" b="1" dirty="0">
                <a:latin typeface="Times New Roman" panose="02020603050405020304" pitchFamily="18" charset="0"/>
                <a:cs typeface="Times New Roman" panose="02020603050405020304" pitchFamily="18" charset="0"/>
              </a:rPr>
              <a:t>Cole–Cole model fitting</a:t>
            </a:r>
            <a:r>
              <a:rPr lang="en-US" altLang="zh-CN" sz="2000" dirty="0">
                <a:latin typeface="Times New Roman" panose="02020603050405020304" pitchFamily="18" charset="0"/>
                <a:cs typeface="Times New Roman" panose="02020603050405020304" pitchFamily="18" charset="0"/>
              </a:rPr>
              <a:t>.</a:t>
            </a:r>
          </a:p>
        </p:txBody>
      </p:sp>
      <p:sp>
        <p:nvSpPr>
          <p:cNvPr id="13" name="Rectangle 15">
            <a:extLst>
              <a:ext uri="{FF2B5EF4-FFF2-40B4-BE49-F238E27FC236}">
                <a16:creationId xmlns:a16="http://schemas.microsoft.com/office/drawing/2014/main" id="{109F38E3-8434-4812-B176-C7F66FB9EE93}"/>
              </a:ext>
            </a:extLst>
          </p:cNvPr>
          <p:cNvSpPr/>
          <p:nvPr/>
        </p:nvSpPr>
        <p:spPr>
          <a:xfrm>
            <a:off x="3601378" y="5922052"/>
            <a:ext cx="471911" cy="390525"/>
          </a:xfrm>
          <a:prstGeom prst="rect">
            <a:avLst/>
          </a:prstGeom>
          <a:noFill/>
          <a:ln w="25400">
            <a:solidFill>
              <a:srgbClr val="FF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7">
            <a:extLst>
              <a:ext uri="{FF2B5EF4-FFF2-40B4-BE49-F238E27FC236}">
                <a16:creationId xmlns:a16="http://schemas.microsoft.com/office/drawing/2014/main" id="{126FDBAE-6F4A-467F-B837-9A39956514AF}"/>
              </a:ext>
            </a:extLst>
          </p:cNvPr>
          <p:cNvCxnSpPr>
            <a:cxnSpLocks/>
          </p:cNvCxnSpPr>
          <p:nvPr/>
        </p:nvCxnSpPr>
        <p:spPr>
          <a:xfrm flipH="1" flipV="1">
            <a:off x="2590921" y="4762958"/>
            <a:ext cx="1010458" cy="1148233"/>
          </a:xfrm>
          <a:prstGeom prst="line">
            <a:avLst/>
          </a:prstGeom>
          <a:ln w="25400">
            <a:solidFill>
              <a:srgbClr val="FF0000"/>
            </a:solidFill>
            <a:prstDash val="sysDash"/>
          </a:ln>
        </p:spPr>
        <p:style>
          <a:lnRef idx="1">
            <a:schemeClr val="accent1"/>
          </a:lnRef>
          <a:fillRef idx="0">
            <a:schemeClr val="accent1"/>
          </a:fillRef>
          <a:effectRef idx="0">
            <a:schemeClr val="accent1"/>
          </a:effectRef>
          <a:fontRef idx="minor">
            <a:schemeClr val="tx1"/>
          </a:fontRef>
        </p:style>
      </p:cxnSp>
      <p:cxnSp>
        <p:nvCxnSpPr>
          <p:cNvPr id="15" name="Straight Connector 17">
            <a:extLst>
              <a:ext uri="{FF2B5EF4-FFF2-40B4-BE49-F238E27FC236}">
                <a16:creationId xmlns:a16="http://schemas.microsoft.com/office/drawing/2014/main" id="{589245D9-5811-49AE-AA42-4A3007D5690D}"/>
              </a:ext>
            </a:extLst>
          </p:cNvPr>
          <p:cNvCxnSpPr>
            <a:cxnSpLocks/>
          </p:cNvCxnSpPr>
          <p:nvPr/>
        </p:nvCxnSpPr>
        <p:spPr>
          <a:xfrm flipH="1">
            <a:off x="2574485" y="6312577"/>
            <a:ext cx="1026894" cy="206555"/>
          </a:xfrm>
          <a:prstGeom prst="line">
            <a:avLst/>
          </a:prstGeom>
          <a:ln w="25400">
            <a:solidFill>
              <a:srgbClr val="FF0000"/>
            </a:solidFill>
            <a:prstDash val="sysDash"/>
          </a:ln>
        </p:spPr>
        <p:style>
          <a:lnRef idx="1">
            <a:schemeClr val="accent1"/>
          </a:lnRef>
          <a:fillRef idx="0">
            <a:schemeClr val="accent1"/>
          </a:fillRef>
          <a:effectRef idx="0">
            <a:schemeClr val="accent1"/>
          </a:effectRef>
          <a:fontRef idx="minor">
            <a:schemeClr val="tx1"/>
          </a:fontRef>
        </p:style>
      </p:cxnSp>
      <p:sp>
        <p:nvSpPr>
          <p:cNvPr id="16" name="矩形 15">
            <a:extLst>
              <a:ext uri="{FF2B5EF4-FFF2-40B4-BE49-F238E27FC236}">
                <a16:creationId xmlns:a16="http://schemas.microsoft.com/office/drawing/2014/main" id="{7A7D7347-599A-4E61-83C6-AE33533F92EF}"/>
              </a:ext>
            </a:extLst>
          </p:cNvPr>
          <p:cNvSpPr/>
          <p:nvPr/>
        </p:nvSpPr>
        <p:spPr>
          <a:xfrm>
            <a:off x="659408" y="4384250"/>
            <a:ext cx="1250279" cy="369332"/>
          </a:xfrm>
          <a:prstGeom prst="rect">
            <a:avLst/>
          </a:prstGeom>
        </p:spPr>
        <p:txBody>
          <a:bodyPr wrap="none">
            <a:spAutoFit/>
          </a:bodyPr>
          <a:lstStyle/>
          <a:p>
            <a:r>
              <a:rPr lang="en-US" altLang="zh-CN" dirty="0">
                <a:latin typeface="Times New Roman" panose="02020603050405020304" pitchFamily="18" charset="0"/>
                <a:cs typeface="Times New Roman" panose="02020603050405020304" pitchFamily="18" charset="0"/>
              </a:rPr>
              <a:t>Local View</a:t>
            </a:r>
            <a:endParaRPr lang="en-US" dirty="0"/>
          </a:p>
        </p:txBody>
      </p:sp>
      <p:sp>
        <p:nvSpPr>
          <p:cNvPr id="18" name="矩形 17">
            <a:extLst>
              <a:ext uri="{FF2B5EF4-FFF2-40B4-BE49-F238E27FC236}">
                <a16:creationId xmlns:a16="http://schemas.microsoft.com/office/drawing/2014/main" id="{C93E47D4-B04B-487D-89EB-68ACD5AEBBB5}"/>
              </a:ext>
            </a:extLst>
          </p:cNvPr>
          <p:cNvSpPr/>
          <p:nvPr/>
        </p:nvSpPr>
        <p:spPr>
          <a:xfrm>
            <a:off x="131739" y="6488668"/>
            <a:ext cx="2600413" cy="369332"/>
          </a:xfrm>
          <a:prstGeom prst="rect">
            <a:avLst/>
          </a:prstGeom>
        </p:spPr>
        <p:txBody>
          <a:bodyPr wrap="square">
            <a:spAutoFit/>
          </a:bodyPr>
          <a:lstStyle/>
          <a:p>
            <a:r>
              <a:rPr lang="en-US" dirty="0">
                <a:latin typeface="Times New Roman" panose="02020603050405020304" pitchFamily="18" charset="0"/>
                <a:cs typeface="Times New Roman" panose="02020603050405020304" pitchFamily="18" charset="0"/>
              </a:rPr>
              <a:t>Toluene meniscus shrink</a:t>
            </a:r>
          </a:p>
        </p:txBody>
      </p:sp>
      <p:sp>
        <p:nvSpPr>
          <p:cNvPr id="19" name="箭头: 右 18">
            <a:extLst>
              <a:ext uri="{FF2B5EF4-FFF2-40B4-BE49-F238E27FC236}">
                <a16:creationId xmlns:a16="http://schemas.microsoft.com/office/drawing/2014/main" id="{B8D77593-F397-419A-948A-46ADE241DF38}"/>
              </a:ext>
            </a:extLst>
          </p:cNvPr>
          <p:cNvSpPr/>
          <p:nvPr/>
        </p:nvSpPr>
        <p:spPr>
          <a:xfrm>
            <a:off x="7692994" y="6377937"/>
            <a:ext cx="928739" cy="349587"/>
          </a:xfrm>
          <a:prstGeom prst="rightArrow">
            <a:avLst>
              <a:gd name="adj1" fmla="val 50000"/>
              <a:gd name="adj2" fmla="val 9341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dirty="0">
                <a:latin typeface="Times New Roman" panose="02020603050405020304" pitchFamily="18" charset="0"/>
                <a:cs typeface="Times New Roman" panose="02020603050405020304" pitchFamily="18" charset="0"/>
              </a:rPr>
              <a:t>Flow</a:t>
            </a:r>
            <a:endParaRPr lang="en-US" dirty="0">
              <a:latin typeface="Times New Roman" panose="02020603050405020304" pitchFamily="18" charset="0"/>
              <a:cs typeface="Times New Roman" panose="02020603050405020304" pitchFamily="18" charset="0"/>
            </a:endParaRPr>
          </a:p>
        </p:txBody>
      </p:sp>
      <p:pic>
        <p:nvPicPr>
          <p:cNvPr id="25" name="图片 24">
            <a:extLst>
              <a:ext uri="{FF2B5EF4-FFF2-40B4-BE49-F238E27FC236}">
                <a16:creationId xmlns:a16="http://schemas.microsoft.com/office/drawing/2014/main" id="{13BB213B-9840-40A8-8047-B6DC7B4A446C}"/>
              </a:ext>
            </a:extLst>
          </p:cNvPr>
          <p:cNvPicPr>
            <a:picLocks noChangeAspect="1"/>
          </p:cNvPicPr>
          <p:nvPr/>
        </p:nvPicPr>
        <p:blipFill>
          <a:blip r:embed="rId5"/>
          <a:stretch>
            <a:fillRect/>
          </a:stretch>
        </p:blipFill>
        <p:spPr>
          <a:xfrm>
            <a:off x="8830877" y="4356581"/>
            <a:ext cx="3235199" cy="2426400"/>
          </a:xfrm>
          <a:prstGeom prst="rect">
            <a:avLst/>
          </a:prstGeom>
        </p:spPr>
      </p:pic>
      <p:sp>
        <p:nvSpPr>
          <p:cNvPr id="26" name="矩形 25">
            <a:extLst>
              <a:ext uri="{FF2B5EF4-FFF2-40B4-BE49-F238E27FC236}">
                <a16:creationId xmlns:a16="http://schemas.microsoft.com/office/drawing/2014/main" id="{70897918-BF49-43E3-914B-9FF290BFD012}"/>
              </a:ext>
            </a:extLst>
          </p:cNvPr>
          <p:cNvSpPr/>
          <p:nvPr/>
        </p:nvSpPr>
        <p:spPr>
          <a:xfrm>
            <a:off x="11089346" y="4184658"/>
            <a:ext cx="1102654" cy="276999"/>
          </a:xfrm>
          <a:prstGeom prst="rect">
            <a:avLst/>
          </a:prstGeom>
        </p:spPr>
        <p:txBody>
          <a:bodyPr wrap="square">
            <a:spAutoFit/>
          </a:bodyPr>
          <a:lstStyle/>
          <a:p>
            <a:r>
              <a:rPr lang="en-US" sz="1200" b="1" dirty="0">
                <a:solidFill>
                  <a:srgbClr val="7F8B45"/>
                </a:solidFill>
                <a:latin typeface="Times New Roman" panose="02020603050405020304" pitchFamily="18" charset="0"/>
                <a:cs typeface="Times New Roman" panose="02020603050405020304" pitchFamily="18" charset="0"/>
              </a:rPr>
              <a:t>Trailing effect</a:t>
            </a:r>
          </a:p>
        </p:txBody>
      </p:sp>
      <p:cxnSp>
        <p:nvCxnSpPr>
          <p:cNvPr id="27" name="直接箭头连接符 26">
            <a:extLst>
              <a:ext uri="{FF2B5EF4-FFF2-40B4-BE49-F238E27FC236}">
                <a16:creationId xmlns:a16="http://schemas.microsoft.com/office/drawing/2014/main" id="{F3C03513-8AD7-45D0-94D8-45C3095C1E72}"/>
              </a:ext>
            </a:extLst>
          </p:cNvPr>
          <p:cNvCxnSpPr>
            <a:cxnSpLocks/>
          </p:cNvCxnSpPr>
          <p:nvPr/>
        </p:nvCxnSpPr>
        <p:spPr>
          <a:xfrm flipV="1">
            <a:off x="11205413" y="4454429"/>
            <a:ext cx="498907" cy="639320"/>
          </a:xfrm>
          <a:prstGeom prst="straightConnector1">
            <a:avLst/>
          </a:prstGeom>
          <a:ln w="31750">
            <a:solidFill>
              <a:srgbClr val="7F8B45"/>
            </a:solidFill>
            <a:tailEnd type="triangle"/>
          </a:ln>
        </p:spPr>
        <p:style>
          <a:lnRef idx="1">
            <a:schemeClr val="accent1"/>
          </a:lnRef>
          <a:fillRef idx="0">
            <a:schemeClr val="accent1"/>
          </a:fillRef>
          <a:effectRef idx="0">
            <a:schemeClr val="accent1"/>
          </a:effectRef>
          <a:fontRef idx="minor">
            <a:schemeClr val="tx1"/>
          </a:fontRef>
        </p:style>
      </p:cxnSp>
      <p:sp>
        <p:nvSpPr>
          <p:cNvPr id="31" name="矩形 30">
            <a:extLst>
              <a:ext uri="{FF2B5EF4-FFF2-40B4-BE49-F238E27FC236}">
                <a16:creationId xmlns:a16="http://schemas.microsoft.com/office/drawing/2014/main" id="{6B7925FF-83D2-4866-82B4-67AAE089C6F1}"/>
              </a:ext>
            </a:extLst>
          </p:cNvPr>
          <p:cNvSpPr/>
          <p:nvPr/>
        </p:nvSpPr>
        <p:spPr>
          <a:xfrm>
            <a:off x="3057998" y="3992764"/>
            <a:ext cx="6115841" cy="461665"/>
          </a:xfrm>
          <a:prstGeom prst="rect">
            <a:avLst/>
          </a:prstGeom>
          <a:solidFill>
            <a:schemeClr val="bg1"/>
          </a:solidFill>
        </p:spPr>
        <p:txBody>
          <a:bodyPr wrap="none">
            <a:spAutoFit/>
          </a:bodyPr>
          <a:lstStyle/>
          <a:p>
            <a:pPr lvl="0">
              <a:defRPr/>
            </a:pPr>
            <a:r>
              <a:rPr lang="en-US" altLang="zh-CN" sz="2400" b="1" dirty="0">
                <a:latin typeface="Times New Roman" panose="02020603050405020304" pitchFamily="18" charset="0"/>
              </a:rPr>
              <a:t>Biodegradation in porous media (2D process)</a:t>
            </a:r>
          </a:p>
        </p:txBody>
      </p:sp>
      <p:cxnSp>
        <p:nvCxnSpPr>
          <p:cNvPr id="32" name="直接连接符 9">
            <a:extLst>
              <a:ext uri="{FF2B5EF4-FFF2-40B4-BE49-F238E27FC236}">
                <a16:creationId xmlns:a16="http://schemas.microsoft.com/office/drawing/2014/main" id="{347AAAAA-DC6F-4598-BA88-44A170470809}"/>
              </a:ext>
            </a:extLst>
          </p:cNvPr>
          <p:cNvCxnSpPr>
            <a:cxnSpLocks/>
          </p:cNvCxnSpPr>
          <p:nvPr/>
        </p:nvCxnSpPr>
        <p:spPr>
          <a:xfrm>
            <a:off x="0" y="3959340"/>
            <a:ext cx="121920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pic>
        <p:nvPicPr>
          <p:cNvPr id="41" name="图片 40">
            <a:extLst>
              <a:ext uri="{FF2B5EF4-FFF2-40B4-BE49-F238E27FC236}">
                <a16:creationId xmlns:a16="http://schemas.microsoft.com/office/drawing/2014/main" id="{DEA985D9-3D7E-44EB-8810-8BA191A6DD5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7773" y="4710413"/>
            <a:ext cx="2417157" cy="1808719"/>
          </a:xfrm>
          <a:prstGeom prst="rect">
            <a:avLst/>
          </a:prstGeom>
        </p:spPr>
      </p:pic>
    </p:spTree>
    <p:extLst>
      <p:ext uri="{BB962C8B-B14F-4D97-AF65-F5344CB8AC3E}">
        <p14:creationId xmlns:p14="http://schemas.microsoft.com/office/powerpoint/2010/main" val="3629262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6"/>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9"/>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5"/>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6"/>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7"/>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1"/>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6" grpId="0"/>
      <p:bldP spid="18" grpId="0"/>
      <p:bldP spid="19" grpId="0" animBg="1"/>
      <p:bldP spid="26" grpId="0"/>
      <p:bldP spid="31"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CEAA930-3C7E-4E80-BFB0-4BB5825B16E0}"/>
              </a:ext>
            </a:extLst>
          </p:cNvPr>
          <p:cNvPicPr>
            <a:picLocks noChangeAspect="1"/>
          </p:cNvPicPr>
          <p:nvPr/>
        </p:nvPicPr>
        <p:blipFill rotWithShape="1">
          <a:blip r:embed="rId2">
            <a:extLst>
              <a:ext uri="{28A0092B-C50C-407E-A947-70E740481C1C}">
                <a14:useLocalDpi xmlns:a14="http://schemas.microsoft.com/office/drawing/2010/main" val="0"/>
              </a:ext>
            </a:extLst>
          </a:blip>
          <a:srcRect l="11719"/>
          <a:stretch/>
        </p:blipFill>
        <p:spPr>
          <a:xfrm flipH="1">
            <a:off x="7672563" y="0"/>
            <a:ext cx="4521165" cy="6858000"/>
          </a:xfrm>
          <a:prstGeom prst="rect">
            <a:avLst/>
          </a:prstGeom>
        </p:spPr>
      </p:pic>
      <p:grpSp>
        <p:nvGrpSpPr>
          <p:cNvPr id="11" name="Group 7">
            <a:extLst>
              <a:ext uri="{FF2B5EF4-FFF2-40B4-BE49-F238E27FC236}">
                <a16:creationId xmlns:a16="http://schemas.microsoft.com/office/drawing/2014/main" id="{B613EEA4-1B06-4F08-809E-CF3B4F9ACF80}"/>
              </a:ext>
            </a:extLst>
          </p:cNvPr>
          <p:cNvGrpSpPr/>
          <p:nvPr/>
        </p:nvGrpSpPr>
        <p:grpSpPr>
          <a:xfrm>
            <a:off x="100314" y="5954255"/>
            <a:ext cx="4315755" cy="830997"/>
            <a:chOff x="18576" y="4856458"/>
            <a:chExt cx="3482500" cy="830997"/>
          </a:xfrm>
        </p:grpSpPr>
        <p:sp>
          <p:nvSpPr>
            <p:cNvPr id="12" name="Rectangle 8">
              <a:extLst>
                <a:ext uri="{FF2B5EF4-FFF2-40B4-BE49-F238E27FC236}">
                  <a16:creationId xmlns:a16="http://schemas.microsoft.com/office/drawing/2014/main" id="{D121DD77-A2D8-464C-B864-8C65FF3FE105}"/>
                </a:ext>
              </a:extLst>
            </p:cNvPr>
            <p:cNvSpPr/>
            <p:nvPr/>
          </p:nvSpPr>
          <p:spPr>
            <a:xfrm>
              <a:off x="18576" y="4856458"/>
              <a:ext cx="3482500" cy="830997"/>
            </a:xfrm>
            <a:prstGeom prst="rect">
              <a:avLst/>
            </a:prstGeom>
            <a:solidFill>
              <a:schemeClr val="bg1">
                <a:alpha val="66000"/>
              </a:schemeClr>
            </a:solidFill>
          </p:spPr>
          <p:txBody>
            <a:bodyPr wrap="square">
              <a:spAutoFit/>
            </a:bodyPr>
            <a:lstStyle/>
            <a:p>
              <a:r>
                <a:rPr lang="en-US" sz="1600" dirty="0">
                  <a:latin typeface="Bahnschrift SemiLight Condensed" panose="020B0502040204020203" pitchFamily="34" charset="0"/>
                </a:rPr>
                <a:t>          Shuo Yang</a:t>
              </a:r>
            </a:p>
            <a:p>
              <a:r>
                <a:rPr lang="en-US" sz="1600" dirty="0">
                  <a:latin typeface="Bahnschrift SemiLight Condensed" panose="020B0502040204020203" pitchFamily="34" charset="0"/>
                </a:rPr>
                <a:t>        : </a:t>
              </a:r>
              <a:r>
                <a:rPr lang="en-US" sz="1600" u="sng" dirty="0">
                  <a:latin typeface="Bahnschrift SemiLight Condensed" panose="020B0502040204020203" pitchFamily="34" charset="0"/>
                </a:rPr>
                <a:t>shuo.yang@univ-rennes.fr</a:t>
              </a:r>
              <a:r>
                <a:rPr lang="en-US" sz="1600" dirty="0">
                  <a:latin typeface="Bahnschrift SemiLight Condensed" panose="020B0502040204020203" pitchFamily="34" charset="0"/>
                </a:rPr>
                <a:t>/ </a:t>
              </a:r>
              <a:r>
                <a:rPr lang="en-US" sz="1600" u="sng" dirty="0">
                  <a:latin typeface="Bahnschrift SemiLight Condensed" panose="020B0502040204020203" pitchFamily="34" charset="0"/>
                </a:rPr>
                <a:t>yangshawn65@gmail.com</a:t>
              </a:r>
            </a:p>
            <a:p>
              <a:r>
                <a:rPr lang="en-US" sz="1600" dirty="0">
                  <a:latin typeface="Bahnschrift SemiLight Condensed" panose="020B0502040204020203" pitchFamily="34" charset="0"/>
                </a:rPr>
                <a:t>        :  +33 744880564 / +86 15818251104</a:t>
              </a:r>
            </a:p>
          </p:txBody>
        </p:sp>
        <p:pic>
          <p:nvPicPr>
            <p:cNvPr id="13" name="Graphic 9" descr="Envelope">
              <a:extLst>
                <a:ext uri="{FF2B5EF4-FFF2-40B4-BE49-F238E27FC236}">
                  <a16:creationId xmlns:a16="http://schemas.microsoft.com/office/drawing/2014/main" id="{0D0F0C54-6328-43D8-B9F5-E40A8AE96FA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0992" y="5140725"/>
              <a:ext cx="309676" cy="309676"/>
            </a:xfrm>
            <a:prstGeom prst="rect">
              <a:avLst/>
            </a:prstGeom>
          </p:spPr>
        </p:pic>
        <p:pic>
          <p:nvPicPr>
            <p:cNvPr id="14" name="Graphic 10" descr="Receiver">
              <a:extLst>
                <a:ext uri="{FF2B5EF4-FFF2-40B4-BE49-F238E27FC236}">
                  <a16:creationId xmlns:a16="http://schemas.microsoft.com/office/drawing/2014/main" id="{0CF2DA84-E7C9-4C23-9ADB-F90736200CA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1122" y="5399605"/>
              <a:ext cx="267743" cy="267743"/>
            </a:xfrm>
            <a:prstGeom prst="rect">
              <a:avLst/>
            </a:prstGeom>
          </p:spPr>
        </p:pic>
      </p:grpSp>
      <p:sp>
        <p:nvSpPr>
          <p:cNvPr id="2" name="Title 1">
            <a:extLst>
              <a:ext uri="{FF2B5EF4-FFF2-40B4-BE49-F238E27FC236}">
                <a16:creationId xmlns:a16="http://schemas.microsoft.com/office/drawing/2014/main" id="{A9D4AA41-95F8-4340-862D-4E2CB5421054}"/>
              </a:ext>
            </a:extLst>
          </p:cNvPr>
          <p:cNvSpPr>
            <a:spLocks noGrp="1"/>
          </p:cNvSpPr>
          <p:nvPr>
            <p:ph type="title"/>
          </p:nvPr>
        </p:nvSpPr>
        <p:spPr>
          <a:xfrm>
            <a:off x="608363" y="2336597"/>
            <a:ext cx="4773597" cy="1325563"/>
          </a:xfrm>
        </p:spPr>
        <p:txBody>
          <a:bodyPr>
            <a:normAutofit/>
          </a:bodyPr>
          <a:lstStyle/>
          <a:p>
            <a:pPr algn="ctr"/>
            <a:r>
              <a:rPr lang="en-US" sz="5400" dirty="0">
                <a:ln w="0"/>
                <a:solidFill>
                  <a:srgbClr val="DD9A26"/>
                </a:solidFill>
                <a:effectLst>
                  <a:reflection blurRad="6350" stA="53000" endA="300" endPos="35500" dir="5400000" sy="-90000" algn="bl" rotWithShape="0"/>
                </a:effectLst>
                <a:latin typeface="Gabriola" panose="04040605051002020D02" pitchFamily="82" charset="0"/>
                <a:cs typeface="Times New Roman" panose="02020603050405020304" pitchFamily="18" charset="0"/>
              </a:rPr>
              <a:t>Thanks for listening</a:t>
            </a:r>
          </a:p>
        </p:txBody>
      </p:sp>
      <p:grpSp>
        <p:nvGrpSpPr>
          <p:cNvPr id="3" name="组合 2">
            <a:extLst>
              <a:ext uri="{FF2B5EF4-FFF2-40B4-BE49-F238E27FC236}">
                <a16:creationId xmlns:a16="http://schemas.microsoft.com/office/drawing/2014/main" id="{E52753DF-41EC-4816-B59B-DB9A8CF7BA54}"/>
              </a:ext>
            </a:extLst>
          </p:cNvPr>
          <p:cNvGrpSpPr/>
          <p:nvPr/>
        </p:nvGrpSpPr>
        <p:grpSpPr>
          <a:xfrm>
            <a:off x="4424570" y="4510997"/>
            <a:ext cx="3247993" cy="1374815"/>
            <a:chOff x="3357206" y="1416535"/>
            <a:chExt cx="3247993" cy="1374815"/>
          </a:xfrm>
        </p:grpSpPr>
        <p:pic>
          <p:nvPicPr>
            <p:cNvPr id="1026" name="Picture 2" descr="https://ozcar-critech.pages.in2p3.fr/rencontres-ozcar-critech-2024/orga/photo_damien.png">
              <a:extLst>
                <a:ext uri="{FF2B5EF4-FFF2-40B4-BE49-F238E27FC236}">
                  <a16:creationId xmlns:a16="http://schemas.microsoft.com/office/drawing/2014/main" id="{A886F5B5-9DD9-4AF4-B550-670ABBD2E5E2}"/>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b="30234"/>
            <a:stretch/>
          </p:blipFill>
          <p:spPr bwMode="auto">
            <a:xfrm>
              <a:off x="4790466" y="1424009"/>
              <a:ext cx="756800" cy="792000"/>
            </a:xfrm>
            <a:prstGeom prst="ellipse">
              <a:avLst/>
            </a:prstGeom>
            <a:ln w="19050" cap="rnd">
              <a:solidFill>
                <a:schemeClr val="tx1"/>
              </a:solidFill>
            </a:ln>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pic>
          <p:nvPicPr>
            <p:cNvPr id="1032" name="Picture 8" descr="Sylvie COLLIN | Lecturer | PhD | Evolution Paris-Seine, UMR 7138 | Research  profile">
              <a:extLst>
                <a:ext uri="{FF2B5EF4-FFF2-40B4-BE49-F238E27FC236}">
                  <a16:creationId xmlns:a16="http://schemas.microsoft.com/office/drawing/2014/main" id="{C29ABD28-7410-4910-B75A-0FBD64F0E195}"/>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r="4524"/>
            <a:stretch/>
          </p:blipFill>
          <p:spPr bwMode="auto">
            <a:xfrm>
              <a:off x="5746105" y="1416535"/>
              <a:ext cx="756184" cy="792000"/>
            </a:xfrm>
            <a:prstGeom prst="ellipse">
              <a:avLst/>
            </a:prstGeom>
            <a:ln w="19050" cap="rnd">
              <a:solidFill>
                <a:schemeClr val="tx1"/>
              </a:solidFill>
            </a:ln>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pic>
          <p:nvPicPr>
            <p:cNvPr id="49" name="Picture 2" descr="METIS – Institut Pierre-Simon Laplace">
              <a:extLst>
                <a:ext uri="{FF2B5EF4-FFF2-40B4-BE49-F238E27FC236}">
                  <a16:creationId xmlns:a16="http://schemas.microsoft.com/office/drawing/2014/main" id="{696CD08E-AB2C-482E-B2DE-815942805CF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357206" y="1473100"/>
              <a:ext cx="1182395" cy="564040"/>
            </a:xfrm>
            <a:prstGeom prst="rect">
              <a:avLst/>
            </a:prstGeom>
            <a:noFill/>
            <a:extLst>
              <a:ext uri="{909E8E84-426E-40DD-AFC4-6F175D3DCCD1}">
                <a14:hiddenFill xmlns:a14="http://schemas.microsoft.com/office/drawing/2010/main">
                  <a:solidFill>
                    <a:srgbClr val="FFFFFF"/>
                  </a:solidFill>
                </a14:hiddenFill>
              </a:ext>
            </a:extLst>
          </p:spPr>
        </p:pic>
        <p:pic>
          <p:nvPicPr>
            <p:cNvPr id="50" name="Picture 4" descr="Tutelles | METIS">
              <a:extLst>
                <a:ext uri="{FF2B5EF4-FFF2-40B4-BE49-F238E27FC236}">
                  <a16:creationId xmlns:a16="http://schemas.microsoft.com/office/drawing/2014/main" id="{0F185E84-0364-48D6-A760-82C5B6BAE6C5}"/>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357206" y="2146111"/>
              <a:ext cx="1306379" cy="529083"/>
            </a:xfrm>
            <a:prstGeom prst="rect">
              <a:avLst/>
            </a:prstGeom>
            <a:noFill/>
            <a:extLst>
              <a:ext uri="{909E8E84-426E-40DD-AFC4-6F175D3DCCD1}">
                <a14:hiddenFill xmlns:a14="http://schemas.microsoft.com/office/drawing/2010/main">
                  <a:solidFill>
                    <a:srgbClr val="FFFFFF"/>
                  </a:solidFill>
                </a14:hiddenFill>
              </a:ext>
            </a:extLst>
          </p:spPr>
        </p:pic>
        <p:sp>
          <p:nvSpPr>
            <p:cNvPr id="45" name="矩形 44">
              <a:extLst>
                <a:ext uri="{FF2B5EF4-FFF2-40B4-BE49-F238E27FC236}">
                  <a16:creationId xmlns:a16="http://schemas.microsoft.com/office/drawing/2014/main" id="{67F41731-A08C-45F8-A79E-5224531D7270}"/>
                </a:ext>
              </a:extLst>
            </p:cNvPr>
            <p:cNvSpPr/>
            <p:nvPr/>
          </p:nvSpPr>
          <p:spPr>
            <a:xfrm>
              <a:off x="4520523" y="2203806"/>
              <a:ext cx="1306380" cy="584775"/>
            </a:xfrm>
            <a:prstGeom prst="rect">
              <a:avLst/>
            </a:prstGeom>
          </p:spPr>
          <p:txBody>
            <a:bodyPr wrap="square">
              <a:spAutoFit/>
            </a:bodyPr>
            <a:lstStyle/>
            <a:p>
              <a:pPr algn="ctr"/>
              <a:r>
                <a:rPr lang="en-US" sz="1600" spc="-1" dirty="0">
                  <a:solidFill>
                    <a:schemeClr val="dk1"/>
                  </a:solidFill>
                  <a:latin typeface="Times New Roman"/>
                </a:rPr>
                <a:t>Damien </a:t>
              </a:r>
              <a:r>
                <a:rPr lang="en-US" sz="1600" spc="-1" dirty="0" err="1">
                  <a:solidFill>
                    <a:schemeClr val="dk1"/>
                  </a:solidFill>
                  <a:latin typeface="Times New Roman"/>
                </a:rPr>
                <a:t>Jougnot</a:t>
              </a:r>
              <a:endParaRPr lang="en-US" sz="1600" dirty="0"/>
            </a:p>
          </p:txBody>
        </p:sp>
        <p:sp>
          <p:nvSpPr>
            <p:cNvPr id="46" name="矩形 45">
              <a:extLst>
                <a:ext uri="{FF2B5EF4-FFF2-40B4-BE49-F238E27FC236}">
                  <a16:creationId xmlns:a16="http://schemas.microsoft.com/office/drawing/2014/main" id="{50B8DFE0-4D0E-48FB-9849-C8A313EC37E5}"/>
                </a:ext>
              </a:extLst>
            </p:cNvPr>
            <p:cNvSpPr/>
            <p:nvPr/>
          </p:nvSpPr>
          <p:spPr>
            <a:xfrm>
              <a:off x="5624236" y="2206575"/>
              <a:ext cx="980963" cy="584775"/>
            </a:xfrm>
            <a:prstGeom prst="rect">
              <a:avLst/>
            </a:prstGeom>
          </p:spPr>
          <p:txBody>
            <a:bodyPr wrap="square">
              <a:spAutoFit/>
            </a:bodyPr>
            <a:lstStyle/>
            <a:p>
              <a:pPr algn="ctr"/>
              <a:r>
                <a:rPr lang="en-US" sz="1600" spc="-1">
                  <a:solidFill>
                    <a:schemeClr val="dk1"/>
                  </a:solidFill>
                  <a:latin typeface="Times New Roman"/>
                </a:rPr>
                <a:t>Sylvie Collin</a:t>
              </a:r>
              <a:endParaRPr lang="en-US" sz="1600" dirty="0"/>
            </a:p>
          </p:txBody>
        </p:sp>
      </p:grpSp>
      <p:sp>
        <p:nvSpPr>
          <p:cNvPr id="55" name="AutoShape 18" descr="Photo Yves Méheust">
            <a:extLst>
              <a:ext uri="{FF2B5EF4-FFF2-40B4-BE49-F238E27FC236}">
                <a16:creationId xmlns:a16="http://schemas.microsoft.com/office/drawing/2014/main" id="{AFFBBCC7-7183-40B6-AA6E-91F0C807F1AB}"/>
              </a:ext>
            </a:extLst>
          </p:cNvPr>
          <p:cNvSpPr>
            <a:spLocks noChangeAspect="1" noChangeArrowheads="1"/>
          </p:cNvSpPr>
          <p:nvPr/>
        </p:nvSpPr>
        <p:spPr bwMode="auto">
          <a:xfrm>
            <a:off x="5600148" y="3092789"/>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nvGrpSpPr>
          <p:cNvPr id="1039" name="组合 1038">
            <a:extLst>
              <a:ext uri="{FF2B5EF4-FFF2-40B4-BE49-F238E27FC236}">
                <a16:creationId xmlns:a16="http://schemas.microsoft.com/office/drawing/2014/main" id="{67E19FE9-89E7-4745-AC46-0548A0EAB717}"/>
              </a:ext>
            </a:extLst>
          </p:cNvPr>
          <p:cNvGrpSpPr/>
          <p:nvPr/>
        </p:nvGrpSpPr>
        <p:grpSpPr>
          <a:xfrm>
            <a:off x="832258" y="440290"/>
            <a:ext cx="5903066" cy="1680311"/>
            <a:chOff x="-321221" y="-796360"/>
            <a:chExt cx="5903066" cy="1680311"/>
          </a:xfrm>
        </p:grpSpPr>
        <p:pic>
          <p:nvPicPr>
            <p:cNvPr id="8" name="Picture 8" descr="UNIV RENNES - A use case of smart office with Twinsys">
              <a:extLst>
                <a:ext uri="{FF2B5EF4-FFF2-40B4-BE49-F238E27FC236}">
                  <a16:creationId xmlns:a16="http://schemas.microsoft.com/office/drawing/2014/main" id="{C8763A22-3AD5-40D6-AFEC-C4CB4ECF5FD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321221" y="-294018"/>
              <a:ext cx="1359173" cy="611110"/>
            </a:xfrm>
            <a:prstGeom prst="rect">
              <a:avLst/>
            </a:prstGeom>
            <a:noFill/>
            <a:extLst>
              <a:ext uri="{909E8E84-426E-40DD-AFC4-6F175D3DCCD1}">
                <a14:hiddenFill xmlns:a14="http://schemas.microsoft.com/office/drawing/2010/main">
                  <a:solidFill>
                    <a:srgbClr val="FFFFFF"/>
                  </a:solidFill>
                </a14:hiddenFill>
              </a:ext>
            </a:extLst>
          </p:spPr>
        </p:pic>
        <p:grpSp>
          <p:nvGrpSpPr>
            <p:cNvPr id="1037" name="组合 1036">
              <a:extLst>
                <a:ext uri="{FF2B5EF4-FFF2-40B4-BE49-F238E27FC236}">
                  <a16:creationId xmlns:a16="http://schemas.microsoft.com/office/drawing/2014/main" id="{02E456E3-929E-49BD-8EC9-FC44B0ECCAB0}"/>
                </a:ext>
              </a:extLst>
            </p:cNvPr>
            <p:cNvGrpSpPr/>
            <p:nvPr/>
          </p:nvGrpSpPr>
          <p:grpSpPr>
            <a:xfrm>
              <a:off x="-252283" y="-796360"/>
              <a:ext cx="5834128" cy="1680311"/>
              <a:chOff x="73810" y="4651906"/>
              <a:chExt cx="5834128" cy="1680311"/>
            </a:xfrm>
          </p:grpSpPr>
          <p:pic>
            <p:nvPicPr>
              <p:cNvPr id="1027" name="图片 1026">
                <a:extLst>
                  <a:ext uri="{FF2B5EF4-FFF2-40B4-BE49-F238E27FC236}">
                    <a16:creationId xmlns:a16="http://schemas.microsoft.com/office/drawing/2014/main" id="{80E75D60-10A4-4E20-A87E-A9A1D3794B0E}"/>
                  </a:ext>
                </a:extLst>
              </p:cNvPr>
              <p:cNvPicPr>
                <a:picLocks noChangeAspect="1"/>
              </p:cNvPicPr>
              <p:nvPr/>
            </p:nvPicPr>
            <p:blipFill rotWithShape="1">
              <a:blip r:embed="rId12"/>
              <a:srcRect l="10657" b="7267"/>
              <a:stretch/>
            </p:blipFill>
            <p:spPr>
              <a:xfrm>
                <a:off x="3749446" y="4716905"/>
                <a:ext cx="790394" cy="792000"/>
              </a:xfrm>
              <a:prstGeom prst="ellipse">
                <a:avLst/>
              </a:prstGeom>
              <a:ln w="19050" cap="rnd">
                <a:solidFill>
                  <a:schemeClr val="tx1"/>
                </a:solidFill>
              </a:ln>
              <a:effectLst/>
              <a:scene3d>
                <a:camera prst="orthographicFront"/>
                <a:lightRig rig="contrasting" dir="t">
                  <a:rot lat="0" lon="0" rev="3000000"/>
                </a:lightRig>
              </a:scene3d>
              <a:sp3d contourW="7620">
                <a:bevelT w="95250" h="31750"/>
                <a:contourClr>
                  <a:srgbClr val="333333"/>
                </a:contourClr>
              </a:sp3d>
            </p:spPr>
          </p:pic>
          <p:pic>
            <p:nvPicPr>
              <p:cNvPr id="7" name="Picture 2" descr="Accueil - Géosciences Rennes">
                <a:extLst>
                  <a:ext uri="{FF2B5EF4-FFF2-40B4-BE49-F238E27FC236}">
                    <a16:creationId xmlns:a16="http://schemas.microsoft.com/office/drawing/2014/main" id="{A580511B-931D-4088-A652-F761BB780AED}"/>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73810" y="4651906"/>
                <a:ext cx="1171769" cy="394556"/>
              </a:xfrm>
              <a:prstGeom prst="rect">
                <a:avLst/>
              </a:prstGeom>
              <a:noFill/>
              <a:extLst>
                <a:ext uri="{909E8E84-426E-40DD-AFC4-6F175D3DCCD1}">
                  <a14:hiddenFill xmlns:a14="http://schemas.microsoft.com/office/drawing/2010/main">
                    <a:solidFill>
                      <a:srgbClr val="FFFFFF"/>
                    </a:solidFill>
                  </a14:hiddenFill>
                </a:ext>
              </a:extLst>
            </p:spPr>
          </p:pic>
          <p:sp>
            <p:nvSpPr>
              <p:cNvPr id="40" name="TextBox 2">
                <a:extLst>
                  <a:ext uri="{FF2B5EF4-FFF2-40B4-BE49-F238E27FC236}">
                    <a16:creationId xmlns:a16="http://schemas.microsoft.com/office/drawing/2014/main" id="{B85534D2-3482-4AFD-B02C-E522F6DCDB30}"/>
                  </a:ext>
                </a:extLst>
              </p:cNvPr>
              <p:cNvSpPr txBox="1"/>
              <p:nvPr/>
            </p:nvSpPr>
            <p:spPr>
              <a:xfrm>
                <a:off x="1366282" y="6024440"/>
                <a:ext cx="1208854" cy="307777"/>
              </a:xfrm>
              <a:prstGeom prst="rect">
                <a:avLst/>
              </a:prstGeom>
              <a:noFill/>
            </p:spPr>
            <p:txBody>
              <a:bodyPr wrap="square" rtlCol="0">
                <a:spAutoFit/>
              </a:bodyPr>
              <a:lstStyle/>
              <a:p>
                <a:r>
                  <a:rPr lang="en-US" altLang="zh-CN" sz="1400" dirty="0">
                    <a:latin typeface="Times New Roman" panose="02020603050405020304" pitchFamily="18" charset="0"/>
                    <a:cs typeface="Times New Roman" panose="02020603050405020304" pitchFamily="18" charset="0"/>
                  </a:rPr>
                  <a:t>(Supervisor</a:t>
                </a:r>
                <a:r>
                  <a:rPr lang="en-US" altLang="zh-CN" sz="1400" dirty="0">
                    <a:latin typeface="Times New Roman" panose="02020603050405020304" pitchFamily="18" charset="0"/>
                    <a:cs typeface="Times New Roman" panose="02020603050405020304" pitchFamily="18" charset="0"/>
                    <a:sym typeface="Wingdings" panose="05000000000000000000" pitchFamily="2" charset="2"/>
                  </a:rPr>
                  <a:t>)</a:t>
                </a:r>
                <a:endParaRPr lang="en-SE" sz="1400" dirty="0">
                  <a:latin typeface="Times New Roman" panose="02020603050405020304" pitchFamily="18" charset="0"/>
                  <a:cs typeface="Times New Roman" panose="02020603050405020304" pitchFamily="18" charset="0"/>
                </a:endParaRPr>
              </a:p>
            </p:txBody>
          </p:sp>
          <p:sp>
            <p:nvSpPr>
              <p:cNvPr id="57" name="矩形 56">
                <a:extLst>
                  <a:ext uri="{FF2B5EF4-FFF2-40B4-BE49-F238E27FC236}">
                    <a16:creationId xmlns:a16="http://schemas.microsoft.com/office/drawing/2014/main" id="{B8ED4717-46A3-48C4-8660-0B726FF2A45E}"/>
                  </a:ext>
                </a:extLst>
              </p:cNvPr>
              <p:cNvSpPr/>
              <p:nvPr/>
            </p:nvSpPr>
            <p:spPr>
              <a:xfrm>
                <a:off x="1366282" y="5513236"/>
                <a:ext cx="1063285" cy="584775"/>
              </a:xfrm>
              <a:prstGeom prst="rect">
                <a:avLst/>
              </a:prstGeom>
            </p:spPr>
            <p:txBody>
              <a:bodyPr wrap="square">
                <a:spAutoFit/>
              </a:bodyPr>
              <a:lstStyle/>
              <a:p>
                <a:pPr algn="ctr"/>
                <a:r>
                  <a:rPr lang="en-US" sz="1600" spc="-1" dirty="0">
                    <a:solidFill>
                      <a:schemeClr val="dk1"/>
                    </a:solidFill>
                    <a:latin typeface="Times New Roman"/>
                  </a:rPr>
                  <a:t>Yves </a:t>
                </a:r>
                <a:r>
                  <a:rPr lang="en-US" sz="1600" spc="-1" dirty="0" err="1">
                    <a:solidFill>
                      <a:schemeClr val="dk1"/>
                    </a:solidFill>
                    <a:latin typeface="Times New Roman"/>
                  </a:rPr>
                  <a:t>Méheust</a:t>
                </a:r>
                <a:endParaRPr lang="en-US" sz="1600" dirty="0"/>
              </a:p>
            </p:txBody>
          </p:sp>
          <p:pic>
            <p:nvPicPr>
              <p:cNvPr id="1046" name="Picture 22" descr="Yves MEHEUST. Crédits Université de Rennes">
                <a:extLst>
                  <a:ext uri="{FF2B5EF4-FFF2-40B4-BE49-F238E27FC236}">
                    <a16:creationId xmlns:a16="http://schemas.microsoft.com/office/drawing/2014/main" id="{2CB3A2A2-95E7-4D24-994E-6CF8CAD18727}"/>
                  </a:ext>
                </a:extLst>
              </p:cNvPr>
              <p:cNvPicPr>
                <a:picLocks noChangeAspect="1" noChangeArrowheads="1"/>
              </p:cNvPicPr>
              <p:nvPr/>
            </p:nvPicPr>
            <p:blipFill rotWithShape="1">
              <a:blip r:embed="rId14">
                <a:extLst>
                  <a:ext uri="{28A0092B-C50C-407E-A947-70E740481C1C}">
                    <a14:useLocalDpi xmlns:a14="http://schemas.microsoft.com/office/drawing/2010/main" val="0"/>
                  </a:ext>
                </a:extLst>
              </a:blip>
              <a:srcRect l="48689" t="23824" r="32130" b="41082"/>
              <a:stretch/>
            </p:blipFill>
            <p:spPr bwMode="auto">
              <a:xfrm>
                <a:off x="1516070" y="4716905"/>
                <a:ext cx="769582" cy="792000"/>
              </a:xfrm>
              <a:prstGeom prst="ellipse">
                <a:avLst/>
              </a:prstGeom>
              <a:ln w="19050" cap="rnd">
                <a:solidFill>
                  <a:schemeClr val="tx1"/>
                </a:solidFill>
              </a:ln>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pic>
            <p:nvPicPr>
              <p:cNvPr id="62" name="图片 61">
                <a:extLst>
                  <a:ext uri="{FF2B5EF4-FFF2-40B4-BE49-F238E27FC236}">
                    <a16:creationId xmlns:a16="http://schemas.microsoft.com/office/drawing/2014/main" id="{C12F5D6E-4D32-49C7-AEA9-12855E83802D}"/>
                  </a:ext>
                </a:extLst>
              </p:cNvPr>
              <p:cNvPicPr>
                <a:picLocks noChangeAspect="1"/>
              </p:cNvPicPr>
              <p:nvPr/>
            </p:nvPicPr>
            <p:blipFill>
              <a:blip r:embed="rId15"/>
              <a:stretch>
                <a:fillRect/>
              </a:stretch>
            </p:blipFill>
            <p:spPr>
              <a:xfrm>
                <a:off x="2645617" y="4716905"/>
                <a:ext cx="743864" cy="792000"/>
              </a:xfrm>
              <a:prstGeom prst="ellipse">
                <a:avLst/>
              </a:prstGeom>
              <a:ln w="19050" cap="rnd">
                <a:solidFill>
                  <a:schemeClr val="tx1"/>
                </a:solidFill>
              </a:ln>
              <a:effectLst/>
              <a:scene3d>
                <a:camera prst="orthographicFront"/>
                <a:lightRig rig="contrasting" dir="t">
                  <a:rot lat="0" lon="0" rev="3000000"/>
                </a:lightRig>
              </a:scene3d>
              <a:sp3d contourW="7620">
                <a:bevelT w="95250" h="31750"/>
                <a:contourClr>
                  <a:srgbClr val="333333"/>
                </a:contourClr>
              </a:sp3d>
            </p:spPr>
          </p:pic>
          <p:sp>
            <p:nvSpPr>
              <p:cNvPr id="1024" name="矩形 1023">
                <a:extLst>
                  <a:ext uri="{FF2B5EF4-FFF2-40B4-BE49-F238E27FC236}">
                    <a16:creationId xmlns:a16="http://schemas.microsoft.com/office/drawing/2014/main" id="{5B3C4D5B-1728-4D3B-898E-B72210E69F85}"/>
                  </a:ext>
                </a:extLst>
              </p:cNvPr>
              <p:cNvSpPr/>
              <p:nvPr/>
            </p:nvSpPr>
            <p:spPr>
              <a:xfrm>
                <a:off x="2415824" y="5507072"/>
                <a:ext cx="1267716" cy="584775"/>
              </a:xfrm>
              <a:prstGeom prst="rect">
                <a:avLst/>
              </a:prstGeom>
            </p:spPr>
            <p:txBody>
              <a:bodyPr wrap="square">
                <a:spAutoFit/>
              </a:bodyPr>
              <a:lstStyle/>
              <a:p>
                <a:pPr algn="ctr"/>
                <a:r>
                  <a:rPr lang="en-US" sz="1600" spc="-1" dirty="0" err="1">
                    <a:solidFill>
                      <a:schemeClr val="dk1"/>
                    </a:solidFill>
                    <a:latin typeface="Times New Roman"/>
                  </a:rPr>
                  <a:t>Hervé</a:t>
                </a:r>
                <a:r>
                  <a:rPr lang="en-US" sz="1600" spc="-1" dirty="0">
                    <a:solidFill>
                      <a:schemeClr val="dk1"/>
                    </a:solidFill>
                    <a:latin typeface="Times New Roman"/>
                  </a:rPr>
                  <a:t> </a:t>
                </a:r>
                <a:r>
                  <a:rPr lang="en-US" sz="1600" spc="-1" dirty="0" err="1">
                    <a:solidFill>
                      <a:schemeClr val="dk1"/>
                    </a:solidFill>
                    <a:latin typeface="Times New Roman"/>
                  </a:rPr>
                  <a:t>Tabuteau</a:t>
                </a:r>
                <a:endParaRPr lang="en-US" sz="1600" dirty="0"/>
              </a:p>
            </p:txBody>
          </p:sp>
          <p:sp>
            <p:nvSpPr>
              <p:cNvPr id="1029" name="矩形 1028">
                <a:extLst>
                  <a:ext uri="{FF2B5EF4-FFF2-40B4-BE49-F238E27FC236}">
                    <a16:creationId xmlns:a16="http://schemas.microsoft.com/office/drawing/2014/main" id="{6597C067-2102-4F7D-8629-24B3BF1590A1}"/>
                  </a:ext>
                </a:extLst>
              </p:cNvPr>
              <p:cNvSpPr/>
              <p:nvPr/>
            </p:nvSpPr>
            <p:spPr>
              <a:xfrm>
                <a:off x="3585949" y="5554495"/>
                <a:ext cx="1245650" cy="584775"/>
              </a:xfrm>
              <a:prstGeom prst="rect">
                <a:avLst/>
              </a:prstGeom>
            </p:spPr>
            <p:txBody>
              <a:bodyPr wrap="square">
                <a:spAutoFit/>
              </a:bodyPr>
              <a:lstStyle/>
              <a:p>
                <a:pPr algn="ctr"/>
                <a:r>
                  <a:rPr lang="en-US" sz="1600" spc="-1" dirty="0">
                    <a:solidFill>
                      <a:schemeClr val="dk1"/>
                    </a:solidFill>
                    <a:latin typeface="Times New Roman"/>
                  </a:rPr>
                  <a:t>Tanguy Le Borgne</a:t>
                </a:r>
                <a:endParaRPr lang="en-US" sz="1600" dirty="0"/>
              </a:p>
            </p:txBody>
          </p:sp>
          <p:pic>
            <p:nvPicPr>
              <p:cNvPr id="1056" name="Picture 32" descr="Déménagement des serveurs, juillet 2024. Crédits : Annick BATTAIS">
                <a:extLst>
                  <a:ext uri="{FF2B5EF4-FFF2-40B4-BE49-F238E27FC236}">
                    <a16:creationId xmlns:a16="http://schemas.microsoft.com/office/drawing/2014/main" id="{3121A200-A8B4-47D6-B8F5-644435F0F2CF}"/>
                  </a:ext>
                </a:extLst>
              </p:cNvPr>
              <p:cNvPicPr>
                <a:picLocks noChangeAspect="1" noChangeArrowheads="1"/>
              </p:cNvPicPr>
              <p:nvPr/>
            </p:nvPicPr>
            <p:blipFill rotWithShape="1">
              <a:blip r:embed="rId16">
                <a:extLst>
                  <a:ext uri="{28A0092B-C50C-407E-A947-70E740481C1C}">
                    <a14:useLocalDpi xmlns:a14="http://schemas.microsoft.com/office/drawing/2010/main" val="0"/>
                  </a:ext>
                </a:extLst>
              </a:blip>
              <a:srcRect l="3915" t="7380" r="71427" b="53842"/>
              <a:stretch/>
            </p:blipFill>
            <p:spPr bwMode="auto">
              <a:xfrm>
                <a:off x="4899805" y="4716905"/>
                <a:ext cx="797308" cy="792000"/>
              </a:xfrm>
              <a:prstGeom prst="ellipse">
                <a:avLst/>
              </a:prstGeom>
              <a:ln w="19050" cap="rnd">
                <a:solidFill>
                  <a:schemeClr val="tx1"/>
                </a:solidFill>
              </a:ln>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1031" name="矩形 1030">
                <a:extLst>
                  <a:ext uri="{FF2B5EF4-FFF2-40B4-BE49-F238E27FC236}">
                    <a16:creationId xmlns:a16="http://schemas.microsoft.com/office/drawing/2014/main" id="{C52FB067-74C0-421F-8BBE-D2984D718F94}"/>
                  </a:ext>
                </a:extLst>
              </p:cNvPr>
              <p:cNvSpPr/>
              <p:nvPr/>
            </p:nvSpPr>
            <p:spPr>
              <a:xfrm>
                <a:off x="4662288" y="5554495"/>
                <a:ext cx="1245650" cy="584775"/>
              </a:xfrm>
              <a:prstGeom prst="rect">
                <a:avLst/>
              </a:prstGeom>
            </p:spPr>
            <p:txBody>
              <a:bodyPr wrap="square">
                <a:spAutoFit/>
              </a:bodyPr>
              <a:lstStyle/>
              <a:p>
                <a:pPr algn="ctr"/>
                <a:r>
                  <a:rPr lang="en-US" sz="1600" spc="-1" dirty="0">
                    <a:solidFill>
                      <a:schemeClr val="dk1"/>
                    </a:solidFill>
                    <a:latin typeface="Times New Roman"/>
                  </a:rPr>
                  <a:t>Dominique </a:t>
                </a:r>
                <a:r>
                  <a:rPr lang="en-US" sz="1600" spc="-1" dirty="0" err="1">
                    <a:solidFill>
                      <a:schemeClr val="dk1"/>
                    </a:solidFill>
                    <a:latin typeface="Times New Roman"/>
                  </a:rPr>
                  <a:t>Bavay</a:t>
                </a:r>
                <a:endParaRPr lang="en-US" sz="1600" spc="-1" dirty="0">
                  <a:solidFill>
                    <a:schemeClr val="dk1"/>
                  </a:solidFill>
                  <a:latin typeface="Times New Roman"/>
                </a:endParaRPr>
              </a:p>
            </p:txBody>
          </p:sp>
        </p:grpSp>
      </p:grpSp>
      <p:grpSp>
        <p:nvGrpSpPr>
          <p:cNvPr id="1041" name="组合 1040">
            <a:extLst>
              <a:ext uri="{FF2B5EF4-FFF2-40B4-BE49-F238E27FC236}">
                <a16:creationId xmlns:a16="http://schemas.microsoft.com/office/drawing/2014/main" id="{00A6B1EA-3A37-479E-AD6B-DD5E52BF6340}"/>
              </a:ext>
            </a:extLst>
          </p:cNvPr>
          <p:cNvGrpSpPr/>
          <p:nvPr/>
        </p:nvGrpSpPr>
        <p:grpSpPr>
          <a:xfrm>
            <a:off x="218504" y="4489539"/>
            <a:ext cx="3565287" cy="1386201"/>
            <a:chOff x="937760" y="1815458"/>
            <a:chExt cx="3565287" cy="1386201"/>
          </a:xfrm>
        </p:grpSpPr>
        <p:pic>
          <p:nvPicPr>
            <p:cNvPr id="51" name="Picture 8" descr="BRGM">
              <a:extLst>
                <a:ext uri="{FF2B5EF4-FFF2-40B4-BE49-F238E27FC236}">
                  <a16:creationId xmlns:a16="http://schemas.microsoft.com/office/drawing/2014/main" id="{F7CE6B78-8CD3-4558-A28F-FC453EA9F21D}"/>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937760" y="2041310"/>
              <a:ext cx="1440721" cy="491045"/>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Pauline Kessouri - BRGM | LinkedIn">
              <a:extLst>
                <a:ext uri="{FF2B5EF4-FFF2-40B4-BE49-F238E27FC236}">
                  <a16:creationId xmlns:a16="http://schemas.microsoft.com/office/drawing/2014/main" id="{191F9BEF-B6E2-42DD-96ED-E4EE955B35B2}"/>
                </a:ext>
              </a:extLst>
            </p:cNvPr>
            <p:cNvPicPr>
              <a:picLocks noChangeAspect="1" noChangeArrowheads="1"/>
            </p:cNvPicPr>
            <p:nvPr/>
          </p:nvPicPr>
          <p:blipFill rotWithShape="1">
            <a:blip r:embed="rId18">
              <a:extLst>
                <a:ext uri="{BEBA8EAE-BF5A-486C-A8C5-ECC9F3942E4B}">
                  <a14:imgProps xmlns:a14="http://schemas.microsoft.com/office/drawing/2010/main">
                    <a14:imgLayer r:embed="rId19">
                      <a14:imgEffect>
                        <a14:brightnessContrast bright="20000"/>
                      </a14:imgEffect>
                    </a14:imgLayer>
                  </a14:imgProps>
                </a:ext>
                <a:ext uri="{28A0092B-C50C-407E-A947-70E740481C1C}">
                  <a14:useLocalDpi xmlns:a14="http://schemas.microsoft.com/office/drawing/2010/main" val="0"/>
                </a:ext>
              </a:extLst>
            </a:blip>
            <a:srcRect l="-2604" t="-1624" r="3856" b="-1"/>
            <a:stretch/>
          </p:blipFill>
          <p:spPr bwMode="auto">
            <a:xfrm>
              <a:off x="2437491" y="1815458"/>
              <a:ext cx="769582" cy="792000"/>
            </a:xfrm>
            <a:prstGeom prst="ellipse">
              <a:avLst/>
            </a:prstGeom>
            <a:ln w="19050" cap="rnd">
              <a:solidFill>
                <a:schemeClr val="tx1"/>
              </a:solidFill>
            </a:ln>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53" name="矩形 52">
              <a:extLst>
                <a:ext uri="{FF2B5EF4-FFF2-40B4-BE49-F238E27FC236}">
                  <a16:creationId xmlns:a16="http://schemas.microsoft.com/office/drawing/2014/main" id="{96D9F0A6-8141-499D-A236-0E0EB2F3EFC0}"/>
                </a:ext>
              </a:extLst>
            </p:cNvPr>
            <p:cNvSpPr/>
            <p:nvPr/>
          </p:nvSpPr>
          <p:spPr>
            <a:xfrm>
              <a:off x="2308154" y="2596358"/>
              <a:ext cx="1035486" cy="584775"/>
            </a:xfrm>
            <a:prstGeom prst="rect">
              <a:avLst/>
            </a:prstGeom>
          </p:spPr>
          <p:txBody>
            <a:bodyPr wrap="square">
              <a:spAutoFit/>
            </a:bodyPr>
            <a:lstStyle/>
            <a:p>
              <a:pPr algn="ctr"/>
              <a:r>
                <a:rPr lang="en-US" altLang="zh-CN" sz="1600" spc="-1" dirty="0">
                  <a:solidFill>
                    <a:schemeClr val="dk1"/>
                  </a:solidFill>
                  <a:latin typeface="Times New Roman"/>
                </a:rPr>
                <a:t>Pauline </a:t>
              </a:r>
              <a:r>
                <a:rPr lang="en-US" altLang="zh-CN" sz="1600" spc="-1" dirty="0" err="1">
                  <a:solidFill>
                    <a:schemeClr val="dk1"/>
                  </a:solidFill>
                  <a:latin typeface="Times New Roman"/>
                </a:rPr>
                <a:t>Kessouri</a:t>
              </a:r>
              <a:endParaRPr lang="en-US" sz="1600" dirty="0"/>
            </a:p>
          </p:txBody>
        </p:sp>
        <p:pic>
          <p:nvPicPr>
            <p:cNvPr id="1040" name="Picture 16" descr="Philippe Leroy - BRGM | LinkedIn">
              <a:extLst>
                <a:ext uri="{FF2B5EF4-FFF2-40B4-BE49-F238E27FC236}">
                  <a16:creationId xmlns:a16="http://schemas.microsoft.com/office/drawing/2014/main" id="{243A2AB6-4B5F-49E3-BC8B-0366E98D0575}"/>
                </a:ext>
              </a:extLst>
            </p:cNvPr>
            <p:cNvPicPr>
              <a:picLocks noChangeAspect="1" noChangeArrowheads="1"/>
            </p:cNvPicPr>
            <p:nvPr/>
          </p:nvPicPr>
          <p:blipFill rotWithShape="1">
            <a:blip r:embed="rId20">
              <a:extLst>
                <a:ext uri="{28A0092B-C50C-407E-A947-70E740481C1C}">
                  <a14:useLocalDpi xmlns:a14="http://schemas.microsoft.com/office/drawing/2010/main" val="0"/>
                </a:ext>
              </a:extLst>
            </a:blip>
            <a:srcRect l="13582" t="12339"/>
            <a:stretch/>
          </p:blipFill>
          <p:spPr bwMode="auto">
            <a:xfrm>
              <a:off x="3542750" y="1824884"/>
              <a:ext cx="780780" cy="792000"/>
            </a:xfrm>
            <a:prstGeom prst="ellipse">
              <a:avLst/>
            </a:prstGeom>
            <a:ln w="19050" cap="rnd">
              <a:solidFill>
                <a:schemeClr val="tx1"/>
              </a:solidFill>
            </a:ln>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1035" name="矩形 1034">
              <a:extLst>
                <a:ext uri="{FF2B5EF4-FFF2-40B4-BE49-F238E27FC236}">
                  <a16:creationId xmlns:a16="http://schemas.microsoft.com/office/drawing/2014/main" id="{E2A011DA-2C56-46C4-B604-C2A9DB504A0D}"/>
                </a:ext>
              </a:extLst>
            </p:cNvPr>
            <p:cNvSpPr/>
            <p:nvPr/>
          </p:nvSpPr>
          <p:spPr>
            <a:xfrm>
              <a:off x="3389161" y="2616884"/>
              <a:ext cx="1113886" cy="584775"/>
            </a:xfrm>
            <a:prstGeom prst="rect">
              <a:avLst/>
            </a:prstGeom>
          </p:spPr>
          <p:txBody>
            <a:bodyPr wrap="square">
              <a:spAutoFit/>
            </a:bodyPr>
            <a:lstStyle/>
            <a:p>
              <a:pPr algn="ctr"/>
              <a:r>
                <a:rPr lang="en-US" sz="1600" spc="-1" dirty="0">
                  <a:solidFill>
                    <a:schemeClr val="dk1"/>
                  </a:solidFill>
                  <a:latin typeface="Times New Roman"/>
                </a:rPr>
                <a:t>Philippe Leroy </a:t>
              </a:r>
              <a:endParaRPr lang="en-US" sz="1600" dirty="0"/>
            </a:p>
          </p:txBody>
        </p:sp>
      </p:grpSp>
      <p:sp>
        <p:nvSpPr>
          <p:cNvPr id="91" name="矩形 90">
            <a:extLst>
              <a:ext uri="{FF2B5EF4-FFF2-40B4-BE49-F238E27FC236}">
                <a16:creationId xmlns:a16="http://schemas.microsoft.com/office/drawing/2014/main" id="{6F8D0700-57CA-44D8-B657-F6F95CFEF3B1}"/>
              </a:ext>
            </a:extLst>
          </p:cNvPr>
          <p:cNvSpPr/>
          <p:nvPr/>
        </p:nvSpPr>
        <p:spPr>
          <a:xfrm>
            <a:off x="5778811" y="2812187"/>
            <a:ext cx="1322164" cy="646331"/>
          </a:xfrm>
          <a:prstGeom prst="rect">
            <a:avLst/>
          </a:prstGeom>
        </p:spPr>
        <p:txBody>
          <a:bodyPr wrap="square">
            <a:spAutoFit/>
          </a:bodyPr>
          <a:lstStyle/>
          <a:p>
            <a:pPr algn="ctr"/>
            <a:r>
              <a:rPr lang="en-US" sz="3600" spc="-1" dirty="0">
                <a:solidFill>
                  <a:srgbClr val="DD9A26"/>
                </a:solidFill>
                <a:latin typeface="Adobe Gothic Std B" panose="020B0800000000000000" pitchFamily="34" charset="-128"/>
                <a:ea typeface="Adobe Gothic Std B" panose="020B0800000000000000" pitchFamily="34" charset="-128"/>
              </a:rPr>
              <a:t>Q &amp;A</a:t>
            </a:r>
            <a:endParaRPr lang="en-US" sz="3600" dirty="0">
              <a:solidFill>
                <a:srgbClr val="DD9A26"/>
              </a:solidFill>
              <a:latin typeface="Adobe Gothic Std B" panose="020B0800000000000000" pitchFamily="34" charset="-128"/>
              <a:ea typeface="Adobe Gothic Std B" panose="020B0800000000000000" pitchFamily="34" charset="-128"/>
            </a:endParaRPr>
          </a:p>
        </p:txBody>
      </p:sp>
      <p:sp>
        <p:nvSpPr>
          <p:cNvPr id="5" name="矩形 4">
            <a:extLst>
              <a:ext uri="{FF2B5EF4-FFF2-40B4-BE49-F238E27FC236}">
                <a16:creationId xmlns:a16="http://schemas.microsoft.com/office/drawing/2014/main" id="{7A9C284F-CA58-44F9-B796-B1BA8016747F}"/>
              </a:ext>
            </a:extLst>
          </p:cNvPr>
          <p:cNvSpPr/>
          <p:nvPr/>
        </p:nvSpPr>
        <p:spPr>
          <a:xfrm>
            <a:off x="4591598" y="4136030"/>
            <a:ext cx="2930977" cy="369332"/>
          </a:xfrm>
          <a:prstGeom prst="rect">
            <a:avLst/>
          </a:prstGeom>
        </p:spPr>
        <p:txBody>
          <a:bodyPr wrap="square">
            <a:spAutoFit/>
          </a:bodyPr>
          <a:lstStyle/>
          <a:p>
            <a:r>
              <a:rPr lang="en-US" spc="-1" dirty="0">
                <a:solidFill>
                  <a:schemeClr val="dk1"/>
                </a:solidFill>
                <a:latin typeface="Times New Roman"/>
              </a:rPr>
              <a:t>METIS,</a:t>
            </a:r>
            <a:r>
              <a:rPr lang="zh-CN" altLang="en-US" spc="-1" dirty="0">
                <a:solidFill>
                  <a:schemeClr val="dk1"/>
                </a:solidFill>
                <a:latin typeface="Times New Roman"/>
              </a:rPr>
              <a:t> </a:t>
            </a:r>
            <a:r>
              <a:rPr lang="en-US" spc="-1" dirty="0">
                <a:solidFill>
                  <a:schemeClr val="dk1"/>
                </a:solidFill>
                <a:latin typeface="Times New Roman"/>
              </a:rPr>
              <a:t>Sorbonne University</a:t>
            </a:r>
            <a:endParaRPr lang="en-US" dirty="0"/>
          </a:p>
        </p:txBody>
      </p:sp>
      <p:sp>
        <p:nvSpPr>
          <p:cNvPr id="6" name="矩形 5">
            <a:extLst>
              <a:ext uri="{FF2B5EF4-FFF2-40B4-BE49-F238E27FC236}">
                <a16:creationId xmlns:a16="http://schemas.microsoft.com/office/drawing/2014/main" id="{B34A391A-8115-499E-8396-09CC5B0E9975}"/>
              </a:ext>
            </a:extLst>
          </p:cNvPr>
          <p:cNvSpPr/>
          <p:nvPr/>
        </p:nvSpPr>
        <p:spPr>
          <a:xfrm>
            <a:off x="1743058" y="4123262"/>
            <a:ext cx="1606594" cy="369332"/>
          </a:xfrm>
          <a:prstGeom prst="rect">
            <a:avLst/>
          </a:prstGeom>
        </p:spPr>
        <p:txBody>
          <a:bodyPr wrap="none">
            <a:spAutoFit/>
          </a:bodyPr>
          <a:lstStyle/>
          <a:p>
            <a:r>
              <a:rPr lang="en-US" spc="-1" dirty="0">
                <a:solidFill>
                  <a:schemeClr val="dk1"/>
                </a:solidFill>
                <a:latin typeface="Times New Roman"/>
              </a:rPr>
              <a:t>BGRM, France</a:t>
            </a:r>
            <a:endParaRPr lang="en-US" dirty="0"/>
          </a:p>
        </p:txBody>
      </p:sp>
      <p:sp>
        <p:nvSpPr>
          <p:cNvPr id="9" name="矩形 8">
            <a:extLst>
              <a:ext uri="{FF2B5EF4-FFF2-40B4-BE49-F238E27FC236}">
                <a16:creationId xmlns:a16="http://schemas.microsoft.com/office/drawing/2014/main" id="{C0F6D45F-1095-477E-BA85-6F9548EF14B5}"/>
              </a:ext>
            </a:extLst>
          </p:cNvPr>
          <p:cNvSpPr/>
          <p:nvPr/>
        </p:nvSpPr>
        <p:spPr>
          <a:xfrm>
            <a:off x="2995161" y="75028"/>
            <a:ext cx="2886944" cy="369332"/>
          </a:xfrm>
          <a:prstGeom prst="rect">
            <a:avLst/>
          </a:prstGeom>
        </p:spPr>
        <p:txBody>
          <a:bodyPr wrap="none">
            <a:spAutoFit/>
          </a:bodyPr>
          <a:lstStyle/>
          <a:p>
            <a:r>
              <a:rPr lang="en-US" spc="-1" dirty="0">
                <a:solidFill>
                  <a:schemeClr val="dk1"/>
                </a:solidFill>
                <a:latin typeface="Times New Roman"/>
              </a:rPr>
              <a:t>University of Rennes, France</a:t>
            </a:r>
            <a:endParaRPr lang="en-US" dirty="0"/>
          </a:p>
        </p:txBody>
      </p:sp>
      <p:sp>
        <p:nvSpPr>
          <p:cNvPr id="42" name="矩形 41">
            <a:extLst>
              <a:ext uri="{FF2B5EF4-FFF2-40B4-BE49-F238E27FC236}">
                <a16:creationId xmlns:a16="http://schemas.microsoft.com/office/drawing/2014/main" id="{173BDD40-2F71-4C24-A804-17E61415B534}"/>
              </a:ext>
            </a:extLst>
          </p:cNvPr>
          <p:cNvSpPr/>
          <p:nvPr/>
        </p:nvSpPr>
        <p:spPr>
          <a:xfrm>
            <a:off x="9415873" y="6548198"/>
            <a:ext cx="1267716" cy="338554"/>
          </a:xfrm>
          <a:prstGeom prst="rect">
            <a:avLst/>
          </a:prstGeom>
        </p:spPr>
        <p:txBody>
          <a:bodyPr wrap="square">
            <a:spAutoFit/>
          </a:bodyPr>
          <a:lstStyle/>
          <a:p>
            <a:pPr algn="ctr"/>
            <a:r>
              <a:rPr lang="en-US" altLang="zh-CN" sz="1600" spc="-1" dirty="0">
                <a:solidFill>
                  <a:schemeClr val="tx1">
                    <a:lumMod val="50000"/>
                    <a:lumOff val="50000"/>
                  </a:schemeClr>
                </a:solidFill>
                <a:latin typeface="Bahnschrift SemiLight SemiConde" panose="020B0502040204020203" pitchFamily="34" charset="0"/>
              </a:rPr>
              <a:t>Rennes</a:t>
            </a:r>
            <a:endParaRPr lang="en-US" sz="1600" dirty="0">
              <a:solidFill>
                <a:schemeClr val="tx1">
                  <a:lumMod val="50000"/>
                  <a:lumOff val="50000"/>
                </a:schemeClr>
              </a:solidFill>
              <a:latin typeface="Bahnschrift SemiLight SemiConde" panose="020B0502040204020203" pitchFamily="34" charset="0"/>
            </a:endParaRPr>
          </a:p>
        </p:txBody>
      </p:sp>
    </p:spTree>
    <p:extLst>
      <p:ext uri="{BB962C8B-B14F-4D97-AF65-F5344CB8AC3E}">
        <p14:creationId xmlns:p14="http://schemas.microsoft.com/office/powerpoint/2010/main" val="21184905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 name="TextBox 16">
            <a:extLst>
              <a:ext uri="{FF2B5EF4-FFF2-40B4-BE49-F238E27FC236}">
                <a16:creationId xmlns:a16="http://schemas.microsoft.com/office/drawing/2014/main" id="{0CE98E1B-B1AD-0E51-1D3F-0890B102E6DC}"/>
              </a:ext>
            </a:extLst>
          </p:cNvPr>
          <p:cNvSpPr txBox="1"/>
          <p:nvPr/>
        </p:nvSpPr>
        <p:spPr>
          <a:xfrm>
            <a:off x="4322308" y="5113917"/>
            <a:ext cx="3912321" cy="400110"/>
          </a:xfrm>
          <a:prstGeom prst="rect">
            <a:avLst/>
          </a:prstGeom>
          <a:noFill/>
        </p:spPr>
        <p:txBody>
          <a:bodyPr wrap="square" rtlCol="0">
            <a:spAutoFit/>
          </a:bodyPr>
          <a:lstStyle/>
          <a:p>
            <a:r>
              <a:rPr lang="en-US" altLang="zh-CN" sz="2000" dirty="0">
                <a:latin typeface="Times New Roman" panose="02020603050405020304" pitchFamily="18" charset="0"/>
                <a:ea typeface="Calibri" panose="020F0502020204030204" pitchFamily="34" charset="0"/>
                <a:cs typeface="Times New Roman" panose="02020603050405020304" pitchFamily="18" charset="0"/>
              </a:rPr>
              <a:t>RW has a stronger biodegradability</a:t>
            </a:r>
          </a:p>
        </p:txBody>
      </p:sp>
      <p:graphicFrame>
        <p:nvGraphicFramePr>
          <p:cNvPr id="71" name="图表 70">
            <a:extLst>
              <a:ext uri="{FF2B5EF4-FFF2-40B4-BE49-F238E27FC236}">
                <a16:creationId xmlns:a16="http://schemas.microsoft.com/office/drawing/2014/main" id="{A575F9E5-3D59-4948-A686-F24FB98A92B1}"/>
              </a:ext>
            </a:extLst>
          </p:cNvPr>
          <p:cNvGraphicFramePr>
            <a:graphicFrameLocks/>
          </p:cNvGraphicFramePr>
          <p:nvPr>
            <p:extLst>
              <p:ext uri="{D42A27DB-BD31-4B8C-83A1-F6EECF244321}">
                <p14:modId xmlns:p14="http://schemas.microsoft.com/office/powerpoint/2010/main" val="1368670809"/>
              </p:ext>
            </p:extLst>
          </p:nvPr>
        </p:nvGraphicFramePr>
        <p:xfrm>
          <a:off x="3606167" y="1170821"/>
          <a:ext cx="5159473" cy="3830847"/>
        </p:xfrm>
        <a:graphic>
          <a:graphicData uri="http://schemas.openxmlformats.org/drawingml/2006/chart">
            <c:chart xmlns:c="http://schemas.openxmlformats.org/drawingml/2006/chart" xmlns:r="http://schemas.openxmlformats.org/officeDocument/2006/relationships" r:id="rId2"/>
          </a:graphicData>
        </a:graphic>
      </p:graphicFrame>
      <p:sp>
        <p:nvSpPr>
          <p:cNvPr id="13" name="矩形 12">
            <a:extLst>
              <a:ext uri="{FF2B5EF4-FFF2-40B4-BE49-F238E27FC236}">
                <a16:creationId xmlns:a16="http://schemas.microsoft.com/office/drawing/2014/main" id="{70EE9040-EA51-40B9-AF33-C6C510E03874}"/>
              </a:ext>
            </a:extLst>
          </p:cNvPr>
          <p:cNvSpPr/>
          <p:nvPr/>
        </p:nvSpPr>
        <p:spPr>
          <a:xfrm>
            <a:off x="5564271" y="2289736"/>
            <a:ext cx="996372" cy="646331"/>
          </a:xfrm>
          <a:prstGeom prst="rect">
            <a:avLst/>
          </a:prstGeom>
        </p:spPr>
        <p:txBody>
          <a:bodyPr wrap="square">
            <a:spAutoFit/>
          </a:bodyPr>
          <a:lstStyle/>
          <a:p>
            <a:r>
              <a:rPr lang="en-US" altLang="zh-CN" dirty="0">
                <a:latin typeface="Times New Roman" panose="02020603050405020304" pitchFamily="18" charset="0"/>
                <a:ea typeface="Calibri" panose="020F0502020204030204" pitchFamily="34" charset="0"/>
                <a:cs typeface="Times New Roman" panose="02020603050405020304" pitchFamily="18" charset="0"/>
              </a:rPr>
              <a:t>Bacteria grow</a:t>
            </a:r>
            <a:endParaRPr lang="en-US" dirty="0"/>
          </a:p>
        </p:txBody>
      </p:sp>
      <p:cxnSp>
        <p:nvCxnSpPr>
          <p:cNvPr id="19" name="直接箭头连接符 18">
            <a:extLst>
              <a:ext uri="{FF2B5EF4-FFF2-40B4-BE49-F238E27FC236}">
                <a16:creationId xmlns:a16="http://schemas.microsoft.com/office/drawing/2014/main" id="{72AAA938-AC49-4DB8-9031-9A4BEA533114}"/>
              </a:ext>
            </a:extLst>
          </p:cNvPr>
          <p:cNvCxnSpPr/>
          <p:nvPr/>
        </p:nvCxnSpPr>
        <p:spPr>
          <a:xfrm flipV="1">
            <a:off x="5126090" y="2095466"/>
            <a:ext cx="742950" cy="723337"/>
          </a:xfrm>
          <a:prstGeom prst="straightConnector1">
            <a:avLst/>
          </a:prstGeom>
          <a:ln w="25400">
            <a:solidFill>
              <a:schemeClr val="tx1"/>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72" name="直接箭头连接符 71">
            <a:extLst>
              <a:ext uri="{FF2B5EF4-FFF2-40B4-BE49-F238E27FC236}">
                <a16:creationId xmlns:a16="http://schemas.microsoft.com/office/drawing/2014/main" id="{22FDC686-97BB-46B7-BA03-F57FE34AC5E4}"/>
              </a:ext>
            </a:extLst>
          </p:cNvPr>
          <p:cNvCxnSpPr>
            <a:cxnSpLocks/>
          </p:cNvCxnSpPr>
          <p:nvPr/>
        </p:nvCxnSpPr>
        <p:spPr>
          <a:xfrm flipH="1">
            <a:off x="5564272" y="3841350"/>
            <a:ext cx="498185" cy="481731"/>
          </a:xfrm>
          <a:prstGeom prst="straightConnector1">
            <a:avLst/>
          </a:prstGeom>
          <a:ln w="25400">
            <a:solidFill>
              <a:srgbClr val="FF0000"/>
            </a:solidFill>
            <a:tailEnd type="triangle" w="lg" len="lg"/>
          </a:ln>
        </p:spPr>
        <p:style>
          <a:lnRef idx="1">
            <a:schemeClr val="accent1"/>
          </a:lnRef>
          <a:fillRef idx="0">
            <a:schemeClr val="accent1"/>
          </a:fillRef>
          <a:effectRef idx="0">
            <a:schemeClr val="accent1"/>
          </a:effectRef>
          <a:fontRef idx="minor">
            <a:schemeClr val="tx1"/>
          </a:fontRef>
        </p:style>
      </p:cxnSp>
      <p:sp>
        <p:nvSpPr>
          <p:cNvPr id="73" name="矩形 72">
            <a:extLst>
              <a:ext uri="{FF2B5EF4-FFF2-40B4-BE49-F238E27FC236}">
                <a16:creationId xmlns:a16="http://schemas.microsoft.com/office/drawing/2014/main" id="{71460EBA-B64D-408A-A110-8552F7BCAC44}"/>
              </a:ext>
            </a:extLst>
          </p:cNvPr>
          <p:cNvSpPr/>
          <p:nvPr/>
        </p:nvSpPr>
        <p:spPr>
          <a:xfrm>
            <a:off x="6021616" y="3298414"/>
            <a:ext cx="2172172" cy="923330"/>
          </a:xfrm>
          <a:prstGeom prst="rect">
            <a:avLst/>
          </a:prstGeom>
        </p:spPr>
        <p:txBody>
          <a:bodyPr wrap="square">
            <a:spAutoFit/>
          </a:bodyPr>
          <a:lstStyle/>
          <a:p>
            <a:r>
              <a:rPr lang="en-US" altLang="zh-CN" dirty="0">
                <a:solidFill>
                  <a:srgbClr val="FF0000"/>
                </a:solidFill>
                <a:latin typeface="Times New Roman" panose="02020603050405020304" pitchFamily="18" charset="0"/>
                <a:ea typeface="Calibri" panose="020F0502020204030204" pitchFamily="34" charset="0"/>
                <a:cs typeface="Times New Roman" panose="02020603050405020304" pitchFamily="18" charset="0"/>
              </a:rPr>
              <a:t>Toluene was completely degraded after 21 hours</a:t>
            </a:r>
            <a:endParaRPr lang="en-US" dirty="0">
              <a:solidFill>
                <a:srgbClr val="FF0000"/>
              </a:solidFill>
            </a:endParaRPr>
          </a:p>
        </p:txBody>
      </p:sp>
      <p:sp>
        <p:nvSpPr>
          <p:cNvPr id="75" name="TextBox 16">
            <a:extLst>
              <a:ext uri="{FF2B5EF4-FFF2-40B4-BE49-F238E27FC236}">
                <a16:creationId xmlns:a16="http://schemas.microsoft.com/office/drawing/2014/main" id="{13A0E7B8-FBA6-410C-B1E6-382C42AF7022}"/>
              </a:ext>
            </a:extLst>
          </p:cNvPr>
          <p:cNvSpPr txBox="1"/>
          <p:nvPr/>
        </p:nvSpPr>
        <p:spPr>
          <a:xfrm>
            <a:off x="4322308" y="898228"/>
            <a:ext cx="3954520" cy="400110"/>
          </a:xfrm>
          <a:prstGeom prst="rect">
            <a:avLst/>
          </a:prstGeom>
          <a:noFill/>
        </p:spPr>
        <p:txBody>
          <a:bodyPr wrap="square" rtlCol="0">
            <a:spAutoFit/>
          </a:bodyPr>
          <a:lstStyle/>
          <a:p>
            <a:r>
              <a:rPr lang="en-US" altLang="zh-CN" sz="2000" dirty="0">
                <a:latin typeface="Times New Roman" panose="02020603050405020304" pitchFamily="18" charset="0"/>
                <a:ea typeface="Calibri" panose="020F0502020204030204" pitchFamily="34" charset="0"/>
                <a:cs typeface="Times New Roman" panose="02020603050405020304" pitchFamily="18" charset="0"/>
              </a:rPr>
              <a:t>Bacteria growth and biodegradation</a:t>
            </a:r>
          </a:p>
        </p:txBody>
      </p:sp>
    </p:spTree>
    <p:extLst>
      <p:ext uri="{BB962C8B-B14F-4D97-AF65-F5344CB8AC3E}">
        <p14:creationId xmlns:p14="http://schemas.microsoft.com/office/powerpoint/2010/main" val="39969484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6D6DE70B-42C7-49AC-A9F4-8E3FF0453B2F}"/>
                  </a:ext>
                </a:extLst>
              </p:cNvPr>
              <p:cNvSpPr txBox="1"/>
              <p:nvPr/>
            </p:nvSpPr>
            <p:spPr>
              <a:xfrm>
                <a:off x="1690047" y="4612258"/>
                <a:ext cx="1861791" cy="526683"/>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altLang="zh-CN" i="1" smtClean="0">
                              <a:latin typeface="Cambria Math" panose="02040503050406030204" pitchFamily="18" charset="0"/>
                            </a:rPr>
                          </m:ctrlPr>
                        </m:sSubPr>
                        <m:e>
                          <m:r>
                            <a:rPr lang="en-US" altLang="zh-CN" i="1" smtClean="0">
                              <a:latin typeface="Cambria Math" panose="02040503050406030204" pitchFamily="18" charset="0"/>
                            </a:rPr>
                            <m:t>𝐽</m:t>
                          </m:r>
                        </m:e>
                        <m:sub>
                          <m:r>
                            <a:rPr lang="en-US" altLang="zh-CN" b="0" i="1" smtClean="0">
                              <a:latin typeface="Cambria Math" panose="02040503050406030204" pitchFamily="18" charset="0"/>
                            </a:rPr>
                            <m:t>(</m:t>
                          </m:r>
                          <m:r>
                            <a:rPr lang="en-US" altLang="zh-CN" b="0" i="1" smtClean="0">
                              <a:latin typeface="Cambria Math" panose="02040503050406030204" pitchFamily="18" charset="0"/>
                            </a:rPr>
                            <m:t>𝑥</m:t>
                          </m:r>
                          <m:r>
                            <a:rPr lang="en-US" altLang="zh-CN" b="0" i="1" smtClean="0">
                              <a:latin typeface="Cambria Math" panose="02040503050406030204" pitchFamily="18" charset="0"/>
                            </a:rPr>
                            <m:t>=0)</m:t>
                          </m:r>
                        </m:sub>
                      </m:sSub>
                      <m:r>
                        <a:rPr lang="en-US" altLang="zh-CN" b="0" i="1" smtClean="0">
                          <a:latin typeface="Cambria Math" panose="02040503050406030204" pitchFamily="18" charset="0"/>
                        </a:rPr>
                        <m:t>=−</m:t>
                      </m:r>
                      <m:r>
                        <a:rPr lang="en-US" altLang="zh-CN" b="0" i="1" smtClean="0">
                          <a:latin typeface="Cambria Math" panose="02040503050406030204" pitchFamily="18" charset="0"/>
                        </a:rPr>
                        <m:t>𝐷</m:t>
                      </m:r>
                      <m:f>
                        <m:fPr>
                          <m:ctrlPr>
                            <a:rPr lang="en-US" altLang="zh-CN" b="0" i="1" smtClean="0">
                              <a:latin typeface="Cambria Math" panose="02040503050406030204" pitchFamily="18" charset="0"/>
                            </a:rPr>
                          </m:ctrlPr>
                        </m:fPr>
                        <m:num>
                          <m:r>
                            <a:rPr lang="en-US" altLang="zh-CN" b="0" i="1" smtClean="0">
                              <a:latin typeface="Cambria Math" panose="02040503050406030204" pitchFamily="18" charset="0"/>
                            </a:rPr>
                            <m:t>𝑑𝐶</m:t>
                          </m:r>
                        </m:num>
                        <m:den>
                          <m:r>
                            <a:rPr lang="en-US" altLang="zh-CN" b="0" i="1" smtClean="0">
                              <a:latin typeface="Cambria Math" panose="02040503050406030204" pitchFamily="18" charset="0"/>
                            </a:rPr>
                            <m:t>𝑑𝑥</m:t>
                          </m:r>
                        </m:den>
                      </m:f>
                    </m:oMath>
                  </m:oMathPara>
                </a14:m>
                <a:endParaRPr lang="en-US" i="1" dirty="0"/>
              </a:p>
            </p:txBody>
          </p:sp>
        </mc:Choice>
        <mc:Fallback xmlns="">
          <p:sp>
            <p:nvSpPr>
              <p:cNvPr id="4" name="TextBox 3">
                <a:extLst>
                  <a:ext uri="{FF2B5EF4-FFF2-40B4-BE49-F238E27FC236}">
                    <a16:creationId xmlns:a16="http://schemas.microsoft.com/office/drawing/2014/main" id="{6D6DE70B-42C7-49AC-A9F4-8E3FF0453B2F}"/>
                  </a:ext>
                </a:extLst>
              </p:cNvPr>
              <p:cNvSpPr txBox="1">
                <a:spLocks noRot="1" noChangeAspect="1" noMove="1" noResize="1" noEditPoints="1" noAdjustHandles="1" noChangeArrowheads="1" noChangeShapeType="1" noTextEdit="1"/>
              </p:cNvSpPr>
              <p:nvPr/>
            </p:nvSpPr>
            <p:spPr>
              <a:xfrm>
                <a:off x="1690047" y="4612258"/>
                <a:ext cx="1861791" cy="526683"/>
              </a:xfrm>
              <a:prstGeom prst="rect">
                <a:avLst/>
              </a:prstGeom>
              <a:blipFill>
                <a:blip r:embed="rId2"/>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5" name="Rectangle 5">
                <a:extLst>
                  <a:ext uri="{FF2B5EF4-FFF2-40B4-BE49-F238E27FC236}">
                    <a16:creationId xmlns:a16="http://schemas.microsoft.com/office/drawing/2014/main" id="{1CC91257-9834-49DA-A066-28711EA890AF}"/>
                  </a:ext>
                </a:extLst>
              </p:cNvPr>
              <p:cNvSpPr/>
              <p:nvPr/>
            </p:nvSpPr>
            <p:spPr>
              <a:xfrm>
                <a:off x="1771538" y="5378968"/>
                <a:ext cx="4000390" cy="665054"/>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sSub>
                        <m:sSubPr>
                          <m:ctrlPr>
                            <a:rPr lang="en-US" altLang="zh-CN" i="1" smtClean="0">
                              <a:latin typeface="Cambria Math" panose="02040503050406030204" pitchFamily="18" charset="0"/>
                            </a:rPr>
                          </m:ctrlPr>
                        </m:sSubPr>
                        <m:e>
                          <m:r>
                            <a:rPr lang="en-US" altLang="zh-CN" i="1" smtClean="0">
                              <a:latin typeface="Cambria Math" panose="02040503050406030204" pitchFamily="18" charset="0"/>
                            </a:rPr>
                            <m:t>𝐽</m:t>
                          </m:r>
                        </m:e>
                        <m:sub>
                          <m:r>
                            <a:rPr lang="en-US" altLang="zh-CN" b="0" i="1" smtClean="0">
                              <a:latin typeface="Cambria Math" panose="02040503050406030204" pitchFamily="18" charset="0"/>
                            </a:rPr>
                            <m:t>(</m:t>
                          </m:r>
                          <m:r>
                            <a:rPr lang="en-US" altLang="zh-CN" b="0" i="1" smtClean="0">
                              <a:latin typeface="Cambria Math" panose="02040503050406030204" pitchFamily="18" charset="0"/>
                            </a:rPr>
                            <m:t>𝑥</m:t>
                          </m:r>
                          <m:r>
                            <a:rPr lang="en-US" altLang="zh-CN" b="0" i="1" smtClean="0">
                              <a:latin typeface="Cambria Math" panose="02040503050406030204" pitchFamily="18" charset="0"/>
                            </a:rPr>
                            <m:t>=0)</m:t>
                          </m:r>
                        </m:sub>
                      </m:sSub>
                      <m:r>
                        <a:rPr lang="en-US" altLang="zh-CN" b="0" i="1" smtClean="0">
                          <a:latin typeface="Cambria Math" panose="02040503050406030204" pitchFamily="18" charset="0"/>
                        </a:rPr>
                        <m:t>=−</m:t>
                      </m:r>
                      <m:f>
                        <m:fPr>
                          <m:ctrlPr>
                            <a:rPr lang="en-US" altLang="zh-CN" b="0" i="1" smtClean="0">
                              <a:latin typeface="Cambria Math" panose="02040503050406030204" pitchFamily="18" charset="0"/>
                            </a:rPr>
                          </m:ctrlPr>
                        </m:fPr>
                        <m:num>
                          <m:r>
                            <a:rPr lang="en-US" altLang="zh-CN" b="0" i="1" smtClean="0">
                              <a:latin typeface="Cambria Math" panose="02040503050406030204" pitchFamily="18" charset="0"/>
                            </a:rPr>
                            <m:t>𝑑𝑉</m:t>
                          </m:r>
                        </m:num>
                        <m:den>
                          <m:r>
                            <a:rPr lang="en-US" altLang="zh-CN" b="0" i="1" smtClean="0">
                              <a:latin typeface="Cambria Math" panose="02040503050406030204" pitchFamily="18" charset="0"/>
                            </a:rPr>
                            <m:t>𝑑𝑡</m:t>
                          </m:r>
                        </m:den>
                      </m:f>
                      <m:f>
                        <m:fPr>
                          <m:ctrlPr>
                            <a:rPr lang="en-US" altLang="zh-CN" b="0" i="1" smtClean="0">
                              <a:latin typeface="Cambria Math" panose="02040503050406030204" pitchFamily="18" charset="0"/>
                            </a:rPr>
                          </m:ctrlPr>
                        </m:fPr>
                        <m:num>
                          <m:sSub>
                            <m:sSubPr>
                              <m:ctrlPr>
                                <a:rPr lang="en-US" altLang="zh-CN" b="0" i="1" smtClean="0">
                                  <a:latin typeface="Cambria Math" panose="02040503050406030204" pitchFamily="18" charset="0"/>
                                </a:rPr>
                              </m:ctrlPr>
                            </m:sSubPr>
                            <m:e>
                              <m:r>
                                <a:rPr lang="zh-CN" altLang="en-US" b="0" i="1" smtClean="0">
                                  <a:latin typeface="Cambria Math" panose="02040503050406030204" pitchFamily="18" charset="0"/>
                                </a:rPr>
                                <m:t>𝜌</m:t>
                              </m:r>
                            </m:e>
                            <m:sub>
                              <m:r>
                                <a:rPr lang="en-US" altLang="zh-CN" b="0" i="1" smtClean="0">
                                  <a:latin typeface="Cambria Math" panose="02040503050406030204" pitchFamily="18" charset="0"/>
                                </a:rPr>
                                <m:t>𝑚</m:t>
                              </m:r>
                            </m:sub>
                          </m:sSub>
                        </m:num>
                        <m:den>
                          <m:sSub>
                            <m:sSubPr>
                              <m:ctrlPr>
                                <a:rPr lang="en-US" altLang="zh-CN" b="0" i="1" smtClean="0">
                                  <a:latin typeface="Cambria Math" panose="02040503050406030204" pitchFamily="18" charset="0"/>
                                </a:rPr>
                              </m:ctrlPr>
                            </m:sSubPr>
                            <m:e>
                              <m:r>
                                <a:rPr lang="en-US" altLang="zh-CN" b="0" i="1" smtClean="0">
                                  <a:latin typeface="Cambria Math" panose="02040503050406030204" pitchFamily="18" charset="0"/>
                                </a:rPr>
                                <m:t>𝐴</m:t>
                              </m:r>
                            </m:e>
                            <m:sub>
                              <m:r>
                                <a:rPr lang="en-US" altLang="zh-CN" b="0" i="1" smtClean="0">
                                  <a:latin typeface="Cambria Math" panose="02040503050406030204" pitchFamily="18" charset="0"/>
                                </a:rPr>
                                <m:t>𝑠</m:t>
                              </m:r>
                            </m:sub>
                          </m:sSub>
                        </m:den>
                      </m:f>
                      <m:r>
                        <a:rPr lang="en-US" altLang="zh-CN" b="0" i="1" smtClean="0">
                          <a:latin typeface="Cambria Math" panose="02040503050406030204" pitchFamily="18" charset="0"/>
                        </a:rPr>
                        <m:t>=−</m:t>
                      </m:r>
                      <m:f>
                        <m:fPr>
                          <m:ctrlPr>
                            <a:rPr lang="en-US" i="1">
                              <a:latin typeface="Cambria Math" panose="02040503050406030204" pitchFamily="18" charset="0"/>
                            </a:rPr>
                          </m:ctrlPr>
                        </m:fPr>
                        <m:num>
                          <m:sSub>
                            <m:sSubPr>
                              <m:ctrlPr>
                                <a:rPr lang="en-US" i="1">
                                  <a:latin typeface="Cambria Math" panose="02040503050406030204" pitchFamily="18" charset="0"/>
                                </a:rPr>
                              </m:ctrlPr>
                            </m:sSubPr>
                            <m:e>
                              <m:r>
                                <a:rPr lang="en-US" i="1">
                                  <a:latin typeface="Cambria Math" panose="02040503050406030204" pitchFamily="18" charset="0"/>
                                </a:rPr>
                                <m:t>𝑑𝐴</m:t>
                              </m:r>
                            </m:e>
                            <m:sub>
                              <m:r>
                                <a:rPr lang="en-US" i="1">
                                  <a:latin typeface="Cambria Math" panose="02040503050406030204" pitchFamily="18" charset="0"/>
                                </a:rPr>
                                <m:t>𝑇𝑜𝑙𝑢𝑒𝑛𝑒</m:t>
                              </m:r>
                            </m:sub>
                          </m:sSub>
                          <m:r>
                            <a:rPr lang="en-US" i="1">
                              <a:latin typeface="Cambria Math" panose="02040503050406030204" pitchFamily="18" charset="0"/>
                            </a:rPr>
                            <m:t> </m:t>
                          </m:r>
                        </m:num>
                        <m:den>
                          <m:r>
                            <a:rPr lang="en-US" i="1">
                              <a:latin typeface="Cambria Math" panose="02040503050406030204" pitchFamily="18" charset="0"/>
                            </a:rPr>
                            <m:t>𝑑𝑡</m:t>
                          </m:r>
                        </m:den>
                      </m:f>
                      <m:r>
                        <a:rPr lang="en-US" i="1">
                          <a:latin typeface="Cambria Math" panose="02040503050406030204" pitchFamily="18" charset="0"/>
                        </a:rPr>
                        <m:t>×</m:t>
                      </m:r>
                      <m:f>
                        <m:fPr>
                          <m:ctrlPr>
                            <a:rPr lang="en-US" i="1">
                              <a:latin typeface="Cambria Math" panose="02040503050406030204" pitchFamily="18" charset="0"/>
                            </a:rPr>
                          </m:ctrlPr>
                        </m:fPr>
                        <m:num>
                          <m:sSub>
                            <m:sSubPr>
                              <m:ctrlPr>
                                <a:rPr lang="en-US" altLang="zh-CN" b="0" i="1" smtClean="0">
                                  <a:latin typeface="Cambria Math" panose="02040503050406030204" pitchFamily="18" charset="0"/>
                                </a:rPr>
                              </m:ctrlPr>
                            </m:sSubPr>
                            <m:e>
                              <m:r>
                                <a:rPr lang="zh-CN" altLang="en-US" b="0" i="1" smtClean="0">
                                  <a:latin typeface="Cambria Math" panose="02040503050406030204" pitchFamily="18" charset="0"/>
                                </a:rPr>
                                <m:t>𝜌</m:t>
                              </m:r>
                            </m:e>
                            <m:sub>
                              <m:r>
                                <a:rPr lang="en-US" altLang="zh-CN" b="0" i="1" smtClean="0">
                                  <a:latin typeface="Cambria Math" panose="02040503050406030204" pitchFamily="18" charset="0"/>
                                </a:rPr>
                                <m:t>𝑚</m:t>
                              </m:r>
                            </m:sub>
                          </m:sSub>
                        </m:num>
                        <m:den>
                          <m:sSub>
                            <m:sSubPr>
                              <m:ctrlPr>
                                <a:rPr lang="en-US" i="1">
                                  <a:latin typeface="Cambria Math" panose="02040503050406030204" pitchFamily="18" charset="0"/>
                                </a:rPr>
                              </m:ctrlPr>
                            </m:sSubPr>
                            <m:e>
                              <m:r>
                                <a:rPr lang="en-US" i="1">
                                  <a:latin typeface="Cambria Math" panose="02040503050406030204" pitchFamily="18" charset="0"/>
                                </a:rPr>
                                <m:t>𝐿</m:t>
                              </m:r>
                            </m:e>
                            <m:sub>
                              <m:r>
                                <a:rPr lang="en-US" b="0" i="1" smtClean="0">
                                  <a:latin typeface="Cambria Math" panose="02040503050406030204" pitchFamily="18" charset="0"/>
                                </a:rPr>
                                <m:t>𝑠</m:t>
                              </m:r>
                            </m:sub>
                          </m:sSub>
                        </m:den>
                      </m:f>
                    </m:oMath>
                  </m:oMathPara>
                </a14:m>
                <a:endParaRPr lang="en-US" dirty="0"/>
              </a:p>
            </p:txBody>
          </p:sp>
        </mc:Choice>
        <mc:Fallback xmlns="">
          <p:sp>
            <p:nvSpPr>
              <p:cNvPr id="5" name="Rectangle 5">
                <a:extLst>
                  <a:ext uri="{FF2B5EF4-FFF2-40B4-BE49-F238E27FC236}">
                    <a16:creationId xmlns:a16="http://schemas.microsoft.com/office/drawing/2014/main" id="{1CC91257-9834-49DA-A066-28711EA890AF}"/>
                  </a:ext>
                </a:extLst>
              </p:cNvPr>
              <p:cNvSpPr>
                <a:spLocks noRot="1" noChangeAspect="1" noMove="1" noResize="1" noEditPoints="1" noAdjustHandles="1" noChangeArrowheads="1" noChangeShapeType="1" noTextEdit="1"/>
              </p:cNvSpPr>
              <p:nvPr/>
            </p:nvSpPr>
            <p:spPr>
              <a:xfrm>
                <a:off x="1771538" y="5378968"/>
                <a:ext cx="4000390" cy="665054"/>
              </a:xfrm>
              <a:prstGeom prst="rect">
                <a:avLst/>
              </a:prstGeom>
              <a:blipFill>
                <a:blip r:embed="rId3"/>
                <a:stretch>
                  <a:fillRect/>
                </a:stretch>
              </a:blipFill>
            </p:spPr>
            <p:txBody>
              <a:bodyPr/>
              <a:lstStyle/>
              <a:p>
                <a:r>
                  <a:rPr lang="en-US">
                    <a:noFill/>
                  </a:rPr>
                  <a:t> </a:t>
                </a:r>
              </a:p>
            </p:txBody>
          </p:sp>
        </mc:Fallback>
      </mc:AlternateContent>
      <p:sp>
        <p:nvSpPr>
          <p:cNvPr id="6" name="Rectangle 63">
            <a:extLst>
              <a:ext uri="{FF2B5EF4-FFF2-40B4-BE49-F238E27FC236}">
                <a16:creationId xmlns:a16="http://schemas.microsoft.com/office/drawing/2014/main" id="{13D74BBC-DD4F-4137-829E-D64E1F15FF1E}"/>
              </a:ext>
            </a:extLst>
          </p:cNvPr>
          <p:cNvSpPr/>
          <p:nvPr/>
        </p:nvSpPr>
        <p:spPr>
          <a:xfrm>
            <a:off x="215205" y="5237387"/>
            <a:ext cx="1517275" cy="369332"/>
          </a:xfrm>
          <a:prstGeom prst="rect">
            <a:avLst/>
          </a:prstGeom>
        </p:spPr>
        <p:txBody>
          <a:bodyPr wrap="none">
            <a:spAutoFit/>
          </a:bodyPr>
          <a:lstStyle/>
          <a:p>
            <a:r>
              <a:rPr lang="en-US" dirty="0"/>
              <a:t>Interface Flux:</a:t>
            </a:r>
          </a:p>
        </p:txBody>
      </p:sp>
      <mc:AlternateContent xmlns:mc="http://schemas.openxmlformats.org/markup-compatibility/2006" xmlns:a14="http://schemas.microsoft.com/office/drawing/2010/main">
        <mc:Choice Requires="a14">
          <p:sp>
            <p:nvSpPr>
              <p:cNvPr id="7" name="TextBox 4">
                <a:extLst>
                  <a:ext uri="{FF2B5EF4-FFF2-40B4-BE49-F238E27FC236}">
                    <a16:creationId xmlns:a16="http://schemas.microsoft.com/office/drawing/2014/main" id="{479C03CD-CEFA-4227-9D45-7B345E5FA2D7}"/>
                  </a:ext>
                </a:extLst>
              </p:cNvPr>
              <p:cNvSpPr txBox="1"/>
              <p:nvPr/>
            </p:nvSpPr>
            <p:spPr>
              <a:xfrm>
                <a:off x="117704" y="2881882"/>
                <a:ext cx="2012462" cy="572657"/>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r>
                        <a:rPr lang="en-US" altLang="zh-CN" b="0" i="1" smtClean="0">
                          <a:latin typeface="Cambria Math" panose="02040503050406030204" pitchFamily="18" charset="0"/>
                        </a:rPr>
                        <m:t>𝐷</m:t>
                      </m:r>
                      <m:f>
                        <m:fPr>
                          <m:ctrlPr>
                            <a:rPr lang="en-US" altLang="zh-CN" b="0" i="1" smtClean="0">
                              <a:latin typeface="Cambria Math" panose="02040503050406030204" pitchFamily="18" charset="0"/>
                            </a:rPr>
                          </m:ctrlPr>
                        </m:fPr>
                        <m:num>
                          <m:sSup>
                            <m:sSupPr>
                              <m:ctrlPr>
                                <a:rPr lang="en-US" altLang="zh-CN" b="0" i="1" smtClean="0">
                                  <a:latin typeface="Cambria Math" panose="02040503050406030204" pitchFamily="18" charset="0"/>
                                </a:rPr>
                              </m:ctrlPr>
                            </m:sSupPr>
                            <m:e>
                              <m:r>
                                <a:rPr lang="en-US" altLang="zh-CN" b="0" i="1" smtClean="0">
                                  <a:latin typeface="Cambria Math" panose="02040503050406030204" pitchFamily="18" charset="0"/>
                                </a:rPr>
                                <m:t>𝑑</m:t>
                              </m:r>
                            </m:e>
                            <m:sup>
                              <m:r>
                                <a:rPr lang="en-US" altLang="zh-CN" b="0" i="1" smtClean="0">
                                  <a:latin typeface="Cambria Math" panose="02040503050406030204" pitchFamily="18" charset="0"/>
                                </a:rPr>
                                <m:t>2</m:t>
                              </m:r>
                            </m:sup>
                          </m:sSup>
                          <m:r>
                            <a:rPr lang="en-US" altLang="zh-CN" b="0" i="1" smtClean="0">
                              <a:latin typeface="Cambria Math" panose="02040503050406030204" pitchFamily="18" charset="0"/>
                            </a:rPr>
                            <m:t>𝐶</m:t>
                          </m:r>
                        </m:num>
                        <m:den>
                          <m:r>
                            <a:rPr lang="en-US" altLang="zh-CN" b="0" i="1" smtClean="0">
                              <a:latin typeface="Cambria Math" panose="02040503050406030204" pitchFamily="18" charset="0"/>
                            </a:rPr>
                            <m:t>𝑑</m:t>
                          </m:r>
                          <m:sSup>
                            <m:sSupPr>
                              <m:ctrlPr>
                                <a:rPr lang="en-US" altLang="zh-CN" b="0" i="1" smtClean="0">
                                  <a:latin typeface="Cambria Math" panose="02040503050406030204" pitchFamily="18" charset="0"/>
                                </a:rPr>
                              </m:ctrlPr>
                            </m:sSupPr>
                            <m:e>
                              <m:r>
                                <a:rPr lang="en-US" altLang="zh-CN" b="0" i="1" smtClean="0">
                                  <a:latin typeface="Cambria Math" panose="02040503050406030204" pitchFamily="18" charset="0"/>
                                </a:rPr>
                                <m:t>𝑥</m:t>
                              </m:r>
                            </m:e>
                            <m:sup>
                              <m:r>
                                <a:rPr lang="en-US" altLang="zh-CN" b="0" i="1" smtClean="0">
                                  <a:latin typeface="Cambria Math" panose="02040503050406030204" pitchFamily="18" charset="0"/>
                                </a:rPr>
                                <m:t>2</m:t>
                              </m:r>
                            </m:sup>
                          </m:sSup>
                        </m:den>
                      </m:f>
                      <m:r>
                        <a:rPr lang="en-US" altLang="zh-CN" b="0" i="1" smtClean="0">
                          <a:latin typeface="Cambria Math" panose="02040503050406030204" pitchFamily="18" charset="0"/>
                        </a:rPr>
                        <m:t>−</m:t>
                      </m:r>
                      <m:r>
                        <a:rPr lang="en-US" altLang="zh-CN" b="0" i="1" smtClean="0">
                          <a:latin typeface="Cambria Math" panose="02040503050406030204" pitchFamily="18" charset="0"/>
                        </a:rPr>
                        <m:t>𝑘𝐶</m:t>
                      </m:r>
                      <m:r>
                        <a:rPr lang="en-US" altLang="zh-CN" b="0" i="1" smtClean="0">
                          <a:latin typeface="Cambria Math" panose="02040503050406030204" pitchFamily="18" charset="0"/>
                        </a:rPr>
                        <m:t>=0</m:t>
                      </m:r>
                    </m:oMath>
                  </m:oMathPara>
                </a14:m>
                <a:endParaRPr lang="en-US" i="1" dirty="0"/>
              </a:p>
            </p:txBody>
          </p:sp>
        </mc:Choice>
        <mc:Fallback xmlns="">
          <p:sp>
            <p:nvSpPr>
              <p:cNvPr id="7" name="TextBox 4">
                <a:extLst>
                  <a:ext uri="{FF2B5EF4-FFF2-40B4-BE49-F238E27FC236}">
                    <a16:creationId xmlns:a16="http://schemas.microsoft.com/office/drawing/2014/main" id="{479C03CD-CEFA-4227-9D45-7B345E5FA2D7}"/>
                  </a:ext>
                </a:extLst>
              </p:cNvPr>
              <p:cNvSpPr txBox="1">
                <a:spLocks noRot="1" noChangeAspect="1" noMove="1" noResize="1" noEditPoints="1" noAdjustHandles="1" noChangeArrowheads="1" noChangeShapeType="1" noTextEdit="1"/>
              </p:cNvSpPr>
              <p:nvPr/>
            </p:nvSpPr>
            <p:spPr>
              <a:xfrm>
                <a:off x="117704" y="2881882"/>
                <a:ext cx="2012462" cy="572657"/>
              </a:xfrm>
              <a:prstGeom prst="rect">
                <a:avLst/>
              </a:prstGeom>
              <a:blipFill>
                <a:blip r:embed="rId4"/>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8" name="Rectangle 6">
                <a:extLst>
                  <a:ext uri="{FF2B5EF4-FFF2-40B4-BE49-F238E27FC236}">
                    <a16:creationId xmlns:a16="http://schemas.microsoft.com/office/drawing/2014/main" id="{684D9A9A-2276-437F-B167-5253595CDD14}"/>
                  </a:ext>
                </a:extLst>
              </p:cNvPr>
              <p:cNvSpPr/>
              <p:nvPr/>
            </p:nvSpPr>
            <p:spPr>
              <a:xfrm>
                <a:off x="737901" y="4052678"/>
                <a:ext cx="1123769" cy="369332"/>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en-US" altLang="zh-CN" b="0" i="1" smtClean="0">
                          <a:solidFill>
                            <a:srgbClr val="B00000"/>
                          </a:solidFill>
                          <a:latin typeface="Cambria Math" panose="02040503050406030204" pitchFamily="18" charset="0"/>
                        </a:rPr>
                        <m:t>𝐶</m:t>
                      </m:r>
                      <m:d>
                        <m:dPr>
                          <m:ctrlPr>
                            <a:rPr lang="en-US" altLang="zh-CN" b="0" i="1" smtClean="0">
                              <a:solidFill>
                                <a:srgbClr val="B00000"/>
                              </a:solidFill>
                              <a:latin typeface="Cambria Math" panose="02040503050406030204" pitchFamily="18" charset="0"/>
                            </a:rPr>
                          </m:ctrlPr>
                        </m:dPr>
                        <m:e>
                          <m:r>
                            <m:rPr>
                              <m:nor/>
                            </m:rPr>
                            <a:rPr lang="en-US" i="1">
                              <a:solidFill>
                                <a:srgbClr val="B00000"/>
                              </a:solidFill>
                            </a:rPr>
                            <m:t>ℓ</m:t>
                          </m:r>
                        </m:e>
                      </m:d>
                      <m:r>
                        <a:rPr lang="en-US" altLang="zh-CN" b="0" i="1" smtClean="0">
                          <a:solidFill>
                            <a:srgbClr val="B00000"/>
                          </a:solidFill>
                          <a:latin typeface="Cambria Math" panose="02040503050406030204" pitchFamily="18" charset="0"/>
                        </a:rPr>
                        <m:t>=0</m:t>
                      </m:r>
                    </m:oMath>
                  </m:oMathPara>
                </a14:m>
                <a:endParaRPr lang="en-US" dirty="0">
                  <a:solidFill>
                    <a:srgbClr val="B00000"/>
                  </a:solidFill>
                </a:endParaRPr>
              </a:p>
            </p:txBody>
          </p:sp>
        </mc:Choice>
        <mc:Fallback xmlns="">
          <p:sp>
            <p:nvSpPr>
              <p:cNvPr id="8" name="Rectangle 6">
                <a:extLst>
                  <a:ext uri="{FF2B5EF4-FFF2-40B4-BE49-F238E27FC236}">
                    <a16:creationId xmlns:a16="http://schemas.microsoft.com/office/drawing/2014/main" id="{684D9A9A-2276-437F-B167-5253595CDD14}"/>
                  </a:ext>
                </a:extLst>
              </p:cNvPr>
              <p:cNvSpPr>
                <a:spLocks noRot="1" noChangeAspect="1" noMove="1" noResize="1" noEditPoints="1" noAdjustHandles="1" noChangeArrowheads="1" noChangeShapeType="1" noTextEdit="1"/>
              </p:cNvSpPr>
              <p:nvPr/>
            </p:nvSpPr>
            <p:spPr>
              <a:xfrm>
                <a:off x="737901" y="4052678"/>
                <a:ext cx="1123769" cy="369332"/>
              </a:xfrm>
              <a:prstGeom prst="rect">
                <a:avLst/>
              </a:prstGeom>
              <a:blipFill>
                <a:blip r:embed="rId5"/>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9" name="Rectangle 7">
                <a:extLst>
                  <a:ext uri="{FF2B5EF4-FFF2-40B4-BE49-F238E27FC236}">
                    <a16:creationId xmlns:a16="http://schemas.microsoft.com/office/drawing/2014/main" id="{4C81BD65-1E5C-4D79-AD01-36E577A9F9F7}"/>
                  </a:ext>
                </a:extLst>
              </p:cNvPr>
              <p:cNvSpPr/>
              <p:nvPr/>
            </p:nvSpPr>
            <p:spPr>
              <a:xfrm>
                <a:off x="765258" y="3734191"/>
                <a:ext cx="1231363" cy="369332"/>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en-US" altLang="zh-CN" b="0" i="1" smtClean="0">
                          <a:solidFill>
                            <a:srgbClr val="B00000"/>
                          </a:solidFill>
                          <a:latin typeface="Cambria Math" panose="02040503050406030204" pitchFamily="18" charset="0"/>
                        </a:rPr>
                        <m:t>𝐶</m:t>
                      </m:r>
                      <m:d>
                        <m:dPr>
                          <m:ctrlPr>
                            <a:rPr lang="en-US" altLang="zh-CN" b="0" i="1" smtClean="0">
                              <a:solidFill>
                                <a:srgbClr val="B00000"/>
                              </a:solidFill>
                              <a:latin typeface="Cambria Math" panose="02040503050406030204" pitchFamily="18" charset="0"/>
                            </a:rPr>
                          </m:ctrlPr>
                        </m:dPr>
                        <m:e>
                          <m:r>
                            <m:rPr>
                              <m:nor/>
                            </m:rPr>
                            <a:rPr lang="en-US" altLang="zh-CN" b="0" i="0" smtClean="0">
                              <a:solidFill>
                                <a:srgbClr val="B00000"/>
                              </a:solidFill>
                              <a:latin typeface="Cambria Math" panose="02040503050406030204" pitchFamily="18" charset="0"/>
                            </a:rPr>
                            <m:t>0</m:t>
                          </m:r>
                        </m:e>
                      </m:d>
                      <m:r>
                        <a:rPr lang="en-US" altLang="zh-CN" b="0" i="1" smtClean="0">
                          <a:solidFill>
                            <a:srgbClr val="B00000"/>
                          </a:solidFill>
                          <a:latin typeface="Cambria Math" panose="02040503050406030204" pitchFamily="18" charset="0"/>
                        </a:rPr>
                        <m:t>=</m:t>
                      </m:r>
                      <m:sSub>
                        <m:sSubPr>
                          <m:ctrlPr>
                            <a:rPr lang="en-US" altLang="zh-CN" b="0" i="1" smtClean="0">
                              <a:solidFill>
                                <a:srgbClr val="B00000"/>
                              </a:solidFill>
                              <a:latin typeface="Cambria Math" panose="02040503050406030204" pitchFamily="18" charset="0"/>
                            </a:rPr>
                          </m:ctrlPr>
                        </m:sSubPr>
                        <m:e>
                          <m:r>
                            <a:rPr lang="en-US" altLang="zh-CN" i="1">
                              <a:solidFill>
                                <a:srgbClr val="B00000"/>
                              </a:solidFill>
                              <a:latin typeface="Cambria Math" panose="02040503050406030204" pitchFamily="18" charset="0"/>
                            </a:rPr>
                            <m:t>𝐶</m:t>
                          </m:r>
                        </m:e>
                        <m:sub>
                          <m:r>
                            <a:rPr lang="en-US" altLang="zh-CN" b="0" i="1" smtClean="0">
                              <a:solidFill>
                                <a:srgbClr val="B00000"/>
                              </a:solidFill>
                              <a:latin typeface="Cambria Math" panose="02040503050406030204" pitchFamily="18" charset="0"/>
                            </a:rPr>
                            <m:t>𝑠</m:t>
                          </m:r>
                        </m:sub>
                      </m:sSub>
                    </m:oMath>
                  </m:oMathPara>
                </a14:m>
                <a:endParaRPr lang="en-US" dirty="0">
                  <a:solidFill>
                    <a:srgbClr val="B00000"/>
                  </a:solidFill>
                </a:endParaRPr>
              </a:p>
            </p:txBody>
          </p:sp>
        </mc:Choice>
        <mc:Fallback xmlns="">
          <p:sp>
            <p:nvSpPr>
              <p:cNvPr id="9" name="Rectangle 7">
                <a:extLst>
                  <a:ext uri="{FF2B5EF4-FFF2-40B4-BE49-F238E27FC236}">
                    <a16:creationId xmlns:a16="http://schemas.microsoft.com/office/drawing/2014/main" id="{4C81BD65-1E5C-4D79-AD01-36E577A9F9F7}"/>
                  </a:ext>
                </a:extLst>
              </p:cNvPr>
              <p:cNvSpPr>
                <a:spLocks noRot="1" noChangeAspect="1" noMove="1" noResize="1" noEditPoints="1" noAdjustHandles="1" noChangeArrowheads="1" noChangeShapeType="1" noTextEdit="1"/>
              </p:cNvSpPr>
              <p:nvPr/>
            </p:nvSpPr>
            <p:spPr>
              <a:xfrm>
                <a:off x="765258" y="3734191"/>
                <a:ext cx="1231363" cy="369332"/>
              </a:xfrm>
              <a:prstGeom prst="rect">
                <a:avLst/>
              </a:prstGeom>
              <a:blipFill>
                <a:blip r:embed="rId6"/>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0" name="Rectangle 8">
                <a:extLst>
                  <a:ext uri="{FF2B5EF4-FFF2-40B4-BE49-F238E27FC236}">
                    <a16:creationId xmlns:a16="http://schemas.microsoft.com/office/drawing/2014/main" id="{F49A5F2D-EF24-46CB-BB90-10004A64CD8B}"/>
                  </a:ext>
                </a:extLst>
              </p:cNvPr>
              <p:cNvSpPr/>
              <p:nvPr/>
            </p:nvSpPr>
            <p:spPr>
              <a:xfrm>
                <a:off x="3814975" y="3228211"/>
                <a:ext cx="3446393" cy="772647"/>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en-US" altLang="zh-CN" b="0" i="1" smtClean="0">
                          <a:latin typeface="Cambria Math" panose="02040503050406030204" pitchFamily="18" charset="0"/>
                        </a:rPr>
                        <m:t>𝐶</m:t>
                      </m:r>
                      <m:r>
                        <a:rPr lang="en-US" altLang="zh-CN" b="0" i="1" smtClean="0">
                          <a:latin typeface="Cambria Math" panose="02040503050406030204" pitchFamily="18" charset="0"/>
                        </a:rPr>
                        <m:t>(</m:t>
                      </m:r>
                      <m:r>
                        <a:rPr lang="en-US" altLang="zh-CN" b="0" i="1" smtClean="0">
                          <a:latin typeface="Cambria Math" panose="02040503050406030204" pitchFamily="18" charset="0"/>
                        </a:rPr>
                        <m:t>𝑥</m:t>
                      </m:r>
                      <m:r>
                        <a:rPr lang="en-US" altLang="zh-CN" b="0" i="1" smtClean="0">
                          <a:latin typeface="Cambria Math" panose="02040503050406030204" pitchFamily="18" charset="0"/>
                        </a:rPr>
                        <m:t>)=</m:t>
                      </m:r>
                      <m:sSub>
                        <m:sSubPr>
                          <m:ctrlPr>
                            <a:rPr lang="en-US" altLang="zh-CN" b="0" i="1" smtClean="0">
                              <a:latin typeface="Cambria Math" panose="02040503050406030204" pitchFamily="18" charset="0"/>
                            </a:rPr>
                          </m:ctrlPr>
                        </m:sSubPr>
                        <m:e>
                          <m:r>
                            <a:rPr lang="en-US" altLang="zh-CN" i="1">
                              <a:latin typeface="Cambria Math" panose="02040503050406030204" pitchFamily="18" charset="0"/>
                            </a:rPr>
                            <m:t>𝐶</m:t>
                          </m:r>
                        </m:e>
                        <m:sub>
                          <m:r>
                            <a:rPr lang="en-US" altLang="zh-CN" b="0" i="1" smtClean="0">
                              <a:latin typeface="Cambria Math" panose="02040503050406030204" pitchFamily="18" charset="0"/>
                            </a:rPr>
                            <m:t>𝑠</m:t>
                          </m:r>
                        </m:sub>
                      </m:sSub>
                      <m:f>
                        <m:fPr>
                          <m:ctrlPr>
                            <a:rPr lang="en-US" altLang="zh-CN" b="0" i="1" smtClean="0">
                              <a:latin typeface="Cambria Math" panose="02040503050406030204" pitchFamily="18" charset="0"/>
                            </a:rPr>
                          </m:ctrlPr>
                        </m:fPr>
                        <m:num>
                          <m:sSup>
                            <m:sSupPr>
                              <m:ctrlPr>
                                <a:rPr lang="en-US" altLang="zh-CN" i="1">
                                  <a:latin typeface="Cambria Math" panose="02040503050406030204" pitchFamily="18" charset="0"/>
                                </a:rPr>
                              </m:ctrlPr>
                            </m:sSupPr>
                            <m:e>
                              <m:r>
                                <a:rPr lang="en-US" altLang="zh-CN" i="1">
                                  <a:latin typeface="Cambria Math" panose="02040503050406030204" pitchFamily="18" charset="0"/>
                                </a:rPr>
                                <m:t>𝑒</m:t>
                              </m:r>
                            </m:e>
                            <m:sup>
                              <m:rad>
                                <m:radPr>
                                  <m:degHide m:val="on"/>
                                  <m:ctrlPr>
                                    <a:rPr lang="en-US" i="1">
                                      <a:latin typeface="Cambria Math" panose="02040503050406030204" pitchFamily="18" charset="0"/>
                                    </a:rPr>
                                  </m:ctrlPr>
                                </m:radPr>
                                <m:deg/>
                                <m:e>
                                  <m:r>
                                    <a:rPr lang="en-US" b="0" i="1" smtClean="0">
                                      <a:latin typeface="Cambria Math" panose="02040503050406030204" pitchFamily="18" charset="0"/>
                                    </a:rPr>
                                    <m:t>𝑘</m:t>
                                  </m:r>
                                  <m:r>
                                    <a:rPr lang="en-US" b="0" i="1" smtClean="0">
                                      <a:latin typeface="Cambria Math" panose="02040503050406030204" pitchFamily="18" charset="0"/>
                                    </a:rPr>
                                    <m:t>/</m:t>
                                  </m:r>
                                  <m:r>
                                    <a:rPr lang="en-US" b="0" i="1" smtClean="0">
                                      <a:latin typeface="Cambria Math" panose="02040503050406030204" pitchFamily="18" charset="0"/>
                                    </a:rPr>
                                    <m:t>𝐷</m:t>
                                  </m:r>
                                </m:e>
                              </m:rad>
                              <m:r>
                                <a:rPr lang="en-US" altLang="zh-CN" i="1">
                                  <a:latin typeface="Cambria Math" panose="02040503050406030204" pitchFamily="18" charset="0"/>
                                  <a:ea typeface="Cambria Math" panose="02040503050406030204" pitchFamily="18" charset="0"/>
                                </a:rPr>
                                <m:t>∙</m:t>
                              </m:r>
                              <m:r>
                                <a:rPr lang="en-US" altLang="zh-CN" i="1">
                                  <a:latin typeface="Cambria Math" panose="02040503050406030204" pitchFamily="18" charset="0"/>
                                </a:rPr>
                                <m:t>𝑥</m:t>
                              </m:r>
                            </m:sup>
                          </m:sSup>
                          <m:r>
                            <a:rPr lang="en-US" altLang="zh-CN" b="0" i="1" smtClean="0">
                              <a:latin typeface="Cambria Math" panose="02040503050406030204" pitchFamily="18" charset="0"/>
                            </a:rPr>
                            <m:t>−</m:t>
                          </m:r>
                          <m:sSup>
                            <m:sSupPr>
                              <m:ctrlPr>
                                <a:rPr lang="en-US" altLang="zh-CN" i="1">
                                  <a:latin typeface="Cambria Math" panose="02040503050406030204" pitchFamily="18" charset="0"/>
                                </a:rPr>
                              </m:ctrlPr>
                            </m:sSupPr>
                            <m:e>
                              <m:r>
                                <a:rPr lang="en-US" altLang="zh-CN" i="1">
                                  <a:latin typeface="Cambria Math" panose="02040503050406030204" pitchFamily="18" charset="0"/>
                                </a:rPr>
                                <m:t>𝑒</m:t>
                              </m:r>
                            </m:e>
                            <m:sup>
                              <m:rad>
                                <m:radPr>
                                  <m:degHide m:val="on"/>
                                  <m:ctrlPr>
                                    <a:rPr lang="en-US" i="1">
                                      <a:latin typeface="Cambria Math" panose="02040503050406030204" pitchFamily="18" charset="0"/>
                                    </a:rPr>
                                  </m:ctrlPr>
                                </m:radPr>
                                <m:deg/>
                                <m:e>
                                  <m:r>
                                    <a:rPr lang="en-US" i="1">
                                      <a:latin typeface="Cambria Math" panose="02040503050406030204" pitchFamily="18" charset="0"/>
                                    </a:rPr>
                                    <m:t>𝑘</m:t>
                                  </m:r>
                                  <m:r>
                                    <a:rPr lang="en-US" i="1">
                                      <a:latin typeface="Cambria Math" panose="02040503050406030204" pitchFamily="18" charset="0"/>
                                    </a:rPr>
                                    <m:t>/</m:t>
                                  </m:r>
                                  <m:r>
                                    <a:rPr lang="en-US" i="1">
                                      <a:latin typeface="Cambria Math" panose="02040503050406030204" pitchFamily="18" charset="0"/>
                                    </a:rPr>
                                    <m:t>𝐷</m:t>
                                  </m:r>
                                </m:e>
                              </m:rad>
                              <m:r>
                                <a:rPr lang="en-US" altLang="zh-CN" i="1">
                                  <a:latin typeface="Cambria Math" panose="02040503050406030204" pitchFamily="18" charset="0"/>
                                  <a:ea typeface="Cambria Math" panose="02040503050406030204" pitchFamily="18" charset="0"/>
                                </a:rPr>
                                <m:t>∙</m:t>
                              </m:r>
                              <m:r>
                                <a:rPr lang="en-US" altLang="zh-CN" b="0" i="1" smtClean="0">
                                  <a:latin typeface="Cambria Math" panose="02040503050406030204" pitchFamily="18" charset="0"/>
                                  <a:ea typeface="Cambria Math" panose="02040503050406030204" pitchFamily="18" charset="0"/>
                                </a:rPr>
                                <m:t>(2</m:t>
                              </m:r>
                              <m:r>
                                <a:rPr lang="el-GR" i="1">
                                  <a:latin typeface="Cambria Math" panose="02040503050406030204" pitchFamily="18" charset="0"/>
                                </a:rPr>
                                <m:t>ℓ</m:t>
                              </m:r>
                              <m:r>
                                <a:rPr lang="el-GR" altLang="zh-CN" i="1">
                                  <a:latin typeface="Cambria Math" panose="02040503050406030204" pitchFamily="18" charset="0"/>
                                  <a:ea typeface="Cambria Math" panose="02040503050406030204" pitchFamily="18" charset="0"/>
                                </a:rPr>
                                <m:t>−</m:t>
                              </m:r>
                              <m:r>
                                <a:rPr lang="en-US" altLang="zh-CN" i="1">
                                  <a:latin typeface="Cambria Math" panose="02040503050406030204" pitchFamily="18" charset="0"/>
                                </a:rPr>
                                <m:t>𝑥</m:t>
                              </m:r>
                              <m:r>
                                <a:rPr lang="en-US" altLang="zh-CN" b="0" i="1" smtClean="0">
                                  <a:latin typeface="Cambria Math" panose="02040503050406030204" pitchFamily="18" charset="0"/>
                                </a:rPr>
                                <m:t>)</m:t>
                              </m:r>
                            </m:sup>
                          </m:sSup>
                        </m:num>
                        <m:den>
                          <m:r>
                            <a:rPr lang="en-US" altLang="zh-CN" b="0" i="1" smtClean="0">
                              <a:latin typeface="Cambria Math" panose="02040503050406030204" pitchFamily="18" charset="0"/>
                            </a:rPr>
                            <m:t>1−</m:t>
                          </m:r>
                          <m:sSup>
                            <m:sSupPr>
                              <m:ctrlPr>
                                <a:rPr lang="en-US" altLang="zh-CN" i="1">
                                  <a:latin typeface="Cambria Math" panose="02040503050406030204" pitchFamily="18" charset="0"/>
                                </a:rPr>
                              </m:ctrlPr>
                            </m:sSupPr>
                            <m:e>
                              <m:r>
                                <a:rPr lang="en-US" altLang="zh-CN" i="1">
                                  <a:latin typeface="Cambria Math" panose="02040503050406030204" pitchFamily="18" charset="0"/>
                                </a:rPr>
                                <m:t>𝑒</m:t>
                              </m:r>
                            </m:e>
                            <m:sup>
                              <m:r>
                                <a:rPr lang="en-US" altLang="zh-CN" i="1">
                                  <a:latin typeface="Cambria Math" panose="02040503050406030204" pitchFamily="18" charset="0"/>
                                  <a:ea typeface="Cambria Math" panose="02040503050406030204" pitchFamily="18" charset="0"/>
                                </a:rPr>
                                <m:t>2</m:t>
                              </m:r>
                              <m:r>
                                <a:rPr lang="el-GR" altLang="zh-CN" i="1">
                                  <a:latin typeface="Cambria Math" panose="02040503050406030204" pitchFamily="18" charset="0"/>
                                  <a:ea typeface="Cambria Math" panose="02040503050406030204" pitchFamily="18" charset="0"/>
                                </a:rPr>
                                <m:t>ℓ</m:t>
                              </m:r>
                              <m:rad>
                                <m:radPr>
                                  <m:degHide m:val="on"/>
                                  <m:ctrlPr>
                                    <a:rPr lang="en-US" i="1">
                                      <a:latin typeface="Cambria Math" panose="02040503050406030204" pitchFamily="18" charset="0"/>
                                    </a:rPr>
                                  </m:ctrlPr>
                                </m:radPr>
                                <m:deg/>
                                <m:e>
                                  <m:r>
                                    <a:rPr lang="en-US" i="1">
                                      <a:latin typeface="Cambria Math" panose="02040503050406030204" pitchFamily="18" charset="0"/>
                                    </a:rPr>
                                    <m:t>𝑘</m:t>
                                  </m:r>
                                  <m:r>
                                    <a:rPr lang="en-US" i="1">
                                      <a:latin typeface="Cambria Math" panose="02040503050406030204" pitchFamily="18" charset="0"/>
                                    </a:rPr>
                                    <m:t>/</m:t>
                                  </m:r>
                                  <m:r>
                                    <a:rPr lang="en-US" i="1">
                                      <a:latin typeface="Cambria Math" panose="02040503050406030204" pitchFamily="18" charset="0"/>
                                    </a:rPr>
                                    <m:t>𝐷</m:t>
                                  </m:r>
                                </m:e>
                              </m:rad>
                            </m:sup>
                          </m:sSup>
                        </m:den>
                      </m:f>
                    </m:oMath>
                  </m:oMathPara>
                </a14:m>
                <a:endParaRPr lang="en-US" dirty="0"/>
              </a:p>
            </p:txBody>
          </p:sp>
        </mc:Choice>
        <mc:Fallback xmlns="">
          <p:sp>
            <p:nvSpPr>
              <p:cNvPr id="10" name="Rectangle 8">
                <a:extLst>
                  <a:ext uri="{FF2B5EF4-FFF2-40B4-BE49-F238E27FC236}">
                    <a16:creationId xmlns:a16="http://schemas.microsoft.com/office/drawing/2014/main" id="{F49A5F2D-EF24-46CB-BB90-10004A64CD8B}"/>
                  </a:ext>
                </a:extLst>
              </p:cNvPr>
              <p:cNvSpPr>
                <a:spLocks noRot="1" noChangeAspect="1" noMove="1" noResize="1" noEditPoints="1" noAdjustHandles="1" noChangeArrowheads="1" noChangeShapeType="1" noTextEdit="1"/>
              </p:cNvSpPr>
              <p:nvPr/>
            </p:nvSpPr>
            <p:spPr>
              <a:xfrm>
                <a:off x="3814975" y="3228211"/>
                <a:ext cx="3446393" cy="772647"/>
              </a:xfrm>
              <a:prstGeom prst="rect">
                <a:avLst/>
              </a:prstGeom>
              <a:blipFill>
                <a:blip r:embed="rId7"/>
                <a:stretch>
                  <a:fillRect/>
                </a:stretch>
              </a:blipFill>
            </p:spPr>
            <p:txBody>
              <a:bodyPr/>
              <a:lstStyle/>
              <a:p>
                <a:r>
                  <a:rPr lang="en-US">
                    <a:noFill/>
                  </a:rPr>
                  <a:t> </a:t>
                </a:r>
              </a:p>
            </p:txBody>
          </p:sp>
        </mc:Fallback>
      </mc:AlternateContent>
      <p:sp>
        <p:nvSpPr>
          <p:cNvPr id="11" name="TextBox 9">
            <a:extLst>
              <a:ext uri="{FF2B5EF4-FFF2-40B4-BE49-F238E27FC236}">
                <a16:creationId xmlns:a16="http://schemas.microsoft.com/office/drawing/2014/main" id="{2911F7B5-7305-433E-AC84-EEC825F5FB84}"/>
              </a:ext>
            </a:extLst>
          </p:cNvPr>
          <p:cNvSpPr txBox="1"/>
          <p:nvPr/>
        </p:nvSpPr>
        <p:spPr>
          <a:xfrm>
            <a:off x="231067" y="3876062"/>
            <a:ext cx="1231363" cy="369332"/>
          </a:xfrm>
          <a:prstGeom prst="rect">
            <a:avLst/>
          </a:prstGeom>
          <a:noFill/>
        </p:spPr>
        <p:txBody>
          <a:bodyPr wrap="square" rtlCol="0">
            <a:spAutoFit/>
          </a:bodyPr>
          <a:lstStyle/>
          <a:p>
            <a:r>
              <a:rPr lang="en-US" dirty="0">
                <a:solidFill>
                  <a:srgbClr val="B00000"/>
                </a:solidFill>
              </a:rPr>
              <a:t>B.C.</a:t>
            </a:r>
          </a:p>
        </p:txBody>
      </p:sp>
      <p:sp>
        <p:nvSpPr>
          <p:cNvPr id="12" name="Rectangle 1">
            <a:extLst>
              <a:ext uri="{FF2B5EF4-FFF2-40B4-BE49-F238E27FC236}">
                <a16:creationId xmlns:a16="http://schemas.microsoft.com/office/drawing/2014/main" id="{D2156555-0F82-4C25-B553-62E03240D413}"/>
              </a:ext>
            </a:extLst>
          </p:cNvPr>
          <p:cNvSpPr>
            <a:spLocks noChangeArrowheads="1"/>
          </p:cNvSpPr>
          <p:nvPr/>
        </p:nvSpPr>
        <p:spPr bwMode="auto">
          <a:xfrm>
            <a:off x="117704" y="1263622"/>
            <a:ext cx="5465540"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Assuming:  </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800" b="0" i="0" u="none" strike="noStrike" cap="none" normalizeH="0" baseline="0" dirty="0">
                <a:ln>
                  <a:noFill/>
                </a:ln>
                <a:solidFill>
                  <a:schemeClr val="tx1"/>
                </a:solidFill>
                <a:effectLst/>
                <a:latin typeface="Arial" panose="020B0604020202020204" pitchFamily="34" charset="0"/>
              </a:rPr>
              <a:t>1D steady state</a:t>
            </a:r>
          </a:p>
          <a:p>
            <a:pPr marL="342900" lvl="0" indent="-342900" eaLnBrk="0" fontAlgn="base" hangingPunct="0">
              <a:spcBef>
                <a:spcPct val="0"/>
              </a:spcBef>
              <a:spcAft>
                <a:spcPct val="0"/>
              </a:spcAft>
              <a:buFont typeface="+mj-lt"/>
              <a:buAutoNum type="arabicPeriod"/>
            </a:pPr>
            <a:r>
              <a:rPr lang="en-US" altLang="en-US" dirty="0">
                <a:latin typeface="Arial" panose="020B0604020202020204" pitchFamily="34" charset="0"/>
              </a:rPr>
              <a:t>Toluene biodegradation </a:t>
            </a:r>
            <a:r>
              <a:rPr kumimoji="0" lang="en-US" altLang="en-US" sz="1800" b="0" i="0" u="none" strike="noStrike" cap="none" normalizeH="0" baseline="0" dirty="0">
                <a:ln>
                  <a:noFill/>
                </a:ln>
                <a:solidFill>
                  <a:schemeClr val="tx1"/>
                </a:solidFill>
                <a:effectLst/>
                <a:latin typeface="Arial" panose="020B0604020202020204" pitchFamily="34" charset="0"/>
              </a:rPr>
              <a:t>is a first-order reaction.</a:t>
            </a:r>
          </a:p>
        </p:txBody>
      </p:sp>
      <p:sp>
        <p:nvSpPr>
          <p:cNvPr id="13" name="Rectangle 2">
            <a:extLst>
              <a:ext uri="{FF2B5EF4-FFF2-40B4-BE49-F238E27FC236}">
                <a16:creationId xmlns:a16="http://schemas.microsoft.com/office/drawing/2014/main" id="{F8B466DA-9612-4571-9508-15F654D5538C}"/>
              </a:ext>
            </a:extLst>
          </p:cNvPr>
          <p:cNvSpPr>
            <a:spLocks noChangeArrowheads="1"/>
          </p:cNvSpPr>
          <p:nvPr/>
        </p:nvSpPr>
        <p:spPr bwMode="auto">
          <a:xfrm>
            <a:off x="2661627" y="3151869"/>
            <a:ext cx="1231363"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rPr>
              <a:t>Analytica</a:t>
            </a:r>
            <a:r>
              <a:rPr kumimoji="0" lang="en-US" altLang="zh-CN" sz="1600" b="0" i="0" u="none" strike="noStrike" cap="none" normalizeH="0" baseline="0" dirty="0">
                <a:ln>
                  <a:noFill/>
                </a:ln>
                <a:solidFill>
                  <a:schemeClr val="tx1"/>
                </a:solidFill>
                <a:effectLst/>
                <a:latin typeface="Arial" panose="020B0604020202020204" pitchFamily="34" charset="0"/>
              </a:rPr>
              <a:t>l</a:t>
            </a:r>
            <a:r>
              <a:rPr lang="en-US" altLang="en-US" sz="1600" dirty="0">
                <a:latin typeface="Arial" panose="020B0604020202020204" pitchFamily="34" charset="0"/>
              </a:rPr>
              <a:t>:</a:t>
            </a:r>
            <a:endParaRPr kumimoji="0" lang="en-US" altLang="en-US" sz="1600" b="0" i="0" u="none" strike="noStrike" cap="none" normalizeH="0" baseline="0" dirty="0">
              <a:ln>
                <a:noFill/>
              </a:ln>
              <a:solidFill>
                <a:schemeClr val="tx1"/>
              </a:solidFill>
              <a:effectLst/>
              <a:latin typeface="Arial" panose="020B0604020202020204" pitchFamily="34" charset="0"/>
            </a:endParaRPr>
          </a:p>
        </p:txBody>
      </p:sp>
      <p:sp>
        <p:nvSpPr>
          <p:cNvPr id="14" name="箭头: 右 13">
            <a:extLst>
              <a:ext uri="{FF2B5EF4-FFF2-40B4-BE49-F238E27FC236}">
                <a16:creationId xmlns:a16="http://schemas.microsoft.com/office/drawing/2014/main" id="{A3F0F341-713E-445E-9F73-C7A508EA62F1}"/>
              </a:ext>
            </a:extLst>
          </p:cNvPr>
          <p:cNvSpPr/>
          <p:nvPr/>
        </p:nvSpPr>
        <p:spPr>
          <a:xfrm>
            <a:off x="2760787" y="3492928"/>
            <a:ext cx="1021098" cy="33855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mc:AlternateContent xmlns:mc="http://schemas.openxmlformats.org/markup-compatibility/2006" xmlns:a14="http://schemas.microsoft.com/office/drawing/2010/main">
        <mc:Choice Requires="a14">
          <p:sp>
            <p:nvSpPr>
              <p:cNvPr id="15" name="Rectangle 65">
                <a:extLst>
                  <a:ext uri="{FF2B5EF4-FFF2-40B4-BE49-F238E27FC236}">
                    <a16:creationId xmlns:a16="http://schemas.microsoft.com/office/drawing/2014/main" id="{1FDF4878-4DF7-42E9-8768-D8F722052859}"/>
                  </a:ext>
                </a:extLst>
              </p:cNvPr>
              <p:cNvSpPr/>
              <p:nvPr/>
            </p:nvSpPr>
            <p:spPr>
              <a:xfrm>
                <a:off x="4023830" y="6113035"/>
                <a:ext cx="4144340" cy="724686"/>
              </a:xfrm>
              <a:prstGeom prst="rect">
                <a:avLst/>
              </a:prstGeom>
              <a:solidFill>
                <a:srgbClr val="E5A165"/>
              </a:solidFill>
            </p:spPr>
            <p:txBody>
              <a:bodyPr wrap="none">
                <a:spAutoFit/>
              </a:bodyPr>
              <a:lstStyle/>
              <a:p>
                <a:pPr/>
                <a14:m>
                  <m:oMathPara xmlns:m="http://schemas.openxmlformats.org/officeDocument/2006/math">
                    <m:oMathParaPr>
                      <m:jc m:val="centerGroup"/>
                    </m:oMathParaPr>
                    <m:oMath xmlns:m="http://schemas.openxmlformats.org/officeDocument/2006/math">
                      <m:f>
                        <m:fPr>
                          <m:ctrlPr>
                            <a:rPr lang="en-US" i="1" smtClean="0">
                              <a:latin typeface="Cambria Math" panose="02040503050406030204" pitchFamily="18" charset="0"/>
                            </a:rPr>
                          </m:ctrlPr>
                        </m:fPr>
                        <m:num>
                          <m:sSub>
                            <m:sSubPr>
                              <m:ctrlPr>
                                <a:rPr lang="en-US" i="1">
                                  <a:latin typeface="Cambria Math" panose="02040503050406030204" pitchFamily="18" charset="0"/>
                                </a:rPr>
                              </m:ctrlPr>
                            </m:sSubPr>
                            <m:e>
                              <m:r>
                                <a:rPr lang="en-US" i="1">
                                  <a:latin typeface="Cambria Math" panose="02040503050406030204" pitchFamily="18" charset="0"/>
                                </a:rPr>
                                <m:t>𝑑𝐴</m:t>
                              </m:r>
                            </m:e>
                            <m:sub>
                              <m:r>
                                <a:rPr lang="en-US" i="1">
                                  <a:latin typeface="Cambria Math" panose="02040503050406030204" pitchFamily="18" charset="0"/>
                                </a:rPr>
                                <m:t>𝑇𝑜𝑙𝑢𝑒𝑛𝑒</m:t>
                              </m:r>
                            </m:sub>
                          </m:sSub>
                          <m:r>
                            <a:rPr lang="en-US" i="1">
                              <a:latin typeface="Cambria Math" panose="02040503050406030204" pitchFamily="18" charset="0"/>
                            </a:rPr>
                            <m:t> </m:t>
                          </m:r>
                        </m:num>
                        <m:den>
                          <m:r>
                            <a:rPr lang="en-US" i="1">
                              <a:latin typeface="Cambria Math" panose="02040503050406030204" pitchFamily="18" charset="0"/>
                            </a:rPr>
                            <m:t>𝑑𝑡</m:t>
                          </m:r>
                        </m:den>
                      </m:f>
                      <m:r>
                        <a:rPr lang="en-US" b="0" i="1" smtClean="0">
                          <a:latin typeface="Cambria Math" panose="02040503050406030204" pitchFamily="18" charset="0"/>
                        </a:rPr>
                        <m:t>=</m:t>
                      </m:r>
                      <m:r>
                        <a:rPr lang="en-US">
                          <a:latin typeface="Cambria Math" panose="02040503050406030204" pitchFamily="18" charset="0"/>
                        </a:rPr>
                        <m:t>−</m:t>
                      </m:r>
                      <m:f>
                        <m:fPr>
                          <m:ctrlPr>
                            <a:rPr lang="en-US" i="1">
                              <a:latin typeface="Cambria Math" panose="02040503050406030204" pitchFamily="18" charset="0"/>
                            </a:rPr>
                          </m:ctrlPr>
                        </m:fPr>
                        <m:num>
                          <m:sSub>
                            <m:sSubPr>
                              <m:ctrlPr>
                                <a:rPr lang="en-US" i="1">
                                  <a:latin typeface="Cambria Math" panose="02040503050406030204" pitchFamily="18" charset="0"/>
                                </a:rPr>
                              </m:ctrlPr>
                            </m:sSubPr>
                            <m:e>
                              <m:r>
                                <a:rPr lang="en-US" i="1">
                                  <a:latin typeface="Cambria Math" panose="02040503050406030204" pitchFamily="18" charset="0"/>
                                </a:rPr>
                                <m:t>𝐿</m:t>
                              </m:r>
                            </m:e>
                            <m:sub>
                              <m:r>
                                <a:rPr lang="en-US" i="1">
                                  <a:latin typeface="Cambria Math" panose="02040503050406030204" pitchFamily="18" charset="0"/>
                                </a:rPr>
                                <m:t>𝑠</m:t>
                              </m:r>
                            </m:sub>
                          </m:sSub>
                          <m:sSub>
                            <m:sSubPr>
                              <m:ctrlPr>
                                <a:rPr lang="en-US" i="1">
                                  <a:latin typeface="Cambria Math" panose="02040503050406030204" pitchFamily="18" charset="0"/>
                                </a:rPr>
                              </m:ctrlPr>
                            </m:sSubPr>
                            <m:e>
                              <m:r>
                                <a:rPr lang="en-US" i="1">
                                  <a:latin typeface="Cambria Math" panose="02040503050406030204" pitchFamily="18" charset="0"/>
                                </a:rPr>
                                <m:t>𝐶</m:t>
                              </m:r>
                            </m:e>
                            <m:sub>
                              <m:r>
                                <a:rPr lang="en-US" i="1">
                                  <a:latin typeface="Cambria Math" panose="02040503050406030204" pitchFamily="18" charset="0"/>
                                </a:rPr>
                                <m:t>𝑠</m:t>
                              </m:r>
                            </m:sub>
                          </m:sSub>
                          <m:rad>
                            <m:radPr>
                              <m:degHide m:val="on"/>
                              <m:ctrlPr>
                                <a:rPr lang="en-US" i="1">
                                  <a:latin typeface="Cambria Math" panose="02040503050406030204" pitchFamily="18" charset="0"/>
                                </a:rPr>
                              </m:ctrlPr>
                            </m:radPr>
                            <m:deg/>
                            <m:e>
                              <m:r>
                                <a:rPr lang="en-US" i="1">
                                  <a:latin typeface="Cambria Math" panose="02040503050406030204" pitchFamily="18" charset="0"/>
                                </a:rPr>
                                <m:t>𝑘𝐷</m:t>
                              </m:r>
                            </m:e>
                          </m:rad>
                        </m:num>
                        <m:den>
                          <m:sSub>
                            <m:sSubPr>
                              <m:ctrlPr>
                                <a:rPr lang="en-US" altLang="zh-CN" i="1">
                                  <a:latin typeface="Cambria Math" panose="02040503050406030204" pitchFamily="18" charset="0"/>
                                </a:rPr>
                              </m:ctrlPr>
                            </m:sSubPr>
                            <m:e>
                              <m:r>
                                <a:rPr lang="zh-CN" altLang="en-US" i="1">
                                  <a:latin typeface="Cambria Math" panose="02040503050406030204" pitchFamily="18" charset="0"/>
                                </a:rPr>
                                <m:t>𝜌</m:t>
                              </m:r>
                            </m:e>
                            <m:sub>
                              <m:r>
                                <a:rPr lang="en-US" altLang="zh-CN" i="1">
                                  <a:latin typeface="Cambria Math" panose="02040503050406030204" pitchFamily="18" charset="0"/>
                                </a:rPr>
                                <m:t>𝑚</m:t>
                              </m:r>
                            </m:sub>
                          </m:sSub>
                        </m:den>
                      </m:f>
                      <m:r>
                        <a:rPr lang="en-US" altLang="zh-CN" i="1">
                          <a:latin typeface="Cambria Math" panose="02040503050406030204" pitchFamily="18" charset="0"/>
                          <a:ea typeface="Cambria Math" panose="02040503050406030204" pitchFamily="18" charset="0"/>
                        </a:rPr>
                        <m:t>∙</m:t>
                      </m:r>
                      <m:func>
                        <m:funcPr>
                          <m:ctrlPr>
                            <a:rPr lang="en-US" i="1">
                              <a:latin typeface="Cambria Math" panose="02040503050406030204" pitchFamily="18" charset="0"/>
                            </a:rPr>
                          </m:ctrlPr>
                        </m:funcPr>
                        <m:fName>
                          <m:r>
                            <m:rPr>
                              <m:sty m:val="p"/>
                            </m:rPr>
                            <a:rPr lang="en-US">
                              <a:latin typeface="Cambria Math" panose="02040503050406030204" pitchFamily="18" charset="0"/>
                            </a:rPr>
                            <m:t>coth</m:t>
                          </m:r>
                        </m:fName>
                        <m:e>
                          <m:r>
                            <a:rPr lang="en-US" i="1">
                              <a:latin typeface="Cambria Math" panose="02040503050406030204" pitchFamily="18" charset="0"/>
                            </a:rPr>
                            <m:t>(</m:t>
                          </m:r>
                          <m:r>
                            <a:rPr lang="el-GR" i="1">
                              <a:latin typeface="Cambria Math" panose="02040503050406030204" pitchFamily="18" charset="0"/>
                            </a:rPr>
                            <m:t>ℓ</m:t>
                          </m:r>
                          <m:rad>
                            <m:radPr>
                              <m:degHide m:val="on"/>
                              <m:ctrlPr>
                                <a:rPr lang="en-US" i="1">
                                  <a:latin typeface="Cambria Math" panose="02040503050406030204" pitchFamily="18" charset="0"/>
                                </a:rPr>
                              </m:ctrlPr>
                            </m:radPr>
                            <m:deg/>
                            <m:e>
                              <m:r>
                                <a:rPr lang="en-US" i="1">
                                  <a:latin typeface="Cambria Math" panose="02040503050406030204" pitchFamily="18" charset="0"/>
                                </a:rPr>
                                <m:t>𝑘</m:t>
                              </m:r>
                              <m:r>
                                <a:rPr lang="en-US" i="1">
                                  <a:latin typeface="Cambria Math" panose="02040503050406030204" pitchFamily="18" charset="0"/>
                                </a:rPr>
                                <m:t>/</m:t>
                              </m:r>
                              <m:r>
                                <a:rPr lang="en-US" i="1">
                                  <a:latin typeface="Cambria Math" panose="02040503050406030204" pitchFamily="18" charset="0"/>
                                </a:rPr>
                                <m:t>𝐷</m:t>
                              </m:r>
                            </m:e>
                          </m:rad>
                          <m:r>
                            <a:rPr lang="en-US" i="1">
                              <a:latin typeface="Cambria Math" panose="02040503050406030204" pitchFamily="18" charset="0"/>
                            </a:rPr>
                            <m:t>)</m:t>
                          </m:r>
                        </m:e>
                      </m:func>
                    </m:oMath>
                  </m:oMathPara>
                </a14:m>
                <a:endParaRPr lang="en-US" dirty="0"/>
              </a:p>
            </p:txBody>
          </p:sp>
        </mc:Choice>
        <mc:Fallback xmlns="">
          <p:sp>
            <p:nvSpPr>
              <p:cNvPr id="15" name="Rectangle 65">
                <a:extLst>
                  <a:ext uri="{FF2B5EF4-FFF2-40B4-BE49-F238E27FC236}">
                    <a16:creationId xmlns:a16="http://schemas.microsoft.com/office/drawing/2014/main" id="{1FDF4878-4DF7-42E9-8768-D8F722052859}"/>
                  </a:ext>
                </a:extLst>
              </p:cNvPr>
              <p:cNvSpPr>
                <a:spLocks noRot="1" noChangeAspect="1" noMove="1" noResize="1" noEditPoints="1" noAdjustHandles="1" noChangeArrowheads="1" noChangeShapeType="1" noTextEdit="1"/>
              </p:cNvSpPr>
              <p:nvPr/>
            </p:nvSpPr>
            <p:spPr>
              <a:xfrm>
                <a:off x="4023830" y="6113035"/>
                <a:ext cx="4144340" cy="724686"/>
              </a:xfrm>
              <a:prstGeom prst="rect">
                <a:avLst/>
              </a:prstGeom>
              <a:blipFill>
                <a:blip r:embed="rId8"/>
                <a:stretch>
                  <a:fillRect/>
                </a:stretch>
              </a:blipFill>
            </p:spPr>
            <p:txBody>
              <a:bodyPr/>
              <a:lstStyle/>
              <a:p>
                <a:r>
                  <a:rPr lang="en-US">
                    <a:noFill/>
                  </a:rPr>
                  <a:t> </a:t>
                </a:r>
              </a:p>
            </p:txBody>
          </p:sp>
        </mc:Fallback>
      </mc:AlternateContent>
      <p:sp>
        <p:nvSpPr>
          <p:cNvPr id="20" name="箭头: 右 19">
            <a:extLst>
              <a:ext uri="{FF2B5EF4-FFF2-40B4-BE49-F238E27FC236}">
                <a16:creationId xmlns:a16="http://schemas.microsoft.com/office/drawing/2014/main" id="{007F3609-14B1-4F4C-AC91-4D2A56956C19}"/>
              </a:ext>
            </a:extLst>
          </p:cNvPr>
          <p:cNvSpPr/>
          <p:nvPr/>
        </p:nvSpPr>
        <p:spPr>
          <a:xfrm>
            <a:off x="6350240" y="5124868"/>
            <a:ext cx="863476" cy="33855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mc:AlternateContent xmlns:mc="http://schemas.openxmlformats.org/markup-compatibility/2006" xmlns:a14="http://schemas.microsoft.com/office/drawing/2010/main">
        <mc:Choice Requires="a14">
          <p:sp>
            <p:nvSpPr>
              <p:cNvPr id="21" name="矩形 20">
                <a:extLst>
                  <a:ext uri="{FF2B5EF4-FFF2-40B4-BE49-F238E27FC236}">
                    <a16:creationId xmlns:a16="http://schemas.microsoft.com/office/drawing/2014/main" id="{6122C0E8-565E-47D4-A36D-88C5E49F2FCA}"/>
                  </a:ext>
                </a:extLst>
              </p:cNvPr>
              <p:cNvSpPr/>
              <p:nvPr/>
            </p:nvSpPr>
            <p:spPr>
              <a:xfrm>
                <a:off x="7287221" y="4961233"/>
                <a:ext cx="2484783" cy="665823"/>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f>
                        <m:fPr>
                          <m:ctrlPr>
                            <a:rPr lang="en-US" altLang="zh-CN" i="1" smtClean="0">
                              <a:latin typeface="Cambria Math" panose="02040503050406030204" pitchFamily="18" charset="0"/>
                            </a:rPr>
                          </m:ctrlPr>
                        </m:fPr>
                        <m:num>
                          <m:r>
                            <a:rPr lang="en-US" altLang="zh-CN" b="0" i="1" smtClean="0">
                              <a:latin typeface="Cambria Math" panose="02040503050406030204" pitchFamily="18" charset="0"/>
                            </a:rPr>
                            <m:t>𝑑</m:t>
                          </m:r>
                          <m:r>
                            <a:rPr lang="en-US" altLang="zh-CN" i="1">
                              <a:latin typeface="Cambria Math" panose="02040503050406030204" pitchFamily="18" charset="0"/>
                            </a:rPr>
                            <m:t>𝐶</m:t>
                          </m:r>
                        </m:num>
                        <m:den>
                          <m:r>
                            <a:rPr lang="en-US" altLang="zh-CN" b="0" i="1" smtClean="0">
                              <a:latin typeface="Cambria Math" panose="02040503050406030204" pitchFamily="18" charset="0"/>
                            </a:rPr>
                            <m:t>𝑑</m:t>
                          </m:r>
                          <m:r>
                            <a:rPr lang="en-US" altLang="zh-CN" i="1">
                              <a:latin typeface="Cambria Math" panose="02040503050406030204" pitchFamily="18" charset="0"/>
                            </a:rPr>
                            <m:t>𝑥</m:t>
                          </m:r>
                        </m:den>
                      </m:f>
                      <m:r>
                        <a:rPr lang="en-US" altLang="zh-CN" b="0" i="1" smtClean="0">
                          <a:latin typeface="Cambria Math" panose="02040503050406030204" pitchFamily="18" charset="0"/>
                        </a:rPr>
                        <m:t>=</m:t>
                      </m:r>
                      <m:f>
                        <m:fPr>
                          <m:ctrlPr>
                            <a:rPr lang="en-US" i="1">
                              <a:latin typeface="Cambria Math" panose="02040503050406030204" pitchFamily="18" charset="0"/>
                            </a:rPr>
                          </m:ctrlPr>
                        </m:fPr>
                        <m:num>
                          <m:sSub>
                            <m:sSubPr>
                              <m:ctrlPr>
                                <a:rPr lang="en-US" i="1">
                                  <a:latin typeface="Cambria Math" panose="02040503050406030204" pitchFamily="18" charset="0"/>
                                </a:rPr>
                              </m:ctrlPr>
                            </m:sSubPr>
                            <m:e>
                              <m:r>
                                <a:rPr lang="en-US" i="1">
                                  <a:latin typeface="Cambria Math" panose="02040503050406030204" pitchFamily="18" charset="0"/>
                                </a:rPr>
                                <m:t>𝑑𝐴</m:t>
                              </m:r>
                            </m:e>
                            <m:sub>
                              <m:r>
                                <a:rPr lang="en-US" i="1">
                                  <a:latin typeface="Cambria Math" panose="02040503050406030204" pitchFamily="18" charset="0"/>
                                </a:rPr>
                                <m:t>𝑇𝑜𝑙𝑢𝑒𝑛𝑒</m:t>
                              </m:r>
                            </m:sub>
                          </m:sSub>
                          <m:r>
                            <a:rPr lang="en-US" i="1">
                              <a:latin typeface="Cambria Math" panose="02040503050406030204" pitchFamily="18" charset="0"/>
                            </a:rPr>
                            <m:t> </m:t>
                          </m:r>
                        </m:num>
                        <m:den>
                          <m:r>
                            <a:rPr lang="en-US" i="1">
                              <a:latin typeface="Cambria Math" panose="02040503050406030204" pitchFamily="18" charset="0"/>
                            </a:rPr>
                            <m:t>𝑑𝑡</m:t>
                          </m:r>
                        </m:den>
                      </m:f>
                      <m:r>
                        <a:rPr lang="en-US" i="1">
                          <a:latin typeface="Cambria Math" panose="02040503050406030204" pitchFamily="18" charset="0"/>
                        </a:rPr>
                        <m:t>×</m:t>
                      </m:r>
                      <m:f>
                        <m:fPr>
                          <m:ctrlPr>
                            <a:rPr lang="en-US" i="1">
                              <a:latin typeface="Cambria Math" panose="02040503050406030204" pitchFamily="18" charset="0"/>
                            </a:rPr>
                          </m:ctrlPr>
                        </m:fPr>
                        <m:num>
                          <m:sSub>
                            <m:sSubPr>
                              <m:ctrlPr>
                                <a:rPr lang="en-US" altLang="zh-CN" i="1">
                                  <a:latin typeface="Cambria Math" panose="02040503050406030204" pitchFamily="18" charset="0"/>
                                </a:rPr>
                              </m:ctrlPr>
                            </m:sSubPr>
                            <m:e>
                              <m:r>
                                <a:rPr lang="zh-CN" altLang="en-US" i="1">
                                  <a:latin typeface="Cambria Math" panose="02040503050406030204" pitchFamily="18" charset="0"/>
                                </a:rPr>
                                <m:t>𝜌</m:t>
                              </m:r>
                            </m:e>
                            <m:sub>
                              <m:r>
                                <a:rPr lang="en-US" altLang="zh-CN" i="1">
                                  <a:latin typeface="Cambria Math" panose="02040503050406030204" pitchFamily="18" charset="0"/>
                                </a:rPr>
                                <m:t>𝑚</m:t>
                              </m:r>
                            </m:sub>
                          </m:sSub>
                        </m:num>
                        <m:den>
                          <m:r>
                            <a:rPr lang="en-US" altLang="zh-CN" b="0" i="1" smtClean="0">
                              <a:latin typeface="Cambria Math" panose="02040503050406030204" pitchFamily="18" charset="0"/>
                            </a:rPr>
                            <m:t>𝐷</m:t>
                          </m:r>
                          <m:sSub>
                            <m:sSubPr>
                              <m:ctrlPr>
                                <a:rPr lang="en-US" i="1">
                                  <a:latin typeface="Cambria Math" panose="02040503050406030204" pitchFamily="18" charset="0"/>
                                </a:rPr>
                              </m:ctrlPr>
                            </m:sSubPr>
                            <m:e>
                              <m:r>
                                <a:rPr lang="en-US" i="1">
                                  <a:latin typeface="Cambria Math" panose="02040503050406030204" pitchFamily="18" charset="0"/>
                                </a:rPr>
                                <m:t>𝐿</m:t>
                              </m:r>
                            </m:e>
                            <m:sub>
                              <m:r>
                                <a:rPr lang="en-US" i="1">
                                  <a:latin typeface="Cambria Math" panose="02040503050406030204" pitchFamily="18" charset="0"/>
                                </a:rPr>
                                <m:t>𝑠</m:t>
                              </m:r>
                            </m:sub>
                          </m:sSub>
                        </m:den>
                      </m:f>
                    </m:oMath>
                  </m:oMathPara>
                </a14:m>
                <a:endParaRPr lang="en-US" dirty="0"/>
              </a:p>
            </p:txBody>
          </p:sp>
        </mc:Choice>
        <mc:Fallback xmlns="">
          <p:sp>
            <p:nvSpPr>
              <p:cNvPr id="21" name="矩形 20">
                <a:extLst>
                  <a:ext uri="{FF2B5EF4-FFF2-40B4-BE49-F238E27FC236}">
                    <a16:creationId xmlns:a16="http://schemas.microsoft.com/office/drawing/2014/main" id="{6122C0E8-565E-47D4-A36D-88C5E49F2FCA}"/>
                  </a:ext>
                </a:extLst>
              </p:cNvPr>
              <p:cNvSpPr>
                <a:spLocks noRot="1" noChangeAspect="1" noMove="1" noResize="1" noEditPoints="1" noAdjustHandles="1" noChangeArrowheads="1" noChangeShapeType="1" noTextEdit="1"/>
              </p:cNvSpPr>
              <p:nvPr/>
            </p:nvSpPr>
            <p:spPr>
              <a:xfrm>
                <a:off x="7287221" y="4961233"/>
                <a:ext cx="2484783" cy="665823"/>
              </a:xfrm>
              <a:prstGeom prst="rect">
                <a:avLst/>
              </a:prstGeom>
              <a:blipFill>
                <a:blip r:embed="rId9"/>
                <a:stretch>
                  <a:fillRect/>
                </a:stretch>
              </a:blipFill>
            </p:spPr>
            <p:txBody>
              <a:bodyPr/>
              <a:lstStyle/>
              <a:p>
                <a:r>
                  <a:rPr lang="en-US">
                    <a:noFill/>
                  </a:rPr>
                  <a:t> </a:t>
                </a:r>
              </a:p>
            </p:txBody>
          </p:sp>
        </mc:Fallback>
      </mc:AlternateContent>
      <p:sp>
        <p:nvSpPr>
          <p:cNvPr id="22" name="文本框 21">
            <a:extLst>
              <a:ext uri="{FF2B5EF4-FFF2-40B4-BE49-F238E27FC236}">
                <a16:creationId xmlns:a16="http://schemas.microsoft.com/office/drawing/2014/main" id="{40E1DAB3-AF4E-43FB-A33F-7C5113FAB6F7}"/>
              </a:ext>
            </a:extLst>
          </p:cNvPr>
          <p:cNvSpPr txBox="1"/>
          <p:nvPr/>
        </p:nvSpPr>
        <p:spPr>
          <a:xfrm>
            <a:off x="7377429" y="4452167"/>
            <a:ext cx="2304366" cy="369332"/>
          </a:xfrm>
          <a:prstGeom prst="rect">
            <a:avLst/>
          </a:prstGeom>
          <a:noFill/>
        </p:spPr>
        <p:txBody>
          <a:bodyPr wrap="square" rtlCol="0">
            <a:spAutoFit/>
          </a:bodyPr>
          <a:lstStyle/>
          <a:p>
            <a:r>
              <a:rPr lang="en-US" dirty="0"/>
              <a:t>At the interface (x=0),</a:t>
            </a:r>
          </a:p>
        </p:txBody>
      </p:sp>
      <p:sp>
        <p:nvSpPr>
          <p:cNvPr id="23" name="箭头: 右 22">
            <a:extLst>
              <a:ext uri="{FF2B5EF4-FFF2-40B4-BE49-F238E27FC236}">
                <a16:creationId xmlns:a16="http://schemas.microsoft.com/office/drawing/2014/main" id="{72FFBE05-9362-4966-A2CC-450310FE7659}"/>
              </a:ext>
            </a:extLst>
          </p:cNvPr>
          <p:cNvSpPr/>
          <p:nvPr/>
        </p:nvSpPr>
        <p:spPr>
          <a:xfrm>
            <a:off x="7323436" y="3454539"/>
            <a:ext cx="1231363" cy="33855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mc:AlternateContent xmlns:mc="http://schemas.openxmlformats.org/markup-compatibility/2006" xmlns:a14="http://schemas.microsoft.com/office/drawing/2010/main">
        <mc:Choice Requires="a14">
          <p:sp>
            <p:nvSpPr>
              <p:cNvPr id="24" name="矩形 23">
                <a:extLst>
                  <a:ext uri="{FF2B5EF4-FFF2-40B4-BE49-F238E27FC236}">
                    <a16:creationId xmlns:a16="http://schemas.microsoft.com/office/drawing/2014/main" id="{3479BAEA-B64A-4690-9F6A-1E405AEAAB76}"/>
                  </a:ext>
                </a:extLst>
              </p:cNvPr>
              <p:cNvSpPr/>
              <p:nvPr/>
            </p:nvSpPr>
            <p:spPr>
              <a:xfrm>
                <a:off x="8616482" y="3168210"/>
                <a:ext cx="3098412" cy="910699"/>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f>
                        <m:fPr>
                          <m:ctrlPr>
                            <a:rPr lang="en-US" altLang="zh-CN" i="1" smtClean="0">
                              <a:latin typeface="Cambria Math" panose="02040503050406030204" pitchFamily="18" charset="0"/>
                            </a:rPr>
                          </m:ctrlPr>
                        </m:fPr>
                        <m:num>
                          <m:r>
                            <a:rPr lang="en-US" altLang="zh-CN" b="0" i="1" smtClean="0">
                              <a:latin typeface="Cambria Math" panose="02040503050406030204" pitchFamily="18" charset="0"/>
                            </a:rPr>
                            <m:t>𝑑</m:t>
                          </m:r>
                          <m:r>
                            <a:rPr lang="en-US" altLang="zh-CN" i="1">
                              <a:latin typeface="Cambria Math" panose="02040503050406030204" pitchFamily="18" charset="0"/>
                            </a:rPr>
                            <m:t>𝐶</m:t>
                          </m:r>
                        </m:num>
                        <m:den>
                          <m:r>
                            <a:rPr lang="en-US" altLang="zh-CN" b="0" i="1" smtClean="0">
                              <a:latin typeface="Cambria Math" panose="02040503050406030204" pitchFamily="18" charset="0"/>
                            </a:rPr>
                            <m:t>𝑑</m:t>
                          </m:r>
                          <m:r>
                            <a:rPr lang="en-US" altLang="zh-CN" i="1">
                              <a:latin typeface="Cambria Math" panose="02040503050406030204" pitchFamily="18" charset="0"/>
                            </a:rPr>
                            <m:t>𝑥</m:t>
                          </m:r>
                        </m:den>
                      </m:f>
                      <m:r>
                        <a:rPr lang="en-US" altLang="zh-CN" i="1">
                          <a:latin typeface="Cambria Math" panose="02040503050406030204" pitchFamily="18" charset="0"/>
                        </a:rPr>
                        <m:t>=−</m:t>
                      </m:r>
                      <m:sSub>
                        <m:sSubPr>
                          <m:ctrlPr>
                            <a:rPr lang="en-US" altLang="zh-CN" i="1">
                              <a:latin typeface="Cambria Math" panose="02040503050406030204" pitchFamily="18" charset="0"/>
                            </a:rPr>
                          </m:ctrlPr>
                        </m:sSubPr>
                        <m:e>
                          <m:r>
                            <a:rPr lang="en-US" altLang="zh-CN" i="1">
                              <a:latin typeface="Cambria Math" panose="02040503050406030204" pitchFamily="18" charset="0"/>
                            </a:rPr>
                            <m:t>𝐶</m:t>
                          </m:r>
                        </m:e>
                        <m:sub>
                          <m:r>
                            <a:rPr lang="en-US" altLang="zh-CN" i="1">
                              <a:latin typeface="Cambria Math" panose="02040503050406030204" pitchFamily="18" charset="0"/>
                            </a:rPr>
                            <m:t>𝑠</m:t>
                          </m:r>
                        </m:sub>
                      </m:sSub>
                      <m:rad>
                        <m:radPr>
                          <m:degHide m:val="on"/>
                          <m:ctrlPr>
                            <a:rPr lang="en-US" i="1">
                              <a:latin typeface="Cambria Math" panose="02040503050406030204" pitchFamily="18" charset="0"/>
                            </a:rPr>
                          </m:ctrlPr>
                        </m:radPr>
                        <m:deg/>
                        <m:e>
                          <m:f>
                            <m:fPr>
                              <m:ctrlPr>
                                <a:rPr lang="en-US" i="1" smtClean="0">
                                  <a:latin typeface="Cambria Math" panose="02040503050406030204" pitchFamily="18" charset="0"/>
                                </a:rPr>
                              </m:ctrlPr>
                            </m:fPr>
                            <m:num>
                              <m:r>
                                <a:rPr lang="en-US" b="0" i="1" smtClean="0">
                                  <a:latin typeface="Cambria Math" panose="02040503050406030204" pitchFamily="18" charset="0"/>
                                </a:rPr>
                                <m:t>𝑘</m:t>
                              </m:r>
                            </m:num>
                            <m:den>
                              <m:r>
                                <a:rPr lang="en-US" b="0" i="1" smtClean="0">
                                  <a:latin typeface="Cambria Math" panose="02040503050406030204" pitchFamily="18" charset="0"/>
                                </a:rPr>
                                <m:t>𝐷</m:t>
                              </m:r>
                            </m:den>
                          </m:f>
                        </m:e>
                      </m:rad>
                      <m:r>
                        <a:rPr lang="en-US" altLang="zh-CN" i="1">
                          <a:latin typeface="Cambria Math" panose="02040503050406030204" pitchFamily="18" charset="0"/>
                          <a:ea typeface="Cambria Math" panose="02040503050406030204" pitchFamily="18" charset="0"/>
                        </a:rPr>
                        <m:t>∙</m:t>
                      </m:r>
                      <m:func>
                        <m:funcPr>
                          <m:ctrlPr>
                            <a:rPr lang="en-US" altLang="zh-CN" i="1" smtClean="0">
                              <a:solidFill>
                                <a:schemeClr val="tx1"/>
                              </a:solidFill>
                              <a:latin typeface="Cambria Math" panose="02040503050406030204" pitchFamily="18" charset="0"/>
                              <a:ea typeface="Cambria Math" panose="02040503050406030204" pitchFamily="18" charset="0"/>
                            </a:rPr>
                          </m:ctrlPr>
                        </m:funcPr>
                        <m:fName>
                          <m:r>
                            <m:rPr>
                              <m:sty m:val="p"/>
                            </m:rPr>
                            <a:rPr lang="en-US" altLang="zh-CN">
                              <a:solidFill>
                                <a:schemeClr val="tx1"/>
                              </a:solidFill>
                              <a:latin typeface="Cambria Math" panose="02040503050406030204" pitchFamily="18" charset="0"/>
                              <a:ea typeface="Cambria Math" panose="02040503050406030204" pitchFamily="18" charset="0"/>
                            </a:rPr>
                            <m:t>coth</m:t>
                          </m:r>
                        </m:fName>
                        <m:e>
                          <m:r>
                            <a:rPr lang="en-US" altLang="zh-CN" i="1">
                              <a:solidFill>
                                <a:schemeClr val="tx1"/>
                              </a:solidFill>
                              <a:latin typeface="Cambria Math" panose="02040503050406030204" pitchFamily="18" charset="0"/>
                              <a:ea typeface="Cambria Math" panose="02040503050406030204" pitchFamily="18" charset="0"/>
                            </a:rPr>
                            <m:t>(</m:t>
                          </m:r>
                          <m:r>
                            <a:rPr lang="el-GR" i="1">
                              <a:solidFill>
                                <a:schemeClr val="tx1"/>
                              </a:solidFill>
                              <a:latin typeface="Cambria Math" panose="02040503050406030204" pitchFamily="18" charset="0"/>
                            </a:rPr>
                            <m:t>ℓ</m:t>
                          </m:r>
                          <m:rad>
                            <m:radPr>
                              <m:degHide m:val="on"/>
                              <m:ctrlPr>
                                <a:rPr lang="en-US" i="1">
                                  <a:solidFill>
                                    <a:schemeClr val="tx1"/>
                                  </a:solidFill>
                                  <a:latin typeface="Cambria Math" panose="02040503050406030204" pitchFamily="18" charset="0"/>
                                </a:rPr>
                              </m:ctrlPr>
                            </m:radPr>
                            <m:deg/>
                            <m:e>
                              <m:r>
                                <a:rPr lang="en-US" i="1">
                                  <a:solidFill>
                                    <a:schemeClr val="tx1"/>
                                  </a:solidFill>
                                  <a:latin typeface="Cambria Math" panose="02040503050406030204" pitchFamily="18" charset="0"/>
                                </a:rPr>
                                <m:t>𝑘</m:t>
                              </m:r>
                              <m:r>
                                <a:rPr lang="en-US" i="1">
                                  <a:solidFill>
                                    <a:schemeClr val="tx1"/>
                                  </a:solidFill>
                                  <a:latin typeface="Cambria Math" panose="02040503050406030204" pitchFamily="18" charset="0"/>
                                </a:rPr>
                                <m:t>/</m:t>
                              </m:r>
                              <m:r>
                                <a:rPr lang="en-US" i="1">
                                  <a:solidFill>
                                    <a:schemeClr val="tx1"/>
                                  </a:solidFill>
                                  <a:latin typeface="Cambria Math" panose="02040503050406030204" pitchFamily="18" charset="0"/>
                                </a:rPr>
                                <m:t>𝐷</m:t>
                              </m:r>
                            </m:e>
                          </m:rad>
                          <m:r>
                            <a:rPr lang="en-US" altLang="zh-CN" i="1">
                              <a:solidFill>
                                <a:schemeClr val="tx1"/>
                              </a:solidFill>
                              <a:latin typeface="Cambria Math" panose="02040503050406030204" pitchFamily="18" charset="0"/>
                              <a:ea typeface="Cambria Math" panose="02040503050406030204" pitchFamily="18" charset="0"/>
                            </a:rPr>
                            <m:t>)</m:t>
                          </m:r>
                        </m:e>
                      </m:func>
                    </m:oMath>
                  </m:oMathPara>
                </a14:m>
                <a:endParaRPr lang="en-US" dirty="0"/>
              </a:p>
            </p:txBody>
          </p:sp>
        </mc:Choice>
        <mc:Fallback xmlns="">
          <p:sp>
            <p:nvSpPr>
              <p:cNvPr id="24" name="矩形 23">
                <a:extLst>
                  <a:ext uri="{FF2B5EF4-FFF2-40B4-BE49-F238E27FC236}">
                    <a16:creationId xmlns:a16="http://schemas.microsoft.com/office/drawing/2014/main" id="{3479BAEA-B64A-4690-9F6A-1E405AEAAB76}"/>
                  </a:ext>
                </a:extLst>
              </p:cNvPr>
              <p:cNvSpPr>
                <a:spLocks noRot="1" noChangeAspect="1" noMove="1" noResize="1" noEditPoints="1" noAdjustHandles="1" noChangeArrowheads="1" noChangeShapeType="1" noTextEdit="1"/>
              </p:cNvSpPr>
              <p:nvPr/>
            </p:nvSpPr>
            <p:spPr>
              <a:xfrm>
                <a:off x="8616482" y="3168210"/>
                <a:ext cx="3098412" cy="910699"/>
              </a:xfrm>
              <a:prstGeom prst="rect">
                <a:avLst/>
              </a:prstGeom>
              <a:blipFill>
                <a:blip r:embed="rId10"/>
                <a:stretch>
                  <a:fillRect/>
                </a:stretch>
              </a:blipFill>
            </p:spPr>
            <p:txBody>
              <a:bodyPr/>
              <a:lstStyle/>
              <a:p>
                <a:r>
                  <a:rPr lang="en-US">
                    <a:noFill/>
                  </a:rPr>
                  <a:t> </a:t>
                </a:r>
              </a:p>
            </p:txBody>
          </p:sp>
        </mc:Fallback>
      </mc:AlternateContent>
      <p:sp>
        <p:nvSpPr>
          <p:cNvPr id="25" name="文本框 24">
            <a:extLst>
              <a:ext uri="{FF2B5EF4-FFF2-40B4-BE49-F238E27FC236}">
                <a16:creationId xmlns:a16="http://schemas.microsoft.com/office/drawing/2014/main" id="{3E296019-9E90-4373-A045-DBC86125A72E}"/>
              </a:ext>
            </a:extLst>
          </p:cNvPr>
          <p:cNvSpPr txBox="1"/>
          <p:nvPr/>
        </p:nvSpPr>
        <p:spPr>
          <a:xfrm>
            <a:off x="7287221" y="3111762"/>
            <a:ext cx="880949" cy="369332"/>
          </a:xfrm>
          <a:prstGeom prst="rect">
            <a:avLst/>
          </a:prstGeom>
          <a:noFill/>
        </p:spPr>
        <p:txBody>
          <a:bodyPr wrap="square" rtlCol="0">
            <a:spAutoFit/>
          </a:bodyPr>
          <a:lstStyle/>
          <a:p>
            <a:r>
              <a:rPr lang="en-US" dirty="0"/>
              <a:t>At x=0,</a:t>
            </a:r>
          </a:p>
        </p:txBody>
      </p:sp>
      <p:sp>
        <p:nvSpPr>
          <p:cNvPr id="26" name="左大括号 25">
            <a:extLst>
              <a:ext uri="{FF2B5EF4-FFF2-40B4-BE49-F238E27FC236}">
                <a16:creationId xmlns:a16="http://schemas.microsoft.com/office/drawing/2014/main" id="{31D3962B-631D-4FC0-A527-955C8E266E3B}"/>
              </a:ext>
            </a:extLst>
          </p:cNvPr>
          <p:cNvSpPr/>
          <p:nvPr/>
        </p:nvSpPr>
        <p:spPr>
          <a:xfrm flipH="1">
            <a:off x="2162596" y="3200064"/>
            <a:ext cx="297265" cy="956531"/>
          </a:xfrm>
          <a:prstGeom prst="leftBrace">
            <a:avLst>
              <a:gd name="adj1" fmla="val 29983"/>
              <a:gd name="adj2" fmla="val 50000"/>
            </a:avLst>
          </a:prstGeom>
          <a:ln w="2222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7" name="左大括号 26">
            <a:extLst>
              <a:ext uri="{FF2B5EF4-FFF2-40B4-BE49-F238E27FC236}">
                <a16:creationId xmlns:a16="http://schemas.microsoft.com/office/drawing/2014/main" id="{E8983A2E-1486-4560-9E7B-D4842D0DB277}"/>
              </a:ext>
            </a:extLst>
          </p:cNvPr>
          <p:cNvSpPr/>
          <p:nvPr/>
        </p:nvSpPr>
        <p:spPr>
          <a:xfrm flipH="1">
            <a:off x="5799053" y="4815880"/>
            <a:ext cx="297265" cy="956531"/>
          </a:xfrm>
          <a:prstGeom prst="leftBrace">
            <a:avLst>
              <a:gd name="adj1" fmla="val 29983"/>
              <a:gd name="adj2" fmla="val 50000"/>
            </a:avLst>
          </a:prstGeom>
          <a:ln w="2222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8" name="TextBox 2">
            <a:extLst>
              <a:ext uri="{FF2B5EF4-FFF2-40B4-BE49-F238E27FC236}">
                <a16:creationId xmlns:a16="http://schemas.microsoft.com/office/drawing/2014/main" id="{B8490E0A-CDDB-46C4-9E6C-FBB0EB4C8621}"/>
              </a:ext>
            </a:extLst>
          </p:cNvPr>
          <p:cNvSpPr txBox="1"/>
          <p:nvPr/>
        </p:nvSpPr>
        <p:spPr>
          <a:xfrm>
            <a:off x="11425927" y="3043545"/>
            <a:ext cx="696433" cy="369332"/>
          </a:xfrm>
          <a:prstGeom prst="rect">
            <a:avLst/>
          </a:prstGeom>
          <a:noFill/>
        </p:spPr>
        <p:txBody>
          <a:bodyPr wrap="square" rtlCol="0">
            <a:spAutoFit/>
          </a:bodyPr>
          <a:lstStyle/>
          <a:p>
            <a:r>
              <a:rPr lang="en-US" altLang="zh-CN" dirty="0">
                <a:solidFill>
                  <a:srgbClr val="FF0000"/>
                </a:solidFill>
              </a:rPr>
              <a:t>Eq(1)</a:t>
            </a:r>
            <a:endParaRPr lang="en-US" dirty="0">
              <a:solidFill>
                <a:srgbClr val="FF0000"/>
              </a:solidFill>
            </a:endParaRPr>
          </a:p>
        </p:txBody>
      </p:sp>
      <p:sp>
        <p:nvSpPr>
          <p:cNvPr id="29" name="TextBox 58">
            <a:extLst>
              <a:ext uri="{FF2B5EF4-FFF2-40B4-BE49-F238E27FC236}">
                <a16:creationId xmlns:a16="http://schemas.microsoft.com/office/drawing/2014/main" id="{23034DA6-120B-457F-AD68-9190DDA5DA5D}"/>
              </a:ext>
            </a:extLst>
          </p:cNvPr>
          <p:cNvSpPr txBox="1"/>
          <p:nvPr/>
        </p:nvSpPr>
        <p:spPr>
          <a:xfrm>
            <a:off x="9952421" y="4946026"/>
            <a:ext cx="696433" cy="369332"/>
          </a:xfrm>
          <a:prstGeom prst="rect">
            <a:avLst/>
          </a:prstGeom>
          <a:noFill/>
        </p:spPr>
        <p:txBody>
          <a:bodyPr wrap="square" rtlCol="0">
            <a:spAutoFit/>
          </a:bodyPr>
          <a:lstStyle/>
          <a:p>
            <a:r>
              <a:rPr lang="en-US" altLang="zh-CN" dirty="0">
                <a:solidFill>
                  <a:srgbClr val="FF0000"/>
                </a:solidFill>
              </a:rPr>
              <a:t>Eq(2)</a:t>
            </a:r>
            <a:endParaRPr lang="en-US" dirty="0">
              <a:solidFill>
                <a:srgbClr val="FF0000"/>
              </a:solidFill>
            </a:endParaRPr>
          </a:p>
        </p:txBody>
      </p:sp>
      <p:cxnSp>
        <p:nvCxnSpPr>
          <p:cNvPr id="30" name="直接连接符 9">
            <a:extLst>
              <a:ext uri="{FF2B5EF4-FFF2-40B4-BE49-F238E27FC236}">
                <a16:creationId xmlns:a16="http://schemas.microsoft.com/office/drawing/2014/main" id="{CFA46F13-E112-44D3-A026-B3877FDD63D0}"/>
              </a:ext>
            </a:extLst>
          </p:cNvPr>
          <p:cNvCxnSpPr>
            <a:cxnSpLocks/>
          </p:cNvCxnSpPr>
          <p:nvPr/>
        </p:nvCxnSpPr>
        <p:spPr>
          <a:xfrm>
            <a:off x="0" y="685716"/>
            <a:ext cx="12192000" cy="0"/>
          </a:xfrm>
          <a:prstGeom prst="line">
            <a:avLst/>
          </a:prstGeom>
          <a:ln w="38100">
            <a:solidFill>
              <a:srgbClr val="C3693B"/>
            </a:solidFill>
          </a:ln>
        </p:spPr>
        <p:style>
          <a:lnRef idx="1">
            <a:schemeClr val="accent1"/>
          </a:lnRef>
          <a:fillRef idx="0">
            <a:schemeClr val="accent1"/>
          </a:fillRef>
          <a:effectRef idx="0">
            <a:schemeClr val="accent1"/>
          </a:effectRef>
          <a:fontRef idx="minor">
            <a:schemeClr val="tx1"/>
          </a:fontRef>
        </p:style>
      </p:cxnSp>
      <p:sp>
        <p:nvSpPr>
          <p:cNvPr id="32" name="文本框 31">
            <a:extLst>
              <a:ext uri="{FF2B5EF4-FFF2-40B4-BE49-F238E27FC236}">
                <a16:creationId xmlns:a16="http://schemas.microsoft.com/office/drawing/2014/main" id="{7C979334-6F13-4242-9B17-72BB92D33741}"/>
              </a:ext>
            </a:extLst>
          </p:cNvPr>
          <p:cNvSpPr txBox="1"/>
          <p:nvPr/>
        </p:nvSpPr>
        <p:spPr>
          <a:xfrm>
            <a:off x="6862" y="30616"/>
            <a:ext cx="5687223" cy="584775"/>
          </a:xfrm>
          <a:prstGeom prst="rect">
            <a:avLst/>
          </a:prstGeom>
          <a:noFill/>
        </p:spPr>
        <p:txBody>
          <a:bodyPr wrap="square" rtlCol="0">
            <a:spAutoFit/>
          </a:bodyPr>
          <a:lstStyle/>
          <a:p>
            <a:pPr algn="ctr"/>
            <a:r>
              <a:rPr lang="en-US" altLang="zh-CN" sz="3200" dirty="0">
                <a:solidFill>
                  <a:srgbClr val="4472C4">
                    <a:lumMod val="50000"/>
                  </a:srgbClr>
                </a:solidFill>
                <a:latin typeface="Times New Roman" panose="02020603050405020304" pitchFamily="18" charset="0"/>
              </a:rPr>
              <a:t>Theoretical solution with bacteria</a:t>
            </a:r>
            <a:endParaRPr lang="en-US" sz="3200" dirty="0">
              <a:solidFill>
                <a:srgbClr val="4472C4">
                  <a:lumMod val="50000"/>
                </a:srgbClr>
              </a:solidFill>
              <a:latin typeface="Times New Roman" panose="02020603050405020304" pitchFamily="18" charset="0"/>
            </a:endParaRPr>
          </a:p>
        </p:txBody>
      </p:sp>
      <p:pic>
        <p:nvPicPr>
          <p:cNvPr id="34" name="图片 33">
            <a:extLst>
              <a:ext uri="{FF2B5EF4-FFF2-40B4-BE49-F238E27FC236}">
                <a16:creationId xmlns:a16="http://schemas.microsoft.com/office/drawing/2014/main" id="{048F9663-A40C-416D-AB85-E92FEC8A1DB3}"/>
              </a:ext>
            </a:extLst>
          </p:cNvPr>
          <p:cNvPicPr>
            <a:picLocks noChangeAspect="1"/>
          </p:cNvPicPr>
          <p:nvPr/>
        </p:nvPicPr>
        <p:blipFill>
          <a:blip r:embed="rId11"/>
          <a:stretch>
            <a:fillRect/>
          </a:stretch>
        </p:blipFill>
        <p:spPr>
          <a:xfrm>
            <a:off x="5474911" y="727747"/>
            <a:ext cx="2990358" cy="2201991"/>
          </a:xfrm>
          <a:prstGeom prst="rect">
            <a:avLst/>
          </a:prstGeom>
        </p:spPr>
      </p:pic>
      <p:pic>
        <p:nvPicPr>
          <p:cNvPr id="35" name="图片 34">
            <a:extLst>
              <a:ext uri="{FF2B5EF4-FFF2-40B4-BE49-F238E27FC236}">
                <a16:creationId xmlns:a16="http://schemas.microsoft.com/office/drawing/2014/main" id="{FAFED438-62E5-4F0F-A31A-37A05038B7E2}"/>
              </a:ext>
            </a:extLst>
          </p:cNvPr>
          <p:cNvPicPr>
            <a:picLocks noChangeAspect="1"/>
          </p:cNvPicPr>
          <p:nvPr/>
        </p:nvPicPr>
        <p:blipFill>
          <a:blip r:embed="rId12"/>
          <a:stretch>
            <a:fillRect/>
          </a:stretch>
        </p:blipFill>
        <p:spPr>
          <a:xfrm>
            <a:off x="8295547" y="742677"/>
            <a:ext cx="3313747" cy="2114239"/>
          </a:xfrm>
          <a:prstGeom prst="rect">
            <a:avLst/>
          </a:prstGeom>
        </p:spPr>
      </p:pic>
    </p:spTree>
    <p:extLst>
      <p:ext uri="{BB962C8B-B14F-4D97-AF65-F5344CB8AC3E}">
        <p14:creationId xmlns:p14="http://schemas.microsoft.com/office/powerpoint/2010/main" val="29814038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6D6DE70B-42C7-49AC-A9F4-8E3FF0453B2F}"/>
                  </a:ext>
                </a:extLst>
              </p:cNvPr>
              <p:cNvSpPr txBox="1"/>
              <p:nvPr/>
            </p:nvSpPr>
            <p:spPr>
              <a:xfrm>
                <a:off x="1690047" y="4612258"/>
                <a:ext cx="1861791" cy="526683"/>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altLang="zh-CN" i="1" smtClean="0">
                              <a:latin typeface="Cambria Math" panose="02040503050406030204" pitchFamily="18" charset="0"/>
                            </a:rPr>
                          </m:ctrlPr>
                        </m:sSubPr>
                        <m:e>
                          <m:r>
                            <a:rPr lang="en-US" altLang="zh-CN" i="1" smtClean="0">
                              <a:latin typeface="Cambria Math" panose="02040503050406030204" pitchFamily="18" charset="0"/>
                            </a:rPr>
                            <m:t>𝐽</m:t>
                          </m:r>
                        </m:e>
                        <m:sub>
                          <m:r>
                            <a:rPr lang="en-US" altLang="zh-CN" b="0" i="1" smtClean="0">
                              <a:latin typeface="Cambria Math" panose="02040503050406030204" pitchFamily="18" charset="0"/>
                            </a:rPr>
                            <m:t>(</m:t>
                          </m:r>
                          <m:r>
                            <a:rPr lang="en-US" altLang="zh-CN" b="0" i="1" smtClean="0">
                              <a:latin typeface="Cambria Math" panose="02040503050406030204" pitchFamily="18" charset="0"/>
                            </a:rPr>
                            <m:t>𝑥</m:t>
                          </m:r>
                          <m:r>
                            <a:rPr lang="en-US" altLang="zh-CN" b="0" i="1" smtClean="0">
                              <a:latin typeface="Cambria Math" panose="02040503050406030204" pitchFamily="18" charset="0"/>
                            </a:rPr>
                            <m:t>=0)</m:t>
                          </m:r>
                        </m:sub>
                      </m:sSub>
                      <m:r>
                        <a:rPr lang="en-US" altLang="zh-CN" b="0" i="1" smtClean="0">
                          <a:latin typeface="Cambria Math" panose="02040503050406030204" pitchFamily="18" charset="0"/>
                        </a:rPr>
                        <m:t>=−</m:t>
                      </m:r>
                      <m:r>
                        <a:rPr lang="en-US" altLang="zh-CN" b="0" i="1" smtClean="0">
                          <a:latin typeface="Cambria Math" panose="02040503050406030204" pitchFamily="18" charset="0"/>
                        </a:rPr>
                        <m:t>𝐷</m:t>
                      </m:r>
                      <m:f>
                        <m:fPr>
                          <m:ctrlPr>
                            <a:rPr lang="en-US" altLang="zh-CN" b="0" i="1" smtClean="0">
                              <a:latin typeface="Cambria Math" panose="02040503050406030204" pitchFamily="18" charset="0"/>
                            </a:rPr>
                          </m:ctrlPr>
                        </m:fPr>
                        <m:num>
                          <m:r>
                            <a:rPr lang="en-US" altLang="zh-CN" b="0" i="1" smtClean="0">
                              <a:latin typeface="Cambria Math" panose="02040503050406030204" pitchFamily="18" charset="0"/>
                            </a:rPr>
                            <m:t>𝑑𝐶</m:t>
                          </m:r>
                        </m:num>
                        <m:den>
                          <m:r>
                            <a:rPr lang="en-US" altLang="zh-CN" b="0" i="1" smtClean="0">
                              <a:latin typeface="Cambria Math" panose="02040503050406030204" pitchFamily="18" charset="0"/>
                            </a:rPr>
                            <m:t>𝑑𝑥</m:t>
                          </m:r>
                        </m:den>
                      </m:f>
                    </m:oMath>
                  </m:oMathPara>
                </a14:m>
                <a:endParaRPr lang="en-US" i="1" dirty="0"/>
              </a:p>
            </p:txBody>
          </p:sp>
        </mc:Choice>
        <mc:Fallback xmlns="">
          <p:sp>
            <p:nvSpPr>
              <p:cNvPr id="4" name="TextBox 3">
                <a:extLst>
                  <a:ext uri="{FF2B5EF4-FFF2-40B4-BE49-F238E27FC236}">
                    <a16:creationId xmlns:a16="http://schemas.microsoft.com/office/drawing/2014/main" id="{6D6DE70B-42C7-49AC-A9F4-8E3FF0453B2F}"/>
                  </a:ext>
                </a:extLst>
              </p:cNvPr>
              <p:cNvSpPr txBox="1">
                <a:spLocks noRot="1" noChangeAspect="1" noMove="1" noResize="1" noEditPoints="1" noAdjustHandles="1" noChangeArrowheads="1" noChangeShapeType="1" noTextEdit="1"/>
              </p:cNvSpPr>
              <p:nvPr/>
            </p:nvSpPr>
            <p:spPr>
              <a:xfrm>
                <a:off x="1690047" y="4612258"/>
                <a:ext cx="1861791" cy="526683"/>
              </a:xfrm>
              <a:prstGeom prst="rect">
                <a:avLst/>
              </a:prstGeom>
              <a:blipFill>
                <a:blip r:embed="rId2"/>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5" name="Rectangle 5">
                <a:extLst>
                  <a:ext uri="{FF2B5EF4-FFF2-40B4-BE49-F238E27FC236}">
                    <a16:creationId xmlns:a16="http://schemas.microsoft.com/office/drawing/2014/main" id="{1CC91257-9834-49DA-A066-28711EA890AF}"/>
                  </a:ext>
                </a:extLst>
              </p:cNvPr>
              <p:cNvSpPr/>
              <p:nvPr/>
            </p:nvSpPr>
            <p:spPr>
              <a:xfrm>
                <a:off x="1771538" y="5378968"/>
                <a:ext cx="4000390" cy="665054"/>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sSub>
                        <m:sSubPr>
                          <m:ctrlPr>
                            <a:rPr lang="en-US" altLang="zh-CN" i="1" smtClean="0">
                              <a:latin typeface="Cambria Math" panose="02040503050406030204" pitchFamily="18" charset="0"/>
                            </a:rPr>
                          </m:ctrlPr>
                        </m:sSubPr>
                        <m:e>
                          <m:r>
                            <a:rPr lang="en-US" altLang="zh-CN" i="1" smtClean="0">
                              <a:latin typeface="Cambria Math" panose="02040503050406030204" pitchFamily="18" charset="0"/>
                            </a:rPr>
                            <m:t>𝐽</m:t>
                          </m:r>
                        </m:e>
                        <m:sub>
                          <m:r>
                            <a:rPr lang="en-US" altLang="zh-CN" b="0" i="1" smtClean="0">
                              <a:latin typeface="Cambria Math" panose="02040503050406030204" pitchFamily="18" charset="0"/>
                            </a:rPr>
                            <m:t>(</m:t>
                          </m:r>
                          <m:r>
                            <a:rPr lang="en-US" altLang="zh-CN" b="0" i="1" smtClean="0">
                              <a:latin typeface="Cambria Math" panose="02040503050406030204" pitchFamily="18" charset="0"/>
                            </a:rPr>
                            <m:t>𝑥</m:t>
                          </m:r>
                          <m:r>
                            <a:rPr lang="en-US" altLang="zh-CN" b="0" i="1" smtClean="0">
                              <a:latin typeface="Cambria Math" panose="02040503050406030204" pitchFamily="18" charset="0"/>
                            </a:rPr>
                            <m:t>=0)</m:t>
                          </m:r>
                        </m:sub>
                      </m:sSub>
                      <m:r>
                        <a:rPr lang="en-US" altLang="zh-CN" b="0" i="1" smtClean="0">
                          <a:latin typeface="Cambria Math" panose="02040503050406030204" pitchFamily="18" charset="0"/>
                        </a:rPr>
                        <m:t>=−</m:t>
                      </m:r>
                      <m:f>
                        <m:fPr>
                          <m:ctrlPr>
                            <a:rPr lang="en-US" altLang="zh-CN" b="0" i="1" smtClean="0">
                              <a:latin typeface="Cambria Math" panose="02040503050406030204" pitchFamily="18" charset="0"/>
                            </a:rPr>
                          </m:ctrlPr>
                        </m:fPr>
                        <m:num>
                          <m:r>
                            <a:rPr lang="en-US" altLang="zh-CN" b="0" i="1" smtClean="0">
                              <a:latin typeface="Cambria Math" panose="02040503050406030204" pitchFamily="18" charset="0"/>
                            </a:rPr>
                            <m:t>𝑑𝑉</m:t>
                          </m:r>
                        </m:num>
                        <m:den>
                          <m:r>
                            <a:rPr lang="en-US" altLang="zh-CN" b="0" i="1" smtClean="0">
                              <a:latin typeface="Cambria Math" panose="02040503050406030204" pitchFamily="18" charset="0"/>
                            </a:rPr>
                            <m:t>𝑑𝑡</m:t>
                          </m:r>
                        </m:den>
                      </m:f>
                      <m:f>
                        <m:fPr>
                          <m:ctrlPr>
                            <a:rPr lang="en-US" altLang="zh-CN" b="0" i="1" smtClean="0">
                              <a:latin typeface="Cambria Math" panose="02040503050406030204" pitchFamily="18" charset="0"/>
                            </a:rPr>
                          </m:ctrlPr>
                        </m:fPr>
                        <m:num>
                          <m:sSub>
                            <m:sSubPr>
                              <m:ctrlPr>
                                <a:rPr lang="en-US" altLang="zh-CN" b="0" i="1" smtClean="0">
                                  <a:latin typeface="Cambria Math" panose="02040503050406030204" pitchFamily="18" charset="0"/>
                                </a:rPr>
                              </m:ctrlPr>
                            </m:sSubPr>
                            <m:e>
                              <m:r>
                                <a:rPr lang="zh-CN" altLang="en-US" b="0" i="1" smtClean="0">
                                  <a:latin typeface="Cambria Math" panose="02040503050406030204" pitchFamily="18" charset="0"/>
                                </a:rPr>
                                <m:t>𝜌</m:t>
                              </m:r>
                            </m:e>
                            <m:sub>
                              <m:r>
                                <a:rPr lang="en-US" altLang="zh-CN" b="0" i="1" smtClean="0">
                                  <a:latin typeface="Cambria Math" panose="02040503050406030204" pitchFamily="18" charset="0"/>
                                </a:rPr>
                                <m:t>𝑚</m:t>
                              </m:r>
                            </m:sub>
                          </m:sSub>
                        </m:num>
                        <m:den>
                          <m:sSub>
                            <m:sSubPr>
                              <m:ctrlPr>
                                <a:rPr lang="en-US" altLang="zh-CN" b="0" i="1" smtClean="0">
                                  <a:latin typeface="Cambria Math" panose="02040503050406030204" pitchFamily="18" charset="0"/>
                                </a:rPr>
                              </m:ctrlPr>
                            </m:sSubPr>
                            <m:e>
                              <m:r>
                                <a:rPr lang="en-US" altLang="zh-CN" b="0" i="1" smtClean="0">
                                  <a:latin typeface="Cambria Math" panose="02040503050406030204" pitchFamily="18" charset="0"/>
                                </a:rPr>
                                <m:t>𝐴</m:t>
                              </m:r>
                            </m:e>
                            <m:sub>
                              <m:r>
                                <a:rPr lang="en-US" altLang="zh-CN" b="0" i="1" smtClean="0">
                                  <a:latin typeface="Cambria Math" panose="02040503050406030204" pitchFamily="18" charset="0"/>
                                </a:rPr>
                                <m:t>𝑠</m:t>
                              </m:r>
                            </m:sub>
                          </m:sSub>
                        </m:den>
                      </m:f>
                      <m:r>
                        <a:rPr lang="en-US" altLang="zh-CN" b="0" i="1" smtClean="0">
                          <a:latin typeface="Cambria Math" panose="02040503050406030204" pitchFamily="18" charset="0"/>
                        </a:rPr>
                        <m:t>=−</m:t>
                      </m:r>
                      <m:f>
                        <m:fPr>
                          <m:ctrlPr>
                            <a:rPr lang="en-US" i="1">
                              <a:latin typeface="Cambria Math" panose="02040503050406030204" pitchFamily="18" charset="0"/>
                            </a:rPr>
                          </m:ctrlPr>
                        </m:fPr>
                        <m:num>
                          <m:sSub>
                            <m:sSubPr>
                              <m:ctrlPr>
                                <a:rPr lang="en-US" i="1">
                                  <a:latin typeface="Cambria Math" panose="02040503050406030204" pitchFamily="18" charset="0"/>
                                </a:rPr>
                              </m:ctrlPr>
                            </m:sSubPr>
                            <m:e>
                              <m:r>
                                <a:rPr lang="en-US" i="1">
                                  <a:latin typeface="Cambria Math" panose="02040503050406030204" pitchFamily="18" charset="0"/>
                                </a:rPr>
                                <m:t>𝑑𝐴</m:t>
                              </m:r>
                            </m:e>
                            <m:sub>
                              <m:r>
                                <a:rPr lang="en-US" i="1">
                                  <a:latin typeface="Cambria Math" panose="02040503050406030204" pitchFamily="18" charset="0"/>
                                </a:rPr>
                                <m:t>𝑇𝑜𝑙𝑢𝑒𝑛𝑒</m:t>
                              </m:r>
                            </m:sub>
                          </m:sSub>
                          <m:r>
                            <a:rPr lang="en-US" i="1">
                              <a:latin typeface="Cambria Math" panose="02040503050406030204" pitchFamily="18" charset="0"/>
                            </a:rPr>
                            <m:t> </m:t>
                          </m:r>
                        </m:num>
                        <m:den>
                          <m:r>
                            <a:rPr lang="en-US" i="1">
                              <a:latin typeface="Cambria Math" panose="02040503050406030204" pitchFamily="18" charset="0"/>
                            </a:rPr>
                            <m:t>𝑑𝑡</m:t>
                          </m:r>
                        </m:den>
                      </m:f>
                      <m:r>
                        <a:rPr lang="en-US" i="1">
                          <a:latin typeface="Cambria Math" panose="02040503050406030204" pitchFamily="18" charset="0"/>
                        </a:rPr>
                        <m:t>×</m:t>
                      </m:r>
                      <m:f>
                        <m:fPr>
                          <m:ctrlPr>
                            <a:rPr lang="en-US" i="1">
                              <a:latin typeface="Cambria Math" panose="02040503050406030204" pitchFamily="18" charset="0"/>
                            </a:rPr>
                          </m:ctrlPr>
                        </m:fPr>
                        <m:num>
                          <m:sSub>
                            <m:sSubPr>
                              <m:ctrlPr>
                                <a:rPr lang="en-US" altLang="zh-CN" b="0" i="1" smtClean="0">
                                  <a:latin typeface="Cambria Math" panose="02040503050406030204" pitchFamily="18" charset="0"/>
                                </a:rPr>
                              </m:ctrlPr>
                            </m:sSubPr>
                            <m:e>
                              <m:r>
                                <a:rPr lang="zh-CN" altLang="en-US" b="0" i="1" smtClean="0">
                                  <a:latin typeface="Cambria Math" panose="02040503050406030204" pitchFamily="18" charset="0"/>
                                </a:rPr>
                                <m:t>𝜌</m:t>
                              </m:r>
                            </m:e>
                            <m:sub>
                              <m:r>
                                <a:rPr lang="en-US" altLang="zh-CN" b="0" i="1" smtClean="0">
                                  <a:latin typeface="Cambria Math" panose="02040503050406030204" pitchFamily="18" charset="0"/>
                                </a:rPr>
                                <m:t>𝑚</m:t>
                              </m:r>
                            </m:sub>
                          </m:sSub>
                        </m:num>
                        <m:den>
                          <m:sSub>
                            <m:sSubPr>
                              <m:ctrlPr>
                                <a:rPr lang="en-US" i="1">
                                  <a:latin typeface="Cambria Math" panose="02040503050406030204" pitchFamily="18" charset="0"/>
                                </a:rPr>
                              </m:ctrlPr>
                            </m:sSubPr>
                            <m:e>
                              <m:r>
                                <a:rPr lang="en-US" i="1">
                                  <a:latin typeface="Cambria Math" panose="02040503050406030204" pitchFamily="18" charset="0"/>
                                </a:rPr>
                                <m:t>𝐿</m:t>
                              </m:r>
                            </m:e>
                            <m:sub>
                              <m:r>
                                <a:rPr lang="en-US" b="0" i="1" smtClean="0">
                                  <a:latin typeface="Cambria Math" panose="02040503050406030204" pitchFamily="18" charset="0"/>
                                </a:rPr>
                                <m:t>𝑠</m:t>
                              </m:r>
                            </m:sub>
                          </m:sSub>
                        </m:den>
                      </m:f>
                    </m:oMath>
                  </m:oMathPara>
                </a14:m>
                <a:endParaRPr lang="en-US" dirty="0"/>
              </a:p>
            </p:txBody>
          </p:sp>
        </mc:Choice>
        <mc:Fallback xmlns="">
          <p:sp>
            <p:nvSpPr>
              <p:cNvPr id="5" name="Rectangle 5">
                <a:extLst>
                  <a:ext uri="{FF2B5EF4-FFF2-40B4-BE49-F238E27FC236}">
                    <a16:creationId xmlns:a16="http://schemas.microsoft.com/office/drawing/2014/main" id="{1CC91257-9834-49DA-A066-28711EA890AF}"/>
                  </a:ext>
                </a:extLst>
              </p:cNvPr>
              <p:cNvSpPr>
                <a:spLocks noRot="1" noChangeAspect="1" noMove="1" noResize="1" noEditPoints="1" noAdjustHandles="1" noChangeArrowheads="1" noChangeShapeType="1" noTextEdit="1"/>
              </p:cNvSpPr>
              <p:nvPr/>
            </p:nvSpPr>
            <p:spPr>
              <a:xfrm>
                <a:off x="1771538" y="5378968"/>
                <a:ext cx="4000390" cy="665054"/>
              </a:xfrm>
              <a:prstGeom prst="rect">
                <a:avLst/>
              </a:prstGeom>
              <a:blipFill>
                <a:blip r:embed="rId3"/>
                <a:stretch>
                  <a:fillRect/>
                </a:stretch>
              </a:blipFill>
            </p:spPr>
            <p:txBody>
              <a:bodyPr/>
              <a:lstStyle/>
              <a:p>
                <a:r>
                  <a:rPr lang="en-US">
                    <a:noFill/>
                  </a:rPr>
                  <a:t> </a:t>
                </a:r>
              </a:p>
            </p:txBody>
          </p:sp>
        </mc:Fallback>
      </mc:AlternateContent>
      <p:sp>
        <p:nvSpPr>
          <p:cNvPr id="6" name="Rectangle 63">
            <a:extLst>
              <a:ext uri="{FF2B5EF4-FFF2-40B4-BE49-F238E27FC236}">
                <a16:creationId xmlns:a16="http://schemas.microsoft.com/office/drawing/2014/main" id="{13D74BBC-DD4F-4137-829E-D64E1F15FF1E}"/>
              </a:ext>
            </a:extLst>
          </p:cNvPr>
          <p:cNvSpPr/>
          <p:nvPr/>
        </p:nvSpPr>
        <p:spPr>
          <a:xfrm>
            <a:off x="215205" y="5237387"/>
            <a:ext cx="1517275" cy="369332"/>
          </a:xfrm>
          <a:prstGeom prst="rect">
            <a:avLst/>
          </a:prstGeom>
        </p:spPr>
        <p:txBody>
          <a:bodyPr wrap="none">
            <a:spAutoFit/>
          </a:bodyPr>
          <a:lstStyle/>
          <a:p>
            <a:r>
              <a:rPr lang="en-US" dirty="0"/>
              <a:t>Interface Flux:</a:t>
            </a:r>
          </a:p>
        </p:txBody>
      </p:sp>
      <mc:AlternateContent xmlns:mc="http://schemas.openxmlformats.org/markup-compatibility/2006" xmlns:a14="http://schemas.microsoft.com/office/drawing/2010/main">
        <mc:Choice Requires="a14">
          <p:sp>
            <p:nvSpPr>
              <p:cNvPr id="7" name="TextBox 4">
                <a:extLst>
                  <a:ext uri="{FF2B5EF4-FFF2-40B4-BE49-F238E27FC236}">
                    <a16:creationId xmlns:a16="http://schemas.microsoft.com/office/drawing/2014/main" id="{479C03CD-CEFA-4227-9D45-7B345E5FA2D7}"/>
                  </a:ext>
                </a:extLst>
              </p:cNvPr>
              <p:cNvSpPr txBox="1"/>
              <p:nvPr/>
            </p:nvSpPr>
            <p:spPr>
              <a:xfrm>
                <a:off x="117704" y="2881882"/>
                <a:ext cx="2012462" cy="572657"/>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r>
                        <a:rPr lang="en-US" altLang="zh-CN" b="0" i="1" smtClean="0">
                          <a:latin typeface="Cambria Math" panose="02040503050406030204" pitchFamily="18" charset="0"/>
                        </a:rPr>
                        <m:t>𝐷</m:t>
                      </m:r>
                      <m:f>
                        <m:fPr>
                          <m:ctrlPr>
                            <a:rPr lang="en-US" altLang="zh-CN" b="0" i="1" smtClean="0">
                              <a:latin typeface="Cambria Math" panose="02040503050406030204" pitchFamily="18" charset="0"/>
                            </a:rPr>
                          </m:ctrlPr>
                        </m:fPr>
                        <m:num>
                          <m:sSup>
                            <m:sSupPr>
                              <m:ctrlPr>
                                <a:rPr lang="en-US" altLang="zh-CN" b="0" i="1" smtClean="0">
                                  <a:latin typeface="Cambria Math" panose="02040503050406030204" pitchFamily="18" charset="0"/>
                                </a:rPr>
                              </m:ctrlPr>
                            </m:sSupPr>
                            <m:e>
                              <m:r>
                                <a:rPr lang="en-US" altLang="zh-CN" b="0" i="1" smtClean="0">
                                  <a:latin typeface="Cambria Math" panose="02040503050406030204" pitchFamily="18" charset="0"/>
                                </a:rPr>
                                <m:t>𝑑</m:t>
                              </m:r>
                            </m:e>
                            <m:sup>
                              <m:r>
                                <a:rPr lang="en-US" altLang="zh-CN" b="0" i="1" smtClean="0">
                                  <a:latin typeface="Cambria Math" panose="02040503050406030204" pitchFamily="18" charset="0"/>
                                </a:rPr>
                                <m:t>2</m:t>
                              </m:r>
                            </m:sup>
                          </m:sSup>
                          <m:r>
                            <a:rPr lang="en-US" altLang="zh-CN" b="0" i="1" smtClean="0">
                              <a:latin typeface="Cambria Math" panose="02040503050406030204" pitchFamily="18" charset="0"/>
                            </a:rPr>
                            <m:t>𝐶</m:t>
                          </m:r>
                        </m:num>
                        <m:den>
                          <m:r>
                            <a:rPr lang="en-US" altLang="zh-CN" b="0" i="1" smtClean="0">
                              <a:latin typeface="Cambria Math" panose="02040503050406030204" pitchFamily="18" charset="0"/>
                            </a:rPr>
                            <m:t>𝑑</m:t>
                          </m:r>
                          <m:sSup>
                            <m:sSupPr>
                              <m:ctrlPr>
                                <a:rPr lang="en-US" altLang="zh-CN" b="0" i="1" smtClean="0">
                                  <a:latin typeface="Cambria Math" panose="02040503050406030204" pitchFamily="18" charset="0"/>
                                </a:rPr>
                              </m:ctrlPr>
                            </m:sSupPr>
                            <m:e>
                              <m:r>
                                <a:rPr lang="en-US" altLang="zh-CN" b="0" i="1" smtClean="0">
                                  <a:latin typeface="Cambria Math" panose="02040503050406030204" pitchFamily="18" charset="0"/>
                                </a:rPr>
                                <m:t>𝑥</m:t>
                              </m:r>
                            </m:e>
                            <m:sup>
                              <m:r>
                                <a:rPr lang="en-US" altLang="zh-CN" b="0" i="1" smtClean="0">
                                  <a:latin typeface="Cambria Math" panose="02040503050406030204" pitchFamily="18" charset="0"/>
                                </a:rPr>
                                <m:t>2</m:t>
                              </m:r>
                            </m:sup>
                          </m:sSup>
                        </m:den>
                      </m:f>
                      <m:r>
                        <a:rPr lang="en-US" altLang="zh-CN" b="0" i="1" smtClean="0">
                          <a:latin typeface="Cambria Math" panose="02040503050406030204" pitchFamily="18" charset="0"/>
                        </a:rPr>
                        <m:t>−</m:t>
                      </m:r>
                      <m:r>
                        <a:rPr lang="en-US" altLang="zh-CN" b="0" i="1" smtClean="0">
                          <a:latin typeface="Cambria Math" panose="02040503050406030204" pitchFamily="18" charset="0"/>
                        </a:rPr>
                        <m:t>𝑘𝐶</m:t>
                      </m:r>
                      <m:r>
                        <a:rPr lang="en-US" altLang="zh-CN" b="0" i="1" smtClean="0">
                          <a:latin typeface="Cambria Math" panose="02040503050406030204" pitchFamily="18" charset="0"/>
                        </a:rPr>
                        <m:t>=0</m:t>
                      </m:r>
                    </m:oMath>
                  </m:oMathPara>
                </a14:m>
                <a:endParaRPr lang="en-US" i="1" dirty="0"/>
              </a:p>
            </p:txBody>
          </p:sp>
        </mc:Choice>
        <mc:Fallback xmlns="">
          <p:sp>
            <p:nvSpPr>
              <p:cNvPr id="7" name="TextBox 4">
                <a:extLst>
                  <a:ext uri="{FF2B5EF4-FFF2-40B4-BE49-F238E27FC236}">
                    <a16:creationId xmlns:a16="http://schemas.microsoft.com/office/drawing/2014/main" id="{479C03CD-CEFA-4227-9D45-7B345E5FA2D7}"/>
                  </a:ext>
                </a:extLst>
              </p:cNvPr>
              <p:cNvSpPr txBox="1">
                <a:spLocks noRot="1" noChangeAspect="1" noMove="1" noResize="1" noEditPoints="1" noAdjustHandles="1" noChangeArrowheads="1" noChangeShapeType="1" noTextEdit="1"/>
              </p:cNvSpPr>
              <p:nvPr/>
            </p:nvSpPr>
            <p:spPr>
              <a:xfrm>
                <a:off x="117704" y="2881882"/>
                <a:ext cx="2012462" cy="572657"/>
              </a:xfrm>
              <a:prstGeom prst="rect">
                <a:avLst/>
              </a:prstGeom>
              <a:blipFill>
                <a:blip r:embed="rId4"/>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8" name="Rectangle 6">
                <a:extLst>
                  <a:ext uri="{FF2B5EF4-FFF2-40B4-BE49-F238E27FC236}">
                    <a16:creationId xmlns:a16="http://schemas.microsoft.com/office/drawing/2014/main" id="{684D9A9A-2276-437F-B167-5253595CDD14}"/>
                  </a:ext>
                </a:extLst>
              </p:cNvPr>
              <p:cNvSpPr/>
              <p:nvPr/>
            </p:nvSpPr>
            <p:spPr>
              <a:xfrm>
                <a:off x="737901" y="4052678"/>
                <a:ext cx="1123769" cy="369332"/>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en-US" altLang="zh-CN" b="0" i="1" smtClean="0">
                          <a:solidFill>
                            <a:srgbClr val="B00000"/>
                          </a:solidFill>
                          <a:latin typeface="Cambria Math" panose="02040503050406030204" pitchFamily="18" charset="0"/>
                        </a:rPr>
                        <m:t>𝐶</m:t>
                      </m:r>
                      <m:d>
                        <m:dPr>
                          <m:ctrlPr>
                            <a:rPr lang="en-US" altLang="zh-CN" b="0" i="1" smtClean="0">
                              <a:solidFill>
                                <a:srgbClr val="B00000"/>
                              </a:solidFill>
                              <a:latin typeface="Cambria Math" panose="02040503050406030204" pitchFamily="18" charset="0"/>
                            </a:rPr>
                          </m:ctrlPr>
                        </m:dPr>
                        <m:e>
                          <m:r>
                            <m:rPr>
                              <m:nor/>
                            </m:rPr>
                            <a:rPr lang="en-US" i="1">
                              <a:solidFill>
                                <a:srgbClr val="B00000"/>
                              </a:solidFill>
                            </a:rPr>
                            <m:t>ℓ</m:t>
                          </m:r>
                        </m:e>
                      </m:d>
                      <m:r>
                        <a:rPr lang="en-US" altLang="zh-CN" b="0" i="1" smtClean="0">
                          <a:solidFill>
                            <a:srgbClr val="B00000"/>
                          </a:solidFill>
                          <a:latin typeface="Cambria Math" panose="02040503050406030204" pitchFamily="18" charset="0"/>
                        </a:rPr>
                        <m:t>=0</m:t>
                      </m:r>
                    </m:oMath>
                  </m:oMathPara>
                </a14:m>
                <a:endParaRPr lang="en-US" dirty="0">
                  <a:solidFill>
                    <a:srgbClr val="B00000"/>
                  </a:solidFill>
                </a:endParaRPr>
              </a:p>
            </p:txBody>
          </p:sp>
        </mc:Choice>
        <mc:Fallback xmlns="">
          <p:sp>
            <p:nvSpPr>
              <p:cNvPr id="8" name="Rectangle 6">
                <a:extLst>
                  <a:ext uri="{FF2B5EF4-FFF2-40B4-BE49-F238E27FC236}">
                    <a16:creationId xmlns:a16="http://schemas.microsoft.com/office/drawing/2014/main" id="{684D9A9A-2276-437F-B167-5253595CDD14}"/>
                  </a:ext>
                </a:extLst>
              </p:cNvPr>
              <p:cNvSpPr>
                <a:spLocks noRot="1" noChangeAspect="1" noMove="1" noResize="1" noEditPoints="1" noAdjustHandles="1" noChangeArrowheads="1" noChangeShapeType="1" noTextEdit="1"/>
              </p:cNvSpPr>
              <p:nvPr/>
            </p:nvSpPr>
            <p:spPr>
              <a:xfrm>
                <a:off x="737901" y="4052678"/>
                <a:ext cx="1123769" cy="369332"/>
              </a:xfrm>
              <a:prstGeom prst="rect">
                <a:avLst/>
              </a:prstGeom>
              <a:blipFill>
                <a:blip r:embed="rId5"/>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9" name="Rectangle 7">
                <a:extLst>
                  <a:ext uri="{FF2B5EF4-FFF2-40B4-BE49-F238E27FC236}">
                    <a16:creationId xmlns:a16="http://schemas.microsoft.com/office/drawing/2014/main" id="{4C81BD65-1E5C-4D79-AD01-36E577A9F9F7}"/>
                  </a:ext>
                </a:extLst>
              </p:cNvPr>
              <p:cNvSpPr/>
              <p:nvPr/>
            </p:nvSpPr>
            <p:spPr>
              <a:xfrm>
                <a:off x="765258" y="3734191"/>
                <a:ext cx="1231363" cy="369332"/>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en-US" altLang="zh-CN" b="0" i="1" smtClean="0">
                          <a:solidFill>
                            <a:srgbClr val="B00000"/>
                          </a:solidFill>
                          <a:latin typeface="Cambria Math" panose="02040503050406030204" pitchFamily="18" charset="0"/>
                        </a:rPr>
                        <m:t>𝐶</m:t>
                      </m:r>
                      <m:d>
                        <m:dPr>
                          <m:ctrlPr>
                            <a:rPr lang="en-US" altLang="zh-CN" b="0" i="1" smtClean="0">
                              <a:solidFill>
                                <a:srgbClr val="B00000"/>
                              </a:solidFill>
                              <a:latin typeface="Cambria Math" panose="02040503050406030204" pitchFamily="18" charset="0"/>
                            </a:rPr>
                          </m:ctrlPr>
                        </m:dPr>
                        <m:e>
                          <m:r>
                            <m:rPr>
                              <m:nor/>
                            </m:rPr>
                            <a:rPr lang="en-US" altLang="zh-CN" b="0" i="0" smtClean="0">
                              <a:solidFill>
                                <a:srgbClr val="B00000"/>
                              </a:solidFill>
                              <a:latin typeface="Cambria Math" panose="02040503050406030204" pitchFamily="18" charset="0"/>
                            </a:rPr>
                            <m:t>0</m:t>
                          </m:r>
                        </m:e>
                      </m:d>
                      <m:r>
                        <a:rPr lang="en-US" altLang="zh-CN" b="0" i="1" smtClean="0">
                          <a:solidFill>
                            <a:srgbClr val="B00000"/>
                          </a:solidFill>
                          <a:latin typeface="Cambria Math" panose="02040503050406030204" pitchFamily="18" charset="0"/>
                        </a:rPr>
                        <m:t>=</m:t>
                      </m:r>
                      <m:sSub>
                        <m:sSubPr>
                          <m:ctrlPr>
                            <a:rPr lang="en-US" altLang="zh-CN" b="0" i="1" smtClean="0">
                              <a:solidFill>
                                <a:srgbClr val="B00000"/>
                              </a:solidFill>
                              <a:latin typeface="Cambria Math" panose="02040503050406030204" pitchFamily="18" charset="0"/>
                            </a:rPr>
                          </m:ctrlPr>
                        </m:sSubPr>
                        <m:e>
                          <m:r>
                            <a:rPr lang="en-US" altLang="zh-CN" i="1">
                              <a:solidFill>
                                <a:srgbClr val="B00000"/>
                              </a:solidFill>
                              <a:latin typeface="Cambria Math" panose="02040503050406030204" pitchFamily="18" charset="0"/>
                            </a:rPr>
                            <m:t>𝐶</m:t>
                          </m:r>
                        </m:e>
                        <m:sub>
                          <m:r>
                            <a:rPr lang="en-US" altLang="zh-CN" b="0" i="1" smtClean="0">
                              <a:solidFill>
                                <a:srgbClr val="B00000"/>
                              </a:solidFill>
                              <a:latin typeface="Cambria Math" panose="02040503050406030204" pitchFamily="18" charset="0"/>
                            </a:rPr>
                            <m:t>𝑠</m:t>
                          </m:r>
                        </m:sub>
                      </m:sSub>
                    </m:oMath>
                  </m:oMathPara>
                </a14:m>
                <a:endParaRPr lang="en-US" dirty="0">
                  <a:solidFill>
                    <a:srgbClr val="B00000"/>
                  </a:solidFill>
                </a:endParaRPr>
              </a:p>
            </p:txBody>
          </p:sp>
        </mc:Choice>
        <mc:Fallback xmlns="">
          <p:sp>
            <p:nvSpPr>
              <p:cNvPr id="9" name="Rectangle 7">
                <a:extLst>
                  <a:ext uri="{FF2B5EF4-FFF2-40B4-BE49-F238E27FC236}">
                    <a16:creationId xmlns:a16="http://schemas.microsoft.com/office/drawing/2014/main" id="{4C81BD65-1E5C-4D79-AD01-36E577A9F9F7}"/>
                  </a:ext>
                </a:extLst>
              </p:cNvPr>
              <p:cNvSpPr>
                <a:spLocks noRot="1" noChangeAspect="1" noMove="1" noResize="1" noEditPoints="1" noAdjustHandles="1" noChangeArrowheads="1" noChangeShapeType="1" noTextEdit="1"/>
              </p:cNvSpPr>
              <p:nvPr/>
            </p:nvSpPr>
            <p:spPr>
              <a:xfrm>
                <a:off x="765258" y="3734191"/>
                <a:ext cx="1231363" cy="369332"/>
              </a:xfrm>
              <a:prstGeom prst="rect">
                <a:avLst/>
              </a:prstGeom>
              <a:blipFill>
                <a:blip r:embed="rId6"/>
                <a:stretch>
                  <a:fillRect/>
                </a:stretch>
              </a:blipFill>
            </p:spPr>
            <p:txBody>
              <a:bodyPr/>
              <a:lstStyle/>
              <a:p>
                <a:r>
                  <a:rPr lang="en-US">
                    <a:noFill/>
                  </a:rPr>
                  <a:t> </a:t>
                </a:r>
              </a:p>
            </p:txBody>
          </p:sp>
        </mc:Fallback>
      </mc:AlternateContent>
      <p:sp>
        <p:nvSpPr>
          <p:cNvPr id="11" name="TextBox 9">
            <a:extLst>
              <a:ext uri="{FF2B5EF4-FFF2-40B4-BE49-F238E27FC236}">
                <a16:creationId xmlns:a16="http://schemas.microsoft.com/office/drawing/2014/main" id="{2911F7B5-7305-433E-AC84-EEC825F5FB84}"/>
              </a:ext>
            </a:extLst>
          </p:cNvPr>
          <p:cNvSpPr txBox="1"/>
          <p:nvPr/>
        </p:nvSpPr>
        <p:spPr>
          <a:xfrm>
            <a:off x="231067" y="3876062"/>
            <a:ext cx="1231363" cy="369332"/>
          </a:xfrm>
          <a:prstGeom prst="rect">
            <a:avLst/>
          </a:prstGeom>
          <a:noFill/>
        </p:spPr>
        <p:txBody>
          <a:bodyPr wrap="square" rtlCol="0">
            <a:spAutoFit/>
          </a:bodyPr>
          <a:lstStyle/>
          <a:p>
            <a:r>
              <a:rPr lang="en-US" dirty="0">
                <a:solidFill>
                  <a:srgbClr val="B00000"/>
                </a:solidFill>
              </a:rPr>
              <a:t>B.C.</a:t>
            </a:r>
          </a:p>
        </p:txBody>
      </p:sp>
      <p:sp>
        <p:nvSpPr>
          <p:cNvPr id="12" name="Rectangle 1">
            <a:extLst>
              <a:ext uri="{FF2B5EF4-FFF2-40B4-BE49-F238E27FC236}">
                <a16:creationId xmlns:a16="http://schemas.microsoft.com/office/drawing/2014/main" id="{D2156555-0F82-4C25-B553-62E03240D413}"/>
              </a:ext>
            </a:extLst>
          </p:cNvPr>
          <p:cNvSpPr>
            <a:spLocks noChangeArrowheads="1"/>
          </p:cNvSpPr>
          <p:nvPr/>
        </p:nvSpPr>
        <p:spPr bwMode="auto">
          <a:xfrm>
            <a:off x="117704" y="1263622"/>
            <a:ext cx="5465540"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Assuming:  </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800" b="0" i="0" u="none" strike="noStrike" cap="none" normalizeH="0" baseline="0" dirty="0">
                <a:ln>
                  <a:noFill/>
                </a:ln>
                <a:solidFill>
                  <a:schemeClr val="tx1"/>
                </a:solidFill>
                <a:effectLst/>
                <a:latin typeface="Arial" panose="020B0604020202020204" pitchFamily="34" charset="0"/>
              </a:rPr>
              <a:t>1D steady state</a:t>
            </a:r>
          </a:p>
          <a:p>
            <a:pPr marL="342900" lvl="0" indent="-342900" eaLnBrk="0" fontAlgn="base" hangingPunct="0">
              <a:spcBef>
                <a:spcPct val="0"/>
              </a:spcBef>
              <a:spcAft>
                <a:spcPct val="0"/>
              </a:spcAft>
              <a:buFont typeface="+mj-lt"/>
              <a:buAutoNum type="arabicPeriod"/>
            </a:pPr>
            <a:r>
              <a:rPr lang="en-US" altLang="en-US" dirty="0">
                <a:latin typeface="Arial" panose="020B0604020202020204" pitchFamily="34" charset="0"/>
              </a:rPr>
              <a:t>Toluene biodegradation </a:t>
            </a:r>
            <a:r>
              <a:rPr kumimoji="0" lang="en-US" altLang="en-US" sz="1800" b="0" i="0" u="none" strike="noStrike" cap="none" normalizeH="0" baseline="0" dirty="0">
                <a:ln>
                  <a:noFill/>
                </a:ln>
                <a:solidFill>
                  <a:schemeClr val="tx1"/>
                </a:solidFill>
                <a:effectLst/>
                <a:latin typeface="Arial" panose="020B0604020202020204" pitchFamily="34" charset="0"/>
              </a:rPr>
              <a:t>is a first-order reaction.</a:t>
            </a:r>
          </a:p>
        </p:txBody>
      </p:sp>
      <p:sp>
        <p:nvSpPr>
          <p:cNvPr id="13" name="Rectangle 2">
            <a:extLst>
              <a:ext uri="{FF2B5EF4-FFF2-40B4-BE49-F238E27FC236}">
                <a16:creationId xmlns:a16="http://schemas.microsoft.com/office/drawing/2014/main" id="{F8B466DA-9612-4571-9508-15F654D5538C}"/>
              </a:ext>
            </a:extLst>
          </p:cNvPr>
          <p:cNvSpPr>
            <a:spLocks noChangeArrowheads="1"/>
          </p:cNvSpPr>
          <p:nvPr/>
        </p:nvSpPr>
        <p:spPr bwMode="auto">
          <a:xfrm>
            <a:off x="2661627" y="3151869"/>
            <a:ext cx="1231363"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rPr>
              <a:t>Analytica</a:t>
            </a:r>
            <a:r>
              <a:rPr kumimoji="0" lang="en-US" altLang="zh-CN" sz="1600" b="0" i="0" u="none" strike="noStrike" cap="none" normalizeH="0" baseline="0" dirty="0">
                <a:ln>
                  <a:noFill/>
                </a:ln>
                <a:solidFill>
                  <a:schemeClr val="tx1"/>
                </a:solidFill>
                <a:effectLst/>
                <a:latin typeface="Arial" panose="020B0604020202020204" pitchFamily="34" charset="0"/>
              </a:rPr>
              <a:t>l</a:t>
            </a:r>
            <a:r>
              <a:rPr lang="en-US" altLang="en-US" sz="1600" dirty="0">
                <a:latin typeface="Arial" panose="020B0604020202020204" pitchFamily="34" charset="0"/>
              </a:rPr>
              <a:t>:</a:t>
            </a:r>
            <a:endParaRPr kumimoji="0" lang="en-US" altLang="en-US" sz="1600" b="0" i="0" u="none" strike="noStrike" cap="none" normalizeH="0" baseline="0" dirty="0">
              <a:ln>
                <a:noFill/>
              </a:ln>
              <a:solidFill>
                <a:schemeClr val="tx1"/>
              </a:solidFill>
              <a:effectLst/>
              <a:latin typeface="Arial" panose="020B0604020202020204" pitchFamily="34" charset="0"/>
            </a:endParaRPr>
          </a:p>
        </p:txBody>
      </p:sp>
      <p:sp>
        <p:nvSpPr>
          <p:cNvPr id="14" name="箭头: 右 13">
            <a:extLst>
              <a:ext uri="{FF2B5EF4-FFF2-40B4-BE49-F238E27FC236}">
                <a16:creationId xmlns:a16="http://schemas.microsoft.com/office/drawing/2014/main" id="{A3F0F341-713E-445E-9F73-C7A508EA62F1}"/>
              </a:ext>
            </a:extLst>
          </p:cNvPr>
          <p:cNvSpPr/>
          <p:nvPr/>
        </p:nvSpPr>
        <p:spPr>
          <a:xfrm>
            <a:off x="2760787" y="3492928"/>
            <a:ext cx="1021098" cy="33855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箭头: 右 19">
            <a:extLst>
              <a:ext uri="{FF2B5EF4-FFF2-40B4-BE49-F238E27FC236}">
                <a16:creationId xmlns:a16="http://schemas.microsoft.com/office/drawing/2014/main" id="{007F3609-14B1-4F4C-AC91-4D2A56956C19}"/>
              </a:ext>
            </a:extLst>
          </p:cNvPr>
          <p:cNvSpPr/>
          <p:nvPr/>
        </p:nvSpPr>
        <p:spPr>
          <a:xfrm>
            <a:off x="6350239" y="5124868"/>
            <a:ext cx="2115029" cy="33855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mc:AlternateContent xmlns:mc="http://schemas.openxmlformats.org/markup-compatibility/2006" xmlns:a14="http://schemas.microsoft.com/office/drawing/2010/main">
        <mc:Choice Requires="a14">
          <p:sp>
            <p:nvSpPr>
              <p:cNvPr id="21" name="矩形 20">
                <a:extLst>
                  <a:ext uri="{FF2B5EF4-FFF2-40B4-BE49-F238E27FC236}">
                    <a16:creationId xmlns:a16="http://schemas.microsoft.com/office/drawing/2014/main" id="{6122C0E8-565E-47D4-A36D-88C5E49F2FCA}"/>
                  </a:ext>
                </a:extLst>
              </p:cNvPr>
              <p:cNvSpPr/>
              <p:nvPr/>
            </p:nvSpPr>
            <p:spPr>
              <a:xfrm>
                <a:off x="8682897" y="5006259"/>
                <a:ext cx="2484783" cy="665823"/>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f>
                        <m:fPr>
                          <m:ctrlPr>
                            <a:rPr lang="en-US" altLang="zh-CN" i="1" smtClean="0">
                              <a:latin typeface="Cambria Math" panose="02040503050406030204" pitchFamily="18" charset="0"/>
                            </a:rPr>
                          </m:ctrlPr>
                        </m:fPr>
                        <m:num>
                          <m:r>
                            <a:rPr lang="en-US" altLang="zh-CN" b="0" i="1" smtClean="0">
                              <a:latin typeface="Cambria Math" panose="02040503050406030204" pitchFamily="18" charset="0"/>
                            </a:rPr>
                            <m:t>𝑑</m:t>
                          </m:r>
                          <m:r>
                            <a:rPr lang="en-US" altLang="zh-CN" i="1">
                              <a:latin typeface="Cambria Math" panose="02040503050406030204" pitchFamily="18" charset="0"/>
                            </a:rPr>
                            <m:t>𝐶</m:t>
                          </m:r>
                        </m:num>
                        <m:den>
                          <m:r>
                            <a:rPr lang="en-US" altLang="zh-CN" b="0" i="1" smtClean="0">
                              <a:latin typeface="Cambria Math" panose="02040503050406030204" pitchFamily="18" charset="0"/>
                            </a:rPr>
                            <m:t>𝑑</m:t>
                          </m:r>
                          <m:r>
                            <a:rPr lang="en-US" altLang="zh-CN" i="1">
                              <a:latin typeface="Cambria Math" panose="02040503050406030204" pitchFamily="18" charset="0"/>
                            </a:rPr>
                            <m:t>𝑥</m:t>
                          </m:r>
                        </m:den>
                      </m:f>
                      <m:r>
                        <a:rPr lang="en-US" altLang="zh-CN" b="0" i="1" smtClean="0">
                          <a:latin typeface="Cambria Math" panose="02040503050406030204" pitchFamily="18" charset="0"/>
                        </a:rPr>
                        <m:t>=</m:t>
                      </m:r>
                      <m:f>
                        <m:fPr>
                          <m:ctrlPr>
                            <a:rPr lang="en-US" i="1">
                              <a:latin typeface="Cambria Math" panose="02040503050406030204" pitchFamily="18" charset="0"/>
                            </a:rPr>
                          </m:ctrlPr>
                        </m:fPr>
                        <m:num>
                          <m:sSub>
                            <m:sSubPr>
                              <m:ctrlPr>
                                <a:rPr lang="en-US" i="1">
                                  <a:latin typeface="Cambria Math" panose="02040503050406030204" pitchFamily="18" charset="0"/>
                                </a:rPr>
                              </m:ctrlPr>
                            </m:sSubPr>
                            <m:e>
                              <m:r>
                                <a:rPr lang="en-US" i="1">
                                  <a:latin typeface="Cambria Math" panose="02040503050406030204" pitchFamily="18" charset="0"/>
                                </a:rPr>
                                <m:t>𝑑𝐴</m:t>
                              </m:r>
                            </m:e>
                            <m:sub>
                              <m:r>
                                <a:rPr lang="en-US" i="1">
                                  <a:latin typeface="Cambria Math" panose="02040503050406030204" pitchFamily="18" charset="0"/>
                                </a:rPr>
                                <m:t>𝑇𝑜𝑙𝑢𝑒𝑛𝑒</m:t>
                              </m:r>
                            </m:sub>
                          </m:sSub>
                          <m:r>
                            <a:rPr lang="en-US" i="1">
                              <a:latin typeface="Cambria Math" panose="02040503050406030204" pitchFamily="18" charset="0"/>
                            </a:rPr>
                            <m:t> </m:t>
                          </m:r>
                        </m:num>
                        <m:den>
                          <m:r>
                            <a:rPr lang="en-US" i="1">
                              <a:latin typeface="Cambria Math" panose="02040503050406030204" pitchFamily="18" charset="0"/>
                            </a:rPr>
                            <m:t>𝑑𝑡</m:t>
                          </m:r>
                        </m:den>
                      </m:f>
                      <m:r>
                        <a:rPr lang="en-US" i="1">
                          <a:latin typeface="Cambria Math" panose="02040503050406030204" pitchFamily="18" charset="0"/>
                        </a:rPr>
                        <m:t>×</m:t>
                      </m:r>
                      <m:f>
                        <m:fPr>
                          <m:ctrlPr>
                            <a:rPr lang="en-US" i="1">
                              <a:latin typeface="Cambria Math" panose="02040503050406030204" pitchFamily="18" charset="0"/>
                            </a:rPr>
                          </m:ctrlPr>
                        </m:fPr>
                        <m:num>
                          <m:sSub>
                            <m:sSubPr>
                              <m:ctrlPr>
                                <a:rPr lang="en-US" altLang="zh-CN" i="1">
                                  <a:latin typeface="Cambria Math" panose="02040503050406030204" pitchFamily="18" charset="0"/>
                                </a:rPr>
                              </m:ctrlPr>
                            </m:sSubPr>
                            <m:e>
                              <m:r>
                                <a:rPr lang="zh-CN" altLang="en-US" i="1">
                                  <a:latin typeface="Cambria Math" panose="02040503050406030204" pitchFamily="18" charset="0"/>
                                </a:rPr>
                                <m:t>𝜌</m:t>
                              </m:r>
                            </m:e>
                            <m:sub>
                              <m:r>
                                <a:rPr lang="en-US" altLang="zh-CN" i="1">
                                  <a:latin typeface="Cambria Math" panose="02040503050406030204" pitchFamily="18" charset="0"/>
                                </a:rPr>
                                <m:t>𝑚</m:t>
                              </m:r>
                            </m:sub>
                          </m:sSub>
                        </m:num>
                        <m:den>
                          <m:r>
                            <a:rPr lang="en-US" altLang="zh-CN" b="0" i="1" smtClean="0">
                              <a:latin typeface="Cambria Math" panose="02040503050406030204" pitchFamily="18" charset="0"/>
                            </a:rPr>
                            <m:t>𝐷</m:t>
                          </m:r>
                          <m:sSub>
                            <m:sSubPr>
                              <m:ctrlPr>
                                <a:rPr lang="en-US" i="1">
                                  <a:latin typeface="Cambria Math" panose="02040503050406030204" pitchFamily="18" charset="0"/>
                                </a:rPr>
                              </m:ctrlPr>
                            </m:sSubPr>
                            <m:e>
                              <m:r>
                                <a:rPr lang="en-US" i="1">
                                  <a:latin typeface="Cambria Math" panose="02040503050406030204" pitchFamily="18" charset="0"/>
                                </a:rPr>
                                <m:t>𝐿</m:t>
                              </m:r>
                            </m:e>
                            <m:sub>
                              <m:r>
                                <a:rPr lang="en-US" i="1">
                                  <a:latin typeface="Cambria Math" panose="02040503050406030204" pitchFamily="18" charset="0"/>
                                </a:rPr>
                                <m:t>𝑠</m:t>
                              </m:r>
                            </m:sub>
                          </m:sSub>
                        </m:den>
                      </m:f>
                    </m:oMath>
                  </m:oMathPara>
                </a14:m>
                <a:endParaRPr lang="en-US" dirty="0"/>
              </a:p>
            </p:txBody>
          </p:sp>
        </mc:Choice>
        <mc:Fallback xmlns="">
          <p:sp>
            <p:nvSpPr>
              <p:cNvPr id="21" name="矩形 20">
                <a:extLst>
                  <a:ext uri="{FF2B5EF4-FFF2-40B4-BE49-F238E27FC236}">
                    <a16:creationId xmlns:a16="http://schemas.microsoft.com/office/drawing/2014/main" id="{6122C0E8-565E-47D4-A36D-88C5E49F2FCA}"/>
                  </a:ext>
                </a:extLst>
              </p:cNvPr>
              <p:cNvSpPr>
                <a:spLocks noRot="1" noChangeAspect="1" noMove="1" noResize="1" noEditPoints="1" noAdjustHandles="1" noChangeArrowheads="1" noChangeShapeType="1" noTextEdit="1"/>
              </p:cNvSpPr>
              <p:nvPr/>
            </p:nvSpPr>
            <p:spPr>
              <a:xfrm>
                <a:off x="8682897" y="5006259"/>
                <a:ext cx="2484783" cy="665823"/>
              </a:xfrm>
              <a:prstGeom prst="rect">
                <a:avLst/>
              </a:prstGeom>
              <a:blipFill>
                <a:blip r:embed="rId7"/>
                <a:stretch>
                  <a:fillRect/>
                </a:stretch>
              </a:blipFill>
            </p:spPr>
            <p:txBody>
              <a:bodyPr/>
              <a:lstStyle/>
              <a:p>
                <a:r>
                  <a:rPr lang="en-US">
                    <a:noFill/>
                  </a:rPr>
                  <a:t> </a:t>
                </a:r>
              </a:p>
            </p:txBody>
          </p:sp>
        </mc:Fallback>
      </mc:AlternateContent>
      <p:sp>
        <p:nvSpPr>
          <p:cNvPr id="22" name="文本框 21">
            <a:extLst>
              <a:ext uri="{FF2B5EF4-FFF2-40B4-BE49-F238E27FC236}">
                <a16:creationId xmlns:a16="http://schemas.microsoft.com/office/drawing/2014/main" id="{40E1DAB3-AF4E-43FB-A33F-7C5113FAB6F7}"/>
              </a:ext>
            </a:extLst>
          </p:cNvPr>
          <p:cNvSpPr txBox="1"/>
          <p:nvPr/>
        </p:nvSpPr>
        <p:spPr>
          <a:xfrm>
            <a:off x="6394512" y="3215215"/>
            <a:ext cx="2304366" cy="369332"/>
          </a:xfrm>
          <a:prstGeom prst="rect">
            <a:avLst/>
          </a:prstGeom>
          <a:noFill/>
        </p:spPr>
        <p:txBody>
          <a:bodyPr wrap="square" rtlCol="0">
            <a:spAutoFit/>
          </a:bodyPr>
          <a:lstStyle/>
          <a:p>
            <a:r>
              <a:rPr lang="en-US" dirty="0"/>
              <a:t>At the interface (x=0),</a:t>
            </a:r>
          </a:p>
        </p:txBody>
      </p:sp>
      <p:sp>
        <p:nvSpPr>
          <p:cNvPr id="23" name="箭头: 右 22">
            <a:extLst>
              <a:ext uri="{FF2B5EF4-FFF2-40B4-BE49-F238E27FC236}">
                <a16:creationId xmlns:a16="http://schemas.microsoft.com/office/drawing/2014/main" id="{72FFBE05-9362-4966-A2CC-450310FE7659}"/>
              </a:ext>
            </a:extLst>
          </p:cNvPr>
          <p:cNvSpPr/>
          <p:nvPr/>
        </p:nvSpPr>
        <p:spPr>
          <a:xfrm>
            <a:off x="6394512" y="3492928"/>
            <a:ext cx="2484783" cy="33855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左大括号 25">
            <a:extLst>
              <a:ext uri="{FF2B5EF4-FFF2-40B4-BE49-F238E27FC236}">
                <a16:creationId xmlns:a16="http://schemas.microsoft.com/office/drawing/2014/main" id="{31D3962B-631D-4FC0-A527-955C8E266E3B}"/>
              </a:ext>
            </a:extLst>
          </p:cNvPr>
          <p:cNvSpPr/>
          <p:nvPr/>
        </p:nvSpPr>
        <p:spPr>
          <a:xfrm flipH="1">
            <a:off x="2162596" y="3200064"/>
            <a:ext cx="297265" cy="956531"/>
          </a:xfrm>
          <a:prstGeom prst="leftBrace">
            <a:avLst>
              <a:gd name="adj1" fmla="val 29983"/>
              <a:gd name="adj2" fmla="val 50000"/>
            </a:avLst>
          </a:prstGeom>
          <a:ln w="2222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7" name="左大括号 26">
            <a:extLst>
              <a:ext uri="{FF2B5EF4-FFF2-40B4-BE49-F238E27FC236}">
                <a16:creationId xmlns:a16="http://schemas.microsoft.com/office/drawing/2014/main" id="{E8983A2E-1486-4560-9E7B-D4842D0DB277}"/>
              </a:ext>
            </a:extLst>
          </p:cNvPr>
          <p:cNvSpPr/>
          <p:nvPr/>
        </p:nvSpPr>
        <p:spPr>
          <a:xfrm flipH="1">
            <a:off x="5799053" y="4815880"/>
            <a:ext cx="297265" cy="956531"/>
          </a:xfrm>
          <a:prstGeom prst="leftBrace">
            <a:avLst>
              <a:gd name="adj1" fmla="val 29983"/>
              <a:gd name="adj2" fmla="val 50000"/>
            </a:avLst>
          </a:prstGeom>
          <a:ln w="2222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8" name="TextBox 2">
            <a:extLst>
              <a:ext uri="{FF2B5EF4-FFF2-40B4-BE49-F238E27FC236}">
                <a16:creationId xmlns:a16="http://schemas.microsoft.com/office/drawing/2014/main" id="{B8490E0A-CDDB-46C4-9E6C-FBB0EB4C8621}"/>
              </a:ext>
            </a:extLst>
          </p:cNvPr>
          <p:cNvSpPr txBox="1"/>
          <p:nvPr/>
        </p:nvSpPr>
        <p:spPr>
          <a:xfrm>
            <a:off x="10462639" y="3526792"/>
            <a:ext cx="696433" cy="369332"/>
          </a:xfrm>
          <a:prstGeom prst="rect">
            <a:avLst/>
          </a:prstGeom>
          <a:noFill/>
        </p:spPr>
        <p:txBody>
          <a:bodyPr wrap="square" rtlCol="0">
            <a:spAutoFit/>
          </a:bodyPr>
          <a:lstStyle/>
          <a:p>
            <a:r>
              <a:rPr lang="en-US" altLang="zh-CN" dirty="0">
                <a:solidFill>
                  <a:srgbClr val="FF0000"/>
                </a:solidFill>
              </a:rPr>
              <a:t>Eq(1)</a:t>
            </a:r>
            <a:endParaRPr lang="en-US" dirty="0">
              <a:solidFill>
                <a:srgbClr val="FF0000"/>
              </a:solidFill>
            </a:endParaRPr>
          </a:p>
        </p:txBody>
      </p:sp>
      <p:sp>
        <p:nvSpPr>
          <p:cNvPr id="29" name="TextBox 58">
            <a:extLst>
              <a:ext uri="{FF2B5EF4-FFF2-40B4-BE49-F238E27FC236}">
                <a16:creationId xmlns:a16="http://schemas.microsoft.com/office/drawing/2014/main" id="{23034DA6-120B-457F-AD68-9190DDA5DA5D}"/>
              </a:ext>
            </a:extLst>
          </p:cNvPr>
          <p:cNvSpPr txBox="1"/>
          <p:nvPr/>
        </p:nvSpPr>
        <p:spPr>
          <a:xfrm>
            <a:off x="11348097" y="4991052"/>
            <a:ext cx="696433" cy="369332"/>
          </a:xfrm>
          <a:prstGeom prst="rect">
            <a:avLst/>
          </a:prstGeom>
          <a:noFill/>
        </p:spPr>
        <p:txBody>
          <a:bodyPr wrap="square" rtlCol="0">
            <a:spAutoFit/>
          </a:bodyPr>
          <a:lstStyle/>
          <a:p>
            <a:r>
              <a:rPr lang="en-US" altLang="zh-CN" dirty="0">
                <a:solidFill>
                  <a:srgbClr val="FF0000"/>
                </a:solidFill>
              </a:rPr>
              <a:t>Eq(2)</a:t>
            </a:r>
            <a:endParaRPr lang="en-US" dirty="0">
              <a:solidFill>
                <a:srgbClr val="FF0000"/>
              </a:solidFill>
            </a:endParaRPr>
          </a:p>
        </p:txBody>
      </p:sp>
      <p:cxnSp>
        <p:nvCxnSpPr>
          <p:cNvPr id="30" name="直接连接符 9">
            <a:extLst>
              <a:ext uri="{FF2B5EF4-FFF2-40B4-BE49-F238E27FC236}">
                <a16:creationId xmlns:a16="http://schemas.microsoft.com/office/drawing/2014/main" id="{CFA46F13-E112-44D3-A026-B3877FDD63D0}"/>
              </a:ext>
            </a:extLst>
          </p:cNvPr>
          <p:cNvCxnSpPr>
            <a:cxnSpLocks/>
          </p:cNvCxnSpPr>
          <p:nvPr/>
        </p:nvCxnSpPr>
        <p:spPr>
          <a:xfrm>
            <a:off x="0" y="685716"/>
            <a:ext cx="12192000" cy="0"/>
          </a:xfrm>
          <a:prstGeom prst="line">
            <a:avLst/>
          </a:prstGeom>
          <a:ln w="38100">
            <a:solidFill>
              <a:srgbClr val="C3693B"/>
            </a:solidFill>
          </a:ln>
        </p:spPr>
        <p:style>
          <a:lnRef idx="1">
            <a:schemeClr val="accent1"/>
          </a:lnRef>
          <a:fillRef idx="0">
            <a:schemeClr val="accent1"/>
          </a:fillRef>
          <a:effectRef idx="0">
            <a:schemeClr val="accent1"/>
          </a:effectRef>
          <a:fontRef idx="minor">
            <a:schemeClr val="tx1"/>
          </a:fontRef>
        </p:style>
      </p:cxnSp>
      <p:sp>
        <p:nvSpPr>
          <p:cNvPr id="32" name="文本框 31">
            <a:extLst>
              <a:ext uri="{FF2B5EF4-FFF2-40B4-BE49-F238E27FC236}">
                <a16:creationId xmlns:a16="http://schemas.microsoft.com/office/drawing/2014/main" id="{7C979334-6F13-4242-9B17-72BB92D33741}"/>
              </a:ext>
            </a:extLst>
          </p:cNvPr>
          <p:cNvSpPr txBox="1"/>
          <p:nvPr/>
        </p:nvSpPr>
        <p:spPr>
          <a:xfrm>
            <a:off x="6862" y="30616"/>
            <a:ext cx="6218905" cy="584775"/>
          </a:xfrm>
          <a:prstGeom prst="rect">
            <a:avLst/>
          </a:prstGeom>
          <a:noFill/>
        </p:spPr>
        <p:txBody>
          <a:bodyPr wrap="square" rtlCol="0">
            <a:spAutoFit/>
          </a:bodyPr>
          <a:lstStyle/>
          <a:p>
            <a:pPr algn="ctr"/>
            <a:r>
              <a:rPr lang="en-US" altLang="zh-CN" sz="3200" dirty="0">
                <a:solidFill>
                  <a:srgbClr val="4472C4">
                    <a:lumMod val="50000"/>
                  </a:srgbClr>
                </a:solidFill>
                <a:latin typeface="Times New Roman" panose="02020603050405020304" pitchFamily="18" charset="0"/>
              </a:rPr>
              <a:t>Theoretical solution without bacteria</a:t>
            </a:r>
            <a:endParaRPr lang="en-US" sz="3200" dirty="0">
              <a:solidFill>
                <a:srgbClr val="4472C4">
                  <a:lumMod val="50000"/>
                </a:srgbClr>
              </a:solidFill>
              <a:latin typeface="Times New Roman" panose="02020603050405020304" pitchFamily="18" charset="0"/>
            </a:endParaRPr>
          </a:p>
        </p:txBody>
      </p:sp>
      <mc:AlternateContent xmlns:mc="http://schemas.openxmlformats.org/markup-compatibility/2006" xmlns:a14="http://schemas.microsoft.com/office/drawing/2010/main">
        <mc:Choice Requires="a14">
          <p:sp>
            <p:nvSpPr>
              <p:cNvPr id="31" name="矩形 30">
                <a:extLst>
                  <a:ext uri="{FF2B5EF4-FFF2-40B4-BE49-F238E27FC236}">
                    <a16:creationId xmlns:a16="http://schemas.microsoft.com/office/drawing/2014/main" id="{1523C52F-072C-4CC7-B7D0-1A56F2AFD9A0}"/>
                  </a:ext>
                </a:extLst>
              </p:cNvPr>
              <p:cNvSpPr/>
              <p:nvPr/>
            </p:nvSpPr>
            <p:spPr>
              <a:xfrm>
                <a:off x="9048040" y="3382069"/>
                <a:ext cx="1245854" cy="619016"/>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f>
                        <m:fPr>
                          <m:ctrlPr>
                            <a:rPr lang="en-US" altLang="zh-CN" i="1" smtClean="0">
                              <a:latin typeface="Cambria Math" panose="02040503050406030204" pitchFamily="18" charset="0"/>
                            </a:rPr>
                          </m:ctrlPr>
                        </m:fPr>
                        <m:num>
                          <m:r>
                            <a:rPr lang="en-US" altLang="zh-CN" b="0" i="1" smtClean="0">
                              <a:latin typeface="Cambria Math" panose="02040503050406030204" pitchFamily="18" charset="0"/>
                            </a:rPr>
                            <m:t>𝑑</m:t>
                          </m:r>
                          <m:r>
                            <a:rPr lang="en-US" altLang="zh-CN" i="1">
                              <a:latin typeface="Cambria Math" panose="02040503050406030204" pitchFamily="18" charset="0"/>
                            </a:rPr>
                            <m:t>𝐶</m:t>
                          </m:r>
                        </m:num>
                        <m:den>
                          <m:r>
                            <a:rPr lang="en-US" altLang="zh-CN" b="0" i="1" smtClean="0">
                              <a:latin typeface="Cambria Math" panose="02040503050406030204" pitchFamily="18" charset="0"/>
                            </a:rPr>
                            <m:t>𝑑</m:t>
                          </m:r>
                          <m:r>
                            <a:rPr lang="en-US" altLang="zh-CN" i="1">
                              <a:latin typeface="Cambria Math" panose="02040503050406030204" pitchFamily="18" charset="0"/>
                            </a:rPr>
                            <m:t>𝑥</m:t>
                          </m:r>
                        </m:den>
                      </m:f>
                      <m:r>
                        <a:rPr lang="en-US" altLang="zh-CN" i="1">
                          <a:latin typeface="Cambria Math" panose="02040503050406030204" pitchFamily="18" charset="0"/>
                        </a:rPr>
                        <m:t>=−</m:t>
                      </m:r>
                      <m:f>
                        <m:fPr>
                          <m:ctrlPr>
                            <a:rPr lang="en-US" i="1">
                              <a:latin typeface="Cambria Math" panose="02040503050406030204" pitchFamily="18" charset="0"/>
                            </a:rPr>
                          </m:ctrlPr>
                        </m:fPr>
                        <m:num>
                          <m:sSub>
                            <m:sSubPr>
                              <m:ctrlPr>
                                <a:rPr lang="en-US" i="1">
                                  <a:latin typeface="Cambria Math" panose="02040503050406030204" pitchFamily="18" charset="0"/>
                                </a:rPr>
                              </m:ctrlPr>
                            </m:sSubPr>
                            <m:e>
                              <m:r>
                                <a:rPr lang="en-US" i="1">
                                  <a:latin typeface="Cambria Math" panose="02040503050406030204" pitchFamily="18" charset="0"/>
                                </a:rPr>
                                <m:t>𝐶</m:t>
                              </m:r>
                            </m:e>
                            <m:sub>
                              <m:r>
                                <a:rPr lang="en-US" i="1">
                                  <a:latin typeface="Cambria Math" panose="02040503050406030204" pitchFamily="18" charset="0"/>
                                </a:rPr>
                                <m:t>𝑠</m:t>
                              </m:r>
                            </m:sub>
                          </m:sSub>
                        </m:num>
                        <m:den>
                          <m:r>
                            <a:rPr lang="el-GR" i="1">
                              <a:latin typeface="Cambria Math" panose="02040503050406030204" pitchFamily="18" charset="0"/>
                            </a:rPr>
                            <m:t>ℓ</m:t>
                          </m:r>
                        </m:den>
                      </m:f>
                    </m:oMath>
                  </m:oMathPara>
                </a14:m>
                <a:endParaRPr lang="en-US" dirty="0"/>
              </a:p>
            </p:txBody>
          </p:sp>
        </mc:Choice>
        <mc:Fallback xmlns="">
          <p:sp>
            <p:nvSpPr>
              <p:cNvPr id="31" name="矩形 30">
                <a:extLst>
                  <a:ext uri="{FF2B5EF4-FFF2-40B4-BE49-F238E27FC236}">
                    <a16:creationId xmlns:a16="http://schemas.microsoft.com/office/drawing/2014/main" id="{1523C52F-072C-4CC7-B7D0-1A56F2AFD9A0}"/>
                  </a:ext>
                </a:extLst>
              </p:cNvPr>
              <p:cNvSpPr>
                <a:spLocks noRot="1" noChangeAspect="1" noMove="1" noResize="1" noEditPoints="1" noAdjustHandles="1" noChangeArrowheads="1" noChangeShapeType="1" noTextEdit="1"/>
              </p:cNvSpPr>
              <p:nvPr/>
            </p:nvSpPr>
            <p:spPr>
              <a:xfrm>
                <a:off x="9048040" y="3382069"/>
                <a:ext cx="1245854" cy="619016"/>
              </a:xfrm>
              <a:prstGeom prst="rect">
                <a:avLst/>
              </a:prstGeom>
              <a:blipFill>
                <a:blip r:embed="rId8"/>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3" name="Rectangle 70">
                <a:extLst>
                  <a:ext uri="{FF2B5EF4-FFF2-40B4-BE49-F238E27FC236}">
                    <a16:creationId xmlns:a16="http://schemas.microsoft.com/office/drawing/2014/main" id="{3287BACA-69A7-439C-AADA-97BF371BF63A}"/>
                  </a:ext>
                </a:extLst>
              </p:cNvPr>
              <p:cNvSpPr/>
              <p:nvPr/>
            </p:nvSpPr>
            <p:spPr>
              <a:xfrm>
                <a:off x="4122434" y="3270692"/>
                <a:ext cx="2103333" cy="612732"/>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en-US" altLang="zh-CN" b="0" i="1" smtClean="0">
                          <a:latin typeface="Cambria Math" panose="02040503050406030204" pitchFamily="18" charset="0"/>
                        </a:rPr>
                        <m:t>𝐶</m:t>
                      </m:r>
                      <m:d>
                        <m:dPr>
                          <m:ctrlPr>
                            <a:rPr lang="en-US" altLang="zh-CN" b="0" i="1" smtClean="0">
                              <a:latin typeface="Cambria Math" panose="02040503050406030204" pitchFamily="18" charset="0"/>
                            </a:rPr>
                          </m:ctrlPr>
                        </m:dPr>
                        <m:e>
                          <m:r>
                            <a:rPr lang="en-US" altLang="zh-CN" b="0" i="1" smtClean="0">
                              <a:latin typeface="Cambria Math" panose="02040503050406030204" pitchFamily="18" charset="0"/>
                            </a:rPr>
                            <m:t>𝑥</m:t>
                          </m:r>
                        </m:e>
                      </m:d>
                      <m:r>
                        <a:rPr lang="en-US" altLang="zh-CN" b="0" i="1" smtClean="0">
                          <a:latin typeface="Cambria Math" panose="02040503050406030204" pitchFamily="18" charset="0"/>
                        </a:rPr>
                        <m:t>=−</m:t>
                      </m:r>
                      <m:f>
                        <m:fPr>
                          <m:ctrlPr>
                            <a:rPr lang="en-US" altLang="zh-CN" b="0" i="1" smtClean="0">
                              <a:solidFill>
                                <a:schemeClr val="tx1"/>
                              </a:solidFill>
                              <a:latin typeface="Cambria Math" panose="02040503050406030204" pitchFamily="18" charset="0"/>
                            </a:rPr>
                          </m:ctrlPr>
                        </m:fPr>
                        <m:num>
                          <m:sSub>
                            <m:sSubPr>
                              <m:ctrlPr>
                                <a:rPr lang="en-US" altLang="zh-CN" i="1">
                                  <a:solidFill>
                                    <a:schemeClr val="tx1"/>
                                  </a:solidFill>
                                  <a:latin typeface="Cambria Math" panose="02040503050406030204" pitchFamily="18" charset="0"/>
                                </a:rPr>
                              </m:ctrlPr>
                            </m:sSubPr>
                            <m:e>
                              <m:r>
                                <a:rPr lang="en-US" altLang="zh-CN" i="1">
                                  <a:solidFill>
                                    <a:schemeClr val="tx1"/>
                                  </a:solidFill>
                                  <a:latin typeface="Cambria Math" panose="02040503050406030204" pitchFamily="18" charset="0"/>
                                </a:rPr>
                                <m:t>𝐶</m:t>
                              </m:r>
                            </m:e>
                            <m:sub>
                              <m:r>
                                <a:rPr lang="en-US" altLang="zh-CN" i="1">
                                  <a:solidFill>
                                    <a:schemeClr val="tx1"/>
                                  </a:solidFill>
                                  <a:latin typeface="Cambria Math" panose="02040503050406030204" pitchFamily="18" charset="0"/>
                                </a:rPr>
                                <m:t>𝑠</m:t>
                              </m:r>
                            </m:sub>
                          </m:sSub>
                        </m:num>
                        <m:den>
                          <m:r>
                            <a:rPr lang="el-GR" i="1">
                              <a:latin typeface="Cambria Math" panose="02040503050406030204" pitchFamily="18" charset="0"/>
                            </a:rPr>
                            <m:t>ℓ</m:t>
                          </m:r>
                        </m:den>
                      </m:f>
                      <m:r>
                        <a:rPr lang="en-US" altLang="zh-CN" b="0" i="1" smtClean="0">
                          <a:solidFill>
                            <a:schemeClr val="tx1"/>
                          </a:solidFill>
                          <a:latin typeface="Cambria Math" panose="02040503050406030204" pitchFamily="18" charset="0"/>
                        </a:rPr>
                        <m:t>𝑥</m:t>
                      </m:r>
                      <m:r>
                        <a:rPr lang="en-US" altLang="zh-CN" b="0" i="1" smtClean="0">
                          <a:solidFill>
                            <a:schemeClr val="tx1"/>
                          </a:solidFill>
                          <a:latin typeface="Cambria Math" panose="02040503050406030204" pitchFamily="18" charset="0"/>
                        </a:rPr>
                        <m:t>+</m:t>
                      </m:r>
                      <m:sSub>
                        <m:sSubPr>
                          <m:ctrlPr>
                            <a:rPr lang="en-US" altLang="zh-CN" i="1">
                              <a:latin typeface="Cambria Math" panose="02040503050406030204" pitchFamily="18" charset="0"/>
                            </a:rPr>
                          </m:ctrlPr>
                        </m:sSubPr>
                        <m:e>
                          <m:r>
                            <a:rPr lang="en-US" altLang="zh-CN" i="1">
                              <a:latin typeface="Cambria Math" panose="02040503050406030204" pitchFamily="18" charset="0"/>
                            </a:rPr>
                            <m:t>𝐶</m:t>
                          </m:r>
                        </m:e>
                        <m:sub>
                          <m:r>
                            <a:rPr lang="en-US" altLang="zh-CN" i="1">
                              <a:latin typeface="Cambria Math" panose="02040503050406030204" pitchFamily="18" charset="0"/>
                            </a:rPr>
                            <m:t>𝑠</m:t>
                          </m:r>
                        </m:sub>
                      </m:sSub>
                    </m:oMath>
                  </m:oMathPara>
                </a14:m>
                <a:endParaRPr lang="en-US" dirty="0"/>
              </a:p>
            </p:txBody>
          </p:sp>
        </mc:Choice>
        <mc:Fallback xmlns="">
          <p:sp>
            <p:nvSpPr>
              <p:cNvPr id="33" name="Rectangle 70">
                <a:extLst>
                  <a:ext uri="{FF2B5EF4-FFF2-40B4-BE49-F238E27FC236}">
                    <a16:creationId xmlns:a16="http://schemas.microsoft.com/office/drawing/2014/main" id="{3287BACA-69A7-439C-AADA-97BF371BF63A}"/>
                  </a:ext>
                </a:extLst>
              </p:cNvPr>
              <p:cNvSpPr>
                <a:spLocks noRot="1" noChangeAspect="1" noMove="1" noResize="1" noEditPoints="1" noAdjustHandles="1" noChangeArrowheads="1" noChangeShapeType="1" noTextEdit="1"/>
              </p:cNvSpPr>
              <p:nvPr/>
            </p:nvSpPr>
            <p:spPr>
              <a:xfrm>
                <a:off x="4122434" y="3270692"/>
                <a:ext cx="2103333" cy="612732"/>
              </a:xfrm>
              <a:prstGeom prst="rect">
                <a:avLst/>
              </a:prstGeom>
              <a:blipFill>
                <a:blip r:embed="rId9"/>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6" name="Rectangle 73">
                <a:extLst>
                  <a:ext uri="{FF2B5EF4-FFF2-40B4-BE49-F238E27FC236}">
                    <a16:creationId xmlns:a16="http://schemas.microsoft.com/office/drawing/2014/main" id="{AA8975CA-F362-4D10-8F01-96858E29A185}"/>
                  </a:ext>
                </a:extLst>
              </p:cNvPr>
              <p:cNvSpPr/>
              <p:nvPr/>
            </p:nvSpPr>
            <p:spPr>
              <a:xfrm>
                <a:off x="5075458" y="6172284"/>
                <a:ext cx="2159950" cy="665118"/>
              </a:xfrm>
              <a:prstGeom prst="rect">
                <a:avLst/>
              </a:prstGeom>
              <a:solidFill>
                <a:srgbClr val="E5A165"/>
              </a:solidFill>
            </p:spPr>
            <p:txBody>
              <a:bodyPr wrap="none">
                <a:spAutoFit/>
              </a:bodyPr>
              <a:lstStyle/>
              <a:p>
                <a:pPr/>
                <a14:m>
                  <m:oMathPara xmlns:m="http://schemas.openxmlformats.org/officeDocument/2006/math">
                    <m:oMathParaPr>
                      <m:jc m:val="centerGroup"/>
                    </m:oMathParaPr>
                    <m:oMath xmlns:m="http://schemas.openxmlformats.org/officeDocument/2006/math">
                      <m:f>
                        <m:fPr>
                          <m:ctrlPr>
                            <a:rPr lang="en-US" i="1" smtClean="0">
                              <a:latin typeface="Cambria Math" panose="02040503050406030204" pitchFamily="18" charset="0"/>
                            </a:rPr>
                          </m:ctrlPr>
                        </m:fPr>
                        <m:num>
                          <m:sSub>
                            <m:sSubPr>
                              <m:ctrlPr>
                                <a:rPr lang="en-US" i="1">
                                  <a:latin typeface="Cambria Math" panose="02040503050406030204" pitchFamily="18" charset="0"/>
                                </a:rPr>
                              </m:ctrlPr>
                            </m:sSubPr>
                            <m:e>
                              <m:r>
                                <a:rPr lang="en-US" i="1">
                                  <a:latin typeface="Cambria Math" panose="02040503050406030204" pitchFamily="18" charset="0"/>
                                </a:rPr>
                                <m:t>𝑑𝐴</m:t>
                              </m:r>
                            </m:e>
                            <m:sub>
                              <m:r>
                                <a:rPr lang="en-US" i="1">
                                  <a:latin typeface="Cambria Math" panose="02040503050406030204" pitchFamily="18" charset="0"/>
                                </a:rPr>
                                <m:t>𝑇𝑜𝑙𝑢𝑒𝑛𝑒</m:t>
                              </m:r>
                            </m:sub>
                          </m:sSub>
                          <m:r>
                            <a:rPr lang="en-US" i="1">
                              <a:latin typeface="Cambria Math" panose="02040503050406030204" pitchFamily="18" charset="0"/>
                            </a:rPr>
                            <m:t> </m:t>
                          </m:r>
                        </m:num>
                        <m:den>
                          <m:r>
                            <a:rPr lang="en-US" i="1">
                              <a:latin typeface="Cambria Math" panose="02040503050406030204" pitchFamily="18" charset="0"/>
                            </a:rPr>
                            <m:t>𝑑𝑡</m:t>
                          </m:r>
                        </m:den>
                      </m:f>
                      <m:r>
                        <a:rPr lang="en-US" b="0" i="1" smtClean="0">
                          <a:latin typeface="Cambria Math" panose="02040503050406030204" pitchFamily="18" charset="0"/>
                        </a:rPr>
                        <m:t>=</m:t>
                      </m:r>
                      <m:f>
                        <m:fPr>
                          <m:ctrlPr>
                            <a:rPr lang="en-US" i="1">
                              <a:latin typeface="Cambria Math" panose="02040503050406030204" pitchFamily="18" charset="0"/>
                            </a:rPr>
                          </m:ctrlPr>
                        </m:fPr>
                        <m:num>
                          <m:r>
                            <a:rPr lang="en-US" i="1">
                              <a:latin typeface="Cambria Math" panose="02040503050406030204" pitchFamily="18" charset="0"/>
                            </a:rPr>
                            <m:t>𝐷</m:t>
                          </m:r>
                          <m:sSub>
                            <m:sSubPr>
                              <m:ctrlPr>
                                <a:rPr lang="en-US" i="1">
                                  <a:latin typeface="Cambria Math" panose="02040503050406030204" pitchFamily="18" charset="0"/>
                                </a:rPr>
                              </m:ctrlPr>
                            </m:sSubPr>
                            <m:e>
                              <m:r>
                                <a:rPr lang="en-US" i="1">
                                  <a:latin typeface="Cambria Math" panose="02040503050406030204" pitchFamily="18" charset="0"/>
                                </a:rPr>
                                <m:t>𝐿</m:t>
                              </m:r>
                            </m:e>
                            <m:sub>
                              <m:r>
                                <a:rPr lang="en-US" i="1">
                                  <a:latin typeface="Cambria Math" panose="02040503050406030204" pitchFamily="18" charset="0"/>
                                </a:rPr>
                                <m:t>𝑠</m:t>
                              </m:r>
                            </m:sub>
                          </m:sSub>
                          <m:sSub>
                            <m:sSubPr>
                              <m:ctrlPr>
                                <a:rPr lang="en-US" i="1">
                                  <a:latin typeface="Cambria Math" panose="02040503050406030204" pitchFamily="18" charset="0"/>
                                </a:rPr>
                              </m:ctrlPr>
                            </m:sSubPr>
                            <m:e>
                              <m:r>
                                <a:rPr lang="en-US" i="1">
                                  <a:latin typeface="Cambria Math" panose="02040503050406030204" pitchFamily="18" charset="0"/>
                                </a:rPr>
                                <m:t>𝐶</m:t>
                              </m:r>
                            </m:e>
                            <m:sub>
                              <m:r>
                                <a:rPr lang="en-US" i="1">
                                  <a:latin typeface="Cambria Math" panose="02040503050406030204" pitchFamily="18" charset="0"/>
                                </a:rPr>
                                <m:t>𝑠</m:t>
                              </m:r>
                            </m:sub>
                          </m:sSub>
                        </m:num>
                        <m:den>
                          <m:sSub>
                            <m:sSubPr>
                              <m:ctrlPr>
                                <a:rPr lang="en-US" altLang="zh-CN" i="1">
                                  <a:latin typeface="Cambria Math" panose="02040503050406030204" pitchFamily="18" charset="0"/>
                                </a:rPr>
                              </m:ctrlPr>
                            </m:sSubPr>
                            <m:e>
                              <m:r>
                                <a:rPr lang="zh-CN" altLang="en-US" i="1">
                                  <a:latin typeface="Cambria Math" panose="02040503050406030204" pitchFamily="18" charset="0"/>
                                </a:rPr>
                                <m:t>𝜌</m:t>
                              </m:r>
                            </m:e>
                            <m:sub>
                              <m:r>
                                <a:rPr lang="en-US" altLang="zh-CN" i="1">
                                  <a:latin typeface="Cambria Math" panose="02040503050406030204" pitchFamily="18" charset="0"/>
                                </a:rPr>
                                <m:t>𝑚</m:t>
                              </m:r>
                            </m:sub>
                          </m:sSub>
                          <m:r>
                            <a:rPr lang="el-GR" i="1">
                              <a:latin typeface="Cambria Math" panose="02040503050406030204" pitchFamily="18" charset="0"/>
                            </a:rPr>
                            <m:t>ℓ</m:t>
                          </m:r>
                        </m:den>
                      </m:f>
                    </m:oMath>
                  </m:oMathPara>
                </a14:m>
                <a:endParaRPr lang="en-US" dirty="0"/>
              </a:p>
            </p:txBody>
          </p:sp>
        </mc:Choice>
        <mc:Fallback xmlns="">
          <p:sp>
            <p:nvSpPr>
              <p:cNvPr id="36" name="Rectangle 73">
                <a:extLst>
                  <a:ext uri="{FF2B5EF4-FFF2-40B4-BE49-F238E27FC236}">
                    <a16:creationId xmlns:a16="http://schemas.microsoft.com/office/drawing/2014/main" id="{AA8975CA-F362-4D10-8F01-96858E29A185}"/>
                  </a:ext>
                </a:extLst>
              </p:cNvPr>
              <p:cNvSpPr>
                <a:spLocks noRot="1" noChangeAspect="1" noMove="1" noResize="1" noEditPoints="1" noAdjustHandles="1" noChangeArrowheads="1" noChangeShapeType="1" noTextEdit="1"/>
              </p:cNvSpPr>
              <p:nvPr/>
            </p:nvSpPr>
            <p:spPr>
              <a:xfrm>
                <a:off x="5075458" y="6172284"/>
                <a:ext cx="2159950" cy="665118"/>
              </a:xfrm>
              <a:prstGeom prst="rect">
                <a:avLst/>
              </a:prstGeom>
              <a:blipFill>
                <a:blip r:embed="rId10"/>
                <a:stretch>
                  <a:fillRect/>
                </a:stretch>
              </a:blipFill>
            </p:spPr>
            <p:txBody>
              <a:bodyPr/>
              <a:lstStyle/>
              <a:p>
                <a:r>
                  <a:rPr lang="en-US">
                    <a:noFill/>
                  </a:rPr>
                  <a:t> </a:t>
                </a:r>
              </a:p>
            </p:txBody>
          </p:sp>
        </mc:Fallback>
      </mc:AlternateContent>
      <p:sp>
        <p:nvSpPr>
          <p:cNvPr id="37" name="文本框 36">
            <a:extLst>
              <a:ext uri="{FF2B5EF4-FFF2-40B4-BE49-F238E27FC236}">
                <a16:creationId xmlns:a16="http://schemas.microsoft.com/office/drawing/2014/main" id="{36754A4D-9ECA-436C-8BDF-3F48500D734E}"/>
              </a:ext>
            </a:extLst>
          </p:cNvPr>
          <p:cNvSpPr txBox="1"/>
          <p:nvPr/>
        </p:nvSpPr>
        <p:spPr>
          <a:xfrm>
            <a:off x="6466347" y="4894921"/>
            <a:ext cx="2304366" cy="369332"/>
          </a:xfrm>
          <a:prstGeom prst="rect">
            <a:avLst/>
          </a:prstGeom>
          <a:noFill/>
        </p:spPr>
        <p:txBody>
          <a:bodyPr wrap="square" rtlCol="0">
            <a:spAutoFit/>
          </a:bodyPr>
          <a:lstStyle/>
          <a:p>
            <a:r>
              <a:rPr lang="en-US" dirty="0"/>
              <a:t>At the interface (x=0),</a:t>
            </a:r>
          </a:p>
        </p:txBody>
      </p:sp>
      <p:pic>
        <p:nvPicPr>
          <p:cNvPr id="2" name="图片 1">
            <a:extLst>
              <a:ext uri="{FF2B5EF4-FFF2-40B4-BE49-F238E27FC236}">
                <a16:creationId xmlns:a16="http://schemas.microsoft.com/office/drawing/2014/main" id="{C5A17D08-852D-424A-B86C-C60D86E81D77}"/>
              </a:ext>
            </a:extLst>
          </p:cNvPr>
          <p:cNvPicPr>
            <a:picLocks noChangeAspect="1"/>
          </p:cNvPicPr>
          <p:nvPr/>
        </p:nvPicPr>
        <p:blipFill>
          <a:blip r:embed="rId11"/>
          <a:stretch>
            <a:fillRect/>
          </a:stretch>
        </p:blipFill>
        <p:spPr>
          <a:xfrm>
            <a:off x="5507379" y="708809"/>
            <a:ext cx="3490970" cy="2317891"/>
          </a:xfrm>
          <a:prstGeom prst="rect">
            <a:avLst/>
          </a:prstGeom>
        </p:spPr>
      </p:pic>
      <p:pic>
        <p:nvPicPr>
          <p:cNvPr id="16" name="图片 15">
            <a:extLst>
              <a:ext uri="{FF2B5EF4-FFF2-40B4-BE49-F238E27FC236}">
                <a16:creationId xmlns:a16="http://schemas.microsoft.com/office/drawing/2014/main" id="{0595D437-2457-4B73-B0A6-8E445127D111}"/>
              </a:ext>
            </a:extLst>
          </p:cNvPr>
          <p:cNvPicPr>
            <a:picLocks noChangeAspect="1"/>
          </p:cNvPicPr>
          <p:nvPr/>
        </p:nvPicPr>
        <p:blipFill>
          <a:blip r:embed="rId12"/>
          <a:stretch>
            <a:fillRect/>
          </a:stretch>
        </p:blipFill>
        <p:spPr>
          <a:xfrm>
            <a:off x="8493823" y="706259"/>
            <a:ext cx="3773640" cy="2308469"/>
          </a:xfrm>
          <a:prstGeom prst="rect">
            <a:avLst/>
          </a:prstGeom>
        </p:spPr>
      </p:pic>
    </p:spTree>
    <p:extLst>
      <p:ext uri="{BB962C8B-B14F-4D97-AF65-F5344CB8AC3E}">
        <p14:creationId xmlns:p14="http://schemas.microsoft.com/office/powerpoint/2010/main" val="9122202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8F1F309-9301-4CAE-998F-89E4A76DF151}"/>
              </a:ext>
            </a:extLst>
          </p:cNvPr>
          <p:cNvPicPr>
            <a:picLocks noChangeAspect="1"/>
          </p:cNvPicPr>
          <p:nvPr/>
        </p:nvPicPr>
        <p:blipFill>
          <a:blip r:embed="rId2"/>
          <a:stretch>
            <a:fillRect/>
          </a:stretch>
        </p:blipFill>
        <p:spPr>
          <a:xfrm>
            <a:off x="1924049" y="1184763"/>
            <a:ext cx="7191376" cy="5393532"/>
          </a:xfrm>
          <a:prstGeom prst="rect">
            <a:avLst/>
          </a:prstGeom>
        </p:spPr>
      </p:pic>
      <p:sp>
        <p:nvSpPr>
          <p:cNvPr id="3" name="Rectangle 27">
            <a:extLst>
              <a:ext uri="{FF2B5EF4-FFF2-40B4-BE49-F238E27FC236}">
                <a16:creationId xmlns:a16="http://schemas.microsoft.com/office/drawing/2014/main" id="{0200AC50-2358-4971-AD9F-6C7B265F87B3}"/>
              </a:ext>
            </a:extLst>
          </p:cNvPr>
          <p:cNvSpPr/>
          <p:nvPr/>
        </p:nvSpPr>
        <p:spPr>
          <a:xfrm>
            <a:off x="3524250" y="563853"/>
            <a:ext cx="2456885" cy="307777"/>
          </a:xfrm>
          <a:prstGeom prst="rect">
            <a:avLst/>
          </a:prstGeom>
        </p:spPr>
        <p:txBody>
          <a:bodyPr wrap="square">
            <a:spAutoFit/>
          </a:bodyPr>
          <a:lstStyle/>
          <a:p>
            <a:r>
              <a:rPr lang="en-US" sz="700" dirty="0"/>
              <a:t>2026-01-09-putidaIOF23-noflow-500ms-fps10min--useovernightculture-andODhigher1</a:t>
            </a:r>
          </a:p>
        </p:txBody>
      </p:sp>
      <p:cxnSp>
        <p:nvCxnSpPr>
          <p:cNvPr id="5" name="直接连接符 9">
            <a:extLst>
              <a:ext uri="{FF2B5EF4-FFF2-40B4-BE49-F238E27FC236}">
                <a16:creationId xmlns:a16="http://schemas.microsoft.com/office/drawing/2014/main" id="{FA1EF5C4-0F13-43E3-AF56-7E68CDA64C11}"/>
              </a:ext>
            </a:extLst>
          </p:cNvPr>
          <p:cNvCxnSpPr>
            <a:cxnSpLocks/>
          </p:cNvCxnSpPr>
          <p:nvPr/>
        </p:nvCxnSpPr>
        <p:spPr>
          <a:xfrm>
            <a:off x="0" y="934278"/>
            <a:ext cx="12192000" cy="0"/>
          </a:xfrm>
          <a:prstGeom prst="line">
            <a:avLst/>
          </a:prstGeom>
          <a:ln w="38100">
            <a:solidFill>
              <a:srgbClr val="C3693B"/>
            </a:solidFill>
          </a:ln>
        </p:spPr>
        <p:style>
          <a:lnRef idx="1">
            <a:schemeClr val="accent1"/>
          </a:lnRef>
          <a:fillRef idx="0">
            <a:schemeClr val="accent1"/>
          </a:fillRef>
          <a:effectRef idx="0">
            <a:schemeClr val="accent1"/>
          </a:effectRef>
          <a:fontRef idx="minor">
            <a:schemeClr val="tx1"/>
          </a:fontRef>
        </p:style>
      </p:cxnSp>
      <p:sp>
        <p:nvSpPr>
          <p:cNvPr id="6" name="文本框 14">
            <a:extLst>
              <a:ext uri="{FF2B5EF4-FFF2-40B4-BE49-F238E27FC236}">
                <a16:creationId xmlns:a16="http://schemas.microsoft.com/office/drawing/2014/main" id="{D3D9796B-6958-4B10-874C-123027DAA3CD}"/>
              </a:ext>
            </a:extLst>
          </p:cNvPr>
          <p:cNvSpPr txBox="1"/>
          <p:nvPr/>
        </p:nvSpPr>
        <p:spPr>
          <a:xfrm>
            <a:off x="117704" y="224207"/>
            <a:ext cx="3406546" cy="584775"/>
          </a:xfrm>
          <a:prstGeom prst="rect">
            <a:avLst/>
          </a:prstGeom>
          <a:noFill/>
        </p:spPr>
        <p:txBody>
          <a:bodyPr wrap="square" rtlCol="0">
            <a:spAutoFit/>
          </a:bodyPr>
          <a:lstStyle/>
          <a:p>
            <a:pPr lvl="0">
              <a:defRPr/>
            </a:pPr>
            <a:r>
              <a:rPr lang="en-US" altLang="zh-CN" sz="3200" dirty="0">
                <a:solidFill>
                  <a:srgbClr val="4472C4">
                    <a:lumMod val="50000"/>
                  </a:srgbClr>
                </a:solidFill>
                <a:latin typeface="Times New Roman" panose="02020603050405020304" pitchFamily="18" charset="0"/>
              </a:rPr>
              <a:t>Putida</a:t>
            </a:r>
          </a:p>
        </p:txBody>
      </p:sp>
      <p:pic>
        <p:nvPicPr>
          <p:cNvPr id="7" name="Picture 2" descr="Accueil - Géosciences Rennes">
            <a:extLst>
              <a:ext uri="{FF2B5EF4-FFF2-40B4-BE49-F238E27FC236}">
                <a16:creationId xmlns:a16="http://schemas.microsoft.com/office/drawing/2014/main" id="{CFACDD50-3A8E-4E7D-B94A-FB82EB35C2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37608" y="155875"/>
            <a:ext cx="1736688" cy="584775"/>
          </a:xfrm>
          <a:prstGeom prst="rect">
            <a:avLst/>
          </a:prstGeom>
          <a:noFill/>
          <a:extLst>
            <a:ext uri="{909E8E84-426E-40DD-AFC4-6F175D3DCCD1}">
              <a14:hiddenFill xmlns:a14="http://schemas.microsoft.com/office/drawing/2010/main">
                <a:solidFill>
                  <a:srgbClr val="FFFFFF"/>
                </a:solidFill>
              </a14:hiddenFill>
            </a:ext>
          </a:extLst>
        </p:spPr>
      </p:pic>
      <p:sp>
        <p:nvSpPr>
          <p:cNvPr id="2" name="箭头: 右 1">
            <a:extLst>
              <a:ext uri="{FF2B5EF4-FFF2-40B4-BE49-F238E27FC236}">
                <a16:creationId xmlns:a16="http://schemas.microsoft.com/office/drawing/2014/main" id="{28A2B452-5DA6-4B3D-A3EE-EB655F78B47C}"/>
              </a:ext>
            </a:extLst>
          </p:cNvPr>
          <p:cNvSpPr/>
          <p:nvPr/>
        </p:nvSpPr>
        <p:spPr>
          <a:xfrm rot="20772937" flipH="1">
            <a:off x="5527721" y="1949760"/>
            <a:ext cx="651550" cy="304800"/>
          </a:xfrm>
          <a:prstGeom prst="rightArrow">
            <a:avLst>
              <a:gd name="adj1" fmla="val 50000"/>
              <a:gd name="adj2" fmla="val 9069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矩形 7">
            <a:extLst>
              <a:ext uri="{FF2B5EF4-FFF2-40B4-BE49-F238E27FC236}">
                <a16:creationId xmlns:a16="http://schemas.microsoft.com/office/drawing/2014/main" id="{E55BC341-5EDE-43EF-9448-A35AF423E6CE}"/>
              </a:ext>
            </a:extLst>
          </p:cNvPr>
          <p:cNvSpPr/>
          <p:nvPr/>
        </p:nvSpPr>
        <p:spPr>
          <a:xfrm>
            <a:off x="6096000" y="1813898"/>
            <a:ext cx="2339102" cy="369332"/>
          </a:xfrm>
          <a:prstGeom prst="rect">
            <a:avLst/>
          </a:prstGeom>
        </p:spPr>
        <p:txBody>
          <a:bodyPr wrap="none">
            <a:spAutoFit/>
          </a:bodyPr>
          <a:lstStyle/>
          <a:p>
            <a:pPr lvl="0">
              <a:defRPr/>
            </a:pPr>
            <a:r>
              <a:rPr lang="en-US" altLang="zh-CN" dirty="0">
                <a:solidFill>
                  <a:srgbClr val="4472C4">
                    <a:lumMod val="50000"/>
                  </a:srgbClr>
                </a:solidFill>
                <a:latin typeface="Times New Roman" panose="02020603050405020304" pitchFamily="18" charset="0"/>
              </a:rPr>
              <a:t>Case-Putida-0.05 mL/h</a:t>
            </a:r>
          </a:p>
        </p:txBody>
      </p:sp>
    </p:spTree>
    <p:extLst>
      <p:ext uri="{BB962C8B-B14F-4D97-AF65-F5344CB8AC3E}">
        <p14:creationId xmlns:p14="http://schemas.microsoft.com/office/powerpoint/2010/main" val="27695349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椭圆 5">
            <a:extLst>
              <a:ext uri="{FF2B5EF4-FFF2-40B4-BE49-F238E27FC236}">
                <a16:creationId xmlns:a16="http://schemas.microsoft.com/office/drawing/2014/main" id="{33F3A901-57B0-EDA8-36AA-44525BB55D12}"/>
              </a:ext>
            </a:extLst>
          </p:cNvPr>
          <p:cNvSpPr/>
          <p:nvPr/>
        </p:nvSpPr>
        <p:spPr>
          <a:xfrm>
            <a:off x="412169" y="2335870"/>
            <a:ext cx="335697" cy="335697"/>
          </a:xfrm>
          <a:prstGeom prst="ellipse">
            <a:avLst/>
          </a:prstGeom>
          <a:solidFill>
            <a:srgbClr val="1A40C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7" name="梯形 6">
            <a:extLst>
              <a:ext uri="{FF2B5EF4-FFF2-40B4-BE49-F238E27FC236}">
                <a16:creationId xmlns:a16="http://schemas.microsoft.com/office/drawing/2014/main" id="{19B956FF-1E31-CB69-0AE5-F6202C015B4F}"/>
              </a:ext>
            </a:extLst>
          </p:cNvPr>
          <p:cNvSpPr/>
          <p:nvPr/>
        </p:nvSpPr>
        <p:spPr>
          <a:xfrm rot="16200000">
            <a:off x="846151" y="1940338"/>
            <a:ext cx="904514" cy="1126762"/>
          </a:xfrm>
          <a:prstGeom prst="trapezoid">
            <a:avLst>
              <a:gd name="adj" fmla="val 46462"/>
            </a:avLst>
          </a:prstGeom>
          <a:solidFill>
            <a:srgbClr val="1A40C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8" name="矩形 7">
            <a:extLst>
              <a:ext uri="{FF2B5EF4-FFF2-40B4-BE49-F238E27FC236}">
                <a16:creationId xmlns:a16="http://schemas.microsoft.com/office/drawing/2014/main" id="{90985001-2A12-27A4-6E79-86FDCAC9265F}"/>
              </a:ext>
            </a:extLst>
          </p:cNvPr>
          <p:cNvSpPr/>
          <p:nvPr/>
        </p:nvSpPr>
        <p:spPr>
          <a:xfrm>
            <a:off x="1861789" y="2051463"/>
            <a:ext cx="1764546" cy="904514"/>
          </a:xfrm>
          <a:prstGeom prst="rect">
            <a:avLst/>
          </a:prstGeom>
          <a:solidFill>
            <a:srgbClr val="1A40C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9" name="椭圆 8">
            <a:extLst>
              <a:ext uri="{FF2B5EF4-FFF2-40B4-BE49-F238E27FC236}">
                <a16:creationId xmlns:a16="http://schemas.microsoft.com/office/drawing/2014/main" id="{774284FB-B632-A38D-7A8C-C03ED9F006CD}"/>
              </a:ext>
            </a:extLst>
          </p:cNvPr>
          <p:cNvSpPr/>
          <p:nvPr/>
        </p:nvSpPr>
        <p:spPr>
          <a:xfrm flipH="1">
            <a:off x="4730750" y="2335870"/>
            <a:ext cx="335697" cy="335697"/>
          </a:xfrm>
          <a:prstGeom prst="ellipse">
            <a:avLst/>
          </a:prstGeom>
          <a:solidFill>
            <a:srgbClr val="1A40C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10" name="梯形 9">
            <a:extLst>
              <a:ext uri="{FF2B5EF4-FFF2-40B4-BE49-F238E27FC236}">
                <a16:creationId xmlns:a16="http://schemas.microsoft.com/office/drawing/2014/main" id="{A2F5C25D-165B-371A-1A17-AEAADE332E55}"/>
              </a:ext>
            </a:extLst>
          </p:cNvPr>
          <p:cNvSpPr/>
          <p:nvPr/>
        </p:nvSpPr>
        <p:spPr>
          <a:xfrm rot="5400000" flipH="1">
            <a:off x="3737459" y="1940338"/>
            <a:ext cx="904514" cy="1126762"/>
          </a:xfrm>
          <a:prstGeom prst="trapezoid">
            <a:avLst>
              <a:gd name="adj" fmla="val 46462"/>
            </a:avLst>
          </a:prstGeom>
          <a:solidFill>
            <a:srgbClr val="1A40C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grpSp>
        <p:nvGrpSpPr>
          <p:cNvPr id="11" name="组合 10">
            <a:extLst>
              <a:ext uri="{FF2B5EF4-FFF2-40B4-BE49-F238E27FC236}">
                <a16:creationId xmlns:a16="http://schemas.microsoft.com/office/drawing/2014/main" id="{B2491E6D-B5FE-4ED8-6E09-AFAFEEE25DEE}"/>
              </a:ext>
            </a:extLst>
          </p:cNvPr>
          <p:cNvGrpSpPr/>
          <p:nvPr/>
        </p:nvGrpSpPr>
        <p:grpSpPr>
          <a:xfrm>
            <a:off x="2650696" y="1627262"/>
            <a:ext cx="310520" cy="490694"/>
            <a:chOff x="9093782" y="4456865"/>
            <a:chExt cx="338328" cy="534638"/>
          </a:xfrm>
        </p:grpSpPr>
        <p:sp>
          <p:nvSpPr>
            <p:cNvPr id="12" name="矩形 11">
              <a:extLst>
                <a:ext uri="{FF2B5EF4-FFF2-40B4-BE49-F238E27FC236}">
                  <a16:creationId xmlns:a16="http://schemas.microsoft.com/office/drawing/2014/main" id="{76C620B4-39B7-DFFF-5FFC-55D960164210}"/>
                </a:ext>
              </a:extLst>
            </p:cNvPr>
            <p:cNvSpPr/>
            <p:nvPr/>
          </p:nvSpPr>
          <p:spPr>
            <a:xfrm>
              <a:off x="9194365" y="4776788"/>
              <a:ext cx="137160" cy="13716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13" name="椭圆 12">
              <a:extLst>
                <a:ext uri="{FF2B5EF4-FFF2-40B4-BE49-F238E27FC236}">
                  <a16:creationId xmlns:a16="http://schemas.microsoft.com/office/drawing/2014/main" id="{6D3305EE-0F3B-3837-3A7B-8A9282D2194B}"/>
                </a:ext>
              </a:extLst>
            </p:cNvPr>
            <p:cNvSpPr/>
            <p:nvPr/>
          </p:nvSpPr>
          <p:spPr>
            <a:xfrm>
              <a:off x="9093782" y="4456865"/>
              <a:ext cx="338328" cy="338328"/>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14" name="椭圆 13">
              <a:extLst>
                <a:ext uri="{FF2B5EF4-FFF2-40B4-BE49-F238E27FC236}">
                  <a16:creationId xmlns:a16="http://schemas.microsoft.com/office/drawing/2014/main" id="{B2067B61-A147-9847-7C02-D6473D11A321}"/>
                </a:ext>
              </a:extLst>
            </p:cNvPr>
            <p:cNvSpPr/>
            <p:nvPr/>
          </p:nvSpPr>
          <p:spPr>
            <a:xfrm>
              <a:off x="9194366" y="4854343"/>
              <a:ext cx="137160" cy="137160"/>
            </a:xfrm>
            <a:prstGeom prst="ellipse">
              <a:avLst/>
            </a:prstGeom>
            <a:solidFill>
              <a:srgbClr val="1A40C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grpSp>
      <p:sp>
        <p:nvSpPr>
          <p:cNvPr id="15" name="矩形 14">
            <a:extLst>
              <a:ext uri="{FF2B5EF4-FFF2-40B4-BE49-F238E27FC236}">
                <a16:creationId xmlns:a16="http://schemas.microsoft.com/office/drawing/2014/main" id="{9C015BD2-CBFE-20BB-17ED-DC4D1E097DE3}"/>
              </a:ext>
            </a:extLst>
          </p:cNvPr>
          <p:cNvSpPr/>
          <p:nvPr/>
        </p:nvSpPr>
        <p:spPr>
          <a:xfrm flipV="1">
            <a:off x="2743012" y="2973915"/>
            <a:ext cx="125887" cy="125887"/>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16" name="椭圆 15">
            <a:extLst>
              <a:ext uri="{FF2B5EF4-FFF2-40B4-BE49-F238E27FC236}">
                <a16:creationId xmlns:a16="http://schemas.microsoft.com/office/drawing/2014/main" id="{D064725E-19E6-B232-9437-DAF00412E724}"/>
              </a:ext>
            </a:extLst>
          </p:cNvPr>
          <p:cNvSpPr/>
          <p:nvPr/>
        </p:nvSpPr>
        <p:spPr>
          <a:xfrm flipV="1">
            <a:off x="2650696" y="3082908"/>
            <a:ext cx="310520" cy="31052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17" name="椭圆 16">
            <a:extLst>
              <a:ext uri="{FF2B5EF4-FFF2-40B4-BE49-F238E27FC236}">
                <a16:creationId xmlns:a16="http://schemas.microsoft.com/office/drawing/2014/main" id="{36948883-0D41-600C-9BAA-FA5CB9395648}"/>
              </a:ext>
            </a:extLst>
          </p:cNvPr>
          <p:cNvSpPr/>
          <p:nvPr/>
        </p:nvSpPr>
        <p:spPr>
          <a:xfrm flipV="1">
            <a:off x="2743013" y="2902734"/>
            <a:ext cx="125887" cy="125887"/>
          </a:xfrm>
          <a:prstGeom prst="ellipse">
            <a:avLst/>
          </a:prstGeom>
          <a:solidFill>
            <a:srgbClr val="1A40C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18" name="TextBox 34">
            <a:extLst>
              <a:ext uri="{FF2B5EF4-FFF2-40B4-BE49-F238E27FC236}">
                <a16:creationId xmlns:a16="http://schemas.microsoft.com/office/drawing/2014/main" id="{E016EB17-534D-41A7-D645-9C3EAC7F5422}"/>
              </a:ext>
            </a:extLst>
          </p:cNvPr>
          <p:cNvSpPr txBox="1"/>
          <p:nvPr/>
        </p:nvSpPr>
        <p:spPr>
          <a:xfrm>
            <a:off x="485323" y="1648893"/>
            <a:ext cx="1126762" cy="231290"/>
          </a:xfrm>
          <a:prstGeom prst="rect">
            <a:avLst/>
          </a:prstGeom>
          <a:noFill/>
        </p:spPr>
        <p:txBody>
          <a:bodyPr wrap="square" rtlCol="0">
            <a:spAutoFit/>
          </a:bodyPr>
          <a:lstStyle/>
          <a:p>
            <a:r>
              <a:rPr lang="en-US" sz="2000" dirty="0">
                <a:solidFill>
                  <a:srgbClr val="FF0000"/>
                </a:solidFill>
              </a:rPr>
              <a:t>2 mm</a:t>
            </a:r>
          </a:p>
        </p:txBody>
      </p:sp>
      <p:cxnSp>
        <p:nvCxnSpPr>
          <p:cNvPr id="19" name="Straight Arrow Connector 35">
            <a:extLst>
              <a:ext uri="{FF2B5EF4-FFF2-40B4-BE49-F238E27FC236}">
                <a16:creationId xmlns:a16="http://schemas.microsoft.com/office/drawing/2014/main" id="{4C164B03-DFE1-6CFF-BFA4-22A7290B6774}"/>
              </a:ext>
            </a:extLst>
          </p:cNvPr>
          <p:cNvCxnSpPr/>
          <p:nvPr/>
        </p:nvCxnSpPr>
        <p:spPr>
          <a:xfrm>
            <a:off x="495300" y="2029164"/>
            <a:ext cx="832415" cy="0"/>
          </a:xfrm>
          <a:prstGeom prst="straightConnector1">
            <a:avLst/>
          </a:prstGeom>
          <a:ln w="63500">
            <a:solidFill>
              <a:srgbClr val="FF0000"/>
            </a:solidFill>
            <a:headEnd type="none"/>
            <a:tailEnd type="none"/>
          </a:ln>
        </p:spPr>
        <p:style>
          <a:lnRef idx="1">
            <a:schemeClr val="accent1"/>
          </a:lnRef>
          <a:fillRef idx="0">
            <a:schemeClr val="accent1"/>
          </a:fillRef>
          <a:effectRef idx="0">
            <a:schemeClr val="accent1"/>
          </a:effectRef>
          <a:fontRef idx="minor">
            <a:schemeClr val="tx1"/>
          </a:fontRef>
        </p:style>
      </p:cxnSp>
      <p:sp>
        <p:nvSpPr>
          <p:cNvPr id="20" name="TextBox 33">
            <a:extLst>
              <a:ext uri="{FF2B5EF4-FFF2-40B4-BE49-F238E27FC236}">
                <a16:creationId xmlns:a16="http://schemas.microsoft.com/office/drawing/2014/main" id="{810E846E-6205-A75D-375B-536F92557C3F}"/>
              </a:ext>
            </a:extLst>
          </p:cNvPr>
          <p:cNvSpPr txBox="1"/>
          <p:nvPr/>
        </p:nvSpPr>
        <p:spPr>
          <a:xfrm>
            <a:off x="2035248" y="1331622"/>
            <a:ext cx="2356640" cy="231290"/>
          </a:xfrm>
          <a:prstGeom prst="rect">
            <a:avLst/>
          </a:prstGeom>
          <a:noFill/>
        </p:spPr>
        <p:txBody>
          <a:bodyPr wrap="square" rtlCol="0">
            <a:spAutoFit/>
          </a:bodyPr>
          <a:lstStyle/>
          <a:p>
            <a:r>
              <a:rPr lang="en-US" altLang="zh-CN" sz="2000" dirty="0">
                <a:solidFill>
                  <a:schemeClr val="accent2"/>
                </a:solidFill>
              </a:rPr>
              <a:t>Trapped Toluene</a:t>
            </a:r>
            <a:endParaRPr lang="en-US" sz="2000" dirty="0">
              <a:solidFill>
                <a:schemeClr val="accent2"/>
              </a:solidFill>
            </a:endParaRPr>
          </a:p>
        </p:txBody>
      </p:sp>
      <p:sp>
        <p:nvSpPr>
          <p:cNvPr id="21" name="TextBox 33">
            <a:extLst>
              <a:ext uri="{FF2B5EF4-FFF2-40B4-BE49-F238E27FC236}">
                <a16:creationId xmlns:a16="http://schemas.microsoft.com/office/drawing/2014/main" id="{63B74FEA-D7A3-EA41-396E-285F76327D1E}"/>
              </a:ext>
            </a:extLst>
          </p:cNvPr>
          <p:cNvSpPr txBox="1"/>
          <p:nvPr/>
        </p:nvSpPr>
        <p:spPr>
          <a:xfrm>
            <a:off x="313954" y="2608954"/>
            <a:ext cx="867822" cy="231290"/>
          </a:xfrm>
          <a:prstGeom prst="rect">
            <a:avLst/>
          </a:prstGeom>
          <a:noFill/>
        </p:spPr>
        <p:txBody>
          <a:bodyPr wrap="square" rtlCol="0">
            <a:spAutoFit/>
          </a:bodyPr>
          <a:lstStyle/>
          <a:p>
            <a:r>
              <a:rPr lang="en-US" altLang="zh-CN" sz="2000" dirty="0"/>
              <a:t>Inlet </a:t>
            </a:r>
            <a:endParaRPr lang="en-US" sz="2000" dirty="0"/>
          </a:p>
        </p:txBody>
      </p:sp>
      <p:sp>
        <p:nvSpPr>
          <p:cNvPr id="22" name="TextBox 33">
            <a:extLst>
              <a:ext uri="{FF2B5EF4-FFF2-40B4-BE49-F238E27FC236}">
                <a16:creationId xmlns:a16="http://schemas.microsoft.com/office/drawing/2014/main" id="{33952BEC-78E0-7C2A-C081-750AAA4809A0}"/>
              </a:ext>
            </a:extLst>
          </p:cNvPr>
          <p:cNvSpPr txBox="1"/>
          <p:nvPr/>
        </p:nvSpPr>
        <p:spPr>
          <a:xfrm>
            <a:off x="4466028" y="2634158"/>
            <a:ext cx="1073070" cy="231290"/>
          </a:xfrm>
          <a:prstGeom prst="rect">
            <a:avLst/>
          </a:prstGeom>
          <a:noFill/>
        </p:spPr>
        <p:txBody>
          <a:bodyPr wrap="square" rtlCol="0">
            <a:spAutoFit/>
          </a:bodyPr>
          <a:lstStyle/>
          <a:p>
            <a:r>
              <a:rPr lang="en-US" altLang="zh-CN" sz="2000" dirty="0"/>
              <a:t>Outlet</a:t>
            </a:r>
            <a:endParaRPr lang="en-US" sz="2000" dirty="0"/>
          </a:p>
        </p:txBody>
      </p:sp>
      <p:sp>
        <p:nvSpPr>
          <p:cNvPr id="24" name="TextBox 226">
            <a:extLst>
              <a:ext uri="{FF2B5EF4-FFF2-40B4-BE49-F238E27FC236}">
                <a16:creationId xmlns:a16="http://schemas.microsoft.com/office/drawing/2014/main" id="{9FAEDC68-3B92-10FB-AFE2-41467C916E64}"/>
              </a:ext>
            </a:extLst>
          </p:cNvPr>
          <p:cNvSpPr txBox="1"/>
          <p:nvPr/>
        </p:nvSpPr>
        <p:spPr>
          <a:xfrm>
            <a:off x="232972" y="3617022"/>
            <a:ext cx="5456488" cy="2862322"/>
          </a:xfrm>
          <a:prstGeom prst="rect">
            <a:avLst/>
          </a:prstGeom>
          <a:noFill/>
        </p:spPr>
        <p:txBody>
          <a:bodyPr wrap="square" rtlCol="0">
            <a:spAutoFit/>
          </a:bodyPr>
          <a:lstStyle/>
          <a:p>
            <a:r>
              <a:rPr lang="en-US" sz="2000" dirty="0">
                <a:latin typeface="Calibri (Body)"/>
                <a:cs typeface="Times New Roman" panose="02020603050405020304" pitchFamily="18" charset="0"/>
              </a:rPr>
              <a:t>Procedure: </a:t>
            </a:r>
          </a:p>
          <a:p>
            <a:pPr marL="342900" indent="-342900">
              <a:buFont typeface="+mj-lt"/>
              <a:buAutoNum type="arabicPeriod"/>
            </a:pPr>
            <a:r>
              <a:rPr lang="en-US" sz="2000" dirty="0">
                <a:latin typeface="Calibri (Body)"/>
                <a:cs typeface="Times New Roman" panose="02020603050405020304" pitchFamily="18" charset="0"/>
              </a:rPr>
              <a:t>Injected </a:t>
            </a:r>
            <a:r>
              <a:rPr lang="en-US" sz="2000" dirty="0">
                <a:solidFill>
                  <a:schemeClr val="accent2"/>
                </a:solidFill>
                <a:latin typeface="Calibri (Body)"/>
                <a:cs typeface="Times New Roman" panose="02020603050405020304" pitchFamily="18" charset="0"/>
              </a:rPr>
              <a:t>toluene</a:t>
            </a:r>
            <a:r>
              <a:rPr lang="en-US" sz="2000" dirty="0">
                <a:latin typeface="Calibri (Body)"/>
                <a:cs typeface="Times New Roman" panose="02020603050405020304" pitchFamily="18" charset="0"/>
              </a:rPr>
              <a:t> to fill the mushroom;</a:t>
            </a:r>
          </a:p>
          <a:p>
            <a:pPr marL="342900" indent="-342900">
              <a:buFont typeface="+mj-lt"/>
              <a:buAutoNum type="arabicPeriod"/>
            </a:pPr>
            <a:r>
              <a:rPr lang="en-US" altLang="zh-CN" sz="2000" dirty="0">
                <a:latin typeface="Calibri (Body)"/>
                <a:cs typeface="Times New Roman" panose="02020603050405020304" pitchFamily="18" charset="0"/>
              </a:rPr>
              <a:t>Injected </a:t>
            </a:r>
            <a:r>
              <a:rPr lang="en-US" altLang="zh-CN" sz="2000" dirty="0">
                <a:solidFill>
                  <a:srgbClr val="1A40CA"/>
                </a:solidFill>
                <a:latin typeface="Calibri (Body)"/>
                <a:cs typeface="Times New Roman" panose="02020603050405020304" pitchFamily="18" charset="0"/>
              </a:rPr>
              <a:t>media </a:t>
            </a:r>
            <a:r>
              <a:rPr lang="en-US" altLang="zh-CN" sz="2000" dirty="0">
                <a:latin typeface="Calibri (Body)"/>
                <a:cs typeface="Times New Roman" panose="02020603050405020304" pitchFamily="18" charset="0"/>
              </a:rPr>
              <a:t>without</a:t>
            </a:r>
            <a:r>
              <a:rPr lang="en-US" altLang="zh-CN" sz="2000" dirty="0">
                <a:solidFill>
                  <a:srgbClr val="1A40CA"/>
                </a:solidFill>
                <a:latin typeface="Calibri (Body)"/>
                <a:cs typeface="Times New Roman" panose="02020603050405020304" pitchFamily="18" charset="0"/>
              </a:rPr>
              <a:t> </a:t>
            </a:r>
            <a:r>
              <a:rPr lang="en-US" altLang="zh-CN" sz="2000" dirty="0">
                <a:latin typeface="Calibri (Body)"/>
                <a:cs typeface="Times New Roman" panose="02020603050405020304" pitchFamily="18" charset="0"/>
              </a:rPr>
              <a:t>C source </a:t>
            </a:r>
            <a:r>
              <a:rPr lang="en-US" sz="2000" dirty="0">
                <a:latin typeface="Calibri (Body)"/>
                <a:cs typeface="Times New Roman" panose="02020603050405020304" pitchFamily="18" charset="0"/>
              </a:rPr>
              <a:t>to displace the </a:t>
            </a:r>
            <a:r>
              <a:rPr lang="en-US" sz="2000" dirty="0">
                <a:solidFill>
                  <a:srgbClr val="ED7D31"/>
                </a:solidFill>
                <a:latin typeface="Calibri (Body)"/>
                <a:cs typeface="Times New Roman" panose="02020603050405020304" pitchFamily="18" charset="0"/>
              </a:rPr>
              <a:t>toluene </a:t>
            </a:r>
            <a:r>
              <a:rPr lang="en-US" sz="2000" dirty="0">
                <a:latin typeface="Calibri (Body)"/>
                <a:cs typeface="Times New Roman" panose="02020603050405020304" pitchFamily="18" charset="0"/>
              </a:rPr>
              <a:t>in main channel and trap 2 </a:t>
            </a:r>
            <a:r>
              <a:rPr lang="en-US" sz="2000" dirty="0">
                <a:solidFill>
                  <a:srgbClr val="ED7D31"/>
                </a:solidFill>
                <a:latin typeface="Calibri (Body)"/>
                <a:cs typeface="Times New Roman" panose="02020603050405020304" pitchFamily="18" charset="0"/>
              </a:rPr>
              <a:t>toluene</a:t>
            </a:r>
            <a:r>
              <a:rPr lang="en-US" sz="2000" dirty="0">
                <a:latin typeface="Calibri (Body)"/>
                <a:cs typeface="Times New Roman" panose="02020603050405020304" pitchFamily="18" charset="0"/>
              </a:rPr>
              <a:t> droplets in the mushroom;</a:t>
            </a:r>
          </a:p>
          <a:p>
            <a:pPr marL="342900" indent="-342900">
              <a:buFont typeface="+mj-lt"/>
              <a:buAutoNum type="arabicPeriod"/>
            </a:pPr>
            <a:r>
              <a:rPr lang="en-US" altLang="zh-CN" sz="2000" dirty="0">
                <a:latin typeface="Calibri (Body)"/>
                <a:cs typeface="Times New Roman" panose="02020603050405020304" pitchFamily="18" charset="0"/>
              </a:rPr>
              <a:t>Injected </a:t>
            </a:r>
            <a:r>
              <a:rPr lang="en-US" altLang="zh-CN" sz="2000" dirty="0">
                <a:solidFill>
                  <a:srgbClr val="1A40CA"/>
                </a:solidFill>
                <a:latin typeface="Calibri (Body)"/>
                <a:cs typeface="Times New Roman" panose="02020603050405020304" pitchFamily="18" charset="0"/>
              </a:rPr>
              <a:t>bacteria RW</a:t>
            </a:r>
            <a:r>
              <a:rPr lang="en-US" altLang="zh-CN" sz="2000" dirty="0">
                <a:latin typeface="Calibri (Body)"/>
                <a:cs typeface="Times New Roman" panose="02020603050405020304" pitchFamily="18" charset="0"/>
              </a:rPr>
              <a:t>;</a:t>
            </a:r>
            <a:endParaRPr lang="en-US" sz="2000" dirty="0">
              <a:latin typeface="Calibri (Body)"/>
              <a:cs typeface="Times New Roman" panose="02020603050405020304" pitchFamily="18" charset="0"/>
            </a:endParaRPr>
          </a:p>
          <a:p>
            <a:pPr marL="342900" indent="-342900">
              <a:buFont typeface="+mj-lt"/>
              <a:buAutoNum type="arabicPeriod"/>
            </a:pPr>
            <a:r>
              <a:rPr lang="en-US" sz="2000" dirty="0">
                <a:latin typeface="Calibri (Body)"/>
                <a:cs typeface="Times New Roman" panose="02020603050405020304" pitchFamily="18" charset="0"/>
              </a:rPr>
              <a:t>Circulating </a:t>
            </a:r>
            <a:r>
              <a:rPr lang="en-US" sz="2000" dirty="0">
                <a:solidFill>
                  <a:srgbClr val="1A40CA"/>
                </a:solidFill>
                <a:latin typeface="Calibri (Body)"/>
                <a:cs typeface="Times New Roman" panose="02020603050405020304" pitchFamily="18" charset="0"/>
              </a:rPr>
              <a:t>flesh media </a:t>
            </a:r>
            <a:r>
              <a:rPr lang="en-US" sz="2000" dirty="0">
                <a:latin typeface="Calibri (Body)"/>
                <a:cs typeface="Times New Roman" panose="02020603050405020304" pitchFamily="18" charset="0"/>
              </a:rPr>
              <a:t>without</a:t>
            </a:r>
            <a:r>
              <a:rPr lang="en-US" sz="2000" dirty="0">
                <a:solidFill>
                  <a:srgbClr val="1A40CA"/>
                </a:solidFill>
                <a:latin typeface="Calibri (Body)"/>
                <a:cs typeface="Times New Roman" panose="02020603050405020304" pitchFamily="18" charset="0"/>
              </a:rPr>
              <a:t> </a:t>
            </a:r>
            <a:r>
              <a:rPr lang="en-US" altLang="zh-CN" sz="2000" dirty="0">
                <a:latin typeface="Calibri (Body)"/>
                <a:cs typeface="Times New Roman" panose="02020603050405020304" pitchFamily="18" charset="0"/>
              </a:rPr>
              <a:t>C source </a:t>
            </a:r>
            <a:r>
              <a:rPr lang="en-US" sz="2000" dirty="0">
                <a:latin typeface="Calibri (Body)"/>
                <a:cs typeface="Times New Roman" panose="02020603050405020304" pitchFamily="18" charset="0"/>
              </a:rPr>
              <a:t>to provide O</a:t>
            </a:r>
            <a:r>
              <a:rPr lang="en-US" sz="2000" baseline="-25000" dirty="0">
                <a:latin typeface="Calibri (Body)"/>
                <a:cs typeface="Times New Roman" panose="02020603050405020304" pitchFamily="18" charset="0"/>
              </a:rPr>
              <a:t>2</a:t>
            </a:r>
            <a:r>
              <a:rPr lang="en-US" sz="2000" dirty="0">
                <a:latin typeface="Calibri (Body)"/>
                <a:cs typeface="Times New Roman" panose="02020603050405020304" pitchFamily="18" charset="0"/>
              </a:rPr>
              <a:t> continuously;</a:t>
            </a:r>
          </a:p>
          <a:p>
            <a:pPr marL="342900" indent="-342900">
              <a:buFont typeface="+mj-lt"/>
              <a:buAutoNum type="arabicPeriod"/>
            </a:pPr>
            <a:r>
              <a:rPr lang="en-US" altLang="zh-CN" sz="2000" dirty="0">
                <a:latin typeface="Calibri (Body)"/>
                <a:cs typeface="Times New Roman" panose="02020603050405020304" pitchFamily="18" charset="0"/>
              </a:rPr>
              <a:t>Capture images by microscope</a:t>
            </a:r>
            <a:r>
              <a:rPr lang="en-US" sz="2000" dirty="0">
                <a:latin typeface="Calibri (Body)"/>
                <a:cs typeface="Times New Roman" panose="02020603050405020304" pitchFamily="18" charset="0"/>
              </a:rPr>
              <a:t>.</a:t>
            </a:r>
          </a:p>
        </p:txBody>
      </p:sp>
      <p:pic>
        <p:nvPicPr>
          <p:cNvPr id="26" name="Picture 6">
            <a:extLst>
              <a:ext uri="{FF2B5EF4-FFF2-40B4-BE49-F238E27FC236}">
                <a16:creationId xmlns:a16="http://schemas.microsoft.com/office/drawing/2014/main" id="{7E8D6207-BAC6-77C3-E012-87860A8A5190}"/>
              </a:ext>
            </a:extLst>
          </p:cNvPr>
          <p:cNvPicPr>
            <a:picLocks noChangeAspect="1"/>
          </p:cNvPicPr>
          <p:nvPr/>
        </p:nvPicPr>
        <p:blipFill>
          <a:blip r:embed="rId2"/>
          <a:stretch>
            <a:fillRect/>
          </a:stretch>
        </p:blipFill>
        <p:spPr>
          <a:xfrm>
            <a:off x="5736775" y="1179173"/>
            <a:ext cx="6455225" cy="5126209"/>
          </a:xfrm>
          <a:prstGeom prst="rect">
            <a:avLst/>
          </a:prstGeom>
        </p:spPr>
      </p:pic>
      <p:cxnSp>
        <p:nvCxnSpPr>
          <p:cNvPr id="27" name="直接连接符 9">
            <a:extLst>
              <a:ext uri="{FF2B5EF4-FFF2-40B4-BE49-F238E27FC236}">
                <a16:creationId xmlns:a16="http://schemas.microsoft.com/office/drawing/2014/main" id="{3E9DD26F-5A32-422C-E0F0-C5B5B4FDF30C}"/>
              </a:ext>
            </a:extLst>
          </p:cNvPr>
          <p:cNvCxnSpPr>
            <a:cxnSpLocks/>
          </p:cNvCxnSpPr>
          <p:nvPr/>
        </p:nvCxnSpPr>
        <p:spPr>
          <a:xfrm>
            <a:off x="0" y="934278"/>
            <a:ext cx="12192000" cy="0"/>
          </a:xfrm>
          <a:prstGeom prst="line">
            <a:avLst/>
          </a:prstGeom>
          <a:ln w="38100">
            <a:solidFill>
              <a:srgbClr val="C3693B"/>
            </a:solidFill>
          </a:ln>
        </p:spPr>
        <p:style>
          <a:lnRef idx="1">
            <a:schemeClr val="accent1"/>
          </a:lnRef>
          <a:fillRef idx="0">
            <a:schemeClr val="accent1"/>
          </a:fillRef>
          <a:effectRef idx="0">
            <a:schemeClr val="accent1"/>
          </a:effectRef>
          <a:fontRef idx="minor">
            <a:schemeClr val="tx1"/>
          </a:fontRef>
        </p:style>
      </p:cxnSp>
      <p:sp>
        <p:nvSpPr>
          <p:cNvPr id="28" name="文本框 14">
            <a:extLst>
              <a:ext uri="{FF2B5EF4-FFF2-40B4-BE49-F238E27FC236}">
                <a16:creationId xmlns:a16="http://schemas.microsoft.com/office/drawing/2014/main" id="{32364E1A-0844-EF38-8F29-E05EA68B82E2}"/>
              </a:ext>
            </a:extLst>
          </p:cNvPr>
          <p:cNvSpPr txBox="1"/>
          <p:nvPr/>
        </p:nvSpPr>
        <p:spPr>
          <a:xfrm>
            <a:off x="117704" y="224207"/>
            <a:ext cx="9954753" cy="584775"/>
          </a:xfrm>
          <a:prstGeom prst="rect">
            <a:avLst/>
          </a:prstGeom>
          <a:noFill/>
        </p:spPr>
        <p:txBody>
          <a:bodyPr wrap="square" rtlCol="0">
            <a:spAutoFit/>
          </a:bodyPr>
          <a:lstStyle/>
          <a:p>
            <a:pPr lvl="0">
              <a:defRPr/>
            </a:pPr>
            <a:r>
              <a:rPr lang="en-US" altLang="zh-CN" sz="3200" dirty="0">
                <a:solidFill>
                  <a:srgbClr val="4472C4">
                    <a:lumMod val="50000"/>
                  </a:srgbClr>
                </a:solidFill>
                <a:latin typeface="Times New Roman" panose="02020603050405020304" pitchFamily="18" charset="0"/>
              </a:rPr>
              <a:t>NOA 81 chip and experimental Setup</a:t>
            </a:r>
          </a:p>
        </p:txBody>
      </p:sp>
      <p:pic>
        <p:nvPicPr>
          <p:cNvPr id="29" name="Picture 2" descr="Accueil - Géosciences Rennes">
            <a:extLst>
              <a:ext uri="{FF2B5EF4-FFF2-40B4-BE49-F238E27FC236}">
                <a16:creationId xmlns:a16="http://schemas.microsoft.com/office/drawing/2014/main" id="{149B4A47-CF34-FB35-0DB8-0DDDA597E3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37608" y="155875"/>
            <a:ext cx="1736688" cy="584775"/>
          </a:xfrm>
          <a:prstGeom prst="rect">
            <a:avLst/>
          </a:prstGeom>
          <a:noFill/>
          <a:extLst>
            <a:ext uri="{909E8E84-426E-40DD-AFC4-6F175D3DCCD1}">
              <a14:hiddenFill xmlns:a14="http://schemas.microsoft.com/office/drawing/2010/main">
                <a:solidFill>
                  <a:srgbClr val="FFFFFF"/>
                </a:solidFill>
              </a14:hiddenFill>
            </a:ext>
          </a:extLst>
        </p:spPr>
      </p:pic>
      <p:sp>
        <p:nvSpPr>
          <p:cNvPr id="31" name="TextBox 33">
            <a:extLst>
              <a:ext uri="{FF2B5EF4-FFF2-40B4-BE49-F238E27FC236}">
                <a16:creationId xmlns:a16="http://schemas.microsoft.com/office/drawing/2014/main" id="{6C54424F-3D88-82F8-7D58-80D1D4868BD3}"/>
              </a:ext>
            </a:extLst>
          </p:cNvPr>
          <p:cNvSpPr txBox="1"/>
          <p:nvPr/>
        </p:nvSpPr>
        <p:spPr>
          <a:xfrm>
            <a:off x="1467481" y="2286393"/>
            <a:ext cx="2745705" cy="400110"/>
          </a:xfrm>
          <a:prstGeom prst="rect">
            <a:avLst/>
          </a:prstGeom>
          <a:noFill/>
        </p:spPr>
        <p:txBody>
          <a:bodyPr wrap="square" rtlCol="0">
            <a:spAutoFit/>
          </a:bodyPr>
          <a:lstStyle/>
          <a:p>
            <a:r>
              <a:rPr lang="en-US" altLang="zh-CN" sz="2000" dirty="0">
                <a:solidFill>
                  <a:schemeClr val="accent5"/>
                </a:solidFill>
              </a:rPr>
              <a:t>Culture medium + RW</a:t>
            </a:r>
            <a:endParaRPr lang="en-US" sz="2000" dirty="0">
              <a:solidFill>
                <a:schemeClr val="accent5"/>
              </a:solidFill>
            </a:endParaRPr>
          </a:p>
        </p:txBody>
      </p:sp>
      <p:sp>
        <p:nvSpPr>
          <p:cNvPr id="2" name="Rectangle 1">
            <a:extLst>
              <a:ext uri="{FF2B5EF4-FFF2-40B4-BE49-F238E27FC236}">
                <a16:creationId xmlns:a16="http://schemas.microsoft.com/office/drawing/2014/main" id="{2B66FD55-05DC-F65E-4645-9BFFEC39F35B}"/>
              </a:ext>
            </a:extLst>
          </p:cNvPr>
          <p:cNvSpPr/>
          <p:nvPr/>
        </p:nvSpPr>
        <p:spPr>
          <a:xfrm>
            <a:off x="117705" y="942262"/>
            <a:ext cx="3687869" cy="307777"/>
          </a:xfrm>
          <a:prstGeom prst="rect">
            <a:avLst/>
          </a:prstGeom>
        </p:spPr>
        <p:txBody>
          <a:bodyPr wrap="none">
            <a:spAutoFit/>
          </a:bodyPr>
          <a:lstStyle/>
          <a:p>
            <a:r>
              <a:rPr lang="en-US" sz="1400" b="1" dirty="0">
                <a:solidFill>
                  <a:srgbClr val="FF0000"/>
                </a:solidFill>
                <a:latin typeface="Times New Roman" panose="02020603050405020304" pitchFamily="18" charset="0"/>
              </a:rPr>
              <a:t>With</a:t>
            </a:r>
            <a:r>
              <a:rPr lang="en-US" altLang="zh-CN" sz="1400" b="1" dirty="0">
                <a:solidFill>
                  <a:srgbClr val="FF0000"/>
                </a:solidFill>
                <a:latin typeface="Times New Roman" panose="02020603050405020304" pitchFamily="18" charset="0"/>
              </a:rPr>
              <a:t> </a:t>
            </a:r>
            <a:r>
              <a:rPr lang="en-US" altLang="zh-CN" sz="1400" b="1" dirty="0" err="1">
                <a:solidFill>
                  <a:srgbClr val="FF0000"/>
                </a:solidFill>
                <a:latin typeface="Times New Roman" panose="02020603050405020304" pitchFamily="18" charset="0"/>
              </a:rPr>
              <a:t>Hervé</a:t>
            </a:r>
            <a:r>
              <a:rPr lang="en-US" altLang="zh-CN" sz="1400" b="1" dirty="0">
                <a:solidFill>
                  <a:srgbClr val="FF0000"/>
                </a:solidFill>
                <a:latin typeface="Times New Roman" panose="02020603050405020304" pitchFamily="18" charset="0"/>
              </a:rPr>
              <a:t> </a:t>
            </a:r>
            <a:r>
              <a:rPr lang="en-US" altLang="zh-CN" sz="1400" b="1" dirty="0" err="1">
                <a:solidFill>
                  <a:srgbClr val="FF0000"/>
                </a:solidFill>
                <a:latin typeface="Times New Roman" panose="02020603050405020304" pitchFamily="18" charset="0"/>
              </a:rPr>
              <a:t>Tabuteau</a:t>
            </a:r>
            <a:r>
              <a:rPr lang="en-US" altLang="zh-CN" sz="1400" b="1" dirty="0">
                <a:solidFill>
                  <a:srgbClr val="FF0000"/>
                </a:solidFill>
                <a:latin typeface="Times New Roman" panose="02020603050405020304" pitchFamily="18" charset="0"/>
              </a:rPr>
              <a:t> (Silicon Wafer Etching)</a:t>
            </a:r>
            <a:endParaRPr lang="en-US" sz="1400" dirty="0">
              <a:solidFill>
                <a:srgbClr val="FF0000"/>
              </a:solidFill>
            </a:endParaRPr>
          </a:p>
        </p:txBody>
      </p:sp>
      <p:sp>
        <p:nvSpPr>
          <p:cNvPr id="30" name="Rectangle 5">
            <a:extLst>
              <a:ext uri="{FF2B5EF4-FFF2-40B4-BE49-F238E27FC236}">
                <a16:creationId xmlns:a16="http://schemas.microsoft.com/office/drawing/2014/main" id="{ACAF0BCB-8190-446B-BDAE-B2131722CB7D}"/>
              </a:ext>
            </a:extLst>
          </p:cNvPr>
          <p:cNvSpPr/>
          <p:nvPr/>
        </p:nvSpPr>
        <p:spPr>
          <a:xfrm>
            <a:off x="6119597" y="6415276"/>
            <a:ext cx="1802096" cy="307777"/>
          </a:xfrm>
          <a:prstGeom prst="rect">
            <a:avLst/>
          </a:prstGeom>
        </p:spPr>
        <p:txBody>
          <a:bodyPr wrap="none">
            <a:spAutoFit/>
          </a:bodyPr>
          <a:lstStyle/>
          <a:p>
            <a:r>
              <a:rPr lang="en-US" sz="1400" dirty="0">
                <a:latin typeface="Times New Roman" panose="02020603050405020304" pitchFamily="18" charset="0"/>
                <a:cs typeface="Times New Roman" panose="02020603050405020304" pitchFamily="18" charset="0"/>
              </a:rPr>
              <a:t>Geometric coefficient:</a:t>
            </a:r>
          </a:p>
        </p:txBody>
      </p:sp>
      <mc:AlternateContent xmlns:mc="http://schemas.openxmlformats.org/markup-compatibility/2006" xmlns:a14="http://schemas.microsoft.com/office/drawing/2010/main">
        <mc:Choice Requires="a14">
          <p:sp>
            <p:nvSpPr>
              <p:cNvPr id="32" name="文本框 31">
                <a:extLst>
                  <a:ext uri="{FF2B5EF4-FFF2-40B4-BE49-F238E27FC236}">
                    <a16:creationId xmlns:a16="http://schemas.microsoft.com/office/drawing/2014/main" id="{BACAB2A6-BA5D-47F2-935C-56D05FCB7BC8}"/>
                  </a:ext>
                </a:extLst>
              </p:cNvPr>
              <p:cNvSpPr txBox="1"/>
              <p:nvPr/>
            </p:nvSpPr>
            <p:spPr>
              <a:xfrm>
                <a:off x="7268898" y="6281705"/>
                <a:ext cx="4655436" cy="525913"/>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r>
                        <a:rPr lang="en-US" altLang="zh-CN" sz="1400" i="1" dirty="0" smtClean="0">
                          <a:latin typeface="Cambria Math" panose="02040503050406030204" pitchFamily="18" charset="0"/>
                          <a:ea typeface="Cambria Math" panose="02040503050406030204" pitchFamily="18" charset="0"/>
                        </a:rPr>
                        <m:t>𝐾</m:t>
                      </m:r>
                      <m:r>
                        <a:rPr lang="en-US" altLang="zh-CN" sz="1400" i="1" dirty="0" smtClean="0">
                          <a:latin typeface="Cambria Math" panose="02040503050406030204" pitchFamily="18" charset="0"/>
                          <a:ea typeface="Cambria Math" panose="02040503050406030204" pitchFamily="18" charset="0"/>
                        </a:rPr>
                        <m:t>=</m:t>
                      </m:r>
                      <m:f>
                        <m:fPr>
                          <m:ctrlPr>
                            <a:rPr lang="en-US" altLang="zh-CN" sz="1400" i="1" dirty="0">
                              <a:latin typeface="Cambria Math" panose="02040503050406030204" pitchFamily="18" charset="0"/>
                              <a:ea typeface="Cambria Math" panose="02040503050406030204" pitchFamily="18" charset="0"/>
                            </a:rPr>
                          </m:ctrlPr>
                        </m:fPr>
                        <m:num>
                          <m:r>
                            <a:rPr lang="en-US" altLang="zh-CN" sz="1400" i="1" dirty="0">
                              <a:latin typeface="Cambria Math" panose="02040503050406030204" pitchFamily="18" charset="0"/>
                              <a:ea typeface="Cambria Math" panose="02040503050406030204" pitchFamily="18" charset="0"/>
                            </a:rPr>
                            <m:t>1</m:t>
                          </m:r>
                        </m:num>
                        <m:den>
                          <m:d>
                            <m:dPr>
                              <m:begChr m:val="|"/>
                              <m:endChr m:val="|"/>
                              <m:ctrlPr>
                                <a:rPr lang="en-US" altLang="zh-CN" sz="1400" i="1" dirty="0">
                                  <a:latin typeface="Cambria Math" panose="02040503050406030204" pitchFamily="18" charset="0"/>
                                  <a:ea typeface="Cambria Math" panose="02040503050406030204" pitchFamily="18" charset="0"/>
                                </a:rPr>
                              </m:ctrlPr>
                            </m:dPr>
                            <m:e>
                              <m:r>
                                <a:rPr lang="en-US" altLang="zh-CN" sz="1400" i="1" dirty="0">
                                  <a:latin typeface="Cambria Math" panose="02040503050406030204" pitchFamily="18" charset="0"/>
                                  <a:ea typeface="Cambria Math" panose="02040503050406030204" pitchFamily="18" charset="0"/>
                                </a:rPr>
                                <m:t>𝑍</m:t>
                              </m:r>
                            </m:e>
                          </m:d>
                          <m:r>
                            <a:rPr lang="en-US" altLang="zh-CN" sz="1400" i="1" dirty="0">
                              <a:latin typeface="Cambria Math" panose="02040503050406030204" pitchFamily="18" charset="0"/>
                              <a:ea typeface="Cambria Math" panose="02040503050406030204" pitchFamily="18" charset="0"/>
                            </a:rPr>
                            <m:t>𝜎</m:t>
                          </m:r>
                        </m:den>
                      </m:f>
                      <m:r>
                        <a:rPr lang="en-US" altLang="zh-CN" sz="1400" i="1" dirty="0">
                          <a:latin typeface="Cambria Math" panose="02040503050406030204" pitchFamily="18" charset="0"/>
                          <a:ea typeface="Cambria Math" panose="02040503050406030204" pitchFamily="18" charset="0"/>
                        </a:rPr>
                        <m:t>=</m:t>
                      </m:r>
                      <m:f>
                        <m:fPr>
                          <m:ctrlPr>
                            <a:rPr lang="en-US" altLang="zh-CN" sz="1400" i="1" dirty="0">
                              <a:latin typeface="Cambria Math" panose="02040503050406030204" pitchFamily="18" charset="0"/>
                              <a:ea typeface="Cambria Math" panose="02040503050406030204" pitchFamily="18" charset="0"/>
                            </a:rPr>
                          </m:ctrlPr>
                        </m:fPr>
                        <m:num>
                          <m:r>
                            <a:rPr lang="en-US" altLang="zh-CN" sz="1400" i="1" dirty="0">
                              <a:latin typeface="Cambria Math" panose="02040503050406030204" pitchFamily="18" charset="0"/>
                              <a:ea typeface="Cambria Math" panose="02040503050406030204" pitchFamily="18" charset="0"/>
                            </a:rPr>
                            <m:t>1</m:t>
                          </m:r>
                        </m:num>
                        <m:den>
                          <m:r>
                            <a:rPr lang="en-US" altLang="zh-CN" sz="1400" i="1" dirty="0">
                              <a:latin typeface="Cambria Math" panose="02040503050406030204" pitchFamily="18" charset="0"/>
                              <a:ea typeface="Cambria Math" panose="02040503050406030204" pitchFamily="18" charset="0"/>
                            </a:rPr>
                            <m:t>6000∗</m:t>
                          </m:r>
                          <m:r>
                            <m:rPr>
                              <m:nor/>
                            </m:rPr>
                            <a:rPr lang="en-US" altLang="zh-CN" sz="1400"/>
                            <m:t>0.6</m:t>
                          </m:r>
                        </m:den>
                      </m:f>
                      <m:r>
                        <a:rPr lang="en-US" altLang="zh-CN" sz="1400" i="1" dirty="0">
                          <a:latin typeface="Cambria Math" panose="02040503050406030204" pitchFamily="18" charset="0"/>
                          <a:ea typeface="Cambria Math" panose="02040503050406030204" pitchFamily="18" charset="0"/>
                        </a:rPr>
                        <m:t>=2.7778×</m:t>
                      </m:r>
                      <m:sSup>
                        <m:sSupPr>
                          <m:ctrlPr>
                            <a:rPr lang="en-US" altLang="zh-CN" sz="1400" i="1" dirty="0">
                              <a:latin typeface="Cambria Math" panose="02040503050406030204" pitchFamily="18" charset="0"/>
                              <a:ea typeface="Cambria Math" panose="02040503050406030204" pitchFamily="18" charset="0"/>
                            </a:rPr>
                          </m:ctrlPr>
                        </m:sSupPr>
                        <m:e>
                          <m:r>
                            <a:rPr lang="en-US" altLang="zh-CN" sz="1400" i="1" dirty="0">
                              <a:latin typeface="Cambria Math" panose="02040503050406030204" pitchFamily="18" charset="0"/>
                              <a:ea typeface="Cambria Math" panose="02040503050406030204" pitchFamily="18" charset="0"/>
                            </a:rPr>
                            <m:t>10</m:t>
                          </m:r>
                        </m:e>
                        <m:sup>
                          <m:r>
                            <a:rPr lang="en-US" altLang="zh-CN" sz="1400" i="1" dirty="0">
                              <a:latin typeface="Cambria Math" panose="02040503050406030204" pitchFamily="18" charset="0"/>
                              <a:ea typeface="Cambria Math" panose="02040503050406030204" pitchFamily="18" charset="0"/>
                            </a:rPr>
                            <m:t>−4</m:t>
                          </m:r>
                        </m:sup>
                      </m:sSup>
                      <m:r>
                        <a:rPr lang="en-US" altLang="zh-CN" sz="1400" i="1" dirty="0">
                          <a:latin typeface="Cambria Math" panose="02040503050406030204" pitchFamily="18" charset="0"/>
                          <a:ea typeface="Cambria Math" panose="02040503050406030204" pitchFamily="18" charset="0"/>
                        </a:rPr>
                        <m:t> </m:t>
                      </m:r>
                      <m:r>
                        <a:rPr lang="en-US" altLang="zh-CN" sz="1400" i="1" dirty="0">
                          <a:latin typeface="Cambria Math" panose="02040503050406030204" pitchFamily="18" charset="0"/>
                          <a:ea typeface="Cambria Math" panose="02040503050406030204" pitchFamily="18" charset="0"/>
                        </a:rPr>
                        <m:t>𝑚</m:t>
                      </m:r>
                    </m:oMath>
                  </m:oMathPara>
                </a14:m>
                <a:endParaRPr lang="en-US" altLang="zh-CN" sz="1400" baseline="30000" dirty="0"/>
              </a:p>
            </p:txBody>
          </p:sp>
        </mc:Choice>
        <mc:Fallback xmlns="">
          <p:sp>
            <p:nvSpPr>
              <p:cNvPr id="32" name="文本框 31">
                <a:extLst>
                  <a:ext uri="{FF2B5EF4-FFF2-40B4-BE49-F238E27FC236}">
                    <a16:creationId xmlns:a16="http://schemas.microsoft.com/office/drawing/2014/main" id="{BACAB2A6-BA5D-47F2-935C-56D05FCB7BC8}"/>
                  </a:ext>
                </a:extLst>
              </p:cNvPr>
              <p:cNvSpPr txBox="1">
                <a:spLocks noRot="1" noChangeAspect="1" noMove="1" noResize="1" noEditPoints="1" noAdjustHandles="1" noChangeArrowheads="1" noChangeShapeType="1" noTextEdit="1"/>
              </p:cNvSpPr>
              <p:nvPr/>
            </p:nvSpPr>
            <p:spPr>
              <a:xfrm>
                <a:off x="7268898" y="6281705"/>
                <a:ext cx="4655436" cy="525913"/>
              </a:xfrm>
              <a:prstGeom prst="rect">
                <a:avLst/>
              </a:prstGeom>
              <a:blipFill>
                <a:blip r:embed="rId4"/>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3" name="文本框 32">
                <a:extLst>
                  <a:ext uri="{FF2B5EF4-FFF2-40B4-BE49-F238E27FC236}">
                    <a16:creationId xmlns:a16="http://schemas.microsoft.com/office/drawing/2014/main" id="{82EFC9F4-592A-4640-8F5C-8877FD901477}"/>
                  </a:ext>
                </a:extLst>
              </p:cNvPr>
              <p:cNvSpPr txBox="1"/>
              <p:nvPr/>
            </p:nvSpPr>
            <p:spPr>
              <a:xfrm>
                <a:off x="6899830" y="6875768"/>
                <a:ext cx="4655436" cy="497316"/>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r>
                        <a:rPr lang="en-US" altLang="zh-CN" sz="1400" i="1" dirty="0" smtClean="0">
                          <a:latin typeface="Cambria Math" panose="02040503050406030204" pitchFamily="18" charset="0"/>
                          <a:ea typeface="Cambria Math" panose="02040503050406030204" pitchFamily="18" charset="0"/>
                        </a:rPr>
                        <m:t>𝐾</m:t>
                      </m:r>
                      <m:r>
                        <a:rPr lang="en-US" altLang="zh-CN" sz="1400" i="1" dirty="0" smtClean="0">
                          <a:latin typeface="Cambria Math" panose="02040503050406030204" pitchFamily="18" charset="0"/>
                          <a:ea typeface="Cambria Math" panose="02040503050406030204" pitchFamily="18" charset="0"/>
                        </a:rPr>
                        <m:t>=</m:t>
                      </m:r>
                      <m:f>
                        <m:fPr>
                          <m:ctrlPr>
                            <a:rPr lang="en-US" altLang="zh-CN" sz="1400" i="1" dirty="0">
                              <a:latin typeface="Cambria Math" panose="02040503050406030204" pitchFamily="18" charset="0"/>
                              <a:ea typeface="Cambria Math" panose="02040503050406030204" pitchFamily="18" charset="0"/>
                            </a:rPr>
                          </m:ctrlPr>
                        </m:fPr>
                        <m:num>
                          <m:r>
                            <a:rPr lang="en-US" altLang="zh-CN" sz="1400" b="0" i="1" dirty="0" smtClean="0">
                              <a:latin typeface="Cambria Math" panose="02040503050406030204" pitchFamily="18" charset="0"/>
                              <a:ea typeface="Cambria Math" panose="02040503050406030204" pitchFamily="18" charset="0"/>
                            </a:rPr>
                            <m:t>𝐴</m:t>
                          </m:r>
                        </m:num>
                        <m:den>
                          <m:r>
                            <a:rPr lang="en-US" altLang="zh-CN" sz="1400" b="0" i="1" dirty="0" smtClean="0">
                              <a:latin typeface="Cambria Math" panose="02040503050406030204" pitchFamily="18" charset="0"/>
                              <a:ea typeface="Cambria Math" panose="02040503050406030204" pitchFamily="18" charset="0"/>
                            </a:rPr>
                            <m:t>𝐿</m:t>
                          </m:r>
                        </m:den>
                      </m:f>
                      <m:r>
                        <a:rPr lang="en-US" altLang="zh-CN" sz="1400" i="1" dirty="0">
                          <a:latin typeface="Cambria Math" panose="02040503050406030204" pitchFamily="18" charset="0"/>
                          <a:ea typeface="Cambria Math" panose="02040503050406030204" pitchFamily="18" charset="0"/>
                        </a:rPr>
                        <m:t>=</m:t>
                      </m:r>
                      <m:f>
                        <m:fPr>
                          <m:ctrlPr>
                            <a:rPr lang="en-US" altLang="zh-CN" sz="1400" i="1" dirty="0">
                              <a:latin typeface="Cambria Math" panose="02040503050406030204" pitchFamily="18" charset="0"/>
                              <a:ea typeface="Cambria Math" panose="02040503050406030204" pitchFamily="18" charset="0"/>
                            </a:rPr>
                          </m:ctrlPr>
                        </m:fPr>
                        <m:num>
                          <m:r>
                            <a:rPr lang="en-US" altLang="zh-CN" sz="1400" b="0" i="1" dirty="0" smtClean="0">
                              <a:latin typeface="Cambria Math" panose="02040503050406030204" pitchFamily="18" charset="0"/>
                              <a:ea typeface="Cambria Math" panose="02040503050406030204" pitchFamily="18" charset="0"/>
                            </a:rPr>
                            <m:t>4000∗100</m:t>
                          </m:r>
                        </m:num>
                        <m:den>
                          <m:r>
                            <a:rPr lang="en-US" altLang="zh-CN" sz="1400" b="0" i="1" dirty="0" smtClean="0">
                              <a:latin typeface="Cambria Math" panose="02040503050406030204" pitchFamily="18" charset="0"/>
                              <a:ea typeface="Cambria Math" panose="02040503050406030204" pitchFamily="18" charset="0"/>
                            </a:rPr>
                            <m:t>1800</m:t>
                          </m:r>
                        </m:den>
                      </m:f>
                      <m:r>
                        <a:rPr lang="en-US" altLang="zh-CN" sz="1400" i="1" dirty="0">
                          <a:latin typeface="Cambria Math" panose="02040503050406030204" pitchFamily="18" charset="0"/>
                          <a:ea typeface="Cambria Math" panose="02040503050406030204" pitchFamily="18" charset="0"/>
                        </a:rPr>
                        <m:t>=2.</m:t>
                      </m:r>
                      <m:r>
                        <a:rPr lang="en-US" altLang="zh-CN" sz="1400" b="0" i="1" dirty="0" smtClean="0">
                          <a:latin typeface="Cambria Math" panose="02040503050406030204" pitchFamily="18" charset="0"/>
                          <a:ea typeface="Cambria Math" panose="02040503050406030204" pitchFamily="18" charset="0"/>
                        </a:rPr>
                        <m:t>22</m:t>
                      </m:r>
                      <m:r>
                        <a:rPr lang="en-US" altLang="zh-CN" sz="1400" i="1" dirty="0">
                          <a:latin typeface="Cambria Math" panose="02040503050406030204" pitchFamily="18" charset="0"/>
                          <a:ea typeface="Cambria Math" panose="02040503050406030204" pitchFamily="18" charset="0"/>
                        </a:rPr>
                        <m:t>×</m:t>
                      </m:r>
                      <m:sSup>
                        <m:sSupPr>
                          <m:ctrlPr>
                            <a:rPr lang="en-US" altLang="zh-CN" sz="1400" i="1" dirty="0">
                              <a:latin typeface="Cambria Math" panose="02040503050406030204" pitchFamily="18" charset="0"/>
                              <a:ea typeface="Cambria Math" panose="02040503050406030204" pitchFamily="18" charset="0"/>
                            </a:rPr>
                          </m:ctrlPr>
                        </m:sSupPr>
                        <m:e>
                          <m:r>
                            <a:rPr lang="en-US" altLang="zh-CN" sz="1400" i="1" dirty="0">
                              <a:latin typeface="Cambria Math" panose="02040503050406030204" pitchFamily="18" charset="0"/>
                              <a:ea typeface="Cambria Math" panose="02040503050406030204" pitchFamily="18" charset="0"/>
                            </a:rPr>
                            <m:t>10</m:t>
                          </m:r>
                        </m:e>
                        <m:sup>
                          <m:r>
                            <a:rPr lang="en-US" altLang="zh-CN" sz="1400" i="1" dirty="0">
                              <a:latin typeface="Cambria Math" panose="02040503050406030204" pitchFamily="18" charset="0"/>
                              <a:ea typeface="Cambria Math" panose="02040503050406030204" pitchFamily="18" charset="0"/>
                            </a:rPr>
                            <m:t>−4</m:t>
                          </m:r>
                        </m:sup>
                      </m:sSup>
                      <m:r>
                        <a:rPr lang="en-US" altLang="zh-CN" sz="1400" i="1" dirty="0">
                          <a:latin typeface="Cambria Math" panose="02040503050406030204" pitchFamily="18" charset="0"/>
                          <a:ea typeface="Cambria Math" panose="02040503050406030204" pitchFamily="18" charset="0"/>
                        </a:rPr>
                        <m:t> </m:t>
                      </m:r>
                      <m:r>
                        <a:rPr lang="en-US" altLang="zh-CN" sz="1400" i="1" dirty="0">
                          <a:latin typeface="Cambria Math" panose="02040503050406030204" pitchFamily="18" charset="0"/>
                          <a:ea typeface="Cambria Math" panose="02040503050406030204" pitchFamily="18" charset="0"/>
                        </a:rPr>
                        <m:t>𝑚</m:t>
                      </m:r>
                    </m:oMath>
                  </m:oMathPara>
                </a14:m>
                <a:endParaRPr lang="en-US" altLang="zh-CN" sz="1400" baseline="30000" dirty="0"/>
              </a:p>
            </p:txBody>
          </p:sp>
        </mc:Choice>
        <mc:Fallback xmlns="">
          <p:sp>
            <p:nvSpPr>
              <p:cNvPr id="33" name="文本框 32">
                <a:extLst>
                  <a:ext uri="{FF2B5EF4-FFF2-40B4-BE49-F238E27FC236}">
                    <a16:creationId xmlns:a16="http://schemas.microsoft.com/office/drawing/2014/main" id="{82EFC9F4-592A-4640-8F5C-8877FD901477}"/>
                  </a:ext>
                </a:extLst>
              </p:cNvPr>
              <p:cNvSpPr txBox="1">
                <a:spLocks noRot="1" noChangeAspect="1" noMove="1" noResize="1" noEditPoints="1" noAdjustHandles="1" noChangeArrowheads="1" noChangeShapeType="1" noTextEdit="1"/>
              </p:cNvSpPr>
              <p:nvPr/>
            </p:nvSpPr>
            <p:spPr>
              <a:xfrm>
                <a:off x="6899830" y="6875768"/>
                <a:ext cx="4655436" cy="497316"/>
              </a:xfrm>
              <a:prstGeom prst="rect">
                <a:avLst/>
              </a:prstGeom>
              <a:blipFill>
                <a:blip r:embed="rId5"/>
                <a:stretch>
                  <a:fillRect b="-1235"/>
                </a:stretch>
              </a:blipFill>
            </p:spPr>
            <p:txBody>
              <a:bodyPr/>
              <a:lstStyle/>
              <a:p>
                <a:r>
                  <a:rPr lang="en-US">
                    <a:noFill/>
                  </a:rPr>
                  <a:t> </a:t>
                </a:r>
              </a:p>
            </p:txBody>
          </p:sp>
        </mc:Fallback>
      </mc:AlternateContent>
    </p:spTree>
    <p:extLst>
      <p:ext uri="{BB962C8B-B14F-4D97-AF65-F5344CB8AC3E}">
        <p14:creationId xmlns:p14="http://schemas.microsoft.com/office/powerpoint/2010/main" val="9918765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a:extLst>
              <a:ext uri="{FF2B5EF4-FFF2-40B4-BE49-F238E27FC236}">
                <a16:creationId xmlns:a16="http://schemas.microsoft.com/office/drawing/2014/main" id="{E2792876-38CA-4C10-A64D-9EFF1D7B5BD2}"/>
              </a:ext>
            </a:extLst>
          </p:cNvPr>
          <p:cNvPicPr>
            <a:picLocks noChangeAspect="1"/>
          </p:cNvPicPr>
          <p:nvPr/>
        </p:nvPicPr>
        <p:blipFill>
          <a:blip r:embed="rId2"/>
          <a:stretch>
            <a:fillRect/>
          </a:stretch>
        </p:blipFill>
        <p:spPr>
          <a:xfrm>
            <a:off x="720654" y="2320013"/>
            <a:ext cx="10374173" cy="4382112"/>
          </a:xfrm>
          <a:prstGeom prst="rect">
            <a:avLst/>
          </a:prstGeom>
        </p:spPr>
      </p:pic>
      <p:cxnSp>
        <p:nvCxnSpPr>
          <p:cNvPr id="5" name="直接连接符 9">
            <a:extLst>
              <a:ext uri="{FF2B5EF4-FFF2-40B4-BE49-F238E27FC236}">
                <a16:creationId xmlns:a16="http://schemas.microsoft.com/office/drawing/2014/main" id="{23502D26-A9BC-4B20-A87C-AD3FEFBEE5C8}"/>
              </a:ext>
            </a:extLst>
          </p:cNvPr>
          <p:cNvCxnSpPr>
            <a:cxnSpLocks/>
          </p:cNvCxnSpPr>
          <p:nvPr/>
        </p:nvCxnSpPr>
        <p:spPr>
          <a:xfrm>
            <a:off x="0" y="934278"/>
            <a:ext cx="12192000" cy="0"/>
          </a:xfrm>
          <a:prstGeom prst="line">
            <a:avLst/>
          </a:prstGeom>
          <a:ln w="38100">
            <a:solidFill>
              <a:srgbClr val="C3693B"/>
            </a:solidFill>
          </a:ln>
        </p:spPr>
        <p:style>
          <a:lnRef idx="1">
            <a:schemeClr val="accent1"/>
          </a:lnRef>
          <a:fillRef idx="0">
            <a:schemeClr val="accent1"/>
          </a:fillRef>
          <a:effectRef idx="0">
            <a:schemeClr val="accent1"/>
          </a:effectRef>
          <a:fontRef idx="minor">
            <a:schemeClr val="tx1"/>
          </a:fontRef>
        </p:style>
      </p:cxnSp>
      <p:sp>
        <p:nvSpPr>
          <p:cNvPr id="6" name="文本框 14">
            <a:extLst>
              <a:ext uri="{FF2B5EF4-FFF2-40B4-BE49-F238E27FC236}">
                <a16:creationId xmlns:a16="http://schemas.microsoft.com/office/drawing/2014/main" id="{74BE6771-4A0F-42E2-82D5-C74686855DF6}"/>
              </a:ext>
            </a:extLst>
          </p:cNvPr>
          <p:cNvSpPr txBox="1"/>
          <p:nvPr/>
        </p:nvSpPr>
        <p:spPr>
          <a:xfrm>
            <a:off x="117705" y="224207"/>
            <a:ext cx="4349520" cy="584775"/>
          </a:xfrm>
          <a:prstGeom prst="rect">
            <a:avLst/>
          </a:prstGeom>
          <a:noFill/>
        </p:spPr>
        <p:txBody>
          <a:bodyPr wrap="square" rtlCol="0">
            <a:spAutoFit/>
          </a:bodyPr>
          <a:lstStyle/>
          <a:p>
            <a:pPr lvl="0">
              <a:defRPr/>
            </a:pPr>
            <a:r>
              <a:rPr lang="en-US" altLang="zh-CN" sz="3200" dirty="0">
                <a:solidFill>
                  <a:srgbClr val="4472C4">
                    <a:lumMod val="50000"/>
                  </a:srgbClr>
                </a:solidFill>
                <a:latin typeface="Times New Roman" panose="02020603050405020304" pitchFamily="18" charset="0"/>
              </a:rPr>
              <a:t>Cole-Cole model</a:t>
            </a:r>
          </a:p>
        </p:txBody>
      </p:sp>
      <p:pic>
        <p:nvPicPr>
          <p:cNvPr id="7" name="Picture 2" descr="Accueil - Géosciences Rennes">
            <a:extLst>
              <a:ext uri="{FF2B5EF4-FFF2-40B4-BE49-F238E27FC236}">
                <a16:creationId xmlns:a16="http://schemas.microsoft.com/office/drawing/2014/main" id="{B3BD35D3-3743-4E65-BD50-E228C00A0D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37608" y="155875"/>
            <a:ext cx="1736688" cy="584775"/>
          </a:xfrm>
          <a:prstGeom prst="rect">
            <a:avLst/>
          </a:prstGeom>
          <a:noFill/>
          <a:extLst>
            <a:ext uri="{909E8E84-426E-40DD-AFC4-6F175D3DCCD1}">
              <a14:hiddenFill xmlns:a14="http://schemas.microsoft.com/office/drawing/2010/main">
                <a:solidFill>
                  <a:srgbClr val="FFFFFF"/>
                </a:solidFill>
              </a14:hiddenFill>
            </a:ext>
          </a:extLst>
        </p:spPr>
      </p:pic>
      <p:pic>
        <p:nvPicPr>
          <p:cNvPr id="8" name="图片 7">
            <a:extLst>
              <a:ext uri="{FF2B5EF4-FFF2-40B4-BE49-F238E27FC236}">
                <a16:creationId xmlns:a16="http://schemas.microsoft.com/office/drawing/2014/main" id="{2E0D54B5-C93B-4AE0-AF45-3B3F4B590CAC}"/>
              </a:ext>
            </a:extLst>
          </p:cNvPr>
          <p:cNvPicPr>
            <a:picLocks noChangeAspect="1"/>
          </p:cNvPicPr>
          <p:nvPr/>
        </p:nvPicPr>
        <p:blipFill>
          <a:blip r:embed="rId4"/>
          <a:stretch>
            <a:fillRect/>
          </a:stretch>
        </p:blipFill>
        <p:spPr>
          <a:xfrm>
            <a:off x="720654" y="1074451"/>
            <a:ext cx="2766634" cy="922211"/>
          </a:xfrm>
          <a:prstGeom prst="rect">
            <a:avLst/>
          </a:prstGeom>
        </p:spPr>
      </p:pic>
      <p:sp>
        <p:nvSpPr>
          <p:cNvPr id="9" name="矩形 8">
            <a:extLst>
              <a:ext uri="{FF2B5EF4-FFF2-40B4-BE49-F238E27FC236}">
                <a16:creationId xmlns:a16="http://schemas.microsoft.com/office/drawing/2014/main" id="{7B24A27F-2B3C-48BC-A947-38A32B7A5023}"/>
              </a:ext>
            </a:extLst>
          </p:cNvPr>
          <p:cNvSpPr/>
          <p:nvPr/>
        </p:nvSpPr>
        <p:spPr>
          <a:xfrm>
            <a:off x="7019364" y="1026981"/>
            <a:ext cx="5172635" cy="646331"/>
          </a:xfrm>
          <a:prstGeom prst="rect">
            <a:avLst/>
          </a:prstGeom>
        </p:spPr>
        <p:txBody>
          <a:bodyPr wrap="square">
            <a:spAutoFit/>
          </a:bodyPr>
          <a:lstStyle/>
          <a:p>
            <a:r>
              <a:rPr lang="en-US" sz="1200" dirty="0">
                <a:solidFill>
                  <a:srgbClr val="222222"/>
                </a:solidFill>
                <a:latin typeface="Arial" panose="020B0604020202020204" pitchFamily="34" charset="0"/>
              </a:rPr>
              <a:t>Cole, Kenneth S., and Robert H. Cole. "Dispersion and absorption in dielectrics I. Alternating current characteristics." </a:t>
            </a:r>
            <a:r>
              <a:rPr lang="en-US" sz="1200" i="1" dirty="0">
                <a:solidFill>
                  <a:srgbClr val="222222"/>
                </a:solidFill>
                <a:latin typeface="Arial" panose="020B0604020202020204" pitchFamily="34" charset="0"/>
              </a:rPr>
              <a:t>The Journal of chemical physics</a:t>
            </a:r>
            <a:r>
              <a:rPr lang="en-US" sz="1200" dirty="0">
                <a:solidFill>
                  <a:srgbClr val="222222"/>
                </a:solidFill>
                <a:latin typeface="Arial" panose="020B0604020202020204" pitchFamily="34" charset="0"/>
              </a:rPr>
              <a:t> 9.4 (1941): 341-351.</a:t>
            </a:r>
            <a:endParaRPr lang="en-US" sz="1200" dirty="0"/>
          </a:p>
        </p:txBody>
      </p:sp>
    </p:spTree>
    <p:extLst>
      <p:ext uri="{BB962C8B-B14F-4D97-AF65-F5344CB8AC3E}">
        <p14:creationId xmlns:p14="http://schemas.microsoft.com/office/powerpoint/2010/main" val="10142732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8">
            <a:extLst>
              <a:ext uri="{FF2B5EF4-FFF2-40B4-BE49-F238E27FC236}">
                <a16:creationId xmlns:a16="http://schemas.microsoft.com/office/drawing/2014/main" id="{15586572-9C59-4889-B000-99E24BCD26AB}"/>
              </a:ext>
            </a:extLst>
          </p:cNvPr>
          <p:cNvPicPr>
            <a:picLocks noChangeAspect="1"/>
          </p:cNvPicPr>
          <p:nvPr/>
        </p:nvPicPr>
        <p:blipFill rotWithShape="1">
          <a:blip r:embed="rId2"/>
          <a:srcRect l="-972" t="37900" r="95142" b="43799"/>
          <a:stretch/>
        </p:blipFill>
        <p:spPr>
          <a:xfrm>
            <a:off x="6094681" y="4816339"/>
            <a:ext cx="288224" cy="697752"/>
          </a:xfrm>
          <a:prstGeom prst="rect">
            <a:avLst/>
          </a:prstGeom>
        </p:spPr>
      </p:pic>
      <p:pic>
        <p:nvPicPr>
          <p:cNvPr id="5" name="Picture 28">
            <a:extLst>
              <a:ext uri="{FF2B5EF4-FFF2-40B4-BE49-F238E27FC236}">
                <a16:creationId xmlns:a16="http://schemas.microsoft.com/office/drawing/2014/main" id="{421D6DBD-2FD6-4C66-9B81-97923D53E4C0}"/>
              </a:ext>
            </a:extLst>
          </p:cNvPr>
          <p:cNvPicPr>
            <a:picLocks noChangeAspect="1"/>
          </p:cNvPicPr>
          <p:nvPr/>
        </p:nvPicPr>
        <p:blipFill rotWithShape="1">
          <a:blip r:embed="rId2"/>
          <a:srcRect l="-972" t="37900" r="95142" b="43799"/>
          <a:stretch/>
        </p:blipFill>
        <p:spPr>
          <a:xfrm>
            <a:off x="6010179" y="2016873"/>
            <a:ext cx="288224" cy="697751"/>
          </a:xfrm>
          <a:prstGeom prst="rect">
            <a:avLst/>
          </a:prstGeom>
        </p:spPr>
      </p:pic>
      <p:pic>
        <p:nvPicPr>
          <p:cNvPr id="6" name="图片 5">
            <a:extLst>
              <a:ext uri="{FF2B5EF4-FFF2-40B4-BE49-F238E27FC236}">
                <a16:creationId xmlns:a16="http://schemas.microsoft.com/office/drawing/2014/main" id="{BE6978F2-883C-4AD5-8AE0-94A0FF3BB350}"/>
              </a:ext>
            </a:extLst>
          </p:cNvPr>
          <p:cNvPicPr>
            <a:picLocks noChangeAspect="1"/>
          </p:cNvPicPr>
          <p:nvPr/>
        </p:nvPicPr>
        <p:blipFill rotWithShape="1">
          <a:blip r:embed="rId3"/>
          <a:srcRect l="3718"/>
          <a:stretch/>
        </p:blipFill>
        <p:spPr>
          <a:xfrm>
            <a:off x="6298403" y="3896216"/>
            <a:ext cx="3608430" cy="2890464"/>
          </a:xfrm>
          <a:prstGeom prst="rect">
            <a:avLst/>
          </a:prstGeom>
        </p:spPr>
      </p:pic>
      <p:pic>
        <p:nvPicPr>
          <p:cNvPr id="7" name="图片 6">
            <a:extLst>
              <a:ext uri="{FF2B5EF4-FFF2-40B4-BE49-F238E27FC236}">
                <a16:creationId xmlns:a16="http://schemas.microsoft.com/office/drawing/2014/main" id="{A5FB3210-E1A8-4336-B30C-1C5EC028B9BE}"/>
              </a:ext>
            </a:extLst>
          </p:cNvPr>
          <p:cNvPicPr>
            <a:picLocks noChangeAspect="1"/>
          </p:cNvPicPr>
          <p:nvPr/>
        </p:nvPicPr>
        <p:blipFill rotWithShape="1">
          <a:blip r:embed="rId4"/>
          <a:srcRect l="3718"/>
          <a:stretch/>
        </p:blipFill>
        <p:spPr>
          <a:xfrm>
            <a:off x="6298403" y="1059575"/>
            <a:ext cx="3608430" cy="2890465"/>
          </a:xfrm>
          <a:prstGeom prst="rect">
            <a:avLst/>
          </a:prstGeom>
        </p:spPr>
      </p:pic>
      <p:pic>
        <p:nvPicPr>
          <p:cNvPr id="8" name="图片 7">
            <a:extLst>
              <a:ext uri="{FF2B5EF4-FFF2-40B4-BE49-F238E27FC236}">
                <a16:creationId xmlns:a16="http://schemas.microsoft.com/office/drawing/2014/main" id="{406067EA-FD72-4D9D-8F30-341AE89C73EF}"/>
              </a:ext>
            </a:extLst>
          </p:cNvPr>
          <p:cNvPicPr>
            <a:picLocks noChangeAspect="1"/>
          </p:cNvPicPr>
          <p:nvPr/>
        </p:nvPicPr>
        <p:blipFill rotWithShape="1">
          <a:blip r:embed="rId5"/>
          <a:srcRect l="5549"/>
          <a:stretch/>
        </p:blipFill>
        <p:spPr>
          <a:xfrm>
            <a:off x="2209842" y="1059575"/>
            <a:ext cx="3539822" cy="2890464"/>
          </a:xfrm>
          <a:prstGeom prst="rect">
            <a:avLst/>
          </a:prstGeom>
        </p:spPr>
      </p:pic>
      <p:pic>
        <p:nvPicPr>
          <p:cNvPr id="9" name="图片 8">
            <a:extLst>
              <a:ext uri="{FF2B5EF4-FFF2-40B4-BE49-F238E27FC236}">
                <a16:creationId xmlns:a16="http://schemas.microsoft.com/office/drawing/2014/main" id="{A6AA752A-A94B-428B-97D8-E40E2C44E7B5}"/>
              </a:ext>
            </a:extLst>
          </p:cNvPr>
          <p:cNvPicPr>
            <a:picLocks noChangeAspect="1"/>
          </p:cNvPicPr>
          <p:nvPr/>
        </p:nvPicPr>
        <p:blipFill rotWithShape="1">
          <a:blip r:embed="rId6"/>
          <a:srcRect l="5549"/>
          <a:stretch/>
        </p:blipFill>
        <p:spPr>
          <a:xfrm>
            <a:off x="2134517" y="3896216"/>
            <a:ext cx="3539822" cy="2890464"/>
          </a:xfrm>
          <a:prstGeom prst="rect">
            <a:avLst/>
          </a:prstGeom>
        </p:spPr>
      </p:pic>
      <p:cxnSp>
        <p:nvCxnSpPr>
          <p:cNvPr id="10" name="直接连接符 9">
            <a:extLst>
              <a:ext uri="{FF2B5EF4-FFF2-40B4-BE49-F238E27FC236}">
                <a16:creationId xmlns:a16="http://schemas.microsoft.com/office/drawing/2014/main" id="{EE06EA05-0C7C-44D9-8772-E3D0F8ECBE54}"/>
              </a:ext>
            </a:extLst>
          </p:cNvPr>
          <p:cNvCxnSpPr>
            <a:cxnSpLocks/>
          </p:cNvCxnSpPr>
          <p:nvPr/>
        </p:nvCxnSpPr>
        <p:spPr>
          <a:xfrm>
            <a:off x="0" y="934278"/>
            <a:ext cx="12192000" cy="0"/>
          </a:xfrm>
          <a:prstGeom prst="line">
            <a:avLst/>
          </a:prstGeom>
          <a:ln w="38100">
            <a:solidFill>
              <a:srgbClr val="C3693B"/>
            </a:solidFill>
          </a:ln>
        </p:spPr>
        <p:style>
          <a:lnRef idx="1">
            <a:schemeClr val="accent1"/>
          </a:lnRef>
          <a:fillRef idx="0">
            <a:schemeClr val="accent1"/>
          </a:fillRef>
          <a:effectRef idx="0">
            <a:schemeClr val="accent1"/>
          </a:effectRef>
          <a:fontRef idx="minor">
            <a:schemeClr val="tx1"/>
          </a:fontRef>
        </p:style>
      </p:cxnSp>
      <p:sp>
        <p:nvSpPr>
          <p:cNvPr id="11" name="文本框 14">
            <a:extLst>
              <a:ext uri="{FF2B5EF4-FFF2-40B4-BE49-F238E27FC236}">
                <a16:creationId xmlns:a16="http://schemas.microsoft.com/office/drawing/2014/main" id="{4C169427-E825-4B65-99BB-AE267E2FA278}"/>
              </a:ext>
            </a:extLst>
          </p:cNvPr>
          <p:cNvSpPr txBox="1"/>
          <p:nvPr/>
        </p:nvSpPr>
        <p:spPr>
          <a:xfrm>
            <a:off x="117705" y="224207"/>
            <a:ext cx="2832654" cy="584775"/>
          </a:xfrm>
          <a:prstGeom prst="rect">
            <a:avLst/>
          </a:prstGeom>
          <a:noFill/>
        </p:spPr>
        <p:txBody>
          <a:bodyPr wrap="square" rtlCol="0">
            <a:spAutoFit/>
          </a:bodyPr>
          <a:lstStyle/>
          <a:p>
            <a:pPr lvl="0">
              <a:defRPr/>
            </a:pPr>
            <a:r>
              <a:rPr lang="en-US" altLang="zh-CN" sz="3200" dirty="0">
                <a:solidFill>
                  <a:srgbClr val="4472C4">
                    <a:lumMod val="50000"/>
                  </a:srgbClr>
                </a:solidFill>
                <a:latin typeface="Times New Roman" panose="02020603050405020304" pitchFamily="18" charset="0"/>
              </a:rPr>
              <a:t>Reproducibility</a:t>
            </a:r>
          </a:p>
        </p:txBody>
      </p:sp>
      <p:pic>
        <p:nvPicPr>
          <p:cNvPr id="12" name="Picture 2" descr="Accueil - Géosciences Rennes">
            <a:extLst>
              <a:ext uri="{FF2B5EF4-FFF2-40B4-BE49-F238E27FC236}">
                <a16:creationId xmlns:a16="http://schemas.microsoft.com/office/drawing/2014/main" id="{C25C9C8A-1F34-441F-A8C2-C55031E7735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337608" y="155875"/>
            <a:ext cx="1736688" cy="584775"/>
          </a:xfrm>
          <a:prstGeom prst="rect">
            <a:avLst/>
          </a:prstGeom>
          <a:noFill/>
          <a:extLst>
            <a:ext uri="{909E8E84-426E-40DD-AFC4-6F175D3DCCD1}">
              <a14:hiddenFill xmlns:a14="http://schemas.microsoft.com/office/drawing/2010/main">
                <a:solidFill>
                  <a:srgbClr val="FFFFFF"/>
                </a:solidFill>
              </a14:hiddenFill>
            </a:ext>
          </a:extLst>
        </p:spPr>
      </p:pic>
      <p:pic>
        <p:nvPicPr>
          <p:cNvPr id="13" name="图片 12">
            <a:extLst>
              <a:ext uri="{FF2B5EF4-FFF2-40B4-BE49-F238E27FC236}">
                <a16:creationId xmlns:a16="http://schemas.microsoft.com/office/drawing/2014/main" id="{91AD7243-BFEF-43A8-9D46-0CC577E40360}"/>
              </a:ext>
            </a:extLst>
          </p:cNvPr>
          <p:cNvPicPr>
            <a:picLocks noChangeAspect="1"/>
          </p:cNvPicPr>
          <p:nvPr/>
        </p:nvPicPr>
        <p:blipFill rotWithShape="1">
          <a:blip r:embed="rId8"/>
          <a:srcRect t="35032" r="95778" b="41968"/>
          <a:stretch/>
        </p:blipFill>
        <p:spPr>
          <a:xfrm>
            <a:off x="1927604" y="2044747"/>
            <a:ext cx="163949" cy="669877"/>
          </a:xfrm>
          <a:prstGeom prst="rect">
            <a:avLst/>
          </a:prstGeom>
        </p:spPr>
      </p:pic>
      <p:pic>
        <p:nvPicPr>
          <p:cNvPr id="14" name="图片 13">
            <a:extLst>
              <a:ext uri="{FF2B5EF4-FFF2-40B4-BE49-F238E27FC236}">
                <a16:creationId xmlns:a16="http://schemas.microsoft.com/office/drawing/2014/main" id="{22C54EEA-3109-44CC-A05E-726F6388ABB1}"/>
              </a:ext>
            </a:extLst>
          </p:cNvPr>
          <p:cNvPicPr>
            <a:picLocks noChangeAspect="1"/>
          </p:cNvPicPr>
          <p:nvPr/>
        </p:nvPicPr>
        <p:blipFill rotWithShape="1">
          <a:blip r:embed="rId8"/>
          <a:srcRect t="35032" r="95778" b="41968"/>
          <a:stretch/>
        </p:blipFill>
        <p:spPr>
          <a:xfrm>
            <a:off x="1927604" y="4930822"/>
            <a:ext cx="163949" cy="669877"/>
          </a:xfrm>
          <a:prstGeom prst="rect">
            <a:avLst/>
          </a:prstGeom>
        </p:spPr>
      </p:pic>
    </p:spTree>
    <p:extLst>
      <p:ext uri="{BB962C8B-B14F-4D97-AF65-F5344CB8AC3E}">
        <p14:creationId xmlns:p14="http://schemas.microsoft.com/office/powerpoint/2010/main" val="8951077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9" name="直接连接符 9">
            <a:extLst>
              <a:ext uri="{FF2B5EF4-FFF2-40B4-BE49-F238E27FC236}">
                <a16:creationId xmlns:a16="http://schemas.microsoft.com/office/drawing/2014/main" id="{4515C434-1532-444E-8E27-9098E14D4B4B}"/>
              </a:ext>
            </a:extLst>
          </p:cNvPr>
          <p:cNvCxnSpPr>
            <a:cxnSpLocks/>
          </p:cNvCxnSpPr>
          <p:nvPr/>
        </p:nvCxnSpPr>
        <p:spPr>
          <a:xfrm>
            <a:off x="-1" y="907644"/>
            <a:ext cx="12192001" cy="0"/>
          </a:xfrm>
          <a:prstGeom prst="line">
            <a:avLst/>
          </a:prstGeom>
          <a:ln w="38100">
            <a:solidFill>
              <a:srgbClr val="C3693B"/>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3F5508D5-058E-46BB-8D74-1D0C7E7519E6}"/>
              </a:ext>
            </a:extLst>
          </p:cNvPr>
          <p:cNvSpPr txBox="1"/>
          <p:nvPr/>
        </p:nvSpPr>
        <p:spPr>
          <a:xfrm>
            <a:off x="242364" y="1205545"/>
            <a:ext cx="3914775" cy="923330"/>
          </a:xfrm>
          <a:prstGeom prst="rect">
            <a:avLst/>
          </a:prstGeom>
          <a:noFill/>
        </p:spPr>
        <p:txBody>
          <a:bodyPr wrap="square" rtlCol="0">
            <a:spAutoFit/>
          </a:bodyPr>
          <a:lstStyle/>
          <a:p>
            <a:r>
              <a:rPr lang="en-US" b="1" u="sng" dirty="0">
                <a:solidFill>
                  <a:srgbClr val="E39C5C"/>
                </a:solidFill>
                <a:latin typeface="Calibri (Body)"/>
              </a:rPr>
              <a:t>Physics (Fluid Mechanics)</a:t>
            </a:r>
            <a:r>
              <a:rPr lang="zh-CN" altLang="en-US" b="1" u="sng" dirty="0">
                <a:solidFill>
                  <a:srgbClr val="E39C5C"/>
                </a:solidFill>
                <a:latin typeface="Calibri (Body)"/>
              </a:rPr>
              <a:t>：</a:t>
            </a:r>
            <a:endParaRPr lang="en-US" b="1" u="sng" dirty="0">
              <a:solidFill>
                <a:srgbClr val="E39C5C"/>
              </a:solidFill>
              <a:latin typeface="Calibri (Body)"/>
            </a:endParaRPr>
          </a:p>
          <a:p>
            <a:pPr marL="285750" indent="-285750">
              <a:buFont typeface="Wingdings" panose="05000000000000000000" pitchFamily="2" charset="2"/>
              <a:buChar char="Ø"/>
            </a:pPr>
            <a:r>
              <a:rPr lang="en-US" dirty="0">
                <a:latin typeface="Calibri (Body)"/>
              </a:rPr>
              <a:t>Two-Phase Interface</a:t>
            </a:r>
          </a:p>
          <a:p>
            <a:pPr marL="285750" indent="-285750">
              <a:buFont typeface="Wingdings" panose="05000000000000000000" pitchFamily="2" charset="2"/>
              <a:buChar char="Ø"/>
            </a:pPr>
            <a:r>
              <a:rPr lang="en-US" dirty="0">
                <a:latin typeface="Calibri (Body)"/>
              </a:rPr>
              <a:t>Surface properties of solid phase</a:t>
            </a:r>
          </a:p>
        </p:txBody>
      </p:sp>
      <p:sp>
        <p:nvSpPr>
          <p:cNvPr id="5" name="TextBox 4">
            <a:extLst>
              <a:ext uri="{FF2B5EF4-FFF2-40B4-BE49-F238E27FC236}">
                <a16:creationId xmlns:a16="http://schemas.microsoft.com/office/drawing/2014/main" id="{FA388CCF-71F5-4F2A-B527-0B9DAE3928A7}"/>
              </a:ext>
            </a:extLst>
          </p:cNvPr>
          <p:cNvSpPr txBox="1"/>
          <p:nvPr/>
        </p:nvSpPr>
        <p:spPr>
          <a:xfrm>
            <a:off x="242364" y="4539313"/>
            <a:ext cx="4438651" cy="2031325"/>
          </a:xfrm>
          <a:prstGeom prst="rect">
            <a:avLst/>
          </a:prstGeom>
          <a:noFill/>
        </p:spPr>
        <p:txBody>
          <a:bodyPr wrap="square" rtlCol="0">
            <a:spAutoFit/>
          </a:bodyPr>
          <a:lstStyle/>
          <a:p>
            <a:r>
              <a:rPr lang="en-US" b="1" u="sng" dirty="0">
                <a:solidFill>
                  <a:srgbClr val="A4C1CE"/>
                </a:solidFill>
                <a:latin typeface="Calibri (Body)"/>
              </a:rPr>
              <a:t>Chemistry</a:t>
            </a:r>
            <a:r>
              <a:rPr lang="zh-CN" altLang="en-US" b="1" u="sng" dirty="0">
                <a:solidFill>
                  <a:srgbClr val="A4C1CE"/>
                </a:solidFill>
                <a:latin typeface="Calibri (Body)"/>
              </a:rPr>
              <a:t>：</a:t>
            </a:r>
            <a:endParaRPr lang="en-US" b="1" u="sng" dirty="0">
              <a:solidFill>
                <a:srgbClr val="A4C1CE"/>
              </a:solidFill>
              <a:latin typeface="Calibri (Body)"/>
            </a:endParaRPr>
          </a:p>
          <a:p>
            <a:pPr marL="285750" indent="-285750">
              <a:buFont typeface="Wingdings" panose="05000000000000000000" pitchFamily="2" charset="2"/>
              <a:buChar char="Ø"/>
            </a:pPr>
            <a:r>
              <a:rPr lang="en-US" dirty="0">
                <a:latin typeface="Calibri (Body)"/>
              </a:rPr>
              <a:t>Dissolution and degradation of hydrocarbon </a:t>
            </a:r>
          </a:p>
          <a:p>
            <a:pPr marL="285750" indent="-285750">
              <a:buFont typeface="Wingdings" panose="05000000000000000000" pitchFamily="2" charset="2"/>
              <a:buChar char="Ø"/>
            </a:pPr>
            <a:r>
              <a:rPr lang="en-US" dirty="0">
                <a:latin typeface="Calibri (Body)"/>
              </a:rPr>
              <a:t>Ionic strength</a:t>
            </a:r>
          </a:p>
          <a:p>
            <a:pPr marL="285750" indent="-285750">
              <a:buFont typeface="Wingdings" panose="05000000000000000000" pitchFamily="2" charset="2"/>
              <a:buChar char="Ø"/>
            </a:pPr>
            <a:r>
              <a:rPr lang="en-US" dirty="0">
                <a:latin typeface="Calibri (Body)"/>
              </a:rPr>
              <a:t>discharge density</a:t>
            </a:r>
          </a:p>
          <a:p>
            <a:pPr marL="285750" indent="-285750">
              <a:buFont typeface="Wingdings" panose="05000000000000000000" pitchFamily="2" charset="2"/>
              <a:buChar char="Ø"/>
            </a:pPr>
            <a:r>
              <a:rPr lang="en-US" dirty="0">
                <a:latin typeface="Calibri (Body)"/>
              </a:rPr>
              <a:t>Mobility</a:t>
            </a:r>
          </a:p>
          <a:p>
            <a:pPr marL="285750" indent="-285750">
              <a:buFont typeface="Wingdings" panose="05000000000000000000" pitchFamily="2" charset="2"/>
              <a:buChar char="Ø"/>
            </a:pPr>
            <a:r>
              <a:rPr lang="en-US" dirty="0">
                <a:latin typeface="Calibri (Body)"/>
              </a:rPr>
              <a:t>Electric double layer.</a:t>
            </a:r>
          </a:p>
        </p:txBody>
      </p:sp>
      <p:sp>
        <p:nvSpPr>
          <p:cNvPr id="7" name="Rectangle 2">
            <a:extLst>
              <a:ext uri="{FF2B5EF4-FFF2-40B4-BE49-F238E27FC236}">
                <a16:creationId xmlns:a16="http://schemas.microsoft.com/office/drawing/2014/main" id="{8062BF23-663B-4D38-8021-7D3973135809}"/>
              </a:ext>
            </a:extLst>
          </p:cNvPr>
          <p:cNvSpPr>
            <a:spLocks noChangeArrowheads="1"/>
          </p:cNvSpPr>
          <p:nvPr/>
        </p:nvSpPr>
        <p:spPr bwMode="auto">
          <a:xfrm>
            <a:off x="242364" y="2469713"/>
            <a:ext cx="3456481" cy="1754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zh-CN" sz="1800" b="1" i="0" u="sng" strike="noStrike" cap="none" normalizeH="0" baseline="0" dirty="0">
                <a:ln>
                  <a:noFill/>
                </a:ln>
                <a:solidFill>
                  <a:srgbClr val="A89D3C"/>
                </a:solidFill>
                <a:effectLst/>
                <a:latin typeface="Calibri (Body)"/>
              </a:rPr>
              <a:t>Biology</a:t>
            </a:r>
            <a:r>
              <a:rPr lang="en-US" altLang="zh-CN" b="1" u="sng" dirty="0">
                <a:solidFill>
                  <a:srgbClr val="A89D3C"/>
                </a:solidFill>
                <a:latin typeface="Calibri (Body)"/>
              </a:rPr>
              <a:t>:</a:t>
            </a:r>
            <a:endParaRPr kumimoji="0" lang="en-US" altLang="en-US" sz="1800" b="1" i="0" u="sng" strike="noStrike" cap="none" normalizeH="0" baseline="0" dirty="0">
              <a:ln>
                <a:noFill/>
              </a:ln>
              <a:solidFill>
                <a:srgbClr val="A89D3C"/>
              </a:solidFill>
              <a:effectLst/>
              <a:latin typeface="Calibri (Body)"/>
            </a:endParaRP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1800" i="0" u="none" strike="noStrike" cap="none" normalizeH="0" baseline="0" dirty="0">
                <a:ln>
                  <a:noFill/>
                </a:ln>
                <a:solidFill>
                  <a:schemeClr val="tx1"/>
                </a:solidFill>
                <a:effectLst/>
                <a:latin typeface="Calibri (Body)"/>
              </a:rPr>
              <a:t>Bacteria density</a:t>
            </a: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1800" b="0" i="0" u="none" strike="noStrike" cap="none" normalizeH="0" baseline="0" dirty="0">
                <a:ln>
                  <a:noFill/>
                </a:ln>
                <a:solidFill>
                  <a:schemeClr val="tx1"/>
                </a:solidFill>
                <a:effectLst/>
                <a:latin typeface="Calibri (Body)"/>
              </a:rPr>
              <a:t>Biofilm</a:t>
            </a:r>
          </a:p>
          <a:p>
            <a:pPr marL="285750" lvl="0" indent="-285750" eaLnBrk="0" fontAlgn="base" hangingPunct="0">
              <a:spcBef>
                <a:spcPct val="0"/>
              </a:spcBef>
              <a:spcAft>
                <a:spcPct val="0"/>
              </a:spcAft>
              <a:buFont typeface="Wingdings" panose="05000000000000000000" pitchFamily="2" charset="2"/>
              <a:buChar char="Ø"/>
            </a:pPr>
            <a:r>
              <a:rPr lang="en-US" altLang="en-US" dirty="0">
                <a:latin typeface="Calibri (Body)"/>
              </a:rPr>
              <a:t>Bacteria</a:t>
            </a:r>
            <a:r>
              <a:rPr kumimoji="0" lang="en-US" altLang="en-US" sz="1800" b="0" i="0" u="none" strike="noStrike" cap="none" normalizeH="0" baseline="0" dirty="0">
                <a:ln>
                  <a:noFill/>
                </a:ln>
                <a:solidFill>
                  <a:schemeClr val="tx1"/>
                </a:solidFill>
                <a:effectLst/>
                <a:latin typeface="Calibri (Body)"/>
              </a:rPr>
              <a:t> interaction with solid surfaces (e.g., attachment)</a:t>
            </a:r>
          </a:p>
          <a:p>
            <a:pPr marL="285750" indent="-285750" eaLnBrk="0" fontAlgn="base" hangingPunct="0">
              <a:spcBef>
                <a:spcPct val="0"/>
              </a:spcBef>
              <a:spcAft>
                <a:spcPct val="0"/>
              </a:spcAft>
              <a:buFont typeface="Wingdings" panose="05000000000000000000" pitchFamily="2" charset="2"/>
              <a:buChar char="Ø"/>
            </a:pPr>
            <a:r>
              <a:rPr lang="en-US" dirty="0">
                <a:latin typeface="Calibri (Body)"/>
              </a:rPr>
              <a:t>Bacteria metabolite</a:t>
            </a:r>
          </a:p>
        </p:txBody>
      </p:sp>
      <mc:AlternateContent xmlns:mc="http://schemas.openxmlformats.org/markup-compatibility/2006" xmlns:a14="http://schemas.microsoft.com/office/drawing/2010/main">
        <mc:Choice Requires="a14">
          <p:sp>
            <p:nvSpPr>
              <p:cNvPr id="12" name="Rectangle 6">
                <a:extLst>
                  <a:ext uri="{FF2B5EF4-FFF2-40B4-BE49-F238E27FC236}">
                    <a16:creationId xmlns:a16="http://schemas.microsoft.com/office/drawing/2014/main" id="{48EEE5F7-5C7B-406D-B480-0FFED9395660}"/>
                  </a:ext>
                </a:extLst>
              </p:cNvPr>
              <p:cNvSpPr>
                <a:spLocks noChangeArrowheads="1"/>
              </p:cNvSpPr>
              <p:nvPr/>
            </p:nvSpPr>
            <p:spPr bwMode="auto">
              <a:xfrm>
                <a:off x="5097240" y="3156627"/>
                <a:ext cx="2932859" cy="923330"/>
              </a:xfrm>
              <a:prstGeom prst="rect">
                <a:avLst/>
              </a:prstGeom>
              <a:noFill/>
              <a:ln>
                <a:noFill/>
              </a:ln>
              <a:effectLst/>
              <a:extLst>
                <a:ext uri="{909E8E84-426E-40DD-AFC4-6F175D3DCCD1}">
                  <a14:hiddenFill>
                    <a:solidFill>
                      <a:schemeClr val="accent1"/>
                    </a:solidFill>
                  </a14:hiddenFill>
                </a:ext>
                <a:ext uri="{91240B29-F687-4F45-9708-019B960494DF}">
                  <a14:hiddenLine w="9525">
                    <a:solidFill>
                      <a:schemeClr val="tx1"/>
                    </a:solidFill>
                    <a:miter lim="800000"/>
                    <a:headEnd/>
                    <a:tailEnd/>
                  </a14:hiddenLine>
                </a:ext>
                <a:ext uri="{AF507438-7753-43E0-B8FC-AC1667EBCBE1}">
                  <a14:hiddenEffects>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eaLnBrk="0" fontAlgn="base" hangingPunct="0">
                  <a:spcBef>
                    <a:spcPct val="0"/>
                  </a:spcBef>
                  <a:spcAft>
                    <a:spcPct val="0"/>
                  </a:spcAft>
                </a:pPr>
                <a:r>
                  <a:rPr kumimoji="0" lang="en-US" altLang="en-US" sz="1800" b="0" i="0" u="none" strike="noStrike" cap="none" normalizeH="0" baseline="0" dirty="0">
                    <a:ln>
                      <a:noFill/>
                    </a:ln>
                    <a:solidFill>
                      <a:schemeClr val="tx1"/>
                    </a:solidFill>
                    <a:effectLst/>
                    <a:latin typeface="Arial" panose="020B0604020202020204" pitchFamily="34" charset="0"/>
                  </a:rPr>
                  <a:t>Induced polarization </a:t>
                </a:r>
                <a:r>
                  <a:rPr lang="en-US" altLang="en-US" dirty="0">
                    <a:latin typeface="Arial" panose="020B0604020202020204" pitchFamily="34" charset="0"/>
                  </a:rPr>
                  <a:t>signal </a:t>
                </a:r>
              </a:p>
              <a:p>
                <a:pPr lvl="0" eaLnBrk="0" fontAlgn="base" hangingPunct="0">
                  <a:spcBef>
                    <a:spcPct val="0"/>
                  </a:spcBef>
                  <a:spcAft>
                    <a:spcPct val="0"/>
                  </a:spcAft>
                </a:pPr>
                <a:r>
                  <a:rPr lang="en-US" altLang="en-US" dirty="0">
                    <a:latin typeface="Arial" panose="020B0604020202020204" pitchFamily="34" charset="0"/>
                  </a:rPr>
                  <a:t>(</a:t>
                </a:r>
                <a:r>
                  <a:rPr lang="en-US" altLang="en-US" dirty="0">
                    <a:latin typeface="Calibri (Body)"/>
                  </a:rPr>
                  <a:t>e.g., </a:t>
                </a:r>
                <a:r>
                  <a:rPr lang="en-US" altLang="en-US" dirty="0">
                    <a:solidFill>
                      <a:srgbClr val="FF0000"/>
                    </a:solidFill>
                    <a:latin typeface="Arial" panose="020B0604020202020204" pitchFamily="34" charset="0"/>
                  </a:rPr>
                  <a:t>Phase Shift</a:t>
                </a:r>
                <a14:m>
                  <m:oMath xmlns:m="http://schemas.openxmlformats.org/officeDocument/2006/math">
                    <m:r>
                      <a:rPr lang="en-US" altLang="zh-CN" b="0" i="0" smtClean="0">
                        <a:solidFill>
                          <a:srgbClr val="FF0000"/>
                        </a:solidFill>
                        <a:latin typeface="Cambria Math" panose="02040503050406030204" pitchFamily="18" charset="0"/>
                      </a:rPr>
                      <m:t> </m:t>
                    </m:r>
                    <m:r>
                      <a:rPr lang="zh-CN" altLang="en-US" i="1" smtClean="0">
                        <a:solidFill>
                          <a:srgbClr val="FF0000"/>
                        </a:solidFill>
                        <a:latin typeface="Cambria Math" panose="02040503050406030204" pitchFamily="18" charset="0"/>
                      </a:rPr>
                      <m:t>𝜑</m:t>
                    </m:r>
                  </m:oMath>
                </a14:m>
                <a:r>
                  <a:rPr lang="en-US" altLang="en-US" dirty="0">
                    <a:solidFill>
                      <a:srgbClr val="FF0000"/>
                    </a:solidFill>
                    <a:latin typeface="Arial" panose="020B0604020202020204" pitchFamily="34" charset="0"/>
                  </a:rPr>
                  <a:t> and </a:t>
                </a:r>
                <a:r>
                  <a:rPr lang="en-US" altLang="zh-CN" dirty="0">
                    <a:solidFill>
                      <a:srgbClr val="FF0000"/>
                    </a:solidFill>
                    <a:latin typeface="Arial" panose="020B0604020202020204" pitchFamily="34" charset="0"/>
                  </a:rPr>
                  <a:t>Amplitude</a:t>
                </a:r>
                <a:r>
                  <a:rPr lang="en-US" altLang="en-US" dirty="0">
                    <a:solidFill>
                      <a:srgbClr val="FF0000"/>
                    </a:solidFill>
                    <a:latin typeface="Arial" panose="020B0604020202020204" pitchFamily="34" charset="0"/>
                  </a:rPr>
                  <a:t> </a:t>
                </a:r>
                <a14:m>
                  <m:oMath xmlns:m="http://schemas.openxmlformats.org/officeDocument/2006/math">
                    <m:d>
                      <m:dPr>
                        <m:begChr m:val="|"/>
                        <m:endChr m:val="|"/>
                        <m:ctrlPr>
                          <a:rPr lang="en-US" i="1" dirty="0">
                            <a:solidFill>
                              <a:srgbClr val="FF0000"/>
                            </a:solidFill>
                            <a:latin typeface="Cambria Math" panose="02040503050406030204" pitchFamily="18" charset="0"/>
                            <a:ea typeface="Cambria Math" panose="02040503050406030204" pitchFamily="18" charset="0"/>
                          </a:rPr>
                        </m:ctrlPr>
                      </m:dPr>
                      <m:e>
                        <m:r>
                          <a:rPr lang="en-US" i="1" dirty="0">
                            <a:solidFill>
                              <a:srgbClr val="FF0000"/>
                            </a:solidFill>
                            <a:latin typeface="Cambria Math" panose="02040503050406030204" pitchFamily="18" charset="0"/>
                            <a:ea typeface="Cambria Math" panose="02040503050406030204" pitchFamily="18" charset="0"/>
                          </a:rPr>
                          <m:t>𝑍</m:t>
                        </m:r>
                      </m:e>
                    </m:d>
                  </m:oMath>
                </a14:m>
                <a:r>
                  <a:rPr lang="en-US" altLang="en-US" dirty="0">
                    <a:latin typeface="Arial" panose="020B0604020202020204" pitchFamily="34" charset="0"/>
                  </a:rPr>
                  <a:t> </a:t>
                </a:r>
                <a:r>
                  <a:rPr lang="en-US" altLang="zh-CN" dirty="0">
                    <a:latin typeface="Arial" panose="020B0604020202020204" pitchFamily="34" charset="0"/>
                  </a:rPr>
                  <a:t>c</a:t>
                </a:r>
                <a:r>
                  <a:rPr lang="en-US" altLang="en-US" dirty="0">
                    <a:latin typeface="Arial" panose="020B0604020202020204" pitchFamily="34" charset="0"/>
                  </a:rPr>
                  <a:t>hanges)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mc:Choice>
        <mc:Fallback xmlns="">
          <p:sp>
            <p:nvSpPr>
              <p:cNvPr id="12" name="Rectangle 6">
                <a:extLst>
                  <a:ext uri="{FF2B5EF4-FFF2-40B4-BE49-F238E27FC236}">
                    <a16:creationId xmlns:a16="http://schemas.microsoft.com/office/drawing/2014/main" id="{48EEE5F7-5C7B-406D-B480-0FFED9395660}"/>
                  </a:ext>
                </a:extLst>
              </p:cNvPr>
              <p:cNvSpPr>
                <a:spLocks noRot="1" noChangeAspect="1" noMove="1" noResize="1" noEditPoints="1" noAdjustHandles="1" noChangeArrowheads="1" noChangeShapeType="1" noTextEdit="1"/>
              </p:cNvSpPr>
              <p:nvPr/>
            </p:nvSpPr>
            <p:spPr bwMode="auto">
              <a:xfrm>
                <a:off x="5097240" y="3156627"/>
                <a:ext cx="2932859" cy="923330"/>
              </a:xfrm>
              <a:prstGeom prst="rect">
                <a:avLst/>
              </a:prstGeom>
              <a:blipFill>
                <a:blip r:embed="rId2"/>
                <a:stretch>
                  <a:fillRect l="-1663" t="-3311" r="-2495" b="-10596"/>
                </a:stretch>
              </a:blip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4" name="TextBox 13">
                <a:extLst>
                  <a:ext uri="{FF2B5EF4-FFF2-40B4-BE49-F238E27FC236}">
                    <a16:creationId xmlns:a16="http://schemas.microsoft.com/office/drawing/2014/main" id="{6F870E8E-AF77-4175-AB81-D07D3A309A31}"/>
                  </a:ext>
                </a:extLst>
              </p:cNvPr>
              <p:cNvSpPr txBox="1"/>
              <p:nvPr/>
            </p:nvSpPr>
            <p:spPr>
              <a:xfrm>
                <a:off x="6814432" y="6388373"/>
                <a:ext cx="2289409" cy="276999"/>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p>
                        <m:sSupPr>
                          <m:ctrlPr>
                            <a:rPr lang="en-US" b="0" i="1" dirty="0" smtClean="0">
                              <a:solidFill>
                                <a:schemeClr val="tx1"/>
                              </a:solidFill>
                              <a:latin typeface="Cambria Math" panose="02040503050406030204" pitchFamily="18" charset="0"/>
                              <a:ea typeface="Cambria Math" panose="02040503050406030204" pitchFamily="18" charset="0"/>
                            </a:rPr>
                          </m:ctrlPr>
                        </m:sSupPr>
                        <m:e>
                          <m:r>
                            <a:rPr lang="en-US" b="0" i="1" dirty="0" smtClean="0">
                              <a:solidFill>
                                <a:schemeClr val="tx1"/>
                              </a:solidFill>
                              <a:latin typeface="Cambria Math" panose="02040503050406030204" pitchFamily="18" charset="0"/>
                              <a:ea typeface="Cambria Math" panose="02040503050406030204" pitchFamily="18" charset="0"/>
                            </a:rPr>
                            <m:t>𝜌</m:t>
                          </m:r>
                        </m:e>
                        <m:sup>
                          <m:r>
                            <a:rPr lang="en-US" b="0" i="1" dirty="0" smtClean="0">
                              <a:solidFill>
                                <a:schemeClr val="tx1"/>
                              </a:solidFill>
                              <a:latin typeface="Cambria Math" panose="02040503050406030204" pitchFamily="18" charset="0"/>
                              <a:ea typeface="Cambria Math" panose="02040503050406030204" pitchFamily="18" charset="0"/>
                            </a:rPr>
                            <m:t>′</m:t>
                          </m:r>
                        </m:sup>
                      </m:sSup>
                      <m:r>
                        <a:rPr lang="en-US" b="0" i="1" dirty="0" smtClean="0">
                          <a:solidFill>
                            <a:schemeClr val="tx1"/>
                          </a:solidFill>
                          <a:latin typeface="Cambria Math" panose="02040503050406030204" pitchFamily="18" charset="0"/>
                          <a:ea typeface="Cambria Math" panose="02040503050406030204" pitchFamily="18" charset="0"/>
                        </a:rPr>
                        <m:t>=</m:t>
                      </m:r>
                      <m:r>
                        <a:rPr lang="en-US" i="1">
                          <a:solidFill>
                            <a:schemeClr val="tx1"/>
                          </a:solidFill>
                          <a:latin typeface="Cambria Math" panose="02040503050406030204" pitchFamily="18" charset="0"/>
                        </a:rPr>
                        <m:t>𝐾𝑍</m:t>
                      </m:r>
                      <m:r>
                        <a:rPr lang="en-US" i="1">
                          <a:solidFill>
                            <a:schemeClr val="tx1"/>
                          </a:solidFill>
                          <a:latin typeface="Cambria Math" panose="02040503050406030204" pitchFamily="18" charset="0"/>
                        </a:rPr>
                        <m:t>′=</m:t>
                      </m:r>
                      <m:r>
                        <a:rPr lang="en-US" i="1" dirty="0">
                          <a:solidFill>
                            <a:schemeClr val="tx1"/>
                          </a:solidFill>
                          <a:latin typeface="Cambria Math" panose="02040503050406030204" pitchFamily="18" charset="0"/>
                          <a:ea typeface="Cambria Math" panose="02040503050406030204" pitchFamily="18" charset="0"/>
                        </a:rPr>
                        <m:t>𝐾</m:t>
                      </m:r>
                      <m:d>
                        <m:dPr>
                          <m:begChr m:val="|"/>
                          <m:endChr m:val="|"/>
                          <m:ctrlPr>
                            <a:rPr lang="en-US" i="1" dirty="0">
                              <a:solidFill>
                                <a:schemeClr val="tx1"/>
                              </a:solidFill>
                              <a:latin typeface="Cambria Math" panose="02040503050406030204" pitchFamily="18" charset="0"/>
                              <a:ea typeface="Cambria Math" panose="02040503050406030204" pitchFamily="18" charset="0"/>
                            </a:rPr>
                          </m:ctrlPr>
                        </m:dPr>
                        <m:e>
                          <m:r>
                            <a:rPr lang="en-US" i="1" dirty="0">
                              <a:solidFill>
                                <a:schemeClr val="tx1"/>
                              </a:solidFill>
                              <a:latin typeface="Cambria Math" panose="02040503050406030204" pitchFamily="18" charset="0"/>
                              <a:ea typeface="Cambria Math" panose="02040503050406030204" pitchFamily="18" charset="0"/>
                            </a:rPr>
                            <m:t>𝑍</m:t>
                          </m:r>
                        </m:e>
                      </m:d>
                      <m:func>
                        <m:funcPr>
                          <m:ctrlPr>
                            <a:rPr lang="en-US" i="1" dirty="0">
                              <a:solidFill>
                                <a:schemeClr val="tx1"/>
                              </a:solidFill>
                              <a:latin typeface="Cambria Math" panose="02040503050406030204" pitchFamily="18" charset="0"/>
                              <a:ea typeface="Cambria Math" panose="02040503050406030204" pitchFamily="18" charset="0"/>
                            </a:rPr>
                          </m:ctrlPr>
                        </m:funcPr>
                        <m:fName>
                          <m:r>
                            <m:rPr>
                              <m:sty m:val="p"/>
                            </m:rPr>
                            <a:rPr lang="en-US" altLang="zh-CN" i="1" dirty="0" smtClean="0">
                              <a:solidFill>
                                <a:schemeClr val="tx1"/>
                              </a:solidFill>
                              <a:latin typeface="Cambria Math" panose="02040503050406030204" pitchFamily="18" charset="0"/>
                              <a:ea typeface="Cambria Math" panose="02040503050406030204" pitchFamily="18" charset="0"/>
                            </a:rPr>
                            <m:t>cos</m:t>
                          </m:r>
                        </m:fName>
                        <m:e>
                          <m:r>
                            <a:rPr lang="zh-CN" altLang="en-US" i="1">
                              <a:solidFill>
                                <a:schemeClr val="tx1"/>
                              </a:solidFill>
                              <a:latin typeface="Cambria Math" panose="02040503050406030204" pitchFamily="18" charset="0"/>
                            </a:rPr>
                            <m:t>𝜑</m:t>
                          </m:r>
                        </m:e>
                      </m:func>
                    </m:oMath>
                  </m:oMathPara>
                </a14:m>
                <a:endParaRPr lang="en-US" dirty="0">
                  <a:solidFill>
                    <a:schemeClr val="tx1"/>
                  </a:solidFill>
                </a:endParaRPr>
              </a:p>
            </p:txBody>
          </p:sp>
        </mc:Choice>
        <mc:Fallback xmlns="">
          <p:sp>
            <p:nvSpPr>
              <p:cNvPr id="14" name="TextBox 13">
                <a:extLst>
                  <a:ext uri="{FF2B5EF4-FFF2-40B4-BE49-F238E27FC236}">
                    <a16:creationId xmlns:a16="http://schemas.microsoft.com/office/drawing/2014/main" id="{6F870E8E-AF77-4175-AB81-D07D3A309A31}"/>
                  </a:ext>
                </a:extLst>
              </p:cNvPr>
              <p:cNvSpPr txBox="1">
                <a:spLocks noRot="1" noChangeAspect="1" noMove="1" noResize="1" noEditPoints="1" noAdjustHandles="1" noChangeArrowheads="1" noChangeShapeType="1" noTextEdit="1"/>
              </p:cNvSpPr>
              <p:nvPr/>
            </p:nvSpPr>
            <p:spPr>
              <a:xfrm>
                <a:off x="6814432" y="6388373"/>
                <a:ext cx="2289409" cy="276999"/>
              </a:xfrm>
              <a:prstGeom prst="rect">
                <a:avLst/>
              </a:prstGeom>
              <a:blipFill>
                <a:blip r:embed="rId3"/>
                <a:stretch>
                  <a:fillRect l="-800" t="-4444" r="-1067" b="-26667"/>
                </a:stretch>
              </a:blipFill>
            </p:spPr>
            <p:txBody>
              <a:bodyPr/>
              <a:lstStyle/>
              <a:p>
                <a:r>
                  <a:rPr lang="en-US">
                    <a:noFill/>
                  </a:rPr>
                  <a:t> </a:t>
                </a:r>
              </a:p>
            </p:txBody>
          </p:sp>
        </mc:Fallback>
      </mc:AlternateContent>
      <p:grpSp>
        <p:nvGrpSpPr>
          <p:cNvPr id="15" name="Group 14">
            <a:extLst>
              <a:ext uri="{FF2B5EF4-FFF2-40B4-BE49-F238E27FC236}">
                <a16:creationId xmlns:a16="http://schemas.microsoft.com/office/drawing/2014/main" id="{251B37CA-57EC-48A5-A510-148AE845A81F}"/>
              </a:ext>
            </a:extLst>
          </p:cNvPr>
          <p:cNvGrpSpPr/>
          <p:nvPr/>
        </p:nvGrpSpPr>
        <p:grpSpPr>
          <a:xfrm>
            <a:off x="7749241" y="5068651"/>
            <a:ext cx="4146390" cy="983212"/>
            <a:chOff x="7887256" y="2663834"/>
            <a:chExt cx="4146390" cy="983212"/>
          </a:xfrm>
        </p:grpSpPr>
        <mc:AlternateContent xmlns:mc="http://schemas.openxmlformats.org/markup-compatibility/2006" xmlns:a14="http://schemas.microsoft.com/office/drawing/2010/main">
          <mc:Choice Requires="a14">
            <p:sp>
              <p:nvSpPr>
                <p:cNvPr id="16" name="TextBox 15">
                  <a:extLst>
                    <a:ext uri="{FF2B5EF4-FFF2-40B4-BE49-F238E27FC236}">
                      <a16:creationId xmlns:a16="http://schemas.microsoft.com/office/drawing/2014/main" id="{DCE05A77-CF11-42B8-8A46-B1EDBC8F8A57}"/>
                    </a:ext>
                  </a:extLst>
                </p:cNvPr>
                <p:cNvSpPr txBox="1"/>
                <p:nvPr/>
              </p:nvSpPr>
              <p:spPr>
                <a:xfrm>
                  <a:off x="7887256" y="2663834"/>
                  <a:ext cx="1727716" cy="276999"/>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US" altLang="zh-CN" i="1" smtClean="0">
                            <a:solidFill>
                              <a:schemeClr val="tx1"/>
                            </a:solidFill>
                            <a:latin typeface="Cambria Math" panose="02040503050406030204" pitchFamily="18" charset="0"/>
                          </a:rPr>
                          <m:t>𝐼</m:t>
                        </m:r>
                        <m:d>
                          <m:dPr>
                            <m:ctrlPr>
                              <a:rPr lang="en-US" altLang="zh-CN" b="0" i="1" smtClean="0">
                                <a:solidFill>
                                  <a:schemeClr val="tx1"/>
                                </a:solidFill>
                                <a:latin typeface="Cambria Math" panose="02040503050406030204" pitchFamily="18" charset="0"/>
                              </a:rPr>
                            </m:ctrlPr>
                          </m:dPr>
                          <m:e>
                            <m:r>
                              <a:rPr lang="en-US" altLang="zh-CN" b="0" i="1" smtClean="0">
                                <a:solidFill>
                                  <a:schemeClr val="tx1"/>
                                </a:solidFill>
                                <a:latin typeface="Cambria Math" panose="02040503050406030204" pitchFamily="18" charset="0"/>
                              </a:rPr>
                              <m:t>𝑡</m:t>
                            </m:r>
                          </m:e>
                        </m:d>
                        <m:r>
                          <a:rPr lang="en-US" altLang="zh-CN" b="0" i="1" smtClean="0">
                            <a:solidFill>
                              <a:schemeClr val="tx1"/>
                            </a:solidFill>
                            <a:latin typeface="Cambria Math" panose="02040503050406030204" pitchFamily="18" charset="0"/>
                          </a:rPr>
                          <m:t>=</m:t>
                        </m:r>
                        <m:d>
                          <m:dPr>
                            <m:begChr m:val="|"/>
                            <m:endChr m:val="|"/>
                            <m:ctrlPr>
                              <a:rPr lang="en-US" altLang="zh-CN" b="0" i="1" smtClean="0">
                                <a:solidFill>
                                  <a:schemeClr val="tx1"/>
                                </a:solidFill>
                                <a:latin typeface="Cambria Math" panose="02040503050406030204" pitchFamily="18" charset="0"/>
                              </a:rPr>
                            </m:ctrlPr>
                          </m:dPr>
                          <m:e>
                            <m:r>
                              <a:rPr lang="en-US" altLang="zh-CN" b="0" i="1" smtClean="0">
                                <a:solidFill>
                                  <a:schemeClr val="tx1"/>
                                </a:solidFill>
                                <a:latin typeface="Cambria Math" panose="02040503050406030204" pitchFamily="18" charset="0"/>
                              </a:rPr>
                              <m:t>𝐼</m:t>
                            </m:r>
                          </m:e>
                        </m:d>
                        <m:r>
                          <m:rPr>
                            <m:sty m:val="p"/>
                          </m:rPr>
                          <a:rPr lang="en-US" altLang="zh-CN" b="0" i="0" smtClean="0">
                            <a:solidFill>
                              <a:schemeClr val="tx1"/>
                            </a:solidFill>
                            <a:latin typeface="Cambria Math" panose="02040503050406030204" pitchFamily="18" charset="0"/>
                          </a:rPr>
                          <m:t>sin</m:t>
                        </m:r>
                        <m:r>
                          <a:rPr lang="en-US" altLang="zh-CN" b="0" i="1" smtClean="0">
                            <a:solidFill>
                              <a:schemeClr val="tx1"/>
                            </a:solidFill>
                            <a:latin typeface="Cambria Math" panose="02040503050406030204" pitchFamily="18" charset="0"/>
                          </a:rPr>
                          <m:t>⁡(</m:t>
                        </m:r>
                        <m:r>
                          <a:rPr lang="zh-CN" altLang="en-US" b="0" i="1" smtClean="0">
                            <a:solidFill>
                              <a:schemeClr val="tx1"/>
                            </a:solidFill>
                            <a:latin typeface="Cambria Math" panose="02040503050406030204" pitchFamily="18" charset="0"/>
                          </a:rPr>
                          <m:t>𝜔</m:t>
                        </m:r>
                        <m:r>
                          <a:rPr lang="en-US" altLang="zh-CN" b="0" i="1" smtClean="0">
                            <a:solidFill>
                              <a:schemeClr val="tx1"/>
                            </a:solidFill>
                            <a:latin typeface="Cambria Math" panose="02040503050406030204" pitchFamily="18" charset="0"/>
                          </a:rPr>
                          <m:t>𝑡</m:t>
                        </m:r>
                        <m:r>
                          <a:rPr lang="en-US" altLang="zh-CN" b="0" i="1" smtClean="0">
                            <a:solidFill>
                              <a:schemeClr val="tx1"/>
                            </a:solidFill>
                            <a:latin typeface="Cambria Math" panose="02040503050406030204" pitchFamily="18" charset="0"/>
                          </a:rPr>
                          <m:t>)</m:t>
                        </m:r>
                      </m:oMath>
                    </m:oMathPara>
                  </a14:m>
                  <a:endParaRPr lang="en-US" dirty="0">
                    <a:solidFill>
                      <a:schemeClr val="tx1"/>
                    </a:solidFill>
                  </a:endParaRPr>
                </a:p>
              </p:txBody>
            </p:sp>
          </mc:Choice>
          <mc:Fallback xmlns="">
            <p:sp>
              <p:nvSpPr>
                <p:cNvPr id="16" name="TextBox 15">
                  <a:extLst>
                    <a:ext uri="{FF2B5EF4-FFF2-40B4-BE49-F238E27FC236}">
                      <a16:creationId xmlns:a16="http://schemas.microsoft.com/office/drawing/2014/main" id="{DCE05A77-CF11-42B8-8A46-B1EDBC8F8A57}"/>
                    </a:ext>
                  </a:extLst>
                </p:cNvPr>
                <p:cNvSpPr txBox="1">
                  <a:spLocks noRot="1" noChangeAspect="1" noMove="1" noResize="1" noEditPoints="1" noAdjustHandles="1" noChangeArrowheads="1" noChangeShapeType="1" noTextEdit="1"/>
                </p:cNvSpPr>
                <p:nvPr/>
              </p:nvSpPr>
              <p:spPr>
                <a:xfrm>
                  <a:off x="7887256" y="2663834"/>
                  <a:ext cx="1727716" cy="276999"/>
                </a:xfrm>
                <a:prstGeom prst="rect">
                  <a:avLst/>
                </a:prstGeom>
                <a:blipFill>
                  <a:blip r:embed="rId4"/>
                  <a:stretch>
                    <a:fillRect l="-2465" t="-2174" r="-4225" b="-32609"/>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7" name="TextBox 16">
                  <a:extLst>
                    <a:ext uri="{FF2B5EF4-FFF2-40B4-BE49-F238E27FC236}">
                      <a16:creationId xmlns:a16="http://schemas.microsoft.com/office/drawing/2014/main" id="{1737E51A-0B77-4D83-8EF5-C5EBCE4C6C09}"/>
                    </a:ext>
                  </a:extLst>
                </p:cNvPr>
                <p:cNvSpPr txBox="1"/>
                <p:nvPr/>
              </p:nvSpPr>
              <p:spPr>
                <a:xfrm>
                  <a:off x="9732760" y="2683162"/>
                  <a:ext cx="2300886" cy="276999"/>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US" altLang="zh-CN" b="0" i="1" smtClean="0">
                            <a:solidFill>
                              <a:schemeClr val="tx1"/>
                            </a:solidFill>
                            <a:latin typeface="Cambria Math" panose="02040503050406030204" pitchFamily="18" charset="0"/>
                          </a:rPr>
                          <m:t>𝑈</m:t>
                        </m:r>
                        <m:d>
                          <m:dPr>
                            <m:ctrlPr>
                              <a:rPr lang="en-US" altLang="zh-CN" b="0" i="1" smtClean="0">
                                <a:solidFill>
                                  <a:schemeClr val="tx1"/>
                                </a:solidFill>
                                <a:latin typeface="Cambria Math" panose="02040503050406030204" pitchFamily="18" charset="0"/>
                              </a:rPr>
                            </m:ctrlPr>
                          </m:dPr>
                          <m:e>
                            <m:r>
                              <a:rPr lang="en-US" altLang="zh-CN" b="0" i="1" smtClean="0">
                                <a:solidFill>
                                  <a:schemeClr val="tx1"/>
                                </a:solidFill>
                                <a:latin typeface="Cambria Math" panose="02040503050406030204" pitchFamily="18" charset="0"/>
                              </a:rPr>
                              <m:t>𝑡</m:t>
                            </m:r>
                          </m:e>
                        </m:d>
                        <m:r>
                          <a:rPr lang="en-US" altLang="zh-CN" b="0" i="1" smtClean="0">
                            <a:solidFill>
                              <a:schemeClr val="tx1"/>
                            </a:solidFill>
                            <a:latin typeface="Cambria Math" panose="02040503050406030204" pitchFamily="18" charset="0"/>
                          </a:rPr>
                          <m:t>=</m:t>
                        </m:r>
                        <m:d>
                          <m:dPr>
                            <m:begChr m:val="|"/>
                            <m:endChr m:val="|"/>
                            <m:ctrlPr>
                              <a:rPr lang="en-US" altLang="zh-CN" b="0" i="1" smtClean="0">
                                <a:solidFill>
                                  <a:schemeClr val="tx1"/>
                                </a:solidFill>
                                <a:latin typeface="Cambria Math" panose="02040503050406030204" pitchFamily="18" charset="0"/>
                              </a:rPr>
                            </m:ctrlPr>
                          </m:dPr>
                          <m:e>
                            <m:r>
                              <a:rPr lang="en-US" altLang="zh-CN" b="0" i="1" smtClean="0">
                                <a:solidFill>
                                  <a:schemeClr val="tx1"/>
                                </a:solidFill>
                                <a:latin typeface="Cambria Math" panose="02040503050406030204" pitchFamily="18" charset="0"/>
                              </a:rPr>
                              <m:t>𝑈</m:t>
                            </m:r>
                          </m:e>
                        </m:d>
                        <m:r>
                          <m:rPr>
                            <m:sty m:val="p"/>
                          </m:rPr>
                          <a:rPr lang="en-US" altLang="zh-CN" b="0" i="0" smtClean="0">
                            <a:solidFill>
                              <a:schemeClr val="tx1"/>
                            </a:solidFill>
                            <a:latin typeface="Cambria Math" panose="02040503050406030204" pitchFamily="18" charset="0"/>
                          </a:rPr>
                          <m:t>sin</m:t>
                        </m:r>
                        <m:r>
                          <a:rPr lang="en-US" altLang="zh-CN" b="0" i="1" smtClean="0">
                            <a:solidFill>
                              <a:schemeClr val="tx1"/>
                            </a:solidFill>
                            <a:latin typeface="Cambria Math" panose="02040503050406030204" pitchFamily="18" charset="0"/>
                          </a:rPr>
                          <m:t>⁡(</m:t>
                        </m:r>
                        <m:r>
                          <a:rPr lang="zh-CN" altLang="en-US" b="0" i="1" smtClean="0">
                            <a:solidFill>
                              <a:schemeClr val="tx1"/>
                            </a:solidFill>
                            <a:latin typeface="Cambria Math" panose="02040503050406030204" pitchFamily="18" charset="0"/>
                          </a:rPr>
                          <m:t>𝜔</m:t>
                        </m:r>
                        <m:r>
                          <a:rPr lang="en-US" altLang="zh-CN" b="0" i="1" smtClean="0">
                            <a:solidFill>
                              <a:schemeClr val="tx1"/>
                            </a:solidFill>
                            <a:latin typeface="Cambria Math" panose="02040503050406030204" pitchFamily="18" charset="0"/>
                          </a:rPr>
                          <m:t>𝑡</m:t>
                        </m:r>
                        <m:r>
                          <a:rPr lang="en-US" altLang="zh-CN" b="0" i="1" smtClean="0">
                            <a:solidFill>
                              <a:schemeClr val="tx1"/>
                            </a:solidFill>
                            <a:latin typeface="Cambria Math" panose="02040503050406030204" pitchFamily="18" charset="0"/>
                          </a:rPr>
                          <m:t>+</m:t>
                        </m:r>
                        <m:r>
                          <a:rPr lang="zh-CN" altLang="en-US" b="0" i="1" smtClean="0">
                            <a:solidFill>
                              <a:schemeClr val="tx1"/>
                            </a:solidFill>
                            <a:latin typeface="Cambria Math" panose="02040503050406030204" pitchFamily="18" charset="0"/>
                          </a:rPr>
                          <m:t>𝜑</m:t>
                        </m:r>
                        <m:r>
                          <a:rPr lang="en-US" altLang="zh-CN" b="0" i="1" smtClean="0">
                            <a:solidFill>
                              <a:schemeClr val="tx1"/>
                            </a:solidFill>
                            <a:latin typeface="Cambria Math" panose="02040503050406030204" pitchFamily="18" charset="0"/>
                          </a:rPr>
                          <m:t>)</m:t>
                        </m:r>
                      </m:oMath>
                    </m:oMathPara>
                  </a14:m>
                  <a:endParaRPr lang="en-US" dirty="0">
                    <a:solidFill>
                      <a:schemeClr val="tx1"/>
                    </a:solidFill>
                  </a:endParaRPr>
                </a:p>
              </p:txBody>
            </p:sp>
          </mc:Choice>
          <mc:Fallback xmlns="">
            <p:sp>
              <p:nvSpPr>
                <p:cNvPr id="17" name="TextBox 16">
                  <a:extLst>
                    <a:ext uri="{FF2B5EF4-FFF2-40B4-BE49-F238E27FC236}">
                      <a16:creationId xmlns:a16="http://schemas.microsoft.com/office/drawing/2014/main" id="{1737E51A-0B77-4D83-8EF5-C5EBCE4C6C09}"/>
                    </a:ext>
                  </a:extLst>
                </p:cNvPr>
                <p:cNvSpPr txBox="1">
                  <a:spLocks noRot="1" noChangeAspect="1" noMove="1" noResize="1" noEditPoints="1" noAdjustHandles="1" noChangeArrowheads="1" noChangeShapeType="1" noTextEdit="1"/>
                </p:cNvSpPr>
                <p:nvPr/>
              </p:nvSpPr>
              <p:spPr>
                <a:xfrm>
                  <a:off x="9732760" y="2683162"/>
                  <a:ext cx="2300886" cy="276999"/>
                </a:xfrm>
                <a:prstGeom prst="rect">
                  <a:avLst/>
                </a:prstGeom>
                <a:blipFill>
                  <a:blip r:embed="rId5"/>
                  <a:stretch>
                    <a:fillRect l="-2122" t="-4444" r="-3448" b="-35556"/>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8" name="TextBox 17">
                  <a:extLst>
                    <a:ext uri="{FF2B5EF4-FFF2-40B4-BE49-F238E27FC236}">
                      <a16:creationId xmlns:a16="http://schemas.microsoft.com/office/drawing/2014/main" id="{B670F3B9-671D-49BA-8996-76D2EBF98FF4}"/>
                    </a:ext>
                  </a:extLst>
                </p:cNvPr>
                <p:cNvSpPr txBox="1"/>
                <p:nvPr/>
              </p:nvSpPr>
              <p:spPr>
                <a:xfrm>
                  <a:off x="9604477" y="3074389"/>
                  <a:ext cx="1824282" cy="572657"/>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p>
                          <m:sSupPr>
                            <m:ctrlPr>
                              <a:rPr lang="en-US" altLang="zh-CN" b="0" i="1" smtClean="0">
                                <a:solidFill>
                                  <a:schemeClr val="tx1"/>
                                </a:solidFill>
                                <a:latin typeface="Cambria Math" panose="02040503050406030204" pitchFamily="18" charset="0"/>
                              </a:rPr>
                            </m:ctrlPr>
                          </m:sSupPr>
                          <m:e>
                            <m:r>
                              <a:rPr lang="en-US" altLang="zh-CN" b="0" i="1" smtClean="0">
                                <a:solidFill>
                                  <a:schemeClr val="tx1"/>
                                </a:solidFill>
                                <a:latin typeface="Cambria Math" panose="02040503050406030204" pitchFamily="18" charset="0"/>
                              </a:rPr>
                              <m:t>𝑍</m:t>
                            </m:r>
                          </m:e>
                          <m:sup>
                            <m:r>
                              <a:rPr lang="en-US" altLang="zh-CN" b="0" i="1" smtClean="0">
                                <a:solidFill>
                                  <a:schemeClr val="tx1"/>
                                </a:solidFill>
                                <a:latin typeface="Cambria Math" panose="02040503050406030204" pitchFamily="18" charset="0"/>
                              </a:rPr>
                              <m:t>∗</m:t>
                            </m:r>
                          </m:sup>
                        </m:sSup>
                        <m:r>
                          <a:rPr lang="en-US" altLang="zh-CN" b="0" i="1" smtClean="0">
                            <a:solidFill>
                              <a:schemeClr val="tx1"/>
                            </a:solidFill>
                            <a:latin typeface="Cambria Math" panose="02040503050406030204" pitchFamily="18" charset="0"/>
                          </a:rPr>
                          <m:t>=</m:t>
                        </m:r>
                        <m:f>
                          <m:fPr>
                            <m:ctrlPr>
                              <a:rPr lang="en-US" altLang="zh-CN" b="0" i="1" smtClean="0">
                                <a:solidFill>
                                  <a:schemeClr val="tx1"/>
                                </a:solidFill>
                                <a:latin typeface="Cambria Math" panose="02040503050406030204" pitchFamily="18" charset="0"/>
                              </a:rPr>
                            </m:ctrlPr>
                          </m:fPr>
                          <m:num>
                            <m:sSup>
                              <m:sSupPr>
                                <m:ctrlPr>
                                  <a:rPr lang="en-US" altLang="zh-CN" i="1">
                                    <a:solidFill>
                                      <a:schemeClr val="tx1"/>
                                    </a:solidFill>
                                    <a:latin typeface="Cambria Math" panose="02040503050406030204" pitchFamily="18" charset="0"/>
                                  </a:rPr>
                                </m:ctrlPr>
                              </m:sSupPr>
                              <m:e>
                                <m:r>
                                  <a:rPr lang="en-US" altLang="zh-CN" b="0" i="1" smtClean="0">
                                    <a:solidFill>
                                      <a:schemeClr val="tx1"/>
                                    </a:solidFill>
                                    <a:latin typeface="Cambria Math" panose="02040503050406030204" pitchFamily="18" charset="0"/>
                                  </a:rPr>
                                  <m:t>𝑈</m:t>
                                </m:r>
                              </m:e>
                              <m:sup>
                                <m:r>
                                  <a:rPr lang="en-US" altLang="zh-CN" i="1">
                                    <a:solidFill>
                                      <a:schemeClr val="tx1"/>
                                    </a:solidFill>
                                    <a:latin typeface="Cambria Math" panose="02040503050406030204" pitchFamily="18" charset="0"/>
                                  </a:rPr>
                                  <m:t>∗</m:t>
                                </m:r>
                              </m:sup>
                            </m:sSup>
                          </m:num>
                          <m:den>
                            <m:sSup>
                              <m:sSupPr>
                                <m:ctrlPr>
                                  <a:rPr lang="en-US" altLang="zh-CN" i="1">
                                    <a:solidFill>
                                      <a:schemeClr val="tx1"/>
                                    </a:solidFill>
                                    <a:latin typeface="Cambria Math" panose="02040503050406030204" pitchFamily="18" charset="0"/>
                                  </a:rPr>
                                </m:ctrlPr>
                              </m:sSupPr>
                              <m:e>
                                <m:r>
                                  <a:rPr lang="en-US" altLang="zh-CN" b="0" i="1" smtClean="0">
                                    <a:solidFill>
                                      <a:schemeClr val="tx1"/>
                                    </a:solidFill>
                                    <a:latin typeface="Cambria Math" panose="02040503050406030204" pitchFamily="18" charset="0"/>
                                  </a:rPr>
                                  <m:t>𝐼</m:t>
                                </m:r>
                              </m:e>
                              <m:sup>
                                <m:r>
                                  <a:rPr lang="en-US" altLang="zh-CN" i="1">
                                    <a:solidFill>
                                      <a:schemeClr val="tx1"/>
                                    </a:solidFill>
                                    <a:latin typeface="Cambria Math" panose="02040503050406030204" pitchFamily="18" charset="0"/>
                                  </a:rPr>
                                  <m:t>∗</m:t>
                                </m:r>
                              </m:sup>
                            </m:sSup>
                          </m:den>
                        </m:f>
                        <m:sSup>
                          <m:sSupPr>
                            <m:ctrlPr>
                              <a:rPr lang="en-US" altLang="zh-CN" b="0" i="1" smtClean="0">
                                <a:solidFill>
                                  <a:schemeClr val="tx1"/>
                                </a:solidFill>
                                <a:latin typeface="Cambria Math" panose="02040503050406030204" pitchFamily="18" charset="0"/>
                              </a:rPr>
                            </m:ctrlPr>
                          </m:sSupPr>
                          <m:e>
                            <m:r>
                              <a:rPr lang="en-US" altLang="zh-CN" b="0" i="1" smtClean="0">
                                <a:solidFill>
                                  <a:schemeClr val="tx1"/>
                                </a:solidFill>
                                <a:latin typeface="Cambria Math" panose="02040503050406030204" pitchFamily="18" charset="0"/>
                              </a:rPr>
                              <m:t>=</m:t>
                            </m:r>
                            <m:f>
                              <m:fPr>
                                <m:ctrlPr>
                                  <a:rPr lang="en-US" altLang="zh-CN" b="0" i="1" smtClean="0">
                                    <a:solidFill>
                                      <a:schemeClr val="tx1"/>
                                    </a:solidFill>
                                    <a:latin typeface="Cambria Math" panose="02040503050406030204" pitchFamily="18" charset="0"/>
                                  </a:rPr>
                                </m:ctrlPr>
                              </m:fPr>
                              <m:num>
                                <m:d>
                                  <m:dPr>
                                    <m:begChr m:val="|"/>
                                    <m:endChr m:val="|"/>
                                    <m:ctrlPr>
                                      <a:rPr lang="en-US" altLang="zh-CN" i="1">
                                        <a:solidFill>
                                          <a:schemeClr val="tx1"/>
                                        </a:solidFill>
                                        <a:latin typeface="Cambria Math" panose="02040503050406030204" pitchFamily="18" charset="0"/>
                                      </a:rPr>
                                    </m:ctrlPr>
                                  </m:dPr>
                                  <m:e>
                                    <m:r>
                                      <a:rPr lang="en-US" altLang="zh-CN" i="1">
                                        <a:solidFill>
                                          <a:schemeClr val="tx1"/>
                                        </a:solidFill>
                                        <a:latin typeface="Cambria Math" panose="02040503050406030204" pitchFamily="18" charset="0"/>
                                      </a:rPr>
                                      <m:t>𝑈</m:t>
                                    </m:r>
                                  </m:e>
                                </m:d>
                              </m:num>
                              <m:den>
                                <m:d>
                                  <m:dPr>
                                    <m:begChr m:val="|"/>
                                    <m:endChr m:val="|"/>
                                    <m:ctrlPr>
                                      <a:rPr lang="en-US" altLang="zh-CN" i="1">
                                        <a:solidFill>
                                          <a:schemeClr val="tx1"/>
                                        </a:solidFill>
                                        <a:latin typeface="Cambria Math" panose="02040503050406030204" pitchFamily="18" charset="0"/>
                                      </a:rPr>
                                    </m:ctrlPr>
                                  </m:dPr>
                                  <m:e>
                                    <m:r>
                                      <a:rPr lang="en-US" altLang="zh-CN" i="1">
                                        <a:solidFill>
                                          <a:schemeClr val="tx1"/>
                                        </a:solidFill>
                                        <a:latin typeface="Cambria Math" panose="02040503050406030204" pitchFamily="18" charset="0"/>
                                      </a:rPr>
                                      <m:t>𝐼</m:t>
                                    </m:r>
                                  </m:e>
                                </m:d>
                              </m:den>
                            </m:f>
                            <m:r>
                              <a:rPr lang="en-US" altLang="zh-CN" b="0" i="1" smtClean="0">
                                <a:solidFill>
                                  <a:schemeClr val="tx1"/>
                                </a:solidFill>
                                <a:latin typeface="Cambria Math" panose="02040503050406030204" pitchFamily="18" charset="0"/>
                              </a:rPr>
                              <m:t>𝑒</m:t>
                            </m:r>
                          </m:e>
                          <m:sup>
                            <m:r>
                              <a:rPr lang="en-US" altLang="zh-CN" b="0" i="1" smtClean="0">
                                <a:solidFill>
                                  <a:schemeClr val="tx1"/>
                                </a:solidFill>
                                <a:latin typeface="Cambria Math" panose="02040503050406030204" pitchFamily="18" charset="0"/>
                              </a:rPr>
                              <m:t>𝑖</m:t>
                            </m:r>
                            <m:r>
                              <a:rPr lang="zh-CN" altLang="en-US" i="1">
                                <a:solidFill>
                                  <a:schemeClr val="tx1"/>
                                </a:solidFill>
                                <a:latin typeface="Cambria Math" panose="02040503050406030204" pitchFamily="18" charset="0"/>
                              </a:rPr>
                              <m:t>𝜑</m:t>
                            </m:r>
                          </m:sup>
                        </m:sSup>
                      </m:oMath>
                    </m:oMathPara>
                  </a14:m>
                  <a:endParaRPr lang="en-US" dirty="0">
                    <a:solidFill>
                      <a:schemeClr val="tx1"/>
                    </a:solidFill>
                  </a:endParaRPr>
                </a:p>
              </p:txBody>
            </p:sp>
          </mc:Choice>
          <mc:Fallback xmlns="">
            <p:sp>
              <p:nvSpPr>
                <p:cNvPr id="18" name="TextBox 17">
                  <a:extLst>
                    <a:ext uri="{FF2B5EF4-FFF2-40B4-BE49-F238E27FC236}">
                      <a16:creationId xmlns:a16="http://schemas.microsoft.com/office/drawing/2014/main" id="{B670F3B9-671D-49BA-8996-76D2EBF98FF4}"/>
                    </a:ext>
                  </a:extLst>
                </p:cNvPr>
                <p:cNvSpPr txBox="1">
                  <a:spLocks noRot="1" noChangeAspect="1" noMove="1" noResize="1" noEditPoints="1" noAdjustHandles="1" noChangeArrowheads="1" noChangeShapeType="1" noTextEdit="1"/>
                </p:cNvSpPr>
                <p:nvPr/>
              </p:nvSpPr>
              <p:spPr>
                <a:xfrm>
                  <a:off x="9604477" y="3074389"/>
                  <a:ext cx="1824282" cy="572657"/>
                </a:xfrm>
                <a:prstGeom prst="rect">
                  <a:avLst/>
                </a:prstGeom>
                <a:blipFill>
                  <a:blip r:embed="rId6"/>
                  <a:stretch>
                    <a:fillRect/>
                  </a:stretch>
                </a:blipFill>
              </p:spPr>
              <p:txBody>
                <a:bodyPr/>
                <a:lstStyle/>
                <a:p>
                  <a:r>
                    <a:rPr lang="en-US">
                      <a:noFill/>
                    </a:rPr>
                    <a:t> </a:t>
                  </a:r>
                </a:p>
              </p:txBody>
            </p:sp>
          </mc:Fallback>
        </mc:AlternateContent>
        <p:sp>
          <p:nvSpPr>
            <p:cNvPr id="21" name="Rectangle 20">
              <a:extLst>
                <a:ext uri="{FF2B5EF4-FFF2-40B4-BE49-F238E27FC236}">
                  <a16:creationId xmlns:a16="http://schemas.microsoft.com/office/drawing/2014/main" id="{DBAB53DD-21E5-4558-8EAB-0981263964EB}"/>
                </a:ext>
              </a:extLst>
            </p:cNvPr>
            <p:cNvSpPr/>
            <p:nvPr/>
          </p:nvSpPr>
          <p:spPr>
            <a:xfrm>
              <a:off x="8341245" y="3150159"/>
              <a:ext cx="1231427" cy="369332"/>
            </a:xfrm>
            <a:prstGeom prst="rect">
              <a:avLst/>
            </a:prstGeom>
          </p:spPr>
          <p:txBody>
            <a:bodyPr wrap="none">
              <a:spAutoFit/>
            </a:bodyPr>
            <a:lstStyle/>
            <a:p>
              <a:r>
                <a:rPr lang="en-US" dirty="0">
                  <a:latin typeface="Calibri" panose="020F0502020204030204" pitchFamily="34" charset="0"/>
                  <a:ea typeface="Calibri" panose="020F0502020204030204" pitchFamily="34" charset="0"/>
                  <a:cs typeface="Calibri" panose="020F0502020204030204" pitchFamily="34" charset="0"/>
                </a:rPr>
                <a:t>Impedance</a:t>
              </a:r>
              <a:endParaRPr lang="en-US" dirty="0"/>
            </a:p>
          </p:txBody>
        </p:sp>
      </p:grpSp>
      <p:sp>
        <p:nvSpPr>
          <p:cNvPr id="24" name="Rectangle 23">
            <a:extLst>
              <a:ext uri="{FF2B5EF4-FFF2-40B4-BE49-F238E27FC236}">
                <a16:creationId xmlns:a16="http://schemas.microsoft.com/office/drawing/2014/main" id="{20B1BEF4-FE8E-4EFF-A428-25A4F448E8C8}"/>
              </a:ext>
            </a:extLst>
          </p:cNvPr>
          <p:cNvSpPr/>
          <p:nvPr/>
        </p:nvSpPr>
        <p:spPr>
          <a:xfrm>
            <a:off x="6657580" y="5929970"/>
            <a:ext cx="1181542" cy="369332"/>
          </a:xfrm>
          <a:prstGeom prst="rect">
            <a:avLst/>
          </a:prstGeom>
        </p:spPr>
        <p:txBody>
          <a:bodyPr wrap="none">
            <a:spAutoFit/>
          </a:bodyPr>
          <a:lstStyle/>
          <a:p>
            <a:r>
              <a:rPr lang="en-US" dirty="0">
                <a:latin typeface="Calibri" panose="020F0502020204030204" pitchFamily="34" charset="0"/>
                <a:ea typeface="Calibri" panose="020F0502020204030204" pitchFamily="34" charset="0"/>
                <a:cs typeface="Calibri" panose="020F0502020204030204" pitchFamily="34" charset="0"/>
              </a:rPr>
              <a:t>Resistivity:</a:t>
            </a:r>
            <a:endParaRPr lang="en-US" dirty="0"/>
          </a:p>
        </p:txBody>
      </p:sp>
      <mc:AlternateContent xmlns:mc="http://schemas.openxmlformats.org/markup-compatibility/2006" xmlns:a14="http://schemas.microsoft.com/office/drawing/2010/main">
        <mc:Choice Requires="a14">
          <p:sp>
            <p:nvSpPr>
              <p:cNvPr id="25" name="TextBox 24">
                <a:extLst>
                  <a:ext uri="{FF2B5EF4-FFF2-40B4-BE49-F238E27FC236}">
                    <a16:creationId xmlns:a16="http://schemas.microsoft.com/office/drawing/2014/main" id="{49C4A1FA-6DBB-4AB3-804A-00201BDC0CAB}"/>
                  </a:ext>
                </a:extLst>
              </p:cNvPr>
              <p:cNvSpPr txBox="1"/>
              <p:nvPr/>
            </p:nvSpPr>
            <p:spPr>
              <a:xfrm>
                <a:off x="9559223" y="6388372"/>
                <a:ext cx="2323072" cy="276999"/>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p>
                        <m:sSupPr>
                          <m:ctrlPr>
                            <a:rPr lang="en-US" b="0" i="1" dirty="0" smtClean="0">
                              <a:solidFill>
                                <a:schemeClr val="tx1"/>
                              </a:solidFill>
                              <a:latin typeface="Cambria Math" panose="02040503050406030204" pitchFamily="18" charset="0"/>
                              <a:ea typeface="Cambria Math" panose="02040503050406030204" pitchFamily="18" charset="0"/>
                            </a:rPr>
                          </m:ctrlPr>
                        </m:sSupPr>
                        <m:e>
                          <m:r>
                            <a:rPr lang="en-US" b="0" i="1" dirty="0" smtClean="0">
                              <a:solidFill>
                                <a:schemeClr val="tx1"/>
                              </a:solidFill>
                              <a:latin typeface="Cambria Math" panose="02040503050406030204" pitchFamily="18" charset="0"/>
                              <a:ea typeface="Cambria Math" panose="02040503050406030204" pitchFamily="18" charset="0"/>
                            </a:rPr>
                            <m:t>𝜌</m:t>
                          </m:r>
                        </m:e>
                        <m:sup>
                          <m:r>
                            <a:rPr lang="en-US" b="0" i="1" dirty="0" smtClean="0">
                              <a:solidFill>
                                <a:schemeClr val="tx1"/>
                              </a:solidFill>
                              <a:latin typeface="Cambria Math" panose="02040503050406030204" pitchFamily="18" charset="0"/>
                              <a:ea typeface="Cambria Math" panose="02040503050406030204" pitchFamily="18" charset="0"/>
                            </a:rPr>
                            <m:t>′′</m:t>
                          </m:r>
                        </m:sup>
                      </m:sSup>
                      <m:r>
                        <a:rPr lang="en-US" b="0" i="1" dirty="0" smtClean="0">
                          <a:solidFill>
                            <a:schemeClr val="tx1"/>
                          </a:solidFill>
                          <a:latin typeface="Cambria Math" panose="02040503050406030204" pitchFamily="18" charset="0"/>
                          <a:ea typeface="Cambria Math" panose="02040503050406030204" pitchFamily="18" charset="0"/>
                        </a:rPr>
                        <m:t>=</m:t>
                      </m:r>
                      <m:r>
                        <a:rPr lang="en-US" i="1">
                          <a:solidFill>
                            <a:schemeClr val="tx1"/>
                          </a:solidFill>
                          <a:latin typeface="Cambria Math" panose="02040503050406030204" pitchFamily="18" charset="0"/>
                        </a:rPr>
                        <m:t>𝐾𝑍</m:t>
                      </m:r>
                      <m:r>
                        <a:rPr lang="en-US" i="1">
                          <a:solidFill>
                            <a:schemeClr val="tx1"/>
                          </a:solidFill>
                          <a:latin typeface="Cambria Math" panose="02040503050406030204" pitchFamily="18" charset="0"/>
                        </a:rPr>
                        <m:t>′′=</m:t>
                      </m:r>
                      <m:r>
                        <a:rPr lang="en-US" i="1" dirty="0">
                          <a:solidFill>
                            <a:schemeClr val="tx1"/>
                          </a:solidFill>
                          <a:latin typeface="Cambria Math" panose="02040503050406030204" pitchFamily="18" charset="0"/>
                          <a:ea typeface="Cambria Math" panose="02040503050406030204" pitchFamily="18" charset="0"/>
                        </a:rPr>
                        <m:t>𝐾</m:t>
                      </m:r>
                      <m:d>
                        <m:dPr>
                          <m:begChr m:val="|"/>
                          <m:endChr m:val="|"/>
                          <m:ctrlPr>
                            <a:rPr lang="en-US" i="1" dirty="0">
                              <a:solidFill>
                                <a:schemeClr val="tx1"/>
                              </a:solidFill>
                              <a:latin typeface="Cambria Math" panose="02040503050406030204" pitchFamily="18" charset="0"/>
                              <a:ea typeface="Cambria Math" panose="02040503050406030204" pitchFamily="18" charset="0"/>
                            </a:rPr>
                          </m:ctrlPr>
                        </m:dPr>
                        <m:e>
                          <m:r>
                            <a:rPr lang="en-US" i="1" dirty="0">
                              <a:solidFill>
                                <a:schemeClr val="tx1"/>
                              </a:solidFill>
                              <a:latin typeface="Cambria Math" panose="02040503050406030204" pitchFamily="18" charset="0"/>
                              <a:ea typeface="Cambria Math" panose="02040503050406030204" pitchFamily="18" charset="0"/>
                            </a:rPr>
                            <m:t>𝑍</m:t>
                          </m:r>
                        </m:e>
                      </m:d>
                      <m:func>
                        <m:funcPr>
                          <m:ctrlPr>
                            <a:rPr lang="en-US" i="1" dirty="0">
                              <a:solidFill>
                                <a:schemeClr val="tx1"/>
                              </a:solidFill>
                              <a:latin typeface="Cambria Math" panose="02040503050406030204" pitchFamily="18" charset="0"/>
                              <a:ea typeface="Cambria Math" panose="02040503050406030204" pitchFamily="18" charset="0"/>
                            </a:rPr>
                          </m:ctrlPr>
                        </m:funcPr>
                        <m:fName>
                          <m:r>
                            <m:rPr>
                              <m:sty m:val="p"/>
                            </m:rPr>
                            <a:rPr lang="en-US" dirty="0">
                              <a:solidFill>
                                <a:schemeClr val="tx1"/>
                              </a:solidFill>
                              <a:latin typeface="Cambria Math" panose="02040503050406030204" pitchFamily="18" charset="0"/>
                              <a:ea typeface="Cambria Math" panose="02040503050406030204" pitchFamily="18" charset="0"/>
                            </a:rPr>
                            <m:t>sin</m:t>
                          </m:r>
                        </m:fName>
                        <m:e>
                          <m:r>
                            <a:rPr lang="zh-CN" altLang="en-US" i="1">
                              <a:solidFill>
                                <a:schemeClr val="tx1"/>
                              </a:solidFill>
                              <a:latin typeface="Cambria Math" panose="02040503050406030204" pitchFamily="18" charset="0"/>
                            </a:rPr>
                            <m:t>𝜑</m:t>
                          </m:r>
                        </m:e>
                      </m:func>
                    </m:oMath>
                  </m:oMathPara>
                </a14:m>
                <a:endParaRPr lang="en-US" dirty="0">
                  <a:solidFill>
                    <a:schemeClr val="tx1"/>
                  </a:solidFill>
                </a:endParaRPr>
              </a:p>
            </p:txBody>
          </p:sp>
        </mc:Choice>
        <mc:Fallback xmlns="">
          <p:sp>
            <p:nvSpPr>
              <p:cNvPr id="25" name="TextBox 24">
                <a:extLst>
                  <a:ext uri="{FF2B5EF4-FFF2-40B4-BE49-F238E27FC236}">
                    <a16:creationId xmlns:a16="http://schemas.microsoft.com/office/drawing/2014/main" id="{49C4A1FA-6DBB-4AB3-804A-00201BDC0CAB}"/>
                  </a:ext>
                </a:extLst>
              </p:cNvPr>
              <p:cNvSpPr txBox="1">
                <a:spLocks noRot="1" noChangeAspect="1" noMove="1" noResize="1" noEditPoints="1" noAdjustHandles="1" noChangeArrowheads="1" noChangeShapeType="1" noTextEdit="1"/>
              </p:cNvSpPr>
              <p:nvPr/>
            </p:nvSpPr>
            <p:spPr>
              <a:xfrm>
                <a:off x="9559223" y="6388372"/>
                <a:ext cx="2323072" cy="276999"/>
              </a:xfrm>
              <a:prstGeom prst="rect">
                <a:avLst/>
              </a:prstGeom>
              <a:blipFill>
                <a:blip r:embed="rId7"/>
                <a:stretch>
                  <a:fillRect l="-2100" t="-4444" r="-2100" b="-26667"/>
                </a:stretch>
              </a:blipFill>
            </p:spPr>
            <p:txBody>
              <a:bodyPr/>
              <a:lstStyle/>
              <a:p>
                <a:r>
                  <a:rPr lang="en-US">
                    <a:noFill/>
                  </a:rPr>
                  <a:t> </a:t>
                </a:r>
              </a:p>
            </p:txBody>
          </p:sp>
        </mc:Fallback>
      </mc:AlternateContent>
      <p:pic>
        <p:nvPicPr>
          <p:cNvPr id="26" name="Picture 25">
            <a:extLst>
              <a:ext uri="{FF2B5EF4-FFF2-40B4-BE49-F238E27FC236}">
                <a16:creationId xmlns:a16="http://schemas.microsoft.com/office/drawing/2014/main" id="{88706B90-341E-494F-ABC6-ACA79205A552}"/>
              </a:ext>
            </a:extLst>
          </p:cNvPr>
          <p:cNvPicPr>
            <a:picLocks noChangeAspect="1"/>
          </p:cNvPicPr>
          <p:nvPr/>
        </p:nvPicPr>
        <p:blipFill rotWithShape="1">
          <a:blip r:embed="rId8">
            <a:extLst>
              <a:ext uri="{28A0092B-C50C-407E-A947-70E740481C1C}">
                <a14:useLocalDpi xmlns:a14="http://schemas.microsoft.com/office/drawing/2010/main" val="0"/>
              </a:ext>
            </a:extLst>
          </a:blip>
          <a:srcRect l="58436" t="14454" r="9955" b="49836"/>
          <a:stretch/>
        </p:blipFill>
        <p:spPr>
          <a:xfrm>
            <a:off x="8088654" y="712666"/>
            <a:ext cx="3729387" cy="1946868"/>
          </a:xfrm>
          <a:prstGeom prst="rect">
            <a:avLst/>
          </a:prstGeom>
        </p:spPr>
      </p:pic>
      <p:pic>
        <p:nvPicPr>
          <p:cNvPr id="27" name="Picture 26">
            <a:extLst>
              <a:ext uri="{FF2B5EF4-FFF2-40B4-BE49-F238E27FC236}">
                <a16:creationId xmlns:a16="http://schemas.microsoft.com/office/drawing/2014/main" id="{3FDE4145-1413-4E40-BF80-630D5D738DEE}"/>
              </a:ext>
            </a:extLst>
          </p:cNvPr>
          <p:cNvPicPr>
            <a:picLocks noChangeAspect="1"/>
          </p:cNvPicPr>
          <p:nvPr/>
        </p:nvPicPr>
        <p:blipFill rotWithShape="1">
          <a:blip r:embed="rId8">
            <a:extLst>
              <a:ext uri="{28A0092B-C50C-407E-A947-70E740481C1C}">
                <a14:useLocalDpi xmlns:a14="http://schemas.microsoft.com/office/drawing/2010/main" val="0"/>
              </a:ext>
            </a:extLst>
          </a:blip>
          <a:srcRect l="58190" t="54460" r="9926" b="9522"/>
          <a:stretch/>
        </p:blipFill>
        <p:spPr>
          <a:xfrm>
            <a:off x="8203230" y="2868860"/>
            <a:ext cx="3753725" cy="1959429"/>
          </a:xfrm>
          <a:prstGeom prst="rect">
            <a:avLst/>
          </a:prstGeom>
        </p:spPr>
      </p:pic>
      <p:sp>
        <p:nvSpPr>
          <p:cNvPr id="28" name="TextBox 27">
            <a:extLst>
              <a:ext uri="{FF2B5EF4-FFF2-40B4-BE49-F238E27FC236}">
                <a16:creationId xmlns:a16="http://schemas.microsoft.com/office/drawing/2014/main" id="{66A224BF-8619-474F-A46D-EBD644B20979}"/>
              </a:ext>
            </a:extLst>
          </p:cNvPr>
          <p:cNvSpPr txBox="1"/>
          <p:nvPr/>
        </p:nvSpPr>
        <p:spPr>
          <a:xfrm>
            <a:off x="183808" y="156705"/>
            <a:ext cx="8445841" cy="584775"/>
          </a:xfrm>
          <a:prstGeom prst="rect">
            <a:avLst/>
          </a:prstGeom>
          <a:noFill/>
        </p:spPr>
        <p:txBody>
          <a:bodyPr wrap="square" rtlCol="0">
            <a:spAutoFit/>
          </a:bodyPr>
          <a:lstStyle>
            <a:defPPr>
              <a:defRPr lang="en-US"/>
            </a:defPPr>
            <a:lvl1pPr>
              <a:defRPr sz="3200">
                <a:solidFill>
                  <a:srgbClr val="4472C4">
                    <a:lumMod val="50000"/>
                  </a:srgbClr>
                </a:solidFill>
                <a:latin typeface="Times New Roman" panose="02020603050405020304" pitchFamily="18" charset="0"/>
              </a:defRPr>
            </a:lvl1pPr>
          </a:lstStyle>
          <a:p>
            <a:r>
              <a:rPr lang="en-US" b="1" dirty="0"/>
              <a:t>Induced polarization signal </a:t>
            </a:r>
          </a:p>
        </p:txBody>
      </p:sp>
      <p:sp>
        <p:nvSpPr>
          <p:cNvPr id="30" name="Arrow: Right 29">
            <a:extLst>
              <a:ext uri="{FF2B5EF4-FFF2-40B4-BE49-F238E27FC236}">
                <a16:creationId xmlns:a16="http://schemas.microsoft.com/office/drawing/2014/main" id="{9B1DBB4C-E355-473C-B31D-1D8A2873B693}"/>
              </a:ext>
            </a:extLst>
          </p:cNvPr>
          <p:cNvSpPr/>
          <p:nvPr/>
        </p:nvSpPr>
        <p:spPr>
          <a:xfrm rot="2625791">
            <a:off x="3257948" y="2156269"/>
            <a:ext cx="2144645" cy="278486"/>
          </a:xfrm>
          <a:prstGeom prst="rightArrow">
            <a:avLst>
              <a:gd name="adj1" fmla="val 50000"/>
              <a:gd name="adj2" fmla="val 135619"/>
            </a:avLst>
          </a:prstGeom>
          <a:solidFill>
            <a:srgbClr val="E39C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Arrow: Right 30">
            <a:extLst>
              <a:ext uri="{FF2B5EF4-FFF2-40B4-BE49-F238E27FC236}">
                <a16:creationId xmlns:a16="http://schemas.microsoft.com/office/drawing/2014/main" id="{4E8EFAF2-6EC2-412C-9AAD-E9AB96EB857A}"/>
              </a:ext>
            </a:extLst>
          </p:cNvPr>
          <p:cNvSpPr/>
          <p:nvPr/>
        </p:nvSpPr>
        <p:spPr>
          <a:xfrm>
            <a:off x="3591348" y="3424215"/>
            <a:ext cx="1464279" cy="326518"/>
          </a:xfrm>
          <a:prstGeom prst="rightArrow">
            <a:avLst>
              <a:gd name="adj1" fmla="val 50000"/>
              <a:gd name="adj2" fmla="val 135619"/>
            </a:avLst>
          </a:prstGeom>
          <a:solidFill>
            <a:srgbClr val="A89D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Arrow: Right 32">
            <a:extLst>
              <a:ext uri="{FF2B5EF4-FFF2-40B4-BE49-F238E27FC236}">
                <a16:creationId xmlns:a16="http://schemas.microsoft.com/office/drawing/2014/main" id="{D9D1F34A-BC3A-493D-97D1-7CB344722D21}"/>
              </a:ext>
            </a:extLst>
          </p:cNvPr>
          <p:cNvSpPr/>
          <p:nvPr/>
        </p:nvSpPr>
        <p:spPr>
          <a:xfrm rot="18825791">
            <a:off x="3161761" y="4733052"/>
            <a:ext cx="2221021" cy="270972"/>
          </a:xfrm>
          <a:prstGeom prst="rightArrow">
            <a:avLst>
              <a:gd name="adj1" fmla="val 50000"/>
              <a:gd name="adj2" fmla="val 135619"/>
            </a:avLst>
          </a:prstGeom>
          <a:solidFill>
            <a:srgbClr val="A4C1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678555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5E699C4-DAA7-4782-A6EF-E9D3AED5BC30}"/>
              </a:ext>
            </a:extLst>
          </p:cNvPr>
          <p:cNvSpPr txBox="1"/>
          <p:nvPr/>
        </p:nvSpPr>
        <p:spPr>
          <a:xfrm>
            <a:off x="227940" y="216812"/>
            <a:ext cx="5684588" cy="584775"/>
          </a:xfrm>
          <a:prstGeom prst="rect">
            <a:avLst/>
          </a:prstGeom>
          <a:noFill/>
        </p:spPr>
        <p:txBody>
          <a:bodyPr wrap="square" rtlCol="0">
            <a:spAutoFit/>
          </a:bodyPr>
          <a:lstStyle>
            <a:defPPr>
              <a:defRPr lang="en-US"/>
            </a:defPPr>
            <a:lvl1pPr>
              <a:defRPr sz="3200">
                <a:solidFill>
                  <a:srgbClr val="4472C4">
                    <a:lumMod val="50000"/>
                  </a:srgbClr>
                </a:solidFill>
                <a:latin typeface="Times New Roman" panose="02020603050405020304" pitchFamily="18" charset="0"/>
              </a:defRPr>
            </a:lvl1pPr>
          </a:lstStyle>
          <a:p>
            <a:r>
              <a:rPr lang="en-US" altLang="zh-CN" dirty="0"/>
              <a:t>Preparation of each experiment</a:t>
            </a:r>
            <a:endParaRPr lang="en-US" dirty="0"/>
          </a:p>
        </p:txBody>
      </p:sp>
      <p:grpSp>
        <p:nvGrpSpPr>
          <p:cNvPr id="35" name="Group 34">
            <a:extLst>
              <a:ext uri="{FF2B5EF4-FFF2-40B4-BE49-F238E27FC236}">
                <a16:creationId xmlns:a16="http://schemas.microsoft.com/office/drawing/2014/main" id="{899A6357-405B-46DA-8E2C-58203808EC94}"/>
              </a:ext>
            </a:extLst>
          </p:cNvPr>
          <p:cNvGrpSpPr>
            <a:grpSpLocks noChangeAspect="1"/>
          </p:cNvGrpSpPr>
          <p:nvPr/>
        </p:nvGrpSpPr>
        <p:grpSpPr>
          <a:xfrm>
            <a:off x="8933453" y="-55024"/>
            <a:ext cx="3199305" cy="1705124"/>
            <a:chOff x="526742" y="3600036"/>
            <a:chExt cx="5547841" cy="2956816"/>
          </a:xfrm>
        </p:grpSpPr>
        <p:pic>
          <p:nvPicPr>
            <p:cNvPr id="33" name="Picture 32">
              <a:extLst>
                <a:ext uri="{FF2B5EF4-FFF2-40B4-BE49-F238E27FC236}">
                  <a16:creationId xmlns:a16="http://schemas.microsoft.com/office/drawing/2014/main" id="{4FD8EBBE-3BA9-4086-B4FA-B23B0CFCC37C}"/>
                </a:ext>
              </a:extLst>
            </p:cNvPr>
            <p:cNvPicPr>
              <a:picLocks noChangeAspect="1"/>
            </p:cNvPicPr>
            <p:nvPr/>
          </p:nvPicPr>
          <p:blipFill>
            <a:blip r:embed="rId2"/>
            <a:stretch>
              <a:fillRect/>
            </a:stretch>
          </p:blipFill>
          <p:spPr>
            <a:xfrm>
              <a:off x="526742" y="3600036"/>
              <a:ext cx="5547841" cy="2956816"/>
            </a:xfrm>
            <a:prstGeom prst="rect">
              <a:avLst/>
            </a:prstGeom>
          </p:spPr>
        </p:pic>
        <p:sp>
          <p:nvSpPr>
            <p:cNvPr id="29" name="Rectangle 28">
              <a:extLst>
                <a:ext uri="{FF2B5EF4-FFF2-40B4-BE49-F238E27FC236}">
                  <a16:creationId xmlns:a16="http://schemas.microsoft.com/office/drawing/2014/main" id="{3F15960C-F750-4181-9E8A-C029F4F0A7BD}"/>
                </a:ext>
              </a:extLst>
            </p:cNvPr>
            <p:cNvSpPr/>
            <p:nvPr/>
          </p:nvSpPr>
          <p:spPr>
            <a:xfrm>
              <a:off x="3835182" y="3940827"/>
              <a:ext cx="512340" cy="1881182"/>
            </a:xfrm>
            <a:prstGeom prst="rect">
              <a:avLst/>
            </a:prstGeom>
            <a:solidFill>
              <a:srgbClr val="FF0000">
                <a:alpha val="4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anose="02020603050405020304" pitchFamily="18" charset="0"/>
                <a:cs typeface="Times New Roman" panose="02020603050405020304" pitchFamily="18" charset="0"/>
              </a:endParaRPr>
            </a:p>
          </p:txBody>
        </p:sp>
      </p:grpSp>
      <p:pic>
        <p:nvPicPr>
          <p:cNvPr id="1038" name="Picture 14" descr="Picture of Inoculating Loops &amp; Needles">
            <a:extLst>
              <a:ext uri="{FF2B5EF4-FFF2-40B4-BE49-F238E27FC236}">
                <a16:creationId xmlns:a16="http://schemas.microsoft.com/office/drawing/2014/main" id="{05FE865D-2610-467D-86CF-C19567ACC4B0}"/>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0000" b="90000" l="10000" r="90000">
                        <a14:foregroundMark x1="43062" y1="10000" x2="43062" y2="10308"/>
                      </a14:backgroundRemoval>
                    </a14:imgEffect>
                  </a14:imgLayer>
                </a14:imgProps>
              </a:ext>
              <a:ext uri="{28A0092B-C50C-407E-A947-70E740481C1C}">
                <a14:useLocalDpi xmlns:a14="http://schemas.microsoft.com/office/drawing/2010/main" val="0"/>
              </a:ext>
            </a:extLst>
          </a:blip>
          <a:srcRect/>
          <a:stretch>
            <a:fillRect/>
          </a:stretch>
        </p:blipFill>
        <p:spPr bwMode="auto">
          <a:xfrm>
            <a:off x="1267849" y="1140814"/>
            <a:ext cx="865702" cy="1283623"/>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Nutrient Agar media showed the bacterial growth of sample C in fourth... |  Download Scientific Diagram">
            <a:extLst>
              <a:ext uri="{FF2B5EF4-FFF2-40B4-BE49-F238E27FC236}">
                <a16:creationId xmlns:a16="http://schemas.microsoft.com/office/drawing/2014/main" id="{08511B02-9B58-4CA5-924B-AEC96E49C4E0}"/>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5545" b="96367" l="5829" r="92532">
                        <a14:foregroundMark x1="34045" y1="5736" x2="32787" y2="5736"/>
                        <a14:foregroundMark x1="56102" y1="5736" x2="35685" y2="5736"/>
                        <a14:foregroundMark x1="5829" y1="41683" x2="7286" y2="62333"/>
                        <a14:foregroundMark x1="28051" y1="86042" x2="53552" y2="91778"/>
                        <a14:foregroundMark x1="53552" y1="91778" x2="55009" y2="92543"/>
                        <a14:foregroundMark x1="92714" y1="47801" x2="91257" y2="61950"/>
                        <a14:foregroundMark x1="87614" y1="25239" x2="89071" y2="30975"/>
                        <a14:foregroundMark x1="90528" y1="34799" x2="91621" y2="42830"/>
                        <a14:foregroundMark x1="65392" y1="9560" x2="75870" y2="12380"/>
                        <a14:foregroundMark x1="51366" y1="94455" x2="48816" y2="96367"/>
                        <a14:backgroundMark x1="79417" y1="12046" x2="78506" y2="14149"/>
                        <a14:backgroundMark x1="35337" y1="5163" x2="33698" y2="5163"/>
                      </a14:backgroundRemoval>
                    </a14:imgEffect>
                  </a14:imgLayer>
                </a14:imgProps>
              </a:ext>
              <a:ext uri="{28A0092B-C50C-407E-A947-70E740481C1C}">
                <a14:useLocalDpi xmlns:a14="http://schemas.microsoft.com/office/drawing/2010/main" val="0"/>
              </a:ext>
            </a:extLst>
          </a:blip>
          <a:srcRect/>
          <a:stretch>
            <a:fillRect/>
          </a:stretch>
        </p:blipFill>
        <p:spPr bwMode="auto">
          <a:xfrm>
            <a:off x="2483920" y="1668291"/>
            <a:ext cx="1402258" cy="129749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2A8EF35-05D9-42B4-A28C-2E363F998B63}"/>
              </a:ext>
            </a:extLst>
          </p:cNvPr>
          <p:cNvSpPr txBox="1"/>
          <p:nvPr/>
        </p:nvSpPr>
        <p:spPr>
          <a:xfrm>
            <a:off x="228533" y="1249502"/>
            <a:ext cx="1258126" cy="352755"/>
          </a:xfrm>
          <a:prstGeom prst="rect">
            <a:avLst/>
          </a:prstGeom>
          <a:noFill/>
        </p:spPr>
        <p:txBody>
          <a:bodyPr wrap="square" rtlCol="0">
            <a:spAutoFit/>
          </a:bodyPr>
          <a:lstStyle/>
          <a:p>
            <a:r>
              <a:rPr lang="en-US" altLang="zh-CN" dirty="0">
                <a:latin typeface="Times New Roman" panose="02020603050405020304" pitchFamily="18" charset="0"/>
                <a:cs typeface="Times New Roman" panose="02020603050405020304" pitchFamily="18" charset="0"/>
              </a:rPr>
              <a:t>-80 ° fridge</a:t>
            </a:r>
            <a:endParaRPr lang="en-US" dirty="0">
              <a:latin typeface="Times New Roman" panose="02020603050405020304" pitchFamily="18" charset="0"/>
              <a:cs typeface="Times New Roman" panose="02020603050405020304" pitchFamily="18" charset="0"/>
            </a:endParaRPr>
          </a:p>
        </p:txBody>
      </p:sp>
      <p:pic>
        <p:nvPicPr>
          <p:cNvPr id="1026" name="Picture 2" descr="ArcticIce Cryogenic Tubes - USA Scientific, Inc">
            <a:extLst>
              <a:ext uri="{FF2B5EF4-FFF2-40B4-BE49-F238E27FC236}">
                <a16:creationId xmlns:a16="http://schemas.microsoft.com/office/drawing/2014/main" id="{2E001FC4-59DA-4B95-96A8-EAB6950474EE}"/>
              </a:ext>
            </a:extLst>
          </p:cNvPr>
          <p:cNvPicPr>
            <a:picLocks noChangeAspect="1" noChangeArrowheads="1"/>
          </p:cNvPicPr>
          <p:nvPr/>
        </p:nvPicPr>
        <p:blipFill>
          <a:blip r:embed="rId7">
            <a:extLst>
              <a:ext uri="{BEBA8EAE-BF5A-486C-A8C5-ECC9F3942E4B}">
                <a14:imgProps xmlns:a14="http://schemas.microsoft.com/office/drawing/2010/main">
                  <a14:imgLayer r:embed="rId8">
                    <a14:imgEffect>
                      <a14:backgroundRemoval t="10000" b="90000" l="10000" r="90000">
                        <a14:backgroundMark x1="33714" y1="48000" x2="34857" y2="69714"/>
                        <a14:backgroundMark x1="71714" y1="51714" x2="73429" y2="74571"/>
                        <a14:backgroundMark x1="69429" y1="74857" x2="69143" y2="87714"/>
                      </a14:backgroundRemoval>
                    </a14:imgEffect>
                  </a14:imgLayer>
                </a14:imgProps>
              </a:ext>
              <a:ext uri="{28A0092B-C50C-407E-A947-70E740481C1C}">
                <a14:useLocalDpi xmlns:a14="http://schemas.microsoft.com/office/drawing/2010/main" val="0"/>
              </a:ext>
            </a:extLst>
          </a:blip>
          <a:srcRect/>
          <a:stretch>
            <a:fillRect/>
          </a:stretch>
        </p:blipFill>
        <p:spPr bwMode="auto">
          <a:xfrm>
            <a:off x="102971" y="1873244"/>
            <a:ext cx="1134968" cy="1102384"/>
          </a:xfrm>
          <a:prstGeom prst="rect">
            <a:avLst/>
          </a:prstGeom>
          <a:noFill/>
          <a:extLst>
            <a:ext uri="{909E8E84-426E-40DD-AFC4-6F175D3DCCD1}">
              <a14:hiddenFill xmlns:a14="http://schemas.microsoft.com/office/drawing/2010/main">
                <a:solidFill>
                  <a:srgbClr val="FFFFFF"/>
                </a:solidFill>
              </a14:hiddenFill>
            </a:ext>
          </a:extLst>
        </p:spPr>
      </p:pic>
      <p:sp>
        <p:nvSpPr>
          <p:cNvPr id="6" name="Arrow: Right 5">
            <a:extLst>
              <a:ext uri="{FF2B5EF4-FFF2-40B4-BE49-F238E27FC236}">
                <a16:creationId xmlns:a16="http://schemas.microsoft.com/office/drawing/2014/main" id="{17184D1B-5AC7-4138-BB79-97FDF5C74C76}"/>
              </a:ext>
            </a:extLst>
          </p:cNvPr>
          <p:cNvSpPr/>
          <p:nvPr/>
        </p:nvSpPr>
        <p:spPr>
          <a:xfrm>
            <a:off x="1103408" y="2248059"/>
            <a:ext cx="1241509" cy="17637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F8C05AEC-9BBB-4FEA-9403-E92156945C6F}"/>
              </a:ext>
            </a:extLst>
          </p:cNvPr>
          <p:cNvSpPr txBox="1"/>
          <p:nvPr/>
        </p:nvSpPr>
        <p:spPr>
          <a:xfrm>
            <a:off x="2533315" y="2856501"/>
            <a:ext cx="1621419" cy="881887"/>
          </a:xfrm>
          <a:prstGeom prst="rect">
            <a:avLst/>
          </a:prstGeom>
          <a:noFill/>
        </p:spPr>
        <p:txBody>
          <a:bodyPr wrap="square" rtlCol="0">
            <a:spAutoFit/>
          </a:bodyPr>
          <a:lstStyle/>
          <a:p>
            <a:r>
              <a:rPr lang="en-US" altLang="zh-CN" dirty="0">
                <a:latin typeface="Times New Roman" panose="02020603050405020304" pitchFamily="18" charset="0"/>
                <a:cs typeface="Times New Roman" panose="02020603050405020304" pitchFamily="18" charset="0"/>
              </a:rPr>
              <a:t>Media with </a:t>
            </a:r>
            <a:r>
              <a:rPr lang="en-US" altLang="zh-CN" dirty="0" err="1">
                <a:latin typeface="Times New Roman" panose="02020603050405020304" pitchFamily="18" charset="0"/>
                <a:cs typeface="Times New Roman" panose="02020603050405020304" pitchFamily="18" charset="0"/>
              </a:rPr>
              <a:t>glucose+</a:t>
            </a:r>
            <a:r>
              <a:rPr lang="en-US" altLang="zh-CN" dirty="0" err="1">
                <a:solidFill>
                  <a:srgbClr val="FF0000"/>
                </a:solidFill>
                <a:latin typeface="Times New Roman" panose="02020603050405020304" pitchFamily="18" charset="0"/>
                <a:cs typeface="Times New Roman" panose="02020603050405020304" pitchFamily="18" charset="0"/>
              </a:rPr>
              <a:t>Agar</a:t>
            </a:r>
            <a:r>
              <a:rPr lang="en-US" altLang="zh-CN" dirty="0">
                <a:latin typeface="Times New Roman" panose="02020603050405020304" pitchFamily="18" charset="0"/>
                <a:cs typeface="Times New Roman" panose="02020603050405020304" pitchFamily="18" charset="0"/>
              </a:rPr>
              <a:t> +Kanamycin</a:t>
            </a:r>
            <a:endParaRPr lang="en-US" dirty="0">
              <a:latin typeface="Times New Roman" panose="02020603050405020304" pitchFamily="18" charset="0"/>
              <a:cs typeface="Times New Roman" panose="02020603050405020304" pitchFamily="18" charset="0"/>
            </a:endParaRPr>
          </a:p>
        </p:txBody>
      </p:sp>
      <p:sp>
        <p:nvSpPr>
          <p:cNvPr id="7" name="Rectangle 6">
            <a:extLst>
              <a:ext uri="{FF2B5EF4-FFF2-40B4-BE49-F238E27FC236}">
                <a16:creationId xmlns:a16="http://schemas.microsoft.com/office/drawing/2014/main" id="{58D29A9C-E927-4C8B-90F6-49DC1F6FF012}"/>
              </a:ext>
            </a:extLst>
          </p:cNvPr>
          <p:cNvSpPr/>
          <p:nvPr/>
        </p:nvSpPr>
        <p:spPr>
          <a:xfrm>
            <a:off x="157643" y="2796030"/>
            <a:ext cx="1241509" cy="293963"/>
          </a:xfrm>
          <a:prstGeom prst="rect">
            <a:avLst/>
          </a:prstGeom>
        </p:spPr>
        <p:txBody>
          <a:bodyPr wrap="square">
            <a:spAutoFit/>
          </a:bodyPr>
          <a:lstStyle/>
          <a:p>
            <a:r>
              <a:rPr lang="en-US" sz="1400" dirty="0">
                <a:latin typeface="Times New Roman" panose="02020603050405020304" pitchFamily="18" charset="0"/>
                <a:cs typeface="Times New Roman" panose="02020603050405020304" pitchFamily="18" charset="0"/>
              </a:rPr>
              <a:t>cryogenic tube</a:t>
            </a:r>
          </a:p>
        </p:txBody>
      </p:sp>
      <p:sp>
        <p:nvSpPr>
          <p:cNvPr id="12" name="Rectangle 11">
            <a:extLst>
              <a:ext uri="{FF2B5EF4-FFF2-40B4-BE49-F238E27FC236}">
                <a16:creationId xmlns:a16="http://schemas.microsoft.com/office/drawing/2014/main" id="{137C4F7C-33D0-40D3-97E0-92A5ED7FA2E9}"/>
              </a:ext>
            </a:extLst>
          </p:cNvPr>
          <p:cNvSpPr/>
          <p:nvPr/>
        </p:nvSpPr>
        <p:spPr>
          <a:xfrm>
            <a:off x="2842289" y="2442460"/>
            <a:ext cx="980863" cy="293963"/>
          </a:xfrm>
          <a:prstGeom prst="rect">
            <a:avLst/>
          </a:prstGeom>
        </p:spPr>
        <p:txBody>
          <a:bodyPr wrap="square">
            <a:spAutoFit/>
          </a:bodyPr>
          <a:lstStyle/>
          <a:p>
            <a:r>
              <a:rPr lang="en-US" sz="1400" dirty="0">
                <a:latin typeface="Times New Roman" panose="02020603050405020304" pitchFamily="18" charset="0"/>
                <a:cs typeface="Times New Roman" panose="02020603050405020304" pitchFamily="18" charset="0"/>
              </a:rPr>
              <a:t>Plate</a:t>
            </a:r>
          </a:p>
        </p:txBody>
      </p:sp>
      <p:sp>
        <p:nvSpPr>
          <p:cNvPr id="13" name="Arrow: Right 12">
            <a:extLst>
              <a:ext uri="{FF2B5EF4-FFF2-40B4-BE49-F238E27FC236}">
                <a16:creationId xmlns:a16="http://schemas.microsoft.com/office/drawing/2014/main" id="{A9B0CB40-C4A7-4962-91AF-D085006975EA}"/>
              </a:ext>
            </a:extLst>
          </p:cNvPr>
          <p:cNvSpPr/>
          <p:nvPr/>
        </p:nvSpPr>
        <p:spPr>
          <a:xfrm>
            <a:off x="3957637" y="2277455"/>
            <a:ext cx="1300070" cy="1709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a16="http://schemas.microsoft.com/office/drawing/2014/main" id="{F5E0B618-C24E-4535-8E2D-7E6B6756F0C9}"/>
              </a:ext>
            </a:extLst>
          </p:cNvPr>
          <p:cNvSpPr txBox="1"/>
          <p:nvPr/>
        </p:nvSpPr>
        <p:spPr>
          <a:xfrm>
            <a:off x="3941659" y="1674185"/>
            <a:ext cx="1492475" cy="646331"/>
          </a:xfrm>
          <a:prstGeom prst="rect">
            <a:avLst/>
          </a:prstGeom>
          <a:noFill/>
        </p:spPr>
        <p:txBody>
          <a:bodyPr wrap="square" rtlCol="0">
            <a:spAutoFit/>
          </a:bodyPr>
          <a:lstStyle/>
          <a:p>
            <a:r>
              <a:rPr lang="en-US" altLang="zh-CN" dirty="0">
                <a:latin typeface="Times New Roman" panose="02020603050405020304" pitchFamily="18" charset="0"/>
                <a:cs typeface="Times New Roman" panose="02020603050405020304" pitchFamily="18" charset="0"/>
              </a:rPr>
              <a:t>Incubator (25°C, 4</a:t>
            </a:r>
            <a:r>
              <a:rPr lang="zh-CN" altLang="en-US" dirty="0">
                <a:latin typeface="Times New Roman" panose="02020603050405020304" pitchFamily="18" charset="0"/>
                <a:cs typeface="Times New Roman" panose="02020603050405020304" pitchFamily="18" charset="0"/>
              </a:rPr>
              <a:t> </a:t>
            </a:r>
            <a:r>
              <a:rPr lang="en-US" altLang="zh-CN" dirty="0">
                <a:latin typeface="Times New Roman" panose="02020603050405020304" pitchFamily="18" charset="0"/>
                <a:cs typeface="Times New Roman" panose="02020603050405020304" pitchFamily="18" charset="0"/>
              </a:rPr>
              <a:t>days)</a:t>
            </a:r>
            <a:endParaRPr lang="en-US" dirty="0">
              <a:latin typeface="Times New Roman" panose="02020603050405020304" pitchFamily="18" charset="0"/>
              <a:cs typeface="Times New Roman" panose="02020603050405020304" pitchFamily="18" charset="0"/>
            </a:endParaRPr>
          </a:p>
        </p:txBody>
      </p:sp>
      <p:pic>
        <p:nvPicPr>
          <p:cNvPr id="15" name="Picture 4" descr="Nutrient Agar: Composition, Preparation, Uses • Microbe Online">
            <a:extLst>
              <a:ext uri="{FF2B5EF4-FFF2-40B4-BE49-F238E27FC236}">
                <a16:creationId xmlns:a16="http://schemas.microsoft.com/office/drawing/2014/main" id="{9C6123F9-2E79-4A19-8B41-9CFB8B698EAF}"/>
              </a:ext>
            </a:extLst>
          </p:cNvPr>
          <p:cNvPicPr>
            <a:picLocks noChangeAspect="1" noChangeArrowheads="1"/>
          </p:cNvPicPr>
          <p:nvPr/>
        </p:nvPicPr>
        <p:blipFill>
          <a:blip r:embed="rId9">
            <a:extLst>
              <a:ext uri="{BEBA8EAE-BF5A-486C-A8C5-ECC9F3942E4B}">
                <a14:imgProps xmlns:a14="http://schemas.microsoft.com/office/drawing/2010/main">
                  <a14:imgLayer r:embed="rId10">
                    <a14:imgEffect>
                      <a14:backgroundRemoval t="5231" b="96615" l="1563" r="99375">
                        <a14:foregroundMark x1="14688" y1="25538" x2="8750" y2="46462"/>
                        <a14:foregroundMark x1="35938" y1="8615" x2="64375" y2="6462"/>
                        <a14:foregroundMark x1="87813" y1="24308" x2="99375" y2="51692"/>
                        <a14:foregroundMark x1="99375" y1="51692" x2="99375" y2="51692"/>
                        <a14:foregroundMark x1="68750" y1="88923" x2="32500" y2="90154"/>
                        <a14:foregroundMark x1="32500" y1="90154" x2="11250" y2="68923"/>
                        <a14:foregroundMark x1="11250" y1="68923" x2="6563" y2="55385"/>
                        <a14:foregroundMark x1="60000" y1="29846" x2="52500" y2="55077"/>
                        <a14:foregroundMark x1="50625" y1="6154" x2="40938" y2="5538"/>
                        <a14:foregroundMark x1="55625" y1="93231" x2="44375" y2="93231"/>
                        <a14:foregroundMark x1="55000" y1="95692" x2="46563" y2="96923"/>
                        <a14:foregroundMark x1="2188" y1="40308" x2="1563" y2="48923"/>
                      </a14:backgroundRemoval>
                    </a14:imgEffect>
                  </a14:imgLayer>
                </a14:imgProps>
              </a:ext>
              <a:ext uri="{28A0092B-C50C-407E-A947-70E740481C1C}">
                <a14:useLocalDpi xmlns:a14="http://schemas.microsoft.com/office/drawing/2010/main" val="0"/>
              </a:ext>
            </a:extLst>
          </a:blip>
          <a:srcRect/>
          <a:stretch>
            <a:fillRect/>
          </a:stretch>
        </p:blipFill>
        <p:spPr bwMode="auto">
          <a:xfrm>
            <a:off x="5450112" y="1748926"/>
            <a:ext cx="1300070" cy="1282477"/>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CAF7F046-A793-4A80-A0C9-DD0F8E8BC748}"/>
              </a:ext>
            </a:extLst>
          </p:cNvPr>
          <p:cNvSpPr/>
          <p:nvPr/>
        </p:nvSpPr>
        <p:spPr>
          <a:xfrm>
            <a:off x="2639376" y="1260707"/>
            <a:ext cx="1237887" cy="352755"/>
          </a:xfrm>
          <a:prstGeom prst="rect">
            <a:avLst/>
          </a:prstGeom>
        </p:spPr>
        <p:txBody>
          <a:bodyPr wrap="square">
            <a:spAutoFit/>
          </a:bodyPr>
          <a:lstStyle/>
          <a:p>
            <a:r>
              <a:rPr lang="en-US" dirty="0">
                <a:latin typeface="Times New Roman" panose="02020603050405020304" pitchFamily="18" charset="0"/>
                <a:cs typeface="Times New Roman" panose="02020603050405020304" pitchFamily="18" charset="0"/>
              </a:rPr>
              <a:t>Inoculate </a:t>
            </a:r>
          </a:p>
        </p:txBody>
      </p:sp>
      <p:sp>
        <p:nvSpPr>
          <p:cNvPr id="21" name="Arrow: Right 20">
            <a:extLst>
              <a:ext uri="{FF2B5EF4-FFF2-40B4-BE49-F238E27FC236}">
                <a16:creationId xmlns:a16="http://schemas.microsoft.com/office/drawing/2014/main" id="{43E3F52E-9EFD-477B-A307-1FF9DDD83C3D}"/>
              </a:ext>
            </a:extLst>
          </p:cNvPr>
          <p:cNvSpPr/>
          <p:nvPr/>
        </p:nvSpPr>
        <p:spPr>
          <a:xfrm>
            <a:off x="6942588" y="2322933"/>
            <a:ext cx="1791226" cy="15336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anose="02020603050405020304" pitchFamily="18" charset="0"/>
              <a:cs typeface="Times New Roman" panose="02020603050405020304" pitchFamily="18" charset="0"/>
            </a:endParaRPr>
          </a:p>
        </p:txBody>
      </p:sp>
      <p:pic>
        <p:nvPicPr>
          <p:cNvPr id="1040" name="Picture 16" descr="https://www.carlroth.com/medias/EA97-1000Wx1000H?context=bWFzdGVyfGltYWdlc3wxNDYzMTh8aW1hZ2UvanBlZ3xhVzFoWjJWekwyZzNZeTlvTmpFdk9EZ3lOVEkwTlRVek1qRTVNQzVxY0djfDk4ZjE0OTNkNTY1MDczMGE2YzZiNzhiOWNhMWRiMmQzYWQxZTQ4YmJmYjU5NGMyMjBhNTA2ODRjNTFhM2ZiYzI">
            <a:extLst>
              <a:ext uri="{FF2B5EF4-FFF2-40B4-BE49-F238E27FC236}">
                <a16:creationId xmlns:a16="http://schemas.microsoft.com/office/drawing/2014/main" id="{192C90ED-9018-4ACF-8E4A-CC8AFAC2050C}"/>
              </a:ext>
            </a:extLst>
          </p:cNvPr>
          <p:cNvPicPr>
            <a:picLocks noChangeAspect="1" noChangeArrowheads="1"/>
          </p:cNvPicPr>
          <p:nvPr/>
        </p:nvPicPr>
        <p:blipFill rotWithShape="1">
          <a:blip r:embed="rId11">
            <a:extLst>
              <a:ext uri="{BEBA8EAE-BF5A-486C-A8C5-ECC9F3942E4B}">
                <a14:imgProps xmlns:a14="http://schemas.microsoft.com/office/drawing/2010/main">
                  <a14:imgLayer r:embed="rId12">
                    <a14:imgEffect>
                      <a14:backgroundRemoval t="8900" b="92300" l="10000" r="90000">
                        <a14:foregroundMark x1="76600" y1="8900" x2="75800" y2="11100"/>
                        <a14:foregroundMark x1="71700" y1="84300" x2="75200" y2="90400"/>
                        <a14:foregroundMark x1="75200" y1="90400" x2="76300" y2="90500"/>
                        <a14:foregroundMark x1="76500" y1="92300" x2="74000" y2="92000"/>
                      </a14:backgroundRemoval>
                    </a14:imgEffect>
                  </a14:imgLayer>
                </a14:imgProps>
              </a:ext>
              <a:ext uri="{28A0092B-C50C-407E-A947-70E740481C1C}">
                <a14:useLocalDpi xmlns:a14="http://schemas.microsoft.com/office/drawing/2010/main" val="0"/>
              </a:ext>
            </a:extLst>
          </a:blip>
          <a:srcRect l="58352" r="7716"/>
          <a:stretch/>
        </p:blipFill>
        <p:spPr bwMode="auto">
          <a:xfrm>
            <a:off x="8820676" y="1327952"/>
            <a:ext cx="761695" cy="2180328"/>
          </a:xfrm>
          <a:prstGeom prst="rect">
            <a:avLst/>
          </a:prstGeom>
          <a:noFill/>
          <a:extLst>
            <a:ext uri="{909E8E84-426E-40DD-AFC4-6F175D3DCCD1}">
              <a14:hiddenFill xmlns:a14="http://schemas.microsoft.com/office/drawing/2010/main">
                <a:solidFill>
                  <a:srgbClr val="FFFFFF"/>
                </a:solidFill>
              </a14:hiddenFill>
            </a:ext>
          </a:extLst>
        </p:spPr>
      </p:pic>
      <p:sp>
        <p:nvSpPr>
          <p:cNvPr id="16" name="Rectangle 15">
            <a:extLst>
              <a:ext uri="{FF2B5EF4-FFF2-40B4-BE49-F238E27FC236}">
                <a16:creationId xmlns:a16="http://schemas.microsoft.com/office/drawing/2014/main" id="{C845A23C-7C9A-4D8B-816B-A96801DB5738}"/>
              </a:ext>
            </a:extLst>
          </p:cNvPr>
          <p:cNvSpPr/>
          <p:nvPr/>
        </p:nvSpPr>
        <p:spPr>
          <a:xfrm>
            <a:off x="1002915" y="1607959"/>
            <a:ext cx="1814924" cy="617321"/>
          </a:xfrm>
          <a:prstGeom prst="rect">
            <a:avLst/>
          </a:prstGeom>
        </p:spPr>
        <p:txBody>
          <a:bodyPr wrap="square">
            <a:spAutoFit/>
          </a:bodyPr>
          <a:lstStyle/>
          <a:p>
            <a:r>
              <a:rPr lang="en-US" dirty="0">
                <a:latin typeface="Times New Roman" panose="02020603050405020304" pitchFamily="18" charset="0"/>
                <a:cs typeface="Times New Roman" panose="02020603050405020304" pitchFamily="18" charset="0"/>
              </a:rPr>
              <a:t>streaking by Streaking Loop</a:t>
            </a:r>
          </a:p>
        </p:txBody>
      </p:sp>
      <p:pic>
        <p:nvPicPr>
          <p:cNvPr id="25" name="Picture 14" descr="Picture of Inoculating Loops &amp; Needles">
            <a:extLst>
              <a:ext uri="{FF2B5EF4-FFF2-40B4-BE49-F238E27FC236}">
                <a16:creationId xmlns:a16="http://schemas.microsoft.com/office/drawing/2014/main" id="{90B46E34-9726-4248-8784-B152D1BF20DE}"/>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0000" b="90000" l="10000" r="90000">
                        <a14:foregroundMark x1="43062" y1="10000" x2="43062" y2="10308"/>
                      </a14:backgroundRemoval>
                    </a14:imgEffect>
                  </a14:imgLayer>
                </a14:imgProps>
              </a:ext>
              <a:ext uri="{28A0092B-C50C-407E-A947-70E740481C1C}">
                <a14:useLocalDpi xmlns:a14="http://schemas.microsoft.com/office/drawing/2010/main" val="0"/>
              </a:ext>
            </a:extLst>
          </a:blip>
          <a:srcRect/>
          <a:stretch>
            <a:fillRect/>
          </a:stretch>
        </p:blipFill>
        <p:spPr bwMode="auto">
          <a:xfrm>
            <a:off x="7132925" y="1152219"/>
            <a:ext cx="865702" cy="1307540"/>
          </a:xfrm>
          <a:prstGeom prst="rect">
            <a:avLst/>
          </a:prstGeom>
          <a:noFill/>
          <a:extLst>
            <a:ext uri="{909E8E84-426E-40DD-AFC4-6F175D3DCCD1}">
              <a14:hiddenFill xmlns:a14="http://schemas.microsoft.com/office/drawing/2010/main">
                <a:solidFill>
                  <a:srgbClr val="FFFFFF"/>
                </a:solidFill>
              </a14:hiddenFill>
            </a:ext>
          </a:extLst>
        </p:spPr>
      </p:pic>
      <p:sp>
        <p:nvSpPr>
          <p:cNvPr id="17" name="Rectangle 16">
            <a:extLst>
              <a:ext uri="{FF2B5EF4-FFF2-40B4-BE49-F238E27FC236}">
                <a16:creationId xmlns:a16="http://schemas.microsoft.com/office/drawing/2014/main" id="{704B8AD9-9E76-478F-970D-069AC089DF98}"/>
              </a:ext>
            </a:extLst>
          </p:cNvPr>
          <p:cNvSpPr/>
          <p:nvPr/>
        </p:nvSpPr>
        <p:spPr>
          <a:xfrm>
            <a:off x="6790447" y="1748926"/>
            <a:ext cx="2332690" cy="646331"/>
          </a:xfrm>
          <a:prstGeom prst="rect">
            <a:avLst/>
          </a:prstGeom>
        </p:spPr>
        <p:txBody>
          <a:bodyPr wrap="none">
            <a:spAutoFit/>
          </a:bodyPr>
          <a:lstStyle/>
          <a:p>
            <a:r>
              <a:rPr lang="en-US" dirty="0">
                <a:latin typeface="Times New Roman" panose="02020603050405020304" pitchFamily="18" charset="0"/>
                <a:cs typeface="Times New Roman" panose="02020603050405020304" pitchFamily="18" charset="0"/>
              </a:rPr>
              <a:t>Inoculate/transfer/ pick</a:t>
            </a:r>
          </a:p>
          <a:p>
            <a:r>
              <a:rPr lang="en-US" altLang="zh-CN" dirty="0">
                <a:latin typeface="Times New Roman" panose="02020603050405020304" pitchFamily="18" charset="0"/>
                <a:cs typeface="Times New Roman" panose="02020603050405020304" pitchFamily="18" charset="0"/>
              </a:rPr>
              <a:t>5 colony</a:t>
            </a:r>
            <a:endParaRPr lang="en-US" dirty="0">
              <a:latin typeface="Times New Roman" panose="02020603050405020304" pitchFamily="18" charset="0"/>
              <a:cs typeface="Times New Roman" panose="02020603050405020304" pitchFamily="18" charset="0"/>
            </a:endParaRPr>
          </a:p>
        </p:txBody>
      </p:sp>
      <p:sp>
        <p:nvSpPr>
          <p:cNvPr id="28" name="TextBox 27">
            <a:extLst>
              <a:ext uri="{FF2B5EF4-FFF2-40B4-BE49-F238E27FC236}">
                <a16:creationId xmlns:a16="http://schemas.microsoft.com/office/drawing/2014/main" id="{B7FA2A1D-9FA3-4460-A925-96E445976498}"/>
              </a:ext>
            </a:extLst>
          </p:cNvPr>
          <p:cNvSpPr txBox="1"/>
          <p:nvPr/>
        </p:nvSpPr>
        <p:spPr>
          <a:xfrm>
            <a:off x="8190612" y="3031403"/>
            <a:ext cx="2181988" cy="617321"/>
          </a:xfrm>
          <a:prstGeom prst="rect">
            <a:avLst/>
          </a:prstGeom>
          <a:noFill/>
        </p:spPr>
        <p:txBody>
          <a:bodyPr wrap="square" rtlCol="0">
            <a:spAutoFit/>
          </a:bodyPr>
          <a:lstStyle/>
          <a:p>
            <a:r>
              <a:rPr lang="en-US" altLang="zh-CN" dirty="0">
                <a:latin typeface="Times New Roman" panose="02020603050405020304" pitchFamily="18" charset="0"/>
                <a:cs typeface="Times New Roman" panose="02020603050405020304" pitchFamily="18" charset="0"/>
              </a:rPr>
              <a:t>3 mL  Media with glucose +Kanamycin</a:t>
            </a:r>
            <a:endParaRPr lang="en-US" dirty="0">
              <a:latin typeface="Times New Roman" panose="02020603050405020304" pitchFamily="18" charset="0"/>
              <a:cs typeface="Times New Roman" panose="02020603050405020304" pitchFamily="18" charset="0"/>
            </a:endParaRPr>
          </a:p>
        </p:txBody>
      </p:sp>
      <p:sp>
        <p:nvSpPr>
          <p:cNvPr id="18" name="Arrow: Bent 17">
            <a:extLst>
              <a:ext uri="{FF2B5EF4-FFF2-40B4-BE49-F238E27FC236}">
                <a16:creationId xmlns:a16="http://schemas.microsoft.com/office/drawing/2014/main" id="{50696D91-547E-4D4D-AF58-A04D8541CB87}"/>
              </a:ext>
            </a:extLst>
          </p:cNvPr>
          <p:cNvSpPr/>
          <p:nvPr/>
        </p:nvSpPr>
        <p:spPr>
          <a:xfrm rot="10800000">
            <a:off x="8383868" y="3369673"/>
            <a:ext cx="3370537" cy="2139563"/>
          </a:xfrm>
          <a:prstGeom prst="bentArrow">
            <a:avLst>
              <a:gd name="adj1" fmla="val 5135"/>
              <a:gd name="adj2" fmla="val 6045"/>
              <a:gd name="adj3" fmla="val 12958"/>
              <a:gd name="adj4" fmla="val 4009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latin typeface="Times New Roman" panose="02020603050405020304" pitchFamily="18" charset="0"/>
              <a:cs typeface="Times New Roman" panose="02020603050405020304" pitchFamily="18" charset="0"/>
            </a:endParaRPr>
          </a:p>
        </p:txBody>
      </p:sp>
      <mc:AlternateContent xmlns:mc="http://schemas.openxmlformats.org/markup-compatibility/2006" xmlns:a14="http://schemas.microsoft.com/office/drawing/2010/main">
        <mc:Choice Requires="a14">
          <p:sp>
            <p:nvSpPr>
              <p:cNvPr id="39" name="TextBox 38">
                <a:extLst>
                  <a:ext uri="{FF2B5EF4-FFF2-40B4-BE49-F238E27FC236}">
                    <a16:creationId xmlns:a16="http://schemas.microsoft.com/office/drawing/2014/main" id="{65915997-10C0-42F0-A982-DB577EA3B400}"/>
                  </a:ext>
                </a:extLst>
              </p:cNvPr>
              <p:cNvSpPr txBox="1"/>
              <p:nvPr/>
            </p:nvSpPr>
            <p:spPr>
              <a:xfrm>
                <a:off x="4917791" y="4412425"/>
                <a:ext cx="3125098" cy="923330"/>
              </a:xfrm>
              <a:prstGeom prst="rect">
                <a:avLst/>
              </a:prstGeom>
              <a:noFill/>
            </p:spPr>
            <p:txBody>
              <a:bodyPr wrap="square" rtlCol="0">
                <a:spAutoFit/>
              </a:bodyPr>
              <a:lstStyle/>
              <a:p>
                <a:r>
                  <a:rPr lang="en-US" dirty="0">
                    <a:solidFill>
                      <a:srgbClr val="00B050"/>
                    </a:solidFill>
                    <a:latin typeface="Times New Roman" panose="02020603050405020304" pitchFamily="18" charset="0"/>
                    <a:cs typeface="Times New Roman" panose="02020603050405020304" pitchFamily="18" charset="0"/>
                  </a:rPr>
                  <a:t>Take 1</a:t>
                </a:r>
                <a:r>
                  <a:rPr lang="en-US" dirty="0">
                    <a:solidFill>
                      <a:srgbClr val="00B050"/>
                    </a:solidFill>
                    <a:ea typeface="Cambria Math" panose="02040503050406030204" pitchFamily="18" charset="0"/>
                  </a:rPr>
                  <a:t> </a:t>
                </a:r>
                <a14:m>
                  <m:oMath xmlns:m="http://schemas.openxmlformats.org/officeDocument/2006/math">
                    <m:r>
                      <a:rPr lang="en-US" b="0" i="1" smtClean="0">
                        <a:solidFill>
                          <a:srgbClr val="00B050"/>
                        </a:solidFill>
                        <a:latin typeface="Cambria Math" panose="02040503050406030204" pitchFamily="18" charset="0"/>
                        <a:ea typeface="Cambria Math" panose="02040503050406030204" pitchFamily="18" charset="0"/>
                      </a:rPr>
                      <m:t>𝑚</m:t>
                    </m:r>
                    <m:r>
                      <a:rPr lang="en-US" i="1">
                        <a:solidFill>
                          <a:srgbClr val="00B050"/>
                        </a:solidFill>
                        <a:latin typeface="Cambria Math" panose="02040503050406030204" pitchFamily="18" charset="0"/>
                        <a:ea typeface="Cambria Math" panose="02040503050406030204" pitchFamily="18" charset="0"/>
                      </a:rPr>
                      <m:t>𝐿</m:t>
                    </m:r>
                  </m:oMath>
                </a14:m>
                <a:r>
                  <a:rPr lang="en-US" dirty="0">
                    <a:latin typeface="Times New Roman" panose="02020603050405020304" pitchFamily="18" charset="0"/>
                    <a:cs typeface="Times New Roman" panose="02020603050405020304" pitchFamily="18" charset="0"/>
                  </a:rPr>
                  <a:t>, centrifugation and cleaning by </a:t>
                </a:r>
                <a:r>
                  <a:rPr lang="en-US" altLang="zh-CN" dirty="0">
                    <a:latin typeface="Times New Roman" panose="02020603050405020304" pitchFamily="18" charset="0"/>
                    <a:cs typeface="Times New Roman" panose="02020603050405020304" pitchFamily="18" charset="0"/>
                  </a:rPr>
                  <a:t>media </a:t>
                </a:r>
                <a:r>
                  <a:rPr lang="en-US" altLang="zh-CN" dirty="0">
                    <a:solidFill>
                      <a:srgbClr val="FF0000"/>
                    </a:solidFill>
                    <a:latin typeface="Times New Roman" panose="02020603050405020304" pitchFamily="18" charset="0"/>
                    <a:cs typeface="Times New Roman" panose="02020603050405020304" pitchFamily="18" charset="0"/>
                  </a:rPr>
                  <a:t>without glucose </a:t>
                </a:r>
                <a:r>
                  <a:rPr lang="en-US" altLang="zh-CN" dirty="0">
                    <a:latin typeface="Times New Roman" panose="02020603050405020304" pitchFamily="18" charset="0"/>
                    <a:cs typeface="Times New Roman" panose="02020603050405020304" pitchFamily="18" charset="0"/>
                  </a:rPr>
                  <a:t>+Kanamycin, 3 times</a:t>
                </a:r>
                <a:endParaRPr lang="en-US" dirty="0">
                  <a:latin typeface="Times New Roman" panose="02020603050405020304" pitchFamily="18" charset="0"/>
                  <a:cs typeface="Times New Roman" panose="02020603050405020304" pitchFamily="18" charset="0"/>
                </a:endParaRPr>
              </a:p>
            </p:txBody>
          </p:sp>
        </mc:Choice>
        <mc:Fallback xmlns="">
          <p:sp>
            <p:nvSpPr>
              <p:cNvPr id="39" name="TextBox 38">
                <a:extLst>
                  <a:ext uri="{FF2B5EF4-FFF2-40B4-BE49-F238E27FC236}">
                    <a16:creationId xmlns:a16="http://schemas.microsoft.com/office/drawing/2014/main" id="{65915997-10C0-42F0-A982-DB577EA3B400}"/>
                  </a:ext>
                </a:extLst>
              </p:cNvPr>
              <p:cNvSpPr txBox="1">
                <a:spLocks noRot="1" noChangeAspect="1" noMove="1" noResize="1" noEditPoints="1" noAdjustHandles="1" noChangeArrowheads="1" noChangeShapeType="1" noTextEdit="1"/>
              </p:cNvSpPr>
              <p:nvPr/>
            </p:nvSpPr>
            <p:spPr>
              <a:xfrm>
                <a:off x="4917791" y="4412425"/>
                <a:ext cx="3125098" cy="923330"/>
              </a:xfrm>
              <a:prstGeom prst="rect">
                <a:avLst/>
              </a:prstGeom>
              <a:blipFill>
                <a:blip r:embed="rId13"/>
                <a:stretch>
                  <a:fillRect l="-1758" t="-4636" b="-9934"/>
                </a:stretch>
              </a:blipFill>
            </p:spPr>
            <p:txBody>
              <a:bodyPr/>
              <a:lstStyle/>
              <a:p>
                <a:r>
                  <a:rPr lang="en-US">
                    <a:noFill/>
                  </a:rPr>
                  <a:t> </a:t>
                </a:r>
              </a:p>
            </p:txBody>
          </p:sp>
        </mc:Fallback>
      </mc:AlternateContent>
      <p:pic>
        <p:nvPicPr>
          <p:cNvPr id="52" name="Picture 16" descr="https://www.carlroth.com/medias/EA97-1000Wx1000H?context=bWFzdGVyfGltYWdlc3wxNDYzMTh8aW1hZ2UvanBlZ3xhVzFoWjJWekwyZzNZeTlvTmpFdk9EZ3lOVEkwTlRVek1qRTVNQzVxY0djfDk4ZjE0OTNkNTY1MDczMGE2YzZiNzhiOWNhMWRiMmQzYWQxZTQ4YmJmYjU5NGMyMjBhNTA2ODRjNTFhM2ZiYzI">
            <a:extLst>
              <a:ext uri="{FF2B5EF4-FFF2-40B4-BE49-F238E27FC236}">
                <a16:creationId xmlns:a16="http://schemas.microsoft.com/office/drawing/2014/main" id="{18538C50-125A-40B1-B841-0478E3F110A9}"/>
              </a:ext>
            </a:extLst>
          </p:cNvPr>
          <p:cNvPicPr>
            <a:picLocks noChangeAspect="1" noChangeArrowheads="1"/>
          </p:cNvPicPr>
          <p:nvPr/>
        </p:nvPicPr>
        <p:blipFill rotWithShape="1">
          <a:blip r:embed="rId11">
            <a:extLst>
              <a:ext uri="{BEBA8EAE-BF5A-486C-A8C5-ECC9F3942E4B}">
                <a14:imgProps xmlns:a14="http://schemas.microsoft.com/office/drawing/2010/main">
                  <a14:imgLayer r:embed="rId12">
                    <a14:imgEffect>
                      <a14:backgroundRemoval t="8900" b="92300" l="10000" r="90000">
                        <a14:foregroundMark x1="76600" y1="8900" x2="75800" y2="11100"/>
                        <a14:foregroundMark x1="71700" y1="84300" x2="75200" y2="90400"/>
                        <a14:foregroundMark x1="75200" y1="90400" x2="76300" y2="90500"/>
                        <a14:foregroundMark x1="76500" y1="92300" x2="74000" y2="92000"/>
                      </a14:backgroundRemoval>
                    </a14:imgEffect>
                  </a14:imgLayer>
                </a14:imgProps>
              </a:ext>
              <a:ext uri="{28A0092B-C50C-407E-A947-70E740481C1C}">
                <a14:useLocalDpi xmlns:a14="http://schemas.microsoft.com/office/drawing/2010/main" val="0"/>
              </a:ext>
            </a:extLst>
          </a:blip>
          <a:srcRect l="58352" r="7716"/>
          <a:stretch/>
        </p:blipFill>
        <p:spPr bwMode="auto">
          <a:xfrm>
            <a:off x="11329903" y="1316609"/>
            <a:ext cx="761695" cy="2180328"/>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Sterile Microcentrifuge Tubes. 0.5, 1.5, 2.0 mL. Endure 20.000g">
            <a:extLst>
              <a:ext uri="{FF2B5EF4-FFF2-40B4-BE49-F238E27FC236}">
                <a16:creationId xmlns:a16="http://schemas.microsoft.com/office/drawing/2014/main" id="{778CC0C3-D593-4C28-BB91-6391493DFBEF}"/>
              </a:ext>
            </a:extLst>
          </p:cNvPr>
          <p:cNvPicPr>
            <a:picLocks noChangeAspect="1" noChangeArrowheads="1"/>
          </p:cNvPicPr>
          <p:nvPr/>
        </p:nvPicPr>
        <p:blipFill rotWithShape="1">
          <a:blip r:embed="rId14">
            <a:extLst>
              <a:ext uri="{BEBA8EAE-BF5A-486C-A8C5-ECC9F3942E4B}">
                <a14:imgProps xmlns:a14="http://schemas.microsoft.com/office/drawing/2010/main">
                  <a14:imgLayer r:embed="rId15">
                    <a14:imgEffect>
                      <a14:backgroundRemoval t="6752" b="94855" l="10000" r="90000">
                        <a14:foregroundMark x1="26167" y1="9003" x2="36500" y2="20096"/>
                        <a14:foregroundMark x1="23833" y1="7556" x2="27833" y2="9003"/>
                        <a14:foregroundMark x1="23000" y1="6913" x2="30500" y2="10772"/>
                        <a14:foregroundMark x1="30500" y1="10772" x2="30833" y2="11254"/>
                        <a14:foregroundMark x1="39833" y1="33280" x2="50333" y2="34566"/>
                        <a14:foregroundMark x1="71667" y1="33441" x2="65667" y2="37781"/>
                        <a14:foregroundMark x1="51833" y1="32797" x2="50333" y2="33441"/>
                        <a14:foregroundMark x1="61167" y1="88746" x2="61167" y2="94855"/>
                      </a14:backgroundRemoval>
                    </a14:imgEffect>
                  </a14:imgLayer>
                </a14:imgProps>
              </a:ext>
              <a:ext uri="{28A0092B-C50C-407E-A947-70E740481C1C}">
                <a14:useLocalDpi xmlns:a14="http://schemas.microsoft.com/office/drawing/2010/main" val="0"/>
              </a:ext>
            </a:extLst>
          </a:blip>
          <a:srcRect l="16169" r="20655"/>
          <a:stretch/>
        </p:blipFill>
        <p:spPr bwMode="auto">
          <a:xfrm>
            <a:off x="3833849" y="4510137"/>
            <a:ext cx="965949" cy="1539531"/>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7389E51C-375A-4BB2-A752-75D23DDE69BE}"/>
              </a:ext>
            </a:extLst>
          </p:cNvPr>
          <p:cNvSpPr/>
          <p:nvPr/>
        </p:nvSpPr>
        <p:spPr>
          <a:xfrm>
            <a:off x="3833849" y="5991156"/>
            <a:ext cx="1650015" cy="352755"/>
          </a:xfrm>
          <a:prstGeom prst="rect">
            <a:avLst/>
          </a:prstGeom>
        </p:spPr>
        <p:txBody>
          <a:bodyPr wrap="none">
            <a:spAutoFit/>
          </a:bodyPr>
          <a:lstStyle/>
          <a:p>
            <a:r>
              <a:rPr lang="en-US" dirty="0">
                <a:latin typeface="Times New Roman" panose="02020603050405020304" pitchFamily="18" charset="0"/>
                <a:cs typeface="Times New Roman" panose="02020603050405020304" pitchFamily="18" charset="0"/>
              </a:rPr>
              <a:t>Centrifuge Tube</a:t>
            </a:r>
          </a:p>
        </p:txBody>
      </p:sp>
      <p:pic>
        <p:nvPicPr>
          <p:cNvPr id="51" name="Picture 16" descr="https://www.carlroth.com/medias/EA97-1000Wx1000H?context=bWFzdGVyfGltYWdlc3wxNDYzMTh8aW1hZ2UvanBlZ3xhVzFoWjJWekwyZzNZeTlvTmpFdk9EZ3lOVEkwTlRVek1qRTVNQzVxY0djfDk4ZjE0OTNkNTY1MDczMGE2YzZiNzhiOWNhMWRiMmQzYWQxZTQ4YmJmYjU5NGMyMjBhNTA2ODRjNTFhM2ZiYzI">
            <a:extLst>
              <a:ext uri="{FF2B5EF4-FFF2-40B4-BE49-F238E27FC236}">
                <a16:creationId xmlns:a16="http://schemas.microsoft.com/office/drawing/2014/main" id="{A6C96AC2-C843-4D33-B6B9-EED77765E57E}"/>
              </a:ext>
            </a:extLst>
          </p:cNvPr>
          <p:cNvPicPr>
            <a:picLocks noChangeAspect="1" noChangeArrowheads="1"/>
          </p:cNvPicPr>
          <p:nvPr/>
        </p:nvPicPr>
        <p:blipFill rotWithShape="1">
          <a:blip r:embed="rId11">
            <a:duotone>
              <a:prstClr val="black"/>
              <a:schemeClr val="accent4">
                <a:tint val="45000"/>
                <a:satMod val="400000"/>
              </a:schemeClr>
            </a:duotone>
            <a:extLst>
              <a:ext uri="{BEBA8EAE-BF5A-486C-A8C5-ECC9F3942E4B}">
                <a14:imgProps xmlns:a14="http://schemas.microsoft.com/office/drawing/2010/main">
                  <a14:imgLayer r:embed="rId12">
                    <a14:imgEffect>
                      <a14:backgroundRemoval t="8900" b="92300" l="10000" r="90000">
                        <a14:foregroundMark x1="76600" y1="8900" x2="75800" y2="11100"/>
                        <a14:foregroundMark x1="71700" y1="84300" x2="75200" y2="90400"/>
                        <a14:foregroundMark x1="75200" y1="90400" x2="76300" y2="90500"/>
                        <a14:foregroundMark x1="76500" y1="92300" x2="74000" y2="92000"/>
                      </a14:backgroundRemoval>
                    </a14:imgEffect>
                  </a14:imgLayer>
                </a14:imgProps>
              </a:ext>
              <a:ext uri="{28A0092B-C50C-407E-A947-70E740481C1C}">
                <a14:useLocalDpi xmlns:a14="http://schemas.microsoft.com/office/drawing/2010/main" val="0"/>
              </a:ext>
            </a:extLst>
          </a:blip>
          <a:srcRect l="58352" r="7716"/>
          <a:stretch/>
        </p:blipFill>
        <p:spPr bwMode="auto">
          <a:xfrm>
            <a:off x="7731563" y="4304226"/>
            <a:ext cx="761695" cy="2180328"/>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xmlns:a14="http://schemas.microsoft.com/office/drawing/2010/main">
        <mc:Choice Requires="a14">
          <p:sp>
            <p:nvSpPr>
              <p:cNvPr id="54" name="TextBox 53">
                <a:extLst>
                  <a:ext uri="{FF2B5EF4-FFF2-40B4-BE49-F238E27FC236}">
                    <a16:creationId xmlns:a16="http://schemas.microsoft.com/office/drawing/2014/main" id="{61D24DB1-FAA4-4AF8-A062-BB5846FD218B}"/>
                  </a:ext>
                </a:extLst>
              </p:cNvPr>
              <p:cNvSpPr txBox="1"/>
              <p:nvPr/>
            </p:nvSpPr>
            <p:spPr>
              <a:xfrm>
                <a:off x="8933453" y="4645079"/>
                <a:ext cx="2498774" cy="646331"/>
              </a:xfrm>
              <a:prstGeom prst="rect">
                <a:avLst/>
              </a:prstGeom>
              <a:noFill/>
            </p:spPr>
            <p:txBody>
              <a:bodyPr wrap="square" rtlCol="0">
                <a:spAutoFit/>
              </a:bodyPr>
              <a:lstStyle/>
              <a:p>
                <a:r>
                  <a:rPr lang="en-US" altLang="zh-CN" dirty="0">
                    <a:solidFill>
                      <a:srgbClr val="00B050"/>
                    </a:solidFill>
                    <a:latin typeface="Times New Roman" panose="02020603050405020304" pitchFamily="18" charset="0"/>
                    <a:cs typeface="Times New Roman" panose="02020603050405020304" pitchFamily="18" charset="0"/>
                  </a:rPr>
                  <a:t>T</a:t>
                </a:r>
                <a:r>
                  <a:rPr lang="en-US" dirty="0">
                    <a:solidFill>
                      <a:srgbClr val="00B050"/>
                    </a:solidFill>
                    <a:latin typeface="Times New Roman" panose="02020603050405020304" pitchFamily="18" charset="0"/>
                    <a:cs typeface="Times New Roman" panose="02020603050405020304" pitchFamily="18" charset="0"/>
                  </a:rPr>
                  <a:t>ake 300</a:t>
                </a:r>
                <a:r>
                  <a:rPr lang="en-US" dirty="0">
                    <a:solidFill>
                      <a:srgbClr val="00B050"/>
                    </a:solidFill>
                    <a:ea typeface="Cambria Math" panose="02040503050406030204" pitchFamily="18" charset="0"/>
                  </a:rPr>
                  <a:t> </a:t>
                </a:r>
                <a14:m>
                  <m:oMath xmlns:m="http://schemas.openxmlformats.org/officeDocument/2006/math">
                    <m:r>
                      <a:rPr lang="en-US" i="1">
                        <a:solidFill>
                          <a:srgbClr val="00B050"/>
                        </a:solidFill>
                        <a:latin typeface="Cambria Math" panose="02040503050406030204" pitchFamily="18" charset="0"/>
                        <a:ea typeface="Cambria Math" panose="02040503050406030204" pitchFamily="18" charset="0"/>
                      </a:rPr>
                      <m:t>𝜇</m:t>
                    </m:r>
                    <m:r>
                      <a:rPr lang="en-US" i="1">
                        <a:solidFill>
                          <a:srgbClr val="00B050"/>
                        </a:solidFill>
                        <a:latin typeface="Cambria Math" panose="02040503050406030204" pitchFamily="18" charset="0"/>
                        <a:ea typeface="Cambria Math" panose="02040503050406030204" pitchFamily="18" charset="0"/>
                      </a:rPr>
                      <m:t>𝐿</m:t>
                    </m:r>
                  </m:oMath>
                </a14:m>
                <a:r>
                  <a:rPr lang="en-US" dirty="0">
                    <a:solidFill>
                      <a:srgbClr val="00B050"/>
                    </a:solidFill>
                    <a:latin typeface="Times New Roman" panose="02020603050405020304" pitchFamily="18" charset="0"/>
                    <a:cs typeface="Times New Roman" panose="02020603050405020304" pitchFamily="18" charset="0"/>
                  </a:rPr>
                  <a:t> </a:t>
                </a:r>
                <a:r>
                  <a:rPr lang="en-US" altLang="zh-CN" dirty="0">
                    <a:latin typeface="Times New Roman" panose="02020603050405020304" pitchFamily="18" charset="0"/>
                    <a:cs typeface="Times New Roman" panose="02020603050405020304" pitchFamily="18" charset="0"/>
                  </a:rPr>
                  <a:t>and culture again for </a:t>
                </a:r>
                <a:r>
                  <a:rPr lang="en-US" altLang="zh-CN" dirty="0">
                    <a:solidFill>
                      <a:srgbClr val="00B0F0"/>
                    </a:solidFill>
                    <a:latin typeface="Times New Roman" panose="02020603050405020304" pitchFamily="18" charset="0"/>
                    <a:cs typeface="Times New Roman" panose="02020603050405020304" pitchFamily="18" charset="0"/>
                  </a:rPr>
                  <a:t>12h</a:t>
                </a:r>
                <a:r>
                  <a:rPr lang="en-US" altLang="zh-CN" dirty="0">
                    <a:latin typeface="Times New Roman" panose="02020603050405020304" pitchFamily="18" charset="0"/>
                    <a:cs typeface="Times New Roman" panose="02020603050405020304" pitchFamily="18" charset="0"/>
                  </a:rPr>
                  <a:t>, 25°C</a:t>
                </a:r>
                <a:endParaRPr lang="en-US" dirty="0">
                  <a:latin typeface="Times New Roman" panose="02020603050405020304" pitchFamily="18" charset="0"/>
                  <a:cs typeface="Times New Roman" panose="02020603050405020304" pitchFamily="18" charset="0"/>
                </a:endParaRPr>
              </a:p>
            </p:txBody>
          </p:sp>
        </mc:Choice>
        <mc:Fallback xmlns="">
          <p:sp>
            <p:nvSpPr>
              <p:cNvPr id="54" name="TextBox 53">
                <a:extLst>
                  <a:ext uri="{FF2B5EF4-FFF2-40B4-BE49-F238E27FC236}">
                    <a16:creationId xmlns:a16="http://schemas.microsoft.com/office/drawing/2014/main" id="{61D24DB1-FAA4-4AF8-A062-BB5846FD218B}"/>
                  </a:ext>
                </a:extLst>
              </p:cNvPr>
              <p:cNvSpPr txBox="1">
                <a:spLocks noRot="1" noChangeAspect="1" noMove="1" noResize="1" noEditPoints="1" noAdjustHandles="1" noChangeArrowheads="1" noChangeShapeType="1" noTextEdit="1"/>
              </p:cNvSpPr>
              <p:nvPr/>
            </p:nvSpPr>
            <p:spPr>
              <a:xfrm>
                <a:off x="8933453" y="4645079"/>
                <a:ext cx="2498774" cy="646331"/>
              </a:xfrm>
              <a:prstGeom prst="rect">
                <a:avLst/>
              </a:prstGeom>
              <a:blipFill>
                <a:blip r:embed="rId16"/>
                <a:stretch>
                  <a:fillRect l="-1951" t="-6604" r="-732" b="-14151"/>
                </a:stretch>
              </a:blipFill>
            </p:spPr>
            <p:txBody>
              <a:bodyPr/>
              <a:lstStyle/>
              <a:p>
                <a:r>
                  <a:rPr lang="en-US">
                    <a:noFill/>
                  </a:rPr>
                  <a:t> </a:t>
                </a:r>
              </a:p>
            </p:txBody>
          </p:sp>
        </mc:Fallback>
      </mc:AlternateContent>
      <p:sp>
        <p:nvSpPr>
          <p:cNvPr id="11" name="Rectangle 10">
            <a:extLst>
              <a:ext uri="{FF2B5EF4-FFF2-40B4-BE49-F238E27FC236}">
                <a16:creationId xmlns:a16="http://schemas.microsoft.com/office/drawing/2014/main" id="{8CAF32B4-4A94-4DB2-A055-02AD77FBE638}"/>
              </a:ext>
            </a:extLst>
          </p:cNvPr>
          <p:cNvSpPr/>
          <p:nvPr/>
        </p:nvSpPr>
        <p:spPr>
          <a:xfrm>
            <a:off x="7435821" y="4030976"/>
            <a:ext cx="1605815" cy="440943"/>
          </a:xfrm>
          <a:prstGeom prst="rect">
            <a:avLst/>
          </a:prstGeom>
        </p:spPr>
        <p:txBody>
          <a:bodyPr wrap="none">
            <a:spAutoFit/>
          </a:bodyPr>
          <a:lstStyle/>
          <a:p>
            <a:r>
              <a:rPr lang="en-US" altLang="zh-CN" sz="2400" b="1" dirty="0">
                <a:latin typeface="Times New Roman" panose="02020603050405020304" pitchFamily="18" charset="0"/>
                <a:cs typeface="Times New Roman" panose="02020603050405020304" pitchFamily="18" charset="0"/>
              </a:rPr>
              <a:t>S</a:t>
            </a:r>
            <a:r>
              <a:rPr lang="en-US" sz="2400" b="1" dirty="0">
                <a:latin typeface="Times New Roman" panose="02020603050405020304" pitchFamily="18" charset="0"/>
                <a:cs typeface="Times New Roman" panose="02020603050405020304" pitchFamily="18" charset="0"/>
              </a:rPr>
              <a:t>ubculture</a:t>
            </a:r>
            <a:endParaRPr lang="en-US" sz="2400" b="1" dirty="0"/>
          </a:p>
        </p:txBody>
      </p:sp>
      <p:sp>
        <p:nvSpPr>
          <p:cNvPr id="55" name="Arrow: Right 54">
            <a:extLst>
              <a:ext uri="{FF2B5EF4-FFF2-40B4-BE49-F238E27FC236}">
                <a16:creationId xmlns:a16="http://schemas.microsoft.com/office/drawing/2014/main" id="{80CE894F-9B88-4134-95E7-D9C9C585224F}"/>
              </a:ext>
            </a:extLst>
          </p:cNvPr>
          <p:cNvSpPr/>
          <p:nvPr/>
        </p:nvSpPr>
        <p:spPr>
          <a:xfrm flipH="1">
            <a:off x="4799797" y="5282906"/>
            <a:ext cx="2763029" cy="22633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cs typeface="Times New Roman" panose="02020603050405020304" pitchFamily="18" charset="0"/>
            </a:endParaRPr>
          </a:p>
        </p:txBody>
      </p:sp>
      <mc:AlternateContent xmlns:mc="http://schemas.openxmlformats.org/markup-compatibility/2006" xmlns:a14="http://schemas.microsoft.com/office/drawing/2010/main">
        <mc:Choice Requires="a14">
          <p:sp>
            <p:nvSpPr>
              <p:cNvPr id="19" name="Rectangle 18">
                <a:extLst>
                  <a:ext uri="{FF2B5EF4-FFF2-40B4-BE49-F238E27FC236}">
                    <a16:creationId xmlns:a16="http://schemas.microsoft.com/office/drawing/2014/main" id="{629F9509-B0E3-46BF-9297-F25DF4FDB932}"/>
                  </a:ext>
                </a:extLst>
              </p:cNvPr>
              <p:cNvSpPr/>
              <p:nvPr/>
            </p:nvSpPr>
            <p:spPr>
              <a:xfrm>
                <a:off x="1476214" y="4401020"/>
                <a:ext cx="2525213" cy="923330"/>
              </a:xfrm>
              <a:prstGeom prst="rect">
                <a:avLst/>
              </a:prstGeom>
            </p:spPr>
            <p:txBody>
              <a:bodyPr wrap="square">
                <a:spAutoFit/>
              </a:bodyPr>
              <a:lstStyle/>
              <a:p>
                <a:r>
                  <a:rPr lang="en-US" dirty="0">
                    <a:latin typeface="Times New Roman" panose="02020603050405020304" pitchFamily="18" charset="0"/>
                    <a:cs typeface="Times New Roman" panose="02020603050405020304" pitchFamily="18" charset="0"/>
                  </a:rPr>
                  <a:t>diluted by </a:t>
                </a:r>
                <a:r>
                  <a:rPr lang="en-US" altLang="zh-CN" dirty="0">
                    <a:latin typeface="Times New Roman" panose="02020603050405020304" pitchFamily="18" charset="0"/>
                    <a:cs typeface="Times New Roman" panose="02020603050405020304" pitchFamily="18" charset="0"/>
                  </a:rPr>
                  <a:t>media </a:t>
                </a:r>
                <a:r>
                  <a:rPr lang="en-US" altLang="zh-CN" dirty="0">
                    <a:solidFill>
                      <a:srgbClr val="FF0000"/>
                    </a:solidFill>
                    <a:latin typeface="Times New Roman" panose="02020603050405020304" pitchFamily="18" charset="0"/>
                    <a:cs typeface="Times New Roman" panose="02020603050405020304" pitchFamily="18" charset="0"/>
                  </a:rPr>
                  <a:t>without glucose </a:t>
                </a:r>
                <a:r>
                  <a:rPr lang="en-US" altLang="zh-CN" dirty="0">
                    <a:latin typeface="Times New Roman" panose="02020603050405020304" pitchFamily="18" charset="0"/>
                    <a:cs typeface="Times New Roman" panose="02020603050405020304" pitchFamily="18" charset="0"/>
                  </a:rPr>
                  <a:t>+Kanamycin</a:t>
                </a:r>
              </a:p>
              <a:p>
                <a:r>
                  <a:rPr lang="en-US" altLang="zh-CN" dirty="0">
                    <a:latin typeface="Times New Roman" panose="02020603050405020304" pitchFamily="18" charset="0"/>
                    <a:cs typeface="Times New Roman" panose="02020603050405020304" pitchFamily="18" charset="0"/>
                  </a:rPr>
                  <a:t>until </a:t>
                </a:r>
                <a:r>
                  <a:rPr lang="en-US" dirty="0">
                    <a:latin typeface="Times New Roman" panose="02020603050405020304" pitchFamily="18" charset="0"/>
                    <a:cs typeface="Times New Roman" panose="02020603050405020304" pitchFamily="18" charset="0"/>
                  </a:rPr>
                  <a:t>OD</a:t>
                </a:r>
                <a14:m>
                  <m:oMath xmlns:m="http://schemas.openxmlformats.org/officeDocument/2006/math">
                    <m:r>
                      <a:rPr lang="en-US" i="1">
                        <a:latin typeface="Cambria Math" panose="02040503050406030204" pitchFamily="18" charset="0"/>
                        <a:ea typeface="Cambria Math" panose="02040503050406030204" pitchFamily="18" charset="0"/>
                      </a:rPr>
                      <m:t>≈</m:t>
                    </m:r>
                    <m:r>
                      <a:rPr lang="en-US" i="1" smtClean="0">
                        <a:solidFill>
                          <a:srgbClr val="FF0000"/>
                        </a:solidFill>
                        <a:latin typeface="Cambria Math" panose="02040503050406030204" pitchFamily="18" charset="0"/>
                        <a:ea typeface="Cambria Math" panose="02040503050406030204" pitchFamily="18" charset="0"/>
                      </a:rPr>
                      <m:t>0.</m:t>
                    </m:r>
                    <m:r>
                      <a:rPr lang="en-US" b="0" i="1" smtClean="0">
                        <a:solidFill>
                          <a:srgbClr val="FF0000"/>
                        </a:solidFill>
                        <a:latin typeface="Cambria Math" panose="02040503050406030204" pitchFamily="18" charset="0"/>
                        <a:ea typeface="Cambria Math" panose="02040503050406030204" pitchFamily="18" charset="0"/>
                      </a:rPr>
                      <m:t>1</m:t>
                    </m:r>
                  </m:oMath>
                </a14:m>
                <a:endParaRPr lang="en-US" dirty="0"/>
              </a:p>
            </p:txBody>
          </p:sp>
        </mc:Choice>
        <mc:Fallback xmlns="">
          <p:sp>
            <p:nvSpPr>
              <p:cNvPr id="19" name="Rectangle 18">
                <a:extLst>
                  <a:ext uri="{FF2B5EF4-FFF2-40B4-BE49-F238E27FC236}">
                    <a16:creationId xmlns:a16="http://schemas.microsoft.com/office/drawing/2014/main" id="{629F9509-B0E3-46BF-9297-F25DF4FDB932}"/>
                  </a:ext>
                </a:extLst>
              </p:cNvPr>
              <p:cNvSpPr>
                <a:spLocks noRot="1" noChangeAspect="1" noMove="1" noResize="1" noEditPoints="1" noAdjustHandles="1" noChangeArrowheads="1" noChangeShapeType="1" noTextEdit="1"/>
              </p:cNvSpPr>
              <p:nvPr/>
            </p:nvSpPr>
            <p:spPr>
              <a:xfrm>
                <a:off x="1476214" y="4401020"/>
                <a:ext cx="2525213" cy="923330"/>
              </a:xfrm>
              <a:prstGeom prst="rect">
                <a:avLst/>
              </a:prstGeom>
              <a:blipFill>
                <a:blip r:embed="rId17"/>
                <a:stretch>
                  <a:fillRect l="-1932" t="-3974" r="-2415" b="-9272"/>
                </a:stretch>
              </a:blipFill>
            </p:spPr>
            <p:txBody>
              <a:bodyPr/>
              <a:lstStyle/>
              <a:p>
                <a:r>
                  <a:rPr lang="en-US">
                    <a:noFill/>
                  </a:rPr>
                  <a:t> </a:t>
                </a:r>
              </a:p>
            </p:txBody>
          </p:sp>
        </mc:Fallback>
      </mc:AlternateContent>
      <p:pic>
        <p:nvPicPr>
          <p:cNvPr id="61" name="Picture 2" descr="https://www.verre-et-plastique.fr/media/image/f8/6b/6f/gt00206-laborgewindefl-250ml-bl-kappe-600px.jpg">
            <a:extLst>
              <a:ext uri="{FF2B5EF4-FFF2-40B4-BE49-F238E27FC236}">
                <a16:creationId xmlns:a16="http://schemas.microsoft.com/office/drawing/2014/main" id="{005CABBF-F73F-4E75-9233-A029EE4FC1DB}"/>
              </a:ext>
            </a:extLst>
          </p:cNvPr>
          <p:cNvPicPr>
            <a:picLocks noChangeAspect="1" noChangeArrowheads="1"/>
          </p:cNvPicPr>
          <p:nvPr/>
        </p:nvPicPr>
        <p:blipFill rotWithShape="1">
          <a:blip r:embed="rId18">
            <a:extLst>
              <a:ext uri="{28A0092B-C50C-407E-A947-70E740481C1C}">
                <a14:useLocalDpi xmlns:a14="http://schemas.microsoft.com/office/drawing/2010/main" val="0"/>
              </a:ext>
            </a:extLst>
          </a:blip>
          <a:srcRect l="24026" r="20298"/>
          <a:stretch/>
        </p:blipFill>
        <p:spPr bwMode="auto">
          <a:xfrm>
            <a:off x="303208" y="4637435"/>
            <a:ext cx="1134969" cy="1980019"/>
          </a:xfrm>
          <a:prstGeom prst="rect">
            <a:avLst/>
          </a:prstGeom>
          <a:noFill/>
          <a:extLst>
            <a:ext uri="{909E8E84-426E-40DD-AFC4-6F175D3DCCD1}">
              <a14:hiddenFill xmlns:a14="http://schemas.microsoft.com/office/drawing/2010/main">
                <a:solidFill>
                  <a:srgbClr val="FFFFFF"/>
                </a:solidFill>
              </a14:hiddenFill>
            </a:ext>
          </a:extLst>
        </p:spPr>
      </p:pic>
      <p:sp>
        <p:nvSpPr>
          <p:cNvPr id="62" name="Arrow: Right 61">
            <a:extLst>
              <a:ext uri="{FF2B5EF4-FFF2-40B4-BE49-F238E27FC236}">
                <a16:creationId xmlns:a16="http://schemas.microsoft.com/office/drawing/2014/main" id="{43A0CFA4-CDA8-484A-9D0A-BFF5BF7E2A3B}"/>
              </a:ext>
            </a:extLst>
          </p:cNvPr>
          <p:cNvSpPr/>
          <p:nvPr/>
        </p:nvSpPr>
        <p:spPr>
          <a:xfrm>
            <a:off x="9595637" y="2313481"/>
            <a:ext cx="1791226" cy="15336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anose="02020603050405020304" pitchFamily="18" charset="0"/>
              <a:cs typeface="Times New Roman" panose="02020603050405020304" pitchFamily="18" charset="0"/>
            </a:endParaRPr>
          </a:p>
        </p:txBody>
      </p:sp>
      <p:sp>
        <p:nvSpPr>
          <p:cNvPr id="63" name="Arrow: Right 62">
            <a:extLst>
              <a:ext uri="{FF2B5EF4-FFF2-40B4-BE49-F238E27FC236}">
                <a16:creationId xmlns:a16="http://schemas.microsoft.com/office/drawing/2014/main" id="{F2FEC6FF-1D79-43E7-B192-C6B79C3F1001}"/>
              </a:ext>
            </a:extLst>
          </p:cNvPr>
          <p:cNvSpPr/>
          <p:nvPr/>
        </p:nvSpPr>
        <p:spPr>
          <a:xfrm flipH="1">
            <a:off x="1400445" y="5262942"/>
            <a:ext cx="2541214" cy="1821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cs typeface="Times New Roman" panose="02020603050405020304" pitchFamily="18" charset="0"/>
            </a:endParaRPr>
          </a:p>
        </p:txBody>
      </p:sp>
      <p:sp>
        <p:nvSpPr>
          <p:cNvPr id="64" name="TextBox 63">
            <a:extLst>
              <a:ext uri="{FF2B5EF4-FFF2-40B4-BE49-F238E27FC236}">
                <a16:creationId xmlns:a16="http://schemas.microsoft.com/office/drawing/2014/main" id="{41BF127C-8617-4DDD-9891-EEF3474D5C02}"/>
              </a:ext>
            </a:extLst>
          </p:cNvPr>
          <p:cNvSpPr txBox="1"/>
          <p:nvPr/>
        </p:nvSpPr>
        <p:spPr>
          <a:xfrm>
            <a:off x="7045999" y="5992344"/>
            <a:ext cx="2181988" cy="617321"/>
          </a:xfrm>
          <a:prstGeom prst="rect">
            <a:avLst/>
          </a:prstGeom>
          <a:noFill/>
        </p:spPr>
        <p:txBody>
          <a:bodyPr wrap="square" rtlCol="0">
            <a:spAutoFit/>
          </a:bodyPr>
          <a:lstStyle/>
          <a:p>
            <a:r>
              <a:rPr lang="en-US" altLang="zh-CN" dirty="0">
                <a:latin typeface="Times New Roman" panose="02020603050405020304" pitchFamily="18" charset="0"/>
                <a:cs typeface="Times New Roman" panose="02020603050405020304" pitchFamily="18" charset="0"/>
              </a:rPr>
              <a:t>3 mL  Media with glucose +Kanamycin</a:t>
            </a:r>
            <a:endParaRPr lang="en-US" dirty="0">
              <a:latin typeface="Times New Roman" panose="02020603050405020304" pitchFamily="18" charset="0"/>
              <a:cs typeface="Times New Roman" panose="02020603050405020304" pitchFamily="18" charset="0"/>
            </a:endParaRPr>
          </a:p>
        </p:txBody>
      </p:sp>
      <p:grpSp>
        <p:nvGrpSpPr>
          <p:cNvPr id="57" name="Group 56">
            <a:extLst>
              <a:ext uri="{FF2B5EF4-FFF2-40B4-BE49-F238E27FC236}">
                <a16:creationId xmlns:a16="http://schemas.microsoft.com/office/drawing/2014/main" id="{18A7B960-2A25-4608-83B7-5FB5309E0B0E}"/>
              </a:ext>
            </a:extLst>
          </p:cNvPr>
          <p:cNvGrpSpPr>
            <a:grpSpLocks noChangeAspect="1"/>
          </p:cNvGrpSpPr>
          <p:nvPr/>
        </p:nvGrpSpPr>
        <p:grpSpPr>
          <a:xfrm>
            <a:off x="8973106" y="5292833"/>
            <a:ext cx="3218894" cy="1666313"/>
            <a:chOff x="526742" y="3600036"/>
            <a:chExt cx="5547841" cy="2956816"/>
          </a:xfrm>
        </p:grpSpPr>
        <p:pic>
          <p:nvPicPr>
            <p:cNvPr id="58" name="Picture 57">
              <a:extLst>
                <a:ext uri="{FF2B5EF4-FFF2-40B4-BE49-F238E27FC236}">
                  <a16:creationId xmlns:a16="http://schemas.microsoft.com/office/drawing/2014/main" id="{70F87CF5-5399-4373-BDF7-A5572632AEEE}"/>
                </a:ext>
              </a:extLst>
            </p:cNvPr>
            <p:cNvPicPr>
              <a:picLocks noChangeAspect="1"/>
            </p:cNvPicPr>
            <p:nvPr/>
          </p:nvPicPr>
          <p:blipFill>
            <a:blip r:embed="rId2"/>
            <a:stretch>
              <a:fillRect/>
            </a:stretch>
          </p:blipFill>
          <p:spPr>
            <a:xfrm>
              <a:off x="526742" y="3600036"/>
              <a:ext cx="5547841" cy="2956816"/>
            </a:xfrm>
            <a:prstGeom prst="rect">
              <a:avLst/>
            </a:prstGeom>
          </p:spPr>
        </p:pic>
        <p:sp>
          <p:nvSpPr>
            <p:cNvPr id="59" name="Rectangle 58">
              <a:extLst>
                <a:ext uri="{FF2B5EF4-FFF2-40B4-BE49-F238E27FC236}">
                  <a16:creationId xmlns:a16="http://schemas.microsoft.com/office/drawing/2014/main" id="{9B33404B-1666-4BBF-B404-3A092CD346AC}"/>
                </a:ext>
              </a:extLst>
            </p:cNvPr>
            <p:cNvSpPr/>
            <p:nvPr/>
          </p:nvSpPr>
          <p:spPr>
            <a:xfrm>
              <a:off x="1926371" y="3945949"/>
              <a:ext cx="512340" cy="1881183"/>
            </a:xfrm>
            <a:prstGeom prst="rect">
              <a:avLst/>
            </a:prstGeom>
            <a:solidFill>
              <a:srgbClr val="FF0000">
                <a:alpha val="4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anose="02020603050405020304" pitchFamily="18" charset="0"/>
                <a:cs typeface="Times New Roman" panose="02020603050405020304" pitchFamily="18" charset="0"/>
              </a:endParaRPr>
            </a:p>
          </p:txBody>
        </p:sp>
      </p:grpSp>
      <p:cxnSp>
        <p:nvCxnSpPr>
          <p:cNvPr id="42" name="直接连接符 9">
            <a:extLst>
              <a:ext uri="{FF2B5EF4-FFF2-40B4-BE49-F238E27FC236}">
                <a16:creationId xmlns:a16="http://schemas.microsoft.com/office/drawing/2014/main" id="{1C228376-ED55-4449-A37E-9242E43DEBA7}"/>
              </a:ext>
            </a:extLst>
          </p:cNvPr>
          <p:cNvCxnSpPr>
            <a:cxnSpLocks/>
          </p:cNvCxnSpPr>
          <p:nvPr/>
        </p:nvCxnSpPr>
        <p:spPr>
          <a:xfrm>
            <a:off x="0" y="907644"/>
            <a:ext cx="8933453" cy="0"/>
          </a:xfrm>
          <a:prstGeom prst="line">
            <a:avLst/>
          </a:prstGeom>
          <a:ln w="38100">
            <a:solidFill>
              <a:srgbClr val="C3693B"/>
            </a:solidFill>
          </a:ln>
        </p:spPr>
        <p:style>
          <a:lnRef idx="1">
            <a:schemeClr val="accent1"/>
          </a:lnRef>
          <a:fillRef idx="0">
            <a:schemeClr val="accent1"/>
          </a:fillRef>
          <a:effectRef idx="0">
            <a:schemeClr val="accent1"/>
          </a:effectRef>
          <a:fontRef idx="minor">
            <a:schemeClr val="tx1"/>
          </a:fontRef>
        </p:style>
      </p:cxnSp>
      <p:sp>
        <p:nvSpPr>
          <p:cNvPr id="43" name="Rectangle 42">
            <a:extLst>
              <a:ext uri="{FF2B5EF4-FFF2-40B4-BE49-F238E27FC236}">
                <a16:creationId xmlns:a16="http://schemas.microsoft.com/office/drawing/2014/main" id="{C1338128-A174-43E0-8F3E-9BCD500F8E92}"/>
              </a:ext>
            </a:extLst>
          </p:cNvPr>
          <p:cNvSpPr/>
          <p:nvPr/>
        </p:nvSpPr>
        <p:spPr>
          <a:xfrm>
            <a:off x="3965169" y="4055829"/>
            <a:ext cx="1108830" cy="369332"/>
          </a:xfrm>
          <a:prstGeom prst="rect">
            <a:avLst/>
          </a:prstGeom>
        </p:spPr>
        <p:txBody>
          <a:bodyPr wrap="none">
            <a:spAutoFit/>
          </a:bodyPr>
          <a:lstStyle/>
          <a:p>
            <a:r>
              <a:rPr lang="en-US" dirty="0">
                <a:latin typeface="Times New Roman" panose="02020603050405020304" pitchFamily="18" charset="0"/>
                <a:cs typeface="Times New Roman" panose="02020603050405020304" pitchFamily="18" charset="0"/>
              </a:rPr>
              <a:t>Wash RW</a:t>
            </a:r>
          </a:p>
        </p:txBody>
      </p:sp>
      <p:sp>
        <p:nvSpPr>
          <p:cNvPr id="3" name="Slide Number Placeholder 2">
            <a:extLst>
              <a:ext uri="{FF2B5EF4-FFF2-40B4-BE49-F238E27FC236}">
                <a16:creationId xmlns:a16="http://schemas.microsoft.com/office/drawing/2014/main" id="{70488692-2EC3-4D15-BAC7-3A9C140EA1FC}"/>
              </a:ext>
            </a:extLst>
          </p:cNvPr>
          <p:cNvSpPr>
            <a:spLocks noGrp="1"/>
          </p:cNvSpPr>
          <p:nvPr>
            <p:ph type="sldNum" sz="quarter" idx="12"/>
          </p:nvPr>
        </p:nvSpPr>
        <p:spPr/>
        <p:txBody>
          <a:bodyPr/>
          <a:lstStyle/>
          <a:p>
            <a:fld id="{BB1722B8-B2EF-4BEE-9460-8E9234F3DE19}" type="slidenum">
              <a:rPr lang="en-US" smtClean="0"/>
              <a:t>23</a:t>
            </a:fld>
            <a:endParaRPr lang="en-US"/>
          </a:p>
        </p:txBody>
      </p:sp>
      <p:sp>
        <p:nvSpPr>
          <p:cNvPr id="30" name="TextBox 29">
            <a:extLst>
              <a:ext uri="{FF2B5EF4-FFF2-40B4-BE49-F238E27FC236}">
                <a16:creationId xmlns:a16="http://schemas.microsoft.com/office/drawing/2014/main" id="{12E8FE35-D4A1-4BAC-AE7D-954EC00626D9}"/>
              </a:ext>
            </a:extLst>
          </p:cNvPr>
          <p:cNvSpPr txBox="1"/>
          <p:nvPr/>
        </p:nvSpPr>
        <p:spPr>
          <a:xfrm>
            <a:off x="9426766" y="1668291"/>
            <a:ext cx="2412334" cy="646331"/>
          </a:xfrm>
          <a:prstGeom prst="rect">
            <a:avLst/>
          </a:prstGeom>
          <a:noFill/>
        </p:spPr>
        <p:txBody>
          <a:bodyPr wrap="square" rtlCol="0">
            <a:spAutoFit/>
          </a:bodyPr>
          <a:lstStyle/>
          <a:p>
            <a:r>
              <a:rPr lang="en-US" altLang="zh-CN" dirty="0">
                <a:latin typeface="Times New Roman" panose="02020603050405020304" pitchFamily="18" charset="0"/>
                <a:cs typeface="Times New Roman" panose="02020603050405020304" pitchFamily="18" charset="0"/>
              </a:rPr>
              <a:t>25°C, </a:t>
            </a:r>
            <a:r>
              <a:rPr lang="en-US" altLang="zh-CN" dirty="0">
                <a:solidFill>
                  <a:srgbClr val="00B0F0"/>
                </a:solidFill>
                <a:latin typeface="Times New Roman" panose="02020603050405020304" pitchFamily="18" charset="0"/>
                <a:cs typeface="Times New Roman" panose="02020603050405020304" pitchFamily="18" charset="0"/>
              </a:rPr>
              <a:t>48h</a:t>
            </a:r>
            <a:r>
              <a:rPr lang="en-US" altLang="zh-CN" dirty="0">
                <a:latin typeface="Times New Roman" panose="02020603050405020304" pitchFamily="18" charset="0"/>
                <a:cs typeface="Times New Roman" panose="02020603050405020304" pitchFamily="18" charset="0"/>
              </a:rPr>
              <a:t> until it reaches stationary phase</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536462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直接连接符 9">
            <a:extLst>
              <a:ext uri="{FF2B5EF4-FFF2-40B4-BE49-F238E27FC236}">
                <a16:creationId xmlns:a16="http://schemas.microsoft.com/office/drawing/2014/main" id="{3BBCA9F1-104C-453E-A042-CC6FFE8520FC}"/>
              </a:ext>
            </a:extLst>
          </p:cNvPr>
          <p:cNvCxnSpPr>
            <a:cxnSpLocks/>
          </p:cNvCxnSpPr>
          <p:nvPr/>
        </p:nvCxnSpPr>
        <p:spPr>
          <a:xfrm>
            <a:off x="0" y="934278"/>
            <a:ext cx="12192000" cy="0"/>
          </a:xfrm>
          <a:prstGeom prst="line">
            <a:avLst/>
          </a:prstGeom>
          <a:ln w="38100">
            <a:solidFill>
              <a:srgbClr val="C3693B"/>
            </a:solidFill>
          </a:ln>
        </p:spPr>
        <p:style>
          <a:lnRef idx="1">
            <a:schemeClr val="accent1"/>
          </a:lnRef>
          <a:fillRef idx="0">
            <a:schemeClr val="accent1"/>
          </a:fillRef>
          <a:effectRef idx="0">
            <a:schemeClr val="accent1"/>
          </a:effectRef>
          <a:fontRef idx="minor">
            <a:schemeClr val="tx1"/>
          </a:fontRef>
        </p:style>
      </p:cxnSp>
      <p:sp>
        <p:nvSpPr>
          <p:cNvPr id="5" name="文本框 14">
            <a:extLst>
              <a:ext uri="{FF2B5EF4-FFF2-40B4-BE49-F238E27FC236}">
                <a16:creationId xmlns:a16="http://schemas.microsoft.com/office/drawing/2014/main" id="{17C86FA1-7A4F-400D-9737-18F3244F75D3}"/>
              </a:ext>
            </a:extLst>
          </p:cNvPr>
          <p:cNvSpPr txBox="1"/>
          <p:nvPr/>
        </p:nvSpPr>
        <p:spPr>
          <a:xfrm>
            <a:off x="117704" y="224207"/>
            <a:ext cx="7756296" cy="584775"/>
          </a:xfrm>
          <a:prstGeom prst="rect">
            <a:avLst/>
          </a:prstGeom>
          <a:noFill/>
        </p:spPr>
        <p:txBody>
          <a:bodyPr wrap="square" rtlCol="0">
            <a:spAutoFit/>
          </a:bodyPr>
          <a:lstStyle/>
          <a:p>
            <a:pPr lvl="0">
              <a:defRPr/>
            </a:pPr>
            <a:r>
              <a:rPr lang="en-US" altLang="zh-CN" sz="3200" dirty="0">
                <a:solidFill>
                  <a:srgbClr val="4472C4">
                    <a:lumMod val="50000"/>
                  </a:srgbClr>
                </a:solidFill>
                <a:latin typeface="Times New Roman" panose="02020603050405020304" pitchFamily="18" charset="0"/>
              </a:rPr>
              <a:t>Toluene flux dissolving through the interface</a:t>
            </a:r>
          </a:p>
        </p:txBody>
      </p:sp>
      <p:pic>
        <p:nvPicPr>
          <p:cNvPr id="6" name="Picture 2" descr="Accueil - Géosciences Rennes">
            <a:extLst>
              <a:ext uri="{FF2B5EF4-FFF2-40B4-BE49-F238E27FC236}">
                <a16:creationId xmlns:a16="http://schemas.microsoft.com/office/drawing/2014/main" id="{440363B7-176B-4082-AB91-5594192462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37608" y="155875"/>
            <a:ext cx="1736688" cy="584775"/>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xmlns:a14="http://schemas.microsoft.com/office/drawing/2010/main">
        <mc:Choice Requires="a14">
          <p:sp>
            <p:nvSpPr>
              <p:cNvPr id="8" name="Rectangle 7">
                <a:extLst>
                  <a:ext uri="{FF2B5EF4-FFF2-40B4-BE49-F238E27FC236}">
                    <a16:creationId xmlns:a16="http://schemas.microsoft.com/office/drawing/2014/main" id="{4C3EF4E0-C32F-4051-A406-3443BE03BECE}"/>
                  </a:ext>
                </a:extLst>
              </p:cNvPr>
              <p:cNvSpPr/>
              <p:nvPr/>
            </p:nvSpPr>
            <p:spPr>
              <a:xfrm>
                <a:off x="547218" y="1136847"/>
                <a:ext cx="9575635" cy="696344"/>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sSub>
                        <m:sSubPr>
                          <m:ctrlPr>
                            <a:rPr lang="en-US" altLang="zh-CN" b="0" i="1" smtClean="0">
                              <a:solidFill>
                                <a:srgbClr val="4472C4">
                                  <a:lumMod val="50000"/>
                                </a:srgbClr>
                              </a:solidFill>
                              <a:latin typeface="Cambria Math" panose="02040503050406030204" pitchFamily="18" charset="0"/>
                            </a:rPr>
                          </m:ctrlPr>
                        </m:sSubPr>
                        <m:e>
                          <m:r>
                            <a:rPr lang="en-US" altLang="zh-CN" b="0" i="1" smtClean="0">
                              <a:solidFill>
                                <a:srgbClr val="4472C4">
                                  <a:lumMod val="50000"/>
                                </a:srgbClr>
                              </a:solidFill>
                              <a:latin typeface="Cambria Math" panose="02040503050406030204" pitchFamily="18" charset="0"/>
                            </a:rPr>
                            <m:t>𝑞</m:t>
                          </m:r>
                        </m:e>
                        <m:sub>
                          <m:r>
                            <a:rPr lang="en-US" altLang="zh-CN" b="0" i="1" smtClean="0">
                              <a:solidFill>
                                <a:srgbClr val="4472C4">
                                  <a:lumMod val="50000"/>
                                </a:srgbClr>
                              </a:solidFill>
                              <a:latin typeface="Cambria Math" panose="02040503050406030204" pitchFamily="18" charset="0"/>
                            </a:rPr>
                            <m:t>𝑇𝑢𝑙𝑢𝑒𝑛𝑒</m:t>
                          </m:r>
                        </m:sub>
                      </m:sSub>
                      <m:r>
                        <a:rPr lang="en-US" altLang="zh-CN" i="1">
                          <a:solidFill>
                            <a:srgbClr val="4472C4">
                              <a:lumMod val="50000"/>
                            </a:srgbClr>
                          </a:solidFill>
                          <a:latin typeface="Cambria Math" panose="02040503050406030204" pitchFamily="18" charset="0"/>
                        </a:rPr>
                        <m:t>=</m:t>
                      </m:r>
                      <m:r>
                        <a:rPr lang="en-US" altLang="zh-CN" b="0" i="1" smtClean="0">
                          <a:solidFill>
                            <a:srgbClr val="4472C4">
                              <a:lumMod val="50000"/>
                            </a:srgbClr>
                          </a:solidFill>
                          <a:latin typeface="Cambria Math" panose="02040503050406030204" pitchFamily="18" charset="0"/>
                        </a:rPr>
                        <m:t>−</m:t>
                      </m:r>
                      <m:f>
                        <m:fPr>
                          <m:ctrlPr>
                            <a:rPr lang="en-US" altLang="zh-CN" i="1">
                              <a:solidFill>
                                <a:srgbClr val="4472C4">
                                  <a:lumMod val="50000"/>
                                </a:srgbClr>
                              </a:solidFill>
                              <a:latin typeface="Cambria Math" panose="02040503050406030204" pitchFamily="18" charset="0"/>
                            </a:rPr>
                          </m:ctrlPr>
                        </m:fPr>
                        <m:num>
                          <m:r>
                            <a:rPr lang="en-US" altLang="zh-CN" b="0" i="1" smtClean="0">
                              <a:solidFill>
                                <a:srgbClr val="4472C4">
                                  <a:lumMod val="50000"/>
                                </a:srgbClr>
                              </a:solidFill>
                              <a:latin typeface="Cambria Math" panose="02040503050406030204" pitchFamily="18" charset="0"/>
                            </a:rPr>
                            <m:t>𝑑</m:t>
                          </m:r>
                          <m:sSub>
                            <m:sSubPr>
                              <m:ctrlPr>
                                <a:rPr lang="en-US" altLang="zh-CN" i="1" smtClean="0">
                                  <a:solidFill>
                                    <a:srgbClr val="4472C4">
                                      <a:lumMod val="50000"/>
                                    </a:srgbClr>
                                  </a:solidFill>
                                  <a:latin typeface="Cambria Math" panose="02040503050406030204" pitchFamily="18" charset="0"/>
                                </a:rPr>
                              </m:ctrlPr>
                            </m:sSubPr>
                            <m:e>
                              <m:r>
                                <a:rPr lang="en-US" altLang="zh-CN" b="0" i="1" smtClean="0">
                                  <a:solidFill>
                                    <a:srgbClr val="4472C4">
                                      <a:lumMod val="50000"/>
                                    </a:srgbClr>
                                  </a:solidFill>
                                  <a:latin typeface="Cambria Math" panose="02040503050406030204" pitchFamily="18" charset="0"/>
                                </a:rPr>
                                <m:t>𝑉</m:t>
                              </m:r>
                            </m:e>
                            <m:sub>
                              <m:r>
                                <a:rPr lang="en-US" altLang="zh-CN" b="0" i="1" smtClean="0">
                                  <a:solidFill>
                                    <a:srgbClr val="4472C4">
                                      <a:lumMod val="50000"/>
                                    </a:srgbClr>
                                  </a:solidFill>
                                  <a:latin typeface="Cambria Math" panose="02040503050406030204" pitchFamily="18" charset="0"/>
                                </a:rPr>
                                <m:t>𝑇𝑜𝑙𝑢𝑒𝑛𝑒</m:t>
                              </m:r>
                            </m:sub>
                          </m:sSub>
                        </m:num>
                        <m:den>
                          <m:r>
                            <a:rPr lang="en-US" altLang="zh-CN" b="0" i="1" smtClean="0">
                              <a:solidFill>
                                <a:srgbClr val="4472C4">
                                  <a:lumMod val="50000"/>
                                </a:srgbClr>
                              </a:solidFill>
                              <a:latin typeface="Cambria Math" panose="02040503050406030204" pitchFamily="18" charset="0"/>
                            </a:rPr>
                            <m:t>𝑑</m:t>
                          </m:r>
                          <m:r>
                            <a:rPr lang="en-US" altLang="zh-CN" i="1">
                              <a:solidFill>
                                <a:srgbClr val="4472C4">
                                  <a:lumMod val="50000"/>
                                </a:srgbClr>
                              </a:solidFill>
                              <a:latin typeface="Cambria Math" panose="02040503050406030204" pitchFamily="18" charset="0"/>
                            </a:rPr>
                            <m:t>𝑡</m:t>
                          </m:r>
                        </m:den>
                      </m:f>
                      <m:r>
                        <a:rPr lang="en-US" altLang="zh-CN" i="1" smtClean="0">
                          <a:solidFill>
                            <a:srgbClr val="4472C4">
                              <a:lumMod val="50000"/>
                            </a:srgbClr>
                          </a:solidFill>
                          <a:latin typeface="Cambria Math" panose="02040503050406030204" pitchFamily="18" charset="0"/>
                          <a:ea typeface="Cambria Math" panose="02040503050406030204" pitchFamily="18" charset="0"/>
                        </a:rPr>
                        <m:t>×</m:t>
                      </m:r>
                      <m:f>
                        <m:fPr>
                          <m:ctrlPr>
                            <a:rPr lang="en-US" altLang="zh-CN" i="1">
                              <a:solidFill>
                                <a:srgbClr val="4472C4">
                                  <a:lumMod val="50000"/>
                                </a:srgbClr>
                              </a:solidFill>
                              <a:latin typeface="Cambria Math" panose="02040503050406030204" pitchFamily="18" charset="0"/>
                            </a:rPr>
                          </m:ctrlPr>
                        </m:fPr>
                        <m:num>
                          <m:r>
                            <a:rPr lang="en-US" altLang="zh-CN" i="1">
                              <a:solidFill>
                                <a:srgbClr val="4472C4">
                                  <a:lumMod val="50000"/>
                                </a:srgbClr>
                              </a:solidFill>
                              <a:latin typeface="Cambria Math" panose="02040503050406030204" pitchFamily="18" charset="0"/>
                            </a:rPr>
                            <m:t>1</m:t>
                          </m:r>
                        </m:num>
                        <m:den>
                          <m:sSub>
                            <m:sSubPr>
                              <m:ctrlPr>
                                <a:rPr lang="en-US" altLang="zh-CN" i="1">
                                  <a:solidFill>
                                    <a:srgbClr val="4472C4">
                                      <a:lumMod val="50000"/>
                                    </a:srgbClr>
                                  </a:solidFill>
                                  <a:latin typeface="Cambria Math" panose="02040503050406030204" pitchFamily="18" charset="0"/>
                                </a:rPr>
                              </m:ctrlPr>
                            </m:sSubPr>
                            <m:e>
                              <m:r>
                                <a:rPr lang="en-US" altLang="zh-CN" b="0" i="1" smtClean="0">
                                  <a:solidFill>
                                    <a:srgbClr val="4472C4">
                                      <a:lumMod val="50000"/>
                                    </a:srgbClr>
                                  </a:solidFill>
                                  <a:latin typeface="Cambria Math" panose="02040503050406030204" pitchFamily="18" charset="0"/>
                                </a:rPr>
                                <m:t>𝐴</m:t>
                              </m:r>
                            </m:e>
                            <m:sub>
                              <m:r>
                                <a:rPr lang="en-US" altLang="zh-CN" i="1">
                                  <a:solidFill>
                                    <a:srgbClr val="4472C4">
                                      <a:lumMod val="50000"/>
                                    </a:srgbClr>
                                  </a:solidFill>
                                  <a:latin typeface="Cambria Math" panose="02040503050406030204" pitchFamily="18" charset="0"/>
                                </a:rPr>
                                <m:t>𝑖𝑛𝑡𝑒𝑟𝑓𝑎𝑐𝑒</m:t>
                              </m:r>
                            </m:sub>
                          </m:sSub>
                        </m:den>
                      </m:f>
                      <m:r>
                        <a:rPr lang="en-US" altLang="zh-CN" i="1">
                          <a:solidFill>
                            <a:srgbClr val="4472C4">
                              <a:lumMod val="50000"/>
                            </a:srgbClr>
                          </a:solidFill>
                          <a:latin typeface="Cambria Math" panose="02040503050406030204" pitchFamily="18" charset="0"/>
                        </a:rPr>
                        <m:t>=</m:t>
                      </m:r>
                      <m:r>
                        <a:rPr lang="en-US" altLang="zh-CN" b="0" i="1" smtClean="0">
                          <a:solidFill>
                            <a:srgbClr val="4472C4">
                              <a:lumMod val="50000"/>
                            </a:srgbClr>
                          </a:solidFill>
                          <a:latin typeface="Cambria Math" panose="02040503050406030204" pitchFamily="18" charset="0"/>
                        </a:rPr>
                        <m:t>−</m:t>
                      </m:r>
                      <m:f>
                        <m:fPr>
                          <m:ctrlPr>
                            <a:rPr lang="en-US" altLang="zh-CN" b="0" i="1" smtClean="0">
                              <a:solidFill>
                                <a:srgbClr val="4472C4">
                                  <a:lumMod val="50000"/>
                                </a:srgbClr>
                              </a:solidFill>
                              <a:latin typeface="Cambria Math" panose="02040503050406030204" pitchFamily="18" charset="0"/>
                            </a:rPr>
                          </m:ctrlPr>
                        </m:fPr>
                        <m:num>
                          <m:sSub>
                            <m:sSubPr>
                              <m:ctrlPr>
                                <a:rPr lang="en-US" altLang="zh-CN" b="0" i="1" smtClean="0">
                                  <a:solidFill>
                                    <a:srgbClr val="4472C4">
                                      <a:lumMod val="50000"/>
                                    </a:srgbClr>
                                  </a:solidFill>
                                  <a:latin typeface="Cambria Math" panose="02040503050406030204" pitchFamily="18" charset="0"/>
                                </a:rPr>
                              </m:ctrlPr>
                            </m:sSubPr>
                            <m:e>
                              <m:r>
                                <a:rPr lang="en-US" altLang="zh-CN" b="0" i="1" smtClean="0">
                                  <a:solidFill>
                                    <a:srgbClr val="4472C4">
                                      <a:lumMod val="50000"/>
                                    </a:srgbClr>
                                  </a:solidFill>
                                  <a:latin typeface="Cambria Math" panose="02040503050406030204" pitchFamily="18" charset="0"/>
                                </a:rPr>
                                <m:t>𝑑</m:t>
                              </m:r>
                              <m:r>
                                <a:rPr lang="en-US" altLang="zh-CN" i="1">
                                  <a:solidFill>
                                    <a:srgbClr val="4472C4">
                                      <a:lumMod val="50000"/>
                                    </a:srgbClr>
                                  </a:solidFill>
                                  <a:latin typeface="Cambria Math" panose="02040503050406030204" pitchFamily="18" charset="0"/>
                                </a:rPr>
                                <m:t>𝐴</m:t>
                              </m:r>
                            </m:e>
                            <m:sub>
                              <m:r>
                                <a:rPr lang="en-US" altLang="zh-CN" b="0" i="1" smtClean="0">
                                  <a:solidFill>
                                    <a:srgbClr val="4472C4">
                                      <a:lumMod val="50000"/>
                                    </a:srgbClr>
                                  </a:solidFill>
                                  <a:latin typeface="Cambria Math" panose="02040503050406030204" pitchFamily="18" charset="0"/>
                                </a:rPr>
                                <m:t>𝑇𝑜𝑙𝑢𝑒𝑛𝑒</m:t>
                              </m:r>
                            </m:sub>
                          </m:sSub>
                          <m:r>
                            <a:rPr lang="en-US" altLang="zh-CN" b="0" i="1" smtClean="0">
                              <a:solidFill>
                                <a:srgbClr val="4472C4">
                                  <a:lumMod val="50000"/>
                                </a:srgbClr>
                              </a:solidFill>
                              <a:latin typeface="Cambria Math" panose="02040503050406030204" pitchFamily="18" charset="0"/>
                            </a:rPr>
                            <m:t> </m:t>
                          </m:r>
                          <m:r>
                            <a:rPr lang="en-US" altLang="zh-CN" b="0" i="1" smtClean="0">
                              <a:solidFill>
                                <a:srgbClr val="4472C4">
                                  <a:lumMod val="50000"/>
                                </a:srgbClr>
                              </a:solidFill>
                              <a:latin typeface="Cambria Math" panose="02040503050406030204" pitchFamily="18" charset="0"/>
                            </a:rPr>
                            <m:t>𝐻</m:t>
                          </m:r>
                        </m:num>
                        <m:den>
                          <m:r>
                            <a:rPr lang="en-US" altLang="zh-CN" b="0" i="1" smtClean="0">
                              <a:solidFill>
                                <a:srgbClr val="4472C4">
                                  <a:lumMod val="50000"/>
                                </a:srgbClr>
                              </a:solidFill>
                              <a:latin typeface="Cambria Math" panose="02040503050406030204" pitchFamily="18" charset="0"/>
                            </a:rPr>
                            <m:t>𝑑𝑡</m:t>
                          </m:r>
                        </m:den>
                      </m:f>
                      <m:r>
                        <a:rPr lang="en-US" i="1">
                          <a:latin typeface="Cambria Math" panose="02040503050406030204" pitchFamily="18" charset="0"/>
                        </a:rPr>
                        <m:t>×</m:t>
                      </m:r>
                      <m:f>
                        <m:fPr>
                          <m:ctrlPr>
                            <a:rPr lang="en-US" altLang="zh-CN" b="0" i="1" smtClean="0">
                              <a:solidFill>
                                <a:srgbClr val="4472C4">
                                  <a:lumMod val="50000"/>
                                </a:srgbClr>
                              </a:solidFill>
                              <a:latin typeface="Cambria Math" panose="02040503050406030204" pitchFamily="18" charset="0"/>
                            </a:rPr>
                          </m:ctrlPr>
                        </m:fPr>
                        <m:num>
                          <m:r>
                            <a:rPr lang="en-US" altLang="zh-CN" b="0" i="1" smtClean="0">
                              <a:solidFill>
                                <a:srgbClr val="4472C4">
                                  <a:lumMod val="50000"/>
                                </a:srgbClr>
                              </a:solidFill>
                              <a:latin typeface="Cambria Math" panose="02040503050406030204" pitchFamily="18" charset="0"/>
                            </a:rPr>
                            <m:t>1</m:t>
                          </m:r>
                        </m:num>
                        <m:den>
                          <m:sSub>
                            <m:sSubPr>
                              <m:ctrlPr>
                                <a:rPr lang="en-US" altLang="zh-CN" i="1">
                                  <a:solidFill>
                                    <a:srgbClr val="4472C4">
                                      <a:lumMod val="50000"/>
                                    </a:srgbClr>
                                  </a:solidFill>
                                  <a:latin typeface="Cambria Math" panose="02040503050406030204" pitchFamily="18" charset="0"/>
                                </a:rPr>
                              </m:ctrlPr>
                            </m:sSubPr>
                            <m:e>
                              <m:r>
                                <a:rPr lang="en-US" altLang="zh-CN" b="0" i="1" smtClean="0">
                                  <a:solidFill>
                                    <a:srgbClr val="4472C4">
                                      <a:lumMod val="50000"/>
                                    </a:srgbClr>
                                  </a:solidFill>
                                  <a:latin typeface="Cambria Math" panose="02040503050406030204" pitchFamily="18" charset="0"/>
                                </a:rPr>
                                <m:t>𝐿</m:t>
                              </m:r>
                            </m:e>
                            <m:sub>
                              <m:r>
                                <a:rPr lang="en-US" altLang="zh-CN" b="0" i="1" smtClean="0">
                                  <a:solidFill>
                                    <a:srgbClr val="4472C4">
                                      <a:lumMod val="50000"/>
                                    </a:srgbClr>
                                  </a:solidFill>
                                  <a:latin typeface="Cambria Math" panose="02040503050406030204" pitchFamily="18" charset="0"/>
                                </a:rPr>
                                <m:t>𝑖𝑛𝑡𝑒𝑟𝑓𝑎𝑐𝑒</m:t>
                              </m:r>
                            </m:sub>
                          </m:sSub>
                          <m:r>
                            <a:rPr lang="en-US" altLang="zh-CN" b="0" i="1" smtClean="0">
                              <a:solidFill>
                                <a:srgbClr val="4472C4">
                                  <a:lumMod val="50000"/>
                                </a:srgbClr>
                              </a:solidFill>
                              <a:latin typeface="Cambria Math" panose="02040503050406030204" pitchFamily="18" charset="0"/>
                            </a:rPr>
                            <m:t>𝐻</m:t>
                          </m:r>
                        </m:den>
                      </m:f>
                      <m:r>
                        <a:rPr lang="en-US" altLang="zh-CN" b="0" i="1" smtClean="0">
                          <a:solidFill>
                            <a:srgbClr val="4472C4">
                              <a:lumMod val="50000"/>
                            </a:srgbClr>
                          </a:solidFill>
                          <a:latin typeface="Cambria Math" panose="02040503050406030204" pitchFamily="18" charset="0"/>
                        </a:rPr>
                        <m:t>=−</m:t>
                      </m:r>
                      <m:f>
                        <m:fPr>
                          <m:ctrlPr>
                            <a:rPr lang="en-US" altLang="zh-CN" i="1">
                              <a:solidFill>
                                <a:srgbClr val="4472C4">
                                  <a:lumMod val="50000"/>
                                </a:srgbClr>
                              </a:solidFill>
                              <a:latin typeface="Cambria Math" panose="02040503050406030204" pitchFamily="18" charset="0"/>
                            </a:rPr>
                          </m:ctrlPr>
                        </m:fPr>
                        <m:num>
                          <m:sSub>
                            <m:sSubPr>
                              <m:ctrlPr>
                                <a:rPr lang="en-US" altLang="zh-CN" i="1">
                                  <a:solidFill>
                                    <a:srgbClr val="4472C4">
                                      <a:lumMod val="50000"/>
                                    </a:srgbClr>
                                  </a:solidFill>
                                  <a:latin typeface="Cambria Math" panose="02040503050406030204" pitchFamily="18" charset="0"/>
                                </a:rPr>
                              </m:ctrlPr>
                            </m:sSubPr>
                            <m:e>
                              <m:r>
                                <a:rPr lang="en-US" altLang="zh-CN" b="0" i="1" smtClean="0">
                                  <a:solidFill>
                                    <a:srgbClr val="4472C4">
                                      <a:lumMod val="50000"/>
                                    </a:srgbClr>
                                  </a:solidFill>
                                  <a:latin typeface="Cambria Math" panose="02040503050406030204" pitchFamily="18" charset="0"/>
                                </a:rPr>
                                <m:t>𝑑</m:t>
                              </m:r>
                              <m:r>
                                <a:rPr lang="en-US" altLang="zh-CN" i="1">
                                  <a:solidFill>
                                    <a:srgbClr val="4472C4">
                                      <a:lumMod val="50000"/>
                                    </a:srgbClr>
                                  </a:solidFill>
                                  <a:latin typeface="Cambria Math" panose="02040503050406030204" pitchFamily="18" charset="0"/>
                                </a:rPr>
                                <m:t>𝐴</m:t>
                              </m:r>
                            </m:e>
                            <m:sub>
                              <m:r>
                                <a:rPr lang="en-US" altLang="zh-CN" i="1">
                                  <a:solidFill>
                                    <a:srgbClr val="4472C4">
                                      <a:lumMod val="50000"/>
                                    </a:srgbClr>
                                  </a:solidFill>
                                  <a:latin typeface="Cambria Math" panose="02040503050406030204" pitchFamily="18" charset="0"/>
                                </a:rPr>
                                <m:t>𝑇𝑜𝑙𝑢𝑒𝑛𝑒</m:t>
                              </m:r>
                            </m:sub>
                          </m:sSub>
                          <m:r>
                            <a:rPr lang="en-US" altLang="zh-CN" i="1">
                              <a:solidFill>
                                <a:srgbClr val="4472C4">
                                  <a:lumMod val="50000"/>
                                </a:srgbClr>
                              </a:solidFill>
                              <a:latin typeface="Cambria Math" panose="02040503050406030204" pitchFamily="18" charset="0"/>
                            </a:rPr>
                            <m:t> </m:t>
                          </m:r>
                        </m:num>
                        <m:den>
                          <m:r>
                            <a:rPr lang="en-US" altLang="zh-CN" b="0" i="1" smtClean="0">
                              <a:solidFill>
                                <a:srgbClr val="4472C4">
                                  <a:lumMod val="50000"/>
                                </a:srgbClr>
                              </a:solidFill>
                              <a:latin typeface="Cambria Math" panose="02040503050406030204" pitchFamily="18" charset="0"/>
                            </a:rPr>
                            <m:t>𝑑</m:t>
                          </m:r>
                          <m:r>
                            <a:rPr lang="en-US" altLang="zh-CN" i="1">
                              <a:solidFill>
                                <a:srgbClr val="4472C4">
                                  <a:lumMod val="50000"/>
                                </a:srgbClr>
                              </a:solidFill>
                              <a:latin typeface="Cambria Math" panose="02040503050406030204" pitchFamily="18" charset="0"/>
                            </a:rPr>
                            <m:t>𝑡</m:t>
                          </m:r>
                        </m:den>
                      </m:f>
                      <m:r>
                        <a:rPr lang="en-US" i="1">
                          <a:latin typeface="Cambria Math" panose="02040503050406030204" pitchFamily="18" charset="0"/>
                        </a:rPr>
                        <m:t>×</m:t>
                      </m:r>
                      <m:f>
                        <m:fPr>
                          <m:ctrlPr>
                            <a:rPr lang="en-US" altLang="zh-CN" i="1">
                              <a:solidFill>
                                <a:srgbClr val="4472C4">
                                  <a:lumMod val="50000"/>
                                </a:srgbClr>
                              </a:solidFill>
                              <a:latin typeface="Cambria Math" panose="02040503050406030204" pitchFamily="18" charset="0"/>
                            </a:rPr>
                          </m:ctrlPr>
                        </m:fPr>
                        <m:num>
                          <m:r>
                            <a:rPr lang="en-US" altLang="zh-CN" i="1">
                              <a:solidFill>
                                <a:srgbClr val="4472C4">
                                  <a:lumMod val="50000"/>
                                </a:srgbClr>
                              </a:solidFill>
                              <a:latin typeface="Cambria Math" panose="02040503050406030204" pitchFamily="18" charset="0"/>
                            </a:rPr>
                            <m:t>1</m:t>
                          </m:r>
                        </m:num>
                        <m:den>
                          <m:sSub>
                            <m:sSubPr>
                              <m:ctrlPr>
                                <a:rPr lang="en-US" altLang="zh-CN" i="1">
                                  <a:solidFill>
                                    <a:srgbClr val="4472C4">
                                      <a:lumMod val="50000"/>
                                    </a:srgbClr>
                                  </a:solidFill>
                                  <a:latin typeface="Cambria Math" panose="02040503050406030204" pitchFamily="18" charset="0"/>
                                </a:rPr>
                              </m:ctrlPr>
                            </m:sSubPr>
                            <m:e>
                              <m:r>
                                <a:rPr lang="en-US" altLang="zh-CN" i="1">
                                  <a:solidFill>
                                    <a:srgbClr val="4472C4">
                                      <a:lumMod val="50000"/>
                                    </a:srgbClr>
                                  </a:solidFill>
                                  <a:latin typeface="Cambria Math" panose="02040503050406030204" pitchFamily="18" charset="0"/>
                                </a:rPr>
                                <m:t>𝐿</m:t>
                              </m:r>
                            </m:e>
                            <m:sub>
                              <m:r>
                                <a:rPr lang="en-US" altLang="zh-CN" i="1">
                                  <a:solidFill>
                                    <a:srgbClr val="4472C4">
                                      <a:lumMod val="50000"/>
                                    </a:srgbClr>
                                  </a:solidFill>
                                  <a:latin typeface="Cambria Math" panose="02040503050406030204" pitchFamily="18" charset="0"/>
                                </a:rPr>
                                <m:t>𝑖𝑛𝑡𝑒𝑟𝑓𝑎𝑐𝑒</m:t>
                              </m:r>
                            </m:sub>
                          </m:sSub>
                        </m:den>
                      </m:f>
                    </m:oMath>
                  </m:oMathPara>
                </a14:m>
                <a:endParaRPr lang="en-US" dirty="0"/>
              </a:p>
            </p:txBody>
          </p:sp>
        </mc:Choice>
        <mc:Fallback xmlns="">
          <p:sp>
            <p:nvSpPr>
              <p:cNvPr id="8" name="Rectangle 7">
                <a:extLst>
                  <a:ext uri="{FF2B5EF4-FFF2-40B4-BE49-F238E27FC236}">
                    <a16:creationId xmlns:a16="http://schemas.microsoft.com/office/drawing/2014/main" id="{4C3EF4E0-C32F-4051-A406-3443BE03BECE}"/>
                  </a:ext>
                </a:extLst>
              </p:cNvPr>
              <p:cNvSpPr>
                <a:spLocks noRot="1" noChangeAspect="1" noMove="1" noResize="1" noEditPoints="1" noAdjustHandles="1" noChangeArrowheads="1" noChangeShapeType="1" noTextEdit="1"/>
              </p:cNvSpPr>
              <p:nvPr/>
            </p:nvSpPr>
            <p:spPr>
              <a:xfrm>
                <a:off x="547218" y="1136847"/>
                <a:ext cx="9575635" cy="696344"/>
              </a:xfrm>
              <a:prstGeom prst="rect">
                <a:avLst/>
              </a:prstGeom>
              <a:blipFill>
                <a:blip r:embed="rId4"/>
                <a:stretch>
                  <a:fillRect/>
                </a:stretch>
              </a:blipFill>
            </p:spPr>
            <p:txBody>
              <a:bodyPr/>
              <a:lstStyle/>
              <a:p>
                <a:r>
                  <a:rPr lang="en-US">
                    <a:noFill/>
                  </a:rPr>
                  <a:t> </a:t>
                </a:r>
              </a:p>
            </p:txBody>
          </p:sp>
        </mc:Fallback>
      </mc:AlternateContent>
      <p:sp>
        <p:nvSpPr>
          <p:cNvPr id="3" name="Rectangle 1">
            <a:extLst>
              <a:ext uri="{FF2B5EF4-FFF2-40B4-BE49-F238E27FC236}">
                <a16:creationId xmlns:a16="http://schemas.microsoft.com/office/drawing/2014/main" id="{50DEA1E1-4271-B440-5F36-CE8B402D71B7}"/>
              </a:ext>
            </a:extLst>
          </p:cNvPr>
          <p:cNvSpPr>
            <a:spLocks noChangeArrowheads="1"/>
          </p:cNvSpPr>
          <p:nvPr/>
        </p:nvSpPr>
        <p:spPr bwMode="auto">
          <a:xfrm>
            <a:off x="6527938" y="3603199"/>
            <a:ext cx="4899878" cy="1015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zh-CN" altLang="zh-CN"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Bacteria degraded dissolved toluene, thereby accelerating toluene dissolution and leading to increased </a:t>
            </a:r>
            <a:r>
              <a:rPr kumimoji="0" lang="en-US" altLang="zh-CN"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toluene </a:t>
            </a:r>
            <a:r>
              <a:rPr kumimoji="0" lang="zh-CN" altLang="zh-CN"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flux</a:t>
            </a:r>
            <a:r>
              <a:rPr kumimoji="0" lang="en-US" altLang="zh-CN"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through the interface</a:t>
            </a:r>
            <a:r>
              <a:rPr kumimoji="0" lang="zh-CN" altLang="zh-CN"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p>
        </p:txBody>
      </p:sp>
      <p:pic>
        <p:nvPicPr>
          <p:cNvPr id="10" name="Picture 2">
            <a:extLst>
              <a:ext uri="{FF2B5EF4-FFF2-40B4-BE49-F238E27FC236}">
                <a16:creationId xmlns:a16="http://schemas.microsoft.com/office/drawing/2014/main" id="{160EB840-DC0E-4469-9018-AC061B13C1A3}"/>
              </a:ext>
            </a:extLst>
          </p:cNvPr>
          <p:cNvPicPr>
            <a:picLocks noChangeAspect="1"/>
          </p:cNvPicPr>
          <p:nvPr/>
        </p:nvPicPr>
        <p:blipFill>
          <a:blip r:embed="rId5"/>
          <a:stretch>
            <a:fillRect/>
          </a:stretch>
        </p:blipFill>
        <p:spPr>
          <a:xfrm>
            <a:off x="328281" y="1902408"/>
            <a:ext cx="6199657" cy="4649743"/>
          </a:xfrm>
          <a:prstGeom prst="rect">
            <a:avLst/>
          </a:prstGeom>
        </p:spPr>
      </p:pic>
    </p:spTree>
    <p:extLst>
      <p:ext uri="{BB962C8B-B14F-4D97-AF65-F5344CB8AC3E}">
        <p14:creationId xmlns:p14="http://schemas.microsoft.com/office/powerpoint/2010/main" val="29980377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5" name="Chart 44">
            <a:extLst>
              <a:ext uri="{FF2B5EF4-FFF2-40B4-BE49-F238E27FC236}">
                <a16:creationId xmlns:a16="http://schemas.microsoft.com/office/drawing/2014/main" id="{BD564893-34FC-4A23-B247-80B008B9F0E2}"/>
              </a:ext>
            </a:extLst>
          </p:cNvPr>
          <p:cNvGraphicFramePr>
            <a:graphicFrameLocks/>
          </p:cNvGraphicFramePr>
          <p:nvPr>
            <p:extLst>
              <p:ext uri="{D42A27DB-BD31-4B8C-83A1-F6EECF244321}">
                <p14:modId xmlns:p14="http://schemas.microsoft.com/office/powerpoint/2010/main" val="1112695582"/>
              </p:ext>
            </p:extLst>
          </p:nvPr>
        </p:nvGraphicFramePr>
        <p:xfrm>
          <a:off x="1436035" y="1265613"/>
          <a:ext cx="4343400" cy="3196144"/>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46" name="Chart 45">
            <a:extLst>
              <a:ext uri="{FF2B5EF4-FFF2-40B4-BE49-F238E27FC236}">
                <a16:creationId xmlns:a16="http://schemas.microsoft.com/office/drawing/2014/main" id="{11B7D82D-9086-4534-AFEE-D378067C27A3}"/>
              </a:ext>
            </a:extLst>
          </p:cNvPr>
          <p:cNvGraphicFramePr>
            <a:graphicFrameLocks/>
          </p:cNvGraphicFramePr>
          <p:nvPr>
            <p:extLst>
              <p:ext uri="{D42A27DB-BD31-4B8C-83A1-F6EECF244321}">
                <p14:modId xmlns:p14="http://schemas.microsoft.com/office/powerpoint/2010/main" val="3080007959"/>
              </p:ext>
            </p:extLst>
          </p:nvPr>
        </p:nvGraphicFramePr>
        <p:xfrm>
          <a:off x="5779433" y="1255101"/>
          <a:ext cx="4443135" cy="3207217"/>
        </p:xfrm>
        <a:graphic>
          <a:graphicData uri="http://schemas.openxmlformats.org/drawingml/2006/chart">
            <c:chart xmlns:c="http://schemas.openxmlformats.org/drawingml/2006/chart" xmlns:r="http://schemas.openxmlformats.org/officeDocument/2006/relationships" r:id="rId3"/>
          </a:graphicData>
        </a:graphic>
      </p:graphicFrame>
      <p:cxnSp>
        <p:nvCxnSpPr>
          <p:cNvPr id="39" name="Straight Arrow Connector 38">
            <a:extLst>
              <a:ext uri="{FF2B5EF4-FFF2-40B4-BE49-F238E27FC236}">
                <a16:creationId xmlns:a16="http://schemas.microsoft.com/office/drawing/2014/main" id="{CBEA881E-9205-413D-BAFB-4BB2D850D17D}"/>
              </a:ext>
            </a:extLst>
          </p:cNvPr>
          <p:cNvCxnSpPr>
            <a:cxnSpLocks/>
          </p:cNvCxnSpPr>
          <p:nvPr/>
        </p:nvCxnSpPr>
        <p:spPr>
          <a:xfrm flipH="1" flipV="1">
            <a:off x="3434783" y="1652674"/>
            <a:ext cx="365692" cy="345378"/>
          </a:xfrm>
          <a:prstGeom prst="straightConnector1">
            <a:avLst/>
          </a:prstGeom>
          <a:ln w="158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0" name="TextBox 39">
            <a:extLst>
              <a:ext uri="{FF2B5EF4-FFF2-40B4-BE49-F238E27FC236}">
                <a16:creationId xmlns:a16="http://schemas.microsoft.com/office/drawing/2014/main" id="{FD677C5C-664F-4B19-A9DC-03DA2228BF16}"/>
              </a:ext>
            </a:extLst>
          </p:cNvPr>
          <p:cNvSpPr txBox="1"/>
          <p:nvPr/>
        </p:nvSpPr>
        <p:spPr>
          <a:xfrm>
            <a:off x="3475773" y="1989014"/>
            <a:ext cx="1444353" cy="523220"/>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0.1 M NaCl</a:t>
            </a:r>
          </a:p>
          <a:p>
            <a:r>
              <a:rPr lang="el-GR" sz="1400" i="1" dirty="0">
                <a:latin typeface="Times New Roman" panose="02020603050405020304" pitchFamily="18" charset="0"/>
                <a:cs typeface="Times New Roman" panose="02020603050405020304" pitchFamily="18" charset="0"/>
              </a:rPr>
              <a:t>σ</a:t>
            </a:r>
            <a:r>
              <a:rPr lang="en-US" sz="1400" i="1" dirty="0">
                <a:latin typeface="Times New Roman" panose="02020603050405020304" pitchFamily="18" charset="0"/>
                <a:cs typeface="Times New Roman" panose="02020603050405020304" pitchFamily="18" charset="0"/>
              </a:rPr>
              <a:t>=</a:t>
            </a:r>
            <a:r>
              <a:rPr lang="en-US" sz="1400" dirty="0">
                <a:latin typeface="Times New Roman" panose="02020603050405020304" pitchFamily="18" charset="0"/>
                <a:cs typeface="Times New Roman" panose="02020603050405020304" pitchFamily="18" charset="0"/>
              </a:rPr>
              <a:t>1.1 S m</a:t>
            </a:r>
            <a:r>
              <a:rPr lang="en-US" sz="1400" baseline="30000" dirty="0">
                <a:latin typeface="Times New Roman" panose="02020603050405020304" pitchFamily="18" charset="0"/>
                <a:cs typeface="Times New Roman" panose="02020603050405020304" pitchFamily="18" charset="0"/>
              </a:rPr>
              <a:t>-1</a:t>
            </a:r>
          </a:p>
        </p:txBody>
      </p:sp>
      <p:cxnSp>
        <p:nvCxnSpPr>
          <p:cNvPr id="41" name="Straight Arrow Connector 40">
            <a:extLst>
              <a:ext uri="{FF2B5EF4-FFF2-40B4-BE49-F238E27FC236}">
                <a16:creationId xmlns:a16="http://schemas.microsoft.com/office/drawing/2014/main" id="{4B10FE48-B45E-4329-832A-B7A5BD91A03B}"/>
              </a:ext>
            </a:extLst>
          </p:cNvPr>
          <p:cNvCxnSpPr>
            <a:cxnSpLocks/>
            <a:stCxn id="42" idx="1"/>
          </p:cNvCxnSpPr>
          <p:nvPr/>
        </p:nvCxnSpPr>
        <p:spPr>
          <a:xfrm flipH="1">
            <a:off x="3278378" y="3166921"/>
            <a:ext cx="239900" cy="539082"/>
          </a:xfrm>
          <a:prstGeom prst="straightConnector1">
            <a:avLst/>
          </a:prstGeom>
          <a:ln w="158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2" name="TextBox 41">
            <a:extLst>
              <a:ext uri="{FF2B5EF4-FFF2-40B4-BE49-F238E27FC236}">
                <a16:creationId xmlns:a16="http://schemas.microsoft.com/office/drawing/2014/main" id="{D02C6641-B3FE-4467-B3E0-913A7E25BFDA}"/>
              </a:ext>
            </a:extLst>
          </p:cNvPr>
          <p:cNvSpPr txBox="1"/>
          <p:nvPr/>
        </p:nvSpPr>
        <p:spPr>
          <a:xfrm>
            <a:off x="3518278" y="2905311"/>
            <a:ext cx="1444353" cy="523220"/>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0.001 M NaCl</a:t>
            </a:r>
          </a:p>
          <a:p>
            <a:r>
              <a:rPr lang="el-GR" sz="1400" i="1" dirty="0">
                <a:latin typeface="Times New Roman" panose="02020603050405020304" pitchFamily="18" charset="0"/>
                <a:cs typeface="Times New Roman" panose="02020603050405020304" pitchFamily="18" charset="0"/>
              </a:rPr>
              <a:t>σ</a:t>
            </a:r>
            <a:r>
              <a:rPr lang="en-US" sz="1400" i="1" dirty="0">
                <a:latin typeface="Times New Roman" panose="02020603050405020304" pitchFamily="18" charset="0"/>
                <a:cs typeface="Times New Roman" panose="02020603050405020304" pitchFamily="18" charset="0"/>
              </a:rPr>
              <a:t>=</a:t>
            </a:r>
            <a:r>
              <a:rPr lang="en-US" sz="1400" dirty="0">
                <a:latin typeface="Times New Roman" panose="02020603050405020304" pitchFamily="18" charset="0"/>
                <a:cs typeface="Times New Roman" panose="02020603050405020304" pitchFamily="18" charset="0"/>
              </a:rPr>
              <a:t>0.013 S m</a:t>
            </a:r>
            <a:r>
              <a:rPr lang="en-US" sz="1400" baseline="30000" dirty="0">
                <a:latin typeface="Times New Roman" panose="02020603050405020304" pitchFamily="18" charset="0"/>
                <a:cs typeface="Times New Roman" panose="02020603050405020304" pitchFamily="18" charset="0"/>
              </a:rPr>
              <a:t>-1</a:t>
            </a:r>
          </a:p>
        </p:txBody>
      </p:sp>
      <p:grpSp>
        <p:nvGrpSpPr>
          <p:cNvPr id="60" name="Group 59">
            <a:extLst>
              <a:ext uri="{FF2B5EF4-FFF2-40B4-BE49-F238E27FC236}">
                <a16:creationId xmlns:a16="http://schemas.microsoft.com/office/drawing/2014/main" id="{23279D06-DD79-4533-8F6E-3C86D5DA0D37}"/>
              </a:ext>
            </a:extLst>
          </p:cNvPr>
          <p:cNvGrpSpPr/>
          <p:nvPr/>
        </p:nvGrpSpPr>
        <p:grpSpPr>
          <a:xfrm>
            <a:off x="6411350" y="3793624"/>
            <a:ext cx="3662466" cy="307777"/>
            <a:chOff x="2230056" y="2733279"/>
            <a:chExt cx="3662466" cy="307777"/>
          </a:xfrm>
        </p:grpSpPr>
        <p:sp>
          <p:nvSpPr>
            <p:cNvPr id="61" name="TextBox 60">
              <a:extLst>
                <a:ext uri="{FF2B5EF4-FFF2-40B4-BE49-F238E27FC236}">
                  <a16:creationId xmlns:a16="http://schemas.microsoft.com/office/drawing/2014/main" id="{456714F1-112D-4D25-97EF-482216EB0A4C}"/>
                </a:ext>
              </a:extLst>
            </p:cNvPr>
            <p:cNvSpPr txBox="1"/>
            <p:nvPr/>
          </p:nvSpPr>
          <p:spPr>
            <a:xfrm>
              <a:off x="4180350" y="2733279"/>
              <a:ext cx="783103"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10</a:t>
              </a:r>
              <a:r>
                <a:rPr lang="en-US" sz="1400" baseline="30000" dirty="0">
                  <a:latin typeface="Times New Roman" panose="02020603050405020304" pitchFamily="18" charset="0"/>
                  <a:cs typeface="Times New Roman" panose="02020603050405020304" pitchFamily="18" charset="0"/>
                </a:rPr>
                <a:t>2</a:t>
              </a:r>
            </a:p>
          </p:txBody>
        </p:sp>
        <p:sp>
          <p:nvSpPr>
            <p:cNvPr id="62" name="TextBox 61">
              <a:extLst>
                <a:ext uri="{FF2B5EF4-FFF2-40B4-BE49-F238E27FC236}">
                  <a16:creationId xmlns:a16="http://schemas.microsoft.com/office/drawing/2014/main" id="{2EBCD554-3224-44CE-9E3A-A97F63543EAB}"/>
                </a:ext>
              </a:extLst>
            </p:cNvPr>
            <p:cNvSpPr txBox="1"/>
            <p:nvPr/>
          </p:nvSpPr>
          <p:spPr>
            <a:xfrm>
              <a:off x="4849523" y="2733279"/>
              <a:ext cx="425455"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10</a:t>
              </a:r>
              <a:r>
                <a:rPr lang="en-US" sz="1400" baseline="30000" dirty="0">
                  <a:latin typeface="Times New Roman" panose="02020603050405020304" pitchFamily="18" charset="0"/>
                  <a:cs typeface="Times New Roman" panose="02020603050405020304" pitchFamily="18" charset="0"/>
                </a:rPr>
                <a:t>3</a:t>
              </a:r>
            </a:p>
          </p:txBody>
        </p:sp>
        <p:sp>
          <p:nvSpPr>
            <p:cNvPr id="63" name="TextBox 62">
              <a:extLst>
                <a:ext uri="{FF2B5EF4-FFF2-40B4-BE49-F238E27FC236}">
                  <a16:creationId xmlns:a16="http://schemas.microsoft.com/office/drawing/2014/main" id="{63054965-4364-46DE-ABC2-8153C4EB20E3}"/>
                </a:ext>
              </a:extLst>
            </p:cNvPr>
            <p:cNvSpPr txBox="1"/>
            <p:nvPr/>
          </p:nvSpPr>
          <p:spPr>
            <a:xfrm>
              <a:off x="3510126" y="2733279"/>
              <a:ext cx="783103"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10</a:t>
              </a:r>
              <a:r>
                <a:rPr lang="en-US" sz="1400" baseline="30000" dirty="0">
                  <a:latin typeface="Times New Roman" panose="02020603050405020304" pitchFamily="18" charset="0"/>
                  <a:cs typeface="Times New Roman" panose="02020603050405020304" pitchFamily="18" charset="0"/>
                </a:rPr>
                <a:t>1</a:t>
              </a:r>
            </a:p>
          </p:txBody>
        </p:sp>
        <p:sp>
          <p:nvSpPr>
            <p:cNvPr id="64" name="TextBox 63">
              <a:extLst>
                <a:ext uri="{FF2B5EF4-FFF2-40B4-BE49-F238E27FC236}">
                  <a16:creationId xmlns:a16="http://schemas.microsoft.com/office/drawing/2014/main" id="{BA361C9A-46FA-470F-A29E-5797D7122C4B}"/>
                </a:ext>
              </a:extLst>
            </p:cNvPr>
            <p:cNvSpPr txBox="1"/>
            <p:nvPr/>
          </p:nvSpPr>
          <p:spPr>
            <a:xfrm>
              <a:off x="2861973" y="2733279"/>
              <a:ext cx="570007"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10</a:t>
              </a:r>
              <a:r>
                <a:rPr lang="en-US" sz="1400" baseline="30000" dirty="0">
                  <a:latin typeface="Times New Roman" panose="02020603050405020304" pitchFamily="18" charset="0"/>
                  <a:cs typeface="Times New Roman" panose="02020603050405020304" pitchFamily="18" charset="0"/>
                </a:rPr>
                <a:t>0</a:t>
              </a:r>
            </a:p>
          </p:txBody>
        </p:sp>
        <p:sp>
          <p:nvSpPr>
            <p:cNvPr id="65" name="TextBox 64">
              <a:extLst>
                <a:ext uri="{FF2B5EF4-FFF2-40B4-BE49-F238E27FC236}">
                  <a16:creationId xmlns:a16="http://schemas.microsoft.com/office/drawing/2014/main" id="{399665B3-1FB1-419D-B718-BFF0FFAC4877}"/>
                </a:ext>
              </a:extLst>
            </p:cNvPr>
            <p:cNvSpPr txBox="1"/>
            <p:nvPr/>
          </p:nvSpPr>
          <p:spPr>
            <a:xfrm>
              <a:off x="2230056" y="2733279"/>
              <a:ext cx="783103"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10</a:t>
              </a:r>
              <a:r>
                <a:rPr lang="en-US" sz="1400" baseline="30000" dirty="0">
                  <a:latin typeface="Times New Roman" panose="02020603050405020304" pitchFamily="18" charset="0"/>
                  <a:cs typeface="Times New Roman" panose="02020603050405020304" pitchFamily="18" charset="0"/>
                </a:rPr>
                <a:t>-1</a:t>
              </a:r>
            </a:p>
          </p:txBody>
        </p:sp>
        <p:sp>
          <p:nvSpPr>
            <p:cNvPr id="66" name="TextBox 65">
              <a:extLst>
                <a:ext uri="{FF2B5EF4-FFF2-40B4-BE49-F238E27FC236}">
                  <a16:creationId xmlns:a16="http://schemas.microsoft.com/office/drawing/2014/main" id="{5EA14276-9331-4CE9-A2DC-F3E9709505A3}"/>
                </a:ext>
              </a:extLst>
            </p:cNvPr>
            <p:cNvSpPr txBox="1"/>
            <p:nvPr/>
          </p:nvSpPr>
          <p:spPr>
            <a:xfrm>
              <a:off x="5467067" y="2733279"/>
              <a:ext cx="425455"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10</a:t>
              </a:r>
              <a:r>
                <a:rPr lang="en-US" sz="1400" baseline="30000" dirty="0">
                  <a:latin typeface="Times New Roman" panose="02020603050405020304" pitchFamily="18" charset="0"/>
                  <a:cs typeface="Times New Roman" panose="02020603050405020304" pitchFamily="18" charset="0"/>
                </a:rPr>
                <a:t>4</a:t>
              </a:r>
            </a:p>
          </p:txBody>
        </p:sp>
      </p:grpSp>
      <p:grpSp>
        <p:nvGrpSpPr>
          <p:cNvPr id="67" name="Group 66">
            <a:extLst>
              <a:ext uri="{FF2B5EF4-FFF2-40B4-BE49-F238E27FC236}">
                <a16:creationId xmlns:a16="http://schemas.microsoft.com/office/drawing/2014/main" id="{C09479FB-ED1A-46CB-A6C7-1DD338CA9A5E}"/>
              </a:ext>
            </a:extLst>
          </p:cNvPr>
          <p:cNvGrpSpPr/>
          <p:nvPr/>
        </p:nvGrpSpPr>
        <p:grpSpPr>
          <a:xfrm>
            <a:off x="2020923" y="3774774"/>
            <a:ext cx="3662466" cy="307777"/>
            <a:chOff x="2230056" y="2733279"/>
            <a:chExt cx="3662466" cy="307777"/>
          </a:xfrm>
        </p:grpSpPr>
        <p:sp>
          <p:nvSpPr>
            <p:cNvPr id="68" name="TextBox 67">
              <a:extLst>
                <a:ext uri="{FF2B5EF4-FFF2-40B4-BE49-F238E27FC236}">
                  <a16:creationId xmlns:a16="http://schemas.microsoft.com/office/drawing/2014/main" id="{EC61B6B4-9022-4B9A-9491-15DA60A1BD46}"/>
                </a:ext>
              </a:extLst>
            </p:cNvPr>
            <p:cNvSpPr txBox="1"/>
            <p:nvPr/>
          </p:nvSpPr>
          <p:spPr>
            <a:xfrm>
              <a:off x="4180350" y="2733279"/>
              <a:ext cx="783103"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10</a:t>
              </a:r>
              <a:r>
                <a:rPr lang="en-US" sz="1400" baseline="30000" dirty="0">
                  <a:latin typeface="Times New Roman" panose="02020603050405020304" pitchFamily="18" charset="0"/>
                  <a:cs typeface="Times New Roman" panose="02020603050405020304" pitchFamily="18" charset="0"/>
                </a:rPr>
                <a:t>2</a:t>
              </a:r>
            </a:p>
          </p:txBody>
        </p:sp>
        <p:sp>
          <p:nvSpPr>
            <p:cNvPr id="69" name="TextBox 68">
              <a:extLst>
                <a:ext uri="{FF2B5EF4-FFF2-40B4-BE49-F238E27FC236}">
                  <a16:creationId xmlns:a16="http://schemas.microsoft.com/office/drawing/2014/main" id="{918D6A80-6BC0-48E6-A78B-C7A75ACDFFE5}"/>
                </a:ext>
              </a:extLst>
            </p:cNvPr>
            <p:cNvSpPr txBox="1"/>
            <p:nvPr/>
          </p:nvSpPr>
          <p:spPr>
            <a:xfrm>
              <a:off x="4849523" y="2733279"/>
              <a:ext cx="425455"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10</a:t>
              </a:r>
              <a:r>
                <a:rPr lang="en-US" sz="1400" baseline="30000" dirty="0">
                  <a:latin typeface="Times New Roman" panose="02020603050405020304" pitchFamily="18" charset="0"/>
                  <a:cs typeface="Times New Roman" panose="02020603050405020304" pitchFamily="18" charset="0"/>
                </a:rPr>
                <a:t>3</a:t>
              </a:r>
            </a:p>
          </p:txBody>
        </p:sp>
        <p:sp>
          <p:nvSpPr>
            <p:cNvPr id="70" name="TextBox 69">
              <a:extLst>
                <a:ext uri="{FF2B5EF4-FFF2-40B4-BE49-F238E27FC236}">
                  <a16:creationId xmlns:a16="http://schemas.microsoft.com/office/drawing/2014/main" id="{E4B26C98-E644-4330-A47E-B9C109AB2990}"/>
                </a:ext>
              </a:extLst>
            </p:cNvPr>
            <p:cNvSpPr txBox="1"/>
            <p:nvPr/>
          </p:nvSpPr>
          <p:spPr>
            <a:xfrm>
              <a:off x="3510126" y="2733279"/>
              <a:ext cx="783103"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10</a:t>
              </a:r>
              <a:r>
                <a:rPr lang="en-US" sz="1400" baseline="30000" dirty="0">
                  <a:latin typeface="Times New Roman" panose="02020603050405020304" pitchFamily="18" charset="0"/>
                  <a:cs typeface="Times New Roman" panose="02020603050405020304" pitchFamily="18" charset="0"/>
                </a:rPr>
                <a:t>1</a:t>
              </a:r>
            </a:p>
          </p:txBody>
        </p:sp>
        <p:sp>
          <p:nvSpPr>
            <p:cNvPr id="71" name="TextBox 70">
              <a:extLst>
                <a:ext uri="{FF2B5EF4-FFF2-40B4-BE49-F238E27FC236}">
                  <a16:creationId xmlns:a16="http://schemas.microsoft.com/office/drawing/2014/main" id="{DD4C36BB-4CAA-4BDE-9876-F72CD2F09488}"/>
                </a:ext>
              </a:extLst>
            </p:cNvPr>
            <p:cNvSpPr txBox="1"/>
            <p:nvPr/>
          </p:nvSpPr>
          <p:spPr>
            <a:xfrm>
              <a:off x="2861973" y="2733279"/>
              <a:ext cx="570007"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10</a:t>
              </a:r>
              <a:r>
                <a:rPr lang="en-US" sz="1400" baseline="30000" dirty="0">
                  <a:latin typeface="Times New Roman" panose="02020603050405020304" pitchFamily="18" charset="0"/>
                  <a:cs typeface="Times New Roman" panose="02020603050405020304" pitchFamily="18" charset="0"/>
                </a:rPr>
                <a:t>0</a:t>
              </a:r>
            </a:p>
          </p:txBody>
        </p:sp>
        <p:sp>
          <p:nvSpPr>
            <p:cNvPr id="72" name="TextBox 71">
              <a:extLst>
                <a:ext uri="{FF2B5EF4-FFF2-40B4-BE49-F238E27FC236}">
                  <a16:creationId xmlns:a16="http://schemas.microsoft.com/office/drawing/2014/main" id="{92B7A1B2-06C5-4F19-AEE1-EF5CD4EEB02B}"/>
                </a:ext>
              </a:extLst>
            </p:cNvPr>
            <p:cNvSpPr txBox="1"/>
            <p:nvPr/>
          </p:nvSpPr>
          <p:spPr>
            <a:xfrm>
              <a:off x="2230056" y="2733279"/>
              <a:ext cx="783103"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10</a:t>
              </a:r>
              <a:r>
                <a:rPr lang="en-US" sz="1400" baseline="30000" dirty="0">
                  <a:latin typeface="Times New Roman" panose="02020603050405020304" pitchFamily="18" charset="0"/>
                  <a:cs typeface="Times New Roman" panose="02020603050405020304" pitchFamily="18" charset="0"/>
                </a:rPr>
                <a:t>-1</a:t>
              </a:r>
            </a:p>
          </p:txBody>
        </p:sp>
        <p:sp>
          <p:nvSpPr>
            <p:cNvPr id="73" name="TextBox 72">
              <a:extLst>
                <a:ext uri="{FF2B5EF4-FFF2-40B4-BE49-F238E27FC236}">
                  <a16:creationId xmlns:a16="http://schemas.microsoft.com/office/drawing/2014/main" id="{FDADE3F3-B04B-4670-A0CF-48EF345961E0}"/>
                </a:ext>
              </a:extLst>
            </p:cNvPr>
            <p:cNvSpPr txBox="1"/>
            <p:nvPr/>
          </p:nvSpPr>
          <p:spPr>
            <a:xfrm>
              <a:off x="5467067" y="2733279"/>
              <a:ext cx="425455"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10</a:t>
              </a:r>
              <a:r>
                <a:rPr lang="en-US" sz="1400" baseline="30000" dirty="0">
                  <a:latin typeface="Times New Roman" panose="02020603050405020304" pitchFamily="18" charset="0"/>
                  <a:cs typeface="Times New Roman" panose="02020603050405020304" pitchFamily="18" charset="0"/>
                </a:rPr>
                <a:t>4</a:t>
              </a:r>
            </a:p>
          </p:txBody>
        </p:sp>
      </p:grpSp>
    </p:spTree>
    <p:extLst>
      <p:ext uri="{BB962C8B-B14F-4D97-AF65-F5344CB8AC3E}">
        <p14:creationId xmlns:p14="http://schemas.microsoft.com/office/powerpoint/2010/main" val="7524475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文本框 14">
            <a:extLst>
              <a:ext uri="{FF2B5EF4-FFF2-40B4-BE49-F238E27FC236}">
                <a16:creationId xmlns:a16="http://schemas.microsoft.com/office/drawing/2014/main" id="{CEB742A3-E0BD-4182-896A-5C12E84F23F0}"/>
              </a:ext>
            </a:extLst>
          </p:cNvPr>
          <p:cNvSpPr txBox="1"/>
          <p:nvPr/>
        </p:nvSpPr>
        <p:spPr>
          <a:xfrm>
            <a:off x="117704" y="224207"/>
            <a:ext cx="10903673" cy="584775"/>
          </a:xfrm>
          <a:prstGeom prst="rect">
            <a:avLst/>
          </a:prstGeom>
          <a:noFill/>
        </p:spPr>
        <p:txBody>
          <a:bodyPr wrap="square" rtlCol="0">
            <a:spAutoFit/>
          </a:bodyPr>
          <a:lstStyle/>
          <a:p>
            <a:pPr lvl="0">
              <a:defRPr/>
            </a:pPr>
            <a:r>
              <a:rPr lang="en-US" altLang="zh-CN" sz="3200" dirty="0">
                <a:solidFill>
                  <a:srgbClr val="4472C4">
                    <a:lumMod val="50000"/>
                  </a:srgbClr>
                </a:solidFill>
                <a:latin typeface="Times New Roman" panose="02020603050405020304" pitchFamily="18" charset="0"/>
              </a:rPr>
              <a:t>Biodegradation in porous media (2D process)</a:t>
            </a:r>
          </a:p>
        </p:txBody>
      </p:sp>
      <p:cxnSp>
        <p:nvCxnSpPr>
          <p:cNvPr id="4" name="直接连接符 9">
            <a:extLst>
              <a:ext uri="{FF2B5EF4-FFF2-40B4-BE49-F238E27FC236}">
                <a16:creationId xmlns:a16="http://schemas.microsoft.com/office/drawing/2014/main" id="{32C62466-A848-4AE0-9385-1495ED9DF9B1}"/>
              </a:ext>
            </a:extLst>
          </p:cNvPr>
          <p:cNvCxnSpPr>
            <a:cxnSpLocks/>
          </p:cNvCxnSpPr>
          <p:nvPr/>
        </p:nvCxnSpPr>
        <p:spPr>
          <a:xfrm>
            <a:off x="0" y="934278"/>
            <a:ext cx="12192000" cy="0"/>
          </a:xfrm>
          <a:prstGeom prst="line">
            <a:avLst/>
          </a:prstGeom>
          <a:ln w="38100">
            <a:solidFill>
              <a:srgbClr val="C3693B"/>
            </a:solidFill>
          </a:ln>
        </p:spPr>
        <p:style>
          <a:lnRef idx="1">
            <a:schemeClr val="accent1"/>
          </a:lnRef>
          <a:fillRef idx="0">
            <a:schemeClr val="accent1"/>
          </a:fillRef>
          <a:effectRef idx="0">
            <a:schemeClr val="accent1"/>
          </a:effectRef>
          <a:fontRef idx="minor">
            <a:schemeClr val="tx1"/>
          </a:fontRef>
        </p:style>
      </p:cxnSp>
      <p:grpSp>
        <p:nvGrpSpPr>
          <p:cNvPr id="47" name="组合 46">
            <a:extLst>
              <a:ext uri="{FF2B5EF4-FFF2-40B4-BE49-F238E27FC236}">
                <a16:creationId xmlns:a16="http://schemas.microsoft.com/office/drawing/2014/main" id="{10621235-8546-406D-A807-FACCB7D6C65A}"/>
              </a:ext>
            </a:extLst>
          </p:cNvPr>
          <p:cNvGrpSpPr/>
          <p:nvPr/>
        </p:nvGrpSpPr>
        <p:grpSpPr>
          <a:xfrm>
            <a:off x="537029" y="1572235"/>
            <a:ext cx="5661517" cy="3229559"/>
            <a:chOff x="-105367" y="1002610"/>
            <a:chExt cx="5661517" cy="3229559"/>
          </a:xfrm>
        </p:grpSpPr>
        <p:pic>
          <p:nvPicPr>
            <p:cNvPr id="8" name="图片 7">
              <a:extLst>
                <a:ext uri="{FF2B5EF4-FFF2-40B4-BE49-F238E27FC236}">
                  <a16:creationId xmlns:a16="http://schemas.microsoft.com/office/drawing/2014/main" id="{14A8D5C4-DBF1-4BB0-83D5-70A48499DFE4}"/>
                </a:ext>
              </a:extLst>
            </p:cNvPr>
            <p:cNvPicPr>
              <a:picLocks noChangeAspect="1"/>
            </p:cNvPicPr>
            <p:nvPr/>
          </p:nvPicPr>
          <p:blipFill rotWithShape="1">
            <a:blip r:embed="rId3"/>
            <a:srcRect l="888"/>
            <a:stretch/>
          </p:blipFill>
          <p:spPr>
            <a:xfrm>
              <a:off x="1202883" y="1603669"/>
              <a:ext cx="3335757" cy="2002171"/>
            </a:xfrm>
            <a:prstGeom prst="rect">
              <a:avLst/>
            </a:prstGeom>
          </p:spPr>
        </p:pic>
        <p:sp>
          <p:nvSpPr>
            <p:cNvPr id="9" name="文本框 8">
              <a:extLst>
                <a:ext uri="{FF2B5EF4-FFF2-40B4-BE49-F238E27FC236}">
                  <a16:creationId xmlns:a16="http://schemas.microsoft.com/office/drawing/2014/main" id="{FACD6532-A78D-49D5-8829-B438CFBC14B1}"/>
                </a:ext>
              </a:extLst>
            </p:cNvPr>
            <p:cNvSpPr txBox="1"/>
            <p:nvPr/>
          </p:nvSpPr>
          <p:spPr>
            <a:xfrm>
              <a:off x="4637654" y="2959450"/>
              <a:ext cx="918496" cy="338554"/>
            </a:xfrm>
            <a:prstGeom prst="rect">
              <a:avLst/>
            </a:prstGeom>
            <a:noFill/>
          </p:spPr>
          <p:txBody>
            <a:bodyPr wrap="square" rtlCol="0">
              <a:spAutoFit/>
            </a:bodyPr>
            <a:lstStyle/>
            <a:p>
              <a:r>
                <a:rPr lang="en-US" altLang="zh-CN" sz="1600" dirty="0">
                  <a:latin typeface="Times New Roman" panose="02020603050405020304" pitchFamily="18" charset="0"/>
                  <a:cs typeface="Times New Roman" panose="02020603050405020304" pitchFamily="18" charset="0"/>
                </a:rPr>
                <a:t>Toluene</a:t>
              </a:r>
              <a:endParaRPr lang="en-US" sz="1600" dirty="0">
                <a:latin typeface="Times New Roman" panose="02020603050405020304" pitchFamily="18" charset="0"/>
                <a:cs typeface="Times New Roman" panose="02020603050405020304" pitchFamily="18" charset="0"/>
              </a:endParaRPr>
            </a:p>
          </p:txBody>
        </p:sp>
        <p:sp>
          <p:nvSpPr>
            <p:cNvPr id="10" name="文本框 9">
              <a:extLst>
                <a:ext uri="{FF2B5EF4-FFF2-40B4-BE49-F238E27FC236}">
                  <a16:creationId xmlns:a16="http://schemas.microsoft.com/office/drawing/2014/main" id="{9AC81B17-5D23-4611-B4FE-41804FDB4EA4}"/>
                </a:ext>
              </a:extLst>
            </p:cNvPr>
            <p:cNvSpPr txBox="1"/>
            <p:nvPr/>
          </p:nvSpPr>
          <p:spPr>
            <a:xfrm>
              <a:off x="3486966" y="3660808"/>
              <a:ext cx="1903944" cy="338554"/>
            </a:xfrm>
            <a:prstGeom prst="rect">
              <a:avLst/>
            </a:prstGeom>
            <a:noFill/>
          </p:spPr>
          <p:txBody>
            <a:bodyPr wrap="square" rtlCol="0">
              <a:spAutoFit/>
            </a:bodyPr>
            <a:lstStyle/>
            <a:p>
              <a:r>
                <a:rPr lang="en-US" altLang="zh-CN" sz="1600" dirty="0">
                  <a:latin typeface="Times New Roman" panose="02020603050405020304" pitchFamily="18" charset="0"/>
                  <a:cs typeface="Times New Roman" panose="02020603050405020304" pitchFamily="18" charset="0"/>
                </a:rPr>
                <a:t>Culture media + RW</a:t>
              </a:r>
              <a:endParaRPr lang="en-US" sz="1600" dirty="0">
                <a:latin typeface="Times New Roman" panose="02020603050405020304" pitchFamily="18" charset="0"/>
                <a:cs typeface="Times New Roman" panose="02020603050405020304" pitchFamily="18" charset="0"/>
              </a:endParaRPr>
            </a:p>
          </p:txBody>
        </p:sp>
        <p:cxnSp>
          <p:nvCxnSpPr>
            <p:cNvPr id="12" name="直接箭头连接符 11">
              <a:extLst>
                <a:ext uri="{FF2B5EF4-FFF2-40B4-BE49-F238E27FC236}">
                  <a16:creationId xmlns:a16="http://schemas.microsoft.com/office/drawing/2014/main" id="{021C8F1D-ECFA-41DB-802F-CF29C5CF06DF}"/>
                </a:ext>
              </a:extLst>
            </p:cNvPr>
            <p:cNvCxnSpPr>
              <a:cxnSpLocks/>
            </p:cNvCxnSpPr>
            <p:nvPr/>
          </p:nvCxnSpPr>
          <p:spPr>
            <a:xfrm flipH="1" flipV="1">
              <a:off x="3882647" y="2917393"/>
              <a:ext cx="842412" cy="218265"/>
            </a:xfrm>
            <a:prstGeom prst="straightConnector1">
              <a:avLst/>
            </a:prstGeom>
            <a:ln w="28575">
              <a:solidFill>
                <a:srgbClr val="FFFF00"/>
              </a:solidFill>
              <a:tailEnd type="triangle"/>
            </a:ln>
          </p:spPr>
          <p:style>
            <a:lnRef idx="1">
              <a:schemeClr val="accent1"/>
            </a:lnRef>
            <a:fillRef idx="0">
              <a:schemeClr val="accent1"/>
            </a:fillRef>
            <a:effectRef idx="0">
              <a:schemeClr val="accent1"/>
            </a:effectRef>
            <a:fontRef idx="minor">
              <a:schemeClr val="tx1"/>
            </a:fontRef>
          </p:style>
        </p:cxnSp>
        <p:cxnSp>
          <p:nvCxnSpPr>
            <p:cNvPr id="13" name="直接箭头连接符 12">
              <a:extLst>
                <a:ext uri="{FF2B5EF4-FFF2-40B4-BE49-F238E27FC236}">
                  <a16:creationId xmlns:a16="http://schemas.microsoft.com/office/drawing/2014/main" id="{8EC4E3E7-5132-41AE-93B9-617A8D7E66BB}"/>
                </a:ext>
              </a:extLst>
            </p:cNvPr>
            <p:cNvCxnSpPr>
              <a:cxnSpLocks/>
            </p:cNvCxnSpPr>
            <p:nvPr/>
          </p:nvCxnSpPr>
          <p:spPr>
            <a:xfrm flipH="1" flipV="1">
              <a:off x="3688721" y="2962223"/>
              <a:ext cx="326241" cy="799778"/>
            </a:xfrm>
            <a:prstGeom prst="straightConnector1">
              <a:avLst/>
            </a:prstGeom>
            <a:ln w="28575">
              <a:solidFill>
                <a:srgbClr val="FFFF00"/>
              </a:solidFill>
              <a:tailEnd type="triangle"/>
            </a:ln>
          </p:spPr>
          <p:style>
            <a:lnRef idx="1">
              <a:schemeClr val="accent1"/>
            </a:lnRef>
            <a:fillRef idx="0">
              <a:schemeClr val="accent1"/>
            </a:fillRef>
            <a:effectRef idx="0">
              <a:schemeClr val="accent1"/>
            </a:effectRef>
            <a:fontRef idx="minor">
              <a:schemeClr val="tx1"/>
            </a:fontRef>
          </p:style>
        </p:cxnSp>
        <p:sp>
          <p:nvSpPr>
            <p:cNvPr id="15" name="箭头: 右 14">
              <a:extLst>
                <a:ext uri="{FF2B5EF4-FFF2-40B4-BE49-F238E27FC236}">
                  <a16:creationId xmlns:a16="http://schemas.microsoft.com/office/drawing/2014/main" id="{E1FF5C0A-743E-46C5-BEE4-09A72B6CB20C}"/>
                </a:ext>
              </a:extLst>
            </p:cNvPr>
            <p:cNvSpPr/>
            <p:nvPr/>
          </p:nvSpPr>
          <p:spPr>
            <a:xfrm>
              <a:off x="190902" y="2489974"/>
              <a:ext cx="928739" cy="241335"/>
            </a:xfrm>
            <a:prstGeom prst="rightArrow">
              <a:avLst>
                <a:gd name="adj1" fmla="val 50000"/>
                <a:gd name="adj2" fmla="val 9341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cs typeface="Times New Roman" panose="02020603050405020304" pitchFamily="18" charset="0"/>
              </a:endParaRPr>
            </a:p>
          </p:txBody>
        </p:sp>
        <p:sp>
          <p:nvSpPr>
            <p:cNvPr id="19" name="TextBox 334">
              <a:extLst>
                <a:ext uri="{FF2B5EF4-FFF2-40B4-BE49-F238E27FC236}">
                  <a16:creationId xmlns:a16="http://schemas.microsoft.com/office/drawing/2014/main" id="{BFF8E6D0-9550-4F16-88BA-F5C298E780DB}"/>
                </a:ext>
              </a:extLst>
            </p:cNvPr>
            <p:cNvSpPr txBox="1"/>
            <p:nvPr/>
          </p:nvSpPr>
          <p:spPr>
            <a:xfrm>
              <a:off x="1119641" y="1267925"/>
              <a:ext cx="658707"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b="1" dirty="0">
                  <a:latin typeface="Times New Roman" panose="02020603050405020304" pitchFamily="18" charset="0"/>
                  <a:cs typeface="Times New Roman" panose="02020603050405020304" pitchFamily="18" charset="0"/>
                </a:rPr>
                <a:t>C1</a:t>
              </a:r>
            </a:p>
          </p:txBody>
        </p:sp>
        <p:sp>
          <p:nvSpPr>
            <p:cNvPr id="20" name="TextBox 335">
              <a:extLst>
                <a:ext uri="{FF2B5EF4-FFF2-40B4-BE49-F238E27FC236}">
                  <a16:creationId xmlns:a16="http://schemas.microsoft.com/office/drawing/2014/main" id="{2D10B606-F728-45B5-9E65-747B40E42906}"/>
                </a:ext>
              </a:extLst>
            </p:cNvPr>
            <p:cNvSpPr txBox="1"/>
            <p:nvPr/>
          </p:nvSpPr>
          <p:spPr>
            <a:xfrm>
              <a:off x="4217694" y="1267925"/>
              <a:ext cx="520034"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b="1" dirty="0">
                  <a:latin typeface="Times New Roman" panose="02020603050405020304" pitchFamily="18" charset="0"/>
                  <a:cs typeface="Times New Roman" panose="02020603050405020304" pitchFamily="18" charset="0"/>
                </a:rPr>
                <a:t>C2</a:t>
              </a:r>
            </a:p>
          </p:txBody>
        </p:sp>
        <p:sp>
          <p:nvSpPr>
            <p:cNvPr id="22" name="TextBox 337">
              <a:extLst>
                <a:ext uri="{FF2B5EF4-FFF2-40B4-BE49-F238E27FC236}">
                  <a16:creationId xmlns:a16="http://schemas.microsoft.com/office/drawing/2014/main" id="{2C13D20C-FD19-4B4A-B586-3303B3D277C3}"/>
                </a:ext>
              </a:extLst>
            </p:cNvPr>
            <p:cNvSpPr txBox="1"/>
            <p:nvPr/>
          </p:nvSpPr>
          <p:spPr>
            <a:xfrm>
              <a:off x="2306257" y="3600813"/>
              <a:ext cx="468200"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b="1" dirty="0">
                  <a:latin typeface="Times New Roman" panose="02020603050405020304" pitchFamily="18" charset="0"/>
                  <a:cs typeface="Times New Roman" panose="02020603050405020304" pitchFamily="18" charset="0"/>
                </a:rPr>
                <a:t>P2</a:t>
              </a:r>
            </a:p>
          </p:txBody>
        </p:sp>
        <p:sp>
          <p:nvSpPr>
            <p:cNvPr id="23" name="TextBox 338">
              <a:extLst>
                <a:ext uri="{FF2B5EF4-FFF2-40B4-BE49-F238E27FC236}">
                  <a16:creationId xmlns:a16="http://schemas.microsoft.com/office/drawing/2014/main" id="{318CE147-B7B7-4AAD-9D3F-FE00BACFFEBC}"/>
                </a:ext>
              </a:extLst>
            </p:cNvPr>
            <p:cNvSpPr txBox="1"/>
            <p:nvPr/>
          </p:nvSpPr>
          <p:spPr>
            <a:xfrm>
              <a:off x="1151748" y="1031185"/>
              <a:ext cx="297246"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b="1" dirty="0">
                  <a:latin typeface="Times New Roman" panose="02020603050405020304" pitchFamily="18" charset="0"/>
                  <a:cs typeface="Times New Roman" panose="02020603050405020304" pitchFamily="18" charset="0"/>
                </a:rPr>
                <a:t>+</a:t>
              </a:r>
            </a:p>
          </p:txBody>
        </p:sp>
        <p:sp>
          <p:nvSpPr>
            <p:cNvPr id="29" name="TextBox 336">
              <a:extLst>
                <a:ext uri="{FF2B5EF4-FFF2-40B4-BE49-F238E27FC236}">
                  <a16:creationId xmlns:a16="http://schemas.microsoft.com/office/drawing/2014/main" id="{0B982DEC-9F8F-42EB-87DF-BAC3C542E489}"/>
                </a:ext>
              </a:extLst>
            </p:cNvPr>
            <p:cNvSpPr txBox="1"/>
            <p:nvPr/>
          </p:nvSpPr>
          <p:spPr>
            <a:xfrm>
              <a:off x="2976212" y="3580359"/>
              <a:ext cx="527996"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b="1" dirty="0">
                  <a:latin typeface="Times New Roman" panose="02020603050405020304" pitchFamily="18" charset="0"/>
                  <a:cs typeface="Times New Roman" panose="02020603050405020304" pitchFamily="18" charset="0"/>
                </a:rPr>
                <a:t>P2</a:t>
              </a:r>
            </a:p>
          </p:txBody>
        </p:sp>
        <p:sp>
          <p:nvSpPr>
            <p:cNvPr id="31" name="矩形 30">
              <a:extLst>
                <a:ext uri="{FF2B5EF4-FFF2-40B4-BE49-F238E27FC236}">
                  <a16:creationId xmlns:a16="http://schemas.microsoft.com/office/drawing/2014/main" id="{4BA04C3A-4E63-4DB6-A1F7-009A057840F5}"/>
                </a:ext>
              </a:extLst>
            </p:cNvPr>
            <p:cNvSpPr/>
            <p:nvPr/>
          </p:nvSpPr>
          <p:spPr>
            <a:xfrm>
              <a:off x="-105367" y="1952528"/>
              <a:ext cx="1441282" cy="584775"/>
            </a:xfrm>
            <a:prstGeom prst="rect">
              <a:avLst/>
            </a:prstGeom>
          </p:spPr>
          <p:txBody>
            <a:bodyPr wrap="square">
              <a:spAutoFit/>
            </a:bodyPr>
            <a:lstStyle/>
            <a:p>
              <a:pPr algn="ctr"/>
              <a:r>
                <a:rPr lang="en-US" sz="1600" dirty="0">
                  <a:latin typeface="Times New Roman" panose="02020603050405020304" pitchFamily="18" charset="0"/>
                  <a:cs typeface="Times New Roman" panose="02020603050405020304" pitchFamily="18" charset="0"/>
                </a:rPr>
                <a:t>Flow </a:t>
              </a:r>
            </a:p>
            <a:p>
              <a:pPr algn="ctr"/>
              <a:r>
                <a:rPr lang="en-US" sz="1600" dirty="0">
                  <a:latin typeface="Times New Roman" panose="02020603050405020304" pitchFamily="18" charset="0"/>
                  <a:cs typeface="Times New Roman" panose="02020603050405020304" pitchFamily="18" charset="0"/>
                </a:rPr>
                <a:t>(0.05 mL/h)</a:t>
              </a:r>
            </a:p>
          </p:txBody>
        </p:sp>
        <p:sp>
          <p:nvSpPr>
            <p:cNvPr id="37" name="TextBox 337">
              <a:extLst>
                <a:ext uri="{FF2B5EF4-FFF2-40B4-BE49-F238E27FC236}">
                  <a16:creationId xmlns:a16="http://schemas.microsoft.com/office/drawing/2014/main" id="{FBF2EDFE-E534-4080-BAAF-018D38A65AE0}"/>
                </a:ext>
              </a:extLst>
            </p:cNvPr>
            <p:cNvSpPr txBox="1"/>
            <p:nvPr/>
          </p:nvSpPr>
          <p:spPr>
            <a:xfrm>
              <a:off x="2325451" y="1267925"/>
              <a:ext cx="468200"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b="1" dirty="0">
                  <a:latin typeface="Times New Roman" panose="02020603050405020304" pitchFamily="18" charset="0"/>
                  <a:cs typeface="Times New Roman" panose="02020603050405020304" pitchFamily="18" charset="0"/>
                </a:rPr>
                <a:t>P1</a:t>
              </a:r>
            </a:p>
          </p:txBody>
        </p:sp>
        <p:sp>
          <p:nvSpPr>
            <p:cNvPr id="39" name="TextBox 336">
              <a:extLst>
                <a:ext uri="{FF2B5EF4-FFF2-40B4-BE49-F238E27FC236}">
                  <a16:creationId xmlns:a16="http://schemas.microsoft.com/office/drawing/2014/main" id="{4C0E9806-0327-480B-B3BD-B1193AE7CEC2}"/>
                </a:ext>
              </a:extLst>
            </p:cNvPr>
            <p:cNvSpPr txBox="1"/>
            <p:nvPr/>
          </p:nvSpPr>
          <p:spPr>
            <a:xfrm>
              <a:off x="2995406" y="1267925"/>
              <a:ext cx="536965"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b="1" dirty="0">
                  <a:latin typeface="Times New Roman" panose="02020603050405020304" pitchFamily="18" charset="0"/>
                  <a:cs typeface="Times New Roman" panose="02020603050405020304" pitchFamily="18" charset="0"/>
                </a:rPr>
                <a:t>P1</a:t>
              </a:r>
            </a:p>
          </p:txBody>
        </p:sp>
        <p:sp>
          <p:nvSpPr>
            <p:cNvPr id="41" name="TextBox 338">
              <a:extLst>
                <a:ext uri="{FF2B5EF4-FFF2-40B4-BE49-F238E27FC236}">
                  <a16:creationId xmlns:a16="http://schemas.microsoft.com/office/drawing/2014/main" id="{1E57D053-60E4-4AC3-A8DF-F108FC28F0E4}"/>
                </a:ext>
              </a:extLst>
            </p:cNvPr>
            <p:cNvSpPr txBox="1"/>
            <p:nvPr/>
          </p:nvSpPr>
          <p:spPr>
            <a:xfrm>
              <a:off x="2360884" y="1031185"/>
              <a:ext cx="297246"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b="1" dirty="0">
                  <a:latin typeface="Times New Roman" panose="02020603050405020304" pitchFamily="18" charset="0"/>
                  <a:cs typeface="Times New Roman" panose="02020603050405020304" pitchFamily="18" charset="0"/>
                </a:rPr>
                <a:t>+</a:t>
              </a:r>
            </a:p>
          </p:txBody>
        </p:sp>
        <p:sp>
          <p:nvSpPr>
            <p:cNvPr id="42" name="TextBox 338">
              <a:extLst>
                <a:ext uri="{FF2B5EF4-FFF2-40B4-BE49-F238E27FC236}">
                  <a16:creationId xmlns:a16="http://schemas.microsoft.com/office/drawing/2014/main" id="{706AA9AA-FB34-490F-8F83-3B0DD1614A37}"/>
                </a:ext>
              </a:extLst>
            </p:cNvPr>
            <p:cNvSpPr txBox="1"/>
            <p:nvPr/>
          </p:nvSpPr>
          <p:spPr>
            <a:xfrm>
              <a:off x="3043508" y="1002610"/>
              <a:ext cx="297246"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b="1" dirty="0">
                  <a:latin typeface="Times New Roman" panose="02020603050405020304" pitchFamily="18" charset="0"/>
                  <a:cs typeface="Times New Roman" panose="02020603050405020304" pitchFamily="18" charset="0"/>
                </a:rPr>
                <a:t>-</a:t>
              </a:r>
            </a:p>
          </p:txBody>
        </p:sp>
        <p:sp>
          <p:nvSpPr>
            <p:cNvPr id="44" name="TextBox 338">
              <a:extLst>
                <a:ext uri="{FF2B5EF4-FFF2-40B4-BE49-F238E27FC236}">
                  <a16:creationId xmlns:a16="http://schemas.microsoft.com/office/drawing/2014/main" id="{BB52BB25-49F4-4F05-8EBA-A1BCCE8872FC}"/>
                </a:ext>
              </a:extLst>
            </p:cNvPr>
            <p:cNvSpPr txBox="1"/>
            <p:nvPr/>
          </p:nvSpPr>
          <p:spPr>
            <a:xfrm>
              <a:off x="4307472" y="1002610"/>
              <a:ext cx="297246"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b="1" dirty="0">
                  <a:latin typeface="Times New Roman" panose="02020603050405020304" pitchFamily="18" charset="0"/>
                  <a:cs typeface="Times New Roman" panose="02020603050405020304" pitchFamily="18" charset="0"/>
                </a:rPr>
                <a:t>-</a:t>
              </a:r>
            </a:p>
          </p:txBody>
        </p:sp>
        <p:sp>
          <p:nvSpPr>
            <p:cNvPr id="45" name="TextBox 338">
              <a:extLst>
                <a:ext uri="{FF2B5EF4-FFF2-40B4-BE49-F238E27FC236}">
                  <a16:creationId xmlns:a16="http://schemas.microsoft.com/office/drawing/2014/main" id="{F7DE8AA6-050D-447B-8A86-7026F05EF591}"/>
                </a:ext>
              </a:extLst>
            </p:cNvPr>
            <p:cNvSpPr txBox="1"/>
            <p:nvPr/>
          </p:nvSpPr>
          <p:spPr>
            <a:xfrm>
              <a:off x="2382878" y="3862837"/>
              <a:ext cx="297246"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b="1" dirty="0">
                  <a:latin typeface="Times New Roman" panose="02020603050405020304" pitchFamily="18" charset="0"/>
                  <a:cs typeface="Times New Roman" panose="02020603050405020304" pitchFamily="18" charset="0"/>
                </a:rPr>
                <a:t>+</a:t>
              </a:r>
            </a:p>
          </p:txBody>
        </p:sp>
        <p:sp>
          <p:nvSpPr>
            <p:cNvPr id="46" name="TextBox 338">
              <a:extLst>
                <a:ext uri="{FF2B5EF4-FFF2-40B4-BE49-F238E27FC236}">
                  <a16:creationId xmlns:a16="http://schemas.microsoft.com/office/drawing/2014/main" id="{54AD459C-BDEE-40AF-8630-C017F1644EAB}"/>
                </a:ext>
              </a:extLst>
            </p:cNvPr>
            <p:cNvSpPr txBox="1"/>
            <p:nvPr/>
          </p:nvSpPr>
          <p:spPr>
            <a:xfrm>
              <a:off x="3065502" y="3824737"/>
              <a:ext cx="297246"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b="1" dirty="0">
                  <a:latin typeface="Times New Roman" panose="02020603050405020304" pitchFamily="18" charset="0"/>
                  <a:cs typeface="Times New Roman" panose="02020603050405020304" pitchFamily="18" charset="0"/>
                </a:rPr>
                <a:t>-</a:t>
              </a:r>
            </a:p>
          </p:txBody>
        </p:sp>
      </p:grpSp>
      <p:pic>
        <p:nvPicPr>
          <p:cNvPr id="38" name="Picture 2" descr="Accueil - Géosciences Rennes">
            <a:extLst>
              <a:ext uri="{FF2B5EF4-FFF2-40B4-BE49-F238E27FC236}">
                <a16:creationId xmlns:a16="http://schemas.microsoft.com/office/drawing/2014/main" id="{775165B2-DA46-44BE-AB43-71B10363410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901720" y="75019"/>
            <a:ext cx="1203096" cy="405105"/>
          </a:xfrm>
          <a:prstGeom prst="rect">
            <a:avLst/>
          </a:prstGeom>
          <a:noFill/>
          <a:extLst>
            <a:ext uri="{909E8E84-426E-40DD-AFC4-6F175D3DCCD1}">
              <a14:hiddenFill xmlns:a14="http://schemas.microsoft.com/office/drawing/2010/main">
                <a:solidFill>
                  <a:srgbClr val="FFFFFF"/>
                </a:solidFill>
              </a14:hiddenFill>
            </a:ext>
          </a:extLst>
        </p:spPr>
      </p:pic>
      <p:sp>
        <p:nvSpPr>
          <p:cNvPr id="40" name="TextBox 21">
            <a:extLst>
              <a:ext uri="{FF2B5EF4-FFF2-40B4-BE49-F238E27FC236}">
                <a16:creationId xmlns:a16="http://schemas.microsoft.com/office/drawing/2014/main" id="{3A269118-4263-4BDD-967B-98357FBBA702}"/>
              </a:ext>
            </a:extLst>
          </p:cNvPr>
          <p:cNvSpPr txBox="1"/>
          <p:nvPr/>
        </p:nvSpPr>
        <p:spPr>
          <a:xfrm>
            <a:off x="10297529" y="481586"/>
            <a:ext cx="1894471" cy="461665"/>
          </a:xfrm>
          <a:prstGeom prst="rect">
            <a:avLst/>
          </a:prstGeom>
          <a:noFill/>
        </p:spPr>
        <p:txBody>
          <a:bodyPr wrap="square" rtlCol="0">
            <a:spAutoFit/>
          </a:bodyPr>
          <a:lstStyle/>
          <a:p>
            <a:pPr algn="r"/>
            <a:r>
              <a:rPr lang="en-US" sz="1200" dirty="0">
                <a:latin typeface="Times New Roman" panose="02020603050405020304" pitchFamily="18" charset="0"/>
                <a:cs typeface="Times New Roman" panose="02020603050405020304" pitchFamily="18" charset="0"/>
              </a:rPr>
              <a:t>Shuo Yang</a:t>
            </a:r>
          </a:p>
          <a:p>
            <a:pPr algn="r"/>
            <a:r>
              <a:rPr lang="en-US" sz="1200" u="sng" dirty="0">
                <a:latin typeface="Times New Roman" panose="02020603050405020304" pitchFamily="18" charset="0"/>
                <a:cs typeface="Times New Roman" panose="02020603050405020304" pitchFamily="18" charset="0"/>
              </a:rPr>
              <a:t>yangshawn65@gmail.com</a:t>
            </a:r>
            <a:endParaRPr lang="en-SE" sz="1200" dirty="0">
              <a:latin typeface="Times New Roman" panose="02020603050405020304" pitchFamily="18" charset="0"/>
              <a:cs typeface="Times New Roman" panose="02020603050405020304" pitchFamily="18" charset="0"/>
            </a:endParaRPr>
          </a:p>
        </p:txBody>
      </p:sp>
      <p:pic>
        <p:nvPicPr>
          <p:cNvPr id="28" name="图片 27">
            <a:extLst>
              <a:ext uri="{FF2B5EF4-FFF2-40B4-BE49-F238E27FC236}">
                <a16:creationId xmlns:a16="http://schemas.microsoft.com/office/drawing/2014/main" id="{CB58189C-CA0C-4A3C-BE55-6493B3F78BA4}"/>
              </a:ext>
            </a:extLst>
          </p:cNvPr>
          <p:cNvPicPr>
            <a:picLocks noChangeAspect="1"/>
          </p:cNvPicPr>
          <p:nvPr/>
        </p:nvPicPr>
        <p:blipFill>
          <a:blip r:embed="rId5"/>
          <a:stretch>
            <a:fillRect/>
          </a:stretch>
        </p:blipFill>
        <p:spPr>
          <a:xfrm>
            <a:off x="7055430" y="976191"/>
            <a:ext cx="3854627" cy="2890970"/>
          </a:xfrm>
          <a:prstGeom prst="rect">
            <a:avLst/>
          </a:prstGeom>
        </p:spPr>
      </p:pic>
      <p:pic>
        <p:nvPicPr>
          <p:cNvPr id="30" name="图片 29">
            <a:extLst>
              <a:ext uri="{FF2B5EF4-FFF2-40B4-BE49-F238E27FC236}">
                <a16:creationId xmlns:a16="http://schemas.microsoft.com/office/drawing/2014/main" id="{F03AD5D1-2B4E-4A4E-AD87-70C52D7F7093}"/>
              </a:ext>
            </a:extLst>
          </p:cNvPr>
          <p:cNvPicPr>
            <a:picLocks noChangeAspect="1"/>
          </p:cNvPicPr>
          <p:nvPr/>
        </p:nvPicPr>
        <p:blipFill>
          <a:blip r:embed="rId6"/>
          <a:stretch>
            <a:fillRect/>
          </a:stretch>
        </p:blipFill>
        <p:spPr>
          <a:xfrm>
            <a:off x="7140858" y="3891488"/>
            <a:ext cx="3769199" cy="2826900"/>
          </a:xfrm>
          <a:prstGeom prst="rect">
            <a:avLst/>
          </a:prstGeom>
        </p:spPr>
      </p:pic>
      <p:sp>
        <p:nvSpPr>
          <p:cNvPr id="32" name="矩形 31">
            <a:extLst>
              <a:ext uri="{FF2B5EF4-FFF2-40B4-BE49-F238E27FC236}">
                <a16:creationId xmlns:a16="http://schemas.microsoft.com/office/drawing/2014/main" id="{405948C1-A5C7-476D-A2F3-1E89C7C3AB6C}"/>
              </a:ext>
            </a:extLst>
          </p:cNvPr>
          <p:cNvSpPr/>
          <p:nvPr/>
        </p:nvSpPr>
        <p:spPr>
          <a:xfrm>
            <a:off x="11201102" y="3930172"/>
            <a:ext cx="1102654" cy="584775"/>
          </a:xfrm>
          <a:prstGeom prst="rect">
            <a:avLst/>
          </a:prstGeom>
        </p:spPr>
        <p:txBody>
          <a:bodyPr wrap="square">
            <a:spAutoFit/>
          </a:bodyPr>
          <a:lstStyle/>
          <a:p>
            <a:r>
              <a:rPr lang="en-US" sz="1600" b="1" dirty="0">
                <a:solidFill>
                  <a:srgbClr val="7F8B45"/>
                </a:solidFill>
                <a:latin typeface="Times New Roman" panose="02020603050405020304" pitchFamily="18" charset="0"/>
                <a:cs typeface="Times New Roman" panose="02020603050405020304" pitchFamily="18" charset="0"/>
              </a:rPr>
              <a:t>Trailing effect</a:t>
            </a:r>
          </a:p>
        </p:txBody>
      </p:sp>
      <p:cxnSp>
        <p:nvCxnSpPr>
          <p:cNvPr id="36" name="直接箭头连接符 35">
            <a:extLst>
              <a:ext uri="{FF2B5EF4-FFF2-40B4-BE49-F238E27FC236}">
                <a16:creationId xmlns:a16="http://schemas.microsoft.com/office/drawing/2014/main" id="{8A599B33-E6D2-475B-B35C-46888695C169}"/>
              </a:ext>
            </a:extLst>
          </p:cNvPr>
          <p:cNvCxnSpPr>
            <a:cxnSpLocks/>
          </p:cNvCxnSpPr>
          <p:nvPr/>
        </p:nvCxnSpPr>
        <p:spPr>
          <a:xfrm flipV="1">
            <a:off x="10026390" y="4222560"/>
            <a:ext cx="1144589" cy="532063"/>
          </a:xfrm>
          <a:prstGeom prst="straightConnector1">
            <a:avLst/>
          </a:prstGeom>
          <a:ln w="31750">
            <a:solidFill>
              <a:srgbClr val="7F8B45"/>
            </a:solidFill>
            <a:tailEnd type="triangle"/>
          </a:ln>
        </p:spPr>
        <p:style>
          <a:lnRef idx="1">
            <a:schemeClr val="accent1"/>
          </a:lnRef>
          <a:fillRef idx="0">
            <a:schemeClr val="accent1"/>
          </a:fillRef>
          <a:effectRef idx="0">
            <a:schemeClr val="accent1"/>
          </a:effectRef>
          <a:fontRef idx="minor">
            <a:schemeClr val="tx1"/>
          </a:fontRef>
        </p:style>
      </p:cxnSp>
      <p:sp>
        <p:nvSpPr>
          <p:cNvPr id="63" name="Rectangle 1">
            <a:extLst>
              <a:ext uri="{FF2B5EF4-FFF2-40B4-BE49-F238E27FC236}">
                <a16:creationId xmlns:a16="http://schemas.microsoft.com/office/drawing/2014/main" id="{68D39845-6CD1-4D59-BE7F-16708EA01714}"/>
              </a:ext>
            </a:extLst>
          </p:cNvPr>
          <p:cNvSpPr>
            <a:spLocks noChangeArrowheads="1"/>
          </p:cNvSpPr>
          <p:nvPr/>
        </p:nvSpPr>
        <p:spPr bwMode="auto">
          <a:xfrm>
            <a:off x="1275736" y="5987462"/>
            <a:ext cx="2743200" cy="646331"/>
          </a:xfrm>
          <a:prstGeom prst="rect">
            <a:avLst/>
          </a:prstGeom>
          <a:solidFill>
            <a:schemeClr val="accent1">
              <a:lumMod val="20000"/>
              <a:lumOff val="80000"/>
            </a:schemeClr>
          </a:solidFill>
          <a:ln>
            <a:noFill/>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Subsequent modeling should also continue in 2D.</a:t>
            </a:r>
          </a:p>
        </p:txBody>
      </p:sp>
    </p:spTree>
    <p:extLst>
      <p:ext uri="{BB962C8B-B14F-4D97-AF65-F5344CB8AC3E}">
        <p14:creationId xmlns:p14="http://schemas.microsoft.com/office/powerpoint/2010/main" val="788921640"/>
      </p:ext>
    </p:extLst>
  </p:cSld>
  <p:clrMapOvr>
    <a:masterClrMapping/>
  </p:clrMapOvr>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3616</TotalTime>
  <Words>3888</Words>
  <Application>Microsoft Office PowerPoint</Application>
  <PresentationFormat>宽屏</PresentationFormat>
  <Paragraphs>545</Paragraphs>
  <Slides>26</Slides>
  <Notes>15</Notes>
  <HiddenSlides>0</HiddenSlides>
  <MMClips>0</MMClips>
  <ScaleCrop>false</ScaleCrop>
  <HeadingPairs>
    <vt:vector size="6" baseType="variant">
      <vt:variant>
        <vt:lpstr>已用的字体</vt:lpstr>
      </vt:variant>
      <vt:variant>
        <vt:i4>13</vt:i4>
      </vt:variant>
      <vt:variant>
        <vt:lpstr>主题</vt:lpstr>
      </vt:variant>
      <vt:variant>
        <vt:i4>1</vt:i4>
      </vt:variant>
      <vt:variant>
        <vt:lpstr>幻灯片标题</vt:lpstr>
      </vt:variant>
      <vt:variant>
        <vt:i4>26</vt:i4>
      </vt:variant>
    </vt:vector>
  </HeadingPairs>
  <TitlesOfParts>
    <vt:vector size="40" baseType="lpstr">
      <vt:lpstr>Adobe Gothic Std B</vt:lpstr>
      <vt:lpstr>Calibri (Body)</vt:lpstr>
      <vt:lpstr>等线</vt:lpstr>
      <vt:lpstr>等线 Light</vt:lpstr>
      <vt:lpstr>Arial</vt:lpstr>
      <vt:lpstr>Bahnschrift SemiLight Condensed</vt:lpstr>
      <vt:lpstr>Bahnschrift SemiLight SemiConde</vt:lpstr>
      <vt:lpstr>Calibri</vt:lpstr>
      <vt:lpstr>Calibri Light</vt:lpstr>
      <vt:lpstr>Cambria Math</vt:lpstr>
      <vt:lpstr>Gabriola</vt:lpstr>
      <vt:lpstr>Times New Roman</vt:lpstr>
      <vt:lpstr>Wingdings</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Thanks for listening</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Shuo Yang</dc:creator>
  <cp:lastModifiedBy>Shuo Yang</cp:lastModifiedBy>
  <cp:revision>228</cp:revision>
  <dcterms:created xsi:type="dcterms:W3CDTF">2026-04-01T18:36:45Z</dcterms:created>
  <dcterms:modified xsi:type="dcterms:W3CDTF">2026-05-15T17:37:12Z</dcterms:modified>
</cp:coreProperties>
</file>