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2" r:id="rId1"/>
  </p:sldMasterIdLst>
  <p:notesMasterIdLst>
    <p:notesMasterId r:id="rId30"/>
  </p:notesMasterIdLst>
  <p:sldIdLst>
    <p:sldId id="1293" r:id="rId2"/>
    <p:sldId id="1311" r:id="rId3"/>
    <p:sldId id="1074" r:id="rId4"/>
    <p:sldId id="1223" r:id="rId5"/>
    <p:sldId id="1064" r:id="rId6"/>
    <p:sldId id="1323" r:id="rId7"/>
    <p:sldId id="1288" r:id="rId8"/>
    <p:sldId id="1238" r:id="rId9"/>
    <p:sldId id="1301" r:id="rId10"/>
    <p:sldId id="1289" r:id="rId11"/>
    <p:sldId id="1305" r:id="rId12"/>
    <p:sldId id="1287" r:id="rId13"/>
    <p:sldId id="1306" r:id="rId14"/>
    <p:sldId id="1302" r:id="rId15"/>
    <p:sldId id="1328" r:id="rId16"/>
    <p:sldId id="1096" r:id="rId17"/>
    <p:sldId id="1309" r:id="rId18"/>
    <p:sldId id="1310" r:id="rId19"/>
    <p:sldId id="269" r:id="rId20"/>
    <p:sldId id="1052" r:id="rId21"/>
    <p:sldId id="453" r:id="rId22"/>
    <p:sldId id="1270" r:id="rId23"/>
    <p:sldId id="1318" r:id="rId24"/>
    <p:sldId id="263" r:id="rId25"/>
    <p:sldId id="1266" r:id="rId26"/>
    <p:sldId id="1325" r:id="rId27"/>
    <p:sldId id="1324" r:id="rId28"/>
    <p:sldId id="1294" r:id="rId29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3EE93"/>
    <a:srgbClr val="DDEBF7"/>
    <a:srgbClr val="A6A6A6"/>
    <a:srgbClr val="D69D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92" autoAdjust="0"/>
    <p:restoredTop sz="79622" autoAdjust="0"/>
  </p:normalViewPr>
  <p:slideViewPr>
    <p:cSldViewPr snapToGrid="0">
      <p:cViewPr varScale="1">
        <p:scale>
          <a:sx n="129" d="100"/>
          <a:sy n="129" d="100"/>
        </p:scale>
        <p:origin x="367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B173AF-F084-4C9B-9EDE-F4D3715B5B12}" type="doc">
      <dgm:prSet loTypeId="urn:microsoft.com/office/officeart/2005/8/layout/process1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35D94BB-EF0E-4B34-B37D-C2B41363E945}">
      <dgm:prSet phldrT="[Text]" custT="1"/>
      <dgm:spPr/>
      <dgm:t>
        <a:bodyPr/>
        <a:lstStyle/>
        <a:p>
          <a:r>
            <a:rPr lang="en-US" sz="1600" dirty="0"/>
            <a:t>Image registration</a:t>
          </a:r>
        </a:p>
      </dgm:t>
    </dgm:pt>
    <dgm:pt modelId="{AAF3CE88-C78E-4483-B288-457A5B450949}" type="parTrans" cxnId="{610A1560-3300-4200-8A90-8ED3D2CF839C}">
      <dgm:prSet/>
      <dgm:spPr/>
      <dgm:t>
        <a:bodyPr/>
        <a:lstStyle/>
        <a:p>
          <a:endParaRPr lang="en-US" sz="1600"/>
        </a:p>
      </dgm:t>
    </dgm:pt>
    <dgm:pt modelId="{45017957-7DFE-4FED-9ED2-0FF8F774BA83}" type="sibTrans" cxnId="{610A1560-3300-4200-8A90-8ED3D2CF839C}">
      <dgm:prSet custT="1"/>
      <dgm:spPr/>
      <dgm:t>
        <a:bodyPr/>
        <a:lstStyle/>
        <a:p>
          <a:endParaRPr lang="en-US" sz="1600"/>
        </a:p>
      </dgm:t>
    </dgm:pt>
    <dgm:pt modelId="{E1A91ED3-9D32-4383-88D2-BB32AA2FFD19}">
      <dgm:prSet phldrT="[Text]" custT="1"/>
      <dgm:spPr/>
      <dgm:t>
        <a:bodyPr/>
        <a:lstStyle/>
        <a:p>
          <a:r>
            <a:rPr lang="en-US" sz="1600" dirty="0"/>
            <a:t>Noise filtering</a:t>
          </a:r>
        </a:p>
      </dgm:t>
    </dgm:pt>
    <dgm:pt modelId="{CEA0F832-75B0-4185-8AB2-4AC5350083F8}" type="parTrans" cxnId="{FD6D106E-F61C-4E8C-ADED-2208422B4F04}">
      <dgm:prSet/>
      <dgm:spPr/>
      <dgm:t>
        <a:bodyPr/>
        <a:lstStyle/>
        <a:p>
          <a:endParaRPr lang="en-US" sz="1600"/>
        </a:p>
      </dgm:t>
    </dgm:pt>
    <dgm:pt modelId="{DD2F584B-ACC4-439E-91AE-AA7E2D097089}" type="sibTrans" cxnId="{FD6D106E-F61C-4E8C-ADED-2208422B4F04}">
      <dgm:prSet custT="1"/>
      <dgm:spPr/>
      <dgm:t>
        <a:bodyPr/>
        <a:lstStyle/>
        <a:p>
          <a:endParaRPr lang="en-US" sz="1600"/>
        </a:p>
      </dgm:t>
    </dgm:pt>
    <dgm:pt modelId="{C7766C69-91D2-406D-8B14-BF2BACBA634F}">
      <dgm:prSet phldrT="[Text]" custT="1"/>
      <dgm:spPr/>
      <dgm:t>
        <a:bodyPr/>
        <a:lstStyle/>
        <a:p>
          <a:r>
            <a:rPr lang="en-US" sz="1600" dirty="0"/>
            <a:t>Image segmentation</a:t>
          </a:r>
        </a:p>
        <a:p>
          <a:r>
            <a:rPr lang="en-US" sz="1600" dirty="0"/>
            <a:t>And</a:t>
          </a:r>
        </a:p>
        <a:p>
          <a:r>
            <a:rPr lang="en-US" sz="1600" dirty="0"/>
            <a:t>Image masking</a:t>
          </a:r>
        </a:p>
      </dgm:t>
    </dgm:pt>
    <dgm:pt modelId="{3BC6B724-7DAA-484C-8EC7-6046FE3BDFF3}" type="parTrans" cxnId="{1E980672-2544-4B81-90DE-CCCAF5C05C15}">
      <dgm:prSet/>
      <dgm:spPr/>
      <dgm:t>
        <a:bodyPr/>
        <a:lstStyle/>
        <a:p>
          <a:endParaRPr lang="en-US" sz="1600"/>
        </a:p>
      </dgm:t>
    </dgm:pt>
    <dgm:pt modelId="{436B85B8-62B5-4A64-8B9C-5909B13C6A16}" type="sibTrans" cxnId="{1E980672-2544-4B81-90DE-CCCAF5C05C15}">
      <dgm:prSet custT="1"/>
      <dgm:spPr/>
      <dgm:t>
        <a:bodyPr/>
        <a:lstStyle/>
        <a:p>
          <a:endParaRPr lang="en-US" sz="1600"/>
        </a:p>
      </dgm:t>
    </dgm:pt>
    <dgm:pt modelId="{A29C65DD-B211-4E64-8AA7-FCF2F6AD374B}">
      <dgm:prSet phldrT="[Text]" custT="1"/>
      <dgm:spPr/>
      <dgm:t>
        <a:bodyPr/>
        <a:lstStyle/>
        <a:p>
          <a:r>
            <a:rPr lang="en-US" sz="1600" dirty="0"/>
            <a:t>Quantification of particle</a:t>
          </a:r>
        </a:p>
      </dgm:t>
    </dgm:pt>
    <dgm:pt modelId="{3857674B-F1D4-4007-B71F-7ADD65BA3166}" type="parTrans" cxnId="{5C96EF51-8CFC-4D96-8743-7DB7110ABD1F}">
      <dgm:prSet/>
      <dgm:spPr/>
      <dgm:t>
        <a:bodyPr/>
        <a:lstStyle/>
        <a:p>
          <a:endParaRPr lang="en-US" sz="1600"/>
        </a:p>
      </dgm:t>
    </dgm:pt>
    <dgm:pt modelId="{027E0918-277D-4AB2-A40D-C7CD2911E61A}" type="sibTrans" cxnId="{5C96EF51-8CFC-4D96-8743-7DB7110ABD1F}">
      <dgm:prSet/>
      <dgm:spPr/>
      <dgm:t>
        <a:bodyPr/>
        <a:lstStyle/>
        <a:p>
          <a:endParaRPr lang="en-US" sz="1600"/>
        </a:p>
      </dgm:t>
    </dgm:pt>
    <dgm:pt modelId="{D5449453-9672-4B39-B677-741F61D55738}">
      <dgm:prSet phldrT="[Text]" custT="1"/>
      <dgm:spPr/>
      <dgm:t>
        <a:bodyPr/>
        <a:lstStyle/>
        <a:p>
          <a:r>
            <a:rPr lang="en-US" sz="1600"/>
            <a:t>Sub volumes extractions</a:t>
          </a:r>
          <a:endParaRPr lang="en-US" sz="1600" dirty="0"/>
        </a:p>
      </dgm:t>
    </dgm:pt>
    <dgm:pt modelId="{E3B44649-FC6D-4635-9B9B-17894A4A445A}" type="parTrans" cxnId="{BEF38110-6D63-489C-834F-649A6F99F039}">
      <dgm:prSet/>
      <dgm:spPr/>
      <dgm:t>
        <a:bodyPr/>
        <a:lstStyle/>
        <a:p>
          <a:endParaRPr lang="en-US"/>
        </a:p>
      </dgm:t>
    </dgm:pt>
    <dgm:pt modelId="{41FE9580-DE78-4AE6-BB09-CC2D4E178946}" type="sibTrans" cxnId="{BEF38110-6D63-489C-834F-649A6F99F039}">
      <dgm:prSet/>
      <dgm:spPr/>
      <dgm:t>
        <a:bodyPr/>
        <a:lstStyle/>
        <a:p>
          <a:endParaRPr lang="en-US"/>
        </a:p>
      </dgm:t>
    </dgm:pt>
    <dgm:pt modelId="{2A855C4C-7DB0-4539-AF8C-BBEEC4C52294}" type="pres">
      <dgm:prSet presAssocID="{13B173AF-F084-4C9B-9EDE-F4D3715B5B12}" presName="Name0" presStyleCnt="0">
        <dgm:presLayoutVars>
          <dgm:dir/>
          <dgm:resizeHandles val="exact"/>
        </dgm:presLayoutVars>
      </dgm:prSet>
      <dgm:spPr/>
    </dgm:pt>
    <dgm:pt modelId="{DA14565A-BC1B-4DF6-BB60-1BDD594B82E9}" type="pres">
      <dgm:prSet presAssocID="{335D94BB-EF0E-4B34-B37D-C2B41363E945}" presName="node" presStyleLbl="node1" presStyleIdx="0" presStyleCnt="5">
        <dgm:presLayoutVars>
          <dgm:bulletEnabled val="1"/>
        </dgm:presLayoutVars>
      </dgm:prSet>
      <dgm:spPr/>
    </dgm:pt>
    <dgm:pt modelId="{98E638F6-E033-4257-9ECC-65346C0ADDCB}" type="pres">
      <dgm:prSet presAssocID="{45017957-7DFE-4FED-9ED2-0FF8F774BA83}" presName="sibTrans" presStyleLbl="sibTrans2D1" presStyleIdx="0" presStyleCnt="4"/>
      <dgm:spPr/>
    </dgm:pt>
    <dgm:pt modelId="{127E35C7-5592-4B45-9A7C-9D019BFAA6E4}" type="pres">
      <dgm:prSet presAssocID="{45017957-7DFE-4FED-9ED2-0FF8F774BA83}" presName="connectorText" presStyleLbl="sibTrans2D1" presStyleIdx="0" presStyleCnt="4"/>
      <dgm:spPr/>
    </dgm:pt>
    <dgm:pt modelId="{7584C26B-C6C9-4502-A817-1D2D253C95C2}" type="pres">
      <dgm:prSet presAssocID="{E1A91ED3-9D32-4383-88D2-BB32AA2FFD19}" presName="node" presStyleLbl="node1" presStyleIdx="1" presStyleCnt="5">
        <dgm:presLayoutVars>
          <dgm:bulletEnabled val="1"/>
        </dgm:presLayoutVars>
      </dgm:prSet>
      <dgm:spPr/>
    </dgm:pt>
    <dgm:pt modelId="{BE25F76C-5DC7-427D-A057-7B3533620D43}" type="pres">
      <dgm:prSet presAssocID="{DD2F584B-ACC4-439E-91AE-AA7E2D097089}" presName="sibTrans" presStyleLbl="sibTrans2D1" presStyleIdx="1" presStyleCnt="4"/>
      <dgm:spPr/>
    </dgm:pt>
    <dgm:pt modelId="{98B926CE-7C37-46CE-9AE8-975C0F9A8F51}" type="pres">
      <dgm:prSet presAssocID="{DD2F584B-ACC4-439E-91AE-AA7E2D097089}" presName="connectorText" presStyleLbl="sibTrans2D1" presStyleIdx="1" presStyleCnt="4"/>
      <dgm:spPr/>
    </dgm:pt>
    <dgm:pt modelId="{8CE0E030-1433-467F-AFEB-7EDDCD9802BB}" type="pres">
      <dgm:prSet presAssocID="{C7766C69-91D2-406D-8B14-BF2BACBA634F}" presName="node" presStyleLbl="node1" presStyleIdx="2" presStyleCnt="5">
        <dgm:presLayoutVars>
          <dgm:bulletEnabled val="1"/>
        </dgm:presLayoutVars>
      </dgm:prSet>
      <dgm:spPr/>
    </dgm:pt>
    <dgm:pt modelId="{5686DF42-7AD0-433B-9FEC-97B63B060F9C}" type="pres">
      <dgm:prSet presAssocID="{436B85B8-62B5-4A64-8B9C-5909B13C6A16}" presName="sibTrans" presStyleLbl="sibTrans2D1" presStyleIdx="2" presStyleCnt="4"/>
      <dgm:spPr/>
    </dgm:pt>
    <dgm:pt modelId="{4E4A4898-4C42-4976-8D72-9E9B7538E0D5}" type="pres">
      <dgm:prSet presAssocID="{436B85B8-62B5-4A64-8B9C-5909B13C6A16}" presName="connectorText" presStyleLbl="sibTrans2D1" presStyleIdx="2" presStyleCnt="4"/>
      <dgm:spPr/>
    </dgm:pt>
    <dgm:pt modelId="{CE12FAA1-70B5-4D81-9876-A9378211C4D6}" type="pres">
      <dgm:prSet presAssocID="{A29C65DD-B211-4E64-8AA7-FCF2F6AD374B}" presName="node" presStyleLbl="node1" presStyleIdx="3" presStyleCnt="5">
        <dgm:presLayoutVars>
          <dgm:bulletEnabled val="1"/>
        </dgm:presLayoutVars>
      </dgm:prSet>
      <dgm:spPr/>
    </dgm:pt>
    <dgm:pt modelId="{071415FB-9882-4DDE-8DDD-10612A26B080}" type="pres">
      <dgm:prSet presAssocID="{027E0918-277D-4AB2-A40D-C7CD2911E61A}" presName="sibTrans" presStyleLbl="sibTrans2D1" presStyleIdx="3" presStyleCnt="4"/>
      <dgm:spPr/>
    </dgm:pt>
    <dgm:pt modelId="{4F72EE8D-888E-4D8B-BE7F-1E037557014D}" type="pres">
      <dgm:prSet presAssocID="{027E0918-277D-4AB2-A40D-C7CD2911E61A}" presName="connectorText" presStyleLbl="sibTrans2D1" presStyleIdx="3" presStyleCnt="4"/>
      <dgm:spPr/>
    </dgm:pt>
    <dgm:pt modelId="{2B2D52F2-6A21-44E2-9CE8-65A3948A45FD}" type="pres">
      <dgm:prSet presAssocID="{D5449453-9672-4B39-B677-741F61D55738}" presName="node" presStyleLbl="node1" presStyleIdx="4" presStyleCnt="5">
        <dgm:presLayoutVars>
          <dgm:bulletEnabled val="1"/>
        </dgm:presLayoutVars>
      </dgm:prSet>
      <dgm:spPr/>
    </dgm:pt>
  </dgm:ptLst>
  <dgm:cxnLst>
    <dgm:cxn modelId="{7F9CB801-6FA5-4D89-9A79-A41F79270FC1}" type="presOf" srcId="{027E0918-277D-4AB2-A40D-C7CD2911E61A}" destId="{4F72EE8D-888E-4D8B-BE7F-1E037557014D}" srcOrd="1" destOrd="0" presId="urn:microsoft.com/office/officeart/2005/8/layout/process1"/>
    <dgm:cxn modelId="{3440DB04-FB97-449B-A6BB-C97CBC8D5236}" type="presOf" srcId="{436B85B8-62B5-4A64-8B9C-5909B13C6A16}" destId="{5686DF42-7AD0-433B-9FEC-97B63B060F9C}" srcOrd="0" destOrd="0" presId="urn:microsoft.com/office/officeart/2005/8/layout/process1"/>
    <dgm:cxn modelId="{9B990509-50C1-4BB7-BCF8-9A42B1572664}" type="presOf" srcId="{C7766C69-91D2-406D-8B14-BF2BACBA634F}" destId="{8CE0E030-1433-467F-AFEB-7EDDCD9802BB}" srcOrd="0" destOrd="0" presId="urn:microsoft.com/office/officeart/2005/8/layout/process1"/>
    <dgm:cxn modelId="{BEF38110-6D63-489C-834F-649A6F99F039}" srcId="{13B173AF-F084-4C9B-9EDE-F4D3715B5B12}" destId="{D5449453-9672-4B39-B677-741F61D55738}" srcOrd="4" destOrd="0" parTransId="{E3B44649-FC6D-4635-9B9B-17894A4A445A}" sibTransId="{41FE9580-DE78-4AE6-BB09-CC2D4E178946}"/>
    <dgm:cxn modelId="{697BF82E-A1C1-4582-9DD3-829EF761C9D7}" type="presOf" srcId="{027E0918-277D-4AB2-A40D-C7CD2911E61A}" destId="{071415FB-9882-4DDE-8DDD-10612A26B080}" srcOrd="0" destOrd="0" presId="urn:microsoft.com/office/officeart/2005/8/layout/process1"/>
    <dgm:cxn modelId="{CA6C3831-760A-41C6-A4F4-E24F87CD0E3D}" type="presOf" srcId="{DD2F584B-ACC4-439E-91AE-AA7E2D097089}" destId="{BE25F76C-5DC7-427D-A057-7B3533620D43}" srcOrd="0" destOrd="0" presId="urn:microsoft.com/office/officeart/2005/8/layout/process1"/>
    <dgm:cxn modelId="{610A1560-3300-4200-8A90-8ED3D2CF839C}" srcId="{13B173AF-F084-4C9B-9EDE-F4D3715B5B12}" destId="{335D94BB-EF0E-4B34-B37D-C2B41363E945}" srcOrd="0" destOrd="0" parTransId="{AAF3CE88-C78E-4483-B288-457A5B450949}" sibTransId="{45017957-7DFE-4FED-9ED2-0FF8F774BA83}"/>
    <dgm:cxn modelId="{FD6D106E-F61C-4E8C-ADED-2208422B4F04}" srcId="{13B173AF-F084-4C9B-9EDE-F4D3715B5B12}" destId="{E1A91ED3-9D32-4383-88D2-BB32AA2FFD19}" srcOrd="1" destOrd="0" parTransId="{CEA0F832-75B0-4185-8AB2-4AC5350083F8}" sibTransId="{DD2F584B-ACC4-439E-91AE-AA7E2D097089}"/>
    <dgm:cxn modelId="{5C96EF51-8CFC-4D96-8743-7DB7110ABD1F}" srcId="{13B173AF-F084-4C9B-9EDE-F4D3715B5B12}" destId="{A29C65DD-B211-4E64-8AA7-FCF2F6AD374B}" srcOrd="3" destOrd="0" parTransId="{3857674B-F1D4-4007-B71F-7ADD65BA3166}" sibTransId="{027E0918-277D-4AB2-A40D-C7CD2911E61A}"/>
    <dgm:cxn modelId="{1E980672-2544-4B81-90DE-CCCAF5C05C15}" srcId="{13B173AF-F084-4C9B-9EDE-F4D3715B5B12}" destId="{C7766C69-91D2-406D-8B14-BF2BACBA634F}" srcOrd="2" destOrd="0" parTransId="{3BC6B724-7DAA-484C-8EC7-6046FE3BDFF3}" sibTransId="{436B85B8-62B5-4A64-8B9C-5909B13C6A16}"/>
    <dgm:cxn modelId="{06D3AC53-72FF-4CFC-8CB5-101F833364F6}" type="presOf" srcId="{E1A91ED3-9D32-4383-88D2-BB32AA2FFD19}" destId="{7584C26B-C6C9-4502-A817-1D2D253C95C2}" srcOrd="0" destOrd="0" presId="urn:microsoft.com/office/officeart/2005/8/layout/process1"/>
    <dgm:cxn modelId="{6C7FB684-DB06-4B4B-A030-D6AA4AD0262E}" type="presOf" srcId="{A29C65DD-B211-4E64-8AA7-FCF2F6AD374B}" destId="{CE12FAA1-70B5-4D81-9876-A9378211C4D6}" srcOrd="0" destOrd="0" presId="urn:microsoft.com/office/officeart/2005/8/layout/process1"/>
    <dgm:cxn modelId="{641BE59A-6452-4AD0-9A11-03C5D88B416C}" type="presOf" srcId="{335D94BB-EF0E-4B34-B37D-C2B41363E945}" destId="{DA14565A-BC1B-4DF6-BB60-1BDD594B82E9}" srcOrd="0" destOrd="0" presId="urn:microsoft.com/office/officeart/2005/8/layout/process1"/>
    <dgm:cxn modelId="{F0D4F7AF-40CE-4BAF-A092-E365C23FFB52}" type="presOf" srcId="{45017957-7DFE-4FED-9ED2-0FF8F774BA83}" destId="{127E35C7-5592-4B45-9A7C-9D019BFAA6E4}" srcOrd="1" destOrd="0" presId="urn:microsoft.com/office/officeart/2005/8/layout/process1"/>
    <dgm:cxn modelId="{081B2DD5-B6C8-4936-A07E-A0FA0967DB90}" type="presOf" srcId="{DD2F584B-ACC4-439E-91AE-AA7E2D097089}" destId="{98B926CE-7C37-46CE-9AE8-975C0F9A8F51}" srcOrd="1" destOrd="0" presId="urn:microsoft.com/office/officeart/2005/8/layout/process1"/>
    <dgm:cxn modelId="{4A71EBD6-B468-47EB-9C5E-901CCB572438}" type="presOf" srcId="{D5449453-9672-4B39-B677-741F61D55738}" destId="{2B2D52F2-6A21-44E2-9CE8-65A3948A45FD}" srcOrd="0" destOrd="0" presId="urn:microsoft.com/office/officeart/2005/8/layout/process1"/>
    <dgm:cxn modelId="{BDB403D9-FA78-42FA-AA06-7B7F1B07F29E}" type="presOf" srcId="{13B173AF-F084-4C9B-9EDE-F4D3715B5B12}" destId="{2A855C4C-7DB0-4539-AF8C-BBEEC4C52294}" srcOrd="0" destOrd="0" presId="urn:microsoft.com/office/officeart/2005/8/layout/process1"/>
    <dgm:cxn modelId="{5DCEE0D9-ACFD-4106-8C0F-C790D23CD9AD}" type="presOf" srcId="{436B85B8-62B5-4A64-8B9C-5909B13C6A16}" destId="{4E4A4898-4C42-4976-8D72-9E9B7538E0D5}" srcOrd="1" destOrd="0" presId="urn:microsoft.com/office/officeart/2005/8/layout/process1"/>
    <dgm:cxn modelId="{23D683F2-4561-46BC-B76A-86FEB7A444CA}" type="presOf" srcId="{45017957-7DFE-4FED-9ED2-0FF8F774BA83}" destId="{98E638F6-E033-4257-9ECC-65346C0ADDCB}" srcOrd="0" destOrd="0" presId="urn:microsoft.com/office/officeart/2005/8/layout/process1"/>
    <dgm:cxn modelId="{10AD9ED3-437D-451F-A36F-CF5203D196E7}" type="presParOf" srcId="{2A855C4C-7DB0-4539-AF8C-BBEEC4C52294}" destId="{DA14565A-BC1B-4DF6-BB60-1BDD594B82E9}" srcOrd="0" destOrd="0" presId="urn:microsoft.com/office/officeart/2005/8/layout/process1"/>
    <dgm:cxn modelId="{C91D6C2A-2FC3-48A5-94DA-BD4EE9D4286C}" type="presParOf" srcId="{2A855C4C-7DB0-4539-AF8C-BBEEC4C52294}" destId="{98E638F6-E033-4257-9ECC-65346C0ADDCB}" srcOrd="1" destOrd="0" presId="urn:microsoft.com/office/officeart/2005/8/layout/process1"/>
    <dgm:cxn modelId="{6C8939C2-B59D-4B2A-869F-02BAEE9A0B8D}" type="presParOf" srcId="{98E638F6-E033-4257-9ECC-65346C0ADDCB}" destId="{127E35C7-5592-4B45-9A7C-9D019BFAA6E4}" srcOrd="0" destOrd="0" presId="urn:microsoft.com/office/officeart/2005/8/layout/process1"/>
    <dgm:cxn modelId="{3D5C19AE-C9AB-4AE2-A6AB-7F5433B8A03F}" type="presParOf" srcId="{2A855C4C-7DB0-4539-AF8C-BBEEC4C52294}" destId="{7584C26B-C6C9-4502-A817-1D2D253C95C2}" srcOrd="2" destOrd="0" presId="urn:microsoft.com/office/officeart/2005/8/layout/process1"/>
    <dgm:cxn modelId="{E9BA8DAC-C882-46A8-A84F-8DF3594D01F6}" type="presParOf" srcId="{2A855C4C-7DB0-4539-AF8C-BBEEC4C52294}" destId="{BE25F76C-5DC7-427D-A057-7B3533620D43}" srcOrd="3" destOrd="0" presId="urn:microsoft.com/office/officeart/2005/8/layout/process1"/>
    <dgm:cxn modelId="{F78AFC84-BCAA-497B-8E33-D0F30AE6122B}" type="presParOf" srcId="{BE25F76C-5DC7-427D-A057-7B3533620D43}" destId="{98B926CE-7C37-46CE-9AE8-975C0F9A8F51}" srcOrd="0" destOrd="0" presId="urn:microsoft.com/office/officeart/2005/8/layout/process1"/>
    <dgm:cxn modelId="{D9DFC378-1C1C-4FCF-A14B-436B1D115E48}" type="presParOf" srcId="{2A855C4C-7DB0-4539-AF8C-BBEEC4C52294}" destId="{8CE0E030-1433-467F-AFEB-7EDDCD9802BB}" srcOrd="4" destOrd="0" presId="urn:microsoft.com/office/officeart/2005/8/layout/process1"/>
    <dgm:cxn modelId="{6EF1013A-C197-4B02-A4C1-771F687B5437}" type="presParOf" srcId="{2A855C4C-7DB0-4539-AF8C-BBEEC4C52294}" destId="{5686DF42-7AD0-433B-9FEC-97B63B060F9C}" srcOrd="5" destOrd="0" presId="urn:microsoft.com/office/officeart/2005/8/layout/process1"/>
    <dgm:cxn modelId="{CDE54612-02AB-4670-8CCC-8D55CE28B96F}" type="presParOf" srcId="{5686DF42-7AD0-433B-9FEC-97B63B060F9C}" destId="{4E4A4898-4C42-4976-8D72-9E9B7538E0D5}" srcOrd="0" destOrd="0" presId="urn:microsoft.com/office/officeart/2005/8/layout/process1"/>
    <dgm:cxn modelId="{1C154148-F64D-4988-A637-B276F5D56D35}" type="presParOf" srcId="{2A855C4C-7DB0-4539-AF8C-BBEEC4C52294}" destId="{CE12FAA1-70B5-4D81-9876-A9378211C4D6}" srcOrd="6" destOrd="0" presId="urn:microsoft.com/office/officeart/2005/8/layout/process1"/>
    <dgm:cxn modelId="{80D034C0-CDD3-44F4-96BC-5F10BC781FF6}" type="presParOf" srcId="{2A855C4C-7DB0-4539-AF8C-BBEEC4C52294}" destId="{071415FB-9882-4DDE-8DDD-10612A26B080}" srcOrd="7" destOrd="0" presId="urn:microsoft.com/office/officeart/2005/8/layout/process1"/>
    <dgm:cxn modelId="{E1E41F03-894E-438F-97D8-A867BE3FCA71}" type="presParOf" srcId="{071415FB-9882-4DDE-8DDD-10612A26B080}" destId="{4F72EE8D-888E-4D8B-BE7F-1E037557014D}" srcOrd="0" destOrd="0" presId="urn:microsoft.com/office/officeart/2005/8/layout/process1"/>
    <dgm:cxn modelId="{4B39E8E8-A1FC-4296-A888-4E7A79E03B35}" type="presParOf" srcId="{2A855C4C-7DB0-4539-AF8C-BBEEC4C52294}" destId="{2B2D52F2-6A21-44E2-9CE8-65A3948A45FD}" srcOrd="8" destOrd="0" presId="urn:microsoft.com/office/officeart/2005/8/layout/process1"/>
  </dgm:cxnLst>
  <dgm:bg>
    <a:solidFill>
      <a:schemeClr val="bg1"/>
    </a:solidFill>
  </dgm:bg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14565A-BC1B-4DF6-BB60-1BDD594B82E9}">
      <dsp:nvSpPr>
        <dsp:cNvPr id="0" name=""/>
        <dsp:cNvSpPr/>
      </dsp:nvSpPr>
      <dsp:spPr>
        <a:xfrm>
          <a:off x="5658" y="377800"/>
          <a:ext cx="1754156" cy="120050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Image registration</a:t>
          </a:r>
        </a:p>
      </dsp:txBody>
      <dsp:txXfrm>
        <a:off x="40819" y="412961"/>
        <a:ext cx="1683834" cy="1130178"/>
      </dsp:txXfrm>
    </dsp:sp>
    <dsp:sp modelId="{98E638F6-E033-4257-9ECC-65346C0ADDCB}">
      <dsp:nvSpPr>
        <dsp:cNvPr id="0" name=""/>
        <dsp:cNvSpPr/>
      </dsp:nvSpPr>
      <dsp:spPr>
        <a:xfrm>
          <a:off x="1935230" y="760535"/>
          <a:ext cx="371881" cy="4350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1935230" y="847541"/>
        <a:ext cx="260317" cy="261018"/>
      </dsp:txXfrm>
    </dsp:sp>
    <dsp:sp modelId="{7584C26B-C6C9-4502-A817-1D2D253C95C2}">
      <dsp:nvSpPr>
        <dsp:cNvPr id="0" name=""/>
        <dsp:cNvSpPr/>
      </dsp:nvSpPr>
      <dsp:spPr>
        <a:xfrm>
          <a:off x="2461477" y="377800"/>
          <a:ext cx="1754156" cy="1200500"/>
        </a:xfrm>
        <a:prstGeom prst="roundRect">
          <a:avLst>
            <a:gd name="adj" fmla="val 10000"/>
          </a:avLst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Noise filtering</a:t>
          </a:r>
        </a:p>
      </dsp:txBody>
      <dsp:txXfrm>
        <a:off x="2496638" y="412961"/>
        <a:ext cx="1683834" cy="1130178"/>
      </dsp:txXfrm>
    </dsp:sp>
    <dsp:sp modelId="{BE25F76C-5DC7-427D-A057-7B3533620D43}">
      <dsp:nvSpPr>
        <dsp:cNvPr id="0" name=""/>
        <dsp:cNvSpPr/>
      </dsp:nvSpPr>
      <dsp:spPr>
        <a:xfrm>
          <a:off x="4391049" y="760535"/>
          <a:ext cx="371881" cy="4350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4391049" y="847541"/>
        <a:ext cx="260317" cy="261018"/>
      </dsp:txXfrm>
    </dsp:sp>
    <dsp:sp modelId="{8CE0E030-1433-467F-AFEB-7EDDCD9802BB}">
      <dsp:nvSpPr>
        <dsp:cNvPr id="0" name=""/>
        <dsp:cNvSpPr/>
      </dsp:nvSpPr>
      <dsp:spPr>
        <a:xfrm>
          <a:off x="4917296" y="377800"/>
          <a:ext cx="1754156" cy="1200500"/>
        </a:xfrm>
        <a:prstGeom prst="roundRect">
          <a:avLst>
            <a:gd name="adj" fmla="val 1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Image segmentation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And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Image masking</a:t>
          </a:r>
        </a:p>
      </dsp:txBody>
      <dsp:txXfrm>
        <a:off x="4952457" y="412961"/>
        <a:ext cx="1683834" cy="1130178"/>
      </dsp:txXfrm>
    </dsp:sp>
    <dsp:sp modelId="{5686DF42-7AD0-433B-9FEC-97B63B060F9C}">
      <dsp:nvSpPr>
        <dsp:cNvPr id="0" name=""/>
        <dsp:cNvSpPr/>
      </dsp:nvSpPr>
      <dsp:spPr>
        <a:xfrm>
          <a:off x="6846868" y="760535"/>
          <a:ext cx="371881" cy="4350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6846868" y="847541"/>
        <a:ext cx="260317" cy="261018"/>
      </dsp:txXfrm>
    </dsp:sp>
    <dsp:sp modelId="{CE12FAA1-70B5-4D81-9876-A9378211C4D6}">
      <dsp:nvSpPr>
        <dsp:cNvPr id="0" name=""/>
        <dsp:cNvSpPr/>
      </dsp:nvSpPr>
      <dsp:spPr>
        <a:xfrm>
          <a:off x="7373115" y="377800"/>
          <a:ext cx="1754156" cy="1200500"/>
        </a:xfrm>
        <a:prstGeom prst="roundRect">
          <a:avLst>
            <a:gd name="adj" fmla="val 10000"/>
          </a:avLst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Quantification of particle</a:t>
          </a:r>
        </a:p>
      </dsp:txBody>
      <dsp:txXfrm>
        <a:off x="7408276" y="412961"/>
        <a:ext cx="1683834" cy="1130178"/>
      </dsp:txXfrm>
    </dsp:sp>
    <dsp:sp modelId="{071415FB-9882-4DDE-8DDD-10612A26B080}">
      <dsp:nvSpPr>
        <dsp:cNvPr id="0" name=""/>
        <dsp:cNvSpPr/>
      </dsp:nvSpPr>
      <dsp:spPr>
        <a:xfrm>
          <a:off x="9302687" y="760535"/>
          <a:ext cx="371881" cy="4350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9302687" y="847541"/>
        <a:ext cx="260317" cy="261018"/>
      </dsp:txXfrm>
    </dsp:sp>
    <dsp:sp modelId="{2B2D52F2-6A21-44E2-9CE8-65A3948A45FD}">
      <dsp:nvSpPr>
        <dsp:cNvPr id="0" name=""/>
        <dsp:cNvSpPr/>
      </dsp:nvSpPr>
      <dsp:spPr>
        <a:xfrm>
          <a:off x="9828934" y="377800"/>
          <a:ext cx="1754156" cy="1200500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Sub volumes extractions</a:t>
          </a:r>
          <a:endParaRPr lang="en-US" sz="1600" kern="1200" dirty="0"/>
        </a:p>
      </dsp:txBody>
      <dsp:txXfrm>
        <a:off x="9864095" y="412961"/>
        <a:ext cx="1683834" cy="11301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0650" y="882650"/>
            <a:ext cx="7734300" cy="43513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fr-FR" sz="4400" b="0" strike="noStrike" spc="-1">
                <a:latin typeface="Arial"/>
              </a:rPr>
              <a:t>Cliquez pour déplacer la diapo</a:t>
            </a: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749350" y="5513192"/>
            <a:ext cx="5994443" cy="522281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fr-FR" sz="2000" b="0" strike="noStrike" spc="-1">
                <a:latin typeface="Arial"/>
              </a:rPr>
              <a:t>Cliquez pour modifier le format des notes</a:t>
            </a:r>
          </a:p>
        </p:txBody>
      </p:sp>
      <p:sp>
        <p:nvSpPr>
          <p:cNvPr id="11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51822" cy="57996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fr-FR" sz="1400" b="0" strike="noStrike" spc="-1">
                <a:latin typeface="Times New Roman"/>
              </a:rPr>
              <a:t>&lt;en-tête&gt;</a:t>
            </a:r>
          </a:p>
        </p:txBody>
      </p:sp>
      <p:sp>
        <p:nvSpPr>
          <p:cNvPr id="119" name="PlaceHolder 4"/>
          <p:cNvSpPr>
            <a:spLocks noGrp="1"/>
          </p:cNvSpPr>
          <p:nvPr>
            <p:ph type="dt" idx="1"/>
          </p:nvPr>
        </p:nvSpPr>
        <p:spPr>
          <a:xfrm>
            <a:off x="4241321" y="0"/>
            <a:ext cx="3251822" cy="57996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fr-FR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r>
              <a:rPr lang="fr-FR" sz="1400" b="0" strike="noStrike" spc="-1">
                <a:latin typeface="Times New Roman"/>
              </a:rPr>
              <a:t>&lt;date/heure&gt;</a:t>
            </a:r>
          </a:p>
        </p:txBody>
      </p:sp>
      <p:sp>
        <p:nvSpPr>
          <p:cNvPr id="120" name="PlaceHolder 5"/>
          <p:cNvSpPr>
            <a:spLocks noGrp="1"/>
          </p:cNvSpPr>
          <p:nvPr>
            <p:ph type="ftr" idx="2"/>
          </p:nvPr>
        </p:nvSpPr>
        <p:spPr>
          <a:xfrm>
            <a:off x="0" y="11026775"/>
            <a:ext cx="3251822" cy="57996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>
              <a:defRPr lang="fr-FR" sz="1400" b="0" strike="noStrike" spc="-1">
                <a:latin typeface="Times New Roman"/>
              </a:defRPr>
            </a:lvl1pPr>
          </a:lstStyle>
          <a:p>
            <a:r>
              <a:rPr lang="fr-FR" sz="1400" b="0" strike="noStrike" spc="-1">
                <a:latin typeface="Times New Roman"/>
              </a:rPr>
              <a:t>&lt;pied de page&gt;</a:t>
            </a:r>
          </a:p>
        </p:txBody>
      </p:sp>
      <p:sp>
        <p:nvSpPr>
          <p:cNvPr id="121" name="PlaceHolder 6"/>
          <p:cNvSpPr>
            <a:spLocks noGrp="1"/>
          </p:cNvSpPr>
          <p:nvPr>
            <p:ph type="sldNum" idx="3"/>
          </p:nvPr>
        </p:nvSpPr>
        <p:spPr>
          <a:xfrm>
            <a:off x="4241321" y="11026775"/>
            <a:ext cx="3251822" cy="57996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buNone/>
              <a:defRPr lang="fr-FR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8E3D33B1-D9F6-4247-95E4-A6BFE5CBD052}" type="slidenum">
              <a:rPr lang="fr-FR" sz="1400" b="0" strike="noStrike" spc="-1">
                <a:latin typeface="Times New Roman"/>
              </a:rPr>
              <a:t>‹#›</a:t>
            </a:fld>
            <a:endParaRPr lang="fr-FR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lang="en-US" dirty="0"/>
              <a:t>Good morning everyone, I’m Muqeet Iqbal, post doc at the Earth sciences institute of Orleans, France</a:t>
            </a:r>
          </a:p>
          <a:p>
            <a:pPr marL="216000" indent="-2160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dirty="0"/>
              <a:t>I will talk about transport of particles through porous media, using time-resolved 3D X-ray micro tomography.</a:t>
            </a:r>
            <a:endParaRPr lang="fr-FR" sz="1200" b="0" strike="noStrike" spc="-1" dirty="0">
              <a:latin typeface="Arial"/>
            </a:endParaRPr>
          </a:p>
        </p:txBody>
      </p:sp>
      <p:sp>
        <p:nvSpPr>
          <p:cNvPr id="377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And then when we combine different timesteps to these maps we get a real –time particle concentration inside the pore space</a:t>
            </a:r>
          </a:p>
          <a:p>
            <a:pPr marL="171450" indent="-171450">
              <a:buFontTx/>
              <a:buChar char="-"/>
            </a:pPr>
            <a:r>
              <a:rPr lang="en-US" dirty="0"/>
              <a:t>For example here I show you an cylindrical sub volume near column inlet for one of the experiments</a:t>
            </a:r>
          </a:p>
          <a:p>
            <a:pPr marL="171450" indent="-171450">
              <a:buFontTx/>
              <a:buChar char="-"/>
            </a:pPr>
            <a:r>
              <a:rPr lang="en-US" dirty="0"/>
              <a:t>Here we can see evolution of particle concentrations with injected pore volumes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pPr algn="r">
              <a:buNone/>
            </a:pPr>
            <a:fld id="{8E3D33B1-D9F6-4247-95E4-A6BFE5CBD052}" type="slidenum">
              <a:rPr lang="fr-FR" sz="1400" b="0" strike="noStrike" spc="-1" smtClean="0">
                <a:latin typeface="Times New Roman"/>
              </a:rPr>
              <a:t>11</a:t>
            </a:fld>
            <a:endParaRPr lang="fr-FR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802474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Secondly using our concentration threshold, we can obtain saturation of particles inside the pore space</a:t>
            </a:r>
          </a:p>
          <a:p>
            <a:pPr marL="171450" indent="-171450">
              <a:buFontTx/>
              <a:buChar char="-"/>
            </a:pPr>
            <a:r>
              <a:rPr lang="en-US" dirty="0"/>
              <a:t>When we plot it against the pore volume we can derive information about the rate and stability of clogging</a:t>
            </a:r>
          </a:p>
          <a:p>
            <a:pPr marL="171450" indent="-171450">
              <a:buFontTx/>
              <a:buChar char="-"/>
            </a:pPr>
            <a:r>
              <a:rPr lang="en-US" dirty="0"/>
              <a:t>For example we can see that the case with higher volume fraction has 3 times faster rate of clogging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pPr algn="r">
              <a:buNone/>
            </a:pPr>
            <a:fld id="{8E3D33B1-D9F6-4247-95E4-A6BFE5CBD052}" type="slidenum">
              <a:rPr lang="fr-FR" sz="1400" b="0" strike="noStrike" spc="-1" smtClean="0">
                <a:latin typeface="Times New Roman"/>
              </a:rPr>
              <a:t>12</a:t>
            </a:fld>
            <a:endParaRPr lang="fr-FR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18662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Similarly, when we switch to background fluid, particle saturation tends to be stabilized as shown by the plateau in the curves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pPr algn="r">
              <a:buNone/>
            </a:pPr>
            <a:fld id="{8E3D33B1-D9F6-4247-95E4-A6BFE5CBD052}" type="slidenum">
              <a:rPr lang="fr-FR" sz="1400" b="0" strike="noStrike" spc="-1" smtClean="0">
                <a:latin typeface="Times New Roman"/>
              </a:rPr>
              <a:t>13</a:t>
            </a:fld>
            <a:endParaRPr lang="fr-FR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12300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We also obtained spatial distribution of particle by extracting 6 </a:t>
            </a:r>
            <a:r>
              <a:rPr lang="en-US" dirty="0" err="1"/>
              <a:t>subvolumes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We found deeper penetration of particles in our base case</a:t>
            </a:r>
          </a:p>
          <a:p>
            <a:pPr marL="171450" indent="-171450">
              <a:buFontTx/>
              <a:buChar char="-"/>
            </a:pPr>
            <a:r>
              <a:rPr lang="en-US" dirty="0"/>
              <a:t>On the other hand cases, with higher concentration and higher P</a:t>
            </a:r>
            <a:r>
              <a:rPr lang="fr-FR" dirty="0"/>
              <a:t>é</a:t>
            </a:r>
            <a:r>
              <a:rPr lang="en-US" dirty="0"/>
              <a:t> number,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found most of the particles localizing near inlet. </a:t>
            </a:r>
          </a:p>
          <a:p>
            <a:pPr marL="171450" indent="-171450">
              <a:buFontTx/>
              <a:buChar char="-"/>
            </a:pPr>
            <a:r>
              <a:rPr lang="en-US" dirty="0"/>
              <a:t>This is consistent with probability of bridge formation that we have developed in our groups using microfluidic experiments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pPr algn="r">
              <a:buNone/>
            </a:pPr>
            <a:fld id="{8E3D33B1-D9F6-4247-95E4-A6BFE5CBD052}" type="slidenum">
              <a:rPr lang="fr-FR" sz="1400" b="0" strike="noStrike" spc="-1" smtClean="0">
                <a:latin typeface="Times New Roman"/>
              </a:rPr>
              <a:t>14</a:t>
            </a:fld>
            <a:endParaRPr lang="fr-FR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179095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Laurez</a:t>
            </a:r>
            <a:r>
              <a:rPr lang="en-US" dirty="0"/>
              <a:t> Maya will talk in detail about this probability of arch formation so don’t forget to attend his talk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pPr algn="r">
              <a:buNone/>
            </a:pPr>
            <a:fld id="{8E3D33B1-D9F6-4247-95E4-A6BFE5CBD052}" type="slidenum">
              <a:rPr lang="fr-FR" sz="1400" b="0" strike="noStrike" spc="-1" smtClean="0">
                <a:latin typeface="Times New Roman"/>
              </a:rPr>
              <a:t>15</a:t>
            </a:fld>
            <a:endParaRPr lang="fr-FR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408207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Now when we look at the effect of particle injection on permeability by plotting normalized </a:t>
            </a:r>
            <a:r>
              <a:rPr lang="en-US" dirty="0" err="1"/>
              <a:t>permability</a:t>
            </a:r>
            <a:r>
              <a:rPr lang="en-US" dirty="0"/>
              <a:t> against normalized porosity </a:t>
            </a:r>
          </a:p>
          <a:p>
            <a:pPr marL="171450" indent="-171450">
              <a:buFontTx/>
              <a:buChar char="-"/>
            </a:pPr>
            <a:r>
              <a:rPr lang="en-US" dirty="0"/>
              <a:t>In our base case we observe a monotonic decrease in the permeability with respect to porosity that can be </a:t>
            </a:r>
            <a:r>
              <a:rPr lang="en-US" dirty="0" err="1"/>
              <a:t>fiited</a:t>
            </a:r>
            <a:r>
              <a:rPr lang="en-US" dirty="0"/>
              <a:t> with </a:t>
            </a:r>
            <a:r>
              <a:rPr lang="en-US" dirty="0" err="1"/>
              <a:t>verma</a:t>
            </a:r>
            <a:r>
              <a:rPr lang="en-US" dirty="0"/>
              <a:t> </a:t>
            </a:r>
            <a:r>
              <a:rPr lang="en-US" dirty="0" err="1"/>
              <a:t>pruess</a:t>
            </a:r>
            <a:r>
              <a:rPr lang="en-US" dirty="0"/>
              <a:t> equation.</a:t>
            </a:r>
          </a:p>
          <a:p>
            <a:pPr marL="171450" indent="-171450">
              <a:buFontTx/>
              <a:buChar char="-"/>
            </a:pPr>
            <a:r>
              <a:rPr lang="en-US" dirty="0"/>
              <a:t>A tiny drop in porosity can lead to 20 % decrease in permeability showing that permeability is set by the narrowest throats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D33B1-D9F6-4247-95E4-A6BFE5CBD052}" type="slidenum">
              <a:rPr kumimoji="0" lang="fr-FR" sz="1400" b="0" i="0" u="none" strike="noStrike" kern="1200" cap="none" spc="-1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003831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Now when we increase the P</a:t>
            </a:r>
            <a:r>
              <a:rPr lang="fr-FR" dirty="0"/>
              <a:t>é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get</a:t>
            </a:r>
            <a:r>
              <a:rPr lang="fr-FR" dirty="0"/>
              <a:t> a non-</a:t>
            </a:r>
            <a:r>
              <a:rPr lang="fr-FR" dirty="0" err="1"/>
              <a:t>monotonic</a:t>
            </a:r>
            <a:r>
              <a:rPr lang="fr-FR" dirty="0"/>
              <a:t> </a:t>
            </a:r>
            <a:r>
              <a:rPr lang="fr-FR" dirty="0" err="1"/>
              <a:t>behavior</a:t>
            </a:r>
            <a:endParaRPr lang="fr-FR" dirty="0"/>
          </a:p>
          <a:p>
            <a:pPr marL="171450" indent="-171450">
              <a:buFontTx/>
              <a:buChar char="-"/>
            </a:pPr>
            <a:r>
              <a:rPr lang="fr-FR" dirty="0"/>
              <a:t>First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see</a:t>
            </a:r>
            <a:r>
              <a:rPr lang="fr-FR" dirty="0"/>
              <a:t> a </a:t>
            </a:r>
            <a:r>
              <a:rPr lang="fr-FR" dirty="0" err="1"/>
              <a:t>a</a:t>
            </a:r>
            <a:r>
              <a:rPr lang="fr-FR" dirty="0"/>
              <a:t> </a:t>
            </a:r>
            <a:r>
              <a:rPr lang="fr-FR" dirty="0" err="1"/>
              <a:t>decrease</a:t>
            </a:r>
            <a:r>
              <a:rPr lang="fr-FR" dirty="0"/>
              <a:t> in </a:t>
            </a:r>
            <a:r>
              <a:rPr lang="fr-FR" dirty="0" err="1"/>
              <a:t>permeability</a:t>
            </a:r>
            <a:r>
              <a:rPr lang="fr-FR" dirty="0"/>
              <a:t> </a:t>
            </a:r>
            <a:r>
              <a:rPr lang="fr-FR" dirty="0" err="1"/>
              <a:t>starting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values </a:t>
            </a:r>
            <a:r>
              <a:rPr lang="fr-FR" dirty="0" err="1"/>
              <a:t>greater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1 and </a:t>
            </a:r>
            <a:r>
              <a:rPr lang="fr-FR" dirty="0" err="1"/>
              <a:t>then</a:t>
            </a:r>
            <a:r>
              <a:rPr lang="fr-FR" dirty="0"/>
              <a:t> </a:t>
            </a:r>
            <a:r>
              <a:rPr lang="fr-FR" dirty="0" err="1"/>
              <a:t>plateaus</a:t>
            </a:r>
            <a:r>
              <a:rPr lang="fr-FR" dirty="0"/>
              <a:t> at about 1.05</a:t>
            </a:r>
          </a:p>
          <a:p>
            <a:pPr marL="171450" indent="-171450">
              <a:buFontTx/>
              <a:buChar char="-"/>
            </a:pPr>
            <a:r>
              <a:rPr lang="fr-FR" dirty="0"/>
              <a:t>This </a:t>
            </a:r>
            <a:r>
              <a:rPr lang="fr-FR" dirty="0" err="1"/>
              <a:t>means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advective</a:t>
            </a:r>
            <a:r>
              <a:rPr lang="fr-FR" dirty="0"/>
              <a:t> forces are </a:t>
            </a:r>
            <a:r>
              <a:rPr lang="fr-FR" dirty="0" err="1"/>
              <a:t>so</a:t>
            </a:r>
            <a:r>
              <a:rPr lang="fr-FR" dirty="0"/>
              <a:t> dominant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particle</a:t>
            </a:r>
            <a:r>
              <a:rPr lang="fr-FR" dirty="0"/>
              <a:t> are </a:t>
            </a:r>
            <a:r>
              <a:rPr lang="fr-FR" dirty="0" err="1"/>
              <a:t>forced</a:t>
            </a:r>
            <a:r>
              <a:rPr lang="fr-FR" dirty="0"/>
              <a:t> </a:t>
            </a:r>
            <a:r>
              <a:rPr lang="fr-FR" dirty="0" err="1"/>
              <a:t>toward</a:t>
            </a:r>
            <a:r>
              <a:rPr lang="fr-FR" dirty="0"/>
              <a:t> </a:t>
            </a:r>
            <a:r>
              <a:rPr lang="fr-FR" dirty="0" err="1"/>
              <a:t>low</a:t>
            </a:r>
            <a:r>
              <a:rPr lang="fr-FR" dirty="0"/>
              <a:t> </a:t>
            </a:r>
            <a:r>
              <a:rPr lang="fr-FR" dirty="0" err="1"/>
              <a:t>velocity</a:t>
            </a:r>
            <a:r>
              <a:rPr lang="fr-FR" dirty="0"/>
              <a:t> zones </a:t>
            </a:r>
            <a:r>
              <a:rPr lang="fr-FR" dirty="0" err="1"/>
              <a:t>while</a:t>
            </a:r>
            <a:r>
              <a:rPr lang="fr-FR" dirty="0"/>
              <a:t> the high </a:t>
            </a:r>
            <a:r>
              <a:rPr lang="fr-FR" dirty="0" err="1"/>
              <a:t>velocity</a:t>
            </a:r>
            <a:r>
              <a:rPr lang="fr-FR" dirty="0"/>
              <a:t> </a:t>
            </a:r>
            <a:r>
              <a:rPr lang="fr-FR" dirty="0" err="1"/>
              <a:t>channel</a:t>
            </a:r>
            <a:r>
              <a:rPr lang="fr-FR" dirty="0"/>
              <a:t> </a:t>
            </a:r>
            <a:r>
              <a:rPr lang="fr-FR" dirty="0" err="1"/>
              <a:t>stays</a:t>
            </a:r>
            <a:r>
              <a:rPr lang="fr-FR" dirty="0"/>
              <a:t>, </a:t>
            </a:r>
            <a:r>
              <a:rPr lang="fr-FR" dirty="0" err="1"/>
              <a:t>this</a:t>
            </a:r>
            <a:r>
              <a:rPr lang="fr-FR" dirty="0"/>
              <a:t> leads to a </a:t>
            </a:r>
            <a:r>
              <a:rPr lang="fr-FR" dirty="0" err="1"/>
              <a:t>decrease</a:t>
            </a:r>
            <a:r>
              <a:rPr lang="fr-FR" dirty="0"/>
              <a:t> in </a:t>
            </a:r>
            <a:r>
              <a:rPr lang="fr-FR" dirty="0" err="1"/>
              <a:t>tortuosity</a:t>
            </a:r>
            <a:r>
              <a:rPr lang="fr-FR" dirty="0"/>
              <a:t>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leades</a:t>
            </a:r>
            <a:r>
              <a:rPr lang="fr-FR" dirty="0"/>
              <a:t> to </a:t>
            </a:r>
            <a:r>
              <a:rPr lang="fr-FR" dirty="0" err="1"/>
              <a:t>increase</a:t>
            </a:r>
            <a:r>
              <a:rPr lang="fr-FR" dirty="0"/>
              <a:t> in the </a:t>
            </a:r>
            <a:r>
              <a:rPr lang="fr-FR" dirty="0" err="1"/>
              <a:t>permeability</a:t>
            </a:r>
            <a:r>
              <a:rPr lang="fr-FR" dirty="0"/>
              <a:t> </a:t>
            </a:r>
          </a:p>
          <a:p>
            <a:pPr marL="171450" indent="-171450">
              <a:buFontTx/>
              <a:buChar char="-"/>
            </a:pPr>
            <a:r>
              <a:rPr lang="fr-FR" dirty="0" err="1"/>
              <a:t>Here</a:t>
            </a:r>
            <a:r>
              <a:rPr lang="fr-FR" dirty="0"/>
              <a:t> </a:t>
            </a:r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adapt</a:t>
            </a:r>
            <a:r>
              <a:rPr lang="fr-FR" dirty="0"/>
              <a:t> the </a:t>
            </a:r>
            <a:r>
              <a:rPr lang="fr-FR" dirty="0" err="1"/>
              <a:t>verma</a:t>
            </a:r>
            <a:r>
              <a:rPr lang="fr-FR" dirty="0"/>
              <a:t> </a:t>
            </a:r>
            <a:r>
              <a:rPr lang="fr-FR" dirty="0" err="1"/>
              <a:t>preuss</a:t>
            </a:r>
            <a:r>
              <a:rPr lang="fr-FR" dirty="0"/>
              <a:t> to fit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experimental</a:t>
            </a:r>
            <a:r>
              <a:rPr lang="fr-FR" dirty="0"/>
              <a:t> data,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get</a:t>
            </a:r>
            <a:r>
              <a:rPr lang="fr-FR" dirty="0"/>
              <a:t> a </a:t>
            </a:r>
            <a:r>
              <a:rPr lang="fr-FR" dirty="0" err="1"/>
              <a:t>smaller</a:t>
            </a:r>
            <a:r>
              <a:rPr lang="fr-FR" dirty="0"/>
              <a:t> </a:t>
            </a:r>
            <a:r>
              <a:rPr lang="fr-FR" dirty="0" err="1"/>
              <a:t>exponent</a:t>
            </a:r>
            <a:r>
              <a:rPr lang="fr-FR" dirty="0"/>
              <a:t> value</a:t>
            </a:r>
          </a:p>
          <a:p>
            <a:pPr marL="171450" indent="-171450">
              <a:buFontTx/>
              <a:buChar char="-"/>
            </a:pPr>
            <a:r>
              <a:rPr lang="fr-FR" dirty="0"/>
              <a:t> This shows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permeability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less</a:t>
            </a:r>
            <a:r>
              <a:rPr lang="fr-FR" dirty="0"/>
              <a:t> sensitive to </a:t>
            </a:r>
            <a:r>
              <a:rPr lang="fr-FR" dirty="0" err="1"/>
              <a:t>porosity</a:t>
            </a:r>
            <a:r>
              <a:rPr lang="fr-FR" dirty="0"/>
              <a:t> </a:t>
            </a:r>
            <a:r>
              <a:rPr lang="fr-FR" dirty="0" err="1"/>
              <a:t>loss</a:t>
            </a:r>
            <a:r>
              <a:rPr lang="fr-FR" dirty="0"/>
              <a:t> </a:t>
            </a:r>
          </a:p>
          <a:p>
            <a:pPr marL="171450" indent="-171450">
              <a:buFontTx/>
              <a:buChar char="-"/>
            </a:pP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believe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because</a:t>
            </a:r>
            <a:r>
              <a:rPr lang="fr-FR" dirty="0"/>
              <a:t> </a:t>
            </a:r>
            <a:r>
              <a:rPr lang="fr-FR" dirty="0" err="1"/>
              <a:t>most</a:t>
            </a:r>
            <a:r>
              <a:rPr lang="fr-FR" dirty="0"/>
              <a:t> </a:t>
            </a:r>
            <a:r>
              <a:rPr lang="fr-FR" dirty="0" err="1"/>
              <a:t>depositions</a:t>
            </a:r>
            <a:r>
              <a:rPr lang="fr-FR" dirty="0"/>
              <a:t> </a:t>
            </a:r>
            <a:r>
              <a:rPr lang="fr-FR" dirty="0" err="1"/>
              <a:t>occurs</a:t>
            </a:r>
            <a:r>
              <a:rPr lang="fr-FR" dirty="0"/>
              <a:t> in the </a:t>
            </a:r>
            <a:r>
              <a:rPr lang="fr-FR" dirty="0" err="1"/>
              <a:t>side</a:t>
            </a:r>
            <a:r>
              <a:rPr lang="fr-FR" dirty="0"/>
              <a:t> </a:t>
            </a:r>
            <a:r>
              <a:rPr lang="fr-FR" dirty="0" err="1"/>
              <a:t>pathways</a:t>
            </a:r>
            <a:r>
              <a:rPr lang="fr-FR" dirty="0"/>
              <a:t> as </a:t>
            </a:r>
            <a:r>
              <a:rPr lang="fr-FR" dirty="0" err="1"/>
              <a:t>shown</a:t>
            </a:r>
            <a:r>
              <a:rPr lang="fr-FR" dirty="0"/>
              <a:t> in the </a:t>
            </a:r>
            <a:r>
              <a:rPr lang="fr-FR" dirty="0" err="1"/>
              <a:t>schematic</a:t>
            </a:r>
            <a:r>
              <a:rPr lang="fr-FR" dirty="0"/>
              <a:t>.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D33B1-D9F6-4247-95E4-A6BFE5CBD052}" type="slidenum">
              <a:rPr kumimoji="0" lang="fr-FR" sz="1400" b="0" i="0" u="none" strike="noStrike" kern="1200" cap="none" spc="-1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300390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Now simply doubling the particle loading, we see an inverse trend, which seems surprising at first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>
                <a:solidFill>
                  <a:schemeClr val="accent6"/>
                </a:solidFill>
              </a:rPr>
              <a:t>K/K₀ rises monotonically as </a:t>
            </a:r>
            <a:r>
              <a:rPr lang="el-GR" sz="1200" dirty="0">
                <a:solidFill>
                  <a:schemeClr val="accent6"/>
                </a:solidFill>
              </a:rPr>
              <a:t>φ/φ₀ </a:t>
            </a:r>
            <a:r>
              <a:rPr lang="en-US" sz="1200" dirty="0">
                <a:solidFill>
                  <a:schemeClr val="accent6"/>
                </a:solidFill>
              </a:rPr>
              <a:t>falls.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>
                <a:solidFill>
                  <a:schemeClr val="accent6"/>
                </a:solidFill>
              </a:rPr>
              <a:t>As we deposit the permeability increases suggesting formation of highly channelized (K&gt;K₀) pathways with less tortuosity</a:t>
            </a:r>
            <a:endParaRPr lang="en-US" sz="1100" dirty="0">
              <a:solidFill>
                <a:schemeClr val="accent6"/>
              </a:solidFill>
            </a:endParaRP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D33B1-D9F6-4247-95E4-A6BFE5CBD052}" type="slidenum">
              <a:rPr kumimoji="0" lang="fr-FR" sz="1400" b="0" i="0" u="none" strike="noStrike" kern="1200" cap="none" spc="-1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226104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sz="1200" b="0" strike="noStrike" spc="-1" dirty="0">
                <a:latin typeface="Arial"/>
              </a:rPr>
              <a:t>To </a:t>
            </a:r>
            <a:r>
              <a:rPr lang="fr-FR" sz="1200" b="0" strike="noStrike" spc="-1" dirty="0" err="1">
                <a:latin typeface="Arial"/>
              </a:rPr>
              <a:t>conclude</a:t>
            </a:r>
            <a:r>
              <a:rPr lang="fr-FR" sz="1200" b="0" strike="noStrike" spc="-1" dirty="0">
                <a:latin typeface="Arial"/>
              </a:rPr>
              <a:t>, </a:t>
            </a:r>
          </a:p>
          <a:p>
            <a:pPr marL="171450" indent="-171450">
              <a:buFontTx/>
              <a:buChar char="-"/>
            </a:pPr>
            <a:r>
              <a:rPr lang="fr-FR" sz="1200" b="0" strike="noStrike" spc="-1" dirty="0" err="1">
                <a:latin typeface="Arial"/>
              </a:rPr>
              <a:t>we</a:t>
            </a:r>
            <a:r>
              <a:rPr lang="fr-FR" sz="1200" b="0" strike="noStrike" spc="-1" dirty="0">
                <a:latin typeface="Arial"/>
              </a:rPr>
              <a:t> </a:t>
            </a:r>
            <a:r>
              <a:rPr lang="fr-FR" sz="1200" b="0" strike="noStrike" spc="-1" dirty="0" err="1">
                <a:latin typeface="Arial"/>
              </a:rPr>
              <a:t>saw</a:t>
            </a:r>
            <a:r>
              <a:rPr lang="fr-FR" sz="1200" b="0" strike="noStrike" spc="-1" dirty="0">
                <a:latin typeface="Arial"/>
              </a:rPr>
              <a:t> </a:t>
            </a:r>
            <a:r>
              <a:rPr lang="fr-FR" sz="1200" b="0" strike="noStrike" spc="-1" dirty="0" err="1">
                <a:latin typeface="Arial"/>
              </a:rPr>
              <a:t>that</a:t>
            </a:r>
            <a:r>
              <a:rPr lang="fr-FR" sz="1200" b="0" strike="noStrike" spc="-1" dirty="0">
                <a:latin typeface="Arial"/>
              </a:rPr>
              <a:t> </a:t>
            </a:r>
            <a:r>
              <a:rPr lang="fr-FR" sz="1200" b="0" strike="noStrike" spc="-1" dirty="0" err="1">
                <a:latin typeface="Arial"/>
              </a:rPr>
              <a:t>depositions</a:t>
            </a:r>
            <a:r>
              <a:rPr lang="fr-FR" sz="1200" b="0" strike="noStrike" spc="-1" dirty="0">
                <a:latin typeface="Arial"/>
              </a:rPr>
              <a:t> </a:t>
            </a:r>
            <a:r>
              <a:rPr lang="fr-FR" sz="1200" b="0" strike="noStrike" spc="-1" dirty="0" err="1">
                <a:latin typeface="Arial"/>
              </a:rPr>
              <a:t>dynamically</a:t>
            </a:r>
            <a:r>
              <a:rPr lang="fr-FR" sz="1200" b="0" strike="noStrike" spc="-1" dirty="0">
                <a:latin typeface="Arial"/>
              </a:rPr>
              <a:t> </a:t>
            </a:r>
            <a:r>
              <a:rPr lang="fr-FR" sz="1200" b="0" strike="noStrike" spc="-1" dirty="0" err="1">
                <a:latin typeface="Arial"/>
              </a:rPr>
              <a:t>reorganizes</a:t>
            </a:r>
            <a:r>
              <a:rPr lang="fr-FR" sz="1200" b="0" strike="noStrike" spc="-1" dirty="0">
                <a:latin typeface="Arial"/>
              </a:rPr>
              <a:t> </a:t>
            </a:r>
            <a:r>
              <a:rPr lang="fr-FR" sz="1200" b="0" strike="noStrike" spc="-1" dirty="0" err="1">
                <a:latin typeface="Arial"/>
              </a:rPr>
              <a:t>hyraulic</a:t>
            </a:r>
            <a:r>
              <a:rPr lang="fr-FR" sz="1200" b="0" strike="noStrike" spc="-1" dirty="0">
                <a:latin typeface="Arial"/>
              </a:rPr>
              <a:t> </a:t>
            </a:r>
            <a:r>
              <a:rPr lang="fr-FR" sz="1200" b="0" strike="noStrike" spc="-1" dirty="0" err="1">
                <a:latin typeface="Arial"/>
              </a:rPr>
              <a:t>topology</a:t>
            </a:r>
            <a:r>
              <a:rPr lang="fr-FR" sz="1200" b="0" strike="noStrike" spc="-1" dirty="0">
                <a:latin typeface="Arial"/>
              </a:rPr>
              <a:t> of </a:t>
            </a:r>
            <a:r>
              <a:rPr lang="fr-FR" sz="1200" b="0" strike="noStrike" spc="-1" dirty="0" err="1">
                <a:latin typeface="Arial"/>
              </a:rPr>
              <a:t>porous</a:t>
            </a:r>
            <a:r>
              <a:rPr lang="fr-FR" sz="1200" b="0" strike="noStrike" spc="-1" dirty="0">
                <a:latin typeface="Arial"/>
              </a:rPr>
              <a:t> media, </a:t>
            </a:r>
            <a:r>
              <a:rPr lang="fr-FR" sz="1200" b="0" strike="noStrike" spc="-1" dirty="0" err="1">
                <a:latin typeface="Arial"/>
              </a:rPr>
              <a:t>from</a:t>
            </a:r>
            <a:r>
              <a:rPr lang="fr-FR" sz="1200" b="0" strike="noStrike" spc="-1" dirty="0">
                <a:latin typeface="Arial"/>
              </a:rPr>
              <a:t> </a:t>
            </a:r>
            <a:r>
              <a:rPr lang="fr-FR" sz="1200" b="0" strike="noStrike" spc="-1" dirty="0" err="1">
                <a:latin typeface="Arial"/>
              </a:rPr>
              <a:t>throat-controlled</a:t>
            </a:r>
            <a:r>
              <a:rPr lang="fr-FR" sz="1200" b="0" strike="noStrike" spc="-1" dirty="0">
                <a:latin typeface="Arial"/>
              </a:rPr>
              <a:t> to formation of </a:t>
            </a:r>
            <a:r>
              <a:rPr lang="fr-FR" sz="1200" b="0" strike="noStrike" spc="-1" dirty="0" err="1">
                <a:latin typeface="Arial"/>
              </a:rPr>
              <a:t>preferential</a:t>
            </a:r>
            <a:r>
              <a:rPr lang="fr-FR" sz="1200" b="0" strike="noStrike" spc="-1" dirty="0">
                <a:latin typeface="Arial"/>
              </a:rPr>
              <a:t> </a:t>
            </a:r>
            <a:r>
              <a:rPr lang="fr-FR" sz="1200" b="0" strike="noStrike" spc="-1" dirty="0" err="1">
                <a:latin typeface="Arial"/>
              </a:rPr>
              <a:t>pathways</a:t>
            </a:r>
            <a:endParaRPr lang="fr-FR" sz="1200" b="0" strike="noStrike" spc="-1" dirty="0">
              <a:latin typeface="Arial"/>
            </a:endParaRPr>
          </a:p>
          <a:p>
            <a:pPr marL="171450" indent="-171450">
              <a:buFontTx/>
              <a:buChar char="-"/>
            </a:pPr>
            <a:r>
              <a:rPr lang="fr-FR" sz="1200" b="0" strike="noStrike" spc="-1" dirty="0" err="1">
                <a:latin typeface="Arial"/>
              </a:rPr>
              <a:t>Depositions</a:t>
            </a:r>
            <a:r>
              <a:rPr lang="fr-FR" sz="1200" b="0" strike="noStrike" spc="-1" dirty="0">
                <a:latin typeface="Arial"/>
              </a:rPr>
              <a:t> do not </a:t>
            </a:r>
            <a:r>
              <a:rPr lang="fr-FR" sz="1200" b="0" strike="noStrike" spc="-1" dirty="0" err="1">
                <a:latin typeface="Arial"/>
              </a:rPr>
              <a:t>always</a:t>
            </a:r>
            <a:r>
              <a:rPr lang="fr-FR" sz="1200" b="0" strike="noStrike" spc="-1" dirty="0">
                <a:latin typeface="Arial"/>
              </a:rPr>
              <a:t> lead to </a:t>
            </a:r>
            <a:r>
              <a:rPr lang="fr-FR" sz="1200" b="0" strike="noStrike" spc="-1" dirty="0" err="1">
                <a:latin typeface="Arial"/>
              </a:rPr>
              <a:t>monotonous</a:t>
            </a:r>
            <a:r>
              <a:rPr lang="fr-FR" sz="1200" b="0" strike="noStrike" spc="-1" dirty="0">
                <a:latin typeface="Arial"/>
              </a:rPr>
              <a:t> </a:t>
            </a:r>
            <a:r>
              <a:rPr lang="fr-FR" sz="1200" b="0" strike="noStrike" spc="-1" dirty="0" err="1">
                <a:latin typeface="Arial"/>
              </a:rPr>
              <a:t>permeability</a:t>
            </a:r>
            <a:r>
              <a:rPr lang="fr-FR" sz="1200" b="0" strike="noStrike" spc="-1" dirty="0">
                <a:latin typeface="Arial"/>
              </a:rPr>
              <a:t> </a:t>
            </a:r>
            <a:r>
              <a:rPr lang="fr-FR" sz="1200" b="0" strike="noStrike" spc="-1" dirty="0" err="1">
                <a:latin typeface="Arial"/>
              </a:rPr>
              <a:t>decrease</a:t>
            </a:r>
            <a:r>
              <a:rPr lang="fr-FR" sz="1200" b="0" strike="noStrike" spc="-1" dirty="0">
                <a:latin typeface="Arial"/>
              </a:rPr>
              <a:t> as </a:t>
            </a:r>
            <a:r>
              <a:rPr lang="fr-FR" sz="1200" b="0" strike="noStrike" spc="-1" dirty="0" err="1">
                <a:latin typeface="Arial"/>
              </a:rPr>
              <a:t>observed</a:t>
            </a:r>
            <a:r>
              <a:rPr lang="fr-FR" sz="1200" b="0" strike="noStrike" spc="-1" dirty="0">
                <a:latin typeface="Arial"/>
              </a:rPr>
              <a:t> in </a:t>
            </a:r>
            <a:r>
              <a:rPr lang="fr-FR" sz="1200" b="0" strike="noStrike" spc="-1" dirty="0" err="1">
                <a:latin typeface="Arial"/>
              </a:rPr>
              <a:t>most</a:t>
            </a:r>
            <a:r>
              <a:rPr lang="fr-FR" sz="1200" b="0" strike="noStrike" spc="-1" dirty="0">
                <a:latin typeface="Arial"/>
              </a:rPr>
              <a:t> of the </a:t>
            </a:r>
            <a:r>
              <a:rPr lang="fr-FR" sz="1200" b="0" strike="noStrike" spc="-1" dirty="0" err="1">
                <a:latin typeface="Arial"/>
              </a:rPr>
              <a:t>previous</a:t>
            </a:r>
            <a:r>
              <a:rPr lang="fr-FR" sz="1200" b="0" strike="noStrike" spc="-1" dirty="0">
                <a:latin typeface="Arial"/>
              </a:rPr>
              <a:t> </a:t>
            </a:r>
            <a:r>
              <a:rPr lang="fr-FR" sz="1200" b="0" strike="noStrike" spc="-1" dirty="0" err="1">
                <a:latin typeface="Arial"/>
              </a:rPr>
              <a:t>studies</a:t>
            </a:r>
            <a:endParaRPr lang="fr-FR" sz="1200" b="0" strike="noStrike" spc="-1" dirty="0">
              <a:latin typeface="Arial"/>
            </a:endParaRPr>
          </a:p>
          <a:p>
            <a:pPr marL="171450" indent="-171450">
              <a:buFontTx/>
              <a:buChar char="-"/>
            </a:pPr>
            <a:r>
              <a:rPr lang="fr-FR" sz="1200" b="0" strike="noStrike" spc="-1" dirty="0" err="1">
                <a:latin typeface="Arial"/>
              </a:rPr>
              <a:t>Above</a:t>
            </a:r>
            <a:r>
              <a:rPr lang="fr-FR" sz="1200" b="0" strike="noStrike" spc="-1" dirty="0">
                <a:latin typeface="Arial"/>
              </a:rPr>
              <a:t> a </a:t>
            </a:r>
            <a:r>
              <a:rPr lang="fr-FR" sz="1200" b="0" strike="noStrike" spc="-1" dirty="0" err="1">
                <a:latin typeface="Arial"/>
              </a:rPr>
              <a:t>critical</a:t>
            </a:r>
            <a:r>
              <a:rPr lang="fr-FR" sz="1200" b="0" strike="noStrike" spc="-1" dirty="0">
                <a:latin typeface="Arial"/>
              </a:rPr>
              <a:t> </a:t>
            </a:r>
            <a:r>
              <a:rPr lang="fr-FR" sz="1200" b="0" strike="noStrike" spc="-1" dirty="0" err="1">
                <a:latin typeface="Arial"/>
              </a:rPr>
              <a:t>threshold</a:t>
            </a:r>
            <a:r>
              <a:rPr lang="fr-FR" sz="1200" b="0" strike="noStrike" spc="-1" dirty="0">
                <a:latin typeface="Arial"/>
              </a:rPr>
              <a:t> of concentration and Pé </a:t>
            </a:r>
            <a:r>
              <a:rPr lang="en-US" sz="1200" b="0" strike="noStrike" spc="-1" dirty="0">
                <a:latin typeface="Arial"/>
              </a:rPr>
              <a:t>number, depositions reorganize flow pathways</a:t>
            </a:r>
          </a:p>
          <a:p>
            <a:pPr marL="171450" indent="-171450">
              <a:buFontTx/>
              <a:buChar char="-"/>
            </a:pPr>
            <a:r>
              <a:rPr lang="en-US" sz="1200" b="0" strike="noStrike" spc="-1" dirty="0">
                <a:latin typeface="Arial"/>
              </a:rPr>
              <a:t>And lastly, at a fixed P</a:t>
            </a:r>
            <a:r>
              <a:rPr lang="fr-FR" sz="1200" b="0" strike="noStrike" spc="-1" dirty="0">
                <a:latin typeface="Arial"/>
              </a:rPr>
              <a:t>é</a:t>
            </a:r>
            <a:r>
              <a:rPr lang="en-US" sz="1200" b="0" strike="noStrike" spc="-1" dirty="0">
                <a:latin typeface="Arial"/>
              </a:rPr>
              <a:t> particle concentration controls the transition between </a:t>
            </a:r>
            <a:r>
              <a:rPr lang="en-US" sz="1200" b="0" strike="noStrike" spc="-1" dirty="0" err="1">
                <a:latin typeface="Arial"/>
              </a:rPr>
              <a:t>troat</a:t>
            </a:r>
            <a:r>
              <a:rPr lang="en-US" sz="1200" b="0" strike="noStrike" spc="-1" dirty="0">
                <a:latin typeface="Arial"/>
              </a:rPr>
              <a:t>-blocking that leads to K reduction to channelization that increases permeability</a:t>
            </a:r>
            <a:endParaRPr lang="fr-FR" sz="1200" b="0" strike="noStrike" spc="-1" dirty="0">
              <a:latin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pPr algn="r">
              <a:buNone/>
            </a:pPr>
            <a:fld id="{8E3D33B1-D9F6-4247-95E4-A6BFE5CBD052}" type="slidenum">
              <a:rPr lang="fr-FR" sz="1400" b="0" strike="noStrike" spc="-1" smtClean="0">
                <a:latin typeface="Times New Roman"/>
              </a:rPr>
              <a:t>19</a:t>
            </a:fld>
            <a:endParaRPr lang="fr-FR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98136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With that I would like to thank the Excite network and the Center for X-ray Tomography at the Ghent university for the experiments.</a:t>
            </a:r>
          </a:p>
          <a:p>
            <a:pPr marL="171450" indent="-171450">
              <a:buFontTx/>
              <a:buChar char="-"/>
            </a:pPr>
            <a:r>
              <a:rPr lang="en-US" dirty="0"/>
              <a:t>Overall this project is funded by the coconut project of European reach council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pPr algn="r">
              <a:buNone/>
            </a:pPr>
            <a:fld id="{8E3D33B1-D9F6-4247-95E4-A6BFE5CBD052}" type="slidenum">
              <a:rPr lang="fr-FR" sz="1400" b="0" strike="noStrike" spc="-1" smtClean="0">
                <a:latin typeface="Times New Roman"/>
              </a:rPr>
              <a:t>20</a:t>
            </a:fld>
            <a:endParaRPr lang="fr-FR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52099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Transport of colloid is important for several research fields: including groundwater remediation, underground H2 storage and for carbon capture and storage.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Colloids can deposit in porous media but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Weather this will increase of decrease permeability is still not resolved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pPr algn="r">
              <a:buNone/>
            </a:pPr>
            <a:fld id="{8E3D33B1-D9F6-4247-95E4-A6BFE5CBD052}" type="slidenum">
              <a:rPr lang="fr-FR" sz="1400" b="0" strike="noStrike" spc="-1" smtClean="0">
                <a:latin typeface="Times New Roman"/>
              </a:rPr>
              <a:t>2</a:t>
            </a:fld>
            <a:endParaRPr lang="fr-FR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379930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for your attention!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EF80F-8C5C-4087-AF7F-B0191575D4D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464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present here the workflow of my image processing. </a:t>
            </a:r>
          </a:p>
          <a:p>
            <a:pPr marL="171450" indent="-171450">
              <a:buFontTx/>
              <a:buChar char="-"/>
            </a:pPr>
            <a:r>
              <a:rPr lang="en-US" dirty="0"/>
              <a:t>After image registration and noise filtering, I use global thresholding to segment images.</a:t>
            </a:r>
            <a:r>
              <a:rPr lang="en-US" baseline="-2500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-25000" dirty="0"/>
              <a:t> </a:t>
            </a:r>
            <a:r>
              <a:rPr lang="en-US" baseline="0" dirty="0"/>
              <a:t>I use grain mask of the initial wet scans on particle image.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 used 4 </a:t>
            </a:r>
            <a:r>
              <a:rPr lang="en-US" baseline="0" dirty="0" err="1"/>
              <a:t>subvolmes</a:t>
            </a:r>
            <a:r>
              <a:rPr lang="en-US" baseline="0" dirty="0"/>
              <a:t> of 150</a:t>
            </a:r>
            <a:r>
              <a:rPr lang="en-US" baseline="30000" dirty="0"/>
              <a:t>3</a:t>
            </a:r>
            <a:r>
              <a:rPr lang="en-US" baseline="0" dirty="0"/>
              <a:t> voxels with a distance of 2 mm from each other starting from the inlet until 10 mm. 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Finally I quantify Gd phase.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D33B1-D9F6-4247-95E4-A6BFE5CBD052}" type="slidenum">
              <a:rPr kumimoji="0" lang="fr-FR" sz="1400" b="0" i="0" u="none" strike="noStrike" kern="1200" cap="none" spc="-1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710078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pPr algn="r">
              <a:buNone/>
            </a:pPr>
            <a:fld id="{8E3D33B1-D9F6-4247-95E4-A6BFE5CBD052}" type="slidenum">
              <a:rPr lang="fr-FR" sz="1400" b="0" strike="noStrike" spc="-1" smtClean="0">
                <a:latin typeface="Times New Roman"/>
              </a:rPr>
              <a:t>25</a:t>
            </a:fld>
            <a:endParaRPr lang="fr-FR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86329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We have three main pore clogging mechanisms in the literature which affects the permeability of the porous media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Aggregation- which is due to attractive van der Waal forces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Bridging – when particles arrive simultaneously and form an arch at he pore constrictions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finally, Sieving – where size of the particle is bigger than the pore constrictions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most previous studies observe a monotonous permeability decrease during deposition.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example here’s a video from our team showing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dendritic clogs forming in a 2D micromodel leading to permeability reductions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D33B1-D9F6-4247-95E4-A6BFE5CBD052}" type="slidenum">
              <a:rPr kumimoji="0" lang="fr-FR" sz="1400" b="0" i="0" u="none" strike="noStrike" kern="1200" cap="none" spc="-1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46521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we move to 3D porous media, it becomes much more complex to visualize these pore clogging mechanisms.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Previous studies have quantified particle concentrations using Synchrotron X-rays.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But they were done using static conditions, without much information on transport dynamics and permeability evolution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another study, they identified straining and ripening as the retention mechanisms but this was concluded from pre- and post-injection images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without real-time observations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Getting time-resolved colloidal depositions is necessary for better prediction in colloidal transport models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pPr algn="r">
              <a:buNone/>
            </a:pPr>
            <a:fld id="{8E3D33B1-D9F6-4247-95E4-A6BFE5CBD052}" type="slidenum">
              <a:rPr lang="fr-FR" sz="1400" b="0" strike="noStrike" spc="-1" smtClean="0">
                <a:latin typeface="Times New Roman"/>
              </a:rPr>
              <a:t>4</a:t>
            </a:fld>
            <a:endParaRPr lang="fr-FR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70180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So we have identified two main gaps:</a:t>
            </a:r>
          </a:p>
          <a:p>
            <a:pPr marL="171450" indent="-171450">
              <a:buFontTx/>
              <a:buChar char="-"/>
            </a:pPr>
            <a:r>
              <a:rPr lang="en-US" dirty="0"/>
              <a:t>Firstly, Will colloid depositions always lead to permeability reductions in porous media? Or will their deposition lead to flow redistribution in a way that can preserve permeability?</a:t>
            </a:r>
          </a:p>
          <a:p>
            <a:pPr marL="171450" indent="-171450">
              <a:buFontTx/>
              <a:buChar char="-"/>
            </a:pPr>
            <a:r>
              <a:rPr lang="en-US" dirty="0"/>
              <a:t>Secondly, Is there a critical threshold for particle concentration that switches the system from throat-controlled clogging to channelized flow?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6"/>
                </a:solidFill>
                <a:cs typeface="Times New Roman" panose="02020603050405020304" pitchFamily="18" charset="0"/>
              </a:rPr>
              <a:t>So far to our knowledge we do not know of my study that resolves 3D pore geometry at the </a:t>
            </a:r>
            <a:r>
              <a:rPr lang="en-US" sz="1200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spatio</a:t>
            </a:r>
            <a:r>
              <a:rPr lang="en-US" sz="1200" dirty="0">
                <a:solidFill>
                  <a:schemeClr val="accent6"/>
                </a:solidFill>
                <a:cs typeface="Times New Roman" panose="02020603050405020304" pitchFamily="18" charset="0"/>
              </a:rPr>
              <a:t>-temporal scales required to test these gaps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pPr algn="r">
              <a:buNone/>
            </a:pPr>
            <a:fld id="{8E3D33B1-D9F6-4247-95E4-A6BFE5CBD052}" type="slidenum">
              <a:rPr lang="fr-FR" sz="1400" b="0" strike="noStrike" spc="-1" smtClean="0">
                <a:latin typeface="Times New Roman"/>
              </a:rPr>
              <a:t>5</a:t>
            </a:fld>
            <a:endParaRPr lang="fr-FR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80883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42900" indent="-342900">
              <a:lnSpc>
                <a:spcPct val="100000"/>
              </a:lnSpc>
              <a:buFontTx/>
              <a:buChar char="-"/>
              <a:tabLst>
                <a:tab pos="0" algn="l"/>
              </a:tabLst>
            </a:pPr>
            <a:r>
              <a:rPr lang="fr-FR" sz="3200" b="0" strike="noStrike" spc="-1" dirty="0">
                <a:latin typeface="Arial"/>
              </a:rPr>
              <a:t>So to </a:t>
            </a:r>
            <a:r>
              <a:rPr lang="fr-FR" sz="3200" b="0" strike="noStrike" spc="-1" dirty="0" err="1">
                <a:latin typeface="Arial"/>
              </a:rPr>
              <a:t>answer</a:t>
            </a:r>
            <a:r>
              <a:rPr lang="fr-FR" sz="3200" b="0" strike="noStrike" spc="-1" dirty="0">
                <a:latin typeface="Arial"/>
              </a:rPr>
              <a:t> </a:t>
            </a:r>
            <a:r>
              <a:rPr lang="fr-FR" sz="3200" b="0" strike="noStrike" spc="-1" dirty="0" err="1">
                <a:latin typeface="Arial"/>
              </a:rPr>
              <a:t>this</a:t>
            </a:r>
            <a:r>
              <a:rPr lang="fr-FR" sz="3200" b="0" strike="noStrike" spc="-1" dirty="0">
                <a:latin typeface="Arial"/>
              </a:rPr>
              <a:t>, I </a:t>
            </a:r>
            <a:r>
              <a:rPr lang="fr-FR" sz="3200" b="0" strike="noStrike" spc="-1" dirty="0" err="1">
                <a:latin typeface="Arial"/>
              </a:rPr>
              <a:t>work</a:t>
            </a:r>
            <a:r>
              <a:rPr lang="fr-FR" sz="3200" b="0" strike="noStrike" spc="-1" dirty="0">
                <a:latin typeface="Arial"/>
              </a:rPr>
              <a:t> on </a:t>
            </a:r>
            <a:r>
              <a:rPr lang="fr-FR" sz="3200" b="0" strike="noStrike" spc="-1" dirty="0" err="1">
                <a:latin typeface="Arial"/>
              </a:rPr>
              <a:t>small</a:t>
            </a:r>
            <a:r>
              <a:rPr lang="fr-FR" sz="3200" b="0" strike="noStrike" spc="-1" dirty="0">
                <a:latin typeface="Arial"/>
              </a:rPr>
              <a:t> </a:t>
            </a:r>
            <a:r>
              <a:rPr lang="fr-FR" sz="3200" b="0" strike="noStrike" spc="-1" dirty="0" err="1">
                <a:latin typeface="Arial"/>
              </a:rPr>
              <a:t>cylindrical</a:t>
            </a:r>
            <a:r>
              <a:rPr lang="fr-FR" sz="3200" b="0" strike="noStrike" spc="-1" dirty="0">
                <a:latin typeface="Arial"/>
              </a:rPr>
              <a:t> </a:t>
            </a:r>
            <a:r>
              <a:rPr lang="fr-FR" sz="3200" b="0" strike="noStrike" spc="-1" dirty="0" err="1">
                <a:latin typeface="Arial"/>
              </a:rPr>
              <a:t>samples</a:t>
            </a:r>
            <a:r>
              <a:rPr lang="fr-FR" sz="3200" b="0" strike="noStrike" spc="-1" dirty="0">
                <a:latin typeface="Arial"/>
              </a:rPr>
              <a:t> made up of </a:t>
            </a:r>
            <a:r>
              <a:rPr lang="fr-FR" sz="3200" b="0" strike="noStrike" spc="-1" dirty="0" err="1">
                <a:latin typeface="Arial"/>
              </a:rPr>
              <a:t>sintered</a:t>
            </a:r>
            <a:r>
              <a:rPr lang="fr-FR" sz="3200" b="0" strike="noStrike" spc="-1" dirty="0">
                <a:latin typeface="Arial"/>
              </a:rPr>
              <a:t> glass </a:t>
            </a:r>
            <a:r>
              <a:rPr lang="fr-FR" sz="3200" b="0" strike="noStrike" spc="-1" dirty="0" err="1">
                <a:latin typeface="Arial"/>
              </a:rPr>
              <a:t>with</a:t>
            </a:r>
            <a:r>
              <a:rPr lang="fr-FR" sz="3200" b="0" strike="noStrike" spc="-1" dirty="0">
                <a:latin typeface="Arial"/>
              </a:rPr>
              <a:t> a </a:t>
            </a:r>
            <a:r>
              <a:rPr lang="fr-FR" sz="3200" b="0" strike="noStrike" spc="-1" dirty="0" err="1">
                <a:latin typeface="Arial"/>
              </a:rPr>
              <a:t>mean</a:t>
            </a:r>
            <a:r>
              <a:rPr lang="fr-FR" sz="3200" b="0" strike="noStrike" spc="-1" dirty="0">
                <a:latin typeface="Arial"/>
              </a:rPr>
              <a:t> </a:t>
            </a:r>
            <a:r>
              <a:rPr lang="fr-FR" sz="3200" b="0" strike="noStrike" spc="-1" dirty="0" err="1">
                <a:latin typeface="Arial"/>
              </a:rPr>
              <a:t>thorat</a:t>
            </a:r>
            <a:r>
              <a:rPr lang="fr-FR" sz="3200" b="0" strike="noStrike" spc="-1" dirty="0">
                <a:latin typeface="Arial"/>
              </a:rPr>
              <a:t> size of 75 um </a:t>
            </a:r>
          </a:p>
          <a:p>
            <a:pPr marL="342900" indent="-342900">
              <a:lnSpc>
                <a:spcPct val="100000"/>
              </a:lnSpc>
              <a:buFontTx/>
              <a:buChar char="-"/>
              <a:tabLst>
                <a:tab pos="0" algn="l"/>
              </a:tabLst>
            </a:pPr>
            <a:r>
              <a:rPr lang="fr-FR" sz="3200" b="0" strike="noStrike" spc="-1" dirty="0">
                <a:latin typeface="Arial"/>
              </a:rPr>
              <a:t>I </a:t>
            </a:r>
            <a:r>
              <a:rPr lang="fr-FR" sz="3200" b="0" strike="noStrike" spc="-1" dirty="0" err="1">
                <a:latin typeface="Arial"/>
              </a:rPr>
              <a:t>inject</a:t>
            </a:r>
            <a:r>
              <a:rPr lang="fr-FR" sz="3200" b="0" strike="noStrike" spc="-1" dirty="0">
                <a:latin typeface="Arial"/>
              </a:rPr>
              <a:t> </a:t>
            </a:r>
            <a:r>
              <a:rPr lang="fr-FR" sz="3200" b="0" strike="noStrike" spc="-1" baseline="0" dirty="0">
                <a:latin typeface="Arial"/>
              </a:rPr>
              <a:t>silver </a:t>
            </a:r>
            <a:r>
              <a:rPr lang="fr-FR" sz="3200" b="0" strike="noStrike" spc="-1" baseline="0" dirty="0" err="1">
                <a:latin typeface="Arial"/>
              </a:rPr>
              <a:t>coated</a:t>
            </a:r>
            <a:r>
              <a:rPr lang="fr-FR" sz="3200" b="0" strike="noStrike" spc="-1" baseline="0" dirty="0">
                <a:latin typeface="Arial"/>
              </a:rPr>
              <a:t> </a:t>
            </a:r>
            <a:r>
              <a:rPr lang="fr-FR" sz="3200" b="0" strike="noStrike" spc="-1" baseline="0" dirty="0" err="1">
                <a:latin typeface="Arial"/>
              </a:rPr>
              <a:t>hollow</a:t>
            </a:r>
            <a:r>
              <a:rPr lang="fr-FR" sz="3200" b="0" strike="noStrike" spc="-1" baseline="0" dirty="0">
                <a:latin typeface="Arial"/>
              </a:rPr>
              <a:t> glass </a:t>
            </a:r>
            <a:r>
              <a:rPr lang="fr-FR" sz="3200" b="0" strike="noStrike" spc="-1" baseline="0" dirty="0" err="1">
                <a:latin typeface="Arial"/>
              </a:rPr>
              <a:t>spheres</a:t>
            </a:r>
            <a:r>
              <a:rPr lang="fr-FR" sz="3200" b="0" strike="noStrike" spc="-1" baseline="0" dirty="0">
                <a:latin typeface="Arial"/>
              </a:rPr>
              <a:t> of 10 um </a:t>
            </a:r>
            <a:r>
              <a:rPr lang="fr-FR" sz="3200" b="0" strike="noStrike" spc="-1" baseline="0" dirty="0" err="1">
                <a:latin typeface="Arial"/>
              </a:rPr>
              <a:t>from</a:t>
            </a:r>
            <a:r>
              <a:rPr lang="fr-FR" sz="3200" b="0" strike="noStrike" spc="-1" baseline="0" dirty="0">
                <a:latin typeface="Arial"/>
              </a:rPr>
              <a:t> </a:t>
            </a:r>
            <a:r>
              <a:rPr lang="fr-FR" sz="3200" b="0" strike="noStrike" spc="-1" baseline="0" dirty="0" err="1">
                <a:latin typeface="Arial"/>
              </a:rPr>
              <a:t>bottom</a:t>
            </a:r>
            <a:r>
              <a:rPr lang="fr-FR" sz="3200" b="0" strike="noStrike" spc="-1" baseline="0" dirty="0">
                <a:latin typeface="Arial"/>
              </a:rPr>
              <a:t> to top </a:t>
            </a:r>
            <a:endParaRPr lang="fr-FR" sz="3200" b="0" strike="noStrike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FontTx/>
              <a:buChar char="-"/>
              <a:tabLst>
                <a:tab pos="0" algn="l"/>
              </a:tabLst>
            </a:pPr>
            <a:r>
              <a:rPr lang="fr-FR" sz="3200" b="0" strike="noStrike" spc="-1" dirty="0" err="1">
                <a:latin typeface="Arial"/>
              </a:rPr>
              <a:t>Using</a:t>
            </a:r>
            <a:r>
              <a:rPr lang="fr-FR" sz="3200" b="0" strike="noStrike" spc="-1" dirty="0">
                <a:latin typeface="Arial"/>
              </a:rPr>
              <a:t> a background </a:t>
            </a:r>
            <a:r>
              <a:rPr lang="fr-FR" sz="3200" b="0" strike="noStrike" spc="-1" dirty="0" err="1">
                <a:latin typeface="Arial"/>
              </a:rPr>
              <a:t>fluid</a:t>
            </a:r>
            <a:r>
              <a:rPr lang="fr-FR" sz="3200" b="0" strike="noStrike" spc="-1" dirty="0">
                <a:latin typeface="Arial"/>
              </a:rPr>
              <a:t> </a:t>
            </a:r>
            <a:r>
              <a:rPr lang="fr-FR" sz="3200" b="0" strike="noStrike" spc="-1" dirty="0" err="1">
                <a:latin typeface="Arial"/>
              </a:rPr>
              <a:t>with</a:t>
            </a:r>
            <a:r>
              <a:rPr lang="fr-FR" sz="3200" b="0" strike="noStrike" spc="-1" dirty="0">
                <a:latin typeface="Arial"/>
              </a:rPr>
              <a:t> </a:t>
            </a:r>
            <a:r>
              <a:rPr lang="fr-FR" sz="3200" b="0" strike="noStrike" spc="-1" baseline="0" dirty="0">
                <a:latin typeface="Arial"/>
              </a:rPr>
              <a:t>96% </a:t>
            </a:r>
            <a:r>
              <a:rPr lang="fr-FR" sz="3200" b="0" strike="noStrike" spc="-1" baseline="0" dirty="0" err="1">
                <a:latin typeface="Arial"/>
              </a:rPr>
              <a:t>glycerol</a:t>
            </a:r>
            <a:r>
              <a:rPr lang="fr-FR" sz="3200" b="0" strike="noStrike" spc="-1" baseline="0" dirty="0">
                <a:latin typeface="Arial"/>
              </a:rPr>
              <a:t> to suspend the </a:t>
            </a:r>
            <a:r>
              <a:rPr lang="fr-FR" sz="3200" b="0" strike="noStrike" spc="-1" baseline="0" dirty="0" err="1">
                <a:latin typeface="Arial"/>
              </a:rPr>
              <a:t>particles</a:t>
            </a:r>
            <a:r>
              <a:rPr lang="fr-FR" sz="3200" b="0" strike="noStrike" spc="-1" baseline="0" dirty="0">
                <a:latin typeface="Arial"/>
              </a:rPr>
              <a:t> </a:t>
            </a:r>
          </a:p>
          <a:p>
            <a:pPr marL="342900" indent="-342900">
              <a:lnSpc>
                <a:spcPct val="100000"/>
              </a:lnSpc>
              <a:buFontTx/>
              <a:buChar char="-"/>
              <a:tabLst>
                <a:tab pos="0" algn="l"/>
              </a:tabLst>
            </a:pPr>
            <a:r>
              <a:rPr lang="fr-FR" sz="3200" b="0" strike="noStrike" spc="-1" baseline="0" dirty="0" err="1">
                <a:latin typeface="Arial"/>
              </a:rPr>
              <a:t>We</a:t>
            </a:r>
            <a:r>
              <a:rPr lang="fr-FR" sz="3200" b="0" strike="noStrike" spc="-1" baseline="0" dirty="0">
                <a:latin typeface="Arial"/>
              </a:rPr>
              <a:t> </a:t>
            </a:r>
            <a:r>
              <a:rPr lang="fr-FR" sz="3200" b="0" strike="noStrike" spc="-1" baseline="0" dirty="0" err="1">
                <a:latin typeface="Arial"/>
              </a:rPr>
              <a:t>choose</a:t>
            </a:r>
            <a:r>
              <a:rPr lang="fr-FR" sz="3200" b="0" strike="noStrike" spc="-1" baseline="0" dirty="0">
                <a:latin typeface="Arial"/>
              </a:rPr>
              <a:t> </a:t>
            </a:r>
            <a:r>
              <a:rPr lang="fr-FR" sz="3200" b="0" strike="noStrike" spc="-1" baseline="0" dirty="0" err="1">
                <a:latin typeface="Arial"/>
              </a:rPr>
              <a:t>these</a:t>
            </a:r>
            <a:r>
              <a:rPr lang="fr-FR" sz="3200" b="0" strike="noStrike" spc="-1" baseline="0" dirty="0">
                <a:latin typeface="Arial"/>
              </a:rPr>
              <a:t> </a:t>
            </a:r>
            <a:r>
              <a:rPr lang="fr-FR" sz="3200" b="0" strike="noStrike" spc="-1" baseline="0" dirty="0" err="1">
                <a:latin typeface="Arial"/>
              </a:rPr>
              <a:t>particles</a:t>
            </a:r>
            <a:r>
              <a:rPr lang="fr-FR" sz="3200" b="0" strike="noStrike" spc="-1" baseline="0" dirty="0">
                <a:latin typeface="Arial"/>
              </a:rPr>
              <a:t> to have </a:t>
            </a:r>
            <a:r>
              <a:rPr lang="fr-FR" sz="3200" b="0" strike="noStrike" spc="-1" baseline="0" dirty="0" err="1">
                <a:latin typeface="Arial"/>
              </a:rPr>
              <a:t>enough</a:t>
            </a:r>
            <a:r>
              <a:rPr lang="fr-FR" sz="3200" b="0" strike="noStrike" spc="-1" baseline="0" dirty="0">
                <a:latin typeface="Arial"/>
              </a:rPr>
              <a:t> X-ray </a:t>
            </a:r>
            <a:r>
              <a:rPr lang="fr-FR" sz="3200" b="0" strike="noStrike" spc="-1" baseline="0" dirty="0" err="1">
                <a:latin typeface="Arial"/>
              </a:rPr>
              <a:t>contrast</a:t>
            </a:r>
            <a:r>
              <a:rPr lang="fr-FR" sz="3200" b="0" strike="noStrike" spc="-1" baseline="0" dirty="0">
                <a:latin typeface="Arial"/>
              </a:rPr>
              <a:t> </a:t>
            </a:r>
            <a:r>
              <a:rPr lang="fr-FR" sz="3200" b="0" strike="noStrike" spc="-1" baseline="0" dirty="0" err="1">
                <a:latin typeface="Arial"/>
              </a:rPr>
              <a:t>with</a:t>
            </a:r>
            <a:r>
              <a:rPr lang="fr-FR" sz="3200" b="0" strike="noStrike" spc="-1" baseline="0" dirty="0">
                <a:latin typeface="Arial"/>
              </a:rPr>
              <a:t> the background </a:t>
            </a:r>
          </a:p>
          <a:p>
            <a:pPr marL="342900" indent="-342900">
              <a:lnSpc>
                <a:spcPct val="100000"/>
              </a:lnSpc>
              <a:buFontTx/>
              <a:buChar char="-"/>
              <a:tabLst>
                <a:tab pos="0" algn="l"/>
              </a:tabLst>
            </a:pPr>
            <a:r>
              <a:rPr lang="fr-FR" sz="3200" b="0" strike="noStrike" spc="-1" baseline="0" dirty="0">
                <a:latin typeface="Arial"/>
              </a:rPr>
              <a:t>In </a:t>
            </a:r>
            <a:r>
              <a:rPr lang="fr-FR" sz="3200" b="0" strike="noStrike" spc="-1" baseline="0" dirty="0" err="1">
                <a:latin typeface="Arial"/>
              </a:rPr>
              <a:t>order</a:t>
            </a:r>
            <a:r>
              <a:rPr lang="fr-FR" sz="3200" b="0" strike="noStrike" spc="-1" baseline="0" dirty="0">
                <a:latin typeface="Arial"/>
              </a:rPr>
              <a:t> to compare the </a:t>
            </a:r>
            <a:r>
              <a:rPr lang="fr-FR" sz="3200" b="0" strike="noStrike" spc="-1" baseline="0" dirty="0" err="1">
                <a:latin typeface="Arial"/>
              </a:rPr>
              <a:t>results</a:t>
            </a:r>
            <a:r>
              <a:rPr lang="fr-FR" sz="3200" b="0" strike="noStrike" spc="-1" baseline="0" dirty="0">
                <a:latin typeface="Arial"/>
              </a:rPr>
              <a:t> </a:t>
            </a:r>
            <a:r>
              <a:rPr lang="fr-FR" sz="3200" b="0" strike="noStrike" spc="-1" baseline="0" dirty="0" err="1">
                <a:latin typeface="Arial"/>
              </a:rPr>
              <a:t>from</a:t>
            </a:r>
            <a:r>
              <a:rPr lang="fr-FR" sz="3200" b="0" strike="noStrike" spc="-1" baseline="0" dirty="0">
                <a:latin typeface="Arial"/>
              </a:rPr>
              <a:t> </a:t>
            </a:r>
            <a:r>
              <a:rPr lang="fr-FR" sz="3200" b="0" strike="noStrike" spc="-1" baseline="0" dirty="0" err="1">
                <a:latin typeface="Arial"/>
              </a:rPr>
              <a:t>different</a:t>
            </a:r>
            <a:r>
              <a:rPr lang="fr-FR" sz="3200" b="0" strike="noStrike" spc="-1" baseline="0" dirty="0">
                <a:latin typeface="Arial"/>
              </a:rPr>
              <a:t> </a:t>
            </a:r>
            <a:r>
              <a:rPr lang="fr-FR" sz="3200" b="0" strike="noStrike" spc="-1" baseline="0" dirty="0" err="1">
                <a:latin typeface="Arial"/>
              </a:rPr>
              <a:t>experiments</a:t>
            </a:r>
            <a:r>
              <a:rPr lang="fr-FR" sz="3200" b="0" strike="noStrike" spc="-1" baseline="0" dirty="0">
                <a:latin typeface="Arial"/>
              </a:rPr>
              <a:t> </a:t>
            </a:r>
            <a:r>
              <a:rPr lang="fr-FR" sz="3200" b="0" strike="noStrike" spc="-1" baseline="0" dirty="0" err="1">
                <a:latin typeface="Arial"/>
              </a:rPr>
              <a:t>we</a:t>
            </a:r>
            <a:r>
              <a:rPr lang="fr-FR" sz="3200" b="0" strike="noStrike" spc="-1" baseline="0" dirty="0">
                <a:latin typeface="Arial"/>
              </a:rPr>
              <a:t> </a:t>
            </a:r>
            <a:r>
              <a:rPr lang="fr-FR" sz="3200" b="0" strike="noStrike" spc="-1" baseline="0" dirty="0" err="1">
                <a:latin typeface="Arial"/>
              </a:rPr>
              <a:t>kept</a:t>
            </a:r>
            <a:r>
              <a:rPr lang="fr-FR" sz="3200" b="0" strike="noStrike" spc="-1" baseline="0" dirty="0">
                <a:latin typeface="Arial"/>
              </a:rPr>
              <a:t> a </a:t>
            </a:r>
            <a:r>
              <a:rPr lang="fr-FR" sz="3200" b="0" strike="noStrike" spc="-1" baseline="0" dirty="0" err="1">
                <a:latin typeface="Arial"/>
              </a:rPr>
              <a:t>fixed</a:t>
            </a:r>
            <a:r>
              <a:rPr lang="fr-FR" sz="3200" b="0" strike="noStrike" spc="-1" baseline="0" dirty="0">
                <a:latin typeface="Arial"/>
              </a:rPr>
              <a:t> mass </a:t>
            </a:r>
            <a:r>
              <a:rPr lang="fr-FR" sz="3200" b="0" strike="noStrike" spc="-1" baseline="0" dirty="0" err="1">
                <a:latin typeface="Arial"/>
              </a:rPr>
              <a:t>injected</a:t>
            </a:r>
            <a:r>
              <a:rPr lang="fr-FR" sz="3200" b="0" strike="noStrike" spc="-1" baseline="0" dirty="0">
                <a:latin typeface="Arial"/>
              </a:rPr>
              <a:t> for the </a:t>
            </a:r>
            <a:r>
              <a:rPr lang="fr-FR" sz="3200" b="0" strike="noStrike" spc="-1" baseline="0" dirty="0" err="1">
                <a:latin typeface="Arial"/>
              </a:rPr>
              <a:t>particles</a:t>
            </a:r>
            <a:endParaRPr lang="fr-FR" sz="3200" b="0" strike="noStrike" spc="-1" baseline="0" dirty="0">
              <a:latin typeface="Arial"/>
            </a:endParaRPr>
          </a:p>
          <a:p>
            <a:pPr marL="800100" lvl="1" indent="-342900">
              <a:lnSpc>
                <a:spcPct val="100000"/>
              </a:lnSpc>
              <a:buFontTx/>
              <a:buChar char="-"/>
              <a:tabLst>
                <a:tab pos="0" algn="l"/>
              </a:tabLst>
            </a:pPr>
            <a:r>
              <a:rPr lang="fr-FR" sz="3200" b="0" strike="noStrike" spc="-1" baseline="0" dirty="0">
                <a:latin typeface="Arial"/>
              </a:rPr>
              <a:t>This </a:t>
            </a:r>
            <a:r>
              <a:rPr lang="fr-FR" sz="3200" b="0" strike="noStrike" spc="-1" baseline="0" dirty="0" err="1">
                <a:latin typeface="Arial"/>
              </a:rPr>
              <a:t>means</a:t>
            </a:r>
            <a:r>
              <a:rPr lang="fr-FR" sz="3200" b="0" strike="noStrike" spc="-1" baseline="0" dirty="0">
                <a:latin typeface="Arial"/>
              </a:rPr>
              <a:t> </a:t>
            </a:r>
            <a:r>
              <a:rPr lang="fr-FR" sz="3200" b="0" strike="noStrike" spc="-1" baseline="0" dirty="0" err="1">
                <a:latin typeface="Arial"/>
              </a:rPr>
              <a:t>that</a:t>
            </a:r>
            <a:r>
              <a:rPr lang="fr-FR" sz="3200" b="0" strike="noStrike" spc="-1" baseline="0" dirty="0">
                <a:latin typeface="Arial"/>
              </a:rPr>
              <a:t> </a:t>
            </a:r>
            <a:r>
              <a:rPr lang="fr-FR" sz="3200" b="0" strike="noStrike" spc="-1" baseline="0" dirty="0" err="1">
                <a:latin typeface="Arial"/>
              </a:rPr>
              <a:t>we</a:t>
            </a:r>
            <a:r>
              <a:rPr lang="fr-FR" sz="3200" b="0" strike="noStrike" spc="-1" baseline="0" dirty="0">
                <a:latin typeface="Arial"/>
              </a:rPr>
              <a:t> </a:t>
            </a:r>
            <a:r>
              <a:rPr lang="fr-FR" sz="3200" b="0" strike="noStrike" spc="-1" baseline="0" dirty="0" err="1">
                <a:latin typeface="Arial"/>
              </a:rPr>
              <a:t>varied</a:t>
            </a:r>
            <a:r>
              <a:rPr lang="fr-FR" sz="3200" b="0" strike="noStrike" spc="-1" baseline="0" dirty="0">
                <a:latin typeface="Arial"/>
              </a:rPr>
              <a:t> the pore volumes </a:t>
            </a:r>
            <a:r>
              <a:rPr lang="fr-FR" sz="3200" b="0" strike="noStrike" spc="-1" baseline="0" dirty="0" err="1">
                <a:latin typeface="Arial"/>
              </a:rPr>
              <a:t>injected</a:t>
            </a:r>
            <a:r>
              <a:rPr lang="fr-FR" sz="3200" b="0" strike="noStrike" spc="-1" baseline="0" dirty="0">
                <a:latin typeface="Arial"/>
              </a:rPr>
              <a:t> </a:t>
            </a:r>
            <a:r>
              <a:rPr lang="fr-FR" sz="3200" b="0" strike="noStrike" spc="-1" baseline="0" dirty="0" err="1">
                <a:latin typeface="Arial"/>
              </a:rPr>
              <a:t>according</a:t>
            </a:r>
            <a:r>
              <a:rPr lang="fr-FR" sz="3200" b="0" strike="noStrike" spc="-1" baseline="0" dirty="0">
                <a:latin typeface="Arial"/>
              </a:rPr>
              <a:t> to </a:t>
            </a:r>
            <a:r>
              <a:rPr lang="fr-FR" sz="3200" b="0" strike="noStrike" spc="-1" baseline="0" dirty="0" err="1">
                <a:latin typeface="Arial"/>
              </a:rPr>
              <a:t>different</a:t>
            </a:r>
            <a:r>
              <a:rPr lang="fr-FR" sz="3200" b="0" strike="noStrike" spc="-1" baseline="0" dirty="0">
                <a:latin typeface="Arial"/>
              </a:rPr>
              <a:t> combinations of </a:t>
            </a:r>
            <a:r>
              <a:rPr lang="fr-FR" sz="3200" b="0" strike="noStrike" spc="-1" baseline="0" dirty="0" err="1">
                <a:latin typeface="Arial"/>
              </a:rPr>
              <a:t>particle</a:t>
            </a:r>
            <a:r>
              <a:rPr lang="fr-FR" sz="3200" b="0" strike="noStrike" spc="-1" baseline="0" dirty="0">
                <a:latin typeface="Arial"/>
              </a:rPr>
              <a:t> volume fraction and Pé</a:t>
            </a:r>
          </a:p>
          <a:p>
            <a:pPr marL="342900" lvl="0" indent="-342900">
              <a:lnSpc>
                <a:spcPct val="100000"/>
              </a:lnSpc>
              <a:buFontTx/>
              <a:buChar char="-"/>
              <a:tabLst>
                <a:tab pos="0" algn="l"/>
              </a:tabLst>
            </a:pPr>
            <a:r>
              <a:rPr lang="fr-FR" sz="3200" b="0" strike="noStrike" spc="-1" baseline="0" dirty="0" err="1">
                <a:latin typeface="Arial"/>
              </a:rPr>
              <a:t>Secondly</a:t>
            </a:r>
            <a:r>
              <a:rPr lang="fr-FR" sz="3200" b="0" strike="noStrike" spc="-1" baseline="0" dirty="0">
                <a:latin typeface="Arial"/>
              </a:rPr>
              <a:t>, </a:t>
            </a:r>
            <a:r>
              <a:rPr lang="fr-FR" sz="3200" b="0" strike="noStrike" spc="-1" baseline="0" dirty="0" err="1">
                <a:latin typeface="Arial"/>
              </a:rPr>
              <a:t>after</a:t>
            </a:r>
            <a:r>
              <a:rPr lang="fr-FR" sz="3200" b="0" strike="noStrike" spc="-1" baseline="0" dirty="0">
                <a:latin typeface="Arial"/>
              </a:rPr>
              <a:t> the injection </a:t>
            </a:r>
            <a:r>
              <a:rPr lang="fr-FR" sz="3200" b="0" strike="noStrike" spc="-1" baseline="0" dirty="0" err="1">
                <a:latin typeface="Arial"/>
              </a:rPr>
              <a:t>step</a:t>
            </a:r>
            <a:r>
              <a:rPr lang="fr-FR" sz="3200" b="0" strike="noStrike" spc="-1" baseline="0" dirty="0">
                <a:latin typeface="Arial"/>
              </a:rPr>
              <a:t>, </a:t>
            </a:r>
            <a:r>
              <a:rPr lang="fr-FR" sz="3200" b="0" strike="noStrike" spc="-1" baseline="0" dirty="0" err="1">
                <a:latin typeface="Arial"/>
              </a:rPr>
              <a:t>we</a:t>
            </a:r>
            <a:r>
              <a:rPr lang="fr-FR" sz="3200" b="0" strike="noStrike" spc="-1" baseline="0" dirty="0">
                <a:latin typeface="Arial"/>
              </a:rPr>
              <a:t> </a:t>
            </a:r>
            <a:r>
              <a:rPr lang="fr-FR" sz="3200" b="0" strike="noStrike" spc="-1" baseline="0" dirty="0" err="1">
                <a:latin typeface="Arial"/>
              </a:rPr>
              <a:t>flushed</a:t>
            </a:r>
            <a:r>
              <a:rPr lang="fr-FR" sz="3200" b="0" strike="noStrike" spc="-1" baseline="0" dirty="0">
                <a:latin typeface="Arial"/>
              </a:rPr>
              <a:t> the </a:t>
            </a:r>
            <a:r>
              <a:rPr lang="fr-FR" sz="3200" b="0" strike="noStrike" spc="-1" baseline="0" dirty="0" err="1">
                <a:latin typeface="Arial"/>
              </a:rPr>
              <a:t>porous</a:t>
            </a:r>
            <a:r>
              <a:rPr lang="fr-FR" sz="3200" b="0" strike="noStrike" spc="-1" baseline="0" dirty="0">
                <a:latin typeface="Arial"/>
              </a:rPr>
              <a:t> media </a:t>
            </a:r>
            <a:r>
              <a:rPr lang="fr-FR" sz="3200" b="0" strike="noStrike" spc="-1" baseline="0" dirty="0" err="1">
                <a:latin typeface="Arial"/>
              </a:rPr>
              <a:t>with</a:t>
            </a:r>
            <a:r>
              <a:rPr lang="fr-FR" sz="3200" b="0" strike="noStrike" spc="-1" baseline="0" dirty="0">
                <a:latin typeface="Arial"/>
              </a:rPr>
              <a:t> background </a:t>
            </a:r>
            <a:r>
              <a:rPr lang="fr-FR" sz="3200" b="0" strike="noStrike" spc="-1" baseline="0" dirty="0" err="1">
                <a:latin typeface="Arial"/>
              </a:rPr>
              <a:t>fluid</a:t>
            </a:r>
            <a:r>
              <a:rPr lang="fr-FR" sz="3200" b="0" strike="noStrike" spc="-1" baseline="0" dirty="0">
                <a:latin typeface="Arial"/>
              </a:rPr>
              <a:t> 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remove unattached</a:t>
            </a:r>
            <a:r>
              <a:rPr lang="en-US" sz="3200" dirty="0">
                <a:latin typeface="Arial Body"/>
              </a:rPr>
              <a:t> particles from the pore space</a:t>
            </a:r>
            <a:endParaRPr lang="fr-FR" sz="3200" b="0" strike="noStrike" spc="-1" baseline="0" dirty="0">
              <a:latin typeface="Arial"/>
            </a:endParaRPr>
          </a:p>
        </p:txBody>
      </p:sp>
      <p:sp>
        <p:nvSpPr>
          <p:cNvPr id="389" name="PlaceHolder 3"/>
          <p:cNvSpPr>
            <a:spLocks noGrp="1"/>
          </p:cNvSpPr>
          <p:nvPr>
            <p:ph type="sldNum" idx="7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502B497-659D-4CF0-AC15-559DF6D0E53B}" type="slidenum">
              <a:rPr lang="en-US" sz="1200" b="0" strike="noStrike" spc="-1">
                <a:latin typeface="Times New Roman"/>
              </a:rPr>
              <a:t>7</a:t>
            </a:fld>
            <a:endParaRPr lang="fr-FR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30866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Here is my experimental setup, showing continuous 4D imaging with temporal resolution of 30s. 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These experiments were conducted at </a:t>
            </a:r>
            <a:r>
              <a:rPr lang="en-US" sz="1200" b="0" strike="noStrike" spc="-1" dirty="0">
                <a:latin typeface="Arial"/>
              </a:rPr>
              <a:t>Center for X-ray Tomography Ghent </a:t>
            </a:r>
            <a:r>
              <a:rPr lang="en-US" dirty="0"/>
              <a:t>in collaboration with the EXCITE network </a:t>
            </a:r>
            <a:endParaRPr lang="en-US" sz="1200" b="0" strike="noStrike" spc="-1" dirty="0">
              <a:latin typeface="Arial"/>
            </a:endParaRPr>
          </a:p>
          <a:p>
            <a:pPr marL="171450" indent="-171450">
              <a:buFontTx/>
              <a:buChar char="-"/>
            </a:pPr>
            <a:r>
              <a:rPr lang="fr-FR" sz="1200" b="0" strike="noStrike" spc="-1" baseline="0" dirty="0" err="1">
                <a:latin typeface="Arial"/>
              </a:rPr>
              <a:t>We</a:t>
            </a:r>
            <a:r>
              <a:rPr lang="fr-FR" sz="1200" b="0" strike="noStrike" spc="-1" baseline="0" dirty="0">
                <a:latin typeface="Arial"/>
              </a:rPr>
              <a:t> first </a:t>
            </a:r>
            <a:r>
              <a:rPr lang="fr-FR" sz="1200" b="0" strike="noStrike" spc="-1" baseline="0" dirty="0" err="1">
                <a:latin typeface="Arial"/>
              </a:rPr>
              <a:t>saturate</a:t>
            </a:r>
            <a:r>
              <a:rPr lang="fr-FR" sz="1200" b="0" strike="noStrike" spc="-1" baseline="0" dirty="0">
                <a:latin typeface="Arial"/>
              </a:rPr>
              <a:t> the </a:t>
            </a:r>
            <a:r>
              <a:rPr lang="fr-FR" sz="1200" b="0" strike="noStrike" spc="-1" baseline="0" dirty="0" err="1">
                <a:latin typeface="Arial"/>
              </a:rPr>
              <a:t>samples</a:t>
            </a:r>
            <a:r>
              <a:rPr lang="fr-FR" sz="1200" b="0" strike="noStrike" spc="-1" baseline="0" dirty="0">
                <a:latin typeface="Arial"/>
              </a:rPr>
              <a:t> </a:t>
            </a:r>
            <a:r>
              <a:rPr lang="fr-FR" sz="1200" b="0" strike="noStrike" spc="-1" baseline="0" dirty="0" err="1">
                <a:latin typeface="Arial"/>
              </a:rPr>
              <a:t>with</a:t>
            </a:r>
            <a:r>
              <a:rPr lang="fr-FR" sz="1200" b="0" strike="noStrike" spc="-1" baseline="0" dirty="0">
                <a:latin typeface="Arial"/>
              </a:rPr>
              <a:t> CO2 to </a:t>
            </a:r>
            <a:r>
              <a:rPr lang="fr-FR" sz="1200" b="0" strike="noStrike" spc="-1" baseline="0" dirty="0" err="1">
                <a:latin typeface="Arial"/>
              </a:rPr>
              <a:t>remove</a:t>
            </a:r>
            <a:r>
              <a:rPr lang="fr-FR" sz="1200" b="0" strike="noStrike" spc="-1" baseline="0" dirty="0">
                <a:latin typeface="Arial"/>
              </a:rPr>
              <a:t> air </a:t>
            </a:r>
            <a:r>
              <a:rPr lang="fr-FR" sz="1200" b="0" strike="noStrike" spc="-1" baseline="0" dirty="0" err="1">
                <a:latin typeface="Arial"/>
              </a:rPr>
              <a:t>bubbles</a:t>
            </a:r>
            <a:r>
              <a:rPr lang="fr-FR" sz="1200" b="0" strike="noStrike" spc="-1" baseline="0" dirty="0">
                <a:latin typeface="Arial"/>
              </a:rPr>
              <a:t> and </a:t>
            </a:r>
            <a:r>
              <a:rPr lang="fr-FR" sz="1200" b="0" strike="noStrike" spc="-1" baseline="0" dirty="0" err="1">
                <a:latin typeface="Arial"/>
              </a:rPr>
              <a:t>then</a:t>
            </a:r>
            <a:r>
              <a:rPr lang="fr-FR" sz="1200" b="0" strike="noStrike" spc="-1" baseline="0" dirty="0">
                <a:latin typeface="Arial"/>
              </a:rPr>
              <a:t> </a:t>
            </a:r>
            <a:r>
              <a:rPr lang="fr-FR" sz="1200" b="0" strike="noStrike" spc="-1" baseline="0" dirty="0" err="1">
                <a:latin typeface="Arial"/>
              </a:rPr>
              <a:t>with</a:t>
            </a:r>
            <a:r>
              <a:rPr lang="fr-FR" sz="1200" b="0" strike="noStrike" spc="-1" baseline="0" dirty="0">
                <a:latin typeface="Arial"/>
              </a:rPr>
              <a:t> background </a:t>
            </a:r>
            <a:r>
              <a:rPr lang="fr-FR" sz="1200" b="0" strike="noStrike" spc="-1" baseline="0" dirty="0" err="1">
                <a:latin typeface="Arial"/>
              </a:rPr>
              <a:t>fluid</a:t>
            </a:r>
            <a:endParaRPr lang="fr-FR" sz="1200" b="0" strike="noStrike" spc="-1" baseline="0" dirty="0">
              <a:latin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0" algn="l"/>
              </a:tabLst>
              <a:defRPr/>
            </a:pPr>
            <a:r>
              <a:rPr lang="fr-FR" sz="1200" b="0" strike="noStrike" spc="-1" baseline="0" dirty="0" err="1">
                <a:latin typeface="Arial"/>
              </a:rPr>
              <a:t>Before</a:t>
            </a:r>
            <a:r>
              <a:rPr lang="fr-FR" sz="1200" b="0" strike="noStrike" spc="-1" baseline="0" dirty="0">
                <a:latin typeface="Arial"/>
              </a:rPr>
              <a:t> </a:t>
            </a:r>
            <a:r>
              <a:rPr lang="fr-FR" sz="1200" b="0" strike="noStrike" spc="-1" baseline="0" dirty="0" err="1">
                <a:latin typeface="Arial"/>
              </a:rPr>
              <a:t>injecting</a:t>
            </a:r>
            <a:r>
              <a:rPr lang="fr-FR" sz="1200" b="0" strike="noStrike" spc="-1" baseline="0" dirty="0">
                <a:latin typeface="Arial"/>
              </a:rPr>
              <a:t> silver </a:t>
            </a:r>
            <a:r>
              <a:rPr lang="fr-FR" sz="1200" b="0" strike="noStrike" spc="-1" baseline="0" dirty="0" err="1">
                <a:latin typeface="Arial"/>
              </a:rPr>
              <a:t>particles</a:t>
            </a:r>
            <a:r>
              <a:rPr lang="fr-FR" sz="1200" b="0" strike="noStrike" spc="-1" baseline="0" dirty="0">
                <a:latin typeface="Arial"/>
              </a:rPr>
              <a:t> at a </a:t>
            </a:r>
            <a:r>
              <a:rPr lang="fr-FR" sz="1200" b="0" strike="noStrike" spc="-1" baseline="0" dirty="0" err="1">
                <a:latin typeface="Arial"/>
              </a:rPr>
              <a:t>confining</a:t>
            </a:r>
            <a:r>
              <a:rPr lang="fr-FR" sz="1200" b="0" strike="noStrike" spc="-1" baseline="0" dirty="0">
                <a:latin typeface="Arial"/>
              </a:rPr>
              <a:t> pressure of 20 bars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0" algn="l"/>
              </a:tabLst>
              <a:defRPr/>
            </a:pPr>
            <a:r>
              <a:rPr lang="fr-FR" sz="1200" b="0" strike="noStrike" spc="-1" dirty="0" err="1">
                <a:latin typeface="Arial"/>
              </a:rPr>
              <a:t>We</a:t>
            </a:r>
            <a:r>
              <a:rPr lang="fr-FR" sz="1200" b="0" strike="noStrike" spc="-1" dirty="0">
                <a:latin typeface="Arial"/>
              </a:rPr>
              <a:t> </a:t>
            </a:r>
            <a:r>
              <a:rPr lang="fr-FR" sz="1200" b="0" strike="noStrike" spc="-1" dirty="0" err="1">
                <a:latin typeface="Arial"/>
              </a:rPr>
              <a:t>mounted</a:t>
            </a:r>
            <a:r>
              <a:rPr lang="fr-FR" sz="1200" b="0" strike="noStrike" spc="-1" dirty="0">
                <a:latin typeface="Arial"/>
              </a:rPr>
              <a:t> the setup on the </a:t>
            </a:r>
            <a:r>
              <a:rPr lang="fr-FR" sz="1200" b="0" strike="noStrike" spc="-1" dirty="0" err="1">
                <a:latin typeface="Arial"/>
              </a:rPr>
              <a:t>rotating</a:t>
            </a:r>
            <a:r>
              <a:rPr lang="fr-FR" sz="1200" b="0" strike="noStrike" spc="-1" dirty="0">
                <a:latin typeface="Arial"/>
              </a:rPr>
              <a:t> stage </a:t>
            </a:r>
            <a:r>
              <a:rPr lang="en-US" sz="1200" b="0" strike="noStrike" spc="-1" dirty="0">
                <a:latin typeface="Arial"/>
              </a:rPr>
              <a:t>of the </a:t>
            </a:r>
            <a:r>
              <a:rPr lang="en-US" sz="1200" b="0" strike="noStrike" spc="-1" dirty="0" err="1">
                <a:latin typeface="Arial"/>
              </a:rPr>
              <a:t>Tescan</a:t>
            </a:r>
            <a:r>
              <a:rPr lang="en-US" sz="1200" b="0" strike="noStrike" spc="-1" dirty="0">
                <a:latin typeface="Arial"/>
              </a:rPr>
              <a:t> </a:t>
            </a:r>
            <a:r>
              <a:rPr lang="en-US" sz="1200" b="0" strike="noStrike" spc="-1" dirty="0" err="1">
                <a:latin typeface="Arial"/>
              </a:rPr>
              <a:t>CoreTOM</a:t>
            </a:r>
            <a:r>
              <a:rPr lang="en-US" sz="1200" b="0" strike="noStrike" spc="-1" dirty="0">
                <a:latin typeface="Arial"/>
              </a:rPr>
              <a:t> scanner in Ghent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0" algn="l"/>
              </a:tabLst>
              <a:defRPr/>
            </a:pPr>
            <a:r>
              <a:rPr lang="en-US" sz="1200" b="0" strike="noStrike" spc="-1" dirty="0">
                <a:latin typeface="Arial"/>
              </a:rPr>
              <a:t>We also tracked </a:t>
            </a:r>
            <a:r>
              <a:rPr lang="en-US" sz="1200" b="0" strike="noStrike" spc="-1" dirty="0" err="1">
                <a:latin typeface="Arial"/>
              </a:rPr>
              <a:t>insitu</a:t>
            </a:r>
            <a:r>
              <a:rPr lang="en-US" sz="1200" b="0" strike="noStrike" spc="-1" dirty="0">
                <a:latin typeface="Arial"/>
              </a:rPr>
              <a:t> permeability measurements using inline pressure transducer</a:t>
            </a:r>
            <a:endParaRPr lang="fr-FR" sz="1200" b="0" strike="noStrike" spc="-1" dirty="0">
              <a:latin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0" algn="l"/>
              </a:tabLst>
              <a:defRPr/>
            </a:pPr>
            <a:endParaRPr lang="fr-FR" sz="1200" b="0" strike="noStrike" spc="-1" dirty="0">
              <a:latin typeface="Arial"/>
            </a:endParaRPr>
          </a:p>
          <a:p>
            <a:pPr marL="0" indent="0">
              <a:lnSpc>
                <a:spcPct val="100000"/>
              </a:lnSpc>
              <a:buFontTx/>
              <a:buNone/>
              <a:tabLst>
                <a:tab pos="0" algn="l"/>
              </a:tabLst>
            </a:pPr>
            <a:endParaRPr lang="en-US" sz="1200" b="0" strike="noStrike" spc="-1" baseline="0" dirty="0">
              <a:latin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0" algn="l"/>
              </a:tabLst>
              <a:defRPr/>
            </a:pPr>
            <a:endParaRPr lang="fr-FR" sz="1200" b="0" strike="noStrike" spc="-1" baseline="0" dirty="0">
              <a:latin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pPr algn="r">
              <a:buNone/>
            </a:pPr>
            <a:fld id="{8E3D33B1-D9F6-4247-95E4-A6BFE5CBD052}" type="slidenum">
              <a:rPr lang="fr-FR" sz="1400" b="0" strike="noStrike" spc="-1" smtClean="0">
                <a:latin typeface="Times New Roman"/>
              </a:rPr>
              <a:t>8</a:t>
            </a:fld>
            <a:endParaRPr lang="fr-FR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75656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We collected about 1 TB of data that we analyzed using </a:t>
            </a:r>
            <a:r>
              <a:rPr lang="en-US" dirty="0" err="1"/>
              <a:t>imageJ</a:t>
            </a:r>
            <a:r>
              <a:rPr lang="en-US" dirty="0"/>
              <a:t>, dragonfly and house-built python scripts</a:t>
            </a:r>
          </a:p>
          <a:p>
            <a:pPr marL="171450" indent="-171450">
              <a:buFontTx/>
              <a:buChar char="-"/>
            </a:pPr>
            <a:r>
              <a:rPr lang="en-US" dirty="0"/>
              <a:t>Here I present you the first results which is the time to form first bridges</a:t>
            </a:r>
          </a:p>
          <a:p>
            <a:pPr marL="171450" indent="-171450">
              <a:buFontTx/>
              <a:buChar char="-"/>
            </a:pPr>
            <a:r>
              <a:rPr lang="en-US" dirty="0"/>
              <a:t>In our base case which is 1% volume fraction and a P</a:t>
            </a:r>
            <a:r>
              <a:rPr lang="fr-FR" dirty="0"/>
              <a:t>é</a:t>
            </a:r>
            <a:r>
              <a:rPr lang="en-US" dirty="0"/>
              <a:t> number of 10 </a:t>
            </a:r>
            <a:r>
              <a:rPr lang="en-US" dirty="0" err="1"/>
              <a:t>rasied</a:t>
            </a:r>
            <a:r>
              <a:rPr lang="en-US" dirty="0"/>
              <a:t> to the power 8, we observed first bridges appearing within 4 mins of injection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- Now when we shift to the case with higher </a:t>
            </a:r>
            <a:r>
              <a:rPr lang="fr-FR" dirty="0"/>
              <a:t>Pé, </a:t>
            </a:r>
            <a:r>
              <a:rPr lang="fr-FR" dirty="0" err="1"/>
              <a:t>we</a:t>
            </a:r>
            <a:r>
              <a:rPr lang="fr-FR" dirty="0"/>
              <a:t> observe </a:t>
            </a:r>
            <a:r>
              <a:rPr lang="fr-FR" dirty="0" err="1"/>
              <a:t>faster</a:t>
            </a:r>
            <a:r>
              <a:rPr lang="fr-FR" dirty="0"/>
              <a:t> </a:t>
            </a:r>
            <a:r>
              <a:rPr lang="fr-FR" dirty="0" err="1"/>
              <a:t>clog</a:t>
            </a:r>
            <a:r>
              <a:rPr lang="fr-FR" dirty="0"/>
              <a:t> formation, </a:t>
            </a:r>
            <a:r>
              <a:rPr lang="fr-FR" dirty="0" err="1"/>
              <a:t>within</a:t>
            </a:r>
            <a:r>
              <a:rPr lang="fr-FR" dirty="0"/>
              <a:t> 1 min of injection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- Lastly when we compare to the case with higher volume fraction of particle but same P</a:t>
            </a:r>
            <a:r>
              <a:rPr lang="fr-FR" dirty="0"/>
              <a:t>é</a:t>
            </a:r>
            <a:r>
              <a:rPr lang="en-US" dirty="0"/>
              <a:t> number, we also observe faster bridge-formations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pPr algn="r">
              <a:buNone/>
            </a:pPr>
            <a:fld id="{8E3D33B1-D9F6-4247-95E4-A6BFE5CBD052}" type="slidenum">
              <a:rPr lang="fr-FR" sz="1400" b="0" strike="noStrike" spc="-1" smtClean="0">
                <a:latin typeface="Times New Roman"/>
              </a:rPr>
              <a:t>9</a:t>
            </a:fld>
            <a:endParaRPr lang="fr-FR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48423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Next we wanted to quantify these clogs, so we calibrated volume fraction of particles to the grey levels.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choose a threshold concentration of 22% for segmentation of particle phase</a:t>
            </a:r>
          </a:p>
          <a:p>
            <a:pPr marL="171450" indent="-171450">
              <a:buFontTx/>
              <a:buChar char="-"/>
            </a:pPr>
            <a:r>
              <a:rPr lang="en-US" dirty="0"/>
              <a:t>As you can see that we when super-impose the segmented clogs on the raw image it does a pretty good job in identifying the particles in the </a:t>
            </a:r>
            <a:r>
              <a:rPr lang="en-US" dirty="0" err="1"/>
              <a:t>porespace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This allows us convert a 3D pore network from grey scale to 3D concentration maps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pPr algn="r">
              <a:buNone/>
            </a:pPr>
            <a:fld id="{8E3D33B1-D9F6-4247-95E4-A6BFE5CBD052}" type="slidenum">
              <a:rPr lang="fr-FR" sz="1400" b="0" strike="noStrike" spc="-1" smtClean="0">
                <a:latin typeface="Times New Roman"/>
              </a:rPr>
              <a:t>10</a:t>
            </a:fld>
            <a:endParaRPr lang="fr-FR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522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el und Inhalt">
  <p:cSld name="1_Titel und Inhalt">
    <p:bg>
      <p:bgPr>
        <a:solidFill>
          <a:schemeClr val="bg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527050" y="311669"/>
            <a:ext cx="11151569" cy="81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None/>
              <a:defRPr sz="4400">
                <a:solidFill>
                  <a:schemeClr val="tx1"/>
                </a:solidFill>
                <a:latin typeface="+mj-l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7" name="Google Shape;27;p3"/>
          <p:cNvSpPr txBox="1">
            <a:spLocks noGrp="1"/>
          </p:cNvSpPr>
          <p:nvPr>
            <p:ph type="body" idx="1"/>
          </p:nvPr>
        </p:nvSpPr>
        <p:spPr>
          <a:xfrm>
            <a:off x="514351" y="1484313"/>
            <a:ext cx="11164268" cy="4249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71500" lvl="0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800"/>
              <a:buChar char="—"/>
              <a:defRPr/>
            </a:lvl2pPr>
            <a:lvl3pPr marL="1371600" lvl="2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800"/>
              <a:buChar char="−"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1430000" y="6324600"/>
            <a:ext cx="620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C5D9FB9-6C76-46C3-834B-AC73E51EF74A}" type="slidenum">
              <a:rPr lang="en-US" sz="2000" b="0" smtClean="0">
                <a:ln>
                  <a:noFill/>
                </a:ln>
                <a:solidFill>
                  <a:schemeClr val="tx1"/>
                </a:solidFill>
              </a:rPr>
              <a:t>‹#›</a:t>
            </a:fld>
            <a:endParaRPr lang="en-US" b="0" dirty="0">
              <a:ln>
                <a:noFill/>
              </a:ln>
              <a:solidFill>
                <a:schemeClr val="tx1"/>
              </a:solidFill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3ECF73B9-3B50-41C6-A465-E8398582237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4048896"/>
              </p:ext>
            </p:extLst>
          </p:nvPr>
        </p:nvGraphicFramePr>
        <p:xfrm>
          <a:off x="141344" y="6477023"/>
          <a:ext cx="1144409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5546">
                  <a:extLst>
                    <a:ext uri="{9D8B030D-6E8A-4147-A177-3AD203B41FA5}">
                      <a16:colId xmlns:a16="http://schemas.microsoft.com/office/drawing/2014/main" val="517184447"/>
                    </a:ext>
                  </a:extLst>
                </a:gridCol>
                <a:gridCol w="2783277">
                  <a:extLst>
                    <a:ext uri="{9D8B030D-6E8A-4147-A177-3AD203B41FA5}">
                      <a16:colId xmlns:a16="http://schemas.microsoft.com/office/drawing/2014/main" val="2434861395"/>
                    </a:ext>
                  </a:extLst>
                </a:gridCol>
                <a:gridCol w="4905267">
                  <a:extLst>
                    <a:ext uri="{9D8B030D-6E8A-4147-A177-3AD203B41FA5}">
                      <a16:colId xmlns:a16="http://schemas.microsoft.com/office/drawing/2014/main" val="21350504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4D Micro-CT Imaging of Particle Transport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InterPore2026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Muhammad Muqeet Iqbal (muqeet.iqbal@cnrs-orleans.fr)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88006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3311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el und Inhalt" preserve="1" userDrawn="1">
  <p:cSld name="2_Titel und Inhalt">
    <p:bg>
      <p:bgPr>
        <a:solidFill>
          <a:schemeClr val="bg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body" idx="1"/>
          </p:nvPr>
        </p:nvSpPr>
        <p:spPr>
          <a:xfrm>
            <a:off x="514351" y="1484313"/>
            <a:ext cx="11164268" cy="4249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800"/>
              <a:buChar char="—"/>
              <a:defRPr/>
            </a:lvl2pPr>
            <a:lvl3pPr marL="1371600" lvl="2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800"/>
              <a:buChar char="−"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1430000" y="6324600"/>
            <a:ext cx="620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C5D9FB9-6C76-46C3-834B-AC73E51EF74A}" type="slidenum">
              <a:rPr lang="en-US" sz="2000" b="0" smtClean="0">
                <a:ln>
                  <a:noFill/>
                </a:ln>
                <a:solidFill>
                  <a:schemeClr val="tx1"/>
                </a:solidFill>
              </a:rPr>
              <a:t>‹#›</a:t>
            </a:fld>
            <a:endParaRPr lang="en-US" b="0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5" name="Google Shape;26;p3">
            <a:extLst>
              <a:ext uri="{FF2B5EF4-FFF2-40B4-BE49-F238E27FC236}">
                <a16:creationId xmlns:a16="http://schemas.microsoft.com/office/drawing/2014/main" id="{ED8557BE-42C5-4344-BC8A-3E346B47F5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7050" y="341833"/>
            <a:ext cx="11151569" cy="81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None/>
              <a:defRPr sz="3200">
                <a:solidFill>
                  <a:schemeClr val="tx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607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elfolie_TUD" preserve="1">
  <p:cSld name="1_Titelfolie_TUD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/>
          <p:nvPr/>
        </p:nvSpPr>
        <p:spPr>
          <a:xfrm>
            <a:off x="0" y="980790"/>
            <a:ext cx="12192000" cy="587721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1800" kern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022351" y="4494770"/>
            <a:ext cx="10642599" cy="123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body" idx="2"/>
          </p:nvPr>
        </p:nvSpPr>
        <p:spPr>
          <a:xfrm>
            <a:off x="1022351" y="2420839"/>
            <a:ext cx="10642599" cy="828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800"/>
              <a:buChar char="—"/>
              <a:defRPr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800"/>
              <a:buChar char="−"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982795"/>
            <a:ext cx="12192000" cy="171451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1800" kern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" name="Google Shape;22;p2"/>
          <p:cNvSpPr txBox="1">
            <a:spLocks noGrp="1"/>
          </p:cNvSpPr>
          <p:nvPr>
            <p:ph type="title"/>
          </p:nvPr>
        </p:nvSpPr>
        <p:spPr>
          <a:xfrm>
            <a:off x="1022351" y="3392202"/>
            <a:ext cx="10642599" cy="972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Open Sans"/>
              <a:buNone/>
              <a:defRPr sz="32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8077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Nur Titel" preserve="1">
  <p:cSld name="1_Nur Titel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1"/>
          <p:cNvSpPr txBox="1">
            <a:spLocks noGrp="1"/>
          </p:cNvSpPr>
          <p:nvPr>
            <p:ph type="title"/>
          </p:nvPr>
        </p:nvSpPr>
        <p:spPr>
          <a:xfrm>
            <a:off x="527050" y="341833"/>
            <a:ext cx="11151569" cy="81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1"/>
          <p:cNvSpPr>
            <a:spLocks noGrp="1"/>
          </p:cNvSpPr>
          <p:nvPr>
            <p:ph type="pic" idx="2"/>
          </p:nvPr>
        </p:nvSpPr>
        <p:spPr>
          <a:xfrm>
            <a:off x="0" y="1016001"/>
            <a:ext cx="12192000" cy="5076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Char char="—"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oto Sans Symbols"/>
              <a:buChar char="−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oto Sans Symbols"/>
              <a:buChar char="−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4191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preserve="1">
  <p:cSld name="Titel und Inhal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5655734" y="1484314"/>
            <a:ext cx="6009217" cy="4249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800"/>
              <a:buChar char="—"/>
              <a:defRPr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800"/>
              <a:buChar char="−"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>
            <a:spLocks noGrp="1"/>
          </p:cNvSpPr>
          <p:nvPr>
            <p:ph type="pic" idx="2"/>
          </p:nvPr>
        </p:nvSpPr>
        <p:spPr>
          <a:xfrm>
            <a:off x="527049" y="1484313"/>
            <a:ext cx="4985567" cy="13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Char char="—"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oto Sans Symbols"/>
              <a:buChar char="−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oto Sans Symbols"/>
              <a:buChar char="−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>
            <a:spLocks noGrp="1"/>
          </p:cNvSpPr>
          <p:nvPr>
            <p:ph type="pic" idx="3"/>
          </p:nvPr>
        </p:nvSpPr>
        <p:spPr>
          <a:xfrm>
            <a:off x="534035" y="2943181"/>
            <a:ext cx="4977765" cy="13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Char char="—"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oto Sans Symbols"/>
              <a:buChar char="−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oto Sans Symbols"/>
              <a:buChar char="−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2" name="Google Shape;32;p4"/>
          <p:cNvSpPr>
            <a:spLocks noGrp="1"/>
          </p:cNvSpPr>
          <p:nvPr>
            <p:ph type="pic" idx="4"/>
          </p:nvPr>
        </p:nvSpPr>
        <p:spPr>
          <a:xfrm>
            <a:off x="534035" y="4402050"/>
            <a:ext cx="4977767" cy="13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Char char="—"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oto Sans Symbols"/>
              <a:buChar char="−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oto Sans Symbols"/>
              <a:buChar char="−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title"/>
          </p:nvPr>
        </p:nvSpPr>
        <p:spPr>
          <a:xfrm>
            <a:off x="527050" y="341833"/>
            <a:ext cx="11151569" cy="81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3682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el und Inhal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527050" y="341833"/>
            <a:ext cx="11151569" cy="81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uFillTx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>
              <a:uFillTx/>
            </a:endParaRPr>
          </a:p>
        </p:txBody>
      </p:sp>
      <p:sp>
        <p:nvSpPr>
          <p:cNvPr id="44" name="Google Shape;44;p6"/>
          <p:cNvSpPr>
            <a:spLocks noGrp="1"/>
          </p:cNvSpPr>
          <p:nvPr>
            <p:ph type="pic" idx="2"/>
          </p:nvPr>
        </p:nvSpPr>
        <p:spPr>
          <a:xfrm>
            <a:off x="6165852" y="1484313"/>
            <a:ext cx="5512769" cy="4249738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Char char="—"/>
              <a:defRPr sz="1600" b="0" i="0" u="none" strike="noStrike" cap="none">
                <a:solidFill>
                  <a:schemeClr val="dk2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oto Sans Symbols"/>
              <a:buChar char="−"/>
              <a:defRPr sz="1400" b="0" i="0" u="none" strike="noStrike" cap="none">
                <a:solidFill>
                  <a:schemeClr val="dk2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oto Sans Symbols"/>
              <a:buChar char="−"/>
              <a:defRPr sz="1400" b="0" i="0" u="none" strike="noStrike" cap="none">
                <a:solidFill>
                  <a:schemeClr val="dk2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>
              <a:uFillTx/>
            </a:endParaRPr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1"/>
          </p:nvPr>
        </p:nvSpPr>
        <p:spPr>
          <a:xfrm>
            <a:off x="514352" y="1484314"/>
            <a:ext cx="5511800" cy="4249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uFillTx/>
              </a:defRPr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800"/>
              <a:buChar char="—"/>
              <a:defRPr>
                <a:uFillTx/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uFillTx/>
              </a:defRPr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800"/>
              <a:buChar char="−"/>
              <a:defRPr>
                <a:uFillTx/>
              </a:defRPr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800"/>
              <a:buChar char="−"/>
              <a:defRPr>
                <a:uFillTx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uFillTx/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uFillTx/>
              </a:defRPr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9pPr>
          </a:lstStyle>
          <a:p>
            <a:endParaRPr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14689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7528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527050" y="341833"/>
            <a:ext cx="11151569" cy="81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None/>
              <a:defRPr sz="24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514351" y="1484313"/>
            <a:ext cx="11164268" cy="4249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Char char="—"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oto Sans Symbols"/>
              <a:buChar char="−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oto Sans Symbols"/>
              <a:buChar char="−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24552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71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chemeClr val="tx1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173">
          <p15:clr>
            <a:srgbClr val="F26B43"/>
          </p15:clr>
        </p15:guide>
        <p15:guide id="2" pos="243">
          <p15:clr>
            <a:srgbClr val="F26B43"/>
          </p15:clr>
        </p15:guide>
        <p15:guide id="3" pos="660">
          <p15:clr>
            <a:srgbClr val="F26B43"/>
          </p15:clr>
        </p15:guide>
        <p15:guide id="4" pos="726">
          <p15:clr>
            <a:srgbClr val="F26B43"/>
          </p15:clr>
        </p15:guide>
        <p15:guide id="5" pos="1146">
          <p15:clr>
            <a:srgbClr val="F26B43"/>
          </p15:clr>
        </p15:guide>
        <p15:guide id="6" pos="1212">
          <p15:clr>
            <a:srgbClr val="F26B43"/>
          </p15:clr>
        </p15:guide>
        <p15:guide id="7" pos="1701">
          <p15:clr>
            <a:srgbClr val="F26B43"/>
          </p15:clr>
        </p15:guide>
        <p15:guide id="8" pos="1632">
          <p15:clr>
            <a:srgbClr val="F26B43"/>
          </p15:clr>
        </p15:guide>
        <p15:guide id="9" pos="2184">
          <p15:clr>
            <a:srgbClr val="F26B43"/>
          </p15:clr>
        </p15:guide>
        <p15:guide id="10" pos="2117">
          <p15:clr>
            <a:srgbClr val="F26B43"/>
          </p15:clr>
        </p15:guide>
        <p15:guide id="11" pos="2604">
          <p15:clr>
            <a:srgbClr val="F26B43"/>
          </p15:clr>
        </p15:guide>
        <p15:guide id="12" pos="2672">
          <p15:clr>
            <a:srgbClr val="F26B43"/>
          </p15:clr>
        </p15:guide>
        <p15:guide id="13" pos="3089">
          <p15:clr>
            <a:srgbClr val="F26B43"/>
          </p15:clr>
        </p15:guide>
        <p15:guide id="14" pos="3158">
          <p15:clr>
            <a:srgbClr val="F26B43"/>
          </p15:clr>
        </p15:guide>
        <p15:guide id="15" pos="3575">
          <p15:clr>
            <a:srgbClr val="F26B43"/>
          </p15:clr>
        </p15:guide>
        <p15:guide id="16" pos="3642">
          <p15:clr>
            <a:srgbClr val="F26B43"/>
          </p15:clr>
        </p15:guide>
        <p15:guide id="17" pos="3887">
          <p15:clr>
            <a:srgbClr val="F26B43"/>
          </p15:clr>
        </p15:guide>
        <p15:guide id="18" pos="3818">
          <p15:clr>
            <a:srgbClr val="F26B43"/>
          </p15:clr>
        </p15:guide>
        <p15:guide id="19" pos="4061">
          <p15:clr>
            <a:srgbClr val="F26B43"/>
          </p15:clr>
        </p15:guide>
        <p15:guide id="20" pos="4130">
          <p15:clr>
            <a:srgbClr val="F26B43"/>
          </p15:clr>
        </p15:guide>
        <p15:guide id="21" pos="4545">
          <p15:clr>
            <a:srgbClr val="F26B43"/>
          </p15:clr>
        </p15:guide>
        <p15:guide id="22" pos="4614">
          <p15:clr>
            <a:srgbClr val="F26B43"/>
          </p15:clr>
        </p15:guide>
        <p15:guide id="23" pos="5031">
          <p15:clr>
            <a:srgbClr val="F26B43"/>
          </p15:clr>
        </p15:guide>
        <p15:guide id="24" pos="5100">
          <p15:clr>
            <a:srgbClr val="F26B43"/>
          </p15:clr>
        </p15:guide>
        <p15:guide id="25" pos="5586">
          <p15:clr>
            <a:srgbClr val="F26B43"/>
          </p15:clr>
        </p15:guide>
        <p15:guide id="26" pos="5517">
          <p15:clr>
            <a:srgbClr val="F26B43"/>
          </p15:clr>
        </p15:guide>
        <p15:guide id="27" orient="horz" pos="727">
          <p15:clr>
            <a:srgbClr val="F26B43"/>
          </p15:clr>
        </p15:guide>
        <p15:guide id="28" pos="416">
          <p15:clr>
            <a:srgbClr val="F26B43"/>
          </p15:clr>
        </p15:guide>
        <p15:guide id="29" pos="483">
          <p15:clr>
            <a:srgbClr val="F26B43"/>
          </p15:clr>
        </p15:guide>
        <p15:guide id="30" pos="903">
          <p15:clr>
            <a:srgbClr val="F26B43"/>
          </p15:clr>
        </p15:guide>
        <p15:guide id="31" pos="971">
          <p15:clr>
            <a:srgbClr val="F26B43"/>
          </p15:clr>
        </p15:guide>
        <p15:guide id="32" pos="1389">
          <p15:clr>
            <a:srgbClr val="F26B43"/>
          </p15:clr>
        </p15:guide>
        <p15:guide id="33" pos="1457">
          <p15:clr>
            <a:srgbClr val="F26B43"/>
          </p15:clr>
        </p15:guide>
        <p15:guide id="34" pos="1875">
          <p15:clr>
            <a:srgbClr val="F26B43"/>
          </p15:clr>
        </p15:guide>
        <p15:guide id="35" pos="1941">
          <p15:clr>
            <a:srgbClr val="F26B43"/>
          </p15:clr>
        </p15:guide>
        <p15:guide id="36" pos="2358">
          <p15:clr>
            <a:srgbClr val="F26B43"/>
          </p15:clr>
        </p15:guide>
        <p15:guide id="37" pos="2429">
          <p15:clr>
            <a:srgbClr val="F26B43"/>
          </p15:clr>
        </p15:guide>
        <p15:guide id="38" pos="2847">
          <p15:clr>
            <a:srgbClr val="F26B43"/>
          </p15:clr>
        </p15:guide>
        <p15:guide id="39" pos="2913">
          <p15:clr>
            <a:srgbClr val="F26B43"/>
          </p15:clr>
        </p15:guide>
        <p15:guide id="40" pos="3330">
          <p15:clr>
            <a:srgbClr val="F26B43"/>
          </p15:clr>
        </p15:guide>
        <p15:guide id="41" pos="3398">
          <p15:clr>
            <a:srgbClr val="F26B43"/>
          </p15:clr>
        </p15:guide>
        <p15:guide id="42" pos="4302">
          <p15:clr>
            <a:srgbClr val="F26B43"/>
          </p15:clr>
        </p15:guide>
        <p15:guide id="43" pos="4373">
          <p15:clr>
            <a:srgbClr val="F26B43"/>
          </p15:clr>
        </p15:guide>
        <p15:guide id="44" pos="4787">
          <p15:clr>
            <a:srgbClr val="F26B43"/>
          </p15:clr>
        </p15:guide>
        <p15:guide id="45" pos="4859">
          <p15:clr>
            <a:srgbClr val="F26B43"/>
          </p15:clr>
        </p15:guide>
        <p15:guide id="46" pos="5274">
          <p15:clr>
            <a:srgbClr val="F26B43"/>
          </p15:clr>
        </p15:guide>
        <p15:guide id="47" pos="5345">
          <p15:clr>
            <a:srgbClr val="F26B43"/>
          </p15:clr>
        </p15:guide>
        <p15:guide id="48" orient="horz" pos="3612">
          <p15:clr>
            <a:srgbClr val="F26B43"/>
          </p15:clr>
        </p15:guide>
        <p15:guide id="49" orient="horz" pos="3838">
          <p15:clr>
            <a:srgbClr val="F26B43"/>
          </p15:clr>
        </p15:guide>
        <p15:guide id="50" orient="horz" pos="935">
          <p15:clr>
            <a:srgbClr val="F26B43"/>
          </p15:clr>
        </p15:guide>
        <p15:guide id="51" orient="horz" pos="221">
          <p15:clr>
            <a:srgbClr val="F26B43"/>
          </p15:clr>
        </p15:guide>
        <p15:guide id="52" orient="horz" pos="3962">
          <p15:clr>
            <a:srgbClr val="F26B43"/>
          </p15:clr>
        </p15:guide>
        <p15:guide id="53" orient="horz" pos="4167">
          <p15:clr>
            <a:srgbClr val="F26B43"/>
          </p15:clr>
        </p15:guide>
        <p15:guide id="54" orient="horz" pos="619">
          <p15:clr>
            <a:srgbClr val="F26B43"/>
          </p15:clr>
        </p15:guide>
        <p15:guide id="55" orient="horz" pos="490">
          <p15:clr>
            <a:srgbClr val="F26B43"/>
          </p15:clr>
        </p15:guide>
        <p15:guide id="56" orient="horz" pos="40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37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7.jpeg"/><Relationship Id="rId4" Type="http://schemas.openxmlformats.org/officeDocument/2006/relationships/image" Target="../media/image5.png"/><Relationship Id="rId9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muqeet.iqbal@cnrs-orleans.fr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62.png"/><Relationship Id="rId3" Type="http://schemas.openxmlformats.org/officeDocument/2006/relationships/image" Target="../media/image18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60.png"/><Relationship Id="rId5" Type="http://schemas.openxmlformats.org/officeDocument/2006/relationships/diagramData" Target="../diagrams/data1.xml"/><Relationship Id="rId15" Type="http://schemas.openxmlformats.org/officeDocument/2006/relationships/image" Target="../media/image35.png"/><Relationship Id="rId10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microsoft.com/office/2007/relationships/diagramDrawing" Target="../diagrams/drawing1.xml"/><Relationship Id="rId1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tif"/><Relationship Id="rId3" Type="http://schemas.openxmlformats.org/officeDocument/2006/relationships/image" Target="../media/image64.jpeg"/><Relationship Id="rId7" Type="http://schemas.openxmlformats.org/officeDocument/2006/relationships/image" Target="../media/image68.t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tif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76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"/><Relationship Id="rId13" Type="http://schemas.openxmlformats.org/officeDocument/2006/relationships/image" Target="../media/image33.tif"/><Relationship Id="rId3" Type="http://schemas.openxmlformats.org/officeDocument/2006/relationships/image" Target="../media/image23.tif"/><Relationship Id="rId7" Type="http://schemas.openxmlformats.org/officeDocument/2006/relationships/image" Target="../media/image27.tif"/><Relationship Id="rId12" Type="http://schemas.openxmlformats.org/officeDocument/2006/relationships/image" Target="../media/image32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tif"/><Relationship Id="rId11" Type="http://schemas.openxmlformats.org/officeDocument/2006/relationships/image" Target="../media/image31.tif"/><Relationship Id="rId5" Type="http://schemas.openxmlformats.org/officeDocument/2006/relationships/image" Target="../media/image25.tif"/><Relationship Id="rId10" Type="http://schemas.openxmlformats.org/officeDocument/2006/relationships/image" Target="../media/image30.tif"/><Relationship Id="rId4" Type="http://schemas.openxmlformats.org/officeDocument/2006/relationships/image" Target="../media/image24.tif"/><Relationship Id="rId9" Type="http://schemas.openxmlformats.org/officeDocument/2006/relationships/image" Target="../media/image29.tif"/><Relationship Id="rId14" Type="http://schemas.openxmlformats.org/officeDocument/2006/relationships/image" Target="../media/image34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Box 19"/>
          <p:cNvSpPr/>
          <p:nvPr/>
        </p:nvSpPr>
        <p:spPr>
          <a:xfrm>
            <a:off x="0" y="1682205"/>
            <a:ext cx="12191400" cy="5234040"/>
          </a:xfrm>
          <a:prstGeom prst="rect">
            <a:avLst/>
          </a:prstGeom>
          <a:blipFill rotWithShape="0">
            <a:blip r:embed="rId3">
              <a:alphaModFix amt="25000"/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3" name="PlaceHolder 1"/>
          <p:cNvSpPr>
            <a:spLocks noGrp="1"/>
          </p:cNvSpPr>
          <p:nvPr>
            <p:ph type="subTitle" idx="4294967295"/>
          </p:nvPr>
        </p:nvSpPr>
        <p:spPr>
          <a:xfrm>
            <a:off x="1370013" y="3571875"/>
            <a:ext cx="9451975" cy="86995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57200" indent="-228600" algn="ctr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endParaRPr lang="fr-FR" sz="9600" b="0" strike="noStrike" spc="-1" dirty="0">
              <a:latin typeface="Arial"/>
            </a:endParaRPr>
          </a:p>
          <a:p>
            <a:pPr marL="457200" algn="ctr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fr-FR" sz="7200" b="1" strike="noStrike" spc="-1" dirty="0">
                <a:solidFill>
                  <a:srgbClr val="000000"/>
                </a:solidFill>
                <a:latin typeface="Arial"/>
                <a:ea typeface="Open Sans"/>
              </a:rPr>
              <a:t>M. Iqbal</a:t>
            </a:r>
            <a:r>
              <a:rPr lang="fr-FR" sz="7200" b="1" strike="noStrike" spc="-1" baseline="30000" dirty="0">
                <a:solidFill>
                  <a:srgbClr val="000000"/>
                </a:solidFill>
                <a:latin typeface="Arial"/>
                <a:ea typeface="Open Sans"/>
              </a:rPr>
              <a:t>1</a:t>
            </a:r>
            <a:r>
              <a:rPr lang="fr-FR" sz="7200" b="0" strike="noStrike" spc="-1" dirty="0">
                <a:solidFill>
                  <a:srgbClr val="000000"/>
                </a:solidFill>
                <a:latin typeface="Arial"/>
                <a:ea typeface="Open Sans"/>
              </a:rPr>
              <a:t>, S. Manoorkar</a:t>
            </a:r>
            <a:r>
              <a:rPr lang="fr-FR" sz="7200" b="0" strike="noStrike" spc="-1" baseline="30000" dirty="0">
                <a:solidFill>
                  <a:srgbClr val="000000"/>
                </a:solidFill>
                <a:latin typeface="Arial"/>
                <a:ea typeface="Open Sans"/>
              </a:rPr>
              <a:t>2</a:t>
            </a:r>
            <a:r>
              <a:rPr lang="fr-FR" sz="7200" b="0" strike="noStrike" spc="-1" dirty="0">
                <a:solidFill>
                  <a:srgbClr val="000000"/>
                </a:solidFill>
                <a:latin typeface="Arial"/>
                <a:ea typeface="Open Sans"/>
              </a:rPr>
              <a:t>, T. Bultreys</a:t>
            </a:r>
            <a:r>
              <a:rPr lang="fr-FR" sz="7200" b="0" strike="noStrike" spc="-1" baseline="30000" dirty="0">
                <a:solidFill>
                  <a:srgbClr val="000000"/>
                </a:solidFill>
                <a:latin typeface="Arial"/>
                <a:ea typeface="Open Sans"/>
              </a:rPr>
              <a:t>2</a:t>
            </a:r>
            <a:r>
              <a:rPr lang="fr-FR" sz="7200" b="0" strike="noStrike" spc="-1" dirty="0">
                <a:solidFill>
                  <a:srgbClr val="000000"/>
                </a:solidFill>
                <a:latin typeface="Arial"/>
                <a:ea typeface="Open Sans"/>
              </a:rPr>
              <a:t>, C. Noiriel</a:t>
            </a:r>
            <a:r>
              <a:rPr lang="fr-FR" sz="7200" b="0" strike="noStrike" spc="-1" baseline="30000" dirty="0">
                <a:solidFill>
                  <a:srgbClr val="000000"/>
                </a:solidFill>
                <a:latin typeface="Arial"/>
                <a:ea typeface="Open Sans"/>
              </a:rPr>
              <a:t>3</a:t>
            </a:r>
            <a:r>
              <a:rPr lang="fr-FR" sz="7200" b="0" strike="noStrike" spc="-1" dirty="0">
                <a:solidFill>
                  <a:srgbClr val="000000"/>
                </a:solidFill>
                <a:latin typeface="Arial"/>
                <a:ea typeface="Open Sans"/>
              </a:rPr>
              <a:t>, S. Roman</a:t>
            </a:r>
            <a:r>
              <a:rPr lang="fr-FR" sz="7200" b="0" strike="noStrike" spc="-1" baseline="30000" dirty="0">
                <a:solidFill>
                  <a:srgbClr val="000000"/>
                </a:solidFill>
                <a:latin typeface="Arial"/>
                <a:ea typeface="Open Sans"/>
              </a:rPr>
              <a:t>1 </a:t>
            </a:r>
            <a:r>
              <a:rPr lang="fr-FR" sz="7200" b="0" strike="noStrike" spc="-1" dirty="0">
                <a:solidFill>
                  <a:srgbClr val="000000"/>
                </a:solidFill>
                <a:latin typeface="Arial"/>
                <a:ea typeface="Open Sans"/>
              </a:rPr>
              <a:t>and C. Soulaine</a:t>
            </a:r>
            <a:r>
              <a:rPr lang="fr-FR" sz="7200" b="0" strike="noStrike" spc="-1" baseline="30000" dirty="0">
                <a:solidFill>
                  <a:srgbClr val="000000"/>
                </a:solidFill>
                <a:latin typeface="Arial"/>
                <a:ea typeface="Open Sans"/>
              </a:rPr>
              <a:t>1</a:t>
            </a:r>
            <a:endParaRPr lang="fr-FR" sz="7200" b="0" strike="noStrike" spc="-1" dirty="0">
              <a:latin typeface="Arial"/>
            </a:endParaRPr>
          </a:p>
          <a:p>
            <a:pPr marL="457200" indent="-228600" algn="ctr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br>
              <a:rPr sz="6400" dirty="0"/>
            </a:br>
            <a:r>
              <a:rPr lang="fr-FR" sz="6400" b="0" strike="noStrike" spc="-1" baseline="30000" dirty="0">
                <a:solidFill>
                  <a:srgbClr val="000000"/>
                </a:solidFill>
                <a:latin typeface="Arial"/>
                <a:ea typeface="Open Sans"/>
              </a:rPr>
              <a:t>1</a:t>
            </a:r>
            <a:r>
              <a:rPr lang="fr-FR" sz="6400" b="0" strike="noStrike" spc="-1" dirty="0">
                <a:solidFill>
                  <a:srgbClr val="000000"/>
                </a:solidFill>
                <a:latin typeface="Arial"/>
                <a:ea typeface="Open Sans"/>
              </a:rPr>
              <a:t>Institut des Sciences de la Terre d’Orléans, Université d’Orléans-BRGM-CNRS, France</a:t>
            </a:r>
            <a:endParaRPr lang="fr-FR" sz="6400" b="0" strike="noStrike" spc="-1" dirty="0">
              <a:latin typeface="Arial"/>
            </a:endParaRPr>
          </a:p>
          <a:p>
            <a:pPr marL="457200" indent="-228600" algn="ctr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US" sz="6400" b="0" strike="noStrike" spc="-1" baseline="30000" dirty="0">
                <a:solidFill>
                  <a:srgbClr val="000000"/>
                </a:solidFill>
                <a:latin typeface="Arial"/>
                <a:ea typeface="Open Sans"/>
              </a:rPr>
              <a:t>2</a:t>
            </a:r>
            <a:r>
              <a:rPr lang="en-US" sz="6400" b="0" strike="noStrike" spc="-1" dirty="0">
                <a:solidFill>
                  <a:srgbClr val="000000"/>
                </a:solidFill>
                <a:latin typeface="Arial"/>
                <a:ea typeface="Open Sans"/>
              </a:rPr>
              <a:t>Centre for X-ray Tomography (UGCT), Ghent University, Ghent, Belgium</a:t>
            </a:r>
          </a:p>
          <a:p>
            <a:pPr algn="ctr">
              <a:spcBef>
                <a:spcPts val="601"/>
              </a:spcBef>
              <a:tabLst>
                <a:tab pos="0" algn="l"/>
              </a:tabLst>
            </a:pPr>
            <a:r>
              <a:rPr lang="fr-FR" sz="6400" b="0" strike="noStrike" spc="-1" baseline="30000" dirty="0">
                <a:solidFill>
                  <a:srgbClr val="000000"/>
                </a:solidFill>
                <a:latin typeface="Arial"/>
                <a:ea typeface="Open Sans"/>
              </a:rPr>
              <a:t>3</a:t>
            </a:r>
            <a:r>
              <a:rPr lang="fr-FR" sz="6400" b="0" strike="noStrike" spc="-1" dirty="0">
                <a:solidFill>
                  <a:srgbClr val="000000"/>
                </a:solidFill>
                <a:latin typeface="Arial"/>
                <a:ea typeface="Open Sans"/>
              </a:rPr>
              <a:t>Géosciences Environnement Toulouse, Université de Toulouse, France</a:t>
            </a:r>
            <a:endParaRPr lang="fr-FR" sz="6400" b="0" strike="noStrike" spc="-1" dirty="0">
              <a:latin typeface="Arial"/>
            </a:endParaRPr>
          </a:p>
          <a:p>
            <a:pPr marL="457200" indent="-228600" algn="ctr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endParaRPr lang="fr-FR" sz="6400" b="0" strike="noStrike" spc="-1" dirty="0"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title" idx="4294967295"/>
          </p:nvPr>
        </p:nvSpPr>
        <p:spPr>
          <a:xfrm>
            <a:off x="0" y="2230438"/>
            <a:ext cx="12192000" cy="1027112"/>
          </a:xfrm>
          <a:prstGeom prst="rect">
            <a:avLst/>
          </a:prstGeom>
          <a:solidFill>
            <a:srgbClr val="034EA1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200" b="0" strike="noStrike" spc="-1" dirty="0">
                <a:solidFill>
                  <a:srgbClr val="FFFFFF"/>
                </a:solidFill>
                <a:latin typeface="Open Sans"/>
                <a:ea typeface="Open Sans"/>
              </a:rPr>
              <a:t>Time-lapse X-ray microtomography: particle transport and retention</a:t>
            </a:r>
            <a:endParaRPr lang="fr-FR" sz="3200" b="0" strike="noStrike" spc="-1" dirty="0">
              <a:latin typeface="Arial"/>
            </a:endParaRPr>
          </a:p>
        </p:txBody>
      </p:sp>
      <p:pic>
        <p:nvPicPr>
          <p:cNvPr id="125" name="Image 10"/>
          <p:cNvPicPr/>
          <p:nvPr/>
        </p:nvPicPr>
        <p:blipFill>
          <a:blip r:embed="rId4"/>
          <a:srcRect l="24747" t="11823" r="25219" b="21886"/>
          <a:stretch/>
        </p:blipFill>
        <p:spPr>
          <a:xfrm>
            <a:off x="94894" y="6061545"/>
            <a:ext cx="1145520" cy="757800"/>
          </a:xfrm>
          <a:prstGeom prst="rect">
            <a:avLst/>
          </a:prstGeom>
          <a:ln w="0">
            <a:noFill/>
          </a:ln>
        </p:spPr>
      </p:pic>
      <p:sp>
        <p:nvSpPr>
          <p:cNvPr id="126" name="ZoneTexte 11"/>
          <p:cNvSpPr/>
          <p:nvPr/>
        </p:nvSpPr>
        <p:spPr>
          <a:xfrm>
            <a:off x="1145524" y="6567691"/>
            <a:ext cx="56710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This work has received funding from European Union’s ERC Consolidator Grant N</a:t>
            </a:r>
            <a:r>
              <a:rPr kumimoji="0" lang="en-US" sz="1000" b="0" i="1" u="none" strike="noStrike" kern="1200" cap="none" spc="-1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o</a:t>
            </a:r>
            <a:r>
              <a:rPr kumimoji="0" lang="en-US" sz="10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101043288</a:t>
            </a:r>
            <a:endParaRPr kumimoji="0" lang="fr-FR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4" name="TextBox 2"/>
          <p:cNvSpPr/>
          <p:nvPr/>
        </p:nvSpPr>
        <p:spPr>
          <a:xfrm>
            <a:off x="10039320" y="5904000"/>
            <a:ext cx="186084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20</a:t>
            </a:r>
            <a:r>
              <a:rPr kumimoji="0" lang="en-US" sz="1800" b="0" i="0" u="none" strike="noStrike" kern="1200" cap="none" spc="-1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th</a:t>
            </a: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May 2026</a:t>
            </a:r>
            <a:endParaRPr kumimoji="0" lang="fr-FR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7" name="Picture 22"/>
          <p:cNvSpPr/>
          <p:nvPr/>
        </p:nvSpPr>
        <p:spPr>
          <a:xfrm>
            <a:off x="1500188" y="5762315"/>
            <a:ext cx="842962" cy="780896"/>
          </a:xfrm>
          <a:prstGeom prst="ellipse">
            <a:avLst/>
          </a:prstGeom>
          <a:blipFill rotWithShape="0">
            <a:blip r:embed="rId5"/>
            <a:srcRect/>
            <a:stretch>
              <a:fillRect l="-19561" t="-7306" r="-10396" b="-14540"/>
            </a:stretch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28" name="Picture 23"/>
          <p:cNvPicPr/>
          <p:nvPr/>
        </p:nvPicPr>
        <p:blipFill>
          <a:blip r:embed="rId6"/>
          <a:stretch/>
        </p:blipFill>
        <p:spPr>
          <a:xfrm>
            <a:off x="2528097" y="5930643"/>
            <a:ext cx="1811880" cy="444240"/>
          </a:xfrm>
          <a:prstGeom prst="rect">
            <a:avLst/>
          </a:prstGeom>
          <a:ln w="0">
            <a:noFill/>
          </a:ln>
        </p:spPr>
      </p:pic>
      <p:pic>
        <p:nvPicPr>
          <p:cNvPr id="129" name="Picture 24"/>
          <p:cNvPicPr/>
          <p:nvPr/>
        </p:nvPicPr>
        <p:blipFill>
          <a:blip r:embed="rId7"/>
          <a:stretch/>
        </p:blipFill>
        <p:spPr>
          <a:xfrm>
            <a:off x="5356372" y="192929"/>
            <a:ext cx="1013080" cy="1013080"/>
          </a:xfrm>
          <a:prstGeom prst="rect">
            <a:avLst/>
          </a:prstGeom>
          <a:ln w="0">
            <a:noFill/>
          </a:ln>
        </p:spPr>
      </p:pic>
      <p:pic>
        <p:nvPicPr>
          <p:cNvPr id="130" name="Picture 2" descr="ISTO (@UMR_ISTO) / X"/>
          <p:cNvPicPr/>
          <p:nvPr/>
        </p:nvPicPr>
        <p:blipFill>
          <a:blip r:embed="rId8"/>
          <a:srcRect t="30237" b="28154"/>
          <a:stretch/>
        </p:blipFill>
        <p:spPr>
          <a:xfrm>
            <a:off x="3657171" y="290849"/>
            <a:ext cx="1629093" cy="676624"/>
          </a:xfrm>
          <a:prstGeom prst="rect">
            <a:avLst/>
          </a:prstGeom>
          <a:ln w="0">
            <a:noFill/>
          </a:ln>
        </p:spPr>
      </p:pic>
      <p:pic>
        <p:nvPicPr>
          <p:cNvPr id="131" name="Picture 26"/>
          <p:cNvPicPr/>
          <p:nvPr/>
        </p:nvPicPr>
        <p:blipFill>
          <a:blip r:embed="rId9"/>
          <a:stretch/>
        </p:blipFill>
        <p:spPr>
          <a:xfrm>
            <a:off x="144570" y="314788"/>
            <a:ext cx="3442493" cy="594365"/>
          </a:xfrm>
          <a:prstGeom prst="rect">
            <a:avLst/>
          </a:prstGeom>
          <a:ln w="0">
            <a:noFill/>
          </a:ln>
        </p:spPr>
      </p:pic>
      <p:pic>
        <p:nvPicPr>
          <p:cNvPr id="132" name="Picture 6" descr="Research Projects | Orleans University"/>
          <p:cNvPicPr/>
          <p:nvPr/>
        </p:nvPicPr>
        <p:blipFill>
          <a:blip r:embed="rId10"/>
          <a:stretch/>
        </p:blipFill>
        <p:spPr>
          <a:xfrm>
            <a:off x="6439560" y="169349"/>
            <a:ext cx="1512817" cy="1094102"/>
          </a:xfrm>
          <a:prstGeom prst="rect">
            <a:avLst/>
          </a:prstGeom>
          <a:ln w="0">
            <a:noFill/>
          </a:ln>
        </p:spPr>
      </p:pic>
      <p:pic>
        <p:nvPicPr>
          <p:cNvPr id="133" name="Picture 1"/>
          <p:cNvPicPr/>
          <p:nvPr/>
        </p:nvPicPr>
        <p:blipFill>
          <a:blip r:embed="rId11"/>
          <a:stretch/>
        </p:blipFill>
        <p:spPr>
          <a:xfrm>
            <a:off x="10472527" y="-2551"/>
            <a:ext cx="1684756" cy="1684756"/>
          </a:xfrm>
          <a:prstGeom prst="rect">
            <a:avLst/>
          </a:prstGeom>
          <a:ln w="0">
            <a:noFill/>
          </a:ln>
        </p:spPr>
      </p:pic>
      <p:pic>
        <p:nvPicPr>
          <p:cNvPr id="135" name="Picture 4"/>
          <p:cNvPicPr/>
          <p:nvPr/>
        </p:nvPicPr>
        <p:blipFill>
          <a:blip r:embed="rId12"/>
          <a:stretch/>
        </p:blipFill>
        <p:spPr>
          <a:xfrm>
            <a:off x="8022485" y="183748"/>
            <a:ext cx="2379934" cy="1044623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8A22447-3579-44C8-8ACD-5301B9BB5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Quantification of particles</a:t>
            </a:r>
            <a:endParaRPr lang="en-US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E8CAB013-1800-41D7-A974-99AC9F44D524}"/>
              </a:ext>
            </a:extLst>
          </p:cNvPr>
          <p:cNvSpPr/>
          <p:nvPr/>
        </p:nvSpPr>
        <p:spPr>
          <a:xfrm>
            <a:off x="3970386" y="3081014"/>
            <a:ext cx="2252711" cy="87085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453B00C5-54B0-4E3C-809F-E5FFC96A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440" y="5543285"/>
            <a:ext cx="11164268" cy="577260"/>
          </a:xfrm>
        </p:spPr>
        <p:txBody>
          <a:bodyPr/>
          <a:lstStyle/>
          <a:p>
            <a:r>
              <a:rPr lang="en-US" dirty="0"/>
              <a:t>T</a:t>
            </a:r>
            <a:r>
              <a:rPr lang="en-US" baseline="0" dirty="0"/>
              <a:t>hreshold value &gt; </a:t>
            </a:r>
            <a:r>
              <a:rPr lang="en-US" dirty="0"/>
              <a:t>22</a:t>
            </a:r>
            <a:r>
              <a:rPr lang="en-US" baseline="0" dirty="0"/>
              <a:t>% Ag concentration for Ag phase quantification</a:t>
            </a:r>
            <a:endParaRPr lang="en-US" dirty="0"/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887B1B7-2C46-48E2-8320-A92B5D069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099" y="510428"/>
            <a:ext cx="2381250" cy="4191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1D6471D-C98E-4CCF-98D4-0BBEFE4F6F2B}"/>
              </a:ext>
            </a:extLst>
          </p:cNvPr>
          <p:cNvGrpSpPr/>
          <p:nvPr/>
        </p:nvGrpSpPr>
        <p:grpSpPr>
          <a:xfrm>
            <a:off x="380999" y="1125555"/>
            <a:ext cx="3402081" cy="4450681"/>
            <a:chOff x="199195" y="1089317"/>
            <a:chExt cx="3405861" cy="445562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0D1D8CB-E3C3-40AE-8D60-EBB4E735E2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30" t="1112" r="27095" b="10279"/>
            <a:stretch/>
          </p:blipFill>
          <p:spPr>
            <a:xfrm>
              <a:off x="259320" y="1524811"/>
              <a:ext cx="2292198" cy="32400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C031AEA-34A9-44BA-982D-DA61476B703C}"/>
                </a:ext>
              </a:extLst>
            </p:cNvPr>
            <p:cNvSpPr txBox="1"/>
            <p:nvPr/>
          </p:nvSpPr>
          <p:spPr>
            <a:xfrm>
              <a:off x="259320" y="1089317"/>
              <a:ext cx="2466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Pore network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BDB94CF-A708-49BC-847C-6F3E65CDF280}"/>
                </a:ext>
              </a:extLst>
            </p:cNvPr>
            <p:cNvGrpSpPr/>
            <p:nvPr/>
          </p:nvGrpSpPr>
          <p:grpSpPr>
            <a:xfrm>
              <a:off x="199195" y="4696583"/>
              <a:ext cx="3405861" cy="848360"/>
              <a:chOff x="-3142774" y="5751213"/>
              <a:chExt cx="3405861" cy="848360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821EE87-4A50-4FCA-AD67-4FFDBB8FFA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368" t="90242" r="27575"/>
              <a:stretch/>
            </p:blipFill>
            <p:spPr>
              <a:xfrm>
                <a:off x="-3055690" y="5891414"/>
                <a:ext cx="3128636" cy="669204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270FAB9-CE24-4FF7-8C46-0AFD5E3306CA}"/>
                  </a:ext>
                </a:extLst>
              </p:cNvPr>
              <p:cNvSpPr txBox="1"/>
              <p:nvPr/>
            </p:nvSpPr>
            <p:spPr>
              <a:xfrm>
                <a:off x="-2931711" y="5751213"/>
                <a:ext cx="265574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Grey scale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3ECC576-E3F3-4950-8E23-62D9AC779A7C}"/>
                  </a:ext>
                </a:extLst>
              </p:cNvPr>
              <p:cNvSpPr txBox="1"/>
              <p:nvPr/>
            </p:nvSpPr>
            <p:spPr>
              <a:xfrm>
                <a:off x="-3142774" y="6230241"/>
                <a:ext cx="340586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   0     10000    20000     35000</a:t>
                </a: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251128F-A1F3-4F32-BEB1-F2760242E742}"/>
              </a:ext>
            </a:extLst>
          </p:cNvPr>
          <p:cNvGrpSpPr/>
          <p:nvPr/>
        </p:nvGrpSpPr>
        <p:grpSpPr>
          <a:xfrm>
            <a:off x="7867213" y="1125555"/>
            <a:ext cx="3312418" cy="4400588"/>
            <a:chOff x="8585611" y="1141819"/>
            <a:chExt cx="3316098" cy="440547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934F8E2-6193-475F-9F69-9992778264AD}"/>
                </a:ext>
              </a:extLst>
            </p:cNvPr>
            <p:cNvGrpSpPr/>
            <p:nvPr/>
          </p:nvGrpSpPr>
          <p:grpSpPr>
            <a:xfrm>
              <a:off x="8631918" y="4562503"/>
              <a:ext cx="3269791" cy="984793"/>
              <a:chOff x="6049435" y="4682489"/>
              <a:chExt cx="3269791" cy="984793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D33D0D9A-6695-4525-88E6-DB21B82BB7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493" t="85675" r="30511"/>
              <a:stretch/>
            </p:blipFill>
            <p:spPr>
              <a:xfrm>
                <a:off x="6096000" y="4682489"/>
                <a:ext cx="3223226" cy="982440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F442B3D-9258-4EA5-A97C-4BDC1AB06491}"/>
                  </a:ext>
                </a:extLst>
              </p:cNvPr>
              <p:cNvSpPr txBox="1"/>
              <p:nvPr/>
            </p:nvSpPr>
            <p:spPr>
              <a:xfrm>
                <a:off x="6162577" y="4815885"/>
                <a:ext cx="265574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Volume fraction %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B33CA3C-F3B0-4AF4-9E4A-4C52B8EC984F}"/>
                  </a:ext>
                </a:extLst>
              </p:cNvPr>
              <p:cNvSpPr txBox="1"/>
              <p:nvPr/>
            </p:nvSpPr>
            <p:spPr>
              <a:xfrm>
                <a:off x="6049435" y="5275614"/>
                <a:ext cx="3223226" cy="39166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   0       5      10     15      22</a:t>
                </a:r>
              </a:p>
            </p:txBody>
          </p:sp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3FC29D8-4A13-4BE6-B197-78400F706B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01" t="9443" r="34977" b="17422"/>
            <a:stretch/>
          </p:blipFill>
          <p:spPr>
            <a:xfrm>
              <a:off x="8807845" y="1524811"/>
              <a:ext cx="2292198" cy="324000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58E93DF-7522-4187-B0D7-2AFC6084B4B6}"/>
                </a:ext>
              </a:extLst>
            </p:cNvPr>
            <p:cNvSpPr txBox="1"/>
            <p:nvPr/>
          </p:nvSpPr>
          <p:spPr>
            <a:xfrm>
              <a:off x="8585611" y="1141819"/>
              <a:ext cx="2466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Concentration map</a:t>
              </a:r>
            </a:p>
          </p:txBody>
        </p:sp>
      </p:grpSp>
      <p:graphicFrame>
        <p:nvGraphicFramePr>
          <p:cNvPr id="28" name="Tableau 5">
            <a:extLst>
              <a:ext uri="{FF2B5EF4-FFF2-40B4-BE49-F238E27FC236}">
                <a16:creationId xmlns:a16="http://schemas.microsoft.com/office/drawing/2014/main" id="{A3B6490F-FBC5-4C16-96DD-C2919ADB28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3170829"/>
              </p:ext>
            </p:extLst>
          </p:nvPr>
        </p:nvGraphicFramePr>
        <p:xfrm>
          <a:off x="-2" y="47520"/>
          <a:ext cx="12524875" cy="303120"/>
        </p:xfrm>
        <a:graphic>
          <a:graphicData uri="http://schemas.openxmlformats.org/drawingml/2006/table">
            <a:tbl>
              <a:tblPr/>
              <a:tblGrid>
                <a:gridCol w="2918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5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468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842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3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i="0" u="none" strike="noStrike" cap="none" spc="-1" dirty="0">
                          <a:solidFill>
                            <a:srgbClr val="A6A6A6"/>
                          </a:solidFill>
                          <a:latin typeface="Arial"/>
                          <a:cs typeface="+mn-cs"/>
                          <a:sym typeface="Arial"/>
                        </a:rPr>
                        <a:t>Introduction</a:t>
                      </a:r>
                    </a:p>
                  </a:txBody>
                  <a:tcPr>
                    <a:lnL w="12240">
                      <a:noFill/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 dirty="0" err="1">
                          <a:solidFill>
                            <a:srgbClr val="A6A6A6"/>
                          </a:solidFill>
                          <a:latin typeface="Arial"/>
                          <a:ea typeface="Arial"/>
                        </a:rPr>
                        <a:t>Experimental</a:t>
                      </a:r>
                      <a:r>
                        <a:rPr lang="fr-FR" sz="1200" b="0" strike="noStrike" spc="-1" dirty="0">
                          <a:solidFill>
                            <a:srgbClr val="A6A6A6"/>
                          </a:solidFill>
                          <a:latin typeface="Arial"/>
                          <a:ea typeface="Arial"/>
                        </a:rPr>
                        <a:t> </a:t>
                      </a:r>
                      <a:r>
                        <a:rPr lang="fr-FR" sz="1200" b="0" strike="noStrike" spc="-1" dirty="0" err="1">
                          <a:solidFill>
                            <a:srgbClr val="A6A6A6"/>
                          </a:solidFill>
                          <a:latin typeface="Arial"/>
                          <a:ea typeface="Arial"/>
                        </a:rPr>
                        <a:t>Methodology</a:t>
                      </a:r>
                      <a:endParaRPr lang="fr-FR" sz="12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497D"/>
                      </a:solidFill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1" strike="noStrike" spc="-1" dirty="0" err="1">
                          <a:solidFill>
                            <a:schemeClr val="tx1"/>
                          </a:solidFill>
                          <a:latin typeface="+mn-lt"/>
                        </a:rPr>
                        <a:t>Results</a:t>
                      </a:r>
                      <a:endParaRPr lang="fr-FR" sz="1200" b="1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24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 dirty="0">
                          <a:solidFill>
                            <a:srgbClr val="A6A6A6"/>
                          </a:solidFill>
                          <a:latin typeface="Arial"/>
                        </a:rPr>
                        <a:t>Conclusions</a:t>
                      </a:r>
                      <a:endParaRPr lang="fr-FR" sz="12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497D"/>
                      </a:solidFill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7E4A451E-A025-4286-9170-3AAB2942B3C9}"/>
              </a:ext>
            </a:extLst>
          </p:cNvPr>
          <p:cNvGrpSpPr/>
          <p:nvPr/>
        </p:nvGrpSpPr>
        <p:grpSpPr>
          <a:xfrm>
            <a:off x="2739230" y="1084915"/>
            <a:ext cx="4759683" cy="2100842"/>
            <a:chOff x="2739230" y="1084915"/>
            <a:chExt cx="4759683" cy="210084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8B7AAB3-883C-4B45-9FB6-2966BE51293A}"/>
                </a:ext>
              </a:extLst>
            </p:cNvPr>
            <p:cNvGrpSpPr/>
            <p:nvPr/>
          </p:nvGrpSpPr>
          <p:grpSpPr>
            <a:xfrm>
              <a:off x="2739230" y="1084915"/>
              <a:ext cx="4759683" cy="2100842"/>
              <a:chOff x="3850342" y="2361326"/>
              <a:chExt cx="4759683" cy="2100842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B0DB20D2-2C71-4F4A-BEF9-CCEAE833F0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817" t="34617" r="35662" b="22084"/>
              <a:stretch/>
            </p:blipFill>
            <p:spPr>
              <a:xfrm>
                <a:off x="3850342" y="2361326"/>
                <a:ext cx="1447871" cy="1445714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97C314A-6779-4737-A862-882C4051D4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19" t="37500" r="36365" b="20528"/>
              <a:stretch/>
            </p:blipFill>
            <p:spPr>
              <a:xfrm>
                <a:off x="6939203" y="2361326"/>
                <a:ext cx="1447872" cy="1445714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CDF053F5-830E-419C-A72B-2A0131BC92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2522" y="2933632"/>
                <a:ext cx="1251186" cy="552194"/>
              </a:xfrm>
              <a:prstGeom prst="straightConnector1">
                <a:avLst/>
              </a:prstGeom>
              <a:ln w="38100">
                <a:solidFill>
                  <a:schemeClr val="bg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C68A46B-10F3-48C0-94E9-08585058DBA9}"/>
                  </a:ext>
                </a:extLst>
              </p:cNvPr>
              <p:cNvSpPr txBox="1"/>
              <p:nvPr/>
            </p:nvSpPr>
            <p:spPr>
              <a:xfrm>
                <a:off x="4000430" y="4000503"/>
                <a:ext cx="135690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Raw image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C647A26-B16D-409B-BC59-6FC487015F71}"/>
                  </a:ext>
                </a:extLst>
              </p:cNvPr>
              <p:cNvSpPr txBox="1"/>
              <p:nvPr/>
            </p:nvSpPr>
            <p:spPr>
              <a:xfrm>
                <a:off x="7253121" y="4000503"/>
                <a:ext cx="135690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Segmented clogs super-imposed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F698C79-79DF-4E36-9B0C-BA8D8FF620F9}"/>
                  </a:ext>
                </a:extLst>
              </p:cNvPr>
              <p:cNvSpPr txBox="1"/>
              <p:nvPr/>
            </p:nvSpPr>
            <p:spPr>
              <a:xfrm>
                <a:off x="5645910" y="3322007"/>
                <a:ext cx="135690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Particles</a:t>
                </a:r>
              </a:p>
            </p:txBody>
          </p:sp>
        </p:grp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1BC31BDA-A7DF-4516-B708-A4EE345E58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34774" y="1620927"/>
              <a:ext cx="1251186" cy="552194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9913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0.9%Vol_Pe7e8_SV1">
            <a:hlinkClick r:id="" action="ppaction://media"/>
            <a:extLst>
              <a:ext uri="{FF2B5EF4-FFF2-40B4-BE49-F238E27FC236}">
                <a16:creationId xmlns:a16="http://schemas.microsoft.com/office/drawing/2014/main" id="{7BAE0E29-A45D-4CC6-AF5C-71438AE465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30812" b="18697"/>
          <a:stretch/>
        </p:blipFill>
        <p:spPr>
          <a:xfrm>
            <a:off x="39051" y="2379977"/>
            <a:ext cx="5878934" cy="351935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8A22447-3579-44C8-8ACD-5301B9BB5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4D concentration mapping</a:t>
            </a:r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3CA1C4C-5D72-415F-BE74-8DCC0489FD0F}"/>
              </a:ext>
            </a:extLst>
          </p:cNvPr>
          <p:cNvSpPr txBox="1"/>
          <p:nvPr/>
        </p:nvSpPr>
        <p:spPr>
          <a:xfrm>
            <a:off x="7014212" y="1447177"/>
            <a:ext cx="48990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accent6"/>
                </a:solidFill>
              </a:rPr>
              <a:t>Spatiotemporal information about mobility and retention of particle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CFAD073-4D0C-4DA7-B131-48837005317A}"/>
              </a:ext>
            </a:extLst>
          </p:cNvPr>
          <p:cNvSpPr txBox="1"/>
          <p:nvPr/>
        </p:nvSpPr>
        <p:spPr>
          <a:xfrm>
            <a:off x="278712" y="1238339"/>
            <a:ext cx="6541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Sub volume near inlet for 1% vol., P</a:t>
            </a:r>
            <a:r>
              <a:rPr lang="fr-FR" sz="2400" u="sng" dirty="0"/>
              <a:t>é = </a:t>
            </a:r>
            <a:r>
              <a:rPr lang="en-US" sz="2400" i="0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</a:t>
            </a:r>
            <a:r>
              <a:rPr lang="en-US" sz="2400" i="0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sz="2400" i="0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</a:t>
            </a:r>
            <a:r>
              <a:rPr lang="en-US" sz="2400" i="0" u="sng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</a:t>
            </a:r>
            <a:endParaRPr lang="en-US" sz="2400" u="sng" dirty="0"/>
          </a:p>
          <a:p>
            <a:endParaRPr lang="en-US" sz="2400" u="sng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16F43F6-CD69-4D29-A8C8-4E19508132D3}"/>
              </a:ext>
            </a:extLst>
          </p:cNvPr>
          <p:cNvGrpSpPr/>
          <p:nvPr/>
        </p:nvGrpSpPr>
        <p:grpSpPr>
          <a:xfrm>
            <a:off x="1507928" y="4036637"/>
            <a:ext cx="4508513" cy="2262686"/>
            <a:chOff x="1587291" y="4065442"/>
            <a:chExt cx="4508513" cy="226268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9E958C2-EE9B-4E9D-B30C-92698303BE1E}"/>
                </a:ext>
              </a:extLst>
            </p:cNvPr>
            <p:cNvGrpSpPr/>
            <p:nvPr/>
          </p:nvGrpSpPr>
          <p:grpSpPr>
            <a:xfrm>
              <a:off x="1587291" y="4445882"/>
              <a:ext cx="4508513" cy="1882246"/>
              <a:chOff x="1648352" y="4156913"/>
              <a:chExt cx="4508513" cy="1882246"/>
            </a:xfrm>
          </p:grpSpPr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D0649F35-7EEF-4A23-9985-F277D4321C3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39005" y="4156913"/>
                <a:ext cx="872886" cy="174041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B1F586E-613A-427C-B2B4-3D2BE43D8E16}"/>
                  </a:ext>
                </a:extLst>
              </p:cNvPr>
              <p:cNvSpPr txBox="1"/>
              <p:nvPr/>
            </p:nvSpPr>
            <p:spPr>
              <a:xfrm rot="20008873">
                <a:off x="1648352" y="5172493"/>
                <a:ext cx="14557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1.4 mm</a:t>
                </a:r>
              </a:p>
            </p:txBody>
          </p: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F918B3F3-C27D-41F0-842B-D260E00FB69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8749" y="4979569"/>
                <a:ext cx="2045368" cy="103078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8B1F0B3-5567-4C4E-88A6-FC9F3DFC4B22}"/>
                  </a:ext>
                </a:extLst>
              </p:cNvPr>
              <p:cNvSpPr txBox="1"/>
              <p:nvPr/>
            </p:nvSpPr>
            <p:spPr>
              <a:xfrm rot="20008873">
                <a:off x="4701071" y="5577494"/>
                <a:ext cx="14557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1.6 mm</a:t>
                </a:r>
              </a:p>
            </p:txBody>
          </p:sp>
        </p:grp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F068D577-76F5-4844-9C25-B1C8B1CECD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31526" y="4458917"/>
              <a:ext cx="302621" cy="577877"/>
            </a:xfrm>
            <a:prstGeom prst="straightConnector1">
              <a:avLst/>
            </a:prstGeom>
            <a:ln w="76200">
              <a:solidFill>
                <a:srgbClr val="0000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F73EC3E2-669C-49BE-AF9F-0AA8E122BA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50053" y="4939019"/>
              <a:ext cx="302621" cy="577877"/>
            </a:xfrm>
            <a:prstGeom prst="straightConnector1">
              <a:avLst/>
            </a:prstGeom>
            <a:ln w="76200">
              <a:solidFill>
                <a:srgbClr val="0000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CA629F6A-F99A-4A4F-95A3-7D391F8C277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31287" y="4065442"/>
              <a:ext cx="302621" cy="577877"/>
            </a:xfrm>
            <a:prstGeom prst="straightConnector1">
              <a:avLst/>
            </a:prstGeom>
            <a:ln w="76200">
              <a:solidFill>
                <a:srgbClr val="0000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0" name="Tableau 5">
            <a:extLst>
              <a:ext uri="{FF2B5EF4-FFF2-40B4-BE49-F238E27FC236}">
                <a16:creationId xmlns:a16="http://schemas.microsoft.com/office/drawing/2014/main" id="{F0ECDD66-10D1-4A8A-8770-B977462E09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3170829"/>
              </p:ext>
            </p:extLst>
          </p:nvPr>
        </p:nvGraphicFramePr>
        <p:xfrm>
          <a:off x="-2" y="47520"/>
          <a:ext cx="12524875" cy="303120"/>
        </p:xfrm>
        <a:graphic>
          <a:graphicData uri="http://schemas.openxmlformats.org/drawingml/2006/table">
            <a:tbl>
              <a:tblPr/>
              <a:tblGrid>
                <a:gridCol w="2918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5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468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842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3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i="0" u="none" strike="noStrike" cap="none" spc="-1" dirty="0">
                          <a:solidFill>
                            <a:srgbClr val="A6A6A6"/>
                          </a:solidFill>
                          <a:latin typeface="Arial"/>
                          <a:cs typeface="+mn-cs"/>
                          <a:sym typeface="Arial"/>
                        </a:rPr>
                        <a:t>Introduction</a:t>
                      </a:r>
                    </a:p>
                  </a:txBody>
                  <a:tcPr>
                    <a:lnL w="12240">
                      <a:noFill/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 dirty="0" err="1">
                          <a:solidFill>
                            <a:srgbClr val="A6A6A6"/>
                          </a:solidFill>
                          <a:latin typeface="Arial"/>
                          <a:ea typeface="Arial"/>
                        </a:rPr>
                        <a:t>Experimental</a:t>
                      </a:r>
                      <a:r>
                        <a:rPr lang="fr-FR" sz="1200" b="0" strike="noStrike" spc="-1" dirty="0">
                          <a:solidFill>
                            <a:srgbClr val="A6A6A6"/>
                          </a:solidFill>
                          <a:latin typeface="Arial"/>
                          <a:ea typeface="Arial"/>
                        </a:rPr>
                        <a:t> </a:t>
                      </a:r>
                      <a:r>
                        <a:rPr lang="fr-FR" sz="1200" b="0" strike="noStrike" spc="-1" dirty="0" err="1">
                          <a:solidFill>
                            <a:srgbClr val="A6A6A6"/>
                          </a:solidFill>
                          <a:latin typeface="Arial"/>
                          <a:ea typeface="Arial"/>
                        </a:rPr>
                        <a:t>Methodology</a:t>
                      </a:r>
                      <a:endParaRPr lang="fr-FR" sz="12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497D"/>
                      </a:solidFill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1" strike="noStrike" spc="-1" dirty="0" err="1">
                          <a:solidFill>
                            <a:schemeClr val="tx1"/>
                          </a:solidFill>
                          <a:latin typeface="+mn-lt"/>
                        </a:rPr>
                        <a:t>Results</a:t>
                      </a:r>
                      <a:endParaRPr lang="fr-FR" sz="1200" b="1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24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 dirty="0">
                          <a:solidFill>
                            <a:srgbClr val="A6A6A6"/>
                          </a:solidFill>
                          <a:latin typeface="Arial"/>
                        </a:rPr>
                        <a:t>Conclusions</a:t>
                      </a:r>
                      <a:endParaRPr lang="fr-FR" sz="12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497D"/>
                      </a:solidFill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688A55CE-3599-44AD-99EE-B992FA8A337C}"/>
              </a:ext>
            </a:extLst>
          </p:cNvPr>
          <p:cNvGrpSpPr/>
          <p:nvPr/>
        </p:nvGrpSpPr>
        <p:grpSpPr>
          <a:xfrm rot="16200000">
            <a:off x="6162173" y="3466714"/>
            <a:ext cx="3058903" cy="2295599"/>
            <a:chOff x="7957790" y="1172699"/>
            <a:chExt cx="3058903" cy="229559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03565F5-8857-4D8B-A217-4802058A4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93" t="92617" r="30511"/>
            <a:stretch/>
          </p:blipFill>
          <p:spPr>
            <a:xfrm>
              <a:off x="7998039" y="2014089"/>
              <a:ext cx="2786124" cy="43767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EFEDDA6-2306-4BFE-8C34-6448608F0922}"/>
                </a:ext>
              </a:extLst>
            </p:cNvPr>
            <p:cNvSpPr txBox="1"/>
            <p:nvPr/>
          </p:nvSpPr>
          <p:spPr>
            <a:xfrm rot="5400000">
              <a:off x="9709270" y="2160875"/>
              <a:ext cx="2295599" cy="3192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Volume fraction %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B8F511B-EF33-43C0-BE84-5E364DCB406E}"/>
                </a:ext>
              </a:extLst>
            </p:cNvPr>
            <p:cNvSpPr txBox="1"/>
            <p:nvPr/>
          </p:nvSpPr>
          <p:spPr>
            <a:xfrm>
              <a:off x="7957790" y="2115242"/>
              <a:ext cx="278612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   0       5      10     15      20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17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9B08D1-5828-4318-806C-64EE302B6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Faster rate of clogging with higher volume fraction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C80580-82D4-4ADA-A91B-0EAAD9B73637}"/>
              </a:ext>
            </a:extLst>
          </p:cNvPr>
          <p:cNvSpPr txBox="1"/>
          <p:nvPr/>
        </p:nvSpPr>
        <p:spPr>
          <a:xfrm>
            <a:off x="6678105" y="2286903"/>
            <a:ext cx="52744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accent6"/>
                </a:solidFill>
              </a:rPr>
              <a:t>Rate of clogging per pore volume (PV) 3× faster with higher volume fraction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accent6"/>
              </a:solidFill>
            </a:endParaRPr>
          </a:p>
          <a:p>
            <a:pPr lvl="1"/>
            <a:r>
              <a:rPr lang="en-US" sz="2000" dirty="0">
                <a:solidFill>
                  <a:schemeClr val="accent6"/>
                </a:solidFill>
              </a:rPr>
              <a:t>0.3 % per PV </a:t>
            </a:r>
            <a:r>
              <a:rPr lang="en-US" sz="2000" dirty="0">
                <a:solidFill>
                  <a:schemeClr val="accent6"/>
                </a:solidFill>
                <a:sym typeface="Wingdings" panose="05000000000000000000" pitchFamily="2" charset="2"/>
              </a:rPr>
              <a:t> 2% Volume fraction</a:t>
            </a:r>
            <a:endParaRPr lang="en-US" sz="2000" dirty="0">
              <a:solidFill>
                <a:schemeClr val="accent6"/>
              </a:solidFill>
            </a:endParaRPr>
          </a:p>
          <a:p>
            <a:pPr lvl="1"/>
            <a:r>
              <a:rPr lang="en-US" sz="2000" dirty="0">
                <a:solidFill>
                  <a:schemeClr val="accent6"/>
                </a:solidFill>
              </a:rPr>
              <a:t>0.1 % per PV </a:t>
            </a:r>
            <a:r>
              <a:rPr lang="en-US" sz="2000" dirty="0">
                <a:solidFill>
                  <a:schemeClr val="accent6"/>
                </a:solidFill>
                <a:sym typeface="Wingdings" panose="05000000000000000000" pitchFamily="2" charset="2"/>
              </a:rPr>
              <a:t> 1%Volume fraction</a:t>
            </a:r>
            <a:endParaRPr lang="en-US" sz="2000" dirty="0">
              <a:solidFill>
                <a:schemeClr val="accent6"/>
              </a:solidFill>
            </a:endParaRPr>
          </a:p>
          <a:p>
            <a:pPr lvl="1"/>
            <a:endParaRPr lang="en-US" sz="2800" dirty="0">
              <a:solidFill>
                <a:schemeClr val="accent6"/>
              </a:solidFill>
            </a:endParaRPr>
          </a:p>
        </p:txBody>
      </p:sp>
      <p:graphicFrame>
        <p:nvGraphicFramePr>
          <p:cNvPr id="16" name="Tableau 5">
            <a:extLst>
              <a:ext uri="{FF2B5EF4-FFF2-40B4-BE49-F238E27FC236}">
                <a16:creationId xmlns:a16="http://schemas.microsoft.com/office/drawing/2014/main" id="{69931470-F0A6-4BF1-9161-09CAE1EC09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3170829"/>
              </p:ext>
            </p:extLst>
          </p:nvPr>
        </p:nvGraphicFramePr>
        <p:xfrm>
          <a:off x="-2" y="47520"/>
          <a:ext cx="12524875" cy="303120"/>
        </p:xfrm>
        <a:graphic>
          <a:graphicData uri="http://schemas.openxmlformats.org/drawingml/2006/table">
            <a:tbl>
              <a:tblPr/>
              <a:tblGrid>
                <a:gridCol w="2918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5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468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842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3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i="0" u="none" strike="noStrike" cap="none" spc="-1" dirty="0">
                          <a:solidFill>
                            <a:srgbClr val="A6A6A6"/>
                          </a:solidFill>
                          <a:latin typeface="Arial"/>
                          <a:cs typeface="+mn-cs"/>
                          <a:sym typeface="Arial"/>
                        </a:rPr>
                        <a:t>Introduction</a:t>
                      </a:r>
                    </a:p>
                  </a:txBody>
                  <a:tcPr>
                    <a:lnL w="12240">
                      <a:noFill/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 dirty="0" err="1">
                          <a:solidFill>
                            <a:srgbClr val="A6A6A6"/>
                          </a:solidFill>
                          <a:latin typeface="Arial"/>
                          <a:ea typeface="Arial"/>
                        </a:rPr>
                        <a:t>Experimental</a:t>
                      </a:r>
                      <a:r>
                        <a:rPr lang="fr-FR" sz="1200" b="0" strike="noStrike" spc="-1" dirty="0">
                          <a:solidFill>
                            <a:srgbClr val="A6A6A6"/>
                          </a:solidFill>
                          <a:latin typeface="Arial"/>
                          <a:ea typeface="Arial"/>
                        </a:rPr>
                        <a:t> </a:t>
                      </a:r>
                      <a:r>
                        <a:rPr lang="fr-FR" sz="1200" b="0" strike="noStrike" spc="-1" dirty="0" err="1">
                          <a:solidFill>
                            <a:srgbClr val="A6A6A6"/>
                          </a:solidFill>
                          <a:latin typeface="Arial"/>
                          <a:ea typeface="Arial"/>
                        </a:rPr>
                        <a:t>Methodology</a:t>
                      </a:r>
                      <a:endParaRPr lang="fr-FR" sz="12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497D"/>
                      </a:solidFill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1" strike="noStrike" spc="-1" dirty="0" err="1">
                          <a:solidFill>
                            <a:schemeClr val="tx1"/>
                          </a:solidFill>
                          <a:latin typeface="+mn-lt"/>
                        </a:rPr>
                        <a:t>Results</a:t>
                      </a:r>
                      <a:endParaRPr lang="fr-FR" sz="1200" b="1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24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 dirty="0">
                          <a:solidFill>
                            <a:srgbClr val="A6A6A6"/>
                          </a:solidFill>
                          <a:latin typeface="Arial"/>
                        </a:rPr>
                        <a:t>Conclusions</a:t>
                      </a:r>
                      <a:endParaRPr lang="fr-FR" sz="12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497D"/>
                      </a:solidFill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6383E091-24DA-40BC-8C89-D778600E793F}"/>
              </a:ext>
            </a:extLst>
          </p:cNvPr>
          <p:cNvGrpSpPr/>
          <p:nvPr/>
        </p:nvGrpSpPr>
        <p:grpSpPr>
          <a:xfrm>
            <a:off x="358965" y="1944675"/>
            <a:ext cx="6219865" cy="4398017"/>
            <a:chOff x="358965" y="1944675"/>
            <a:chExt cx="6219865" cy="43980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817AFA8-D69B-4EEC-B758-53A7E3696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8965" y="2020253"/>
              <a:ext cx="5407621" cy="4322439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BBC95CA-DE5C-4DE8-BD5F-A76E1D034167}"/>
                </a:ext>
              </a:extLst>
            </p:cNvPr>
            <p:cNvGrpSpPr/>
            <p:nvPr/>
          </p:nvGrpSpPr>
          <p:grpSpPr>
            <a:xfrm>
              <a:off x="3867283" y="1944675"/>
              <a:ext cx="2711547" cy="1323439"/>
              <a:chOff x="5464175" y="732045"/>
              <a:chExt cx="2711547" cy="1323439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C5863DB-0AAB-482F-A5F9-8C1159C65472}"/>
                  </a:ext>
                </a:extLst>
              </p:cNvPr>
              <p:cNvSpPr txBox="1"/>
              <p:nvPr/>
            </p:nvSpPr>
            <p:spPr>
              <a:xfrm>
                <a:off x="5835650" y="732045"/>
                <a:ext cx="2340072" cy="132343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1%Vol, P</a:t>
                </a:r>
                <a:r>
                  <a:rPr lang="fr-FR" sz="2000" dirty="0"/>
                  <a:t>é=7×10</a:t>
                </a:r>
                <a:r>
                  <a:rPr lang="fr-FR" sz="2000" baseline="30000" dirty="0"/>
                  <a:t>8</a:t>
                </a:r>
              </a:p>
              <a:p>
                <a:r>
                  <a:rPr lang="en-US" sz="2000" dirty="0"/>
                  <a:t>1%Vol, P</a:t>
                </a:r>
                <a:r>
                  <a:rPr lang="fr-FR" sz="2000" dirty="0"/>
                  <a:t>é=1×10</a:t>
                </a:r>
                <a:r>
                  <a:rPr lang="fr-FR" sz="2000" baseline="30000" dirty="0"/>
                  <a:t>9</a:t>
                </a:r>
              </a:p>
              <a:p>
                <a:r>
                  <a:rPr lang="en-US" sz="2000" dirty="0"/>
                  <a:t>2%Vol, P</a:t>
                </a:r>
                <a:r>
                  <a:rPr lang="fr-FR" sz="2000" dirty="0"/>
                  <a:t>é=7×10</a:t>
                </a:r>
                <a:r>
                  <a:rPr lang="fr-FR" sz="2000" baseline="30000" dirty="0"/>
                  <a:t>8</a:t>
                </a:r>
              </a:p>
              <a:p>
                <a:endParaRPr lang="en-US" sz="2000" dirty="0"/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849CF47-BD9C-4B46-8026-6982B99632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64175" y="886273"/>
                <a:ext cx="361950" cy="0"/>
              </a:xfrm>
              <a:prstGeom prst="line">
                <a:avLst/>
              </a:prstGeom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CB7E0FAC-35F3-4840-B4A3-0FCF0A1529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64175" y="1197304"/>
                <a:ext cx="361950" cy="0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F4AC105-9FBC-49DF-B540-BC44273972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64175" y="1508336"/>
                <a:ext cx="36195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1D33568-DDAD-44DD-AD9B-D96A99A02D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5554" y="2594056"/>
              <a:ext cx="1130300" cy="2260519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8B1F1A4-E10E-4621-AB60-733F58DCDF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77833" y="3408389"/>
              <a:ext cx="1969886" cy="1546169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6243846-1AA6-45B2-AD8D-9EA3E14C9583}"/>
                </a:ext>
              </a:extLst>
            </p:cNvPr>
            <p:cNvSpPr txBox="1"/>
            <p:nvPr/>
          </p:nvSpPr>
          <p:spPr>
            <a:xfrm>
              <a:off x="1932475" y="2237062"/>
              <a:ext cx="113030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Slope 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4102897-B210-4F3F-9612-7FE84C3C5D7D}"/>
                </a:ext>
              </a:extLst>
            </p:cNvPr>
            <p:cNvSpPr txBox="1"/>
            <p:nvPr/>
          </p:nvSpPr>
          <p:spPr>
            <a:xfrm>
              <a:off x="4139483" y="3133289"/>
              <a:ext cx="1130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Slope 2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695A77D-400D-4044-9E09-83C21C3A9472}"/>
                </a:ext>
              </a:extLst>
            </p:cNvPr>
            <p:cNvSpPr txBox="1"/>
            <p:nvPr/>
          </p:nvSpPr>
          <p:spPr>
            <a:xfrm>
              <a:off x="2688084" y="3515373"/>
              <a:ext cx="12636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Flushing started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9FCF143-2607-453F-B133-880610C5052A}"/>
                </a:ext>
              </a:extLst>
            </p:cNvPr>
            <p:cNvSpPr txBox="1"/>
            <p:nvPr/>
          </p:nvSpPr>
          <p:spPr>
            <a:xfrm>
              <a:off x="3748183" y="4385827"/>
              <a:ext cx="12636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6"/>
                  </a:solidFill>
                </a:rPr>
                <a:t>Flushing started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EE39995-3C6C-4247-8F59-C6FE994BB3F4}"/>
                </a:ext>
              </a:extLst>
            </p:cNvPr>
            <p:cNvSpPr txBox="1"/>
            <p:nvPr/>
          </p:nvSpPr>
          <p:spPr>
            <a:xfrm>
              <a:off x="2708588" y="4688382"/>
              <a:ext cx="12636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1"/>
                  </a:solidFill>
                </a:rPr>
                <a:t>Flushing started</a:t>
              </a:r>
            </a:p>
          </p:txBody>
        </p:sp>
        <p:sp>
          <p:nvSpPr>
            <p:cNvPr id="23" name="Arrow: Down 22">
              <a:extLst>
                <a:ext uri="{FF2B5EF4-FFF2-40B4-BE49-F238E27FC236}">
                  <a16:creationId xmlns:a16="http://schemas.microsoft.com/office/drawing/2014/main" id="{DA67D6DE-A173-4F5F-8D10-A9CB4E916C9E}"/>
                </a:ext>
              </a:extLst>
            </p:cNvPr>
            <p:cNvSpPr/>
            <p:nvPr/>
          </p:nvSpPr>
          <p:spPr>
            <a:xfrm rot="10800000">
              <a:off x="3550340" y="4337812"/>
              <a:ext cx="216000" cy="180000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Arrow: Down 31">
              <a:extLst>
                <a:ext uri="{FF2B5EF4-FFF2-40B4-BE49-F238E27FC236}">
                  <a16:creationId xmlns:a16="http://schemas.microsoft.com/office/drawing/2014/main" id="{8D47022D-AEC7-4EAE-AC44-6BE90638EDDB}"/>
                </a:ext>
              </a:extLst>
            </p:cNvPr>
            <p:cNvSpPr/>
            <p:nvPr/>
          </p:nvSpPr>
          <p:spPr>
            <a:xfrm rot="10800000">
              <a:off x="2506987" y="4803544"/>
              <a:ext cx="216000" cy="180000"/>
            </a:xfrm>
            <a:prstGeom prst="down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Arrow: Down 32">
              <a:extLst>
                <a:ext uri="{FF2B5EF4-FFF2-40B4-BE49-F238E27FC236}">
                  <a16:creationId xmlns:a16="http://schemas.microsoft.com/office/drawing/2014/main" id="{0380EE91-31F0-4A18-B651-D46489A1A919}"/>
                </a:ext>
              </a:extLst>
            </p:cNvPr>
            <p:cNvSpPr/>
            <p:nvPr/>
          </p:nvSpPr>
          <p:spPr>
            <a:xfrm rot="10800000">
              <a:off x="2506987" y="3617474"/>
              <a:ext cx="216000" cy="180000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18558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7C52F6A-A746-49AA-886E-C116914BD407}"/>
              </a:ext>
            </a:extLst>
          </p:cNvPr>
          <p:cNvGrpSpPr/>
          <p:nvPr/>
        </p:nvGrpSpPr>
        <p:grpSpPr>
          <a:xfrm>
            <a:off x="358965" y="1944675"/>
            <a:ext cx="6219865" cy="4398017"/>
            <a:chOff x="358965" y="1944675"/>
            <a:chExt cx="6219865" cy="4398017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8D31AEE-D1FA-4E0A-B557-6EFED5699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8965" y="2020253"/>
              <a:ext cx="5407621" cy="4322439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92C460C-37EE-4736-8D7C-D913CE806975}"/>
                </a:ext>
              </a:extLst>
            </p:cNvPr>
            <p:cNvGrpSpPr/>
            <p:nvPr/>
          </p:nvGrpSpPr>
          <p:grpSpPr>
            <a:xfrm>
              <a:off x="3867283" y="1944675"/>
              <a:ext cx="2711547" cy="1323439"/>
              <a:chOff x="5464175" y="732045"/>
              <a:chExt cx="2711547" cy="1323439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96F124A-F2AF-44FB-AF8A-50535EDB5EBB}"/>
                  </a:ext>
                </a:extLst>
              </p:cNvPr>
              <p:cNvSpPr txBox="1"/>
              <p:nvPr/>
            </p:nvSpPr>
            <p:spPr>
              <a:xfrm>
                <a:off x="5835650" y="732045"/>
                <a:ext cx="2340072" cy="132343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1%Vol, P</a:t>
                </a:r>
                <a:r>
                  <a:rPr lang="fr-FR" sz="2000" dirty="0"/>
                  <a:t>é=7×10</a:t>
                </a:r>
                <a:r>
                  <a:rPr lang="fr-FR" sz="2000" baseline="30000" dirty="0"/>
                  <a:t>8</a:t>
                </a:r>
              </a:p>
              <a:p>
                <a:r>
                  <a:rPr lang="en-US" sz="2000" dirty="0"/>
                  <a:t>1%Vol, P</a:t>
                </a:r>
                <a:r>
                  <a:rPr lang="fr-FR" sz="2000" dirty="0"/>
                  <a:t>é=1×10</a:t>
                </a:r>
                <a:r>
                  <a:rPr lang="fr-FR" sz="2000" baseline="30000" dirty="0"/>
                  <a:t>9</a:t>
                </a:r>
              </a:p>
              <a:p>
                <a:r>
                  <a:rPr lang="en-US" sz="2000" dirty="0"/>
                  <a:t>2%Vol, P</a:t>
                </a:r>
                <a:r>
                  <a:rPr lang="fr-FR" sz="2000" dirty="0"/>
                  <a:t>é=7×10</a:t>
                </a:r>
                <a:r>
                  <a:rPr lang="fr-FR" sz="2000" baseline="30000" dirty="0"/>
                  <a:t>8</a:t>
                </a:r>
              </a:p>
              <a:p>
                <a:endParaRPr lang="en-US" sz="2000" dirty="0"/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1B51B98A-A47D-4778-9C8A-7739F23A99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64175" y="886273"/>
                <a:ext cx="361950" cy="0"/>
              </a:xfrm>
              <a:prstGeom prst="line">
                <a:avLst/>
              </a:prstGeom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E162817D-AB3E-4907-BC69-FED0886F09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64175" y="1197304"/>
                <a:ext cx="361950" cy="0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AD5C34BF-DC09-4E12-BF0B-89DA6823AC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64175" y="1508336"/>
                <a:ext cx="36195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848411B-F6F8-4A2A-B716-C83D963D5710}"/>
                </a:ext>
              </a:extLst>
            </p:cNvPr>
            <p:cNvSpPr txBox="1"/>
            <p:nvPr/>
          </p:nvSpPr>
          <p:spPr>
            <a:xfrm>
              <a:off x="2688084" y="3515373"/>
              <a:ext cx="12636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Flushing started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ECD33E8-5F22-4340-A313-88459938E9AB}"/>
                </a:ext>
              </a:extLst>
            </p:cNvPr>
            <p:cNvSpPr txBox="1"/>
            <p:nvPr/>
          </p:nvSpPr>
          <p:spPr>
            <a:xfrm>
              <a:off x="3748183" y="4385827"/>
              <a:ext cx="12636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6"/>
                  </a:solidFill>
                </a:rPr>
                <a:t>Flushing started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63ED9C1-0EAE-42B4-A38D-2B353E140470}"/>
                </a:ext>
              </a:extLst>
            </p:cNvPr>
            <p:cNvSpPr txBox="1"/>
            <p:nvPr/>
          </p:nvSpPr>
          <p:spPr>
            <a:xfrm>
              <a:off x="2708588" y="4688382"/>
              <a:ext cx="12636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1"/>
                  </a:solidFill>
                </a:rPr>
                <a:t>Flushing started</a:t>
              </a:r>
            </a:p>
          </p:txBody>
        </p:sp>
        <p:sp>
          <p:nvSpPr>
            <p:cNvPr id="35" name="Arrow: Down 34">
              <a:extLst>
                <a:ext uri="{FF2B5EF4-FFF2-40B4-BE49-F238E27FC236}">
                  <a16:creationId xmlns:a16="http://schemas.microsoft.com/office/drawing/2014/main" id="{24E09835-3733-4F98-AD09-0D22BF0637F2}"/>
                </a:ext>
              </a:extLst>
            </p:cNvPr>
            <p:cNvSpPr/>
            <p:nvPr/>
          </p:nvSpPr>
          <p:spPr>
            <a:xfrm rot="10800000">
              <a:off x="3550340" y="4337812"/>
              <a:ext cx="216000" cy="180000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Arrow: Down 35">
              <a:extLst>
                <a:ext uri="{FF2B5EF4-FFF2-40B4-BE49-F238E27FC236}">
                  <a16:creationId xmlns:a16="http://schemas.microsoft.com/office/drawing/2014/main" id="{68EA7D63-D76E-40B1-B992-C82B465BA4C8}"/>
                </a:ext>
              </a:extLst>
            </p:cNvPr>
            <p:cNvSpPr/>
            <p:nvPr/>
          </p:nvSpPr>
          <p:spPr>
            <a:xfrm rot="10800000">
              <a:off x="2506987" y="4803544"/>
              <a:ext cx="216000" cy="180000"/>
            </a:xfrm>
            <a:prstGeom prst="down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Arrow: Down 36">
              <a:extLst>
                <a:ext uri="{FF2B5EF4-FFF2-40B4-BE49-F238E27FC236}">
                  <a16:creationId xmlns:a16="http://schemas.microsoft.com/office/drawing/2014/main" id="{D933D200-2AD2-44B7-B8F1-A6AD96A5F859}"/>
                </a:ext>
              </a:extLst>
            </p:cNvPr>
            <p:cNvSpPr/>
            <p:nvPr/>
          </p:nvSpPr>
          <p:spPr>
            <a:xfrm rot="10800000">
              <a:off x="2506987" y="3617474"/>
              <a:ext cx="216000" cy="180000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E49B08D1-5828-4318-806C-64EE302B6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Flushing removes attached particles?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C80580-82D4-4ADA-A91B-0EAAD9B73637}"/>
              </a:ext>
            </a:extLst>
          </p:cNvPr>
          <p:cNvSpPr txBox="1"/>
          <p:nvPr/>
        </p:nvSpPr>
        <p:spPr>
          <a:xfrm>
            <a:off x="7181652" y="3597664"/>
            <a:ext cx="49149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accent6"/>
                </a:solidFill>
              </a:rPr>
              <a:t>Particle saturation tends to be stabilized with injection of background fluid</a:t>
            </a:r>
            <a:endParaRPr lang="en-US" sz="2000" dirty="0">
              <a:solidFill>
                <a:schemeClr val="accent6"/>
              </a:solidFill>
            </a:endParaRPr>
          </a:p>
          <a:p>
            <a:pPr lvl="1"/>
            <a:endParaRPr lang="en-US" sz="2800" dirty="0">
              <a:solidFill>
                <a:schemeClr val="accent6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1D33568-DDAD-44DD-AD9B-D96A99A02DB2}"/>
              </a:ext>
            </a:extLst>
          </p:cNvPr>
          <p:cNvCxnSpPr>
            <a:cxnSpLocks/>
          </p:cNvCxnSpPr>
          <p:nvPr/>
        </p:nvCxnSpPr>
        <p:spPr>
          <a:xfrm flipH="1">
            <a:off x="2527299" y="2873447"/>
            <a:ext cx="129600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EB0F148-2447-41D5-AE9F-6C802BAF93AD}"/>
              </a:ext>
            </a:extLst>
          </p:cNvPr>
          <p:cNvCxnSpPr>
            <a:cxnSpLocks/>
          </p:cNvCxnSpPr>
          <p:nvPr/>
        </p:nvCxnSpPr>
        <p:spPr>
          <a:xfrm flipH="1">
            <a:off x="3645032" y="3831999"/>
            <a:ext cx="212400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655BF18-B13E-42ED-80EC-4C380139CD77}"/>
              </a:ext>
            </a:extLst>
          </p:cNvPr>
          <p:cNvCxnSpPr>
            <a:cxnSpLocks/>
          </p:cNvCxnSpPr>
          <p:nvPr/>
        </p:nvCxnSpPr>
        <p:spPr>
          <a:xfrm flipH="1">
            <a:off x="3662533" y="4292374"/>
            <a:ext cx="212400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Tableau 5">
            <a:extLst>
              <a:ext uri="{FF2B5EF4-FFF2-40B4-BE49-F238E27FC236}">
                <a16:creationId xmlns:a16="http://schemas.microsoft.com/office/drawing/2014/main" id="{52D5CDC8-99CD-47E7-8EB2-6233658696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3170829"/>
              </p:ext>
            </p:extLst>
          </p:nvPr>
        </p:nvGraphicFramePr>
        <p:xfrm>
          <a:off x="-2" y="47520"/>
          <a:ext cx="12524875" cy="303120"/>
        </p:xfrm>
        <a:graphic>
          <a:graphicData uri="http://schemas.openxmlformats.org/drawingml/2006/table">
            <a:tbl>
              <a:tblPr/>
              <a:tblGrid>
                <a:gridCol w="2918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5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468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842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3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i="0" u="none" strike="noStrike" cap="none" spc="-1" dirty="0">
                          <a:solidFill>
                            <a:srgbClr val="A6A6A6"/>
                          </a:solidFill>
                          <a:latin typeface="Arial"/>
                          <a:cs typeface="+mn-cs"/>
                          <a:sym typeface="Arial"/>
                        </a:rPr>
                        <a:t>Introduction</a:t>
                      </a:r>
                    </a:p>
                  </a:txBody>
                  <a:tcPr>
                    <a:lnL w="12240">
                      <a:noFill/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 dirty="0" err="1">
                          <a:solidFill>
                            <a:srgbClr val="A6A6A6"/>
                          </a:solidFill>
                          <a:latin typeface="Arial"/>
                          <a:ea typeface="Arial"/>
                        </a:rPr>
                        <a:t>Experimental</a:t>
                      </a:r>
                      <a:r>
                        <a:rPr lang="fr-FR" sz="1200" b="0" strike="noStrike" spc="-1" dirty="0">
                          <a:solidFill>
                            <a:srgbClr val="A6A6A6"/>
                          </a:solidFill>
                          <a:latin typeface="Arial"/>
                          <a:ea typeface="Arial"/>
                        </a:rPr>
                        <a:t> </a:t>
                      </a:r>
                      <a:r>
                        <a:rPr lang="fr-FR" sz="1200" b="0" strike="noStrike" spc="-1" dirty="0" err="1">
                          <a:solidFill>
                            <a:srgbClr val="A6A6A6"/>
                          </a:solidFill>
                          <a:latin typeface="Arial"/>
                          <a:ea typeface="Arial"/>
                        </a:rPr>
                        <a:t>Methodology</a:t>
                      </a:r>
                      <a:endParaRPr lang="fr-FR" sz="12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497D"/>
                      </a:solidFill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1" strike="noStrike" spc="-1" dirty="0" err="1">
                          <a:solidFill>
                            <a:schemeClr val="tx1"/>
                          </a:solidFill>
                          <a:latin typeface="+mn-lt"/>
                        </a:rPr>
                        <a:t>Results</a:t>
                      </a:r>
                      <a:endParaRPr lang="fr-FR" sz="1200" b="1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24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 dirty="0">
                          <a:solidFill>
                            <a:srgbClr val="A6A6A6"/>
                          </a:solidFill>
                          <a:latin typeface="Arial"/>
                        </a:rPr>
                        <a:t>Conclusions</a:t>
                      </a:r>
                      <a:endParaRPr lang="fr-FR" sz="12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497D"/>
                      </a:solidFill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86949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9B08D1-5828-4318-806C-64EE302B6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evolution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02DE48-0181-4CB8-A2EB-08FDAB711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170" y="1360997"/>
            <a:ext cx="5401524" cy="432243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93CA49-0DB6-4A57-9391-4BE3A525C0AB}"/>
              </a:ext>
            </a:extLst>
          </p:cNvPr>
          <p:cNvGrpSpPr/>
          <p:nvPr/>
        </p:nvGrpSpPr>
        <p:grpSpPr>
          <a:xfrm>
            <a:off x="3608516" y="1377160"/>
            <a:ext cx="3970057" cy="1323439"/>
            <a:chOff x="5464175" y="732045"/>
            <a:chExt cx="3970057" cy="132343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D348AE-1A88-4916-9A35-7B6FCFE82FB9}"/>
                </a:ext>
              </a:extLst>
            </p:cNvPr>
            <p:cNvSpPr txBox="1"/>
            <p:nvPr/>
          </p:nvSpPr>
          <p:spPr>
            <a:xfrm>
              <a:off x="5835650" y="732045"/>
              <a:ext cx="3598582" cy="13234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1%Vol., P</a:t>
              </a:r>
              <a:r>
                <a:rPr lang="fr-FR" sz="2000" dirty="0"/>
                <a:t>é=7×10</a:t>
              </a:r>
              <a:r>
                <a:rPr lang="fr-FR" sz="2000" baseline="30000" dirty="0"/>
                <a:t>8</a:t>
              </a:r>
            </a:p>
            <a:p>
              <a:r>
                <a:rPr lang="en-US" sz="2000" dirty="0"/>
                <a:t>1%Vol., P</a:t>
              </a:r>
              <a:r>
                <a:rPr lang="fr-FR" sz="2000" dirty="0"/>
                <a:t>é=1×10</a:t>
              </a:r>
              <a:r>
                <a:rPr lang="fr-FR" sz="2000" baseline="30000" dirty="0"/>
                <a:t>9</a:t>
              </a:r>
            </a:p>
            <a:p>
              <a:r>
                <a:rPr lang="en-US" sz="2000" dirty="0"/>
                <a:t>2%Vol., P</a:t>
              </a:r>
              <a:r>
                <a:rPr lang="fr-FR" sz="2000" dirty="0"/>
                <a:t>é=7×10</a:t>
              </a:r>
              <a:r>
                <a:rPr lang="fr-FR" sz="2000" baseline="30000" dirty="0"/>
                <a:t>8</a:t>
              </a:r>
            </a:p>
            <a:p>
              <a:endParaRPr lang="en-US" sz="2000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061A973-2CA6-4CF6-8607-C3990B143B80}"/>
                </a:ext>
              </a:extLst>
            </p:cNvPr>
            <p:cNvCxnSpPr>
              <a:cxnSpLocks/>
            </p:cNvCxnSpPr>
            <p:nvPr/>
          </p:nvCxnSpPr>
          <p:spPr>
            <a:xfrm>
              <a:off x="5464175" y="886273"/>
              <a:ext cx="361950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B589861-7831-4953-A8DE-2D7A178F87E9}"/>
                </a:ext>
              </a:extLst>
            </p:cNvPr>
            <p:cNvCxnSpPr>
              <a:cxnSpLocks/>
            </p:cNvCxnSpPr>
            <p:nvPr/>
          </p:nvCxnSpPr>
          <p:spPr>
            <a:xfrm>
              <a:off x="5464175" y="1197304"/>
              <a:ext cx="361950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3A2DBD4-2D90-4478-B1DF-C8049462B998}"/>
                </a:ext>
              </a:extLst>
            </p:cNvPr>
            <p:cNvCxnSpPr>
              <a:cxnSpLocks/>
            </p:cNvCxnSpPr>
            <p:nvPr/>
          </p:nvCxnSpPr>
          <p:spPr>
            <a:xfrm>
              <a:off x="5464175" y="1508336"/>
              <a:ext cx="36195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DA2F886-7DC0-4DFB-A6C3-C7AA48CCF359}"/>
              </a:ext>
            </a:extLst>
          </p:cNvPr>
          <p:cNvSpPr txBox="1"/>
          <p:nvPr/>
        </p:nvSpPr>
        <p:spPr>
          <a:xfrm>
            <a:off x="6096000" y="3944049"/>
            <a:ext cx="57716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6"/>
                </a:solidFill>
              </a:rPr>
              <a:t>Deeper penetration </a:t>
            </a:r>
            <a:r>
              <a:rPr lang="en-US" dirty="0">
                <a:solidFill>
                  <a:schemeClr val="accent6"/>
                </a:solidFill>
              </a:rPr>
              <a:t>(1%Vol, </a:t>
            </a:r>
            <a:r>
              <a:rPr lang="en-US" dirty="0" err="1">
                <a:solidFill>
                  <a:schemeClr val="accent6"/>
                </a:solidFill>
              </a:rPr>
              <a:t>Pé</a:t>
            </a:r>
            <a:r>
              <a:rPr lang="en-US" dirty="0">
                <a:solidFill>
                  <a:schemeClr val="accent6"/>
                </a:solidFill>
              </a:rPr>
              <a:t>=7×10</a:t>
            </a:r>
            <a:r>
              <a:rPr lang="en-US" baseline="30000" dirty="0">
                <a:solidFill>
                  <a:schemeClr val="accent6"/>
                </a:solidFill>
              </a:rPr>
              <a:t>8</a:t>
            </a:r>
            <a:r>
              <a:rPr lang="en-US" dirty="0">
                <a:solidFill>
                  <a:schemeClr val="accent6"/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accent6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6"/>
                </a:solidFill>
              </a:rPr>
              <a:t>Localization near inlet </a:t>
            </a:r>
            <a:r>
              <a:rPr lang="en-US" dirty="0">
                <a:solidFill>
                  <a:schemeClr val="accent6"/>
                </a:solidFill>
              </a:rPr>
              <a:t>(higher conc. &amp; P</a:t>
            </a:r>
            <a:r>
              <a:rPr lang="fr-FR" dirty="0">
                <a:solidFill>
                  <a:schemeClr val="accent6"/>
                </a:solidFill>
              </a:rPr>
              <a:t>é)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>
              <a:solidFill>
                <a:schemeClr val="accent6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chemeClr val="accent6"/>
                </a:solidFill>
              </a:rPr>
              <a:t>Consistent </a:t>
            </a:r>
            <a:r>
              <a:rPr lang="fr-FR" sz="2400" dirty="0" err="1">
                <a:solidFill>
                  <a:schemeClr val="accent6"/>
                </a:solidFill>
              </a:rPr>
              <a:t>with</a:t>
            </a:r>
            <a:r>
              <a:rPr lang="fr-FR" sz="2400" dirty="0">
                <a:solidFill>
                  <a:schemeClr val="accent6"/>
                </a:solidFill>
              </a:rPr>
              <a:t> </a:t>
            </a:r>
            <a:r>
              <a:rPr lang="fr-FR" sz="2400" dirty="0" err="1">
                <a:solidFill>
                  <a:schemeClr val="accent6"/>
                </a:solidFill>
              </a:rPr>
              <a:t>probability</a:t>
            </a:r>
            <a:r>
              <a:rPr lang="fr-FR" sz="2400" dirty="0">
                <a:solidFill>
                  <a:schemeClr val="accent6"/>
                </a:solidFill>
              </a:rPr>
              <a:t> of </a:t>
            </a:r>
            <a:r>
              <a:rPr lang="fr-FR" sz="2400" dirty="0" err="1">
                <a:solidFill>
                  <a:schemeClr val="accent6"/>
                </a:solidFill>
              </a:rPr>
              <a:t>clogging</a:t>
            </a:r>
            <a:r>
              <a:rPr lang="fr-FR" sz="2400" dirty="0">
                <a:solidFill>
                  <a:schemeClr val="accent6"/>
                </a:solidFill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(C.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Soulaine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et al. 2026)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42A859A-C0A4-4D72-BA2A-B679AFAAE205}"/>
              </a:ext>
            </a:extLst>
          </p:cNvPr>
          <p:cNvSpPr/>
          <p:nvPr/>
        </p:nvSpPr>
        <p:spPr>
          <a:xfrm>
            <a:off x="1702489" y="1676533"/>
            <a:ext cx="374904" cy="4023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025630C-AEAF-459B-9D4F-9A615A1D82C6}"/>
              </a:ext>
            </a:extLst>
          </p:cNvPr>
          <p:cNvSpPr/>
          <p:nvPr/>
        </p:nvSpPr>
        <p:spPr>
          <a:xfrm>
            <a:off x="1702489" y="2785414"/>
            <a:ext cx="374904" cy="4023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7869C74-5BD0-4617-88F4-050863A01038}"/>
              </a:ext>
            </a:extLst>
          </p:cNvPr>
          <p:cNvSpPr/>
          <p:nvPr/>
        </p:nvSpPr>
        <p:spPr>
          <a:xfrm>
            <a:off x="2943455" y="3187750"/>
            <a:ext cx="374904" cy="4023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5" name="Tableau 5">
            <a:extLst>
              <a:ext uri="{FF2B5EF4-FFF2-40B4-BE49-F238E27FC236}">
                <a16:creationId xmlns:a16="http://schemas.microsoft.com/office/drawing/2014/main" id="{D917796E-29B1-4758-A3EE-9AC26AEDAA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3170829"/>
              </p:ext>
            </p:extLst>
          </p:nvPr>
        </p:nvGraphicFramePr>
        <p:xfrm>
          <a:off x="-2" y="47520"/>
          <a:ext cx="12524875" cy="303120"/>
        </p:xfrm>
        <a:graphic>
          <a:graphicData uri="http://schemas.openxmlformats.org/drawingml/2006/table">
            <a:tbl>
              <a:tblPr/>
              <a:tblGrid>
                <a:gridCol w="2918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5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468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842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3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i="0" u="none" strike="noStrike" cap="none" spc="-1" dirty="0">
                          <a:solidFill>
                            <a:srgbClr val="A6A6A6"/>
                          </a:solidFill>
                          <a:latin typeface="Arial"/>
                          <a:cs typeface="+mn-cs"/>
                          <a:sym typeface="Arial"/>
                        </a:rPr>
                        <a:t>Introduction</a:t>
                      </a:r>
                    </a:p>
                  </a:txBody>
                  <a:tcPr>
                    <a:lnL w="12240">
                      <a:noFill/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 dirty="0" err="1">
                          <a:solidFill>
                            <a:srgbClr val="A6A6A6"/>
                          </a:solidFill>
                          <a:latin typeface="Arial"/>
                          <a:ea typeface="Arial"/>
                        </a:rPr>
                        <a:t>Experimental</a:t>
                      </a:r>
                      <a:r>
                        <a:rPr lang="fr-FR" sz="1200" b="0" strike="noStrike" spc="-1" dirty="0">
                          <a:solidFill>
                            <a:srgbClr val="A6A6A6"/>
                          </a:solidFill>
                          <a:latin typeface="Arial"/>
                          <a:ea typeface="Arial"/>
                        </a:rPr>
                        <a:t> </a:t>
                      </a:r>
                      <a:r>
                        <a:rPr lang="fr-FR" sz="1200" b="0" strike="noStrike" spc="-1" dirty="0" err="1">
                          <a:solidFill>
                            <a:srgbClr val="A6A6A6"/>
                          </a:solidFill>
                          <a:latin typeface="Arial"/>
                          <a:ea typeface="Arial"/>
                        </a:rPr>
                        <a:t>Methodology</a:t>
                      </a:r>
                      <a:endParaRPr lang="fr-FR" sz="12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497D"/>
                      </a:solidFill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1" strike="noStrike" spc="-1" dirty="0" err="1">
                          <a:solidFill>
                            <a:schemeClr val="tx1"/>
                          </a:solidFill>
                          <a:latin typeface="+mn-lt"/>
                        </a:rPr>
                        <a:t>Results</a:t>
                      </a:r>
                      <a:endParaRPr lang="fr-FR" sz="1200" b="1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24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 dirty="0">
                          <a:solidFill>
                            <a:srgbClr val="A6A6A6"/>
                          </a:solidFill>
                          <a:latin typeface="Arial"/>
                        </a:rPr>
                        <a:t>Conclusions</a:t>
                      </a:r>
                      <a:endParaRPr lang="fr-FR" sz="12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497D"/>
                      </a:solidFill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40" name="Group 39">
            <a:extLst>
              <a:ext uri="{FF2B5EF4-FFF2-40B4-BE49-F238E27FC236}">
                <a16:creationId xmlns:a16="http://schemas.microsoft.com/office/drawing/2014/main" id="{363CDBA4-38F3-47A1-B607-4DD6668843EA}"/>
              </a:ext>
            </a:extLst>
          </p:cNvPr>
          <p:cNvGrpSpPr/>
          <p:nvPr/>
        </p:nvGrpSpPr>
        <p:grpSpPr>
          <a:xfrm>
            <a:off x="7242679" y="347670"/>
            <a:ext cx="4849018" cy="3246774"/>
            <a:chOff x="12509934" y="-317123"/>
            <a:chExt cx="4849018" cy="3246774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78CAD2E-20C7-4A59-A7BC-0F569C387B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99" t="6513" r="34853" b="4926"/>
            <a:stretch/>
          </p:blipFill>
          <p:spPr>
            <a:xfrm>
              <a:off x="12626120" y="507049"/>
              <a:ext cx="877880" cy="2422602"/>
            </a:xfrm>
            <a:prstGeom prst="rect">
              <a:avLst/>
            </a:prstGeom>
            <a:ln w="76200">
              <a:solidFill>
                <a:schemeClr val="accent6"/>
              </a:solidFill>
            </a:ln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F286977-103A-4F57-846C-436062E02E36}"/>
                </a:ext>
              </a:extLst>
            </p:cNvPr>
            <p:cNvSpPr txBox="1"/>
            <p:nvPr/>
          </p:nvSpPr>
          <p:spPr>
            <a:xfrm>
              <a:off x="12509934" y="-317123"/>
              <a:ext cx="14568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1% vol., P</a:t>
              </a:r>
              <a:r>
                <a:rPr lang="fr-FR" sz="2000" dirty="0"/>
                <a:t>é = </a:t>
              </a:r>
              <a:r>
                <a:rPr lang="en-US" sz="2000" i="0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7</a:t>
              </a:r>
              <a:r>
                <a:rPr lang="en-US" sz="2000" i="0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sym typeface="Symbol" panose="05050102010706020507" pitchFamily="18" charset="2"/>
                </a:rPr>
                <a:t></a:t>
              </a:r>
              <a:r>
                <a:rPr lang="en-US" sz="2000" i="0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10</a:t>
              </a:r>
              <a:r>
                <a:rPr lang="en-US" sz="2000" i="0" strike="noStrike" baseline="30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8</a:t>
              </a:r>
              <a:endParaRPr lang="en-US" sz="2000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EC72DCC-9C37-44B3-BE5E-F5E1F0A4CE4E}"/>
                </a:ext>
              </a:extLst>
            </p:cNvPr>
            <p:cNvSpPr txBox="1"/>
            <p:nvPr/>
          </p:nvSpPr>
          <p:spPr>
            <a:xfrm>
              <a:off x="14206033" y="-317123"/>
              <a:ext cx="14568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1% vol., P</a:t>
              </a:r>
              <a:r>
                <a:rPr lang="fr-FR" sz="2000" dirty="0"/>
                <a:t>é = </a:t>
              </a:r>
              <a:r>
                <a:rPr lang="en-US" sz="2000" dirty="0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  <a:r>
                <a:rPr lang="en-US" sz="2000" i="0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sym typeface="Symbol" panose="05050102010706020507" pitchFamily="18" charset="2"/>
                </a:rPr>
                <a:t></a:t>
              </a:r>
              <a:r>
                <a:rPr lang="en-US" sz="2000" i="0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10</a:t>
              </a:r>
              <a:r>
                <a:rPr lang="en-US" sz="2000" baseline="30000" dirty="0">
                  <a:solidFill>
                    <a:srgbClr val="000000"/>
                  </a:solidFill>
                  <a:latin typeface="Arial" panose="020B0604020202020204" pitchFamily="34" charset="0"/>
                </a:rPr>
                <a:t>9</a:t>
              </a:r>
              <a:endParaRPr lang="en-US" sz="2000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923C8C8-EBC7-41DD-A326-6BF9BB4AFF92}"/>
                </a:ext>
              </a:extLst>
            </p:cNvPr>
            <p:cNvSpPr txBox="1"/>
            <p:nvPr/>
          </p:nvSpPr>
          <p:spPr>
            <a:xfrm>
              <a:off x="15902131" y="-317123"/>
              <a:ext cx="14568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2% vol., P</a:t>
              </a:r>
              <a:r>
                <a:rPr lang="fr-FR" sz="2000" dirty="0"/>
                <a:t>é = </a:t>
              </a:r>
              <a:r>
                <a:rPr lang="en-US" sz="2000" dirty="0">
                  <a:solidFill>
                    <a:srgbClr val="000000"/>
                  </a:solidFill>
                  <a:latin typeface="Arial" panose="020B0604020202020204" pitchFamily="34" charset="0"/>
                </a:rPr>
                <a:t>7</a:t>
              </a:r>
              <a:r>
                <a:rPr lang="en-US" sz="2000" i="0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sym typeface="Symbol" panose="05050102010706020507" pitchFamily="18" charset="2"/>
                </a:rPr>
                <a:t></a:t>
              </a:r>
              <a:r>
                <a:rPr lang="en-US" sz="2000" i="0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10</a:t>
              </a:r>
              <a:r>
                <a:rPr lang="en-US" sz="2000" i="0" strike="noStrike" baseline="30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8</a:t>
              </a:r>
              <a:endParaRPr lang="en-US" sz="2000" dirty="0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9D73F5A3-CE53-47CB-88FE-58198D6A38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25" t="2816" r="38856" b="1716"/>
            <a:stretch/>
          </p:blipFill>
          <p:spPr>
            <a:xfrm>
              <a:off x="14350544" y="507048"/>
              <a:ext cx="846801" cy="2422603"/>
            </a:xfrm>
            <a:prstGeom prst="rect">
              <a:avLst/>
            </a:prstGeom>
            <a:ln w="76200">
              <a:solidFill>
                <a:schemeClr val="accent1"/>
              </a:solidFill>
            </a:ln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EE23AC2-957D-462D-BBC4-AC37011F1D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2122" r="38534" b="2409"/>
            <a:stretch/>
          </p:blipFill>
          <p:spPr>
            <a:xfrm>
              <a:off x="16085404" y="507049"/>
              <a:ext cx="846801" cy="2422602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</p:grp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ECAAC63-C450-4B98-8469-488575698E82}"/>
              </a:ext>
            </a:extLst>
          </p:cNvPr>
          <p:cNvCxnSpPr>
            <a:cxnSpLocks/>
          </p:cNvCxnSpPr>
          <p:nvPr/>
        </p:nvCxnSpPr>
        <p:spPr>
          <a:xfrm flipV="1">
            <a:off x="7198808" y="1215678"/>
            <a:ext cx="1" cy="259200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7B14A39F-E994-4DA9-A00E-65B997B176D0}"/>
              </a:ext>
            </a:extLst>
          </p:cNvPr>
          <p:cNvSpPr txBox="1"/>
          <p:nvPr/>
        </p:nvSpPr>
        <p:spPr>
          <a:xfrm>
            <a:off x="6430916" y="2173124"/>
            <a:ext cx="922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10 mm</a:t>
            </a:r>
          </a:p>
        </p:txBody>
      </p:sp>
    </p:spTree>
    <p:extLst>
      <p:ext uri="{BB962C8B-B14F-4D97-AF65-F5344CB8AC3E}">
        <p14:creationId xmlns:p14="http://schemas.microsoft.com/office/powerpoint/2010/main" val="3894346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9B08D1-5828-4318-806C-64EE302B6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evolution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02DE48-0181-4CB8-A2EB-08FDAB711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170" y="1360997"/>
            <a:ext cx="5401524" cy="432243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93CA49-0DB6-4A57-9391-4BE3A525C0AB}"/>
              </a:ext>
            </a:extLst>
          </p:cNvPr>
          <p:cNvGrpSpPr/>
          <p:nvPr/>
        </p:nvGrpSpPr>
        <p:grpSpPr>
          <a:xfrm>
            <a:off x="3608516" y="1377160"/>
            <a:ext cx="3970057" cy="1323439"/>
            <a:chOff x="5464175" y="732045"/>
            <a:chExt cx="3970057" cy="132343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D348AE-1A88-4916-9A35-7B6FCFE82FB9}"/>
                </a:ext>
              </a:extLst>
            </p:cNvPr>
            <p:cNvSpPr txBox="1"/>
            <p:nvPr/>
          </p:nvSpPr>
          <p:spPr>
            <a:xfrm>
              <a:off x="5835650" y="732045"/>
              <a:ext cx="3598582" cy="13234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1%Vol., P</a:t>
              </a:r>
              <a:r>
                <a:rPr lang="fr-FR" sz="2000" dirty="0"/>
                <a:t>é=7×10</a:t>
              </a:r>
              <a:r>
                <a:rPr lang="fr-FR" sz="2000" baseline="30000" dirty="0"/>
                <a:t>8</a:t>
              </a:r>
            </a:p>
            <a:p>
              <a:r>
                <a:rPr lang="en-US" sz="2000" dirty="0"/>
                <a:t>1%Vol., P</a:t>
              </a:r>
              <a:r>
                <a:rPr lang="fr-FR" sz="2000" dirty="0"/>
                <a:t>é=1×10</a:t>
              </a:r>
              <a:r>
                <a:rPr lang="fr-FR" sz="2000" baseline="30000" dirty="0"/>
                <a:t>9</a:t>
              </a:r>
            </a:p>
            <a:p>
              <a:r>
                <a:rPr lang="en-US" sz="2000" dirty="0"/>
                <a:t>2%Vol., P</a:t>
              </a:r>
              <a:r>
                <a:rPr lang="fr-FR" sz="2000" dirty="0"/>
                <a:t>é=7×10</a:t>
              </a:r>
              <a:r>
                <a:rPr lang="fr-FR" sz="2000" baseline="30000" dirty="0"/>
                <a:t>8</a:t>
              </a:r>
            </a:p>
            <a:p>
              <a:endParaRPr lang="en-US" sz="2000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061A973-2CA6-4CF6-8607-C3990B143B80}"/>
                </a:ext>
              </a:extLst>
            </p:cNvPr>
            <p:cNvCxnSpPr>
              <a:cxnSpLocks/>
            </p:cNvCxnSpPr>
            <p:nvPr/>
          </p:nvCxnSpPr>
          <p:spPr>
            <a:xfrm>
              <a:off x="5464175" y="886273"/>
              <a:ext cx="361950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B589861-7831-4953-A8DE-2D7A178F87E9}"/>
                </a:ext>
              </a:extLst>
            </p:cNvPr>
            <p:cNvCxnSpPr>
              <a:cxnSpLocks/>
            </p:cNvCxnSpPr>
            <p:nvPr/>
          </p:nvCxnSpPr>
          <p:spPr>
            <a:xfrm>
              <a:off x="5464175" y="1197304"/>
              <a:ext cx="361950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3A2DBD4-2D90-4478-B1DF-C8049462B998}"/>
                </a:ext>
              </a:extLst>
            </p:cNvPr>
            <p:cNvCxnSpPr>
              <a:cxnSpLocks/>
            </p:cNvCxnSpPr>
            <p:nvPr/>
          </p:nvCxnSpPr>
          <p:spPr>
            <a:xfrm>
              <a:off x="5464175" y="1508336"/>
              <a:ext cx="36195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DA2F886-7DC0-4DFB-A6C3-C7AA48CCF359}"/>
              </a:ext>
            </a:extLst>
          </p:cNvPr>
          <p:cNvSpPr txBox="1"/>
          <p:nvPr/>
        </p:nvSpPr>
        <p:spPr>
          <a:xfrm>
            <a:off x="6096000" y="3944049"/>
            <a:ext cx="57716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6"/>
                </a:solidFill>
              </a:rPr>
              <a:t>Deeper penetration </a:t>
            </a:r>
            <a:r>
              <a:rPr lang="en-US" dirty="0">
                <a:solidFill>
                  <a:schemeClr val="accent6"/>
                </a:solidFill>
              </a:rPr>
              <a:t>(1%Vol, </a:t>
            </a:r>
            <a:r>
              <a:rPr lang="en-US" dirty="0" err="1">
                <a:solidFill>
                  <a:schemeClr val="accent6"/>
                </a:solidFill>
              </a:rPr>
              <a:t>Pé</a:t>
            </a:r>
            <a:r>
              <a:rPr lang="en-US" dirty="0">
                <a:solidFill>
                  <a:schemeClr val="accent6"/>
                </a:solidFill>
              </a:rPr>
              <a:t>=7×10</a:t>
            </a:r>
            <a:r>
              <a:rPr lang="en-US" baseline="30000" dirty="0">
                <a:solidFill>
                  <a:schemeClr val="accent6"/>
                </a:solidFill>
              </a:rPr>
              <a:t>8</a:t>
            </a:r>
            <a:r>
              <a:rPr lang="en-US" dirty="0">
                <a:solidFill>
                  <a:schemeClr val="accent6"/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accent6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6"/>
                </a:solidFill>
              </a:rPr>
              <a:t>Localization near inlet </a:t>
            </a:r>
            <a:r>
              <a:rPr lang="en-US" dirty="0">
                <a:solidFill>
                  <a:schemeClr val="accent6"/>
                </a:solidFill>
              </a:rPr>
              <a:t>(higher conc. &amp; P</a:t>
            </a:r>
            <a:r>
              <a:rPr lang="fr-FR" dirty="0">
                <a:solidFill>
                  <a:schemeClr val="accent6"/>
                </a:solidFill>
              </a:rPr>
              <a:t>é)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>
              <a:solidFill>
                <a:schemeClr val="accent6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chemeClr val="accent6"/>
                </a:solidFill>
              </a:rPr>
              <a:t>Consistent </a:t>
            </a:r>
            <a:r>
              <a:rPr lang="fr-FR" sz="2400" dirty="0" err="1">
                <a:solidFill>
                  <a:schemeClr val="accent6"/>
                </a:solidFill>
              </a:rPr>
              <a:t>with</a:t>
            </a:r>
            <a:r>
              <a:rPr lang="fr-FR" sz="2400" dirty="0">
                <a:solidFill>
                  <a:schemeClr val="accent6"/>
                </a:solidFill>
              </a:rPr>
              <a:t> </a:t>
            </a:r>
            <a:r>
              <a:rPr lang="fr-FR" sz="2400" dirty="0" err="1">
                <a:solidFill>
                  <a:schemeClr val="accent6"/>
                </a:solidFill>
              </a:rPr>
              <a:t>probability</a:t>
            </a:r>
            <a:r>
              <a:rPr lang="fr-FR" sz="2400" dirty="0">
                <a:solidFill>
                  <a:schemeClr val="accent6"/>
                </a:solidFill>
              </a:rPr>
              <a:t> of </a:t>
            </a:r>
            <a:r>
              <a:rPr lang="fr-FR" sz="2400" dirty="0" err="1">
                <a:solidFill>
                  <a:schemeClr val="accent6"/>
                </a:solidFill>
              </a:rPr>
              <a:t>clogging</a:t>
            </a:r>
            <a:r>
              <a:rPr lang="fr-FR" sz="2400" dirty="0">
                <a:solidFill>
                  <a:schemeClr val="accent6"/>
                </a:solidFill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(C.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Soulaine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et al. 2026)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42A859A-C0A4-4D72-BA2A-B679AFAAE205}"/>
              </a:ext>
            </a:extLst>
          </p:cNvPr>
          <p:cNvSpPr/>
          <p:nvPr/>
        </p:nvSpPr>
        <p:spPr>
          <a:xfrm>
            <a:off x="1702489" y="1676533"/>
            <a:ext cx="374904" cy="4023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025630C-AEAF-459B-9D4F-9A615A1D82C6}"/>
              </a:ext>
            </a:extLst>
          </p:cNvPr>
          <p:cNvSpPr/>
          <p:nvPr/>
        </p:nvSpPr>
        <p:spPr>
          <a:xfrm>
            <a:off x="1702489" y="2785414"/>
            <a:ext cx="374904" cy="4023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7869C74-5BD0-4617-88F4-050863A01038}"/>
              </a:ext>
            </a:extLst>
          </p:cNvPr>
          <p:cNvSpPr/>
          <p:nvPr/>
        </p:nvSpPr>
        <p:spPr>
          <a:xfrm>
            <a:off x="2943455" y="3187750"/>
            <a:ext cx="374904" cy="4023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5" name="Tableau 5">
            <a:extLst>
              <a:ext uri="{FF2B5EF4-FFF2-40B4-BE49-F238E27FC236}">
                <a16:creationId xmlns:a16="http://schemas.microsoft.com/office/drawing/2014/main" id="{D917796E-29B1-4758-A3EE-9AC26AEDAA28}"/>
              </a:ext>
            </a:extLst>
          </p:cNvPr>
          <p:cNvGraphicFramePr/>
          <p:nvPr/>
        </p:nvGraphicFramePr>
        <p:xfrm>
          <a:off x="-2" y="47520"/>
          <a:ext cx="12524875" cy="303120"/>
        </p:xfrm>
        <a:graphic>
          <a:graphicData uri="http://schemas.openxmlformats.org/drawingml/2006/table">
            <a:tbl>
              <a:tblPr/>
              <a:tblGrid>
                <a:gridCol w="2918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5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468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842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3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i="0" u="none" strike="noStrike" cap="none" spc="-1" dirty="0">
                          <a:solidFill>
                            <a:srgbClr val="A6A6A6"/>
                          </a:solidFill>
                          <a:latin typeface="Arial"/>
                          <a:cs typeface="+mn-cs"/>
                          <a:sym typeface="Arial"/>
                        </a:rPr>
                        <a:t>Introduction</a:t>
                      </a:r>
                    </a:p>
                  </a:txBody>
                  <a:tcPr>
                    <a:lnL w="12240">
                      <a:noFill/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 dirty="0" err="1">
                          <a:solidFill>
                            <a:srgbClr val="A6A6A6"/>
                          </a:solidFill>
                          <a:latin typeface="Arial"/>
                          <a:ea typeface="Arial"/>
                        </a:rPr>
                        <a:t>Experimental</a:t>
                      </a:r>
                      <a:r>
                        <a:rPr lang="fr-FR" sz="1200" b="0" strike="noStrike" spc="-1" dirty="0">
                          <a:solidFill>
                            <a:srgbClr val="A6A6A6"/>
                          </a:solidFill>
                          <a:latin typeface="Arial"/>
                          <a:ea typeface="Arial"/>
                        </a:rPr>
                        <a:t> </a:t>
                      </a:r>
                      <a:r>
                        <a:rPr lang="fr-FR" sz="1200" b="0" strike="noStrike" spc="-1" dirty="0" err="1">
                          <a:solidFill>
                            <a:srgbClr val="A6A6A6"/>
                          </a:solidFill>
                          <a:latin typeface="Arial"/>
                          <a:ea typeface="Arial"/>
                        </a:rPr>
                        <a:t>Methodology</a:t>
                      </a:r>
                      <a:endParaRPr lang="fr-FR" sz="12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497D"/>
                      </a:solidFill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1" strike="noStrike" spc="-1" dirty="0" err="1">
                          <a:solidFill>
                            <a:schemeClr val="tx1"/>
                          </a:solidFill>
                          <a:latin typeface="+mn-lt"/>
                        </a:rPr>
                        <a:t>Results</a:t>
                      </a:r>
                      <a:endParaRPr lang="fr-FR" sz="1200" b="1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24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 dirty="0">
                          <a:solidFill>
                            <a:srgbClr val="A6A6A6"/>
                          </a:solidFill>
                          <a:latin typeface="Arial"/>
                        </a:rPr>
                        <a:t>Conclusions</a:t>
                      </a:r>
                      <a:endParaRPr lang="fr-FR" sz="12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497D"/>
                      </a:solidFill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40" name="Group 39">
            <a:extLst>
              <a:ext uri="{FF2B5EF4-FFF2-40B4-BE49-F238E27FC236}">
                <a16:creationId xmlns:a16="http://schemas.microsoft.com/office/drawing/2014/main" id="{363CDBA4-38F3-47A1-B607-4DD6668843EA}"/>
              </a:ext>
            </a:extLst>
          </p:cNvPr>
          <p:cNvGrpSpPr/>
          <p:nvPr/>
        </p:nvGrpSpPr>
        <p:grpSpPr>
          <a:xfrm>
            <a:off x="7242679" y="347670"/>
            <a:ext cx="4849018" cy="3246774"/>
            <a:chOff x="12509934" y="-317123"/>
            <a:chExt cx="4849018" cy="3246774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78CAD2E-20C7-4A59-A7BC-0F569C387B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99" t="6513" r="34853" b="4926"/>
            <a:stretch/>
          </p:blipFill>
          <p:spPr>
            <a:xfrm>
              <a:off x="12626120" y="507049"/>
              <a:ext cx="877880" cy="2422602"/>
            </a:xfrm>
            <a:prstGeom prst="rect">
              <a:avLst/>
            </a:prstGeom>
            <a:ln w="76200">
              <a:solidFill>
                <a:schemeClr val="accent6"/>
              </a:solidFill>
            </a:ln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F286977-103A-4F57-846C-436062E02E36}"/>
                </a:ext>
              </a:extLst>
            </p:cNvPr>
            <p:cNvSpPr txBox="1"/>
            <p:nvPr/>
          </p:nvSpPr>
          <p:spPr>
            <a:xfrm>
              <a:off x="12509934" y="-317123"/>
              <a:ext cx="14568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1% vol., P</a:t>
              </a:r>
              <a:r>
                <a:rPr lang="fr-FR" sz="2000" dirty="0"/>
                <a:t>é = </a:t>
              </a:r>
              <a:r>
                <a:rPr lang="en-US" sz="2000" i="0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7</a:t>
              </a:r>
              <a:r>
                <a:rPr lang="en-US" sz="2000" i="0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sym typeface="Symbol" panose="05050102010706020507" pitchFamily="18" charset="2"/>
                </a:rPr>
                <a:t></a:t>
              </a:r>
              <a:r>
                <a:rPr lang="en-US" sz="2000" i="0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10</a:t>
              </a:r>
              <a:r>
                <a:rPr lang="en-US" sz="2000" i="0" strike="noStrike" baseline="30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8</a:t>
              </a:r>
              <a:endParaRPr lang="en-US" sz="2000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EC72DCC-9C37-44B3-BE5E-F5E1F0A4CE4E}"/>
                </a:ext>
              </a:extLst>
            </p:cNvPr>
            <p:cNvSpPr txBox="1"/>
            <p:nvPr/>
          </p:nvSpPr>
          <p:spPr>
            <a:xfrm>
              <a:off x="14206033" y="-317123"/>
              <a:ext cx="14568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1% vol., P</a:t>
              </a:r>
              <a:r>
                <a:rPr lang="fr-FR" sz="2000" dirty="0"/>
                <a:t>é = </a:t>
              </a:r>
              <a:r>
                <a:rPr lang="en-US" sz="2000" dirty="0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  <a:r>
                <a:rPr lang="en-US" sz="2000" i="0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sym typeface="Symbol" panose="05050102010706020507" pitchFamily="18" charset="2"/>
                </a:rPr>
                <a:t></a:t>
              </a:r>
              <a:r>
                <a:rPr lang="en-US" sz="2000" i="0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10</a:t>
              </a:r>
              <a:r>
                <a:rPr lang="en-US" sz="2000" baseline="30000" dirty="0">
                  <a:solidFill>
                    <a:srgbClr val="000000"/>
                  </a:solidFill>
                  <a:latin typeface="Arial" panose="020B0604020202020204" pitchFamily="34" charset="0"/>
                </a:rPr>
                <a:t>9</a:t>
              </a:r>
              <a:endParaRPr lang="en-US" sz="2000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923C8C8-EBC7-41DD-A326-6BF9BB4AFF92}"/>
                </a:ext>
              </a:extLst>
            </p:cNvPr>
            <p:cNvSpPr txBox="1"/>
            <p:nvPr/>
          </p:nvSpPr>
          <p:spPr>
            <a:xfrm>
              <a:off x="15902131" y="-317123"/>
              <a:ext cx="14568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2% vol., P</a:t>
              </a:r>
              <a:r>
                <a:rPr lang="fr-FR" sz="2000" dirty="0"/>
                <a:t>é = </a:t>
              </a:r>
              <a:r>
                <a:rPr lang="en-US" sz="2000" dirty="0">
                  <a:solidFill>
                    <a:srgbClr val="000000"/>
                  </a:solidFill>
                  <a:latin typeface="Arial" panose="020B0604020202020204" pitchFamily="34" charset="0"/>
                </a:rPr>
                <a:t>7</a:t>
              </a:r>
              <a:r>
                <a:rPr lang="en-US" sz="2000" i="0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sym typeface="Symbol" panose="05050102010706020507" pitchFamily="18" charset="2"/>
                </a:rPr>
                <a:t></a:t>
              </a:r>
              <a:r>
                <a:rPr lang="en-US" sz="2000" i="0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10</a:t>
              </a:r>
              <a:r>
                <a:rPr lang="en-US" sz="2000" i="0" strike="noStrike" baseline="30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8</a:t>
              </a:r>
              <a:endParaRPr lang="en-US" sz="2000" dirty="0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9D73F5A3-CE53-47CB-88FE-58198D6A38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25" t="2816" r="38856" b="1716"/>
            <a:stretch/>
          </p:blipFill>
          <p:spPr>
            <a:xfrm>
              <a:off x="14350544" y="507048"/>
              <a:ext cx="846801" cy="2422603"/>
            </a:xfrm>
            <a:prstGeom prst="rect">
              <a:avLst/>
            </a:prstGeom>
            <a:ln w="76200">
              <a:solidFill>
                <a:schemeClr val="accent1"/>
              </a:solidFill>
            </a:ln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EE23AC2-957D-462D-BBC4-AC37011F1D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2122" r="38534" b="2409"/>
            <a:stretch/>
          </p:blipFill>
          <p:spPr>
            <a:xfrm>
              <a:off x="16085404" y="507049"/>
              <a:ext cx="846801" cy="2422602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</p:grp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ECAAC63-C450-4B98-8469-488575698E82}"/>
              </a:ext>
            </a:extLst>
          </p:cNvPr>
          <p:cNvCxnSpPr>
            <a:cxnSpLocks/>
          </p:cNvCxnSpPr>
          <p:nvPr/>
        </p:nvCxnSpPr>
        <p:spPr>
          <a:xfrm flipV="1">
            <a:off x="7198808" y="1215678"/>
            <a:ext cx="1" cy="259200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7B14A39F-E994-4DA9-A00E-65B997B176D0}"/>
              </a:ext>
            </a:extLst>
          </p:cNvPr>
          <p:cNvSpPr txBox="1"/>
          <p:nvPr/>
        </p:nvSpPr>
        <p:spPr>
          <a:xfrm>
            <a:off x="6430916" y="2173124"/>
            <a:ext cx="922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10 mm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6B0FA2-BFDA-4379-8AB4-C40C150176A8}"/>
              </a:ext>
            </a:extLst>
          </p:cNvPr>
          <p:cNvSpPr/>
          <p:nvPr/>
        </p:nvSpPr>
        <p:spPr>
          <a:xfrm>
            <a:off x="-2" y="0"/>
            <a:ext cx="12192002" cy="6858000"/>
          </a:xfrm>
          <a:prstGeom prst="rect">
            <a:avLst/>
          </a:prstGeom>
          <a:solidFill>
            <a:schemeClr val="bg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E63781-9FB1-4826-93DE-92925700080A}"/>
              </a:ext>
            </a:extLst>
          </p:cNvPr>
          <p:cNvSpPr txBox="1"/>
          <p:nvPr/>
        </p:nvSpPr>
        <p:spPr>
          <a:xfrm>
            <a:off x="4728969" y="1616468"/>
            <a:ext cx="3340677" cy="3108543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Laurez</a:t>
            </a:r>
            <a:r>
              <a:rPr lang="en-US" sz="2800" b="1" dirty="0"/>
              <a:t> Maya Parallel Session 2.3MS09 Salle 300</a:t>
            </a:r>
          </a:p>
          <a:p>
            <a:endParaRPr lang="en-US" sz="2800" b="1" dirty="0"/>
          </a:p>
          <a:p>
            <a:pPr algn="l"/>
            <a:r>
              <a:rPr lang="en-US" sz="2800" b="1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May 20, 2026</a:t>
            </a:r>
          </a:p>
          <a:p>
            <a:pPr algn="l"/>
            <a:r>
              <a:rPr lang="en-US" sz="2800" b="1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2:35 PM – 2:50 PM</a:t>
            </a: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56567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3D8080-A2AD-458F-8FA2-5B25445EE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Monotonic decrease in permeability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AF8B2C-25A1-4C8B-8A95-902D3D9EDD9A}"/>
              </a:ext>
            </a:extLst>
          </p:cNvPr>
          <p:cNvSpPr txBox="1"/>
          <p:nvPr/>
        </p:nvSpPr>
        <p:spPr>
          <a:xfrm>
            <a:off x="365847" y="1130365"/>
            <a:ext cx="6004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1% volume fraction at P</a:t>
            </a:r>
            <a:r>
              <a:rPr lang="fr-FR" sz="2400" b="1" dirty="0"/>
              <a:t>é = </a:t>
            </a:r>
            <a:r>
              <a:rPr lang="en-US" sz="2400" b="1" i="0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</a:t>
            </a:r>
            <a:r>
              <a:rPr lang="en-US" sz="2400" b="1" i="0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sz="2400" b="1" i="0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</a:t>
            </a:r>
            <a:r>
              <a:rPr lang="en-US" sz="2400" b="1" i="0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</a:t>
            </a:r>
            <a:endParaRPr lang="en-US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E7468A-CDBE-4A8C-90AD-6750199B2476}"/>
              </a:ext>
            </a:extLst>
          </p:cNvPr>
          <p:cNvSpPr txBox="1"/>
          <p:nvPr/>
        </p:nvSpPr>
        <p:spPr>
          <a:xfrm>
            <a:off x="7333137" y="2535162"/>
            <a:ext cx="4914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accent6"/>
                </a:solidFill>
              </a:rPr>
              <a:t> </a:t>
            </a:r>
            <a:r>
              <a:rPr lang="el-GR" sz="2800" dirty="0">
                <a:solidFill>
                  <a:schemeClr val="accent6"/>
                </a:solidFill>
              </a:rPr>
              <a:t>Δ</a:t>
            </a:r>
            <a:r>
              <a:rPr lang="en-US" sz="2800" dirty="0">
                <a:solidFill>
                  <a:schemeClr val="accent6"/>
                </a:solidFill>
              </a:rPr>
              <a:t>K &gt;&gt; </a:t>
            </a:r>
            <a:r>
              <a:rPr lang="el-GR" sz="2800" dirty="0">
                <a:solidFill>
                  <a:schemeClr val="accent6"/>
                </a:solidFill>
              </a:rPr>
              <a:t>Δφ</a:t>
            </a:r>
            <a:endParaRPr lang="en-US" sz="2800" dirty="0">
              <a:solidFill>
                <a:schemeClr val="accent6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8C44CAA-CDCB-49A3-99C8-5537A47F4374}"/>
              </a:ext>
            </a:extLst>
          </p:cNvPr>
          <p:cNvGrpSpPr/>
          <p:nvPr/>
        </p:nvGrpSpPr>
        <p:grpSpPr>
          <a:xfrm>
            <a:off x="7640540" y="3510901"/>
            <a:ext cx="4038079" cy="1929002"/>
            <a:chOff x="7995195" y="657227"/>
            <a:chExt cx="3188107" cy="152296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826C44B-0E0D-4992-A2A5-13B2FC13D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4697" y="767172"/>
              <a:ext cx="1458605" cy="1413023"/>
            </a:xfrm>
            <a:prstGeom prst="rect">
              <a:avLst/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F1FFFFF-775F-4492-BB83-3CFC9882E42F}"/>
                </a:ext>
              </a:extLst>
            </p:cNvPr>
            <p:cNvSpPr/>
            <p:nvPr/>
          </p:nvSpPr>
          <p:spPr>
            <a:xfrm>
              <a:off x="10307435" y="1340487"/>
              <a:ext cx="88798" cy="8879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28A26B2-33F9-4BD2-AAC6-1316ED1B6F33}"/>
                </a:ext>
              </a:extLst>
            </p:cNvPr>
            <p:cNvSpPr/>
            <p:nvPr/>
          </p:nvSpPr>
          <p:spPr>
            <a:xfrm>
              <a:off x="10396233" y="1340487"/>
              <a:ext cx="88798" cy="8879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890310D-2A42-4F34-8237-64E690E74FE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96233" y="1727118"/>
              <a:ext cx="339044" cy="376372"/>
            </a:xfrm>
            <a:prstGeom prst="straightConnector1">
              <a:avLst/>
            </a:prstGeom>
            <a:ln w="76200">
              <a:solidFill>
                <a:srgbClr val="0000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26C8D00-AB89-4C89-A155-FBE887786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5195" y="767172"/>
              <a:ext cx="1458605" cy="1413023"/>
            </a:xfrm>
            <a:prstGeom prst="rect">
              <a:avLst/>
            </a:prstGeom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772F52C-810F-4A29-8604-2111091CBF9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86768" y="1680203"/>
              <a:ext cx="339044" cy="376372"/>
            </a:xfrm>
            <a:prstGeom prst="straightConnector1">
              <a:avLst/>
            </a:prstGeom>
            <a:ln w="76200">
              <a:solidFill>
                <a:srgbClr val="0000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ACFA4CE-5A10-4104-865F-9D3DB466F29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40678" y="657227"/>
              <a:ext cx="18316" cy="573316"/>
            </a:xfrm>
            <a:prstGeom prst="straightConnector1">
              <a:avLst/>
            </a:prstGeom>
            <a:ln w="76200">
              <a:solidFill>
                <a:srgbClr val="0000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64E3660-2703-46DC-9604-B577EBFBA81C}"/>
              </a:ext>
            </a:extLst>
          </p:cNvPr>
          <p:cNvSpPr txBox="1"/>
          <p:nvPr/>
        </p:nvSpPr>
        <p:spPr>
          <a:xfrm>
            <a:off x="8843086" y="5520003"/>
            <a:ext cx="41066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Throat-controlled</a:t>
            </a:r>
          </a:p>
        </p:txBody>
      </p:sp>
      <p:graphicFrame>
        <p:nvGraphicFramePr>
          <p:cNvPr id="22" name="Tableau 5">
            <a:extLst>
              <a:ext uri="{FF2B5EF4-FFF2-40B4-BE49-F238E27FC236}">
                <a16:creationId xmlns:a16="http://schemas.microsoft.com/office/drawing/2014/main" id="{C5B05343-CFE8-4449-81D9-BFCF75F7DB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3170829"/>
              </p:ext>
            </p:extLst>
          </p:nvPr>
        </p:nvGraphicFramePr>
        <p:xfrm>
          <a:off x="-2" y="47520"/>
          <a:ext cx="12524875" cy="303120"/>
        </p:xfrm>
        <a:graphic>
          <a:graphicData uri="http://schemas.openxmlformats.org/drawingml/2006/table">
            <a:tbl>
              <a:tblPr/>
              <a:tblGrid>
                <a:gridCol w="2918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5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468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842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3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i="0" u="none" strike="noStrike" cap="none" spc="-1" dirty="0">
                          <a:solidFill>
                            <a:srgbClr val="A6A6A6"/>
                          </a:solidFill>
                          <a:latin typeface="Arial"/>
                          <a:cs typeface="+mn-cs"/>
                          <a:sym typeface="Arial"/>
                        </a:rPr>
                        <a:t>Introduction</a:t>
                      </a:r>
                    </a:p>
                  </a:txBody>
                  <a:tcPr>
                    <a:lnL w="12240">
                      <a:noFill/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 dirty="0" err="1">
                          <a:solidFill>
                            <a:srgbClr val="A6A6A6"/>
                          </a:solidFill>
                          <a:latin typeface="Arial"/>
                          <a:ea typeface="Arial"/>
                        </a:rPr>
                        <a:t>Experimental</a:t>
                      </a:r>
                      <a:r>
                        <a:rPr lang="fr-FR" sz="1200" b="0" strike="noStrike" spc="-1" dirty="0">
                          <a:solidFill>
                            <a:srgbClr val="A6A6A6"/>
                          </a:solidFill>
                          <a:latin typeface="Arial"/>
                          <a:ea typeface="Arial"/>
                        </a:rPr>
                        <a:t> </a:t>
                      </a:r>
                      <a:r>
                        <a:rPr lang="fr-FR" sz="1200" b="0" strike="noStrike" spc="-1" dirty="0" err="1">
                          <a:solidFill>
                            <a:srgbClr val="A6A6A6"/>
                          </a:solidFill>
                          <a:latin typeface="Arial"/>
                          <a:ea typeface="Arial"/>
                        </a:rPr>
                        <a:t>Methodology</a:t>
                      </a:r>
                      <a:endParaRPr lang="fr-FR" sz="12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497D"/>
                      </a:solidFill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1" strike="noStrike" spc="-1" dirty="0" err="1">
                          <a:solidFill>
                            <a:schemeClr val="tx1"/>
                          </a:solidFill>
                          <a:latin typeface="+mn-lt"/>
                        </a:rPr>
                        <a:t>Results</a:t>
                      </a:r>
                      <a:endParaRPr lang="fr-FR" sz="1200" b="1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24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 dirty="0">
                          <a:solidFill>
                            <a:srgbClr val="A6A6A6"/>
                          </a:solidFill>
                          <a:latin typeface="Arial"/>
                        </a:rPr>
                        <a:t>Conclusions</a:t>
                      </a:r>
                      <a:endParaRPr lang="fr-FR" sz="12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497D"/>
                      </a:solidFill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" name="TextBox 5">
            <a:extLst>
              <a:ext uri="{FF2B5EF4-FFF2-40B4-BE49-F238E27FC236}">
                <a16:creationId xmlns:a16="http://schemas.microsoft.com/office/drawing/2014/main" id="{87916680-C873-4E0B-9F38-34248768CBF5}"/>
              </a:ext>
            </a:extLst>
          </p:cNvPr>
          <p:cNvSpPr txBox="1"/>
          <p:nvPr/>
        </p:nvSpPr>
        <p:spPr>
          <a:xfrm>
            <a:off x="8591100" y="1034936"/>
            <a:ext cx="2119955" cy="488459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 dirty="0">
                <a:solidFill>
                  <a:schemeClr val="dk1"/>
                </a:solidFill>
                <a:effectLst/>
                <a:latin typeface="Cambria Math" panose="02040503050406030204" pitchFamily="18" charset="0"/>
                <a:ea typeface="+mn-ea"/>
                <a:cs typeface="+mn-cs"/>
              </a:rPr>
              <a:t>Verma-</a:t>
            </a:r>
            <a:r>
              <a:rPr lang="en-US" sz="2000" i="1" dirty="0" err="1">
                <a:solidFill>
                  <a:schemeClr val="dk1"/>
                </a:solidFill>
                <a:effectLst/>
                <a:latin typeface="Cambria Math" panose="02040503050406030204" pitchFamily="18" charset="0"/>
                <a:ea typeface="+mn-ea"/>
                <a:cs typeface="+mn-cs"/>
              </a:rPr>
              <a:t>Pruess</a:t>
            </a:r>
            <a:endParaRPr lang="en-US" sz="20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6FA2F8D-402D-47B6-8529-048CEE461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94872" y="1591031"/>
            <a:ext cx="3433730" cy="8122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000" y="2340000"/>
            <a:ext cx="5169799" cy="339789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F29511-9944-4025-BBFD-CD0BA803EA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764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3D8080-A2AD-458F-8FA2-5B25445EE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Non-Monotonic K behavior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AF8B2C-25A1-4C8B-8A95-902D3D9EDD9A}"/>
              </a:ext>
            </a:extLst>
          </p:cNvPr>
          <p:cNvSpPr txBox="1"/>
          <p:nvPr/>
        </p:nvSpPr>
        <p:spPr>
          <a:xfrm>
            <a:off x="365847" y="1130365"/>
            <a:ext cx="6004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1% volume fraction at P</a:t>
            </a:r>
            <a:r>
              <a:rPr lang="fr-FR" sz="2400" b="1" dirty="0"/>
              <a:t>é = </a:t>
            </a:r>
            <a:r>
              <a:rPr lang="en-US" sz="2400" b="1" i="0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en-US" sz="2400" b="1" i="0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sz="2400" b="1" i="0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</a:t>
            </a:r>
            <a:r>
              <a:rPr lang="en-US" sz="2400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9</a:t>
            </a:r>
            <a:endParaRPr lang="en-US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E7468A-CDBE-4A8C-90AD-6750199B2476}"/>
              </a:ext>
            </a:extLst>
          </p:cNvPr>
          <p:cNvSpPr txBox="1"/>
          <p:nvPr/>
        </p:nvSpPr>
        <p:spPr>
          <a:xfrm>
            <a:off x="6824869" y="1037228"/>
            <a:ext cx="513347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6"/>
                </a:solidFill>
              </a:rPr>
              <a:t>Two regimes: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>
                <a:solidFill>
                  <a:schemeClr val="accent6"/>
                </a:solidFill>
              </a:rPr>
              <a:t>Decrease in permeability starting from K/K</a:t>
            </a:r>
            <a:r>
              <a:rPr lang="en-US" sz="2000" baseline="-25000" dirty="0">
                <a:solidFill>
                  <a:schemeClr val="accent6"/>
                </a:solidFill>
              </a:rPr>
              <a:t>0</a:t>
            </a:r>
            <a:r>
              <a:rPr lang="en-US" sz="2000" dirty="0">
                <a:solidFill>
                  <a:schemeClr val="accent6"/>
                </a:solidFill>
              </a:rPr>
              <a:t> &gt; 1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>
                <a:solidFill>
                  <a:schemeClr val="accent6"/>
                </a:solidFill>
              </a:rPr>
              <a:t>Plateau around K/K</a:t>
            </a:r>
            <a:r>
              <a:rPr lang="en-US" sz="2000" baseline="-25000" dirty="0">
                <a:solidFill>
                  <a:schemeClr val="accent6"/>
                </a:solidFill>
              </a:rPr>
              <a:t>0</a:t>
            </a:r>
            <a:r>
              <a:rPr lang="en-US" sz="2000" dirty="0">
                <a:solidFill>
                  <a:schemeClr val="accent6"/>
                </a:solidFill>
              </a:rPr>
              <a:t> ≈ 1.05</a:t>
            </a:r>
          </a:p>
          <a:p>
            <a:pPr marL="971550" lvl="1" indent="-514350">
              <a:buFont typeface="+mj-lt"/>
              <a:buAutoNum type="arabicPeriod"/>
            </a:pPr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F2821E3-2448-45CC-8CA6-1D4194EFAC75}"/>
              </a:ext>
            </a:extLst>
          </p:cNvPr>
          <p:cNvSpPr txBox="1"/>
          <p:nvPr/>
        </p:nvSpPr>
        <p:spPr>
          <a:xfrm>
            <a:off x="7057662" y="5171493"/>
            <a:ext cx="50301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Deposition preferentially localizes in low-conductance side pathways while maintaining a dominant conductive path</a:t>
            </a:r>
          </a:p>
        </p:txBody>
      </p:sp>
      <p:graphicFrame>
        <p:nvGraphicFramePr>
          <p:cNvPr id="83" name="Tableau 5">
            <a:extLst>
              <a:ext uri="{FF2B5EF4-FFF2-40B4-BE49-F238E27FC236}">
                <a16:creationId xmlns:a16="http://schemas.microsoft.com/office/drawing/2014/main" id="{974EBCD7-728D-4D01-AC69-199F390A20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3170829"/>
              </p:ext>
            </p:extLst>
          </p:nvPr>
        </p:nvGraphicFramePr>
        <p:xfrm>
          <a:off x="-2" y="47520"/>
          <a:ext cx="12524875" cy="303120"/>
        </p:xfrm>
        <a:graphic>
          <a:graphicData uri="http://schemas.openxmlformats.org/drawingml/2006/table">
            <a:tbl>
              <a:tblPr/>
              <a:tblGrid>
                <a:gridCol w="2918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5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468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842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3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i="0" u="none" strike="noStrike" cap="none" spc="-1" dirty="0">
                          <a:solidFill>
                            <a:srgbClr val="A6A6A6"/>
                          </a:solidFill>
                          <a:latin typeface="Arial"/>
                          <a:cs typeface="+mn-cs"/>
                          <a:sym typeface="Arial"/>
                        </a:rPr>
                        <a:t>Introduction</a:t>
                      </a:r>
                    </a:p>
                  </a:txBody>
                  <a:tcPr>
                    <a:lnL w="12240">
                      <a:noFill/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 dirty="0" err="1">
                          <a:solidFill>
                            <a:srgbClr val="A6A6A6"/>
                          </a:solidFill>
                          <a:latin typeface="Arial"/>
                          <a:ea typeface="Arial"/>
                        </a:rPr>
                        <a:t>Experimental</a:t>
                      </a:r>
                      <a:r>
                        <a:rPr lang="fr-FR" sz="1200" b="0" strike="noStrike" spc="-1" dirty="0">
                          <a:solidFill>
                            <a:srgbClr val="A6A6A6"/>
                          </a:solidFill>
                          <a:latin typeface="Arial"/>
                          <a:ea typeface="Arial"/>
                        </a:rPr>
                        <a:t> </a:t>
                      </a:r>
                      <a:r>
                        <a:rPr lang="fr-FR" sz="1200" b="0" strike="noStrike" spc="-1" dirty="0" err="1">
                          <a:solidFill>
                            <a:srgbClr val="A6A6A6"/>
                          </a:solidFill>
                          <a:latin typeface="Arial"/>
                          <a:ea typeface="Arial"/>
                        </a:rPr>
                        <a:t>Methodology</a:t>
                      </a:r>
                      <a:endParaRPr lang="fr-FR" sz="12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497D"/>
                      </a:solidFill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1" strike="noStrike" spc="-1" dirty="0" err="1">
                          <a:solidFill>
                            <a:schemeClr val="tx1"/>
                          </a:solidFill>
                          <a:latin typeface="+mn-lt"/>
                        </a:rPr>
                        <a:t>Results</a:t>
                      </a:r>
                      <a:endParaRPr lang="fr-FR" sz="1200" b="1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24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 dirty="0">
                          <a:solidFill>
                            <a:srgbClr val="A6A6A6"/>
                          </a:solidFill>
                          <a:latin typeface="Arial"/>
                        </a:rPr>
                        <a:t>Conclusions</a:t>
                      </a:r>
                      <a:endParaRPr lang="fr-FR" sz="12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497D"/>
                      </a:solidFill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0" name="Picture 89">
            <a:extLst>
              <a:ext uri="{FF2B5EF4-FFF2-40B4-BE49-F238E27FC236}">
                <a16:creationId xmlns:a16="http://schemas.microsoft.com/office/drawing/2014/main" id="{00000000-0008-0000-0200-000003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00" y="2340000"/>
            <a:ext cx="5169799" cy="3397892"/>
          </a:xfrm>
          <a:prstGeom prst="rect">
            <a:avLst/>
          </a:prstGeom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D0CFB762-7205-4298-B255-C616A8AD017F}"/>
              </a:ext>
            </a:extLst>
          </p:cNvPr>
          <p:cNvSpPr txBox="1"/>
          <p:nvPr/>
        </p:nvSpPr>
        <p:spPr>
          <a:xfrm>
            <a:off x="6048000" y="2592000"/>
            <a:ext cx="23800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Before</a:t>
            </a: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A29DD87D-D804-431D-98BB-CBB3279CCAED}"/>
              </a:ext>
            </a:extLst>
          </p:cNvPr>
          <p:cNvGrpSpPr/>
          <p:nvPr/>
        </p:nvGrpSpPr>
        <p:grpSpPr>
          <a:xfrm>
            <a:off x="9360000" y="3096000"/>
            <a:ext cx="2232000" cy="1908000"/>
            <a:chOff x="9596290" y="4495800"/>
            <a:chExt cx="2082329" cy="1740447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4885A5E5-A675-4508-B2F8-BB43107E29A2}"/>
                </a:ext>
              </a:extLst>
            </p:cNvPr>
            <p:cNvGrpSpPr/>
            <p:nvPr/>
          </p:nvGrpSpPr>
          <p:grpSpPr>
            <a:xfrm>
              <a:off x="9596290" y="4495800"/>
              <a:ext cx="2082329" cy="1740447"/>
              <a:chOff x="6557442" y="2316728"/>
              <a:chExt cx="4821559" cy="4029942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B8D1772F-C45E-4348-BE37-EDA8C19252EF}"/>
                  </a:ext>
                </a:extLst>
              </p:cNvPr>
              <p:cNvSpPr/>
              <p:nvPr/>
            </p:nvSpPr>
            <p:spPr>
              <a:xfrm>
                <a:off x="6557442" y="2344059"/>
                <a:ext cx="4821559" cy="4002611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FFAC8D87-D000-4CB4-A726-53FF5CCD174C}"/>
                  </a:ext>
                </a:extLst>
              </p:cNvPr>
              <p:cNvSpPr/>
              <p:nvPr/>
            </p:nvSpPr>
            <p:spPr>
              <a:xfrm>
                <a:off x="6857822" y="2788120"/>
                <a:ext cx="951335" cy="951335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9AABC9AD-5D0C-43FC-870F-874957B50541}"/>
                  </a:ext>
                </a:extLst>
              </p:cNvPr>
              <p:cNvSpPr/>
              <p:nvPr/>
            </p:nvSpPr>
            <p:spPr>
              <a:xfrm>
                <a:off x="6857822" y="4365279"/>
                <a:ext cx="951335" cy="951335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CA89DF34-5A4F-4809-82B2-C8841C747353}"/>
                  </a:ext>
                </a:extLst>
              </p:cNvPr>
              <p:cNvSpPr/>
              <p:nvPr/>
            </p:nvSpPr>
            <p:spPr>
              <a:xfrm>
                <a:off x="7996128" y="3185899"/>
                <a:ext cx="677171" cy="67717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746A675D-F633-4964-843D-0CC6376AF6DC}"/>
                  </a:ext>
                </a:extLst>
              </p:cNvPr>
              <p:cNvSpPr/>
              <p:nvPr/>
            </p:nvSpPr>
            <p:spPr>
              <a:xfrm>
                <a:off x="7996128" y="4620239"/>
                <a:ext cx="677171" cy="67717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84396D3C-3628-43BD-828F-49C96EC48F44}"/>
                  </a:ext>
                </a:extLst>
              </p:cNvPr>
              <p:cNvSpPr/>
              <p:nvPr/>
            </p:nvSpPr>
            <p:spPr>
              <a:xfrm>
                <a:off x="8886136" y="4483156"/>
                <a:ext cx="951335" cy="951335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2E8A9695-2A14-48D3-99AE-96605141340F}"/>
                  </a:ext>
                </a:extLst>
              </p:cNvPr>
              <p:cNvSpPr/>
              <p:nvPr/>
            </p:nvSpPr>
            <p:spPr>
              <a:xfrm>
                <a:off x="8968221" y="2891968"/>
                <a:ext cx="869250" cy="86925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D89C1902-8E86-44A3-86E8-14CBCDBE1A2F}"/>
                  </a:ext>
                </a:extLst>
              </p:cNvPr>
              <p:cNvSpPr/>
              <p:nvPr/>
            </p:nvSpPr>
            <p:spPr>
              <a:xfrm>
                <a:off x="9897761" y="2394537"/>
                <a:ext cx="869250" cy="86925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1143770F-0C48-4782-8E81-17C84104F53D}"/>
                  </a:ext>
                </a:extLst>
              </p:cNvPr>
              <p:cNvSpPr/>
              <p:nvPr/>
            </p:nvSpPr>
            <p:spPr>
              <a:xfrm>
                <a:off x="10058417" y="4524604"/>
                <a:ext cx="951335" cy="951335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48F87282-2DAB-4D0B-938A-AB10E482F005}"/>
                  </a:ext>
                </a:extLst>
              </p:cNvPr>
              <p:cNvSpPr/>
              <p:nvPr/>
            </p:nvSpPr>
            <p:spPr>
              <a:xfrm>
                <a:off x="8159079" y="2316728"/>
                <a:ext cx="869250" cy="86925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73F71060-D1BC-4747-9502-A924CB5704B1}"/>
                  </a:ext>
                </a:extLst>
              </p:cNvPr>
              <p:cNvSpPr/>
              <p:nvPr/>
            </p:nvSpPr>
            <p:spPr>
              <a:xfrm>
                <a:off x="8511715" y="5368094"/>
                <a:ext cx="677171" cy="67717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BA7C9112-46E0-42FA-BC4C-B498D6D3DA12}"/>
                  </a:ext>
                </a:extLst>
              </p:cNvPr>
              <p:cNvSpPr/>
              <p:nvPr/>
            </p:nvSpPr>
            <p:spPr>
              <a:xfrm>
                <a:off x="7396311" y="5395332"/>
                <a:ext cx="951335" cy="951335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A6990A7E-B089-4EB4-BCAC-180CAD72642E}"/>
                  </a:ext>
                </a:extLst>
              </p:cNvPr>
              <p:cNvSpPr/>
              <p:nvPr/>
            </p:nvSpPr>
            <p:spPr>
              <a:xfrm>
                <a:off x="9301246" y="3706451"/>
                <a:ext cx="180000" cy="180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3D2D4C80-4CE5-49AE-A3C9-6BB48841BB45}"/>
                </a:ext>
              </a:extLst>
            </p:cNvPr>
            <p:cNvGrpSpPr/>
            <p:nvPr/>
          </p:nvGrpSpPr>
          <p:grpSpPr>
            <a:xfrm>
              <a:off x="10030903" y="5173730"/>
              <a:ext cx="1008000" cy="230851"/>
              <a:chOff x="10030903" y="5173730"/>
              <a:chExt cx="1008000" cy="230851"/>
            </a:xfrm>
          </p:grpSpPr>
          <p:cxnSp>
            <p:nvCxnSpPr>
              <p:cNvPr id="138" name="Straight Arrow Connector 137">
                <a:extLst>
                  <a:ext uri="{FF2B5EF4-FFF2-40B4-BE49-F238E27FC236}">
                    <a16:creationId xmlns:a16="http://schemas.microsoft.com/office/drawing/2014/main" id="{249747D7-4972-46E8-B54B-8C89F4DFB4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030903" y="5289155"/>
                <a:ext cx="1008000" cy="0"/>
              </a:xfrm>
              <a:prstGeom prst="straightConnector1">
                <a:avLst/>
              </a:prstGeom>
              <a:ln w="28575">
                <a:solidFill>
                  <a:srgbClr val="0000C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Arrow Connector 138">
                <a:extLst>
                  <a:ext uri="{FF2B5EF4-FFF2-40B4-BE49-F238E27FC236}">
                    <a16:creationId xmlns:a16="http://schemas.microsoft.com/office/drawing/2014/main" id="{73375FB3-5168-4DDB-AEF6-4017AB4EE9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030903" y="5404581"/>
                <a:ext cx="1008000" cy="0"/>
              </a:xfrm>
              <a:prstGeom prst="straightConnector1">
                <a:avLst/>
              </a:prstGeom>
              <a:ln w="28575">
                <a:solidFill>
                  <a:srgbClr val="0000C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Arrow Connector 139">
                <a:extLst>
                  <a:ext uri="{FF2B5EF4-FFF2-40B4-BE49-F238E27FC236}">
                    <a16:creationId xmlns:a16="http://schemas.microsoft.com/office/drawing/2014/main" id="{D90167CB-F52A-488B-90E4-FD628FA9956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030903" y="5173730"/>
                <a:ext cx="1008000" cy="0"/>
              </a:xfrm>
              <a:prstGeom prst="straightConnector1">
                <a:avLst/>
              </a:prstGeom>
              <a:ln w="28575">
                <a:solidFill>
                  <a:srgbClr val="0000C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6" name="TextBox 155">
            <a:extLst>
              <a:ext uri="{FF2B5EF4-FFF2-40B4-BE49-F238E27FC236}">
                <a16:creationId xmlns:a16="http://schemas.microsoft.com/office/drawing/2014/main" id="{F4E70452-7E6F-4954-9D3D-41A8487EF045}"/>
              </a:ext>
            </a:extLst>
          </p:cNvPr>
          <p:cNvSpPr txBox="1"/>
          <p:nvPr/>
        </p:nvSpPr>
        <p:spPr>
          <a:xfrm>
            <a:off x="9453151" y="2592000"/>
            <a:ext cx="23800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After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ADF5386-9679-4653-9E14-42691CF039AA}"/>
              </a:ext>
            </a:extLst>
          </p:cNvPr>
          <p:cNvGrpSpPr/>
          <p:nvPr/>
        </p:nvGrpSpPr>
        <p:grpSpPr>
          <a:xfrm>
            <a:off x="6480000" y="3096000"/>
            <a:ext cx="2232000" cy="1908000"/>
            <a:chOff x="6480000" y="3096000"/>
            <a:chExt cx="2232000" cy="1908000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56E36362-1EF9-45F4-B662-BFAD07D4A565}"/>
                </a:ext>
              </a:extLst>
            </p:cNvPr>
            <p:cNvGrpSpPr/>
            <p:nvPr/>
          </p:nvGrpSpPr>
          <p:grpSpPr>
            <a:xfrm>
              <a:off x="6480000" y="3096000"/>
              <a:ext cx="2232000" cy="1908000"/>
              <a:chOff x="6557442" y="2316728"/>
              <a:chExt cx="4821559" cy="402993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779B46E8-60AC-4060-B41A-B9301B8A4584}"/>
                  </a:ext>
                </a:extLst>
              </p:cNvPr>
              <p:cNvSpPr/>
              <p:nvPr/>
            </p:nvSpPr>
            <p:spPr>
              <a:xfrm>
                <a:off x="6557442" y="2344057"/>
                <a:ext cx="4821559" cy="400261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EB7C7ACE-4EDE-4CD4-8275-E439832C2AD8}"/>
                  </a:ext>
                </a:extLst>
              </p:cNvPr>
              <p:cNvSpPr/>
              <p:nvPr/>
            </p:nvSpPr>
            <p:spPr>
              <a:xfrm>
                <a:off x="6857822" y="2788120"/>
                <a:ext cx="951335" cy="951335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4E4A7597-E129-439B-9AD4-9737A12697E4}"/>
                  </a:ext>
                </a:extLst>
              </p:cNvPr>
              <p:cNvSpPr/>
              <p:nvPr/>
            </p:nvSpPr>
            <p:spPr>
              <a:xfrm>
                <a:off x="6857822" y="4365279"/>
                <a:ext cx="951335" cy="951335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03D3B596-DDE0-440E-81FE-92BDE81EE43A}"/>
                  </a:ext>
                </a:extLst>
              </p:cNvPr>
              <p:cNvSpPr/>
              <p:nvPr/>
            </p:nvSpPr>
            <p:spPr>
              <a:xfrm>
                <a:off x="7996128" y="3185899"/>
                <a:ext cx="677171" cy="67717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7F404698-74B6-4A50-99CD-A4A8C809B159}"/>
                  </a:ext>
                </a:extLst>
              </p:cNvPr>
              <p:cNvSpPr/>
              <p:nvPr/>
            </p:nvSpPr>
            <p:spPr>
              <a:xfrm>
                <a:off x="7996128" y="4620239"/>
                <a:ext cx="677171" cy="67717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5D896359-4038-46C7-A2C1-7714FF85C98E}"/>
                  </a:ext>
                </a:extLst>
              </p:cNvPr>
              <p:cNvSpPr/>
              <p:nvPr/>
            </p:nvSpPr>
            <p:spPr>
              <a:xfrm>
                <a:off x="8886136" y="4483156"/>
                <a:ext cx="951335" cy="951335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7D5172FA-A326-4A03-936B-5323CCA2805D}"/>
                  </a:ext>
                </a:extLst>
              </p:cNvPr>
              <p:cNvSpPr/>
              <p:nvPr/>
            </p:nvSpPr>
            <p:spPr>
              <a:xfrm>
                <a:off x="8968221" y="2891968"/>
                <a:ext cx="869250" cy="86925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506E634F-2A93-470B-BFF1-3C509E70F61E}"/>
                  </a:ext>
                </a:extLst>
              </p:cNvPr>
              <p:cNvSpPr/>
              <p:nvPr/>
            </p:nvSpPr>
            <p:spPr>
              <a:xfrm>
                <a:off x="9897761" y="2394537"/>
                <a:ext cx="869250" cy="86925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A3D87F52-77B2-4118-BA9E-E9DE0E5691A0}"/>
                  </a:ext>
                </a:extLst>
              </p:cNvPr>
              <p:cNvSpPr/>
              <p:nvPr/>
            </p:nvSpPr>
            <p:spPr>
              <a:xfrm>
                <a:off x="10058417" y="4524604"/>
                <a:ext cx="951335" cy="951335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DB2AB120-313B-4458-B165-D517C84C06FB}"/>
                  </a:ext>
                </a:extLst>
              </p:cNvPr>
              <p:cNvSpPr/>
              <p:nvPr/>
            </p:nvSpPr>
            <p:spPr>
              <a:xfrm>
                <a:off x="8159079" y="2316728"/>
                <a:ext cx="869250" cy="86925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BB1FDC22-B5C2-43BC-879A-FE392EDB45B5}"/>
                  </a:ext>
                </a:extLst>
              </p:cNvPr>
              <p:cNvSpPr/>
              <p:nvPr/>
            </p:nvSpPr>
            <p:spPr>
              <a:xfrm>
                <a:off x="8511715" y="5368094"/>
                <a:ext cx="677171" cy="67717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4E266A16-CAAD-4D1E-84B8-6E48EC4040B4}"/>
                  </a:ext>
                </a:extLst>
              </p:cNvPr>
              <p:cNvSpPr/>
              <p:nvPr/>
            </p:nvSpPr>
            <p:spPr>
              <a:xfrm>
                <a:off x="7396311" y="5395332"/>
                <a:ext cx="951335" cy="951335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643768BB-A0D1-4CBC-AC54-4D8AE6D81987}"/>
                </a:ext>
              </a:extLst>
            </p:cNvPr>
            <p:cNvSpPr/>
            <p:nvPr/>
          </p:nvSpPr>
          <p:spPr>
            <a:xfrm>
              <a:off x="6596206" y="3808782"/>
              <a:ext cx="1119039" cy="38686"/>
            </a:xfrm>
            <a:custGeom>
              <a:avLst/>
              <a:gdLst>
                <a:gd name="connsiteX0" fmla="*/ 0 w 1819275"/>
                <a:gd name="connsiteY0" fmla="*/ 11066 h 39641"/>
                <a:gd name="connsiteX1" fmla="*/ 161925 w 1819275"/>
                <a:gd name="connsiteY1" fmla="*/ 1541 h 39641"/>
                <a:gd name="connsiteX2" fmla="*/ 285750 w 1819275"/>
                <a:gd name="connsiteY2" fmla="*/ 39641 h 39641"/>
                <a:gd name="connsiteX3" fmla="*/ 457200 w 1819275"/>
                <a:gd name="connsiteY3" fmla="*/ 1541 h 39641"/>
                <a:gd name="connsiteX4" fmla="*/ 752475 w 1819275"/>
                <a:gd name="connsiteY4" fmla="*/ 11066 h 39641"/>
                <a:gd name="connsiteX5" fmla="*/ 971550 w 1819275"/>
                <a:gd name="connsiteY5" fmla="*/ 11066 h 39641"/>
                <a:gd name="connsiteX6" fmla="*/ 1152525 w 1819275"/>
                <a:gd name="connsiteY6" fmla="*/ 11066 h 39641"/>
                <a:gd name="connsiteX7" fmla="*/ 1438275 w 1819275"/>
                <a:gd name="connsiteY7" fmla="*/ 30116 h 39641"/>
                <a:gd name="connsiteX8" fmla="*/ 1524000 w 1819275"/>
                <a:gd name="connsiteY8" fmla="*/ 11066 h 39641"/>
                <a:gd name="connsiteX9" fmla="*/ 1819275 w 1819275"/>
                <a:gd name="connsiteY9" fmla="*/ 11066 h 39641"/>
                <a:gd name="connsiteX0" fmla="*/ 0 w 1819275"/>
                <a:gd name="connsiteY0" fmla="*/ 11066 h 39641"/>
                <a:gd name="connsiteX1" fmla="*/ 161925 w 1819275"/>
                <a:gd name="connsiteY1" fmla="*/ 1541 h 39641"/>
                <a:gd name="connsiteX2" fmla="*/ 285750 w 1819275"/>
                <a:gd name="connsiteY2" fmla="*/ 39641 h 39641"/>
                <a:gd name="connsiteX3" fmla="*/ 457200 w 1819275"/>
                <a:gd name="connsiteY3" fmla="*/ 1541 h 39641"/>
                <a:gd name="connsiteX4" fmla="*/ 752475 w 1819275"/>
                <a:gd name="connsiteY4" fmla="*/ 11066 h 39641"/>
                <a:gd name="connsiteX5" fmla="*/ 971550 w 1819275"/>
                <a:gd name="connsiteY5" fmla="*/ 11066 h 39641"/>
                <a:gd name="connsiteX6" fmla="*/ 1152525 w 1819275"/>
                <a:gd name="connsiteY6" fmla="*/ 11066 h 39641"/>
                <a:gd name="connsiteX7" fmla="*/ 1438275 w 1819275"/>
                <a:gd name="connsiteY7" fmla="*/ 30116 h 39641"/>
                <a:gd name="connsiteX8" fmla="*/ 1557337 w 1819275"/>
                <a:gd name="connsiteY8" fmla="*/ 22972 h 39641"/>
                <a:gd name="connsiteX9" fmla="*/ 1819275 w 1819275"/>
                <a:gd name="connsiteY9" fmla="*/ 11066 h 39641"/>
                <a:gd name="connsiteX0" fmla="*/ 0 w 1819275"/>
                <a:gd name="connsiteY0" fmla="*/ 11066 h 39641"/>
                <a:gd name="connsiteX1" fmla="*/ 161925 w 1819275"/>
                <a:gd name="connsiteY1" fmla="*/ 1541 h 39641"/>
                <a:gd name="connsiteX2" fmla="*/ 285750 w 1819275"/>
                <a:gd name="connsiteY2" fmla="*/ 39641 h 39641"/>
                <a:gd name="connsiteX3" fmla="*/ 457200 w 1819275"/>
                <a:gd name="connsiteY3" fmla="*/ 1541 h 39641"/>
                <a:gd name="connsiteX4" fmla="*/ 752475 w 1819275"/>
                <a:gd name="connsiteY4" fmla="*/ 11066 h 39641"/>
                <a:gd name="connsiteX5" fmla="*/ 971550 w 1819275"/>
                <a:gd name="connsiteY5" fmla="*/ 11066 h 39641"/>
                <a:gd name="connsiteX6" fmla="*/ 1152525 w 1819275"/>
                <a:gd name="connsiteY6" fmla="*/ 11066 h 39641"/>
                <a:gd name="connsiteX7" fmla="*/ 1438275 w 1819275"/>
                <a:gd name="connsiteY7" fmla="*/ 30116 h 39641"/>
                <a:gd name="connsiteX8" fmla="*/ 1647825 w 1819275"/>
                <a:gd name="connsiteY8" fmla="*/ 22972 h 39641"/>
                <a:gd name="connsiteX9" fmla="*/ 1819275 w 1819275"/>
                <a:gd name="connsiteY9" fmla="*/ 11066 h 3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19275" h="39641">
                  <a:moveTo>
                    <a:pt x="0" y="11066"/>
                  </a:moveTo>
                  <a:cubicBezTo>
                    <a:pt x="57150" y="3922"/>
                    <a:pt x="114300" y="-3221"/>
                    <a:pt x="161925" y="1541"/>
                  </a:cubicBezTo>
                  <a:cubicBezTo>
                    <a:pt x="209550" y="6303"/>
                    <a:pt x="236538" y="39641"/>
                    <a:pt x="285750" y="39641"/>
                  </a:cubicBezTo>
                  <a:cubicBezTo>
                    <a:pt x="334962" y="39641"/>
                    <a:pt x="379413" y="6303"/>
                    <a:pt x="457200" y="1541"/>
                  </a:cubicBezTo>
                  <a:cubicBezTo>
                    <a:pt x="534987" y="-3221"/>
                    <a:pt x="666750" y="9478"/>
                    <a:pt x="752475" y="11066"/>
                  </a:cubicBezTo>
                  <a:cubicBezTo>
                    <a:pt x="838200" y="12654"/>
                    <a:pt x="971550" y="11066"/>
                    <a:pt x="971550" y="11066"/>
                  </a:cubicBezTo>
                  <a:cubicBezTo>
                    <a:pt x="1038225" y="11066"/>
                    <a:pt x="1074738" y="7891"/>
                    <a:pt x="1152525" y="11066"/>
                  </a:cubicBezTo>
                  <a:cubicBezTo>
                    <a:pt x="1230312" y="14241"/>
                    <a:pt x="1355725" y="28132"/>
                    <a:pt x="1438275" y="30116"/>
                  </a:cubicBezTo>
                  <a:cubicBezTo>
                    <a:pt x="1520825" y="32100"/>
                    <a:pt x="1584325" y="26147"/>
                    <a:pt x="1647825" y="22972"/>
                  </a:cubicBezTo>
                  <a:cubicBezTo>
                    <a:pt x="1711325" y="19797"/>
                    <a:pt x="1703387" y="9478"/>
                    <a:pt x="1819275" y="11066"/>
                  </a:cubicBezTo>
                </a:path>
              </a:pathLst>
            </a:custGeom>
            <a:noFill/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C93985BC-D6BE-4AD2-A3A2-F8B112AA0572}"/>
                </a:ext>
              </a:extLst>
            </p:cNvPr>
            <p:cNvSpPr/>
            <p:nvPr/>
          </p:nvSpPr>
          <p:spPr>
            <a:xfrm>
              <a:off x="6500916" y="3936002"/>
              <a:ext cx="1214329" cy="42594"/>
            </a:xfrm>
            <a:custGeom>
              <a:avLst/>
              <a:gdLst>
                <a:gd name="connsiteX0" fmla="*/ 0 w 1819275"/>
                <a:gd name="connsiteY0" fmla="*/ 11066 h 39641"/>
                <a:gd name="connsiteX1" fmla="*/ 161925 w 1819275"/>
                <a:gd name="connsiteY1" fmla="*/ 1541 h 39641"/>
                <a:gd name="connsiteX2" fmla="*/ 285750 w 1819275"/>
                <a:gd name="connsiteY2" fmla="*/ 39641 h 39641"/>
                <a:gd name="connsiteX3" fmla="*/ 457200 w 1819275"/>
                <a:gd name="connsiteY3" fmla="*/ 1541 h 39641"/>
                <a:gd name="connsiteX4" fmla="*/ 752475 w 1819275"/>
                <a:gd name="connsiteY4" fmla="*/ 11066 h 39641"/>
                <a:gd name="connsiteX5" fmla="*/ 971550 w 1819275"/>
                <a:gd name="connsiteY5" fmla="*/ 11066 h 39641"/>
                <a:gd name="connsiteX6" fmla="*/ 1152525 w 1819275"/>
                <a:gd name="connsiteY6" fmla="*/ 11066 h 39641"/>
                <a:gd name="connsiteX7" fmla="*/ 1438275 w 1819275"/>
                <a:gd name="connsiteY7" fmla="*/ 30116 h 39641"/>
                <a:gd name="connsiteX8" fmla="*/ 1524000 w 1819275"/>
                <a:gd name="connsiteY8" fmla="*/ 11066 h 39641"/>
                <a:gd name="connsiteX9" fmla="*/ 1819275 w 1819275"/>
                <a:gd name="connsiteY9" fmla="*/ 11066 h 39641"/>
                <a:gd name="connsiteX0" fmla="*/ 0 w 1819275"/>
                <a:gd name="connsiteY0" fmla="*/ 11066 h 39641"/>
                <a:gd name="connsiteX1" fmla="*/ 161925 w 1819275"/>
                <a:gd name="connsiteY1" fmla="*/ 1541 h 39641"/>
                <a:gd name="connsiteX2" fmla="*/ 285750 w 1819275"/>
                <a:gd name="connsiteY2" fmla="*/ 39641 h 39641"/>
                <a:gd name="connsiteX3" fmla="*/ 457200 w 1819275"/>
                <a:gd name="connsiteY3" fmla="*/ 1541 h 39641"/>
                <a:gd name="connsiteX4" fmla="*/ 752475 w 1819275"/>
                <a:gd name="connsiteY4" fmla="*/ 11066 h 39641"/>
                <a:gd name="connsiteX5" fmla="*/ 971550 w 1819275"/>
                <a:gd name="connsiteY5" fmla="*/ 11066 h 39641"/>
                <a:gd name="connsiteX6" fmla="*/ 1152525 w 1819275"/>
                <a:gd name="connsiteY6" fmla="*/ 11066 h 39641"/>
                <a:gd name="connsiteX7" fmla="*/ 1438275 w 1819275"/>
                <a:gd name="connsiteY7" fmla="*/ 30116 h 39641"/>
                <a:gd name="connsiteX8" fmla="*/ 1557337 w 1819275"/>
                <a:gd name="connsiteY8" fmla="*/ 22972 h 39641"/>
                <a:gd name="connsiteX9" fmla="*/ 1819275 w 1819275"/>
                <a:gd name="connsiteY9" fmla="*/ 11066 h 39641"/>
                <a:gd name="connsiteX0" fmla="*/ 0 w 1819275"/>
                <a:gd name="connsiteY0" fmla="*/ 11066 h 39641"/>
                <a:gd name="connsiteX1" fmla="*/ 161925 w 1819275"/>
                <a:gd name="connsiteY1" fmla="*/ 1541 h 39641"/>
                <a:gd name="connsiteX2" fmla="*/ 285750 w 1819275"/>
                <a:gd name="connsiteY2" fmla="*/ 39641 h 39641"/>
                <a:gd name="connsiteX3" fmla="*/ 457200 w 1819275"/>
                <a:gd name="connsiteY3" fmla="*/ 1541 h 39641"/>
                <a:gd name="connsiteX4" fmla="*/ 752475 w 1819275"/>
                <a:gd name="connsiteY4" fmla="*/ 11066 h 39641"/>
                <a:gd name="connsiteX5" fmla="*/ 971550 w 1819275"/>
                <a:gd name="connsiteY5" fmla="*/ 11066 h 39641"/>
                <a:gd name="connsiteX6" fmla="*/ 1152525 w 1819275"/>
                <a:gd name="connsiteY6" fmla="*/ 11066 h 39641"/>
                <a:gd name="connsiteX7" fmla="*/ 1438275 w 1819275"/>
                <a:gd name="connsiteY7" fmla="*/ 30116 h 39641"/>
                <a:gd name="connsiteX8" fmla="*/ 1647825 w 1819275"/>
                <a:gd name="connsiteY8" fmla="*/ 22972 h 39641"/>
                <a:gd name="connsiteX9" fmla="*/ 1819275 w 1819275"/>
                <a:gd name="connsiteY9" fmla="*/ 11066 h 39641"/>
                <a:gd name="connsiteX0" fmla="*/ 0 w 1974192"/>
                <a:gd name="connsiteY0" fmla="*/ 11067 h 39642"/>
                <a:gd name="connsiteX1" fmla="*/ 316842 w 1974192"/>
                <a:gd name="connsiteY1" fmla="*/ 1542 h 39642"/>
                <a:gd name="connsiteX2" fmla="*/ 440667 w 1974192"/>
                <a:gd name="connsiteY2" fmla="*/ 39642 h 39642"/>
                <a:gd name="connsiteX3" fmla="*/ 612117 w 1974192"/>
                <a:gd name="connsiteY3" fmla="*/ 1542 h 39642"/>
                <a:gd name="connsiteX4" fmla="*/ 907392 w 1974192"/>
                <a:gd name="connsiteY4" fmla="*/ 11067 h 39642"/>
                <a:gd name="connsiteX5" fmla="*/ 1126467 w 1974192"/>
                <a:gd name="connsiteY5" fmla="*/ 11067 h 39642"/>
                <a:gd name="connsiteX6" fmla="*/ 1307442 w 1974192"/>
                <a:gd name="connsiteY6" fmla="*/ 11067 h 39642"/>
                <a:gd name="connsiteX7" fmla="*/ 1593192 w 1974192"/>
                <a:gd name="connsiteY7" fmla="*/ 30117 h 39642"/>
                <a:gd name="connsiteX8" fmla="*/ 1802742 w 1974192"/>
                <a:gd name="connsiteY8" fmla="*/ 22973 h 39642"/>
                <a:gd name="connsiteX9" fmla="*/ 1974192 w 1974192"/>
                <a:gd name="connsiteY9" fmla="*/ 11067 h 39642"/>
                <a:gd name="connsiteX0" fmla="*/ 0 w 1974192"/>
                <a:gd name="connsiteY0" fmla="*/ 13378 h 32824"/>
                <a:gd name="connsiteX1" fmla="*/ 316842 w 1974192"/>
                <a:gd name="connsiteY1" fmla="*/ 3853 h 32824"/>
                <a:gd name="connsiteX2" fmla="*/ 435134 w 1974192"/>
                <a:gd name="connsiteY2" fmla="*/ 0 h 32824"/>
                <a:gd name="connsiteX3" fmla="*/ 612117 w 1974192"/>
                <a:gd name="connsiteY3" fmla="*/ 3853 h 32824"/>
                <a:gd name="connsiteX4" fmla="*/ 907392 w 1974192"/>
                <a:gd name="connsiteY4" fmla="*/ 13378 h 32824"/>
                <a:gd name="connsiteX5" fmla="*/ 1126467 w 1974192"/>
                <a:gd name="connsiteY5" fmla="*/ 13378 h 32824"/>
                <a:gd name="connsiteX6" fmla="*/ 1307442 w 1974192"/>
                <a:gd name="connsiteY6" fmla="*/ 13378 h 32824"/>
                <a:gd name="connsiteX7" fmla="*/ 1593192 w 1974192"/>
                <a:gd name="connsiteY7" fmla="*/ 32428 h 32824"/>
                <a:gd name="connsiteX8" fmla="*/ 1802742 w 1974192"/>
                <a:gd name="connsiteY8" fmla="*/ 25284 h 32824"/>
                <a:gd name="connsiteX9" fmla="*/ 1974192 w 1974192"/>
                <a:gd name="connsiteY9" fmla="*/ 13378 h 32824"/>
                <a:gd name="connsiteX0" fmla="*/ 0 w 1974192"/>
                <a:gd name="connsiteY0" fmla="*/ 14324 h 33770"/>
                <a:gd name="connsiteX1" fmla="*/ 316842 w 1974192"/>
                <a:gd name="connsiteY1" fmla="*/ 4799 h 33770"/>
                <a:gd name="connsiteX2" fmla="*/ 435134 w 1974192"/>
                <a:gd name="connsiteY2" fmla="*/ 946 h 33770"/>
                <a:gd name="connsiteX3" fmla="*/ 639780 w 1974192"/>
                <a:gd name="connsiteY3" fmla="*/ 22280 h 33770"/>
                <a:gd name="connsiteX4" fmla="*/ 907392 w 1974192"/>
                <a:gd name="connsiteY4" fmla="*/ 14324 h 33770"/>
                <a:gd name="connsiteX5" fmla="*/ 1126467 w 1974192"/>
                <a:gd name="connsiteY5" fmla="*/ 14324 h 33770"/>
                <a:gd name="connsiteX6" fmla="*/ 1307442 w 1974192"/>
                <a:gd name="connsiteY6" fmla="*/ 14324 h 33770"/>
                <a:gd name="connsiteX7" fmla="*/ 1593192 w 1974192"/>
                <a:gd name="connsiteY7" fmla="*/ 33374 h 33770"/>
                <a:gd name="connsiteX8" fmla="*/ 1802742 w 1974192"/>
                <a:gd name="connsiteY8" fmla="*/ 26230 h 33770"/>
                <a:gd name="connsiteX9" fmla="*/ 1974192 w 1974192"/>
                <a:gd name="connsiteY9" fmla="*/ 14324 h 33770"/>
                <a:gd name="connsiteX0" fmla="*/ 0 w 1974192"/>
                <a:gd name="connsiteY0" fmla="*/ 14324 h 42293"/>
                <a:gd name="connsiteX1" fmla="*/ 316842 w 1974192"/>
                <a:gd name="connsiteY1" fmla="*/ 4799 h 42293"/>
                <a:gd name="connsiteX2" fmla="*/ 435134 w 1974192"/>
                <a:gd name="connsiteY2" fmla="*/ 946 h 42293"/>
                <a:gd name="connsiteX3" fmla="*/ 639780 w 1974192"/>
                <a:gd name="connsiteY3" fmla="*/ 22280 h 42293"/>
                <a:gd name="connsiteX4" fmla="*/ 962719 w 1974192"/>
                <a:gd name="connsiteY4" fmla="*/ 42293 h 42293"/>
                <a:gd name="connsiteX5" fmla="*/ 1126467 w 1974192"/>
                <a:gd name="connsiteY5" fmla="*/ 14324 h 42293"/>
                <a:gd name="connsiteX6" fmla="*/ 1307442 w 1974192"/>
                <a:gd name="connsiteY6" fmla="*/ 14324 h 42293"/>
                <a:gd name="connsiteX7" fmla="*/ 1593192 w 1974192"/>
                <a:gd name="connsiteY7" fmla="*/ 33374 h 42293"/>
                <a:gd name="connsiteX8" fmla="*/ 1802742 w 1974192"/>
                <a:gd name="connsiteY8" fmla="*/ 26230 h 42293"/>
                <a:gd name="connsiteX9" fmla="*/ 1974192 w 1974192"/>
                <a:gd name="connsiteY9" fmla="*/ 14324 h 42293"/>
                <a:gd name="connsiteX0" fmla="*/ 0 w 1974192"/>
                <a:gd name="connsiteY0" fmla="*/ 14324 h 43646"/>
                <a:gd name="connsiteX1" fmla="*/ 316842 w 1974192"/>
                <a:gd name="connsiteY1" fmla="*/ 4799 h 43646"/>
                <a:gd name="connsiteX2" fmla="*/ 435134 w 1974192"/>
                <a:gd name="connsiteY2" fmla="*/ 946 h 43646"/>
                <a:gd name="connsiteX3" fmla="*/ 639780 w 1974192"/>
                <a:gd name="connsiteY3" fmla="*/ 22280 h 43646"/>
                <a:gd name="connsiteX4" fmla="*/ 962719 w 1974192"/>
                <a:gd name="connsiteY4" fmla="*/ 42293 h 43646"/>
                <a:gd name="connsiteX5" fmla="*/ 1181795 w 1974192"/>
                <a:gd name="connsiteY5" fmla="*/ 38797 h 43646"/>
                <a:gd name="connsiteX6" fmla="*/ 1307442 w 1974192"/>
                <a:gd name="connsiteY6" fmla="*/ 14324 h 43646"/>
                <a:gd name="connsiteX7" fmla="*/ 1593192 w 1974192"/>
                <a:gd name="connsiteY7" fmla="*/ 33374 h 43646"/>
                <a:gd name="connsiteX8" fmla="*/ 1802742 w 1974192"/>
                <a:gd name="connsiteY8" fmla="*/ 26230 h 43646"/>
                <a:gd name="connsiteX9" fmla="*/ 1974192 w 1974192"/>
                <a:gd name="connsiteY9" fmla="*/ 14324 h 43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74192" h="43646">
                  <a:moveTo>
                    <a:pt x="0" y="14324"/>
                  </a:moveTo>
                  <a:cubicBezTo>
                    <a:pt x="57150" y="7180"/>
                    <a:pt x="244320" y="7029"/>
                    <a:pt x="316842" y="4799"/>
                  </a:cubicBezTo>
                  <a:cubicBezTo>
                    <a:pt x="389364" y="2569"/>
                    <a:pt x="381311" y="-1967"/>
                    <a:pt x="435134" y="946"/>
                  </a:cubicBezTo>
                  <a:cubicBezTo>
                    <a:pt x="488957" y="3859"/>
                    <a:pt x="551849" y="15389"/>
                    <a:pt x="639780" y="22280"/>
                  </a:cubicBezTo>
                  <a:cubicBezTo>
                    <a:pt x="727711" y="29171"/>
                    <a:pt x="872383" y="39540"/>
                    <a:pt x="962719" y="42293"/>
                  </a:cubicBezTo>
                  <a:cubicBezTo>
                    <a:pt x="1053055" y="45046"/>
                    <a:pt x="1124341" y="43459"/>
                    <a:pt x="1181795" y="38797"/>
                  </a:cubicBezTo>
                  <a:cubicBezTo>
                    <a:pt x="1239249" y="34135"/>
                    <a:pt x="1238876" y="15228"/>
                    <a:pt x="1307442" y="14324"/>
                  </a:cubicBezTo>
                  <a:cubicBezTo>
                    <a:pt x="1376008" y="13420"/>
                    <a:pt x="1510642" y="31390"/>
                    <a:pt x="1593192" y="33374"/>
                  </a:cubicBezTo>
                  <a:cubicBezTo>
                    <a:pt x="1675742" y="35358"/>
                    <a:pt x="1739242" y="29405"/>
                    <a:pt x="1802742" y="26230"/>
                  </a:cubicBezTo>
                  <a:cubicBezTo>
                    <a:pt x="1866242" y="23055"/>
                    <a:pt x="1858304" y="12736"/>
                    <a:pt x="1974192" y="14324"/>
                  </a:cubicBezTo>
                </a:path>
              </a:pathLst>
            </a:custGeom>
            <a:noFill/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10E15A66-290A-4F90-986F-43D82EB701DE}"/>
                </a:ext>
              </a:extLst>
            </p:cNvPr>
            <p:cNvSpPr/>
            <p:nvPr/>
          </p:nvSpPr>
          <p:spPr>
            <a:xfrm>
              <a:off x="6596206" y="4067131"/>
              <a:ext cx="1122442" cy="125655"/>
            </a:xfrm>
            <a:custGeom>
              <a:avLst/>
              <a:gdLst>
                <a:gd name="connsiteX0" fmla="*/ 0 w 1819275"/>
                <a:gd name="connsiteY0" fmla="*/ 11066 h 39641"/>
                <a:gd name="connsiteX1" fmla="*/ 161925 w 1819275"/>
                <a:gd name="connsiteY1" fmla="*/ 1541 h 39641"/>
                <a:gd name="connsiteX2" fmla="*/ 285750 w 1819275"/>
                <a:gd name="connsiteY2" fmla="*/ 39641 h 39641"/>
                <a:gd name="connsiteX3" fmla="*/ 457200 w 1819275"/>
                <a:gd name="connsiteY3" fmla="*/ 1541 h 39641"/>
                <a:gd name="connsiteX4" fmla="*/ 752475 w 1819275"/>
                <a:gd name="connsiteY4" fmla="*/ 11066 h 39641"/>
                <a:gd name="connsiteX5" fmla="*/ 971550 w 1819275"/>
                <a:gd name="connsiteY5" fmla="*/ 11066 h 39641"/>
                <a:gd name="connsiteX6" fmla="*/ 1152525 w 1819275"/>
                <a:gd name="connsiteY6" fmla="*/ 11066 h 39641"/>
                <a:gd name="connsiteX7" fmla="*/ 1438275 w 1819275"/>
                <a:gd name="connsiteY7" fmla="*/ 30116 h 39641"/>
                <a:gd name="connsiteX8" fmla="*/ 1524000 w 1819275"/>
                <a:gd name="connsiteY8" fmla="*/ 11066 h 39641"/>
                <a:gd name="connsiteX9" fmla="*/ 1819275 w 1819275"/>
                <a:gd name="connsiteY9" fmla="*/ 11066 h 39641"/>
                <a:gd name="connsiteX0" fmla="*/ 0 w 1819275"/>
                <a:gd name="connsiteY0" fmla="*/ 11066 h 39641"/>
                <a:gd name="connsiteX1" fmla="*/ 161925 w 1819275"/>
                <a:gd name="connsiteY1" fmla="*/ 1541 h 39641"/>
                <a:gd name="connsiteX2" fmla="*/ 285750 w 1819275"/>
                <a:gd name="connsiteY2" fmla="*/ 39641 h 39641"/>
                <a:gd name="connsiteX3" fmla="*/ 457200 w 1819275"/>
                <a:gd name="connsiteY3" fmla="*/ 1541 h 39641"/>
                <a:gd name="connsiteX4" fmla="*/ 752475 w 1819275"/>
                <a:gd name="connsiteY4" fmla="*/ 11066 h 39641"/>
                <a:gd name="connsiteX5" fmla="*/ 971550 w 1819275"/>
                <a:gd name="connsiteY5" fmla="*/ 11066 h 39641"/>
                <a:gd name="connsiteX6" fmla="*/ 1152525 w 1819275"/>
                <a:gd name="connsiteY6" fmla="*/ 11066 h 39641"/>
                <a:gd name="connsiteX7" fmla="*/ 1438275 w 1819275"/>
                <a:gd name="connsiteY7" fmla="*/ 30116 h 39641"/>
                <a:gd name="connsiteX8" fmla="*/ 1557337 w 1819275"/>
                <a:gd name="connsiteY8" fmla="*/ 22972 h 39641"/>
                <a:gd name="connsiteX9" fmla="*/ 1819275 w 1819275"/>
                <a:gd name="connsiteY9" fmla="*/ 11066 h 39641"/>
                <a:gd name="connsiteX0" fmla="*/ 0 w 1819275"/>
                <a:gd name="connsiteY0" fmla="*/ 11066 h 39641"/>
                <a:gd name="connsiteX1" fmla="*/ 161925 w 1819275"/>
                <a:gd name="connsiteY1" fmla="*/ 1541 h 39641"/>
                <a:gd name="connsiteX2" fmla="*/ 285750 w 1819275"/>
                <a:gd name="connsiteY2" fmla="*/ 39641 h 39641"/>
                <a:gd name="connsiteX3" fmla="*/ 457200 w 1819275"/>
                <a:gd name="connsiteY3" fmla="*/ 1541 h 39641"/>
                <a:gd name="connsiteX4" fmla="*/ 752475 w 1819275"/>
                <a:gd name="connsiteY4" fmla="*/ 11066 h 39641"/>
                <a:gd name="connsiteX5" fmla="*/ 971550 w 1819275"/>
                <a:gd name="connsiteY5" fmla="*/ 11066 h 39641"/>
                <a:gd name="connsiteX6" fmla="*/ 1152525 w 1819275"/>
                <a:gd name="connsiteY6" fmla="*/ 11066 h 39641"/>
                <a:gd name="connsiteX7" fmla="*/ 1438275 w 1819275"/>
                <a:gd name="connsiteY7" fmla="*/ 30116 h 39641"/>
                <a:gd name="connsiteX8" fmla="*/ 1647825 w 1819275"/>
                <a:gd name="connsiteY8" fmla="*/ 22972 h 39641"/>
                <a:gd name="connsiteX9" fmla="*/ 1819275 w 1819275"/>
                <a:gd name="connsiteY9" fmla="*/ 11066 h 39641"/>
                <a:gd name="connsiteX0" fmla="*/ 0 w 1819275"/>
                <a:gd name="connsiteY0" fmla="*/ 34355 h 53801"/>
                <a:gd name="connsiteX1" fmla="*/ 161925 w 1819275"/>
                <a:gd name="connsiteY1" fmla="*/ 24830 h 53801"/>
                <a:gd name="connsiteX2" fmla="*/ 285750 w 1819275"/>
                <a:gd name="connsiteY2" fmla="*/ 0 h 53801"/>
                <a:gd name="connsiteX3" fmla="*/ 457200 w 1819275"/>
                <a:gd name="connsiteY3" fmla="*/ 24830 h 53801"/>
                <a:gd name="connsiteX4" fmla="*/ 752475 w 1819275"/>
                <a:gd name="connsiteY4" fmla="*/ 34355 h 53801"/>
                <a:gd name="connsiteX5" fmla="*/ 971550 w 1819275"/>
                <a:gd name="connsiteY5" fmla="*/ 34355 h 53801"/>
                <a:gd name="connsiteX6" fmla="*/ 1152525 w 1819275"/>
                <a:gd name="connsiteY6" fmla="*/ 34355 h 53801"/>
                <a:gd name="connsiteX7" fmla="*/ 1438275 w 1819275"/>
                <a:gd name="connsiteY7" fmla="*/ 53405 h 53801"/>
                <a:gd name="connsiteX8" fmla="*/ 1647825 w 1819275"/>
                <a:gd name="connsiteY8" fmla="*/ 46261 h 53801"/>
                <a:gd name="connsiteX9" fmla="*/ 1819275 w 1819275"/>
                <a:gd name="connsiteY9" fmla="*/ 34355 h 53801"/>
                <a:gd name="connsiteX0" fmla="*/ 0 w 1819275"/>
                <a:gd name="connsiteY0" fmla="*/ 73112 h 92558"/>
                <a:gd name="connsiteX1" fmla="*/ 112129 w 1819275"/>
                <a:gd name="connsiteY1" fmla="*/ 656 h 92558"/>
                <a:gd name="connsiteX2" fmla="*/ 285750 w 1819275"/>
                <a:gd name="connsiteY2" fmla="*/ 38757 h 92558"/>
                <a:gd name="connsiteX3" fmla="*/ 457200 w 1819275"/>
                <a:gd name="connsiteY3" fmla="*/ 63587 h 92558"/>
                <a:gd name="connsiteX4" fmla="*/ 752475 w 1819275"/>
                <a:gd name="connsiteY4" fmla="*/ 73112 h 92558"/>
                <a:gd name="connsiteX5" fmla="*/ 971550 w 1819275"/>
                <a:gd name="connsiteY5" fmla="*/ 73112 h 92558"/>
                <a:gd name="connsiteX6" fmla="*/ 1152525 w 1819275"/>
                <a:gd name="connsiteY6" fmla="*/ 73112 h 92558"/>
                <a:gd name="connsiteX7" fmla="*/ 1438275 w 1819275"/>
                <a:gd name="connsiteY7" fmla="*/ 92162 h 92558"/>
                <a:gd name="connsiteX8" fmla="*/ 1647825 w 1819275"/>
                <a:gd name="connsiteY8" fmla="*/ 85018 h 92558"/>
                <a:gd name="connsiteX9" fmla="*/ 1819275 w 1819275"/>
                <a:gd name="connsiteY9" fmla="*/ 73112 h 92558"/>
                <a:gd name="connsiteX0" fmla="*/ 0 w 1819275"/>
                <a:gd name="connsiteY0" fmla="*/ 91071 h 110517"/>
                <a:gd name="connsiteX1" fmla="*/ 112129 w 1819275"/>
                <a:gd name="connsiteY1" fmla="*/ 18615 h 110517"/>
                <a:gd name="connsiteX2" fmla="*/ 313414 w 1819275"/>
                <a:gd name="connsiteY2" fmla="*/ 4274 h 110517"/>
                <a:gd name="connsiteX3" fmla="*/ 457200 w 1819275"/>
                <a:gd name="connsiteY3" fmla="*/ 81546 h 110517"/>
                <a:gd name="connsiteX4" fmla="*/ 752475 w 1819275"/>
                <a:gd name="connsiteY4" fmla="*/ 91071 h 110517"/>
                <a:gd name="connsiteX5" fmla="*/ 971550 w 1819275"/>
                <a:gd name="connsiteY5" fmla="*/ 91071 h 110517"/>
                <a:gd name="connsiteX6" fmla="*/ 1152525 w 1819275"/>
                <a:gd name="connsiteY6" fmla="*/ 91071 h 110517"/>
                <a:gd name="connsiteX7" fmla="*/ 1438275 w 1819275"/>
                <a:gd name="connsiteY7" fmla="*/ 110121 h 110517"/>
                <a:gd name="connsiteX8" fmla="*/ 1647825 w 1819275"/>
                <a:gd name="connsiteY8" fmla="*/ 102977 h 110517"/>
                <a:gd name="connsiteX9" fmla="*/ 1819275 w 1819275"/>
                <a:gd name="connsiteY9" fmla="*/ 91071 h 110517"/>
                <a:gd name="connsiteX0" fmla="*/ 0 w 1819275"/>
                <a:gd name="connsiteY0" fmla="*/ 87595 h 107041"/>
                <a:gd name="connsiteX1" fmla="*/ 112129 w 1819275"/>
                <a:gd name="connsiteY1" fmla="*/ 15139 h 107041"/>
                <a:gd name="connsiteX2" fmla="*/ 313414 w 1819275"/>
                <a:gd name="connsiteY2" fmla="*/ 798 h 107041"/>
                <a:gd name="connsiteX3" fmla="*/ 612118 w 1819275"/>
                <a:gd name="connsiteY3" fmla="*/ 29124 h 107041"/>
                <a:gd name="connsiteX4" fmla="*/ 752475 w 1819275"/>
                <a:gd name="connsiteY4" fmla="*/ 87595 h 107041"/>
                <a:gd name="connsiteX5" fmla="*/ 971550 w 1819275"/>
                <a:gd name="connsiteY5" fmla="*/ 87595 h 107041"/>
                <a:gd name="connsiteX6" fmla="*/ 1152525 w 1819275"/>
                <a:gd name="connsiteY6" fmla="*/ 87595 h 107041"/>
                <a:gd name="connsiteX7" fmla="*/ 1438275 w 1819275"/>
                <a:gd name="connsiteY7" fmla="*/ 106645 h 107041"/>
                <a:gd name="connsiteX8" fmla="*/ 1647825 w 1819275"/>
                <a:gd name="connsiteY8" fmla="*/ 99501 h 107041"/>
                <a:gd name="connsiteX9" fmla="*/ 1819275 w 1819275"/>
                <a:gd name="connsiteY9" fmla="*/ 87595 h 107041"/>
                <a:gd name="connsiteX0" fmla="*/ 0 w 1819275"/>
                <a:gd name="connsiteY0" fmla="*/ 87595 h 107041"/>
                <a:gd name="connsiteX1" fmla="*/ 112129 w 1819275"/>
                <a:gd name="connsiteY1" fmla="*/ 15139 h 107041"/>
                <a:gd name="connsiteX2" fmla="*/ 313414 w 1819275"/>
                <a:gd name="connsiteY2" fmla="*/ 798 h 107041"/>
                <a:gd name="connsiteX3" fmla="*/ 612118 w 1819275"/>
                <a:gd name="connsiteY3" fmla="*/ 29124 h 107041"/>
                <a:gd name="connsiteX4" fmla="*/ 802271 w 1819275"/>
                <a:gd name="connsiteY4" fmla="*/ 73610 h 107041"/>
                <a:gd name="connsiteX5" fmla="*/ 971550 w 1819275"/>
                <a:gd name="connsiteY5" fmla="*/ 87595 h 107041"/>
                <a:gd name="connsiteX6" fmla="*/ 1152525 w 1819275"/>
                <a:gd name="connsiteY6" fmla="*/ 87595 h 107041"/>
                <a:gd name="connsiteX7" fmla="*/ 1438275 w 1819275"/>
                <a:gd name="connsiteY7" fmla="*/ 106645 h 107041"/>
                <a:gd name="connsiteX8" fmla="*/ 1647825 w 1819275"/>
                <a:gd name="connsiteY8" fmla="*/ 99501 h 107041"/>
                <a:gd name="connsiteX9" fmla="*/ 1819275 w 1819275"/>
                <a:gd name="connsiteY9" fmla="*/ 87595 h 107041"/>
                <a:gd name="connsiteX0" fmla="*/ 0 w 1819275"/>
                <a:gd name="connsiteY0" fmla="*/ 87595 h 107041"/>
                <a:gd name="connsiteX1" fmla="*/ 112129 w 1819275"/>
                <a:gd name="connsiteY1" fmla="*/ 15139 h 107041"/>
                <a:gd name="connsiteX2" fmla="*/ 313414 w 1819275"/>
                <a:gd name="connsiteY2" fmla="*/ 798 h 107041"/>
                <a:gd name="connsiteX3" fmla="*/ 612118 w 1819275"/>
                <a:gd name="connsiteY3" fmla="*/ 29124 h 107041"/>
                <a:gd name="connsiteX4" fmla="*/ 802271 w 1819275"/>
                <a:gd name="connsiteY4" fmla="*/ 73610 h 107041"/>
                <a:gd name="connsiteX5" fmla="*/ 993681 w 1819275"/>
                <a:gd name="connsiteY5" fmla="*/ 56129 h 107041"/>
                <a:gd name="connsiteX6" fmla="*/ 1152525 w 1819275"/>
                <a:gd name="connsiteY6" fmla="*/ 87595 h 107041"/>
                <a:gd name="connsiteX7" fmla="*/ 1438275 w 1819275"/>
                <a:gd name="connsiteY7" fmla="*/ 106645 h 107041"/>
                <a:gd name="connsiteX8" fmla="*/ 1647825 w 1819275"/>
                <a:gd name="connsiteY8" fmla="*/ 99501 h 107041"/>
                <a:gd name="connsiteX9" fmla="*/ 1819275 w 1819275"/>
                <a:gd name="connsiteY9" fmla="*/ 87595 h 107041"/>
                <a:gd name="connsiteX0" fmla="*/ 0 w 1819275"/>
                <a:gd name="connsiteY0" fmla="*/ 87595 h 109532"/>
                <a:gd name="connsiteX1" fmla="*/ 112129 w 1819275"/>
                <a:gd name="connsiteY1" fmla="*/ 15139 h 109532"/>
                <a:gd name="connsiteX2" fmla="*/ 313414 w 1819275"/>
                <a:gd name="connsiteY2" fmla="*/ 798 h 109532"/>
                <a:gd name="connsiteX3" fmla="*/ 612118 w 1819275"/>
                <a:gd name="connsiteY3" fmla="*/ 29124 h 109532"/>
                <a:gd name="connsiteX4" fmla="*/ 802271 w 1819275"/>
                <a:gd name="connsiteY4" fmla="*/ 73610 h 109532"/>
                <a:gd name="connsiteX5" fmla="*/ 993681 w 1819275"/>
                <a:gd name="connsiteY5" fmla="*/ 56129 h 109532"/>
                <a:gd name="connsiteX6" fmla="*/ 1174656 w 1819275"/>
                <a:gd name="connsiteY6" fmla="*/ 105075 h 109532"/>
                <a:gd name="connsiteX7" fmla="*/ 1438275 w 1819275"/>
                <a:gd name="connsiteY7" fmla="*/ 106645 h 109532"/>
                <a:gd name="connsiteX8" fmla="*/ 1647825 w 1819275"/>
                <a:gd name="connsiteY8" fmla="*/ 99501 h 109532"/>
                <a:gd name="connsiteX9" fmla="*/ 1819275 w 1819275"/>
                <a:gd name="connsiteY9" fmla="*/ 87595 h 109532"/>
                <a:gd name="connsiteX0" fmla="*/ 0 w 1819275"/>
                <a:gd name="connsiteY0" fmla="*/ 87595 h 127674"/>
                <a:gd name="connsiteX1" fmla="*/ 112129 w 1819275"/>
                <a:gd name="connsiteY1" fmla="*/ 15139 h 127674"/>
                <a:gd name="connsiteX2" fmla="*/ 313414 w 1819275"/>
                <a:gd name="connsiteY2" fmla="*/ 798 h 127674"/>
                <a:gd name="connsiteX3" fmla="*/ 612118 w 1819275"/>
                <a:gd name="connsiteY3" fmla="*/ 29124 h 127674"/>
                <a:gd name="connsiteX4" fmla="*/ 802271 w 1819275"/>
                <a:gd name="connsiteY4" fmla="*/ 73610 h 127674"/>
                <a:gd name="connsiteX5" fmla="*/ 993681 w 1819275"/>
                <a:gd name="connsiteY5" fmla="*/ 56129 h 127674"/>
                <a:gd name="connsiteX6" fmla="*/ 1174656 w 1819275"/>
                <a:gd name="connsiteY6" fmla="*/ 105075 h 127674"/>
                <a:gd name="connsiteX7" fmla="*/ 1438275 w 1819275"/>
                <a:gd name="connsiteY7" fmla="*/ 127622 h 127674"/>
                <a:gd name="connsiteX8" fmla="*/ 1647825 w 1819275"/>
                <a:gd name="connsiteY8" fmla="*/ 99501 h 127674"/>
                <a:gd name="connsiteX9" fmla="*/ 1819275 w 1819275"/>
                <a:gd name="connsiteY9" fmla="*/ 87595 h 127674"/>
                <a:gd name="connsiteX0" fmla="*/ 0 w 1824808"/>
                <a:gd name="connsiteY0" fmla="*/ 87595 h 127674"/>
                <a:gd name="connsiteX1" fmla="*/ 112129 w 1824808"/>
                <a:gd name="connsiteY1" fmla="*/ 15139 h 127674"/>
                <a:gd name="connsiteX2" fmla="*/ 313414 w 1824808"/>
                <a:gd name="connsiteY2" fmla="*/ 798 h 127674"/>
                <a:gd name="connsiteX3" fmla="*/ 612118 w 1824808"/>
                <a:gd name="connsiteY3" fmla="*/ 29124 h 127674"/>
                <a:gd name="connsiteX4" fmla="*/ 802271 w 1824808"/>
                <a:gd name="connsiteY4" fmla="*/ 73610 h 127674"/>
                <a:gd name="connsiteX5" fmla="*/ 993681 w 1824808"/>
                <a:gd name="connsiteY5" fmla="*/ 56129 h 127674"/>
                <a:gd name="connsiteX6" fmla="*/ 1174656 w 1824808"/>
                <a:gd name="connsiteY6" fmla="*/ 105075 h 127674"/>
                <a:gd name="connsiteX7" fmla="*/ 1438275 w 1824808"/>
                <a:gd name="connsiteY7" fmla="*/ 127622 h 127674"/>
                <a:gd name="connsiteX8" fmla="*/ 1647825 w 1824808"/>
                <a:gd name="connsiteY8" fmla="*/ 99501 h 127674"/>
                <a:gd name="connsiteX9" fmla="*/ 1824808 w 1824808"/>
                <a:gd name="connsiteY9" fmla="*/ 70114 h 127674"/>
                <a:gd name="connsiteX0" fmla="*/ 0 w 1824808"/>
                <a:gd name="connsiteY0" fmla="*/ 87595 h 127674"/>
                <a:gd name="connsiteX1" fmla="*/ 112129 w 1824808"/>
                <a:gd name="connsiteY1" fmla="*/ 15139 h 127674"/>
                <a:gd name="connsiteX2" fmla="*/ 313414 w 1824808"/>
                <a:gd name="connsiteY2" fmla="*/ 798 h 127674"/>
                <a:gd name="connsiteX3" fmla="*/ 612118 w 1824808"/>
                <a:gd name="connsiteY3" fmla="*/ 29124 h 127674"/>
                <a:gd name="connsiteX4" fmla="*/ 802271 w 1824808"/>
                <a:gd name="connsiteY4" fmla="*/ 73610 h 127674"/>
                <a:gd name="connsiteX5" fmla="*/ 993681 w 1824808"/>
                <a:gd name="connsiteY5" fmla="*/ 56129 h 127674"/>
                <a:gd name="connsiteX6" fmla="*/ 1174656 w 1824808"/>
                <a:gd name="connsiteY6" fmla="*/ 105075 h 127674"/>
                <a:gd name="connsiteX7" fmla="*/ 1438275 w 1824808"/>
                <a:gd name="connsiteY7" fmla="*/ 127622 h 127674"/>
                <a:gd name="connsiteX8" fmla="*/ 1647825 w 1824808"/>
                <a:gd name="connsiteY8" fmla="*/ 99501 h 127674"/>
                <a:gd name="connsiteX9" fmla="*/ 1824808 w 1824808"/>
                <a:gd name="connsiteY9" fmla="*/ 42145 h 127674"/>
                <a:gd name="connsiteX0" fmla="*/ 0 w 1824808"/>
                <a:gd name="connsiteY0" fmla="*/ 87595 h 127674"/>
                <a:gd name="connsiteX1" fmla="*/ 112129 w 1824808"/>
                <a:gd name="connsiteY1" fmla="*/ 15139 h 127674"/>
                <a:gd name="connsiteX2" fmla="*/ 313414 w 1824808"/>
                <a:gd name="connsiteY2" fmla="*/ 798 h 127674"/>
                <a:gd name="connsiteX3" fmla="*/ 612118 w 1824808"/>
                <a:gd name="connsiteY3" fmla="*/ 29124 h 127674"/>
                <a:gd name="connsiteX4" fmla="*/ 802271 w 1824808"/>
                <a:gd name="connsiteY4" fmla="*/ 73610 h 127674"/>
                <a:gd name="connsiteX5" fmla="*/ 993681 w 1824808"/>
                <a:gd name="connsiteY5" fmla="*/ 56129 h 127674"/>
                <a:gd name="connsiteX6" fmla="*/ 1174656 w 1824808"/>
                <a:gd name="connsiteY6" fmla="*/ 105075 h 127674"/>
                <a:gd name="connsiteX7" fmla="*/ 1438275 w 1824808"/>
                <a:gd name="connsiteY7" fmla="*/ 127622 h 127674"/>
                <a:gd name="connsiteX8" fmla="*/ 1647825 w 1824808"/>
                <a:gd name="connsiteY8" fmla="*/ 99501 h 127674"/>
                <a:gd name="connsiteX9" fmla="*/ 1824808 w 1824808"/>
                <a:gd name="connsiteY9" fmla="*/ 42145 h 127674"/>
                <a:gd name="connsiteX0" fmla="*/ 0 w 1824808"/>
                <a:gd name="connsiteY0" fmla="*/ 87595 h 128759"/>
                <a:gd name="connsiteX1" fmla="*/ 112129 w 1824808"/>
                <a:gd name="connsiteY1" fmla="*/ 15139 h 128759"/>
                <a:gd name="connsiteX2" fmla="*/ 313414 w 1824808"/>
                <a:gd name="connsiteY2" fmla="*/ 798 h 128759"/>
                <a:gd name="connsiteX3" fmla="*/ 612118 w 1824808"/>
                <a:gd name="connsiteY3" fmla="*/ 29124 h 128759"/>
                <a:gd name="connsiteX4" fmla="*/ 802271 w 1824808"/>
                <a:gd name="connsiteY4" fmla="*/ 73610 h 128759"/>
                <a:gd name="connsiteX5" fmla="*/ 993681 w 1824808"/>
                <a:gd name="connsiteY5" fmla="*/ 56129 h 128759"/>
                <a:gd name="connsiteX6" fmla="*/ 1174656 w 1824808"/>
                <a:gd name="connsiteY6" fmla="*/ 105075 h 128759"/>
                <a:gd name="connsiteX7" fmla="*/ 1438275 w 1824808"/>
                <a:gd name="connsiteY7" fmla="*/ 127622 h 128759"/>
                <a:gd name="connsiteX8" fmla="*/ 1631226 w 1824808"/>
                <a:gd name="connsiteY8" fmla="*/ 71531 h 128759"/>
                <a:gd name="connsiteX9" fmla="*/ 1824808 w 1824808"/>
                <a:gd name="connsiteY9" fmla="*/ 42145 h 128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4808" h="128759">
                  <a:moveTo>
                    <a:pt x="0" y="87595"/>
                  </a:moveTo>
                  <a:cubicBezTo>
                    <a:pt x="57150" y="80451"/>
                    <a:pt x="59893" y="29605"/>
                    <a:pt x="112129" y="15139"/>
                  </a:cubicBezTo>
                  <a:cubicBezTo>
                    <a:pt x="164365" y="673"/>
                    <a:pt x="230083" y="-1533"/>
                    <a:pt x="313414" y="798"/>
                  </a:cubicBezTo>
                  <a:cubicBezTo>
                    <a:pt x="396745" y="3129"/>
                    <a:pt x="530642" y="16989"/>
                    <a:pt x="612118" y="29124"/>
                  </a:cubicBezTo>
                  <a:cubicBezTo>
                    <a:pt x="693594" y="41259"/>
                    <a:pt x="738677" y="69109"/>
                    <a:pt x="802271" y="73610"/>
                  </a:cubicBezTo>
                  <a:cubicBezTo>
                    <a:pt x="865865" y="78111"/>
                    <a:pt x="931617" y="50885"/>
                    <a:pt x="993681" y="56129"/>
                  </a:cubicBezTo>
                  <a:cubicBezTo>
                    <a:pt x="1055745" y="61373"/>
                    <a:pt x="1100557" y="93160"/>
                    <a:pt x="1174656" y="105075"/>
                  </a:cubicBezTo>
                  <a:cubicBezTo>
                    <a:pt x="1248755" y="116991"/>
                    <a:pt x="1362180" y="133213"/>
                    <a:pt x="1438275" y="127622"/>
                  </a:cubicBezTo>
                  <a:cubicBezTo>
                    <a:pt x="1514370" y="122031"/>
                    <a:pt x="1567726" y="74706"/>
                    <a:pt x="1631226" y="71531"/>
                  </a:cubicBezTo>
                  <a:cubicBezTo>
                    <a:pt x="1694726" y="68356"/>
                    <a:pt x="1708920" y="40557"/>
                    <a:pt x="1824808" y="42145"/>
                  </a:cubicBezTo>
                </a:path>
              </a:pathLst>
            </a:custGeom>
            <a:noFill/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0" name="Oval 159">
            <a:extLst>
              <a:ext uri="{FF2B5EF4-FFF2-40B4-BE49-F238E27FC236}">
                <a16:creationId xmlns:a16="http://schemas.microsoft.com/office/drawing/2014/main" id="{08C71849-17EF-4D95-A5F8-5483915C8DA6}"/>
              </a:ext>
            </a:extLst>
          </p:cNvPr>
          <p:cNvSpPr/>
          <p:nvPr/>
        </p:nvSpPr>
        <p:spPr>
          <a:xfrm>
            <a:off x="9922873" y="3444803"/>
            <a:ext cx="83326" cy="8353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3047C6E6-8E40-4444-89D6-D949E86E18CA}"/>
              </a:ext>
            </a:extLst>
          </p:cNvPr>
          <p:cNvSpPr/>
          <p:nvPr/>
        </p:nvSpPr>
        <p:spPr>
          <a:xfrm>
            <a:off x="9988279" y="3385414"/>
            <a:ext cx="83326" cy="8353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048BF1AF-6B6B-4A23-8B6E-9684DB3C2B4A}"/>
              </a:ext>
            </a:extLst>
          </p:cNvPr>
          <p:cNvSpPr/>
          <p:nvPr/>
        </p:nvSpPr>
        <p:spPr>
          <a:xfrm>
            <a:off x="10034678" y="3318276"/>
            <a:ext cx="83326" cy="8353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16BF4F21-8DF0-4EE3-B0CF-3C34422006F3}"/>
              </a:ext>
            </a:extLst>
          </p:cNvPr>
          <p:cNvSpPr/>
          <p:nvPr/>
        </p:nvSpPr>
        <p:spPr>
          <a:xfrm>
            <a:off x="10872384" y="3513520"/>
            <a:ext cx="83326" cy="8353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EA0EDDA6-76C7-461F-802C-C01AD91A6796}"/>
              </a:ext>
            </a:extLst>
          </p:cNvPr>
          <p:cNvSpPr/>
          <p:nvPr/>
        </p:nvSpPr>
        <p:spPr>
          <a:xfrm>
            <a:off x="10917729" y="3423640"/>
            <a:ext cx="83326" cy="8353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097764AA-50CE-462B-AE87-A625D14CF74D}"/>
              </a:ext>
            </a:extLst>
          </p:cNvPr>
          <p:cNvSpPr/>
          <p:nvPr/>
        </p:nvSpPr>
        <p:spPr>
          <a:xfrm>
            <a:off x="9684968" y="3766756"/>
            <a:ext cx="83326" cy="8353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8BA712F9-8919-45EE-85A6-7F0FB86F13A6}"/>
              </a:ext>
            </a:extLst>
          </p:cNvPr>
          <p:cNvSpPr/>
          <p:nvPr/>
        </p:nvSpPr>
        <p:spPr>
          <a:xfrm>
            <a:off x="10031269" y="4469586"/>
            <a:ext cx="83326" cy="8353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EA2E7623-F8EA-4968-9449-94DE7AB3033F}"/>
              </a:ext>
            </a:extLst>
          </p:cNvPr>
          <p:cNvSpPr/>
          <p:nvPr/>
        </p:nvSpPr>
        <p:spPr>
          <a:xfrm>
            <a:off x="10193328" y="4487857"/>
            <a:ext cx="83326" cy="8353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7E4C3C3C-EDAC-4E29-B740-2EEEFC973BB6}"/>
              </a:ext>
            </a:extLst>
          </p:cNvPr>
          <p:cNvSpPr/>
          <p:nvPr/>
        </p:nvSpPr>
        <p:spPr>
          <a:xfrm>
            <a:off x="10125908" y="4568053"/>
            <a:ext cx="83326" cy="8353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418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3D8080-A2AD-458F-8FA2-5B25445EE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Monotonous Permeability Rise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AF8B2C-25A1-4C8B-8A95-902D3D9EDD9A}"/>
              </a:ext>
            </a:extLst>
          </p:cNvPr>
          <p:cNvSpPr txBox="1"/>
          <p:nvPr/>
        </p:nvSpPr>
        <p:spPr>
          <a:xfrm>
            <a:off x="365847" y="1130365"/>
            <a:ext cx="6004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2% volume fraction at P</a:t>
            </a:r>
            <a:r>
              <a:rPr lang="fr-FR" sz="2400" b="1" dirty="0"/>
              <a:t>é =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</a:rPr>
              <a:t>7</a:t>
            </a:r>
            <a:r>
              <a:rPr lang="en-US" sz="2400" b="1" i="0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sz="2400" b="1" i="0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</a:t>
            </a:r>
            <a:r>
              <a:rPr lang="en-US" sz="2400" b="1" i="0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</a:t>
            </a:r>
            <a:endParaRPr lang="en-US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E7468A-CDBE-4A8C-90AD-6750199B2476}"/>
              </a:ext>
            </a:extLst>
          </p:cNvPr>
          <p:cNvSpPr txBox="1"/>
          <p:nvPr/>
        </p:nvSpPr>
        <p:spPr>
          <a:xfrm>
            <a:off x="6759563" y="1363990"/>
            <a:ext cx="5133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6"/>
                </a:solidFill>
              </a:rPr>
              <a:t>K/K₀ rises monotonically as </a:t>
            </a:r>
            <a:r>
              <a:rPr lang="el-GR" sz="2400" dirty="0">
                <a:solidFill>
                  <a:schemeClr val="accent6"/>
                </a:solidFill>
              </a:rPr>
              <a:t>φ/φ₀ </a:t>
            </a:r>
            <a:r>
              <a:rPr lang="en-US" sz="2400" dirty="0">
                <a:solidFill>
                  <a:schemeClr val="accent6"/>
                </a:solidFill>
              </a:rPr>
              <a:t>falls</a:t>
            </a:r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F2821E3-2448-45CC-8CA6-1D4194EFAC75}"/>
              </a:ext>
            </a:extLst>
          </p:cNvPr>
          <p:cNvSpPr txBox="1"/>
          <p:nvPr/>
        </p:nvSpPr>
        <p:spPr>
          <a:xfrm>
            <a:off x="8166313" y="5138976"/>
            <a:ext cx="41066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Highly channelized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D8AE2AB8-B484-40FD-BE71-A25D8BA570CA}"/>
              </a:ext>
            </a:extLst>
          </p:cNvPr>
          <p:cNvGrpSpPr/>
          <p:nvPr/>
        </p:nvGrpSpPr>
        <p:grpSpPr>
          <a:xfrm>
            <a:off x="6480000" y="3096000"/>
            <a:ext cx="2232000" cy="1908000"/>
            <a:chOff x="6557442" y="2316728"/>
            <a:chExt cx="4821559" cy="4029939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00DAD3F-98AB-4EC8-AE29-9999FEDBD7ED}"/>
                </a:ext>
              </a:extLst>
            </p:cNvPr>
            <p:cNvSpPr/>
            <p:nvPr/>
          </p:nvSpPr>
          <p:spPr>
            <a:xfrm>
              <a:off x="6557442" y="2344057"/>
              <a:ext cx="4821559" cy="400261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C52AB40-76BB-4A2A-895F-57FBECEA23C9}"/>
                </a:ext>
              </a:extLst>
            </p:cNvPr>
            <p:cNvSpPr/>
            <p:nvPr/>
          </p:nvSpPr>
          <p:spPr>
            <a:xfrm>
              <a:off x="6857822" y="2788120"/>
              <a:ext cx="951335" cy="95133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CA20E2D0-6066-4515-9A70-8C4452F0C7B8}"/>
                </a:ext>
              </a:extLst>
            </p:cNvPr>
            <p:cNvSpPr/>
            <p:nvPr/>
          </p:nvSpPr>
          <p:spPr>
            <a:xfrm>
              <a:off x="6857822" y="4365279"/>
              <a:ext cx="951335" cy="95133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E4AAB71C-0F9F-46C8-82D8-4831FD0FA9A3}"/>
                </a:ext>
              </a:extLst>
            </p:cNvPr>
            <p:cNvSpPr/>
            <p:nvPr/>
          </p:nvSpPr>
          <p:spPr>
            <a:xfrm>
              <a:off x="7996128" y="3185899"/>
              <a:ext cx="677171" cy="67717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44400021-0776-4655-A1C3-6A5A80383C7F}"/>
                </a:ext>
              </a:extLst>
            </p:cNvPr>
            <p:cNvSpPr/>
            <p:nvPr/>
          </p:nvSpPr>
          <p:spPr>
            <a:xfrm>
              <a:off x="7996128" y="4620239"/>
              <a:ext cx="677171" cy="67717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C2238C27-8178-42A0-BDD5-78F6F57A2039}"/>
                </a:ext>
              </a:extLst>
            </p:cNvPr>
            <p:cNvSpPr/>
            <p:nvPr/>
          </p:nvSpPr>
          <p:spPr>
            <a:xfrm>
              <a:off x="8886136" y="4483156"/>
              <a:ext cx="951335" cy="95133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30C98F91-0878-4202-A73E-6AFCB09DDC49}"/>
                </a:ext>
              </a:extLst>
            </p:cNvPr>
            <p:cNvSpPr/>
            <p:nvPr/>
          </p:nvSpPr>
          <p:spPr>
            <a:xfrm>
              <a:off x="8968221" y="2891968"/>
              <a:ext cx="869250" cy="8692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5EEB78D9-A750-40AE-9200-AFFE99A83332}"/>
                </a:ext>
              </a:extLst>
            </p:cNvPr>
            <p:cNvSpPr/>
            <p:nvPr/>
          </p:nvSpPr>
          <p:spPr>
            <a:xfrm>
              <a:off x="9897761" y="2394537"/>
              <a:ext cx="869250" cy="8692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7D4553F8-49BB-49B5-82BB-B1C9D4EF00B3}"/>
                </a:ext>
              </a:extLst>
            </p:cNvPr>
            <p:cNvSpPr/>
            <p:nvPr/>
          </p:nvSpPr>
          <p:spPr>
            <a:xfrm>
              <a:off x="10058417" y="4524604"/>
              <a:ext cx="951335" cy="95133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551289B5-6235-40C7-B8D4-D59078C5E98F}"/>
                </a:ext>
              </a:extLst>
            </p:cNvPr>
            <p:cNvSpPr/>
            <p:nvPr/>
          </p:nvSpPr>
          <p:spPr>
            <a:xfrm>
              <a:off x="8159079" y="2316728"/>
              <a:ext cx="869250" cy="8692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0B98847B-0B21-4854-950C-C6D8DF91C913}"/>
                </a:ext>
              </a:extLst>
            </p:cNvPr>
            <p:cNvSpPr/>
            <p:nvPr/>
          </p:nvSpPr>
          <p:spPr>
            <a:xfrm>
              <a:off x="8430856" y="4171656"/>
              <a:ext cx="180000" cy="180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19707942-23C3-4BC3-837B-085FCDBE2143}"/>
                </a:ext>
              </a:extLst>
            </p:cNvPr>
            <p:cNvSpPr/>
            <p:nvPr/>
          </p:nvSpPr>
          <p:spPr>
            <a:xfrm>
              <a:off x="7908557" y="2932782"/>
              <a:ext cx="180000" cy="180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8E67A843-ED66-4FFA-8DFA-4F8D6A966A35}"/>
                </a:ext>
              </a:extLst>
            </p:cNvPr>
            <p:cNvSpPr/>
            <p:nvPr/>
          </p:nvSpPr>
          <p:spPr>
            <a:xfrm>
              <a:off x="8008789" y="2788120"/>
              <a:ext cx="180000" cy="180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4E44E870-9073-49CD-AE1C-DB24B6919A02}"/>
                </a:ext>
              </a:extLst>
            </p:cNvPr>
            <p:cNvSpPr/>
            <p:nvPr/>
          </p:nvSpPr>
          <p:spPr>
            <a:xfrm>
              <a:off x="7302483" y="3713315"/>
              <a:ext cx="180000" cy="180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B69CA201-F9A2-42DF-8D0D-58F8B59F01DB}"/>
                </a:ext>
              </a:extLst>
            </p:cNvPr>
            <p:cNvSpPr/>
            <p:nvPr/>
          </p:nvSpPr>
          <p:spPr>
            <a:xfrm>
              <a:off x="8511715" y="5368094"/>
              <a:ext cx="677171" cy="67717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EAA6BA4B-078E-4E80-ACDC-25F3C30E9B04}"/>
                </a:ext>
              </a:extLst>
            </p:cNvPr>
            <p:cNvSpPr/>
            <p:nvPr/>
          </p:nvSpPr>
          <p:spPr>
            <a:xfrm>
              <a:off x="7396311" y="5395332"/>
              <a:ext cx="951335" cy="95133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C723C1C9-F112-4085-95CD-D7AAD583B48E}"/>
                </a:ext>
              </a:extLst>
            </p:cNvPr>
            <p:cNvSpPr/>
            <p:nvPr/>
          </p:nvSpPr>
          <p:spPr>
            <a:xfrm>
              <a:off x="8057832" y="5238726"/>
              <a:ext cx="180000" cy="180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D09848AD-8CF4-42BE-9996-AF70FEF98D61}"/>
                </a:ext>
              </a:extLst>
            </p:cNvPr>
            <p:cNvSpPr/>
            <p:nvPr/>
          </p:nvSpPr>
          <p:spPr>
            <a:xfrm>
              <a:off x="9919292" y="4963602"/>
              <a:ext cx="180000" cy="180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4BACC44B-5920-4B35-8D59-2120B43BF4ED}"/>
                </a:ext>
              </a:extLst>
            </p:cNvPr>
            <p:cNvSpPr/>
            <p:nvPr/>
          </p:nvSpPr>
          <p:spPr>
            <a:xfrm>
              <a:off x="6580853" y="4169422"/>
              <a:ext cx="180000" cy="180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D6DCE43E-A069-46DA-B3F1-CAEA5D6D274F}"/>
                </a:ext>
              </a:extLst>
            </p:cNvPr>
            <p:cNvSpPr/>
            <p:nvPr/>
          </p:nvSpPr>
          <p:spPr>
            <a:xfrm>
              <a:off x="9747470" y="4116620"/>
              <a:ext cx="180000" cy="180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E429CEA6-2AA6-4ED7-A5D4-6B0212A4FB0E}"/>
                </a:ext>
              </a:extLst>
            </p:cNvPr>
            <p:cNvSpPr/>
            <p:nvPr/>
          </p:nvSpPr>
          <p:spPr>
            <a:xfrm>
              <a:off x="10859571" y="3742222"/>
              <a:ext cx="180000" cy="180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2834F07A-3104-4844-B607-3841B1A65959}"/>
                </a:ext>
              </a:extLst>
            </p:cNvPr>
            <p:cNvSpPr/>
            <p:nvPr/>
          </p:nvSpPr>
          <p:spPr>
            <a:xfrm>
              <a:off x="9905716" y="2976395"/>
              <a:ext cx="180000" cy="180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B157FD11-3A39-44A6-94E6-F2F75177FF0C}"/>
              </a:ext>
            </a:extLst>
          </p:cNvPr>
          <p:cNvSpPr txBox="1"/>
          <p:nvPr/>
        </p:nvSpPr>
        <p:spPr>
          <a:xfrm>
            <a:off x="6048000" y="2592000"/>
            <a:ext cx="23800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1% </a:t>
            </a:r>
            <a:r>
              <a:rPr lang="en-US" sz="1600" dirty="0"/>
              <a:t>at Pe= P</a:t>
            </a:r>
            <a:r>
              <a:rPr lang="fr-FR" sz="1600" dirty="0"/>
              <a:t>é =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7</a:t>
            </a:r>
            <a:r>
              <a:rPr lang="en-US" sz="1600" i="0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sz="1600" i="0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</a:t>
            </a:r>
            <a:r>
              <a:rPr lang="en-US" sz="1600" i="0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</a:t>
            </a:r>
            <a:endParaRPr lang="en-US" sz="16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E6EAC4C-4BEC-4DC5-BB59-750A703CE515}"/>
              </a:ext>
            </a:extLst>
          </p:cNvPr>
          <p:cNvGrpSpPr/>
          <p:nvPr/>
        </p:nvGrpSpPr>
        <p:grpSpPr>
          <a:xfrm>
            <a:off x="9360000" y="3096000"/>
            <a:ext cx="2232000" cy="1908000"/>
            <a:chOff x="10106326" y="3583120"/>
            <a:chExt cx="1612436" cy="1347700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F462EA4D-6E9D-4047-8203-8CE2452A53DD}"/>
                </a:ext>
              </a:extLst>
            </p:cNvPr>
            <p:cNvGrpSpPr/>
            <p:nvPr/>
          </p:nvGrpSpPr>
          <p:grpSpPr>
            <a:xfrm>
              <a:off x="10106326" y="3583120"/>
              <a:ext cx="1612436" cy="1347700"/>
              <a:chOff x="9596290" y="4495800"/>
              <a:chExt cx="2082329" cy="1740447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216C9F17-ADE0-4E59-9D93-377F49DE2B01}"/>
                  </a:ext>
                </a:extLst>
              </p:cNvPr>
              <p:cNvGrpSpPr/>
              <p:nvPr/>
            </p:nvGrpSpPr>
            <p:grpSpPr>
              <a:xfrm>
                <a:off x="9596290" y="4495800"/>
                <a:ext cx="2082329" cy="1740447"/>
                <a:chOff x="6557442" y="2316728"/>
                <a:chExt cx="4821559" cy="4029942"/>
              </a:xfrm>
            </p:grpSpPr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6A3BAD92-DB89-44D9-BB3E-0C783F69403F}"/>
                    </a:ext>
                  </a:extLst>
                </p:cNvPr>
                <p:cNvSpPr/>
                <p:nvPr/>
              </p:nvSpPr>
              <p:spPr>
                <a:xfrm>
                  <a:off x="6557442" y="2344059"/>
                  <a:ext cx="4821559" cy="4002611"/>
                </a:xfrm>
                <a:prstGeom prst="rect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35E8A372-DD9E-4D40-A979-B9F175F56F54}"/>
                    </a:ext>
                  </a:extLst>
                </p:cNvPr>
                <p:cNvSpPr/>
                <p:nvPr/>
              </p:nvSpPr>
              <p:spPr>
                <a:xfrm>
                  <a:off x="6857822" y="2788120"/>
                  <a:ext cx="951335" cy="951335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92657259-2BA5-4B51-8A9C-328C62BB2B5F}"/>
                    </a:ext>
                  </a:extLst>
                </p:cNvPr>
                <p:cNvSpPr/>
                <p:nvPr/>
              </p:nvSpPr>
              <p:spPr>
                <a:xfrm>
                  <a:off x="6857822" y="4365279"/>
                  <a:ext cx="951335" cy="951335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70AFF5EE-2196-473D-8894-2FBC54F0D48D}"/>
                    </a:ext>
                  </a:extLst>
                </p:cNvPr>
                <p:cNvSpPr/>
                <p:nvPr/>
              </p:nvSpPr>
              <p:spPr>
                <a:xfrm>
                  <a:off x="7996128" y="3185899"/>
                  <a:ext cx="677171" cy="677171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982203A3-FE4B-4D60-9CBB-583D0EB668A3}"/>
                    </a:ext>
                  </a:extLst>
                </p:cNvPr>
                <p:cNvSpPr/>
                <p:nvPr/>
              </p:nvSpPr>
              <p:spPr>
                <a:xfrm>
                  <a:off x="7996128" y="4620239"/>
                  <a:ext cx="677171" cy="677171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F908BAA0-3583-4E8E-BFEE-0A724B5D7741}"/>
                    </a:ext>
                  </a:extLst>
                </p:cNvPr>
                <p:cNvSpPr/>
                <p:nvPr/>
              </p:nvSpPr>
              <p:spPr>
                <a:xfrm>
                  <a:off x="8886136" y="4483156"/>
                  <a:ext cx="951335" cy="951335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339C8B4E-F808-47DC-9320-DE74431FE8B6}"/>
                    </a:ext>
                  </a:extLst>
                </p:cNvPr>
                <p:cNvSpPr/>
                <p:nvPr/>
              </p:nvSpPr>
              <p:spPr>
                <a:xfrm>
                  <a:off x="8968221" y="2891968"/>
                  <a:ext cx="869250" cy="869250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E281FD39-C89E-433B-9904-7D4DB983ED98}"/>
                    </a:ext>
                  </a:extLst>
                </p:cNvPr>
                <p:cNvSpPr/>
                <p:nvPr/>
              </p:nvSpPr>
              <p:spPr>
                <a:xfrm>
                  <a:off x="9897761" y="2394537"/>
                  <a:ext cx="869250" cy="869250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8168833A-1ECD-4693-A36D-CE9151110AFE}"/>
                    </a:ext>
                  </a:extLst>
                </p:cNvPr>
                <p:cNvSpPr/>
                <p:nvPr/>
              </p:nvSpPr>
              <p:spPr>
                <a:xfrm>
                  <a:off x="10058417" y="4524604"/>
                  <a:ext cx="951335" cy="951335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83C3F252-C47D-4416-A4C4-47AF8202983B}"/>
                    </a:ext>
                  </a:extLst>
                </p:cNvPr>
                <p:cNvSpPr/>
                <p:nvPr/>
              </p:nvSpPr>
              <p:spPr>
                <a:xfrm>
                  <a:off x="8159079" y="2316728"/>
                  <a:ext cx="869250" cy="869250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957081DE-77A5-4795-9100-E61BA0DBC70B}"/>
                    </a:ext>
                  </a:extLst>
                </p:cNvPr>
                <p:cNvSpPr/>
                <p:nvPr/>
              </p:nvSpPr>
              <p:spPr>
                <a:xfrm>
                  <a:off x="9310636" y="4401659"/>
                  <a:ext cx="180000" cy="1800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701F76B5-4FB7-436D-B5EC-92863B667DED}"/>
                    </a:ext>
                  </a:extLst>
                </p:cNvPr>
                <p:cNvSpPr/>
                <p:nvPr/>
              </p:nvSpPr>
              <p:spPr>
                <a:xfrm>
                  <a:off x="8511715" y="5368094"/>
                  <a:ext cx="677171" cy="677171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DD5D588E-C2DD-4059-A235-0D7C94790F23}"/>
                    </a:ext>
                  </a:extLst>
                </p:cNvPr>
                <p:cNvSpPr/>
                <p:nvPr/>
              </p:nvSpPr>
              <p:spPr>
                <a:xfrm>
                  <a:off x="7396311" y="5395332"/>
                  <a:ext cx="951335" cy="951335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B51D36DC-E03A-435B-9D7F-5AF143829BC1}"/>
                    </a:ext>
                  </a:extLst>
                </p:cNvPr>
                <p:cNvSpPr/>
                <p:nvPr/>
              </p:nvSpPr>
              <p:spPr>
                <a:xfrm>
                  <a:off x="9301246" y="3706451"/>
                  <a:ext cx="180000" cy="1800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78503B54-9C90-4C58-9218-0737BE8E23C7}"/>
                    </a:ext>
                  </a:extLst>
                </p:cNvPr>
                <p:cNvSpPr/>
                <p:nvPr/>
              </p:nvSpPr>
              <p:spPr>
                <a:xfrm>
                  <a:off x="10428236" y="4420943"/>
                  <a:ext cx="180000" cy="1800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2CEF7F29-5007-40F6-98F0-C61B4007DBA0}"/>
                  </a:ext>
                </a:extLst>
              </p:cNvPr>
              <p:cNvGrpSpPr/>
              <p:nvPr/>
            </p:nvGrpSpPr>
            <p:grpSpPr>
              <a:xfrm>
                <a:off x="10030903" y="5173730"/>
                <a:ext cx="1008000" cy="230851"/>
                <a:chOff x="10030903" y="5173730"/>
                <a:chExt cx="1008000" cy="230851"/>
              </a:xfrm>
            </p:grpSpPr>
            <p:cxnSp>
              <p:nvCxnSpPr>
                <p:cNvPr id="85" name="Straight Arrow Connector 84">
                  <a:extLst>
                    <a:ext uri="{FF2B5EF4-FFF2-40B4-BE49-F238E27FC236}">
                      <a16:creationId xmlns:a16="http://schemas.microsoft.com/office/drawing/2014/main" id="{65DDD0BC-C0AE-4234-9D20-89D263279C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030903" y="5289155"/>
                  <a:ext cx="1008000" cy="0"/>
                </a:xfrm>
                <a:prstGeom prst="straightConnector1">
                  <a:avLst/>
                </a:prstGeom>
                <a:ln w="28575">
                  <a:solidFill>
                    <a:srgbClr val="0000CC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Arrow Connector 85">
                  <a:extLst>
                    <a:ext uri="{FF2B5EF4-FFF2-40B4-BE49-F238E27FC236}">
                      <a16:creationId xmlns:a16="http://schemas.microsoft.com/office/drawing/2014/main" id="{0D426444-8548-44E3-A78E-AD36239300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030903" y="5404581"/>
                  <a:ext cx="1008000" cy="0"/>
                </a:xfrm>
                <a:prstGeom prst="straightConnector1">
                  <a:avLst/>
                </a:prstGeom>
                <a:ln w="28575">
                  <a:solidFill>
                    <a:srgbClr val="0000CC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Arrow Connector 86">
                  <a:extLst>
                    <a:ext uri="{FF2B5EF4-FFF2-40B4-BE49-F238E27FC236}">
                      <a16:creationId xmlns:a16="http://schemas.microsoft.com/office/drawing/2014/main" id="{3E53F8C4-B142-46C4-8CE6-132E9AEF84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030903" y="5173730"/>
                  <a:ext cx="1008000" cy="0"/>
                </a:xfrm>
                <a:prstGeom prst="straightConnector1">
                  <a:avLst/>
                </a:prstGeom>
                <a:ln w="28575">
                  <a:solidFill>
                    <a:srgbClr val="0000CC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4D38C6B-7D45-47FF-9C98-D3A31DFEFF8D}"/>
                </a:ext>
              </a:extLst>
            </p:cNvPr>
            <p:cNvSpPr/>
            <p:nvPr/>
          </p:nvSpPr>
          <p:spPr>
            <a:xfrm>
              <a:off x="10242377" y="3891904"/>
              <a:ext cx="1260000" cy="119456"/>
            </a:xfrm>
            <a:custGeom>
              <a:avLst/>
              <a:gdLst>
                <a:gd name="connsiteX0" fmla="*/ 0 w 1120755"/>
                <a:gd name="connsiteY0" fmla="*/ 0 h 145023"/>
                <a:gd name="connsiteX1" fmla="*/ 1120755 w 1120755"/>
                <a:gd name="connsiteY1" fmla="*/ 0 h 145023"/>
                <a:gd name="connsiteX2" fmla="*/ 1120755 w 1120755"/>
                <a:gd name="connsiteY2" fmla="*/ 145023 h 145023"/>
                <a:gd name="connsiteX3" fmla="*/ 0 w 1120755"/>
                <a:gd name="connsiteY3" fmla="*/ 145023 h 145023"/>
                <a:gd name="connsiteX4" fmla="*/ 0 w 1120755"/>
                <a:gd name="connsiteY4" fmla="*/ 0 h 145023"/>
                <a:gd name="connsiteX0" fmla="*/ 0 w 1120755"/>
                <a:gd name="connsiteY0" fmla="*/ 5534 h 150557"/>
                <a:gd name="connsiteX1" fmla="*/ 3641 w 1120755"/>
                <a:gd name="connsiteY1" fmla="*/ 0 h 150557"/>
                <a:gd name="connsiteX2" fmla="*/ 1120755 w 1120755"/>
                <a:gd name="connsiteY2" fmla="*/ 5534 h 150557"/>
                <a:gd name="connsiteX3" fmla="*/ 1120755 w 1120755"/>
                <a:gd name="connsiteY3" fmla="*/ 150557 h 150557"/>
                <a:gd name="connsiteX4" fmla="*/ 0 w 1120755"/>
                <a:gd name="connsiteY4" fmla="*/ 150557 h 150557"/>
                <a:gd name="connsiteX5" fmla="*/ 0 w 1120755"/>
                <a:gd name="connsiteY5" fmla="*/ 5534 h 150557"/>
                <a:gd name="connsiteX0" fmla="*/ 0 w 1120755"/>
                <a:gd name="connsiteY0" fmla="*/ 5534 h 150557"/>
                <a:gd name="connsiteX1" fmla="*/ 3641 w 1120755"/>
                <a:gd name="connsiteY1" fmla="*/ 0 h 150557"/>
                <a:gd name="connsiteX2" fmla="*/ 262091 w 1120755"/>
                <a:gd name="connsiteY2" fmla="*/ 3480 h 150557"/>
                <a:gd name="connsiteX3" fmla="*/ 1120755 w 1120755"/>
                <a:gd name="connsiteY3" fmla="*/ 5534 h 150557"/>
                <a:gd name="connsiteX4" fmla="*/ 1120755 w 1120755"/>
                <a:gd name="connsiteY4" fmla="*/ 150557 h 150557"/>
                <a:gd name="connsiteX5" fmla="*/ 0 w 1120755"/>
                <a:gd name="connsiteY5" fmla="*/ 150557 h 150557"/>
                <a:gd name="connsiteX6" fmla="*/ 0 w 1120755"/>
                <a:gd name="connsiteY6" fmla="*/ 5534 h 150557"/>
                <a:gd name="connsiteX0" fmla="*/ 0 w 1120755"/>
                <a:gd name="connsiteY0" fmla="*/ 5534 h 150557"/>
                <a:gd name="connsiteX1" fmla="*/ 3641 w 1120755"/>
                <a:gd name="connsiteY1" fmla="*/ 0 h 150557"/>
                <a:gd name="connsiteX2" fmla="*/ 290666 w 1120755"/>
                <a:gd name="connsiteY2" fmla="*/ 29674 h 150557"/>
                <a:gd name="connsiteX3" fmla="*/ 1120755 w 1120755"/>
                <a:gd name="connsiteY3" fmla="*/ 5534 h 150557"/>
                <a:gd name="connsiteX4" fmla="*/ 1120755 w 1120755"/>
                <a:gd name="connsiteY4" fmla="*/ 150557 h 150557"/>
                <a:gd name="connsiteX5" fmla="*/ 0 w 1120755"/>
                <a:gd name="connsiteY5" fmla="*/ 150557 h 150557"/>
                <a:gd name="connsiteX6" fmla="*/ 0 w 1120755"/>
                <a:gd name="connsiteY6" fmla="*/ 5534 h 150557"/>
                <a:gd name="connsiteX0" fmla="*/ 0 w 1120755"/>
                <a:gd name="connsiteY0" fmla="*/ 5534 h 150557"/>
                <a:gd name="connsiteX1" fmla="*/ 3641 w 1120755"/>
                <a:gd name="connsiteY1" fmla="*/ 0 h 150557"/>
                <a:gd name="connsiteX2" fmla="*/ 290666 w 1120755"/>
                <a:gd name="connsiteY2" fmla="*/ 29674 h 150557"/>
                <a:gd name="connsiteX3" fmla="*/ 488310 w 1120755"/>
                <a:gd name="connsiteY3" fmla="*/ 24911 h 150557"/>
                <a:gd name="connsiteX4" fmla="*/ 1120755 w 1120755"/>
                <a:gd name="connsiteY4" fmla="*/ 5534 h 150557"/>
                <a:gd name="connsiteX5" fmla="*/ 1120755 w 1120755"/>
                <a:gd name="connsiteY5" fmla="*/ 150557 h 150557"/>
                <a:gd name="connsiteX6" fmla="*/ 0 w 1120755"/>
                <a:gd name="connsiteY6" fmla="*/ 150557 h 150557"/>
                <a:gd name="connsiteX7" fmla="*/ 0 w 1120755"/>
                <a:gd name="connsiteY7" fmla="*/ 5534 h 150557"/>
                <a:gd name="connsiteX0" fmla="*/ 0 w 1120755"/>
                <a:gd name="connsiteY0" fmla="*/ 5534 h 150557"/>
                <a:gd name="connsiteX1" fmla="*/ 3641 w 1120755"/>
                <a:gd name="connsiteY1" fmla="*/ 0 h 150557"/>
                <a:gd name="connsiteX2" fmla="*/ 290666 w 1120755"/>
                <a:gd name="connsiteY2" fmla="*/ 29674 h 150557"/>
                <a:gd name="connsiteX3" fmla="*/ 488310 w 1120755"/>
                <a:gd name="connsiteY3" fmla="*/ 24911 h 150557"/>
                <a:gd name="connsiteX4" fmla="*/ 743104 w 1120755"/>
                <a:gd name="connsiteY4" fmla="*/ 15386 h 150557"/>
                <a:gd name="connsiteX5" fmla="*/ 1120755 w 1120755"/>
                <a:gd name="connsiteY5" fmla="*/ 5534 h 150557"/>
                <a:gd name="connsiteX6" fmla="*/ 1120755 w 1120755"/>
                <a:gd name="connsiteY6" fmla="*/ 150557 h 150557"/>
                <a:gd name="connsiteX7" fmla="*/ 0 w 1120755"/>
                <a:gd name="connsiteY7" fmla="*/ 150557 h 150557"/>
                <a:gd name="connsiteX8" fmla="*/ 0 w 1120755"/>
                <a:gd name="connsiteY8" fmla="*/ 5534 h 150557"/>
                <a:gd name="connsiteX0" fmla="*/ 0 w 1120755"/>
                <a:gd name="connsiteY0" fmla="*/ 5534 h 151118"/>
                <a:gd name="connsiteX1" fmla="*/ 3641 w 1120755"/>
                <a:gd name="connsiteY1" fmla="*/ 0 h 151118"/>
                <a:gd name="connsiteX2" fmla="*/ 290666 w 1120755"/>
                <a:gd name="connsiteY2" fmla="*/ 29674 h 151118"/>
                <a:gd name="connsiteX3" fmla="*/ 488310 w 1120755"/>
                <a:gd name="connsiteY3" fmla="*/ 24911 h 151118"/>
                <a:gd name="connsiteX4" fmla="*/ 743104 w 1120755"/>
                <a:gd name="connsiteY4" fmla="*/ 15386 h 151118"/>
                <a:gd name="connsiteX5" fmla="*/ 1120755 w 1120755"/>
                <a:gd name="connsiteY5" fmla="*/ 5534 h 151118"/>
                <a:gd name="connsiteX6" fmla="*/ 1120755 w 1120755"/>
                <a:gd name="connsiteY6" fmla="*/ 150557 h 151118"/>
                <a:gd name="connsiteX7" fmla="*/ 755010 w 1120755"/>
                <a:gd name="connsiteY7" fmla="*/ 151118 h 151118"/>
                <a:gd name="connsiteX8" fmla="*/ 0 w 1120755"/>
                <a:gd name="connsiteY8" fmla="*/ 150557 h 151118"/>
                <a:gd name="connsiteX9" fmla="*/ 0 w 1120755"/>
                <a:gd name="connsiteY9" fmla="*/ 5534 h 151118"/>
                <a:gd name="connsiteX0" fmla="*/ 0 w 1120755"/>
                <a:gd name="connsiteY0" fmla="*/ 5534 h 151118"/>
                <a:gd name="connsiteX1" fmla="*/ 3641 w 1120755"/>
                <a:gd name="connsiteY1" fmla="*/ 0 h 151118"/>
                <a:gd name="connsiteX2" fmla="*/ 290666 w 1120755"/>
                <a:gd name="connsiteY2" fmla="*/ 29674 h 151118"/>
                <a:gd name="connsiteX3" fmla="*/ 488310 w 1120755"/>
                <a:gd name="connsiteY3" fmla="*/ 24911 h 151118"/>
                <a:gd name="connsiteX4" fmla="*/ 743104 w 1120755"/>
                <a:gd name="connsiteY4" fmla="*/ 15386 h 151118"/>
                <a:gd name="connsiteX5" fmla="*/ 1120755 w 1120755"/>
                <a:gd name="connsiteY5" fmla="*/ 5534 h 151118"/>
                <a:gd name="connsiteX6" fmla="*/ 1120755 w 1120755"/>
                <a:gd name="connsiteY6" fmla="*/ 150557 h 151118"/>
                <a:gd name="connsiteX7" fmla="*/ 755010 w 1120755"/>
                <a:gd name="connsiteY7" fmla="*/ 151118 h 151118"/>
                <a:gd name="connsiteX8" fmla="*/ 400204 w 1120755"/>
                <a:gd name="connsiteY8" fmla="*/ 148735 h 151118"/>
                <a:gd name="connsiteX9" fmla="*/ 0 w 1120755"/>
                <a:gd name="connsiteY9" fmla="*/ 150557 h 151118"/>
                <a:gd name="connsiteX10" fmla="*/ 0 w 1120755"/>
                <a:gd name="connsiteY10" fmla="*/ 5534 h 151118"/>
                <a:gd name="connsiteX0" fmla="*/ 0 w 1120755"/>
                <a:gd name="connsiteY0" fmla="*/ 5534 h 151118"/>
                <a:gd name="connsiteX1" fmla="*/ 3641 w 1120755"/>
                <a:gd name="connsiteY1" fmla="*/ 0 h 151118"/>
                <a:gd name="connsiteX2" fmla="*/ 290666 w 1120755"/>
                <a:gd name="connsiteY2" fmla="*/ 29674 h 151118"/>
                <a:gd name="connsiteX3" fmla="*/ 490691 w 1120755"/>
                <a:gd name="connsiteY3" fmla="*/ 43961 h 151118"/>
                <a:gd name="connsiteX4" fmla="*/ 743104 w 1120755"/>
                <a:gd name="connsiteY4" fmla="*/ 15386 h 151118"/>
                <a:gd name="connsiteX5" fmla="*/ 1120755 w 1120755"/>
                <a:gd name="connsiteY5" fmla="*/ 5534 h 151118"/>
                <a:gd name="connsiteX6" fmla="*/ 1120755 w 1120755"/>
                <a:gd name="connsiteY6" fmla="*/ 150557 h 151118"/>
                <a:gd name="connsiteX7" fmla="*/ 755010 w 1120755"/>
                <a:gd name="connsiteY7" fmla="*/ 151118 h 151118"/>
                <a:gd name="connsiteX8" fmla="*/ 400204 w 1120755"/>
                <a:gd name="connsiteY8" fmla="*/ 148735 h 151118"/>
                <a:gd name="connsiteX9" fmla="*/ 0 w 1120755"/>
                <a:gd name="connsiteY9" fmla="*/ 150557 h 151118"/>
                <a:gd name="connsiteX10" fmla="*/ 0 w 1120755"/>
                <a:gd name="connsiteY10" fmla="*/ 5534 h 151118"/>
                <a:gd name="connsiteX0" fmla="*/ 0 w 1120755"/>
                <a:gd name="connsiteY0" fmla="*/ 5534 h 151118"/>
                <a:gd name="connsiteX1" fmla="*/ 3641 w 1120755"/>
                <a:gd name="connsiteY1" fmla="*/ 0 h 151118"/>
                <a:gd name="connsiteX2" fmla="*/ 290666 w 1120755"/>
                <a:gd name="connsiteY2" fmla="*/ 29674 h 151118"/>
                <a:gd name="connsiteX3" fmla="*/ 490691 w 1120755"/>
                <a:gd name="connsiteY3" fmla="*/ 43961 h 151118"/>
                <a:gd name="connsiteX4" fmla="*/ 728816 w 1120755"/>
                <a:gd name="connsiteY4" fmla="*/ 39198 h 151118"/>
                <a:gd name="connsiteX5" fmla="*/ 743104 w 1120755"/>
                <a:gd name="connsiteY5" fmla="*/ 15386 h 151118"/>
                <a:gd name="connsiteX6" fmla="*/ 1120755 w 1120755"/>
                <a:gd name="connsiteY6" fmla="*/ 5534 h 151118"/>
                <a:gd name="connsiteX7" fmla="*/ 1120755 w 1120755"/>
                <a:gd name="connsiteY7" fmla="*/ 150557 h 151118"/>
                <a:gd name="connsiteX8" fmla="*/ 755010 w 1120755"/>
                <a:gd name="connsiteY8" fmla="*/ 151118 h 151118"/>
                <a:gd name="connsiteX9" fmla="*/ 400204 w 1120755"/>
                <a:gd name="connsiteY9" fmla="*/ 148735 h 151118"/>
                <a:gd name="connsiteX10" fmla="*/ 0 w 1120755"/>
                <a:gd name="connsiteY10" fmla="*/ 150557 h 151118"/>
                <a:gd name="connsiteX11" fmla="*/ 0 w 1120755"/>
                <a:gd name="connsiteY11" fmla="*/ 5534 h 151118"/>
                <a:gd name="connsiteX0" fmla="*/ 0 w 1120755"/>
                <a:gd name="connsiteY0" fmla="*/ 5534 h 151118"/>
                <a:gd name="connsiteX1" fmla="*/ 3641 w 1120755"/>
                <a:gd name="connsiteY1" fmla="*/ 0 h 151118"/>
                <a:gd name="connsiteX2" fmla="*/ 290666 w 1120755"/>
                <a:gd name="connsiteY2" fmla="*/ 29674 h 151118"/>
                <a:gd name="connsiteX3" fmla="*/ 490691 w 1120755"/>
                <a:gd name="connsiteY3" fmla="*/ 43961 h 151118"/>
                <a:gd name="connsiteX4" fmla="*/ 728816 w 1120755"/>
                <a:gd name="connsiteY4" fmla="*/ 39198 h 151118"/>
                <a:gd name="connsiteX5" fmla="*/ 812161 w 1120755"/>
                <a:gd name="connsiteY5" fmla="*/ 15386 h 151118"/>
                <a:gd name="connsiteX6" fmla="*/ 1120755 w 1120755"/>
                <a:gd name="connsiteY6" fmla="*/ 5534 h 151118"/>
                <a:gd name="connsiteX7" fmla="*/ 1120755 w 1120755"/>
                <a:gd name="connsiteY7" fmla="*/ 150557 h 151118"/>
                <a:gd name="connsiteX8" fmla="*/ 755010 w 1120755"/>
                <a:gd name="connsiteY8" fmla="*/ 151118 h 151118"/>
                <a:gd name="connsiteX9" fmla="*/ 400204 w 1120755"/>
                <a:gd name="connsiteY9" fmla="*/ 148735 h 151118"/>
                <a:gd name="connsiteX10" fmla="*/ 0 w 1120755"/>
                <a:gd name="connsiteY10" fmla="*/ 150557 h 151118"/>
                <a:gd name="connsiteX11" fmla="*/ 0 w 1120755"/>
                <a:gd name="connsiteY11" fmla="*/ 5534 h 151118"/>
                <a:gd name="connsiteX0" fmla="*/ 0 w 1120755"/>
                <a:gd name="connsiteY0" fmla="*/ 5534 h 151118"/>
                <a:gd name="connsiteX1" fmla="*/ 3641 w 1120755"/>
                <a:gd name="connsiteY1" fmla="*/ 0 h 151118"/>
                <a:gd name="connsiteX2" fmla="*/ 290666 w 1120755"/>
                <a:gd name="connsiteY2" fmla="*/ 29674 h 151118"/>
                <a:gd name="connsiteX3" fmla="*/ 493073 w 1120755"/>
                <a:gd name="connsiteY3" fmla="*/ 22530 h 151118"/>
                <a:gd name="connsiteX4" fmla="*/ 728816 w 1120755"/>
                <a:gd name="connsiteY4" fmla="*/ 39198 h 151118"/>
                <a:gd name="connsiteX5" fmla="*/ 812161 w 1120755"/>
                <a:gd name="connsiteY5" fmla="*/ 15386 h 151118"/>
                <a:gd name="connsiteX6" fmla="*/ 1120755 w 1120755"/>
                <a:gd name="connsiteY6" fmla="*/ 5534 h 151118"/>
                <a:gd name="connsiteX7" fmla="*/ 1120755 w 1120755"/>
                <a:gd name="connsiteY7" fmla="*/ 150557 h 151118"/>
                <a:gd name="connsiteX8" fmla="*/ 755010 w 1120755"/>
                <a:gd name="connsiteY8" fmla="*/ 151118 h 151118"/>
                <a:gd name="connsiteX9" fmla="*/ 400204 w 1120755"/>
                <a:gd name="connsiteY9" fmla="*/ 148735 h 151118"/>
                <a:gd name="connsiteX10" fmla="*/ 0 w 1120755"/>
                <a:gd name="connsiteY10" fmla="*/ 150557 h 151118"/>
                <a:gd name="connsiteX11" fmla="*/ 0 w 1120755"/>
                <a:gd name="connsiteY11" fmla="*/ 5534 h 151118"/>
                <a:gd name="connsiteX0" fmla="*/ 0 w 1120755"/>
                <a:gd name="connsiteY0" fmla="*/ 5534 h 151118"/>
                <a:gd name="connsiteX1" fmla="*/ 3641 w 1120755"/>
                <a:gd name="connsiteY1" fmla="*/ 0 h 151118"/>
                <a:gd name="connsiteX2" fmla="*/ 290666 w 1120755"/>
                <a:gd name="connsiteY2" fmla="*/ 29674 h 151118"/>
                <a:gd name="connsiteX3" fmla="*/ 493073 w 1120755"/>
                <a:gd name="connsiteY3" fmla="*/ 5861 h 151118"/>
                <a:gd name="connsiteX4" fmla="*/ 728816 w 1120755"/>
                <a:gd name="connsiteY4" fmla="*/ 39198 h 151118"/>
                <a:gd name="connsiteX5" fmla="*/ 812161 w 1120755"/>
                <a:gd name="connsiteY5" fmla="*/ 15386 h 151118"/>
                <a:gd name="connsiteX6" fmla="*/ 1120755 w 1120755"/>
                <a:gd name="connsiteY6" fmla="*/ 5534 h 151118"/>
                <a:gd name="connsiteX7" fmla="*/ 1120755 w 1120755"/>
                <a:gd name="connsiteY7" fmla="*/ 150557 h 151118"/>
                <a:gd name="connsiteX8" fmla="*/ 755010 w 1120755"/>
                <a:gd name="connsiteY8" fmla="*/ 151118 h 151118"/>
                <a:gd name="connsiteX9" fmla="*/ 400204 w 1120755"/>
                <a:gd name="connsiteY9" fmla="*/ 148735 h 151118"/>
                <a:gd name="connsiteX10" fmla="*/ 0 w 1120755"/>
                <a:gd name="connsiteY10" fmla="*/ 150557 h 151118"/>
                <a:gd name="connsiteX11" fmla="*/ 0 w 1120755"/>
                <a:gd name="connsiteY11" fmla="*/ 5534 h 151118"/>
                <a:gd name="connsiteX0" fmla="*/ 0 w 1120755"/>
                <a:gd name="connsiteY0" fmla="*/ 5534 h 150557"/>
                <a:gd name="connsiteX1" fmla="*/ 3641 w 1120755"/>
                <a:gd name="connsiteY1" fmla="*/ 0 h 150557"/>
                <a:gd name="connsiteX2" fmla="*/ 290666 w 1120755"/>
                <a:gd name="connsiteY2" fmla="*/ 29674 h 150557"/>
                <a:gd name="connsiteX3" fmla="*/ 493073 w 1120755"/>
                <a:gd name="connsiteY3" fmla="*/ 5861 h 150557"/>
                <a:gd name="connsiteX4" fmla="*/ 728816 w 1120755"/>
                <a:gd name="connsiteY4" fmla="*/ 39198 h 150557"/>
                <a:gd name="connsiteX5" fmla="*/ 812161 w 1120755"/>
                <a:gd name="connsiteY5" fmla="*/ 15386 h 150557"/>
                <a:gd name="connsiteX6" fmla="*/ 1120755 w 1120755"/>
                <a:gd name="connsiteY6" fmla="*/ 5534 h 150557"/>
                <a:gd name="connsiteX7" fmla="*/ 1120755 w 1120755"/>
                <a:gd name="connsiteY7" fmla="*/ 150557 h 150557"/>
                <a:gd name="connsiteX8" fmla="*/ 747867 w 1120755"/>
                <a:gd name="connsiteY8" fmla="*/ 124925 h 150557"/>
                <a:gd name="connsiteX9" fmla="*/ 400204 w 1120755"/>
                <a:gd name="connsiteY9" fmla="*/ 148735 h 150557"/>
                <a:gd name="connsiteX10" fmla="*/ 0 w 1120755"/>
                <a:gd name="connsiteY10" fmla="*/ 150557 h 150557"/>
                <a:gd name="connsiteX11" fmla="*/ 0 w 1120755"/>
                <a:gd name="connsiteY11" fmla="*/ 5534 h 150557"/>
                <a:gd name="connsiteX0" fmla="*/ 0 w 1120755"/>
                <a:gd name="connsiteY0" fmla="*/ 5534 h 150557"/>
                <a:gd name="connsiteX1" fmla="*/ 3641 w 1120755"/>
                <a:gd name="connsiteY1" fmla="*/ 0 h 150557"/>
                <a:gd name="connsiteX2" fmla="*/ 290666 w 1120755"/>
                <a:gd name="connsiteY2" fmla="*/ 29674 h 150557"/>
                <a:gd name="connsiteX3" fmla="*/ 493073 w 1120755"/>
                <a:gd name="connsiteY3" fmla="*/ 5861 h 150557"/>
                <a:gd name="connsiteX4" fmla="*/ 728816 w 1120755"/>
                <a:gd name="connsiteY4" fmla="*/ 39198 h 150557"/>
                <a:gd name="connsiteX5" fmla="*/ 812161 w 1120755"/>
                <a:gd name="connsiteY5" fmla="*/ 15386 h 150557"/>
                <a:gd name="connsiteX6" fmla="*/ 1120755 w 1120755"/>
                <a:gd name="connsiteY6" fmla="*/ 5534 h 150557"/>
                <a:gd name="connsiteX7" fmla="*/ 1120755 w 1120755"/>
                <a:gd name="connsiteY7" fmla="*/ 150557 h 150557"/>
                <a:gd name="connsiteX8" fmla="*/ 747867 w 1120755"/>
                <a:gd name="connsiteY8" fmla="*/ 124925 h 150557"/>
                <a:gd name="connsiteX9" fmla="*/ 371629 w 1120755"/>
                <a:gd name="connsiteY9" fmla="*/ 115398 h 150557"/>
                <a:gd name="connsiteX10" fmla="*/ 0 w 1120755"/>
                <a:gd name="connsiteY10" fmla="*/ 150557 h 150557"/>
                <a:gd name="connsiteX11" fmla="*/ 0 w 1120755"/>
                <a:gd name="connsiteY11" fmla="*/ 5534 h 150557"/>
                <a:gd name="connsiteX0" fmla="*/ 0 w 1120755"/>
                <a:gd name="connsiteY0" fmla="*/ 5534 h 150557"/>
                <a:gd name="connsiteX1" fmla="*/ 3641 w 1120755"/>
                <a:gd name="connsiteY1" fmla="*/ 0 h 150557"/>
                <a:gd name="connsiteX2" fmla="*/ 290666 w 1120755"/>
                <a:gd name="connsiteY2" fmla="*/ 29674 h 150557"/>
                <a:gd name="connsiteX3" fmla="*/ 493073 w 1120755"/>
                <a:gd name="connsiteY3" fmla="*/ 5861 h 150557"/>
                <a:gd name="connsiteX4" fmla="*/ 728816 w 1120755"/>
                <a:gd name="connsiteY4" fmla="*/ 39198 h 150557"/>
                <a:gd name="connsiteX5" fmla="*/ 812161 w 1120755"/>
                <a:gd name="connsiteY5" fmla="*/ 15386 h 150557"/>
                <a:gd name="connsiteX6" fmla="*/ 1120755 w 1120755"/>
                <a:gd name="connsiteY6" fmla="*/ 5534 h 150557"/>
                <a:gd name="connsiteX7" fmla="*/ 1120755 w 1120755"/>
                <a:gd name="connsiteY7" fmla="*/ 150557 h 150557"/>
                <a:gd name="connsiteX8" fmla="*/ 747867 w 1120755"/>
                <a:gd name="connsiteY8" fmla="*/ 124925 h 150557"/>
                <a:gd name="connsiteX9" fmla="*/ 371629 w 1120755"/>
                <a:gd name="connsiteY9" fmla="*/ 115398 h 150557"/>
                <a:gd name="connsiteX10" fmla="*/ 0 w 1120755"/>
                <a:gd name="connsiteY10" fmla="*/ 150557 h 150557"/>
                <a:gd name="connsiteX11" fmla="*/ 0 w 1120755"/>
                <a:gd name="connsiteY11" fmla="*/ 5534 h 150557"/>
                <a:gd name="connsiteX0" fmla="*/ 0 w 1120755"/>
                <a:gd name="connsiteY0" fmla="*/ 5534 h 150557"/>
                <a:gd name="connsiteX1" fmla="*/ 3641 w 1120755"/>
                <a:gd name="connsiteY1" fmla="*/ 0 h 150557"/>
                <a:gd name="connsiteX2" fmla="*/ 290666 w 1120755"/>
                <a:gd name="connsiteY2" fmla="*/ 29674 h 150557"/>
                <a:gd name="connsiteX3" fmla="*/ 493073 w 1120755"/>
                <a:gd name="connsiteY3" fmla="*/ 5861 h 150557"/>
                <a:gd name="connsiteX4" fmla="*/ 728816 w 1120755"/>
                <a:gd name="connsiteY4" fmla="*/ 39198 h 150557"/>
                <a:gd name="connsiteX5" fmla="*/ 812161 w 1120755"/>
                <a:gd name="connsiteY5" fmla="*/ 15386 h 150557"/>
                <a:gd name="connsiteX6" fmla="*/ 1120755 w 1120755"/>
                <a:gd name="connsiteY6" fmla="*/ 5534 h 150557"/>
                <a:gd name="connsiteX7" fmla="*/ 1120755 w 1120755"/>
                <a:gd name="connsiteY7" fmla="*/ 150557 h 150557"/>
                <a:gd name="connsiteX8" fmla="*/ 747867 w 1120755"/>
                <a:gd name="connsiteY8" fmla="*/ 124925 h 150557"/>
                <a:gd name="connsiteX9" fmla="*/ 540697 w 1120755"/>
                <a:gd name="connsiteY9" fmla="*/ 122543 h 150557"/>
                <a:gd name="connsiteX10" fmla="*/ 371629 w 1120755"/>
                <a:gd name="connsiteY10" fmla="*/ 115398 h 150557"/>
                <a:gd name="connsiteX11" fmla="*/ 0 w 1120755"/>
                <a:gd name="connsiteY11" fmla="*/ 150557 h 150557"/>
                <a:gd name="connsiteX12" fmla="*/ 0 w 1120755"/>
                <a:gd name="connsiteY12" fmla="*/ 5534 h 150557"/>
                <a:gd name="connsiteX0" fmla="*/ 0 w 1120755"/>
                <a:gd name="connsiteY0" fmla="*/ 5534 h 158262"/>
                <a:gd name="connsiteX1" fmla="*/ 3641 w 1120755"/>
                <a:gd name="connsiteY1" fmla="*/ 0 h 158262"/>
                <a:gd name="connsiteX2" fmla="*/ 290666 w 1120755"/>
                <a:gd name="connsiteY2" fmla="*/ 29674 h 158262"/>
                <a:gd name="connsiteX3" fmla="*/ 493073 w 1120755"/>
                <a:gd name="connsiteY3" fmla="*/ 5861 h 158262"/>
                <a:gd name="connsiteX4" fmla="*/ 728816 w 1120755"/>
                <a:gd name="connsiteY4" fmla="*/ 39198 h 158262"/>
                <a:gd name="connsiteX5" fmla="*/ 812161 w 1120755"/>
                <a:gd name="connsiteY5" fmla="*/ 15386 h 158262"/>
                <a:gd name="connsiteX6" fmla="*/ 1120755 w 1120755"/>
                <a:gd name="connsiteY6" fmla="*/ 5534 h 158262"/>
                <a:gd name="connsiteX7" fmla="*/ 1120755 w 1120755"/>
                <a:gd name="connsiteY7" fmla="*/ 150557 h 158262"/>
                <a:gd name="connsiteX8" fmla="*/ 747867 w 1120755"/>
                <a:gd name="connsiteY8" fmla="*/ 124925 h 158262"/>
                <a:gd name="connsiteX9" fmla="*/ 540697 w 1120755"/>
                <a:gd name="connsiteY9" fmla="*/ 158262 h 158262"/>
                <a:gd name="connsiteX10" fmla="*/ 371629 w 1120755"/>
                <a:gd name="connsiteY10" fmla="*/ 115398 h 158262"/>
                <a:gd name="connsiteX11" fmla="*/ 0 w 1120755"/>
                <a:gd name="connsiteY11" fmla="*/ 150557 h 158262"/>
                <a:gd name="connsiteX12" fmla="*/ 0 w 1120755"/>
                <a:gd name="connsiteY12" fmla="*/ 5534 h 158262"/>
                <a:gd name="connsiteX0" fmla="*/ 0 w 1120755"/>
                <a:gd name="connsiteY0" fmla="*/ 5534 h 158262"/>
                <a:gd name="connsiteX1" fmla="*/ 3641 w 1120755"/>
                <a:gd name="connsiteY1" fmla="*/ 0 h 158262"/>
                <a:gd name="connsiteX2" fmla="*/ 290666 w 1120755"/>
                <a:gd name="connsiteY2" fmla="*/ 29674 h 158262"/>
                <a:gd name="connsiteX3" fmla="*/ 493073 w 1120755"/>
                <a:gd name="connsiteY3" fmla="*/ 5861 h 158262"/>
                <a:gd name="connsiteX4" fmla="*/ 728816 w 1120755"/>
                <a:gd name="connsiteY4" fmla="*/ 39198 h 158262"/>
                <a:gd name="connsiteX5" fmla="*/ 812161 w 1120755"/>
                <a:gd name="connsiteY5" fmla="*/ 15386 h 158262"/>
                <a:gd name="connsiteX6" fmla="*/ 1120755 w 1120755"/>
                <a:gd name="connsiteY6" fmla="*/ 5534 h 158262"/>
                <a:gd name="connsiteX7" fmla="*/ 1120755 w 1120755"/>
                <a:gd name="connsiteY7" fmla="*/ 150557 h 158262"/>
                <a:gd name="connsiteX8" fmla="*/ 747867 w 1120755"/>
                <a:gd name="connsiteY8" fmla="*/ 124925 h 158262"/>
                <a:gd name="connsiteX9" fmla="*/ 540697 w 1120755"/>
                <a:gd name="connsiteY9" fmla="*/ 158262 h 158262"/>
                <a:gd name="connsiteX10" fmla="*/ 352579 w 1120755"/>
                <a:gd name="connsiteY10" fmla="*/ 124923 h 158262"/>
                <a:gd name="connsiteX11" fmla="*/ 0 w 1120755"/>
                <a:gd name="connsiteY11" fmla="*/ 150557 h 158262"/>
                <a:gd name="connsiteX12" fmla="*/ 0 w 1120755"/>
                <a:gd name="connsiteY12" fmla="*/ 5534 h 158262"/>
                <a:gd name="connsiteX0" fmla="*/ 0 w 1120755"/>
                <a:gd name="connsiteY0" fmla="*/ 5534 h 171988"/>
                <a:gd name="connsiteX1" fmla="*/ 3641 w 1120755"/>
                <a:gd name="connsiteY1" fmla="*/ 0 h 171988"/>
                <a:gd name="connsiteX2" fmla="*/ 290666 w 1120755"/>
                <a:gd name="connsiteY2" fmla="*/ 29674 h 171988"/>
                <a:gd name="connsiteX3" fmla="*/ 493073 w 1120755"/>
                <a:gd name="connsiteY3" fmla="*/ 5861 h 171988"/>
                <a:gd name="connsiteX4" fmla="*/ 728816 w 1120755"/>
                <a:gd name="connsiteY4" fmla="*/ 39198 h 171988"/>
                <a:gd name="connsiteX5" fmla="*/ 812161 w 1120755"/>
                <a:gd name="connsiteY5" fmla="*/ 15386 h 171988"/>
                <a:gd name="connsiteX6" fmla="*/ 1120755 w 1120755"/>
                <a:gd name="connsiteY6" fmla="*/ 5534 h 171988"/>
                <a:gd name="connsiteX7" fmla="*/ 1120755 w 1120755"/>
                <a:gd name="connsiteY7" fmla="*/ 171988 h 171988"/>
                <a:gd name="connsiteX8" fmla="*/ 747867 w 1120755"/>
                <a:gd name="connsiteY8" fmla="*/ 124925 h 171988"/>
                <a:gd name="connsiteX9" fmla="*/ 540697 w 1120755"/>
                <a:gd name="connsiteY9" fmla="*/ 158262 h 171988"/>
                <a:gd name="connsiteX10" fmla="*/ 352579 w 1120755"/>
                <a:gd name="connsiteY10" fmla="*/ 124923 h 171988"/>
                <a:gd name="connsiteX11" fmla="*/ 0 w 1120755"/>
                <a:gd name="connsiteY11" fmla="*/ 150557 h 171988"/>
                <a:gd name="connsiteX12" fmla="*/ 0 w 1120755"/>
                <a:gd name="connsiteY12" fmla="*/ 5534 h 171988"/>
                <a:gd name="connsiteX0" fmla="*/ 0 w 1120755"/>
                <a:gd name="connsiteY0" fmla="*/ 5534 h 171988"/>
                <a:gd name="connsiteX1" fmla="*/ 3641 w 1120755"/>
                <a:gd name="connsiteY1" fmla="*/ 0 h 171988"/>
                <a:gd name="connsiteX2" fmla="*/ 290666 w 1120755"/>
                <a:gd name="connsiteY2" fmla="*/ 29674 h 171988"/>
                <a:gd name="connsiteX3" fmla="*/ 493073 w 1120755"/>
                <a:gd name="connsiteY3" fmla="*/ 5861 h 171988"/>
                <a:gd name="connsiteX4" fmla="*/ 728816 w 1120755"/>
                <a:gd name="connsiteY4" fmla="*/ 39198 h 171988"/>
                <a:gd name="connsiteX5" fmla="*/ 812161 w 1120755"/>
                <a:gd name="connsiteY5" fmla="*/ 15386 h 171988"/>
                <a:gd name="connsiteX6" fmla="*/ 1120755 w 1120755"/>
                <a:gd name="connsiteY6" fmla="*/ 5534 h 171988"/>
                <a:gd name="connsiteX7" fmla="*/ 1120755 w 1120755"/>
                <a:gd name="connsiteY7" fmla="*/ 171988 h 171988"/>
                <a:gd name="connsiteX8" fmla="*/ 747867 w 1120755"/>
                <a:gd name="connsiteY8" fmla="*/ 124925 h 171988"/>
                <a:gd name="connsiteX9" fmla="*/ 540697 w 1120755"/>
                <a:gd name="connsiteY9" fmla="*/ 158262 h 171988"/>
                <a:gd name="connsiteX10" fmla="*/ 352579 w 1120755"/>
                <a:gd name="connsiteY10" fmla="*/ 124923 h 171988"/>
                <a:gd name="connsiteX11" fmla="*/ 95915 w 1120755"/>
                <a:gd name="connsiteY11" fmla="*/ 147762 h 171988"/>
                <a:gd name="connsiteX12" fmla="*/ 0 w 1120755"/>
                <a:gd name="connsiteY12" fmla="*/ 150557 h 171988"/>
                <a:gd name="connsiteX13" fmla="*/ 0 w 1120755"/>
                <a:gd name="connsiteY13" fmla="*/ 5534 h 171988"/>
                <a:gd name="connsiteX0" fmla="*/ 2381 w 1123136"/>
                <a:gd name="connsiteY0" fmla="*/ 5534 h 217232"/>
                <a:gd name="connsiteX1" fmla="*/ 6022 w 1123136"/>
                <a:gd name="connsiteY1" fmla="*/ 0 h 217232"/>
                <a:gd name="connsiteX2" fmla="*/ 293047 w 1123136"/>
                <a:gd name="connsiteY2" fmla="*/ 29674 h 217232"/>
                <a:gd name="connsiteX3" fmla="*/ 495454 w 1123136"/>
                <a:gd name="connsiteY3" fmla="*/ 5861 h 217232"/>
                <a:gd name="connsiteX4" fmla="*/ 731197 w 1123136"/>
                <a:gd name="connsiteY4" fmla="*/ 39198 h 217232"/>
                <a:gd name="connsiteX5" fmla="*/ 814542 w 1123136"/>
                <a:gd name="connsiteY5" fmla="*/ 15386 h 217232"/>
                <a:gd name="connsiteX6" fmla="*/ 1123136 w 1123136"/>
                <a:gd name="connsiteY6" fmla="*/ 5534 h 217232"/>
                <a:gd name="connsiteX7" fmla="*/ 1123136 w 1123136"/>
                <a:gd name="connsiteY7" fmla="*/ 171988 h 217232"/>
                <a:gd name="connsiteX8" fmla="*/ 750248 w 1123136"/>
                <a:gd name="connsiteY8" fmla="*/ 124925 h 217232"/>
                <a:gd name="connsiteX9" fmla="*/ 543078 w 1123136"/>
                <a:gd name="connsiteY9" fmla="*/ 158262 h 217232"/>
                <a:gd name="connsiteX10" fmla="*/ 354960 w 1123136"/>
                <a:gd name="connsiteY10" fmla="*/ 124923 h 217232"/>
                <a:gd name="connsiteX11" fmla="*/ 98296 w 1123136"/>
                <a:gd name="connsiteY11" fmla="*/ 147762 h 217232"/>
                <a:gd name="connsiteX12" fmla="*/ 0 w 1123136"/>
                <a:gd name="connsiteY12" fmla="*/ 217232 h 217232"/>
                <a:gd name="connsiteX13" fmla="*/ 2381 w 1123136"/>
                <a:gd name="connsiteY13" fmla="*/ 5534 h 217232"/>
                <a:gd name="connsiteX0" fmla="*/ 2381 w 1123136"/>
                <a:gd name="connsiteY0" fmla="*/ 5534 h 217232"/>
                <a:gd name="connsiteX1" fmla="*/ 6022 w 1123136"/>
                <a:gd name="connsiteY1" fmla="*/ 0 h 217232"/>
                <a:gd name="connsiteX2" fmla="*/ 293047 w 1123136"/>
                <a:gd name="connsiteY2" fmla="*/ 29674 h 217232"/>
                <a:gd name="connsiteX3" fmla="*/ 495454 w 1123136"/>
                <a:gd name="connsiteY3" fmla="*/ 5861 h 217232"/>
                <a:gd name="connsiteX4" fmla="*/ 731197 w 1123136"/>
                <a:gd name="connsiteY4" fmla="*/ 39198 h 217232"/>
                <a:gd name="connsiteX5" fmla="*/ 814542 w 1123136"/>
                <a:gd name="connsiteY5" fmla="*/ 15386 h 217232"/>
                <a:gd name="connsiteX6" fmla="*/ 1123136 w 1123136"/>
                <a:gd name="connsiteY6" fmla="*/ 5534 h 217232"/>
                <a:gd name="connsiteX7" fmla="*/ 1123136 w 1123136"/>
                <a:gd name="connsiteY7" fmla="*/ 171988 h 217232"/>
                <a:gd name="connsiteX8" fmla="*/ 750248 w 1123136"/>
                <a:gd name="connsiteY8" fmla="*/ 124925 h 217232"/>
                <a:gd name="connsiteX9" fmla="*/ 543078 w 1123136"/>
                <a:gd name="connsiteY9" fmla="*/ 158262 h 217232"/>
                <a:gd name="connsiteX10" fmla="*/ 354960 w 1123136"/>
                <a:gd name="connsiteY10" fmla="*/ 124923 h 217232"/>
                <a:gd name="connsiteX11" fmla="*/ 103059 w 1123136"/>
                <a:gd name="connsiteY11" fmla="*/ 204912 h 217232"/>
                <a:gd name="connsiteX12" fmla="*/ 0 w 1123136"/>
                <a:gd name="connsiteY12" fmla="*/ 217232 h 217232"/>
                <a:gd name="connsiteX13" fmla="*/ 2381 w 1123136"/>
                <a:gd name="connsiteY13" fmla="*/ 5534 h 217232"/>
                <a:gd name="connsiteX0" fmla="*/ 10712 w 1131467"/>
                <a:gd name="connsiteY0" fmla="*/ 5534 h 217232"/>
                <a:gd name="connsiteX1" fmla="*/ 14353 w 1131467"/>
                <a:gd name="connsiteY1" fmla="*/ 0 h 217232"/>
                <a:gd name="connsiteX2" fmla="*/ 301378 w 1131467"/>
                <a:gd name="connsiteY2" fmla="*/ 29674 h 217232"/>
                <a:gd name="connsiteX3" fmla="*/ 503785 w 1131467"/>
                <a:gd name="connsiteY3" fmla="*/ 5861 h 217232"/>
                <a:gd name="connsiteX4" fmla="*/ 739528 w 1131467"/>
                <a:gd name="connsiteY4" fmla="*/ 39198 h 217232"/>
                <a:gd name="connsiteX5" fmla="*/ 822873 w 1131467"/>
                <a:gd name="connsiteY5" fmla="*/ 15386 h 217232"/>
                <a:gd name="connsiteX6" fmla="*/ 1131467 w 1131467"/>
                <a:gd name="connsiteY6" fmla="*/ 5534 h 217232"/>
                <a:gd name="connsiteX7" fmla="*/ 1131467 w 1131467"/>
                <a:gd name="connsiteY7" fmla="*/ 171988 h 217232"/>
                <a:gd name="connsiteX8" fmla="*/ 758579 w 1131467"/>
                <a:gd name="connsiteY8" fmla="*/ 124925 h 217232"/>
                <a:gd name="connsiteX9" fmla="*/ 551409 w 1131467"/>
                <a:gd name="connsiteY9" fmla="*/ 158262 h 217232"/>
                <a:gd name="connsiteX10" fmla="*/ 363291 w 1131467"/>
                <a:gd name="connsiteY10" fmla="*/ 124923 h 217232"/>
                <a:gd name="connsiteX11" fmla="*/ 111390 w 1131467"/>
                <a:gd name="connsiteY11" fmla="*/ 204912 h 217232"/>
                <a:gd name="connsiteX12" fmla="*/ 8331 w 1131467"/>
                <a:gd name="connsiteY12" fmla="*/ 217232 h 217232"/>
                <a:gd name="connsiteX13" fmla="*/ 6614 w 1131467"/>
                <a:gd name="connsiteY13" fmla="*/ 145381 h 217232"/>
                <a:gd name="connsiteX14" fmla="*/ 10712 w 1131467"/>
                <a:gd name="connsiteY14" fmla="*/ 5534 h 217232"/>
                <a:gd name="connsiteX0" fmla="*/ 18552 w 1139307"/>
                <a:gd name="connsiteY0" fmla="*/ 5534 h 217232"/>
                <a:gd name="connsiteX1" fmla="*/ 22193 w 1139307"/>
                <a:gd name="connsiteY1" fmla="*/ 0 h 217232"/>
                <a:gd name="connsiteX2" fmla="*/ 309218 w 1139307"/>
                <a:gd name="connsiteY2" fmla="*/ 29674 h 217232"/>
                <a:gd name="connsiteX3" fmla="*/ 511625 w 1139307"/>
                <a:gd name="connsiteY3" fmla="*/ 5861 h 217232"/>
                <a:gd name="connsiteX4" fmla="*/ 747368 w 1139307"/>
                <a:gd name="connsiteY4" fmla="*/ 39198 h 217232"/>
                <a:gd name="connsiteX5" fmla="*/ 830713 w 1139307"/>
                <a:gd name="connsiteY5" fmla="*/ 15386 h 217232"/>
                <a:gd name="connsiteX6" fmla="*/ 1139307 w 1139307"/>
                <a:gd name="connsiteY6" fmla="*/ 5534 h 217232"/>
                <a:gd name="connsiteX7" fmla="*/ 1139307 w 1139307"/>
                <a:gd name="connsiteY7" fmla="*/ 171988 h 217232"/>
                <a:gd name="connsiteX8" fmla="*/ 766419 w 1139307"/>
                <a:gd name="connsiteY8" fmla="*/ 124925 h 217232"/>
                <a:gd name="connsiteX9" fmla="*/ 559249 w 1139307"/>
                <a:gd name="connsiteY9" fmla="*/ 158262 h 217232"/>
                <a:gd name="connsiteX10" fmla="*/ 371131 w 1139307"/>
                <a:gd name="connsiteY10" fmla="*/ 124923 h 217232"/>
                <a:gd name="connsiteX11" fmla="*/ 119230 w 1139307"/>
                <a:gd name="connsiteY11" fmla="*/ 204912 h 217232"/>
                <a:gd name="connsiteX12" fmla="*/ 16171 w 1139307"/>
                <a:gd name="connsiteY12" fmla="*/ 217232 h 217232"/>
                <a:gd name="connsiteX13" fmla="*/ 167 w 1139307"/>
                <a:gd name="connsiteY13" fmla="*/ 166813 h 217232"/>
                <a:gd name="connsiteX14" fmla="*/ 18552 w 1139307"/>
                <a:gd name="connsiteY14" fmla="*/ 5534 h 217232"/>
                <a:gd name="connsiteX0" fmla="*/ 18904 w 1139659"/>
                <a:gd name="connsiteY0" fmla="*/ 5534 h 217232"/>
                <a:gd name="connsiteX1" fmla="*/ 22545 w 1139659"/>
                <a:gd name="connsiteY1" fmla="*/ 0 h 217232"/>
                <a:gd name="connsiteX2" fmla="*/ 309570 w 1139659"/>
                <a:gd name="connsiteY2" fmla="*/ 29674 h 217232"/>
                <a:gd name="connsiteX3" fmla="*/ 511977 w 1139659"/>
                <a:gd name="connsiteY3" fmla="*/ 5861 h 217232"/>
                <a:gd name="connsiteX4" fmla="*/ 747720 w 1139659"/>
                <a:gd name="connsiteY4" fmla="*/ 39198 h 217232"/>
                <a:gd name="connsiteX5" fmla="*/ 831065 w 1139659"/>
                <a:gd name="connsiteY5" fmla="*/ 15386 h 217232"/>
                <a:gd name="connsiteX6" fmla="*/ 1139659 w 1139659"/>
                <a:gd name="connsiteY6" fmla="*/ 5534 h 217232"/>
                <a:gd name="connsiteX7" fmla="*/ 1139659 w 1139659"/>
                <a:gd name="connsiteY7" fmla="*/ 171988 h 217232"/>
                <a:gd name="connsiteX8" fmla="*/ 766771 w 1139659"/>
                <a:gd name="connsiteY8" fmla="*/ 124925 h 217232"/>
                <a:gd name="connsiteX9" fmla="*/ 559601 w 1139659"/>
                <a:gd name="connsiteY9" fmla="*/ 158262 h 217232"/>
                <a:gd name="connsiteX10" fmla="*/ 371483 w 1139659"/>
                <a:gd name="connsiteY10" fmla="*/ 124923 h 217232"/>
                <a:gd name="connsiteX11" fmla="*/ 119582 w 1139659"/>
                <a:gd name="connsiteY11" fmla="*/ 204912 h 217232"/>
                <a:gd name="connsiteX12" fmla="*/ 16523 w 1139659"/>
                <a:gd name="connsiteY12" fmla="*/ 217232 h 217232"/>
                <a:gd name="connsiteX13" fmla="*/ 519 w 1139659"/>
                <a:gd name="connsiteY13" fmla="*/ 166813 h 217232"/>
                <a:gd name="connsiteX14" fmla="*/ 5282 w 1139659"/>
                <a:gd name="connsiteY14" fmla="*/ 81087 h 217232"/>
                <a:gd name="connsiteX15" fmla="*/ 18904 w 1139659"/>
                <a:gd name="connsiteY15" fmla="*/ 5534 h 217232"/>
                <a:gd name="connsiteX0" fmla="*/ 44816 w 1165571"/>
                <a:gd name="connsiteY0" fmla="*/ 5534 h 217232"/>
                <a:gd name="connsiteX1" fmla="*/ 48457 w 1165571"/>
                <a:gd name="connsiteY1" fmla="*/ 0 h 217232"/>
                <a:gd name="connsiteX2" fmla="*/ 335482 w 1165571"/>
                <a:gd name="connsiteY2" fmla="*/ 29674 h 217232"/>
                <a:gd name="connsiteX3" fmla="*/ 537889 w 1165571"/>
                <a:gd name="connsiteY3" fmla="*/ 5861 h 217232"/>
                <a:gd name="connsiteX4" fmla="*/ 773632 w 1165571"/>
                <a:gd name="connsiteY4" fmla="*/ 39198 h 217232"/>
                <a:gd name="connsiteX5" fmla="*/ 856977 w 1165571"/>
                <a:gd name="connsiteY5" fmla="*/ 15386 h 217232"/>
                <a:gd name="connsiteX6" fmla="*/ 1165571 w 1165571"/>
                <a:gd name="connsiteY6" fmla="*/ 5534 h 217232"/>
                <a:gd name="connsiteX7" fmla="*/ 1165571 w 1165571"/>
                <a:gd name="connsiteY7" fmla="*/ 171988 h 217232"/>
                <a:gd name="connsiteX8" fmla="*/ 792683 w 1165571"/>
                <a:gd name="connsiteY8" fmla="*/ 124925 h 217232"/>
                <a:gd name="connsiteX9" fmla="*/ 585513 w 1165571"/>
                <a:gd name="connsiteY9" fmla="*/ 158262 h 217232"/>
                <a:gd name="connsiteX10" fmla="*/ 397395 w 1165571"/>
                <a:gd name="connsiteY10" fmla="*/ 124923 h 217232"/>
                <a:gd name="connsiteX11" fmla="*/ 145494 w 1165571"/>
                <a:gd name="connsiteY11" fmla="*/ 204912 h 217232"/>
                <a:gd name="connsiteX12" fmla="*/ 42435 w 1165571"/>
                <a:gd name="connsiteY12" fmla="*/ 217232 h 217232"/>
                <a:gd name="connsiteX13" fmla="*/ 26431 w 1165571"/>
                <a:gd name="connsiteY13" fmla="*/ 166813 h 217232"/>
                <a:gd name="connsiteX14" fmla="*/ 238 w 1165571"/>
                <a:gd name="connsiteY14" fmla="*/ 78706 h 217232"/>
                <a:gd name="connsiteX15" fmla="*/ 44816 w 1165571"/>
                <a:gd name="connsiteY15" fmla="*/ 5534 h 217232"/>
                <a:gd name="connsiteX0" fmla="*/ 45439 w 1166194"/>
                <a:gd name="connsiteY0" fmla="*/ 5534 h 223376"/>
                <a:gd name="connsiteX1" fmla="*/ 49080 w 1166194"/>
                <a:gd name="connsiteY1" fmla="*/ 0 h 223376"/>
                <a:gd name="connsiteX2" fmla="*/ 336105 w 1166194"/>
                <a:gd name="connsiteY2" fmla="*/ 29674 h 223376"/>
                <a:gd name="connsiteX3" fmla="*/ 538512 w 1166194"/>
                <a:gd name="connsiteY3" fmla="*/ 5861 h 223376"/>
                <a:gd name="connsiteX4" fmla="*/ 774255 w 1166194"/>
                <a:gd name="connsiteY4" fmla="*/ 39198 h 223376"/>
                <a:gd name="connsiteX5" fmla="*/ 857600 w 1166194"/>
                <a:gd name="connsiteY5" fmla="*/ 15386 h 223376"/>
                <a:gd name="connsiteX6" fmla="*/ 1166194 w 1166194"/>
                <a:gd name="connsiteY6" fmla="*/ 5534 h 223376"/>
                <a:gd name="connsiteX7" fmla="*/ 1166194 w 1166194"/>
                <a:gd name="connsiteY7" fmla="*/ 171988 h 223376"/>
                <a:gd name="connsiteX8" fmla="*/ 793306 w 1166194"/>
                <a:gd name="connsiteY8" fmla="*/ 124925 h 223376"/>
                <a:gd name="connsiteX9" fmla="*/ 586136 w 1166194"/>
                <a:gd name="connsiteY9" fmla="*/ 158262 h 223376"/>
                <a:gd name="connsiteX10" fmla="*/ 398018 w 1166194"/>
                <a:gd name="connsiteY10" fmla="*/ 124923 h 223376"/>
                <a:gd name="connsiteX11" fmla="*/ 146117 w 1166194"/>
                <a:gd name="connsiteY11" fmla="*/ 204912 h 223376"/>
                <a:gd name="connsiteX12" fmla="*/ 43058 w 1166194"/>
                <a:gd name="connsiteY12" fmla="*/ 217232 h 223376"/>
                <a:gd name="connsiteX13" fmla="*/ 5623 w 1166194"/>
                <a:gd name="connsiteY13" fmla="*/ 207294 h 223376"/>
                <a:gd name="connsiteX14" fmla="*/ 861 w 1166194"/>
                <a:gd name="connsiteY14" fmla="*/ 78706 h 223376"/>
                <a:gd name="connsiteX15" fmla="*/ 45439 w 1166194"/>
                <a:gd name="connsiteY15" fmla="*/ 5534 h 223376"/>
                <a:gd name="connsiteX0" fmla="*/ 45439 w 1166194"/>
                <a:gd name="connsiteY0" fmla="*/ 5534 h 269619"/>
                <a:gd name="connsiteX1" fmla="*/ 49080 w 1166194"/>
                <a:gd name="connsiteY1" fmla="*/ 0 h 269619"/>
                <a:gd name="connsiteX2" fmla="*/ 336105 w 1166194"/>
                <a:gd name="connsiteY2" fmla="*/ 29674 h 269619"/>
                <a:gd name="connsiteX3" fmla="*/ 538512 w 1166194"/>
                <a:gd name="connsiteY3" fmla="*/ 5861 h 269619"/>
                <a:gd name="connsiteX4" fmla="*/ 774255 w 1166194"/>
                <a:gd name="connsiteY4" fmla="*/ 39198 h 269619"/>
                <a:gd name="connsiteX5" fmla="*/ 857600 w 1166194"/>
                <a:gd name="connsiteY5" fmla="*/ 15386 h 269619"/>
                <a:gd name="connsiteX6" fmla="*/ 1166194 w 1166194"/>
                <a:gd name="connsiteY6" fmla="*/ 5534 h 269619"/>
                <a:gd name="connsiteX7" fmla="*/ 1166194 w 1166194"/>
                <a:gd name="connsiteY7" fmla="*/ 171988 h 269619"/>
                <a:gd name="connsiteX8" fmla="*/ 793306 w 1166194"/>
                <a:gd name="connsiteY8" fmla="*/ 124925 h 269619"/>
                <a:gd name="connsiteX9" fmla="*/ 586136 w 1166194"/>
                <a:gd name="connsiteY9" fmla="*/ 158262 h 269619"/>
                <a:gd name="connsiteX10" fmla="*/ 398018 w 1166194"/>
                <a:gd name="connsiteY10" fmla="*/ 124923 h 269619"/>
                <a:gd name="connsiteX11" fmla="*/ 146117 w 1166194"/>
                <a:gd name="connsiteY11" fmla="*/ 204912 h 269619"/>
                <a:gd name="connsiteX12" fmla="*/ 64489 w 1166194"/>
                <a:gd name="connsiteY12" fmla="*/ 269619 h 269619"/>
                <a:gd name="connsiteX13" fmla="*/ 5623 w 1166194"/>
                <a:gd name="connsiteY13" fmla="*/ 207294 h 269619"/>
                <a:gd name="connsiteX14" fmla="*/ 861 w 1166194"/>
                <a:gd name="connsiteY14" fmla="*/ 78706 h 269619"/>
                <a:gd name="connsiteX15" fmla="*/ 45439 w 1166194"/>
                <a:gd name="connsiteY15" fmla="*/ 5534 h 269619"/>
                <a:gd name="connsiteX0" fmla="*/ 45439 w 1166194"/>
                <a:gd name="connsiteY0" fmla="*/ 5534 h 269619"/>
                <a:gd name="connsiteX1" fmla="*/ 49080 w 1166194"/>
                <a:gd name="connsiteY1" fmla="*/ 0 h 269619"/>
                <a:gd name="connsiteX2" fmla="*/ 336105 w 1166194"/>
                <a:gd name="connsiteY2" fmla="*/ 29674 h 269619"/>
                <a:gd name="connsiteX3" fmla="*/ 538512 w 1166194"/>
                <a:gd name="connsiteY3" fmla="*/ 5861 h 269619"/>
                <a:gd name="connsiteX4" fmla="*/ 774255 w 1166194"/>
                <a:gd name="connsiteY4" fmla="*/ 39198 h 269619"/>
                <a:gd name="connsiteX5" fmla="*/ 857600 w 1166194"/>
                <a:gd name="connsiteY5" fmla="*/ 15386 h 269619"/>
                <a:gd name="connsiteX6" fmla="*/ 1166194 w 1166194"/>
                <a:gd name="connsiteY6" fmla="*/ 5534 h 269619"/>
                <a:gd name="connsiteX7" fmla="*/ 1166194 w 1166194"/>
                <a:gd name="connsiteY7" fmla="*/ 171988 h 269619"/>
                <a:gd name="connsiteX8" fmla="*/ 793306 w 1166194"/>
                <a:gd name="connsiteY8" fmla="*/ 124925 h 269619"/>
                <a:gd name="connsiteX9" fmla="*/ 586136 w 1166194"/>
                <a:gd name="connsiteY9" fmla="*/ 158262 h 269619"/>
                <a:gd name="connsiteX10" fmla="*/ 398018 w 1166194"/>
                <a:gd name="connsiteY10" fmla="*/ 124923 h 269619"/>
                <a:gd name="connsiteX11" fmla="*/ 165167 w 1166194"/>
                <a:gd name="connsiteY11" fmla="*/ 245393 h 269619"/>
                <a:gd name="connsiteX12" fmla="*/ 64489 w 1166194"/>
                <a:gd name="connsiteY12" fmla="*/ 269619 h 269619"/>
                <a:gd name="connsiteX13" fmla="*/ 5623 w 1166194"/>
                <a:gd name="connsiteY13" fmla="*/ 207294 h 269619"/>
                <a:gd name="connsiteX14" fmla="*/ 861 w 1166194"/>
                <a:gd name="connsiteY14" fmla="*/ 78706 h 269619"/>
                <a:gd name="connsiteX15" fmla="*/ 45439 w 1166194"/>
                <a:gd name="connsiteY15" fmla="*/ 5534 h 269619"/>
                <a:gd name="connsiteX0" fmla="*/ 45439 w 1166194"/>
                <a:gd name="connsiteY0" fmla="*/ 5534 h 269619"/>
                <a:gd name="connsiteX1" fmla="*/ 49080 w 1166194"/>
                <a:gd name="connsiteY1" fmla="*/ 0 h 269619"/>
                <a:gd name="connsiteX2" fmla="*/ 336105 w 1166194"/>
                <a:gd name="connsiteY2" fmla="*/ 29674 h 269619"/>
                <a:gd name="connsiteX3" fmla="*/ 538512 w 1166194"/>
                <a:gd name="connsiteY3" fmla="*/ 5861 h 269619"/>
                <a:gd name="connsiteX4" fmla="*/ 774255 w 1166194"/>
                <a:gd name="connsiteY4" fmla="*/ 39198 h 269619"/>
                <a:gd name="connsiteX5" fmla="*/ 857600 w 1166194"/>
                <a:gd name="connsiteY5" fmla="*/ 15386 h 269619"/>
                <a:gd name="connsiteX6" fmla="*/ 1166194 w 1166194"/>
                <a:gd name="connsiteY6" fmla="*/ 5534 h 269619"/>
                <a:gd name="connsiteX7" fmla="*/ 1166194 w 1166194"/>
                <a:gd name="connsiteY7" fmla="*/ 171988 h 269619"/>
                <a:gd name="connsiteX8" fmla="*/ 793306 w 1166194"/>
                <a:gd name="connsiteY8" fmla="*/ 124925 h 269619"/>
                <a:gd name="connsiteX9" fmla="*/ 586136 w 1166194"/>
                <a:gd name="connsiteY9" fmla="*/ 158262 h 269619"/>
                <a:gd name="connsiteX10" fmla="*/ 398018 w 1166194"/>
                <a:gd name="connsiteY10" fmla="*/ 124923 h 269619"/>
                <a:gd name="connsiteX11" fmla="*/ 165167 w 1166194"/>
                <a:gd name="connsiteY11" fmla="*/ 245393 h 269619"/>
                <a:gd name="connsiteX12" fmla="*/ 64489 w 1166194"/>
                <a:gd name="connsiteY12" fmla="*/ 269619 h 269619"/>
                <a:gd name="connsiteX13" fmla="*/ 5623 w 1166194"/>
                <a:gd name="connsiteY13" fmla="*/ 207294 h 269619"/>
                <a:gd name="connsiteX14" fmla="*/ 861 w 1166194"/>
                <a:gd name="connsiteY14" fmla="*/ 78706 h 269619"/>
                <a:gd name="connsiteX15" fmla="*/ 45439 w 1166194"/>
                <a:gd name="connsiteY15" fmla="*/ 5534 h 269619"/>
                <a:gd name="connsiteX0" fmla="*/ 45439 w 1166194"/>
                <a:gd name="connsiteY0" fmla="*/ 5534 h 269619"/>
                <a:gd name="connsiteX1" fmla="*/ 49080 w 1166194"/>
                <a:gd name="connsiteY1" fmla="*/ 0 h 269619"/>
                <a:gd name="connsiteX2" fmla="*/ 336105 w 1166194"/>
                <a:gd name="connsiteY2" fmla="*/ 29674 h 269619"/>
                <a:gd name="connsiteX3" fmla="*/ 538512 w 1166194"/>
                <a:gd name="connsiteY3" fmla="*/ 5861 h 269619"/>
                <a:gd name="connsiteX4" fmla="*/ 774255 w 1166194"/>
                <a:gd name="connsiteY4" fmla="*/ 39198 h 269619"/>
                <a:gd name="connsiteX5" fmla="*/ 857600 w 1166194"/>
                <a:gd name="connsiteY5" fmla="*/ 15386 h 269619"/>
                <a:gd name="connsiteX6" fmla="*/ 1166194 w 1166194"/>
                <a:gd name="connsiteY6" fmla="*/ 5534 h 269619"/>
                <a:gd name="connsiteX7" fmla="*/ 1166194 w 1166194"/>
                <a:gd name="connsiteY7" fmla="*/ 171988 h 269619"/>
                <a:gd name="connsiteX8" fmla="*/ 793306 w 1166194"/>
                <a:gd name="connsiteY8" fmla="*/ 124925 h 269619"/>
                <a:gd name="connsiteX9" fmla="*/ 586136 w 1166194"/>
                <a:gd name="connsiteY9" fmla="*/ 158262 h 269619"/>
                <a:gd name="connsiteX10" fmla="*/ 398018 w 1166194"/>
                <a:gd name="connsiteY10" fmla="*/ 163023 h 269619"/>
                <a:gd name="connsiteX11" fmla="*/ 165167 w 1166194"/>
                <a:gd name="connsiteY11" fmla="*/ 245393 h 269619"/>
                <a:gd name="connsiteX12" fmla="*/ 64489 w 1166194"/>
                <a:gd name="connsiteY12" fmla="*/ 269619 h 269619"/>
                <a:gd name="connsiteX13" fmla="*/ 5623 w 1166194"/>
                <a:gd name="connsiteY13" fmla="*/ 207294 h 269619"/>
                <a:gd name="connsiteX14" fmla="*/ 861 w 1166194"/>
                <a:gd name="connsiteY14" fmla="*/ 78706 h 269619"/>
                <a:gd name="connsiteX15" fmla="*/ 45439 w 1166194"/>
                <a:gd name="connsiteY15" fmla="*/ 5534 h 269619"/>
                <a:gd name="connsiteX0" fmla="*/ 45439 w 1166194"/>
                <a:gd name="connsiteY0" fmla="*/ 5534 h 269619"/>
                <a:gd name="connsiteX1" fmla="*/ 49080 w 1166194"/>
                <a:gd name="connsiteY1" fmla="*/ 0 h 269619"/>
                <a:gd name="connsiteX2" fmla="*/ 336105 w 1166194"/>
                <a:gd name="connsiteY2" fmla="*/ 29674 h 269619"/>
                <a:gd name="connsiteX3" fmla="*/ 538512 w 1166194"/>
                <a:gd name="connsiteY3" fmla="*/ 5861 h 269619"/>
                <a:gd name="connsiteX4" fmla="*/ 774255 w 1166194"/>
                <a:gd name="connsiteY4" fmla="*/ 39198 h 269619"/>
                <a:gd name="connsiteX5" fmla="*/ 857600 w 1166194"/>
                <a:gd name="connsiteY5" fmla="*/ 15386 h 269619"/>
                <a:gd name="connsiteX6" fmla="*/ 1166194 w 1166194"/>
                <a:gd name="connsiteY6" fmla="*/ 5534 h 269619"/>
                <a:gd name="connsiteX7" fmla="*/ 1166194 w 1166194"/>
                <a:gd name="connsiteY7" fmla="*/ 171988 h 269619"/>
                <a:gd name="connsiteX8" fmla="*/ 1077186 w 1166194"/>
                <a:gd name="connsiteY8" fmla="*/ 159668 h 269619"/>
                <a:gd name="connsiteX9" fmla="*/ 793306 w 1166194"/>
                <a:gd name="connsiteY9" fmla="*/ 124925 h 269619"/>
                <a:gd name="connsiteX10" fmla="*/ 586136 w 1166194"/>
                <a:gd name="connsiteY10" fmla="*/ 158262 h 269619"/>
                <a:gd name="connsiteX11" fmla="*/ 398018 w 1166194"/>
                <a:gd name="connsiteY11" fmla="*/ 163023 h 269619"/>
                <a:gd name="connsiteX12" fmla="*/ 165167 w 1166194"/>
                <a:gd name="connsiteY12" fmla="*/ 245393 h 269619"/>
                <a:gd name="connsiteX13" fmla="*/ 64489 w 1166194"/>
                <a:gd name="connsiteY13" fmla="*/ 269619 h 269619"/>
                <a:gd name="connsiteX14" fmla="*/ 5623 w 1166194"/>
                <a:gd name="connsiteY14" fmla="*/ 207294 h 269619"/>
                <a:gd name="connsiteX15" fmla="*/ 861 w 1166194"/>
                <a:gd name="connsiteY15" fmla="*/ 78706 h 269619"/>
                <a:gd name="connsiteX16" fmla="*/ 45439 w 1166194"/>
                <a:gd name="connsiteY16" fmla="*/ 5534 h 269619"/>
                <a:gd name="connsiteX0" fmla="*/ 45439 w 1166194"/>
                <a:gd name="connsiteY0" fmla="*/ 5534 h 269619"/>
                <a:gd name="connsiteX1" fmla="*/ 49080 w 1166194"/>
                <a:gd name="connsiteY1" fmla="*/ 0 h 269619"/>
                <a:gd name="connsiteX2" fmla="*/ 336105 w 1166194"/>
                <a:gd name="connsiteY2" fmla="*/ 29674 h 269619"/>
                <a:gd name="connsiteX3" fmla="*/ 538512 w 1166194"/>
                <a:gd name="connsiteY3" fmla="*/ 5861 h 269619"/>
                <a:gd name="connsiteX4" fmla="*/ 774255 w 1166194"/>
                <a:gd name="connsiteY4" fmla="*/ 39198 h 269619"/>
                <a:gd name="connsiteX5" fmla="*/ 857600 w 1166194"/>
                <a:gd name="connsiteY5" fmla="*/ 15386 h 269619"/>
                <a:gd name="connsiteX6" fmla="*/ 1166194 w 1166194"/>
                <a:gd name="connsiteY6" fmla="*/ 5534 h 269619"/>
                <a:gd name="connsiteX7" fmla="*/ 1166194 w 1166194"/>
                <a:gd name="connsiteY7" fmla="*/ 171988 h 269619"/>
                <a:gd name="connsiteX8" fmla="*/ 1065280 w 1166194"/>
                <a:gd name="connsiteY8" fmla="*/ 193005 h 269619"/>
                <a:gd name="connsiteX9" fmla="*/ 793306 w 1166194"/>
                <a:gd name="connsiteY9" fmla="*/ 124925 h 269619"/>
                <a:gd name="connsiteX10" fmla="*/ 586136 w 1166194"/>
                <a:gd name="connsiteY10" fmla="*/ 158262 h 269619"/>
                <a:gd name="connsiteX11" fmla="*/ 398018 w 1166194"/>
                <a:gd name="connsiteY11" fmla="*/ 163023 h 269619"/>
                <a:gd name="connsiteX12" fmla="*/ 165167 w 1166194"/>
                <a:gd name="connsiteY12" fmla="*/ 245393 h 269619"/>
                <a:gd name="connsiteX13" fmla="*/ 64489 w 1166194"/>
                <a:gd name="connsiteY13" fmla="*/ 269619 h 269619"/>
                <a:gd name="connsiteX14" fmla="*/ 5623 w 1166194"/>
                <a:gd name="connsiteY14" fmla="*/ 207294 h 269619"/>
                <a:gd name="connsiteX15" fmla="*/ 861 w 1166194"/>
                <a:gd name="connsiteY15" fmla="*/ 78706 h 269619"/>
                <a:gd name="connsiteX16" fmla="*/ 45439 w 1166194"/>
                <a:gd name="connsiteY16" fmla="*/ 5534 h 269619"/>
                <a:gd name="connsiteX0" fmla="*/ 45439 w 1178100"/>
                <a:gd name="connsiteY0" fmla="*/ 5534 h 269619"/>
                <a:gd name="connsiteX1" fmla="*/ 49080 w 1178100"/>
                <a:gd name="connsiteY1" fmla="*/ 0 h 269619"/>
                <a:gd name="connsiteX2" fmla="*/ 336105 w 1178100"/>
                <a:gd name="connsiteY2" fmla="*/ 29674 h 269619"/>
                <a:gd name="connsiteX3" fmla="*/ 538512 w 1178100"/>
                <a:gd name="connsiteY3" fmla="*/ 5861 h 269619"/>
                <a:gd name="connsiteX4" fmla="*/ 774255 w 1178100"/>
                <a:gd name="connsiteY4" fmla="*/ 39198 h 269619"/>
                <a:gd name="connsiteX5" fmla="*/ 857600 w 1178100"/>
                <a:gd name="connsiteY5" fmla="*/ 15386 h 269619"/>
                <a:gd name="connsiteX6" fmla="*/ 1166194 w 1178100"/>
                <a:gd name="connsiteY6" fmla="*/ 5534 h 269619"/>
                <a:gd name="connsiteX7" fmla="*/ 1178100 w 1178100"/>
                <a:gd name="connsiteY7" fmla="*/ 229138 h 269619"/>
                <a:gd name="connsiteX8" fmla="*/ 1065280 w 1178100"/>
                <a:gd name="connsiteY8" fmla="*/ 193005 h 269619"/>
                <a:gd name="connsiteX9" fmla="*/ 793306 w 1178100"/>
                <a:gd name="connsiteY9" fmla="*/ 124925 h 269619"/>
                <a:gd name="connsiteX10" fmla="*/ 586136 w 1178100"/>
                <a:gd name="connsiteY10" fmla="*/ 158262 h 269619"/>
                <a:gd name="connsiteX11" fmla="*/ 398018 w 1178100"/>
                <a:gd name="connsiteY11" fmla="*/ 163023 h 269619"/>
                <a:gd name="connsiteX12" fmla="*/ 165167 w 1178100"/>
                <a:gd name="connsiteY12" fmla="*/ 245393 h 269619"/>
                <a:gd name="connsiteX13" fmla="*/ 64489 w 1178100"/>
                <a:gd name="connsiteY13" fmla="*/ 269619 h 269619"/>
                <a:gd name="connsiteX14" fmla="*/ 5623 w 1178100"/>
                <a:gd name="connsiteY14" fmla="*/ 207294 h 269619"/>
                <a:gd name="connsiteX15" fmla="*/ 861 w 1178100"/>
                <a:gd name="connsiteY15" fmla="*/ 78706 h 269619"/>
                <a:gd name="connsiteX16" fmla="*/ 45439 w 1178100"/>
                <a:gd name="connsiteY16" fmla="*/ 5534 h 269619"/>
                <a:gd name="connsiteX0" fmla="*/ 45439 w 1178100"/>
                <a:gd name="connsiteY0" fmla="*/ 5534 h 269619"/>
                <a:gd name="connsiteX1" fmla="*/ 49080 w 1178100"/>
                <a:gd name="connsiteY1" fmla="*/ 0 h 269619"/>
                <a:gd name="connsiteX2" fmla="*/ 336105 w 1178100"/>
                <a:gd name="connsiteY2" fmla="*/ 29674 h 269619"/>
                <a:gd name="connsiteX3" fmla="*/ 538512 w 1178100"/>
                <a:gd name="connsiteY3" fmla="*/ 5861 h 269619"/>
                <a:gd name="connsiteX4" fmla="*/ 774255 w 1178100"/>
                <a:gd name="connsiteY4" fmla="*/ 39198 h 269619"/>
                <a:gd name="connsiteX5" fmla="*/ 857600 w 1178100"/>
                <a:gd name="connsiteY5" fmla="*/ 15386 h 269619"/>
                <a:gd name="connsiteX6" fmla="*/ 1166194 w 1178100"/>
                <a:gd name="connsiteY6" fmla="*/ 5534 h 269619"/>
                <a:gd name="connsiteX7" fmla="*/ 1175505 w 1178100"/>
                <a:gd name="connsiteY7" fmla="*/ 126942 h 269619"/>
                <a:gd name="connsiteX8" fmla="*/ 1178100 w 1178100"/>
                <a:gd name="connsiteY8" fmla="*/ 229138 h 269619"/>
                <a:gd name="connsiteX9" fmla="*/ 1065280 w 1178100"/>
                <a:gd name="connsiteY9" fmla="*/ 193005 h 269619"/>
                <a:gd name="connsiteX10" fmla="*/ 793306 w 1178100"/>
                <a:gd name="connsiteY10" fmla="*/ 124925 h 269619"/>
                <a:gd name="connsiteX11" fmla="*/ 586136 w 1178100"/>
                <a:gd name="connsiteY11" fmla="*/ 158262 h 269619"/>
                <a:gd name="connsiteX12" fmla="*/ 398018 w 1178100"/>
                <a:gd name="connsiteY12" fmla="*/ 163023 h 269619"/>
                <a:gd name="connsiteX13" fmla="*/ 165167 w 1178100"/>
                <a:gd name="connsiteY13" fmla="*/ 245393 h 269619"/>
                <a:gd name="connsiteX14" fmla="*/ 64489 w 1178100"/>
                <a:gd name="connsiteY14" fmla="*/ 269619 h 269619"/>
                <a:gd name="connsiteX15" fmla="*/ 5623 w 1178100"/>
                <a:gd name="connsiteY15" fmla="*/ 207294 h 269619"/>
                <a:gd name="connsiteX16" fmla="*/ 861 w 1178100"/>
                <a:gd name="connsiteY16" fmla="*/ 78706 h 269619"/>
                <a:gd name="connsiteX17" fmla="*/ 45439 w 1178100"/>
                <a:gd name="connsiteY17" fmla="*/ 5534 h 269619"/>
                <a:gd name="connsiteX0" fmla="*/ 45439 w 1230274"/>
                <a:gd name="connsiteY0" fmla="*/ 5534 h 269619"/>
                <a:gd name="connsiteX1" fmla="*/ 49080 w 1230274"/>
                <a:gd name="connsiteY1" fmla="*/ 0 h 269619"/>
                <a:gd name="connsiteX2" fmla="*/ 336105 w 1230274"/>
                <a:gd name="connsiteY2" fmla="*/ 29674 h 269619"/>
                <a:gd name="connsiteX3" fmla="*/ 538512 w 1230274"/>
                <a:gd name="connsiteY3" fmla="*/ 5861 h 269619"/>
                <a:gd name="connsiteX4" fmla="*/ 774255 w 1230274"/>
                <a:gd name="connsiteY4" fmla="*/ 39198 h 269619"/>
                <a:gd name="connsiteX5" fmla="*/ 857600 w 1230274"/>
                <a:gd name="connsiteY5" fmla="*/ 15386 h 269619"/>
                <a:gd name="connsiteX6" fmla="*/ 1166194 w 1230274"/>
                <a:gd name="connsiteY6" fmla="*/ 5534 h 269619"/>
                <a:gd name="connsiteX7" fmla="*/ 1230274 w 1230274"/>
                <a:gd name="connsiteY7" fmla="*/ 155517 h 269619"/>
                <a:gd name="connsiteX8" fmla="*/ 1178100 w 1230274"/>
                <a:gd name="connsiteY8" fmla="*/ 229138 h 269619"/>
                <a:gd name="connsiteX9" fmla="*/ 1065280 w 1230274"/>
                <a:gd name="connsiteY9" fmla="*/ 193005 h 269619"/>
                <a:gd name="connsiteX10" fmla="*/ 793306 w 1230274"/>
                <a:gd name="connsiteY10" fmla="*/ 124925 h 269619"/>
                <a:gd name="connsiteX11" fmla="*/ 586136 w 1230274"/>
                <a:gd name="connsiteY11" fmla="*/ 158262 h 269619"/>
                <a:gd name="connsiteX12" fmla="*/ 398018 w 1230274"/>
                <a:gd name="connsiteY12" fmla="*/ 163023 h 269619"/>
                <a:gd name="connsiteX13" fmla="*/ 165167 w 1230274"/>
                <a:gd name="connsiteY13" fmla="*/ 245393 h 269619"/>
                <a:gd name="connsiteX14" fmla="*/ 64489 w 1230274"/>
                <a:gd name="connsiteY14" fmla="*/ 269619 h 269619"/>
                <a:gd name="connsiteX15" fmla="*/ 5623 w 1230274"/>
                <a:gd name="connsiteY15" fmla="*/ 207294 h 269619"/>
                <a:gd name="connsiteX16" fmla="*/ 861 w 1230274"/>
                <a:gd name="connsiteY16" fmla="*/ 78706 h 269619"/>
                <a:gd name="connsiteX17" fmla="*/ 45439 w 1230274"/>
                <a:gd name="connsiteY17" fmla="*/ 5534 h 269619"/>
                <a:gd name="connsiteX0" fmla="*/ 45439 w 1254087"/>
                <a:gd name="connsiteY0" fmla="*/ 5534 h 269619"/>
                <a:gd name="connsiteX1" fmla="*/ 49080 w 1254087"/>
                <a:gd name="connsiteY1" fmla="*/ 0 h 269619"/>
                <a:gd name="connsiteX2" fmla="*/ 336105 w 1254087"/>
                <a:gd name="connsiteY2" fmla="*/ 29674 h 269619"/>
                <a:gd name="connsiteX3" fmla="*/ 538512 w 1254087"/>
                <a:gd name="connsiteY3" fmla="*/ 5861 h 269619"/>
                <a:gd name="connsiteX4" fmla="*/ 774255 w 1254087"/>
                <a:gd name="connsiteY4" fmla="*/ 39198 h 269619"/>
                <a:gd name="connsiteX5" fmla="*/ 857600 w 1254087"/>
                <a:gd name="connsiteY5" fmla="*/ 15386 h 269619"/>
                <a:gd name="connsiteX6" fmla="*/ 1166194 w 1254087"/>
                <a:gd name="connsiteY6" fmla="*/ 5534 h 269619"/>
                <a:gd name="connsiteX7" fmla="*/ 1254087 w 1254087"/>
                <a:gd name="connsiteY7" fmla="*/ 179330 h 269619"/>
                <a:gd name="connsiteX8" fmla="*/ 1178100 w 1254087"/>
                <a:gd name="connsiteY8" fmla="*/ 229138 h 269619"/>
                <a:gd name="connsiteX9" fmla="*/ 1065280 w 1254087"/>
                <a:gd name="connsiteY9" fmla="*/ 193005 h 269619"/>
                <a:gd name="connsiteX10" fmla="*/ 793306 w 1254087"/>
                <a:gd name="connsiteY10" fmla="*/ 124925 h 269619"/>
                <a:gd name="connsiteX11" fmla="*/ 586136 w 1254087"/>
                <a:gd name="connsiteY11" fmla="*/ 158262 h 269619"/>
                <a:gd name="connsiteX12" fmla="*/ 398018 w 1254087"/>
                <a:gd name="connsiteY12" fmla="*/ 163023 h 269619"/>
                <a:gd name="connsiteX13" fmla="*/ 165167 w 1254087"/>
                <a:gd name="connsiteY13" fmla="*/ 245393 h 269619"/>
                <a:gd name="connsiteX14" fmla="*/ 64489 w 1254087"/>
                <a:gd name="connsiteY14" fmla="*/ 269619 h 269619"/>
                <a:gd name="connsiteX15" fmla="*/ 5623 w 1254087"/>
                <a:gd name="connsiteY15" fmla="*/ 207294 h 269619"/>
                <a:gd name="connsiteX16" fmla="*/ 861 w 1254087"/>
                <a:gd name="connsiteY16" fmla="*/ 78706 h 269619"/>
                <a:gd name="connsiteX17" fmla="*/ 45439 w 1254087"/>
                <a:gd name="connsiteY17" fmla="*/ 5534 h 269619"/>
                <a:gd name="connsiteX0" fmla="*/ 45439 w 1254087"/>
                <a:gd name="connsiteY0" fmla="*/ 5534 h 269619"/>
                <a:gd name="connsiteX1" fmla="*/ 49080 w 1254087"/>
                <a:gd name="connsiteY1" fmla="*/ 0 h 269619"/>
                <a:gd name="connsiteX2" fmla="*/ 336105 w 1254087"/>
                <a:gd name="connsiteY2" fmla="*/ 29674 h 269619"/>
                <a:gd name="connsiteX3" fmla="*/ 538512 w 1254087"/>
                <a:gd name="connsiteY3" fmla="*/ 5861 h 269619"/>
                <a:gd name="connsiteX4" fmla="*/ 774255 w 1254087"/>
                <a:gd name="connsiteY4" fmla="*/ 39198 h 269619"/>
                <a:gd name="connsiteX5" fmla="*/ 857600 w 1254087"/>
                <a:gd name="connsiteY5" fmla="*/ 15386 h 269619"/>
                <a:gd name="connsiteX6" fmla="*/ 1166194 w 1254087"/>
                <a:gd name="connsiteY6" fmla="*/ 5534 h 269619"/>
                <a:gd name="connsiteX7" fmla="*/ 1254087 w 1254087"/>
                <a:gd name="connsiteY7" fmla="*/ 179330 h 269619"/>
                <a:gd name="connsiteX8" fmla="*/ 1178100 w 1254087"/>
                <a:gd name="connsiteY8" fmla="*/ 229138 h 269619"/>
                <a:gd name="connsiteX9" fmla="*/ 1065280 w 1254087"/>
                <a:gd name="connsiteY9" fmla="*/ 193005 h 269619"/>
                <a:gd name="connsiteX10" fmla="*/ 793306 w 1254087"/>
                <a:gd name="connsiteY10" fmla="*/ 165406 h 269619"/>
                <a:gd name="connsiteX11" fmla="*/ 586136 w 1254087"/>
                <a:gd name="connsiteY11" fmla="*/ 158262 h 269619"/>
                <a:gd name="connsiteX12" fmla="*/ 398018 w 1254087"/>
                <a:gd name="connsiteY12" fmla="*/ 163023 h 269619"/>
                <a:gd name="connsiteX13" fmla="*/ 165167 w 1254087"/>
                <a:gd name="connsiteY13" fmla="*/ 245393 h 269619"/>
                <a:gd name="connsiteX14" fmla="*/ 64489 w 1254087"/>
                <a:gd name="connsiteY14" fmla="*/ 269619 h 269619"/>
                <a:gd name="connsiteX15" fmla="*/ 5623 w 1254087"/>
                <a:gd name="connsiteY15" fmla="*/ 207294 h 269619"/>
                <a:gd name="connsiteX16" fmla="*/ 861 w 1254087"/>
                <a:gd name="connsiteY16" fmla="*/ 78706 h 269619"/>
                <a:gd name="connsiteX17" fmla="*/ 45439 w 1254087"/>
                <a:gd name="connsiteY17" fmla="*/ 5534 h 269619"/>
                <a:gd name="connsiteX0" fmla="*/ 45439 w 1254087"/>
                <a:gd name="connsiteY0" fmla="*/ 5534 h 269619"/>
                <a:gd name="connsiteX1" fmla="*/ 49080 w 1254087"/>
                <a:gd name="connsiteY1" fmla="*/ 0 h 269619"/>
                <a:gd name="connsiteX2" fmla="*/ 336105 w 1254087"/>
                <a:gd name="connsiteY2" fmla="*/ 29674 h 269619"/>
                <a:gd name="connsiteX3" fmla="*/ 538512 w 1254087"/>
                <a:gd name="connsiteY3" fmla="*/ 5861 h 269619"/>
                <a:gd name="connsiteX4" fmla="*/ 774255 w 1254087"/>
                <a:gd name="connsiteY4" fmla="*/ 39198 h 269619"/>
                <a:gd name="connsiteX5" fmla="*/ 857600 w 1254087"/>
                <a:gd name="connsiteY5" fmla="*/ 15386 h 269619"/>
                <a:gd name="connsiteX6" fmla="*/ 1211438 w 1254087"/>
                <a:gd name="connsiteY6" fmla="*/ 36490 h 269619"/>
                <a:gd name="connsiteX7" fmla="*/ 1254087 w 1254087"/>
                <a:gd name="connsiteY7" fmla="*/ 179330 h 269619"/>
                <a:gd name="connsiteX8" fmla="*/ 1178100 w 1254087"/>
                <a:gd name="connsiteY8" fmla="*/ 229138 h 269619"/>
                <a:gd name="connsiteX9" fmla="*/ 1065280 w 1254087"/>
                <a:gd name="connsiteY9" fmla="*/ 193005 h 269619"/>
                <a:gd name="connsiteX10" fmla="*/ 793306 w 1254087"/>
                <a:gd name="connsiteY10" fmla="*/ 165406 h 269619"/>
                <a:gd name="connsiteX11" fmla="*/ 586136 w 1254087"/>
                <a:gd name="connsiteY11" fmla="*/ 158262 h 269619"/>
                <a:gd name="connsiteX12" fmla="*/ 398018 w 1254087"/>
                <a:gd name="connsiteY12" fmla="*/ 163023 h 269619"/>
                <a:gd name="connsiteX13" fmla="*/ 165167 w 1254087"/>
                <a:gd name="connsiteY13" fmla="*/ 245393 h 269619"/>
                <a:gd name="connsiteX14" fmla="*/ 64489 w 1254087"/>
                <a:gd name="connsiteY14" fmla="*/ 269619 h 269619"/>
                <a:gd name="connsiteX15" fmla="*/ 5623 w 1254087"/>
                <a:gd name="connsiteY15" fmla="*/ 207294 h 269619"/>
                <a:gd name="connsiteX16" fmla="*/ 861 w 1254087"/>
                <a:gd name="connsiteY16" fmla="*/ 78706 h 269619"/>
                <a:gd name="connsiteX17" fmla="*/ 45439 w 1254087"/>
                <a:gd name="connsiteY17" fmla="*/ 5534 h 269619"/>
                <a:gd name="connsiteX0" fmla="*/ 45439 w 1254087"/>
                <a:gd name="connsiteY0" fmla="*/ 52767 h 316852"/>
                <a:gd name="connsiteX1" fmla="*/ 49080 w 1254087"/>
                <a:gd name="connsiteY1" fmla="*/ 47233 h 316852"/>
                <a:gd name="connsiteX2" fmla="*/ 336105 w 1254087"/>
                <a:gd name="connsiteY2" fmla="*/ 76907 h 316852"/>
                <a:gd name="connsiteX3" fmla="*/ 569468 w 1254087"/>
                <a:gd name="connsiteY3" fmla="*/ 706 h 316852"/>
                <a:gd name="connsiteX4" fmla="*/ 774255 w 1254087"/>
                <a:gd name="connsiteY4" fmla="*/ 86431 h 316852"/>
                <a:gd name="connsiteX5" fmla="*/ 857600 w 1254087"/>
                <a:gd name="connsiteY5" fmla="*/ 62619 h 316852"/>
                <a:gd name="connsiteX6" fmla="*/ 1211438 w 1254087"/>
                <a:gd name="connsiteY6" fmla="*/ 83723 h 316852"/>
                <a:gd name="connsiteX7" fmla="*/ 1254087 w 1254087"/>
                <a:gd name="connsiteY7" fmla="*/ 226563 h 316852"/>
                <a:gd name="connsiteX8" fmla="*/ 1178100 w 1254087"/>
                <a:gd name="connsiteY8" fmla="*/ 276371 h 316852"/>
                <a:gd name="connsiteX9" fmla="*/ 1065280 w 1254087"/>
                <a:gd name="connsiteY9" fmla="*/ 240238 h 316852"/>
                <a:gd name="connsiteX10" fmla="*/ 793306 w 1254087"/>
                <a:gd name="connsiteY10" fmla="*/ 212639 h 316852"/>
                <a:gd name="connsiteX11" fmla="*/ 586136 w 1254087"/>
                <a:gd name="connsiteY11" fmla="*/ 205495 h 316852"/>
                <a:gd name="connsiteX12" fmla="*/ 398018 w 1254087"/>
                <a:gd name="connsiteY12" fmla="*/ 210256 h 316852"/>
                <a:gd name="connsiteX13" fmla="*/ 165167 w 1254087"/>
                <a:gd name="connsiteY13" fmla="*/ 292626 h 316852"/>
                <a:gd name="connsiteX14" fmla="*/ 64489 w 1254087"/>
                <a:gd name="connsiteY14" fmla="*/ 316852 h 316852"/>
                <a:gd name="connsiteX15" fmla="*/ 5623 w 1254087"/>
                <a:gd name="connsiteY15" fmla="*/ 254527 h 316852"/>
                <a:gd name="connsiteX16" fmla="*/ 861 w 1254087"/>
                <a:gd name="connsiteY16" fmla="*/ 125939 h 316852"/>
                <a:gd name="connsiteX17" fmla="*/ 45439 w 1254087"/>
                <a:gd name="connsiteY17" fmla="*/ 52767 h 316852"/>
                <a:gd name="connsiteX0" fmla="*/ 45439 w 1254087"/>
                <a:gd name="connsiteY0" fmla="*/ 53033 h 317118"/>
                <a:gd name="connsiteX1" fmla="*/ 49080 w 1254087"/>
                <a:gd name="connsiteY1" fmla="*/ 47499 h 317118"/>
                <a:gd name="connsiteX2" fmla="*/ 336105 w 1254087"/>
                <a:gd name="connsiteY2" fmla="*/ 77173 h 317118"/>
                <a:gd name="connsiteX3" fmla="*/ 569468 w 1254087"/>
                <a:gd name="connsiteY3" fmla="*/ 972 h 317118"/>
                <a:gd name="connsiteX4" fmla="*/ 781399 w 1254087"/>
                <a:gd name="connsiteY4" fmla="*/ 55741 h 317118"/>
                <a:gd name="connsiteX5" fmla="*/ 857600 w 1254087"/>
                <a:gd name="connsiteY5" fmla="*/ 62885 h 317118"/>
                <a:gd name="connsiteX6" fmla="*/ 1211438 w 1254087"/>
                <a:gd name="connsiteY6" fmla="*/ 83989 h 317118"/>
                <a:gd name="connsiteX7" fmla="*/ 1254087 w 1254087"/>
                <a:gd name="connsiteY7" fmla="*/ 226829 h 317118"/>
                <a:gd name="connsiteX8" fmla="*/ 1178100 w 1254087"/>
                <a:gd name="connsiteY8" fmla="*/ 276637 h 317118"/>
                <a:gd name="connsiteX9" fmla="*/ 1065280 w 1254087"/>
                <a:gd name="connsiteY9" fmla="*/ 240504 h 317118"/>
                <a:gd name="connsiteX10" fmla="*/ 793306 w 1254087"/>
                <a:gd name="connsiteY10" fmla="*/ 212905 h 317118"/>
                <a:gd name="connsiteX11" fmla="*/ 586136 w 1254087"/>
                <a:gd name="connsiteY11" fmla="*/ 205761 h 317118"/>
                <a:gd name="connsiteX12" fmla="*/ 398018 w 1254087"/>
                <a:gd name="connsiteY12" fmla="*/ 210522 h 317118"/>
                <a:gd name="connsiteX13" fmla="*/ 165167 w 1254087"/>
                <a:gd name="connsiteY13" fmla="*/ 292892 h 317118"/>
                <a:gd name="connsiteX14" fmla="*/ 64489 w 1254087"/>
                <a:gd name="connsiteY14" fmla="*/ 317118 h 317118"/>
                <a:gd name="connsiteX15" fmla="*/ 5623 w 1254087"/>
                <a:gd name="connsiteY15" fmla="*/ 254793 h 317118"/>
                <a:gd name="connsiteX16" fmla="*/ 861 w 1254087"/>
                <a:gd name="connsiteY16" fmla="*/ 126205 h 317118"/>
                <a:gd name="connsiteX17" fmla="*/ 45439 w 1254087"/>
                <a:gd name="connsiteY17" fmla="*/ 53033 h 317118"/>
                <a:gd name="connsiteX0" fmla="*/ 45439 w 1254087"/>
                <a:gd name="connsiteY0" fmla="*/ 53033 h 317118"/>
                <a:gd name="connsiteX1" fmla="*/ 49080 w 1254087"/>
                <a:gd name="connsiteY1" fmla="*/ 47499 h 317118"/>
                <a:gd name="connsiteX2" fmla="*/ 336105 w 1254087"/>
                <a:gd name="connsiteY2" fmla="*/ 77173 h 317118"/>
                <a:gd name="connsiteX3" fmla="*/ 569468 w 1254087"/>
                <a:gd name="connsiteY3" fmla="*/ 972 h 317118"/>
                <a:gd name="connsiteX4" fmla="*/ 781399 w 1254087"/>
                <a:gd name="connsiteY4" fmla="*/ 55741 h 317118"/>
                <a:gd name="connsiteX5" fmla="*/ 929038 w 1254087"/>
                <a:gd name="connsiteY5" fmla="*/ 43835 h 317118"/>
                <a:gd name="connsiteX6" fmla="*/ 1211438 w 1254087"/>
                <a:gd name="connsiteY6" fmla="*/ 83989 h 317118"/>
                <a:gd name="connsiteX7" fmla="*/ 1254087 w 1254087"/>
                <a:gd name="connsiteY7" fmla="*/ 226829 h 317118"/>
                <a:gd name="connsiteX8" fmla="*/ 1178100 w 1254087"/>
                <a:gd name="connsiteY8" fmla="*/ 276637 h 317118"/>
                <a:gd name="connsiteX9" fmla="*/ 1065280 w 1254087"/>
                <a:gd name="connsiteY9" fmla="*/ 240504 h 317118"/>
                <a:gd name="connsiteX10" fmla="*/ 793306 w 1254087"/>
                <a:gd name="connsiteY10" fmla="*/ 212905 h 317118"/>
                <a:gd name="connsiteX11" fmla="*/ 586136 w 1254087"/>
                <a:gd name="connsiteY11" fmla="*/ 205761 h 317118"/>
                <a:gd name="connsiteX12" fmla="*/ 398018 w 1254087"/>
                <a:gd name="connsiteY12" fmla="*/ 210522 h 317118"/>
                <a:gd name="connsiteX13" fmla="*/ 165167 w 1254087"/>
                <a:gd name="connsiteY13" fmla="*/ 292892 h 317118"/>
                <a:gd name="connsiteX14" fmla="*/ 64489 w 1254087"/>
                <a:gd name="connsiteY14" fmla="*/ 317118 h 317118"/>
                <a:gd name="connsiteX15" fmla="*/ 5623 w 1254087"/>
                <a:gd name="connsiteY15" fmla="*/ 254793 h 317118"/>
                <a:gd name="connsiteX16" fmla="*/ 861 w 1254087"/>
                <a:gd name="connsiteY16" fmla="*/ 126205 h 317118"/>
                <a:gd name="connsiteX17" fmla="*/ 45439 w 1254087"/>
                <a:gd name="connsiteY17" fmla="*/ 53033 h 317118"/>
                <a:gd name="connsiteX0" fmla="*/ 45439 w 1254087"/>
                <a:gd name="connsiteY0" fmla="*/ 53033 h 317118"/>
                <a:gd name="connsiteX1" fmla="*/ 49080 w 1254087"/>
                <a:gd name="connsiteY1" fmla="*/ 47499 h 317118"/>
                <a:gd name="connsiteX2" fmla="*/ 317055 w 1254087"/>
                <a:gd name="connsiteY2" fmla="*/ 46217 h 317118"/>
                <a:gd name="connsiteX3" fmla="*/ 569468 w 1254087"/>
                <a:gd name="connsiteY3" fmla="*/ 972 h 317118"/>
                <a:gd name="connsiteX4" fmla="*/ 781399 w 1254087"/>
                <a:gd name="connsiteY4" fmla="*/ 55741 h 317118"/>
                <a:gd name="connsiteX5" fmla="*/ 929038 w 1254087"/>
                <a:gd name="connsiteY5" fmla="*/ 43835 h 317118"/>
                <a:gd name="connsiteX6" fmla="*/ 1211438 w 1254087"/>
                <a:gd name="connsiteY6" fmla="*/ 83989 h 317118"/>
                <a:gd name="connsiteX7" fmla="*/ 1254087 w 1254087"/>
                <a:gd name="connsiteY7" fmla="*/ 226829 h 317118"/>
                <a:gd name="connsiteX8" fmla="*/ 1178100 w 1254087"/>
                <a:gd name="connsiteY8" fmla="*/ 276637 h 317118"/>
                <a:gd name="connsiteX9" fmla="*/ 1065280 w 1254087"/>
                <a:gd name="connsiteY9" fmla="*/ 240504 h 317118"/>
                <a:gd name="connsiteX10" fmla="*/ 793306 w 1254087"/>
                <a:gd name="connsiteY10" fmla="*/ 212905 h 317118"/>
                <a:gd name="connsiteX11" fmla="*/ 586136 w 1254087"/>
                <a:gd name="connsiteY11" fmla="*/ 205761 h 317118"/>
                <a:gd name="connsiteX12" fmla="*/ 398018 w 1254087"/>
                <a:gd name="connsiteY12" fmla="*/ 210522 h 317118"/>
                <a:gd name="connsiteX13" fmla="*/ 165167 w 1254087"/>
                <a:gd name="connsiteY13" fmla="*/ 292892 h 317118"/>
                <a:gd name="connsiteX14" fmla="*/ 64489 w 1254087"/>
                <a:gd name="connsiteY14" fmla="*/ 317118 h 317118"/>
                <a:gd name="connsiteX15" fmla="*/ 5623 w 1254087"/>
                <a:gd name="connsiteY15" fmla="*/ 254793 h 317118"/>
                <a:gd name="connsiteX16" fmla="*/ 861 w 1254087"/>
                <a:gd name="connsiteY16" fmla="*/ 126205 h 317118"/>
                <a:gd name="connsiteX17" fmla="*/ 45439 w 1254087"/>
                <a:gd name="connsiteY17" fmla="*/ 53033 h 317118"/>
                <a:gd name="connsiteX0" fmla="*/ 45439 w 1265994"/>
                <a:gd name="connsiteY0" fmla="*/ 53033 h 317118"/>
                <a:gd name="connsiteX1" fmla="*/ 49080 w 1265994"/>
                <a:gd name="connsiteY1" fmla="*/ 47499 h 317118"/>
                <a:gd name="connsiteX2" fmla="*/ 317055 w 1265994"/>
                <a:gd name="connsiteY2" fmla="*/ 46217 h 317118"/>
                <a:gd name="connsiteX3" fmla="*/ 569468 w 1265994"/>
                <a:gd name="connsiteY3" fmla="*/ 972 h 317118"/>
                <a:gd name="connsiteX4" fmla="*/ 781399 w 1265994"/>
                <a:gd name="connsiteY4" fmla="*/ 55741 h 317118"/>
                <a:gd name="connsiteX5" fmla="*/ 929038 w 1265994"/>
                <a:gd name="connsiteY5" fmla="*/ 43835 h 317118"/>
                <a:gd name="connsiteX6" fmla="*/ 1211438 w 1265994"/>
                <a:gd name="connsiteY6" fmla="*/ 83989 h 317118"/>
                <a:gd name="connsiteX7" fmla="*/ 1265994 w 1265994"/>
                <a:gd name="connsiteY7" fmla="*/ 269691 h 317118"/>
                <a:gd name="connsiteX8" fmla="*/ 1178100 w 1265994"/>
                <a:gd name="connsiteY8" fmla="*/ 276637 h 317118"/>
                <a:gd name="connsiteX9" fmla="*/ 1065280 w 1265994"/>
                <a:gd name="connsiteY9" fmla="*/ 240504 h 317118"/>
                <a:gd name="connsiteX10" fmla="*/ 793306 w 1265994"/>
                <a:gd name="connsiteY10" fmla="*/ 212905 h 317118"/>
                <a:gd name="connsiteX11" fmla="*/ 586136 w 1265994"/>
                <a:gd name="connsiteY11" fmla="*/ 205761 h 317118"/>
                <a:gd name="connsiteX12" fmla="*/ 398018 w 1265994"/>
                <a:gd name="connsiteY12" fmla="*/ 210522 h 317118"/>
                <a:gd name="connsiteX13" fmla="*/ 165167 w 1265994"/>
                <a:gd name="connsiteY13" fmla="*/ 292892 h 317118"/>
                <a:gd name="connsiteX14" fmla="*/ 64489 w 1265994"/>
                <a:gd name="connsiteY14" fmla="*/ 317118 h 317118"/>
                <a:gd name="connsiteX15" fmla="*/ 5623 w 1265994"/>
                <a:gd name="connsiteY15" fmla="*/ 254793 h 317118"/>
                <a:gd name="connsiteX16" fmla="*/ 861 w 1265994"/>
                <a:gd name="connsiteY16" fmla="*/ 126205 h 317118"/>
                <a:gd name="connsiteX17" fmla="*/ 45439 w 1265994"/>
                <a:gd name="connsiteY17" fmla="*/ 53033 h 317118"/>
                <a:gd name="connsiteX0" fmla="*/ 45439 w 1265994"/>
                <a:gd name="connsiteY0" fmla="*/ 53033 h 292892"/>
                <a:gd name="connsiteX1" fmla="*/ 49080 w 1265994"/>
                <a:gd name="connsiteY1" fmla="*/ 47499 h 292892"/>
                <a:gd name="connsiteX2" fmla="*/ 317055 w 1265994"/>
                <a:gd name="connsiteY2" fmla="*/ 46217 h 292892"/>
                <a:gd name="connsiteX3" fmla="*/ 569468 w 1265994"/>
                <a:gd name="connsiteY3" fmla="*/ 972 h 292892"/>
                <a:gd name="connsiteX4" fmla="*/ 781399 w 1265994"/>
                <a:gd name="connsiteY4" fmla="*/ 55741 h 292892"/>
                <a:gd name="connsiteX5" fmla="*/ 929038 w 1265994"/>
                <a:gd name="connsiteY5" fmla="*/ 43835 h 292892"/>
                <a:gd name="connsiteX6" fmla="*/ 1211438 w 1265994"/>
                <a:gd name="connsiteY6" fmla="*/ 83989 h 292892"/>
                <a:gd name="connsiteX7" fmla="*/ 1265994 w 1265994"/>
                <a:gd name="connsiteY7" fmla="*/ 269691 h 292892"/>
                <a:gd name="connsiteX8" fmla="*/ 1178100 w 1265994"/>
                <a:gd name="connsiteY8" fmla="*/ 276637 h 292892"/>
                <a:gd name="connsiteX9" fmla="*/ 1065280 w 1265994"/>
                <a:gd name="connsiteY9" fmla="*/ 240504 h 292892"/>
                <a:gd name="connsiteX10" fmla="*/ 793306 w 1265994"/>
                <a:gd name="connsiteY10" fmla="*/ 212905 h 292892"/>
                <a:gd name="connsiteX11" fmla="*/ 586136 w 1265994"/>
                <a:gd name="connsiteY11" fmla="*/ 205761 h 292892"/>
                <a:gd name="connsiteX12" fmla="*/ 398018 w 1265994"/>
                <a:gd name="connsiteY12" fmla="*/ 210522 h 292892"/>
                <a:gd name="connsiteX13" fmla="*/ 165167 w 1265994"/>
                <a:gd name="connsiteY13" fmla="*/ 292892 h 292892"/>
                <a:gd name="connsiteX14" fmla="*/ 97827 w 1265994"/>
                <a:gd name="connsiteY14" fmla="*/ 262350 h 292892"/>
                <a:gd name="connsiteX15" fmla="*/ 5623 w 1265994"/>
                <a:gd name="connsiteY15" fmla="*/ 254793 h 292892"/>
                <a:gd name="connsiteX16" fmla="*/ 861 w 1265994"/>
                <a:gd name="connsiteY16" fmla="*/ 126205 h 292892"/>
                <a:gd name="connsiteX17" fmla="*/ 45439 w 1265994"/>
                <a:gd name="connsiteY17" fmla="*/ 53033 h 292892"/>
                <a:gd name="connsiteX0" fmla="*/ 44771 w 1265326"/>
                <a:gd name="connsiteY0" fmla="*/ 53033 h 292892"/>
                <a:gd name="connsiteX1" fmla="*/ 48412 w 1265326"/>
                <a:gd name="connsiteY1" fmla="*/ 47499 h 292892"/>
                <a:gd name="connsiteX2" fmla="*/ 316387 w 1265326"/>
                <a:gd name="connsiteY2" fmla="*/ 46217 h 292892"/>
                <a:gd name="connsiteX3" fmla="*/ 568800 w 1265326"/>
                <a:gd name="connsiteY3" fmla="*/ 972 h 292892"/>
                <a:gd name="connsiteX4" fmla="*/ 780731 w 1265326"/>
                <a:gd name="connsiteY4" fmla="*/ 55741 h 292892"/>
                <a:gd name="connsiteX5" fmla="*/ 928370 w 1265326"/>
                <a:gd name="connsiteY5" fmla="*/ 43835 h 292892"/>
                <a:gd name="connsiteX6" fmla="*/ 1210770 w 1265326"/>
                <a:gd name="connsiteY6" fmla="*/ 83989 h 292892"/>
                <a:gd name="connsiteX7" fmla="*/ 1265326 w 1265326"/>
                <a:gd name="connsiteY7" fmla="*/ 269691 h 292892"/>
                <a:gd name="connsiteX8" fmla="*/ 1177432 w 1265326"/>
                <a:gd name="connsiteY8" fmla="*/ 276637 h 292892"/>
                <a:gd name="connsiteX9" fmla="*/ 1064612 w 1265326"/>
                <a:gd name="connsiteY9" fmla="*/ 240504 h 292892"/>
                <a:gd name="connsiteX10" fmla="*/ 792638 w 1265326"/>
                <a:gd name="connsiteY10" fmla="*/ 212905 h 292892"/>
                <a:gd name="connsiteX11" fmla="*/ 585468 w 1265326"/>
                <a:gd name="connsiteY11" fmla="*/ 205761 h 292892"/>
                <a:gd name="connsiteX12" fmla="*/ 397350 w 1265326"/>
                <a:gd name="connsiteY12" fmla="*/ 210522 h 292892"/>
                <a:gd name="connsiteX13" fmla="*/ 164499 w 1265326"/>
                <a:gd name="connsiteY13" fmla="*/ 292892 h 292892"/>
                <a:gd name="connsiteX14" fmla="*/ 97159 w 1265326"/>
                <a:gd name="connsiteY14" fmla="*/ 262350 h 292892"/>
                <a:gd name="connsiteX15" fmla="*/ 33530 w 1265326"/>
                <a:gd name="connsiteY15" fmla="*/ 216693 h 292892"/>
                <a:gd name="connsiteX16" fmla="*/ 193 w 1265326"/>
                <a:gd name="connsiteY16" fmla="*/ 126205 h 292892"/>
                <a:gd name="connsiteX17" fmla="*/ 44771 w 1265326"/>
                <a:gd name="connsiteY17" fmla="*/ 53033 h 292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65326" h="292892">
                  <a:moveTo>
                    <a:pt x="44771" y="53033"/>
                  </a:moveTo>
                  <a:lnTo>
                    <a:pt x="48412" y="47499"/>
                  </a:lnTo>
                  <a:lnTo>
                    <a:pt x="316387" y="46217"/>
                  </a:lnTo>
                  <a:lnTo>
                    <a:pt x="568800" y="972"/>
                  </a:lnTo>
                  <a:cubicBezTo>
                    <a:pt x="646588" y="-9347"/>
                    <a:pt x="702943" y="66060"/>
                    <a:pt x="780731" y="55741"/>
                  </a:cubicBezTo>
                  <a:lnTo>
                    <a:pt x="928370" y="43835"/>
                  </a:lnTo>
                  <a:lnTo>
                    <a:pt x="1210770" y="83989"/>
                  </a:lnTo>
                  <a:lnTo>
                    <a:pt x="1265326" y="269691"/>
                  </a:lnTo>
                  <a:lnTo>
                    <a:pt x="1177432" y="276637"/>
                  </a:lnTo>
                  <a:lnTo>
                    <a:pt x="1064612" y="240504"/>
                  </a:lnTo>
                  <a:lnTo>
                    <a:pt x="792638" y="212905"/>
                  </a:lnTo>
                  <a:lnTo>
                    <a:pt x="585468" y="205761"/>
                  </a:lnTo>
                  <a:lnTo>
                    <a:pt x="397350" y="210522"/>
                  </a:lnTo>
                  <a:cubicBezTo>
                    <a:pt x="319733" y="250679"/>
                    <a:pt x="242116" y="214635"/>
                    <a:pt x="164499" y="292892"/>
                  </a:cubicBezTo>
                  <a:lnTo>
                    <a:pt x="97159" y="262350"/>
                  </a:lnTo>
                  <a:cubicBezTo>
                    <a:pt x="79696" y="252428"/>
                    <a:pt x="33133" y="251976"/>
                    <a:pt x="33530" y="216693"/>
                  </a:cubicBezTo>
                  <a:cubicBezTo>
                    <a:pt x="31656" y="194002"/>
                    <a:pt x="-2871" y="153085"/>
                    <a:pt x="193" y="126205"/>
                  </a:cubicBezTo>
                  <a:cubicBezTo>
                    <a:pt x="3257" y="99325"/>
                    <a:pt x="41894" y="66548"/>
                    <a:pt x="44771" y="53033"/>
                  </a:cubicBezTo>
                  <a:close/>
                </a:path>
              </a:pathLst>
            </a:custGeom>
            <a:solidFill>
              <a:schemeClr val="accent6">
                <a:alpha val="86000"/>
              </a:scheme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">
              <a:extLst>
                <a:ext uri="{FF2B5EF4-FFF2-40B4-BE49-F238E27FC236}">
                  <a16:creationId xmlns:a16="http://schemas.microsoft.com/office/drawing/2014/main" id="{12725CBB-F34E-44CE-8A2F-EC5AF0DF609C}"/>
                </a:ext>
              </a:extLst>
            </p:cNvPr>
            <p:cNvSpPr/>
            <p:nvPr/>
          </p:nvSpPr>
          <p:spPr>
            <a:xfrm flipV="1">
              <a:off x="10253217" y="4311686"/>
              <a:ext cx="1260000" cy="119456"/>
            </a:xfrm>
            <a:custGeom>
              <a:avLst/>
              <a:gdLst>
                <a:gd name="connsiteX0" fmla="*/ 0 w 1120755"/>
                <a:gd name="connsiteY0" fmla="*/ 0 h 145023"/>
                <a:gd name="connsiteX1" fmla="*/ 1120755 w 1120755"/>
                <a:gd name="connsiteY1" fmla="*/ 0 h 145023"/>
                <a:gd name="connsiteX2" fmla="*/ 1120755 w 1120755"/>
                <a:gd name="connsiteY2" fmla="*/ 145023 h 145023"/>
                <a:gd name="connsiteX3" fmla="*/ 0 w 1120755"/>
                <a:gd name="connsiteY3" fmla="*/ 145023 h 145023"/>
                <a:gd name="connsiteX4" fmla="*/ 0 w 1120755"/>
                <a:gd name="connsiteY4" fmla="*/ 0 h 145023"/>
                <a:gd name="connsiteX0" fmla="*/ 0 w 1120755"/>
                <a:gd name="connsiteY0" fmla="*/ 5534 h 150557"/>
                <a:gd name="connsiteX1" fmla="*/ 3641 w 1120755"/>
                <a:gd name="connsiteY1" fmla="*/ 0 h 150557"/>
                <a:gd name="connsiteX2" fmla="*/ 1120755 w 1120755"/>
                <a:gd name="connsiteY2" fmla="*/ 5534 h 150557"/>
                <a:gd name="connsiteX3" fmla="*/ 1120755 w 1120755"/>
                <a:gd name="connsiteY3" fmla="*/ 150557 h 150557"/>
                <a:gd name="connsiteX4" fmla="*/ 0 w 1120755"/>
                <a:gd name="connsiteY4" fmla="*/ 150557 h 150557"/>
                <a:gd name="connsiteX5" fmla="*/ 0 w 1120755"/>
                <a:gd name="connsiteY5" fmla="*/ 5534 h 150557"/>
                <a:gd name="connsiteX0" fmla="*/ 0 w 1120755"/>
                <a:gd name="connsiteY0" fmla="*/ 5534 h 150557"/>
                <a:gd name="connsiteX1" fmla="*/ 3641 w 1120755"/>
                <a:gd name="connsiteY1" fmla="*/ 0 h 150557"/>
                <a:gd name="connsiteX2" fmla="*/ 262091 w 1120755"/>
                <a:gd name="connsiteY2" fmla="*/ 3480 h 150557"/>
                <a:gd name="connsiteX3" fmla="*/ 1120755 w 1120755"/>
                <a:gd name="connsiteY3" fmla="*/ 5534 h 150557"/>
                <a:gd name="connsiteX4" fmla="*/ 1120755 w 1120755"/>
                <a:gd name="connsiteY4" fmla="*/ 150557 h 150557"/>
                <a:gd name="connsiteX5" fmla="*/ 0 w 1120755"/>
                <a:gd name="connsiteY5" fmla="*/ 150557 h 150557"/>
                <a:gd name="connsiteX6" fmla="*/ 0 w 1120755"/>
                <a:gd name="connsiteY6" fmla="*/ 5534 h 150557"/>
                <a:gd name="connsiteX0" fmla="*/ 0 w 1120755"/>
                <a:gd name="connsiteY0" fmla="*/ 5534 h 150557"/>
                <a:gd name="connsiteX1" fmla="*/ 3641 w 1120755"/>
                <a:gd name="connsiteY1" fmla="*/ 0 h 150557"/>
                <a:gd name="connsiteX2" fmla="*/ 290666 w 1120755"/>
                <a:gd name="connsiteY2" fmla="*/ 29674 h 150557"/>
                <a:gd name="connsiteX3" fmla="*/ 1120755 w 1120755"/>
                <a:gd name="connsiteY3" fmla="*/ 5534 h 150557"/>
                <a:gd name="connsiteX4" fmla="*/ 1120755 w 1120755"/>
                <a:gd name="connsiteY4" fmla="*/ 150557 h 150557"/>
                <a:gd name="connsiteX5" fmla="*/ 0 w 1120755"/>
                <a:gd name="connsiteY5" fmla="*/ 150557 h 150557"/>
                <a:gd name="connsiteX6" fmla="*/ 0 w 1120755"/>
                <a:gd name="connsiteY6" fmla="*/ 5534 h 150557"/>
                <a:gd name="connsiteX0" fmla="*/ 0 w 1120755"/>
                <a:gd name="connsiteY0" fmla="*/ 5534 h 150557"/>
                <a:gd name="connsiteX1" fmla="*/ 3641 w 1120755"/>
                <a:gd name="connsiteY1" fmla="*/ 0 h 150557"/>
                <a:gd name="connsiteX2" fmla="*/ 290666 w 1120755"/>
                <a:gd name="connsiteY2" fmla="*/ 29674 h 150557"/>
                <a:gd name="connsiteX3" fmla="*/ 488310 w 1120755"/>
                <a:gd name="connsiteY3" fmla="*/ 24911 h 150557"/>
                <a:gd name="connsiteX4" fmla="*/ 1120755 w 1120755"/>
                <a:gd name="connsiteY4" fmla="*/ 5534 h 150557"/>
                <a:gd name="connsiteX5" fmla="*/ 1120755 w 1120755"/>
                <a:gd name="connsiteY5" fmla="*/ 150557 h 150557"/>
                <a:gd name="connsiteX6" fmla="*/ 0 w 1120755"/>
                <a:gd name="connsiteY6" fmla="*/ 150557 h 150557"/>
                <a:gd name="connsiteX7" fmla="*/ 0 w 1120755"/>
                <a:gd name="connsiteY7" fmla="*/ 5534 h 150557"/>
                <a:gd name="connsiteX0" fmla="*/ 0 w 1120755"/>
                <a:gd name="connsiteY0" fmla="*/ 5534 h 150557"/>
                <a:gd name="connsiteX1" fmla="*/ 3641 w 1120755"/>
                <a:gd name="connsiteY1" fmla="*/ 0 h 150557"/>
                <a:gd name="connsiteX2" fmla="*/ 290666 w 1120755"/>
                <a:gd name="connsiteY2" fmla="*/ 29674 h 150557"/>
                <a:gd name="connsiteX3" fmla="*/ 488310 w 1120755"/>
                <a:gd name="connsiteY3" fmla="*/ 24911 h 150557"/>
                <a:gd name="connsiteX4" fmla="*/ 743104 w 1120755"/>
                <a:gd name="connsiteY4" fmla="*/ 15386 h 150557"/>
                <a:gd name="connsiteX5" fmla="*/ 1120755 w 1120755"/>
                <a:gd name="connsiteY5" fmla="*/ 5534 h 150557"/>
                <a:gd name="connsiteX6" fmla="*/ 1120755 w 1120755"/>
                <a:gd name="connsiteY6" fmla="*/ 150557 h 150557"/>
                <a:gd name="connsiteX7" fmla="*/ 0 w 1120755"/>
                <a:gd name="connsiteY7" fmla="*/ 150557 h 150557"/>
                <a:gd name="connsiteX8" fmla="*/ 0 w 1120755"/>
                <a:gd name="connsiteY8" fmla="*/ 5534 h 150557"/>
                <a:gd name="connsiteX0" fmla="*/ 0 w 1120755"/>
                <a:gd name="connsiteY0" fmla="*/ 5534 h 151118"/>
                <a:gd name="connsiteX1" fmla="*/ 3641 w 1120755"/>
                <a:gd name="connsiteY1" fmla="*/ 0 h 151118"/>
                <a:gd name="connsiteX2" fmla="*/ 290666 w 1120755"/>
                <a:gd name="connsiteY2" fmla="*/ 29674 h 151118"/>
                <a:gd name="connsiteX3" fmla="*/ 488310 w 1120755"/>
                <a:gd name="connsiteY3" fmla="*/ 24911 h 151118"/>
                <a:gd name="connsiteX4" fmla="*/ 743104 w 1120755"/>
                <a:gd name="connsiteY4" fmla="*/ 15386 h 151118"/>
                <a:gd name="connsiteX5" fmla="*/ 1120755 w 1120755"/>
                <a:gd name="connsiteY5" fmla="*/ 5534 h 151118"/>
                <a:gd name="connsiteX6" fmla="*/ 1120755 w 1120755"/>
                <a:gd name="connsiteY6" fmla="*/ 150557 h 151118"/>
                <a:gd name="connsiteX7" fmla="*/ 755010 w 1120755"/>
                <a:gd name="connsiteY7" fmla="*/ 151118 h 151118"/>
                <a:gd name="connsiteX8" fmla="*/ 0 w 1120755"/>
                <a:gd name="connsiteY8" fmla="*/ 150557 h 151118"/>
                <a:gd name="connsiteX9" fmla="*/ 0 w 1120755"/>
                <a:gd name="connsiteY9" fmla="*/ 5534 h 151118"/>
                <a:gd name="connsiteX0" fmla="*/ 0 w 1120755"/>
                <a:gd name="connsiteY0" fmla="*/ 5534 h 151118"/>
                <a:gd name="connsiteX1" fmla="*/ 3641 w 1120755"/>
                <a:gd name="connsiteY1" fmla="*/ 0 h 151118"/>
                <a:gd name="connsiteX2" fmla="*/ 290666 w 1120755"/>
                <a:gd name="connsiteY2" fmla="*/ 29674 h 151118"/>
                <a:gd name="connsiteX3" fmla="*/ 488310 w 1120755"/>
                <a:gd name="connsiteY3" fmla="*/ 24911 h 151118"/>
                <a:gd name="connsiteX4" fmla="*/ 743104 w 1120755"/>
                <a:gd name="connsiteY4" fmla="*/ 15386 h 151118"/>
                <a:gd name="connsiteX5" fmla="*/ 1120755 w 1120755"/>
                <a:gd name="connsiteY5" fmla="*/ 5534 h 151118"/>
                <a:gd name="connsiteX6" fmla="*/ 1120755 w 1120755"/>
                <a:gd name="connsiteY6" fmla="*/ 150557 h 151118"/>
                <a:gd name="connsiteX7" fmla="*/ 755010 w 1120755"/>
                <a:gd name="connsiteY7" fmla="*/ 151118 h 151118"/>
                <a:gd name="connsiteX8" fmla="*/ 400204 w 1120755"/>
                <a:gd name="connsiteY8" fmla="*/ 148735 h 151118"/>
                <a:gd name="connsiteX9" fmla="*/ 0 w 1120755"/>
                <a:gd name="connsiteY9" fmla="*/ 150557 h 151118"/>
                <a:gd name="connsiteX10" fmla="*/ 0 w 1120755"/>
                <a:gd name="connsiteY10" fmla="*/ 5534 h 151118"/>
                <a:gd name="connsiteX0" fmla="*/ 0 w 1120755"/>
                <a:gd name="connsiteY0" fmla="*/ 5534 h 151118"/>
                <a:gd name="connsiteX1" fmla="*/ 3641 w 1120755"/>
                <a:gd name="connsiteY1" fmla="*/ 0 h 151118"/>
                <a:gd name="connsiteX2" fmla="*/ 290666 w 1120755"/>
                <a:gd name="connsiteY2" fmla="*/ 29674 h 151118"/>
                <a:gd name="connsiteX3" fmla="*/ 490691 w 1120755"/>
                <a:gd name="connsiteY3" fmla="*/ 43961 h 151118"/>
                <a:gd name="connsiteX4" fmla="*/ 743104 w 1120755"/>
                <a:gd name="connsiteY4" fmla="*/ 15386 h 151118"/>
                <a:gd name="connsiteX5" fmla="*/ 1120755 w 1120755"/>
                <a:gd name="connsiteY5" fmla="*/ 5534 h 151118"/>
                <a:gd name="connsiteX6" fmla="*/ 1120755 w 1120755"/>
                <a:gd name="connsiteY6" fmla="*/ 150557 h 151118"/>
                <a:gd name="connsiteX7" fmla="*/ 755010 w 1120755"/>
                <a:gd name="connsiteY7" fmla="*/ 151118 h 151118"/>
                <a:gd name="connsiteX8" fmla="*/ 400204 w 1120755"/>
                <a:gd name="connsiteY8" fmla="*/ 148735 h 151118"/>
                <a:gd name="connsiteX9" fmla="*/ 0 w 1120755"/>
                <a:gd name="connsiteY9" fmla="*/ 150557 h 151118"/>
                <a:gd name="connsiteX10" fmla="*/ 0 w 1120755"/>
                <a:gd name="connsiteY10" fmla="*/ 5534 h 151118"/>
                <a:gd name="connsiteX0" fmla="*/ 0 w 1120755"/>
                <a:gd name="connsiteY0" fmla="*/ 5534 h 151118"/>
                <a:gd name="connsiteX1" fmla="*/ 3641 w 1120755"/>
                <a:gd name="connsiteY1" fmla="*/ 0 h 151118"/>
                <a:gd name="connsiteX2" fmla="*/ 290666 w 1120755"/>
                <a:gd name="connsiteY2" fmla="*/ 29674 h 151118"/>
                <a:gd name="connsiteX3" fmla="*/ 490691 w 1120755"/>
                <a:gd name="connsiteY3" fmla="*/ 43961 h 151118"/>
                <a:gd name="connsiteX4" fmla="*/ 728816 w 1120755"/>
                <a:gd name="connsiteY4" fmla="*/ 39198 h 151118"/>
                <a:gd name="connsiteX5" fmla="*/ 743104 w 1120755"/>
                <a:gd name="connsiteY5" fmla="*/ 15386 h 151118"/>
                <a:gd name="connsiteX6" fmla="*/ 1120755 w 1120755"/>
                <a:gd name="connsiteY6" fmla="*/ 5534 h 151118"/>
                <a:gd name="connsiteX7" fmla="*/ 1120755 w 1120755"/>
                <a:gd name="connsiteY7" fmla="*/ 150557 h 151118"/>
                <a:gd name="connsiteX8" fmla="*/ 755010 w 1120755"/>
                <a:gd name="connsiteY8" fmla="*/ 151118 h 151118"/>
                <a:gd name="connsiteX9" fmla="*/ 400204 w 1120755"/>
                <a:gd name="connsiteY9" fmla="*/ 148735 h 151118"/>
                <a:gd name="connsiteX10" fmla="*/ 0 w 1120755"/>
                <a:gd name="connsiteY10" fmla="*/ 150557 h 151118"/>
                <a:gd name="connsiteX11" fmla="*/ 0 w 1120755"/>
                <a:gd name="connsiteY11" fmla="*/ 5534 h 151118"/>
                <a:gd name="connsiteX0" fmla="*/ 0 w 1120755"/>
                <a:gd name="connsiteY0" fmla="*/ 5534 h 151118"/>
                <a:gd name="connsiteX1" fmla="*/ 3641 w 1120755"/>
                <a:gd name="connsiteY1" fmla="*/ 0 h 151118"/>
                <a:gd name="connsiteX2" fmla="*/ 290666 w 1120755"/>
                <a:gd name="connsiteY2" fmla="*/ 29674 h 151118"/>
                <a:gd name="connsiteX3" fmla="*/ 490691 w 1120755"/>
                <a:gd name="connsiteY3" fmla="*/ 43961 h 151118"/>
                <a:gd name="connsiteX4" fmla="*/ 728816 w 1120755"/>
                <a:gd name="connsiteY4" fmla="*/ 39198 h 151118"/>
                <a:gd name="connsiteX5" fmla="*/ 812161 w 1120755"/>
                <a:gd name="connsiteY5" fmla="*/ 15386 h 151118"/>
                <a:gd name="connsiteX6" fmla="*/ 1120755 w 1120755"/>
                <a:gd name="connsiteY6" fmla="*/ 5534 h 151118"/>
                <a:gd name="connsiteX7" fmla="*/ 1120755 w 1120755"/>
                <a:gd name="connsiteY7" fmla="*/ 150557 h 151118"/>
                <a:gd name="connsiteX8" fmla="*/ 755010 w 1120755"/>
                <a:gd name="connsiteY8" fmla="*/ 151118 h 151118"/>
                <a:gd name="connsiteX9" fmla="*/ 400204 w 1120755"/>
                <a:gd name="connsiteY9" fmla="*/ 148735 h 151118"/>
                <a:gd name="connsiteX10" fmla="*/ 0 w 1120755"/>
                <a:gd name="connsiteY10" fmla="*/ 150557 h 151118"/>
                <a:gd name="connsiteX11" fmla="*/ 0 w 1120755"/>
                <a:gd name="connsiteY11" fmla="*/ 5534 h 151118"/>
                <a:gd name="connsiteX0" fmla="*/ 0 w 1120755"/>
                <a:gd name="connsiteY0" fmla="*/ 5534 h 151118"/>
                <a:gd name="connsiteX1" fmla="*/ 3641 w 1120755"/>
                <a:gd name="connsiteY1" fmla="*/ 0 h 151118"/>
                <a:gd name="connsiteX2" fmla="*/ 290666 w 1120755"/>
                <a:gd name="connsiteY2" fmla="*/ 29674 h 151118"/>
                <a:gd name="connsiteX3" fmla="*/ 493073 w 1120755"/>
                <a:gd name="connsiteY3" fmla="*/ 22530 h 151118"/>
                <a:gd name="connsiteX4" fmla="*/ 728816 w 1120755"/>
                <a:gd name="connsiteY4" fmla="*/ 39198 h 151118"/>
                <a:gd name="connsiteX5" fmla="*/ 812161 w 1120755"/>
                <a:gd name="connsiteY5" fmla="*/ 15386 h 151118"/>
                <a:gd name="connsiteX6" fmla="*/ 1120755 w 1120755"/>
                <a:gd name="connsiteY6" fmla="*/ 5534 h 151118"/>
                <a:gd name="connsiteX7" fmla="*/ 1120755 w 1120755"/>
                <a:gd name="connsiteY7" fmla="*/ 150557 h 151118"/>
                <a:gd name="connsiteX8" fmla="*/ 755010 w 1120755"/>
                <a:gd name="connsiteY8" fmla="*/ 151118 h 151118"/>
                <a:gd name="connsiteX9" fmla="*/ 400204 w 1120755"/>
                <a:gd name="connsiteY9" fmla="*/ 148735 h 151118"/>
                <a:gd name="connsiteX10" fmla="*/ 0 w 1120755"/>
                <a:gd name="connsiteY10" fmla="*/ 150557 h 151118"/>
                <a:gd name="connsiteX11" fmla="*/ 0 w 1120755"/>
                <a:gd name="connsiteY11" fmla="*/ 5534 h 151118"/>
                <a:gd name="connsiteX0" fmla="*/ 0 w 1120755"/>
                <a:gd name="connsiteY0" fmla="*/ 5534 h 151118"/>
                <a:gd name="connsiteX1" fmla="*/ 3641 w 1120755"/>
                <a:gd name="connsiteY1" fmla="*/ 0 h 151118"/>
                <a:gd name="connsiteX2" fmla="*/ 290666 w 1120755"/>
                <a:gd name="connsiteY2" fmla="*/ 29674 h 151118"/>
                <a:gd name="connsiteX3" fmla="*/ 493073 w 1120755"/>
                <a:gd name="connsiteY3" fmla="*/ 5861 h 151118"/>
                <a:gd name="connsiteX4" fmla="*/ 728816 w 1120755"/>
                <a:gd name="connsiteY4" fmla="*/ 39198 h 151118"/>
                <a:gd name="connsiteX5" fmla="*/ 812161 w 1120755"/>
                <a:gd name="connsiteY5" fmla="*/ 15386 h 151118"/>
                <a:gd name="connsiteX6" fmla="*/ 1120755 w 1120755"/>
                <a:gd name="connsiteY6" fmla="*/ 5534 h 151118"/>
                <a:gd name="connsiteX7" fmla="*/ 1120755 w 1120755"/>
                <a:gd name="connsiteY7" fmla="*/ 150557 h 151118"/>
                <a:gd name="connsiteX8" fmla="*/ 755010 w 1120755"/>
                <a:gd name="connsiteY8" fmla="*/ 151118 h 151118"/>
                <a:gd name="connsiteX9" fmla="*/ 400204 w 1120755"/>
                <a:gd name="connsiteY9" fmla="*/ 148735 h 151118"/>
                <a:gd name="connsiteX10" fmla="*/ 0 w 1120755"/>
                <a:gd name="connsiteY10" fmla="*/ 150557 h 151118"/>
                <a:gd name="connsiteX11" fmla="*/ 0 w 1120755"/>
                <a:gd name="connsiteY11" fmla="*/ 5534 h 151118"/>
                <a:gd name="connsiteX0" fmla="*/ 0 w 1120755"/>
                <a:gd name="connsiteY0" fmla="*/ 5534 h 150557"/>
                <a:gd name="connsiteX1" fmla="*/ 3641 w 1120755"/>
                <a:gd name="connsiteY1" fmla="*/ 0 h 150557"/>
                <a:gd name="connsiteX2" fmla="*/ 290666 w 1120755"/>
                <a:gd name="connsiteY2" fmla="*/ 29674 h 150557"/>
                <a:gd name="connsiteX3" fmla="*/ 493073 w 1120755"/>
                <a:gd name="connsiteY3" fmla="*/ 5861 h 150557"/>
                <a:gd name="connsiteX4" fmla="*/ 728816 w 1120755"/>
                <a:gd name="connsiteY4" fmla="*/ 39198 h 150557"/>
                <a:gd name="connsiteX5" fmla="*/ 812161 w 1120755"/>
                <a:gd name="connsiteY5" fmla="*/ 15386 h 150557"/>
                <a:gd name="connsiteX6" fmla="*/ 1120755 w 1120755"/>
                <a:gd name="connsiteY6" fmla="*/ 5534 h 150557"/>
                <a:gd name="connsiteX7" fmla="*/ 1120755 w 1120755"/>
                <a:gd name="connsiteY7" fmla="*/ 150557 h 150557"/>
                <a:gd name="connsiteX8" fmla="*/ 747867 w 1120755"/>
                <a:gd name="connsiteY8" fmla="*/ 124925 h 150557"/>
                <a:gd name="connsiteX9" fmla="*/ 400204 w 1120755"/>
                <a:gd name="connsiteY9" fmla="*/ 148735 h 150557"/>
                <a:gd name="connsiteX10" fmla="*/ 0 w 1120755"/>
                <a:gd name="connsiteY10" fmla="*/ 150557 h 150557"/>
                <a:gd name="connsiteX11" fmla="*/ 0 w 1120755"/>
                <a:gd name="connsiteY11" fmla="*/ 5534 h 150557"/>
                <a:gd name="connsiteX0" fmla="*/ 0 w 1120755"/>
                <a:gd name="connsiteY0" fmla="*/ 5534 h 150557"/>
                <a:gd name="connsiteX1" fmla="*/ 3641 w 1120755"/>
                <a:gd name="connsiteY1" fmla="*/ 0 h 150557"/>
                <a:gd name="connsiteX2" fmla="*/ 290666 w 1120755"/>
                <a:gd name="connsiteY2" fmla="*/ 29674 h 150557"/>
                <a:gd name="connsiteX3" fmla="*/ 493073 w 1120755"/>
                <a:gd name="connsiteY3" fmla="*/ 5861 h 150557"/>
                <a:gd name="connsiteX4" fmla="*/ 728816 w 1120755"/>
                <a:gd name="connsiteY4" fmla="*/ 39198 h 150557"/>
                <a:gd name="connsiteX5" fmla="*/ 812161 w 1120755"/>
                <a:gd name="connsiteY5" fmla="*/ 15386 h 150557"/>
                <a:gd name="connsiteX6" fmla="*/ 1120755 w 1120755"/>
                <a:gd name="connsiteY6" fmla="*/ 5534 h 150557"/>
                <a:gd name="connsiteX7" fmla="*/ 1120755 w 1120755"/>
                <a:gd name="connsiteY7" fmla="*/ 150557 h 150557"/>
                <a:gd name="connsiteX8" fmla="*/ 747867 w 1120755"/>
                <a:gd name="connsiteY8" fmla="*/ 124925 h 150557"/>
                <a:gd name="connsiteX9" fmla="*/ 371629 w 1120755"/>
                <a:gd name="connsiteY9" fmla="*/ 115398 h 150557"/>
                <a:gd name="connsiteX10" fmla="*/ 0 w 1120755"/>
                <a:gd name="connsiteY10" fmla="*/ 150557 h 150557"/>
                <a:gd name="connsiteX11" fmla="*/ 0 w 1120755"/>
                <a:gd name="connsiteY11" fmla="*/ 5534 h 150557"/>
                <a:gd name="connsiteX0" fmla="*/ 0 w 1120755"/>
                <a:gd name="connsiteY0" fmla="*/ 5534 h 150557"/>
                <a:gd name="connsiteX1" fmla="*/ 3641 w 1120755"/>
                <a:gd name="connsiteY1" fmla="*/ 0 h 150557"/>
                <a:gd name="connsiteX2" fmla="*/ 290666 w 1120755"/>
                <a:gd name="connsiteY2" fmla="*/ 29674 h 150557"/>
                <a:gd name="connsiteX3" fmla="*/ 493073 w 1120755"/>
                <a:gd name="connsiteY3" fmla="*/ 5861 h 150557"/>
                <a:gd name="connsiteX4" fmla="*/ 728816 w 1120755"/>
                <a:gd name="connsiteY4" fmla="*/ 39198 h 150557"/>
                <a:gd name="connsiteX5" fmla="*/ 812161 w 1120755"/>
                <a:gd name="connsiteY5" fmla="*/ 15386 h 150557"/>
                <a:gd name="connsiteX6" fmla="*/ 1120755 w 1120755"/>
                <a:gd name="connsiteY6" fmla="*/ 5534 h 150557"/>
                <a:gd name="connsiteX7" fmla="*/ 1120755 w 1120755"/>
                <a:gd name="connsiteY7" fmla="*/ 150557 h 150557"/>
                <a:gd name="connsiteX8" fmla="*/ 747867 w 1120755"/>
                <a:gd name="connsiteY8" fmla="*/ 124925 h 150557"/>
                <a:gd name="connsiteX9" fmla="*/ 371629 w 1120755"/>
                <a:gd name="connsiteY9" fmla="*/ 115398 h 150557"/>
                <a:gd name="connsiteX10" fmla="*/ 0 w 1120755"/>
                <a:gd name="connsiteY10" fmla="*/ 150557 h 150557"/>
                <a:gd name="connsiteX11" fmla="*/ 0 w 1120755"/>
                <a:gd name="connsiteY11" fmla="*/ 5534 h 150557"/>
                <a:gd name="connsiteX0" fmla="*/ 0 w 1120755"/>
                <a:gd name="connsiteY0" fmla="*/ 5534 h 150557"/>
                <a:gd name="connsiteX1" fmla="*/ 3641 w 1120755"/>
                <a:gd name="connsiteY1" fmla="*/ 0 h 150557"/>
                <a:gd name="connsiteX2" fmla="*/ 290666 w 1120755"/>
                <a:gd name="connsiteY2" fmla="*/ 29674 h 150557"/>
                <a:gd name="connsiteX3" fmla="*/ 493073 w 1120755"/>
                <a:gd name="connsiteY3" fmla="*/ 5861 h 150557"/>
                <a:gd name="connsiteX4" fmla="*/ 728816 w 1120755"/>
                <a:gd name="connsiteY4" fmla="*/ 39198 h 150557"/>
                <a:gd name="connsiteX5" fmla="*/ 812161 w 1120755"/>
                <a:gd name="connsiteY5" fmla="*/ 15386 h 150557"/>
                <a:gd name="connsiteX6" fmla="*/ 1120755 w 1120755"/>
                <a:gd name="connsiteY6" fmla="*/ 5534 h 150557"/>
                <a:gd name="connsiteX7" fmla="*/ 1120755 w 1120755"/>
                <a:gd name="connsiteY7" fmla="*/ 150557 h 150557"/>
                <a:gd name="connsiteX8" fmla="*/ 747867 w 1120755"/>
                <a:gd name="connsiteY8" fmla="*/ 124925 h 150557"/>
                <a:gd name="connsiteX9" fmla="*/ 540697 w 1120755"/>
                <a:gd name="connsiteY9" fmla="*/ 122543 h 150557"/>
                <a:gd name="connsiteX10" fmla="*/ 371629 w 1120755"/>
                <a:gd name="connsiteY10" fmla="*/ 115398 h 150557"/>
                <a:gd name="connsiteX11" fmla="*/ 0 w 1120755"/>
                <a:gd name="connsiteY11" fmla="*/ 150557 h 150557"/>
                <a:gd name="connsiteX12" fmla="*/ 0 w 1120755"/>
                <a:gd name="connsiteY12" fmla="*/ 5534 h 150557"/>
                <a:gd name="connsiteX0" fmla="*/ 0 w 1120755"/>
                <a:gd name="connsiteY0" fmla="*/ 5534 h 158262"/>
                <a:gd name="connsiteX1" fmla="*/ 3641 w 1120755"/>
                <a:gd name="connsiteY1" fmla="*/ 0 h 158262"/>
                <a:gd name="connsiteX2" fmla="*/ 290666 w 1120755"/>
                <a:gd name="connsiteY2" fmla="*/ 29674 h 158262"/>
                <a:gd name="connsiteX3" fmla="*/ 493073 w 1120755"/>
                <a:gd name="connsiteY3" fmla="*/ 5861 h 158262"/>
                <a:gd name="connsiteX4" fmla="*/ 728816 w 1120755"/>
                <a:gd name="connsiteY4" fmla="*/ 39198 h 158262"/>
                <a:gd name="connsiteX5" fmla="*/ 812161 w 1120755"/>
                <a:gd name="connsiteY5" fmla="*/ 15386 h 158262"/>
                <a:gd name="connsiteX6" fmla="*/ 1120755 w 1120755"/>
                <a:gd name="connsiteY6" fmla="*/ 5534 h 158262"/>
                <a:gd name="connsiteX7" fmla="*/ 1120755 w 1120755"/>
                <a:gd name="connsiteY7" fmla="*/ 150557 h 158262"/>
                <a:gd name="connsiteX8" fmla="*/ 747867 w 1120755"/>
                <a:gd name="connsiteY8" fmla="*/ 124925 h 158262"/>
                <a:gd name="connsiteX9" fmla="*/ 540697 w 1120755"/>
                <a:gd name="connsiteY9" fmla="*/ 158262 h 158262"/>
                <a:gd name="connsiteX10" fmla="*/ 371629 w 1120755"/>
                <a:gd name="connsiteY10" fmla="*/ 115398 h 158262"/>
                <a:gd name="connsiteX11" fmla="*/ 0 w 1120755"/>
                <a:gd name="connsiteY11" fmla="*/ 150557 h 158262"/>
                <a:gd name="connsiteX12" fmla="*/ 0 w 1120755"/>
                <a:gd name="connsiteY12" fmla="*/ 5534 h 158262"/>
                <a:gd name="connsiteX0" fmla="*/ 0 w 1120755"/>
                <a:gd name="connsiteY0" fmla="*/ 5534 h 158262"/>
                <a:gd name="connsiteX1" fmla="*/ 3641 w 1120755"/>
                <a:gd name="connsiteY1" fmla="*/ 0 h 158262"/>
                <a:gd name="connsiteX2" fmla="*/ 290666 w 1120755"/>
                <a:gd name="connsiteY2" fmla="*/ 29674 h 158262"/>
                <a:gd name="connsiteX3" fmla="*/ 493073 w 1120755"/>
                <a:gd name="connsiteY3" fmla="*/ 5861 h 158262"/>
                <a:gd name="connsiteX4" fmla="*/ 728816 w 1120755"/>
                <a:gd name="connsiteY4" fmla="*/ 39198 h 158262"/>
                <a:gd name="connsiteX5" fmla="*/ 812161 w 1120755"/>
                <a:gd name="connsiteY5" fmla="*/ 15386 h 158262"/>
                <a:gd name="connsiteX6" fmla="*/ 1120755 w 1120755"/>
                <a:gd name="connsiteY6" fmla="*/ 5534 h 158262"/>
                <a:gd name="connsiteX7" fmla="*/ 1120755 w 1120755"/>
                <a:gd name="connsiteY7" fmla="*/ 150557 h 158262"/>
                <a:gd name="connsiteX8" fmla="*/ 747867 w 1120755"/>
                <a:gd name="connsiteY8" fmla="*/ 124925 h 158262"/>
                <a:gd name="connsiteX9" fmla="*/ 540697 w 1120755"/>
                <a:gd name="connsiteY9" fmla="*/ 158262 h 158262"/>
                <a:gd name="connsiteX10" fmla="*/ 352579 w 1120755"/>
                <a:gd name="connsiteY10" fmla="*/ 124923 h 158262"/>
                <a:gd name="connsiteX11" fmla="*/ 0 w 1120755"/>
                <a:gd name="connsiteY11" fmla="*/ 150557 h 158262"/>
                <a:gd name="connsiteX12" fmla="*/ 0 w 1120755"/>
                <a:gd name="connsiteY12" fmla="*/ 5534 h 158262"/>
                <a:gd name="connsiteX0" fmla="*/ 0 w 1120755"/>
                <a:gd name="connsiteY0" fmla="*/ 5534 h 171988"/>
                <a:gd name="connsiteX1" fmla="*/ 3641 w 1120755"/>
                <a:gd name="connsiteY1" fmla="*/ 0 h 171988"/>
                <a:gd name="connsiteX2" fmla="*/ 290666 w 1120755"/>
                <a:gd name="connsiteY2" fmla="*/ 29674 h 171988"/>
                <a:gd name="connsiteX3" fmla="*/ 493073 w 1120755"/>
                <a:gd name="connsiteY3" fmla="*/ 5861 h 171988"/>
                <a:gd name="connsiteX4" fmla="*/ 728816 w 1120755"/>
                <a:gd name="connsiteY4" fmla="*/ 39198 h 171988"/>
                <a:gd name="connsiteX5" fmla="*/ 812161 w 1120755"/>
                <a:gd name="connsiteY5" fmla="*/ 15386 h 171988"/>
                <a:gd name="connsiteX6" fmla="*/ 1120755 w 1120755"/>
                <a:gd name="connsiteY6" fmla="*/ 5534 h 171988"/>
                <a:gd name="connsiteX7" fmla="*/ 1120755 w 1120755"/>
                <a:gd name="connsiteY7" fmla="*/ 171988 h 171988"/>
                <a:gd name="connsiteX8" fmla="*/ 747867 w 1120755"/>
                <a:gd name="connsiteY8" fmla="*/ 124925 h 171988"/>
                <a:gd name="connsiteX9" fmla="*/ 540697 w 1120755"/>
                <a:gd name="connsiteY9" fmla="*/ 158262 h 171988"/>
                <a:gd name="connsiteX10" fmla="*/ 352579 w 1120755"/>
                <a:gd name="connsiteY10" fmla="*/ 124923 h 171988"/>
                <a:gd name="connsiteX11" fmla="*/ 0 w 1120755"/>
                <a:gd name="connsiteY11" fmla="*/ 150557 h 171988"/>
                <a:gd name="connsiteX12" fmla="*/ 0 w 1120755"/>
                <a:gd name="connsiteY12" fmla="*/ 5534 h 171988"/>
                <a:gd name="connsiteX0" fmla="*/ 0 w 1120755"/>
                <a:gd name="connsiteY0" fmla="*/ 5534 h 171988"/>
                <a:gd name="connsiteX1" fmla="*/ 3641 w 1120755"/>
                <a:gd name="connsiteY1" fmla="*/ 0 h 171988"/>
                <a:gd name="connsiteX2" fmla="*/ 290666 w 1120755"/>
                <a:gd name="connsiteY2" fmla="*/ 29674 h 171988"/>
                <a:gd name="connsiteX3" fmla="*/ 493073 w 1120755"/>
                <a:gd name="connsiteY3" fmla="*/ 5861 h 171988"/>
                <a:gd name="connsiteX4" fmla="*/ 728816 w 1120755"/>
                <a:gd name="connsiteY4" fmla="*/ 39198 h 171988"/>
                <a:gd name="connsiteX5" fmla="*/ 812161 w 1120755"/>
                <a:gd name="connsiteY5" fmla="*/ 15386 h 171988"/>
                <a:gd name="connsiteX6" fmla="*/ 1120755 w 1120755"/>
                <a:gd name="connsiteY6" fmla="*/ 5534 h 171988"/>
                <a:gd name="connsiteX7" fmla="*/ 1120755 w 1120755"/>
                <a:gd name="connsiteY7" fmla="*/ 171988 h 171988"/>
                <a:gd name="connsiteX8" fmla="*/ 747867 w 1120755"/>
                <a:gd name="connsiteY8" fmla="*/ 124925 h 171988"/>
                <a:gd name="connsiteX9" fmla="*/ 540697 w 1120755"/>
                <a:gd name="connsiteY9" fmla="*/ 158262 h 171988"/>
                <a:gd name="connsiteX10" fmla="*/ 352579 w 1120755"/>
                <a:gd name="connsiteY10" fmla="*/ 124923 h 171988"/>
                <a:gd name="connsiteX11" fmla="*/ 95915 w 1120755"/>
                <a:gd name="connsiteY11" fmla="*/ 147762 h 171988"/>
                <a:gd name="connsiteX12" fmla="*/ 0 w 1120755"/>
                <a:gd name="connsiteY12" fmla="*/ 150557 h 171988"/>
                <a:gd name="connsiteX13" fmla="*/ 0 w 1120755"/>
                <a:gd name="connsiteY13" fmla="*/ 5534 h 171988"/>
                <a:gd name="connsiteX0" fmla="*/ 2381 w 1123136"/>
                <a:gd name="connsiteY0" fmla="*/ 5534 h 217232"/>
                <a:gd name="connsiteX1" fmla="*/ 6022 w 1123136"/>
                <a:gd name="connsiteY1" fmla="*/ 0 h 217232"/>
                <a:gd name="connsiteX2" fmla="*/ 293047 w 1123136"/>
                <a:gd name="connsiteY2" fmla="*/ 29674 h 217232"/>
                <a:gd name="connsiteX3" fmla="*/ 495454 w 1123136"/>
                <a:gd name="connsiteY3" fmla="*/ 5861 h 217232"/>
                <a:gd name="connsiteX4" fmla="*/ 731197 w 1123136"/>
                <a:gd name="connsiteY4" fmla="*/ 39198 h 217232"/>
                <a:gd name="connsiteX5" fmla="*/ 814542 w 1123136"/>
                <a:gd name="connsiteY5" fmla="*/ 15386 h 217232"/>
                <a:gd name="connsiteX6" fmla="*/ 1123136 w 1123136"/>
                <a:gd name="connsiteY6" fmla="*/ 5534 h 217232"/>
                <a:gd name="connsiteX7" fmla="*/ 1123136 w 1123136"/>
                <a:gd name="connsiteY7" fmla="*/ 171988 h 217232"/>
                <a:gd name="connsiteX8" fmla="*/ 750248 w 1123136"/>
                <a:gd name="connsiteY8" fmla="*/ 124925 h 217232"/>
                <a:gd name="connsiteX9" fmla="*/ 543078 w 1123136"/>
                <a:gd name="connsiteY9" fmla="*/ 158262 h 217232"/>
                <a:gd name="connsiteX10" fmla="*/ 354960 w 1123136"/>
                <a:gd name="connsiteY10" fmla="*/ 124923 h 217232"/>
                <a:gd name="connsiteX11" fmla="*/ 98296 w 1123136"/>
                <a:gd name="connsiteY11" fmla="*/ 147762 h 217232"/>
                <a:gd name="connsiteX12" fmla="*/ 0 w 1123136"/>
                <a:gd name="connsiteY12" fmla="*/ 217232 h 217232"/>
                <a:gd name="connsiteX13" fmla="*/ 2381 w 1123136"/>
                <a:gd name="connsiteY13" fmla="*/ 5534 h 217232"/>
                <a:gd name="connsiteX0" fmla="*/ 2381 w 1123136"/>
                <a:gd name="connsiteY0" fmla="*/ 5534 h 217232"/>
                <a:gd name="connsiteX1" fmla="*/ 6022 w 1123136"/>
                <a:gd name="connsiteY1" fmla="*/ 0 h 217232"/>
                <a:gd name="connsiteX2" fmla="*/ 293047 w 1123136"/>
                <a:gd name="connsiteY2" fmla="*/ 29674 h 217232"/>
                <a:gd name="connsiteX3" fmla="*/ 495454 w 1123136"/>
                <a:gd name="connsiteY3" fmla="*/ 5861 h 217232"/>
                <a:gd name="connsiteX4" fmla="*/ 731197 w 1123136"/>
                <a:gd name="connsiteY4" fmla="*/ 39198 h 217232"/>
                <a:gd name="connsiteX5" fmla="*/ 814542 w 1123136"/>
                <a:gd name="connsiteY5" fmla="*/ 15386 h 217232"/>
                <a:gd name="connsiteX6" fmla="*/ 1123136 w 1123136"/>
                <a:gd name="connsiteY6" fmla="*/ 5534 h 217232"/>
                <a:gd name="connsiteX7" fmla="*/ 1123136 w 1123136"/>
                <a:gd name="connsiteY7" fmla="*/ 171988 h 217232"/>
                <a:gd name="connsiteX8" fmla="*/ 750248 w 1123136"/>
                <a:gd name="connsiteY8" fmla="*/ 124925 h 217232"/>
                <a:gd name="connsiteX9" fmla="*/ 543078 w 1123136"/>
                <a:gd name="connsiteY9" fmla="*/ 158262 h 217232"/>
                <a:gd name="connsiteX10" fmla="*/ 354960 w 1123136"/>
                <a:gd name="connsiteY10" fmla="*/ 124923 h 217232"/>
                <a:gd name="connsiteX11" fmla="*/ 103059 w 1123136"/>
                <a:gd name="connsiteY11" fmla="*/ 204912 h 217232"/>
                <a:gd name="connsiteX12" fmla="*/ 0 w 1123136"/>
                <a:gd name="connsiteY12" fmla="*/ 217232 h 217232"/>
                <a:gd name="connsiteX13" fmla="*/ 2381 w 1123136"/>
                <a:gd name="connsiteY13" fmla="*/ 5534 h 217232"/>
                <a:gd name="connsiteX0" fmla="*/ 10712 w 1131467"/>
                <a:gd name="connsiteY0" fmla="*/ 5534 h 217232"/>
                <a:gd name="connsiteX1" fmla="*/ 14353 w 1131467"/>
                <a:gd name="connsiteY1" fmla="*/ 0 h 217232"/>
                <a:gd name="connsiteX2" fmla="*/ 301378 w 1131467"/>
                <a:gd name="connsiteY2" fmla="*/ 29674 h 217232"/>
                <a:gd name="connsiteX3" fmla="*/ 503785 w 1131467"/>
                <a:gd name="connsiteY3" fmla="*/ 5861 h 217232"/>
                <a:gd name="connsiteX4" fmla="*/ 739528 w 1131467"/>
                <a:gd name="connsiteY4" fmla="*/ 39198 h 217232"/>
                <a:gd name="connsiteX5" fmla="*/ 822873 w 1131467"/>
                <a:gd name="connsiteY5" fmla="*/ 15386 h 217232"/>
                <a:gd name="connsiteX6" fmla="*/ 1131467 w 1131467"/>
                <a:gd name="connsiteY6" fmla="*/ 5534 h 217232"/>
                <a:gd name="connsiteX7" fmla="*/ 1131467 w 1131467"/>
                <a:gd name="connsiteY7" fmla="*/ 171988 h 217232"/>
                <a:gd name="connsiteX8" fmla="*/ 758579 w 1131467"/>
                <a:gd name="connsiteY8" fmla="*/ 124925 h 217232"/>
                <a:gd name="connsiteX9" fmla="*/ 551409 w 1131467"/>
                <a:gd name="connsiteY9" fmla="*/ 158262 h 217232"/>
                <a:gd name="connsiteX10" fmla="*/ 363291 w 1131467"/>
                <a:gd name="connsiteY10" fmla="*/ 124923 h 217232"/>
                <a:gd name="connsiteX11" fmla="*/ 111390 w 1131467"/>
                <a:gd name="connsiteY11" fmla="*/ 204912 h 217232"/>
                <a:gd name="connsiteX12" fmla="*/ 8331 w 1131467"/>
                <a:gd name="connsiteY12" fmla="*/ 217232 h 217232"/>
                <a:gd name="connsiteX13" fmla="*/ 6614 w 1131467"/>
                <a:gd name="connsiteY13" fmla="*/ 145381 h 217232"/>
                <a:gd name="connsiteX14" fmla="*/ 10712 w 1131467"/>
                <a:gd name="connsiteY14" fmla="*/ 5534 h 217232"/>
                <a:gd name="connsiteX0" fmla="*/ 18552 w 1139307"/>
                <a:gd name="connsiteY0" fmla="*/ 5534 h 217232"/>
                <a:gd name="connsiteX1" fmla="*/ 22193 w 1139307"/>
                <a:gd name="connsiteY1" fmla="*/ 0 h 217232"/>
                <a:gd name="connsiteX2" fmla="*/ 309218 w 1139307"/>
                <a:gd name="connsiteY2" fmla="*/ 29674 h 217232"/>
                <a:gd name="connsiteX3" fmla="*/ 511625 w 1139307"/>
                <a:gd name="connsiteY3" fmla="*/ 5861 h 217232"/>
                <a:gd name="connsiteX4" fmla="*/ 747368 w 1139307"/>
                <a:gd name="connsiteY4" fmla="*/ 39198 h 217232"/>
                <a:gd name="connsiteX5" fmla="*/ 830713 w 1139307"/>
                <a:gd name="connsiteY5" fmla="*/ 15386 h 217232"/>
                <a:gd name="connsiteX6" fmla="*/ 1139307 w 1139307"/>
                <a:gd name="connsiteY6" fmla="*/ 5534 h 217232"/>
                <a:gd name="connsiteX7" fmla="*/ 1139307 w 1139307"/>
                <a:gd name="connsiteY7" fmla="*/ 171988 h 217232"/>
                <a:gd name="connsiteX8" fmla="*/ 766419 w 1139307"/>
                <a:gd name="connsiteY8" fmla="*/ 124925 h 217232"/>
                <a:gd name="connsiteX9" fmla="*/ 559249 w 1139307"/>
                <a:gd name="connsiteY9" fmla="*/ 158262 h 217232"/>
                <a:gd name="connsiteX10" fmla="*/ 371131 w 1139307"/>
                <a:gd name="connsiteY10" fmla="*/ 124923 h 217232"/>
                <a:gd name="connsiteX11" fmla="*/ 119230 w 1139307"/>
                <a:gd name="connsiteY11" fmla="*/ 204912 h 217232"/>
                <a:gd name="connsiteX12" fmla="*/ 16171 w 1139307"/>
                <a:gd name="connsiteY12" fmla="*/ 217232 h 217232"/>
                <a:gd name="connsiteX13" fmla="*/ 167 w 1139307"/>
                <a:gd name="connsiteY13" fmla="*/ 166813 h 217232"/>
                <a:gd name="connsiteX14" fmla="*/ 18552 w 1139307"/>
                <a:gd name="connsiteY14" fmla="*/ 5534 h 217232"/>
                <a:gd name="connsiteX0" fmla="*/ 18904 w 1139659"/>
                <a:gd name="connsiteY0" fmla="*/ 5534 h 217232"/>
                <a:gd name="connsiteX1" fmla="*/ 22545 w 1139659"/>
                <a:gd name="connsiteY1" fmla="*/ 0 h 217232"/>
                <a:gd name="connsiteX2" fmla="*/ 309570 w 1139659"/>
                <a:gd name="connsiteY2" fmla="*/ 29674 h 217232"/>
                <a:gd name="connsiteX3" fmla="*/ 511977 w 1139659"/>
                <a:gd name="connsiteY3" fmla="*/ 5861 h 217232"/>
                <a:gd name="connsiteX4" fmla="*/ 747720 w 1139659"/>
                <a:gd name="connsiteY4" fmla="*/ 39198 h 217232"/>
                <a:gd name="connsiteX5" fmla="*/ 831065 w 1139659"/>
                <a:gd name="connsiteY5" fmla="*/ 15386 h 217232"/>
                <a:gd name="connsiteX6" fmla="*/ 1139659 w 1139659"/>
                <a:gd name="connsiteY6" fmla="*/ 5534 h 217232"/>
                <a:gd name="connsiteX7" fmla="*/ 1139659 w 1139659"/>
                <a:gd name="connsiteY7" fmla="*/ 171988 h 217232"/>
                <a:gd name="connsiteX8" fmla="*/ 766771 w 1139659"/>
                <a:gd name="connsiteY8" fmla="*/ 124925 h 217232"/>
                <a:gd name="connsiteX9" fmla="*/ 559601 w 1139659"/>
                <a:gd name="connsiteY9" fmla="*/ 158262 h 217232"/>
                <a:gd name="connsiteX10" fmla="*/ 371483 w 1139659"/>
                <a:gd name="connsiteY10" fmla="*/ 124923 h 217232"/>
                <a:gd name="connsiteX11" fmla="*/ 119582 w 1139659"/>
                <a:gd name="connsiteY11" fmla="*/ 204912 h 217232"/>
                <a:gd name="connsiteX12" fmla="*/ 16523 w 1139659"/>
                <a:gd name="connsiteY12" fmla="*/ 217232 h 217232"/>
                <a:gd name="connsiteX13" fmla="*/ 519 w 1139659"/>
                <a:gd name="connsiteY13" fmla="*/ 166813 h 217232"/>
                <a:gd name="connsiteX14" fmla="*/ 5282 w 1139659"/>
                <a:gd name="connsiteY14" fmla="*/ 81087 h 217232"/>
                <a:gd name="connsiteX15" fmla="*/ 18904 w 1139659"/>
                <a:gd name="connsiteY15" fmla="*/ 5534 h 217232"/>
                <a:gd name="connsiteX0" fmla="*/ 44816 w 1165571"/>
                <a:gd name="connsiteY0" fmla="*/ 5534 h 217232"/>
                <a:gd name="connsiteX1" fmla="*/ 48457 w 1165571"/>
                <a:gd name="connsiteY1" fmla="*/ 0 h 217232"/>
                <a:gd name="connsiteX2" fmla="*/ 335482 w 1165571"/>
                <a:gd name="connsiteY2" fmla="*/ 29674 h 217232"/>
                <a:gd name="connsiteX3" fmla="*/ 537889 w 1165571"/>
                <a:gd name="connsiteY3" fmla="*/ 5861 h 217232"/>
                <a:gd name="connsiteX4" fmla="*/ 773632 w 1165571"/>
                <a:gd name="connsiteY4" fmla="*/ 39198 h 217232"/>
                <a:gd name="connsiteX5" fmla="*/ 856977 w 1165571"/>
                <a:gd name="connsiteY5" fmla="*/ 15386 h 217232"/>
                <a:gd name="connsiteX6" fmla="*/ 1165571 w 1165571"/>
                <a:gd name="connsiteY6" fmla="*/ 5534 h 217232"/>
                <a:gd name="connsiteX7" fmla="*/ 1165571 w 1165571"/>
                <a:gd name="connsiteY7" fmla="*/ 171988 h 217232"/>
                <a:gd name="connsiteX8" fmla="*/ 792683 w 1165571"/>
                <a:gd name="connsiteY8" fmla="*/ 124925 h 217232"/>
                <a:gd name="connsiteX9" fmla="*/ 585513 w 1165571"/>
                <a:gd name="connsiteY9" fmla="*/ 158262 h 217232"/>
                <a:gd name="connsiteX10" fmla="*/ 397395 w 1165571"/>
                <a:gd name="connsiteY10" fmla="*/ 124923 h 217232"/>
                <a:gd name="connsiteX11" fmla="*/ 145494 w 1165571"/>
                <a:gd name="connsiteY11" fmla="*/ 204912 h 217232"/>
                <a:gd name="connsiteX12" fmla="*/ 42435 w 1165571"/>
                <a:gd name="connsiteY12" fmla="*/ 217232 h 217232"/>
                <a:gd name="connsiteX13" fmla="*/ 26431 w 1165571"/>
                <a:gd name="connsiteY13" fmla="*/ 166813 h 217232"/>
                <a:gd name="connsiteX14" fmla="*/ 238 w 1165571"/>
                <a:gd name="connsiteY14" fmla="*/ 78706 h 217232"/>
                <a:gd name="connsiteX15" fmla="*/ 44816 w 1165571"/>
                <a:gd name="connsiteY15" fmla="*/ 5534 h 217232"/>
                <a:gd name="connsiteX0" fmla="*/ 45439 w 1166194"/>
                <a:gd name="connsiteY0" fmla="*/ 5534 h 223376"/>
                <a:gd name="connsiteX1" fmla="*/ 49080 w 1166194"/>
                <a:gd name="connsiteY1" fmla="*/ 0 h 223376"/>
                <a:gd name="connsiteX2" fmla="*/ 336105 w 1166194"/>
                <a:gd name="connsiteY2" fmla="*/ 29674 h 223376"/>
                <a:gd name="connsiteX3" fmla="*/ 538512 w 1166194"/>
                <a:gd name="connsiteY3" fmla="*/ 5861 h 223376"/>
                <a:gd name="connsiteX4" fmla="*/ 774255 w 1166194"/>
                <a:gd name="connsiteY4" fmla="*/ 39198 h 223376"/>
                <a:gd name="connsiteX5" fmla="*/ 857600 w 1166194"/>
                <a:gd name="connsiteY5" fmla="*/ 15386 h 223376"/>
                <a:gd name="connsiteX6" fmla="*/ 1166194 w 1166194"/>
                <a:gd name="connsiteY6" fmla="*/ 5534 h 223376"/>
                <a:gd name="connsiteX7" fmla="*/ 1166194 w 1166194"/>
                <a:gd name="connsiteY7" fmla="*/ 171988 h 223376"/>
                <a:gd name="connsiteX8" fmla="*/ 793306 w 1166194"/>
                <a:gd name="connsiteY8" fmla="*/ 124925 h 223376"/>
                <a:gd name="connsiteX9" fmla="*/ 586136 w 1166194"/>
                <a:gd name="connsiteY9" fmla="*/ 158262 h 223376"/>
                <a:gd name="connsiteX10" fmla="*/ 398018 w 1166194"/>
                <a:gd name="connsiteY10" fmla="*/ 124923 h 223376"/>
                <a:gd name="connsiteX11" fmla="*/ 146117 w 1166194"/>
                <a:gd name="connsiteY11" fmla="*/ 204912 h 223376"/>
                <a:gd name="connsiteX12" fmla="*/ 43058 w 1166194"/>
                <a:gd name="connsiteY12" fmla="*/ 217232 h 223376"/>
                <a:gd name="connsiteX13" fmla="*/ 5623 w 1166194"/>
                <a:gd name="connsiteY13" fmla="*/ 207294 h 223376"/>
                <a:gd name="connsiteX14" fmla="*/ 861 w 1166194"/>
                <a:gd name="connsiteY14" fmla="*/ 78706 h 223376"/>
                <a:gd name="connsiteX15" fmla="*/ 45439 w 1166194"/>
                <a:gd name="connsiteY15" fmla="*/ 5534 h 223376"/>
                <a:gd name="connsiteX0" fmla="*/ 45439 w 1166194"/>
                <a:gd name="connsiteY0" fmla="*/ 5534 h 269619"/>
                <a:gd name="connsiteX1" fmla="*/ 49080 w 1166194"/>
                <a:gd name="connsiteY1" fmla="*/ 0 h 269619"/>
                <a:gd name="connsiteX2" fmla="*/ 336105 w 1166194"/>
                <a:gd name="connsiteY2" fmla="*/ 29674 h 269619"/>
                <a:gd name="connsiteX3" fmla="*/ 538512 w 1166194"/>
                <a:gd name="connsiteY3" fmla="*/ 5861 h 269619"/>
                <a:gd name="connsiteX4" fmla="*/ 774255 w 1166194"/>
                <a:gd name="connsiteY4" fmla="*/ 39198 h 269619"/>
                <a:gd name="connsiteX5" fmla="*/ 857600 w 1166194"/>
                <a:gd name="connsiteY5" fmla="*/ 15386 h 269619"/>
                <a:gd name="connsiteX6" fmla="*/ 1166194 w 1166194"/>
                <a:gd name="connsiteY6" fmla="*/ 5534 h 269619"/>
                <a:gd name="connsiteX7" fmla="*/ 1166194 w 1166194"/>
                <a:gd name="connsiteY7" fmla="*/ 171988 h 269619"/>
                <a:gd name="connsiteX8" fmla="*/ 793306 w 1166194"/>
                <a:gd name="connsiteY8" fmla="*/ 124925 h 269619"/>
                <a:gd name="connsiteX9" fmla="*/ 586136 w 1166194"/>
                <a:gd name="connsiteY9" fmla="*/ 158262 h 269619"/>
                <a:gd name="connsiteX10" fmla="*/ 398018 w 1166194"/>
                <a:gd name="connsiteY10" fmla="*/ 124923 h 269619"/>
                <a:gd name="connsiteX11" fmla="*/ 146117 w 1166194"/>
                <a:gd name="connsiteY11" fmla="*/ 204912 h 269619"/>
                <a:gd name="connsiteX12" fmla="*/ 64489 w 1166194"/>
                <a:gd name="connsiteY12" fmla="*/ 269619 h 269619"/>
                <a:gd name="connsiteX13" fmla="*/ 5623 w 1166194"/>
                <a:gd name="connsiteY13" fmla="*/ 207294 h 269619"/>
                <a:gd name="connsiteX14" fmla="*/ 861 w 1166194"/>
                <a:gd name="connsiteY14" fmla="*/ 78706 h 269619"/>
                <a:gd name="connsiteX15" fmla="*/ 45439 w 1166194"/>
                <a:gd name="connsiteY15" fmla="*/ 5534 h 269619"/>
                <a:gd name="connsiteX0" fmla="*/ 45439 w 1166194"/>
                <a:gd name="connsiteY0" fmla="*/ 5534 h 269619"/>
                <a:gd name="connsiteX1" fmla="*/ 49080 w 1166194"/>
                <a:gd name="connsiteY1" fmla="*/ 0 h 269619"/>
                <a:gd name="connsiteX2" fmla="*/ 336105 w 1166194"/>
                <a:gd name="connsiteY2" fmla="*/ 29674 h 269619"/>
                <a:gd name="connsiteX3" fmla="*/ 538512 w 1166194"/>
                <a:gd name="connsiteY3" fmla="*/ 5861 h 269619"/>
                <a:gd name="connsiteX4" fmla="*/ 774255 w 1166194"/>
                <a:gd name="connsiteY4" fmla="*/ 39198 h 269619"/>
                <a:gd name="connsiteX5" fmla="*/ 857600 w 1166194"/>
                <a:gd name="connsiteY5" fmla="*/ 15386 h 269619"/>
                <a:gd name="connsiteX6" fmla="*/ 1166194 w 1166194"/>
                <a:gd name="connsiteY6" fmla="*/ 5534 h 269619"/>
                <a:gd name="connsiteX7" fmla="*/ 1166194 w 1166194"/>
                <a:gd name="connsiteY7" fmla="*/ 171988 h 269619"/>
                <a:gd name="connsiteX8" fmla="*/ 793306 w 1166194"/>
                <a:gd name="connsiteY8" fmla="*/ 124925 h 269619"/>
                <a:gd name="connsiteX9" fmla="*/ 586136 w 1166194"/>
                <a:gd name="connsiteY9" fmla="*/ 158262 h 269619"/>
                <a:gd name="connsiteX10" fmla="*/ 398018 w 1166194"/>
                <a:gd name="connsiteY10" fmla="*/ 124923 h 269619"/>
                <a:gd name="connsiteX11" fmla="*/ 165167 w 1166194"/>
                <a:gd name="connsiteY11" fmla="*/ 245393 h 269619"/>
                <a:gd name="connsiteX12" fmla="*/ 64489 w 1166194"/>
                <a:gd name="connsiteY12" fmla="*/ 269619 h 269619"/>
                <a:gd name="connsiteX13" fmla="*/ 5623 w 1166194"/>
                <a:gd name="connsiteY13" fmla="*/ 207294 h 269619"/>
                <a:gd name="connsiteX14" fmla="*/ 861 w 1166194"/>
                <a:gd name="connsiteY14" fmla="*/ 78706 h 269619"/>
                <a:gd name="connsiteX15" fmla="*/ 45439 w 1166194"/>
                <a:gd name="connsiteY15" fmla="*/ 5534 h 269619"/>
                <a:gd name="connsiteX0" fmla="*/ 45439 w 1166194"/>
                <a:gd name="connsiteY0" fmla="*/ 5534 h 269619"/>
                <a:gd name="connsiteX1" fmla="*/ 49080 w 1166194"/>
                <a:gd name="connsiteY1" fmla="*/ 0 h 269619"/>
                <a:gd name="connsiteX2" fmla="*/ 336105 w 1166194"/>
                <a:gd name="connsiteY2" fmla="*/ 29674 h 269619"/>
                <a:gd name="connsiteX3" fmla="*/ 538512 w 1166194"/>
                <a:gd name="connsiteY3" fmla="*/ 5861 h 269619"/>
                <a:gd name="connsiteX4" fmla="*/ 774255 w 1166194"/>
                <a:gd name="connsiteY4" fmla="*/ 39198 h 269619"/>
                <a:gd name="connsiteX5" fmla="*/ 857600 w 1166194"/>
                <a:gd name="connsiteY5" fmla="*/ 15386 h 269619"/>
                <a:gd name="connsiteX6" fmla="*/ 1166194 w 1166194"/>
                <a:gd name="connsiteY6" fmla="*/ 5534 h 269619"/>
                <a:gd name="connsiteX7" fmla="*/ 1166194 w 1166194"/>
                <a:gd name="connsiteY7" fmla="*/ 171988 h 269619"/>
                <a:gd name="connsiteX8" fmla="*/ 793306 w 1166194"/>
                <a:gd name="connsiteY8" fmla="*/ 124925 h 269619"/>
                <a:gd name="connsiteX9" fmla="*/ 586136 w 1166194"/>
                <a:gd name="connsiteY9" fmla="*/ 158262 h 269619"/>
                <a:gd name="connsiteX10" fmla="*/ 398018 w 1166194"/>
                <a:gd name="connsiteY10" fmla="*/ 124923 h 269619"/>
                <a:gd name="connsiteX11" fmla="*/ 165167 w 1166194"/>
                <a:gd name="connsiteY11" fmla="*/ 245393 h 269619"/>
                <a:gd name="connsiteX12" fmla="*/ 64489 w 1166194"/>
                <a:gd name="connsiteY12" fmla="*/ 269619 h 269619"/>
                <a:gd name="connsiteX13" fmla="*/ 5623 w 1166194"/>
                <a:gd name="connsiteY13" fmla="*/ 207294 h 269619"/>
                <a:gd name="connsiteX14" fmla="*/ 861 w 1166194"/>
                <a:gd name="connsiteY14" fmla="*/ 78706 h 269619"/>
                <a:gd name="connsiteX15" fmla="*/ 45439 w 1166194"/>
                <a:gd name="connsiteY15" fmla="*/ 5534 h 269619"/>
                <a:gd name="connsiteX0" fmla="*/ 45439 w 1166194"/>
                <a:gd name="connsiteY0" fmla="*/ 5534 h 269619"/>
                <a:gd name="connsiteX1" fmla="*/ 49080 w 1166194"/>
                <a:gd name="connsiteY1" fmla="*/ 0 h 269619"/>
                <a:gd name="connsiteX2" fmla="*/ 336105 w 1166194"/>
                <a:gd name="connsiteY2" fmla="*/ 29674 h 269619"/>
                <a:gd name="connsiteX3" fmla="*/ 538512 w 1166194"/>
                <a:gd name="connsiteY3" fmla="*/ 5861 h 269619"/>
                <a:gd name="connsiteX4" fmla="*/ 774255 w 1166194"/>
                <a:gd name="connsiteY4" fmla="*/ 39198 h 269619"/>
                <a:gd name="connsiteX5" fmla="*/ 857600 w 1166194"/>
                <a:gd name="connsiteY5" fmla="*/ 15386 h 269619"/>
                <a:gd name="connsiteX6" fmla="*/ 1166194 w 1166194"/>
                <a:gd name="connsiteY6" fmla="*/ 5534 h 269619"/>
                <a:gd name="connsiteX7" fmla="*/ 1166194 w 1166194"/>
                <a:gd name="connsiteY7" fmla="*/ 171988 h 269619"/>
                <a:gd name="connsiteX8" fmla="*/ 793306 w 1166194"/>
                <a:gd name="connsiteY8" fmla="*/ 124925 h 269619"/>
                <a:gd name="connsiteX9" fmla="*/ 586136 w 1166194"/>
                <a:gd name="connsiteY9" fmla="*/ 158262 h 269619"/>
                <a:gd name="connsiteX10" fmla="*/ 398018 w 1166194"/>
                <a:gd name="connsiteY10" fmla="*/ 163023 h 269619"/>
                <a:gd name="connsiteX11" fmla="*/ 165167 w 1166194"/>
                <a:gd name="connsiteY11" fmla="*/ 245393 h 269619"/>
                <a:gd name="connsiteX12" fmla="*/ 64489 w 1166194"/>
                <a:gd name="connsiteY12" fmla="*/ 269619 h 269619"/>
                <a:gd name="connsiteX13" fmla="*/ 5623 w 1166194"/>
                <a:gd name="connsiteY13" fmla="*/ 207294 h 269619"/>
                <a:gd name="connsiteX14" fmla="*/ 861 w 1166194"/>
                <a:gd name="connsiteY14" fmla="*/ 78706 h 269619"/>
                <a:gd name="connsiteX15" fmla="*/ 45439 w 1166194"/>
                <a:gd name="connsiteY15" fmla="*/ 5534 h 269619"/>
                <a:gd name="connsiteX0" fmla="*/ 45439 w 1166194"/>
                <a:gd name="connsiteY0" fmla="*/ 5534 h 269619"/>
                <a:gd name="connsiteX1" fmla="*/ 49080 w 1166194"/>
                <a:gd name="connsiteY1" fmla="*/ 0 h 269619"/>
                <a:gd name="connsiteX2" fmla="*/ 336105 w 1166194"/>
                <a:gd name="connsiteY2" fmla="*/ 29674 h 269619"/>
                <a:gd name="connsiteX3" fmla="*/ 538512 w 1166194"/>
                <a:gd name="connsiteY3" fmla="*/ 5861 h 269619"/>
                <a:gd name="connsiteX4" fmla="*/ 774255 w 1166194"/>
                <a:gd name="connsiteY4" fmla="*/ 39198 h 269619"/>
                <a:gd name="connsiteX5" fmla="*/ 857600 w 1166194"/>
                <a:gd name="connsiteY5" fmla="*/ 15386 h 269619"/>
                <a:gd name="connsiteX6" fmla="*/ 1166194 w 1166194"/>
                <a:gd name="connsiteY6" fmla="*/ 5534 h 269619"/>
                <a:gd name="connsiteX7" fmla="*/ 1166194 w 1166194"/>
                <a:gd name="connsiteY7" fmla="*/ 171988 h 269619"/>
                <a:gd name="connsiteX8" fmla="*/ 1077186 w 1166194"/>
                <a:gd name="connsiteY8" fmla="*/ 159668 h 269619"/>
                <a:gd name="connsiteX9" fmla="*/ 793306 w 1166194"/>
                <a:gd name="connsiteY9" fmla="*/ 124925 h 269619"/>
                <a:gd name="connsiteX10" fmla="*/ 586136 w 1166194"/>
                <a:gd name="connsiteY10" fmla="*/ 158262 h 269619"/>
                <a:gd name="connsiteX11" fmla="*/ 398018 w 1166194"/>
                <a:gd name="connsiteY11" fmla="*/ 163023 h 269619"/>
                <a:gd name="connsiteX12" fmla="*/ 165167 w 1166194"/>
                <a:gd name="connsiteY12" fmla="*/ 245393 h 269619"/>
                <a:gd name="connsiteX13" fmla="*/ 64489 w 1166194"/>
                <a:gd name="connsiteY13" fmla="*/ 269619 h 269619"/>
                <a:gd name="connsiteX14" fmla="*/ 5623 w 1166194"/>
                <a:gd name="connsiteY14" fmla="*/ 207294 h 269619"/>
                <a:gd name="connsiteX15" fmla="*/ 861 w 1166194"/>
                <a:gd name="connsiteY15" fmla="*/ 78706 h 269619"/>
                <a:gd name="connsiteX16" fmla="*/ 45439 w 1166194"/>
                <a:gd name="connsiteY16" fmla="*/ 5534 h 269619"/>
                <a:gd name="connsiteX0" fmla="*/ 45439 w 1166194"/>
                <a:gd name="connsiteY0" fmla="*/ 5534 h 269619"/>
                <a:gd name="connsiteX1" fmla="*/ 49080 w 1166194"/>
                <a:gd name="connsiteY1" fmla="*/ 0 h 269619"/>
                <a:gd name="connsiteX2" fmla="*/ 336105 w 1166194"/>
                <a:gd name="connsiteY2" fmla="*/ 29674 h 269619"/>
                <a:gd name="connsiteX3" fmla="*/ 538512 w 1166194"/>
                <a:gd name="connsiteY3" fmla="*/ 5861 h 269619"/>
                <a:gd name="connsiteX4" fmla="*/ 774255 w 1166194"/>
                <a:gd name="connsiteY4" fmla="*/ 39198 h 269619"/>
                <a:gd name="connsiteX5" fmla="*/ 857600 w 1166194"/>
                <a:gd name="connsiteY5" fmla="*/ 15386 h 269619"/>
                <a:gd name="connsiteX6" fmla="*/ 1166194 w 1166194"/>
                <a:gd name="connsiteY6" fmla="*/ 5534 h 269619"/>
                <a:gd name="connsiteX7" fmla="*/ 1166194 w 1166194"/>
                <a:gd name="connsiteY7" fmla="*/ 171988 h 269619"/>
                <a:gd name="connsiteX8" fmla="*/ 1065280 w 1166194"/>
                <a:gd name="connsiteY8" fmla="*/ 193005 h 269619"/>
                <a:gd name="connsiteX9" fmla="*/ 793306 w 1166194"/>
                <a:gd name="connsiteY9" fmla="*/ 124925 h 269619"/>
                <a:gd name="connsiteX10" fmla="*/ 586136 w 1166194"/>
                <a:gd name="connsiteY10" fmla="*/ 158262 h 269619"/>
                <a:gd name="connsiteX11" fmla="*/ 398018 w 1166194"/>
                <a:gd name="connsiteY11" fmla="*/ 163023 h 269619"/>
                <a:gd name="connsiteX12" fmla="*/ 165167 w 1166194"/>
                <a:gd name="connsiteY12" fmla="*/ 245393 h 269619"/>
                <a:gd name="connsiteX13" fmla="*/ 64489 w 1166194"/>
                <a:gd name="connsiteY13" fmla="*/ 269619 h 269619"/>
                <a:gd name="connsiteX14" fmla="*/ 5623 w 1166194"/>
                <a:gd name="connsiteY14" fmla="*/ 207294 h 269619"/>
                <a:gd name="connsiteX15" fmla="*/ 861 w 1166194"/>
                <a:gd name="connsiteY15" fmla="*/ 78706 h 269619"/>
                <a:gd name="connsiteX16" fmla="*/ 45439 w 1166194"/>
                <a:gd name="connsiteY16" fmla="*/ 5534 h 269619"/>
                <a:gd name="connsiteX0" fmla="*/ 45439 w 1178100"/>
                <a:gd name="connsiteY0" fmla="*/ 5534 h 269619"/>
                <a:gd name="connsiteX1" fmla="*/ 49080 w 1178100"/>
                <a:gd name="connsiteY1" fmla="*/ 0 h 269619"/>
                <a:gd name="connsiteX2" fmla="*/ 336105 w 1178100"/>
                <a:gd name="connsiteY2" fmla="*/ 29674 h 269619"/>
                <a:gd name="connsiteX3" fmla="*/ 538512 w 1178100"/>
                <a:gd name="connsiteY3" fmla="*/ 5861 h 269619"/>
                <a:gd name="connsiteX4" fmla="*/ 774255 w 1178100"/>
                <a:gd name="connsiteY4" fmla="*/ 39198 h 269619"/>
                <a:gd name="connsiteX5" fmla="*/ 857600 w 1178100"/>
                <a:gd name="connsiteY5" fmla="*/ 15386 h 269619"/>
                <a:gd name="connsiteX6" fmla="*/ 1166194 w 1178100"/>
                <a:gd name="connsiteY6" fmla="*/ 5534 h 269619"/>
                <a:gd name="connsiteX7" fmla="*/ 1178100 w 1178100"/>
                <a:gd name="connsiteY7" fmla="*/ 229138 h 269619"/>
                <a:gd name="connsiteX8" fmla="*/ 1065280 w 1178100"/>
                <a:gd name="connsiteY8" fmla="*/ 193005 h 269619"/>
                <a:gd name="connsiteX9" fmla="*/ 793306 w 1178100"/>
                <a:gd name="connsiteY9" fmla="*/ 124925 h 269619"/>
                <a:gd name="connsiteX10" fmla="*/ 586136 w 1178100"/>
                <a:gd name="connsiteY10" fmla="*/ 158262 h 269619"/>
                <a:gd name="connsiteX11" fmla="*/ 398018 w 1178100"/>
                <a:gd name="connsiteY11" fmla="*/ 163023 h 269619"/>
                <a:gd name="connsiteX12" fmla="*/ 165167 w 1178100"/>
                <a:gd name="connsiteY12" fmla="*/ 245393 h 269619"/>
                <a:gd name="connsiteX13" fmla="*/ 64489 w 1178100"/>
                <a:gd name="connsiteY13" fmla="*/ 269619 h 269619"/>
                <a:gd name="connsiteX14" fmla="*/ 5623 w 1178100"/>
                <a:gd name="connsiteY14" fmla="*/ 207294 h 269619"/>
                <a:gd name="connsiteX15" fmla="*/ 861 w 1178100"/>
                <a:gd name="connsiteY15" fmla="*/ 78706 h 269619"/>
                <a:gd name="connsiteX16" fmla="*/ 45439 w 1178100"/>
                <a:gd name="connsiteY16" fmla="*/ 5534 h 269619"/>
                <a:gd name="connsiteX0" fmla="*/ 45439 w 1178100"/>
                <a:gd name="connsiteY0" fmla="*/ 5534 h 269619"/>
                <a:gd name="connsiteX1" fmla="*/ 49080 w 1178100"/>
                <a:gd name="connsiteY1" fmla="*/ 0 h 269619"/>
                <a:gd name="connsiteX2" fmla="*/ 336105 w 1178100"/>
                <a:gd name="connsiteY2" fmla="*/ 29674 h 269619"/>
                <a:gd name="connsiteX3" fmla="*/ 538512 w 1178100"/>
                <a:gd name="connsiteY3" fmla="*/ 5861 h 269619"/>
                <a:gd name="connsiteX4" fmla="*/ 774255 w 1178100"/>
                <a:gd name="connsiteY4" fmla="*/ 39198 h 269619"/>
                <a:gd name="connsiteX5" fmla="*/ 857600 w 1178100"/>
                <a:gd name="connsiteY5" fmla="*/ 15386 h 269619"/>
                <a:gd name="connsiteX6" fmla="*/ 1166194 w 1178100"/>
                <a:gd name="connsiteY6" fmla="*/ 5534 h 269619"/>
                <a:gd name="connsiteX7" fmla="*/ 1175505 w 1178100"/>
                <a:gd name="connsiteY7" fmla="*/ 126942 h 269619"/>
                <a:gd name="connsiteX8" fmla="*/ 1178100 w 1178100"/>
                <a:gd name="connsiteY8" fmla="*/ 229138 h 269619"/>
                <a:gd name="connsiteX9" fmla="*/ 1065280 w 1178100"/>
                <a:gd name="connsiteY9" fmla="*/ 193005 h 269619"/>
                <a:gd name="connsiteX10" fmla="*/ 793306 w 1178100"/>
                <a:gd name="connsiteY10" fmla="*/ 124925 h 269619"/>
                <a:gd name="connsiteX11" fmla="*/ 586136 w 1178100"/>
                <a:gd name="connsiteY11" fmla="*/ 158262 h 269619"/>
                <a:gd name="connsiteX12" fmla="*/ 398018 w 1178100"/>
                <a:gd name="connsiteY12" fmla="*/ 163023 h 269619"/>
                <a:gd name="connsiteX13" fmla="*/ 165167 w 1178100"/>
                <a:gd name="connsiteY13" fmla="*/ 245393 h 269619"/>
                <a:gd name="connsiteX14" fmla="*/ 64489 w 1178100"/>
                <a:gd name="connsiteY14" fmla="*/ 269619 h 269619"/>
                <a:gd name="connsiteX15" fmla="*/ 5623 w 1178100"/>
                <a:gd name="connsiteY15" fmla="*/ 207294 h 269619"/>
                <a:gd name="connsiteX16" fmla="*/ 861 w 1178100"/>
                <a:gd name="connsiteY16" fmla="*/ 78706 h 269619"/>
                <a:gd name="connsiteX17" fmla="*/ 45439 w 1178100"/>
                <a:gd name="connsiteY17" fmla="*/ 5534 h 269619"/>
                <a:gd name="connsiteX0" fmla="*/ 45439 w 1230274"/>
                <a:gd name="connsiteY0" fmla="*/ 5534 h 269619"/>
                <a:gd name="connsiteX1" fmla="*/ 49080 w 1230274"/>
                <a:gd name="connsiteY1" fmla="*/ 0 h 269619"/>
                <a:gd name="connsiteX2" fmla="*/ 336105 w 1230274"/>
                <a:gd name="connsiteY2" fmla="*/ 29674 h 269619"/>
                <a:gd name="connsiteX3" fmla="*/ 538512 w 1230274"/>
                <a:gd name="connsiteY3" fmla="*/ 5861 h 269619"/>
                <a:gd name="connsiteX4" fmla="*/ 774255 w 1230274"/>
                <a:gd name="connsiteY4" fmla="*/ 39198 h 269619"/>
                <a:gd name="connsiteX5" fmla="*/ 857600 w 1230274"/>
                <a:gd name="connsiteY5" fmla="*/ 15386 h 269619"/>
                <a:gd name="connsiteX6" fmla="*/ 1166194 w 1230274"/>
                <a:gd name="connsiteY6" fmla="*/ 5534 h 269619"/>
                <a:gd name="connsiteX7" fmla="*/ 1230274 w 1230274"/>
                <a:gd name="connsiteY7" fmla="*/ 155517 h 269619"/>
                <a:gd name="connsiteX8" fmla="*/ 1178100 w 1230274"/>
                <a:gd name="connsiteY8" fmla="*/ 229138 h 269619"/>
                <a:gd name="connsiteX9" fmla="*/ 1065280 w 1230274"/>
                <a:gd name="connsiteY9" fmla="*/ 193005 h 269619"/>
                <a:gd name="connsiteX10" fmla="*/ 793306 w 1230274"/>
                <a:gd name="connsiteY10" fmla="*/ 124925 h 269619"/>
                <a:gd name="connsiteX11" fmla="*/ 586136 w 1230274"/>
                <a:gd name="connsiteY11" fmla="*/ 158262 h 269619"/>
                <a:gd name="connsiteX12" fmla="*/ 398018 w 1230274"/>
                <a:gd name="connsiteY12" fmla="*/ 163023 h 269619"/>
                <a:gd name="connsiteX13" fmla="*/ 165167 w 1230274"/>
                <a:gd name="connsiteY13" fmla="*/ 245393 h 269619"/>
                <a:gd name="connsiteX14" fmla="*/ 64489 w 1230274"/>
                <a:gd name="connsiteY14" fmla="*/ 269619 h 269619"/>
                <a:gd name="connsiteX15" fmla="*/ 5623 w 1230274"/>
                <a:gd name="connsiteY15" fmla="*/ 207294 h 269619"/>
                <a:gd name="connsiteX16" fmla="*/ 861 w 1230274"/>
                <a:gd name="connsiteY16" fmla="*/ 78706 h 269619"/>
                <a:gd name="connsiteX17" fmla="*/ 45439 w 1230274"/>
                <a:gd name="connsiteY17" fmla="*/ 5534 h 269619"/>
                <a:gd name="connsiteX0" fmla="*/ 45439 w 1254087"/>
                <a:gd name="connsiteY0" fmla="*/ 5534 h 269619"/>
                <a:gd name="connsiteX1" fmla="*/ 49080 w 1254087"/>
                <a:gd name="connsiteY1" fmla="*/ 0 h 269619"/>
                <a:gd name="connsiteX2" fmla="*/ 336105 w 1254087"/>
                <a:gd name="connsiteY2" fmla="*/ 29674 h 269619"/>
                <a:gd name="connsiteX3" fmla="*/ 538512 w 1254087"/>
                <a:gd name="connsiteY3" fmla="*/ 5861 h 269619"/>
                <a:gd name="connsiteX4" fmla="*/ 774255 w 1254087"/>
                <a:gd name="connsiteY4" fmla="*/ 39198 h 269619"/>
                <a:gd name="connsiteX5" fmla="*/ 857600 w 1254087"/>
                <a:gd name="connsiteY5" fmla="*/ 15386 h 269619"/>
                <a:gd name="connsiteX6" fmla="*/ 1166194 w 1254087"/>
                <a:gd name="connsiteY6" fmla="*/ 5534 h 269619"/>
                <a:gd name="connsiteX7" fmla="*/ 1254087 w 1254087"/>
                <a:gd name="connsiteY7" fmla="*/ 179330 h 269619"/>
                <a:gd name="connsiteX8" fmla="*/ 1178100 w 1254087"/>
                <a:gd name="connsiteY8" fmla="*/ 229138 h 269619"/>
                <a:gd name="connsiteX9" fmla="*/ 1065280 w 1254087"/>
                <a:gd name="connsiteY9" fmla="*/ 193005 h 269619"/>
                <a:gd name="connsiteX10" fmla="*/ 793306 w 1254087"/>
                <a:gd name="connsiteY10" fmla="*/ 124925 h 269619"/>
                <a:gd name="connsiteX11" fmla="*/ 586136 w 1254087"/>
                <a:gd name="connsiteY11" fmla="*/ 158262 h 269619"/>
                <a:gd name="connsiteX12" fmla="*/ 398018 w 1254087"/>
                <a:gd name="connsiteY12" fmla="*/ 163023 h 269619"/>
                <a:gd name="connsiteX13" fmla="*/ 165167 w 1254087"/>
                <a:gd name="connsiteY13" fmla="*/ 245393 h 269619"/>
                <a:gd name="connsiteX14" fmla="*/ 64489 w 1254087"/>
                <a:gd name="connsiteY14" fmla="*/ 269619 h 269619"/>
                <a:gd name="connsiteX15" fmla="*/ 5623 w 1254087"/>
                <a:gd name="connsiteY15" fmla="*/ 207294 h 269619"/>
                <a:gd name="connsiteX16" fmla="*/ 861 w 1254087"/>
                <a:gd name="connsiteY16" fmla="*/ 78706 h 269619"/>
                <a:gd name="connsiteX17" fmla="*/ 45439 w 1254087"/>
                <a:gd name="connsiteY17" fmla="*/ 5534 h 269619"/>
                <a:gd name="connsiteX0" fmla="*/ 45439 w 1254087"/>
                <a:gd name="connsiteY0" fmla="*/ 5534 h 269619"/>
                <a:gd name="connsiteX1" fmla="*/ 49080 w 1254087"/>
                <a:gd name="connsiteY1" fmla="*/ 0 h 269619"/>
                <a:gd name="connsiteX2" fmla="*/ 336105 w 1254087"/>
                <a:gd name="connsiteY2" fmla="*/ 29674 h 269619"/>
                <a:gd name="connsiteX3" fmla="*/ 538512 w 1254087"/>
                <a:gd name="connsiteY3" fmla="*/ 5861 h 269619"/>
                <a:gd name="connsiteX4" fmla="*/ 774255 w 1254087"/>
                <a:gd name="connsiteY4" fmla="*/ 39198 h 269619"/>
                <a:gd name="connsiteX5" fmla="*/ 857600 w 1254087"/>
                <a:gd name="connsiteY5" fmla="*/ 15386 h 269619"/>
                <a:gd name="connsiteX6" fmla="*/ 1166194 w 1254087"/>
                <a:gd name="connsiteY6" fmla="*/ 5534 h 269619"/>
                <a:gd name="connsiteX7" fmla="*/ 1254087 w 1254087"/>
                <a:gd name="connsiteY7" fmla="*/ 179330 h 269619"/>
                <a:gd name="connsiteX8" fmla="*/ 1178100 w 1254087"/>
                <a:gd name="connsiteY8" fmla="*/ 229138 h 269619"/>
                <a:gd name="connsiteX9" fmla="*/ 1065280 w 1254087"/>
                <a:gd name="connsiteY9" fmla="*/ 193005 h 269619"/>
                <a:gd name="connsiteX10" fmla="*/ 793306 w 1254087"/>
                <a:gd name="connsiteY10" fmla="*/ 165406 h 269619"/>
                <a:gd name="connsiteX11" fmla="*/ 586136 w 1254087"/>
                <a:gd name="connsiteY11" fmla="*/ 158262 h 269619"/>
                <a:gd name="connsiteX12" fmla="*/ 398018 w 1254087"/>
                <a:gd name="connsiteY12" fmla="*/ 163023 h 269619"/>
                <a:gd name="connsiteX13" fmla="*/ 165167 w 1254087"/>
                <a:gd name="connsiteY13" fmla="*/ 245393 h 269619"/>
                <a:gd name="connsiteX14" fmla="*/ 64489 w 1254087"/>
                <a:gd name="connsiteY14" fmla="*/ 269619 h 269619"/>
                <a:gd name="connsiteX15" fmla="*/ 5623 w 1254087"/>
                <a:gd name="connsiteY15" fmla="*/ 207294 h 269619"/>
                <a:gd name="connsiteX16" fmla="*/ 861 w 1254087"/>
                <a:gd name="connsiteY16" fmla="*/ 78706 h 269619"/>
                <a:gd name="connsiteX17" fmla="*/ 45439 w 1254087"/>
                <a:gd name="connsiteY17" fmla="*/ 5534 h 269619"/>
                <a:gd name="connsiteX0" fmla="*/ 45439 w 1254087"/>
                <a:gd name="connsiteY0" fmla="*/ 5534 h 269619"/>
                <a:gd name="connsiteX1" fmla="*/ 49080 w 1254087"/>
                <a:gd name="connsiteY1" fmla="*/ 0 h 269619"/>
                <a:gd name="connsiteX2" fmla="*/ 336105 w 1254087"/>
                <a:gd name="connsiteY2" fmla="*/ 29674 h 269619"/>
                <a:gd name="connsiteX3" fmla="*/ 538512 w 1254087"/>
                <a:gd name="connsiteY3" fmla="*/ 5861 h 269619"/>
                <a:gd name="connsiteX4" fmla="*/ 774255 w 1254087"/>
                <a:gd name="connsiteY4" fmla="*/ 39198 h 269619"/>
                <a:gd name="connsiteX5" fmla="*/ 857600 w 1254087"/>
                <a:gd name="connsiteY5" fmla="*/ 15386 h 269619"/>
                <a:gd name="connsiteX6" fmla="*/ 1211438 w 1254087"/>
                <a:gd name="connsiteY6" fmla="*/ 36490 h 269619"/>
                <a:gd name="connsiteX7" fmla="*/ 1254087 w 1254087"/>
                <a:gd name="connsiteY7" fmla="*/ 179330 h 269619"/>
                <a:gd name="connsiteX8" fmla="*/ 1178100 w 1254087"/>
                <a:gd name="connsiteY8" fmla="*/ 229138 h 269619"/>
                <a:gd name="connsiteX9" fmla="*/ 1065280 w 1254087"/>
                <a:gd name="connsiteY9" fmla="*/ 193005 h 269619"/>
                <a:gd name="connsiteX10" fmla="*/ 793306 w 1254087"/>
                <a:gd name="connsiteY10" fmla="*/ 165406 h 269619"/>
                <a:gd name="connsiteX11" fmla="*/ 586136 w 1254087"/>
                <a:gd name="connsiteY11" fmla="*/ 158262 h 269619"/>
                <a:gd name="connsiteX12" fmla="*/ 398018 w 1254087"/>
                <a:gd name="connsiteY12" fmla="*/ 163023 h 269619"/>
                <a:gd name="connsiteX13" fmla="*/ 165167 w 1254087"/>
                <a:gd name="connsiteY13" fmla="*/ 245393 h 269619"/>
                <a:gd name="connsiteX14" fmla="*/ 64489 w 1254087"/>
                <a:gd name="connsiteY14" fmla="*/ 269619 h 269619"/>
                <a:gd name="connsiteX15" fmla="*/ 5623 w 1254087"/>
                <a:gd name="connsiteY15" fmla="*/ 207294 h 269619"/>
                <a:gd name="connsiteX16" fmla="*/ 861 w 1254087"/>
                <a:gd name="connsiteY16" fmla="*/ 78706 h 269619"/>
                <a:gd name="connsiteX17" fmla="*/ 45439 w 1254087"/>
                <a:gd name="connsiteY17" fmla="*/ 5534 h 269619"/>
                <a:gd name="connsiteX0" fmla="*/ 45439 w 1254087"/>
                <a:gd name="connsiteY0" fmla="*/ 52767 h 316852"/>
                <a:gd name="connsiteX1" fmla="*/ 49080 w 1254087"/>
                <a:gd name="connsiteY1" fmla="*/ 47233 h 316852"/>
                <a:gd name="connsiteX2" fmla="*/ 336105 w 1254087"/>
                <a:gd name="connsiteY2" fmla="*/ 76907 h 316852"/>
                <a:gd name="connsiteX3" fmla="*/ 569468 w 1254087"/>
                <a:gd name="connsiteY3" fmla="*/ 706 h 316852"/>
                <a:gd name="connsiteX4" fmla="*/ 774255 w 1254087"/>
                <a:gd name="connsiteY4" fmla="*/ 86431 h 316852"/>
                <a:gd name="connsiteX5" fmla="*/ 857600 w 1254087"/>
                <a:gd name="connsiteY5" fmla="*/ 62619 h 316852"/>
                <a:gd name="connsiteX6" fmla="*/ 1211438 w 1254087"/>
                <a:gd name="connsiteY6" fmla="*/ 83723 h 316852"/>
                <a:gd name="connsiteX7" fmla="*/ 1254087 w 1254087"/>
                <a:gd name="connsiteY7" fmla="*/ 226563 h 316852"/>
                <a:gd name="connsiteX8" fmla="*/ 1178100 w 1254087"/>
                <a:gd name="connsiteY8" fmla="*/ 276371 h 316852"/>
                <a:gd name="connsiteX9" fmla="*/ 1065280 w 1254087"/>
                <a:gd name="connsiteY9" fmla="*/ 240238 h 316852"/>
                <a:gd name="connsiteX10" fmla="*/ 793306 w 1254087"/>
                <a:gd name="connsiteY10" fmla="*/ 212639 h 316852"/>
                <a:gd name="connsiteX11" fmla="*/ 586136 w 1254087"/>
                <a:gd name="connsiteY11" fmla="*/ 205495 h 316852"/>
                <a:gd name="connsiteX12" fmla="*/ 398018 w 1254087"/>
                <a:gd name="connsiteY12" fmla="*/ 210256 h 316852"/>
                <a:gd name="connsiteX13" fmla="*/ 165167 w 1254087"/>
                <a:gd name="connsiteY13" fmla="*/ 292626 h 316852"/>
                <a:gd name="connsiteX14" fmla="*/ 64489 w 1254087"/>
                <a:gd name="connsiteY14" fmla="*/ 316852 h 316852"/>
                <a:gd name="connsiteX15" fmla="*/ 5623 w 1254087"/>
                <a:gd name="connsiteY15" fmla="*/ 254527 h 316852"/>
                <a:gd name="connsiteX16" fmla="*/ 861 w 1254087"/>
                <a:gd name="connsiteY16" fmla="*/ 125939 h 316852"/>
                <a:gd name="connsiteX17" fmla="*/ 45439 w 1254087"/>
                <a:gd name="connsiteY17" fmla="*/ 52767 h 316852"/>
                <a:gd name="connsiteX0" fmla="*/ 45439 w 1254087"/>
                <a:gd name="connsiteY0" fmla="*/ 53033 h 317118"/>
                <a:gd name="connsiteX1" fmla="*/ 49080 w 1254087"/>
                <a:gd name="connsiteY1" fmla="*/ 47499 h 317118"/>
                <a:gd name="connsiteX2" fmla="*/ 336105 w 1254087"/>
                <a:gd name="connsiteY2" fmla="*/ 77173 h 317118"/>
                <a:gd name="connsiteX3" fmla="*/ 569468 w 1254087"/>
                <a:gd name="connsiteY3" fmla="*/ 972 h 317118"/>
                <a:gd name="connsiteX4" fmla="*/ 781399 w 1254087"/>
                <a:gd name="connsiteY4" fmla="*/ 55741 h 317118"/>
                <a:gd name="connsiteX5" fmla="*/ 857600 w 1254087"/>
                <a:gd name="connsiteY5" fmla="*/ 62885 h 317118"/>
                <a:gd name="connsiteX6" fmla="*/ 1211438 w 1254087"/>
                <a:gd name="connsiteY6" fmla="*/ 83989 h 317118"/>
                <a:gd name="connsiteX7" fmla="*/ 1254087 w 1254087"/>
                <a:gd name="connsiteY7" fmla="*/ 226829 h 317118"/>
                <a:gd name="connsiteX8" fmla="*/ 1178100 w 1254087"/>
                <a:gd name="connsiteY8" fmla="*/ 276637 h 317118"/>
                <a:gd name="connsiteX9" fmla="*/ 1065280 w 1254087"/>
                <a:gd name="connsiteY9" fmla="*/ 240504 h 317118"/>
                <a:gd name="connsiteX10" fmla="*/ 793306 w 1254087"/>
                <a:gd name="connsiteY10" fmla="*/ 212905 h 317118"/>
                <a:gd name="connsiteX11" fmla="*/ 586136 w 1254087"/>
                <a:gd name="connsiteY11" fmla="*/ 205761 h 317118"/>
                <a:gd name="connsiteX12" fmla="*/ 398018 w 1254087"/>
                <a:gd name="connsiteY12" fmla="*/ 210522 h 317118"/>
                <a:gd name="connsiteX13" fmla="*/ 165167 w 1254087"/>
                <a:gd name="connsiteY13" fmla="*/ 292892 h 317118"/>
                <a:gd name="connsiteX14" fmla="*/ 64489 w 1254087"/>
                <a:gd name="connsiteY14" fmla="*/ 317118 h 317118"/>
                <a:gd name="connsiteX15" fmla="*/ 5623 w 1254087"/>
                <a:gd name="connsiteY15" fmla="*/ 254793 h 317118"/>
                <a:gd name="connsiteX16" fmla="*/ 861 w 1254087"/>
                <a:gd name="connsiteY16" fmla="*/ 126205 h 317118"/>
                <a:gd name="connsiteX17" fmla="*/ 45439 w 1254087"/>
                <a:gd name="connsiteY17" fmla="*/ 53033 h 317118"/>
                <a:gd name="connsiteX0" fmla="*/ 45439 w 1254087"/>
                <a:gd name="connsiteY0" fmla="*/ 53033 h 317118"/>
                <a:gd name="connsiteX1" fmla="*/ 49080 w 1254087"/>
                <a:gd name="connsiteY1" fmla="*/ 47499 h 317118"/>
                <a:gd name="connsiteX2" fmla="*/ 336105 w 1254087"/>
                <a:gd name="connsiteY2" fmla="*/ 77173 h 317118"/>
                <a:gd name="connsiteX3" fmla="*/ 569468 w 1254087"/>
                <a:gd name="connsiteY3" fmla="*/ 972 h 317118"/>
                <a:gd name="connsiteX4" fmla="*/ 781399 w 1254087"/>
                <a:gd name="connsiteY4" fmla="*/ 55741 h 317118"/>
                <a:gd name="connsiteX5" fmla="*/ 929038 w 1254087"/>
                <a:gd name="connsiteY5" fmla="*/ 43835 h 317118"/>
                <a:gd name="connsiteX6" fmla="*/ 1211438 w 1254087"/>
                <a:gd name="connsiteY6" fmla="*/ 83989 h 317118"/>
                <a:gd name="connsiteX7" fmla="*/ 1254087 w 1254087"/>
                <a:gd name="connsiteY7" fmla="*/ 226829 h 317118"/>
                <a:gd name="connsiteX8" fmla="*/ 1178100 w 1254087"/>
                <a:gd name="connsiteY8" fmla="*/ 276637 h 317118"/>
                <a:gd name="connsiteX9" fmla="*/ 1065280 w 1254087"/>
                <a:gd name="connsiteY9" fmla="*/ 240504 h 317118"/>
                <a:gd name="connsiteX10" fmla="*/ 793306 w 1254087"/>
                <a:gd name="connsiteY10" fmla="*/ 212905 h 317118"/>
                <a:gd name="connsiteX11" fmla="*/ 586136 w 1254087"/>
                <a:gd name="connsiteY11" fmla="*/ 205761 h 317118"/>
                <a:gd name="connsiteX12" fmla="*/ 398018 w 1254087"/>
                <a:gd name="connsiteY12" fmla="*/ 210522 h 317118"/>
                <a:gd name="connsiteX13" fmla="*/ 165167 w 1254087"/>
                <a:gd name="connsiteY13" fmla="*/ 292892 h 317118"/>
                <a:gd name="connsiteX14" fmla="*/ 64489 w 1254087"/>
                <a:gd name="connsiteY14" fmla="*/ 317118 h 317118"/>
                <a:gd name="connsiteX15" fmla="*/ 5623 w 1254087"/>
                <a:gd name="connsiteY15" fmla="*/ 254793 h 317118"/>
                <a:gd name="connsiteX16" fmla="*/ 861 w 1254087"/>
                <a:gd name="connsiteY16" fmla="*/ 126205 h 317118"/>
                <a:gd name="connsiteX17" fmla="*/ 45439 w 1254087"/>
                <a:gd name="connsiteY17" fmla="*/ 53033 h 317118"/>
                <a:gd name="connsiteX0" fmla="*/ 45439 w 1254087"/>
                <a:gd name="connsiteY0" fmla="*/ 53033 h 317118"/>
                <a:gd name="connsiteX1" fmla="*/ 49080 w 1254087"/>
                <a:gd name="connsiteY1" fmla="*/ 47499 h 317118"/>
                <a:gd name="connsiteX2" fmla="*/ 317055 w 1254087"/>
                <a:gd name="connsiteY2" fmla="*/ 46217 h 317118"/>
                <a:gd name="connsiteX3" fmla="*/ 569468 w 1254087"/>
                <a:gd name="connsiteY3" fmla="*/ 972 h 317118"/>
                <a:gd name="connsiteX4" fmla="*/ 781399 w 1254087"/>
                <a:gd name="connsiteY4" fmla="*/ 55741 h 317118"/>
                <a:gd name="connsiteX5" fmla="*/ 929038 w 1254087"/>
                <a:gd name="connsiteY5" fmla="*/ 43835 h 317118"/>
                <a:gd name="connsiteX6" fmla="*/ 1211438 w 1254087"/>
                <a:gd name="connsiteY6" fmla="*/ 83989 h 317118"/>
                <a:gd name="connsiteX7" fmla="*/ 1254087 w 1254087"/>
                <a:gd name="connsiteY7" fmla="*/ 226829 h 317118"/>
                <a:gd name="connsiteX8" fmla="*/ 1178100 w 1254087"/>
                <a:gd name="connsiteY8" fmla="*/ 276637 h 317118"/>
                <a:gd name="connsiteX9" fmla="*/ 1065280 w 1254087"/>
                <a:gd name="connsiteY9" fmla="*/ 240504 h 317118"/>
                <a:gd name="connsiteX10" fmla="*/ 793306 w 1254087"/>
                <a:gd name="connsiteY10" fmla="*/ 212905 h 317118"/>
                <a:gd name="connsiteX11" fmla="*/ 586136 w 1254087"/>
                <a:gd name="connsiteY11" fmla="*/ 205761 h 317118"/>
                <a:gd name="connsiteX12" fmla="*/ 398018 w 1254087"/>
                <a:gd name="connsiteY12" fmla="*/ 210522 h 317118"/>
                <a:gd name="connsiteX13" fmla="*/ 165167 w 1254087"/>
                <a:gd name="connsiteY13" fmla="*/ 292892 h 317118"/>
                <a:gd name="connsiteX14" fmla="*/ 64489 w 1254087"/>
                <a:gd name="connsiteY14" fmla="*/ 317118 h 317118"/>
                <a:gd name="connsiteX15" fmla="*/ 5623 w 1254087"/>
                <a:gd name="connsiteY15" fmla="*/ 254793 h 317118"/>
                <a:gd name="connsiteX16" fmla="*/ 861 w 1254087"/>
                <a:gd name="connsiteY16" fmla="*/ 126205 h 317118"/>
                <a:gd name="connsiteX17" fmla="*/ 45439 w 1254087"/>
                <a:gd name="connsiteY17" fmla="*/ 53033 h 317118"/>
                <a:gd name="connsiteX0" fmla="*/ 45439 w 1265994"/>
                <a:gd name="connsiteY0" fmla="*/ 53033 h 317118"/>
                <a:gd name="connsiteX1" fmla="*/ 49080 w 1265994"/>
                <a:gd name="connsiteY1" fmla="*/ 47499 h 317118"/>
                <a:gd name="connsiteX2" fmla="*/ 317055 w 1265994"/>
                <a:gd name="connsiteY2" fmla="*/ 46217 h 317118"/>
                <a:gd name="connsiteX3" fmla="*/ 569468 w 1265994"/>
                <a:gd name="connsiteY3" fmla="*/ 972 h 317118"/>
                <a:gd name="connsiteX4" fmla="*/ 781399 w 1265994"/>
                <a:gd name="connsiteY4" fmla="*/ 55741 h 317118"/>
                <a:gd name="connsiteX5" fmla="*/ 929038 w 1265994"/>
                <a:gd name="connsiteY5" fmla="*/ 43835 h 317118"/>
                <a:gd name="connsiteX6" fmla="*/ 1211438 w 1265994"/>
                <a:gd name="connsiteY6" fmla="*/ 83989 h 317118"/>
                <a:gd name="connsiteX7" fmla="*/ 1265994 w 1265994"/>
                <a:gd name="connsiteY7" fmla="*/ 269691 h 317118"/>
                <a:gd name="connsiteX8" fmla="*/ 1178100 w 1265994"/>
                <a:gd name="connsiteY8" fmla="*/ 276637 h 317118"/>
                <a:gd name="connsiteX9" fmla="*/ 1065280 w 1265994"/>
                <a:gd name="connsiteY9" fmla="*/ 240504 h 317118"/>
                <a:gd name="connsiteX10" fmla="*/ 793306 w 1265994"/>
                <a:gd name="connsiteY10" fmla="*/ 212905 h 317118"/>
                <a:gd name="connsiteX11" fmla="*/ 586136 w 1265994"/>
                <a:gd name="connsiteY11" fmla="*/ 205761 h 317118"/>
                <a:gd name="connsiteX12" fmla="*/ 398018 w 1265994"/>
                <a:gd name="connsiteY12" fmla="*/ 210522 h 317118"/>
                <a:gd name="connsiteX13" fmla="*/ 165167 w 1265994"/>
                <a:gd name="connsiteY13" fmla="*/ 292892 h 317118"/>
                <a:gd name="connsiteX14" fmla="*/ 64489 w 1265994"/>
                <a:gd name="connsiteY14" fmla="*/ 317118 h 317118"/>
                <a:gd name="connsiteX15" fmla="*/ 5623 w 1265994"/>
                <a:gd name="connsiteY15" fmla="*/ 254793 h 317118"/>
                <a:gd name="connsiteX16" fmla="*/ 861 w 1265994"/>
                <a:gd name="connsiteY16" fmla="*/ 126205 h 317118"/>
                <a:gd name="connsiteX17" fmla="*/ 45439 w 1265994"/>
                <a:gd name="connsiteY17" fmla="*/ 53033 h 317118"/>
                <a:gd name="connsiteX0" fmla="*/ 45439 w 1265994"/>
                <a:gd name="connsiteY0" fmla="*/ 53033 h 292892"/>
                <a:gd name="connsiteX1" fmla="*/ 49080 w 1265994"/>
                <a:gd name="connsiteY1" fmla="*/ 47499 h 292892"/>
                <a:gd name="connsiteX2" fmla="*/ 317055 w 1265994"/>
                <a:gd name="connsiteY2" fmla="*/ 46217 h 292892"/>
                <a:gd name="connsiteX3" fmla="*/ 569468 w 1265994"/>
                <a:gd name="connsiteY3" fmla="*/ 972 h 292892"/>
                <a:gd name="connsiteX4" fmla="*/ 781399 w 1265994"/>
                <a:gd name="connsiteY4" fmla="*/ 55741 h 292892"/>
                <a:gd name="connsiteX5" fmla="*/ 929038 w 1265994"/>
                <a:gd name="connsiteY5" fmla="*/ 43835 h 292892"/>
                <a:gd name="connsiteX6" fmla="*/ 1211438 w 1265994"/>
                <a:gd name="connsiteY6" fmla="*/ 83989 h 292892"/>
                <a:gd name="connsiteX7" fmla="*/ 1265994 w 1265994"/>
                <a:gd name="connsiteY7" fmla="*/ 269691 h 292892"/>
                <a:gd name="connsiteX8" fmla="*/ 1178100 w 1265994"/>
                <a:gd name="connsiteY8" fmla="*/ 276637 h 292892"/>
                <a:gd name="connsiteX9" fmla="*/ 1065280 w 1265994"/>
                <a:gd name="connsiteY9" fmla="*/ 240504 h 292892"/>
                <a:gd name="connsiteX10" fmla="*/ 793306 w 1265994"/>
                <a:gd name="connsiteY10" fmla="*/ 212905 h 292892"/>
                <a:gd name="connsiteX11" fmla="*/ 586136 w 1265994"/>
                <a:gd name="connsiteY11" fmla="*/ 205761 h 292892"/>
                <a:gd name="connsiteX12" fmla="*/ 398018 w 1265994"/>
                <a:gd name="connsiteY12" fmla="*/ 210522 h 292892"/>
                <a:gd name="connsiteX13" fmla="*/ 165167 w 1265994"/>
                <a:gd name="connsiteY13" fmla="*/ 292892 h 292892"/>
                <a:gd name="connsiteX14" fmla="*/ 97827 w 1265994"/>
                <a:gd name="connsiteY14" fmla="*/ 262350 h 292892"/>
                <a:gd name="connsiteX15" fmla="*/ 5623 w 1265994"/>
                <a:gd name="connsiteY15" fmla="*/ 254793 h 292892"/>
                <a:gd name="connsiteX16" fmla="*/ 861 w 1265994"/>
                <a:gd name="connsiteY16" fmla="*/ 126205 h 292892"/>
                <a:gd name="connsiteX17" fmla="*/ 45439 w 1265994"/>
                <a:gd name="connsiteY17" fmla="*/ 53033 h 292892"/>
                <a:gd name="connsiteX0" fmla="*/ 44771 w 1265326"/>
                <a:gd name="connsiteY0" fmla="*/ 53033 h 292892"/>
                <a:gd name="connsiteX1" fmla="*/ 48412 w 1265326"/>
                <a:gd name="connsiteY1" fmla="*/ 47499 h 292892"/>
                <a:gd name="connsiteX2" fmla="*/ 316387 w 1265326"/>
                <a:gd name="connsiteY2" fmla="*/ 46217 h 292892"/>
                <a:gd name="connsiteX3" fmla="*/ 568800 w 1265326"/>
                <a:gd name="connsiteY3" fmla="*/ 972 h 292892"/>
                <a:gd name="connsiteX4" fmla="*/ 780731 w 1265326"/>
                <a:gd name="connsiteY4" fmla="*/ 55741 h 292892"/>
                <a:gd name="connsiteX5" fmla="*/ 928370 w 1265326"/>
                <a:gd name="connsiteY5" fmla="*/ 43835 h 292892"/>
                <a:gd name="connsiteX6" fmla="*/ 1210770 w 1265326"/>
                <a:gd name="connsiteY6" fmla="*/ 83989 h 292892"/>
                <a:gd name="connsiteX7" fmla="*/ 1265326 w 1265326"/>
                <a:gd name="connsiteY7" fmla="*/ 269691 h 292892"/>
                <a:gd name="connsiteX8" fmla="*/ 1177432 w 1265326"/>
                <a:gd name="connsiteY8" fmla="*/ 276637 h 292892"/>
                <a:gd name="connsiteX9" fmla="*/ 1064612 w 1265326"/>
                <a:gd name="connsiteY9" fmla="*/ 240504 h 292892"/>
                <a:gd name="connsiteX10" fmla="*/ 792638 w 1265326"/>
                <a:gd name="connsiteY10" fmla="*/ 212905 h 292892"/>
                <a:gd name="connsiteX11" fmla="*/ 585468 w 1265326"/>
                <a:gd name="connsiteY11" fmla="*/ 205761 h 292892"/>
                <a:gd name="connsiteX12" fmla="*/ 397350 w 1265326"/>
                <a:gd name="connsiteY12" fmla="*/ 210522 h 292892"/>
                <a:gd name="connsiteX13" fmla="*/ 164499 w 1265326"/>
                <a:gd name="connsiteY13" fmla="*/ 292892 h 292892"/>
                <a:gd name="connsiteX14" fmla="*/ 97159 w 1265326"/>
                <a:gd name="connsiteY14" fmla="*/ 262350 h 292892"/>
                <a:gd name="connsiteX15" fmla="*/ 33530 w 1265326"/>
                <a:gd name="connsiteY15" fmla="*/ 216693 h 292892"/>
                <a:gd name="connsiteX16" fmla="*/ 193 w 1265326"/>
                <a:gd name="connsiteY16" fmla="*/ 126205 h 292892"/>
                <a:gd name="connsiteX17" fmla="*/ 44771 w 1265326"/>
                <a:gd name="connsiteY17" fmla="*/ 53033 h 292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65326" h="292892">
                  <a:moveTo>
                    <a:pt x="44771" y="53033"/>
                  </a:moveTo>
                  <a:lnTo>
                    <a:pt x="48412" y="47499"/>
                  </a:lnTo>
                  <a:lnTo>
                    <a:pt x="316387" y="46217"/>
                  </a:lnTo>
                  <a:lnTo>
                    <a:pt x="568800" y="972"/>
                  </a:lnTo>
                  <a:cubicBezTo>
                    <a:pt x="646588" y="-9347"/>
                    <a:pt x="702943" y="66060"/>
                    <a:pt x="780731" y="55741"/>
                  </a:cubicBezTo>
                  <a:lnTo>
                    <a:pt x="928370" y="43835"/>
                  </a:lnTo>
                  <a:lnTo>
                    <a:pt x="1210770" y="83989"/>
                  </a:lnTo>
                  <a:lnTo>
                    <a:pt x="1265326" y="269691"/>
                  </a:lnTo>
                  <a:lnTo>
                    <a:pt x="1177432" y="276637"/>
                  </a:lnTo>
                  <a:lnTo>
                    <a:pt x="1064612" y="240504"/>
                  </a:lnTo>
                  <a:lnTo>
                    <a:pt x="792638" y="212905"/>
                  </a:lnTo>
                  <a:lnTo>
                    <a:pt x="585468" y="205761"/>
                  </a:lnTo>
                  <a:lnTo>
                    <a:pt x="397350" y="210522"/>
                  </a:lnTo>
                  <a:cubicBezTo>
                    <a:pt x="319733" y="250679"/>
                    <a:pt x="242116" y="214635"/>
                    <a:pt x="164499" y="292892"/>
                  </a:cubicBezTo>
                  <a:lnTo>
                    <a:pt x="97159" y="262350"/>
                  </a:lnTo>
                  <a:cubicBezTo>
                    <a:pt x="79696" y="252428"/>
                    <a:pt x="33133" y="251976"/>
                    <a:pt x="33530" y="216693"/>
                  </a:cubicBezTo>
                  <a:cubicBezTo>
                    <a:pt x="31656" y="194002"/>
                    <a:pt x="-2871" y="153085"/>
                    <a:pt x="193" y="126205"/>
                  </a:cubicBezTo>
                  <a:cubicBezTo>
                    <a:pt x="3257" y="99325"/>
                    <a:pt x="41894" y="66548"/>
                    <a:pt x="44771" y="53033"/>
                  </a:cubicBezTo>
                  <a:close/>
                </a:path>
              </a:pathLst>
            </a:custGeom>
            <a:solidFill>
              <a:schemeClr val="accent6">
                <a:alpha val="86000"/>
              </a:scheme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3C114C11-0277-4643-AB5A-DC4790E51157}"/>
              </a:ext>
            </a:extLst>
          </p:cNvPr>
          <p:cNvSpPr txBox="1"/>
          <p:nvPr/>
        </p:nvSpPr>
        <p:spPr>
          <a:xfrm>
            <a:off x="9453151" y="2592000"/>
            <a:ext cx="23800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2% </a:t>
            </a:r>
            <a:r>
              <a:rPr lang="en-US" sz="1600" dirty="0"/>
              <a:t>at Pe= P</a:t>
            </a:r>
            <a:r>
              <a:rPr lang="fr-FR" sz="1600" dirty="0"/>
              <a:t>é =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7</a:t>
            </a:r>
            <a:r>
              <a:rPr lang="en-US" sz="1600" i="0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sz="1600" i="0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</a:t>
            </a:r>
            <a:r>
              <a:rPr lang="en-US" sz="1600" i="0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</a:t>
            </a:r>
            <a:endParaRPr lang="en-US" sz="1600" dirty="0"/>
          </a:p>
        </p:txBody>
      </p:sp>
      <p:graphicFrame>
        <p:nvGraphicFramePr>
          <p:cNvPr id="70" name="Tableau 5">
            <a:extLst>
              <a:ext uri="{FF2B5EF4-FFF2-40B4-BE49-F238E27FC236}">
                <a16:creationId xmlns:a16="http://schemas.microsoft.com/office/drawing/2014/main" id="{779045B9-7756-4F13-A0FF-CD5C48CD59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3170829"/>
              </p:ext>
            </p:extLst>
          </p:nvPr>
        </p:nvGraphicFramePr>
        <p:xfrm>
          <a:off x="-2" y="47520"/>
          <a:ext cx="12524875" cy="303120"/>
        </p:xfrm>
        <a:graphic>
          <a:graphicData uri="http://schemas.openxmlformats.org/drawingml/2006/table">
            <a:tbl>
              <a:tblPr/>
              <a:tblGrid>
                <a:gridCol w="2918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5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468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842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3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i="0" u="none" strike="noStrike" cap="none" spc="-1" dirty="0">
                          <a:solidFill>
                            <a:srgbClr val="A6A6A6"/>
                          </a:solidFill>
                          <a:latin typeface="Arial"/>
                          <a:cs typeface="+mn-cs"/>
                          <a:sym typeface="Arial"/>
                        </a:rPr>
                        <a:t>Introduction</a:t>
                      </a:r>
                    </a:p>
                  </a:txBody>
                  <a:tcPr>
                    <a:lnL w="12240">
                      <a:noFill/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 dirty="0" err="1">
                          <a:solidFill>
                            <a:srgbClr val="A6A6A6"/>
                          </a:solidFill>
                          <a:latin typeface="Arial"/>
                          <a:ea typeface="Arial"/>
                        </a:rPr>
                        <a:t>Experimental</a:t>
                      </a:r>
                      <a:r>
                        <a:rPr lang="fr-FR" sz="1200" b="0" strike="noStrike" spc="-1" dirty="0">
                          <a:solidFill>
                            <a:srgbClr val="A6A6A6"/>
                          </a:solidFill>
                          <a:latin typeface="Arial"/>
                          <a:ea typeface="Arial"/>
                        </a:rPr>
                        <a:t> </a:t>
                      </a:r>
                      <a:r>
                        <a:rPr lang="fr-FR" sz="1200" b="0" strike="noStrike" spc="-1" dirty="0" err="1">
                          <a:solidFill>
                            <a:srgbClr val="A6A6A6"/>
                          </a:solidFill>
                          <a:latin typeface="Arial"/>
                          <a:ea typeface="Arial"/>
                        </a:rPr>
                        <a:t>Methodology</a:t>
                      </a:r>
                      <a:endParaRPr lang="fr-FR" sz="12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497D"/>
                      </a:solidFill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1" strike="noStrike" spc="-1" dirty="0" err="1">
                          <a:solidFill>
                            <a:schemeClr val="tx1"/>
                          </a:solidFill>
                          <a:latin typeface="+mn-lt"/>
                        </a:rPr>
                        <a:t>Results</a:t>
                      </a:r>
                      <a:endParaRPr lang="fr-FR" sz="1200" b="1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24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 dirty="0">
                          <a:solidFill>
                            <a:srgbClr val="A6A6A6"/>
                          </a:solidFill>
                          <a:latin typeface="Arial"/>
                        </a:rPr>
                        <a:t>Conclusions</a:t>
                      </a:r>
                      <a:endParaRPr lang="fr-FR" sz="12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497D"/>
                      </a:solidFill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1" name="Picture 70">
            <a:extLst>
              <a:ext uri="{FF2B5EF4-FFF2-40B4-BE49-F238E27FC236}">
                <a16:creationId xmlns:a16="http://schemas.microsoft.com/office/drawing/2014/main" id="{4404AE90-200E-47E9-ABC8-3B42C9592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00" y="2340000"/>
            <a:ext cx="5169799" cy="339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61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520215" y="311669"/>
            <a:ext cx="11151569" cy="81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b="1" strike="noStrike" spc="-1" dirty="0">
                <a:solidFill>
                  <a:srgbClr val="000000"/>
                </a:solidFill>
                <a:ea typeface="Open Sans"/>
              </a:rPr>
              <a:t>Conclusion</a:t>
            </a:r>
            <a:endParaRPr lang="fr-FR" b="0" strike="noStrike" spc="-1" dirty="0"/>
          </a:p>
        </p:txBody>
      </p:sp>
      <p:sp>
        <p:nvSpPr>
          <p:cNvPr id="363" name="PlaceHolder 2"/>
          <p:cNvSpPr>
            <a:spLocks noGrp="1"/>
          </p:cNvSpPr>
          <p:nvPr>
            <p:ph type="body" idx="1"/>
          </p:nvPr>
        </p:nvSpPr>
        <p:spPr>
          <a:xfrm>
            <a:off x="514350" y="1484313"/>
            <a:ext cx="8253785" cy="42497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571500" indent="-342900"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pc="-1" dirty="0">
                <a:latin typeface="Arial"/>
              </a:rPr>
              <a:t>Colloid deposition dynamically reorganizes hydraulic topology: from throat-controlled to preferential pathways</a:t>
            </a:r>
          </a:p>
          <a:p>
            <a:pPr marL="571500" indent="-342900"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pc="-1" dirty="0">
                <a:latin typeface="Arial"/>
              </a:rPr>
              <a:t>Depositions does not always lead to monotonous permeability changes</a:t>
            </a:r>
          </a:p>
          <a:p>
            <a:pPr marL="571500" indent="-342900"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pc="-1" dirty="0">
                <a:latin typeface="Arial"/>
              </a:rPr>
              <a:t>Above a critical threshold (loading and P</a:t>
            </a:r>
            <a:r>
              <a:rPr lang="fr-FR" spc="-1" dirty="0">
                <a:latin typeface="Arial"/>
              </a:rPr>
              <a:t>é)</a:t>
            </a:r>
            <a:r>
              <a:rPr lang="en-US" spc="-1" dirty="0">
                <a:latin typeface="Arial"/>
              </a:rPr>
              <a:t>, deposition reorganizes flow pathways</a:t>
            </a:r>
          </a:p>
          <a:p>
            <a:pPr marL="571500" indent="-342900"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dirty="0"/>
              <a:t>At fixed </a:t>
            </a:r>
            <a:r>
              <a:rPr lang="en-US" dirty="0" err="1"/>
              <a:t>Pé</a:t>
            </a:r>
            <a:r>
              <a:rPr lang="en-US" dirty="0"/>
              <a:t>, concentration controls the transition between throat-blocking (K↓) and channelization (K↑)</a:t>
            </a:r>
            <a:endParaRPr lang="en-US" spc="-1" dirty="0">
              <a:latin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3106892-D979-41CD-8799-6FDA963AAFDB}"/>
              </a:ext>
            </a:extLst>
          </p:cNvPr>
          <p:cNvGrpSpPr/>
          <p:nvPr/>
        </p:nvGrpSpPr>
        <p:grpSpPr>
          <a:xfrm>
            <a:off x="8939535" y="4161641"/>
            <a:ext cx="3252225" cy="982440"/>
            <a:chOff x="6096000" y="4682489"/>
            <a:chExt cx="3252225" cy="9824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0012A3B-BBD5-452B-8746-9C3A5F1753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93" t="85675" r="30511"/>
            <a:stretch/>
          </p:blipFill>
          <p:spPr>
            <a:xfrm>
              <a:off x="6096000" y="4682489"/>
              <a:ext cx="3223226" cy="98244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7EACB9C-45EE-4D8F-85BF-572F61B6B14C}"/>
                </a:ext>
              </a:extLst>
            </p:cNvPr>
            <p:cNvSpPr txBox="1"/>
            <p:nvPr/>
          </p:nvSpPr>
          <p:spPr>
            <a:xfrm>
              <a:off x="6162577" y="4815885"/>
              <a:ext cx="265574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Volume fraction %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34CE4B-06BD-4602-AA39-4110FDADED63}"/>
                </a:ext>
              </a:extLst>
            </p:cNvPr>
            <p:cNvSpPr txBox="1"/>
            <p:nvPr/>
          </p:nvSpPr>
          <p:spPr>
            <a:xfrm>
              <a:off x="6124999" y="5275614"/>
              <a:ext cx="322322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0        5       10     15      20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663147A-F4DF-4326-9BD7-496399088D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1" t="9443" r="34977" b="17422"/>
          <a:stretch/>
        </p:blipFill>
        <p:spPr>
          <a:xfrm>
            <a:off x="9068897" y="1123949"/>
            <a:ext cx="2292198" cy="3240000"/>
          </a:xfrm>
          <a:prstGeom prst="rect">
            <a:avLst/>
          </a:prstGeom>
        </p:spPr>
      </p:pic>
      <p:graphicFrame>
        <p:nvGraphicFramePr>
          <p:cNvPr id="12" name="Tableau 5">
            <a:extLst>
              <a:ext uri="{FF2B5EF4-FFF2-40B4-BE49-F238E27FC236}">
                <a16:creationId xmlns:a16="http://schemas.microsoft.com/office/drawing/2014/main" id="{1D564AD3-068F-4FE2-9021-A8A66C6D80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5514705"/>
              </p:ext>
            </p:extLst>
          </p:nvPr>
        </p:nvGraphicFramePr>
        <p:xfrm>
          <a:off x="-2" y="47520"/>
          <a:ext cx="12524875" cy="303120"/>
        </p:xfrm>
        <a:graphic>
          <a:graphicData uri="http://schemas.openxmlformats.org/drawingml/2006/table">
            <a:tbl>
              <a:tblPr/>
              <a:tblGrid>
                <a:gridCol w="2918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5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468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842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3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i="0" u="none" strike="noStrike" cap="none" spc="-1" dirty="0">
                          <a:solidFill>
                            <a:srgbClr val="A6A6A6"/>
                          </a:solidFill>
                          <a:latin typeface="Arial"/>
                          <a:cs typeface="+mn-cs"/>
                          <a:sym typeface="Arial"/>
                        </a:rPr>
                        <a:t>Introduction</a:t>
                      </a:r>
                    </a:p>
                  </a:txBody>
                  <a:tcPr>
                    <a:lnL w="12240">
                      <a:noFill/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 dirty="0" err="1">
                          <a:solidFill>
                            <a:srgbClr val="A6A6A6"/>
                          </a:solidFill>
                          <a:latin typeface="Arial"/>
                          <a:ea typeface="Arial"/>
                        </a:rPr>
                        <a:t>Experimental</a:t>
                      </a:r>
                      <a:r>
                        <a:rPr lang="fr-FR" sz="1200" b="0" strike="noStrike" spc="-1" dirty="0">
                          <a:solidFill>
                            <a:srgbClr val="A6A6A6"/>
                          </a:solidFill>
                          <a:latin typeface="Arial"/>
                          <a:ea typeface="Arial"/>
                        </a:rPr>
                        <a:t> </a:t>
                      </a:r>
                      <a:r>
                        <a:rPr lang="fr-FR" sz="1200" b="0" strike="noStrike" spc="-1" dirty="0" err="1">
                          <a:solidFill>
                            <a:srgbClr val="A6A6A6"/>
                          </a:solidFill>
                          <a:latin typeface="Arial"/>
                          <a:ea typeface="Arial"/>
                        </a:rPr>
                        <a:t>Methodology</a:t>
                      </a:r>
                      <a:endParaRPr lang="fr-FR" sz="12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497D"/>
                      </a:solidFill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i="0" u="none" strike="noStrike" cap="none" spc="-1" dirty="0" err="1">
                          <a:solidFill>
                            <a:srgbClr val="A6A6A6"/>
                          </a:solidFill>
                          <a:latin typeface="Arial"/>
                          <a:cs typeface="+mn-cs"/>
                          <a:sym typeface="Arial"/>
                        </a:rPr>
                        <a:t>Results</a:t>
                      </a:r>
                      <a:endParaRPr lang="fr-FR" sz="1200" b="0" i="0" u="none" strike="noStrike" cap="none" spc="-1" dirty="0">
                        <a:solidFill>
                          <a:srgbClr val="A6A6A6"/>
                        </a:solidFill>
                        <a:latin typeface="Arial"/>
                        <a:cs typeface="+mn-cs"/>
                        <a:sym typeface="Arial"/>
                      </a:endParaRPr>
                    </a:p>
                  </a:txBody>
                  <a:tcPr>
                    <a:lnL w="1224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1" strike="noStrike" spc="-1" dirty="0">
                          <a:solidFill>
                            <a:schemeClr val="tx1"/>
                          </a:solidFill>
                          <a:latin typeface="Arial"/>
                        </a:rPr>
                        <a:t>Conclusions</a:t>
                      </a:r>
                    </a:p>
                  </a:txBody>
                  <a:tcPr>
                    <a:lnL w="12240">
                      <a:solidFill>
                        <a:srgbClr val="1F497D"/>
                      </a:solidFill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931855B-B15B-419E-858C-0A397063A24E}"/>
              </a:ext>
            </a:extLst>
          </p:cNvPr>
          <p:cNvGrpSpPr/>
          <p:nvPr/>
        </p:nvGrpSpPr>
        <p:grpSpPr>
          <a:xfrm>
            <a:off x="187994" y="1738132"/>
            <a:ext cx="4282355" cy="3035203"/>
            <a:chOff x="441571" y="982665"/>
            <a:chExt cx="4473329" cy="326180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56C23B9-AF28-4A27-AE38-D354E6236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571" y="982665"/>
              <a:ext cx="4473329" cy="326180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FC84310-0DC4-4A65-AFB7-20B3EF280A66}"/>
                </a:ext>
              </a:extLst>
            </p:cNvPr>
            <p:cNvSpPr txBox="1"/>
            <p:nvPr/>
          </p:nvSpPr>
          <p:spPr>
            <a:xfrm>
              <a:off x="1790700" y="2297922"/>
              <a:ext cx="102109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10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4D699B2-FD85-4F8C-9646-B75E601BDEB4}"/>
                </a:ext>
              </a:extLst>
            </p:cNvPr>
            <p:cNvSpPr txBox="1"/>
            <p:nvPr/>
          </p:nvSpPr>
          <p:spPr>
            <a:xfrm>
              <a:off x="1325849" y="1728509"/>
              <a:ext cx="792511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Injection</a:t>
              </a:r>
              <a:r>
                <a:rPr lang="en-US" sz="900" dirty="0"/>
                <a:t> well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6BC19B6-B0D5-4439-AB78-4B42151C25FC}"/>
                </a:ext>
              </a:extLst>
            </p:cNvPr>
            <p:cNvSpPr txBox="1"/>
            <p:nvPr/>
          </p:nvSpPr>
          <p:spPr>
            <a:xfrm>
              <a:off x="3210814" y="1538948"/>
              <a:ext cx="945377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Particle injection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6C36E78-EB65-4AF6-81A5-9B1515EBC44D}"/>
                </a:ext>
              </a:extLst>
            </p:cNvPr>
            <p:cNvSpPr txBox="1"/>
            <p:nvPr/>
          </p:nvSpPr>
          <p:spPr>
            <a:xfrm>
              <a:off x="2508427" y="1757834"/>
              <a:ext cx="792511" cy="230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Injection</a:t>
              </a:r>
              <a:r>
                <a:rPr lang="en-US" sz="900" dirty="0"/>
                <a:t> well</a:t>
              </a: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117D8BB1-5B5A-4DF2-A0A5-F38548E28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Transport of Colloids</a:t>
            </a:r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057D680-E2BC-4BBD-870D-56CE09AF80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81"/>
          <a:stretch/>
        </p:blipFill>
        <p:spPr>
          <a:xfrm>
            <a:off x="4922314" y="1738477"/>
            <a:ext cx="3423623" cy="19389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4" descr="Hydrogen Technology Center - Storage &amp; Delivery • GTI Energy">
            <a:extLst>
              <a:ext uri="{FF2B5EF4-FFF2-40B4-BE49-F238E27FC236}">
                <a16:creationId xmlns:a16="http://schemas.microsoft.com/office/drawing/2014/main" id="{44E9605C-DF70-4334-AB15-616C62301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9" r="5737"/>
          <a:stretch/>
        </p:blipFill>
        <p:spPr bwMode="auto">
          <a:xfrm>
            <a:off x="5292134" y="4028063"/>
            <a:ext cx="3644727" cy="20642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DC2F867-F057-4C17-8364-88865EA58897}"/>
              </a:ext>
            </a:extLst>
          </p:cNvPr>
          <p:cNvSpPr txBox="1"/>
          <p:nvPr/>
        </p:nvSpPr>
        <p:spPr>
          <a:xfrm>
            <a:off x="1212699" y="4842173"/>
            <a:ext cx="19078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Yousuf &amp; Agnihotri (2023)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397356-D4DA-4470-99B9-B4BDF90A8BEA}"/>
              </a:ext>
            </a:extLst>
          </p:cNvPr>
          <p:cNvSpPr txBox="1"/>
          <p:nvPr/>
        </p:nvSpPr>
        <p:spPr>
          <a:xfrm>
            <a:off x="7663400" y="5969170"/>
            <a:ext cx="18277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GTI energy (2024)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4FF441-4775-4559-AF81-9A57616E683E}"/>
              </a:ext>
            </a:extLst>
          </p:cNvPr>
          <p:cNvSpPr txBox="1"/>
          <p:nvPr/>
        </p:nvSpPr>
        <p:spPr>
          <a:xfrm>
            <a:off x="6781587" y="3627133"/>
            <a:ext cx="15121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EPFL (2021)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7FB326-1C10-48F8-A645-C395409E082C}"/>
              </a:ext>
            </a:extLst>
          </p:cNvPr>
          <p:cNvSpPr txBox="1"/>
          <p:nvPr/>
        </p:nvSpPr>
        <p:spPr>
          <a:xfrm>
            <a:off x="542597" y="1374469"/>
            <a:ext cx="4037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Groundwater remediation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23CD12-80A3-46C9-B993-EA19154598F6}"/>
              </a:ext>
            </a:extLst>
          </p:cNvPr>
          <p:cNvSpPr txBox="1"/>
          <p:nvPr/>
        </p:nvSpPr>
        <p:spPr>
          <a:xfrm>
            <a:off x="4910403" y="4342555"/>
            <a:ext cx="1494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</a:t>
            </a:r>
            <a:r>
              <a:rPr lang="en-US" sz="2000" baseline="-25000" dirty="0"/>
              <a:t>2</a:t>
            </a:r>
            <a:r>
              <a:rPr lang="en-US" sz="2000" dirty="0"/>
              <a:t> storage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C1E4A1-ED88-4241-A8C0-D5A26018AFA7}"/>
              </a:ext>
            </a:extLst>
          </p:cNvPr>
          <p:cNvSpPr txBox="1"/>
          <p:nvPr/>
        </p:nvSpPr>
        <p:spPr>
          <a:xfrm>
            <a:off x="4910403" y="1374469"/>
            <a:ext cx="3601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Carbon capture and storage</a:t>
            </a:r>
          </a:p>
        </p:txBody>
      </p:sp>
      <p:graphicFrame>
        <p:nvGraphicFramePr>
          <p:cNvPr id="32" name="Tableau 5">
            <a:extLst>
              <a:ext uri="{FF2B5EF4-FFF2-40B4-BE49-F238E27FC236}">
                <a16:creationId xmlns:a16="http://schemas.microsoft.com/office/drawing/2014/main" id="{D9014CCD-78BA-424F-B3A6-B4D4D14A23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657143"/>
              </p:ext>
            </p:extLst>
          </p:nvPr>
        </p:nvGraphicFramePr>
        <p:xfrm>
          <a:off x="-2" y="47520"/>
          <a:ext cx="12524875" cy="303120"/>
        </p:xfrm>
        <a:graphic>
          <a:graphicData uri="http://schemas.openxmlformats.org/drawingml/2006/table">
            <a:tbl>
              <a:tblPr/>
              <a:tblGrid>
                <a:gridCol w="2918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5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468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842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3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1" strike="noStrike" spc="-1" dirty="0">
                          <a:solidFill>
                            <a:srgbClr val="404040"/>
                          </a:solidFill>
                          <a:latin typeface="Arial"/>
                        </a:rPr>
                        <a:t>Introduction</a:t>
                      </a:r>
                      <a:endParaRPr lang="fr-FR" sz="1200" b="1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 dirty="0" err="1">
                          <a:solidFill>
                            <a:srgbClr val="A6A6A6"/>
                          </a:solidFill>
                          <a:latin typeface="Arial"/>
                          <a:ea typeface="Arial"/>
                        </a:rPr>
                        <a:t>Experimental</a:t>
                      </a:r>
                      <a:r>
                        <a:rPr lang="fr-FR" sz="1200" b="0" strike="noStrike" spc="-1" dirty="0">
                          <a:solidFill>
                            <a:srgbClr val="A6A6A6"/>
                          </a:solidFill>
                          <a:latin typeface="Arial"/>
                          <a:ea typeface="Arial"/>
                        </a:rPr>
                        <a:t> </a:t>
                      </a:r>
                      <a:r>
                        <a:rPr lang="fr-FR" sz="1200" b="0" strike="noStrike" spc="-1" dirty="0" err="1">
                          <a:solidFill>
                            <a:srgbClr val="A6A6A6"/>
                          </a:solidFill>
                          <a:latin typeface="Arial"/>
                          <a:ea typeface="Arial"/>
                        </a:rPr>
                        <a:t>Methodology</a:t>
                      </a:r>
                      <a:endParaRPr lang="fr-FR" sz="12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497D"/>
                      </a:solidFill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 dirty="0" err="1">
                          <a:solidFill>
                            <a:srgbClr val="A6A6A6"/>
                          </a:solidFill>
                          <a:latin typeface="+mn-lt"/>
                        </a:rPr>
                        <a:t>Results</a:t>
                      </a:r>
                      <a:endParaRPr lang="fr-FR" sz="1200" b="0" strike="noStrike" spc="-1" dirty="0">
                        <a:solidFill>
                          <a:srgbClr val="A6A6A6"/>
                        </a:solidFill>
                        <a:latin typeface="+mn-lt"/>
                      </a:endParaRPr>
                    </a:p>
                  </a:txBody>
                  <a:tcPr>
                    <a:lnL w="1224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 dirty="0">
                          <a:solidFill>
                            <a:srgbClr val="A6A6A6"/>
                          </a:solidFill>
                          <a:latin typeface="Arial"/>
                        </a:rPr>
                        <a:t>Conclusions</a:t>
                      </a:r>
                      <a:endParaRPr lang="fr-FR" sz="12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497D"/>
                      </a:solidFill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C970276D-C468-41D6-90B9-C2A1447E2F10}"/>
              </a:ext>
            </a:extLst>
          </p:cNvPr>
          <p:cNvSpPr txBox="1"/>
          <p:nvPr/>
        </p:nvSpPr>
        <p:spPr>
          <a:xfrm>
            <a:off x="8211887" y="1860441"/>
            <a:ext cx="392830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accent6"/>
                </a:solidFill>
              </a:rPr>
              <a:t>Whether deposition decreases or preserves permeability and under what conditions remain unresolved</a:t>
            </a:r>
          </a:p>
        </p:txBody>
      </p:sp>
    </p:spTree>
    <p:extLst>
      <p:ext uri="{BB962C8B-B14F-4D97-AF65-F5344CB8AC3E}">
        <p14:creationId xmlns:p14="http://schemas.microsoft.com/office/powerpoint/2010/main" val="1582265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F04C776-1A66-4A46-8C1E-D9AC3BA7B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 </a:t>
            </a:r>
          </a:p>
        </p:txBody>
      </p:sp>
      <p:pic>
        <p:nvPicPr>
          <p:cNvPr id="9" name="Image 10">
            <a:extLst>
              <a:ext uri="{FF2B5EF4-FFF2-40B4-BE49-F238E27FC236}">
                <a16:creationId xmlns:a16="http://schemas.microsoft.com/office/drawing/2014/main" id="{128789B9-34A0-4745-9BD0-B1A4054203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11806" r="25228" b="21876"/>
          <a:stretch/>
        </p:blipFill>
        <p:spPr>
          <a:xfrm>
            <a:off x="5991883" y="2763780"/>
            <a:ext cx="2656146" cy="1757744"/>
          </a:xfrm>
          <a:prstGeom prst="rect">
            <a:avLst/>
          </a:prstGeom>
        </p:spPr>
      </p:pic>
      <p:pic>
        <p:nvPicPr>
          <p:cNvPr id="18" name="Picture 24">
            <a:extLst>
              <a:ext uri="{FF2B5EF4-FFF2-40B4-BE49-F238E27FC236}">
                <a16:creationId xmlns:a16="http://schemas.microsoft.com/office/drawing/2014/main" id="{328FBD4E-9DD3-4A75-B3C4-B1D169A11461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920876" y="2763537"/>
            <a:ext cx="1757743" cy="1757743"/>
          </a:xfrm>
          <a:prstGeom prst="rect">
            <a:avLst/>
          </a:prstGeom>
          <a:ln w="0">
            <a:noFill/>
          </a:ln>
        </p:spPr>
      </p:pic>
      <p:pic>
        <p:nvPicPr>
          <p:cNvPr id="19" name="Picture 26">
            <a:extLst>
              <a:ext uri="{FF2B5EF4-FFF2-40B4-BE49-F238E27FC236}">
                <a16:creationId xmlns:a16="http://schemas.microsoft.com/office/drawing/2014/main" id="{7CF4375C-7122-478B-A17A-C25B0AB22BE3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8798045" y="1567180"/>
            <a:ext cx="3166007" cy="546628"/>
          </a:xfrm>
          <a:prstGeom prst="rect">
            <a:avLst/>
          </a:prstGeom>
          <a:ln w="0">
            <a:noFill/>
          </a:ln>
        </p:spPr>
      </p:pic>
      <p:sp>
        <p:nvSpPr>
          <p:cNvPr id="20" name="Picture 22">
            <a:extLst>
              <a:ext uri="{FF2B5EF4-FFF2-40B4-BE49-F238E27FC236}">
                <a16:creationId xmlns:a16="http://schemas.microsoft.com/office/drawing/2014/main" id="{9A50BCA5-0F6D-456E-84B8-E31BC11175D6}"/>
              </a:ext>
            </a:extLst>
          </p:cNvPr>
          <p:cNvSpPr/>
          <p:nvPr/>
        </p:nvSpPr>
        <p:spPr>
          <a:xfrm>
            <a:off x="2676535" y="2634804"/>
            <a:ext cx="2497739" cy="2169412"/>
          </a:xfrm>
          <a:prstGeom prst="ellipse">
            <a:avLst/>
          </a:pr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/>
            <a:endParaRPr lang="en-US" dirty="0"/>
          </a:p>
        </p:txBody>
      </p:sp>
      <p:pic>
        <p:nvPicPr>
          <p:cNvPr id="23" name="Picture 23">
            <a:extLst>
              <a:ext uri="{FF2B5EF4-FFF2-40B4-BE49-F238E27FC236}">
                <a16:creationId xmlns:a16="http://schemas.microsoft.com/office/drawing/2014/main" id="{6FAFB3D9-B1A4-4D32-95C4-9799381E0198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4630669" y="1524197"/>
            <a:ext cx="3312972" cy="812280"/>
          </a:xfrm>
          <a:prstGeom prst="rect">
            <a:avLst/>
          </a:prstGeom>
          <a:ln w="0">
            <a:noFill/>
          </a:ln>
        </p:spPr>
      </p:pic>
      <p:pic>
        <p:nvPicPr>
          <p:cNvPr id="24" name="Picture 1">
            <a:extLst>
              <a:ext uri="{FF2B5EF4-FFF2-40B4-BE49-F238E27FC236}">
                <a16:creationId xmlns:a16="http://schemas.microsoft.com/office/drawing/2014/main" id="{E5527CB3-2539-451A-8EF6-5B5CC344A1FF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335609" y="2611896"/>
            <a:ext cx="2340926" cy="2340926"/>
          </a:xfrm>
          <a:prstGeom prst="rect">
            <a:avLst/>
          </a:prstGeom>
          <a:ln w="0">
            <a:noFill/>
          </a:ln>
        </p:spPr>
      </p:pic>
      <p:sp>
        <p:nvSpPr>
          <p:cNvPr id="11" name="ZoneTexte 11">
            <a:extLst>
              <a:ext uri="{FF2B5EF4-FFF2-40B4-BE49-F238E27FC236}">
                <a16:creationId xmlns:a16="http://schemas.microsoft.com/office/drawing/2014/main" id="{2CB392D5-9478-4D39-925A-5D7F9B04E530}"/>
              </a:ext>
            </a:extLst>
          </p:cNvPr>
          <p:cNvSpPr/>
          <p:nvPr/>
        </p:nvSpPr>
        <p:spPr>
          <a:xfrm>
            <a:off x="5663579" y="4902120"/>
            <a:ext cx="56710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0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This work has received funding from European Union’s ERC Consolidator Grant N</a:t>
            </a:r>
            <a:r>
              <a:rPr lang="en-US" sz="1000" b="0" i="1" strike="noStrike" spc="-1" baseline="30000" dirty="0">
                <a:solidFill>
                  <a:srgbClr val="000000"/>
                </a:solidFill>
                <a:latin typeface="Arial"/>
                <a:ea typeface="DejaVu Sans"/>
              </a:rPr>
              <a:t>o</a:t>
            </a:r>
            <a:r>
              <a:rPr lang="en-US" sz="10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101043288</a:t>
            </a:r>
            <a:endParaRPr lang="fr-FR" sz="1000" b="0" strike="noStrike" spc="-1" dirty="0"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04B749-BAFC-4DEA-8A71-80B7791EB38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87" y="1483350"/>
            <a:ext cx="3286778" cy="896110"/>
          </a:xfrm>
          <a:prstGeom prst="rect">
            <a:avLst/>
          </a:prstGeom>
        </p:spPr>
      </p:pic>
      <p:sp>
        <p:nvSpPr>
          <p:cNvPr id="13" name="ZoneTexte 11">
            <a:extLst>
              <a:ext uri="{FF2B5EF4-FFF2-40B4-BE49-F238E27FC236}">
                <a16:creationId xmlns:a16="http://schemas.microsoft.com/office/drawing/2014/main" id="{95D5F27D-995B-4BE5-B643-D585870AC47B}"/>
              </a:ext>
            </a:extLst>
          </p:cNvPr>
          <p:cNvSpPr/>
          <p:nvPr/>
        </p:nvSpPr>
        <p:spPr>
          <a:xfrm>
            <a:off x="5195977" y="5325308"/>
            <a:ext cx="6726872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000" i="1" spc="-1" dirty="0">
                <a:solidFill>
                  <a:srgbClr val="000000"/>
                </a:solidFill>
                <a:latin typeface="Arial"/>
              </a:rPr>
              <a:t>This project has received funding from the European Union’s Horizon Europe research and innovation </a:t>
            </a:r>
            <a:r>
              <a:rPr lang="en-US" sz="1000" i="1" spc="-1" dirty="0" err="1">
                <a:solidFill>
                  <a:srgbClr val="000000"/>
                </a:solidFill>
                <a:latin typeface="Arial"/>
              </a:rPr>
              <a:t>programme</a:t>
            </a:r>
            <a:r>
              <a:rPr lang="en-US" sz="1000" i="1" spc="-1" dirty="0">
                <a:solidFill>
                  <a:srgbClr val="000000"/>
                </a:solidFill>
                <a:latin typeface="Arial"/>
              </a:rPr>
              <a:t> under grant agreement no. 101131765 (EXCITE2) for Transnational Access conducted at UGCT, university of Ghent. </a:t>
            </a:r>
            <a:endParaRPr lang="fr-FR" sz="1000" i="1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5223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89DAB-7171-4A27-A1F0-2DD1165A7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16" y="1765560"/>
            <a:ext cx="11151569" cy="812280"/>
          </a:xfrm>
        </p:spPr>
        <p:txBody>
          <a:bodyPr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Thank you!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87A4FD1-6DD6-438B-B2A8-E29B16A76687}"/>
              </a:ext>
            </a:extLst>
          </p:cNvPr>
          <p:cNvSpPr txBox="1">
            <a:spLocks/>
          </p:cNvSpPr>
          <p:nvPr/>
        </p:nvSpPr>
        <p:spPr>
          <a:xfrm>
            <a:off x="520216" y="4948440"/>
            <a:ext cx="11151569" cy="81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None/>
              <a:defRPr sz="2400" b="1" i="0" u="none" strike="noStrike" cap="none">
                <a:solidFill>
                  <a:srgbClr val="335B7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150" sz="1400" kern="0" dirty="0">
                <a:solidFill>
                  <a:schemeClr val="tx1"/>
                </a:solidFill>
                <a:hlinkClick r:id="rId3"/>
              </a:rPr>
              <a:t>mu</a:t>
            </a:r>
            <a:r>
              <a:rPr lang="en-US" sz="1400" kern="0" dirty="0">
                <a:solidFill>
                  <a:schemeClr val="tx1"/>
                </a:solidFill>
                <a:hlinkClick r:id="rId3"/>
              </a:rPr>
              <a:t>q</a:t>
            </a:r>
            <a:r>
              <a:rPr lang="en-150" sz="1400" kern="0" dirty="0">
                <a:solidFill>
                  <a:schemeClr val="tx1"/>
                </a:solidFill>
                <a:hlinkClick r:id="rId3"/>
              </a:rPr>
              <a:t>e</a:t>
            </a:r>
            <a:r>
              <a:rPr lang="en-US" sz="1400" kern="0" dirty="0">
                <a:solidFill>
                  <a:schemeClr val="tx1"/>
                </a:solidFill>
                <a:hlinkClick r:id="rId3"/>
              </a:rPr>
              <a:t>e</a:t>
            </a:r>
            <a:r>
              <a:rPr lang="en-150" sz="1400" kern="0" dirty="0">
                <a:solidFill>
                  <a:schemeClr val="tx1"/>
                </a:solidFill>
                <a:hlinkClick r:id="rId3"/>
              </a:rPr>
              <a:t>t.iqbal@</a:t>
            </a:r>
            <a:r>
              <a:rPr lang="en-US" sz="1400" kern="0" dirty="0">
                <a:solidFill>
                  <a:schemeClr val="tx1"/>
                </a:solidFill>
                <a:hlinkClick r:id="rId3"/>
              </a:rPr>
              <a:t>cnrs-orleans.fr</a:t>
            </a:r>
            <a:endParaRPr lang="en-US" sz="1400" kern="0" dirty="0">
              <a:solidFill>
                <a:schemeClr val="tx1"/>
              </a:solidFill>
            </a:endParaRPr>
          </a:p>
          <a:p>
            <a:pPr algn="ctr"/>
            <a:endParaRPr lang="en-US" sz="1400" kern="0" dirty="0">
              <a:solidFill>
                <a:schemeClr val="tx1"/>
              </a:solidFill>
            </a:endParaRPr>
          </a:p>
          <a:p>
            <a:pPr algn="ctr"/>
            <a:r>
              <a:rPr lang="en-US" sz="1400" kern="0" dirty="0">
                <a:solidFill>
                  <a:schemeClr val="tx1"/>
                </a:solidFill>
              </a:rPr>
              <a:t>www.muqeetiqbal.com</a:t>
            </a:r>
            <a:endParaRPr lang="en-150" sz="1400" kern="0" dirty="0">
              <a:solidFill>
                <a:schemeClr val="tx1"/>
              </a:solidFill>
            </a:endParaRPr>
          </a:p>
          <a:p>
            <a:pPr algn="ctr"/>
            <a:endParaRPr lang="en-US" sz="1400" kern="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4668E2-BE10-4853-BD1E-F229EEF846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8" t="29397" r="31397" b="32597"/>
          <a:stretch/>
        </p:blipFill>
        <p:spPr>
          <a:xfrm>
            <a:off x="5253037" y="2768340"/>
            <a:ext cx="1838325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910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5D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E6BB14E-1713-41DB-BB55-D17A588E1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16" y="3022860"/>
            <a:ext cx="11151569" cy="812280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Additional</a:t>
            </a:r>
          </a:p>
        </p:txBody>
      </p:sp>
    </p:spTree>
    <p:extLst>
      <p:ext uri="{BB962C8B-B14F-4D97-AF65-F5344CB8AC3E}">
        <p14:creationId xmlns:p14="http://schemas.microsoft.com/office/powerpoint/2010/main" val="15536116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9147B0-5E94-4E12-9D22-36502EC55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8279" y="2089943"/>
            <a:ext cx="5413717" cy="432243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75A8B8B-BBE0-45DA-B212-270EBD33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Tortuosity decreases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57B9783-9024-4384-900A-6C5635E70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15" y="1811545"/>
            <a:ext cx="6120914" cy="46760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BA51FD-C5E4-4308-9074-B1CA69DB6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134" y="161660"/>
            <a:ext cx="3002304" cy="13060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93D323-10DE-46B4-B34B-01E485BF2E44}"/>
              </a:ext>
            </a:extLst>
          </p:cNvPr>
          <p:cNvSpPr txBox="1"/>
          <p:nvPr/>
        </p:nvSpPr>
        <p:spPr>
          <a:xfrm>
            <a:off x="8727689" y="102641"/>
            <a:ext cx="34069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q</a:t>
            </a:r>
            <a:r>
              <a:rPr lang="en-US" sz="1400" baseline="-25000" dirty="0"/>
              <a:t>i</a:t>
            </a:r>
            <a:r>
              <a:rPr lang="en-US" sz="1400" dirty="0"/>
              <a:t>	​= volumetric flow rate 	in throat </a:t>
            </a:r>
            <a:r>
              <a:rPr lang="en-US" sz="1400" dirty="0" err="1"/>
              <a:t>i</a:t>
            </a:r>
            <a:endParaRPr lang="en-US" sz="1400" dirty="0"/>
          </a:p>
          <a:p>
            <a:r>
              <a:rPr lang="en-US" sz="1400" dirty="0"/>
              <a:t>L</a:t>
            </a:r>
            <a:r>
              <a:rPr lang="en-US" sz="1400" baseline="-25000" dirty="0"/>
              <a:t>i</a:t>
            </a:r>
            <a:r>
              <a:rPr lang="en-US" sz="1400" dirty="0"/>
              <a:t>	​= throat length</a:t>
            </a:r>
          </a:p>
          <a:p>
            <a:r>
              <a:rPr lang="en-US" sz="1400" dirty="0"/>
              <a:t>L 	= straight sample length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70796A-C9AD-4760-9D72-84C5BC377B0B}"/>
              </a:ext>
            </a:extLst>
          </p:cNvPr>
          <p:cNvSpPr txBox="1"/>
          <p:nvPr/>
        </p:nvSpPr>
        <p:spPr>
          <a:xfrm>
            <a:off x="8815491" y="1233484"/>
            <a:ext cx="31527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Many parallel throats so weighted average of L</a:t>
            </a:r>
            <a:r>
              <a:rPr lang="en-US" sz="1400" baseline="-25000" dirty="0"/>
              <a:t>i</a:t>
            </a:r>
            <a:r>
              <a:rPr lang="en-US" sz="1400" dirty="0"/>
              <a:t> becomes very small</a:t>
            </a:r>
          </a:p>
        </p:txBody>
      </p:sp>
    </p:spTree>
    <p:extLst>
      <p:ext uri="{BB962C8B-B14F-4D97-AF65-F5344CB8AC3E}">
        <p14:creationId xmlns:p14="http://schemas.microsoft.com/office/powerpoint/2010/main" val="1114630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308B767-7BFB-40CE-B950-4B727F8E36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6" t="5264" r="37980" b="13912"/>
          <a:stretch/>
        </p:blipFill>
        <p:spPr>
          <a:xfrm rot="1731278">
            <a:off x="10399377" y="3089526"/>
            <a:ext cx="1730480" cy="2314424"/>
          </a:xfrm>
          <a:prstGeom prst="rect">
            <a:avLst/>
          </a:prstGeom>
        </p:spPr>
      </p:pic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b="1" strike="noStrike" spc="-1" dirty="0">
                <a:ea typeface="Open Sans"/>
              </a:rPr>
              <a:t>Imaging Methodology</a:t>
            </a:r>
            <a:endParaRPr lang="fr-FR" b="0" strike="noStrike" spc="-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0A9F75-6295-4EB1-94E8-4ACB773A3C6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2" t="27538" r="28290" b="26850"/>
          <a:stretch/>
        </p:blipFill>
        <p:spPr>
          <a:xfrm>
            <a:off x="5597605" y="5015842"/>
            <a:ext cx="1157287" cy="1439863"/>
          </a:xfrm>
        </p:spPr>
      </p:pic>
      <p:graphicFrame>
        <p:nvGraphicFramePr>
          <p:cNvPr id="2" name="Diagram1"/>
          <p:cNvGraphicFramePr/>
          <p:nvPr>
            <p:extLst>
              <p:ext uri="{D42A27DB-BD31-4B8C-83A1-F6EECF244321}">
                <p14:modId xmlns:p14="http://schemas.microsoft.com/office/powerpoint/2010/main" val="843571485"/>
              </p:ext>
            </p:extLst>
          </p:nvPr>
        </p:nvGraphicFramePr>
        <p:xfrm>
          <a:off x="355347" y="1142394"/>
          <a:ext cx="11588750" cy="19561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843EEEB-F032-4EFF-BAB3-649042946489}"/>
              </a:ext>
            </a:extLst>
          </p:cNvPr>
          <p:cNvSpPr txBox="1"/>
          <p:nvPr/>
        </p:nvSpPr>
        <p:spPr>
          <a:xfrm>
            <a:off x="5229749" y="4535554"/>
            <a:ext cx="196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Masked particle image with no grains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6FFE17-8F3B-40F7-9688-A6BA4A2C6580}"/>
              </a:ext>
            </a:extLst>
          </p:cNvPr>
          <p:cNvGrpSpPr/>
          <p:nvPr/>
        </p:nvGrpSpPr>
        <p:grpSpPr>
          <a:xfrm>
            <a:off x="609480" y="2784028"/>
            <a:ext cx="1569152" cy="3463177"/>
            <a:chOff x="746168" y="3121223"/>
            <a:chExt cx="1569152" cy="346317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002533E-480D-42D8-87AB-8C3046A5204B}"/>
                </a:ext>
              </a:extLst>
            </p:cNvPr>
            <p:cNvGrpSpPr/>
            <p:nvPr/>
          </p:nvGrpSpPr>
          <p:grpSpPr>
            <a:xfrm>
              <a:off x="746168" y="3417378"/>
              <a:ext cx="1569152" cy="3167022"/>
              <a:chOff x="1265684" y="3583782"/>
              <a:chExt cx="1569152" cy="3167022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32A62D6F-BB71-4235-9AC6-C35631B35D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56260" y="3583782"/>
                <a:ext cx="1188000" cy="1376419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C91D18BC-3526-4A06-B4FD-3FC209A956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56260" y="5374385"/>
                <a:ext cx="1188000" cy="1376419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27AFC57-A500-45FB-905B-180537FACE92}"/>
                  </a:ext>
                </a:extLst>
              </p:cNvPr>
              <p:cNvSpPr txBox="1"/>
              <p:nvPr/>
            </p:nvSpPr>
            <p:spPr>
              <a:xfrm>
                <a:off x="1265684" y="5066608"/>
                <a:ext cx="156915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Particle image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A4719A1-4BBD-4396-8F87-9E9C845008C0}"/>
                </a:ext>
              </a:extLst>
            </p:cNvPr>
            <p:cNvSpPr txBox="1"/>
            <p:nvPr/>
          </p:nvSpPr>
          <p:spPr>
            <a:xfrm>
              <a:off x="746168" y="3121223"/>
              <a:ext cx="15691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</a:t>
              </a:r>
              <a:r>
                <a:rPr kumimoji="0" lang="en-US" sz="1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E4DD273-C0DD-454C-82B3-3EF873F9A8BE}"/>
              </a:ext>
            </a:extLst>
          </p:cNvPr>
          <p:cNvSpPr txBox="1"/>
          <p:nvPr/>
        </p:nvSpPr>
        <p:spPr>
          <a:xfrm>
            <a:off x="10425707" y="2885954"/>
            <a:ext cx="196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264×264×120 voxels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0A1199-620A-4D72-B5D0-CA965B36FC76}"/>
              </a:ext>
            </a:extLst>
          </p:cNvPr>
          <p:cNvSpPr txBox="1"/>
          <p:nvPr/>
        </p:nvSpPr>
        <p:spPr>
          <a:xfrm>
            <a:off x="8155858" y="3535767"/>
            <a:ext cx="1338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Particle phase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829280C-987E-4956-9AE9-3D9AD78EAD34}"/>
              </a:ext>
            </a:extLst>
          </p:cNvPr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3088635" y="3646815"/>
            <a:ext cx="1226187" cy="215428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87A1FED-AEF7-4A72-B7B9-717C64DE407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263" t="65246" r="5871"/>
          <a:stretch/>
        </p:blipFill>
        <p:spPr>
          <a:xfrm>
            <a:off x="5550413" y="3124099"/>
            <a:ext cx="1198618" cy="1440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D7D5D23-90B0-4A0D-AD94-BFB0C87CC6FD}"/>
              </a:ext>
            </a:extLst>
          </p:cNvPr>
          <p:cNvSpPr txBox="1"/>
          <p:nvPr/>
        </p:nvSpPr>
        <p:spPr>
          <a:xfrm>
            <a:off x="5229749" y="2745569"/>
            <a:ext cx="196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Grains of dry scan</a:t>
            </a:r>
            <a:endParaRPr kumimoji="0" lang="en-US" sz="1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27B118A-BF3A-4B9E-9244-96C12B74B278}"/>
              </a:ext>
            </a:extLst>
          </p:cNvPr>
          <p:cNvCxnSpPr/>
          <p:nvPr/>
        </p:nvCxnSpPr>
        <p:spPr>
          <a:xfrm>
            <a:off x="2178632" y="4462707"/>
            <a:ext cx="745543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FABBED7-850A-4FC3-9327-7562408C2C14}"/>
              </a:ext>
            </a:extLst>
          </p:cNvPr>
          <p:cNvCxnSpPr/>
          <p:nvPr/>
        </p:nvCxnSpPr>
        <p:spPr>
          <a:xfrm>
            <a:off x="4617032" y="4462707"/>
            <a:ext cx="745543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8C6DBDE-E87E-4FBF-8823-18DDFF115CC4}"/>
              </a:ext>
            </a:extLst>
          </p:cNvPr>
          <p:cNvCxnSpPr/>
          <p:nvPr/>
        </p:nvCxnSpPr>
        <p:spPr>
          <a:xfrm>
            <a:off x="6995957" y="4433689"/>
            <a:ext cx="745543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A22A9CB-88A1-47FB-8EAF-68A00F131C99}"/>
              </a:ext>
            </a:extLst>
          </p:cNvPr>
          <p:cNvCxnSpPr/>
          <p:nvPr/>
        </p:nvCxnSpPr>
        <p:spPr>
          <a:xfrm>
            <a:off x="9909098" y="4433689"/>
            <a:ext cx="745543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1" name="Tableau 5">
            <a:extLst>
              <a:ext uri="{FF2B5EF4-FFF2-40B4-BE49-F238E27FC236}">
                <a16:creationId xmlns:a16="http://schemas.microsoft.com/office/drawing/2014/main" id="{A517651B-0B7F-472D-9C60-D6E4959C9580}"/>
              </a:ext>
            </a:extLst>
          </p:cNvPr>
          <p:cNvGraphicFramePr/>
          <p:nvPr/>
        </p:nvGraphicFramePr>
        <p:xfrm>
          <a:off x="0" y="47520"/>
          <a:ext cx="12191760" cy="303120"/>
        </p:xfrm>
        <a:graphic>
          <a:graphicData uri="http://schemas.openxmlformats.org/drawingml/2006/table">
            <a:tbl>
              <a:tblPr/>
              <a:tblGrid>
                <a:gridCol w="1884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91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1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1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318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325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3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 dirty="0">
                          <a:solidFill>
                            <a:srgbClr val="A6A6A6"/>
                          </a:solidFill>
                          <a:latin typeface="Arial"/>
                        </a:rPr>
                        <a:t>Introduction</a:t>
                      </a:r>
                    </a:p>
                  </a:txBody>
                  <a:tcPr>
                    <a:lnL w="12240">
                      <a:noFill/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 dirty="0" err="1">
                          <a:solidFill>
                            <a:srgbClr val="A6A6A6"/>
                          </a:solidFill>
                          <a:latin typeface="Arial"/>
                          <a:ea typeface="Arial"/>
                        </a:rPr>
                        <a:t>Experimental</a:t>
                      </a:r>
                      <a:r>
                        <a:rPr lang="fr-FR" sz="1200" b="0" strike="noStrike" spc="-1" dirty="0">
                          <a:solidFill>
                            <a:srgbClr val="A6A6A6"/>
                          </a:solidFill>
                          <a:latin typeface="Arial"/>
                          <a:ea typeface="Arial"/>
                        </a:rPr>
                        <a:t> </a:t>
                      </a:r>
                      <a:r>
                        <a:rPr lang="fr-FR" sz="1200" b="0" strike="noStrike" spc="-1" dirty="0" err="1">
                          <a:solidFill>
                            <a:srgbClr val="A6A6A6"/>
                          </a:solidFill>
                          <a:latin typeface="Arial"/>
                          <a:ea typeface="Arial"/>
                        </a:rPr>
                        <a:t>Methodology</a:t>
                      </a:r>
                      <a:endParaRPr lang="fr-FR" sz="1200" b="0" strike="noStrike" spc="-1" dirty="0">
                        <a:solidFill>
                          <a:srgbClr val="A6A6A6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497D"/>
                      </a:solidFill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fr-FR" sz="1200" b="1" strike="noStrike" spc="-1" dirty="0">
                          <a:solidFill>
                            <a:schemeClr val="tx1"/>
                          </a:solidFill>
                          <a:latin typeface="Arial"/>
                        </a:rPr>
                        <a:t>Imaging </a:t>
                      </a:r>
                      <a:r>
                        <a:rPr lang="fr-FR" sz="1200" b="1" strike="noStrike" spc="-1" dirty="0" err="1">
                          <a:solidFill>
                            <a:schemeClr val="tx1"/>
                          </a:solidFill>
                          <a:latin typeface="Arial"/>
                        </a:rPr>
                        <a:t>Methodology</a:t>
                      </a:r>
                      <a:endParaRPr lang="fr-FR" sz="1200" b="1" strike="noStrike" spc="-1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497D"/>
                      </a:solidFill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 dirty="0">
                          <a:solidFill>
                            <a:srgbClr val="A6A6A6"/>
                          </a:solidFill>
                          <a:latin typeface="Arial"/>
                        </a:rPr>
                        <a:t>Preliminary Results</a:t>
                      </a:r>
                      <a:endParaRPr lang="fr-FR" sz="12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497D"/>
                      </a:solidFill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 dirty="0">
                          <a:solidFill>
                            <a:srgbClr val="A6A6A6"/>
                          </a:solidFill>
                          <a:latin typeface="Arial"/>
                        </a:rPr>
                        <a:t>Conclusions</a:t>
                      </a:r>
                      <a:endParaRPr lang="fr-FR" sz="12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497D"/>
                      </a:solidFill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 dirty="0">
                          <a:solidFill>
                            <a:srgbClr val="A6A6A6"/>
                          </a:solidFill>
                          <a:latin typeface="Arial"/>
                        </a:rPr>
                        <a:t>Perspectives</a:t>
                      </a:r>
                      <a:endParaRPr lang="fr-FR" sz="12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497D"/>
                      </a:solidFill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9951D5E-EB15-45E6-8BC2-3631F26DDDEA}"/>
              </a:ext>
            </a:extLst>
          </p:cNvPr>
          <p:cNvCxnSpPr>
            <a:cxnSpLocks/>
          </p:cNvCxnSpPr>
          <p:nvPr/>
        </p:nvCxnSpPr>
        <p:spPr>
          <a:xfrm>
            <a:off x="10755424" y="3332299"/>
            <a:ext cx="0" cy="200707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6348CDE1-DFAF-4751-A3D3-8E5631ED419D}"/>
              </a:ext>
            </a:extLst>
          </p:cNvPr>
          <p:cNvSpPr txBox="1"/>
          <p:nvPr/>
        </p:nvSpPr>
        <p:spPr>
          <a:xfrm>
            <a:off x="9879999" y="3725893"/>
            <a:ext cx="1078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mm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A000975-FE8A-4A4E-AD5F-1BBF85DB36F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1" t="6646" r="35050" b="65129"/>
          <a:stretch/>
        </p:blipFill>
        <p:spPr>
          <a:xfrm>
            <a:off x="8155858" y="3843546"/>
            <a:ext cx="1172031" cy="143892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96D077-D240-4F51-937D-B1F0605A4B1D}"/>
              </a:ext>
            </a:extLst>
          </p:cNvPr>
          <p:cNvGrpSpPr/>
          <p:nvPr/>
        </p:nvGrpSpPr>
        <p:grpSpPr>
          <a:xfrm>
            <a:off x="11030362" y="3332299"/>
            <a:ext cx="537120" cy="2007071"/>
            <a:chOff x="10650474" y="3188081"/>
            <a:chExt cx="537120" cy="2007071"/>
          </a:xfrm>
        </p:grpSpPr>
        <p:sp>
          <p:nvSpPr>
            <p:cNvPr id="50" name="Cylinder 49">
              <a:extLst>
                <a:ext uri="{FF2B5EF4-FFF2-40B4-BE49-F238E27FC236}">
                  <a16:creationId xmlns:a16="http://schemas.microsoft.com/office/drawing/2014/main" id="{45696F6D-97F0-403B-8E43-4CE5CFB0F756}"/>
                </a:ext>
              </a:extLst>
            </p:cNvPr>
            <p:cNvSpPr/>
            <p:nvPr/>
          </p:nvSpPr>
          <p:spPr>
            <a:xfrm>
              <a:off x="10654641" y="4935961"/>
              <a:ext cx="518382" cy="259191"/>
            </a:xfrm>
            <a:prstGeom prst="can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ylinder 53">
              <a:extLst>
                <a:ext uri="{FF2B5EF4-FFF2-40B4-BE49-F238E27FC236}">
                  <a16:creationId xmlns:a16="http://schemas.microsoft.com/office/drawing/2014/main" id="{CC7760D4-D4A4-44E3-9BCA-2356C121804F}"/>
                </a:ext>
              </a:extLst>
            </p:cNvPr>
            <p:cNvSpPr/>
            <p:nvPr/>
          </p:nvSpPr>
          <p:spPr>
            <a:xfrm>
              <a:off x="10654641" y="4594361"/>
              <a:ext cx="518382" cy="259191"/>
            </a:xfrm>
            <a:prstGeom prst="can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Cylinder 54">
              <a:extLst>
                <a:ext uri="{FF2B5EF4-FFF2-40B4-BE49-F238E27FC236}">
                  <a16:creationId xmlns:a16="http://schemas.microsoft.com/office/drawing/2014/main" id="{B5B59B52-15C5-41CA-8BD7-0C7273B716D5}"/>
                </a:ext>
              </a:extLst>
            </p:cNvPr>
            <p:cNvSpPr/>
            <p:nvPr/>
          </p:nvSpPr>
          <p:spPr>
            <a:xfrm>
              <a:off x="10669212" y="4233052"/>
              <a:ext cx="518382" cy="259191"/>
            </a:xfrm>
            <a:prstGeom prst="can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Cylinder 55">
              <a:extLst>
                <a:ext uri="{FF2B5EF4-FFF2-40B4-BE49-F238E27FC236}">
                  <a16:creationId xmlns:a16="http://schemas.microsoft.com/office/drawing/2014/main" id="{093BC5B6-C19D-4BA7-BDA8-DA05D0FB8F04}"/>
                </a:ext>
              </a:extLst>
            </p:cNvPr>
            <p:cNvSpPr/>
            <p:nvPr/>
          </p:nvSpPr>
          <p:spPr>
            <a:xfrm>
              <a:off x="10650474" y="3869208"/>
              <a:ext cx="518382" cy="259191"/>
            </a:xfrm>
            <a:prstGeom prst="can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Cylinder 56">
              <a:extLst>
                <a:ext uri="{FF2B5EF4-FFF2-40B4-BE49-F238E27FC236}">
                  <a16:creationId xmlns:a16="http://schemas.microsoft.com/office/drawing/2014/main" id="{3B08C04F-FF6E-4643-8A9B-9DC98E01DAA5}"/>
                </a:ext>
              </a:extLst>
            </p:cNvPr>
            <p:cNvSpPr/>
            <p:nvPr/>
          </p:nvSpPr>
          <p:spPr>
            <a:xfrm>
              <a:off x="10669212" y="3529681"/>
              <a:ext cx="518382" cy="259191"/>
            </a:xfrm>
            <a:prstGeom prst="can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Cylinder 57">
              <a:extLst>
                <a:ext uri="{FF2B5EF4-FFF2-40B4-BE49-F238E27FC236}">
                  <a16:creationId xmlns:a16="http://schemas.microsoft.com/office/drawing/2014/main" id="{08D73B24-9C5D-4D66-9ED6-B77FE35F7246}"/>
                </a:ext>
              </a:extLst>
            </p:cNvPr>
            <p:cNvSpPr/>
            <p:nvPr/>
          </p:nvSpPr>
          <p:spPr>
            <a:xfrm>
              <a:off x="10650474" y="3188081"/>
              <a:ext cx="518382" cy="259191"/>
            </a:xfrm>
            <a:prstGeom prst="can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9552DBE7-D098-4CEE-B10A-7D707C4A7D8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94739" y="806967"/>
            <a:ext cx="2381250" cy="4191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56395C-4C4F-47AB-863B-7942704BA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Flushing rearranges &amp; densifies clusters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8CC020B-3331-4C6F-ADBB-6A639F8A143F}"/>
              </a:ext>
            </a:extLst>
          </p:cNvPr>
          <p:cNvSpPr txBox="1"/>
          <p:nvPr/>
        </p:nvSpPr>
        <p:spPr>
          <a:xfrm>
            <a:off x="40265" y="1136643"/>
            <a:ext cx="6004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/>
              <a:t>2% volume fraction at P</a:t>
            </a:r>
            <a:r>
              <a:rPr lang="fr-FR" sz="2400" b="1" dirty="0"/>
              <a:t>é =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</a:rPr>
              <a:t>7</a:t>
            </a:r>
            <a:r>
              <a:rPr lang="en-US" sz="2400" b="1" i="0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sz="2400" b="1" i="0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</a:t>
            </a:r>
            <a:r>
              <a:rPr lang="en-US" sz="2400" b="1" i="0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</a:t>
            </a:r>
            <a:endParaRPr lang="en-US" sz="24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CDF8B7-BD49-49E3-83D9-EBCFA839E905}"/>
              </a:ext>
            </a:extLst>
          </p:cNvPr>
          <p:cNvGrpSpPr/>
          <p:nvPr/>
        </p:nvGrpSpPr>
        <p:grpSpPr>
          <a:xfrm>
            <a:off x="89415" y="1982179"/>
            <a:ext cx="5955473" cy="1567683"/>
            <a:chOff x="5366085" y="1517502"/>
            <a:chExt cx="5955473" cy="156768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2112F8A-FC7E-4FA8-BA34-243899CE2F7A}"/>
                </a:ext>
              </a:extLst>
            </p:cNvPr>
            <p:cNvSpPr txBox="1"/>
            <p:nvPr/>
          </p:nvSpPr>
          <p:spPr>
            <a:xfrm>
              <a:off x="9936656" y="1517502"/>
              <a:ext cx="12323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13.5 mins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8ACF1A7-0FE2-47F2-98E9-FA324CCA7FF9}"/>
                </a:ext>
              </a:extLst>
            </p:cNvPr>
            <p:cNvGrpSpPr/>
            <p:nvPr/>
          </p:nvGrpSpPr>
          <p:grpSpPr>
            <a:xfrm>
              <a:off x="5366085" y="1517502"/>
              <a:ext cx="5955473" cy="1567683"/>
              <a:chOff x="5366085" y="1517502"/>
              <a:chExt cx="5955473" cy="1567683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AFBDF170-F62F-461F-832A-28F98D57D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37251" y="1916984"/>
                <a:ext cx="1193684" cy="1080000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362E16-5767-44FC-9109-9A531C01C6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99397" y="1916984"/>
                <a:ext cx="1193684" cy="1080000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2931FB2-065B-412B-B45B-A4E308E76D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93178" y="1916984"/>
                <a:ext cx="1193684" cy="1080000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B3253AB-614A-4ED7-9442-BA6C2B7085C7}"/>
                  </a:ext>
                </a:extLst>
              </p:cNvPr>
              <p:cNvSpPr txBox="1"/>
              <p:nvPr/>
            </p:nvSpPr>
            <p:spPr>
              <a:xfrm>
                <a:off x="7872053" y="1517502"/>
                <a:ext cx="11184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7.5 mins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B4AAB1C-CAAB-4E27-A93B-FF9CC7979C95}"/>
                  </a:ext>
                </a:extLst>
              </p:cNvPr>
              <p:cNvSpPr txBox="1"/>
              <p:nvPr/>
            </p:nvSpPr>
            <p:spPr>
              <a:xfrm>
                <a:off x="5660029" y="1517502"/>
                <a:ext cx="11184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 mins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82AA42D-6732-4B71-A8F5-35C2AA4B76F7}"/>
                  </a:ext>
                </a:extLst>
              </p:cNvPr>
              <p:cNvSpPr/>
              <p:nvPr/>
            </p:nvSpPr>
            <p:spPr>
              <a:xfrm>
                <a:off x="5366085" y="1547653"/>
                <a:ext cx="5955473" cy="15375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E92ECC71-D70D-471C-9575-51D2ADC6FD66}"/>
                  </a:ext>
                </a:extLst>
              </p:cNvPr>
              <p:cNvSpPr/>
              <p:nvPr/>
            </p:nvSpPr>
            <p:spPr>
              <a:xfrm>
                <a:off x="10253751" y="2160025"/>
                <a:ext cx="374904" cy="402336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DBC6C9C-3AD6-4785-99EE-CC54CFB6F590}"/>
                  </a:ext>
                </a:extLst>
              </p:cNvPr>
              <p:cNvSpPr/>
              <p:nvPr/>
            </p:nvSpPr>
            <p:spPr>
              <a:xfrm>
                <a:off x="8008526" y="2190174"/>
                <a:ext cx="374904" cy="402336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7FDF6A2C-BCDF-4B8E-A32F-CC0C805F3842}"/>
                  </a:ext>
                </a:extLst>
              </p:cNvPr>
              <p:cNvSpPr/>
              <p:nvPr/>
            </p:nvSpPr>
            <p:spPr>
              <a:xfrm>
                <a:off x="5787987" y="2115251"/>
                <a:ext cx="374904" cy="402336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D480E70-17E1-4032-809C-B78BF9C527FB}"/>
              </a:ext>
            </a:extLst>
          </p:cNvPr>
          <p:cNvGrpSpPr/>
          <p:nvPr/>
        </p:nvGrpSpPr>
        <p:grpSpPr>
          <a:xfrm>
            <a:off x="89415" y="4543194"/>
            <a:ext cx="5955473" cy="1769057"/>
            <a:chOff x="5317567" y="4376691"/>
            <a:chExt cx="5955473" cy="176905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3CC34D9-7671-45AC-8DBF-D6E3D834C682}"/>
                </a:ext>
              </a:extLst>
            </p:cNvPr>
            <p:cNvGrpSpPr/>
            <p:nvPr/>
          </p:nvGrpSpPr>
          <p:grpSpPr>
            <a:xfrm>
              <a:off x="5317567" y="4376691"/>
              <a:ext cx="5955473" cy="1769057"/>
              <a:chOff x="5366084" y="3677156"/>
              <a:chExt cx="5955473" cy="1769057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5421F54-FEF3-432C-925D-04F307488297}"/>
                  </a:ext>
                </a:extLst>
              </p:cNvPr>
              <p:cNvSpPr/>
              <p:nvPr/>
            </p:nvSpPr>
            <p:spPr>
              <a:xfrm>
                <a:off x="5366084" y="3677156"/>
                <a:ext cx="5955473" cy="176905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F0167666-98F2-47F2-972B-B81087E817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7230" y="4254821"/>
                <a:ext cx="1215000" cy="1080000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58663411-F63C-4F73-ABEA-E0510FB892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86400" y="4254821"/>
                <a:ext cx="1202727" cy="1080000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08656A5E-8056-4925-A256-BCB3FFA3D4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42327" y="4254821"/>
                <a:ext cx="1215000" cy="1080000"/>
              </a:xfrm>
              <a:prstGeom prst="rect">
                <a:avLst/>
              </a:prstGeom>
            </p:spPr>
          </p:pic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F681AAC7-1E1C-45BB-A01A-8955AC67209B}"/>
                  </a:ext>
                </a:extLst>
              </p:cNvPr>
              <p:cNvSpPr/>
              <p:nvPr/>
            </p:nvSpPr>
            <p:spPr>
              <a:xfrm>
                <a:off x="9942327" y="4654523"/>
                <a:ext cx="374904" cy="402336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A1EFFB54-5348-47BB-A225-64425CB96E80}"/>
                  </a:ext>
                </a:extLst>
              </p:cNvPr>
              <p:cNvSpPr/>
              <p:nvPr/>
            </p:nvSpPr>
            <p:spPr>
              <a:xfrm>
                <a:off x="7748546" y="4683049"/>
                <a:ext cx="374904" cy="402336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3B796EED-5D6F-43CC-A62F-F723F3124F25}"/>
                  </a:ext>
                </a:extLst>
              </p:cNvPr>
              <p:cNvSpPr/>
              <p:nvPr/>
            </p:nvSpPr>
            <p:spPr>
              <a:xfrm>
                <a:off x="5517431" y="4692869"/>
                <a:ext cx="374904" cy="402336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1CD45E9-B02B-4EA0-A403-AD78B878E97A}"/>
                </a:ext>
              </a:extLst>
            </p:cNvPr>
            <p:cNvSpPr txBox="1"/>
            <p:nvPr/>
          </p:nvSpPr>
          <p:spPr>
            <a:xfrm>
              <a:off x="9827005" y="4511993"/>
              <a:ext cx="12323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13.5 mins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A2F421A-2C33-49E6-9B59-3C07C3492A81}"/>
                </a:ext>
              </a:extLst>
            </p:cNvPr>
            <p:cNvSpPr txBox="1"/>
            <p:nvPr/>
          </p:nvSpPr>
          <p:spPr>
            <a:xfrm>
              <a:off x="7762402" y="4511993"/>
              <a:ext cx="11184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7.5 mins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720FBAA-7F1E-4897-A76B-46AAADB0E365}"/>
                </a:ext>
              </a:extLst>
            </p:cNvPr>
            <p:cNvSpPr txBox="1"/>
            <p:nvPr/>
          </p:nvSpPr>
          <p:spPr>
            <a:xfrm>
              <a:off x="5550378" y="4511993"/>
              <a:ext cx="11184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 mins</a:t>
              </a: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E37C01AA-730D-468F-A99D-E3207A52CD09}"/>
              </a:ext>
            </a:extLst>
          </p:cNvPr>
          <p:cNvSpPr txBox="1"/>
          <p:nvPr/>
        </p:nvSpPr>
        <p:spPr>
          <a:xfrm>
            <a:off x="6545143" y="2228671"/>
            <a:ext cx="51334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6"/>
                </a:solidFill>
              </a:rPr>
              <a:t>Flushing appears to: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accent6"/>
                </a:solidFill>
              </a:rPr>
              <a:t>densify retained clusters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accent6"/>
                </a:solidFill>
              </a:rPr>
              <a:t>preserve dominant pathways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76EF3D9-6F11-4524-A012-59B1FD0B506E}"/>
              </a:ext>
            </a:extLst>
          </p:cNvPr>
          <p:cNvSpPr txBox="1"/>
          <p:nvPr/>
        </p:nvSpPr>
        <p:spPr>
          <a:xfrm>
            <a:off x="6096000" y="4966057"/>
            <a:ext cx="5133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6"/>
                </a:solidFill>
              </a:rPr>
              <a:t>Pore filling at low velocity zones</a:t>
            </a:r>
          </a:p>
        </p:txBody>
      </p:sp>
    </p:spTree>
    <p:extLst>
      <p:ext uri="{BB962C8B-B14F-4D97-AF65-F5344CB8AC3E}">
        <p14:creationId xmlns:p14="http://schemas.microsoft.com/office/powerpoint/2010/main" val="19236761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A52141-6DD6-4F50-9AF3-6AC9BFC89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Curve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6ACBEE-593C-4826-8759-3554BEE71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2196" y="2038991"/>
            <a:ext cx="3676207" cy="278001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1F5523-A9F2-4641-BE15-0665800C71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2459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BBDE65-4488-4E20-99D6-BEE8EE643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fr-FR" dirty="0" err="1"/>
              <a:t>éclet</a:t>
            </a:r>
            <a:r>
              <a:rPr lang="fr-FR" dirty="0"/>
              <a:t> </a:t>
            </a:r>
            <a:r>
              <a:rPr lang="fr-FR" dirty="0" err="1"/>
              <a:t>number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BD36AED4-0CFA-4FC8-95C7-3DB049978AA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310742" y="1123949"/>
                <a:ext cx="7527533" cy="1749880"/>
              </a:xfrm>
            </p:spPr>
            <p:txBody>
              <a:bodyPr/>
              <a:lstStyle/>
              <a:p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dk1"/>
                        </a:solidFill>
                        <a:effectLst/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is pore velocity (</a:t>
                </a:r>
                <a:r>
                  <a:rPr lang="en-US" dirty="0">
                    <a:solidFill>
                      <a:schemeClr val="accent6"/>
                    </a:solidFill>
                  </a:rPr>
                  <a:t>5 – 9 × 10</a:t>
                </a:r>
                <a:r>
                  <a:rPr lang="en-US" baseline="30000" dirty="0">
                    <a:solidFill>
                      <a:schemeClr val="accent6"/>
                    </a:solidFill>
                  </a:rPr>
                  <a:t>-9  </a:t>
                </a:r>
                <a:r>
                  <a:rPr lang="en-US" dirty="0">
                    <a:solidFill>
                      <a:schemeClr val="accent6"/>
                    </a:solidFill>
                  </a:rPr>
                  <a:t>ms</a:t>
                </a:r>
                <a:r>
                  <a:rPr lang="en-US" baseline="30000" dirty="0">
                    <a:solidFill>
                      <a:schemeClr val="accent6"/>
                    </a:solidFill>
                  </a:rPr>
                  <a:t>-1</a:t>
                </a:r>
                <a:r>
                  <a:rPr lang="en-US" dirty="0"/>
                  <a:t>) , L is the mean pore diameter (</a:t>
                </a:r>
                <a:r>
                  <a:rPr lang="en-US" dirty="0">
                    <a:solidFill>
                      <a:schemeClr val="accent6"/>
                    </a:solidFill>
                  </a:rPr>
                  <a:t>100µm</a:t>
                </a:r>
                <a:r>
                  <a:rPr lang="en-US" dirty="0"/>
                  <a:t>) where</a:t>
                </a:r>
                <a:r>
                  <a:rPr lang="en-US" dirty="0">
                    <a:solidFill>
                      <a:schemeClr val="dk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 is the diffusion coefficient of a particle (</a:t>
                </a:r>
                <a:r>
                  <a:rPr lang="en-US" dirty="0">
                    <a:solidFill>
                      <a:schemeClr val="accent6"/>
                    </a:solidFill>
                  </a:rPr>
                  <a:t>6.8× 10</a:t>
                </a:r>
                <a:r>
                  <a:rPr lang="en-US" baseline="30000" dirty="0">
                    <a:solidFill>
                      <a:schemeClr val="accent6"/>
                    </a:solidFill>
                  </a:rPr>
                  <a:t>-17  </a:t>
                </a:r>
                <a:r>
                  <a:rPr lang="en-US" dirty="0">
                    <a:solidFill>
                      <a:schemeClr val="accent6"/>
                    </a:solidFill>
                  </a:rPr>
                  <a:t>m</a:t>
                </a:r>
                <a:r>
                  <a:rPr lang="en-US" baseline="30000" dirty="0">
                    <a:solidFill>
                      <a:schemeClr val="accent6"/>
                    </a:solidFill>
                  </a:rPr>
                  <a:t>2</a:t>
                </a:r>
                <a:r>
                  <a:rPr lang="en-US" dirty="0">
                    <a:solidFill>
                      <a:schemeClr val="accent6"/>
                    </a:solidFill>
                  </a:rPr>
                  <a:t>s</a:t>
                </a:r>
                <a:r>
                  <a:rPr lang="en-US" baseline="30000" dirty="0">
                    <a:solidFill>
                      <a:schemeClr val="accent6"/>
                    </a:solidFill>
                  </a:rPr>
                  <a:t>-1</a:t>
                </a:r>
                <a:r>
                  <a:rPr lang="en-US" dirty="0"/>
                  <a:t>) calculated from Einstein-Stokes equation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BD36AED4-0CFA-4FC8-95C7-3DB049978AA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310742" y="1123949"/>
                <a:ext cx="7527533" cy="1749880"/>
              </a:xfrm>
              <a:blipFill>
                <a:blip r:embed="rId2"/>
                <a:stretch>
                  <a:fillRect b="-3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D0DA4A6-4020-4DF9-AF4B-3F97DEE554C2}"/>
                  </a:ext>
                </a:extLst>
              </p:cNvPr>
              <p:cNvSpPr txBox="1"/>
              <p:nvPr/>
            </p:nvSpPr>
            <p:spPr>
              <a:xfrm>
                <a:off x="667656" y="1385553"/>
                <a:ext cx="1930401" cy="11176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smtClean="0">
                          <a:solidFill>
                            <a:schemeClr val="dk1"/>
                          </a:solidFill>
                          <a:effectLst/>
                          <a:latin typeface="Cambria Math" panose="020405030504060302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dk1"/>
                          </a:solidFill>
                          <a:effectLst/>
                          <a:latin typeface="Cambria Math" panose="02040503050406030204" pitchFamily="18" charset="0"/>
                        </a:rPr>
                        <m:t>e</m:t>
                      </m:r>
                      <m:r>
                        <m:rPr>
                          <m:nor/>
                        </m:rPr>
                        <a:rPr lang="en-US" sz="3200" smtClean="0">
                          <a:solidFill>
                            <a:schemeClr val="dk1"/>
                          </a:solidFill>
                          <a:effectLst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dk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>
                              <a:solidFill>
                                <a:schemeClr val="dk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m:rPr>
                              <m:nor/>
                            </m:rPr>
                            <a:rPr lang="en-US" sz="3200" b="0" i="0">
                              <a:solidFill>
                                <a:schemeClr val="dk1"/>
                              </a:solidFill>
                              <a:effectLst/>
                            </a:rPr>
                            <m:t>L</m:t>
                          </m:r>
                        </m:num>
                        <m:den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3200" b="0" i="1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D0DA4A6-4020-4DF9-AF4B-3F97DEE554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56" y="1385553"/>
                <a:ext cx="1930401" cy="11176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B6DE156-ABEC-40AA-AFD2-49DA7D4FB2FA}"/>
                  </a:ext>
                </a:extLst>
              </p:cNvPr>
              <p:cNvSpPr txBox="1"/>
              <p:nvPr/>
            </p:nvSpPr>
            <p:spPr>
              <a:xfrm>
                <a:off x="527050" y="4283312"/>
                <a:ext cx="2641601" cy="11515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smtClean="0">
                          <a:solidFill>
                            <a:schemeClr val="dk1"/>
                          </a:solidFill>
                          <a:effectLst/>
                          <a:latin typeface="Cambria Math" panose="02040503050406030204" pitchFamily="18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3200" smtClean="0">
                          <a:solidFill>
                            <a:schemeClr val="dk1"/>
                          </a:solidFill>
                          <a:effectLst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dk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3200" b="0" i="1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3200" b="0" i="1">
                              <a:solidFill>
                                <a:schemeClr val="dk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3200" b="0" i="1">
                              <a:solidFill>
                                <a:schemeClr val="dk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l-GR" sz="3200" b="0" i="1">
                              <a:solidFill>
                                <a:schemeClr val="dk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l-GR" sz="3200" b="0" i="1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3200" b="0" i="1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l-GR" sz="3200">
                              <a:solidFill>
                                <a:schemeClr val="dk1"/>
                              </a:solidFill>
                              <a:effectLst/>
                            </a:rPr>
                            <m:t>μ</m:t>
                          </m:r>
                        </m:den>
                      </m:f>
                    </m:oMath>
                  </m:oMathPara>
                </a14:m>
                <a:endParaRPr lang="en-US" sz="3200" dirty="0">
                  <a:effectLst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B6DE156-ABEC-40AA-AFD2-49DA7D4FB2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050" y="4283312"/>
                <a:ext cx="2641601" cy="11515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Placeholder 4">
                <a:extLst>
                  <a:ext uri="{FF2B5EF4-FFF2-40B4-BE49-F238E27FC236}">
                    <a16:creationId xmlns:a16="http://schemas.microsoft.com/office/drawing/2014/main" id="{FDE938B9-45D9-4E2F-830B-3A2BB4AE2B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26856" y="3984171"/>
                <a:ext cx="7527533" cy="1749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571500" marR="0" lvl="0" indent="-342900" algn="l" rtl="0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Pct val="100000"/>
                  <a:buFont typeface="Wingdings" panose="05000000000000000000" pitchFamily="2" charset="2"/>
                  <a:buChar char="Ø"/>
                  <a:defRPr sz="2400" b="0" i="0" u="none" strike="noStrike" cap="none">
                    <a:solidFill>
                      <a:schemeClr val="tx1"/>
                    </a:solidFill>
                    <a:latin typeface="+mj-lt"/>
                    <a:ea typeface="Open Sans"/>
                    <a:cs typeface="Calibri" panose="020F0502020204030204" pitchFamily="34" charset="0"/>
                    <a:sym typeface="Open Sans"/>
                  </a:defRPr>
                </a:lvl1pPr>
                <a:lvl2pPr marL="914400" marR="0" lvl="1" indent="-342900" algn="l" rtl="0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chemeClr val="dk2"/>
                  </a:buClr>
                  <a:buSzPts val="1800"/>
                  <a:buFont typeface="Open Sans"/>
                  <a:buChar char="—"/>
                  <a:defRPr sz="16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2pPr>
                <a:lvl3pPr marL="1371600" marR="0" lvl="2" indent="-228600" algn="l" rtl="0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Arial"/>
                  <a:buNone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3pPr>
                <a:lvl4pPr marL="1828800" marR="0" lvl="3" indent="-342900" algn="l" rtl="0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chemeClr val="dk2"/>
                  </a:buClr>
                  <a:buSzPts val="1800"/>
                  <a:buFont typeface="Noto Sans Symbols"/>
                  <a:buChar char="−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4pPr>
                <a:lvl5pPr marL="2286000" marR="0" lvl="4" indent="-342900" algn="l" rtl="0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chemeClr val="dk2"/>
                  </a:buClr>
                  <a:buSzPts val="1800"/>
                  <a:buFont typeface="Noto Sans Symbols"/>
                  <a:buChar char="−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5pPr>
                <a:lvl6pPr marL="2743200" marR="0" lvl="5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  <a:defRPr sz="3200" b="1" i="0" u="none" strike="noStrike" cap="none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6pPr>
                <a:lvl7pPr marL="3200400" marR="0" lvl="6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  <a:defRPr sz="3200" b="0" i="0" u="none" strike="noStrike" cap="none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7pPr>
                <a:lvl8pPr marL="3657600" marR="0" lvl="7" indent="-342900" algn="l" rtl="0">
                  <a:lnSpc>
                    <a:spcPct val="100000"/>
                  </a:lnSpc>
                  <a:spcBef>
                    <a:spcPts val="36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2000" b="0" i="0" u="none" strike="noStrike" cap="none">
                    <a:solidFill>
                      <a:schemeClr val="dk1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8pPr>
                <a:lvl9pPr marL="4114800" marR="0" lvl="8" indent="-342900" algn="l" rtl="0">
                  <a:lnSpc>
                    <a:spcPct val="100000"/>
                  </a:lnSpc>
                  <a:spcBef>
                    <a:spcPts val="36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2000" b="0" i="0" u="none" strike="noStrike" cap="none">
                    <a:solidFill>
                      <a:schemeClr val="dk1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9pPr>
              </a:lstStyle>
              <a:p>
                <a:r>
                  <a:rPr lang="en-US" kern="0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kern="0" dirty="0"/>
                  <a:t> is hydrodynamic particle diameter (</a:t>
                </a:r>
                <a:r>
                  <a:rPr lang="en-US" kern="0" dirty="0">
                    <a:solidFill>
                      <a:schemeClr val="accent6"/>
                    </a:solidFill>
                  </a:rPr>
                  <a:t>10µm</a:t>
                </a:r>
                <a:r>
                  <a:rPr lang="en-US" kern="0" dirty="0"/>
                  <a:t>),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>
                        <a:solidFill>
                          <a:schemeClr val="dk1"/>
                        </a:solidFill>
                      </a:rPr>
                      <m:t>μ</m:t>
                    </m:r>
                    <m:r>
                      <a:rPr lang="el-GR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kern="0" dirty="0"/>
                  <a:t>is fluid viscosity (</a:t>
                </a:r>
                <a:r>
                  <a:rPr lang="en-US" kern="0" dirty="0">
                    <a:solidFill>
                      <a:schemeClr val="accent6"/>
                    </a:solidFill>
                  </a:rPr>
                  <a:t>0.628 </a:t>
                </a:r>
                <a:r>
                  <a:rPr lang="en-US" kern="0" dirty="0" err="1">
                    <a:solidFill>
                      <a:schemeClr val="accent6"/>
                    </a:solidFill>
                  </a:rPr>
                  <a:t>Pa.s</a:t>
                </a:r>
                <a:r>
                  <a:rPr lang="en-US" kern="0" dirty="0"/>
                  <a:t>)</a:t>
                </a:r>
              </a:p>
              <a:p>
                <a:endParaRPr lang="en-US" kern="0" dirty="0"/>
              </a:p>
            </p:txBody>
          </p:sp>
        </mc:Choice>
        <mc:Fallback xmlns="">
          <p:sp>
            <p:nvSpPr>
              <p:cNvPr id="10" name="Text Placeholder 4">
                <a:extLst>
                  <a:ext uri="{FF2B5EF4-FFF2-40B4-BE49-F238E27FC236}">
                    <a16:creationId xmlns:a16="http://schemas.microsoft.com/office/drawing/2014/main" id="{FDE938B9-45D9-4E2F-830B-3A2BB4AE2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856" y="3984171"/>
                <a:ext cx="7527533" cy="17498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05139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A8A4647-C0E6-4A19-8AFA-989954BC5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Representative Elementary Volume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6B3001-68C9-477B-9ACB-BE5727308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6826" y="2136722"/>
            <a:ext cx="6179211" cy="3915646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86D170-2E88-4502-A2F6-22D5634099E9}"/>
              </a:ext>
            </a:extLst>
          </p:cNvPr>
          <p:cNvSpPr txBox="1">
            <a:spLocks/>
          </p:cNvSpPr>
          <p:nvPr/>
        </p:nvSpPr>
        <p:spPr>
          <a:xfrm>
            <a:off x="3946970" y="1435169"/>
            <a:ext cx="4078922" cy="1050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5715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Ø"/>
              <a:defRPr sz="2400" b="0" i="0" u="none" strike="noStrike" cap="none">
                <a:solidFill>
                  <a:schemeClr val="tx1"/>
                </a:solidFill>
                <a:latin typeface="+mj-lt"/>
                <a:ea typeface="Open Sans"/>
                <a:cs typeface="Calibri" panose="020F0502020204030204" pitchFamily="34" charset="0"/>
                <a:sym typeface="Open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—"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−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−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228600" indent="0">
              <a:buNone/>
            </a:pPr>
            <a:r>
              <a:rPr lang="en-US" sz="3600" kern="0" dirty="0">
                <a:solidFill>
                  <a:srgbClr val="FF0000"/>
                </a:solidFill>
              </a:rPr>
              <a:t>REV 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≈76</a:t>
            </a:r>
            <a:r>
              <a:rPr lang="en-US" sz="3600" kern="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voxels</a:t>
            </a:r>
            <a:endParaRPr lang="en-US" sz="360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564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902219-47E9-42A2-A1B8-FAA2FD101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Pore clogging mechanisms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BB86F5-4CD4-4ADA-A271-D4D71607A046}"/>
              </a:ext>
            </a:extLst>
          </p:cNvPr>
          <p:cNvGrpSpPr/>
          <p:nvPr/>
        </p:nvGrpSpPr>
        <p:grpSpPr>
          <a:xfrm>
            <a:off x="154760" y="4077862"/>
            <a:ext cx="5264744" cy="2263181"/>
            <a:chOff x="3708931" y="3898919"/>
            <a:chExt cx="6439547" cy="27682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EB6D6E0-0A47-4E8E-BD29-7B766ED51570}"/>
                </a:ext>
              </a:extLst>
            </p:cNvPr>
            <p:cNvGrpSpPr/>
            <p:nvPr/>
          </p:nvGrpSpPr>
          <p:grpSpPr>
            <a:xfrm>
              <a:off x="3708931" y="3962798"/>
              <a:ext cx="6439547" cy="2704321"/>
              <a:chOff x="4536326" y="3970737"/>
              <a:chExt cx="6439547" cy="2704321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6DE32E53-8D82-440F-BBE9-5F9B52DE15C5}"/>
                  </a:ext>
                </a:extLst>
              </p:cNvPr>
              <p:cNvGrpSpPr/>
              <p:nvPr/>
            </p:nvGrpSpPr>
            <p:grpSpPr>
              <a:xfrm>
                <a:off x="4536326" y="3970737"/>
                <a:ext cx="6439547" cy="2704321"/>
                <a:chOff x="7556666" y="2925735"/>
                <a:chExt cx="7786258" cy="3269881"/>
              </a:xfrm>
            </p:grpSpPr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93391D34-3B44-4004-BECE-2B953152D8A7}"/>
                    </a:ext>
                  </a:extLst>
                </p:cNvPr>
                <p:cNvSpPr txBox="1"/>
                <p:nvPr/>
              </p:nvSpPr>
              <p:spPr>
                <a:xfrm>
                  <a:off x="7556666" y="2925735"/>
                  <a:ext cx="5546616" cy="59174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ea typeface="+mn-ea"/>
                      <a:cs typeface="+mn-cs"/>
                    </a:rPr>
                    <a:t>Hydrodynamic bridging</a:t>
                  </a:r>
                </a:p>
              </p:txBody>
            </p: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DAE988C1-68C3-4BDD-8ABE-9A1ABB55AC60}"/>
                    </a:ext>
                  </a:extLst>
                </p:cNvPr>
                <p:cNvGrpSpPr/>
                <p:nvPr/>
              </p:nvGrpSpPr>
              <p:grpSpPr>
                <a:xfrm>
                  <a:off x="8700750" y="3789117"/>
                  <a:ext cx="6642174" cy="2406499"/>
                  <a:chOff x="8700750" y="3789117"/>
                  <a:chExt cx="6642174" cy="2406499"/>
                </a:xfrm>
              </p:grpSpPr>
              <p:grpSp>
                <p:nvGrpSpPr>
                  <p:cNvPr id="23" name="Group 22">
                    <a:extLst>
                      <a:ext uri="{FF2B5EF4-FFF2-40B4-BE49-F238E27FC236}">
                        <a16:creationId xmlns:a16="http://schemas.microsoft.com/office/drawing/2014/main" id="{B768FC8D-4828-4AC4-A370-7DC563D5F829}"/>
                      </a:ext>
                    </a:extLst>
                  </p:cNvPr>
                  <p:cNvGrpSpPr/>
                  <p:nvPr/>
                </p:nvGrpSpPr>
                <p:grpSpPr>
                  <a:xfrm>
                    <a:off x="8700750" y="3789117"/>
                    <a:ext cx="6245269" cy="2077026"/>
                    <a:chOff x="8757900" y="4158296"/>
                    <a:chExt cx="6245269" cy="2077026"/>
                  </a:xfrm>
                </p:grpSpPr>
                <p:sp>
                  <p:nvSpPr>
                    <p:cNvPr id="25" name="Rectangle 24">
                      <a:extLst>
                        <a:ext uri="{FF2B5EF4-FFF2-40B4-BE49-F238E27FC236}">
                          <a16:creationId xmlns:a16="http://schemas.microsoft.com/office/drawing/2014/main" id="{C068ABD7-53D1-4172-8F79-3273788A26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06000" y="5625722"/>
                      <a:ext cx="1266826" cy="609600"/>
                    </a:xfrm>
                    <a:prstGeom prst="rect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" name="Rectangle 25">
                      <a:extLst>
                        <a:ext uri="{FF2B5EF4-FFF2-40B4-BE49-F238E27FC236}">
                          <a16:creationId xmlns:a16="http://schemas.microsoft.com/office/drawing/2014/main" id="{43C1D567-EFB3-4ABE-BBC2-07E6EFA209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05997" y="4158296"/>
                      <a:ext cx="1266826" cy="609599"/>
                    </a:xfrm>
                    <a:prstGeom prst="rect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" name="Oval 26">
                      <a:extLst>
                        <a:ext uri="{FF2B5EF4-FFF2-40B4-BE49-F238E27FC236}">
                          <a16:creationId xmlns:a16="http://schemas.microsoft.com/office/drawing/2014/main" id="{700C2A31-292B-428C-8BD2-729F0A387D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21464" y="5023941"/>
                      <a:ext cx="343270" cy="343270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" name="Oval 27">
                      <a:extLst>
                        <a:ext uri="{FF2B5EF4-FFF2-40B4-BE49-F238E27FC236}">
                          <a16:creationId xmlns:a16="http://schemas.microsoft.com/office/drawing/2014/main" id="{A6C72A5E-68D8-4ADE-B8B0-7E4601072D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83761" y="4712184"/>
                      <a:ext cx="343270" cy="343270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" name="Oval 28">
                      <a:extLst>
                        <a:ext uri="{FF2B5EF4-FFF2-40B4-BE49-F238E27FC236}">
                          <a16:creationId xmlns:a16="http://schemas.microsoft.com/office/drawing/2014/main" id="{D149011E-3900-4A42-BC01-515B6430C1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20620" y="5354094"/>
                      <a:ext cx="343270" cy="343270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" name="Oval 29">
                      <a:extLst>
                        <a:ext uri="{FF2B5EF4-FFF2-40B4-BE49-F238E27FC236}">
                          <a16:creationId xmlns:a16="http://schemas.microsoft.com/office/drawing/2014/main" id="{EAEA08B4-669C-43D9-951B-336926FAFF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86604" y="4490311"/>
                      <a:ext cx="343270" cy="343270"/>
                    </a:xfrm>
                    <a:prstGeom prst="ellipse">
                      <a:avLst/>
                    </a:prstGeom>
                    <a:solidFill>
                      <a:schemeClr val="accent6">
                        <a:alpha val="14000"/>
                      </a:schemeClr>
                    </a:solidFill>
                    <a:ln>
                      <a:solidFill>
                        <a:schemeClr val="accent6">
                          <a:shade val="50000"/>
                          <a:alpha val="27000"/>
                        </a:schemeClr>
                      </a:solidFill>
                    </a:ln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" name="Oval 30">
                      <a:extLst>
                        <a:ext uri="{FF2B5EF4-FFF2-40B4-BE49-F238E27FC236}">
                          <a16:creationId xmlns:a16="http://schemas.microsoft.com/office/drawing/2014/main" id="{CA0C3571-2D8D-4C68-A4F4-AA9D1DB807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57900" y="5055454"/>
                      <a:ext cx="343270" cy="343270"/>
                    </a:xfrm>
                    <a:prstGeom prst="ellipse">
                      <a:avLst/>
                    </a:prstGeom>
                    <a:solidFill>
                      <a:schemeClr val="accent6">
                        <a:alpha val="14000"/>
                      </a:schemeClr>
                    </a:solidFill>
                    <a:ln>
                      <a:solidFill>
                        <a:schemeClr val="accent6">
                          <a:shade val="50000"/>
                          <a:alpha val="27000"/>
                        </a:schemeClr>
                      </a:solidFill>
                    </a:ln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" name="Oval 31">
                      <a:extLst>
                        <a:ext uri="{FF2B5EF4-FFF2-40B4-BE49-F238E27FC236}">
                          <a16:creationId xmlns:a16="http://schemas.microsoft.com/office/drawing/2014/main" id="{B1128A37-B1E7-4059-954B-13E20AD850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02991" y="5599497"/>
                      <a:ext cx="343270" cy="343270"/>
                    </a:xfrm>
                    <a:prstGeom prst="ellipse">
                      <a:avLst/>
                    </a:prstGeom>
                    <a:solidFill>
                      <a:schemeClr val="accent6">
                        <a:alpha val="14000"/>
                      </a:schemeClr>
                    </a:solidFill>
                    <a:ln>
                      <a:solidFill>
                        <a:schemeClr val="accent6">
                          <a:shade val="50000"/>
                          <a:alpha val="27000"/>
                        </a:schemeClr>
                      </a:solidFill>
                    </a:ln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" name="Rectangle 32">
                      <a:extLst>
                        <a:ext uri="{FF2B5EF4-FFF2-40B4-BE49-F238E27FC236}">
                          <a16:creationId xmlns:a16="http://schemas.microsoft.com/office/drawing/2014/main" id="{38AC40D4-6F2A-4488-8049-E28AD7D641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36342" y="5151468"/>
                      <a:ext cx="1266827" cy="609600"/>
                    </a:xfrm>
                    <a:prstGeom prst="rect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" name="Rectangle 33">
                      <a:extLst>
                        <a:ext uri="{FF2B5EF4-FFF2-40B4-BE49-F238E27FC236}">
                          <a16:creationId xmlns:a16="http://schemas.microsoft.com/office/drawing/2014/main" id="{A8D28984-D1B0-40A9-9CEA-13DAA967CF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36340" y="4248373"/>
                      <a:ext cx="1266825" cy="609600"/>
                    </a:xfrm>
                    <a:prstGeom prst="rect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" name="Oval 34">
                      <a:extLst>
                        <a:ext uri="{FF2B5EF4-FFF2-40B4-BE49-F238E27FC236}">
                          <a16:creationId xmlns:a16="http://schemas.microsoft.com/office/drawing/2014/main" id="{046ACC3C-8981-489E-9E1A-04583B3576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56216" y="4818721"/>
                      <a:ext cx="343270" cy="343270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F85F7F87-F806-4F0E-A716-3BF0068822E2}"/>
                      </a:ext>
                    </a:extLst>
                  </p:cNvPr>
                  <p:cNvSpPr txBox="1"/>
                  <p:nvPr/>
                </p:nvSpPr>
                <p:spPr>
                  <a:xfrm>
                    <a:off x="11167820" y="5740431"/>
                    <a:ext cx="4175104" cy="45518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Adapted from </a:t>
                    </a:r>
                    <a:r>
                      <a:rPr kumimoji="0" lang="en-US" sz="14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Jeong</a:t>
                    </a:r>
                    <a:r>
                      <a: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 et al. (2018)</a:t>
                    </a:r>
                  </a:p>
                </p:txBody>
              </p:sp>
            </p:grpSp>
          </p:grp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10000F5-9722-46BC-B842-C2FAA629B198}"/>
                  </a:ext>
                </a:extLst>
              </p:cNvPr>
              <p:cNvSpPr/>
              <p:nvPr/>
            </p:nvSpPr>
            <p:spPr>
              <a:xfrm rot="1305561">
                <a:off x="5731010" y="5023206"/>
                <a:ext cx="537905" cy="142909"/>
              </a:xfrm>
              <a:custGeom>
                <a:avLst/>
                <a:gdLst>
                  <a:gd name="connsiteX0" fmla="*/ 0 w 733425"/>
                  <a:gd name="connsiteY0" fmla="*/ 231398 h 231398"/>
                  <a:gd name="connsiteX1" fmla="*/ 342900 w 733425"/>
                  <a:gd name="connsiteY1" fmla="*/ 2798 h 231398"/>
                  <a:gd name="connsiteX2" fmla="*/ 733425 w 733425"/>
                  <a:gd name="connsiteY2" fmla="*/ 98048 h 231398"/>
                  <a:gd name="connsiteX3" fmla="*/ 733425 w 733425"/>
                  <a:gd name="connsiteY3" fmla="*/ 98048 h 231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425" h="231398">
                    <a:moveTo>
                      <a:pt x="0" y="231398"/>
                    </a:moveTo>
                    <a:cubicBezTo>
                      <a:pt x="110331" y="128210"/>
                      <a:pt x="220663" y="25023"/>
                      <a:pt x="342900" y="2798"/>
                    </a:cubicBezTo>
                    <a:cubicBezTo>
                      <a:pt x="465137" y="-19427"/>
                      <a:pt x="733425" y="98048"/>
                      <a:pt x="733425" y="98048"/>
                    </a:cubicBezTo>
                    <a:lnTo>
                      <a:pt x="733425" y="98048"/>
                    </a:lnTo>
                  </a:path>
                </a:pathLst>
              </a:cu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B35BD9B-BDF1-4406-B410-372EBE4018D6}"/>
                  </a:ext>
                </a:extLst>
              </p:cNvPr>
              <p:cNvSpPr/>
              <p:nvPr/>
            </p:nvSpPr>
            <p:spPr>
              <a:xfrm rot="19552563" flipV="1">
                <a:off x="5869016" y="5932450"/>
                <a:ext cx="376169" cy="126385"/>
              </a:xfrm>
              <a:custGeom>
                <a:avLst/>
                <a:gdLst>
                  <a:gd name="connsiteX0" fmla="*/ 0 w 733425"/>
                  <a:gd name="connsiteY0" fmla="*/ 231398 h 231398"/>
                  <a:gd name="connsiteX1" fmla="*/ 342900 w 733425"/>
                  <a:gd name="connsiteY1" fmla="*/ 2798 h 231398"/>
                  <a:gd name="connsiteX2" fmla="*/ 733425 w 733425"/>
                  <a:gd name="connsiteY2" fmla="*/ 98048 h 231398"/>
                  <a:gd name="connsiteX3" fmla="*/ 733425 w 733425"/>
                  <a:gd name="connsiteY3" fmla="*/ 98048 h 231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425" h="231398">
                    <a:moveTo>
                      <a:pt x="0" y="231398"/>
                    </a:moveTo>
                    <a:cubicBezTo>
                      <a:pt x="110331" y="128210"/>
                      <a:pt x="220663" y="25023"/>
                      <a:pt x="342900" y="2798"/>
                    </a:cubicBezTo>
                    <a:cubicBezTo>
                      <a:pt x="465137" y="-19427"/>
                      <a:pt x="733425" y="98048"/>
                      <a:pt x="733425" y="98048"/>
                    </a:cubicBezTo>
                    <a:lnTo>
                      <a:pt x="733425" y="98048"/>
                    </a:lnTo>
                  </a:path>
                </a:pathLst>
              </a:cu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6CEDD154-67A1-4BE6-B7C7-D87B25F2E75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05974" y="5543257"/>
                <a:ext cx="248076" cy="841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C4D2D7B-5AB7-4F6D-B244-1317ABE72826}"/>
                </a:ext>
              </a:extLst>
            </p:cNvPr>
            <p:cNvSpPr txBox="1"/>
            <p:nvPr/>
          </p:nvSpPr>
          <p:spPr>
            <a:xfrm>
              <a:off x="8618534" y="3898919"/>
              <a:ext cx="1509419" cy="4893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Sieving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ADAC332-8A8B-4588-AFE4-A02E8BED0A3A}"/>
              </a:ext>
            </a:extLst>
          </p:cNvPr>
          <p:cNvGrpSpPr/>
          <p:nvPr/>
        </p:nvGrpSpPr>
        <p:grpSpPr>
          <a:xfrm>
            <a:off x="181049" y="1208641"/>
            <a:ext cx="5225054" cy="2490137"/>
            <a:chOff x="107806" y="929293"/>
            <a:chExt cx="5225054" cy="249013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E717BAD-AED7-41C7-A642-207B96736C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86" t="9753" r="4370" b="6656"/>
            <a:stretch/>
          </p:blipFill>
          <p:spPr>
            <a:xfrm>
              <a:off x="190169" y="1475650"/>
              <a:ext cx="5142691" cy="14431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63E361A-57CE-45D0-A4C6-92443753F1B6}"/>
                </a:ext>
              </a:extLst>
            </p:cNvPr>
            <p:cNvSpPr txBox="1"/>
            <p:nvPr/>
          </p:nvSpPr>
          <p:spPr>
            <a:xfrm>
              <a:off x="1525826" y="3111653"/>
              <a:ext cx="247759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Dressaire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and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Sauret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(2017)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B655A0B-49D6-4378-92FF-54F0F6B276CB}"/>
                </a:ext>
              </a:extLst>
            </p:cNvPr>
            <p:cNvSpPr txBox="1"/>
            <p:nvPr/>
          </p:nvSpPr>
          <p:spPr>
            <a:xfrm>
              <a:off x="107806" y="929293"/>
              <a:ext cx="227974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Aggregation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BC4F8FA7-24CF-4201-A73D-2817BC23FDA4}"/>
              </a:ext>
            </a:extLst>
          </p:cNvPr>
          <p:cNvSpPr txBox="1"/>
          <p:nvPr/>
        </p:nvSpPr>
        <p:spPr>
          <a:xfrm>
            <a:off x="9515093" y="3159355"/>
            <a:ext cx="18265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Walid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Okaybi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(2025)</a:t>
            </a:r>
          </a:p>
        </p:txBody>
      </p:sp>
      <p:pic>
        <p:nvPicPr>
          <p:cNvPr id="2" name="Walid Okaybi 2025">
            <a:hlinkClick r:id="" action="ppaction://media"/>
            <a:extLst>
              <a:ext uri="{FF2B5EF4-FFF2-40B4-BE49-F238E27FC236}">
                <a16:creationId xmlns:a16="http://schemas.microsoft.com/office/drawing/2014/main" id="{979EF92B-4A4E-42B4-8E33-B0B97488C3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41153" y="423391"/>
            <a:ext cx="4060593" cy="2663213"/>
          </a:xfrm>
          <a:prstGeom prst="rect">
            <a:avLst/>
          </a:prstGeom>
        </p:spPr>
      </p:pic>
      <p:graphicFrame>
        <p:nvGraphicFramePr>
          <p:cNvPr id="38" name="Tableau 5">
            <a:extLst>
              <a:ext uri="{FF2B5EF4-FFF2-40B4-BE49-F238E27FC236}">
                <a16:creationId xmlns:a16="http://schemas.microsoft.com/office/drawing/2014/main" id="{B54347BD-5B72-4494-9C23-20DA7F8652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0395031"/>
              </p:ext>
            </p:extLst>
          </p:nvPr>
        </p:nvGraphicFramePr>
        <p:xfrm>
          <a:off x="-2" y="47520"/>
          <a:ext cx="12524875" cy="303120"/>
        </p:xfrm>
        <a:graphic>
          <a:graphicData uri="http://schemas.openxmlformats.org/drawingml/2006/table">
            <a:tbl>
              <a:tblPr/>
              <a:tblGrid>
                <a:gridCol w="2918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5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468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842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3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1" strike="noStrike" spc="-1" dirty="0">
                          <a:solidFill>
                            <a:srgbClr val="404040"/>
                          </a:solidFill>
                          <a:latin typeface="Arial"/>
                        </a:rPr>
                        <a:t>Introduction</a:t>
                      </a:r>
                      <a:endParaRPr lang="fr-FR" sz="1200" b="1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 dirty="0" err="1">
                          <a:solidFill>
                            <a:srgbClr val="A6A6A6"/>
                          </a:solidFill>
                          <a:latin typeface="Arial"/>
                          <a:ea typeface="Arial"/>
                        </a:rPr>
                        <a:t>Experimental</a:t>
                      </a:r>
                      <a:r>
                        <a:rPr lang="fr-FR" sz="1200" b="0" strike="noStrike" spc="-1" dirty="0">
                          <a:solidFill>
                            <a:srgbClr val="A6A6A6"/>
                          </a:solidFill>
                          <a:latin typeface="Arial"/>
                          <a:ea typeface="Arial"/>
                        </a:rPr>
                        <a:t> </a:t>
                      </a:r>
                      <a:r>
                        <a:rPr lang="fr-FR" sz="1200" b="0" strike="noStrike" spc="-1" dirty="0" err="1">
                          <a:solidFill>
                            <a:srgbClr val="A6A6A6"/>
                          </a:solidFill>
                          <a:latin typeface="Arial"/>
                          <a:ea typeface="Arial"/>
                        </a:rPr>
                        <a:t>Methodology</a:t>
                      </a:r>
                      <a:endParaRPr lang="fr-FR" sz="12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497D"/>
                      </a:solidFill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 dirty="0" err="1">
                          <a:solidFill>
                            <a:srgbClr val="A6A6A6"/>
                          </a:solidFill>
                          <a:latin typeface="+mn-lt"/>
                        </a:rPr>
                        <a:t>Results</a:t>
                      </a:r>
                      <a:endParaRPr lang="fr-FR" sz="1200" b="0" strike="noStrike" spc="-1" dirty="0">
                        <a:solidFill>
                          <a:srgbClr val="A6A6A6"/>
                        </a:solidFill>
                        <a:latin typeface="+mn-lt"/>
                      </a:endParaRPr>
                    </a:p>
                  </a:txBody>
                  <a:tcPr>
                    <a:lnL w="1224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 dirty="0">
                          <a:solidFill>
                            <a:srgbClr val="A6A6A6"/>
                          </a:solidFill>
                          <a:latin typeface="Arial"/>
                        </a:rPr>
                        <a:t>Conclusions</a:t>
                      </a:r>
                      <a:endParaRPr lang="fr-FR" sz="12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497D"/>
                      </a:solidFill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56C50151-98E3-4AB2-B744-5B43C9099E5D}"/>
              </a:ext>
            </a:extLst>
          </p:cNvPr>
          <p:cNvSpPr txBox="1"/>
          <p:nvPr/>
        </p:nvSpPr>
        <p:spPr>
          <a:xfrm>
            <a:off x="7650795" y="3693142"/>
            <a:ext cx="430419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accent6"/>
                </a:solidFill>
              </a:rPr>
              <a:t>Most studies observe monotonic permeability reduction during deposition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02EEC0C-5D42-4B54-9B57-4A0422C40955}"/>
              </a:ext>
            </a:extLst>
          </p:cNvPr>
          <p:cNvSpPr txBox="1"/>
          <p:nvPr/>
        </p:nvSpPr>
        <p:spPr>
          <a:xfrm>
            <a:off x="6465576" y="1718524"/>
            <a:ext cx="16282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Dentritic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clogs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360444F-09CD-4869-B91D-2D6700E42ECE}"/>
              </a:ext>
            </a:extLst>
          </p:cNvPr>
          <p:cNvCxnSpPr>
            <a:cxnSpLocks/>
          </p:cNvCxnSpPr>
          <p:nvPr/>
        </p:nvCxnSpPr>
        <p:spPr>
          <a:xfrm flipH="1">
            <a:off x="7903779" y="1658319"/>
            <a:ext cx="1611314" cy="22948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02B3C2A-40C0-41CC-B199-89ED2FBC849E}"/>
              </a:ext>
            </a:extLst>
          </p:cNvPr>
          <p:cNvSpPr txBox="1"/>
          <p:nvPr/>
        </p:nvSpPr>
        <p:spPr>
          <a:xfrm>
            <a:off x="8041153" y="5368529"/>
            <a:ext cx="29417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</a:defRPr>
            </a:lvl1pPr>
          </a:lstStyle>
          <a:p>
            <a:r>
              <a:rPr lang="en-US" dirty="0"/>
              <a:t>Mays, D. C., &amp; Hunt, J. R. (2005)</a:t>
            </a:r>
          </a:p>
        </p:txBody>
      </p:sp>
    </p:spTree>
    <p:extLst>
      <p:ext uri="{BB962C8B-B14F-4D97-AF65-F5344CB8AC3E}">
        <p14:creationId xmlns:p14="http://schemas.microsoft.com/office/powerpoint/2010/main" val="330746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A0F05B-3165-4A3E-A479-6262F7675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porous media studies</a:t>
            </a:r>
          </a:p>
        </p:txBody>
      </p:sp>
      <p:graphicFrame>
        <p:nvGraphicFramePr>
          <p:cNvPr id="21" name="Tableau 5">
            <a:extLst>
              <a:ext uri="{FF2B5EF4-FFF2-40B4-BE49-F238E27FC236}">
                <a16:creationId xmlns:a16="http://schemas.microsoft.com/office/drawing/2014/main" id="{F5E1F46E-6CA3-4B53-B537-3D6C0645A3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0395031"/>
              </p:ext>
            </p:extLst>
          </p:nvPr>
        </p:nvGraphicFramePr>
        <p:xfrm>
          <a:off x="-2" y="47520"/>
          <a:ext cx="12524875" cy="303120"/>
        </p:xfrm>
        <a:graphic>
          <a:graphicData uri="http://schemas.openxmlformats.org/drawingml/2006/table">
            <a:tbl>
              <a:tblPr/>
              <a:tblGrid>
                <a:gridCol w="2918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5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468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842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3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1" strike="noStrike" spc="-1" dirty="0">
                          <a:solidFill>
                            <a:srgbClr val="404040"/>
                          </a:solidFill>
                          <a:latin typeface="Arial"/>
                        </a:rPr>
                        <a:t>Introduction</a:t>
                      </a:r>
                      <a:endParaRPr lang="fr-FR" sz="1200" b="1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 dirty="0" err="1">
                          <a:solidFill>
                            <a:srgbClr val="A6A6A6"/>
                          </a:solidFill>
                          <a:latin typeface="Arial"/>
                          <a:ea typeface="Arial"/>
                        </a:rPr>
                        <a:t>Experimental</a:t>
                      </a:r>
                      <a:r>
                        <a:rPr lang="fr-FR" sz="1200" b="0" strike="noStrike" spc="-1" dirty="0">
                          <a:solidFill>
                            <a:srgbClr val="A6A6A6"/>
                          </a:solidFill>
                          <a:latin typeface="Arial"/>
                          <a:ea typeface="Arial"/>
                        </a:rPr>
                        <a:t> </a:t>
                      </a:r>
                      <a:r>
                        <a:rPr lang="fr-FR" sz="1200" b="0" strike="noStrike" spc="-1" dirty="0" err="1">
                          <a:solidFill>
                            <a:srgbClr val="A6A6A6"/>
                          </a:solidFill>
                          <a:latin typeface="Arial"/>
                          <a:ea typeface="Arial"/>
                        </a:rPr>
                        <a:t>Methodology</a:t>
                      </a:r>
                      <a:endParaRPr lang="fr-FR" sz="12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497D"/>
                      </a:solidFill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 dirty="0" err="1">
                          <a:solidFill>
                            <a:srgbClr val="A6A6A6"/>
                          </a:solidFill>
                          <a:latin typeface="+mn-lt"/>
                        </a:rPr>
                        <a:t>Results</a:t>
                      </a:r>
                      <a:endParaRPr lang="fr-FR" sz="1200" b="0" strike="noStrike" spc="-1" dirty="0">
                        <a:solidFill>
                          <a:srgbClr val="A6A6A6"/>
                        </a:solidFill>
                        <a:latin typeface="+mn-lt"/>
                      </a:endParaRPr>
                    </a:p>
                  </a:txBody>
                  <a:tcPr>
                    <a:lnL w="1224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 dirty="0">
                          <a:solidFill>
                            <a:srgbClr val="A6A6A6"/>
                          </a:solidFill>
                          <a:latin typeface="Arial"/>
                        </a:rPr>
                        <a:t>Conclusions</a:t>
                      </a:r>
                      <a:endParaRPr lang="fr-FR" sz="12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497D"/>
                      </a:solidFill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F91D1337-53B1-4BB3-9CBA-69A4ADAC18ED}"/>
              </a:ext>
            </a:extLst>
          </p:cNvPr>
          <p:cNvGrpSpPr/>
          <p:nvPr/>
        </p:nvGrpSpPr>
        <p:grpSpPr>
          <a:xfrm>
            <a:off x="800131" y="1151662"/>
            <a:ext cx="4639424" cy="3689360"/>
            <a:chOff x="800131" y="1151662"/>
            <a:chExt cx="4639424" cy="3689360"/>
          </a:xfrm>
        </p:grpSpPr>
        <p:sp>
          <p:nvSpPr>
            <p:cNvPr id="7" name="TextBox 11">
              <a:extLst>
                <a:ext uri="{FF2B5EF4-FFF2-40B4-BE49-F238E27FC236}">
                  <a16:creationId xmlns:a16="http://schemas.microsoft.com/office/drawing/2014/main" id="{99F1A245-50AB-414D-9345-22D7D01D53BB}"/>
                </a:ext>
              </a:extLst>
            </p:cNvPr>
            <p:cNvSpPr txBox="1"/>
            <p:nvPr/>
          </p:nvSpPr>
          <p:spPr>
            <a:xfrm>
              <a:off x="2260023" y="1151662"/>
              <a:ext cx="203608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/>
                </a:defRPr>
              </a:lvl1pPr>
            </a:lstStyle>
            <a:p>
              <a:r>
                <a:rPr lang="en-US" dirty="0">
                  <a:sym typeface="Arimo"/>
                </a:rPr>
                <a:t>Molnar et al. (2014)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BE9E243-0ABF-405F-832D-C344EA979EEF}"/>
                </a:ext>
              </a:extLst>
            </p:cNvPr>
            <p:cNvGrpSpPr/>
            <p:nvPr/>
          </p:nvGrpSpPr>
          <p:grpSpPr>
            <a:xfrm>
              <a:off x="800131" y="1473548"/>
              <a:ext cx="4639424" cy="2255534"/>
              <a:chOff x="800131" y="1473548"/>
              <a:chExt cx="4639424" cy="2255534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9DD2858D-E93F-481D-9142-5EFF72DEFE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0131" y="1473548"/>
                <a:ext cx="4639424" cy="2113821"/>
              </a:xfrm>
              <a:prstGeom prst="rect">
                <a:avLst/>
              </a:prstGeom>
            </p:spPr>
          </p:pic>
          <p:sp>
            <p:nvSpPr>
              <p:cNvPr id="23" name="TextBox 11">
                <a:extLst>
                  <a:ext uri="{FF2B5EF4-FFF2-40B4-BE49-F238E27FC236}">
                    <a16:creationId xmlns:a16="http://schemas.microsoft.com/office/drawing/2014/main" id="{CD4AE9E1-49E1-48EF-90F2-868B2524217B}"/>
                  </a:ext>
                </a:extLst>
              </p:cNvPr>
              <p:cNvSpPr txBox="1"/>
              <p:nvPr/>
            </p:nvSpPr>
            <p:spPr>
              <a:xfrm>
                <a:off x="1792730" y="3298195"/>
                <a:ext cx="3646824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R="0" lvl="0" indent="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0" i="0" u="none" strike="noStrike" cap="none" spc="0" normalizeH="0" baseline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Arial"/>
                  </a:defRPr>
                </a:lvl1pPr>
              </a:lstStyle>
              <a:p>
                <a:r>
                  <a:rPr lang="en-US" sz="1100" dirty="0">
                    <a:solidFill>
                      <a:schemeClr val="tx1"/>
                    </a:solidFill>
                    <a:sym typeface="Arimo"/>
                  </a:rPr>
                  <a:t>Quantified silver particle concentration using synchrotron X-ray CT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0C1DF85-B428-4B5C-A64C-F278C2CB78C5}"/>
                </a:ext>
              </a:extLst>
            </p:cNvPr>
            <p:cNvSpPr txBox="1"/>
            <p:nvPr/>
          </p:nvSpPr>
          <p:spPr>
            <a:xfrm>
              <a:off x="800131" y="3825359"/>
              <a:ext cx="3974863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en-US" sz="2000" dirty="0"/>
                <a:t>Static</a:t>
              </a:r>
            </a:p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en-US" sz="2000" dirty="0"/>
                <a:t>No transport dynamics</a:t>
              </a:r>
            </a:p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en-US" sz="2000" dirty="0"/>
                <a:t>No permeability evolution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EC4D9AD-BF45-4851-B7B3-FCD11AE9C72D}"/>
              </a:ext>
            </a:extLst>
          </p:cNvPr>
          <p:cNvGrpSpPr/>
          <p:nvPr/>
        </p:nvGrpSpPr>
        <p:grpSpPr>
          <a:xfrm>
            <a:off x="7040758" y="1068172"/>
            <a:ext cx="4826971" cy="3381583"/>
            <a:chOff x="7319277" y="1151662"/>
            <a:chExt cx="4826971" cy="338158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0AE3311-E771-4EBD-AC29-99BBE5BFB84F}"/>
                </a:ext>
              </a:extLst>
            </p:cNvPr>
            <p:cNvGrpSpPr/>
            <p:nvPr/>
          </p:nvGrpSpPr>
          <p:grpSpPr>
            <a:xfrm>
              <a:off x="7319277" y="1151662"/>
              <a:ext cx="4826971" cy="2590740"/>
              <a:chOff x="8378383" y="2864981"/>
              <a:chExt cx="3114881" cy="1671824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FF11D335-6E59-4FF5-B0F0-B1DEB2A733BF}"/>
                  </a:ext>
                </a:extLst>
              </p:cNvPr>
              <p:cNvGrpSpPr/>
              <p:nvPr/>
            </p:nvGrpSpPr>
            <p:grpSpPr>
              <a:xfrm>
                <a:off x="9457184" y="2864981"/>
                <a:ext cx="2036080" cy="1671824"/>
                <a:chOff x="7273844" y="3092454"/>
                <a:chExt cx="2036080" cy="1671824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A9F8AC7C-1C94-4DED-BACA-4B608240FA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50160"/>
                <a:stretch/>
              </p:blipFill>
              <p:spPr>
                <a:xfrm>
                  <a:off x="7740364" y="3417324"/>
                  <a:ext cx="1473751" cy="1346954"/>
                </a:xfrm>
                <a:prstGeom prst="rect">
                  <a:avLst/>
                </a:prstGeom>
              </p:spPr>
            </p:pic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CE791F15-E40C-46B3-8D42-C927ADACE01D}"/>
                    </a:ext>
                  </a:extLst>
                </p:cNvPr>
                <p:cNvSpPr txBox="1"/>
                <p:nvPr/>
              </p:nvSpPr>
              <p:spPr>
                <a:xfrm>
                  <a:off x="7273844" y="3092454"/>
                  <a:ext cx="2036080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>
                          <a:lumMod val="50000"/>
                        </a:prstClr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Schiefler</a:t>
                  </a: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>
                          <a:lumMod val="50000"/>
                        </a:prstClr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 et al. (2022)</a:t>
                  </a: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65FF20-B401-4317-A2D9-0BC8FA9F6C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183" b="50258"/>
              <a:stretch/>
            </p:blipFill>
            <p:spPr>
              <a:xfrm>
                <a:off x="8378383" y="3189851"/>
                <a:ext cx="1473751" cy="1312299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457CC62-88FE-4BF2-A53F-80C20585C697}"/>
                </a:ext>
              </a:extLst>
            </p:cNvPr>
            <p:cNvSpPr txBox="1"/>
            <p:nvPr/>
          </p:nvSpPr>
          <p:spPr>
            <a:xfrm>
              <a:off x="7615641" y="3825359"/>
              <a:ext cx="397486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en-US" sz="2000" dirty="0"/>
                <a:t>Retention mechanisms</a:t>
              </a:r>
            </a:p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en-US" sz="2000" dirty="0"/>
                <a:t>No real-time observation</a:t>
              </a:r>
            </a:p>
          </p:txBody>
        </p:sp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7BC98B8-B7DC-4CE4-AC70-8E89B7105F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5576" y="5027528"/>
            <a:ext cx="11164268" cy="1163071"/>
          </a:xfrm>
        </p:spPr>
        <p:txBody>
          <a:bodyPr/>
          <a:lstStyle/>
          <a:p>
            <a:pPr marL="228600" indent="0">
              <a:buNone/>
            </a:pPr>
            <a:r>
              <a:rPr lang="en-US" sz="2800" dirty="0">
                <a:solidFill>
                  <a:schemeClr val="accent6"/>
                </a:solidFill>
              </a:rPr>
              <a:t>Time-resolved colloidal deposition is needed for better understanding and prediction of colloids</a:t>
            </a:r>
          </a:p>
        </p:txBody>
      </p:sp>
    </p:spTree>
    <p:extLst>
      <p:ext uri="{BB962C8B-B14F-4D97-AF65-F5344CB8AC3E}">
        <p14:creationId xmlns:p14="http://schemas.microsoft.com/office/powerpoint/2010/main" val="194334240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66D0A-83B7-41DD-8FA2-C8EA77081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gaps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68B45-8C08-49FB-92F3-49DD14F893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742950" indent="-51435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dirty="0">
                <a:cs typeface="Times New Roman" panose="02020603050405020304" pitchFamily="18" charset="0"/>
              </a:rPr>
              <a:t>Does colloid deposition always reduce permeability monotonically? or can deposition redistribute flow in ways that preserve permeability?</a:t>
            </a:r>
          </a:p>
          <a:p>
            <a:pPr marL="742950" indent="-51435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dirty="0">
                <a:cs typeface="Times New Roman" panose="02020603050405020304" pitchFamily="18" charset="0"/>
              </a:rPr>
              <a:t>Is there a critical threshold for particle concentration that switches the system from throat-controlled clogging to channelized flow?</a:t>
            </a:r>
          </a:p>
          <a:p>
            <a:endParaRPr lang="en-US" dirty="0"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accent6"/>
                </a:solidFill>
                <a:cs typeface="Times New Roman" panose="02020603050405020304" pitchFamily="18" charset="0"/>
              </a:rPr>
              <a:t>No existing study to our knowledge that resolves 3D pore geometry at the </a:t>
            </a:r>
            <a:r>
              <a:rPr lang="en-US" sz="2800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spatio</a:t>
            </a:r>
            <a:r>
              <a:rPr lang="en-US" sz="2800" dirty="0">
                <a:solidFill>
                  <a:schemeClr val="accent6"/>
                </a:solidFill>
                <a:cs typeface="Times New Roman" panose="02020603050405020304" pitchFamily="18" charset="0"/>
              </a:rPr>
              <a:t>-temporal scales required to test these gaps</a:t>
            </a:r>
          </a:p>
        </p:txBody>
      </p:sp>
      <p:graphicFrame>
        <p:nvGraphicFramePr>
          <p:cNvPr id="13" name="Tableau 5">
            <a:extLst>
              <a:ext uri="{FF2B5EF4-FFF2-40B4-BE49-F238E27FC236}">
                <a16:creationId xmlns:a16="http://schemas.microsoft.com/office/drawing/2014/main" id="{D10BE0A2-5489-4350-935D-327839754F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0395031"/>
              </p:ext>
            </p:extLst>
          </p:nvPr>
        </p:nvGraphicFramePr>
        <p:xfrm>
          <a:off x="-2" y="47520"/>
          <a:ext cx="12524875" cy="303120"/>
        </p:xfrm>
        <a:graphic>
          <a:graphicData uri="http://schemas.openxmlformats.org/drawingml/2006/table">
            <a:tbl>
              <a:tblPr/>
              <a:tblGrid>
                <a:gridCol w="2918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5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468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842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3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1" strike="noStrike" spc="-1" dirty="0">
                          <a:solidFill>
                            <a:srgbClr val="404040"/>
                          </a:solidFill>
                          <a:latin typeface="Arial"/>
                        </a:rPr>
                        <a:t>Introduction</a:t>
                      </a:r>
                      <a:endParaRPr lang="fr-FR" sz="1200" b="1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 dirty="0" err="1">
                          <a:solidFill>
                            <a:srgbClr val="A6A6A6"/>
                          </a:solidFill>
                          <a:latin typeface="Arial"/>
                          <a:ea typeface="Arial"/>
                        </a:rPr>
                        <a:t>Experimental</a:t>
                      </a:r>
                      <a:r>
                        <a:rPr lang="fr-FR" sz="1200" b="0" strike="noStrike" spc="-1" dirty="0">
                          <a:solidFill>
                            <a:srgbClr val="A6A6A6"/>
                          </a:solidFill>
                          <a:latin typeface="Arial"/>
                          <a:ea typeface="Arial"/>
                        </a:rPr>
                        <a:t> </a:t>
                      </a:r>
                      <a:r>
                        <a:rPr lang="fr-FR" sz="1200" b="0" strike="noStrike" spc="-1" dirty="0" err="1">
                          <a:solidFill>
                            <a:srgbClr val="A6A6A6"/>
                          </a:solidFill>
                          <a:latin typeface="Arial"/>
                          <a:ea typeface="Arial"/>
                        </a:rPr>
                        <a:t>Methodology</a:t>
                      </a:r>
                      <a:endParaRPr lang="fr-FR" sz="12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497D"/>
                      </a:solidFill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 dirty="0" err="1">
                          <a:solidFill>
                            <a:srgbClr val="A6A6A6"/>
                          </a:solidFill>
                          <a:latin typeface="+mn-lt"/>
                        </a:rPr>
                        <a:t>Results</a:t>
                      </a:r>
                      <a:endParaRPr lang="fr-FR" sz="1200" b="0" strike="noStrike" spc="-1" dirty="0">
                        <a:solidFill>
                          <a:srgbClr val="A6A6A6"/>
                        </a:solidFill>
                        <a:latin typeface="+mn-lt"/>
                      </a:endParaRPr>
                    </a:p>
                  </a:txBody>
                  <a:tcPr>
                    <a:lnL w="1224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 dirty="0">
                          <a:solidFill>
                            <a:srgbClr val="A6A6A6"/>
                          </a:solidFill>
                          <a:latin typeface="Arial"/>
                        </a:rPr>
                        <a:t>Conclusions</a:t>
                      </a:r>
                      <a:endParaRPr lang="fr-FR" sz="12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497D"/>
                      </a:solidFill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373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A71AE6-D008-4111-8BB7-220959401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research question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9210D1-4666-43EE-B91E-3C04D60411D3}"/>
              </a:ext>
            </a:extLst>
          </p:cNvPr>
          <p:cNvSpPr txBox="1"/>
          <p:nvPr/>
        </p:nvSpPr>
        <p:spPr>
          <a:xfrm>
            <a:off x="1189265" y="2840489"/>
            <a:ext cx="9436100" cy="1736646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Can time-lapse (4D) X-ray micro-CT resolve the pore-scale processes that govern non-monotonic permeability evolution during colloid transport?</a:t>
            </a:r>
          </a:p>
        </p:txBody>
      </p:sp>
    </p:spTree>
    <p:extLst>
      <p:ext uri="{BB962C8B-B14F-4D97-AF65-F5344CB8AC3E}">
        <p14:creationId xmlns:p14="http://schemas.microsoft.com/office/powerpoint/2010/main" val="4096950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b="1" strike="noStrike" spc="-1" dirty="0">
                <a:solidFill>
                  <a:srgbClr val="000000"/>
                </a:solidFill>
                <a:ea typeface="Open Sans"/>
              </a:rPr>
              <a:t>Experimental methodology</a:t>
            </a:r>
            <a:endParaRPr lang="fr-FR" b="0" strike="noStrike" spc="-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4A1FDD-BCB0-4B62-8D35-AD753E54D842}"/>
              </a:ext>
            </a:extLst>
          </p:cNvPr>
          <p:cNvSpPr txBox="1"/>
          <p:nvPr/>
        </p:nvSpPr>
        <p:spPr>
          <a:xfrm>
            <a:off x="12543369" y="4193714"/>
            <a:ext cx="4894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 Body"/>
              </a:rPr>
              <a:t>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86056F1-AF92-47F5-820E-C9C7EE039D49}"/>
              </a:ext>
            </a:extLst>
          </p:cNvPr>
          <p:cNvGrpSpPr/>
          <p:nvPr/>
        </p:nvGrpSpPr>
        <p:grpSpPr>
          <a:xfrm>
            <a:off x="527050" y="1004167"/>
            <a:ext cx="4259233" cy="4575662"/>
            <a:chOff x="12577748" y="351559"/>
            <a:chExt cx="4259233" cy="457566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E91C801-E3B4-43AE-BAA1-09F60D2F2B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97" t="7354" r="37158" b="15683"/>
            <a:stretch/>
          </p:blipFill>
          <p:spPr>
            <a:xfrm>
              <a:off x="12598362" y="758054"/>
              <a:ext cx="3394776" cy="414013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422768F-37BE-46D1-BBAD-D059A794F6C6}"/>
                </a:ext>
              </a:extLst>
            </p:cNvPr>
            <p:cNvSpPr txBox="1"/>
            <p:nvPr/>
          </p:nvSpPr>
          <p:spPr>
            <a:xfrm>
              <a:off x="14007883" y="351559"/>
              <a:ext cx="28290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u="sng" dirty="0"/>
                <a:t>Sintered glass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D8F67B4-7C4F-47A7-B8DF-3209A4273906}"/>
                </a:ext>
              </a:extLst>
            </p:cNvPr>
            <p:cNvSpPr txBox="1"/>
            <p:nvPr/>
          </p:nvSpPr>
          <p:spPr>
            <a:xfrm rot="20008873">
              <a:off x="12623424" y="625562"/>
              <a:ext cx="10909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4 mm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1D88155-CCAB-4F06-AD44-F4B128E79E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655080" y="729026"/>
              <a:ext cx="1296085" cy="7560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64BAED0-892E-4B1A-83EC-9D7FFD7B681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577748" y="1687466"/>
              <a:ext cx="2110709" cy="3239755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95497BE-3067-4CE3-9B27-3691A77A15F5}"/>
                </a:ext>
              </a:extLst>
            </p:cNvPr>
            <p:cNvSpPr txBox="1"/>
            <p:nvPr/>
          </p:nvSpPr>
          <p:spPr>
            <a:xfrm rot="20008873">
              <a:off x="12619010" y="3440494"/>
              <a:ext cx="1174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20 mm</a:t>
              </a:r>
            </a:p>
          </p:txBody>
        </p:sp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087649D-A02B-4559-8D01-0A8B41DE09F4}"/>
              </a:ext>
            </a:extLst>
          </p:cNvPr>
          <p:cNvCxnSpPr>
            <a:cxnSpLocks/>
          </p:cNvCxnSpPr>
          <p:nvPr/>
        </p:nvCxnSpPr>
        <p:spPr>
          <a:xfrm flipH="1" flipV="1">
            <a:off x="2983457" y="4747579"/>
            <a:ext cx="463280" cy="802260"/>
          </a:xfrm>
          <a:prstGeom prst="straightConnector1">
            <a:avLst/>
          </a:prstGeom>
          <a:ln w="762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469CF93-80D6-41F3-8ED7-D160FEEA3B8E}"/>
              </a:ext>
            </a:extLst>
          </p:cNvPr>
          <p:cNvSpPr txBox="1"/>
          <p:nvPr/>
        </p:nvSpPr>
        <p:spPr>
          <a:xfrm>
            <a:off x="2026963" y="5665228"/>
            <a:ext cx="40690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Injection using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96 wt.% glycerol</a:t>
            </a:r>
            <a:endParaRPr lang="en-US" sz="2400" dirty="0"/>
          </a:p>
        </p:txBody>
      </p:sp>
      <p:sp>
        <p:nvSpPr>
          <p:cNvPr id="40" name="Ellipse 12">
            <a:extLst>
              <a:ext uri="{FF2B5EF4-FFF2-40B4-BE49-F238E27FC236}">
                <a16:creationId xmlns:a16="http://schemas.microsoft.com/office/drawing/2014/main" id="{B02ACB85-EF7F-41A9-BC9F-51C41B3A29BF}"/>
              </a:ext>
            </a:extLst>
          </p:cNvPr>
          <p:cNvSpPr/>
          <p:nvPr/>
        </p:nvSpPr>
        <p:spPr>
          <a:xfrm>
            <a:off x="10097340" y="462170"/>
            <a:ext cx="1800000" cy="1800000"/>
          </a:xfrm>
          <a:prstGeom prst="ellipse">
            <a:avLst/>
          </a:prstGeom>
          <a:gradFill>
            <a:gsLst>
              <a:gs pos="16000">
                <a:schemeClr val="accent6">
                  <a:lumMod val="20000"/>
                  <a:lumOff val="80000"/>
                </a:schemeClr>
              </a:gs>
              <a:gs pos="2000">
                <a:schemeClr val="bg1">
                  <a:lumMod val="9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</a:gra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 prstMaterial="dkEdge">
            <a:bevelT w="254000" h="254000"/>
            <a:bevelB w="0" h="0"/>
          </a:sp3d>
        </p:spPr>
        <p:txBody>
          <a:bodyPr wrap="none" lIns="0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Ag-HGS</a:t>
            </a:r>
            <a:endParaRPr kumimoji="0" lang="fr-FR" sz="2800" b="1" i="0" u="none" strike="noStrike" kern="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FB2EF51-B3D5-40C8-B29A-355660E59C89}"/>
              </a:ext>
            </a:extLst>
          </p:cNvPr>
          <p:cNvCxnSpPr>
            <a:cxnSpLocks/>
          </p:cNvCxnSpPr>
          <p:nvPr/>
        </p:nvCxnSpPr>
        <p:spPr>
          <a:xfrm>
            <a:off x="10051634" y="460925"/>
            <a:ext cx="0" cy="1838723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4845DB9-EB6A-4869-813A-B1F03AFDC414}"/>
              </a:ext>
            </a:extLst>
          </p:cNvPr>
          <p:cNvCxnSpPr>
            <a:cxnSpLocks/>
          </p:cNvCxnSpPr>
          <p:nvPr/>
        </p:nvCxnSpPr>
        <p:spPr>
          <a:xfrm rot="5400000" flipV="1">
            <a:off x="10508702" y="1332521"/>
            <a:ext cx="0" cy="184455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D18C3A2-1C37-4EAE-A859-08C144735D65}"/>
              </a:ext>
            </a:extLst>
          </p:cNvPr>
          <p:cNvCxnSpPr>
            <a:cxnSpLocks/>
          </p:cNvCxnSpPr>
          <p:nvPr/>
        </p:nvCxnSpPr>
        <p:spPr>
          <a:xfrm rot="5400000" flipV="1">
            <a:off x="10508702" y="-460728"/>
            <a:ext cx="0" cy="184455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6E2084F7-FB50-4531-8077-0741AE067A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094782"/>
              </p:ext>
            </p:extLst>
          </p:nvPr>
        </p:nvGraphicFramePr>
        <p:xfrm>
          <a:off x="7013747" y="1067170"/>
          <a:ext cx="3049078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15589">
                  <a:extLst>
                    <a:ext uri="{9D8B030D-6E8A-4147-A177-3AD203B41FA5}">
                      <a16:colId xmlns:a16="http://schemas.microsoft.com/office/drawing/2014/main" val="1860548507"/>
                    </a:ext>
                  </a:extLst>
                </a:gridCol>
                <a:gridCol w="1333489">
                  <a:extLst>
                    <a:ext uri="{9D8B030D-6E8A-4147-A177-3AD203B41FA5}">
                      <a16:colId xmlns:a16="http://schemas.microsoft.com/office/drawing/2014/main" val="1525358433"/>
                    </a:ext>
                  </a:extLst>
                </a:gridCol>
              </a:tblGrid>
              <a:tr h="2947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 err="1"/>
                        <a:t>D</a:t>
                      </a:r>
                      <a:r>
                        <a:rPr lang="en-US" sz="2400" baseline="-25000" dirty="0" err="1"/>
                        <a:t>particle</a:t>
                      </a:r>
                      <a:r>
                        <a:rPr lang="en-US" sz="2400" baseline="-25000" dirty="0"/>
                        <a:t> </a:t>
                      </a:r>
                      <a:r>
                        <a:rPr lang="en-US" sz="2400" baseline="0" dirty="0"/>
                        <a:t>(</a:t>
                      </a:r>
                      <a:r>
                        <a:rPr lang="en-US" sz="2400" baseline="0" dirty="0" err="1"/>
                        <a:t>D</a:t>
                      </a:r>
                      <a:r>
                        <a:rPr lang="en-US" sz="2400" baseline="-25000" dirty="0" err="1"/>
                        <a:t>p</a:t>
                      </a:r>
                      <a:r>
                        <a:rPr lang="en-US" sz="2400" baseline="0" dirty="0"/>
                        <a:t>)</a:t>
                      </a:r>
                      <a:endParaRPr lang="en-US" sz="2400" b="0" baseline="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= 10 µm</a:t>
                      </a:r>
                      <a:endParaRPr lang="en-US" sz="2400" b="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5653753"/>
                  </a:ext>
                </a:extLst>
              </a:tr>
            </a:tbl>
          </a:graphicData>
        </a:graphic>
      </p:graphicFrame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C2857379-13D9-4FF3-A4DF-9F13E7D6AB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396645"/>
              </p:ext>
            </p:extLst>
          </p:nvPr>
        </p:nvGraphicFramePr>
        <p:xfrm>
          <a:off x="3393236" y="1684238"/>
          <a:ext cx="3963012" cy="228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35074">
                  <a:extLst>
                    <a:ext uri="{9D8B030D-6E8A-4147-A177-3AD203B41FA5}">
                      <a16:colId xmlns:a16="http://schemas.microsoft.com/office/drawing/2014/main" val="824004438"/>
                    </a:ext>
                  </a:extLst>
                </a:gridCol>
                <a:gridCol w="2927938">
                  <a:extLst>
                    <a:ext uri="{9D8B030D-6E8A-4147-A177-3AD203B41FA5}">
                      <a16:colId xmlns:a16="http://schemas.microsoft.com/office/drawing/2014/main" val="946366191"/>
                    </a:ext>
                  </a:extLst>
                </a:gridCol>
              </a:tblGrid>
              <a:tr h="326860">
                <a:tc>
                  <a:txBody>
                    <a:bodyPr/>
                    <a:lstStyle/>
                    <a:p>
                      <a:r>
                        <a:rPr lang="en-US" sz="2400" b="1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W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75 µm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8126598"/>
                  </a:ext>
                </a:extLst>
              </a:tr>
              <a:tr h="3268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l-GR" sz="2400" b="1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φ</a:t>
                      </a:r>
                      <a:r>
                        <a:rPr lang="en-US" sz="2400" b="1" i="0" u="none" strike="noStrike" cap="none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0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32 % ± 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0493257"/>
                  </a:ext>
                </a:extLst>
              </a:tr>
              <a:tr h="3268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K</a:t>
                      </a:r>
                      <a:r>
                        <a:rPr lang="en-US" sz="2400" b="1" i="0" u="none" strike="noStrike" cap="none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4.4 × 10</a:t>
                      </a:r>
                      <a:r>
                        <a:rPr lang="en-US" sz="2400" b="1" i="0" u="none" strike="noStrike" cap="none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-12 </a:t>
                      </a:r>
                      <a:r>
                        <a:rPr lang="en-US" sz="2400" b="1" i="0" u="none" strike="noStrike" cap="none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m</a:t>
                      </a:r>
                      <a:r>
                        <a:rPr lang="en-US" sz="2400" b="1" i="0" u="none" strike="noStrike" cap="none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4806743"/>
                  </a:ext>
                </a:extLst>
              </a:tr>
              <a:tr h="3268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W/</a:t>
                      </a:r>
                      <a:r>
                        <a:rPr lang="en-US" sz="2400" b="1" i="0" u="none" strike="noStrike" cap="none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D</a:t>
                      </a:r>
                      <a:r>
                        <a:rPr lang="en-US" sz="2400" b="1" i="0" u="none" strike="noStrike" cap="none" baseline="-250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</a:t>
                      </a:r>
                      <a:endParaRPr lang="en-US" sz="2400" b="1" i="0" u="none" strike="noStrike" cap="none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cap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≈ </a:t>
                      </a:r>
                      <a:r>
                        <a:rPr lang="en-US" sz="2400" b="1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7.5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9886165"/>
                  </a:ext>
                </a:extLst>
              </a:tr>
              <a:tr h="3268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Re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cap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≈ 10</a:t>
                      </a:r>
                      <a:r>
                        <a:rPr lang="en-US" sz="2400" b="1" i="0" u="none" strike="noStrike" cap="none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-4</a:t>
                      </a:r>
                      <a:r>
                        <a:rPr lang="en-US" sz="2400" b="1" i="0" u="none" strike="noStrike" cap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– 10</a:t>
                      </a:r>
                      <a:r>
                        <a:rPr lang="en-US" sz="2400" b="1" i="0" u="none" strike="noStrike" cap="none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-5</a:t>
                      </a:r>
                      <a:endParaRPr lang="en-US" sz="2400" b="1" i="0" u="none" strike="noStrike" cap="none" baseline="30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8037087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BD8ED722-9AA3-42BF-937D-DF80613B5E39}"/>
              </a:ext>
            </a:extLst>
          </p:cNvPr>
          <p:cNvGrpSpPr/>
          <p:nvPr/>
        </p:nvGrpSpPr>
        <p:grpSpPr>
          <a:xfrm>
            <a:off x="6557004" y="2933099"/>
            <a:ext cx="5634996" cy="3590727"/>
            <a:chOff x="5861127" y="3189782"/>
            <a:chExt cx="5634996" cy="359072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9000618-1E3D-43D8-8767-F0F66AC540C2}"/>
                </a:ext>
              </a:extLst>
            </p:cNvPr>
            <p:cNvSpPr txBox="1"/>
            <p:nvPr/>
          </p:nvSpPr>
          <p:spPr>
            <a:xfrm>
              <a:off x="6441698" y="3189782"/>
              <a:ext cx="5054425" cy="3590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rtl="0" eaLnBrk="1" fontAlgn="auto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0" i="0" u="sng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Conditions</a:t>
              </a:r>
            </a:p>
            <a:p>
              <a:pPr marR="0" rtl="0" eaLnBrk="1" fontAlgn="auto" latinLnBrk="0" hangingPunct="1">
                <a:spcBef>
                  <a:spcPts val="0"/>
                </a:spcBef>
                <a:spcAft>
                  <a:spcPts val="0"/>
                </a:spcAft>
              </a:pPr>
              <a:endParaRPr lang="en-US" sz="3200" b="0" i="0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endParaRPr>
            </a:p>
            <a:p>
              <a:r>
                <a:rPr lang="en-US" sz="2400" dirty="0">
                  <a:latin typeface="Arial Body"/>
                </a:rPr>
                <a:t>Fixed mass injected =</a:t>
              </a:r>
              <a:r>
                <a:rPr lang="en-US" sz="2400" i="0" u="none" strike="noStrike" dirty="0">
                  <a:effectLst/>
                  <a:latin typeface="Calibri" panose="020F0502020204030204" pitchFamily="34" charset="0"/>
                </a:rPr>
                <a:t> 18</a:t>
              </a:r>
              <a:r>
                <a:rPr lang="en-US" sz="2400" i="0" u="none" strike="noStrike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±0.5 mg</a:t>
              </a:r>
              <a:endParaRPr lang="en-US" sz="2400" i="0" u="none" strike="noStrike" dirty="0">
                <a:effectLst/>
                <a:latin typeface="Calibri" panose="020F0502020204030204" pitchFamily="34" charset="0"/>
              </a:endParaRPr>
            </a:p>
            <a:p>
              <a:pPr marL="342900" marR="0" indent="-342900" algn="l" rtl="0" eaLnBrk="1" fontAlgn="auto" latinLnBrk="0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</a:pPr>
              <a:r>
                <a:rPr lang="en-US" sz="2000" b="0" i="0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Particle volume fractions – </a:t>
              </a:r>
              <a:r>
                <a:rPr lang="en-US" sz="1600" b="0" i="0" u="none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sym typeface="Wingdings" panose="05000000000000000000" pitchFamily="2" charset="2"/>
                </a:rPr>
                <a:t>1% and 2%</a:t>
              </a:r>
              <a:endPara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endParaRPr>
            </a:p>
            <a:p>
              <a:pPr marL="342900" marR="0" indent="-342900" algn="l" rtl="0" eaLnBrk="1" fontAlgn="auto" latinLnBrk="0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</a:pPr>
              <a:r>
                <a:rPr lang="en-US" sz="2000" dirty="0">
                  <a:solidFill>
                    <a:srgbClr val="000000"/>
                  </a:solidFill>
                  <a:latin typeface="Arial" panose="020B0604020202020204" pitchFamily="34" charset="0"/>
                  <a:sym typeface="Wingdings" panose="05000000000000000000" pitchFamily="2" charset="2"/>
                </a:rPr>
                <a:t>P</a:t>
              </a:r>
              <a:r>
                <a:rPr lang="fr-FR" sz="2000" dirty="0" err="1">
                  <a:solidFill>
                    <a:srgbClr val="000000"/>
                  </a:solidFill>
                  <a:latin typeface="Arial" panose="020B0604020202020204" pitchFamily="34" charset="0"/>
                  <a:sym typeface="Wingdings" panose="05000000000000000000" pitchFamily="2" charset="2"/>
                </a:rPr>
                <a:t>éclet</a:t>
              </a:r>
              <a:r>
                <a:rPr lang="en-US" sz="2000" dirty="0">
                  <a:solidFill>
                    <a:srgbClr val="000000"/>
                  </a:solidFill>
                  <a:latin typeface="Arial" panose="020B0604020202020204" pitchFamily="34" charset="0"/>
                  <a:sym typeface="Wingdings" panose="05000000000000000000" pitchFamily="2" charset="2"/>
                </a:rPr>
                <a:t> number – </a:t>
              </a:r>
              <a:r>
                <a:rPr lang="en-US" sz="1600" b="0" i="0" u="none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7</a:t>
              </a:r>
              <a:r>
                <a:rPr lang="en-US" sz="1600" b="0" i="0" u="none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sym typeface="Symbol" panose="05050102010706020507" pitchFamily="18" charset="2"/>
                </a:rPr>
                <a:t></a:t>
              </a:r>
              <a:r>
                <a:rPr lang="en-US" sz="1600" b="0" i="0" u="none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10</a:t>
              </a:r>
              <a:r>
                <a:rPr lang="en-US" sz="1600" b="0" i="0" u="none" strike="noStrike" baseline="30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8  </a:t>
              </a:r>
              <a:r>
                <a:rPr lang="en-US" sz="1600" b="0" i="0" u="none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and 1</a:t>
              </a:r>
              <a:r>
                <a:rPr lang="en-US" sz="1600" b="0" i="0" u="none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sym typeface="Symbol" panose="05050102010706020507" pitchFamily="18" charset="2"/>
                </a:rPr>
                <a:t></a:t>
              </a:r>
              <a:r>
                <a:rPr lang="en-US" sz="1600" b="0" i="0" u="none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10</a:t>
              </a:r>
              <a:r>
                <a:rPr lang="en-US" sz="1600" b="0" i="0" u="none" strike="noStrike" baseline="30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9</a:t>
              </a:r>
            </a:p>
            <a:p>
              <a:pPr marL="342900" marR="0" indent="-342900" algn="l" rtl="0" eaLnBrk="1" fontAlgn="auto" latinLnBrk="0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</a:pPr>
              <a:endParaRPr lang="en-US" sz="1600" baseline="30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marR="0" algn="l" rtl="0" eaLnBrk="1" fontAlgn="auto" latinLnBrk="0" hangingPunct="1">
                <a:spcBef>
                  <a:spcPts val="0"/>
                </a:spcBef>
                <a:spcAft>
                  <a:spcPts val="0"/>
                </a:spcAft>
              </a:pPr>
              <a:endParaRPr lang="en-US" sz="1600" baseline="30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marR="0" algn="l" rtl="0" eaLnBrk="1" fontAlgn="auto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latin typeface="Arial Body"/>
                </a:rPr>
                <a:t>Flushed with 7 PV of </a:t>
              </a:r>
              <a:r>
                <a:rPr lang="en-US" sz="2400" b="0" i="0" u="none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96 wt.% glycerol</a:t>
              </a:r>
              <a:endParaRPr lang="en-US" sz="2400" dirty="0">
                <a:latin typeface="Arial Body"/>
              </a:endParaRPr>
            </a:p>
            <a:p>
              <a:pPr marR="0" algn="l" rtl="0" eaLnBrk="1" fontAlgn="auto" latinLnBrk="0" hangingPunct="1">
                <a:spcBef>
                  <a:spcPts val="0"/>
                </a:spcBef>
                <a:spcAft>
                  <a:spcPts val="0"/>
                </a:spcAft>
              </a:pPr>
              <a:endParaRPr lang="en-US" baseline="30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marR="0" algn="l" rtl="0" eaLnBrk="1" fontAlgn="auto" latinLnBrk="0" hangingPunct="1">
                <a:spcBef>
                  <a:spcPts val="0"/>
                </a:spcBef>
                <a:spcAft>
                  <a:spcPts val="0"/>
                </a:spcAft>
              </a:pPr>
              <a:endParaRPr lang="en-US" b="0" i="0" u="none" strike="noStrike" dirty="0"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C7FF428-D242-4AE8-BD04-13D5628445FC}"/>
                </a:ext>
              </a:extLst>
            </p:cNvPr>
            <p:cNvSpPr/>
            <p:nvPr/>
          </p:nvSpPr>
          <p:spPr>
            <a:xfrm>
              <a:off x="5861127" y="4130604"/>
              <a:ext cx="580571" cy="580571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1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1886FE5-934C-496C-96B0-74C4B4759E45}"/>
                </a:ext>
              </a:extLst>
            </p:cNvPr>
            <p:cNvSpPr/>
            <p:nvPr/>
          </p:nvSpPr>
          <p:spPr>
            <a:xfrm>
              <a:off x="5861127" y="5465123"/>
              <a:ext cx="580571" cy="580571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</a:t>
              </a:r>
            </a:p>
          </p:txBody>
        </p: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92316BE-2DDF-4358-B3B9-4AEEDBDBCFFA}"/>
              </a:ext>
            </a:extLst>
          </p:cNvPr>
          <p:cNvCxnSpPr>
            <a:cxnSpLocks/>
          </p:cNvCxnSpPr>
          <p:nvPr/>
        </p:nvCxnSpPr>
        <p:spPr>
          <a:xfrm flipH="1" flipV="1">
            <a:off x="2067098" y="3922804"/>
            <a:ext cx="463280" cy="802260"/>
          </a:xfrm>
          <a:prstGeom prst="straightConnector1">
            <a:avLst/>
          </a:prstGeom>
          <a:ln w="762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725BA53-E982-4BE0-BD6F-D85A3351C281}"/>
              </a:ext>
            </a:extLst>
          </p:cNvPr>
          <p:cNvCxnSpPr>
            <a:cxnSpLocks/>
          </p:cNvCxnSpPr>
          <p:nvPr/>
        </p:nvCxnSpPr>
        <p:spPr>
          <a:xfrm flipH="1" flipV="1">
            <a:off x="2406120" y="2718091"/>
            <a:ext cx="463280" cy="802260"/>
          </a:xfrm>
          <a:prstGeom prst="straightConnector1">
            <a:avLst/>
          </a:prstGeom>
          <a:ln w="762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A3E6108-5E90-4DBD-B0F1-9DE29D50D199}"/>
              </a:ext>
            </a:extLst>
          </p:cNvPr>
          <p:cNvCxnSpPr>
            <a:cxnSpLocks/>
          </p:cNvCxnSpPr>
          <p:nvPr/>
        </p:nvCxnSpPr>
        <p:spPr>
          <a:xfrm flipH="1" flipV="1">
            <a:off x="1100035" y="2333456"/>
            <a:ext cx="463280" cy="802260"/>
          </a:xfrm>
          <a:prstGeom prst="straightConnector1">
            <a:avLst/>
          </a:prstGeom>
          <a:ln w="762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7" name="Tableau 5">
            <a:extLst>
              <a:ext uri="{FF2B5EF4-FFF2-40B4-BE49-F238E27FC236}">
                <a16:creationId xmlns:a16="http://schemas.microsoft.com/office/drawing/2014/main" id="{6354ED5D-5E60-4B4C-88B1-707A277249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5588661"/>
              </p:ext>
            </p:extLst>
          </p:nvPr>
        </p:nvGraphicFramePr>
        <p:xfrm>
          <a:off x="-2" y="47520"/>
          <a:ext cx="12524875" cy="303120"/>
        </p:xfrm>
        <a:graphic>
          <a:graphicData uri="http://schemas.openxmlformats.org/drawingml/2006/table">
            <a:tbl>
              <a:tblPr/>
              <a:tblGrid>
                <a:gridCol w="2918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5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468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842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3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i="0" u="none" strike="noStrike" cap="none" spc="-1" dirty="0">
                          <a:solidFill>
                            <a:srgbClr val="A6A6A6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Introduction</a:t>
                      </a:r>
                    </a:p>
                  </a:txBody>
                  <a:tcPr>
                    <a:lnL w="12240">
                      <a:noFill/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1" strike="noStrike" spc="-1" dirty="0" err="1">
                          <a:solidFill>
                            <a:schemeClr val="tx1"/>
                          </a:solidFill>
                          <a:latin typeface="Arial"/>
                          <a:ea typeface="Arial"/>
                        </a:rPr>
                        <a:t>Experimental</a:t>
                      </a:r>
                      <a:r>
                        <a:rPr lang="fr-FR" sz="1200" b="1" strike="noStrike" spc="-1" dirty="0">
                          <a:solidFill>
                            <a:schemeClr val="tx1"/>
                          </a:solidFill>
                          <a:latin typeface="Arial"/>
                          <a:ea typeface="Arial"/>
                        </a:rPr>
                        <a:t> </a:t>
                      </a:r>
                      <a:r>
                        <a:rPr lang="fr-FR" sz="1200" b="1" strike="noStrike" spc="-1" dirty="0" err="1">
                          <a:solidFill>
                            <a:schemeClr val="tx1"/>
                          </a:solidFill>
                          <a:latin typeface="Arial"/>
                          <a:ea typeface="Arial"/>
                        </a:rPr>
                        <a:t>Methodology</a:t>
                      </a:r>
                      <a:endParaRPr lang="fr-FR" sz="1200" b="1" strike="noStrike" spc="-1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497D"/>
                      </a:solidFill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 dirty="0" err="1">
                          <a:solidFill>
                            <a:srgbClr val="A6A6A6"/>
                          </a:solidFill>
                          <a:latin typeface="+mn-lt"/>
                        </a:rPr>
                        <a:t>Results</a:t>
                      </a:r>
                      <a:endParaRPr lang="fr-FR" sz="1200" b="0" strike="noStrike" spc="-1" dirty="0">
                        <a:solidFill>
                          <a:srgbClr val="A6A6A6"/>
                        </a:solidFill>
                        <a:latin typeface="+mn-lt"/>
                      </a:endParaRPr>
                    </a:p>
                  </a:txBody>
                  <a:tcPr>
                    <a:lnL w="1224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 dirty="0">
                          <a:solidFill>
                            <a:srgbClr val="A6A6A6"/>
                          </a:solidFill>
                          <a:latin typeface="Arial"/>
                        </a:rPr>
                        <a:t>Conclusions</a:t>
                      </a:r>
                      <a:endParaRPr lang="fr-FR" sz="12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497D"/>
                      </a:solidFill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EAAA4FE-62ED-4378-A1BF-453126C6DF9E}"/>
                  </a:ext>
                </a:extLst>
              </p:cNvPr>
              <p:cNvSpPr txBox="1"/>
              <p:nvPr/>
            </p:nvSpPr>
            <p:spPr>
              <a:xfrm>
                <a:off x="7205483" y="1714722"/>
                <a:ext cx="18124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=1400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EAAA4FE-62ED-4378-A1BF-453126C6D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5483" y="1714722"/>
                <a:ext cx="1812483" cy="276999"/>
              </a:xfrm>
              <a:prstGeom prst="rect">
                <a:avLst/>
              </a:prstGeom>
              <a:blipFill>
                <a:blip r:embed="rId6"/>
                <a:stretch>
                  <a:fillRect l="-2357" t="-2174" r="-1010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8025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F1E0797-E0D4-4471-BC31-C5A3E6DF0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0" y="290404"/>
            <a:ext cx="11151569" cy="812280"/>
          </a:xfrm>
        </p:spPr>
        <p:txBody>
          <a:bodyPr/>
          <a:lstStyle/>
          <a:p>
            <a:r>
              <a:rPr lang="en-US" spc="-1" dirty="0">
                <a:solidFill>
                  <a:srgbClr val="000000"/>
                </a:solidFill>
              </a:rPr>
              <a:t>C</a:t>
            </a:r>
            <a:r>
              <a:rPr lang="en-US" b="1" strike="noStrike" spc="-1" dirty="0">
                <a:solidFill>
                  <a:srgbClr val="000000"/>
                </a:solidFill>
                <a:ea typeface="Open Sans"/>
              </a:rPr>
              <a:t>ontinuous 4D imaging with 30 s temporal resolution</a:t>
            </a:r>
            <a:endParaRPr lang="en-US" dirty="0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63D67A3-B6F7-4831-B810-010B937A58D1}"/>
              </a:ext>
            </a:extLst>
          </p:cNvPr>
          <p:cNvSpPr txBox="1"/>
          <p:nvPr/>
        </p:nvSpPr>
        <p:spPr>
          <a:xfrm>
            <a:off x="3746497" y="4982652"/>
            <a:ext cx="3819029" cy="13234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Energy = 60kV</a:t>
            </a:r>
          </a:p>
          <a:p>
            <a:r>
              <a:rPr lang="en-US" sz="2000" dirty="0"/>
              <a:t>Power =16W</a:t>
            </a:r>
          </a:p>
          <a:p>
            <a:r>
              <a:rPr lang="en-US" sz="2000" dirty="0"/>
              <a:t>Scan time per 3D image = 30 s</a:t>
            </a:r>
          </a:p>
          <a:p>
            <a:r>
              <a:rPr lang="en-US" sz="2000" dirty="0"/>
              <a:t>Voxel size = 12 µm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C307C7-1EFC-4BB0-BFDD-DE34AB5D07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1220" y="1589314"/>
            <a:ext cx="4796107" cy="51172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4EF122C-41BC-4B85-97F2-36868C04B7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337" y="2634232"/>
            <a:ext cx="2992874" cy="815980"/>
          </a:xfrm>
          <a:prstGeom prst="rect">
            <a:avLst/>
          </a:prstGeom>
        </p:spPr>
      </p:pic>
      <p:pic>
        <p:nvPicPr>
          <p:cNvPr id="17" name="Picture 1">
            <a:extLst>
              <a:ext uri="{FF2B5EF4-FFF2-40B4-BE49-F238E27FC236}">
                <a16:creationId xmlns:a16="http://schemas.microsoft.com/office/drawing/2014/main" id="{1D4CE089-F95F-4403-AECB-B9A840F5D3F0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6647211" y="2464762"/>
            <a:ext cx="1198997" cy="1198997"/>
          </a:xfrm>
          <a:prstGeom prst="rect">
            <a:avLst/>
          </a:prstGeom>
          <a:ln w="0">
            <a:noFill/>
          </a:ln>
        </p:spPr>
      </p:pic>
      <p:graphicFrame>
        <p:nvGraphicFramePr>
          <p:cNvPr id="22" name="Tableau 5">
            <a:extLst>
              <a:ext uri="{FF2B5EF4-FFF2-40B4-BE49-F238E27FC236}">
                <a16:creationId xmlns:a16="http://schemas.microsoft.com/office/drawing/2014/main" id="{D50E4D2B-D1B9-447C-BF1E-906ADF16B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3736171"/>
              </p:ext>
            </p:extLst>
          </p:nvPr>
        </p:nvGraphicFramePr>
        <p:xfrm>
          <a:off x="-2" y="47520"/>
          <a:ext cx="12524875" cy="303120"/>
        </p:xfrm>
        <a:graphic>
          <a:graphicData uri="http://schemas.openxmlformats.org/drawingml/2006/table">
            <a:tbl>
              <a:tblPr/>
              <a:tblGrid>
                <a:gridCol w="2918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5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468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842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3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i="0" u="none" strike="noStrike" cap="none" spc="-1" dirty="0">
                          <a:solidFill>
                            <a:srgbClr val="A6A6A6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Introduction</a:t>
                      </a:r>
                    </a:p>
                  </a:txBody>
                  <a:tcPr>
                    <a:lnL w="12240">
                      <a:noFill/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1" strike="noStrike" spc="-1" dirty="0" err="1">
                          <a:solidFill>
                            <a:schemeClr val="tx1"/>
                          </a:solidFill>
                          <a:latin typeface="Arial"/>
                          <a:ea typeface="Arial"/>
                        </a:rPr>
                        <a:t>Experimental</a:t>
                      </a:r>
                      <a:r>
                        <a:rPr lang="fr-FR" sz="1200" b="1" strike="noStrike" spc="-1" dirty="0">
                          <a:solidFill>
                            <a:schemeClr val="tx1"/>
                          </a:solidFill>
                          <a:latin typeface="Arial"/>
                          <a:ea typeface="Arial"/>
                        </a:rPr>
                        <a:t> </a:t>
                      </a:r>
                      <a:r>
                        <a:rPr lang="fr-FR" sz="1200" b="1" strike="noStrike" spc="-1" dirty="0" err="1">
                          <a:solidFill>
                            <a:schemeClr val="tx1"/>
                          </a:solidFill>
                          <a:latin typeface="Arial"/>
                          <a:ea typeface="Arial"/>
                        </a:rPr>
                        <a:t>Methodology</a:t>
                      </a:r>
                      <a:endParaRPr lang="fr-FR" sz="1200" b="1" strike="noStrike" spc="-1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497D"/>
                      </a:solidFill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 dirty="0" err="1">
                          <a:solidFill>
                            <a:srgbClr val="A6A6A6"/>
                          </a:solidFill>
                          <a:latin typeface="+mn-lt"/>
                        </a:rPr>
                        <a:t>Results</a:t>
                      </a:r>
                      <a:endParaRPr lang="fr-FR" sz="1200" b="0" strike="noStrike" spc="-1" dirty="0">
                        <a:solidFill>
                          <a:srgbClr val="A6A6A6"/>
                        </a:solidFill>
                        <a:latin typeface="+mn-lt"/>
                      </a:endParaRPr>
                    </a:p>
                  </a:txBody>
                  <a:tcPr>
                    <a:lnL w="1224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 dirty="0">
                          <a:solidFill>
                            <a:srgbClr val="A6A6A6"/>
                          </a:solidFill>
                          <a:latin typeface="Arial"/>
                        </a:rPr>
                        <a:t>Conclusions</a:t>
                      </a:r>
                      <a:endParaRPr lang="fr-FR" sz="12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497D"/>
                      </a:solidFill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video_no_audio">
            <a:hlinkClick r:id="" action="ppaction://media"/>
            <a:extLst>
              <a:ext uri="{FF2B5EF4-FFF2-40B4-BE49-F238E27FC236}">
                <a16:creationId xmlns:a16="http://schemas.microsoft.com/office/drawing/2014/main" id="{020512D0-3E71-4F8B-87B7-8FE2151CDA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0525" y="1734091"/>
            <a:ext cx="257175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003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1F52F0-61DB-4235-AB3F-8A2CE2E22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to clog decreases with </a:t>
            </a:r>
            <a:r>
              <a:rPr lang="en-US" dirty="0" err="1"/>
              <a:t>Pé</a:t>
            </a:r>
            <a:r>
              <a:rPr lang="en-US" dirty="0"/>
              <a:t> &amp; concentration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91CB4C-5611-4A61-B3E4-9996BDFCE0B2}"/>
              </a:ext>
            </a:extLst>
          </p:cNvPr>
          <p:cNvSpPr txBox="1"/>
          <p:nvPr/>
        </p:nvSpPr>
        <p:spPr>
          <a:xfrm>
            <a:off x="231684" y="3204286"/>
            <a:ext cx="33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1% vol., P</a:t>
            </a:r>
            <a:r>
              <a:rPr lang="fr-FR" sz="1600" b="1" dirty="0"/>
              <a:t>é = </a:t>
            </a:r>
            <a:r>
              <a:rPr lang="en-US" sz="1600" b="1" i="0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</a:t>
            </a:r>
            <a:r>
              <a:rPr lang="en-US" sz="1600" b="1" i="0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sz="1600" b="1" i="0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</a:t>
            </a:r>
            <a:r>
              <a:rPr lang="en-US" sz="1600" b="1" i="0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</a:t>
            </a:r>
            <a:endParaRPr lang="en-US" sz="1600" b="1" dirty="0"/>
          </a:p>
        </p:txBody>
      </p:sp>
      <p:graphicFrame>
        <p:nvGraphicFramePr>
          <p:cNvPr id="32" name="Tableau 5">
            <a:extLst>
              <a:ext uri="{FF2B5EF4-FFF2-40B4-BE49-F238E27FC236}">
                <a16:creationId xmlns:a16="http://schemas.microsoft.com/office/drawing/2014/main" id="{13F35A20-597E-4868-ABC5-DA99115D12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5594679"/>
              </p:ext>
            </p:extLst>
          </p:nvPr>
        </p:nvGraphicFramePr>
        <p:xfrm>
          <a:off x="-2" y="47520"/>
          <a:ext cx="12524875" cy="303120"/>
        </p:xfrm>
        <a:graphic>
          <a:graphicData uri="http://schemas.openxmlformats.org/drawingml/2006/table">
            <a:tbl>
              <a:tblPr/>
              <a:tblGrid>
                <a:gridCol w="2918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5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468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842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3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i="0" u="none" strike="noStrike" cap="none" spc="-1" dirty="0">
                          <a:solidFill>
                            <a:srgbClr val="A6A6A6"/>
                          </a:solidFill>
                          <a:latin typeface="Arial"/>
                          <a:cs typeface="+mn-cs"/>
                          <a:sym typeface="Arial"/>
                        </a:rPr>
                        <a:t>Introduction</a:t>
                      </a:r>
                    </a:p>
                  </a:txBody>
                  <a:tcPr>
                    <a:lnL w="12240">
                      <a:noFill/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 dirty="0" err="1">
                          <a:solidFill>
                            <a:srgbClr val="A6A6A6"/>
                          </a:solidFill>
                          <a:latin typeface="Arial"/>
                          <a:ea typeface="Arial"/>
                        </a:rPr>
                        <a:t>Experimental</a:t>
                      </a:r>
                      <a:r>
                        <a:rPr lang="fr-FR" sz="1200" b="0" strike="noStrike" spc="-1" dirty="0">
                          <a:solidFill>
                            <a:srgbClr val="A6A6A6"/>
                          </a:solidFill>
                          <a:latin typeface="Arial"/>
                          <a:ea typeface="Arial"/>
                        </a:rPr>
                        <a:t> </a:t>
                      </a:r>
                      <a:r>
                        <a:rPr lang="fr-FR" sz="1200" b="0" strike="noStrike" spc="-1" dirty="0" err="1">
                          <a:solidFill>
                            <a:srgbClr val="A6A6A6"/>
                          </a:solidFill>
                          <a:latin typeface="Arial"/>
                          <a:ea typeface="Arial"/>
                        </a:rPr>
                        <a:t>Methodology</a:t>
                      </a:r>
                      <a:endParaRPr lang="fr-FR" sz="12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497D"/>
                      </a:solidFill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1" strike="noStrike" spc="-1" dirty="0" err="1">
                          <a:solidFill>
                            <a:schemeClr val="tx1"/>
                          </a:solidFill>
                          <a:latin typeface="+mn-lt"/>
                        </a:rPr>
                        <a:t>Results</a:t>
                      </a:r>
                      <a:endParaRPr lang="fr-FR" sz="1200" b="1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24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200" b="0" strike="noStrike" spc="-1" dirty="0">
                          <a:solidFill>
                            <a:srgbClr val="A6A6A6"/>
                          </a:solidFill>
                          <a:latin typeface="Arial"/>
                        </a:rPr>
                        <a:t>Conclusions</a:t>
                      </a:r>
                      <a:endParaRPr lang="fr-FR" sz="12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F497D"/>
                      </a:solidFill>
                    </a:lnL>
                    <a:lnR w="12240">
                      <a:solidFill>
                        <a:srgbClr val="1F497D"/>
                      </a:solidFill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21FEC4CA-F968-41B9-A4A6-A5716CF0E634}"/>
              </a:ext>
            </a:extLst>
          </p:cNvPr>
          <p:cNvSpPr txBox="1"/>
          <p:nvPr/>
        </p:nvSpPr>
        <p:spPr>
          <a:xfrm>
            <a:off x="8301771" y="1325099"/>
            <a:ext cx="33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1% vol., P</a:t>
            </a:r>
            <a:r>
              <a:rPr lang="fr-FR" sz="1600" b="1" dirty="0"/>
              <a:t>é = 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  <a:r>
              <a:rPr lang="en-US" sz="1600" b="1" i="0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sz="1600" b="1" i="0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</a:t>
            </a:r>
            <a:r>
              <a:rPr lang="en-US" sz="1600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9</a:t>
            </a:r>
            <a:endParaRPr lang="en-US" sz="1600" b="1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BEA38D7-6604-4AE2-A5A1-E3AE31941FBF}"/>
              </a:ext>
            </a:extLst>
          </p:cNvPr>
          <p:cNvSpPr txBox="1"/>
          <p:nvPr/>
        </p:nvSpPr>
        <p:spPr>
          <a:xfrm>
            <a:off x="8246763" y="4340112"/>
            <a:ext cx="33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2% vol., P</a:t>
            </a:r>
            <a:r>
              <a:rPr lang="fr-FR" sz="1600" b="1" dirty="0"/>
              <a:t>é = 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7</a:t>
            </a:r>
            <a:r>
              <a:rPr lang="en-US" sz="1600" b="1" i="0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sz="1600" b="1" i="0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</a:t>
            </a:r>
            <a:r>
              <a:rPr lang="en-US" sz="1600" b="1" i="0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</a:t>
            </a:r>
            <a:endParaRPr lang="en-US" sz="1600" b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364D40F-ED4B-4F1C-85FA-69DB05AD75C8}"/>
              </a:ext>
            </a:extLst>
          </p:cNvPr>
          <p:cNvGrpSpPr/>
          <p:nvPr/>
        </p:nvGrpSpPr>
        <p:grpSpPr>
          <a:xfrm>
            <a:off x="6749419" y="4735332"/>
            <a:ext cx="5423575" cy="1656000"/>
            <a:chOff x="18083057" y="5463656"/>
            <a:chExt cx="5423575" cy="1656000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0AE3886A-8BB1-4CE4-BAAC-FB8CF9EEE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86497" y="5924886"/>
              <a:ext cx="1149231" cy="1080000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32C02E32-22DA-4A7A-BD8D-527CF9DD6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04608" y="5924886"/>
              <a:ext cx="1149231" cy="1080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57AE87FB-D7BC-41D2-82E9-30BD8ADF2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72905" y="5924886"/>
              <a:ext cx="1149231" cy="1080000"/>
            </a:xfrm>
            <a:prstGeom prst="rect">
              <a:avLst/>
            </a:prstGeom>
          </p:spPr>
        </p:pic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AE7CA9B7-260C-4B31-9CA3-4E32F83C3F42}"/>
                </a:ext>
              </a:extLst>
            </p:cNvPr>
            <p:cNvGrpSpPr/>
            <p:nvPr/>
          </p:nvGrpSpPr>
          <p:grpSpPr>
            <a:xfrm>
              <a:off x="18083057" y="5463656"/>
              <a:ext cx="5423575" cy="1656000"/>
              <a:chOff x="6591773" y="1441483"/>
              <a:chExt cx="5423575" cy="1656000"/>
            </a:xfrm>
          </p:grpSpPr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9271C170-1872-49B2-B937-88EB2EABC7C7}"/>
                  </a:ext>
                </a:extLst>
              </p:cNvPr>
              <p:cNvGrpSpPr/>
              <p:nvPr/>
            </p:nvGrpSpPr>
            <p:grpSpPr>
              <a:xfrm>
                <a:off x="6822881" y="1441483"/>
                <a:ext cx="5192467" cy="369332"/>
                <a:chOff x="7125059" y="1970077"/>
                <a:chExt cx="5192467" cy="369332"/>
              </a:xfrm>
            </p:grpSpPr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0B3343E8-4A8D-4761-BCBB-E5B67EE0C8AB}"/>
                    </a:ext>
                  </a:extLst>
                </p:cNvPr>
                <p:cNvSpPr txBox="1"/>
                <p:nvPr/>
              </p:nvSpPr>
              <p:spPr>
                <a:xfrm>
                  <a:off x="8319360" y="1970077"/>
                  <a:ext cx="111844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1.5 mins</a:t>
                  </a:r>
                </a:p>
              </p:txBody>
            </p:sp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01694B92-7751-4734-BFC3-3EE6B42949B1}"/>
                    </a:ext>
                  </a:extLst>
                </p:cNvPr>
                <p:cNvSpPr txBox="1"/>
                <p:nvPr/>
              </p:nvSpPr>
              <p:spPr>
                <a:xfrm>
                  <a:off x="9790448" y="1970077"/>
                  <a:ext cx="111844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4 mins</a:t>
                  </a:r>
                </a:p>
              </p:txBody>
            </p:sp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5FED79C5-95BE-46C5-9FA1-C88636C12E79}"/>
                    </a:ext>
                  </a:extLst>
                </p:cNvPr>
                <p:cNvSpPr txBox="1"/>
                <p:nvPr/>
              </p:nvSpPr>
              <p:spPr>
                <a:xfrm>
                  <a:off x="11199081" y="1970077"/>
                  <a:ext cx="111844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7.5 mins</a:t>
                  </a:r>
                </a:p>
              </p:txBody>
            </p:sp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E83EC90E-48FC-4821-92C0-F53A368C9B78}"/>
                    </a:ext>
                  </a:extLst>
                </p:cNvPr>
                <p:cNvSpPr txBox="1"/>
                <p:nvPr/>
              </p:nvSpPr>
              <p:spPr>
                <a:xfrm>
                  <a:off x="7125059" y="1970077"/>
                  <a:ext cx="111844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0 mins</a:t>
                  </a:r>
                </a:p>
              </p:txBody>
            </p:sp>
          </p:grp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431E2AF2-D2EB-46AF-8FC2-71AE981D9DD4}"/>
                  </a:ext>
                </a:extLst>
              </p:cNvPr>
              <p:cNvSpPr/>
              <p:nvPr/>
            </p:nvSpPr>
            <p:spPr>
              <a:xfrm>
                <a:off x="6591773" y="1441483"/>
                <a:ext cx="5328000" cy="1656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DCE0A309-EB77-4F38-BAFB-AE4A3630039E}"/>
                </a:ext>
              </a:extLst>
            </p:cNvPr>
            <p:cNvSpPr/>
            <p:nvPr/>
          </p:nvSpPr>
          <p:spPr>
            <a:xfrm>
              <a:off x="21149082" y="6245096"/>
              <a:ext cx="374904" cy="40233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83E8986B-DCF7-4C2F-95BC-291E3FAF7CF6}"/>
                </a:ext>
              </a:extLst>
            </p:cNvPr>
            <p:cNvSpPr/>
            <p:nvPr/>
          </p:nvSpPr>
          <p:spPr>
            <a:xfrm>
              <a:off x="19859980" y="6186076"/>
              <a:ext cx="374904" cy="40233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78035FF4-7722-4903-B4B2-9A84CE875DA5}"/>
                </a:ext>
              </a:extLst>
            </p:cNvPr>
            <p:cNvSpPr/>
            <p:nvPr/>
          </p:nvSpPr>
          <p:spPr>
            <a:xfrm>
              <a:off x="22589146" y="6179495"/>
              <a:ext cx="374904" cy="40233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D209B563-4FC8-4DB4-9DFC-15C28C6D6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41202" y="5924886"/>
              <a:ext cx="1149231" cy="1080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D67E71E-74F6-460F-9789-E26D4854A1AE}"/>
              </a:ext>
            </a:extLst>
          </p:cNvPr>
          <p:cNvGrpSpPr/>
          <p:nvPr/>
        </p:nvGrpSpPr>
        <p:grpSpPr>
          <a:xfrm>
            <a:off x="17145" y="3286910"/>
            <a:ext cx="6119610" cy="2721159"/>
            <a:chOff x="162707" y="1876756"/>
            <a:chExt cx="6119610" cy="272115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C3CFCBC-3718-4408-B894-05618769BD77}"/>
                </a:ext>
              </a:extLst>
            </p:cNvPr>
            <p:cNvGrpSpPr/>
            <p:nvPr/>
          </p:nvGrpSpPr>
          <p:grpSpPr>
            <a:xfrm>
              <a:off x="162707" y="4078368"/>
              <a:ext cx="6119610" cy="519547"/>
              <a:chOff x="9506372" y="4272586"/>
              <a:chExt cx="6832145" cy="580040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52CC17D-0A56-44FF-9E9A-6F3709222D1A}"/>
                  </a:ext>
                </a:extLst>
              </p:cNvPr>
              <p:cNvSpPr txBox="1"/>
              <p:nvPr/>
            </p:nvSpPr>
            <p:spPr>
              <a:xfrm>
                <a:off x="9506372" y="4354068"/>
                <a:ext cx="1804038" cy="377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Grains (Grey)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816A5FA-1B7C-4258-AD54-90004EA7A9A0}"/>
                  </a:ext>
                </a:extLst>
              </p:cNvPr>
              <p:cNvSpPr txBox="1"/>
              <p:nvPr/>
            </p:nvSpPr>
            <p:spPr>
              <a:xfrm>
                <a:off x="11136677" y="4474652"/>
                <a:ext cx="3171975" cy="377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Pore space (Black)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848EBCE-646E-4E7A-9FE9-93693F8D3ACB}"/>
                  </a:ext>
                </a:extLst>
              </p:cNvPr>
              <p:cNvSpPr txBox="1"/>
              <p:nvPr/>
            </p:nvSpPr>
            <p:spPr>
              <a:xfrm>
                <a:off x="13696011" y="4272586"/>
                <a:ext cx="2642506" cy="377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Particles(White)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23229D0-42AA-43A3-975C-444F02BDC6BD}"/>
                </a:ext>
              </a:extLst>
            </p:cNvPr>
            <p:cNvGrpSpPr/>
            <p:nvPr/>
          </p:nvGrpSpPr>
          <p:grpSpPr>
            <a:xfrm>
              <a:off x="295457" y="1876756"/>
              <a:ext cx="5365400" cy="1971178"/>
              <a:chOff x="6794572" y="1112048"/>
              <a:chExt cx="5365400" cy="1971178"/>
            </a:xfrm>
          </p:grpSpPr>
          <p:sp>
            <p:nvSpPr>
              <p:cNvPr id="2" name="Arrow: Down 1">
                <a:extLst>
                  <a:ext uri="{FF2B5EF4-FFF2-40B4-BE49-F238E27FC236}">
                    <a16:creationId xmlns:a16="http://schemas.microsoft.com/office/drawing/2014/main" id="{66A901DF-18D4-4E8D-A603-8F01A9B1344F}"/>
                  </a:ext>
                </a:extLst>
              </p:cNvPr>
              <p:cNvSpPr/>
              <p:nvPr/>
            </p:nvSpPr>
            <p:spPr>
              <a:xfrm>
                <a:off x="9860597" y="1112048"/>
                <a:ext cx="494674" cy="461665"/>
              </a:xfrm>
              <a:prstGeom prst="downArrow">
                <a:avLst/>
              </a:prstGeom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D06F221D-1269-4C5B-97E1-EBD0AC9E49B6}"/>
                  </a:ext>
                </a:extLst>
              </p:cNvPr>
              <p:cNvGrpSpPr/>
              <p:nvPr/>
            </p:nvGrpSpPr>
            <p:grpSpPr>
              <a:xfrm>
                <a:off x="6794572" y="1427226"/>
                <a:ext cx="5365400" cy="1656000"/>
                <a:chOff x="6794572" y="1427226"/>
                <a:chExt cx="5365400" cy="1656000"/>
              </a:xfrm>
            </p:grpSpPr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4BB6E915-8C75-47BC-B454-AC204F198C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32404" y="1939133"/>
                  <a:ext cx="1114839" cy="1080000"/>
                </a:xfrm>
                <a:prstGeom prst="rect">
                  <a:avLst/>
                </a:prstGeom>
              </p:spPr>
            </p:pic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B09AA810-1F48-4C54-BD0D-84B998E698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50515" y="1939133"/>
                  <a:ext cx="1114839" cy="1080000"/>
                </a:xfrm>
                <a:prstGeom prst="rect">
                  <a:avLst/>
                </a:prstGeom>
              </p:spPr>
            </p:pic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3B5CBA29-57A9-4AFC-8593-55E99380DDBF}"/>
                    </a:ext>
                  </a:extLst>
                </p:cNvPr>
                <p:cNvGrpSpPr/>
                <p:nvPr/>
              </p:nvGrpSpPr>
              <p:grpSpPr>
                <a:xfrm>
                  <a:off x="6794572" y="1427226"/>
                  <a:ext cx="5365400" cy="1656000"/>
                  <a:chOff x="6271364" y="1441483"/>
                  <a:chExt cx="5365400" cy="1656000"/>
                </a:xfrm>
              </p:grpSpPr>
              <p:grpSp>
                <p:nvGrpSpPr>
                  <p:cNvPr id="44" name="Group 43">
                    <a:extLst>
                      <a:ext uri="{FF2B5EF4-FFF2-40B4-BE49-F238E27FC236}">
                        <a16:creationId xmlns:a16="http://schemas.microsoft.com/office/drawing/2014/main" id="{D2422588-E5C9-4396-A1D3-C785DB61699A}"/>
                      </a:ext>
                    </a:extLst>
                  </p:cNvPr>
                  <p:cNvGrpSpPr/>
                  <p:nvPr/>
                </p:nvGrpSpPr>
                <p:grpSpPr>
                  <a:xfrm>
                    <a:off x="6502472" y="1528765"/>
                    <a:ext cx="5134292" cy="369332"/>
                    <a:chOff x="6804650" y="2057359"/>
                    <a:chExt cx="5134292" cy="369332"/>
                  </a:xfrm>
                </p:grpSpPr>
                <p:sp>
                  <p:nvSpPr>
                    <p:cNvPr id="26" name="TextBox 25">
                      <a:extLst>
                        <a:ext uri="{FF2B5EF4-FFF2-40B4-BE49-F238E27FC236}">
                          <a16:creationId xmlns:a16="http://schemas.microsoft.com/office/drawing/2014/main" id="{8C2802F2-1AC4-456B-8A61-C9D12B5DA67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98951" y="2057359"/>
                      <a:ext cx="111844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/>
                        <a:t>1.5 mins</a:t>
                      </a:r>
                    </a:p>
                  </p:txBody>
                </p:sp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8938EC8F-5F91-4FD5-B6B3-14EF294D1E0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470039" y="2057359"/>
                      <a:ext cx="111844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/>
                        <a:t>4 mins</a:t>
                      </a:r>
                    </a:p>
                  </p:txBody>
                </p:sp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023FC7A2-AD48-4642-BEE5-0A3D1CEE3F3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804650" y="2057359"/>
                      <a:ext cx="111844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/>
                        <a:t>0 mins</a:t>
                      </a:r>
                    </a:p>
                  </p:txBody>
                </p:sp>
                <p:sp>
                  <p:nvSpPr>
                    <p:cNvPr id="54" name="TextBox 53">
                      <a:extLst>
                        <a:ext uri="{FF2B5EF4-FFF2-40B4-BE49-F238E27FC236}">
                          <a16:creationId xmlns:a16="http://schemas.microsoft.com/office/drawing/2014/main" id="{D7965F59-6A9E-4B7D-9878-3537F4D8E30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820497" y="2057359"/>
                      <a:ext cx="111844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/>
                        <a:t>7.5 mins</a:t>
                      </a:r>
                    </a:p>
                  </p:txBody>
                </p:sp>
              </p:grp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AF19D5F4-28A8-43CF-90C1-BACC1C4AABB0}"/>
                      </a:ext>
                    </a:extLst>
                  </p:cNvPr>
                  <p:cNvSpPr/>
                  <p:nvPr/>
                </p:nvSpPr>
                <p:spPr>
                  <a:xfrm>
                    <a:off x="6271364" y="1441483"/>
                    <a:ext cx="5328000" cy="16560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3E55EE0C-05DC-4DA8-8396-7ABC34363142}"/>
                    </a:ext>
                  </a:extLst>
                </p:cNvPr>
                <p:cNvSpPr/>
                <p:nvPr/>
              </p:nvSpPr>
              <p:spPr>
                <a:xfrm>
                  <a:off x="11252185" y="2225043"/>
                  <a:ext cx="374904" cy="402336"/>
                </a:xfrm>
                <a:prstGeom prst="ellipse">
                  <a:avLst/>
                </a:prstGeom>
                <a:no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2C4C5276-31F4-476A-BBD1-6D519A3165DD}"/>
                    </a:ext>
                  </a:extLst>
                </p:cNvPr>
                <p:cNvSpPr/>
                <p:nvPr/>
              </p:nvSpPr>
              <p:spPr>
                <a:xfrm>
                  <a:off x="9939254" y="2221908"/>
                  <a:ext cx="374904" cy="402336"/>
                </a:xfrm>
                <a:prstGeom prst="ellipse">
                  <a:avLst/>
                </a:prstGeom>
                <a:no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8E2E21A2-8BCE-495F-B181-7703C18F87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87109" y="1939133"/>
                  <a:ext cx="1114839" cy="1080000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90C728AF-099B-41B3-823C-CAE8621C19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18812" y="1939133"/>
                  <a:ext cx="1114839" cy="1080000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20448B47-F7E7-49CF-AAEB-69B39F5416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2626" y="3197539"/>
              <a:ext cx="14694" cy="965573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F3962EB6-D72D-46A5-B7EC-4552E79E52D3}"/>
                </a:ext>
              </a:extLst>
            </p:cNvPr>
            <p:cNvCxnSpPr>
              <a:cxnSpLocks/>
            </p:cNvCxnSpPr>
            <p:nvPr/>
          </p:nvCxnSpPr>
          <p:spPr>
            <a:xfrm>
              <a:off x="938428" y="3433460"/>
              <a:ext cx="964324" cy="825897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0093314F-6FF3-4DEB-893D-52CD5F207C49}"/>
                </a:ext>
              </a:extLst>
            </p:cNvPr>
            <p:cNvCxnSpPr>
              <a:cxnSpLocks/>
            </p:cNvCxnSpPr>
            <p:nvPr/>
          </p:nvCxnSpPr>
          <p:spPr>
            <a:xfrm>
              <a:off x="3554009" y="3268208"/>
              <a:ext cx="619755" cy="883144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64773A9-F10A-4C44-996C-11738199B484}"/>
              </a:ext>
            </a:extLst>
          </p:cNvPr>
          <p:cNvGrpSpPr/>
          <p:nvPr/>
        </p:nvGrpSpPr>
        <p:grpSpPr>
          <a:xfrm>
            <a:off x="6674090" y="1723309"/>
            <a:ext cx="5328000" cy="2072474"/>
            <a:chOff x="6724646" y="2334198"/>
            <a:chExt cx="5328000" cy="207247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F16B399-F7F9-4DE0-AF97-C6D29C3CF98B}"/>
                </a:ext>
              </a:extLst>
            </p:cNvPr>
            <p:cNvGrpSpPr/>
            <p:nvPr/>
          </p:nvGrpSpPr>
          <p:grpSpPr>
            <a:xfrm>
              <a:off x="6724646" y="2739676"/>
              <a:ext cx="5328000" cy="1666996"/>
              <a:chOff x="6715685" y="3210412"/>
              <a:chExt cx="5328000" cy="1666996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B92136B7-BC35-47B6-B190-5F3D46831325}"/>
                  </a:ext>
                </a:extLst>
              </p:cNvPr>
              <p:cNvGrpSpPr/>
              <p:nvPr/>
            </p:nvGrpSpPr>
            <p:grpSpPr>
              <a:xfrm>
                <a:off x="6715685" y="3210412"/>
                <a:ext cx="5328000" cy="1666996"/>
                <a:chOff x="6632022" y="1185954"/>
                <a:chExt cx="5328000" cy="1666996"/>
              </a:xfrm>
            </p:grpSpPr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834CD46E-EAD8-41AF-98F4-0527419A19F1}"/>
                    </a:ext>
                  </a:extLst>
                </p:cNvPr>
                <p:cNvGrpSpPr/>
                <p:nvPr/>
              </p:nvGrpSpPr>
              <p:grpSpPr>
                <a:xfrm>
                  <a:off x="6863130" y="1185954"/>
                  <a:ext cx="5077531" cy="380329"/>
                  <a:chOff x="7165308" y="1714548"/>
                  <a:chExt cx="5077531" cy="380329"/>
                </a:xfrm>
              </p:grpSpPr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5F9C494A-E89A-4CB1-A630-DF7B2DBF1E97}"/>
                      </a:ext>
                    </a:extLst>
                  </p:cNvPr>
                  <p:cNvSpPr txBox="1"/>
                  <p:nvPr/>
                </p:nvSpPr>
                <p:spPr>
                  <a:xfrm>
                    <a:off x="8359609" y="1725545"/>
                    <a:ext cx="1118445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/>
                      <a:t>1 mins</a:t>
                    </a:r>
                  </a:p>
                </p:txBody>
              </p:sp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A717E24C-92B7-4AAB-B34C-5DABF5641678}"/>
                      </a:ext>
                    </a:extLst>
                  </p:cNvPr>
                  <p:cNvSpPr txBox="1"/>
                  <p:nvPr/>
                </p:nvSpPr>
                <p:spPr>
                  <a:xfrm>
                    <a:off x="9830697" y="1725545"/>
                    <a:ext cx="1118445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/>
                      <a:t>4 mins</a:t>
                    </a:r>
                  </a:p>
                </p:txBody>
              </p:sp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1465B53A-83EA-47BE-AF68-EA53A6CC92B7}"/>
                      </a:ext>
                    </a:extLst>
                  </p:cNvPr>
                  <p:cNvSpPr txBox="1"/>
                  <p:nvPr/>
                </p:nvSpPr>
                <p:spPr>
                  <a:xfrm>
                    <a:off x="11124394" y="1725545"/>
                    <a:ext cx="1118445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/>
                      <a:t>7.5 mins</a:t>
                    </a:r>
                  </a:p>
                </p:txBody>
              </p:sp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47399E96-1412-494F-ACD2-18CEED6D5465}"/>
                      </a:ext>
                    </a:extLst>
                  </p:cNvPr>
                  <p:cNvSpPr txBox="1"/>
                  <p:nvPr/>
                </p:nvSpPr>
                <p:spPr>
                  <a:xfrm>
                    <a:off x="7165308" y="1714548"/>
                    <a:ext cx="1118445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/>
                      <a:t>0 mins</a:t>
                    </a:r>
                  </a:p>
                </p:txBody>
              </p:sp>
            </p:grp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9BD0AEF0-46F0-4D55-9D37-0BB78C41B800}"/>
                    </a:ext>
                  </a:extLst>
                </p:cNvPr>
                <p:cNvSpPr/>
                <p:nvPr/>
              </p:nvSpPr>
              <p:spPr>
                <a:xfrm>
                  <a:off x="6632022" y="1196950"/>
                  <a:ext cx="5328000" cy="16560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9CBD0FD5-D23E-4344-8E37-8D9EDDDF7B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72008" y="3720946"/>
                <a:ext cx="1151053" cy="1080000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4DCB74F7-C2EA-498D-A4A6-1E96A45E4A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03711" y="3720946"/>
                <a:ext cx="1151053" cy="1080000"/>
              </a:xfrm>
              <a:prstGeom prst="rect">
                <a:avLst/>
              </a:prstGeom>
            </p:spPr>
          </p:pic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80E33DCC-7B05-4C1C-8203-1887C29AF3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35414" y="3714020"/>
                <a:ext cx="1151053" cy="1080000"/>
              </a:xfrm>
              <a:prstGeom prst="rect">
                <a:avLst/>
              </a:prstGeom>
            </p:spPr>
          </p:pic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9E1A483E-83CA-40CB-9079-9D7BCDEDCA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17303" y="3731922"/>
                <a:ext cx="1151053" cy="1080000"/>
              </a:xfrm>
              <a:prstGeom prst="rect">
                <a:avLst/>
              </a:prstGeom>
            </p:spPr>
          </p:pic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ECBFCD7B-6E5C-4CC0-98E9-369A8962B37F}"/>
                  </a:ext>
                </a:extLst>
              </p:cNvPr>
              <p:cNvSpPr/>
              <p:nvPr/>
            </p:nvSpPr>
            <p:spPr>
              <a:xfrm>
                <a:off x="9886433" y="4059778"/>
                <a:ext cx="374904" cy="402336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A5D94171-C387-4B0A-ABEE-167147EE4E67}"/>
                  </a:ext>
                </a:extLst>
              </p:cNvPr>
              <p:cNvSpPr/>
              <p:nvPr/>
            </p:nvSpPr>
            <p:spPr>
              <a:xfrm>
                <a:off x="8492608" y="4119839"/>
                <a:ext cx="374904" cy="402336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C774C23D-BC32-4BF0-B88F-B167A962B91A}"/>
                  </a:ext>
                </a:extLst>
              </p:cNvPr>
              <p:cNvSpPr/>
              <p:nvPr/>
            </p:nvSpPr>
            <p:spPr>
              <a:xfrm>
                <a:off x="11225454" y="4052852"/>
                <a:ext cx="374904" cy="402336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Arrow: Down 73">
              <a:extLst>
                <a:ext uri="{FF2B5EF4-FFF2-40B4-BE49-F238E27FC236}">
                  <a16:creationId xmlns:a16="http://schemas.microsoft.com/office/drawing/2014/main" id="{4D942FE1-BF05-44F7-AEE8-459B816C6CA1}"/>
                </a:ext>
              </a:extLst>
            </p:cNvPr>
            <p:cNvSpPr/>
            <p:nvPr/>
          </p:nvSpPr>
          <p:spPr>
            <a:xfrm>
              <a:off x="8412378" y="2334198"/>
              <a:ext cx="494674" cy="461665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6" name="Arrow: Down 75">
            <a:extLst>
              <a:ext uri="{FF2B5EF4-FFF2-40B4-BE49-F238E27FC236}">
                <a16:creationId xmlns:a16="http://schemas.microsoft.com/office/drawing/2014/main" id="{166A01BD-F1A7-46DF-8B09-A80DC566D989}"/>
              </a:ext>
            </a:extLst>
          </p:cNvPr>
          <p:cNvSpPr/>
          <p:nvPr/>
        </p:nvSpPr>
        <p:spPr>
          <a:xfrm rot="14448362">
            <a:off x="5668442" y="2417118"/>
            <a:ext cx="494674" cy="1253974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Arrow: Down 76">
            <a:extLst>
              <a:ext uri="{FF2B5EF4-FFF2-40B4-BE49-F238E27FC236}">
                <a16:creationId xmlns:a16="http://schemas.microsoft.com/office/drawing/2014/main" id="{E416BB1C-CA0C-4FEB-A691-406A7D4F72E0}"/>
              </a:ext>
            </a:extLst>
          </p:cNvPr>
          <p:cNvSpPr/>
          <p:nvPr/>
        </p:nvSpPr>
        <p:spPr>
          <a:xfrm rot="7151638" flipV="1">
            <a:off x="5801005" y="5048730"/>
            <a:ext cx="494674" cy="1253974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382F3BD-3195-4B87-AFB7-7A50BB4E9AFE}"/>
              </a:ext>
            </a:extLst>
          </p:cNvPr>
          <p:cNvSpPr txBox="1"/>
          <p:nvPr/>
        </p:nvSpPr>
        <p:spPr>
          <a:xfrm rot="19877247">
            <a:off x="4861584" y="2549286"/>
            <a:ext cx="1618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Increase in P</a:t>
            </a:r>
            <a:r>
              <a:rPr lang="fr-FR" sz="1600" dirty="0"/>
              <a:t>é</a:t>
            </a:r>
            <a:endParaRPr lang="en-US" sz="1600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17FDDD9-1CEB-4609-980E-FEA29FE01833}"/>
              </a:ext>
            </a:extLst>
          </p:cNvPr>
          <p:cNvSpPr txBox="1"/>
          <p:nvPr/>
        </p:nvSpPr>
        <p:spPr>
          <a:xfrm rot="1722753" flipH="1">
            <a:off x="5452955" y="4833253"/>
            <a:ext cx="1618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Increase in concentration</a:t>
            </a:r>
          </a:p>
        </p:txBody>
      </p:sp>
    </p:spTree>
    <p:extLst>
      <p:ext uri="{BB962C8B-B14F-4D97-AF65-F5344CB8AC3E}">
        <p14:creationId xmlns:p14="http://schemas.microsoft.com/office/powerpoint/2010/main" val="1842012293"/>
      </p:ext>
    </p:extLst>
  </p:cSld>
  <p:clrMapOvr>
    <a:masterClrMapping/>
  </p:clrMapOvr>
</p:sld>
</file>

<file path=ppt/theme/theme1.xml><?xml version="1.0" encoding="utf-8"?>
<a:theme xmlns:a="http://schemas.openxmlformats.org/drawingml/2006/main" name="1_TUD_2018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205558</TotalTime>
  <Words>2852</Words>
  <Application>Microsoft Office PowerPoint</Application>
  <PresentationFormat>Widescreen</PresentationFormat>
  <Paragraphs>424</Paragraphs>
  <Slides>28</Slides>
  <Notes>22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Arial Body</vt:lpstr>
      <vt:lpstr>Calibri</vt:lpstr>
      <vt:lpstr>Cambria Math</vt:lpstr>
      <vt:lpstr>Noto Sans Symbols</vt:lpstr>
      <vt:lpstr>Open Sans</vt:lpstr>
      <vt:lpstr>Times New Roman</vt:lpstr>
      <vt:lpstr>Wingdings</vt:lpstr>
      <vt:lpstr>1_TUD_2018</vt:lpstr>
      <vt:lpstr>Time-lapse X-ray microtomography: particle transport and retention</vt:lpstr>
      <vt:lpstr>Transport of Colloids</vt:lpstr>
      <vt:lpstr>Pore clogging mechanisms</vt:lpstr>
      <vt:lpstr>3D porous media studies</vt:lpstr>
      <vt:lpstr>Research gaps</vt:lpstr>
      <vt:lpstr>Our research question</vt:lpstr>
      <vt:lpstr>Experimental methodology</vt:lpstr>
      <vt:lpstr>Continuous 4D imaging with 30 s temporal resolution</vt:lpstr>
      <vt:lpstr>Time to clog decreases with Pé &amp; concentration</vt:lpstr>
      <vt:lpstr>Quantification of particles</vt:lpstr>
      <vt:lpstr>4D concentration mapping</vt:lpstr>
      <vt:lpstr>Faster rate of clogging with higher volume fraction</vt:lpstr>
      <vt:lpstr>Flushing removes attached particles?</vt:lpstr>
      <vt:lpstr>Spatial evolution</vt:lpstr>
      <vt:lpstr>Spatial evolution</vt:lpstr>
      <vt:lpstr>Monotonic decrease in permeability </vt:lpstr>
      <vt:lpstr>Non-Monotonic K behavior </vt:lpstr>
      <vt:lpstr>Monotonous Permeability Rise</vt:lpstr>
      <vt:lpstr>Conclusion</vt:lpstr>
      <vt:lpstr>Acknowledgements </vt:lpstr>
      <vt:lpstr>Thank you!</vt:lpstr>
      <vt:lpstr>Additional</vt:lpstr>
      <vt:lpstr>Tortuosity decreases</vt:lpstr>
      <vt:lpstr>Imaging Methodology</vt:lpstr>
      <vt:lpstr>Flushing rearranges &amp; densifies clusters</vt:lpstr>
      <vt:lpstr>Calibration Curve</vt:lpstr>
      <vt:lpstr>Péclet number</vt:lpstr>
      <vt:lpstr>Representative Elementary Volume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muqeet1993@gmail.com</dc:creator>
  <dc:description/>
  <cp:lastModifiedBy>Muhammad Iqbal</cp:lastModifiedBy>
  <cp:revision>5564</cp:revision>
  <cp:lastPrinted>2026-02-11T13:48:38Z</cp:lastPrinted>
  <dcterms:created xsi:type="dcterms:W3CDTF">2019-07-04T09:04:00Z</dcterms:created>
  <dcterms:modified xsi:type="dcterms:W3CDTF">2026-05-15T10:46:50Z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11</vt:i4>
  </property>
  <property fmtid="{D5CDD505-2E9C-101B-9397-08002B2CF9AE}" pid="3" name="PresentationFormat">
    <vt:lpwstr>Widescreen</vt:lpwstr>
  </property>
  <property fmtid="{D5CDD505-2E9C-101B-9397-08002B2CF9AE}" pid="4" name="Slides">
    <vt:i4>15</vt:i4>
  </property>
</Properties>
</file>