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2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3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4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5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6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7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14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296" r:id="rId44"/>
    <p:sldId id="297" r:id="rId45"/>
    <p:sldId id="316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6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5A061-96B4-4E56-925E-468C0A6C1EC5}" type="datetimeFigureOut">
              <a:rPr lang="fr-FR" smtClean="0"/>
              <a:t>14/05/2026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A28D4-912C-4000-AA08-F7233A014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1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46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25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4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33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5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A28D4-912C-4000-AA08-F7233A014CF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0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36F2-F5EA-495F-9661-527F68AEF044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1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3AF-F402-4598-9CC7-8934834E6D51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0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140D-A87F-40CA-8675-5BA817C063C8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A9FC-6791-4CFA-B9EA-626E9475428C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7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3BA6-9EC6-4388-9870-411F738EE40D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4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F4F6-0084-4649-ACB9-97ED6FED0363}" type="datetime1">
              <a:rPr lang="fr-FR" smtClean="0"/>
              <a:t>14/05/2026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9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BF5F-E89F-470B-9960-05E80BAFF4F4}" type="datetime1">
              <a:rPr lang="fr-FR" smtClean="0"/>
              <a:t>14/05/2026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294-40A9-4E1E-96F5-79C0F70395BD}" type="datetime1">
              <a:rPr lang="fr-FR" smtClean="0"/>
              <a:t>14/05/2026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05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7D64-938D-4C58-8F97-272D4C2B5823}" type="datetime1">
              <a:rPr lang="fr-FR" smtClean="0"/>
              <a:t>14/05/2026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DF6A-8076-4F26-B6E8-5A46E60E207F}" type="datetime1">
              <a:rPr lang="fr-FR" smtClean="0"/>
              <a:t>14/05/2026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2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856-A258-4566-9544-EDF2F5B07072}" type="datetime1">
              <a:rPr lang="fr-FR" smtClean="0"/>
              <a:t>14/05/2026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69F4-959A-4BD8-A0A7-D5DCA441B164}" type="datetime1">
              <a:rPr lang="fr-FR" smtClean="0"/>
              <a:t>14/05/2026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95DE-4B48-4AAE-8C79-D68C8BBDC9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3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9.jp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6" Type="http://schemas.openxmlformats.org/officeDocument/2006/relationships/image" Target="../media/image10.jp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image" Target="../media/image9.jpg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13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microsoft.com/office/2007/relationships/hdphoto" Target="../media/hdphoto1.wdp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12.png"/><Relationship Id="rId5" Type="http://schemas.openxmlformats.org/officeDocument/2006/relationships/tags" Target="../tags/tag232.xml"/><Relationship Id="rId10" Type="http://schemas.openxmlformats.org/officeDocument/2006/relationships/image" Target="../media/image11.png"/><Relationship Id="rId4" Type="http://schemas.openxmlformats.org/officeDocument/2006/relationships/tags" Target="../tags/tag231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microsoft.com/office/2007/relationships/hdphoto" Target="../media/hdphoto1.wdp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2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11.png"/><Relationship Id="rId5" Type="http://schemas.openxmlformats.org/officeDocument/2006/relationships/tags" Target="../tags/tag24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14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5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13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0" Type="http://schemas.openxmlformats.org/officeDocument/2006/relationships/tags" Target="../tags/tag255.xml"/><Relationship Id="rId4" Type="http://schemas.openxmlformats.org/officeDocument/2006/relationships/tags" Target="../tags/tag249.xml"/><Relationship Id="rId9" Type="http://schemas.openxmlformats.org/officeDocument/2006/relationships/tags" Target="../tags/tag2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2" Type="http://schemas.openxmlformats.org/officeDocument/2006/relationships/tags" Target="../tags/tag258.xml"/><Relationship Id="rId16" Type="http://schemas.openxmlformats.org/officeDocument/2006/relationships/image" Target="../media/image18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17.emf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image" Target="../media/image19.pn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image" Target="../media/image18.png"/><Relationship Id="rId2" Type="http://schemas.openxmlformats.org/officeDocument/2006/relationships/tags" Target="../tags/tag270.xml"/><Relationship Id="rId16" Type="http://schemas.openxmlformats.org/officeDocument/2006/relationships/image" Target="../media/image17.emf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5" Type="http://schemas.openxmlformats.org/officeDocument/2006/relationships/image" Target="../media/image13.png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image" Target="../media/image18.png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image" Target="../media/image17.emf"/><Relationship Id="rId2" Type="http://schemas.openxmlformats.org/officeDocument/2006/relationships/tags" Target="../tags/tag283.xml"/><Relationship Id="rId16" Type="http://schemas.openxmlformats.org/officeDocument/2006/relationships/image" Target="../media/image13.png"/><Relationship Id="rId20" Type="http://schemas.openxmlformats.org/officeDocument/2006/relationships/image" Target="../media/image20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91.xml"/><Relationship Id="rId19" Type="http://schemas.openxmlformats.org/officeDocument/2006/relationships/image" Target="../media/image19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tags" Target="../tags/tag313.xml"/><Relationship Id="rId26" Type="http://schemas.openxmlformats.org/officeDocument/2006/relationships/image" Target="../media/image19.png"/><Relationship Id="rId3" Type="http://schemas.openxmlformats.org/officeDocument/2006/relationships/tags" Target="../tags/tag298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tags" Target="../tags/tag312.xml"/><Relationship Id="rId25" Type="http://schemas.openxmlformats.org/officeDocument/2006/relationships/image" Target="../media/image18.png"/><Relationship Id="rId2" Type="http://schemas.openxmlformats.org/officeDocument/2006/relationships/tags" Target="../tags/tag297.xml"/><Relationship Id="rId16" Type="http://schemas.openxmlformats.org/officeDocument/2006/relationships/tags" Target="../tags/tag311.xml"/><Relationship Id="rId20" Type="http://schemas.openxmlformats.org/officeDocument/2006/relationships/tags" Target="../tags/tag315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21.png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image" Target="../media/image17.emf"/><Relationship Id="rId10" Type="http://schemas.openxmlformats.org/officeDocument/2006/relationships/tags" Target="../tags/tag305.xml"/><Relationship Id="rId19" Type="http://schemas.openxmlformats.org/officeDocument/2006/relationships/tags" Target="../tags/tag314.xml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image" Target="../media/image13.png"/><Relationship Id="rId27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image" Target="../media/image18.png"/><Relationship Id="rId3" Type="http://schemas.openxmlformats.org/officeDocument/2006/relationships/tags" Target="../tags/tag318.xml"/><Relationship Id="rId21" Type="http://schemas.openxmlformats.org/officeDocument/2006/relationships/tags" Target="../tags/tag336.xml"/><Relationship Id="rId7" Type="http://schemas.openxmlformats.org/officeDocument/2006/relationships/tags" Target="../tags/tag322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image" Target="../media/image21.png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0" Type="http://schemas.openxmlformats.org/officeDocument/2006/relationships/tags" Target="../tags/tag335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tags" Target="../tags/tag326.xml"/><Relationship Id="rId24" Type="http://schemas.openxmlformats.org/officeDocument/2006/relationships/image" Target="../media/image17.emf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image" Target="../media/image13.png"/><Relationship Id="rId28" Type="http://schemas.openxmlformats.org/officeDocument/2006/relationships/image" Target="../media/image20.png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21.png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image" Target="../media/image17.emf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29" Type="http://schemas.openxmlformats.org/officeDocument/2006/relationships/image" Target="../media/image20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3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19.png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17.emf"/><Relationship Id="rId3" Type="http://schemas.openxmlformats.org/officeDocument/2006/relationships/tags" Target="../tags/tag361.xml"/><Relationship Id="rId21" Type="http://schemas.openxmlformats.org/officeDocument/2006/relationships/tags" Target="../tags/tag379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3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image" Target="../media/image19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image" Target="../media/image18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image" Target="../media/image21.png"/><Relationship Id="rId30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image" Target="../media/image13.png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image" Target="../media/image18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image" Target="../media/image21.png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image" Target="../media/image20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image" Target="../media/image17.emf"/><Relationship Id="rId30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.png"/><Relationship Id="rId2" Type="http://schemas.openxmlformats.org/officeDocument/2006/relationships/tags" Target="../tags/tag411.xml"/><Relationship Id="rId16" Type="http://schemas.openxmlformats.org/officeDocument/2006/relationships/image" Target="../media/image24.emf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5" Type="http://schemas.openxmlformats.org/officeDocument/2006/relationships/tags" Target="../tags/tag414.xml"/><Relationship Id="rId15" Type="http://schemas.openxmlformats.org/officeDocument/2006/relationships/image" Target="../media/image23.emf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image" Target="../media/image22.emf"/><Relationship Id="rId3" Type="http://schemas.openxmlformats.org/officeDocument/2006/relationships/tags" Target="../tags/tag423.xml"/><Relationship Id="rId21" Type="http://schemas.openxmlformats.org/officeDocument/2006/relationships/image" Target="../media/image5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22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4.emf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10" Type="http://schemas.openxmlformats.org/officeDocument/2006/relationships/tags" Target="../tags/tag430.xml"/><Relationship Id="rId19" Type="http://schemas.openxmlformats.org/officeDocument/2006/relationships/image" Target="../media/image23.emf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image" Target="../media/image25.emf"/><Relationship Id="rId3" Type="http://schemas.openxmlformats.org/officeDocument/2006/relationships/tags" Target="../tags/tag438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image" Target="../media/image24.emf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29" Type="http://schemas.openxmlformats.org/officeDocument/2006/relationships/image" Target="../media/image27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23.emf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22.emf"/><Relationship Id="rId28" Type="http://schemas.openxmlformats.org/officeDocument/2006/relationships/image" Target="../media/image5.png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image" Target="../media/image23.emf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image" Target="../media/image22.emf"/><Relationship Id="rId33" Type="http://schemas.openxmlformats.org/officeDocument/2006/relationships/image" Target="../media/image29.emf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image" Target="../media/image26.emf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notesSlide" Target="../notesSlides/notesSlide6.xml"/><Relationship Id="rId32" Type="http://schemas.openxmlformats.org/officeDocument/2006/relationships/image" Target="../media/image28.emf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25.emf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27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image" Target="../media/image24.emf"/><Relationship Id="rId30" Type="http://schemas.openxmlformats.org/officeDocument/2006/relationships/image" Target="../media/image5.png"/><Relationship Id="rId8" Type="http://schemas.openxmlformats.org/officeDocument/2006/relationships/tags" Target="../tags/tag46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image" Target="../media/image22.emf"/><Relationship Id="rId3" Type="http://schemas.openxmlformats.org/officeDocument/2006/relationships/tags" Target="../tags/tag480.xml"/><Relationship Id="rId21" Type="http://schemas.openxmlformats.org/officeDocument/2006/relationships/tags" Target="../tags/tag498.xml"/><Relationship Id="rId34" Type="http://schemas.openxmlformats.org/officeDocument/2006/relationships/image" Target="../media/image29.emf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notesSlide" Target="../notesSlides/notesSlide7.xml"/><Relationship Id="rId33" Type="http://schemas.openxmlformats.org/officeDocument/2006/relationships/image" Target="../media/image28.emf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tags" Target="../tags/tag497.xml"/><Relationship Id="rId29" Type="http://schemas.openxmlformats.org/officeDocument/2006/relationships/image" Target="../media/image25.emf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27.png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tags" Target="../tags/tag500.xml"/><Relationship Id="rId28" Type="http://schemas.openxmlformats.org/officeDocument/2006/relationships/image" Target="../media/image24.emf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image" Target="../media/image5.png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tags" Target="../tags/tag499.xml"/><Relationship Id="rId27" Type="http://schemas.openxmlformats.org/officeDocument/2006/relationships/image" Target="../media/image23.emf"/><Relationship Id="rId30" Type="http://schemas.openxmlformats.org/officeDocument/2006/relationships/image" Target="../media/image26.emf"/><Relationship Id="rId8" Type="http://schemas.openxmlformats.org/officeDocument/2006/relationships/tags" Target="../tags/tag48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6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image" Target="../media/image5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image" Target="../media/image7.png"/><Relationship Id="rId8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image" Target="../media/image33.png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32.png"/><Relationship Id="rId5" Type="http://schemas.openxmlformats.org/officeDocument/2006/relationships/tags" Target="../tags/tag505.xml"/><Relationship Id="rId10" Type="http://schemas.openxmlformats.org/officeDocument/2006/relationships/image" Target="../media/image31.png"/><Relationship Id="rId4" Type="http://schemas.openxmlformats.org/officeDocument/2006/relationships/tags" Target="../tags/tag504.xm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image" Target="../media/image33.png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32.png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image" Target="../media/image31.png"/><Relationship Id="rId5" Type="http://schemas.openxmlformats.org/officeDocument/2006/relationships/tags" Target="../tags/tag51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51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2" Type="http://schemas.openxmlformats.org/officeDocument/2006/relationships/tags" Target="../tags/tag526.xml"/><Relationship Id="rId16" Type="http://schemas.openxmlformats.org/officeDocument/2006/relationships/image" Target="../media/image38.png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5" Type="http://schemas.openxmlformats.org/officeDocument/2006/relationships/tags" Target="../tags/tag529.xml"/><Relationship Id="rId15" Type="http://schemas.openxmlformats.org/officeDocument/2006/relationships/image" Target="../media/image37.png"/><Relationship Id="rId10" Type="http://schemas.openxmlformats.org/officeDocument/2006/relationships/tags" Target="../tags/tag534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3" Type="http://schemas.openxmlformats.org/officeDocument/2006/relationships/tags" Target="../tags/tag539.xml"/><Relationship Id="rId21" Type="http://schemas.openxmlformats.org/officeDocument/2006/relationships/image" Target="../media/image36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image" Target="../media/image40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image" Target="../media/image39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image" Target="../media/image38.png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tags" Target="../tags/tag581.xml"/><Relationship Id="rId3" Type="http://schemas.openxmlformats.org/officeDocument/2006/relationships/tags" Target="../tags/tag558.xml"/><Relationship Id="rId21" Type="http://schemas.openxmlformats.org/officeDocument/2006/relationships/tags" Target="../tags/tag576.xml"/><Relationship Id="rId34" Type="http://schemas.openxmlformats.org/officeDocument/2006/relationships/image" Target="../media/image42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image" Target="../media/image41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29" Type="http://schemas.openxmlformats.org/officeDocument/2006/relationships/image" Target="../media/image37.png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image" Target="../media/image40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image" Target="../media/image36.png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image" Target="../media/image39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8.png"/><Relationship Id="rId8" Type="http://schemas.openxmlformats.org/officeDocument/2006/relationships/tags" Target="../tags/tag563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34" Type="http://schemas.openxmlformats.org/officeDocument/2006/relationships/image" Target="../media/image41.png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33" Type="http://schemas.openxmlformats.org/officeDocument/2006/relationships/image" Target="../media/image40.png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image" Target="../media/image36.png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32" Type="http://schemas.openxmlformats.org/officeDocument/2006/relationships/image" Target="../media/image39.png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image" Target="../media/image38.png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tags" Target="../tags/tag589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" Type="http://schemas.openxmlformats.org/officeDocument/2006/relationships/tags" Target="../tags/tag611.xml"/><Relationship Id="rId21" Type="http://schemas.openxmlformats.org/officeDocument/2006/relationships/tags" Target="../tags/tag629.xml"/><Relationship Id="rId34" Type="http://schemas.openxmlformats.org/officeDocument/2006/relationships/image" Target="../media/image40.png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33" Type="http://schemas.openxmlformats.org/officeDocument/2006/relationships/image" Target="../media/image39.png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32" Type="http://schemas.openxmlformats.org/officeDocument/2006/relationships/image" Target="../media/image38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36" Type="http://schemas.openxmlformats.org/officeDocument/2006/relationships/image" Target="../media/image42.png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31" Type="http://schemas.openxmlformats.org/officeDocument/2006/relationships/image" Target="../media/image37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tags" Target="../tags/tag616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tags" Target="../tags/tag662.xml"/><Relationship Id="rId39" Type="http://schemas.openxmlformats.org/officeDocument/2006/relationships/image" Target="../media/image43.png"/><Relationship Id="rId21" Type="http://schemas.openxmlformats.org/officeDocument/2006/relationships/tags" Target="../tags/tag657.xml"/><Relationship Id="rId34" Type="http://schemas.openxmlformats.org/officeDocument/2006/relationships/image" Target="../media/image38.png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tags" Target="../tags/tag661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tags" Target="../tags/tag656.xml"/><Relationship Id="rId29" Type="http://schemas.openxmlformats.org/officeDocument/2006/relationships/tags" Target="../tags/tag665.xml"/><Relationship Id="rId1" Type="http://schemas.openxmlformats.org/officeDocument/2006/relationships/tags" Target="../tags/tag637.x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tags" Target="../tags/tag660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tags" Target="../tags/tag659.xml"/><Relationship Id="rId28" Type="http://schemas.openxmlformats.org/officeDocument/2006/relationships/tags" Target="../tags/tag664.xml"/><Relationship Id="rId36" Type="http://schemas.openxmlformats.org/officeDocument/2006/relationships/image" Target="../media/image40.png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tags" Target="../tags/tag658.xml"/><Relationship Id="rId27" Type="http://schemas.openxmlformats.org/officeDocument/2006/relationships/tags" Target="../tags/tag663.xml"/><Relationship Id="rId30" Type="http://schemas.openxmlformats.org/officeDocument/2006/relationships/tags" Target="../tags/tag666.xml"/><Relationship Id="rId35" Type="http://schemas.openxmlformats.org/officeDocument/2006/relationships/image" Target="../media/image39.png"/><Relationship Id="rId8" Type="http://schemas.openxmlformats.org/officeDocument/2006/relationships/tags" Target="../tags/tag644.xml"/><Relationship Id="rId3" Type="http://schemas.openxmlformats.org/officeDocument/2006/relationships/tags" Target="../tags/tag63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image" Target="../media/image53.png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image" Target="../media/image710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7" Type="http://schemas.openxmlformats.org/officeDocument/2006/relationships/image" Target="../media/image45.emf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1.xml"/><Relationship Id="rId4" Type="http://schemas.openxmlformats.org/officeDocument/2006/relationships/tags" Target="../tags/tag67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2" Type="http://schemas.openxmlformats.org/officeDocument/2006/relationships/tags" Target="../tags/tag673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Relationship Id="rId9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3" Type="http://schemas.openxmlformats.org/officeDocument/2006/relationships/tags" Target="../tags/tag681.xml"/><Relationship Id="rId7" Type="http://schemas.openxmlformats.org/officeDocument/2006/relationships/tags" Target="../tags/tag685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image" Target="../media/image45.emf"/><Relationship Id="rId5" Type="http://schemas.openxmlformats.org/officeDocument/2006/relationships/tags" Target="../tags/tag68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82.xml"/><Relationship Id="rId9" Type="http://schemas.openxmlformats.org/officeDocument/2006/relationships/tags" Target="../tags/tag68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8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5.png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image" Target="../media/image7.png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image" Target="../media/image53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image" Target="../media/image6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4" Type="http://schemas.openxmlformats.org/officeDocument/2006/relationships/image" Target="../media/image910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image" Target="../media/image710.png"/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slideLayout" Target="../slideLayouts/slideLayout7.xml"/><Relationship Id="rId47" Type="http://schemas.openxmlformats.org/officeDocument/2006/relationships/image" Target="../media/image710.png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9" Type="http://schemas.openxmlformats.org/officeDocument/2006/relationships/tags" Target="../tags/tag140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45" Type="http://schemas.openxmlformats.org/officeDocument/2006/relationships/image" Target="../media/image53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49" Type="http://schemas.openxmlformats.org/officeDocument/2006/relationships/image" Target="../media/image910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4" Type="http://schemas.openxmlformats.org/officeDocument/2006/relationships/image" Target="../media/image6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image" Target="../media/image5.png"/><Relationship Id="rId48" Type="http://schemas.openxmlformats.org/officeDocument/2006/relationships/image" Target="../media/image8.png"/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46" Type="http://schemas.openxmlformats.org/officeDocument/2006/relationships/image" Target="../media/image7.png"/><Relationship Id="rId20" Type="http://schemas.openxmlformats.org/officeDocument/2006/relationships/tags" Target="../tags/tag131.xml"/><Relationship Id="rId41" Type="http://schemas.openxmlformats.org/officeDocument/2006/relationships/tags" Target="../tags/tag152.xml"/><Relationship Id="rId1" Type="http://schemas.openxmlformats.org/officeDocument/2006/relationships/tags" Target="../tags/tag112.xml"/><Relationship Id="rId6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47" Type="http://schemas.openxmlformats.org/officeDocument/2006/relationships/image" Target="../media/image53.png"/><Relationship Id="rId50" Type="http://schemas.openxmlformats.org/officeDocument/2006/relationships/image" Target="../media/image8.png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image" Target="../media/image5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image" Target="../media/image710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4" Type="http://schemas.openxmlformats.org/officeDocument/2006/relationships/slideLayout" Target="../slideLayouts/slideLayout7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image" Target="../media/image7.png"/><Relationship Id="rId8" Type="http://schemas.openxmlformats.org/officeDocument/2006/relationships/tags" Target="../tags/tag160.xml"/><Relationship Id="rId51" Type="http://schemas.openxmlformats.org/officeDocument/2006/relationships/image" Target="../media/image910.png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image" Target="../media/image6.png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1" Type="http://schemas.openxmlformats.org/officeDocument/2006/relationships/tags" Target="../tags/tag153.xml"/><Relationship Id="rId6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9.jp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470150" y="15959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5692109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3693097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010967"/>
                  </a:ext>
                </a:extLst>
              </a:tr>
            </a:tbl>
          </a:graphicData>
        </a:graphic>
      </p:graphicFrame>
      <p:grpSp>
        <p:nvGrpSpPr>
          <p:cNvPr id="12" name="Group 10"/>
          <p:cNvGrpSpPr/>
          <p:nvPr/>
        </p:nvGrpSpPr>
        <p:grpSpPr>
          <a:xfrm rot="5400000">
            <a:off x="7947658" y="1290766"/>
            <a:ext cx="1776299" cy="6083304"/>
            <a:chOff x="9961132" y="2127910"/>
            <a:chExt cx="1959428" cy="1959428"/>
          </a:xfrm>
        </p:grpSpPr>
        <p:cxnSp>
          <p:nvCxnSpPr>
            <p:cNvPr id="13" name="Connecteur droit 18"/>
            <p:cNvCxnSpPr/>
            <p:nvPr/>
          </p:nvCxnSpPr>
          <p:spPr>
            <a:xfrm rot="16200000">
              <a:off x="10940846" y="1189362"/>
              <a:ext cx="0" cy="1959428"/>
            </a:xfrm>
            <a:prstGeom prst="line">
              <a:avLst/>
            </a:prstGeom>
            <a:ln w="2540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1BA5A2"/>
                  </a:gs>
                  <a:gs pos="83000">
                    <a:srgbClr val="1BA5A2"/>
                  </a:gs>
                  <a:gs pos="100000">
                    <a:srgbClr val="1BA5A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9"/>
            <p:cNvCxnSpPr/>
            <p:nvPr/>
          </p:nvCxnSpPr>
          <p:spPr>
            <a:xfrm rot="10800000">
              <a:off x="11887899" y="2127910"/>
              <a:ext cx="0" cy="1959428"/>
            </a:xfrm>
            <a:prstGeom prst="line">
              <a:avLst/>
            </a:prstGeom>
            <a:ln w="2540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1BA5A2"/>
                  </a:gs>
                  <a:gs pos="83000">
                    <a:srgbClr val="1BA5A2"/>
                  </a:gs>
                  <a:gs pos="100000">
                    <a:srgbClr val="1BA5A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9"/>
          <p:cNvGrpSpPr/>
          <p:nvPr/>
        </p:nvGrpSpPr>
        <p:grpSpPr>
          <a:xfrm rot="16200000">
            <a:off x="2240911" y="-1362101"/>
            <a:ext cx="2540365" cy="6046112"/>
            <a:chOff x="9961132" y="2130264"/>
            <a:chExt cx="1959428" cy="1959428"/>
          </a:xfrm>
        </p:grpSpPr>
        <p:cxnSp>
          <p:nvCxnSpPr>
            <p:cNvPr id="16" name="Connecteur droit 18"/>
            <p:cNvCxnSpPr/>
            <p:nvPr/>
          </p:nvCxnSpPr>
          <p:spPr>
            <a:xfrm rot="16200000">
              <a:off x="10940846" y="1192976"/>
              <a:ext cx="0" cy="1959428"/>
            </a:xfrm>
            <a:prstGeom prst="line">
              <a:avLst/>
            </a:prstGeom>
            <a:ln w="2540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1BA5A2"/>
                  </a:gs>
                  <a:gs pos="83000">
                    <a:srgbClr val="1BA5A2"/>
                  </a:gs>
                  <a:gs pos="100000">
                    <a:srgbClr val="1BA5A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9"/>
            <p:cNvCxnSpPr/>
            <p:nvPr/>
          </p:nvCxnSpPr>
          <p:spPr>
            <a:xfrm rot="10800000">
              <a:off x="11887899" y="2130264"/>
              <a:ext cx="0" cy="1959428"/>
            </a:xfrm>
            <a:prstGeom prst="line">
              <a:avLst/>
            </a:prstGeom>
            <a:ln w="2540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1BA5A2"/>
                  </a:gs>
                  <a:gs pos="83000">
                    <a:srgbClr val="1BA5A2"/>
                  </a:gs>
                  <a:gs pos="100000">
                    <a:srgbClr val="1BA5A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2655D59-82C4-A4CA-D71A-5CF35E3C85F6}"/>
              </a:ext>
            </a:extLst>
          </p:cNvPr>
          <p:cNvSpPr txBox="1"/>
          <p:nvPr/>
        </p:nvSpPr>
        <p:spPr>
          <a:xfrm>
            <a:off x="872718" y="4332418"/>
            <a:ext cx="1058900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Behshad 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KOOHBOR,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Jacques DEPARIS, Philippe LEROY, Dorian DAVARZANI,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Behzad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ATAIE-ASHTIANI and St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fan COLOMBANO</a:t>
            </a:r>
          </a:p>
          <a:p>
            <a:pPr algn="ctr"/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Interpore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2026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22/05/2026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Nantes,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France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A8B6674B-6C82-05A6-3EF9-4AA3C804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735" y="1447674"/>
            <a:ext cx="10226973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Coupled numerical simulation of electrical geophysics and multiphase flow for monitoring the contamination and remediation of NAPL in porous media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D624088-7528-3063-9292-59F0B1AB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69" y="4628354"/>
            <a:ext cx="1597649" cy="8030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AA4AEE0-A266-B842-F030-93104C37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z="1600" smtClean="0"/>
              <a:t>1</a:t>
            </a:r>
            <a:endParaRPr lang="en-GB" sz="16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62088"/>
          <a:stretch/>
        </p:blipFill>
        <p:spPr>
          <a:xfrm>
            <a:off x="190562" y="4500528"/>
            <a:ext cx="1037443" cy="10337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r="39247"/>
          <a:stretch/>
        </p:blipFill>
        <p:spPr>
          <a:xfrm>
            <a:off x="6337435" y="153528"/>
            <a:ext cx="5412219" cy="1097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935" y="5534293"/>
            <a:ext cx="2889648" cy="1119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03363"/>
            <a:ext cx="4853651" cy="3640238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609601" y="1388963"/>
            <a:ext cx="4853651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Photos and Image process</a:t>
            </a:r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7617" y="51731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Experimental approach and material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7" name="Ellipse 6"/>
          <p:cNvSpPr/>
          <p:nvPr>
            <p:custDataLst>
              <p:tags r:id="rId5"/>
            </p:custDataLst>
          </p:nvPr>
        </p:nvSpPr>
        <p:spPr>
          <a:xfrm>
            <a:off x="3345083" y="3387354"/>
            <a:ext cx="1886673" cy="1747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>
          <a:xfrm>
            <a:off x="1307939" y="4123482"/>
            <a:ext cx="2847372" cy="309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 flipV="1">
            <a:off x="1388962" y="4479402"/>
            <a:ext cx="2899457" cy="173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8"/>
            </p:custDataLst>
          </p:nvPr>
        </p:nvCxnSpPr>
        <p:spPr>
          <a:xfrm>
            <a:off x="1006997" y="4433103"/>
            <a:ext cx="32814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9"/>
            </p:custDataLst>
          </p:nvPr>
        </p:nvCxnSpPr>
        <p:spPr>
          <a:xfrm>
            <a:off x="1493134" y="4386803"/>
            <a:ext cx="2795285" cy="46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e libre 15"/>
          <p:cNvSpPr/>
          <p:nvPr>
            <p:custDataLst>
              <p:tags r:id="rId10"/>
            </p:custDataLst>
          </p:nvPr>
        </p:nvSpPr>
        <p:spPr>
          <a:xfrm>
            <a:off x="1006997" y="4166885"/>
            <a:ext cx="509287" cy="567160"/>
          </a:xfrm>
          <a:custGeom>
            <a:avLst/>
            <a:gdLst>
              <a:gd name="connsiteX0" fmla="*/ 11575 w 509287"/>
              <a:gd name="connsiteY0" fmla="*/ 567160 h 567160"/>
              <a:gd name="connsiteX1" fmla="*/ 0 w 509287"/>
              <a:gd name="connsiteY1" fmla="*/ 92598 h 567160"/>
              <a:gd name="connsiteX2" fmla="*/ 497712 w 509287"/>
              <a:gd name="connsiteY2" fmla="*/ 0 h 567160"/>
              <a:gd name="connsiteX3" fmla="*/ 509287 w 509287"/>
              <a:gd name="connsiteY3" fmla="*/ 416689 h 567160"/>
              <a:gd name="connsiteX4" fmla="*/ 11575 w 509287"/>
              <a:gd name="connsiteY4" fmla="*/ 567160 h 5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7" h="567160">
                <a:moveTo>
                  <a:pt x="11575" y="567160"/>
                </a:moveTo>
                <a:lnTo>
                  <a:pt x="0" y="92598"/>
                </a:lnTo>
                <a:lnTo>
                  <a:pt x="497712" y="0"/>
                </a:lnTo>
                <a:lnTo>
                  <a:pt x="509287" y="416689"/>
                </a:lnTo>
                <a:lnTo>
                  <a:pt x="11575" y="56716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79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03363"/>
            <a:ext cx="4853651" cy="3640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9" y="2303363"/>
            <a:ext cx="4884517" cy="3663388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609601" y="1388963"/>
            <a:ext cx="4853651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Photos and Image process</a:t>
            </a:r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6250329" y="1388963"/>
            <a:ext cx="488451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Resistivity electrodes</a:t>
            </a:r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>
            <a:off x="37617" y="51731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Experimental approach and material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7" name="Ellipse 6"/>
          <p:cNvSpPr/>
          <p:nvPr>
            <p:custDataLst>
              <p:tags r:id="rId7"/>
            </p:custDataLst>
          </p:nvPr>
        </p:nvSpPr>
        <p:spPr>
          <a:xfrm>
            <a:off x="3345083" y="3387354"/>
            <a:ext cx="1886673" cy="1747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>
            <p:custDataLst>
              <p:tags r:id="rId8"/>
            </p:custDataLst>
          </p:nvPr>
        </p:nvCxnSpPr>
        <p:spPr>
          <a:xfrm>
            <a:off x="1307939" y="4123482"/>
            <a:ext cx="2847372" cy="3096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>
          <a:xfrm flipV="1">
            <a:off x="1388962" y="4479402"/>
            <a:ext cx="2899457" cy="173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10"/>
            </p:custDataLst>
          </p:nvPr>
        </p:nvCxnSpPr>
        <p:spPr>
          <a:xfrm>
            <a:off x="1006997" y="4433103"/>
            <a:ext cx="32814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11"/>
            </p:custDataLst>
          </p:nvPr>
        </p:nvCxnSpPr>
        <p:spPr>
          <a:xfrm>
            <a:off x="1493134" y="4386803"/>
            <a:ext cx="2795285" cy="46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rme libre 15"/>
          <p:cNvSpPr/>
          <p:nvPr>
            <p:custDataLst>
              <p:tags r:id="rId12"/>
            </p:custDataLst>
          </p:nvPr>
        </p:nvSpPr>
        <p:spPr>
          <a:xfrm>
            <a:off x="1006997" y="4166885"/>
            <a:ext cx="509287" cy="567160"/>
          </a:xfrm>
          <a:custGeom>
            <a:avLst/>
            <a:gdLst>
              <a:gd name="connsiteX0" fmla="*/ 11575 w 509287"/>
              <a:gd name="connsiteY0" fmla="*/ 567160 h 567160"/>
              <a:gd name="connsiteX1" fmla="*/ 0 w 509287"/>
              <a:gd name="connsiteY1" fmla="*/ 92598 h 567160"/>
              <a:gd name="connsiteX2" fmla="*/ 497712 w 509287"/>
              <a:gd name="connsiteY2" fmla="*/ 0 h 567160"/>
              <a:gd name="connsiteX3" fmla="*/ 509287 w 509287"/>
              <a:gd name="connsiteY3" fmla="*/ 416689 h 567160"/>
              <a:gd name="connsiteX4" fmla="*/ 11575 w 509287"/>
              <a:gd name="connsiteY4" fmla="*/ 567160 h 5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87" h="567160">
                <a:moveTo>
                  <a:pt x="11575" y="567160"/>
                </a:moveTo>
                <a:lnTo>
                  <a:pt x="0" y="92598"/>
                </a:lnTo>
                <a:lnTo>
                  <a:pt x="497712" y="0"/>
                </a:lnTo>
                <a:lnTo>
                  <a:pt x="509287" y="416689"/>
                </a:lnTo>
                <a:lnTo>
                  <a:pt x="11575" y="56716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28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" y="1117350"/>
            <a:ext cx="11117634" cy="54791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-26378" y="24467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2D tank description : fluid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250082" y="633388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2" charset="0"/>
              </a:rPr>
              <a:t>Images from Colombano et al. (2020)</a:t>
            </a:r>
            <a:endParaRPr lang="fr-FR" dirty="0">
              <a:latin typeface="Helvetic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9869" y="2282352"/>
            <a:ext cx="4059293" cy="27707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0"/>
          <a:stretch/>
        </p:blipFill>
        <p:spPr>
          <a:xfrm>
            <a:off x="9931065" y="2040826"/>
            <a:ext cx="1012235" cy="3133057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>
            <a:off x="10248532" y="1787854"/>
            <a:ext cx="108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2" charset="0"/>
              </a:rPr>
              <a:t>Sn [-]</a:t>
            </a:r>
            <a:endParaRPr lang="fr-FR" sz="1600" b="1" dirty="0">
              <a:latin typeface="Helvetica" pitchFamily="2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fr-FR" smtClean="0"/>
              <a:t>4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1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" y="1117350"/>
            <a:ext cx="11117634" cy="54791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-26378" y="24467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2D tank description : fluid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250082" y="6333884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itchFamily="2" charset="0"/>
              </a:rPr>
              <a:t>Images from Colombano et al. (2020)</a:t>
            </a:r>
            <a:endParaRPr lang="fr-FR" dirty="0">
              <a:latin typeface="Helvetic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9869" y="2282352"/>
            <a:ext cx="4059293" cy="27707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42259" r="13554" b="11159"/>
          <a:stretch/>
        </p:blipFill>
        <p:spPr>
          <a:xfrm>
            <a:off x="3609248" y="2299440"/>
            <a:ext cx="3980533" cy="27366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0"/>
          <a:stretch/>
        </p:blipFill>
        <p:spPr>
          <a:xfrm>
            <a:off x="9931065" y="2040826"/>
            <a:ext cx="1012235" cy="3133057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10248532" y="1787854"/>
            <a:ext cx="108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2" charset="0"/>
              </a:rPr>
              <a:t>Sn [-]</a:t>
            </a:r>
            <a:endParaRPr lang="fr-FR" sz="1600" b="1" dirty="0">
              <a:latin typeface="Helvetica" pitchFamily="2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fr-FR" smtClean="0"/>
              <a:t>4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62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4" y="296109"/>
            <a:ext cx="11188187" cy="5870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15" y="2892252"/>
            <a:ext cx="4868877" cy="35085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3518" y="513184"/>
            <a:ext cx="391886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47665" y="513184"/>
            <a:ext cx="391886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027575" y="2839681"/>
            <a:ext cx="391886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10615" y="4774293"/>
            <a:ext cx="391886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343608" y="3810000"/>
            <a:ext cx="391886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26378" y="24467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2D tank description : electrical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5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5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6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8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4" name="Groupe 113"/>
          <p:cNvGrpSpPr/>
          <p:nvPr>
            <p:custDataLst>
              <p:tags r:id="rId9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sp>
        <p:nvSpPr>
          <p:cNvPr id="104" name="ZoneTexte 103"/>
          <p:cNvSpPr txBox="1"/>
          <p:nvPr>
            <p:custDataLst>
              <p:tags r:id="rId10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1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5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6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8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4" name="Groupe 113"/>
          <p:cNvGrpSpPr/>
          <p:nvPr>
            <p:custDataLst>
              <p:tags r:id="rId9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0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ZoneTexte 103"/>
          <p:cNvSpPr txBox="1"/>
          <p:nvPr>
            <p:custDataLst>
              <p:tags r:id="rId11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09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5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6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8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4" name="Groupe 113"/>
          <p:cNvGrpSpPr/>
          <p:nvPr>
            <p:custDataLst>
              <p:tags r:id="rId9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0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1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16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ZoneTexte 103"/>
          <p:cNvSpPr txBox="1"/>
          <p:nvPr>
            <p:custDataLst>
              <p:tags r:id="rId12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5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5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6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8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4" name="Groupe 113"/>
          <p:cNvGrpSpPr/>
          <p:nvPr>
            <p:custDataLst>
              <p:tags r:id="rId9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0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1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17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2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17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ZoneTexte 103"/>
          <p:cNvSpPr txBox="1"/>
          <p:nvPr>
            <p:custDataLst>
              <p:tags r:id="rId13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8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98" name="Groupe 9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14142" y="1229963"/>
            <a:ext cx="2743200" cy="2000425"/>
            <a:chOff x="8309698" y="766561"/>
            <a:chExt cx="3009419" cy="2234864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23"/>
            <a:srcRect l="6994" r="6221"/>
            <a:stretch/>
          </p:blipFill>
          <p:spPr>
            <a:xfrm>
              <a:off x="8309698" y="766561"/>
              <a:ext cx="3009419" cy="22348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8" y="1142504"/>
              <a:ext cx="2209344" cy="13716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/>
            <p:nvPr/>
          </p:nvCxnSpPr>
          <p:spPr>
            <a:xfrm flipV="1">
              <a:off x="8865601" y="2572394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70979" y="1564183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889240" y="149933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6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7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9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4" name="Groupe 113"/>
          <p:cNvGrpSpPr/>
          <p:nvPr>
            <p:custDataLst>
              <p:tags r:id="rId10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1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2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23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3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23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avec flèche 137"/>
          <p:cNvCxnSpPr/>
          <p:nvPr>
            <p:custDataLst>
              <p:tags r:id="rId14"/>
            </p:custDataLst>
          </p:nvPr>
        </p:nvCxnSpPr>
        <p:spPr>
          <a:xfrm flipV="1">
            <a:off x="9299292" y="3010446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>
            <p:custDataLst>
              <p:tags r:id="rId15"/>
            </p:custDataLst>
          </p:nvPr>
        </p:nvCxnSpPr>
        <p:spPr>
          <a:xfrm flipV="1">
            <a:off x="10050359" y="3020114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>
            <p:custDataLst>
              <p:tags r:id="rId16"/>
            </p:custDataLst>
          </p:nvPr>
        </p:nvCxnSpPr>
        <p:spPr>
          <a:xfrm flipV="1">
            <a:off x="10447372" y="3014198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>
            <p:custDataLst>
              <p:tags r:id="rId17"/>
            </p:custDataLst>
          </p:nvPr>
        </p:nvCxnSpPr>
        <p:spPr>
          <a:xfrm flipV="1">
            <a:off x="10833452" y="301819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>
            <p:custDataLst>
              <p:tags r:id="rId18"/>
            </p:custDataLst>
          </p:nvPr>
        </p:nvCxnSpPr>
        <p:spPr>
          <a:xfrm flipV="1">
            <a:off x="9685372" y="300803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>
            <p:custDataLst>
              <p:tags r:id="rId19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33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6" name="ZoneTexte 65"/>
          <p:cNvSpPr txBox="1"/>
          <p:nvPr>
            <p:custDataLst>
              <p:tags r:id="rId5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6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92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98" name="Groupe 9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14142" y="1229963"/>
            <a:ext cx="2743200" cy="2000425"/>
            <a:chOff x="8309698" y="766561"/>
            <a:chExt cx="3009419" cy="2234864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24"/>
            <a:srcRect l="6994" r="6221"/>
            <a:stretch/>
          </p:blipFill>
          <p:spPr>
            <a:xfrm>
              <a:off x="8309698" y="766561"/>
              <a:ext cx="3009419" cy="22348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8" y="1142504"/>
              <a:ext cx="2209344" cy="13716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/>
            <p:nvPr/>
          </p:nvCxnSpPr>
          <p:spPr>
            <a:xfrm flipV="1">
              <a:off x="8865601" y="2572394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70979" y="1564183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889240" y="149933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6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7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9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1" name="Groupe 100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52795" y="3978079"/>
            <a:ext cx="2743200" cy="2059081"/>
            <a:chOff x="971308" y="3715382"/>
            <a:chExt cx="3050871" cy="2290023"/>
          </a:xfrm>
        </p:grpSpPr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24"/>
            <a:srcRect l="6794" r="5086"/>
            <a:stretch/>
          </p:blipFill>
          <p:spPr>
            <a:xfrm>
              <a:off x="971308" y="3715382"/>
              <a:ext cx="3050871" cy="2231322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65" y="4069007"/>
              <a:ext cx="2209344" cy="13716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>
              <a:off x="1570182" y="4450547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1588443" y="438569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2462137" y="5628872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>
            <p:custDataLst>
              <p:tags r:id="rId11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2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3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24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4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24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avec flèche 137"/>
          <p:cNvCxnSpPr/>
          <p:nvPr>
            <p:custDataLst>
              <p:tags r:id="rId15"/>
            </p:custDataLst>
          </p:nvPr>
        </p:nvCxnSpPr>
        <p:spPr>
          <a:xfrm flipV="1">
            <a:off x="9299292" y="3010446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>
            <p:custDataLst>
              <p:tags r:id="rId16"/>
            </p:custDataLst>
          </p:nvPr>
        </p:nvCxnSpPr>
        <p:spPr>
          <a:xfrm flipV="1">
            <a:off x="10050359" y="3020114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>
            <p:custDataLst>
              <p:tags r:id="rId17"/>
            </p:custDataLst>
          </p:nvPr>
        </p:nvCxnSpPr>
        <p:spPr>
          <a:xfrm flipV="1">
            <a:off x="10447372" y="3014198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>
            <p:custDataLst>
              <p:tags r:id="rId18"/>
            </p:custDataLst>
          </p:nvPr>
        </p:nvCxnSpPr>
        <p:spPr>
          <a:xfrm flipV="1">
            <a:off x="10833452" y="301819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>
            <p:custDataLst>
              <p:tags r:id="rId19"/>
            </p:custDataLst>
          </p:nvPr>
        </p:nvCxnSpPr>
        <p:spPr>
          <a:xfrm flipV="1">
            <a:off x="9685372" y="300803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>
            <p:custDataLst>
              <p:tags r:id="rId20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91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98" name="Groupe 9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14142" y="1229963"/>
            <a:ext cx="2743200" cy="2000425"/>
            <a:chOff x="8309698" y="766561"/>
            <a:chExt cx="3009419" cy="2234864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25"/>
            <a:srcRect l="6994" r="6221"/>
            <a:stretch/>
          </p:blipFill>
          <p:spPr>
            <a:xfrm>
              <a:off x="8309698" y="766561"/>
              <a:ext cx="3009419" cy="22348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8" y="1142504"/>
              <a:ext cx="2209344" cy="13716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/>
            <p:nvPr/>
          </p:nvCxnSpPr>
          <p:spPr>
            <a:xfrm flipV="1">
              <a:off x="8865601" y="2572394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70979" y="1564183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889240" y="149933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6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7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9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1" name="Groupe 100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52795" y="3978079"/>
            <a:ext cx="2743200" cy="2059081"/>
            <a:chOff x="971308" y="3715382"/>
            <a:chExt cx="3050871" cy="2290023"/>
          </a:xfrm>
        </p:grpSpPr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25"/>
            <a:srcRect l="6794" r="5086"/>
            <a:stretch/>
          </p:blipFill>
          <p:spPr>
            <a:xfrm>
              <a:off x="971308" y="3715382"/>
              <a:ext cx="3050871" cy="2231322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65" y="4069007"/>
              <a:ext cx="2209344" cy="13716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>
              <a:off x="1570182" y="4450547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1588443" y="438569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2462137" y="5628872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045701" y="3996729"/>
            <a:ext cx="2743200" cy="2085201"/>
            <a:chOff x="3416739" y="3762570"/>
            <a:chExt cx="3050871" cy="2319073"/>
          </a:xfrm>
        </p:grpSpPr>
        <p:grpSp>
          <p:nvGrpSpPr>
            <p:cNvPr id="103" name="Groupe 102"/>
            <p:cNvGrpSpPr/>
            <p:nvPr/>
          </p:nvGrpSpPr>
          <p:grpSpPr>
            <a:xfrm>
              <a:off x="3416739" y="3762570"/>
              <a:ext cx="3050871" cy="2231322"/>
              <a:chOff x="3057412" y="3762570"/>
              <a:chExt cx="3050871" cy="2231322"/>
            </a:xfrm>
          </p:grpSpPr>
          <p:pic>
            <p:nvPicPr>
              <p:cNvPr id="102" name="Image 101"/>
              <p:cNvPicPr>
                <a:picLocks noChangeAspect="1"/>
              </p:cNvPicPr>
              <p:nvPr/>
            </p:nvPicPr>
            <p:blipFill rotWithShape="1">
              <a:blip r:embed="rId25"/>
              <a:srcRect l="6794" r="5086"/>
              <a:stretch/>
            </p:blipFill>
            <p:spPr>
              <a:xfrm>
                <a:off x="3057412" y="3762570"/>
                <a:ext cx="3050871" cy="2231322"/>
              </a:xfrm>
              <a:prstGeom prst="rect">
                <a:avLst/>
              </a:prstGeom>
            </p:spPr>
          </p:pic>
          <p:grpSp>
            <p:nvGrpSpPr>
              <p:cNvPr id="12" name="Groupe 11"/>
              <p:cNvGrpSpPr/>
              <p:nvPr/>
            </p:nvGrpSpPr>
            <p:grpSpPr>
              <a:xfrm>
                <a:off x="3416739" y="4109657"/>
                <a:ext cx="2238090" cy="1371600"/>
                <a:chOff x="3729517" y="4069007"/>
                <a:chExt cx="2238090" cy="1371600"/>
              </a:xfrm>
            </p:grpSpPr>
            <p:pic>
              <p:nvPicPr>
                <p:cNvPr id="74" name="Image 73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8263" y="4069007"/>
                  <a:ext cx="2209344" cy="1371600"/>
                </a:xfrm>
                <a:prstGeom prst="rect">
                  <a:avLst/>
                </a:prstGeom>
              </p:spPr>
            </p:pic>
            <p:sp>
              <p:nvSpPr>
                <p:cNvPr id="3" name="Forme libre 2"/>
                <p:cNvSpPr/>
                <p:nvPr/>
              </p:nvSpPr>
              <p:spPr>
                <a:xfrm>
                  <a:off x="3729517" y="4754807"/>
                  <a:ext cx="2179320" cy="152473"/>
                </a:xfrm>
                <a:custGeom>
                  <a:avLst/>
                  <a:gdLst>
                    <a:gd name="connsiteX0" fmla="*/ 0 w 2179320"/>
                    <a:gd name="connsiteY0" fmla="*/ 0 h 330200"/>
                    <a:gd name="connsiteX1" fmla="*/ 248920 w 2179320"/>
                    <a:gd name="connsiteY1" fmla="*/ 0 h 330200"/>
                    <a:gd name="connsiteX2" fmla="*/ 579120 w 2179320"/>
                    <a:gd name="connsiteY2" fmla="*/ 76200 h 330200"/>
                    <a:gd name="connsiteX3" fmla="*/ 812800 w 2179320"/>
                    <a:gd name="connsiteY3" fmla="*/ 167640 h 330200"/>
                    <a:gd name="connsiteX4" fmla="*/ 960120 w 2179320"/>
                    <a:gd name="connsiteY4" fmla="*/ 264160 h 330200"/>
                    <a:gd name="connsiteX5" fmla="*/ 1082040 w 2179320"/>
                    <a:gd name="connsiteY5" fmla="*/ 330200 h 330200"/>
                    <a:gd name="connsiteX6" fmla="*/ 1203960 w 2179320"/>
                    <a:gd name="connsiteY6" fmla="*/ 279400 h 330200"/>
                    <a:gd name="connsiteX7" fmla="*/ 1356360 w 2179320"/>
                    <a:gd name="connsiteY7" fmla="*/ 167640 h 330200"/>
                    <a:gd name="connsiteX8" fmla="*/ 1564640 w 2179320"/>
                    <a:gd name="connsiteY8" fmla="*/ 86360 h 330200"/>
                    <a:gd name="connsiteX9" fmla="*/ 1859280 w 2179320"/>
                    <a:gd name="connsiteY9" fmla="*/ 10160 h 330200"/>
                    <a:gd name="connsiteX10" fmla="*/ 2092960 w 2179320"/>
                    <a:gd name="connsiteY10" fmla="*/ 0 h 330200"/>
                    <a:gd name="connsiteX11" fmla="*/ 2179320 w 2179320"/>
                    <a:gd name="connsiteY11" fmla="*/ 0 h 330200"/>
                    <a:gd name="connsiteX12" fmla="*/ 0 w 2179320"/>
                    <a:gd name="connsiteY12" fmla="*/ 0 h 33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79320" h="330200">
                      <a:moveTo>
                        <a:pt x="0" y="0"/>
                      </a:moveTo>
                      <a:lnTo>
                        <a:pt x="248920" y="0"/>
                      </a:lnTo>
                      <a:lnTo>
                        <a:pt x="579120" y="76200"/>
                      </a:lnTo>
                      <a:lnTo>
                        <a:pt x="812800" y="167640"/>
                      </a:lnTo>
                      <a:lnTo>
                        <a:pt x="960120" y="264160"/>
                      </a:lnTo>
                      <a:lnTo>
                        <a:pt x="1082040" y="330200"/>
                      </a:lnTo>
                      <a:lnTo>
                        <a:pt x="1203960" y="279400"/>
                      </a:lnTo>
                      <a:lnTo>
                        <a:pt x="1356360" y="167640"/>
                      </a:lnTo>
                      <a:lnTo>
                        <a:pt x="1564640" y="86360"/>
                      </a:lnTo>
                      <a:lnTo>
                        <a:pt x="1859280" y="10160"/>
                      </a:lnTo>
                      <a:lnTo>
                        <a:pt x="2092960" y="0"/>
                      </a:lnTo>
                      <a:lnTo>
                        <a:pt x="21793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86" name="Connecteur droit avec flèche 85"/>
            <p:cNvCxnSpPr/>
            <p:nvPr/>
          </p:nvCxnSpPr>
          <p:spPr>
            <a:xfrm flipH="1">
              <a:off x="4909484" y="5705110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>
            <p:custDataLst>
              <p:tags r:id="rId12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3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25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4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25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5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25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avec flèche 137"/>
          <p:cNvCxnSpPr/>
          <p:nvPr>
            <p:custDataLst>
              <p:tags r:id="rId16"/>
            </p:custDataLst>
          </p:nvPr>
        </p:nvCxnSpPr>
        <p:spPr>
          <a:xfrm flipV="1">
            <a:off x="9299292" y="3010446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>
            <p:custDataLst>
              <p:tags r:id="rId17"/>
            </p:custDataLst>
          </p:nvPr>
        </p:nvCxnSpPr>
        <p:spPr>
          <a:xfrm flipV="1">
            <a:off x="10050359" y="3020114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>
            <p:custDataLst>
              <p:tags r:id="rId18"/>
            </p:custDataLst>
          </p:nvPr>
        </p:nvCxnSpPr>
        <p:spPr>
          <a:xfrm flipV="1">
            <a:off x="10447372" y="3014198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>
            <p:custDataLst>
              <p:tags r:id="rId19"/>
            </p:custDataLst>
          </p:nvPr>
        </p:nvCxnSpPr>
        <p:spPr>
          <a:xfrm flipV="1">
            <a:off x="10833452" y="301819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>
            <p:custDataLst>
              <p:tags r:id="rId20"/>
            </p:custDataLst>
          </p:nvPr>
        </p:nvCxnSpPr>
        <p:spPr>
          <a:xfrm flipV="1">
            <a:off x="9685372" y="300803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>
            <p:custDataLst>
              <p:tags r:id="rId21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22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98" name="Groupe 9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14142" y="1229963"/>
            <a:ext cx="2743200" cy="2000425"/>
            <a:chOff x="8309698" y="766561"/>
            <a:chExt cx="3009419" cy="2234864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26"/>
            <a:srcRect l="6994" r="6221"/>
            <a:stretch/>
          </p:blipFill>
          <p:spPr>
            <a:xfrm>
              <a:off x="8309698" y="766561"/>
              <a:ext cx="3009419" cy="22348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8" y="1142504"/>
              <a:ext cx="2209344" cy="13716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/>
            <p:nvPr/>
          </p:nvCxnSpPr>
          <p:spPr>
            <a:xfrm flipV="1">
              <a:off x="8865601" y="2572394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70979" y="1564183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889240" y="149933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6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7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9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1" name="Groupe 100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52795" y="3978079"/>
            <a:ext cx="2743200" cy="2059081"/>
            <a:chOff x="971308" y="3715382"/>
            <a:chExt cx="3050871" cy="2290023"/>
          </a:xfrm>
        </p:grpSpPr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26"/>
            <a:srcRect l="6794" r="5086"/>
            <a:stretch/>
          </p:blipFill>
          <p:spPr>
            <a:xfrm>
              <a:off x="971308" y="3715382"/>
              <a:ext cx="3050871" cy="2231322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65" y="4069007"/>
              <a:ext cx="2209344" cy="13716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>
              <a:off x="1570182" y="4450547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1588443" y="438569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2462137" y="5628872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045701" y="3996729"/>
            <a:ext cx="2743200" cy="2085201"/>
            <a:chOff x="3416739" y="3762570"/>
            <a:chExt cx="3050871" cy="2319073"/>
          </a:xfrm>
        </p:grpSpPr>
        <p:grpSp>
          <p:nvGrpSpPr>
            <p:cNvPr id="103" name="Groupe 102"/>
            <p:cNvGrpSpPr/>
            <p:nvPr/>
          </p:nvGrpSpPr>
          <p:grpSpPr>
            <a:xfrm>
              <a:off x="3416739" y="3762570"/>
              <a:ext cx="3050871" cy="2231322"/>
              <a:chOff x="3057412" y="3762570"/>
              <a:chExt cx="3050871" cy="2231322"/>
            </a:xfrm>
          </p:grpSpPr>
          <p:pic>
            <p:nvPicPr>
              <p:cNvPr id="102" name="Image 101"/>
              <p:cNvPicPr>
                <a:picLocks noChangeAspect="1"/>
              </p:cNvPicPr>
              <p:nvPr/>
            </p:nvPicPr>
            <p:blipFill rotWithShape="1">
              <a:blip r:embed="rId26"/>
              <a:srcRect l="6794" r="5086"/>
              <a:stretch/>
            </p:blipFill>
            <p:spPr>
              <a:xfrm>
                <a:off x="3057412" y="3762570"/>
                <a:ext cx="3050871" cy="2231322"/>
              </a:xfrm>
              <a:prstGeom prst="rect">
                <a:avLst/>
              </a:prstGeom>
            </p:spPr>
          </p:pic>
          <p:grpSp>
            <p:nvGrpSpPr>
              <p:cNvPr id="12" name="Groupe 11"/>
              <p:cNvGrpSpPr/>
              <p:nvPr/>
            </p:nvGrpSpPr>
            <p:grpSpPr>
              <a:xfrm>
                <a:off x="3416739" y="4109657"/>
                <a:ext cx="2238090" cy="1371600"/>
                <a:chOff x="3729517" y="4069007"/>
                <a:chExt cx="2238090" cy="1371600"/>
              </a:xfrm>
            </p:grpSpPr>
            <p:pic>
              <p:nvPicPr>
                <p:cNvPr id="74" name="Image 73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8263" y="4069007"/>
                  <a:ext cx="2209344" cy="1371600"/>
                </a:xfrm>
                <a:prstGeom prst="rect">
                  <a:avLst/>
                </a:prstGeom>
              </p:spPr>
            </p:pic>
            <p:sp>
              <p:nvSpPr>
                <p:cNvPr id="3" name="Forme libre 2"/>
                <p:cNvSpPr/>
                <p:nvPr/>
              </p:nvSpPr>
              <p:spPr>
                <a:xfrm>
                  <a:off x="3729517" y="4754807"/>
                  <a:ext cx="2179320" cy="152473"/>
                </a:xfrm>
                <a:custGeom>
                  <a:avLst/>
                  <a:gdLst>
                    <a:gd name="connsiteX0" fmla="*/ 0 w 2179320"/>
                    <a:gd name="connsiteY0" fmla="*/ 0 h 330200"/>
                    <a:gd name="connsiteX1" fmla="*/ 248920 w 2179320"/>
                    <a:gd name="connsiteY1" fmla="*/ 0 h 330200"/>
                    <a:gd name="connsiteX2" fmla="*/ 579120 w 2179320"/>
                    <a:gd name="connsiteY2" fmla="*/ 76200 h 330200"/>
                    <a:gd name="connsiteX3" fmla="*/ 812800 w 2179320"/>
                    <a:gd name="connsiteY3" fmla="*/ 167640 h 330200"/>
                    <a:gd name="connsiteX4" fmla="*/ 960120 w 2179320"/>
                    <a:gd name="connsiteY4" fmla="*/ 264160 h 330200"/>
                    <a:gd name="connsiteX5" fmla="*/ 1082040 w 2179320"/>
                    <a:gd name="connsiteY5" fmla="*/ 330200 h 330200"/>
                    <a:gd name="connsiteX6" fmla="*/ 1203960 w 2179320"/>
                    <a:gd name="connsiteY6" fmla="*/ 279400 h 330200"/>
                    <a:gd name="connsiteX7" fmla="*/ 1356360 w 2179320"/>
                    <a:gd name="connsiteY7" fmla="*/ 167640 h 330200"/>
                    <a:gd name="connsiteX8" fmla="*/ 1564640 w 2179320"/>
                    <a:gd name="connsiteY8" fmla="*/ 86360 h 330200"/>
                    <a:gd name="connsiteX9" fmla="*/ 1859280 w 2179320"/>
                    <a:gd name="connsiteY9" fmla="*/ 10160 h 330200"/>
                    <a:gd name="connsiteX10" fmla="*/ 2092960 w 2179320"/>
                    <a:gd name="connsiteY10" fmla="*/ 0 h 330200"/>
                    <a:gd name="connsiteX11" fmla="*/ 2179320 w 2179320"/>
                    <a:gd name="connsiteY11" fmla="*/ 0 h 330200"/>
                    <a:gd name="connsiteX12" fmla="*/ 0 w 2179320"/>
                    <a:gd name="connsiteY12" fmla="*/ 0 h 33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79320" h="330200">
                      <a:moveTo>
                        <a:pt x="0" y="0"/>
                      </a:moveTo>
                      <a:lnTo>
                        <a:pt x="248920" y="0"/>
                      </a:lnTo>
                      <a:lnTo>
                        <a:pt x="579120" y="76200"/>
                      </a:lnTo>
                      <a:lnTo>
                        <a:pt x="812800" y="167640"/>
                      </a:lnTo>
                      <a:lnTo>
                        <a:pt x="960120" y="264160"/>
                      </a:lnTo>
                      <a:lnTo>
                        <a:pt x="1082040" y="330200"/>
                      </a:lnTo>
                      <a:lnTo>
                        <a:pt x="1203960" y="279400"/>
                      </a:lnTo>
                      <a:lnTo>
                        <a:pt x="1356360" y="167640"/>
                      </a:lnTo>
                      <a:lnTo>
                        <a:pt x="1564640" y="86360"/>
                      </a:lnTo>
                      <a:lnTo>
                        <a:pt x="1859280" y="10160"/>
                      </a:lnTo>
                      <a:lnTo>
                        <a:pt x="2092960" y="0"/>
                      </a:lnTo>
                      <a:lnTo>
                        <a:pt x="21793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86" name="Connecteur droit avec flèche 85"/>
            <p:cNvCxnSpPr/>
            <p:nvPr/>
          </p:nvCxnSpPr>
          <p:spPr>
            <a:xfrm flipH="1">
              <a:off x="4909484" y="5705110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e 109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862518" y="3969636"/>
            <a:ext cx="2743200" cy="2048728"/>
            <a:chOff x="6335281" y="3715383"/>
            <a:chExt cx="3050871" cy="2278509"/>
          </a:xfrm>
        </p:grpSpPr>
        <p:pic>
          <p:nvPicPr>
            <p:cNvPr id="105" name="Image 104"/>
            <p:cNvPicPr>
              <a:picLocks noChangeAspect="1"/>
            </p:cNvPicPr>
            <p:nvPr/>
          </p:nvPicPr>
          <p:blipFill rotWithShape="1">
            <a:blip r:embed="rId26"/>
            <a:srcRect l="6794" r="5086"/>
            <a:stretch/>
          </p:blipFill>
          <p:spPr>
            <a:xfrm>
              <a:off x="6335281" y="3715383"/>
              <a:ext cx="3050871" cy="2231322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6423125" y="4087157"/>
              <a:ext cx="2713553" cy="1371600"/>
              <a:chOff x="5808040" y="4087158"/>
              <a:chExt cx="2713553" cy="1371600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035" y="4087158"/>
                <a:ext cx="2209344" cy="1371600"/>
              </a:xfrm>
              <a:prstGeom prst="rect">
                <a:avLst/>
              </a:prstGeom>
            </p:spPr>
          </p:pic>
          <p:sp>
            <p:nvSpPr>
              <p:cNvPr id="78" name="Forme libre 77"/>
              <p:cNvSpPr/>
              <p:nvPr/>
            </p:nvSpPr>
            <p:spPr>
              <a:xfrm>
                <a:off x="5808040" y="4732590"/>
                <a:ext cx="2713553" cy="483039"/>
              </a:xfrm>
              <a:custGeom>
                <a:avLst/>
                <a:gdLst>
                  <a:gd name="connsiteX0" fmla="*/ 0 w 2179320"/>
                  <a:gd name="connsiteY0" fmla="*/ 0 h 330200"/>
                  <a:gd name="connsiteX1" fmla="*/ 248920 w 2179320"/>
                  <a:gd name="connsiteY1" fmla="*/ 0 h 330200"/>
                  <a:gd name="connsiteX2" fmla="*/ 579120 w 2179320"/>
                  <a:gd name="connsiteY2" fmla="*/ 76200 h 330200"/>
                  <a:gd name="connsiteX3" fmla="*/ 812800 w 2179320"/>
                  <a:gd name="connsiteY3" fmla="*/ 167640 h 330200"/>
                  <a:gd name="connsiteX4" fmla="*/ 960120 w 2179320"/>
                  <a:gd name="connsiteY4" fmla="*/ 264160 h 330200"/>
                  <a:gd name="connsiteX5" fmla="*/ 1082040 w 2179320"/>
                  <a:gd name="connsiteY5" fmla="*/ 330200 h 330200"/>
                  <a:gd name="connsiteX6" fmla="*/ 1203960 w 2179320"/>
                  <a:gd name="connsiteY6" fmla="*/ 279400 h 330200"/>
                  <a:gd name="connsiteX7" fmla="*/ 1356360 w 2179320"/>
                  <a:gd name="connsiteY7" fmla="*/ 167640 h 330200"/>
                  <a:gd name="connsiteX8" fmla="*/ 1564640 w 2179320"/>
                  <a:gd name="connsiteY8" fmla="*/ 86360 h 330200"/>
                  <a:gd name="connsiteX9" fmla="*/ 1859280 w 2179320"/>
                  <a:gd name="connsiteY9" fmla="*/ 10160 h 330200"/>
                  <a:gd name="connsiteX10" fmla="*/ 2092960 w 2179320"/>
                  <a:gd name="connsiteY10" fmla="*/ 0 h 330200"/>
                  <a:gd name="connsiteX11" fmla="*/ 2179320 w 2179320"/>
                  <a:gd name="connsiteY11" fmla="*/ 0 h 330200"/>
                  <a:gd name="connsiteX12" fmla="*/ 0 w 2179320"/>
                  <a:gd name="connsiteY12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9320" h="330200">
                    <a:moveTo>
                      <a:pt x="0" y="0"/>
                    </a:moveTo>
                    <a:lnTo>
                      <a:pt x="248920" y="0"/>
                    </a:lnTo>
                    <a:lnTo>
                      <a:pt x="579120" y="76200"/>
                    </a:lnTo>
                    <a:lnTo>
                      <a:pt x="812800" y="167640"/>
                    </a:lnTo>
                    <a:lnTo>
                      <a:pt x="960120" y="264160"/>
                    </a:lnTo>
                    <a:lnTo>
                      <a:pt x="1082040" y="330200"/>
                    </a:lnTo>
                    <a:lnTo>
                      <a:pt x="1203960" y="279400"/>
                    </a:lnTo>
                    <a:lnTo>
                      <a:pt x="1356360" y="167640"/>
                    </a:lnTo>
                    <a:lnTo>
                      <a:pt x="1564640" y="86360"/>
                    </a:lnTo>
                    <a:lnTo>
                      <a:pt x="1859280" y="10160"/>
                    </a:lnTo>
                    <a:lnTo>
                      <a:pt x="2092960" y="0"/>
                    </a:lnTo>
                    <a:lnTo>
                      <a:pt x="2179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87" name="Connecteur droit avec flèche 86"/>
            <p:cNvCxnSpPr/>
            <p:nvPr/>
          </p:nvCxnSpPr>
          <p:spPr>
            <a:xfrm flipH="1">
              <a:off x="7797730" y="5617359"/>
              <a:ext cx="0" cy="376533"/>
            </a:xfrm>
            <a:prstGeom prst="straightConnector1">
              <a:avLst/>
            </a:prstGeom>
            <a:ln w="57150">
              <a:solidFill>
                <a:srgbClr val="B54C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>
            <p:custDataLst>
              <p:tags r:id="rId13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4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26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5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26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6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26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avec flèche 137"/>
          <p:cNvCxnSpPr/>
          <p:nvPr>
            <p:custDataLst>
              <p:tags r:id="rId17"/>
            </p:custDataLst>
          </p:nvPr>
        </p:nvCxnSpPr>
        <p:spPr>
          <a:xfrm flipV="1">
            <a:off x="9299292" y="3010446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>
            <p:custDataLst>
              <p:tags r:id="rId18"/>
            </p:custDataLst>
          </p:nvPr>
        </p:nvCxnSpPr>
        <p:spPr>
          <a:xfrm flipV="1">
            <a:off x="10050359" y="3020114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>
            <p:custDataLst>
              <p:tags r:id="rId19"/>
            </p:custDataLst>
          </p:nvPr>
        </p:nvCxnSpPr>
        <p:spPr>
          <a:xfrm flipV="1">
            <a:off x="10447372" y="3014198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>
            <p:custDataLst>
              <p:tags r:id="rId20"/>
            </p:custDataLst>
          </p:nvPr>
        </p:nvCxnSpPr>
        <p:spPr>
          <a:xfrm flipV="1">
            <a:off x="10833452" y="301819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>
            <p:custDataLst>
              <p:tags r:id="rId21"/>
            </p:custDataLst>
          </p:nvPr>
        </p:nvCxnSpPr>
        <p:spPr>
          <a:xfrm flipV="1">
            <a:off x="9685372" y="300803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>
            <p:custDataLst>
              <p:tags r:id="rId22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/>
          <p:nvPr>
            <p:custDataLst>
              <p:tags r:id="rId2"/>
            </p:custDataLst>
          </p:nvPr>
        </p:nvCxnSpPr>
        <p:spPr>
          <a:xfrm>
            <a:off x="494481" y="1061179"/>
            <a:ext cx="64770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5581949" y="604815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99" name="Groupe 98"/>
          <p:cNvGrpSpPr/>
          <p:nvPr>
            <p:custDataLst>
              <p:tags r:id="rId4"/>
            </p:custDataLst>
          </p:nvPr>
        </p:nvGrpSpPr>
        <p:grpSpPr>
          <a:xfrm>
            <a:off x="11349992" y="1291559"/>
            <a:ext cx="1156618" cy="1543923"/>
            <a:chOff x="11180757" y="1228333"/>
            <a:chExt cx="1156618" cy="15439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98" name="Groupe 9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714142" y="1229963"/>
            <a:ext cx="2743200" cy="2000425"/>
            <a:chOff x="8309698" y="766561"/>
            <a:chExt cx="3009419" cy="2234864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 rotWithShape="1">
            <a:blip r:embed="rId27"/>
            <a:srcRect l="6994" r="6221"/>
            <a:stretch/>
          </p:blipFill>
          <p:spPr>
            <a:xfrm>
              <a:off x="8309698" y="766561"/>
              <a:ext cx="3009419" cy="223486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8" y="1142504"/>
              <a:ext cx="2209344" cy="1371600"/>
            </a:xfrm>
            <a:prstGeom prst="rect">
              <a:avLst/>
            </a:prstGeom>
          </p:spPr>
        </p:pic>
        <p:cxnSp>
          <p:nvCxnSpPr>
            <p:cNvPr id="28" name="Connecteur droit avec flèche 27"/>
            <p:cNvCxnSpPr/>
            <p:nvPr/>
          </p:nvCxnSpPr>
          <p:spPr>
            <a:xfrm flipV="1">
              <a:off x="8865601" y="2572394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870979" y="1564183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8889240" y="149933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</p:grpSp>
      <p:cxnSp>
        <p:nvCxnSpPr>
          <p:cNvPr id="56" name="Connecteur droit avec flèche 55"/>
          <p:cNvCxnSpPr/>
          <p:nvPr>
            <p:custDataLst>
              <p:tags r:id="rId6"/>
            </p:custDataLst>
          </p:nvPr>
        </p:nvCxnSpPr>
        <p:spPr>
          <a:xfrm>
            <a:off x="525623" y="3896061"/>
            <a:ext cx="6445919" cy="6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>
            <p:custDataLst>
              <p:tags r:id="rId7"/>
            </p:custDataLst>
          </p:nvPr>
        </p:nvSpPr>
        <p:spPr>
          <a:xfrm>
            <a:off x="5556882" y="346416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2" charset="0"/>
              </a:rPr>
              <a:t>Time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488592" y="615310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Fill-up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ZoneTexte 79"/>
          <p:cNvSpPr txBox="1"/>
          <p:nvPr>
            <p:custDataLst>
              <p:tags r:id="rId9"/>
            </p:custDataLst>
          </p:nvPr>
        </p:nvSpPr>
        <p:spPr>
          <a:xfrm>
            <a:off x="494481" y="349819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Pumping scenario</a:t>
            </a:r>
            <a:endParaRPr lang="fr-FR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1" name="Groupe 100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52795" y="3978079"/>
            <a:ext cx="2743200" cy="2059081"/>
            <a:chOff x="971308" y="3715382"/>
            <a:chExt cx="3050871" cy="2290023"/>
          </a:xfrm>
        </p:grpSpPr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27"/>
            <a:srcRect l="6794" r="5086"/>
            <a:stretch/>
          </p:blipFill>
          <p:spPr>
            <a:xfrm>
              <a:off x="971308" y="3715382"/>
              <a:ext cx="3050871" cy="2231322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65" y="4069007"/>
              <a:ext cx="2209344" cy="13716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>
              <a:off x="1570182" y="4450547"/>
              <a:ext cx="0" cy="2743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1588443" y="438569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 pitchFamily="2" charset="0"/>
                </a:rPr>
                <a:t>H</a:t>
              </a:r>
              <a:r>
                <a:rPr lang="en-US" baseline="-25000" dirty="0" smtClean="0">
                  <a:latin typeface="Helvetica" pitchFamily="2" charset="0"/>
                </a:rPr>
                <a:t>DNAPL</a:t>
              </a:r>
              <a:r>
                <a:rPr lang="en-US" dirty="0" smtClean="0">
                  <a:latin typeface="Helvetica" pitchFamily="2" charset="0"/>
                </a:rPr>
                <a:t>= 15 </a:t>
              </a:r>
              <a:r>
                <a:rPr lang="en-US" sz="1400" dirty="0" smtClean="0">
                  <a:latin typeface="Helvetica" pitchFamily="2" charset="0"/>
                </a:rPr>
                <a:t>cm</a:t>
              </a:r>
              <a:endParaRPr lang="fr-FR" sz="1400" dirty="0">
                <a:latin typeface="Helvetica" pitchFamily="2" charset="0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H="1">
              <a:off x="2462137" y="5628872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045701" y="3996729"/>
            <a:ext cx="2743200" cy="2085201"/>
            <a:chOff x="3416739" y="3762570"/>
            <a:chExt cx="3050871" cy="2319073"/>
          </a:xfrm>
        </p:grpSpPr>
        <p:grpSp>
          <p:nvGrpSpPr>
            <p:cNvPr id="103" name="Groupe 102"/>
            <p:cNvGrpSpPr/>
            <p:nvPr/>
          </p:nvGrpSpPr>
          <p:grpSpPr>
            <a:xfrm>
              <a:off x="3416739" y="3762570"/>
              <a:ext cx="3050871" cy="2231322"/>
              <a:chOff x="3057412" y="3762570"/>
              <a:chExt cx="3050871" cy="2231322"/>
            </a:xfrm>
          </p:grpSpPr>
          <p:pic>
            <p:nvPicPr>
              <p:cNvPr id="102" name="Image 101"/>
              <p:cNvPicPr>
                <a:picLocks noChangeAspect="1"/>
              </p:cNvPicPr>
              <p:nvPr/>
            </p:nvPicPr>
            <p:blipFill rotWithShape="1">
              <a:blip r:embed="rId27"/>
              <a:srcRect l="6794" r="5086"/>
              <a:stretch/>
            </p:blipFill>
            <p:spPr>
              <a:xfrm>
                <a:off x="3057412" y="3762570"/>
                <a:ext cx="3050871" cy="2231322"/>
              </a:xfrm>
              <a:prstGeom prst="rect">
                <a:avLst/>
              </a:prstGeom>
            </p:spPr>
          </p:pic>
          <p:grpSp>
            <p:nvGrpSpPr>
              <p:cNvPr id="12" name="Groupe 11"/>
              <p:cNvGrpSpPr/>
              <p:nvPr/>
            </p:nvGrpSpPr>
            <p:grpSpPr>
              <a:xfrm>
                <a:off x="3416739" y="4109657"/>
                <a:ext cx="2238090" cy="1371600"/>
                <a:chOff x="3729517" y="4069007"/>
                <a:chExt cx="2238090" cy="1371600"/>
              </a:xfrm>
            </p:grpSpPr>
            <p:pic>
              <p:nvPicPr>
                <p:cNvPr id="74" name="Image 73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8263" y="4069007"/>
                  <a:ext cx="2209344" cy="1371600"/>
                </a:xfrm>
                <a:prstGeom prst="rect">
                  <a:avLst/>
                </a:prstGeom>
              </p:spPr>
            </p:pic>
            <p:sp>
              <p:nvSpPr>
                <p:cNvPr id="3" name="Forme libre 2"/>
                <p:cNvSpPr/>
                <p:nvPr/>
              </p:nvSpPr>
              <p:spPr>
                <a:xfrm>
                  <a:off x="3729517" y="4754807"/>
                  <a:ext cx="2179320" cy="152473"/>
                </a:xfrm>
                <a:custGeom>
                  <a:avLst/>
                  <a:gdLst>
                    <a:gd name="connsiteX0" fmla="*/ 0 w 2179320"/>
                    <a:gd name="connsiteY0" fmla="*/ 0 h 330200"/>
                    <a:gd name="connsiteX1" fmla="*/ 248920 w 2179320"/>
                    <a:gd name="connsiteY1" fmla="*/ 0 h 330200"/>
                    <a:gd name="connsiteX2" fmla="*/ 579120 w 2179320"/>
                    <a:gd name="connsiteY2" fmla="*/ 76200 h 330200"/>
                    <a:gd name="connsiteX3" fmla="*/ 812800 w 2179320"/>
                    <a:gd name="connsiteY3" fmla="*/ 167640 h 330200"/>
                    <a:gd name="connsiteX4" fmla="*/ 960120 w 2179320"/>
                    <a:gd name="connsiteY4" fmla="*/ 264160 h 330200"/>
                    <a:gd name="connsiteX5" fmla="*/ 1082040 w 2179320"/>
                    <a:gd name="connsiteY5" fmla="*/ 330200 h 330200"/>
                    <a:gd name="connsiteX6" fmla="*/ 1203960 w 2179320"/>
                    <a:gd name="connsiteY6" fmla="*/ 279400 h 330200"/>
                    <a:gd name="connsiteX7" fmla="*/ 1356360 w 2179320"/>
                    <a:gd name="connsiteY7" fmla="*/ 167640 h 330200"/>
                    <a:gd name="connsiteX8" fmla="*/ 1564640 w 2179320"/>
                    <a:gd name="connsiteY8" fmla="*/ 86360 h 330200"/>
                    <a:gd name="connsiteX9" fmla="*/ 1859280 w 2179320"/>
                    <a:gd name="connsiteY9" fmla="*/ 10160 h 330200"/>
                    <a:gd name="connsiteX10" fmla="*/ 2092960 w 2179320"/>
                    <a:gd name="connsiteY10" fmla="*/ 0 h 330200"/>
                    <a:gd name="connsiteX11" fmla="*/ 2179320 w 2179320"/>
                    <a:gd name="connsiteY11" fmla="*/ 0 h 330200"/>
                    <a:gd name="connsiteX12" fmla="*/ 0 w 2179320"/>
                    <a:gd name="connsiteY12" fmla="*/ 0 h 33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79320" h="330200">
                      <a:moveTo>
                        <a:pt x="0" y="0"/>
                      </a:moveTo>
                      <a:lnTo>
                        <a:pt x="248920" y="0"/>
                      </a:lnTo>
                      <a:lnTo>
                        <a:pt x="579120" y="76200"/>
                      </a:lnTo>
                      <a:lnTo>
                        <a:pt x="812800" y="167640"/>
                      </a:lnTo>
                      <a:lnTo>
                        <a:pt x="960120" y="264160"/>
                      </a:lnTo>
                      <a:lnTo>
                        <a:pt x="1082040" y="330200"/>
                      </a:lnTo>
                      <a:lnTo>
                        <a:pt x="1203960" y="279400"/>
                      </a:lnTo>
                      <a:lnTo>
                        <a:pt x="1356360" y="167640"/>
                      </a:lnTo>
                      <a:lnTo>
                        <a:pt x="1564640" y="86360"/>
                      </a:lnTo>
                      <a:lnTo>
                        <a:pt x="1859280" y="10160"/>
                      </a:lnTo>
                      <a:lnTo>
                        <a:pt x="2092960" y="0"/>
                      </a:lnTo>
                      <a:lnTo>
                        <a:pt x="21793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6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cxnSp>
          <p:nvCxnSpPr>
            <p:cNvPr id="86" name="Connecteur droit avec flèche 85"/>
            <p:cNvCxnSpPr/>
            <p:nvPr/>
          </p:nvCxnSpPr>
          <p:spPr>
            <a:xfrm flipH="1">
              <a:off x="4909484" y="5705110"/>
              <a:ext cx="0" cy="376533"/>
            </a:xfrm>
            <a:prstGeom prst="straightConnector1">
              <a:avLst/>
            </a:prstGeom>
            <a:ln w="57150">
              <a:solidFill>
                <a:srgbClr val="D3343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e 109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5862518" y="3969636"/>
            <a:ext cx="2743200" cy="2048728"/>
            <a:chOff x="6335281" y="3715383"/>
            <a:chExt cx="3050871" cy="2278509"/>
          </a:xfrm>
        </p:grpSpPr>
        <p:pic>
          <p:nvPicPr>
            <p:cNvPr id="105" name="Image 104"/>
            <p:cNvPicPr>
              <a:picLocks noChangeAspect="1"/>
            </p:cNvPicPr>
            <p:nvPr/>
          </p:nvPicPr>
          <p:blipFill rotWithShape="1">
            <a:blip r:embed="rId27"/>
            <a:srcRect l="6794" r="5086"/>
            <a:stretch/>
          </p:blipFill>
          <p:spPr>
            <a:xfrm>
              <a:off x="6335281" y="3715383"/>
              <a:ext cx="3050871" cy="2231322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6423125" y="4087157"/>
              <a:ext cx="2713553" cy="1371600"/>
              <a:chOff x="5808040" y="4087158"/>
              <a:chExt cx="2713553" cy="1371600"/>
            </a:xfrm>
          </p:grpSpPr>
          <p:pic>
            <p:nvPicPr>
              <p:cNvPr id="75" name="Image 74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1035" y="4087158"/>
                <a:ext cx="2209344" cy="1371600"/>
              </a:xfrm>
              <a:prstGeom prst="rect">
                <a:avLst/>
              </a:prstGeom>
            </p:spPr>
          </p:pic>
          <p:sp>
            <p:nvSpPr>
              <p:cNvPr id="78" name="Forme libre 77"/>
              <p:cNvSpPr/>
              <p:nvPr/>
            </p:nvSpPr>
            <p:spPr>
              <a:xfrm>
                <a:off x="5808040" y="4732590"/>
                <a:ext cx="2713553" cy="483039"/>
              </a:xfrm>
              <a:custGeom>
                <a:avLst/>
                <a:gdLst>
                  <a:gd name="connsiteX0" fmla="*/ 0 w 2179320"/>
                  <a:gd name="connsiteY0" fmla="*/ 0 h 330200"/>
                  <a:gd name="connsiteX1" fmla="*/ 248920 w 2179320"/>
                  <a:gd name="connsiteY1" fmla="*/ 0 h 330200"/>
                  <a:gd name="connsiteX2" fmla="*/ 579120 w 2179320"/>
                  <a:gd name="connsiteY2" fmla="*/ 76200 h 330200"/>
                  <a:gd name="connsiteX3" fmla="*/ 812800 w 2179320"/>
                  <a:gd name="connsiteY3" fmla="*/ 167640 h 330200"/>
                  <a:gd name="connsiteX4" fmla="*/ 960120 w 2179320"/>
                  <a:gd name="connsiteY4" fmla="*/ 264160 h 330200"/>
                  <a:gd name="connsiteX5" fmla="*/ 1082040 w 2179320"/>
                  <a:gd name="connsiteY5" fmla="*/ 330200 h 330200"/>
                  <a:gd name="connsiteX6" fmla="*/ 1203960 w 2179320"/>
                  <a:gd name="connsiteY6" fmla="*/ 279400 h 330200"/>
                  <a:gd name="connsiteX7" fmla="*/ 1356360 w 2179320"/>
                  <a:gd name="connsiteY7" fmla="*/ 167640 h 330200"/>
                  <a:gd name="connsiteX8" fmla="*/ 1564640 w 2179320"/>
                  <a:gd name="connsiteY8" fmla="*/ 86360 h 330200"/>
                  <a:gd name="connsiteX9" fmla="*/ 1859280 w 2179320"/>
                  <a:gd name="connsiteY9" fmla="*/ 10160 h 330200"/>
                  <a:gd name="connsiteX10" fmla="*/ 2092960 w 2179320"/>
                  <a:gd name="connsiteY10" fmla="*/ 0 h 330200"/>
                  <a:gd name="connsiteX11" fmla="*/ 2179320 w 2179320"/>
                  <a:gd name="connsiteY11" fmla="*/ 0 h 330200"/>
                  <a:gd name="connsiteX12" fmla="*/ 0 w 2179320"/>
                  <a:gd name="connsiteY12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9320" h="330200">
                    <a:moveTo>
                      <a:pt x="0" y="0"/>
                    </a:moveTo>
                    <a:lnTo>
                      <a:pt x="248920" y="0"/>
                    </a:lnTo>
                    <a:lnTo>
                      <a:pt x="579120" y="76200"/>
                    </a:lnTo>
                    <a:lnTo>
                      <a:pt x="812800" y="167640"/>
                    </a:lnTo>
                    <a:lnTo>
                      <a:pt x="960120" y="264160"/>
                    </a:lnTo>
                    <a:lnTo>
                      <a:pt x="1082040" y="330200"/>
                    </a:lnTo>
                    <a:lnTo>
                      <a:pt x="1203960" y="279400"/>
                    </a:lnTo>
                    <a:lnTo>
                      <a:pt x="1356360" y="167640"/>
                    </a:lnTo>
                    <a:lnTo>
                      <a:pt x="1564640" y="86360"/>
                    </a:lnTo>
                    <a:lnTo>
                      <a:pt x="1859280" y="10160"/>
                    </a:lnTo>
                    <a:lnTo>
                      <a:pt x="2092960" y="0"/>
                    </a:lnTo>
                    <a:lnTo>
                      <a:pt x="2179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87" name="Connecteur droit avec flèche 86"/>
            <p:cNvCxnSpPr/>
            <p:nvPr/>
          </p:nvCxnSpPr>
          <p:spPr>
            <a:xfrm flipH="1">
              <a:off x="7797730" y="5617359"/>
              <a:ext cx="0" cy="376533"/>
            </a:xfrm>
            <a:prstGeom prst="straightConnector1">
              <a:avLst/>
            </a:prstGeom>
            <a:ln w="57150">
              <a:solidFill>
                <a:srgbClr val="B54C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 111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703430" y="3964564"/>
            <a:ext cx="2743200" cy="2058872"/>
            <a:chOff x="6011874" y="6858000"/>
            <a:chExt cx="3097729" cy="2324959"/>
          </a:xfrm>
        </p:grpSpPr>
        <p:pic>
          <p:nvPicPr>
            <p:cNvPr id="111" name="Image 110"/>
            <p:cNvPicPr>
              <a:picLocks noChangeAspect="1"/>
            </p:cNvPicPr>
            <p:nvPr/>
          </p:nvPicPr>
          <p:blipFill rotWithShape="1">
            <a:blip r:embed="rId27"/>
            <a:srcRect l="6794" r="5086"/>
            <a:stretch/>
          </p:blipFill>
          <p:spPr>
            <a:xfrm>
              <a:off x="6011874" y="6858000"/>
              <a:ext cx="3050871" cy="2231322"/>
            </a:xfrm>
            <a:prstGeom prst="rect">
              <a:avLst/>
            </a:prstGeom>
          </p:spPr>
        </p:pic>
        <p:grpSp>
          <p:nvGrpSpPr>
            <p:cNvPr id="109" name="Groupe 108"/>
            <p:cNvGrpSpPr/>
            <p:nvPr/>
          </p:nvGrpSpPr>
          <p:grpSpPr>
            <a:xfrm>
              <a:off x="6045289" y="7241055"/>
              <a:ext cx="3064314" cy="1371600"/>
              <a:chOff x="10184291" y="5595861"/>
              <a:chExt cx="3064314" cy="1371600"/>
            </a:xfrm>
          </p:grpSpPr>
          <p:pic>
            <p:nvPicPr>
              <p:cNvPr id="76" name="Image 75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7182" y="5595861"/>
                <a:ext cx="2209344" cy="1371600"/>
              </a:xfrm>
              <a:prstGeom prst="rect">
                <a:avLst/>
              </a:prstGeom>
            </p:spPr>
          </p:pic>
          <p:sp>
            <p:nvSpPr>
              <p:cNvPr id="79" name="Forme libre 78"/>
              <p:cNvSpPr/>
              <p:nvPr/>
            </p:nvSpPr>
            <p:spPr>
              <a:xfrm>
                <a:off x="10184291" y="6246832"/>
                <a:ext cx="3064314" cy="659377"/>
              </a:xfrm>
              <a:custGeom>
                <a:avLst/>
                <a:gdLst>
                  <a:gd name="connsiteX0" fmla="*/ 0 w 2179320"/>
                  <a:gd name="connsiteY0" fmla="*/ 0 h 330200"/>
                  <a:gd name="connsiteX1" fmla="*/ 248920 w 2179320"/>
                  <a:gd name="connsiteY1" fmla="*/ 0 h 330200"/>
                  <a:gd name="connsiteX2" fmla="*/ 579120 w 2179320"/>
                  <a:gd name="connsiteY2" fmla="*/ 76200 h 330200"/>
                  <a:gd name="connsiteX3" fmla="*/ 812800 w 2179320"/>
                  <a:gd name="connsiteY3" fmla="*/ 167640 h 330200"/>
                  <a:gd name="connsiteX4" fmla="*/ 960120 w 2179320"/>
                  <a:gd name="connsiteY4" fmla="*/ 264160 h 330200"/>
                  <a:gd name="connsiteX5" fmla="*/ 1082040 w 2179320"/>
                  <a:gd name="connsiteY5" fmla="*/ 330200 h 330200"/>
                  <a:gd name="connsiteX6" fmla="*/ 1203960 w 2179320"/>
                  <a:gd name="connsiteY6" fmla="*/ 279400 h 330200"/>
                  <a:gd name="connsiteX7" fmla="*/ 1356360 w 2179320"/>
                  <a:gd name="connsiteY7" fmla="*/ 167640 h 330200"/>
                  <a:gd name="connsiteX8" fmla="*/ 1564640 w 2179320"/>
                  <a:gd name="connsiteY8" fmla="*/ 86360 h 330200"/>
                  <a:gd name="connsiteX9" fmla="*/ 1859280 w 2179320"/>
                  <a:gd name="connsiteY9" fmla="*/ 10160 h 330200"/>
                  <a:gd name="connsiteX10" fmla="*/ 2092960 w 2179320"/>
                  <a:gd name="connsiteY10" fmla="*/ 0 h 330200"/>
                  <a:gd name="connsiteX11" fmla="*/ 2179320 w 2179320"/>
                  <a:gd name="connsiteY11" fmla="*/ 0 h 330200"/>
                  <a:gd name="connsiteX12" fmla="*/ 0 w 2179320"/>
                  <a:gd name="connsiteY12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79320" h="330200">
                    <a:moveTo>
                      <a:pt x="0" y="0"/>
                    </a:moveTo>
                    <a:lnTo>
                      <a:pt x="248920" y="0"/>
                    </a:lnTo>
                    <a:lnTo>
                      <a:pt x="579120" y="76200"/>
                    </a:lnTo>
                    <a:lnTo>
                      <a:pt x="812800" y="167640"/>
                    </a:lnTo>
                    <a:lnTo>
                      <a:pt x="960120" y="264160"/>
                    </a:lnTo>
                    <a:lnTo>
                      <a:pt x="1082040" y="330200"/>
                    </a:lnTo>
                    <a:lnTo>
                      <a:pt x="1203960" y="279400"/>
                    </a:lnTo>
                    <a:lnTo>
                      <a:pt x="1356360" y="167640"/>
                    </a:lnTo>
                    <a:lnTo>
                      <a:pt x="1564640" y="86360"/>
                    </a:lnTo>
                    <a:lnTo>
                      <a:pt x="1859280" y="10160"/>
                    </a:lnTo>
                    <a:lnTo>
                      <a:pt x="2092960" y="0"/>
                    </a:lnTo>
                    <a:lnTo>
                      <a:pt x="2179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9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88" name="Connecteur droit avec flèche 87"/>
            <p:cNvCxnSpPr/>
            <p:nvPr/>
          </p:nvCxnSpPr>
          <p:spPr>
            <a:xfrm flipH="1">
              <a:off x="7506528" y="8806426"/>
              <a:ext cx="0" cy="376533"/>
            </a:xfrm>
            <a:prstGeom prst="straightConnector1">
              <a:avLst/>
            </a:prstGeom>
            <a:ln w="57150">
              <a:solidFill>
                <a:srgbClr val="8870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>
            <p:custDataLst>
              <p:tags r:id="rId14"/>
            </p:custDataLst>
          </p:nvPr>
        </p:nvGrpSpPr>
        <p:grpSpPr>
          <a:xfrm>
            <a:off x="11349992" y="3827481"/>
            <a:ext cx="1156618" cy="1543923"/>
            <a:chOff x="11180757" y="1228333"/>
            <a:chExt cx="1156618" cy="1543923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0"/>
            <a:stretch/>
          </p:blipFill>
          <p:spPr>
            <a:xfrm>
              <a:off x="11180757" y="1539178"/>
              <a:ext cx="398367" cy="1233021"/>
            </a:xfrm>
            <a:prstGeom prst="rect">
              <a:avLst/>
            </a:prstGeom>
          </p:spPr>
        </p:pic>
        <p:sp>
          <p:nvSpPr>
            <p:cNvPr id="116" name="ZoneTexte 115"/>
            <p:cNvSpPr txBox="1"/>
            <p:nvPr/>
          </p:nvSpPr>
          <p:spPr>
            <a:xfrm>
              <a:off x="11262385" y="1228333"/>
              <a:ext cx="7767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Helvetica" pitchFamily="2" charset="0"/>
                </a:rPr>
                <a:t>Sn [-]</a:t>
              </a:r>
              <a:endParaRPr lang="fr-FR" sz="1600" b="1" dirty="0">
                <a:latin typeface="Helvetica" pitchFamily="2" charset="0"/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1521439" y="1483762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0.75</a:t>
              </a:r>
              <a:endParaRPr lang="fr-FR" sz="1400" dirty="0">
                <a:latin typeface="Helvetica" pitchFamily="2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11560652" y="2464479"/>
              <a:ext cx="77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2" charset="0"/>
                </a:rPr>
                <a:t>0</a:t>
              </a:r>
              <a:endParaRPr lang="fr-FR" sz="1400" dirty="0">
                <a:latin typeface="Helvetica" pitchFamily="2" charset="0"/>
              </a:endParaRPr>
            </a:p>
          </p:txBody>
        </p:sp>
      </p:grpSp>
      <p:grpSp>
        <p:nvGrpSpPr>
          <p:cNvPr id="2" name="Groupe 1"/>
          <p:cNvGrpSpPr/>
          <p:nvPr>
            <p:custDataLst>
              <p:tags r:id="rId15"/>
            </p:custDataLst>
          </p:nvPr>
        </p:nvGrpSpPr>
        <p:grpSpPr>
          <a:xfrm>
            <a:off x="192377" y="1221315"/>
            <a:ext cx="2770632" cy="2076902"/>
            <a:chOff x="192377" y="1221315"/>
            <a:chExt cx="2770632" cy="2076902"/>
          </a:xfrm>
        </p:grpSpPr>
        <p:grpSp>
          <p:nvGrpSpPr>
            <p:cNvPr id="95" name="Groupe 94"/>
            <p:cNvGrpSpPr>
              <a:grpSpLocks noChangeAspect="1"/>
            </p:cNvGrpSpPr>
            <p:nvPr/>
          </p:nvGrpSpPr>
          <p:grpSpPr>
            <a:xfrm>
              <a:off x="192377" y="1221315"/>
              <a:ext cx="2770632" cy="2026359"/>
              <a:chOff x="2282474" y="1246116"/>
              <a:chExt cx="3055718" cy="2234864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2282474" y="1246116"/>
                <a:ext cx="3055718" cy="2234864"/>
                <a:chOff x="973930" y="840625"/>
                <a:chExt cx="3055718" cy="2234864"/>
              </a:xfrm>
            </p:grpSpPr>
            <p:pic>
              <p:nvPicPr>
                <p:cNvPr id="89" name="Image 88"/>
                <p:cNvPicPr>
                  <a:picLocks noChangeAspect="1"/>
                </p:cNvPicPr>
                <p:nvPr/>
              </p:nvPicPr>
              <p:blipFill rotWithShape="1">
                <a:blip r:embed="rId27"/>
                <a:srcRect l="6242" r="5638"/>
                <a:stretch/>
              </p:blipFill>
              <p:spPr>
                <a:xfrm>
                  <a:off x="973930" y="840625"/>
                  <a:ext cx="3055718" cy="2234864"/>
                </a:xfrm>
                <a:prstGeom prst="rect">
                  <a:avLst/>
                </a:prstGeom>
              </p:spPr>
            </p:pic>
            <p:pic>
              <p:nvPicPr>
                <p:cNvPr id="4" name="Image 3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1466" y="1216891"/>
                  <a:ext cx="2270807" cy="1371600"/>
                </a:xfrm>
                <a:prstGeom prst="rect">
                  <a:avLst/>
                </a:prstGeom>
              </p:spPr>
            </p:pic>
            <p:cxnSp>
              <p:nvCxnSpPr>
                <p:cNvPr id="19" name="Connecteur droit avec flèche 18"/>
                <p:cNvCxnSpPr/>
                <p:nvPr/>
              </p:nvCxnSpPr>
              <p:spPr>
                <a:xfrm flipV="1">
                  <a:off x="1570182" y="2588491"/>
                  <a:ext cx="0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1588443" y="2171653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Helvetica" pitchFamily="2" charset="0"/>
                    </a:rPr>
                    <a:t>H</a:t>
                  </a:r>
                  <a:r>
                    <a:rPr lang="en-US" baseline="-25000" dirty="0" smtClean="0">
                      <a:latin typeface="Helvetica" pitchFamily="2" charset="0"/>
                    </a:rPr>
                    <a:t>DNAPL</a:t>
                  </a:r>
                  <a:r>
                    <a:rPr lang="en-US" dirty="0" smtClean="0">
                      <a:latin typeface="Helvetica" pitchFamily="2" charset="0"/>
                    </a:rPr>
                    <a:t>= 0 </a:t>
                  </a:r>
                  <a:r>
                    <a:rPr lang="en-US" sz="1400" dirty="0" smtClean="0">
                      <a:latin typeface="Helvetica" pitchFamily="2" charset="0"/>
                    </a:rPr>
                    <a:t>cm</a:t>
                  </a:r>
                  <a:endParaRPr lang="fr-FR" sz="1400" dirty="0">
                    <a:latin typeface="Helvetica" pitchFamily="2" charset="0"/>
                  </a:endParaRPr>
                </a:p>
              </p:txBody>
            </p:sp>
          </p:grpSp>
          <p:cxnSp>
            <p:nvCxnSpPr>
              <p:cNvPr id="20" name="Connecteur droit avec flèche 19"/>
              <p:cNvCxnSpPr/>
              <p:nvPr/>
            </p:nvCxnSpPr>
            <p:spPr>
              <a:xfrm>
                <a:off x="2858287" y="2642177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avec flèche 122"/>
            <p:cNvCxnSpPr/>
            <p:nvPr/>
          </p:nvCxnSpPr>
          <p:spPr>
            <a:xfrm flipV="1">
              <a:off x="785212" y="303076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avec flèche 123"/>
            <p:cNvCxnSpPr/>
            <p:nvPr/>
          </p:nvCxnSpPr>
          <p:spPr>
            <a:xfrm flipV="1">
              <a:off x="1536279" y="304043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1933292" y="303451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flipV="1">
              <a:off x="2319372" y="30385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flipV="1">
              <a:off x="117129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>
            <p:custDataLst>
              <p:tags r:id="rId16"/>
            </p:custDataLst>
          </p:nvPr>
        </p:nvGrpSpPr>
        <p:grpSpPr>
          <a:xfrm>
            <a:off x="3078847" y="1240429"/>
            <a:ext cx="2743200" cy="2047628"/>
            <a:chOff x="3078847" y="1240429"/>
            <a:chExt cx="2743200" cy="2047628"/>
          </a:xfrm>
        </p:grpSpPr>
        <p:grpSp>
          <p:nvGrpSpPr>
            <p:cNvPr id="96" name="Groupe 95"/>
            <p:cNvGrpSpPr>
              <a:grpSpLocks noChangeAspect="1"/>
            </p:cNvGrpSpPr>
            <p:nvPr/>
          </p:nvGrpSpPr>
          <p:grpSpPr>
            <a:xfrm>
              <a:off x="3078847" y="1240429"/>
              <a:ext cx="2743200" cy="2006299"/>
              <a:chOff x="3472129" y="876784"/>
              <a:chExt cx="3055716" cy="2234864"/>
            </a:xfrm>
          </p:grpSpPr>
          <p:pic>
            <p:nvPicPr>
              <p:cNvPr id="91" name="Image 90"/>
              <p:cNvPicPr>
                <a:picLocks noChangeAspect="1"/>
              </p:cNvPicPr>
              <p:nvPr/>
            </p:nvPicPr>
            <p:blipFill rotWithShape="1">
              <a:blip r:embed="rId27"/>
              <a:srcRect l="6794" r="5086"/>
              <a:stretch/>
            </p:blipFill>
            <p:spPr>
              <a:xfrm>
                <a:off x="3472129" y="876784"/>
                <a:ext cx="3055716" cy="2234864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1196" y="1231201"/>
                <a:ext cx="2238090" cy="13716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4034197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4034197" y="203995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4052458" y="197510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5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28" name="Connecteur droit avec flèche 127"/>
            <p:cNvCxnSpPr/>
            <p:nvPr/>
          </p:nvCxnSpPr>
          <p:spPr>
            <a:xfrm flipV="1">
              <a:off x="3640172" y="302060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flipV="1">
              <a:off x="4391239" y="303027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V="1">
              <a:off x="4788252" y="3024358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 flipV="1">
              <a:off x="5174332" y="302835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avec flèche 131"/>
            <p:cNvCxnSpPr/>
            <p:nvPr/>
          </p:nvCxnSpPr>
          <p:spPr>
            <a:xfrm flipV="1">
              <a:off x="4026252" y="301819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>
            <p:custDataLst>
              <p:tags r:id="rId17"/>
            </p:custDataLst>
          </p:nvPr>
        </p:nvGrpSpPr>
        <p:grpSpPr>
          <a:xfrm>
            <a:off x="5873148" y="1240972"/>
            <a:ext cx="2743200" cy="2027623"/>
            <a:chOff x="5873148" y="1240972"/>
            <a:chExt cx="2743200" cy="2027623"/>
          </a:xfrm>
        </p:grpSpPr>
        <p:grpSp>
          <p:nvGrpSpPr>
            <p:cNvPr id="97" name="Groupe 96"/>
            <p:cNvGrpSpPr>
              <a:grpSpLocks noChangeAspect="1"/>
            </p:cNvGrpSpPr>
            <p:nvPr/>
          </p:nvGrpSpPr>
          <p:grpSpPr>
            <a:xfrm>
              <a:off x="5873148" y="1240972"/>
              <a:ext cx="2743200" cy="1991213"/>
              <a:chOff x="5709741" y="840625"/>
              <a:chExt cx="3078865" cy="2234864"/>
            </a:xfrm>
          </p:grpSpPr>
          <p:pic>
            <p:nvPicPr>
              <p:cNvPr id="92" name="Image 91"/>
              <p:cNvPicPr>
                <a:picLocks noChangeAspect="1"/>
              </p:cNvPicPr>
              <p:nvPr/>
            </p:nvPicPr>
            <p:blipFill rotWithShape="1">
              <a:blip r:embed="rId27"/>
              <a:srcRect l="5521" r="5690"/>
              <a:stretch/>
            </p:blipFill>
            <p:spPr>
              <a:xfrm>
                <a:off x="5709741" y="840625"/>
                <a:ext cx="3078865" cy="223486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851" y="1200794"/>
                <a:ext cx="2247787" cy="1371600"/>
              </a:xfrm>
              <a:prstGeom prst="rect">
                <a:avLst/>
              </a:prstGeom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498212" y="2572394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6498212" y="1844510"/>
                <a:ext cx="0" cy="274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6516473" y="1779658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" pitchFamily="2" charset="0"/>
                  </a:rPr>
                  <a:t>H</a:t>
                </a:r>
                <a:r>
                  <a:rPr lang="en-US" baseline="-25000" dirty="0" smtClean="0">
                    <a:latin typeface="Helvetica" pitchFamily="2" charset="0"/>
                  </a:rPr>
                  <a:t>DNAPL</a:t>
                </a:r>
                <a:r>
                  <a:rPr lang="en-US" dirty="0" smtClean="0">
                    <a:latin typeface="Helvetica" pitchFamily="2" charset="0"/>
                  </a:rPr>
                  <a:t>= 10 </a:t>
                </a:r>
                <a:r>
                  <a:rPr lang="en-US" sz="1400" dirty="0" smtClean="0">
                    <a:latin typeface="Helvetica" pitchFamily="2" charset="0"/>
                  </a:rPr>
                  <a:t>cm</a:t>
                </a:r>
                <a:endParaRPr lang="fr-FR" sz="1400" dirty="0">
                  <a:latin typeface="Helvetica" pitchFamily="2" charset="0"/>
                </a:endParaRPr>
              </a:p>
            </p:txBody>
          </p:sp>
        </p:grpSp>
        <p:cxnSp>
          <p:nvCxnSpPr>
            <p:cNvPr id="133" name="Connecteur droit avec flèche 132"/>
            <p:cNvCxnSpPr/>
            <p:nvPr/>
          </p:nvCxnSpPr>
          <p:spPr>
            <a:xfrm flipV="1">
              <a:off x="6471525" y="3001144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flipV="1">
              <a:off x="7222592" y="3010812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flipV="1">
              <a:off x="7619605" y="3004896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flipV="1">
              <a:off x="8005685" y="300889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avec flèche 136"/>
            <p:cNvCxnSpPr/>
            <p:nvPr/>
          </p:nvCxnSpPr>
          <p:spPr>
            <a:xfrm flipV="1">
              <a:off x="6857605" y="2998730"/>
              <a:ext cx="0" cy="257783"/>
            </a:xfrm>
            <a:prstGeom prst="straightConnector1">
              <a:avLst/>
            </a:prstGeom>
            <a:ln w="28575">
              <a:solidFill>
                <a:srgbClr val="D234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Connecteur droit avec flèche 137"/>
          <p:cNvCxnSpPr/>
          <p:nvPr>
            <p:custDataLst>
              <p:tags r:id="rId18"/>
            </p:custDataLst>
          </p:nvPr>
        </p:nvCxnSpPr>
        <p:spPr>
          <a:xfrm flipV="1">
            <a:off x="9299292" y="3010446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/>
          <p:nvPr>
            <p:custDataLst>
              <p:tags r:id="rId19"/>
            </p:custDataLst>
          </p:nvPr>
        </p:nvCxnSpPr>
        <p:spPr>
          <a:xfrm flipV="1">
            <a:off x="10050359" y="3020114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>
            <p:custDataLst>
              <p:tags r:id="rId20"/>
            </p:custDataLst>
          </p:nvPr>
        </p:nvCxnSpPr>
        <p:spPr>
          <a:xfrm flipV="1">
            <a:off x="10447372" y="3014198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>
            <p:custDataLst>
              <p:tags r:id="rId21"/>
            </p:custDataLst>
          </p:nvPr>
        </p:nvCxnSpPr>
        <p:spPr>
          <a:xfrm flipV="1">
            <a:off x="10833452" y="301819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>
            <p:custDataLst>
              <p:tags r:id="rId22"/>
            </p:custDataLst>
          </p:nvPr>
        </p:nvCxnSpPr>
        <p:spPr>
          <a:xfrm flipV="1">
            <a:off x="9685372" y="3008032"/>
            <a:ext cx="0" cy="257783"/>
          </a:xfrm>
          <a:prstGeom prst="straightConnector1">
            <a:avLst/>
          </a:prstGeom>
          <a:ln w="28575">
            <a:solidFill>
              <a:srgbClr val="D234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>
            <p:custDataLst>
              <p:tags r:id="rId23"/>
            </p:custDataLst>
          </p:nvPr>
        </p:nvSpPr>
        <p:spPr>
          <a:xfrm>
            <a:off x="30207" y="58953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Scenarios: </a:t>
            </a:r>
            <a:r>
              <a:rPr lang="en-US" sz="2800" b="1" dirty="0" err="1" smtClean="0">
                <a:latin typeface="Helvetica" pitchFamily="2" charset="0"/>
              </a:rPr>
              <a:t>Colombano</a:t>
            </a:r>
            <a:r>
              <a:rPr lang="en-US" sz="2800" b="1" dirty="0" smtClean="0">
                <a:latin typeface="Helvetica" pitchFamily="2" charset="0"/>
              </a:rPr>
              <a:t> et al. (2021)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fr-FR" smtClean="0"/>
              <a:t>6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2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22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/>
          <a:srcRect l="15066" r="49134" b="29087"/>
          <a:stretch/>
        </p:blipFill>
        <p:spPr>
          <a:xfrm>
            <a:off x="60715" y="1632206"/>
            <a:ext cx="2814782" cy="1333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/>
          <a:srcRect l="36696" r="47756" b="47493"/>
          <a:stretch/>
        </p:blipFill>
        <p:spPr>
          <a:xfrm>
            <a:off x="1936662" y="4501679"/>
            <a:ext cx="1589068" cy="600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/>
          <a:srcRect l="33009" r="45512" b="53224"/>
          <a:stretch/>
        </p:blipFill>
        <p:spPr>
          <a:xfrm>
            <a:off x="702752" y="3651409"/>
            <a:ext cx="2418548" cy="589248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2" y="748463"/>
            <a:ext cx="670618" cy="9327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543638" y="748463"/>
            <a:ext cx="670618" cy="932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4"/>
          <a:srcRect l="70189" t="491" r="16184" b="28596"/>
          <a:stretch/>
        </p:blipFill>
        <p:spPr>
          <a:xfrm>
            <a:off x="3525730" y="1828029"/>
            <a:ext cx="1071419" cy="1333085"/>
          </a:xfrm>
          <a:prstGeom prst="rect">
            <a:avLst/>
          </a:prstGeom>
        </p:spPr>
      </p:pic>
      <p:sp>
        <p:nvSpPr>
          <p:cNvPr id="18" name="ZoneTexte 17"/>
          <p:cNvSpPr txBox="1"/>
          <p:nvPr>
            <p:custDataLst>
              <p:tags r:id="rId10"/>
            </p:custDataLst>
          </p:nvPr>
        </p:nvSpPr>
        <p:spPr>
          <a:xfrm>
            <a:off x="1314468" y="10265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Fluid flow</a:t>
            </a:r>
            <a:endParaRPr lang="fr-FR" b="1" u="sng" dirty="0">
              <a:latin typeface="Helvetica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92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8"/>
          <a:srcRect l="15066" r="49134" b="29087"/>
          <a:stretch/>
        </p:blipFill>
        <p:spPr>
          <a:xfrm>
            <a:off x="60715" y="1632206"/>
            <a:ext cx="2814782" cy="1333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9"/>
          <a:srcRect l="36696" r="47756" b="47493"/>
          <a:stretch/>
        </p:blipFill>
        <p:spPr>
          <a:xfrm>
            <a:off x="1936662" y="4501679"/>
            <a:ext cx="1589068" cy="600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/>
          <a:srcRect l="33009" r="45512" b="53224"/>
          <a:stretch/>
        </p:blipFill>
        <p:spPr>
          <a:xfrm>
            <a:off x="702752" y="3651409"/>
            <a:ext cx="2418548" cy="589248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2" y="748463"/>
            <a:ext cx="670618" cy="9327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543638" y="748463"/>
            <a:ext cx="670618" cy="932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/>
          <a:srcRect l="70189" t="491" r="16184" b="28596"/>
          <a:stretch/>
        </p:blipFill>
        <p:spPr>
          <a:xfrm>
            <a:off x="3525730" y="1828029"/>
            <a:ext cx="1071419" cy="1333085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633347" y="3531529"/>
            <a:ext cx="2892383" cy="1726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3214256" y="3320712"/>
            <a:ext cx="2221766" cy="6906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Van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Genuchten</a:t>
            </a:r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Mualem</a:t>
            </a:r>
            <a:endParaRPr lang="fr-FR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2"/>
            </p:custDataLst>
          </p:nvPr>
        </p:nvSpPr>
        <p:spPr>
          <a:xfrm>
            <a:off x="1314468" y="10265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Fluid flow</a:t>
            </a:r>
            <a:endParaRPr lang="fr-FR" b="1" u="sng" dirty="0">
              <a:latin typeface="Helvetica" pitchFamily="2" charset="0"/>
            </a:endParaRPr>
          </a:p>
        </p:txBody>
      </p:sp>
      <p:sp>
        <p:nvSpPr>
          <p:cNvPr id="21" name="Ellipse 20"/>
          <p:cNvSpPr/>
          <p:nvPr>
            <p:custDataLst>
              <p:tags r:id="rId13"/>
            </p:custDataLst>
          </p:nvPr>
        </p:nvSpPr>
        <p:spPr>
          <a:xfrm>
            <a:off x="2543638" y="3587892"/>
            <a:ext cx="477354" cy="1457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14"/>
            </p:custDataLst>
          </p:nvPr>
        </p:nvSpPr>
        <p:spPr>
          <a:xfrm>
            <a:off x="3452044" y="4103796"/>
            <a:ext cx="2307228" cy="785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Pressure-Saturation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13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3"/>
          <a:srcRect l="15066" r="49134" b="29087"/>
          <a:stretch/>
        </p:blipFill>
        <p:spPr>
          <a:xfrm>
            <a:off x="60715" y="1632206"/>
            <a:ext cx="2814782" cy="1333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4"/>
          <a:srcRect l="36696" r="47756" b="47493"/>
          <a:stretch/>
        </p:blipFill>
        <p:spPr>
          <a:xfrm>
            <a:off x="1936662" y="4501679"/>
            <a:ext cx="1589068" cy="600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5"/>
          <a:srcRect l="33009" r="45512" b="53224"/>
          <a:stretch/>
        </p:blipFill>
        <p:spPr>
          <a:xfrm>
            <a:off x="702752" y="3651409"/>
            <a:ext cx="2418548" cy="589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6"/>
          <a:srcRect l="32529" r="49038" b="20504"/>
          <a:stretch/>
        </p:blipFill>
        <p:spPr>
          <a:xfrm>
            <a:off x="8289656" y="1977231"/>
            <a:ext cx="1824165" cy="23677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7"/>
          <a:srcRect l="22911" t="723" r="39421" b="81241"/>
          <a:stretch/>
        </p:blipFill>
        <p:spPr>
          <a:xfrm>
            <a:off x="7557788" y="4394802"/>
            <a:ext cx="3667914" cy="749192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2" y="748463"/>
            <a:ext cx="670618" cy="9327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543638" y="748463"/>
            <a:ext cx="670618" cy="932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3"/>
          <a:srcRect l="70189" t="491" r="16184" b="28596"/>
          <a:stretch/>
        </p:blipFill>
        <p:spPr>
          <a:xfrm>
            <a:off x="3525730" y="1828029"/>
            <a:ext cx="1071419" cy="1333085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633347" y="3531529"/>
            <a:ext cx="2892383" cy="1726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214256" y="3320712"/>
            <a:ext cx="2221766" cy="6906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Van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Genuchten</a:t>
            </a:r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Mualem</a:t>
            </a:r>
            <a:endParaRPr lang="fr-FR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7" name="Éclair 16"/>
          <p:cNvSpPr/>
          <p:nvPr>
            <p:custDataLst>
              <p:tags r:id="rId14"/>
            </p:custDataLst>
          </p:nvPr>
        </p:nvSpPr>
        <p:spPr>
          <a:xfrm flipH="1">
            <a:off x="10358002" y="709312"/>
            <a:ext cx="1105402" cy="1118717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>
            <p:custDataLst>
              <p:tags r:id="rId15"/>
            </p:custDataLst>
          </p:nvPr>
        </p:nvSpPr>
        <p:spPr>
          <a:xfrm>
            <a:off x="1314468" y="10265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Fluid flow</a:t>
            </a:r>
            <a:endParaRPr lang="fr-FR" b="1" u="sng" dirty="0">
              <a:latin typeface="Helvetica" pitchFamily="2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6"/>
            </p:custDataLst>
          </p:nvPr>
        </p:nvSpPr>
        <p:spPr>
          <a:xfrm>
            <a:off x="8356847" y="10265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Electrical current</a:t>
            </a:r>
            <a:endParaRPr lang="fr-FR" b="1" u="sng" dirty="0">
              <a:latin typeface="Helvetica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/>
          <a:srcRect t="24734" b="20414"/>
          <a:stretch/>
        </p:blipFill>
        <p:spPr>
          <a:xfrm>
            <a:off x="6476091" y="736511"/>
            <a:ext cx="1880756" cy="1031631"/>
          </a:xfrm>
          <a:prstGeom prst="rect">
            <a:avLst/>
          </a:prstGeom>
        </p:spPr>
      </p:pic>
      <p:sp>
        <p:nvSpPr>
          <p:cNvPr id="21" name="Ellipse 20"/>
          <p:cNvSpPr/>
          <p:nvPr>
            <p:custDataLst>
              <p:tags r:id="rId18"/>
            </p:custDataLst>
          </p:nvPr>
        </p:nvSpPr>
        <p:spPr>
          <a:xfrm>
            <a:off x="2543638" y="3587892"/>
            <a:ext cx="477354" cy="1457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452044" y="4103796"/>
            <a:ext cx="2307228" cy="785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Pressure-Saturation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8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5"/>
          <a:srcRect l="15066" r="49134" b="29087"/>
          <a:stretch/>
        </p:blipFill>
        <p:spPr>
          <a:xfrm>
            <a:off x="60715" y="1632206"/>
            <a:ext cx="2814782" cy="1333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/>
          <a:srcRect l="36696" r="47756" b="47493"/>
          <a:stretch/>
        </p:blipFill>
        <p:spPr>
          <a:xfrm>
            <a:off x="1936662" y="4501679"/>
            <a:ext cx="1589068" cy="600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7"/>
          <a:srcRect l="33009" r="45512" b="53224"/>
          <a:stretch/>
        </p:blipFill>
        <p:spPr>
          <a:xfrm>
            <a:off x="702752" y="3651409"/>
            <a:ext cx="2418548" cy="589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8"/>
          <a:srcRect l="32529" r="49038" b="20504"/>
          <a:stretch/>
        </p:blipFill>
        <p:spPr>
          <a:xfrm>
            <a:off x="8289656" y="1977231"/>
            <a:ext cx="1824165" cy="23677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9"/>
          <a:srcRect l="22911" t="723" r="39421" b="81241"/>
          <a:stretch/>
        </p:blipFill>
        <p:spPr>
          <a:xfrm>
            <a:off x="7557788" y="4394802"/>
            <a:ext cx="3667914" cy="749192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2" y="748463"/>
            <a:ext cx="670618" cy="9327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543638" y="748463"/>
            <a:ext cx="670618" cy="932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5"/>
          <a:srcRect l="70189" t="491" r="16184" b="28596"/>
          <a:stretch/>
        </p:blipFill>
        <p:spPr>
          <a:xfrm>
            <a:off x="3525730" y="1828029"/>
            <a:ext cx="1071419" cy="1333085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633347" y="3531529"/>
            <a:ext cx="2892383" cy="1726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214256" y="3320712"/>
            <a:ext cx="2221766" cy="6906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Van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Genuchten</a:t>
            </a:r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Mualem</a:t>
            </a:r>
            <a:endParaRPr lang="fr-FR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7" name="Éclair 16"/>
          <p:cNvSpPr/>
          <p:nvPr>
            <p:custDataLst>
              <p:tags r:id="rId14"/>
            </p:custDataLst>
          </p:nvPr>
        </p:nvSpPr>
        <p:spPr>
          <a:xfrm flipH="1">
            <a:off x="10358002" y="709312"/>
            <a:ext cx="1105402" cy="1118717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>
            <p:custDataLst>
              <p:tags r:id="rId15"/>
            </p:custDataLst>
          </p:nvPr>
        </p:nvSpPr>
        <p:spPr>
          <a:xfrm>
            <a:off x="1314468" y="10265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Fluid flow</a:t>
            </a:r>
            <a:endParaRPr lang="fr-FR" b="1" u="sng" dirty="0">
              <a:latin typeface="Helvetica" pitchFamily="2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6"/>
            </p:custDataLst>
          </p:nvPr>
        </p:nvSpPr>
        <p:spPr>
          <a:xfrm>
            <a:off x="8356847" y="10265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Electrical current</a:t>
            </a:r>
            <a:endParaRPr lang="fr-FR" b="1" u="sng" dirty="0">
              <a:latin typeface="Helvetica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31"/>
          <a:srcRect t="24734" b="20414"/>
          <a:stretch/>
        </p:blipFill>
        <p:spPr>
          <a:xfrm>
            <a:off x="6476091" y="736511"/>
            <a:ext cx="1880756" cy="1031631"/>
          </a:xfrm>
          <a:prstGeom prst="rect">
            <a:avLst/>
          </a:prstGeom>
        </p:spPr>
      </p:pic>
      <p:sp>
        <p:nvSpPr>
          <p:cNvPr id="21" name="Ellipse 20"/>
          <p:cNvSpPr/>
          <p:nvPr>
            <p:custDataLst>
              <p:tags r:id="rId18"/>
            </p:custDataLst>
          </p:nvPr>
        </p:nvSpPr>
        <p:spPr>
          <a:xfrm>
            <a:off x="2543638" y="3587892"/>
            <a:ext cx="477354" cy="1457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452044" y="4103796"/>
            <a:ext cx="2307228" cy="785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Pressure-Saturation</a:t>
            </a:r>
            <a:endParaRPr lang="fr-FR" dirty="0">
              <a:latin typeface="Helvetica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314873" y="5598958"/>
            <a:ext cx="7669725" cy="6635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962023" y="6193836"/>
            <a:ext cx="8764717" cy="46702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05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Connecteur droit 1034"/>
          <p:cNvCxnSpPr/>
          <p:nvPr>
            <p:custDataLst>
              <p:tags r:id="rId2"/>
            </p:custDataLst>
          </p:nvPr>
        </p:nvCxnSpPr>
        <p:spPr>
          <a:xfrm>
            <a:off x="5978770" y="748463"/>
            <a:ext cx="0" cy="528577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6"/>
          <a:srcRect l="15066" r="49134" b="29087"/>
          <a:stretch/>
        </p:blipFill>
        <p:spPr>
          <a:xfrm>
            <a:off x="60715" y="1632206"/>
            <a:ext cx="2814782" cy="1333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7"/>
          <a:srcRect l="36696" r="47756" b="47493"/>
          <a:stretch/>
        </p:blipFill>
        <p:spPr>
          <a:xfrm>
            <a:off x="1936662" y="4501679"/>
            <a:ext cx="1589068" cy="600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8"/>
          <a:srcRect l="33009" r="45512" b="53224"/>
          <a:stretch/>
        </p:blipFill>
        <p:spPr>
          <a:xfrm>
            <a:off x="702752" y="3651409"/>
            <a:ext cx="2418548" cy="589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9"/>
          <a:srcRect l="32529" r="49038" b="20504"/>
          <a:stretch/>
        </p:blipFill>
        <p:spPr>
          <a:xfrm>
            <a:off x="8289656" y="1977231"/>
            <a:ext cx="1824165" cy="23677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30"/>
          <a:srcRect l="22911" t="723" r="39421" b="81241"/>
          <a:stretch/>
        </p:blipFill>
        <p:spPr>
          <a:xfrm>
            <a:off x="7557788" y="4394802"/>
            <a:ext cx="3667914" cy="749192"/>
          </a:xfrm>
          <a:prstGeom prst="rect">
            <a:avLst/>
          </a:prstGeom>
        </p:spPr>
      </p:pic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-26378" y="7112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Governing equations and Mathematical insight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2" y="748463"/>
            <a:ext cx="670618" cy="9327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543638" y="748463"/>
            <a:ext cx="670618" cy="9327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6"/>
          <a:srcRect l="70189" t="491" r="16184" b="28596"/>
          <a:stretch/>
        </p:blipFill>
        <p:spPr>
          <a:xfrm>
            <a:off x="3525730" y="1828029"/>
            <a:ext cx="1071419" cy="1333085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633347" y="3531529"/>
            <a:ext cx="2892383" cy="1726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214256" y="3320712"/>
            <a:ext cx="2221766" cy="6906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Van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Genuchten</a:t>
            </a:r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itchFamily="2" charset="0"/>
              </a:rPr>
              <a:t>Mualem</a:t>
            </a:r>
            <a:endParaRPr lang="fr-FR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7" name="Éclair 16"/>
          <p:cNvSpPr/>
          <p:nvPr>
            <p:custDataLst>
              <p:tags r:id="rId14"/>
            </p:custDataLst>
          </p:nvPr>
        </p:nvSpPr>
        <p:spPr>
          <a:xfrm flipH="1">
            <a:off x="10358002" y="709312"/>
            <a:ext cx="1105402" cy="1118717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>
            <p:custDataLst>
              <p:tags r:id="rId15"/>
            </p:custDataLst>
          </p:nvPr>
        </p:nvSpPr>
        <p:spPr>
          <a:xfrm>
            <a:off x="1314468" y="102651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Fluid flow</a:t>
            </a:r>
            <a:endParaRPr lang="fr-FR" b="1" u="sng" dirty="0">
              <a:latin typeface="Helvetica" pitchFamily="2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6"/>
            </p:custDataLst>
          </p:nvPr>
        </p:nvSpPr>
        <p:spPr>
          <a:xfrm>
            <a:off x="8356847" y="10265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Helvetica" pitchFamily="2" charset="0"/>
              </a:rPr>
              <a:t>Electrical current</a:t>
            </a:r>
            <a:endParaRPr lang="fr-FR" b="1" u="sng" dirty="0">
              <a:latin typeface="Helvetica" pitchFamily="2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32"/>
          <a:srcRect t="24734" b="20414"/>
          <a:stretch/>
        </p:blipFill>
        <p:spPr>
          <a:xfrm>
            <a:off x="6476091" y="736511"/>
            <a:ext cx="1880756" cy="1031631"/>
          </a:xfrm>
          <a:prstGeom prst="rect">
            <a:avLst/>
          </a:prstGeom>
        </p:spPr>
      </p:pic>
      <p:sp>
        <p:nvSpPr>
          <p:cNvPr id="21" name="Ellipse 20"/>
          <p:cNvSpPr/>
          <p:nvPr>
            <p:custDataLst>
              <p:tags r:id="rId18"/>
            </p:custDataLst>
          </p:nvPr>
        </p:nvSpPr>
        <p:spPr>
          <a:xfrm>
            <a:off x="2543638" y="3587892"/>
            <a:ext cx="477354" cy="1457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3452044" y="4103796"/>
            <a:ext cx="2307228" cy="785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Pressure-Saturation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1027" name="Flèche courbée vers le haut 1026"/>
          <p:cNvSpPr/>
          <p:nvPr>
            <p:custDataLst>
              <p:tags r:id="rId20"/>
            </p:custDataLst>
          </p:nvPr>
        </p:nvSpPr>
        <p:spPr>
          <a:xfrm rot="21198890">
            <a:off x="2114675" y="4473234"/>
            <a:ext cx="6915328" cy="1162437"/>
          </a:xfrm>
          <a:prstGeom prst="curvedUp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314873" y="5598958"/>
            <a:ext cx="7669725" cy="6635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962023" y="6193836"/>
            <a:ext cx="8764717" cy="46702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fr-FR" smtClean="0"/>
              <a:t>7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41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" name="Éclair 5"/>
          <p:cNvSpPr/>
          <p:nvPr>
            <p:custDataLst>
              <p:tags r:id="rId5"/>
            </p:custDataLst>
          </p:nvPr>
        </p:nvSpPr>
        <p:spPr>
          <a:xfrm flipH="1">
            <a:off x="337611" y="1399942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99297" y="5008908"/>
            <a:ext cx="3700898" cy="123263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385327" y="561639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071814" y="39358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433488" y="51117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221760" y="3997066"/>
            <a:ext cx="850127" cy="850127"/>
          </a:xfrm>
          <a:prstGeom prst="rect">
            <a:avLst/>
          </a:prstGeom>
        </p:spPr>
      </p:pic>
      <p:cxnSp>
        <p:nvCxnSpPr>
          <p:cNvPr id="20" name="Connecteur droit 19"/>
          <p:cNvCxnSpPr>
            <a:endCxn id="16" idx="3"/>
          </p:cNvCxnSpPr>
          <p:nvPr>
            <p:custDataLst>
              <p:tags r:id="rId11"/>
            </p:custDataLst>
          </p:nvPr>
        </p:nvCxnSpPr>
        <p:spPr>
          <a:xfrm flipH="1" flipV="1">
            <a:off x="3071887" y="4422130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6" idx="1"/>
          </p:cNvCxnSpPr>
          <p:nvPr>
            <p:custDataLst>
              <p:tags r:id="rId12"/>
            </p:custDataLst>
          </p:nvPr>
        </p:nvCxnSpPr>
        <p:spPr>
          <a:xfrm flipH="1">
            <a:off x="1647825" y="4422130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3"/>
            </p:custDataLst>
          </p:nvPr>
        </p:nvCxnSpPr>
        <p:spPr>
          <a:xfrm flipH="1" flipV="1">
            <a:off x="1647825" y="4880190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14"/>
            </p:custDataLst>
          </p:nvPr>
        </p:nvCxnSpPr>
        <p:spPr>
          <a:xfrm>
            <a:off x="3957981" y="562522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5"/>
            </p:custDataLst>
          </p:nvPr>
        </p:nvSpPr>
        <p:spPr>
          <a:xfrm>
            <a:off x="4357087" y="51607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6"/>
            </p:custDataLst>
          </p:nvPr>
        </p:nvCxnSpPr>
        <p:spPr>
          <a:xfrm flipH="1" flipV="1">
            <a:off x="3733800" y="4889015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88686" y="1987912"/>
            <a:ext cx="3700898" cy="123263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>
            <p:custDataLst>
              <p:tags r:id="rId18"/>
            </p:custDataLst>
          </p:nvPr>
        </p:nvCxnSpPr>
        <p:spPr>
          <a:xfrm>
            <a:off x="274716" y="2595403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>
            <p:custDataLst>
              <p:tags r:id="rId19"/>
            </p:custDataLst>
          </p:nvPr>
        </p:nvSpPr>
        <p:spPr>
          <a:xfrm>
            <a:off x="2961203" y="91481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ZoneTexte 46"/>
          <p:cNvSpPr txBox="1"/>
          <p:nvPr>
            <p:custDataLst>
              <p:tags r:id="rId20"/>
            </p:custDataLst>
          </p:nvPr>
        </p:nvSpPr>
        <p:spPr>
          <a:xfrm>
            <a:off x="322877" y="20907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11149" y="976070"/>
            <a:ext cx="850127" cy="850127"/>
          </a:xfrm>
          <a:prstGeom prst="rect">
            <a:avLst/>
          </a:prstGeom>
        </p:spPr>
      </p:pic>
      <p:cxnSp>
        <p:nvCxnSpPr>
          <p:cNvPr id="50" name="Connecteur droit 49"/>
          <p:cNvCxnSpPr>
            <a:endCxn id="49" idx="3"/>
          </p:cNvCxnSpPr>
          <p:nvPr>
            <p:custDataLst>
              <p:tags r:id="rId22"/>
            </p:custDataLst>
          </p:nvPr>
        </p:nvCxnSpPr>
        <p:spPr>
          <a:xfrm flipH="1" flipV="1">
            <a:off x="2961276" y="1401134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1"/>
          </p:cNvCxnSpPr>
          <p:nvPr>
            <p:custDataLst>
              <p:tags r:id="rId23"/>
            </p:custDataLst>
          </p:nvPr>
        </p:nvCxnSpPr>
        <p:spPr>
          <a:xfrm flipH="1">
            <a:off x="1537214" y="1401134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24"/>
            </p:custDataLst>
          </p:nvPr>
        </p:nvCxnSpPr>
        <p:spPr>
          <a:xfrm flipH="1" flipV="1">
            <a:off x="1537214" y="1859194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>
            <p:custDataLst>
              <p:tags r:id="rId25"/>
            </p:custDataLst>
          </p:nvPr>
        </p:nvCxnSpPr>
        <p:spPr>
          <a:xfrm>
            <a:off x="3847370" y="260422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6"/>
            </p:custDataLst>
          </p:nvPr>
        </p:nvSpPr>
        <p:spPr>
          <a:xfrm>
            <a:off x="4246476" y="2139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27"/>
            </p:custDataLst>
          </p:nvPr>
        </p:nvCxnSpPr>
        <p:spPr>
          <a:xfrm flipH="1" flipV="1">
            <a:off x="3623189" y="1868019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Éclair 55"/>
          <p:cNvSpPr/>
          <p:nvPr>
            <p:custDataLst>
              <p:tags r:id="rId28"/>
            </p:custDataLst>
          </p:nvPr>
        </p:nvSpPr>
        <p:spPr>
          <a:xfrm flipH="1">
            <a:off x="337611" y="4513016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>
            <p:custDataLst>
              <p:tags r:id="rId29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30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74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8508" y="734479"/>
            <a:ext cx="5036852" cy="30175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59405" y="856884"/>
            <a:ext cx="5348702" cy="30175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1788" y="3597322"/>
            <a:ext cx="4962144" cy="30175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59405" y="3597322"/>
            <a:ext cx="5478869" cy="3017520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-26378" y="71120"/>
            <a:ext cx="783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Boundary conditions and domain of solution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 smtClean="0"/>
              <a:t>8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31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78508" y="734479"/>
            <a:ext cx="5036852" cy="30175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59405" y="856884"/>
            <a:ext cx="5348702" cy="30175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1788" y="3597322"/>
            <a:ext cx="4962144" cy="30175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59405" y="3597322"/>
            <a:ext cx="5478869" cy="3017520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-26378" y="71120"/>
            <a:ext cx="783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Boundary conditions and domain of solution</a:t>
            </a:r>
            <a:endParaRPr lang="fr-FR" b="1" dirty="0">
              <a:latin typeface="Helvetica" pitchFamily="2" charset="0"/>
            </a:endParaRPr>
          </a:p>
        </p:txBody>
      </p:sp>
      <p:grpSp>
        <p:nvGrpSpPr>
          <p:cNvPr id="14" name="Groupe 13"/>
          <p:cNvGrpSpPr/>
          <p:nvPr>
            <p:custDataLst>
              <p:tags r:id="rId7"/>
            </p:custDataLst>
          </p:nvPr>
        </p:nvGrpSpPr>
        <p:grpSpPr>
          <a:xfrm>
            <a:off x="84882" y="594340"/>
            <a:ext cx="11979797" cy="6263660"/>
            <a:chOff x="84882" y="594340"/>
            <a:chExt cx="11979797" cy="6263660"/>
          </a:xfrm>
          <a:solidFill>
            <a:schemeClr val="bg1">
              <a:alpha val="78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84882" y="594340"/>
              <a:ext cx="11979797" cy="62636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788" y="1783461"/>
              <a:ext cx="5638617" cy="393707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5"/>
            <a:srcRect l="24162" r="23990"/>
            <a:stretch/>
          </p:blipFill>
          <p:spPr>
            <a:xfrm>
              <a:off x="6766726" y="1783461"/>
              <a:ext cx="3885841" cy="390604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fr-FR" smtClean="0"/>
              <a:t>8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59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1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11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7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9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0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1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7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003951" y="5000263"/>
            <a:ext cx="2889754" cy="17375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051660" y="5000263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3416187" y="4858686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6456255" y="4851574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13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4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5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954782" y="2040228"/>
            <a:ext cx="565268" cy="13986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17"/>
            </p:custDataLst>
          </p:nvPr>
        </p:nvSpPr>
        <p:spPr>
          <a:xfrm>
            <a:off x="2801919" y="4552398"/>
            <a:ext cx="6446855" cy="21853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3" idx="2"/>
            <a:endCxn id="24" idx="0"/>
          </p:cNvCxnSpPr>
          <p:nvPr>
            <p:custDataLst>
              <p:tags r:id="rId18"/>
            </p:custDataLst>
          </p:nvPr>
        </p:nvCxnSpPr>
        <p:spPr>
          <a:xfrm>
            <a:off x="5237416" y="3438839"/>
            <a:ext cx="787931" cy="111355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11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003951" y="5000263"/>
            <a:ext cx="2889754" cy="17375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6051660" y="5000263"/>
            <a:ext cx="2889754" cy="1737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8902086" y="1090742"/>
            <a:ext cx="2889754" cy="1737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8941414" y="2814887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9322805" y="933711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9370905" y="2681870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3416187" y="4858686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6456255" y="4851574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15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17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8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4954782" y="2040228"/>
            <a:ext cx="565268" cy="13986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2801919" y="4552398"/>
            <a:ext cx="6446855" cy="21853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3" idx="2"/>
            <a:endCxn id="24" idx="0"/>
          </p:cNvCxnSpPr>
          <p:nvPr>
            <p:custDataLst>
              <p:tags r:id="rId22"/>
            </p:custDataLst>
          </p:nvPr>
        </p:nvCxnSpPr>
        <p:spPr>
          <a:xfrm>
            <a:off x="5237416" y="3438839"/>
            <a:ext cx="787931" cy="111355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5869562" y="2013309"/>
            <a:ext cx="565268" cy="6387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8913739" y="740094"/>
            <a:ext cx="3068966" cy="381230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7" idx="3"/>
          </p:cNvCxnSpPr>
          <p:nvPr>
            <p:custDataLst>
              <p:tags r:id="rId25"/>
            </p:custDataLst>
          </p:nvPr>
        </p:nvCxnSpPr>
        <p:spPr>
          <a:xfrm>
            <a:off x="6434830" y="2332660"/>
            <a:ext cx="2506584" cy="12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15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003951" y="5000263"/>
            <a:ext cx="2889754" cy="17375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051660" y="5000263"/>
            <a:ext cx="2889754" cy="1737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8902086" y="1090742"/>
            <a:ext cx="2889754" cy="1737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8941414" y="2814887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9322805" y="933711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9370905" y="2681870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3416187" y="4858686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6456255" y="4851574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15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17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8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4954782" y="2040228"/>
            <a:ext cx="565268" cy="13986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2801919" y="4552398"/>
            <a:ext cx="6446855" cy="21853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3" idx="2"/>
            <a:endCxn id="24" idx="0"/>
          </p:cNvCxnSpPr>
          <p:nvPr>
            <p:custDataLst>
              <p:tags r:id="rId22"/>
            </p:custDataLst>
          </p:nvPr>
        </p:nvCxnSpPr>
        <p:spPr>
          <a:xfrm>
            <a:off x="5237416" y="3438839"/>
            <a:ext cx="787931" cy="111355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5869562" y="2013309"/>
            <a:ext cx="565268" cy="6387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8913739" y="740094"/>
            <a:ext cx="3068966" cy="381230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>
            <p:custDataLst>
              <p:tags r:id="rId25"/>
            </p:custDataLst>
          </p:nvPr>
        </p:nvSpPr>
        <p:spPr>
          <a:xfrm>
            <a:off x="5869561" y="2778534"/>
            <a:ext cx="586693" cy="638702"/>
          </a:xfrm>
          <a:prstGeom prst="rect">
            <a:avLst/>
          </a:prstGeom>
          <a:solidFill>
            <a:srgbClr val="FF0000">
              <a:alpha val="16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7" idx="3"/>
          </p:cNvCxnSpPr>
          <p:nvPr>
            <p:custDataLst>
              <p:tags r:id="rId26"/>
            </p:custDataLst>
          </p:nvPr>
        </p:nvCxnSpPr>
        <p:spPr>
          <a:xfrm>
            <a:off x="6434830" y="2332660"/>
            <a:ext cx="2506584" cy="12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95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3003951" y="5000263"/>
            <a:ext cx="2889754" cy="17375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051660" y="5000263"/>
            <a:ext cx="2889754" cy="1737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8902086" y="1090742"/>
            <a:ext cx="2889754" cy="1737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8941414" y="2814887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9322805" y="933711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9370905" y="2681870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3416187" y="4858686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6456255" y="4851574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15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17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8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4954782" y="2040228"/>
            <a:ext cx="565268" cy="13986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2801919" y="4552398"/>
            <a:ext cx="6446855" cy="21853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3" idx="2"/>
            <a:endCxn id="24" idx="0"/>
          </p:cNvCxnSpPr>
          <p:nvPr>
            <p:custDataLst>
              <p:tags r:id="rId22"/>
            </p:custDataLst>
          </p:nvPr>
        </p:nvCxnSpPr>
        <p:spPr>
          <a:xfrm>
            <a:off x="5237416" y="3438839"/>
            <a:ext cx="787931" cy="111355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5869562" y="2013309"/>
            <a:ext cx="565268" cy="6387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8913739" y="740094"/>
            <a:ext cx="3068966" cy="381230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>
            <p:custDataLst>
              <p:tags r:id="rId25"/>
            </p:custDataLst>
          </p:nvPr>
        </p:nvSpPr>
        <p:spPr>
          <a:xfrm>
            <a:off x="5869561" y="2778534"/>
            <a:ext cx="586693" cy="638702"/>
          </a:xfrm>
          <a:prstGeom prst="rect">
            <a:avLst/>
          </a:prstGeom>
          <a:solidFill>
            <a:srgbClr val="FF0000">
              <a:alpha val="16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7" idx="3"/>
          </p:cNvCxnSpPr>
          <p:nvPr>
            <p:custDataLst>
              <p:tags r:id="rId26"/>
            </p:custDataLst>
          </p:nvPr>
        </p:nvCxnSpPr>
        <p:spPr>
          <a:xfrm>
            <a:off x="6434830" y="2332660"/>
            <a:ext cx="2506584" cy="12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27"/>
            </p:custDataLst>
          </p:nvPr>
        </p:nvSpPr>
        <p:spPr>
          <a:xfrm>
            <a:off x="0" y="-71593"/>
            <a:ext cx="12096853" cy="67930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30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557044" y="567749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391639" y="457239"/>
            <a:ext cx="2889754" cy="17375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61553" y="2194750"/>
            <a:ext cx="2889754" cy="1737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003951" y="5000263"/>
            <a:ext cx="2889754" cy="17375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6051660" y="5000263"/>
            <a:ext cx="2889754" cy="1737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8902086" y="1090742"/>
            <a:ext cx="2889754" cy="17375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941414" y="2814887"/>
            <a:ext cx="2889754" cy="1737511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822818" y="306782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10"/>
            </p:custDataLst>
          </p:nvPr>
        </p:nvSpPr>
        <p:spPr>
          <a:xfrm>
            <a:off x="870918" y="2054941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2" name="Rectangle 11"/>
          <p:cNvSpPr/>
          <p:nvPr>
            <p:custDataLst>
              <p:tags r:id="rId11"/>
            </p:custDataLst>
          </p:nvPr>
        </p:nvSpPr>
        <p:spPr>
          <a:xfrm>
            <a:off x="9322805" y="933711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9370905" y="2681870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>
          <a:xfrm>
            <a:off x="3416187" y="4858686"/>
            <a:ext cx="2303840" cy="2831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6456255" y="4851574"/>
            <a:ext cx="2324566" cy="2902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</a:t>
            </a:r>
            <a:endParaRPr lang="fr-FR" dirty="0"/>
          </a:p>
        </p:txBody>
      </p:sp>
      <p:sp>
        <p:nvSpPr>
          <p:cNvPr id="3" name="Rectangle 2"/>
          <p:cNvSpPr/>
          <p:nvPr>
            <p:custDataLst>
              <p:tags r:id="rId15"/>
            </p:custDataLst>
          </p:nvPr>
        </p:nvSpPr>
        <p:spPr>
          <a:xfrm>
            <a:off x="5025052" y="1299290"/>
            <a:ext cx="295275" cy="13986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5949899" y="1331339"/>
            <a:ext cx="404595" cy="43848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>
            <p:custDataLst>
              <p:tags r:id="rId17"/>
            </p:custDataLst>
          </p:nvPr>
        </p:nvCxnSpPr>
        <p:spPr>
          <a:xfrm flipH="1" flipV="1">
            <a:off x="3195484" y="2054941"/>
            <a:ext cx="1957541" cy="478709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8"/>
            </p:custDataLst>
          </p:nvPr>
        </p:nvCxnSpPr>
        <p:spPr>
          <a:xfrm flipH="1">
            <a:off x="3281394" y="1379762"/>
            <a:ext cx="2612311" cy="591914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461553" y="64932"/>
            <a:ext cx="2733931" cy="3867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4954782" y="2040228"/>
            <a:ext cx="565268" cy="13986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>
            <p:custDataLst>
              <p:tags r:id="rId21"/>
            </p:custDataLst>
          </p:nvPr>
        </p:nvSpPr>
        <p:spPr>
          <a:xfrm>
            <a:off x="2801919" y="4552398"/>
            <a:ext cx="6446855" cy="21853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>
            <a:stCxn id="23" idx="2"/>
            <a:endCxn id="24" idx="0"/>
          </p:cNvCxnSpPr>
          <p:nvPr>
            <p:custDataLst>
              <p:tags r:id="rId22"/>
            </p:custDataLst>
          </p:nvPr>
        </p:nvCxnSpPr>
        <p:spPr>
          <a:xfrm>
            <a:off x="5237416" y="3438839"/>
            <a:ext cx="787931" cy="111355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>
            <p:custDataLst>
              <p:tags r:id="rId23"/>
            </p:custDataLst>
          </p:nvPr>
        </p:nvSpPr>
        <p:spPr>
          <a:xfrm>
            <a:off x="5869562" y="2013309"/>
            <a:ext cx="565268" cy="63870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8913739" y="740094"/>
            <a:ext cx="3068966" cy="381230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>
            <p:custDataLst>
              <p:tags r:id="rId25"/>
            </p:custDataLst>
          </p:nvPr>
        </p:nvSpPr>
        <p:spPr>
          <a:xfrm>
            <a:off x="5869561" y="2778534"/>
            <a:ext cx="586693" cy="638702"/>
          </a:xfrm>
          <a:prstGeom prst="rect">
            <a:avLst/>
          </a:prstGeom>
          <a:solidFill>
            <a:srgbClr val="FF0000">
              <a:alpha val="16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27" idx="3"/>
          </p:cNvCxnSpPr>
          <p:nvPr>
            <p:custDataLst>
              <p:tags r:id="rId26"/>
            </p:custDataLst>
          </p:nvPr>
        </p:nvCxnSpPr>
        <p:spPr>
          <a:xfrm>
            <a:off x="6434830" y="2332660"/>
            <a:ext cx="2506584" cy="12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27"/>
            </p:custDataLst>
          </p:nvPr>
        </p:nvSpPr>
        <p:spPr>
          <a:xfrm>
            <a:off x="0" y="-71593"/>
            <a:ext cx="12096853" cy="67930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1190992" y="1853094"/>
            <a:ext cx="4867965" cy="32282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6264694" y="1822220"/>
            <a:ext cx="4771441" cy="3164218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fr-FR" smtClean="0"/>
              <a:t>9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48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" name="Éclair 5"/>
          <p:cNvSpPr/>
          <p:nvPr>
            <p:custDataLst>
              <p:tags r:id="rId5"/>
            </p:custDataLst>
          </p:nvPr>
        </p:nvSpPr>
        <p:spPr>
          <a:xfrm flipH="1">
            <a:off x="337611" y="1399942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99297" y="5008908"/>
            <a:ext cx="3700898" cy="123263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385327" y="561639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071814" y="39358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433488" y="51117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2221760" y="3997066"/>
            <a:ext cx="850127" cy="850127"/>
          </a:xfrm>
          <a:prstGeom prst="rect">
            <a:avLst/>
          </a:prstGeom>
        </p:spPr>
      </p:pic>
      <p:cxnSp>
        <p:nvCxnSpPr>
          <p:cNvPr id="20" name="Connecteur droit 19"/>
          <p:cNvCxnSpPr>
            <a:endCxn id="16" idx="3"/>
          </p:cNvCxnSpPr>
          <p:nvPr>
            <p:custDataLst>
              <p:tags r:id="rId12"/>
            </p:custDataLst>
          </p:nvPr>
        </p:nvCxnSpPr>
        <p:spPr>
          <a:xfrm flipH="1" flipV="1">
            <a:off x="3071887" y="4422130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6" idx="1"/>
          </p:cNvCxnSpPr>
          <p:nvPr>
            <p:custDataLst>
              <p:tags r:id="rId13"/>
            </p:custDataLst>
          </p:nvPr>
        </p:nvCxnSpPr>
        <p:spPr>
          <a:xfrm flipH="1">
            <a:off x="1647825" y="4422130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4"/>
            </p:custDataLst>
          </p:nvPr>
        </p:nvCxnSpPr>
        <p:spPr>
          <a:xfrm flipH="1" flipV="1">
            <a:off x="1647825" y="4880190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15"/>
            </p:custDataLst>
          </p:nvPr>
        </p:nvCxnSpPr>
        <p:spPr>
          <a:xfrm>
            <a:off x="3957981" y="562522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6"/>
            </p:custDataLst>
          </p:nvPr>
        </p:nvSpPr>
        <p:spPr>
          <a:xfrm>
            <a:off x="4357087" y="51607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7"/>
            </p:custDataLst>
          </p:nvPr>
        </p:nvCxnSpPr>
        <p:spPr>
          <a:xfrm flipH="1" flipV="1">
            <a:off x="3733800" y="4889015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688686" y="1987912"/>
            <a:ext cx="3700898" cy="123263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>
            <p:custDataLst>
              <p:tags r:id="rId19"/>
            </p:custDataLst>
          </p:nvPr>
        </p:nvCxnSpPr>
        <p:spPr>
          <a:xfrm>
            <a:off x="274716" y="2595403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>
            <p:custDataLst>
              <p:tags r:id="rId20"/>
            </p:custDataLst>
          </p:nvPr>
        </p:nvSpPr>
        <p:spPr>
          <a:xfrm>
            <a:off x="2961203" y="91481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ZoneTexte 46"/>
          <p:cNvSpPr txBox="1"/>
          <p:nvPr>
            <p:custDataLst>
              <p:tags r:id="rId21"/>
            </p:custDataLst>
          </p:nvPr>
        </p:nvSpPr>
        <p:spPr>
          <a:xfrm>
            <a:off x="322877" y="20907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 4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2111149" y="976070"/>
            <a:ext cx="850127" cy="850127"/>
          </a:xfrm>
          <a:prstGeom prst="rect">
            <a:avLst/>
          </a:prstGeom>
        </p:spPr>
      </p:pic>
      <p:cxnSp>
        <p:nvCxnSpPr>
          <p:cNvPr id="50" name="Connecteur droit 49"/>
          <p:cNvCxnSpPr>
            <a:endCxn id="49" idx="3"/>
          </p:cNvCxnSpPr>
          <p:nvPr>
            <p:custDataLst>
              <p:tags r:id="rId24"/>
            </p:custDataLst>
          </p:nvPr>
        </p:nvCxnSpPr>
        <p:spPr>
          <a:xfrm flipH="1" flipV="1">
            <a:off x="2961276" y="1401134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1"/>
          </p:cNvCxnSpPr>
          <p:nvPr>
            <p:custDataLst>
              <p:tags r:id="rId25"/>
            </p:custDataLst>
          </p:nvPr>
        </p:nvCxnSpPr>
        <p:spPr>
          <a:xfrm flipH="1">
            <a:off x="1537214" y="1401134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26"/>
            </p:custDataLst>
          </p:nvPr>
        </p:nvCxnSpPr>
        <p:spPr>
          <a:xfrm flipH="1" flipV="1">
            <a:off x="1537214" y="1859194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>
            <p:custDataLst>
              <p:tags r:id="rId27"/>
            </p:custDataLst>
          </p:nvPr>
        </p:nvCxnSpPr>
        <p:spPr>
          <a:xfrm>
            <a:off x="3847370" y="260422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8"/>
            </p:custDataLst>
          </p:nvPr>
        </p:nvSpPr>
        <p:spPr>
          <a:xfrm>
            <a:off x="4246476" y="2139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29"/>
            </p:custDataLst>
          </p:nvPr>
        </p:nvCxnSpPr>
        <p:spPr>
          <a:xfrm flipH="1" flipV="1">
            <a:off x="3623189" y="1868019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Éclair 55"/>
          <p:cNvSpPr/>
          <p:nvPr>
            <p:custDataLst>
              <p:tags r:id="rId30"/>
            </p:custDataLst>
          </p:nvPr>
        </p:nvSpPr>
        <p:spPr>
          <a:xfrm flipH="1">
            <a:off x="337611" y="4513016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>
            <p:custDataLst>
              <p:tags r:id="rId31"/>
            </p:custDataLst>
          </p:nvPr>
        </p:nvSpPr>
        <p:spPr>
          <a:xfrm>
            <a:off x="8456967" y="1404135"/>
            <a:ext cx="2238376" cy="509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K: Geometric factor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Rectangle 59"/>
          <p:cNvSpPr/>
          <p:nvPr>
            <p:custDataLst>
              <p:tags r:id="rId32"/>
            </p:custDataLst>
          </p:nvPr>
        </p:nvSpPr>
        <p:spPr>
          <a:xfrm>
            <a:off x="8456967" y="2332389"/>
            <a:ext cx="2238376" cy="5095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ρ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Resistivity =1/</a:t>
            </a:r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ZoneTexte 65"/>
          <p:cNvSpPr txBox="1"/>
          <p:nvPr>
            <p:custDataLst>
              <p:tags r:id="rId33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34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5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11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e 18"/>
          <p:cNvSpPr/>
          <p:nvPr>
            <p:custDataLst>
              <p:tags r:id="rId2"/>
            </p:custDataLst>
          </p:nvPr>
        </p:nvSpPr>
        <p:spPr>
          <a:xfrm>
            <a:off x="740828" y="1496167"/>
            <a:ext cx="2803420" cy="578925"/>
          </a:xfrm>
          <a:prstGeom prst="homePlate">
            <a:avLst/>
          </a:prstGeom>
          <a:gradFill flip="none" rotWithShape="1">
            <a:gsLst>
              <a:gs pos="0">
                <a:srgbClr val="DB0000"/>
              </a:gs>
              <a:gs pos="70000">
                <a:srgbClr val="747FB2"/>
              </a:gs>
              <a:gs pos="100000">
                <a:srgbClr val="5C9DDC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Phase Transport (fluid)</a:t>
            </a:r>
            <a:endParaRPr lang="fr-FR" dirty="0">
              <a:latin typeface="Helvetica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7867" b="63624"/>
          <a:stretch/>
        </p:blipFill>
        <p:spPr>
          <a:xfrm>
            <a:off x="3819645" y="97302"/>
            <a:ext cx="6787749" cy="2718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10</a:t>
            </a:r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-26378" y="7112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3D results</a:t>
            </a:r>
            <a:endParaRPr lang="fr-FR" b="1" dirty="0"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83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e 18"/>
          <p:cNvSpPr/>
          <p:nvPr>
            <p:custDataLst>
              <p:tags r:id="rId2"/>
            </p:custDataLst>
          </p:nvPr>
        </p:nvSpPr>
        <p:spPr>
          <a:xfrm>
            <a:off x="740828" y="1496167"/>
            <a:ext cx="2803420" cy="578925"/>
          </a:xfrm>
          <a:prstGeom prst="homePlate">
            <a:avLst/>
          </a:prstGeom>
          <a:gradFill flip="none" rotWithShape="1">
            <a:gsLst>
              <a:gs pos="0">
                <a:srgbClr val="DB0000"/>
              </a:gs>
              <a:gs pos="70000">
                <a:srgbClr val="747FB2"/>
              </a:gs>
              <a:gs pos="100000">
                <a:srgbClr val="5C9DDC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Phase Transport (fluid)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22" name="Pentagone 21"/>
          <p:cNvSpPr/>
          <p:nvPr>
            <p:custDataLst>
              <p:tags r:id="rId3"/>
            </p:custDataLst>
          </p:nvPr>
        </p:nvSpPr>
        <p:spPr>
          <a:xfrm>
            <a:off x="859447" y="3634007"/>
            <a:ext cx="2595418" cy="602347"/>
          </a:xfrm>
          <a:prstGeom prst="homePlate">
            <a:avLst/>
          </a:prstGeom>
          <a:gradFill flip="none" rotWithShape="1">
            <a:gsLst>
              <a:gs pos="15000">
                <a:srgbClr val="800000"/>
              </a:gs>
              <a:gs pos="49343">
                <a:srgbClr val="55FFAA"/>
              </a:gs>
              <a:gs pos="76000">
                <a:srgbClr val="0029FF"/>
              </a:gs>
              <a:gs pos="100000">
                <a:srgbClr val="002060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 pitchFamily="2" charset="0"/>
              </a:rPr>
              <a:t>In-phase Resistivity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/>
          <a:srcRect l="7867" b="63624"/>
          <a:stretch/>
        </p:blipFill>
        <p:spPr>
          <a:xfrm>
            <a:off x="3819645" y="97302"/>
            <a:ext cx="6787749" cy="2718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smtClean="0"/>
              <a:t>10</a:t>
            </a:r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-26378" y="7112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3D results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9"/>
          <a:srcRect l="7972" t="39758" b="35771"/>
          <a:stretch/>
        </p:blipFill>
        <p:spPr>
          <a:xfrm>
            <a:off x="3819645" y="2946471"/>
            <a:ext cx="6780067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166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e 18"/>
          <p:cNvSpPr/>
          <p:nvPr>
            <p:custDataLst>
              <p:tags r:id="rId2"/>
            </p:custDataLst>
          </p:nvPr>
        </p:nvSpPr>
        <p:spPr>
          <a:xfrm>
            <a:off x="740828" y="1496167"/>
            <a:ext cx="2803420" cy="578925"/>
          </a:xfrm>
          <a:prstGeom prst="homePlate">
            <a:avLst/>
          </a:prstGeom>
          <a:gradFill flip="none" rotWithShape="1">
            <a:gsLst>
              <a:gs pos="0">
                <a:srgbClr val="DB0000"/>
              </a:gs>
              <a:gs pos="70000">
                <a:srgbClr val="747FB2"/>
              </a:gs>
              <a:gs pos="100000">
                <a:srgbClr val="5C9DDC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itchFamily="2" charset="0"/>
              </a:rPr>
              <a:t>Phase Transport (fluid)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21" name="Pentagone 20"/>
          <p:cNvSpPr/>
          <p:nvPr>
            <p:custDataLst>
              <p:tags r:id="rId3"/>
            </p:custDataLst>
          </p:nvPr>
        </p:nvSpPr>
        <p:spPr>
          <a:xfrm>
            <a:off x="484469" y="5675565"/>
            <a:ext cx="2970396" cy="602347"/>
          </a:xfrm>
          <a:prstGeom prst="homePlate">
            <a:avLst/>
          </a:prstGeom>
          <a:gradFill>
            <a:gsLst>
              <a:gs pos="15000">
                <a:srgbClr val="FF0000"/>
              </a:gs>
              <a:gs pos="62000">
                <a:srgbClr val="55FFAA"/>
              </a:gs>
              <a:gs pos="36000">
                <a:srgbClr val="FFFF00"/>
              </a:gs>
              <a:gs pos="77000">
                <a:srgbClr val="0029FF"/>
              </a:gs>
            </a:gsLst>
            <a:lin ang="108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" pitchFamily="2" charset="0"/>
              </a:rPr>
              <a:t>Quadrature</a:t>
            </a:r>
            <a:r>
              <a:rPr lang="en-US" b="1" dirty="0" smtClean="0">
                <a:solidFill>
                  <a:schemeClr val="tx1"/>
                </a:solidFill>
                <a:latin typeface="Helvetica" pitchFamily="2" charset="0"/>
              </a:rPr>
              <a:t> Resistivity</a:t>
            </a:r>
            <a:endParaRPr lang="fr-FR" b="1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2" name="Pentagone 21"/>
          <p:cNvSpPr/>
          <p:nvPr>
            <p:custDataLst>
              <p:tags r:id="rId4"/>
            </p:custDataLst>
          </p:nvPr>
        </p:nvSpPr>
        <p:spPr>
          <a:xfrm>
            <a:off x="859447" y="3634007"/>
            <a:ext cx="2595418" cy="602347"/>
          </a:xfrm>
          <a:prstGeom prst="homePlate">
            <a:avLst/>
          </a:prstGeom>
          <a:gradFill flip="none" rotWithShape="1">
            <a:gsLst>
              <a:gs pos="15000">
                <a:srgbClr val="800000"/>
              </a:gs>
              <a:gs pos="49343">
                <a:srgbClr val="55FFAA"/>
              </a:gs>
              <a:gs pos="76000">
                <a:srgbClr val="0029FF"/>
              </a:gs>
              <a:gs pos="100000">
                <a:srgbClr val="002060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Helvetica" pitchFamily="2" charset="0"/>
              </a:rPr>
              <a:t>In-phase Resistivity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/>
          <a:srcRect l="7867" b="63624"/>
          <a:stretch/>
        </p:blipFill>
        <p:spPr>
          <a:xfrm>
            <a:off x="3819645" y="97302"/>
            <a:ext cx="6787749" cy="27185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smtClean="0"/>
              <a:t>10</a:t>
            </a:r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-26378" y="7112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3D results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/>
          <a:srcRect l="7972" t="39758" b="35771"/>
          <a:stretch/>
        </p:blipFill>
        <p:spPr>
          <a:xfrm>
            <a:off x="3819645" y="2946471"/>
            <a:ext cx="6780067" cy="1828800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1"/>
          <a:srcRect l="7710" t="67146"/>
          <a:stretch/>
        </p:blipFill>
        <p:spPr>
          <a:xfrm>
            <a:off x="3800388" y="4775271"/>
            <a:ext cx="6799324" cy="2455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16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78" y="3944761"/>
            <a:ext cx="5297883" cy="2871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61" y="3888431"/>
            <a:ext cx="5322269" cy="28653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7820" y="3676285"/>
            <a:ext cx="3708540" cy="28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part (in-phase)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317" y="307018"/>
            <a:ext cx="5190307" cy="31978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81736" t="19278" r="5961" b="47466"/>
          <a:stretch/>
        </p:blipFill>
        <p:spPr>
          <a:xfrm>
            <a:off x="10329774" y="4178992"/>
            <a:ext cx="576776" cy="91440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4991740" y="5746845"/>
            <a:ext cx="9525" cy="798445"/>
            <a:chOff x="4365072" y="5086350"/>
            <a:chExt cx="9525" cy="798445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4365072" y="5086350"/>
              <a:ext cx="0" cy="28575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V="1">
              <a:off x="4365072" y="5560945"/>
              <a:ext cx="9525" cy="32385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10608637" y="5880195"/>
            <a:ext cx="9525" cy="665095"/>
            <a:chOff x="4365072" y="5143500"/>
            <a:chExt cx="9525" cy="665095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4365072" y="5143500"/>
              <a:ext cx="0" cy="28575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4365072" y="5484745"/>
              <a:ext cx="9525" cy="32385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lipse 16"/>
          <p:cNvSpPr/>
          <p:nvPr/>
        </p:nvSpPr>
        <p:spPr>
          <a:xfrm>
            <a:off x="5538470" y="898659"/>
            <a:ext cx="762000" cy="79679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538470" y="1697104"/>
            <a:ext cx="762000" cy="79679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566080" y="2493895"/>
            <a:ext cx="762000" cy="79679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172325" y="3676285"/>
            <a:ext cx="3708540" cy="2890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Imaginary part (Quadrature)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-26378" y="71120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Pumping validation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11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1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Conclusions and summary</a:t>
            </a:r>
            <a:endParaRPr lang="fr-FR" sz="2800" b="1" u="sng" dirty="0">
              <a:latin typeface="Helvetica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9921" y="2322235"/>
            <a:ext cx="1106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Combining multiphase flow models with electrical methods (ERT, SIP,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can increase the applicability of these geophysical methods and the interpretation of the results.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9921" y="3619194"/>
            <a:ext cx="1106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accuracy and the efficiency of the electrical model is very sensitive to the accuracy and efficiency of the fluid flow model.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9921" y="4682422"/>
            <a:ext cx="11064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COMSOL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Multiphysics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® has been applied successfully for forward simulation of coupled multiphase flow and complex electrical resistivity</a:t>
            </a:r>
          </a:p>
          <a:p>
            <a:pPr marL="800100" lvl="1" indent="-342900">
              <a:buFont typeface="Helvetica" panose="020B0604020202020204" pitchFamily="34" charset="0"/>
              <a:buChar char="…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However, using more robust in-house tools for specific purposes is recommended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12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9920" y="945661"/>
            <a:ext cx="1106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Electrical geophysical methods can be applied on the monitoring of NAPL contaminants in porous media</a:t>
            </a:r>
          </a:p>
          <a:p>
            <a:pPr lvl="1"/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…The problem is the interpretation of the results</a:t>
            </a: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2383968" y="816875"/>
            <a:ext cx="7710136" cy="4887243"/>
            <a:chOff x="2383968" y="816875"/>
            <a:chExt cx="7710136" cy="4887243"/>
          </a:xfrm>
        </p:grpSpPr>
        <p:sp>
          <p:nvSpPr>
            <p:cNvPr id="5" name="Rectangle 4"/>
            <p:cNvSpPr/>
            <p:nvPr/>
          </p:nvSpPr>
          <p:spPr>
            <a:xfrm>
              <a:off x="2721428" y="1186542"/>
              <a:ext cx="7013448" cy="4160520"/>
            </a:xfrm>
            <a:prstGeom prst="rect">
              <a:avLst/>
            </a:prstGeom>
            <a:noFill/>
            <a:ln w="146050">
              <a:solidFill>
                <a:srgbClr val="009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err="1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Thanks</a:t>
              </a:r>
              <a:r>
                <a:rPr lang="fr-FR" sz="3200" b="1" dirty="0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 for </a:t>
              </a:r>
              <a:r>
                <a:rPr lang="fr-FR" sz="3200" b="1" dirty="0" err="1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your</a:t>
              </a:r>
              <a:r>
                <a:rPr lang="fr-FR" sz="3200" b="1" dirty="0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 attention</a:t>
              </a: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+</a:t>
              </a: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Helvetica" pitchFamily="2" charset="0"/>
                  <a:cs typeface="Times New Roman" panose="02020603050405020304" pitchFamily="18" charset="0"/>
                </a:rPr>
                <a:t>Questions</a:t>
              </a:r>
            </a:p>
            <a:p>
              <a:pPr algn="ctr"/>
              <a:endParaRPr lang="en-US" sz="4800" b="1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endParaRPr>
            </a:p>
            <a:p>
              <a:pPr algn="ctr"/>
              <a:endParaRPr lang="en-US" sz="4800" b="1" dirty="0" smtClean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endParaRPr>
            </a:p>
            <a:p>
              <a:pPr algn="ctr"/>
              <a:endParaRPr lang="fr-FR" sz="4800" b="1" dirty="0" smtClean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2383968" y="3744690"/>
              <a:ext cx="1959428" cy="1959428"/>
              <a:chOff x="2383968" y="3744690"/>
              <a:chExt cx="1959428" cy="1959428"/>
            </a:xfrm>
          </p:grpSpPr>
          <p:cxnSp>
            <p:nvCxnSpPr>
              <p:cNvPr id="10" name="Connecteur droit 9"/>
              <p:cNvCxnSpPr/>
              <p:nvPr/>
            </p:nvCxnSpPr>
            <p:spPr>
              <a:xfrm rot="5400000">
                <a:off x="3363682" y="4648200"/>
                <a:ext cx="0" cy="1959428"/>
              </a:xfrm>
              <a:prstGeom prst="line">
                <a:avLst/>
              </a:prstGeom>
              <a:ln w="152400">
                <a:solidFill>
                  <a:srgbClr val="007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2416629" y="3744690"/>
                <a:ext cx="0" cy="1959428"/>
              </a:xfrm>
              <a:prstGeom prst="line">
                <a:avLst/>
              </a:prstGeom>
              <a:ln w="152400">
                <a:solidFill>
                  <a:srgbClr val="007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 rot="10800000">
              <a:off x="8134676" y="816875"/>
              <a:ext cx="1959428" cy="1959428"/>
              <a:chOff x="2383968" y="3744244"/>
              <a:chExt cx="1959428" cy="1959428"/>
            </a:xfrm>
          </p:grpSpPr>
          <p:cxnSp>
            <p:nvCxnSpPr>
              <p:cNvPr id="15" name="Connecteur droit 14"/>
              <p:cNvCxnSpPr/>
              <p:nvPr/>
            </p:nvCxnSpPr>
            <p:spPr>
              <a:xfrm rot="5400000">
                <a:off x="3363682" y="4657344"/>
                <a:ext cx="0" cy="1959428"/>
              </a:xfrm>
              <a:prstGeom prst="line">
                <a:avLst/>
              </a:prstGeom>
              <a:ln w="152400">
                <a:solidFill>
                  <a:srgbClr val="007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2444765" y="3744244"/>
                <a:ext cx="0" cy="1959428"/>
              </a:xfrm>
              <a:prstGeom prst="line">
                <a:avLst/>
              </a:prstGeom>
              <a:ln w="152400">
                <a:solidFill>
                  <a:srgbClr val="007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5400000">
            <a:off x="5789384" y="1344384"/>
            <a:ext cx="3191328" cy="6083304"/>
            <a:chOff x="9961132" y="2146912"/>
            <a:chExt cx="1959428" cy="1959428"/>
          </a:xfrm>
        </p:grpSpPr>
        <p:cxnSp>
          <p:nvCxnSpPr>
            <p:cNvPr id="18" name="Connecteur droit 18"/>
            <p:cNvCxnSpPr/>
            <p:nvPr/>
          </p:nvCxnSpPr>
          <p:spPr>
            <a:xfrm rot="16200000">
              <a:off x="10940846" y="1189362"/>
              <a:ext cx="0" cy="1959428"/>
            </a:xfrm>
            <a:prstGeom prst="line">
              <a:avLst/>
            </a:prstGeom>
            <a:ln w="152400">
              <a:solidFill>
                <a:srgbClr val="00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9"/>
            <p:cNvCxnSpPr/>
            <p:nvPr/>
          </p:nvCxnSpPr>
          <p:spPr>
            <a:xfrm rot="10800000">
              <a:off x="11887899" y="2146912"/>
              <a:ext cx="0" cy="1959428"/>
            </a:xfrm>
            <a:prstGeom prst="line">
              <a:avLst/>
            </a:prstGeom>
            <a:ln w="152400">
              <a:solidFill>
                <a:srgbClr val="00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3519407" y="-877699"/>
            <a:ext cx="3164497" cy="6046112"/>
            <a:chOff x="9961132" y="2146912"/>
            <a:chExt cx="1959428" cy="1959428"/>
          </a:xfrm>
        </p:grpSpPr>
        <p:cxnSp>
          <p:nvCxnSpPr>
            <p:cNvPr id="21" name="Connecteur droit 18"/>
            <p:cNvCxnSpPr/>
            <p:nvPr/>
          </p:nvCxnSpPr>
          <p:spPr>
            <a:xfrm rot="16200000">
              <a:off x="10940846" y="1189362"/>
              <a:ext cx="0" cy="1959428"/>
            </a:xfrm>
            <a:prstGeom prst="line">
              <a:avLst/>
            </a:prstGeom>
            <a:ln w="152400">
              <a:solidFill>
                <a:srgbClr val="00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19"/>
            <p:cNvCxnSpPr/>
            <p:nvPr/>
          </p:nvCxnSpPr>
          <p:spPr>
            <a:xfrm rot="10800000">
              <a:off x="11887899" y="2146912"/>
              <a:ext cx="0" cy="1959428"/>
            </a:xfrm>
            <a:prstGeom prst="line">
              <a:avLst/>
            </a:prstGeom>
            <a:ln w="152400">
              <a:solidFill>
                <a:srgbClr val="004C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smtClean="0"/>
              <a:t>13</a:t>
            </a:r>
            <a:endParaRPr lang="en-US" sz="16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51" y="2956135"/>
            <a:ext cx="5160001" cy="224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" name="Éclair 5"/>
          <p:cNvSpPr/>
          <p:nvPr>
            <p:custDataLst>
              <p:tags r:id="rId5"/>
            </p:custDataLst>
          </p:nvPr>
        </p:nvSpPr>
        <p:spPr>
          <a:xfrm flipH="1">
            <a:off x="337611" y="1399942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99297" y="5008908"/>
            <a:ext cx="3700898" cy="123263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385327" y="561639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071814" y="39358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433488" y="51117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221760" y="3997066"/>
            <a:ext cx="850127" cy="850127"/>
          </a:xfrm>
          <a:prstGeom prst="rect">
            <a:avLst/>
          </a:prstGeom>
        </p:spPr>
      </p:pic>
      <p:cxnSp>
        <p:nvCxnSpPr>
          <p:cNvPr id="20" name="Connecteur droit 19"/>
          <p:cNvCxnSpPr>
            <a:endCxn id="16" idx="3"/>
          </p:cNvCxnSpPr>
          <p:nvPr>
            <p:custDataLst>
              <p:tags r:id="rId12"/>
            </p:custDataLst>
          </p:nvPr>
        </p:nvCxnSpPr>
        <p:spPr>
          <a:xfrm flipH="1" flipV="1">
            <a:off x="3071887" y="4422130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6" idx="1"/>
          </p:cNvCxnSpPr>
          <p:nvPr>
            <p:custDataLst>
              <p:tags r:id="rId13"/>
            </p:custDataLst>
          </p:nvPr>
        </p:nvCxnSpPr>
        <p:spPr>
          <a:xfrm flipH="1">
            <a:off x="1647825" y="4422130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4"/>
            </p:custDataLst>
          </p:nvPr>
        </p:nvCxnSpPr>
        <p:spPr>
          <a:xfrm flipH="1" flipV="1">
            <a:off x="1647825" y="4880190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15"/>
            </p:custDataLst>
          </p:nvPr>
        </p:nvCxnSpPr>
        <p:spPr>
          <a:xfrm>
            <a:off x="3957981" y="562522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6"/>
            </p:custDataLst>
          </p:nvPr>
        </p:nvSpPr>
        <p:spPr>
          <a:xfrm>
            <a:off x="4357087" y="51607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7"/>
            </p:custDataLst>
          </p:nvPr>
        </p:nvCxnSpPr>
        <p:spPr>
          <a:xfrm flipH="1" flipV="1">
            <a:off x="3733800" y="4889015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688686" y="1987912"/>
            <a:ext cx="3700898" cy="123263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>
            <p:custDataLst>
              <p:tags r:id="rId19"/>
            </p:custDataLst>
          </p:nvPr>
        </p:nvCxnSpPr>
        <p:spPr>
          <a:xfrm>
            <a:off x="274716" y="2595403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>
            <p:custDataLst>
              <p:tags r:id="rId20"/>
            </p:custDataLst>
          </p:nvPr>
        </p:nvSpPr>
        <p:spPr>
          <a:xfrm>
            <a:off x="2961203" y="91481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ZoneTexte 46"/>
          <p:cNvSpPr txBox="1"/>
          <p:nvPr>
            <p:custDataLst>
              <p:tags r:id="rId21"/>
            </p:custDataLst>
          </p:nvPr>
        </p:nvSpPr>
        <p:spPr>
          <a:xfrm>
            <a:off x="322877" y="20907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 4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111149" y="976070"/>
            <a:ext cx="850127" cy="850127"/>
          </a:xfrm>
          <a:prstGeom prst="rect">
            <a:avLst/>
          </a:prstGeom>
        </p:spPr>
      </p:pic>
      <p:cxnSp>
        <p:nvCxnSpPr>
          <p:cNvPr id="50" name="Connecteur droit 49"/>
          <p:cNvCxnSpPr>
            <a:endCxn id="49" idx="3"/>
          </p:cNvCxnSpPr>
          <p:nvPr>
            <p:custDataLst>
              <p:tags r:id="rId24"/>
            </p:custDataLst>
          </p:nvPr>
        </p:nvCxnSpPr>
        <p:spPr>
          <a:xfrm flipH="1" flipV="1">
            <a:off x="2961276" y="1401134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1"/>
          </p:cNvCxnSpPr>
          <p:nvPr>
            <p:custDataLst>
              <p:tags r:id="rId25"/>
            </p:custDataLst>
          </p:nvPr>
        </p:nvCxnSpPr>
        <p:spPr>
          <a:xfrm flipH="1">
            <a:off x="1537214" y="1401134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26"/>
            </p:custDataLst>
          </p:nvPr>
        </p:nvCxnSpPr>
        <p:spPr>
          <a:xfrm flipH="1" flipV="1">
            <a:off x="1537214" y="1859194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>
            <p:custDataLst>
              <p:tags r:id="rId27"/>
            </p:custDataLst>
          </p:nvPr>
        </p:nvCxnSpPr>
        <p:spPr>
          <a:xfrm>
            <a:off x="3847370" y="260422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8"/>
            </p:custDataLst>
          </p:nvPr>
        </p:nvSpPr>
        <p:spPr>
          <a:xfrm>
            <a:off x="4246476" y="2139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29"/>
            </p:custDataLst>
          </p:nvPr>
        </p:nvCxnSpPr>
        <p:spPr>
          <a:xfrm flipH="1" flipV="1">
            <a:off x="3623189" y="1868019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Éclair 55"/>
          <p:cNvSpPr/>
          <p:nvPr>
            <p:custDataLst>
              <p:tags r:id="rId30"/>
            </p:custDataLst>
          </p:nvPr>
        </p:nvSpPr>
        <p:spPr>
          <a:xfrm flipH="1">
            <a:off x="337611" y="4513016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>
            <p:custDataLst>
              <p:tags r:id="rId31"/>
            </p:custDataLst>
          </p:nvPr>
        </p:nvSpPr>
        <p:spPr>
          <a:xfrm>
            <a:off x="8456967" y="1404135"/>
            <a:ext cx="2238376" cy="509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K: Geometric factor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horizontal à deux flèches 58"/>
          <p:cNvSpPr/>
          <p:nvPr>
            <p:custDataLst>
              <p:tags r:id="rId32"/>
            </p:custDataLst>
          </p:nvPr>
        </p:nvSpPr>
        <p:spPr>
          <a:xfrm rot="16200000">
            <a:off x="5225102" y="3334150"/>
            <a:ext cx="2396347" cy="1452907"/>
          </a:xfrm>
          <a:prstGeom prst="leftRightArrowCallout">
            <a:avLst>
              <a:gd name="adj1" fmla="val 14511"/>
              <a:gd name="adj2" fmla="val 17789"/>
              <a:gd name="adj3" fmla="val 25000"/>
              <a:gd name="adj4" fmla="val 4812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dssdsds</a:t>
            </a:r>
            <a:endParaRPr lang="fr-FR" dirty="0"/>
          </a:p>
        </p:txBody>
      </p:sp>
      <p:sp>
        <p:nvSpPr>
          <p:cNvPr id="60" name="Rectangle 59"/>
          <p:cNvSpPr/>
          <p:nvPr>
            <p:custDataLst>
              <p:tags r:id="rId33"/>
            </p:custDataLst>
          </p:nvPr>
        </p:nvSpPr>
        <p:spPr>
          <a:xfrm>
            <a:off x="8456967" y="2332389"/>
            <a:ext cx="2238376" cy="5095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ρ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Resistivity =1/</a:t>
            </a:r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blipFill>
                <a:blip r:embed="rId44"/>
                <a:stretch>
                  <a:fillRect l="-5288" r="-96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ZoneTexte 65"/>
          <p:cNvSpPr txBox="1"/>
          <p:nvPr>
            <p:custDataLst>
              <p:tags r:id="rId35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36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18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" name="Éclair 5"/>
          <p:cNvSpPr/>
          <p:nvPr>
            <p:custDataLst>
              <p:tags r:id="rId5"/>
            </p:custDataLst>
          </p:nvPr>
        </p:nvSpPr>
        <p:spPr>
          <a:xfrm flipH="1">
            <a:off x="337611" y="1399942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799297" y="5008908"/>
            <a:ext cx="3700898" cy="123263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385327" y="561639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071814" y="39358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433488" y="51117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2221760" y="3997066"/>
            <a:ext cx="850127" cy="850127"/>
          </a:xfrm>
          <a:prstGeom prst="rect">
            <a:avLst/>
          </a:prstGeom>
        </p:spPr>
      </p:pic>
      <p:cxnSp>
        <p:nvCxnSpPr>
          <p:cNvPr id="20" name="Connecteur droit 19"/>
          <p:cNvCxnSpPr>
            <a:endCxn id="16" idx="3"/>
          </p:cNvCxnSpPr>
          <p:nvPr>
            <p:custDataLst>
              <p:tags r:id="rId12"/>
            </p:custDataLst>
          </p:nvPr>
        </p:nvCxnSpPr>
        <p:spPr>
          <a:xfrm flipH="1" flipV="1">
            <a:off x="3071887" y="4422130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6" idx="1"/>
          </p:cNvCxnSpPr>
          <p:nvPr>
            <p:custDataLst>
              <p:tags r:id="rId13"/>
            </p:custDataLst>
          </p:nvPr>
        </p:nvCxnSpPr>
        <p:spPr>
          <a:xfrm flipH="1">
            <a:off x="1647825" y="4422130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4"/>
            </p:custDataLst>
          </p:nvPr>
        </p:nvCxnSpPr>
        <p:spPr>
          <a:xfrm flipH="1" flipV="1">
            <a:off x="1647825" y="4880190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15"/>
            </p:custDataLst>
          </p:nvPr>
        </p:nvCxnSpPr>
        <p:spPr>
          <a:xfrm>
            <a:off x="3957981" y="562522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6"/>
            </p:custDataLst>
          </p:nvPr>
        </p:nvSpPr>
        <p:spPr>
          <a:xfrm>
            <a:off x="4357087" y="51607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7"/>
            </p:custDataLst>
          </p:nvPr>
        </p:nvCxnSpPr>
        <p:spPr>
          <a:xfrm flipH="1" flipV="1">
            <a:off x="3733800" y="4889015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688686" y="1987912"/>
            <a:ext cx="3700898" cy="123263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>
            <p:custDataLst>
              <p:tags r:id="rId19"/>
            </p:custDataLst>
          </p:nvPr>
        </p:nvCxnSpPr>
        <p:spPr>
          <a:xfrm>
            <a:off x="274716" y="2595403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>
            <p:custDataLst>
              <p:tags r:id="rId20"/>
            </p:custDataLst>
          </p:nvPr>
        </p:nvSpPr>
        <p:spPr>
          <a:xfrm>
            <a:off x="2961203" y="91481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ZoneTexte 46"/>
          <p:cNvSpPr txBox="1"/>
          <p:nvPr>
            <p:custDataLst>
              <p:tags r:id="rId21"/>
            </p:custDataLst>
          </p:nvPr>
        </p:nvSpPr>
        <p:spPr>
          <a:xfrm>
            <a:off x="322877" y="20907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 4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2111149" y="976070"/>
            <a:ext cx="850127" cy="850127"/>
          </a:xfrm>
          <a:prstGeom prst="rect">
            <a:avLst/>
          </a:prstGeom>
        </p:spPr>
      </p:pic>
      <p:cxnSp>
        <p:nvCxnSpPr>
          <p:cNvPr id="50" name="Connecteur droit 49"/>
          <p:cNvCxnSpPr>
            <a:endCxn id="49" idx="3"/>
          </p:cNvCxnSpPr>
          <p:nvPr>
            <p:custDataLst>
              <p:tags r:id="rId24"/>
            </p:custDataLst>
          </p:nvPr>
        </p:nvCxnSpPr>
        <p:spPr>
          <a:xfrm flipH="1" flipV="1">
            <a:off x="2961276" y="1401134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1"/>
          </p:cNvCxnSpPr>
          <p:nvPr>
            <p:custDataLst>
              <p:tags r:id="rId25"/>
            </p:custDataLst>
          </p:nvPr>
        </p:nvCxnSpPr>
        <p:spPr>
          <a:xfrm flipH="1">
            <a:off x="1537214" y="1401134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26"/>
            </p:custDataLst>
          </p:nvPr>
        </p:nvCxnSpPr>
        <p:spPr>
          <a:xfrm flipH="1" flipV="1">
            <a:off x="1537214" y="1859194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>
            <p:custDataLst>
              <p:tags r:id="rId27"/>
            </p:custDataLst>
          </p:nvPr>
        </p:nvCxnSpPr>
        <p:spPr>
          <a:xfrm>
            <a:off x="3847370" y="260422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8"/>
            </p:custDataLst>
          </p:nvPr>
        </p:nvSpPr>
        <p:spPr>
          <a:xfrm>
            <a:off x="4246476" y="2139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29"/>
            </p:custDataLst>
          </p:nvPr>
        </p:nvCxnSpPr>
        <p:spPr>
          <a:xfrm flipH="1" flipV="1">
            <a:off x="3623189" y="1868019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Éclair 55"/>
          <p:cNvSpPr/>
          <p:nvPr>
            <p:custDataLst>
              <p:tags r:id="rId30"/>
            </p:custDataLst>
          </p:nvPr>
        </p:nvSpPr>
        <p:spPr>
          <a:xfrm flipH="1">
            <a:off x="337611" y="4513016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>
            <p:custDataLst>
              <p:tags r:id="rId31"/>
            </p:custDataLst>
          </p:nvPr>
        </p:nvSpPr>
        <p:spPr>
          <a:xfrm>
            <a:off x="8456967" y="1404135"/>
            <a:ext cx="2238376" cy="509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K: Geometric factor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horizontal à deux flèches 58"/>
          <p:cNvSpPr/>
          <p:nvPr>
            <p:custDataLst>
              <p:tags r:id="rId32"/>
            </p:custDataLst>
          </p:nvPr>
        </p:nvSpPr>
        <p:spPr>
          <a:xfrm rot="16200000">
            <a:off x="5225102" y="3334150"/>
            <a:ext cx="2396347" cy="1452907"/>
          </a:xfrm>
          <a:prstGeom prst="leftRightArrowCallout">
            <a:avLst>
              <a:gd name="adj1" fmla="val 14511"/>
              <a:gd name="adj2" fmla="val 17789"/>
              <a:gd name="adj3" fmla="val 25000"/>
              <a:gd name="adj4" fmla="val 4812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dssdsds</a:t>
            </a:r>
            <a:endParaRPr lang="fr-FR" dirty="0"/>
          </a:p>
        </p:txBody>
      </p:sp>
      <p:sp>
        <p:nvSpPr>
          <p:cNvPr id="60" name="Rectangle 59"/>
          <p:cNvSpPr/>
          <p:nvPr>
            <p:custDataLst>
              <p:tags r:id="rId33"/>
            </p:custDataLst>
          </p:nvPr>
        </p:nvSpPr>
        <p:spPr>
          <a:xfrm>
            <a:off x="8456967" y="2332389"/>
            <a:ext cx="2238376" cy="5095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ρ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Resistivity =1/</a:t>
            </a:r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Flèche droite 60"/>
          <p:cNvSpPr/>
          <p:nvPr>
            <p:custDataLst>
              <p:tags r:id="rId34"/>
            </p:custDataLst>
          </p:nvPr>
        </p:nvSpPr>
        <p:spPr>
          <a:xfrm rot="5400000">
            <a:off x="9207837" y="3201790"/>
            <a:ext cx="823206" cy="4247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>
            <p:custDataLst>
              <p:tags r:id="rId35"/>
            </p:custDataLst>
          </p:nvPr>
        </p:nvSpPr>
        <p:spPr>
          <a:xfrm>
            <a:off x="7933911" y="4093802"/>
            <a:ext cx="42580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function of: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fluid inherent conductivity, 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porosity,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fluid saturation 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some exponents and coefficients</a:t>
            </a:r>
          </a:p>
          <a:p>
            <a:pPr marL="342900" indent="-342900">
              <a:buAutoNum type="arabicParenR"/>
            </a:pPr>
            <a:r>
              <a:rPr lang="en-US" sz="20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Frequency of the current</a:t>
            </a:r>
          </a:p>
          <a:p>
            <a:pPr marL="342900" indent="-342900">
              <a:buAutoNum type="arabicParenR"/>
            </a:pP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>
            <p:custDataLst>
              <p:tags r:id="rId36"/>
            </p:custDataLst>
          </p:nvPr>
        </p:nvPicPr>
        <p:blipFill rotWithShape="1">
          <a:blip r:embed="rId48"/>
          <a:srcRect l="33666" t="10327" r="43891" b="56749"/>
          <a:stretch/>
        </p:blipFill>
        <p:spPr>
          <a:xfrm>
            <a:off x="8359768" y="3028916"/>
            <a:ext cx="964871" cy="919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blipFill>
                <a:blip r:embed="rId49"/>
                <a:stretch>
                  <a:fillRect l="-5288" r="-96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 64"/>
          <p:cNvPicPr>
            <a:picLocks noChangeAspect="1"/>
          </p:cNvPicPr>
          <p:nvPr>
            <p:custDataLst>
              <p:tags r:id="rId38"/>
            </p:custDataLst>
          </p:nvPr>
        </p:nvPicPr>
        <p:blipFill rotWithShape="1">
          <a:blip r:embed="rId48"/>
          <a:srcRect l="33550" t="54486" r="43968" b="10894"/>
          <a:stretch/>
        </p:blipFill>
        <p:spPr>
          <a:xfrm>
            <a:off x="9929925" y="2957554"/>
            <a:ext cx="944552" cy="944552"/>
          </a:xfrm>
          <a:prstGeom prst="rect">
            <a:avLst/>
          </a:prstGeom>
        </p:spPr>
      </p:pic>
      <p:sp>
        <p:nvSpPr>
          <p:cNvPr id="66" name="ZoneTexte 65"/>
          <p:cNvSpPr txBox="1"/>
          <p:nvPr>
            <p:custDataLst>
              <p:tags r:id="rId39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40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1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10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-26378" y="71120"/>
            <a:ext cx="10336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General overview: Hydro-geophysics (Electrical resistivity)</a:t>
            </a:r>
            <a:endParaRPr lang="fr-FR" b="1" dirty="0">
              <a:latin typeface="Helvetica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0026" y="4525820"/>
            <a:ext cx="1246767" cy="1738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1885313" y="1504824"/>
            <a:ext cx="1249669" cy="1738176"/>
          </a:xfrm>
          <a:prstGeom prst="rect">
            <a:avLst/>
          </a:prstGeom>
        </p:spPr>
      </p:pic>
      <p:sp>
        <p:nvSpPr>
          <p:cNvPr id="6" name="Éclair 5"/>
          <p:cNvSpPr/>
          <p:nvPr>
            <p:custDataLst>
              <p:tags r:id="rId5"/>
            </p:custDataLst>
          </p:nvPr>
        </p:nvSpPr>
        <p:spPr>
          <a:xfrm flipH="1">
            <a:off x="337611" y="1399942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799297" y="5008908"/>
            <a:ext cx="3700898" cy="123263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385327" y="561639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071814" y="39358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9"/>
            </p:custDataLst>
          </p:nvPr>
        </p:nvSpPr>
        <p:spPr>
          <a:xfrm>
            <a:off x="433488" y="51117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202" y="5311800"/>
                <a:ext cx="1529137" cy="51860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2221760" y="3997066"/>
            <a:ext cx="850127" cy="850127"/>
          </a:xfrm>
          <a:prstGeom prst="rect">
            <a:avLst/>
          </a:prstGeom>
        </p:spPr>
      </p:pic>
      <p:cxnSp>
        <p:nvCxnSpPr>
          <p:cNvPr id="20" name="Connecteur droit 19"/>
          <p:cNvCxnSpPr>
            <a:endCxn id="16" idx="3"/>
          </p:cNvCxnSpPr>
          <p:nvPr>
            <p:custDataLst>
              <p:tags r:id="rId12"/>
            </p:custDataLst>
          </p:nvPr>
        </p:nvCxnSpPr>
        <p:spPr>
          <a:xfrm flipH="1" flipV="1">
            <a:off x="3071887" y="4422130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6" idx="1"/>
          </p:cNvCxnSpPr>
          <p:nvPr>
            <p:custDataLst>
              <p:tags r:id="rId13"/>
            </p:custDataLst>
          </p:nvPr>
        </p:nvCxnSpPr>
        <p:spPr>
          <a:xfrm flipH="1">
            <a:off x="1647825" y="4422130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4"/>
            </p:custDataLst>
          </p:nvPr>
        </p:nvCxnSpPr>
        <p:spPr>
          <a:xfrm flipH="1" flipV="1">
            <a:off x="1647825" y="4880190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>
            <p:custDataLst>
              <p:tags r:id="rId15"/>
            </p:custDataLst>
          </p:nvPr>
        </p:nvCxnSpPr>
        <p:spPr>
          <a:xfrm>
            <a:off x="3957981" y="5625225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6"/>
            </p:custDataLst>
          </p:nvPr>
        </p:nvSpPr>
        <p:spPr>
          <a:xfrm>
            <a:off x="4357087" y="51607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7"/>
            </p:custDataLst>
          </p:nvPr>
        </p:nvCxnSpPr>
        <p:spPr>
          <a:xfrm flipH="1" flipV="1">
            <a:off x="3733800" y="4889015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88686" y="1987912"/>
            <a:ext cx="3700898" cy="123263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>
            <p:custDataLst>
              <p:tags r:id="rId19"/>
            </p:custDataLst>
          </p:nvPr>
        </p:nvCxnSpPr>
        <p:spPr>
          <a:xfrm>
            <a:off x="274716" y="2595403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>
            <p:custDataLst>
              <p:tags r:id="rId20"/>
            </p:custDataLst>
          </p:nvPr>
        </p:nvSpPr>
        <p:spPr>
          <a:xfrm>
            <a:off x="2961203" y="91481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Δ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endParaRPr lang="fr-FR" b="1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ZoneTexte 46"/>
          <p:cNvSpPr txBox="1"/>
          <p:nvPr>
            <p:custDataLst>
              <p:tags r:id="rId21"/>
            </p:custDataLst>
          </p:nvPr>
        </p:nvSpPr>
        <p:spPr>
          <a:xfrm>
            <a:off x="322877" y="20907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290804"/>
                <a:ext cx="1566967" cy="518604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 4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2111149" y="976070"/>
            <a:ext cx="850127" cy="850127"/>
          </a:xfrm>
          <a:prstGeom prst="rect">
            <a:avLst/>
          </a:prstGeom>
        </p:spPr>
      </p:pic>
      <p:cxnSp>
        <p:nvCxnSpPr>
          <p:cNvPr id="50" name="Connecteur droit 49"/>
          <p:cNvCxnSpPr>
            <a:endCxn id="49" idx="3"/>
          </p:cNvCxnSpPr>
          <p:nvPr>
            <p:custDataLst>
              <p:tags r:id="rId24"/>
            </p:custDataLst>
          </p:nvPr>
        </p:nvCxnSpPr>
        <p:spPr>
          <a:xfrm flipH="1" flipV="1">
            <a:off x="2961276" y="1401134"/>
            <a:ext cx="661913" cy="4444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9" idx="1"/>
          </p:cNvCxnSpPr>
          <p:nvPr>
            <p:custDataLst>
              <p:tags r:id="rId25"/>
            </p:custDataLst>
          </p:nvPr>
        </p:nvCxnSpPr>
        <p:spPr>
          <a:xfrm flipH="1">
            <a:off x="1537214" y="1401134"/>
            <a:ext cx="573935" cy="4580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>
            <p:custDataLst>
              <p:tags r:id="rId26"/>
            </p:custDataLst>
          </p:nvPr>
        </p:nvCxnSpPr>
        <p:spPr>
          <a:xfrm flipH="1" flipV="1">
            <a:off x="1537214" y="1859194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>
            <p:custDataLst>
              <p:tags r:id="rId27"/>
            </p:custDataLst>
          </p:nvPr>
        </p:nvCxnSpPr>
        <p:spPr>
          <a:xfrm>
            <a:off x="3847370" y="2604229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8"/>
            </p:custDataLst>
          </p:nvPr>
        </p:nvSpPr>
        <p:spPr>
          <a:xfrm>
            <a:off x="4246476" y="21397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fr-FR" b="1" baseline="-25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5" name="Connecteur droit 54"/>
          <p:cNvCxnSpPr/>
          <p:nvPr>
            <p:custDataLst>
              <p:tags r:id="rId29"/>
            </p:custDataLst>
          </p:nvPr>
        </p:nvCxnSpPr>
        <p:spPr>
          <a:xfrm flipH="1" flipV="1">
            <a:off x="3623189" y="1868019"/>
            <a:ext cx="0" cy="73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Éclair 55"/>
          <p:cNvSpPr/>
          <p:nvPr>
            <p:custDataLst>
              <p:tags r:id="rId30"/>
            </p:custDataLst>
          </p:nvPr>
        </p:nvSpPr>
        <p:spPr>
          <a:xfrm flipH="1">
            <a:off x="337611" y="4513016"/>
            <a:ext cx="533122" cy="668354"/>
          </a:xfrm>
          <a:prstGeom prst="lightningBol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>
            <p:custDataLst>
              <p:tags r:id="rId31"/>
            </p:custDataLst>
          </p:nvPr>
        </p:nvSpPr>
        <p:spPr>
          <a:xfrm>
            <a:off x="8456967" y="1404135"/>
            <a:ext cx="2238376" cy="509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K: Geometric factor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horizontal à deux flèches 58"/>
          <p:cNvSpPr/>
          <p:nvPr>
            <p:custDataLst>
              <p:tags r:id="rId32"/>
            </p:custDataLst>
          </p:nvPr>
        </p:nvSpPr>
        <p:spPr>
          <a:xfrm rot="16200000">
            <a:off x="5225102" y="3334150"/>
            <a:ext cx="2396347" cy="1452907"/>
          </a:xfrm>
          <a:prstGeom prst="leftRightArrowCallout">
            <a:avLst>
              <a:gd name="adj1" fmla="val 14511"/>
              <a:gd name="adj2" fmla="val 17789"/>
              <a:gd name="adj3" fmla="val 25000"/>
              <a:gd name="adj4" fmla="val 4812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dssdsds</a:t>
            </a:r>
            <a:endParaRPr lang="fr-FR" dirty="0"/>
          </a:p>
        </p:txBody>
      </p:sp>
      <p:sp>
        <p:nvSpPr>
          <p:cNvPr id="60" name="Rectangle 59"/>
          <p:cNvSpPr/>
          <p:nvPr>
            <p:custDataLst>
              <p:tags r:id="rId33"/>
            </p:custDataLst>
          </p:nvPr>
        </p:nvSpPr>
        <p:spPr>
          <a:xfrm>
            <a:off x="8456967" y="2332389"/>
            <a:ext cx="2238376" cy="5095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ρ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Resistivity =1/</a:t>
            </a:r>
            <a:r>
              <a:rPr lang="el-GR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σ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Flèche droite 60"/>
          <p:cNvSpPr/>
          <p:nvPr>
            <p:custDataLst>
              <p:tags r:id="rId34"/>
            </p:custDataLst>
          </p:nvPr>
        </p:nvSpPr>
        <p:spPr>
          <a:xfrm rot="5400000">
            <a:off x="9207837" y="3201790"/>
            <a:ext cx="823206" cy="4247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>
            <p:custDataLst>
              <p:tags r:id="rId35"/>
            </p:custDataLst>
          </p:nvPr>
        </p:nvSpPr>
        <p:spPr>
          <a:xfrm>
            <a:off x="7933911" y="4093802"/>
            <a:ext cx="42580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function of: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fluid inherent conductivity, 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porosity,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fluid saturation 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some exponents and coefficients</a:t>
            </a:r>
          </a:p>
          <a:p>
            <a:pPr marL="342900" indent="-342900">
              <a:buAutoNum type="arabicParenR"/>
            </a:pPr>
            <a:r>
              <a:rPr lang="en-US" sz="20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Frequency of the current</a:t>
            </a:r>
          </a:p>
          <a:p>
            <a:pPr marL="342900" indent="-342900">
              <a:buAutoNum type="arabicParenR"/>
            </a:pP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3" name="Image 62"/>
          <p:cNvPicPr>
            <a:picLocks noChangeAspect="1"/>
          </p:cNvPicPr>
          <p:nvPr>
            <p:custDataLst>
              <p:tags r:id="rId36"/>
            </p:custDataLst>
          </p:nvPr>
        </p:nvPicPr>
        <p:blipFill rotWithShape="1">
          <a:blip r:embed="rId50"/>
          <a:srcRect l="33666" t="10327" r="43891" b="56749"/>
          <a:stretch/>
        </p:blipFill>
        <p:spPr>
          <a:xfrm>
            <a:off x="8359768" y="3028916"/>
            <a:ext cx="964871" cy="919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138" y="3825779"/>
                <a:ext cx="1265411" cy="369332"/>
              </a:xfrm>
              <a:prstGeom prst="rect">
                <a:avLst/>
              </a:prstGeom>
              <a:blipFill>
                <a:blip r:embed="rId51"/>
                <a:stretch>
                  <a:fillRect l="-5288" r="-962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 64"/>
          <p:cNvPicPr>
            <a:picLocks noChangeAspect="1"/>
          </p:cNvPicPr>
          <p:nvPr>
            <p:custDataLst>
              <p:tags r:id="rId38"/>
            </p:custDataLst>
          </p:nvPr>
        </p:nvPicPr>
        <p:blipFill rotWithShape="1">
          <a:blip r:embed="rId50"/>
          <a:srcRect l="33550" t="54486" r="43968" b="10894"/>
          <a:stretch/>
        </p:blipFill>
        <p:spPr>
          <a:xfrm>
            <a:off x="9929925" y="2957554"/>
            <a:ext cx="944552" cy="944552"/>
          </a:xfrm>
          <a:prstGeom prst="rect">
            <a:avLst/>
          </a:prstGeom>
        </p:spPr>
      </p:pic>
      <p:sp>
        <p:nvSpPr>
          <p:cNvPr id="66" name="ZoneTexte 65"/>
          <p:cNvSpPr txBox="1"/>
          <p:nvPr>
            <p:custDataLst>
              <p:tags r:id="rId39"/>
            </p:custDataLst>
          </p:nvPr>
        </p:nvSpPr>
        <p:spPr>
          <a:xfrm>
            <a:off x="75152" y="863199"/>
            <a:ext cx="971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Water: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67" name="ZoneTexte 66"/>
          <p:cNvSpPr txBox="1"/>
          <p:nvPr>
            <p:custDataLst>
              <p:tags r:id="rId40"/>
            </p:custDataLst>
          </p:nvPr>
        </p:nvSpPr>
        <p:spPr>
          <a:xfrm>
            <a:off x="92140" y="394515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Helvetica" pitchFamily="2" charset="0"/>
              </a:rPr>
              <a:t>NAPL:</a:t>
            </a:r>
            <a:endParaRPr lang="fr-FR" sz="1400" b="1" dirty="0">
              <a:latin typeface="Helvetica" pitchFamily="2" charset="0"/>
            </a:endParaRPr>
          </a:p>
        </p:txBody>
      </p:sp>
      <p:sp>
        <p:nvSpPr>
          <p:cNvPr id="2" name="Rectangle 1"/>
          <p:cNvSpPr/>
          <p:nvPr>
            <p:custDataLst>
              <p:tags r:id="rId41"/>
            </p:custDataLst>
          </p:nvPr>
        </p:nvSpPr>
        <p:spPr>
          <a:xfrm>
            <a:off x="7933911" y="4743450"/>
            <a:ext cx="2229264" cy="6381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>
            <p:custDataLst>
              <p:tags r:id="rId42"/>
            </p:custDataLst>
          </p:nvPr>
        </p:nvSpPr>
        <p:spPr>
          <a:xfrm>
            <a:off x="9471230" y="4709630"/>
            <a:ext cx="2000250" cy="3587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Fluid content</a:t>
            </a:r>
            <a:endParaRPr lang="fr-FR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3"/>
            </p:custDataLst>
          </p:nvPr>
        </p:nvSpPr>
        <p:spPr/>
        <p:txBody>
          <a:bodyPr/>
          <a:lstStyle/>
          <a:p>
            <a:r>
              <a:rPr lang="fr-FR" smtClean="0"/>
              <a:t>2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22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37617" y="51731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Experimental approach and material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8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03363"/>
            <a:ext cx="4853651" cy="3640238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609601" y="1388963"/>
            <a:ext cx="4853651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Photos and Image process</a:t>
            </a:r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7617" y="51731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Helvetica" pitchFamily="2" charset="0"/>
              </a:rPr>
              <a:t>Experimental approach and material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smtClean="0"/>
              <a:t>3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1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  <p:tag name="PPSPLIT_DON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  <p:tag name="PPSPLIT_DON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  <p:tag name="PPSPLIT_DON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  <p:tag name="PPSPLIT_DON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2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  <p:tag name="PPSPLIT_DON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  <p:tag name="PPSPLIT_DON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  <p:tag name="PPSPLIT_DONE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  <p:tag name="PPSPLIT_DON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ID" val=" 5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1028</Words>
  <Application>Microsoft Office PowerPoint</Application>
  <PresentationFormat>Grand écran</PresentationFormat>
  <Paragraphs>365</Paragraphs>
  <Slides>45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Helvetica</vt:lpstr>
      <vt:lpstr>Times New Roman</vt:lpstr>
      <vt:lpstr>Thème Office</vt:lpstr>
      <vt:lpstr>Coupled numerical simulation of electrical geophysics and multiphase flow for monitoring the contamination and remediation of NAPL in porous media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Behshad Koohbor</dc:creator>
  <cp:lastModifiedBy>Behshad Koohbor</cp:lastModifiedBy>
  <cp:revision>19</cp:revision>
  <dcterms:created xsi:type="dcterms:W3CDTF">2025-06-18T14:46:38Z</dcterms:created>
  <dcterms:modified xsi:type="dcterms:W3CDTF">2026-05-14T16:20:24Z</dcterms:modified>
</cp:coreProperties>
</file>