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3" r:id="rId4"/>
    <p:sldId id="265" r:id="rId5"/>
    <p:sldId id="259" r:id="rId6"/>
    <p:sldId id="260" r:id="rId7"/>
    <p:sldId id="261" r:id="rId8"/>
    <p:sldId id="262" r:id="rId9"/>
    <p:sldId id="267" r:id="rId10"/>
    <p:sldId id="266" r:id="rId11"/>
    <p:sldId id="268" r:id="rId12"/>
    <p:sldId id="271" r:id="rId13"/>
    <p:sldId id="272"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29416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62023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264275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355009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392230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422909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189151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4838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22741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307991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15EAA9-569B-41B3-8BEA-C039C5CEE9F8}" type="datetimeFigureOut">
              <a:rPr lang="he-IL" smtClean="0"/>
              <a:t>ה'/סיון/תשפ"ו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7B94D552-F54B-406A-B6D5-9D88FDB0E4C1}" type="slidenum">
              <a:rPr lang="he-IL" smtClean="0"/>
              <a:t>‹N°›</a:t>
            </a:fld>
            <a:endParaRPr lang="he-IL"/>
          </a:p>
        </p:txBody>
      </p:sp>
    </p:spTree>
    <p:extLst>
      <p:ext uri="{BB962C8B-B14F-4D97-AF65-F5344CB8AC3E}">
        <p14:creationId xmlns:p14="http://schemas.microsoft.com/office/powerpoint/2010/main" val="316157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15EAA9-569B-41B3-8BEA-C039C5CEE9F8}" type="datetimeFigureOut">
              <a:rPr lang="he-IL" smtClean="0"/>
              <a:t>ה'/סיון/תשפ"ו</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94D552-F54B-406A-B6D5-9D88FDB0E4C1}" type="slidenum">
              <a:rPr lang="he-IL" smtClean="0"/>
              <a:t>‹N°›</a:t>
            </a:fld>
            <a:endParaRPr lang="he-IL"/>
          </a:p>
        </p:txBody>
      </p:sp>
    </p:spTree>
    <p:extLst>
      <p:ext uri="{BB962C8B-B14F-4D97-AF65-F5344CB8AC3E}">
        <p14:creationId xmlns:p14="http://schemas.microsoft.com/office/powerpoint/2010/main" val="2907574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urina@agri.gov.i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3852C6-275C-2A39-2B39-C68771450FD3}"/>
              </a:ext>
            </a:extLst>
          </p:cNvPr>
          <p:cNvPicPr>
            <a:picLocks noChangeAspect="1"/>
          </p:cNvPicPr>
          <p:nvPr/>
        </p:nvPicPr>
        <p:blipFill>
          <a:blip r:embed="rId2"/>
          <a:stretch>
            <a:fillRect/>
          </a:stretch>
        </p:blipFill>
        <p:spPr>
          <a:xfrm>
            <a:off x="-216310" y="-521109"/>
            <a:ext cx="12408310" cy="9316436"/>
          </a:xfrm>
          <a:prstGeom prst="rect">
            <a:avLst/>
          </a:prstGeom>
        </p:spPr>
      </p:pic>
      <p:sp>
        <p:nvSpPr>
          <p:cNvPr id="5" name="TextBox 4">
            <a:extLst>
              <a:ext uri="{FF2B5EF4-FFF2-40B4-BE49-F238E27FC236}">
                <a16:creationId xmlns:a16="http://schemas.microsoft.com/office/drawing/2014/main" id="{090754AB-E0B2-E637-F1C8-0EE4191F5FCE}"/>
              </a:ext>
            </a:extLst>
          </p:cNvPr>
          <p:cNvSpPr txBox="1"/>
          <p:nvPr/>
        </p:nvSpPr>
        <p:spPr>
          <a:xfrm>
            <a:off x="511277" y="245806"/>
            <a:ext cx="10844981" cy="6401753"/>
          </a:xfrm>
          <a:prstGeom prst="rect">
            <a:avLst/>
          </a:prstGeom>
          <a:noFill/>
        </p:spPr>
        <p:txBody>
          <a:bodyPr wrap="square">
            <a:spAutoFit/>
          </a:bodyPr>
          <a:lstStyle/>
          <a:p>
            <a:pPr algn="ctr"/>
            <a:r>
              <a:rPr lang="en-US" sz="3600" b="1" dirty="0">
                <a:ln w="22225">
                  <a:solidFill>
                    <a:srgbClr val="FFC000"/>
                  </a:solidFill>
                  <a:prstDash val="solid"/>
                </a:ln>
              </a:rPr>
              <a:t>Multi-Scale Dynamics of Root-Induced Soil Compaction (RISC): Sharp Interfaces and Rhizosphere Hydrology </a:t>
            </a:r>
          </a:p>
          <a:p>
            <a:pPr algn="ctr"/>
            <a:endParaRPr lang="en-US" sz="3600" b="1" dirty="0"/>
          </a:p>
          <a:p>
            <a:pPr algn="ctr"/>
            <a:endParaRPr lang="en-US" sz="3600" b="1" dirty="0"/>
          </a:p>
          <a:p>
            <a:pPr algn="ctr"/>
            <a:endParaRPr lang="en-US" sz="3600" b="1" dirty="0"/>
          </a:p>
          <a:p>
            <a:pPr algn="ctr"/>
            <a:endParaRPr lang="en-US" sz="3600" b="1" dirty="0"/>
          </a:p>
          <a:p>
            <a:pPr algn="ctr"/>
            <a:endParaRPr lang="en-US" sz="3600" b="1" dirty="0"/>
          </a:p>
          <a:p>
            <a:pPr algn="ctr"/>
            <a:endParaRPr lang="en-US" sz="1400" b="1" dirty="0"/>
          </a:p>
          <a:p>
            <a:pPr algn="ctr"/>
            <a:endParaRPr lang="en-US" sz="3600" b="1" dirty="0"/>
          </a:p>
          <a:p>
            <a:r>
              <a:rPr lang="en-US" sz="3600" b="1" dirty="0">
                <a:ln w="22225">
                  <a:solidFill>
                    <a:srgbClr val="FFC000"/>
                  </a:solidFill>
                  <a:prstDash val="solid"/>
                </a:ln>
              </a:rPr>
              <a:t>Uri Nachshon, N. Goldberg-Yehuda,</a:t>
            </a:r>
          </a:p>
          <a:p>
            <a:r>
              <a:rPr lang="en-US" sz="3600" b="1" dirty="0">
                <a:ln w="22225">
                  <a:solidFill>
                    <a:srgbClr val="FFC000"/>
                  </a:solidFill>
                  <a:prstDash val="solid"/>
                </a:ln>
              </a:rPr>
              <a:t>S. Assouline, and Y. Mau </a:t>
            </a:r>
            <a:endParaRPr lang="he-IL" sz="3600" b="1" dirty="0">
              <a:ln w="22225">
                <a:solidFill>
                  <a:srgbClr val="FFC000"/>
                </a:solidFill>
                <a:prstDash val="solid"/>
              </a:ln>
            </a:endParaRPr>
          </a:p>
        </p:txBody>
      </p:sp>
      <p:pic>
        <p:nvPicPr>
          <p:cNvPr id="7" name="Picture 6">
            <a:extLst>
              <a:ext uri="{FF2B5EF4-FFF2-40B4-BE49-F238E27FC236}">
                <a16:creationId xmlns:a16="http://schemas.microsoft.com/office/drawing/2014/main" id="{13C761E7-CDF6-ECC7-88B1-8602FB04F6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7558" y="5651582"/>
            <a:ext cx="1068070" cy="1028700"/>
          </a:xfrm>
          <a:prstGeom prst="rect">
            <a:avLst/>
          </a:prstGeom>
          <a:noFill/>
        </p:spPr>
      </p:pic>
      <p:pic>
        <p:nvPicPr>
          <p:cNvPr id="9" name="Picture 8">
            <a:extLst>
              <a:ext uri="{FF2B5EF4-FFF2-40B4-BE49-F238E27FC236}">
                <a16:creationId xmlns:a16="http://schemas.microsoft.com/office/drawing/2014/main" id="{3498C58A-7235-EF93-00F8-05E6927E123E}"/>
              </a:ext>
            </a:extLst>
          </p:cNvPr>
          <p:cNvPicPr>
            <a:picLocks noChangeAspect="1"/>
          </p:cNvPicPr>
          <p:nvPr/>
        </p:nvPicPr>
        <p:blipFill>
          <a:blip r:embed="rId4"/>
          <a:stretch>
            <a:fillRect/>
          </a:stretch>
        </p:blipFill>
        <p:spPr>
          <a:xfrm>
            <a:off x="9422311" y="5256373"/>
            <a:ext cx="1495755" cy="1681469"/>
          </a:xfrm>
          <a:prstGeom prst="rect">
            <a:avLst/>
          </a:prstGeom>
        </p:spPr>
      </p:pic>
    </p:spTree>
    <p:extLst>
      <p:ext uri="{BB962C8B-B14F-4D97-AF65-F5344CB8AC3E}">
        <p14:creationId xmlns:p14="http://schemas.microsoft.com/office/powerpoint/2010/main" val="290172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CF3D-37DC-891C-7F1D-6E6BAED020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5DA89B2-D844-5FF2-F8FA-7D9F107790D8}"/>
              </a:ext>
            </a:extLst>
          </p:cNvPr>
          <p:cNvSpPr txBox="1"/>
          <p:nvPr/>
        </p:nvSpPr>
        <p:spPr>
          <a:xfrm>
            <a:off x="131835" y="5949225"/>
            <a:ext cx="11299568" cy="830997"/>
          </a:xfrm>
          <a:prstGeom prst="rect">
            <a:avLst/>
          </a:prstGeom>
          <a:noFill/>
        </p:spPr>
        <p:txBody>
          <a:bodyPr wrap="none" rtlCol="1">
            <a:spAutoFit/>
          </a:bodyPr>
          <a:lstStyle/>
          <a:p>
            <a:r>
              <a:rPr lang="en-US" sz="2400" dirty="0"/>
              <a:t>Macroscale – rain simulator experiments: ~40% increase in W.C. for the rooted state.</a:t>
            </a:r>
          </a:p>
          <a:p>
            <a:r>
              <a:rPr lang="en-US" sz="2400" dirty="0"/>
              <a:t>In agreement with Assouline’s model.</a:t>
            </a:r>
            <a:endParaRPr lang="he-IL" sz="2400" dirty="0"/>
          </a:p>
        </p:txBody>
      </p:sp>
      <p:pic>
        <p:nvPicPr>
          <p:cNvPr id="6" name="Picture 5">
            <a:extLst>
              <a:ext uri="{FF2B5EF4-FFF2-40B4-BE49-F238E27FC236}">
                <a16:creationId xmlns:a16="http://schemas.microsoft.com/office/drawing/2014/main" id="{36798E83-535C-DDB8-B99C-3C8415D73696}"/>
              </a:ext>
            </a:extLst>
          </p:cNvPr>
          <p:cNvPicPr>
            <a:picLocks noChangeAspect="1"/>
          </p:cNvPicPr>
          <p:nvPr/>
        </p:nvPicPr>
        <p:blipFill>
          <a:blip r:embed="rId2"/>
          <a:stretch>
            <a:fillRect/>
          </a:stretch>
        </p:blipFill>
        <p:spPr>
          <a:xfrm>
            <a:off x="273205" y="219689"/>
            <a:ext cx="6750845" cy="5729536"/>
          </a:xfrm>
          <a:prstGeom prst="rect">
            <a:avLst/>
          </a:prstGeom>
        </p:spPr>
      </p:pic>
      <p:pic>
        <p:nvPicPr>
          <p:cNvPr id="8" name="Picture 7">
            <a:extLst>
              <a:ext uri="{FF2B5EF4-FFF2-40B4-BE49-F238E27FC236}">
                <a16:creationId xmlns:a16="http://schemas.microsoft.com/office/drawing/2014/main" id="{9BB69A3F-6150-B8E7-9332-A39E4BFAAA6C}"/>
              </a:ext>
            </a:extLst>
          </p:cNvPr>
          <p:cNvPicPr>
            <a:picLocks noChangeAspect="1"/>
          </p:cNvPicPr>
          <p:nvPr/>
        </p:nvPicPr>
        <p:blipFill>
          <a:blip r:embed="rId3"/>
          <a:stretch>
            <a:fillRect/>
          </a:stretch>
        </p:blipFill>
        <p:spPr>
          <a:xfrm>
            <a:off x="7270615" y="219689"/>
            <a:ext cx="4510528" cy="5817317"/>
          </a:xfrm>
          <a:prstGeom prst="rect">
            <a:avLst/>
          </a:prstGeom>
        </p:spPr>
      </p:pic>
    </p:spTree>
    <p:extLst>
      <p:ext uri="{BB962C8B-B14F-4D97-AF65-F5344CB8AC3E}">
        <p14:creationId xmlns:p14="http://schemas.microsoft.com/office/powerpoint/2010/main" val="213910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AFDC5-9BB2-C4D2-7594-1C832CF587B4}"/>
              </a:ext>
            </a:extLst>
          </p:cNvPr>
          <p:cNvPicPr>
            <a:picLocks noChangeAspect="1"/>
          </p:cNvPicPr>
          <p:nvPr/>
        </p:nvPicPr>
        <p:blipFill>
          <a:blip r:embed="rId2"/>
          <a:stretch>
            <a:fillRect/>
          </a:stretch>
        </p:blipFill>
        <p:spPr>
          <a:xfrm>
            <a:off x="3994865" y="-2458"/>
            <a:ext cx="7722217" cy="6858000"/>
          </a:xfrm>
          <a:prstGeom prst="rect">
            <a:avLst/>
          </a:prstGeom>
        </p:spPr>
      </p:pic>
      <p:sp>
        <p:nvSpPr>
          <p:cNvPr id="6" name="TextBox 5">
            <a:extLst>
              <a:ext uri="{FF2B5EF4-FFF2-40B4-BE49-F238E27FC236}">
                <a16:creationId xmlns:a16="http://schemas.microsoft.com/office/drawing/2014/main" id="{B264EE6C-5D4D-02E9-DDC5-85573DD047BA}"/>
              </a:ext>
            </a:extLst>
          </p:cNvPr>
          <p:cNvSpPr txBox="1"/>
          <p:nvPr/>
        </p:nvSpPr>
        <p:spPr>
          <a:xfrm>
            <a:off x="278271" y="285606"/>
            <a:ext cx="3844413" cy="2308324"/>
          </a:xfrm>
          <a:prstGeom prst="rect">
            <a:avLst/>
          </a:prstGeom>
          <a:noFill/>
        </p:spPr>
        <p:txBody>
          <a:bodyPr wrap="square" rtlCol="1">
            <a:spAutoFit/>
          </a:bodyPr>
          <a:lstStyle/>
          <a:p>
            <a:r>
              <a:rPr lang="en-US" sz="2400" dirty="0"/>
              <a:t>Aggregated roots model:</a:t>
            </a:r>
          </a:p>
          <a:p>
            <a:endParaRPr lang="en-US" sz="2400" dirty="0"/>
          </a:p>
          <a:p>
            <a:r>
              <a:rPr lang="en-US" sz="2400" dirty="0"/>
              <a:t>Synergetic effect on the RISC spatial distribution.</a:t>
            </a:r>
          </a:p>
          <a:p>
            <a:endParaRPr lang="en-US" sz="2400" dirty="0"/>
          </a:p>
          <a:p>
            <a:endParaRPr lang="en-US" sz="2400" dirty="0"/>
          </a:p>
        </p:txBody>
      </p:sp>
    </p:spTree>
    <p:extLst>
      <p:ext uri="{BB962C8B-B14F-4D97-AF65-F5344CB8AC3E}">
        <p14:creationId xmlns:p14="http://schemas.microsoft.com/office/powerpoint/2010/main" val="88438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DB06-E6FD-2101-6C55-CC443D3724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0D38F6-2F2B-B9E8-6C42-53EDC63B910F}"/>
              </a:ext>
            </a:extLst>
          </p:cNvPr>
          <p:cNvSpPr txBox="1"/>
          <p:nvPr/>
        </p:nvSpPr>
        <p:spPr>
          <a:xfrm>
            <a:off x="289151" y="217018"/>
            <a:ext cx="3481338" cy="461665"/>
          </a:xfrm>
          <a:prstGeom prst="rect">
            <a:avLst/>
          </a:prstGeom>
          <a:noFill/>
        </p:spPr>
        <p:txBody>
          <a:bodyPr wrap="none" rtlCol="1">
            <a:spAutoFit/>
          </a:bodyPr>
          <a:lstStyle/>
          <a:p>
            <a:r>
              <a:rPr lang="en-US" sz="2400" dirty="0"/>
              <a:t>Field scale observations:</a:t>
            </a:r>
            <a:endParaRPr lang="he-IL" sz="2400" dirty="0"/>
          </a:p>
        </p:txBody>
      </p:sp>
      <p:pic>
        <p:nvPicPr>
          <p:cNvPr id="6" name="Picture 5">
            <a:extLst>
              <a:ext uri="{FF2B5EF4-FFF2-40B4-BE49-F238E27FC236}">
                <a16:creationId xmlns:a16="http://schemas.microsoft.com/office/drawing/2014/main" id="{1A1EDFC3-BC39-DC45-5923-045FDCD330F5}"/>
              </a:ext>
            </a:extLst>
          </p:cNvPr>
          <p:cNvPicPr>
            <a:picLocks noChangeAspect="1"/>
          </p:cNvPicPr>
          <p:nvPr/>
        </p:nvPicPr>
        <p:blipFill>
          <a:blip r:embed="rId2"/>
          <a:stretch>
            <a:fillRect/>
          </a:stretch>
        </p:blipFill>
        <p:spPr>
          <a:xfrm>
            <a:off x="4650659" y="133500"/>
            <a:ext cx="7092762" cy="6590999"/>
          </a:xfrm>
          <a:prstGeom prst="rect">
            <a:avLst/>
          </a:prstGeom>
        </p:spPr>
      </p:pic>
      <p:pic>
        <p:nvPicPr>
          <p:cNvPr id="9" name="Picture 8">
            <a:extLst>
              <a:ext uri="{FF2B5EF4-FFF2-40B4-BE49-F238E27FC236}">
                <a16:creationId xmlns:a16="http://schemas.microsoft.com/office/drawing/2014/main" id="{AE9F82A0-6672-5561-1CA9-36F363C9DFA2}"/>
              </a:ext>
            </a:extLst>
          </p:cNvPr>
          <p:cNvPicPr>
            <a:picLocks noChangeAspect="1"/>
          </p:cNvPicPr>
          <p:nvPr/>
        </p:nvPicPr>
        <p:blipFill>
          <a:blip r:embed="rId3"/>
          <a:stretch>
            <a:fillRect/>
          </a:stretch>
        </p:blipFill>
        <p:spPr>
          <a:xfrm>
            <a:off x="448579" y="863932"/>
            <a:ext cx="3944558" cy="2302056"/>
          </a:xfrm>
          <a:prstGeom prst="rect">
            <a:avLst/>
          </a:prstGeom>
        </p:spPr>
      </p:pic>
    </p:spTree>
    <p:extLst>
      <p:ext uri="{BB962C8B-B14F-4D97-AF65-F5344CB8AC3E}">
        <p14:creationId xmlns:p14="http://schemas.microsoft.com/office/powerpoint/2010/main" val="167131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E9580-EA62-CB0A-AF39-BDB27F3EFF0C}"/>
              </a:ext>
            </a:extLst>
          </p:cNvPr>
          <p:cNvPicPr>
            <a:picLocks noChangeAspect="1"/>
          </p:cNvPicPr>
          <p:nvPr/>
        </p:nvPicPr>
        <p:blipFill>
          <a:blip r:embed="rId2"/>
          <a:stretch>
            <a:fillRect/>
          </a:stretch>
        </p:blipFill>
        <p:spPr>
          <a:xfrm>
            <a:off x="2306749" y="2317285"/>
            <a:ext cx="8046619" cy="4392637"/>
          </a:xfrm>
          <a:prstGeom prst="rect">
            <a:avLst/>
          </a:prstGeom>
        </p:spPr>
      </p:pic>
      <p:sp>
        <p:nvSpPr>
          <p:cNvPr id="6" name="TextBox 5">
            <a:extLst>
              <a:ext uri="{FF2B5EF4-FFF2-40B4-BE49-F238E27FC236}">
                <a16:creationId xmlns:a16="http://schemas.microsoft.com/office/drawing/2014/main" id="{50C703F8-3B8E-0AF7-5176-73FD2ABAE2DC}"/>
              </a:ext>
            </a:extLst>
          </p:cNvPr>
          <p:cNvSpPr txBox="1"/>
          <p:nvPr/>
        </p:nvSpPr>
        <p:spPr>
          <a:xfrm>
            <a:off x="117987" y="217018"/>
            <a:ext cx="12005187" cy="1938992"/>
          </a:xfrm>
          <a:prstGeom prst="rect">
            <a:avLst/>
          </a:prstGeom>
          <a:noFill/>
        </p:spPr>
        <p:txBody>
          <a:bodyPr wrap="square" rtlCol="1">
            <a:spAutoFit/>
          </a:bodyPr>
          <a:lstStyle/>
          <a:p>
            <a:r>
              <a:rPr lang="en-US" sz="2400" b="1" dirty="0"/>
              <a:t>In summary</a:t>
            </a:r>
            <a:r>
              <a:rPr lang="en-US" sz="2400" dirty="0"/>
              <a:t>, RISC functions as an adaptive plant mechanism that actively maintains favorable hydrological conditions within the root zone. Future studies should further elucidate the aggregated impact of this phenomenon across the entire root system. Ultimately, a deeper understanding of RISC could allow for the targeted modification of root properties to enhance plant resilience against abiotic stresses.</a:t>
            </a:r>
            <a:endParaRPr lang="he-IL" sz="2400" dirty="0"/>
          </a:p>
        </p:txBody>
      </p:sp>
    </p:spTree>
    <p:extLst>
      <p:ext uri="{BB962C8B-B14F-4D97-AF65-F5344CB8AC3E}">
        <p14:creationId xmlns:p14="http://schemas.microsoft.com/office/powerpoint/2010/main" val="1417816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2264-47E1-3F2A-3224-AFF4413C9A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96CFAB-4888-B656-B4BB-0CE32AE07841}"/>
              </a:ext>
            </a:extLst>
          </p:cNvPr>
          <p:cNvPicPr>
            <a:picLocks noChangeAspect="1"/>
          </p:cNvPicPr>
          <p:nvPr/>
        </p:nvPicPr>
        <p:blipFill>
          <a:blip r:embed="rId2"/>
          <a:stretch>
            <a:fillRect/>
          </a:stretch>
        </p:blipFill>
        <p:spPr>
          <a:xfrm>
            <a:off x="2306749" y="2317285"/>
            <a:ext cx="8046619" cy="4392637"/>
          </a:xfrm>
          <a:prstGeom prst="rect">
            <a:avLst/>
          </a:prstGeom>
        </p:spPr>
      </p:pic>
      <p:sp>
        <p:nvSpPr>
          <p:cNvPr id="6" name="TextBox 5">
            <a:extLst>
              <a:ext uri="{FF2B5EF4-FFF2-40B4-BE49-F238E27FC236}">
                <a16:creationId xmlns:a16="http://schemas.microsoft.com/office/drawing/2014/main" id="{AA0DEFE7-8420-A8B4-F5D3-256375BD9CA7}"/>
              </a:ext>
            </a:extLst>
          </p:cNvPr>
          <p:cNvSpPr txBox="1"/>
          <p:nvPr/>
        </p:nvSpPr>
        <p:spPr>
          <a:xfrm>
            <a:off x="117987" y="217018"/>
            <a:ext cx="12005187" cy="2062103"/>
          </a:xfrm>
          <a:prstGeom prst="rect">
            <a:avLst/>
          </a:prstGeom>
          <a:noFill/>
        </p:spPr>
        <p:txBody>
          <a:bodyPr wrap="square" rtlCol="1">
            <a:spAutoFit/>
          </a:bodyPr>
          <a:lstStyle/>
          <a:p>
            <a:pPr algn="ctr"/>
            <a:r>
              <a:rPr lang="en-US" sz="8000" b="1" dirty="0">
                <a:solidFill>
                  <a:srgbClr val="FF0000"/>
                </a:solidFill>
              </a:rPr>
              <a:t>Thank you!</a:t>
            </a:r>
          </a:p>
          <a:p>
            <a:pPr algn="ctr"/>
            <a:r>
              <a:rPr lang="en-US" sz="2400" b="1" dirty="0">
                <a:hlinkClick r:id="rId3"/>
              </a:rPr>
              <a:t>urina@agri.gov.il</a:t>
            </a:r>
            <a:endParaRPr lang="en-US" sz="2400" b="1" dirty="0"/>
          </a:p>
          <a:p>
            <a:pPr algn="ctr"/>
            <a:r>
              <a:rPr lang="en-US" sz="2400" b="1" dirty="0"/>
              <a:t>Institute of Soil, Water, and Environmental Sciences – </a:t>
            </a:r>
            <a:r>
              <a:rPr lang="en-US" sz="2400" b="1" dirty="0" err="1"/>
              <a:t>Volcani</a:t>
            </a:r>
            <a:r>
              <a:rPr lang="en-US" sz="2400" b="1" dirty="0"/>
              <a:t> Center</a:t>
            </a:r>
            <a:endParaRPr lang="he-IL" sz="2400" dirty="0"/>
          </a:p>
        </p:txBody>
      </p:sp>
    </p:spTree>
    <p:extLst>
      <p:ext uri="{BB962C8B-B14F-4D97-AF65-F5344CB8AC3E}">
        <p14:creationId xmlns:p14="http://schemas.microsoft.com/office/powerpoint/2010/main" val="3261269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E255-6A6D-E2CA-D1AB-935E2573A2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F3F136-C961-FDD1-0930-392423A73F27}"/>
              </a:ext>
            </a:extLst>
          </p:cNvPr>
          <p:cNvPicPr>
            <a:picLocks noChangeAspect="1"/>
          </p:cNvPicPr>
          <p:nvPr/>
        </p:nvPicPr>
        <p:blipFill>
          <a:blip r:embed="rId2"/>
          <a:stretch>
            <a:fillRect/>
          </a:stretch>
        </p:blipFill>
        <p:spPr>
          <a:xfrm>
            <a:off x="85051" y="0"/>
            <a:ext cx="10435808" cy="6685935"/>
          </a:xfrm>
          <a:prstGeom prst="rect">
            <a:avLst/>
          </a:prstGeom>
        </p:spPr>
      </p:pic>
      <p:pic>
        <p:nvPicPr>
          <p:cNvPr id="3" name="Picture 2">
            <a:extLst>
              <a:ext uri="{FF2B5EF4-FFF2-40B4-BE49-F238E27FC236}">
                <a16:creationId xmlns:a16="http://schemas.microsoft.com/office/drawing/2014/main" id="{5F1B3DCE-6EF5-D2E9-CB18-CD3DD3541AD2}"/>
              </a:ext>
            </a:extLst>
          </p:cNvPr>
          <p:cNvPicPr>
            <a:picLocks noChangeAspect="1"/>
          </p:cNvPicPr>
          <p:nvPr/>
        </p:nvPicPr>
        <p:blipFill>
          <a:blip r:embed="rId3"/>
          <a:stretch>
            <a:fillRect/>
          </a:stretch>
        </p:blipFill>
        <p:spPr>
          <a:xfrm>
            <a:off x="6813752" y="3236357"/>
            <a:ext cx="5273530" cy="3542987"/>
          </a:xfrm>
          <a:prstGeom prst="rect">
            <a:avLst/>
          </a:prstGeom>
        </p:spPr>
      </p:pic>
    </p:spTree>
    <p:extLst>
      <p:ext uri="{BB962C8B-B14F-4D97-AF65-F5344CB8AC3E}">
        <p14:creationId xmlns:p14="http://schemas.microsoft.com/office/powerpoint/2010/main" val="57503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277A3-4C35-9C74-DA09-C5241A84C8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EB559F-05A5-AA35-1D42-8DBC5887B47B}"/>
              </a:ext>
            </a:extLst>
          </p:cNvPr>
          <p:cNvPicPr>
            <a:picLocks noChangeAspect="1"/>
          </p:cNvPicPr>
          <p:nvPr/>
        </p:nvPicPr>
        <p:blipFill>
          <a:blip r:embed="rId2"/>
          <a:stretch>
            <a:fillRect/>
          </a:stretch>
        </p:blipFill>
        <p:spPr>
          <a:xfrm>
            <a:off x="324466" y="222419"/>
            <a:ext cx="6597444" cy="4275688"/>
          </a:xfrm>
          <a:prstGeom prst="rect">
            <a:avLst/>
          </a:prstGeom>
        </p:spPr>
      </p:pic>
      <p:grpSp>
        <p:nvGrpSpPr>
          <p:cNvPr id="17" name="Group 16">
            <a:extLst>
              <a:ext uri="{FF2B5EF4-FFF2-40B4-BE49-F238E27FC236}">
                <a16:creationId xmlns:a16="http://schemas.microsoft.com/office/drawing/2014/main" id="{C97768FC-FAF6-EBDF-05B3-284BEC526314}"/>
              </a:ext>
            </a:extLst>
          </p:cNvPr>
          <p:cNvGrpSpPr/>
          <p:nvPr/>
        </p:nvGrpSpPr>
        <p:grpSpPr>
          <a:xfrm>
            <a:off x="7108722" y="2810742"/>
            <a:ext cx="4834426" cy="3959504"/>
            <a:chOff x="7108723" y="145875"/>
            <a:chExt cx="4834426" cy="3959504"/>
          </a:xfrm>
        </p:grpSpPr>
        <p:pic>
          <p:nvPicPr>
            <p:cNvPr id="15" name="Picture 14">
              <a:extLst>
                <a:ext uri="{FF2B5EF4-FFF2-40B4-BE49-F238E27FC236}">
                  <a16:creationId xmlns:a16="http://schemas.microsoft.com/office/drawing/2014/main" id="{DA3F2A3E-6A47-435C-6C84-E6F05844F67B}"/>
                </a:ext>
              </a:extLst>
            </p:cNvPr>
            <p:cNvPicPr>
              <a:picLocks noChangeAspect="1"/>
            </p:cNvPicPr>
            <p:nvPr/>
          </p:nvPicPr>
          <p:blipFill>
            <a:blip r:embed="rId3"/>
            <a:stretch>
              <a:fillRect/>
            </a:stretch>
          </p:blipFill>
          <p:spPr>
            <a:xfrm>
              <a:off x="7108723" y="145875"/>
              <a:ext cx="4834426" cy="3959504"/>
            </a:xfrm>
            <a:prstGeom prst="rect">
              <a:avLst/>
            </a:prstGeom>
            <a:solidFill>
              <a:schemeClr val="bg1"/>
            </a:solidFill>
          </p:spPr>
        </p:pic>
        <p:sp>
          <p:nvSpPr>
            <p:cNvPr id="16" name="Rectangle 15">
              <a:extLst>
                <a:ext uri="{FF2B5EF4-FFF2-40B4-BE49-F238E27FC236}">
                  <a16:creationId xmlns:a16="http://schemas.microsoft.com/office/drawing/2014/main" id="{A64C7501-71F1-2B36-3340-EF1225B64D06}"/>
                </a:ext>
              </a:extLst>
            </p:cNvPr>
            <p:cNvSpPr/>
            <p:nvPr/>
          </p:nvSpPr>
          <p:spPr>
            <a:xfrm>
              <a:off x="11533239" y="491613"/>
              <a:ext cx="255638" cy="2753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9" name="Picture 18">
            <a:extLst>
              <a:ext uri="{FF2B5EF4-FFF2-40B4-BE49-F238E27FC236}">
                <a16:creationId xmlns:a16="http://schemas.microsoft.com/office/drawing/2014/main" id="{1C4AB3E2-5803-15A5-6C2F-129537CF1CFF}"/>
              </a:ext>
            </a:extLst>
          </p:cNvPr>
          <p:cNvPicPr>
            <a:picLocks noChangeAspect="1"/>
          </p:cNvPicPr>
          <p:nvPr/>
        </p:nvPicPr>
        <p:blipFill>
          <a:blip r:embed="rId4"/>
          <a:stretch>
            <a:fillRect/>
          </a:stretch>
        </p:blipFill>
        <p:spPr>
          <a:xfrm>
            <a:off x="494787" y="4790594"/>
            <a:ext cx="6099485" cy="449226"/>
          </a:xfrm>
          <a:prstGeom prst="rect">
            <a:avLst/>
          </a:prstGeom>
        </p:spPr>
      </p:pic>
      <p:pic>
        <p:nvPicPr>
          <p:cNvPr id="21" name="Picture 20">
            <a:extLst>
              <a:ext uri="{FF2B5EF4-FFF2-40B4-BE49-F238E27FC236}">
                <a16:creationId xmlns:a16="http://schemas.microsoft.com/office/drawing/2014/main" id="{329DC141-B1E9-F8C1-22FE-8CA4416957A8}"/>
              </a:ext>
            </a:extLst>
          </p:cNvPr>
          <p:cNvPicPr>
            <a:picLocks noChangeAspect="1"/>
          </p:cNvPicPr>
          <p:nvPr/>
        </p:nvPicPr>
        <p:blipFill>
          <a:blip r:embed="rId5"/>
          <a:stretch>
            <a:fillRect/>
          </a:stretch>
        </p:blipFill>
        <p:spPr>
          <a:xfrm>
            <a:off x="494787" y="5161505"/>
            <a:ext cx="1384326" cy="741604"/>
          </a:xfrm>
          <a:prstGeom prst="rect">
            <a:avLst/>
          </a:prstGeom>
        </p:spPr>
      </p:pic>
      <p:sp>
        <p:nvSpPr>
          <p:cNvPr id="27" name="TextBox 26">
            <a:extLst>
              <a:ext uri="{FF2B5EF4-FFF2-40B4-BE49-F238E27FC236}">
                <a16:creationId xmlns:a16="http://schemas.microsoft.com/office/drawing/2014/main" id="{873B2FF9-BA14-764C-18B9-485C9E52F888}"/>
              </a:ext>
            </a:extLst>
          </p:cNvPr>
          <p:cNvSpPr txBox="1"/>
          <p:nvPr/>
        </p:nvSpPr>
        <p:spPr>
          <a:xfrm>
            <a:off x="137653" y="6185471"/>
            <a:ext cx="6971069" cy="584775"/>
          </a:xfrm>
          <a:prstGeom prst="rect">
            <a:avLst/>
          </a:prstGeom>
          <a:noFill/>
        </p:spPr>
        <p:txBody>
          <a:bodyPr wrap="square">
            <a:spAutoFit/>
          </a:bodyPr>
          <a:lstStyle/>
          <a:p>
            <a:r>
              <a:rPr lang="en-US" sz="1600" b="1" dirty="0"/>
              <a:t>Assouline, S. </a:t>
            </a:r>
            <a:r>
              <a:rPr lang="en-US" sz="1600" dirty="0"/>
              <a:t>et al., 1997. Effect of compaction on soil physical and hydraulic properties: experimental results and modeling. Soil Sci. Soc. Am. J. 61(2), 390.</a:t>
            </a:r>
            <a:endParaRPr lang="he-IL" sz="1600" dirty="0"/>
          </a:p>
        </p:txBody>
      </p:sp>
    </p:spTree>
    <p:extLst>
      <p:ext uri="{BB962C8B-B14F-4D97-AF65-F5344CB8AC3E}">
        <p14:creationId xmlns:p14="http://schemas.microsoft.com/office/powerpoint/2010/main" val="87004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51799-05F2-F4F8-D1DA-E4D7C76BFA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6631BB-647F-4478-F900-BAECF85B0775}"/>
              </a:ext>
            </a:extLst>
          </p:cNvPr>
          <p:cNvPicPr>
            <a:picLocks noChangeAspect="1"/>
          </p:cNvPicPr>
          <p:nvPr/>
        </p:nvPicPr>
        <p:blipFill>
          <a:blip r:embed="rId2"/>
          <a:stretch>
            <a:fillRect/>
          </a:stretch>
        </p:blipFill>
        <p:spPr>
          <a:xfrm>
            <a:off x="324466" y="222419"/>
            <a:ext cx="6597444" cy="4275688"/>
          </a:xfrm>
          <a:prstGeom prst="rect">
            <a:avLst/>
          </a:prstGeom>
        </p:spPr>
      </p:pic>
      <p:pic>
        <p:nvPicPr>
          <p:cNvPr id="9" name="Picture 8">
            <a:extLst>
              <a:ext uri="{FF2B5EF4-FFF2-40B4-BE49-F238E27FC236}">
                <a16:creationId xmlns:a16="http://schemas.microsoft.com/office/drawing/2014/main" id="{41B80DBE-0921-7469-A8BB-5495D859EA6D}"/>
              </a:ext>
            </a:extLst>
          </p:cNvPr>
          <p:cNvPicPr>
            <a:picLocks noChangeAspect="1"/>
          </p:cNvPicPr>
          <p:nvPr/>
        </p:nvPicPr>
        <p:blipFill>
          <a:blip r:embed="rId3"/>
          <a:stretch>
            <a:fillRect/>
          </a:stretch>
        </p:blipFill>
        <p:spPr>
          <a:xfrm>
            <a:off x="3539614" y="648032"/>
            <a:ext cx="8145736" cy="5773863"/>
          </a:xfrm>
          <a:prstGeom prst="rect">
            <a:avLst/>
          </a:prstGeom>
        </p:spPr>
      </p:pic>
    </p:spTree>
    <p:extLst>
      <p:ext uri="{BB962C8B-B14F-4D97-AF65-F5344CB8AC3E}">
        <p14:creationId xmlns:p14="http://schemas.microsoft.com/office/powerpoint/2010/main" val="386577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D813-9491-EFA9-10CA-C80D456FFD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A46408-976D-B94F-0214-F6CFDFC43CFA}"/>
              </a:ext>
            </a:extLst>
          </p:cNvPr>
          <p:cNvPicPr>
            <a:picLocks noChangeAspect="1"/>
          </p:cNvPicPr>
          <p:nvPr/>
        </p:nvPicPr>
        <p:blipFill>
          <a:blip r:embed="rId2"/>
          <a:stretch>
            <a:fillRect/>
          </a:stretch>
        </p:blipFill>
        <p:spPr>
          <a:xfrm>
            <a:off x="1245114" y="685825"/>
            <a:ext cx="9701771" cy="5960782"/>
          </a:xfrm>
          <a:prstGeom prst="rect">
            <a:avLst/>
          </a:prstGeom>
        </p:spPr>
      </p:pic>
      <p:sp>
        <p:nvSpPr>
          <p:cNvPr id="4" name="TextBox 3">
            <a:extLst>
              <a:ext uri="{FF2B5EF4-FFF2-40B4-BE49-F238E27FC236}">
                <a16:creationId xmlns:a16="http://schemas.microsoft.com/office/drawing/2014/main" id="{B0AAD5D5-C28A-581E-B6A3-840E086888E9}"/>
              </a:ext>
            </a:extLst>
          </p:cNvPr>
          <p:cNvSpPr txBox="1"/>
          <p:nvPr/>
        </p:nvSpPr>
        <p:spPr>
          <a:xfrm>
            <a:off x="279028" y="108155"/>
            <a:ext cx="10667857" cy="461665"/>
          </a:xfrm>
          <a:prstGeom prst="rect">
            <a:avLst/>
          </a:prstGeom>
          <a:noFill/>
        </p:spPr>
        <p:txBody>
          <a:bodyPr wrap="none" rtlCol="1">
            <a:spAutoFit/>
          </a:bodyPr>
          <a:lstStyle/>
          <a:p>
            <a:r>
              <a:rPr lang="en-US" sz="2400" dirty="0"/>
              <a:t>RISC: Will it generate favorable conditions for root water (and nutrients) uptake?</a:t>
            </a:r>
            <a:endParaRPr lang="he-IL" sz="2400" dirty="0"/>
          </a:p>
        </p:txBody>
      </p:sp>
    </p:spTree>
    <p:extLst>
      <p:ext uri="{BB962C8B-B14F-4D97-AF65-F5344CB8AC3E}">
        <p14:creationId xmlns:p14="http://schemas.microsoft.com/office/powerpoint/2010/main" val="466339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8E2B-9FBB-894E-0707-2370BDAB98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77881D-A25C-6F1E-EC2E-30BC1F159051}"/>
              </a:ext>
            </a:extLst>
          </p:cNvPr>
          <p:cNvPicPr>
            <a:picLocks noChangeAspect="1"/>
          </p:cNvPicPr>
          <p:nvPr/>
        </p:nvPicPr>
        <p:blipFill>
          <a:blip r:embed="rId2"/>
          <a:stretch>
            <a:fillRect/>
          </a:stretch>
        </p:blipFill>
        <p:spPr>
          <a:xfrm>
            <a:off x="2310166" y="138750"/>
            <a:ext cx="9710670" cy="5259421"/>
          </a:xfrm>
          <a:prstGeom prst="rect">
            <a:avLst/>
          </a:prstGeom>
        </p:spPr>
      </p:pic>
      <p:pic>
        <p:nvPicPr>
          <p:cNvPr id="3" name="Picture 2">
            <a:extLst>
              <a:ext uri="{FF2B5EF4-FFF2-40B4-BE49-F238E27FC236}">
                <a16:creationId xmlns:a16="http://schemas.microsoft.com/office/drawing/2014/main" id="{AE6F18E3-40CE-FBFD-B7E6-23C4638D610F}"/>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0" y="138750"/>
            <a:ext cx="2718362" cy="3479521"/>
          </a:xfrm>
          <a:prstGeom prst="rect">
            <a:avLst/>
          </a:prstGeom>
        </p:spPr>
      </p:pic>
      <p:pic>
        <p:nvPicPr>
          <p:cNvPr id="7" name="Picture 6">
            <a:extLst>
              <a:ext uri="{FF2B5EF4-FFF2-40B4-BE49-F238E27FC236}">
                <a16:creationId xmlns:a16="http://schemas.microsoft.com/office/drawing/2014/main" id="{53AD0C7F-2538-9E29-23D0-9CA094A40686}"/>
              </a:ext>
            </a:extLst>
          </p:cNvPr>
          <p:cNvPicPr>
            <a:picLocks noChangeAspect="1"/>
          </p:cNvPicPr>
          <p:nvPr/>
        </p:nvPicPr>
        <p:blipFill>
          <a:blip r:embed="rId4"/>
          <a:stretch>
            <a:fillRect/>
          </a:stretch>
        </p:blipFill>
        <p:spPr>
          <a:xfrm>
            <a:off x="1229540" y="5879500"/>
            <a:ext cx="5501744" cy="849392"/>
          </a:xfrm>
          <a:prstGeom prst="rect">
            <a:avLst/>
          </a:prstGeom>
        </p:spPr>
      </p:pic>
      <p:sp>
        <p:nvSpPr>
          <p:cNvPr id="8" name="TextBox 7">
            <a:extLst>
              <a:ext uri="{FF2B5EF4-FFF2-40B4-BE49-F238E27FC236}">
                <a16:creationId xmlns:a16="http://schemas.microsoft.com/office/drawing/2014/main" id="{4579A0A6-FE74-08AA-0782-3C0AF852596F}"/>
              </a:ext>
            </a:extLst>
          </p:cNvPr>
          <p:cNvSpPr txBox="1"/>
          <p:nvPr/>
        </p:nvSpPr>
        <p:spPr>
          <a:xfrm>
            <a:off x="171164" y="5398171"/>
            <a:ext cx="7618496" cy="461665"/>
          </a:xfrm>
          <a:prstGeom prst="rect">
            <a:avLst/>
          </a:prstGeom>
          <a:noFill/>
        </p:spPr>
        <p:txBody>
          <a:bodyPr wrap="none" rtlCol="1">
            <a:spAutoFit/>
          </a:bodyPr>
          <a:lstStyle/>
          <a:p>
            <a:r>
              <a:rPr lang="en-US" sz="2400" dirty="0"/>
              <a:t>Microscale: 5-10% increase in bulk density of RISC zone</a:t>
            </a:r>
            <a:endParaRPr lang="he-IL" sz="2400" dirty="0"/>
          </a:p>
        </p:txBody>
      </p:sp>
    </p:spTree>
    <p:extLst>
      <p:ext uri="{BB962C8B-B14F-4D97-AF65-F5344CB8AC3E}">
        <p14:creationId xmlns:p14="http://schemas.microsoft.com/office/powerpoint/2010/main" val="367538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18ECA-83C8-3A28-300B-0B4AAEED31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510245-F655-EFD1-BCC4-98A5753B294B}"/>
              </a:ext>
            </a:extLst>
          </p:cNvPr>
          <p:cNvPicPr>
            <a:picLocks noChangeAspect="1"/>
          </p:cNvPicPr>
          <p:nvPr/>
        </p:nvPicPr>
        <p:blipFill>
          <a:blip r:embed="rId2"/>
          <a:stretch>
            <a:fillRect/>
          </a:stretch>
        </p:blipFill>
        <p:spPr>
          <a:xfrm>
            <a:off x="2304210" y="108625"/>
            <a:ext cx="9530366" cy="6640749"/>
          </a:xfrm>
          <a:prstGeom prst="rect">
            <a:avLst/>
          </a:prstGeom>
        </p:spPr>
      </p:pic>
      <p:sp>
        <p:nvSpPr>
          <p:cNvPr id="4" name="TextBox 3">
            <a:extLst>
              <a:ext uri="{FF2B5EF4-FFF2-40B4-BE49-F238E27FC236}">
                <a16:creationId xmlns:a16="http://schemas.microsoft.com/office/drawing/2014/main" id="{161985D4-40A8-38AF-0A5B-BDB431714AF3}"/>
              </a:ext>
            </a:extLst>
          </p:cNvPr>
          <p:cNvSpPr txBox="1"/>
          <p:nvPr/>
        </p:nvSpPr>
        <p:spPr>
          <a:xfrm>
            <a:off x="252473" y="246276"/>
            <a:ext cx="1594283" cy="830997"/>
          </a:xfrm>
          <a:prstGeom prst="rect">
            <a:avLst/>
          </a:prstGeom>
          <a:noFill/>
        </p:spPr>
        <p:txBody>
          <a:bodyPr wrap="none" rtlCol="1">
            <a:spAutoFit/>
          </a:bodyPr>
          <a:lstStyle/>
          <a:p>
            <a:pPr algn="r"/>
            <a:r>
              <a:rPr lang="en-US" sz="2400" dirty="0"/>
              <a:t>Single root</a:t>
            </a:r>
          </a:p>
          <a:p>
            <a:pPr algn="r"/>
            <a:r>
              <a:rPr lang="en-US" sz="2400" dirty="0"/>
              <a:t>Model:</a:t>
            </a:r>
          </a:p>
        </p:txBody>
      </p:sp>
    </p:spTree>
    <p:extLst>
      <p:ext uri="{BB962C8B-B14F-4D97-AF65-F5344CB8AC3E}">
        <p14:creationId xmlns:p14="http://schemas.microsoft.com/office/powerpoint/2010/main" val="51110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3201-0CCE-A114-12C4-44F98C0CE1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9A1A5E-DB83-5B92-0AEB-2168779CE39C}"/>
              </a:ext>
            </a:extLst>
          </p:cNvPr>
          <p:cNvSpPr txBox="1"/>
          <p:nvPr/>
        </p:nvSpPr>
        <p:spPr>
          <a:xfrm>
            <a:off x="131835" y="5949225"/>
            <a:ext cx="5633273" cy="461665"/>
          </a:xfrm>
          <a:prstGeom prst="rect">
            <a:avLst/>
          </a:prstGeom>
          <a:noFill/>
        </p:spPr>
        <p:txBody>
          <a:bodyPr wrap="none" rtlCol="1">
            <a:spAutoFit/>
          </a:bodyPr>
          <a:lstStyle/>
          <a:p>
            <a:r>
              <a:rPr lang="en-US" sz="2400" dirty="0"/>
              <a:t>Macroscale – rain simulator </a:t>
            </a:r>
            <a:r>
              <a:rPr lang="en-US" sz="2400" dirty="0" err="1"/>
              <a:t>experimetns</a:t>
            </a:r>
            <a:r>
              <a:rPr lang="en-US" sz="2400" dirty="0"/>
              <a:t>:</a:t>
            </a:r>
            <a:endParaRPr lang="he-IL" sz="2400" dirty="0"/>
          </a:p>
        </p:txBody>
      </p:sp>
      <p:pic>
        <p:nvPicPr>
          <p:cNvPr id="3" name="Picture 2">
            <a:extLst>
              <a:ext uri="{FF2B5EF4-FFF2-40B4-BE49-F238E27FC236}">
                <a16:creationId xmlns:a16="http://schemas.microsoft.com/office/drawing/2014/main" id="{051067B8-8665-87F0-376D-515CB7CDEFC6}"/>
              </a:ext>
            </a:extLst>
          </p:cNvPr>
          <p:cNvPicPr>
            <a:picLocks noChangeAspect="1"/>
          </p:cNvPicPr>
          <p:nvPr/>
        </p:nvPicPr>
        <p:blipFill>
          <a:blip r:embed="rId2"/>
          <a:stretch>
            <a:fillRect/>
          </a:stretch>
        </p:blipFill>
        <p:spPr>
          <a:xfrm>
            <a:off x="304800" y="265326"/>
            <a:ext cx="7570232" cy="5683899"/>
          </a:xfrm>
          <a:prstGeom prst="rect">
            <a:avLst/>
          </a:prstGeom>
        </p:spPr>
      </p:pic>
      <p:pic>
        <p:nvPicPr>
          <p:cNvPr id="5" name="Picture 4">
            <a:extLst>
              <a:ext uri="{FF2B5EF4-FFF2-40B4-BE49-F238E27FC236}">
                <a16:creationId xmlns:a16="http://schemas.microsoft.com/office/drawing/2014/main" id="{FAC31485-550B-730F-128D-3D31B1CB9AF4}"/>
              </a:ext>
            </a:extLst>
          </p:cNvPr>
          <p:cNvPicPr>
            <a:picLocks noChangeAspect="1"/>
          </p:cNvPicPr>
          <p:nvPr/>
        </p:nvPicPr>
        <p:blipFill>
          <a:blip r:embed="rId3"/>
          <a:srcRect l="11561" t="14407" r="12399" b="1019"/>
          <a:stretch>
            <a:fillRect/>
          </a:stretch>
        </p:blipFill>
        <p:spPr>
          <a:xfrm>
            <a:off x="8068547" y="447110"/>
            <a:ext cx="3356538" cy="2037993"/>
          </a:xfrm>
          <a:prstGeom prst="rect">
            <a:avLst/>
          </a:prstGeom>
        </p:spPr>
      </p:pic>
    </p:spTree>
    <p:extLst>
      <p:ext uri="{BB962C8B-B14F-4D97-AF65-F5344CB8AC3E}">
        <p14:creationId xmlns:p14="http://schemas.microsoft.com/office/powerpoint/2010/main" val="299938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F5ED-1D36-6CFF-BE6A-907A747C7B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CC58C7-8C78-BBB6-ACA2-22A4782DE813}"/>
              </a:ext>
            </a:extLst>
          </p:cNvPr>
          <p:cNvSpPr txBox="1"/>
          <p:nvPr/>
        </p:nvSpPr>
        <p:spPr>
          <a:xfrm>
            <a:off x="131835" y="5949225"/>
            <a:ext cx="11300786" cy="461665"/>
          </a:xfrm>
          <a:prstGeom prst="rect">
            <a:avLst/>
          </a:prstGeom>
          <a:noFill/>
        </p:spPr>
        <p:txBody>
          <a:bodyPr wrap="none" rtlCol="1">
            <a:spAutoFit/>
          </a:bodyPr>
          <a:lstStyle/>
          <a:p>
            <a:r>
              <a:rPr lang="en-US" sz="2400" dirty="0"/>
              <a:t>Macroscale – rain simulator experiments: ~40% increase in W.C. for the rooted state.</a:t>
            </a:r>
            <a:endParaRPr lang="he-IL" sz="2400" dirty="0"/>
          </a:p>
        </p:txBody>
      </p:sp>
      <p:pic>
        <p:nvPicPr>
          <p:cNvPr id="6" name="Picture 5">
            <a:extLst>
              <a:ext uri="{FF2B5EF4-FFF2-40B4-BE49-F238E27FC236}">
                <a16:creationId xmlns:a16="http://schemas.microsoft.com/office/drawing/2014/main" id="{35488DAC-2837-B97C-5C68-5742C4ED6AE6}"/>
              </a:ext>
            </a:extLst>
          </p:cNvPr>
          <p:cNvPicPr>
            <a:picLocks noChangeAspect="1"/>
          </p:cNvPicPr>
          <p:nvPr/>
        </p:nvPicPr>
        <p:blipFill>
          <a:blip r:embed="rId2"/>
          <a:stretch>
            <a:fillRect/>
          </a:stretch>
        </p:blipFill>
        <p:spPr>
          <a:xfrm>
            <a:off x="273205" y="219689"/>
            <a:ext cx="6750845" cy="5729536"/>
          </a:xfrm>
          <a:prstGeom prst="rect">
            <a:avLst/>
          </a:prstGeom>
        </p:spPr>
      </p:pic>
      <p:pic>
        <p:nvPicPr>
          <p:cNvPr id="3" name="Picture 2">
            <a:extLst>
              <a:ext uri="{FF2B5EF4-FFF2-40B4-BE49-F238E27FC236}">
                <a16:creationId xmlns:a16="http://schemas.microsoft.com/office/drawing/2014/main" id="{87551BED-8FCD-D2AE-44A0-A3B96003835A}"/>
              </a:ext>
            </a:extLst>
          </p:cNvPr>
          <p:cNvPicPr>
            <a:picLocks noChangeAspect="1"/>
          </p:cNvPicPr>
          <p:nvPr/>
        </p:nvPicPr>
        <p:blipFill>
          <a:blip r:embed="rId3"/>
          <a:srcRect l="11561" t="14407" r="12399" b="1019"/>
          <a:stretch>
            <a:fillRect/>
          </a:stretch>
        </p:blipFill>
        <p:spPr>
          <a:xfrm>
            <a:off x="8068547" y="447110"/>
            <a:ext cx="3356538" cy="2037993"/>
          </a:xfrm>
          <a:prstGeom prst="rect">
            <a:avLst/>
          </a:prstGeom>
        </p:spPr>
      </p:pic>
    </p:spTree>
    <p:extLst>
      <p:ext uri="{BB962C8B-B14F-4D97-AF65-F5344CB8AC3E}">
        <p14:creationId xmlns:p14="http://schemas.microsoft.com/office/powerpoint/2010/main" val="2256767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3716</TotalTime>
  <Words>249</Words>
  <Application>Microsoft Office PowerPoint</Application>
  <PresentationFormat>Grand écran</PresentationFormat>
  <Paragraphs>27</Paragraphs>
  <Slides>14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14</vt:i4>
      </vt:variant>
    </vt:vector>
  </HeadingPairs>
  <TitlesOfParts>
    <vt:vector size="18" baseType="lpstr">
      <vt:lpstr>Aptos</vt:lpstr>
      <vt:lpstr>Aptos Display</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Uri Nachshon</dc:creator>
  <cp:lastModifiedBy>joseph chaillot</cp:lastModifiedBy>
  <cp:revision>9</cp:revision>
  <dcterms:created xsi:type="dcterms:W3CDTF">2026-05-14T20:56:06Z</dcterms:created>
  <dcterms:modified xsi:type="dcterms:W3CDTF">2026-05-21T09:23:59Z</dcterms:modified>
</cp:coreProperties>
</file>