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notesMasterIdLst>
    <p:notesMasterId r:id="rId16"/>
  </p:notesMasterIdLst>
  <p:handoutMasterIdLst>
    <p:handoutMasterId r:id="rId17"/>
  </p:handoutMasterIdLst>
  <p:sldIdLst>
    <p:sldId id="341" r:id="rId3"/>
    <p:sldId id="380" r:id="rId4"/>
    <p:sldId id="873" r:id="rId5"/>
    <p:sldId id="882" r:id="rId6"/>
    <p:sldId id="883" r:id="rId7"/>
    <p:sldId id="889" r:id="rId8"/>
    <p:sldId id="884" r:id="rId9"/>
    <p:sldId id="890" r:id="rId10"/>
    <p:sldId id="886" r:id="rId11"/>
    <p:sldId id="891" r:id="rId12"/>
    <p:sldId id="887" r:id="rId13"/>
    <p:sldId id="878" r:id="rId14"/>
    <p:sldId id="880" r:id="rId1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53C053"/>
    <a:srgbClr val="EAEA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中度样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72832" autoAdjust="0"/>
  </p:normalViewPr>
  <p:slideViewPr>
    <p:cSldViewPr snapToGrid="0">
      <p:cViewPr>
        <p:scale>
          <a:sx n="100" d="100"/>
          <a:sy n="100" d="100"/>
        </p:scale>
        <p:origin x="1200" y="259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notesViewPr>
    <p:cSldViewPr snapToGrid="0">
      <p:cViewPr varScale="1">
        <p:scale>
          <a:sx n="67" d="100"/>
          <a:sy n="67" d="100"/>
        </p:scale>
        <p:origin x="2832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>
            <a:extLst>
              <a:ext uri="{FF2B5EF4-FFF2-40B4-BE49-F238E27FC236}">
                <a16:creationId xmlns:a16="http://schemas.microsoft.com/office/drawing/2014/main" id="{B2742087-845F-4976-AD7C-56F60AAE19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8C8830B2-2250-4E09-A20F-A622725BDC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C79AD2-CA3C-4D8B-957C-B6BE039B5728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8A6AB9B6-B5A9-44CD-AE38-8BFCAFA4774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31E6B204-78EF-4178-96FE-3717B553A00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8C657F-80FA-42BE-A96B-E57416A82D2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10474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860497-C3F2-4924-94A8-0B85EE97A073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7DB5AB-18AF-451B-AB40-6D903D130BC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39583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62A271-1BDF-4588-AD6D-3824C317C811}" type="slidenum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3309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DB5AB-18AF-451B-AB40-6D903D130BCC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75813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DB5AB-18AF-451B-AB40-6D903D130BCC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11177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DB5AB-18AF-451B-AB40-6D903D130BCC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08832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DB5AB-18AF-451B-AB40-6D903D130BCC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77982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DB5AB-18AF-451B-AB40-6D903D130BCC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776844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  <a:p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DB5AB-18AF-451B-AB40-6D903D130BCC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306231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DB5AB-18AF-451B-AB40-6D903D130BCC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561832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  <a:p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DB5AB-18AF-451B-AB40-6D903D130BCC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23090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DB5AB-18AF-451B-AB40-6D903D130BCC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40656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DB5AB-18AF-451B-AB40-6D903D130BCC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45216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1EA10-FE2C-4153-B070-D99FFAC65571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330429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DB5AB-18AF-451B-AB40-6D903D130BCC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11324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93B9F64-EB33-4F00-BD56-91A32BCE04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3CA6F1F5-7BB0-4062-A9E5-C81BB00FA0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68" indent="0" algn="ctr">
              <a:buNone/>
              <a:defRPr sz="1125"/>
            </a:lvl2pPr>
            <a:lvl3pPr marL="514337" indent="0" algn="ctr">
              <a:buNone/>
              <a:defRPr sz="1013"/>
            </a:lvl3pPr>
            <a:lvl4pPr marL="771506" indent="0" algn="ctr">
              <a:buNone/>
              <a:defRPr sz="900"/>
            </a:lvl4pPr>
            <a:lvl5pPr marL="1028675" indent="0" algn="ctr">
              <a:buNone/>
              <a:defRPr sz="900"/>
            </a:lvl5pPr>
            <a:lvl6pPr marL="1285843" indent="0" algn="ctr">
              <a:buNone/>
              <a:defRPr sz="900"/>
            </a:lvl6pPr>
            <a:lvl7pPr marL="1543012" indent="0" algn="ctr">
              <a:buNone/>
              <a:defRPr sz="900"/>
            </a:lvl7pPr>
            <a:lvl8pPr marL="1800180" indent="0" algn="ctr">
              <a:buNone/>
              <a:defRPr sz="900"/>
            </a:lvl8pPr>
            <a:lvl9pPr marL="2057348" indent="0" algn="ctr">
              <a:buNone/>
              <a:defRPr sz="9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9446EDE-FF08-4C67-BA9C-4DD0B2FCD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FDEC-B96A-49F4-AB3B-DAC15BF06E6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7A81E80-A8A0-4CE9-92CB-6BCA81615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C98FEC4-FCFF-469D-9FCF-DF7EFC487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BBB71-34A6-4F23-9BD5-264EB6424D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1628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223FDA0-44CE-448C-9CEE-309E7A629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BE72B41-57A5-484B-B053-FE47C06922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438DB31-CEBD-4720-85C8-A0547DA3A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FDEC-B96A-49F4-AB3B-DAC15BF06E6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8930FB2-01E1-4BDD-834E-71CFBE83E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206F56E-08AA-4DFB-B700-A85408B26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BBB71-34A6-4F23-9BD5-264EB6424D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99858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C5F3A27-4513-4E42-9596-020F1CBC0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4"/>
            <a:ext cx="10515600" cy="2852737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72F3559-8B01-47CF-AD2F-B7617CB4B6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9"/>
            <a:ext cx="10515600" cy="1500187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1pPr>
            <a:lvl2pPr marL="257168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37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06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6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43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12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18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348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B4196FA-48A0-4B7E-830C-CD1F81712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FDEC-B96A-49F4-AB3B-DAC15BF06E6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B01C562-8867-46B5-8A00-1D249AE22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2F1EB2D-D9D1-44D0-B549-80D25CADC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BBB71-34A6-4F23-9BD5-264EB6424D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5082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F7C9F3C-5AA7-45B5-98BA-D8863DCF6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FF9B8DE-441F-454F-9296-E4C15105E7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A9D0FA1-4A7A-4A01-A6B7-0C81BFF8E5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CFE46DD-4E95-4BE4-BBCB-6E0A79104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FDEC-B96A-49F4-AB3B-DAC15BF06E6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26C3524-C494-468E-A5F1-963A76132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F71B189-DEF8-476C-A413-78E348DBB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BBB71-34A6-4F23-9BD5-264EB6424D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3883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0A02F99-91E4-4026-AC11-443E3F9D3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8733AE4-8998-43CB-80AE-BD6E853E34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68" indent="0">
              <a:buNone/>
              <a:defRPr sz="1125" b="1"/>
            </a:lvl2pPr>
            <a:lvl3pPr marL="514337" indent="0">
              <a:buNone/>
              <a:defRPr sz="1013" b="1"/>
            </a:lvl3pPr>
            <a:lvl4pPr marL="771506" indent="0">
              <a:buNone/>
              <a:defRPr sz="900" b="1"/>
            </a:lvl4pPr>
            <a:lvl5pPr marL="1028675" indent="0">
              <a:buNone/>
              <a:defRPr sz="900" b="1"/>
            </a:lvl5pPr>
            <a:lvl6pPr marL="1285843" indent="0">
              <a:buNone/>
              <a:defRPr sz="900" b="1"/>
            </a:lvl6pPr>
            <a:lvl7pPr marL="1543012" indent="0">
              <a:buNone/>
              <a:defRPr sz="900" b="1"/>
            </a:lvl7pPr>
            <a:lvl8pPr marL="1800180" indent="0">
              <a:buNone/>
              <a:defRPr sz="900" b="1"/>
            </a:lvl8pPr>
            <a:lvl9pPr marL="2057348" indent="0">
              <a:buNone/>
              <a:defRPr sz="9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5E25C37-22CE-48B2-A4C0-CCAE7AD843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C60D771C-A52C-4165-B6D6-8089D55F44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3" y="1681163"/>
            <a:ext cx="5183188" cy="82391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68" indent="0">
              <a:buNone/>
              <a:defRPr sz="1125" b="1"/>
            </a:lvl2pPr>
            <a:lvl3pPr marL="514337" indent="0">
              <a:buNone/>
              <a:defRPr sz="1013" b="1"/>
            </a:lvl3pPr>
            <a:lvl4pPr marL="771506" indent="0">
              <a:buNone/>
              <a:defRPr sz="900" b="1"/>
            </a:lvl4pPr>
            <a:lvl5pPr marL="1028675" indent="0">
              <a:buNone/>
              <a:defRPr sz="900" b="1"/>
            </a:lvl5pPr>
            <a:lvl6pPr marL="1285843" indent="0">
              <a:buNone/>
              <a:defRPr sz="900" b="1"/>
            </a:lvl6pPr>
            <a:lvl7pPr marL="1543012" indent="0">
              <a:buNone/>
              <a:defRPr sz="900" b="1"/>
            </a:lvl7pPr>
            <a:lvl8pPr marL="1800180" indent="0">
              <a:buNone/>
              <a:defRPr sz="900" b="1"/>
            </a:lvl8pPr>
            <a:lvl9pPr marL="2057348" indent="0">
              <a:buNone/>
              <a:defRPr sz="9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07EC99AC-01D1-4577-ABCF-EBDA2C5E70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3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E160B2FF-A68B-4119-A1FA-316CFA493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FDEC-B96A-49F4-AB3B-DAC15BF06E6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29BA1E97-2C7A-421D-BB98-9748F4FEF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37B2C0C9-CE39-4FF5-ADCB-61218AEF1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BBB71-34A6-4F23-9BD5-264EB6424D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1167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DD80871-9677-4CCA-8240-F2135FDB5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86B978B6-36B7-46E3-AB6B-A4B7B4E46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FDEC-B96A-49F4-AB3B-DAC15BF06E6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F0F2F436-540F-46A1-95A2-C1453A34B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01FAADFB-6EE2-4B79-AAF7-E52872F08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BBB71-34A6-4F23-9BD5-264EB6424D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43063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DD0133B5-6126-4E49-9618-D2B4350B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FDEC-B96A-49F4-AB3B-DAC15BF06E6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33C2CAEB-2C53-4160-A445-DD1695C0A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FDFA5C2-A632-4A75-B5EA-A22EEA9B0D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BBB71-34A6-4F23-9BD5-264EB6424D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72051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E6BD25E-6C3B-414A-AFED-5F2AF3CC5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EA53F03-8B47-44C0-8331-C2B635C58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31"/>
            <a:ext cx="6172200" cy="4873625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DA74082-C370-4D81-8A57-210A161932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900"/>
            </a:lvl1pPr>
            <a:lvl2pPr marL="257168" indent="0">
              <a:buNone/>
              <a:defRPr sz="788"/>
            </a:lvl2pPr>
            <a:lvl3pPr marL="514337" indent="0">
              <a:buNone/>
              <a:defRPr sz="675"/>
            </a:lvl3pPr>
            <a:lvl4pPr marL="771506" indent="0">
              <a:buNone/>
              <a:defRPr sz="563"/>
            </a:lvl4pPr>
            <a:lvl5pPr marL="1028675" indent="0">
              <a:buNone/>
              <a:defRPr sz="563"/>
            </a:lvl5pPr>
            <a:lvl6pPr marL="1285843" indent="0">
              <a:buNone/>
              <a:defRPr sz="563"/>
            </a:lvl6pPr>
            <a:lvl7pPr marL="1543012" indent="0">
              <a:buNone/>
              <a:defRPr sz="563"/>
            </a:lvl7pPr>
            <a:lvl8pPr marL="1800180" indent="0">
              <a:buNone/>
              <a:defRPr sz="563"/>
            </a:lvl8pPr>
            <a:lvl9pPr marL="2057348" indent="0">
              <a:buNone/>
              <a:defRPr sz="563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7217DFE-213B-43A1-AA6A-CD825B310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FDEC-B96A-49F4-AB3B-DAC15BF06E6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59878C6-1648-47ED-A681-B26B1D40B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07A1940-ECB0-4DA3-9F10-A81CEA1F2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BBB71-34A6-4F23-9BD5-264EB6424D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317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66C14B1-17A8-43F8-AEF9-3B19C2337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B3A75782-968D-4712-8983-A06A3E11A7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31"/>
            <a:ext cx="6172200" cy="4873625"/>
          </a:xfrm>
        </p:spPr>
        <p:txBody>
          <a:bodyPr/>
          <a:lstStyle>
            <a:lvl1pPr marL="0" indent="0">
              <a:buNone/>
              <a:defRPr sz="1800"/>
            </a:lvl1pPr>
            <a:lvl2pPr marL="257168" indent="0">
              <a:buNone/>
              <a:defRPr sz="1575"/>
            </a:lvl2pPr>
            <a:lvl3pPr marL="514337" indent="0">
              <a:buNone/>
              <a:defRPr sz="1350"/>
            </a:lvl3pPr>
            <a:lvl4pPr marL="771506" indent="0">
              <a:buNone/>
              <a:defRPr sz="1125"/>
            </a:lvl4pPr>
            <a:lvl5pPr marL="1028675" indent="0">
              <a:buNone/>
              <a:defRPr sz="1125"/>
            </a:lvl5pPr>
            <a:lvl6pPr marL="1285843" indent="0">
              <a:buNone/>
              <a:defRPr sz="1125"/>
            </a:lvl6pPr>
            <a:lvl7pPr marL="1543012" indent="0">
              <a:buNone/>
              <a:defRPr sz="1125"/>
            </a:lvl7pPr>
            <a:lvl8pPr marL="1800180" indent="0">
              <a:buNone/>
              <a:defRPr sz="1125"/>
            </a:lvl8pPr>
            <a:lvl9pPr marL="2057348" indent="0">
              <a:buNone/>
              <a:defRPr sz="1125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ACCBAF5D-7CB1-415D-87F7-769701F5AE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900"/>
            </a:lvl1pPr>
            <a:lvl2pPr marL="257168" indent="0">
              <a:buNone/>
              <a:defRPr sz="788"/>
            </a:lvl2pPr>
            <a:lvl3pPr marL="514337" indent="0">
              <a:buNone/>
              <a:defRPr sz="675"/>
            </a:lvl3pPr>
            <a:lvl4pPr marL="771506" indent="0">
              <a:buNone/>
              <a:defRPr sz="563"/>
            </a:lvl4pPr>
            <a:lvl5pPr marL="1028675" indent="0">
              <a:buNone/>
              <a:defRPr sz="563"/>
            </a:lvl5pPr>
            <a:lvl6pPr marL="1285843" indent="0">
              <a:buNone/>
              <a:defRPr sz="563"/>
            </a:lvl6pPr>
            <a:lvl7pPr marL="1543012" indent="0">
              <a:buNone/>
              <a:defRPr sz="563"/>
            </a:lvl7pPr>
            <a:lvl8pPr marL="1800180" indent="0">
              <a:buNone/>
              <a:defRPr sz="563"/>
            </a:lvl8pPr>
            <a:lvl9pPr marL="2057348" indent="0">
              <a:buNone/>
              <a:defRPr sz="563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849B8BB-0A3C-440A-8C48-3B7DC235D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FDEC-B96A-49F4-AB3B-DAC15BF06E6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9D80874-09BF-49F2-B970-269C0FB66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E2E4105-6743-45FC-B301-CA13B8BD8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BBB71-34A6-4F23-9BD5-264EB6424D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26948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9065875-4E6B-42ED-ADBD-7E193D3DA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FBD6930E-B10F-4112-804D-11F2E29C00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16330D2-77E0-4CC1-8A4A-398F547D3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FDEC-B96A-49F4-AB3B-DAC15BF06E6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50686BF-D1D8-46DB-A67B-19E89400B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398CAD1-89EF-46AD-9FA3-20A1D771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BBB71-34A6-4F23-9BD5-264EB6424D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84033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9F421ECF-BEC3-48AF-8A6F-6DB673CE04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9AFEE75-790E-4855-817B-813B1CBE8A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3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874FB21-B6B4-4A71-AF0E-5C457AE71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FDEC-B96A-49F4-AB3B-DAC15BF06E6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91883C6-7EE7-40C9-AC53-ACBF6489E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92DA38F-C932-49C2-B067-414A60BD9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BBB71-34A6-4F23-9BD5-264EB6424D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218903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幻灯片">
    <p:bg>
      <p:bgPr>
        <a:gradFill flip="none" rotWithShape="1">
          <a:gsLst>
            <a:gs pos="100000">
              <a:schemeClr val="bg1"/>
            </a:gs>
            <a:gs pos="0">
              <a:srgbClr val="F0F0E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" y="4221089"/>
            <a:ext cx="12192004" cy="263691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标题占位符 9"/>
          <p:cNvSpPr>
            <a:spLocks noGrp="1"/>
          </p:cNvSpPr>
          <p:nvPr>
            <p:ph type="title"/>
          </p:nvPr>
        </p:nvSpPr>
        <p:spPr>
          <a:xfrm>
            <a:off x="372123" y="170080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6" name="文本占位符 10"/>
          <p:cNvSpPr>
            <a:spLocks noGrp="1"/>
          </p:cNvSpPr>
          <p:nvPr>
            <p:ph idx="1"/>
          </p:nvPr>
        </p:nvSpPr>
        <p:spPr>
          <a:xfrm>
            <a:off x="1871533" y="3212981"/>
            <a:ext cx="9902891" cy="6766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</p:txBody>
      </p:sp>
      <p:cxnSp>
        <p:nvCxnSpPr>
          <p:cNvPr id="9" name="直接连接符 8"/>
          <p:cNvCxnSpPr/>
          <p:nvPr/>
        </p:nvCxnSpPr>
        <p:spPr>
          <a:xfrm>
            <a:off x="335361" y="1215808"/>
            <a:ext cx="11579891" cy="0"/>
          </a:xfrm>
          <a:prstGeom prst="line">
            <a:avLst/>
          </a:prstGeom>
          <a:ln w="34925">
            <a:gradFill flip="none" rotWithShape="1">
              <a:gsLst>
                <a:gs pos="100000">
                  <a:schemeClr val="bg1"/>
                </a:gs>
                <a:gs pos="100000">
                  <a:srgbClr val="7030A0"/>
                </a:gs>
                <a:gs pos="0">
                  <a:srgbClr val="7030A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2543605" y="6485258"/>
            <a:ext cx="5184576" cy="10772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0" marR="0" indent="0" algn="l" defTabSz="386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00" b="1" i="0" u="none" kern="1200" cap="none" spc="0" dirty="0">
                <a:ln w="50800"/>
                <a:solidFill>
                  <a:schemeClr val="bg1">
                    <a:shade val="50000"/>
                  </a:schemeClr>
                </a:solidFill>
                <a:effectLst>
                  <a:glow rad="88900">
                    <a:srgbClr val="BA8DDB">
                      <a:alpha val="44706"/>
                    </a:srgbClr>
                  </a:glow>
                </a:effectLst>
                <a:latin typeface="+mn-lt"/>
                <a:ea typeface="+mn-ea"/>
                <a:cs typeface="+mn-cs"/>
              </a:rPr>
              <a:t>Multiscale Interfacial Transport Laboratory</a:t>
            </a:r>
            <a:endParaRPr lang="zh-CN" altLang="zh-CN" sz="100" b="1" i="0" u="none" kern="1200" cap="none" spc="0" dirty="0">
              <a:ln w="50800"/>
              <a:solidFill>
                <a:schemeClr val="bg1">
                  <a:shade val="50000"/>
                </a:schemeClr>
              </a:solidFill>
              <a:effectLst>
                <a:glow rad="88900">
                  <a:srgbClr val="BA8DDB">
                    <a:alpha val="44706"/>
                  </a:srgbClr>
                </a:glow>
              </a:effectLst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 descr="C:\Users\XCY\Desktop\3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16092" y="123847"/>
            <a:ext cx="1245064" cy="9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" y="4221089"/>
            <a:ext cx="12192004" cy="263691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0" name="直接连接符 9"/>
          <p:cNvCxnSpPr/>
          <p:nvPr userDrawn="1"/>
        </p:nvCxnSpPr>
        <p:spPr>
          <a:xfrm>
            <a:off x="335361" y="1215808"/>
            <a:ext cx="11579891" cy="0"/>
          </a:xfrm>
          <a:prstGeom prst="line">
            <a:avLst/>
          </a:prstGeom>
          <a:ln w="34925">
            <a:gradFill flip="none" rotWithShape="1">
              <a:gsLst>
                <a:gs pos="100000">
                  <a:schemeClr val="bg1"/>
                </a:gs>
                <a:gs pos="100000">
                  <a:srgbClr val="7030A0"/>
                </a:gs>
                <a:gs pos="0">
                  <a:srgbClr val="7030A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 userDrawn="1"/>
        </p:nvSpPr>
        <p:spPr>
          <a:xfrm>
            <a:off x="2543605" y="6485258"/>
            <a:ext cx="5184576" cy="10772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0" marR="0" indent="0" algn="l" defTabSz="386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00" b="1" i="0" u="none" kern="1200" cap="none" spc="0" dirty="0">
                <a:ln w="50800"/>
                <a:solidFill>
                  <a:schemeClr val="bg1">
                    <a:shade val="50000"/>
                  </a:schemeClr>
                </a:solidFill>
                <a:effectLst>
                  <a:glow rad="88900">
                    <a:srgbClr val="BA8DDB">
                      <a:alpha val="44706"/>
                    </a:srgbClr>
                  </a:glow>
                </a:effectLst>
                <a:latin typeface="+mn-lt"/>
                <a:ea typeface="+mn-ea"/>
                <a:cs typeface="+mn-cs"/>
              </a:rPr>
              <a:t>Multiscale Interfacial Transport Laboratory</a:t>
            </a:r>
            <a:endParaRPr lang="zh-CN" altLang="zh-CN" sz="100" b="1" i="0" u="none" kern="1200" cap="none" spc="0" dirty="0">
              <a:ln w="50800"/>
              <a:solidFill>
                <a:schemeClr val="bg1">
                  <a:shade val="50000"/>
                </a:schemeClr>
              </a:solidFill>
              <a:effectLst>
                <a:glow rad="88900">
                  <a:srgbClr val="BA8DDB">
                    <a:alpha val="44706"/>
                  </a:srgbClr>
                </a:glow>
              </a:effectLst>
              <a:latin typeface="+mn-lt"/>
              <a:ea typeface="+mn-ea"/>
              <a:cs typeface="+mn-cs"/>
            </a:endParaRPr>
          </a:p>
        </p:txBody>
      </p:sp>
      <p:pic>
        <p:nvPicPr>
          <p:cNvPr id="13" name="Picture 2" descr="InterPore2026">
            <a:extLst>
              <a:ext uri="{FF2B5EF4-FFF2-40B4-BE49-F238E27FC236}">
                <a16:creationId xmlns:a16="http://schemas.microsoft.com/office/drawing/2014/main" id="{5D045695-30E1-47AB-A403-0DC413349EA4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33" t="1900" r="40950" b="71009"/>
          <a:stretch/>
        </p:blipFill>
        <p:spPr bwMode="auto">
          <a:xfrm>
            <a:off x="8493243" y="171255"/>
            <a:ext cx="3482665" cy="713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7255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直接连接符 4"/>
          <p:cNvCxnSpPr/>
          <p:nvPr/>
        </p:nvCxnSpPr>
        <p:spPr>
          <a:xfrm>
            <a:off x="527384" y="995675"/>
            <a:ext cx="11387869" cy="0"/>
          </a:xfrm>
          <a:prstGeom prst="line">
            <a:avLst/>
          </a:prstGeom>
          <a:ln w="34925">
            <a:gradFill flip="none" rotWithShape="1">
              <a:gsLst>
                <a:gs pos="100000">
                  <a:schemeClr val="bg1"/>
                </a:gs>
                <a:gs pos="100000">
                  <a:srgbClr val="7030A0"/>
                </a:gs>
                <a:gs pos="0">
                  <a:srgbClr val="7030A0"/>
                </a:gs>
              </a:gsLst>
              <a:path path="circle">
                <a:fillToRect r="100000" b="100000"/>
              </a:path>
              <a:tileRect l="-100000" t="-10000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占位符 1"/>
          <p:cNvSpPr>
            <a:spLocks noGrp="1"/>
          </p:cNvSpPr>
          <p:nvPr>
            <p:ph type="title"/>
          </p:nvPr>
        </p:nvSpPr>
        <p:spPr>
          <a:xfrm>
            <a:off x="527384" y="343269"/>
            <a:ext cx="96970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36">
                <a:solidFill>
                  <a:srgbClr val="7030A0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7" name="文本占位符 2"/>
          <p:cNvSpPr>
            <a:spLocks noGrp="1"/>
          </p:cNvSpPr>
          <p:nvPr>
            <p:ph idx="1"/>
          </p:nvPr>
        </p:nvSpPr>
        <p:spPr>
          <a:xfrm>
            <a:off x="609600" y="1131982"/>
            <a:ext cx="10972800" cy="4817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9310" indent="-19310" algn="l">
              <a:buSzPct val="80000"/>
              <a:buFont typeface="Wingdings" pitchFamily="2" charset="2"/>
              <a:buChar char="l"/>
              <a:defRPr sz="119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1292113" y="6448887"/>
            <a:ext cx="10542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page</a:t>
            </a:r>
            <a:fld id="{EFB0B238-E874-40A5-BF39-F1F8BB75E800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  <p:pic>
        <p:nvPicPr>
          <p:cNvPr id="2050" name="Picture 2" descr="C:\Users\XCY\Desktop\41914_379492_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892986" y="43988"/>
            <a:ext cx="1054233" cy="91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直接连接符 11"/>
          <p:cNvCxnSpPr/>
          <p:nvPr userDrawn="1"/>
        </p:nvCxnSpPr>
        <p:spPr>
          <a:xfrm>
            <a:off x="527384" y="995675"/>
            <a:ext cx="11387869" cy="0"/>
          </a:xfrm>
          <a:prstGeom prst="line">
            <a:avLst/>
          </a:prstGeom>
          <a:ln w="34925">
            <a:gradFill flip="none" rotWithShape="1">
              <a:gsLst>
                <a:gs pos="100000">
                  <a:schemeClr val="bg1"/>
                </a:gs>
                <a:gs pos="100000">
                  <a:srgbClr val="7030A0"/>
                </a:gs>
                <a:gs pos="0">
                  <a:srgbClr val="7030A0"/>
                </a:gs>
              </a:gsLst>
              <a:path path="circle">
                <a:fillToRect r="100000" b="100000"/>
              </a:path>
              <a:tileRect l="-100000" t="-10000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2" descr="C:\Users\XCY\Desktop\41914_379492_log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892986" y="43988"/>
            <a:ext cx="1054233" cy="91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58191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C6FAC32C-1AC3-4111-A5F4-A61689F2C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0239CD2-5342-4B9D-9A69-B373A9DB7F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19411D7-7B10-49D2-A349-014C41B01B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D0FDEC-B96A-49F4-AB3B-DAC15BF06E60}" type="datetimeFigureOut">
              <a:rPr lang="zh-CN" altLang="en-US" smtClean="0"/>
              <a:t>2026/5/15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29A3A40-D8E9-4EB2-9872-951646E280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5DF5221-A9AE-4CBA-9EAB-65691EF546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BBB71-34A6-4F23-9BD5-264EB6424D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76684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514337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5" indent="-128585" algn="l" defTabSz="514337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54" indent="-128585" algn="l" defTabSz="514337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22" indent="-128585" algn="l" defTabSz="514337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091" indent="-128585" algn="l" defTabSz="514337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59" indent="-128585" algn="l" defTabSz="514337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28" indent="-128585" algn="l" defTabSz="514337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596" indent="-128585" algn="l" defTabSz="514337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765" indent="-128585" algn="l" defTabSz="514337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34" indent="-128585" algn="l" defTabSz="514337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514337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68" algn="l" defTabSz="514337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37" algn="l" defTabSz="514337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06" algn="l" defTabSz="514337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675" algn="l" defTabSz="514337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43" algn="l" defTabSz="514337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12" algn="l" defTabSz="514337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180" algn="l" defTabSz="514337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348" algn="l" defTabSz="514337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100000">
              <a:srgbClr val="E7E7E1"/>
            </a:gs>
            <a:gs pos="0">
              <a:srgbClr val="F0F0E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04457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hf hdr="0" ftr="0"/>
  <p:txStyles>
    <p:titleStyle>
      <a:lvl1pPr algn="ctr" defTabSz="38618" rtl="0" eaLnBrk="1" latinLnBrk="0" hangingPunct="1">
        <a:spcBef>
          <a:spcPct val="0"/>
        </a:spcBef>
        <a:buNone/>
        <a:defRPr sz="186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ctr" defTabSz="38618" rtl="0" eaLnBrk="1" latinLnBrk="0" hangingPunct="1">
        <a:spcBef>
          <a:spcPct val="20000"/>
        </a:spcBef>
        <a:buFont typeface="Arial" pitchFamily="34" charset="0"/>
        <a:buNone/>
        <a:defRPr sz="136" b="0" kern="1200">
          <a:solidFill>
            <a:schemeClr val="tx1"/>
          </a:solidFill>
          <a:latin typeface="+mn-lt"/>
          <a:ea typeface="+mn-ea"/>
          <a:cs typeface="+mn-cs"/>
        </a:defRPr>
      </a:lvl1pPr>
      <a:lvl2pPr marL="31379" indent="-12068" algn="l" defTabSz="38618" rtl="0" eaLnBrk="1" latinLnBrk="0" hangingPunct="1">
        <a:spcBef>
          <a:spcPct val="20000"/>
        </a:spcBef>
        <a:buFont typeface="Arial" pitchFamily="34" charset="0"/>
        <a:buChar char="–"/>
        <a:defRPr sz="119" kern="1200">
          <a:solidFill>
            <a:schemeClr val="tx1"/>
          </a:solidFill>
          <a:latin typeface="+mn-lt"/>
          <a:ea typeface="+mn-ea"/>
          <a:cs typeface="+mn-cs"/>
        </a:defRPr>
      </a:lvl2pPr>
      <a:lvl3pPr marL="48273" indent="-9656" algn="l" defTabSz="38618" rtl="0" eaLnBrk="1" latinLnBrk="0" hangingPunct="1">
        <a:spcBef>
          <a:spcPct val="20000"/>
        </a:spcBef>
        <a:buFont typeface="Arial" pitchFamily="34" charset="0"/>
        <a:buChar char="•"/>
        <a:defRPr sz="102" kern="1200">
          <a:solidFill>
            <a:schemeClr val="tx1"/>
          </a:solidFill>
          <a:latin typeface="+mn-lt"/>
          <a:ea typeface="+mn-ea"/>
          <a:cs typeface="+mn-cs"/>
        </a:defRPr>
      </a:lvl3pPr>
      <a:lvl4pPr marL="67581" indent="-9656" algn="l" defTabSz="38618" rtl="0" eaLnBrk="1" latinLnBrk="0" hangingPunct="1">
        <a:spcBef>
          <a:spcPct val="20000"/>
        </a:spcBef>
        <a:buFont typeface="Arial" pitchFamily="34" charset="0"/>
        <a:buChar char="–"/>
        <a:defRPr sz="100" kern="1200">
          <a:solidFill>
            <a:schemeClr val="tx1"/>
          </a:solidFill>
          <a:latin typeface="+mn-lt"/>
          <a:ea typeface="+mn-ea"/>
          <a:cs typeface="+mn-cs"/>
        </a:defRPr>
      </a:lvl4pPr>
      <a:lvl5pPr marL="86890" indent="-9656" algn="l" defTabSz="38618" rtl="0" eaLnBrk="1" latinLnBrk="0" hangingPunct="1">
        <a:spcBef>
          <a:spcPct val="20000"/>
        </a:spcBef>
        <a:buFont typeface="Arial" pitchFamily="34" charset="0"/>
        <a:buChar char="»"/>
        <a:defRPr sz="100" kern="1200">
          <a:solidFill>
            <a:schemeClr val="tx1"/>
          </a:solidFill>
          <a:latin typeface="+mn-lt"/>
          <a:ea typeface="+mn-ea"/>
          <a:cs typeface="+mn-cs"/>
        </a:defRPr>
      </a:lvl5pPr>
      <a:lvl6pPr marL="106199" indent="-9656" algn="l" defTabSz="38618" rtl="0" eaLnBrk="1" latinLnBrk="0" hangingPunct="1">
        <a:spcBef>
          <a:spcPct val="20000"/>
        </a:spcBef>
        <a:buFont typeface="Arial" pitchFamily="34" charset="0"/>
        <a:buChar char="•"/>
        <a:defRPr sz="100" kern="1200">
          <a:solidFill>
            <a:schemeClr val="tx1"/>
          </a:solidFill>
          <a:latin typeface="+mn-lt"/>
          <a:ea typeface="+mn-ea"/>
          <a:cs typeface="+mn-cs"/>
        </a:defRPr>
      </a:lvl6pPr>
      <a:lvl7pPr marL="125509" indent="-9656" algn="l" defTabSz="38618" rtl="0" eaLnBrk="1" latinLnBrk="0" hangingPunct="1">
        <a:spcBef>
          <a:spcPct val="20000"/>
        </a:spcBef>
        <a:buFont typeface="Arial" pitchFamily="34" charset="0"/>
        <a:buChar char="•"/>
        <a:defRPr sz="100" kern="1200">
          <a:solidFill>
            <a:schemeClr val="tx1"/>
          </a:solidFill>
          <a:latin typeface="+mn-lt"/>
          <a:ea typeface="+mn-ea"/>
          <a:cs typeface="+mn-cs"/>
        </a:defRPr>
      </a:lvl7pPr>
      <a:lvl8pPr marL="144818" indent="-9656" algn="l" defTabSz="38618" rtl="0" eaLnBrk="1" latinLnBrk="0" hangingPunct="1">
        <a:spcBef>
          <a:spcPct val="20000"/>
        </a:spcBef>
        <a:buFont typeface="Arial" pitchFamily="34" charset="0"/>
        <a:buChar char="•"/>
        <a:defRPr sz="100" kern="1200">
          <a:solidFill>
            <a:schemeClr val="tx1"/>
          </a:solidFill>
          <a:latin typeface="+mn-lt"/>
          <a:ea typeface="+mn-ea"/>
          <a:cs typeface="+mn-cs"/>
        </a:defRPr>
      </a:lvl8pPr>
      <a:lvl9pPr marL="164126" indent="-9656" algn="l" defTabSz="38618" rtl="0" eaLnBrk="1" latinLnBrk="0" hangingPunct="1">
        <a:spcBef>
          <a:spcPct val="20000"/>
        </a:spcBef>
        <a:buFont typeface="Arial" pitchFamily="34" charset="0"/>
        <a:buChar char="•"/>
        <a:defRPr sz="1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38618" rtl="0" eaLnBrk="1" latinLnBrk="0" hangingPunct="1">
        <a:defRPr sz="100" kern="1200">
          <a:solidFill>
            <a:schemeClr val="tx1"/>
          </a:solidFill>
          <a:latin typeface="+mn-lt"/>
          <a:ea typeface="+mn-ea"/>
          <a:cs typeface="+mn-cs"/>
        </a:defRPr>
      </a:lvl1pPr>
      <a:lvl2pPr marL="19310" algn="l" defTabSz="38618" rtl="0" eaLnBrk="1" latinLnBrk="0" hangingPunct="1">
        <a:defRPr sz="100" kern="1200">
          <a:solidFill>
            <a:schemeClr val="tx1"/>
          </a:solidFill>
          <a:latin typeface="+mn-lt"/>
          <a:ea typeface="+mn-ea"/>
          <a:cs typeface="+mn-cs"/>
        </a:defRPr>
      </a:lvl2pPr>
      <a:lvl3pPr marL="38618" algn="l" defTabSz="38618" rtl="0" eaLnBrk="1" latinLnBrk="0" hangingPunct="1">
        <a:defRPr sz="100" kern="1200">
          <a:solidFill>
            <a:schemeClr val="tx1"/>
          </a:solidFill>
          <a:latin typeface="+mn-lt"/>
          <a:ea typeface="+mn-ea"/>
          <a:cs typeface="+mn-cs"/>
        </a:defRPr>
      </a:lvl3pPr>
      <a:lvl4pPr marL="57928" algn="l" defTabSz="38618" rtl="0" eaLnBrk="1" latinLnBrk="0" hangingPunct="1">
        <a:defRPr sz="100" kern="1200">
          <a:solidFill>
            <a:schemeClr val="tx1"/>
          </a:solidFill>
          <a:latin typeface="+mn-lt"/>
          <a:ea typeface="+mn-ea"/>
          <a:cs typeface="+mn-cs"/>
        </a:defRPr>
      </a:lvl4pPr>
      <a:lvl5pPr marL="77236" algn="l" defTabSz="38618" rtl="0" eaLnBrk="1" latinLnBrk="0" hangingPunct="1">
        <a:defRPr sz="100" kern="1200">
          <a:solidFill>
            <a:schemeClr val="tx1"/>
          </a:solidFill>
          <a:latin typeface="+mn-lt"/>
          <a:ea typeface="+mn-ea"/>
          <a:cs typeface="+mn-cs"/>
        </a:defRPr>
      </a:lvl5pPr>
      <a:lvl6pPr marL="96545" algn="l" defTabSz="38618" rtl="0" eaLnBrk="1" latinLnBrk="0" hangingPunct="1">
        <a:defRPr sz="100" kern="1200">
          <a:solidFill>
            <a:schemeClr val="tx1"/>
          </a:solidFill>
          <a:latin typeface="+mn-lt"/>
          <a:ea typeface="+mn-ea"/>
          <a:cs typeface="+mn-cs"/>
        </a:defRPr>
      </a:lvl6pPr>
      <a:lvl7pPr marL="115853" algn="l" defTabSz="38618" rtl="0" eaLnBrk="1" latinLnBrk="0" hangingPunct="1">
        <a:defRPr sz="100" kern="1200">
          <a:solidFill>
            <a:schemeClr val="tx1"/>
          </a:solidFill>
          <a:latin typeface="+mn-lt"/>
          <a:ea typeface="+mn-ea"/>
          <a:cs typeface="+mn-cs"/>
        </a:defRPr>
      </a:lvl7pPr>
      <a:lvl8pPr marL="135163" algn="l" defTabSz="38618" rtl="0" eaLnBrk="1" latinLnBrk="0" hangingPunct="1">
        <a:defRPr sz="100" kern="1200">
          <a:solidFill>
            <a:schemeClr val="tx1"/>
          </a:solidFill>
          <a:latin typeface="+mn-lt"/>
          <a:ea typeface="+mn-ea"/>
          <a:cs typeface="+mn-cs"/>
        </a:defRPr>
      </a:lvl8pPr>
      <a:lvl9pPr marL="154472" algn="l" defTabSz="38618" rtl="0" eaLnBrk="1" latinLnBrk="0" hangingPunct="1">
        <a:defRPr sz="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gif"/><Relationship Id="rId3" Type="http://schemas.openxmlformats.org/officeDocument/2006/relationships/image" Target="../media/image9.png"/><Relationship Id="rId7" Type="http://schemas.openxmlformats.org/officeDocument/2006/relationships/image" Target="../media/image1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.gif"/><Relationship Id="rId11" Type="http://schemas.openxmlformats.org/officeDocument/2006/relationships/image" Target="../media/image17.png"/><Relationship Id="rId5" Type="http://schemas.openxmlformats.org/officeDocument/2006/relationships/image" Target="../media/image11.gif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gif"/><Relationship Id="rId3" Type="http://schemas.openxmlformats.org/officeDocument/2006/relationships/image" Target="../media/image9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png"/><Relationship Id="rId5" Type="http://schemas.openxmlformats.org/officeDocument/2006/relationships/image" Target="../media/image16.gif"/><Relationship Id="rId4" Type="http://schemas.openxmlformats.org/officeDocument/2006/relationships/image" Target="../media/image1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3.png"/><Relationship Id="rId12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4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0.png"/><Relationship Id="rId11" Type="http://schemas.openxmlformats.org/officeDocument/2006/relationships/image" Target="../media/image34.png"/><Relationship Id="rId5" Type="http://schemas.openxmlformats.org/officeDocument/2006/relationships/image" Target="../media/image29.png"/><Relationship Id="rId15" Type="http://schemas.openxmlformats.org/officeDocument/2006/relationships/image" Target="../media/image41.png"/><Relationship Id="rId10" Type="http://schemas.openxmlformats.org/officeDocument/2006/relationships/image" Target="../media/image32.png"/><Relationship Id="rId4" Type="http://schemas.openxmlformats.org/officeDocument/2006/relationships/image" Target="../media/image28.png"/><Relationship Id="rId9" Type="http://schemas.openxmlformats.org/officeDocument/2006/relationships/image" Target="../media/image35.png"/><Relationship Id="rId14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39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gif"/><Relationship Id="rId3" Type="http://schemas.openxmlformats.org/officeDocument/2006/relationships/image" Target="../media/image47.gif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8.png"/><Relationship Id="rId5" Type="http://schemas.openxmlformats.org/officeDocument/2006/relationships/image" Target="../media/image51.png"/><Relationship Id="rId10" Type="http://schemas.openxmlformats.org/officeDocument/2006/relationships/image" Target="../media/image52.png"/><Relationship Id="rId4" Type="http://schemas.openxmlformats.org/officeDocument/2006/relationships/image" Target="../media/image50.png"/><Relationship Id="rId9" Type="http://schemas.openxmlformats.org/officeDocument/2006/relationships/image" Target="../media/image51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59.png"/><Relationship Id="rId7" Type="http://schemas.openxmlformats.org/officeDocument/2006/relationships/image" Target="../media/image6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B3EF41D9-D715-4366-9E3F-D5CCAD2C01A9}"/>
              </a:ext>
            </a:extLst>
          </p:cNvPr>
          <p:cNvSpPr txBox="1"/>
          <p:nvPr/>
        </p:nvSpPr>
        <p:spPr>
          <a:xfrm>
            <a:off x="884199" y="3200732"/>
            <a:ext cx="10423584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38620">
              <a:lnSpc>
                <a:spcPct val="150000"/>
              </a:lnSpc>
              <a:defRPr/>
            </a:pPr>
            <a:r>
              <a:rPr lang="en-US" altLang="zh-CN" b="1" u="sng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Xukang Lu</a:t>
            </a:r>
            <a:r>
              <a:rPr lang="en-US" altLang="zh-CN" baseline="300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1</a:t>
            </a:r>
            <a:r>
              <a:rPr lang="en-US" altLang="zh-CN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,</a:t>
            </a:r>
            <a:r>
              <a:rPr lang="zh-CN" altLang="en-US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 </a:t>
            </a:r>
            <a:r>
              <a:rPr lang="en-US" altLang="zh-CN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Han</a:t>
            </a:r>
            <a:r>
              <a:rPr lang="zh-CN" altLang="en-US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 </a:t>
            </a:r>
            <a:r>
              <a:rPr lang="en-US" altLang="zh-CN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Xiao</a:t>
            </a:r>
            <a:r>
              <a:rPr lang="en-US" altLang="zh-CN" baseline="300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1,2</a:t>
            </a:r>
            <a:r>
              <a:rPr lang="en-US" altLang="zh-CN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, </a:t>
            </a:r>
            <a:r>
              <a:rPr lang="en-US" altLang="zh-CN" dirty="0" err="1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Mingbao</a:t>
            </a:r>
            <a:r>
              <a:rPr lang="en-US" altLang="zh-CN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 Zhang</a:t>
            </a:r>
            <a:r>
              <a:rPr lang="en-US" altLang="zh-CN" baseline="300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1</a:t>
            </a:r>
            <a:r>
              <a:rPr lang="en-US" altLang="zh-CN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, </a:t>
            </a:r>
            <a:r>
              <a:rPr lang="en-US" altLang="zh-CN" dirty="0" err="1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Wenbo</a:t>
            </a:r>
            <a:r>
              <a:rPr lang="en-US" altLang="zh-CN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 Gong</a:t>
            </a:r>
            <a:r>
              <a:rPr lang="en-US" altLang="zh-CN" baseline="300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3</a:t>
            </a:r>
            <a:r>
              <a:rPr lang="en-US" altLang="zh-CN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, Howard A. Stone</a:t>
            </a:r>
            <a:r>
              <a:rPr lang="en-US" altLang="zh-CN" baseline="300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4,</a:t>
            </a:r>
            <a:r>
              <a:rPr lang="en-US" altLang="zh-CN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*, Moran Wang</a:t>
            </a:r>
            <a:r>
              <a:rPr lang="en-US" altLang="zh-CN" baseline="300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1,</a:t>
            </a:r>
            <a:r>
              <a:rPr lang="en-US" altLang="zh-CN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*</a:t>
            </a:r>
          </a:p>
        </p:txBody>
      </p:sp>
      <p:sp>
        <p:nvSpPr>
          <p:cNvPr id="6" name="标题 2">
            <a:extLst>
              <a:ext uri="{FF2B5EF4-FFF2-40B4-BE49-F238E27FC236}">
                <a16:creationId xmlns:a16="http://schemas.microsoft.com/office/drawing/2014/main" id="{9F98C9D9-71CF-4FC2-897F-3B78CCCF9B29}"/>
              </a:ext>
            </a:extLst>
          </p:cNvPr>
          <p:cNvSpPr txBox="1">
            <a:spLocks/>
          </p:cNvSpPr>
          <p:nvPr/>
        </p:nvSpPr>
        <p:spPr>
          <a:xfrm>
            <a:off x="632411" y="2125347"/>
            <a:ext cx="10927166" cy="262431"/>
          </a:xfrm>
          <a:prstGeom prst="rect">
            <a:avLst/>
          </a:prstGeom>
        </p:spPr>
        <p:txBody>
          <a:bodyPr vert="horz" lIns="16274" tIns="8138" rIns="16274" bIns="8138" rtlCol="0" anchor="ctr">
            <a:noAutofit/>
          </a:bodyPr>
          <a:lstStyle>
            <a:lvl1pPr algn="ctr" defTabSz="216986" rtl="0" eaLnBrk="1" latinLnBrk="0" hangingPunct="1">
              <a:spcBef>
                <a:spcPct val="0"/>
              </a:spcBef>
              <a:buNone/>
              <a:defRPr sz="1044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654">
              <a:lnSpc>
                <a:spcPct val="150000"/>
              </a:lnSpc>
            </a:pPr>
            <a:r>
              <a:rPr lang="en-US" altLang="zh-CN" sz="2800" dirty="0">
                <a:solidFill>
                  <a:prstClr val="black"/>
                </a:solidFill>
                <a:latin typeface="Arial"/>
                <a:ea typeface="黑体" panose="02010609060101010101" pitchFamily="49" charset="-122"/>
              </a:rPr>
              <a:t>Anomalous particle retention in “clean” water with catastrophic clogging consequences in porous media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9B9B41CB-2BEE-44B4-81C7-3FABA65996A5}"/>
              </a:ext>
            </a:extLst>
          </p:cNvPr>
          <p:cNvSpPr txBox="1"/>
          <p:nvPr/>
        </p:nvSpPr>
        <p:spPr>
          <a:xfrm>
            <a:off x="5260041" y="5212199"/>
            <a:ext cx="16718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8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May 20, 2026</a:t>
            </a:r>
            <a:endParaRPr lang="zh-CN" altLang="en-US" dirty="0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C44077DC-867B-4F12-A892-F51EB98C7329}"/>
              </a:ext>
            </a:extLst>
          </p:cNvPr>
          <p:cNvSpPr txBox="1"/>
          <p:nvPr/>
        </p:nvSpPr>
        <p:spPr>
          <a:xfrm>
            <a:off x="1605248" y="3811229"/>
            <a:ext cx="8981489" cy="12470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38620">
              <a:lnSpc>
                <a:spcPct val="120000"/>
              </a:lnSpc>
              <a:defRPr/>
            </a:pPr>
            <a:r>
              <a:rPr lang="en-US" altLang="zh-CN" sz="1600" baseline="300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1</a:t>
            </a:r>
            <a:r>
              <a:rPr lang="en-US" altLang="zh-CN" sz="16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Department of Engineering Mechanics, Tsinghua University, China</a:t>
            </a:r>
          </a:p>
          <a:p>
            <a:pPr algn="ctr" defTabSz="38620">
              <a:lnSpc>
                <a:spcPct val="120000"/>
              </a:lnSpc>
              <a:defRPr/>
            </a:pPr>
            <a:r>
              <a:rPr lang="en-US" altLang="zh-CN" sz="1600" baseline="300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2</a:t>
            </a:r>
            <a:r>
              <a:rPr lang="en-US" altLang="zh-CN" sz="16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Department of Chemical Engineering, Imperial College London, United Kingdom</a:t>
            </a:r>
          </a:p>
          <a:p>
            <a:pPr algn="ctr" defTabSz="38620">
              <a:lnSpc>
                <a:spcPct val="120000"/>
              </a:lnSpc>
              <a:defRPr/>
            </a:pPr>
            <a:r>
              <a:rPr lang="en-US" altLang="zh-CN" sz="1600" baseline="300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3</a:t>
            </a:r>
            <a:r>
              <a:rPr lang="en-US" altLang="zh-CN" sz="16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College of Safety and Ocean Engineering, China University of Petroleum, China</a:t>
            </a:r>
          </a:p>
          <a:p>
            <a:pPr algn="ctr" defTabSz="38620">
              <a:lnSpc>
                <a:spcPct val="120000"/>
              </a:lnSpc>
              <a:defRPr/>
            </a:pPr>
            <a:r>
              <a:rPr lang="en-US" altLang="zh-CN" sz="1600" baseline="300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4</a:t>
            </a:r>
            <a:r>
              <a:rPr lang="en-US" altLang="zh-CN" sz="1600" dirty="0">
                <a:solidFill>
                  <a:prstClr val="black"/>
                </a:solidFill>
                <a:latin typeface="Arial"/>
                <a:ea typeface="微软雅黑" panose="020B0503020204020204" pitchFamily="34" charset="-122"/>
              </a:rPr>
              <a:t>Department of Mechanical and Aerospace Engineering, Princeton University, USA</a:t>
            </a:r>
            <a:endParaRPr kumimoji="0" lang="en-US" altLang="zh-CN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8885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09"/>
    </mc:Choice>
    <mc:Fallback xmlns="">
      <p:transition spd="slow" advTm="13309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文本框 37">
            <a:extLst>
              <a:ext uri="{FF2B5EF4-FFF2-40B4-BE49-F238E27FC236}">
                <a16:creationId xmlns:a16="http://schemas.microsoft.com/office/drawing/2014/main" id="{1D43541D-A498-40CE-A30F-38A10EA027A9}"/>
              </a:ext>
            </a:extLst>
          </p:cNvPr>
          <p:cNvSpPr txBox="1"/>
          <p:nvPr/>
        </p:nvSpPr>
        <p:spPr>
          <a:xfrm>
            <a:off x="4235788" y="3385589"/>
            <a:ext cx="3411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dirty="0">
                <a:latin typeface="+mj-lt"/>
                <a:ea typeface="+mj-ea"/>
              </a:rPr>
              <a:t>Soil and groundwater remediation </a:t>
            </a:r>
          </a:p>
          <a:p>
            <a:pPr algn="ctr"/>
            <a:r>
              <a:rPr lang="da-DK" altLang="zh-CN" sz="1200" dirty="0">
                <a:latin typeface="+mj-lt"/>
                <a:ea typeface="+mj-ea"/>
              </a:rPr>
              <a:t>(</a:t>
            </a:r>
            <a:r>
              <a:rPr lang="en-US" altLang="zh-CN" sz="1200" dirty="0">
                <a:latin typeface="+mj-lt"/>
                <a:ea typeface="+mj-ea"/>
              </a:rPr>
              <a:t>Pak</a:t>
            </a:r>
            <a:r>
              <a:rPr lang="da-DK" altLang="zh-CN" sz="1200" dirty="0">
                <a:latin typeface="+mj-lt"/>
                <a:ea typeface="+mj-ea"/>
              </a:rPr>
              <a:t> et al., </a:t>
            </a:r>
            <a:r>
              <a:rPr lang="da-DK" altLang="zh-CN" sz="1200" i="1" dirty="0">
                <a:latin typeface="+mj-lt"/>
                <a:ea typeface="+mj-ea"/>
              </a:rPr>
              <a:t>PNAS</a:t>
            </a:r>
            <a:r>
              <a:rPr lang="da-DK" altLang="zh-CN" sz="1200" dirty="0">
                <a:latin typeface="+mj-lt"/>
                <a:ea typeface="+mj-ea"/>
              </a:rPr>
              <a:t>, 2022)</a:t>
            </a:r>
            <a:endParaRPr lang="zh-CN" altLang="en-US" sz="1200" dirty="0">
              <a:latin typeface="+mj-lt"/>
              <a:ea typeface="+mj-ea"/>
            </a:endParaRPr>
          </a:p>
        </p:txBody>
      </p:sp>
      <p:pic>
        <p:nvPicPr>
          <p:cNvPr id="37" name="图片 36">
            <a:extLst>
              <a:ext uri="{FF2B5EF4-FFF2-40B4-BE49-F238E27FC236}">
                <a16:creationId xmlns:a16="http://schemas.microsoft.com/office/drawing/2014/main" id="{A59BCCCB-06E4-4A6D-9CB0-4D53231AAD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310" y="1175861"/>
            <a:ext cx="3012637" cy="2180175"/>
          </a:xfrm>
          <a:prstGeom prst="rect">
            <a:avLst/>
          </a:prstGeom>
        </p:spPr>
      </p:pic>
      <p:pic>
        <p:nvPicPr>
          <p:cNvPr id="39" name="图片 38">
            <a:extLst>
              <a:ext uri="{FF2B5EF4-FFF2-40B4-BE49-F238E27FC236}">
                <a16:creationId xmlns:a16="http://schemas.microsoft.com/office/drawing/2014/main" id="{4BFF025B-D783-4D9B-9041-D54B83E0520A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5146" y="1177597"/>
            <a:ext cx="2998920" cy="2180175"/>
          </a:xfrm>
          <a:prstGeom prst="rect">
            <a:avLst/>
          </a:prstGeom>
        </p:spPr>
      </p:pic>
      <p:sp>
        <p:nvSpPr>
          <p:cNvPr id="40" name="文本框 39">
            <a:extLst>
              <a:ext uri="{FF2B5EF4-FFF2-40B4-BE49-F238E27FC236}">
                <a16:creationId xmlns:a16="http://schemas.microsoft.com/office/drawing/2014/main" id="{192020F5-CCBC-46A6-8E32-33E5550936AD}"/>
              </a:ext>
            </a:extLst>
          </p:cNvPr>
          <p:cNvSpPr txBox="1"/>
          <p:nvPr/>
        </p:nvSpPr>
        <p:spPr>
          <a:xfrm>
            <a:off x="605304" y="3375439"/>
            <a:ext cx="29805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Filtration and water treatment</a:t>
            </a:r>
          </a:p>
          <a:p>
            <a:pPr algn="ctr"/>
            <a:r>
              <a:rPr lang="en-US" altLang="zh-CN" sz="1200" dirty="0">
                <a:latin typeface="+mj-lt"/>
              </a:rPr>
              <a:t>(http://www.dlmeco.com/)</a:t>
            </a:r>
            <a:endParaRPr lang="zh-CN" altLang="en-US" sz="1200" dirty="0">
              <a:latin typeface="+mj-lt"/>
            </a:endParaRPr>
          </a:p>
          <a:p>
            <a:endParaRPr lang="zh-CN" altLang="en-US" sz="1600" dirty="0">
              <a:latin typeface="+mj-lt"/>
              <a:ea typeface="+mj-ea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7EA8FABC-E7C3-456D-A843-DDA876F225EB}"/>
              </a:ext>
            </a:extLst>
          </p:cNvPr>
          <p:cNvSpPr txBox="1"/>
          <p:nvPr/>
        </p:nvSpPr>
        <p:spPr>
          <a:xfrm>
            <a:off x="3940835" y="6334780"/>
            <a:ext cx="3754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dirty="0">
                <a:latin typeface="+mj-lt"/>
                <a:ea typeface="+mj-ea"/>
              </a:rPr>
              <a:t>Blood flow</a:t>
            </a:r>
          </a:p>
          <a:p>
            <a:pPr algn="ctr"/>
            <a:r>
              <a:rPr lang="en-US" altLang="zh-CN" sz="1200" dirty="0">
                <a:latin typeface="+mj-lt"/>
                <a:ea typeface="+mj-ea"/>
              </a:rPr>
              <a:t>(</a:t>
            </a:r>
            <a:r>
              <a:rPr lang="en-US" altLang="zh-CN" sz="1200" dirty="0" err="1">
                <a:latin typeface="+mj-lt"/>
                <a:ea typeface="+mj-ea"/>
              </a:rPr>
              <a:t>Wolberg</a:t>
            </a:r>
            <a:r>
              <a:rPr lang="en-US" altLang="zh-CN" sz="1200" dirty="0">
                <a:latin typeface="+mj-lt"/>
                <a:ea typeface="+mj-ea"/>
              </a:rPr>
              <a:t> et</a:t>
            </a:r>
            <a:r>
              <a:rPr lang="zh-CN" altLang="en-US" sz="1200" dirty="0">
                <a:latin typeface="+mj-lt"/>
                <a:ea typeface="+mj-ea"/>
              </a:rPr>
              <a:t> </a:t>
            </a:r>
            <a:r>
              <a:rPr lang="en-US" altLang="zh-CN" sz="1200" dirty="0">
                <a:latin typeface="+mj-lt"/>
                <a:ea typeface="+mj-ea"/>
              </a:rPr>
              <a:t>al.,</a:t>
            </a:r>
            <a:r>
              <a:rPr lang="zh-CN" altLang="en-US" sz="1200" dirty="0">
                <a:latin typeface="+mj-lt"/>
                <a:ea typeface="+mj-ea"/>
              </a:rPr>
              <a:t> </a:t>
            </a:r>
            <a:r>
              <a:rPr lang="en-US" altLang="zh-CN" sz="1200" i="1" dirty="0">
                <a:latin typeface="+mj-lt"/>
                <a:ea typeface="+mj-ea"/>
              </a:rPr>
              <a:t>Nat. Rev. Dis. Primers</a:t>
            </a:r>
            <a:r>
              <a:rPr lang="en-US" altLang="zh-CN" sz="1200" dirty="0">
                <a:latin typeface="+mj-lt"/>
                <a:ea typeface="+mj-ea"/>
              </a:rPr>
              <a:t>, 2015)</a:t>
            </a:r>
            <a:endParaRPr lang="zh-CN" altLang="en-US" sz="1200" dirty="0">
              <a:latin typeface="+mj-lt"/>
              <a:ea typeface="+mj-ea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CCB9AACA-70CE-4649-883D-0AA704133DC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631"/>
          <a:stretch/>
        </p:blipFill>
        <p:spPr>
          <a:xfrm>
            <a:off x="4333311" y="4144880"/>
            <a:ext cx="3010586" cy="2149689"/>
          </a:xfrm>
          <a:prstGeom prst="rect">
            <a:avLst/>
          </a:prstGeom>
        </p:spPr>
      </p:pic>
      <p:sp>
        <p:nvSpPr>
          <p:cNvPr id="17" name="灯片编号占位符 3">
            <a:extLst>
              <a:ext uri="{FF2B5EF4-FFF2-40B4-BE49-F238E27FC236}">
                <a16:creationId xmlns:a16="http://schemas.microsoft.com/office/drawing/2014/main" id="{71D79024-7DEF-4221-9C5A-B392C01BBB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635" y="6504690"/>
            <a:ext cx="790675" cy="365125"/>
          </a:xfrm>
        </p:spPr>
        <p:txBody>
          <a:bodyPr/>
          <a:lstStyle/>
          <a:p>
            <a:r>
              <a:rPr lang="en-US" altLang="zh-CN" sz="1400" dirty="0">
                <a:latin typeface="+mj-lt"/>
              </a:rPr>
              <a:t>page</a:t>
            </a:r>
            <a:fld id="{EFB0B238-E874-40A5-BF39-F1F8BB75E800}" type="slidenum">
              <a:rPr lang="zh-CN" altLang="en-US" sz="1400">
                <a:latin typeface="+mj-lt"/>
              </a:rPr>
              <a:pPr/>
              <a:t>2</a:t>
            </a:fld>
            <a:endParaRPr lang="zh-CN" altLang="en-US" sz="1400" dirty="0">
              <a:latin typeface="+mj-lt"/>
            </a:endParaRPr>
          </a:p>
        </p:txBody>
      </p:sp>
      <p:sp>
        <p:nvSpPr>
          <p:cNvPr id="16" name="标题 5">
            <a:extLst>
              <a:ext uri="{FF2B5EF4-FFF2-40B4-BE49-F238E27FC236}">
                <a16:creationId xmlns:a16="http://schemas.microsoft.com/office/drawing/2014/main" id="{3C8E4A49-C120-4B38-B4F6-8B5844F1C323}"/>
              </a:ext>
            </a:extLst>
          </p:cNvPr>
          <p:cNvSpPr txBox="1">
            <a:spLocks/>
          </p:cNvSpPr>
          <p:nvPr/>
        </p:nvSpPr>
        <p:spPr>
          <a:xfrm>
            <a:off x="527384" y="343269"/>
            <a:ext cx="96970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38618" rtl="0" eaLnBrk="1" latinLnBrk="0" hangingPunct="1">
              <a:spcBef>
                <a:spcPct val="0"/>
              </a:spcBef>
              <a:buNone/>
              <a:defRPr sz="136" b="0" kern="1200">
                <a:solidFill>
                  <a:srgbClr val="7030A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2800" dirty="0"/>
              <a:t>Background: Particle transport in microflow systems</a:t>
            </a:r>
            <a:endParaRPr lang="zh-CN" altLang="en-US" sz="2800" dirty="0"/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38340FED-8ABE-408F-B609-E5376FC566EB}"/>
              </a:ext>
            </a:extLst>
          </p:cNvPr>
          <p:cNvSpPr txBox="1"/>
          <p:nvPr/>
        </p:nvSpPr>
        <p:spPr>
          <a:xfrm>
            <a:off x="8771143" y="2351751"/>
            <a:ext cx="24954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</a:rPr>
              <a:t>Size exclusion / sieving</a:t>
            </a:r>
            <a:endParaRPr lang="en-US" altLang="zh-CN" sz="1600" i="1" dirty="0">
              <a:latin typeface="+mj-lt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4061B6E2-9C77-4955-8021-639200768AE6}"/>
              </a:ext>
            </a:extLst>
          </p:cNvPr>
          <p:cNvSpPr txBox="1"/>
          <p:nvPr/>
        </p:nvSpPr>
        <p:spPr>
          <a:xfrm>
            <a:off x="8701341" y="3678858"/>
            <a:ext cx="24954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</a:rPr>
              <a:t>Bridging / arch formation</a:t>
            </a:r>
            <a:endParaRPr lang="en-US" altLang="zh-CN" sz="1600" i="1" dirty="0">
              <a:latin typeface="+mj-lt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6AF3E035-3572-4B1F-BC4A-A6A0B6F57A2B}"/>
              </a:ext>
            </a:extLst>
          </p:cNvPr>
          <p:cNvSpPr txBox="1"/>
          <p:nvPr/>
        </p:nvSpPr>
        <p:spPr>
          <a:xfrm>
            <a:off x="8771143" y="5031950"/>
            <a:ext cx="24409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</a:rPr>
              <a:t>Deposition / adsorption</a:t>
            </a:r>
            <a:endParaRPr lang="en-US" altLang="zh-CN" sz="1600" i="1" dirty="0">
              <a:latin typeface="+mj-lt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0D18FAC8-BCA2-4800-BBD8-D6734FBC124F}"/>
              </a:ext>
            </a:extLst>
          </p:cNvPr>
          <p:cNvSpPr txBox="1"/>
          <p:nvPr/>
        </p:nvSpPr>
        <p:spPr>
          <a:xfrm>
            <a:off x="9224555" y="6319538"/>
            <a:ext cx="13974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</a:rPr>
              <a:t>Aggregation </a:t>
            </a:r>
          </a:p>
        </p:txBody>
      </p:sp>
      <p:grpSp>
        <p:nvGrpSpPr>
          <p:cNvPr id="19" name="组合 18">
            <a:extLst>
              <a:ext uri="{FF2B5EF4-FFF2-40B4-BE49-F238E27FC236}">
                <a16:creationId xmlns:a16="http://schemas.microsoft.com/office/drawing/2014/main" id="{7A07A8A9-926C-4266-BA1F-7CAA2DE8F44B}"/>
              </a:ext>
            </a:extLst>
          </p:cNvPr>
          <p:cNvGrpSpPr/>
          <p:nvPr/>
        </p:nvGrpSpPr>
        <p:grpSpPr>
          <a:xfrm>
            <a:off x="8608198" y="1614430"/>
            <a:ext cx="2603853" cy="4707142"/>
            <a:chOff x="1253391" y="1329746"/>
            <a:chExt cx="2098951" cy="3999589"/>
          </a:xfrm>
        </p:grpSpPr>
        <p:grpSp>
          <p:nvGrpSpPr>
            <p:cNvPr id="20" name="组合 19">
              <a:extLst>
                <a:ext uri="{FF2B5EF4-FFF2-40B4-BE49-F238E27FC236}">
                  <a16:creationId xmlns:a16="http://schemas.microsoft.com/office/drawing/2014/main" id="{619659C8-1503-4E57-A0AF-1241E5D954BE}"/>
                </a:ext>
              </a:extLst>
            </p:cNvPr>
            <p:cNvGrpSpPr/>
            <p:nvPr/>
          </p:nvGrpSpPr>
          <p:grpSpPr>
            <a:xfrm>
              <a:off x="1253391" y="3610891"/>
              <a:ext cx="2098950" cy="638279"/>
              <a:chOff x="2647737" y="2182539"/>
              <a:chExt cx="2517720" cy="765625"/>
            </a:xfrm>
          </p:grpSpPr>
          <p:sp>
            <p:nvSpPr>
              <p:cNvPr id="68" name="任意多边形: 形状 67">
                <a:extLst>
                  <a:ext uri="{FF2B5EF4-FFF2-40B4-BE49-F238E27FC236}">
                    <a16:creationId xmlns:a16="http://schemas.microsoft.com/office/drawing/2014/main" id="{991C08AF-4B80-4EC4-BE42-DF2B2B4BEFF2}"/>
                  </a:ext>
                </a:extLst>
              </p:cNvPr>
              <p:cNvSpPr/>
              <p:nvPr/>
            </p:nvSpPr>
            <p:spPr>
              <a:xfrm rot="10800000">
                <a:off x="2647737" y="2182539"/>
                <a:ext cx="2517720" cy="764558"/>
              </a:xfrm>
              <a:custGeom>
                <a:avLst/>
                <a:gdLst>
                  <a:gd name="connsiteX0" fmla="*/ 689608 w 2408930"/>
                  <a:gd name="connsiteY0" fmla="*/ 731521 h 731521"/>
                  <a:gd name="connsiteX1" fmla="*/ 121922 w 2408930"/>
                  <a:gd name="connsiteY1" fmla="*/ 731521 h 731521"/>
                  <a:gd name="connsiteX2" fmla="*/ 0 w 2408930"/>
                  <a:gd name="connsiteY2" fmla="*/ 609599 h 731521"/>
                  <a:gd name="connsiteX3" fmla="*/ 0 w 2408930"/>
                  <a:gd name="connsiteY3" fmla="*/ 121923 h 731521"/>
                  <a:gd name="connsiteX4" fmla="*/ 121922 w 2408930"/>
                  <a:gd name="connsiteY4" fmla="*/ 1 h 731521"/>
                  <a:gd name="connsiteX5" fmla="*/ 689608 w 2408930"/>
                  <a:gd name="connsiteY5" fmla="*/ 1 h 731521"/>
                  <a:gd name="connsiteX6" fmla="*/ 698451 w 2408930"/>
                  <a:gd name="connsiteY6" fmla="*/ 1786 h 731521"/>
                  <a:gd name="connsiteX7" fmla="*/ 698451 w 2408930"/>
                  <a:gd name="connsiteY7" fmla="*/ 1 h 731521"/>
                  <a:gd name="connsiteX8" fmla="*/ 1035468 w 2408930"/>
                  <a:gd name="connsiteY8" fmla="*/ 223391 h 731521"/>
                  <a:gd name="connsiteX9" fmla="*/ 1045634 w 2408930"/>
                  <a:gd name="connsiteY9" fmla="*/ 273746 h 731521"/>
                  <a:gd name="connsiteX10" fmla="*/ 1360958 w 2408930"/>
                  <a:gd name="connsiteY10" fmla="*/ 273746 h 731521"/>
                  <a:gd name="connsiteX11" fmla="*/ 1366913 w 2408930"/>
                  <a:gd name="connsiteY11" fmla="*/ 240000 h 731521"/>
                  <a:gd name="connsiteX12" fmla="*/ 1636766 w 2408930"/>
                  <a:gd name="connsiteY12" fmla="*/ 7431 h 731521"/>
                  <a:gd name="connsiteX13" fmla="*/ 1710469 w 2408930"/>
                  <a:gd name="connsiteY13" fmla="*/ 1 h 731521"/>
                  <a:gd name="connsiteX14" fmla="*/ 1710479 w 2408930"/>
                  <a:gd name="connsiteY14" fmla="*/ 1 h 731521"/>
                  <a:gd name="connsiteX15" fmla="*/ 1710479 w 2408930"/>
                  <a:gd name="connsiteY15" fmla="*/ 1785 h 731521"/>
                  <a:gd name="connsiteX16" fmla="*/ 1719322 w 2408930"/>
                  <a:gd name="connsiteY16" fmla="*/ 0 h 731521"/>
                  <a:gd name="connsiteX17" fmla="*/ 2287008 w 2408930"/>
                  <a:gd name="connsiteY17" fmla="*/ 0 h 731521"/>
                  <a:gd name="connsiteX18" fmla="*/ 2408930 w 2408930"/>
                  <a:gd name="connsiteY18" fmla="*/ 121922 h 731521"/>
                  <a:gd name="connsiteX19" fmla="*/ 2408930 w 2408930"/>
                  <a:gd name="connsiteY19" fmla="*/ 609598 h 731521"/>
                  <a:gd name="connsiteX20" fmla="*/ 2287008 w 2408930"/>
                  <a:gd name="connsiteY20" fmla="*/ 731520 h 731521"/>
                  <a:gd name="connsiteX21" fmla="*/ 1719322 w 2408930"/>
                  <a:gd name="connsiteY21" fmla="*/ 731520 h 731521"/>
                  <a:gd name="connsiteX22" fmla="*/ 1710479 w 2408930"/>
                  <a:gd name="connsiteY22" fmla="*/ 729735 h 731521"/>
                  <a:gd name="connsiteX23" fmla="*/ 1710479 w 2408930"/>
                  <a:gd name="connsiteY23" fmla="*/ 731520 h 731521"/>
                  <a:gd name="connsiteX24" fmla="*/ 1373462 w 2408930"/>
                  <a:gd name="connsiteY24" fmla="*/ 508131 h 731521"/>
                  <a:gd name="connsiteX25" fmla="*/ 1363296 w 2408930"/>
                  <a:gd name="connsiteY25" fmla="*/ 457776 h 731521"/>
                  <a:gd name="connsiteX26" fmla="*/ 1047972 w 2408930"/>
                  <a:gd name="connsiteY26" fmla="*/ 457776 h 731521"/>
                  <a:gd name="connsiteX27" fmla="*/ 1042017 w 2408930"/>
                  <a:gd name="connsiteY27" fmla="*/ 491521 h 731521"/>
                  <a:gd name="connsiteX28" fmla="*/ 772164 w 2408930"/>
                  <a:gd name="connsiteY28" fmla="*/ 724090 h 731521"/>
                  <a:gd name="connsiteX29" fmla="*/ 698461 w 2408930"/>
                  <a:gd name="connsiteY29" fmla="*/ 731520 h 731521"/>
                  <a:gd name="connsiteX30" fmla="*/ 698451 w 2408930"/>
                  <a:gd name="connsiteY30" fmla="*/ 731520 h 731521"/>
                  <a:gd name="connsiteX31" fmla="*/ 698451 w 2408930"/>
                  <a:gd name="connsiteY31" fmla="*/ 729736 h 7315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2408930" h="731521">
                    <a:moveTo>
                      <a:pt x="689608" y="731521"/>
                    </a:moveTo>
                    <a:lnTo>
                      <a:pt x="121922" y="731521"/>
                    </a:lnTo>
                    <a:cubicBezTo>
                      <a:pt x="54586" y="731521"/>
                      <a:pt x="0" y="676935"/>
                      <a:pt x="0" y="609599"/>
                    </a:cubicBezTo>
                    <a:lnTo>
                      <a:pt x="0" y="121923"/>
                    </a:lnTo>
                    <a:cubicBezTo>
                      <a:pt x="0" y="54587"/>
                      <a:pt x="54586" y="1"/>
                      <a:pt x="121922" y="1"/>
                    </a:cubicBezTo>
                    <a:lnTo>
                      <a:pt x="689608" y="1"/>
                    </a:lnTo>
                    <a:lnTo>
                      <a:pt x="698451" y="1786"/>
                    </a:lnTo>
                    <a:lnTo>
                      <a:pt x="698451" y="1"/>
                    </a:lnTo>
                    <a:cubicBezTo>
                      <a:pt x="849954" y="1"/>
                      <a:pt x="979943" y="92114"/>
                      <a:pt x="1035468" y="223391"/>
                    </a:cubicBezTo>
                    <a:lnTo>
                      <a:pt x="1045634" y="273746"/>
                    </a:lnTo>
                    <a:lnTo>
                      <a:pt x="1360958" y="273746"/>
                    </a:lnTo>
                    <a:lnTo>
                      <a:pt x="1366913" y="240000"/>
                    </a:lnTo>
                    <a:cubicBezTo>
                      <a:pt x="1409988" y="122357"/>
                      <a:pt x="1511763" y="33011"/>
                      <a:pt x="1636766" y="7431"/>
                    </a:cubicBezTo>
                    <a:lnTo>
                      <a:pt x="1710469" y="1"/>
                    </a:lnTo>
                    <a:lnTo>
                      <a:pt x="1710479" y="1"/>
                    </a:lnTo>
                    <a:lnTo>
                      <a:pt x="1710479" y="1785"/>
                    </a:lnTo>
                    <a:lnTo>
                      <a:pt x="1719322" y="0"/>
                    </a:lnTo>
                    <a:lnTo>
                      <a:pt x="2287008" y="0"/>
                    </a:lnTo>
                    <a:cubicBezTo>
                      <a:pt x="2354344" y="0"/>
                      <a:pt x="2408930" y="54586"/>
                      <a:pt x="2408930" y="121922"/>
                    </a:cubicBezTo>
                    <a:lnTo>
                      <a:pt x="2408930" y="609598"/>
                    </a:lnTo>
                    <a:cubicBezTo>
                      <a:pt x="2408930" y="676934"/>
                      <a:pt x="2354344" y="731520"/>
                      <a:pt x="2287008" y="731520"/>
                    </a:cubicBezTo>
                    <a:lnTo>
                      <a:pt x="1719322" y="731520"/>
                    </a:lnTo>
                    <a:lnTo>
                      <a:pt x="1710479" y="729735"/>
                    </a:lnTo>
                    <a:lnTo>
                      <a:pt x="1710479" y="731520"/>
                    </a:lnTo>
                    <a:cubicBezTo>
                      <a:pt x="1558976" y="731520"/>
                      <a:pt x="1428987" y="639407"/>
                      <a:pt x="1373462" y="508131"/>
                    </a:cubicBezTo>
                    <a:lnTo>
                      <a:pt x="1363296" y="457776"/>
                    </a:lnTo>
                    <a:lnTo>
                      <a:pt x="1047972" y="457776"/>
                    </a:lnTo>
                    <a:lnTo>
                      <a:pt x="1042017" y="491521"/>
                    </a:lnTo>
                    <a:cubicBezTo>
                      <a:pt x="998942" y="609164"/>
                      <a:pt x="897167" y="698511"/>
                      <a:pt x="772164" y="724090"/>
                    </a:cubicBezTo>
                    <a:lnTo>
                      <a:pt x="698461" y="731520"/>
                    </a:lnTo>
                    <a:lnTo>
                      <a:pt x="698451" y="731520"/>
                    </a:lnTo>
                    <a:lnTo>
                      <a:pt x="698451" y="729736"/>
                    </a:ln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69" name="椭圆 68">
                <a:extLst>
                  <a:ext uri="{FF2B5EF4-FFF2-40B4-BE49-F238E27FC236}">
                    <a16:creationId xmlns:a16="http://schemas.microsoft.com/office/drawing/2014/main" id="{4FB1938A-5A7D-4730-90F6-07884AAD7E63}"/>
                  </a:ext>
                </a:extLst>
              </p:cNvPr>
              <p:cNvSpPr/>
              <p:nvPr/>
            </p:nvSpPr>
            <p:spPr>
              <a:xfrm>
                <a:off x="2838117" y="2893690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0" name="椭圆 69">
                <a:extLst>
                  <a:ext uri="{FF2B5EF4-FFF2-40B4-BE49-F238E27FC236}">
                    <a16:creationId xmlns:a16="http://schemas.microsoft.com/office/drawing/2014/main" id="{E6E846CC-D3EF-4393-B939-C20EC01790B6}"/>
                  </a:ext>
                </a:extLst>
              </p:cNvPr>
              <p:cNvSpPr/>
              <p:nvPr/>
            </p:nvSpPr>
            <p:spPr>
              <a:xfrm>
                <a:off x="2923906" y="2906773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1" name="椭圆 70">
                <a:extLst>
                  <a:ext uri="{FF2B5EF4-FFF2-40B4-BE49-F238E27FC236}">
                    <a16:creationId xmlns:a16="http://schemas.microsoft.com/office/drawing/2014/main" id="{1B95F310-7462-4238-8803-2A57E0466831}"/>
                  </a:ext>
                </a:extLst>
              </p:cNvPr>
              <p:cNvSpPr/>
              <p:nvPr/>
            </p:nvSpPr>
            <p:spPr>
              <a:xfrm>
                <a:off x="2737799" y="2907100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2" name="椭圆 71">
                <a:extLst>
                  <a:ext uri="{FF2B5EF4-FFF2-40B4-BE49-F238E27FC236}">
                    <a16:creationId xmlns:a16="http://schemas.microsoft.com/office/drawing/2014/main" id="{EF35226C-B1EF-4264-BF65-DF28BC80FF5B}"/>
                  </a:ext>
                </a:extLst>
              </p:cNvPr>
              <p:cNvSpPr/>
              <p:nvPr/>
            </p:nvSpPr>
            <p:spPr>
              <a:xfrm>
                <a:off x="3253960" y="2906773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3" name="椭圆 72">
                <a:extLst>
                  <a:ext uri="{FF2B5EF4-FFF2-40B4-BE49-F238E27FC236}">
                    <a16:creationId xmlns:a16="http://schemas.microsoft.com/office/drawing/2014/main" id="{5ADF1307-ADC3-4045-A1B7-DB1E8E0BB5E4}"/>
                  </a:ext>
                </a:extLst>
              </p:cNvPr>
              <p:cNvSpPr/>
              <p:nvPr/>
            </p:nvSpPr>
            <p:spPr>
              <a:xfrm>
                <a:off x="3143942" y="2912006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4" name="椭圆 73">
                <a:extLst>
                  <a:ext uri="{FF2B5EF4-FFF2-40B4-BE49-F238E27FC236}">
                    <a16:creationId xmlns:a16="http://schemas.microsoft.com/office/drawing/2014/main" id="{F8772A7B-ADC9-4815-8025-0DF40A1831B6}"/>
                  </a:ext>
                </a:extLst>
              </p:cNvPr>
              <p:cNvSpPr/>
              <p:nvPr/>
            </p:nvSpPr>
            <p:spPr>
              <a:xfrm>
                <a:off x="3033924" y="2906775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5" name="椭圆 74">
                <a:extLst>
                  <a:ext uri="{FF2B5EF4-FFF2-40B4-BE49-F238E27FC236}">
                    <a16:creationId xmlns:a16="http://schemas.microsoft.com/office/drawing/2014/main" id="{2C8ADE4C-A97F-49B8-ADC2-25566C6858B9}"/>
                  </a:ext>
                </a:extLst>
              </p:cNvPr>
              <p:cNvSpPr/>
              <p:nvPr/>
            </p:nvSpPr>
            <p:spPr>
              <a:xfrm>
                <a:off x="2980770" y="2875117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6" name="椭圆 75">
                <a:extLst>
                  <a:ext uri="{FF2B5EF4-FFF2-40B4-BE49-F238E27FC236}">
                    <a16:creationId xmlns:a16="http://schemas.microsoft.com/office/drawing/2014/main" id="{CE6B032A-34E4-4D9B-831A-6195221DAF0F}"/>
                  </a:ext>
                </a:extLst>
              </p:cNvPr>
              <p:cNvSpPr/>
              <p:nvPr/>
            </p:nvSpPr>
            <p:spPr>
              <a:xfrm>
                <a:off x="3207548" y="2875611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7" name="椭圆 76">
                <a:extLst>
                  <a:ext uri="{FF2B5EF4-FFF2-40B4-BE49-F238E27FC236}">
                    <a16:creationId xmlns:a16="http://schemas.microsoft.com/office/drawing/2014/main" id="{A6633414-685E-4758-8C54-6C8F58203A23}"/>
                  </a:ext>
                </a:extLst>
              </p:cNvPr>
              <p:cNvSpPr/>
              <p:nvPr/>
            </p:nvSpPr>
            <p:spPr>
              <a:xfrm>
                <a:off x="3104271" y="2874782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8" name="椭圆 77">
                <a:extLst>
                  <a:ext uri="{FF2B5EF4-FFF2-40B4-BE49-F238E27FC236}">
                    <a16:creationId xmlns:a16="http://schemas.microsoft.com/office/drawing/2014/main" id="{AE918D1E-BE35-4CD8-B72B-AF1966CA85C6}"/>
                  </a:ext>
                </a:extLst>
              </p:cNvPr>
              <p:cNvSpPr/>
              <p:nvPr/>
            </p:nvSpPr>
            <p:spPr>
              <a:xfrm>
                <a:off x="3333824" y="2885753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9" name="椭圆 78">
                <a:extLst>
                  <a:ext uri="{FF2B5EF4-FFF2-40B4-BE49-F238E27FC236}">
                    <a16:creationId xmlns:a16="http://schemas.microsoft.com/office/drawing/2014/main" id="{A8627FA7-1B99-4CD9-B430-699767F8C843}"/>
                  </a:ext>
                </a:extLst>
              </p:cNvPr>
              <p:cNvSpPr/>
              <p:nvPr/>
            </p:nvSpPr>
            <p:spPr>
              <a:xfrm>
                <a:off x="3414103" y="2885749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0" name="椭圆 79">
                <a:extLst>
                  <a:ext uri="{FF2B5EF4-FFF2-40B4-BE49-F238E27FC236}">
                    <a16:creationId xmlns:a16="http://schemas.microsoft.com/office/drawing/2014/main" id="{F755AD93-1CE1-44CD-A35B-6CAC05C61320}"/>
                  </a:ext>
                </a:extLst>
              </p:cNvPr>
              <p:cNvSpPr/>
              <p:nvPr/>
            </p:nvSpPr>
            <p:spPr>
              <a:xfrm>
                <a:off x="3496327" y="2849589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1" name="椭圆 80">
                <a:extLst>
                  <a:ext uri="{FF2B5EF4-FFF2-40B4-BE49-F238E27FC236}">
                    <a16:creationId xmlns:a16="http://schemas.microsoft.com/office/drawing/2014/main" id="{0C9936F6-EB17-4181-A333-944FFEEDB7A1}"/>
                  </a:ext>
                </a:extLst>
              </p:cNvPr>
              <p:cNvSpPr/>
              <p:nvPr/>
            </p:nvSpPr>
            <p:spPr>
              <a:xfrm>
                <a:off x="3442726" y="2824441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2" name="椭圆 81">
                <a:extLst>
                  <a:ext uri="{FF2B5EF4-FFF2-40B4-BE49-F238E27FC236}">
                    <a16:creationId xmlns:a16="http://schemas.microsoft.com/office/drawing/2014/main" id="{B293A1C3-7755-43E1-B710-CA71AAB8BE0D}"/>
                  </a:ext>
                </a:extLst>
              </p:cNvPr>
              <p:cNvSpPr/>
              <p:nvPr/>
            </p:nvSpPr>
            <p:spPr>
              <a:xfrm>
                <a:off x="3560472" y="2813430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3" name="椭圆 82">
                <a:extLst>
                  <a:ext uri="{FF2B5EF4-FFF2-40B4-BE49-F238E27FC236}">
                    <a16:creationId xmlns:a16="http://schemas.microsoft.com/office/drawing/2014/main" id="{164B2AE4-143B-42C5-9829-927B324DC229}"/>
                  </a:ext>
                </a:extLst>
              </p:cNvPr>
              <p:cNvSpPr/>
              <p:nvPr/>
            </p:nvSpPr>
            <p:spPr>
              <a:xfrm>
                <a:off x="3624617" y="2776207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4" name="椭圆 83">
                <a:extLst>
                  <a:ext uri="{FF2B5EF4-FFF2-40B4-BE49-F238E27FC236}">
                    <a16:creationId xmlns:a16="http://schemas.microsoft.com/office/drawing/2014/main" id="{B585B225-A87E-48C3-9C25-FB3F8BFD33D6}"/>
                  </a:ext>
                </a:extLst>
              </p:cNvPr>
              <p:cNvSpPr/>
              <p:nvPr/>
            </p:nvSpPr>
            <p:spPr>
              <a:xfrm>
                <a:off x="3660775" y="2690575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5" name="椭圆 84">
                <a:extLst>
                  <a:ext uri="{FF2B5EF4-FFF2-40B4-BE49-F238E27FC236}">
                    <a16:creationId xmlns:a16="http://schemas.microsoft.com/office/drawing/2014/main" id="{71C4163E-D546-4183-A9D9-45BD971347B5}"/>
                  </a:ext>
                </a:extLst>
              </p:cNvPr>
              <p:cNvSpPr/>
              <p:nvPr/>
            </p:nvSpPr>
            <p:spPr>
              <a:xfrm>
                <a:off x="3710939" y="2654416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6" name="椭圆 85">
                <a:extLst>
                  <a:ext uri="{FF2B5EF4-FFF2-40B4-BE49-F238E27FC236}">
                    <a16:creationId xmlns:a16="http://schemas.microsoft.com/office/drawing/2014/main" id="{CE2797F2-208D-49AB-8D71-977B93433A4A}"/>
                  </a:ext>
                </a:extLst>
              </p:cNvPr>
              <p:cNvSpPr/>
              <p:nvPr/>
            </p:nvSpPr>
            <p:spPr>
              <a:xfrm>
                <a:off x="3750316" y="2587066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7" name="椭圆 86">
                <a:extLst>
                  <a:ext uri="{FF2B5EF4-FFF2-40B4-BE49-F238E27FC236}">
                    <a16:creationId xmlns:a16="http://schemas.microsoft.com/office/drawing/2014/main" id="{527CE3D5-D9F3-4DDF-8FCD-F1CF0BCD4A6F}"/>
                  </a:ext>
                </a:extLst>
              </p:cNvPr>
              <p:cNvSpPr/>
              <p:nvPr/>
            </p:nvSpPr>
            <p:spPr>
              <a:xfrm>
                <a:off x="3729018" y="2483301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8" name="椭圆 87">
                <a:extLst>
                  <a:ext uri="{FF2B5EF4-FFF2-40B4-BE49-F238E27FC236}">
                    <a16:creationId xmlns:a16="http://schemas.microsoft.com/office/drawing/2014/main" id="{FC40B9EB-D78D-43EF-B1C1-83A07057373B}"/>
                  </a:ext>
                </a:extLst>
              </p:cNvPr>
              <p:cNvSpPr/>
              <p:nvPr/>
            </p:nvSpPr>
            <p:spPr>
              <a:xfrm>
                <a:off x="3672808" y="2425133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9" name="椭圆 88">
                <a:extLst>
                  <a:ext uri="{FF2B5EF4-FFF2-40B4-BE49-F238E27FC236}">
                    <a16:creationId xmlns:a16="http://schemas.microsoft.com/office/drawing/2014/main" id="{A0F9296D-884A-4D1F-A722-E8D197E04E75}"/>
                  </a:ext>
                </a:extLst>
              </p:cNvPr>
              <p:cNvSpPr/>
              <p:nvPr/>
            </p:nvSpPr>
            <p:spPr>
              <a:xfrm>
                <a:off x="2880199" y="2212830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0" name="椭圆 89">
                <a:extLst>
                  <a:ext uri="{FF2B5EF4-FFF2-40B4-BE49-F238E27FC236}">
                    <a16:creationId xmlns:a16="http://schemas.microsoft.com/office/drawing/2014/main" id="{32A7B926-D853-4FBB-B9A8-31BE8A3BC594}"/>
                  </a:ext>
                </a:extLst>
              </p:cNvPr>
              <p:cNvSpPr/>
              <p:nvPr/>
            </p:nvSpPr>
            <p:spPr>
              <a:xfrm>
                <a:off x="2745600" y="2213155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1" name="椭圆 90">
                <a:extLst>
                  <a:ext uri="{FF2B5EF4-FFF2-40B4-BE49-F238E27FC236}">
                    <a16:creationId xmlns:a16="http://schemas.microsoft.com/office/drawing/2014/main" id="{2BDB5187-A555-4CE0-B401-C2F7DA70F7B3}"/>
                  </a:ext>
                </a:extLst>
              </p:cNvPr>
              <p:cNvSpPr/>
              <p:nvPr/>
            </p:nvSpPr>
            <p:spPr>
              <a:xfrm>
                <a:off x="2820038" y="2194748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2" name="椭圆 91">
                <a:extLst>
                  <a:ext uri="{FF2B5EF4-FFF2-40B4-BE49-F238E27FC236}">
                    <a16:creationId xmlns:a16="http://schemas.microsoft.com/office/drawing/2014/main" id="{88733695-C524-464C-BF60-3F0F81C532BB}"/>
                  </a:ext>
                </a:extLst>
              </p:cNvPr>
              <p:cNvSpPr/>
              <p:nvPr/>
            </p:nvSpPr>
            <p:spPr>
              <a:xfrm>
                <a:off x="3104710" y="2205385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3" name="椭圆 92">
                <a:extLst>
                  <a:ext uri="{FF2B5EF4-FFF2-40B4-BE49-F238E27FC236}">
                    <a16:creationId xmlns:a16="http://schemas.microsoft.com/office/drawing/2014/main" id="{5B7E75B1-9F60-403F-BAA2-07243128CE86}"/>
                  </a:ext>
                </a:extLst>
              </p:cNvPr>
              <p:cNvSpPr/>
              <p:nvPr/>
            </p:nvSpPr>
            <p:spPr>
              <a:xfrm>
                <a:off x="2948908" y="2203226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4" name="椭圆 93">
                <a:extLst>
                  <a:ext uri="{FF2B5EF4-FFF2-40B4-BE49-F238E27FC236}">
                    <a16:creationId xmlns:a16="http://schemas.microsoft.com/office/drawing/2014/main" id="{2DCCF3B1-DC1D-4DAF-8CE6-28107121E9F2}"/>
                  </a:ext>
                </a:extLst>
              </p:cNvPr>
              <p:cNvSpPr/>
              <p:nvPr/>
            </p:nvSpPr>
            <p:spPr>
              <a:xfrm>
                <a:off x="3026809" y="2203226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5" name="椭圆 94">
                <a:extLst>
                  <a:ext uri="{FF2B5EF4-FFF2-40B4-BE49-F238E27FC236}">
                    <a16:creationId xmlns:a16="http://schemas.microsoft.com/office/drawing/2014/main" id="{792A5325-80CE-4D94-A7D8-B4541FEBEFDE}"/>
                  </a:ext>
                </a:extLst>
              </p:cNvPr>
              <p:cNvSpPr/>
              <p:nvPr/>
            </p:nvSpPr>
            <p:spPr>
              <a:xfrm>
                <a:off x="3180100" y="2221303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6" name="椭圆 95">
                <a:extLst>
                  <a:ext uri="{FF2B5EF4-FFF2-40B4-BE49-F238E27FC236}">
                    <a16:creationId xmlns:a16="http://schemas.microsoft.com/office/drawing/2014/main" id="{6A338B43-ED00-4DC7-B8DD-34C4D1C34904}"/>
                  </a:ext>
                </a:extLst>
              </p:cNvPr>
              <p:cNvSpPr/>
              <p:nvPr/>
            </p:nvSpPr>
            <p:spPr>
              <a:xfrm>
                <a:off x="3250665" y="2194748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7" name="椭圆 96">
                <a:extLst>
                  <a:ext uri="{FF2B5EF4-FFF2-40B4-BE49-F238E27FC236}">
                    <a16:creationId xmlns:a16="http://schemas.microsoft.com/office/drawing/2014/main" id="{9E71A642-D927-4220-B5C1-D9F8216B28BA}"/>
                  </a:ext>
                </a:extLst>
              </p:cNvPr>
              <p:cNvSpPr/>
              <p:nvPr/>
            </p:nvSpPr>
            <p:spPr>
              <a:xfrm>
                <a:off x="3316857" y="2206375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8" name="椭圆 97">
                <a:extLst>
                  <a:ext uri="{FF2B5EF4-FFF2-40B4-BE49-F238E27FC236}">
                    <a16:creationId xmlns:a16="http://schemas.microsoft.com/office/drawing/2014/main" id="{027F4357-A15C-4364-BFDC-EC7D7166AD37}"/>
                  </a:ext>
                </a:extLst>
              </p:cNvPr>
              <p:cNvSpPr/>
              <p:nvPr/>
            </p:nvSpPr>
            <p:spPr>
              <a:xfrm>
                <a:off x="3393214" y="2190225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9" name="椭圆 98">
                <a:extLst>
                  <a:ext uri="{FF2B5EF4-FFF2-40B4-BE49-F238E27FC236}">
                    <a16:creationId xmlns:a16="http://schemas.microsoft.com/office/drawing/2014/main" id="{D2433F23-A92A-4AE5-9525-87A5BD7A9145}"/>
                  </a:ext>
                </a:extLst>
              </p:cNvPr>
              <p:cNvSpPr/>
              <p:nvPr/>
            </p:nvSpPr>
            <p:spPr>
              <a:xfrm>
                <a:off x="3439018" y="2239382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00" name="椭圆 99">
                <a:extLst>
                  <a:ext uri="{FF2B5EF4-FFF2-40B4-BE49-F238E27FC236}">
                    <a16:creationId xmlns:a16="http://schemas.microsoft.com/office/drawing/2014/main" id="{A779B943-A57B-486A-81D6-6B12ACE7F2EF}"/>
                  </a:ext>
                </a:extLst>
              </p:cNvPr>
              <p:cNvSpPr/>
              <p:nvPr/>
            </p:nvSpPr>
            <p:spPr>
              <a:xfrm>
                <a:off x="3514406" y="2239380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01" name="椭圆 100">
                <a:extLst>
                  <a:ext uri="{FF2B5EF4-FFF2-40B4-BE49-F238E27FC236}">
                    <a16:creationId xmlns:a16="http://schemas.microsoft.com/office/drawing/2014/main" id="{D204E705-3421-4E01-A14D-C62211AFCAE7}"/>
                  </a:ext>
                </a:extLst>
              </p:cNvPr>
              <p:cNvSpPr/>
              <p:nvPr/>
            </p:nvSpPr>
            <p:spPr>
              <a:xfrm>
                <a:off x="3578551" y="2275534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02" name="椭圆 101">
                <a:extLst>
                  <a:ext uri="{FF2B5EF4-FFF2-40B4-BE49-F238E27FC236}">
                    <a16:creationId xmlns:a16="http://schemas.microsoft.com/office/drawing/2014/main" id="{217B804E-13C6-49D8-BA3A-4B2240D93E19}"/>
                  </a:ext>
                </a:extLst>
              </p:cNvPr>
              <p:cNvSpPr/>
              <p:nvPr/>
            </p:nvSpPr>
            <p:spPr>
              <a:xfrm>
                <a:off x="3531331" y="2326288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03" name="椭圆 102">
                <a:extLst>
                  <a:ext uri="{FF2B5EF4-FFF2-40B4-BE49-F238E27FC236}">
                    <a16:creationId xmlns:a16="http://schemas.microsoft.com/office/drawing/2014/main" id="{19EB2125-7ECF-4227-B4DF-A6B33AF2F7FD}"/>
                  </a:ext>
                </a:extLst>
              </p:cNvPr>
              <p:cNvSpPr/>
              <p:nvPr/>
            </p:nvSpPr>
            <p:spPr>
              <a:xfrm>
                <a:off x="3624617" y="2350213"/>
                <a:ext cx="36158" cy="3615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>
              <a:extLst>
                <a:ext uri="{FF2B5EF4-FFF2-40B4-BE49-F238E27FC236}">
                  <a16:creationId xmlns:a16="http://schemas.microsoft.com/office/drawing/2014/main" id="{7F25B9E9-AF64-4203-9AE5-19A96EDEB949}"/>
                </a:ext>
              </a:extLst>
            </p:cNvPr>
            <p:cNvGrpSpPr/>
            <p:nvPr/>
          </p:nvGrpSpPr>
          <p:grpSpPr>
            <a:xfrm>
              <a:off x="1253391" y="4691945"/>
              <a:ext cx="2098950" cy="637390"/>
              <a:chOff x="506839" y="3233511"/>
              <a:chExt cx="2332285" cy="708247"/>
            </a:xfrm>
          </p:grpSpPr>
          <p:grpSp>
            <p:nvGrpSpPr>
              <p:cNvPr id="51" name="组合 50">
                <a:extLst>
                  <a:ext uri="{FF2B5EF4-FFF2-40B4-BE49-F238E27FC236}">
                    <a16:creationId xmlns:a16="http://schemas.microsoft.com/office/drawing/2014/main" id="{EB7FAF1A-C136-4226-83F1-A1E8B32ECB48}"/>
                  </a:ext>
                </a:extLst>
              </p:cNvPr>
              <p:cNvGrpSpPr/>
              <p:nvPr/>
            </p:nvGrpSpPr>
            <p:grpSpPr>
              <a:xfrm>
                <a:off x="506839" y="3233511"/>
                <a:ext cx="2332285" cy="708247"/>
                <a:chOff x="518569" y="3242247"/>
                <a:chExt cx="2332285" cy="708247"/>
              </a:xfrm>
            </p:grpSpPr>
            <p:sp>
              <p:nvSpPr>
                <p:cNvPr id="53" name="任意多边形: 形状 52">
                  <a:extLst>
                    <a:ext uri="{FF2B5EF4-FFF2-40B4-BE49-F238E27FC236}">
                      <a16:creationId xmlns:a16="http://schemas.microsoft.com/office/drawing/2014/main" id="{F111D5E7-3426-4ACE-9B38-CB91AEA9AEEC}"/>
                    </a:ext>
                  </a:extLst>
                </p:cNvPr>
                <p:cNvSpPr/>
                <p:nvPr/>
              </p:nvSpPr>
              <p:spPr>
                <a:xfrm rot="10800000">
                  <a:off x="518569" y="3242247"/>
                  <a:ext cx="2332285" cy="708247"/>
                </a:xfrm>
                <a:custGeom>
                  <a:avLst/>
                  <a:gdLst>
                    <a:gd name="connsiteX0" fmla="*/ 689608 w 2408930"/>
                    <a:gd name="connsiteY0" fmla="*/ 731521 h 731521"/>
                    <a:gd name="connsiteX1" fmla="*/ 121922 w 2408930"/>
                    <a:gd name="connsiteY1" fmla="*/ 731521 h 731521"/>
                    <a:gd name="connsiteX2" fmla="*/ 0 w 2408930"/>
                    <a:gd name="connsiteY2" fmla="*/ 609599 h 731521"/>
                    <a:gd name="connsiteX3" fmla="*/ 0 w 2408930"/>
                    <a:gd name="connsiteY3" fmla="*/ 121923 h 731521"/>
                    <a:gd name="connsiteX4" fmla="*/ 121922 w 2408930"/>
                    <a:gd name="connsiteY4" fmla="*/ 1 h 731521"/>
                    <a:gd name="connsiteX5" fmla="*/ 689608 w 2408930"/>
                    <a:gd name="connsiteY5" fmla="*/ 1 h 731521"/>
                    <a:gd name="connsiteX6" fmla="*/ 698451 w 2408930"/>
                    <a:gd name="connsiteY6" fmla="*/ 1786 h 731521"/>
                    <a:gd name="connsiteX7" fmla="*/ 698451 w 2408930"/>
                    <a:gd name="connsiteY7" fmla="*/ 1 h 731521"/>
                    <a:gd name="connsiteX8" fmla="*/ 1035468 w 2408930"/>
                    <a:gd name="connsiteY8" fmla="*/ 223391 h 731521"/>
                    <a:gd name="connsiteX9" fmla="*/ 1045634 w 2408930"/>
                    <a:gd name="connsiteY9" fmla="*/ 273746 h 731521"/>
                    <a:gd name="connsiteX10" fmla="*/ 1360958 w 2408930"/>
                    <a:gd name="connsiteY10" fmla="*/ 273746 h 731521"/>
                    <a:gd name="connsiteX11" fmla="*/ 1366913 w 2408930"/>
                    <a:gd name="connsiteY11" fmla="*/ 240000 h 731521"/>
                    <a:gd name="connsiteX12" fmla="*/ 1636766 w 2408930"/>
                    <a:gd name="connsiteY12" fmla="*/ 7431 h 731521"/>
                    <a:gd name="connsiteX13" fmla="*/ 1710469 w 2408930"/>
                    <a:gd name="connsiteY13" fmla="*/ 1 h 731521"/>
                    <a:gd name="connsiteX14" fmla="*/ 1710479 w 2408930"/>
                    <a:gd name="connsiteY14" fmla="*/ 1 h 731521"/>
                    <a:gd name="connsiteX15" fmla="*/ 1710479 w 2408930"/>
                    <a:gd name="connsiteY15" fmla="*/ 1785 h 731521"/>
                    <a:gd name="connsiteX16" fmla="*/ 1719322 w 2408930"/>
                    <a:gd name="connsiteY16" fmla="*/ 0 h 731521"/>
                    <a:gd name="connsiteX17" fmla="*/ 2287008 w 2408930"/>
                    <a:gd name="connsiteY17" fmla="*/ 0 h 731521"/>
                    <a:gd name="connsiteX18" fmla="*/ 2408930 w 2408930"/>
                    <a:gd name="connsiteY18" fmla="*/ 121922 h 731521"/>
                    <a:gd name="connsiteX19" fmla="*/ 2408930 w 2408930"/>
                    <a:gd name="connsiteY19" fmla="*/ 609598 h 731521"/>
                    <a:gd name="connsiteX20" fmla="*/ 2287008 w 2408930"/>
                    <a:gd name="connsiteY20" fmla="*/ 731520 h 731521"/>
                    <a:gd name="connsiteX21" fmla="*/ 1719322 w 2408930"/>
                    <a:gd name="connsiteY21" fmla="*/ 731520 h 731521"/>
                    <a:gd name="connsiteX22" fmla="*/ 1710479 w 2408930"/>
                    <a:gd name="connsiteY22" fmla="*/ 729735 h 731521"/>
                    <a:gd name="connsiteX23" fmla="*/ 1710479 w 2408930"/>
                    <a:gd name="connsiteY23" fmla="*/ 731520 h 731521"/>
                    <a:gd name="connsiteX24" fmla="*/ 1373462 w 2408930"/>
                    <a:gd name="connsiteY24" fmla="*/ 508131 h 731521"/>
                    <a:gd name="connsiteX25" fmla="*/ 1363296 w 2408930"/>
                    <a:gd name="connsiteY25" fmla="*/ 457776 h 731521"/>
                    <a:gd name="connsiteX26" fmla="*/ 1047972 w 2408930"/>
                    <a:gd name="connsiteY26" fmla="*/ 457776 h 731521"/>
                    <a:gd name="connsiteX27" fmla="*/ 1042017 w 2408930"/>
                    <a:gd name="connsiteY27" fmla="*/ 491521 h 731521"/>
                    <a:gd name="connsiteX28" fmla="*/ 772164 w 2408930"/>
                    <a:gd name="connsiteY28" fmla="*/ 724090 h 731521"/>
                    <a:gd name="connsiteX29" fmla="*/ 698461 w 2408930"/>
                    <a:gd name="connsiteY29" fmla="*/ 731520 h 731521"/>
                    <a:gd name="connsiteX30" fmla="*/ 698451 w 2408930"/>
                    <a:gd name="connsiteY30" fmla="*/ 731520 h 731521"/>
                    <a:gd name="connsiteX31" fmla="*/ 698451 w 2408930"/>
                    <a:gd name="connsiteY31" fmla="*/ 729736 h 7315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</a:cxnLst>
                  <a:rect l="l" t="t" r="r" b="b"/>
                  <a:pathLst>
                    <a:path w="2408930" h="731521">
                      <a:moveTo>
                        <a:pt x="689608" y="731521"/>
                      </a:moveTo>
                      <a:lnTo>
                        <a:pt x="121922" y="731521"/>
                      </a:lnTo>
                      <a:cubicBezTo>
                        <a:pt x="54586" y="731521"/>
                        <a:pt x="0" y="676935"/>
                        <a:pt x="0" y="609599"/>
                      </a:cubicBezTo>
                      <a:lnTo>
                        <a:pt x="0" y="121923"/>
                      </a:lnTo>
                      <a:cubicBezTo>
                        <a:pt x="0" y="54587"/>
                        <a:pt x="54586" y="1"/>
                        <a:pt x="121922" y="1"/>
                      </a:cubicBezTo>
                      <a:lnTo>
                        <a:pt x="689608" y="1"/>
                      </a:lnTo>
                      <a:lnTo>
                        <a:pt x="698451" y="1786"/>
                      </a:lnTo>
                      <a:lnTo>
                        <a:pt x="698451" y="1"/>
                      </a:lnTo>
                      <a:cubicBezTo>
                        <a:pt x="849954" y="1"/>
                        <a:pt x="979943" y="92114"/>
                        <a:pt x="1035468" y="223391"/>
                      </a:cubicBezTo>
                      <a:lnTo>
                        <a:pt x="1045634" y="273746"/>
                      </a:lnTo>
                      <a:lnTo>
                        <a:pt x="1360958" y="273746"/>
                      </a:lnTo>
                      <a:lnTo>
                        <a:pt x="1366913" y="240000"/>
                      </a:lnTo>
                      <a:cubicBezTo>
                        <a:pt x="1409988" y="122357"/>
                        <a:pt x="1511763" y="33011"/>
                        <a:pt x="1636766" y="7431"/>
                      </a:cubicBezTo>
                      <a:lnTo>
                        <a:pt x="1710469" y="1"/>
                      </a:lnTo>
                      <a:lnTo>
                        <a:pt x="1710479" y="1"/>
                      </a:lnTo>
                      <a:lnTo>
                        <a:pt x="1710479" y="1785"/>
                      </a:lnTo>
                      <a:lnTo>
                        <a:pt x="1719322" y="0"/>
                      </a:lnTo>
                      <a:lnTo>
                        <a:pt x="2287008" y="0"/>
                      </a:lnTo>
                      <a:cubicBezTo>
                        <a:pt x="2354344" y="0"/>
                        <a:pt x="2408930" y="54586"/>
                        <a:pt x="2408930" y="121922"/>
                      </a:cubicBezTo>
                      <a:lnTo>
                        <a:pt x="2408930" y="609598"/>
                      </a:lnTo>
                      <a:cubicBezTo>
                        <a:pt x="2408930" y="676934"/>
                        <a:pt x="2354344" y="731520"/>
                        <a:pt x="2287008" y="731520"/>
                      </a:cubicBezTo>
                      <a:lnTo>
                        <a:pt x="1719322" y="731520"/>
                      </a:lnTo>
                      <a:lnTo>
                        <a:pt x="1710479" y="729735"/>
                      </a:lnTo>
                      <a:lnTo>
                        <a:pt x="1710479" y="731520"/>
                      </a:lnTo>
                      <a:cubicBezTo>
                        <a:pt x="1558976" y="731520"/>
                        <a:pt x="1428987" y="639407"/>
                        <a:pt x="1373462" y="508131"/>
                      </a:cubicBezTo>
                      <a:lnTo>
                        <a:pt x="1363296" y="457776"/>
                      </a:lnTo>
                      <a:lnTo>
                        <a:pt x="1047972" y="457776"/>
                      </a:lnTo>
                      <a:lnTo>
                        <a:pt x="1042017" y="491521"/>
                      </a:lnTo>
                      <a:cubicBezTo>
                        <a:pt x="998942" y="609164"/>
                        <a:pt x="897167" y="698511"/>
                        <a:pt x="772164" y="724090"/>
                      </a:cubicBezTo>
                      <a:lnTo>
                        <a:pt x="698461" y="731520"/>
                      </a:lnTo>
                      <a:lnTo>
                        <a:pt x="698451" y="731520"/>
                      </a:lnTo>
                      <a:lnTo>
                        <a:pt x="698451" y="729736"/>
                      </a:lnTo>
                      <a:close/>
                    </a:path>
                  </a:pathLst>
                </a:cu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4" name="椭圆 53">
                  <a:extLst>
                    <a:ext uri="{FF2B5EF4-FFF2-40B4-BE49-F238E27FC236}">
                      <a16:creationId xmlns:a16="http://schemas.microsoft.com/office/drawing/2014/main" id="{3AC729FD-4DA5-44F1-89D9-81D4FDF3BA6C}"/>
                    </a:ext>
                  </a:extLst>
                </p:cNvPr>
                <p:cNvSpPr/>
                <p:nvPr/>
              </p:nvSpPr>
              <p:spPr>
                <a:xfrm>
                  <a:off x="919699" y="3502714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5" name="椭圆 54">
                  <a:extLst>
                    <a:ext uri="{FF2B5EF4-FFF2-40B4-BE49-F238E27FC236}">
                      <a16:creationId xmlns:a16="http://schemas.microsoft.com/office/drawing/2014/main" id="{2EA20725-6DF4-41A0-8ED8-7C21B6B20CF0}"/>
                    </a:ext>
                  </a:extLst>
                </p:cNvPr>
                <p:cNvSpPr/>
                <p:nvPr/>
              </p:nvSpPr>
              <p:spPr>
                <a:xfrm>
                  <a:off x="927630" y="3611147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6" name="椭圆 55">
                  <a:extLst>
                    <a:ext uri="{FF2B5EF4-FFF2-40B4-BE49-F238E27FC236}">
                      <a16:creationId xmlns:a16="http://schemas.microsoft.com/office/drawing/2014/main" id="{854BA2B3-D0F0-4516-8A23-7E64197BB7F8}"/>
                    </a:ext>
                  </a:extLst>
                </p:cNvPr>
                <p:cNvSpPr/>
                <p:nvPr/>
              </p:nvSpPr>
              <p:spPr>
                <a:xfrm>
                  <a:off x="911668" y="3552687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7" name="椭圆 56">
                  <a:extLst>
                    <a:ext uri="{FF2B5EF4-FFF2-40B4-BE49-F238E27FC236}">
                      <a16:creationId xmlns:a16="http://schemas.microsoft.com/office/drawing/2014/main" id="{390FEFE9-F9EB-4D7D-A38B-2C659A871A38}"/>
                    </a:ext>
                  </a:extLst>
                </p:cNvPr>
                <p:cNvSpPr/>
                <p:nvPr/>
              </p:nvSpPr>
              <p:spPr>
                <a:xfrm>
                  <a:off x="865915" y="3503333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8" name="椭圆 57">
                  <a:extLst>
                    <a:ext uri="{FF2B5EF4-FFF2-40B4-BE49-F238E27FC236}">
                      <a16:creationId xmlns:a16="http://schemas.microsoft.com/office/drawing/2014/main" id="{FCC52331-42E1-4CAB-803C-8F7B7F705A9E}"/>
                    </a:ext>
                  </a:extLst>
                </p:cNvPr>
                <p:cNvSpPr/>
                <p:nvPr/>
              </p:nvSpPr>
              <p:spPr>
                <a:xfrm>
                  <a:off x="882662" y="3592753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9" name="椭圆 58">
                  <a:extLst>
                    <a:ext uri="{FF2B5EF4-FFF2-40B4-BE49-F238E27FC236}">
                      <a16:creationId xmlns:a16="http://schemas.microsoft.com/office/drawing/2014/main" id="{AFCD7F73-069D-4E97-907A-90D7952E73B6}"/>
                    </a:ext>
                  </a:extLst>
                </p:cNvPr>
                <p:cNvSpPr/>
                <p:nvPr/>
              </p:nvSpPr>
              <p:spPr>
                <a:xfrm>
                  <a:off x="853961" y="3552687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0" name="椭圆 59">
                  <a:extLst>
                    <a:ext uri="{FF2B5EF4-FFF2-40B4-BE49-F238E27FC236}">
                      <a16:creationId xmlns:a16="http://schemas.microsoft.com/office/drawing/2014/main" id="{05BB6A10-23B2-4FAB-9B2E-75C338CE64AD}"/>
                    </a:ext>
                  </a:extLst>
                </p:cNvPr>
                <p:cNvSpPr/>
                <p:nvPr/>
              </p:nvSpPr>
              <p:spPr>
                <a:xfrm>
                  <a:off x="845511" y="3621579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1" name="椭圆 60">
                  <a:extLst>
                    <a:ext uri="{FF2B5EF4-FFF2-40B4-BE49-F238E27FC236}">
                      <a16:creationId xmlns:a16="http://schemas.microsoft.com/office/drawing/2014/main" id="{3BB607A5-A8CB-4CC4-AD53-5DEC1FAEAED4}"/>
                    </a:ext>
                  </a:extLst>
                </p:cNvPr>
                <p:cNvSpPr/>
                <p:nvPr/>
              </p:nvSpPr>
              <p:spPr>
                <a:xfrm>
                  <a:off x="817291" y="3499199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2" name="椭圆 61">
                  <a:extLst>
                    <a:ext uri="{FF2B5EF4-FFF2-40B4-BE49-F238E27FC236}">
                      <a16:creationId xmlns:a16="http://schemas.microsoft.com/office/drawing/2014/main" id="{43EB639C-B927-48D3-AA3A-8857EFBFD8AB}"/>
                    </a:ext>
                  </a:extLst>
                </p:cNvPr>
                <p:cNvSpPr/>
                <p:nvPr/>
              </p:nvSpPr>
              <p:spPr>
                <a:xfrm>
                  <a:off x="804199" y="3593646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3" name="椭圆 62">
                  <a:extLst>
                    <a:ext uri="{FF2B5EF4-FFF2-40B4-BE49-F238E27FC236}">
                      <a16:creationId xmlns:a16="http://schemas.microsoft.com/office/drawing/2014/main" id="{362DE06C-ABAD-4BE2-BB9A-C7CA03BEE643}"/>
                    </a:ext>
                  </a:extLst>
                </p:cNvPr>
                <p:cNvSpPr/>
                <p:nvPr/>
              </p:nvSpPr>
              <p:spPr>
                <a:xfrm>
                  <a:off x="801320" y="3545720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4" name="椭圆 63">
                  <a:extLst>
                    <a:ext uri="{FF2B5EF4-FFF2-40B4-BE49-F238E27FC236}">
                      <a16:creationId xmlns:a16="http://schemas.microsoft.com/office/drawing/2014/main" id="{A17B9567-E427-4D98-A2F6-A11BB290B839}"/>
                    </a:ext>
                  </a:extLst>
                </p:cNvPr>
                <p:cNvSpPr/>
                <p:nvPr/>
              </p:nvSpPr>
              <p:spPr>
                <a:xfrm>
                  <a:off x="800543" y="3648366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5" name="椭圆 64">
                  <a:extLst>
                    <a:ext uri="{FF2B5EF4-FFF2-40B4-BE49-F238E27FC236}">
                      <a16:creationId xmlns:a16="http://schemas.microsoft.com/office/drawing/2014/main" id="{D8C4C3CC-ADA1-4CEE-A9FE-556EA036268B}"/>
                    </a:ext>
                  </a:extLst>
                </p:cNvPr>
                <p:cNvSpPr/>
                <p:nvPr/>
              </p:nvSpPr>
              <p:spPr>
                <a:xfrm>
                  <a:off x="768917" y="3509885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6" name="椭圆 65">
                  <a:extLst>
                    <a:ext uri="{FF2B5EF4-FFF2-40B4-BE49-F238E27FC236}">
                      <a16:creationId xmlns:a16="http://schemas.microsoft.com/office/drawing/2014/main" id="{8F33D2F1-4750-4FE5-BDEA-484609116955}"/>
                    </a:ext>
                  </a:extLst>
                </p:cNvPr>
                <p:cNvSpPr/>
                <p:nvPr/>
              </p:nvSpPr>
              <p:spPr>
                <a:xfrm>
                  <a:off x="748679" y="3559258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7" name="椭圆 66">
                  <a:extLst>
                    <a:ext uri="{FF2B5EF4-FFF2-40B4-BE49-F238E27FC236}">
                      <a16:creationId xmlns:a16="http://schemas.microsoft.com/office/drawing/2014/main" id="{82E34471-2B8B-436D-A693-7DBE45870B53}"/>
                    </a:ext>
                  </a:extLst>
                </p:cNvPr>
                <p:cNvSpPr/>
                <p:nvPr/>
              </p:nvSpPr>
              <p:spPr>
                <a:xfrm>
                  <a:off x="753387" y="3608631"/>
                  <a:ext cx="33495" cy="3349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52" name="椭圆 51">
                <a:extLst>
                  <a:ext uri="{FF2B5EF4-FFF2-40B4-BE49-F238E27FC236}">
                    <a16:creationId xmlns:a16="http://schemas.microsoft.com/office/drawing/2014/main" id="{D7CFC882-AE97-460D-87D7-6004A88CEC91}"/>
                  </a:ext>
                </a:extLst>
              </p:cNvPr>
              <p:cNvSpPr/>
              <p:nvPr/>
            </p:nvSpPr>
            <p:spPr>
              <a:xfrm>
                <a:off x="870931" y="3638544"/>
                <a:ext cx="33495" cy="3349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>
              <a:extLst>
                <a:ext uri="{FF2B5EF4-FFF2-40B4-BE49-F238E27FC236}">
                  <a16:creationId xmlns:a16="http://schemas.microsoft.com/office/drawing/2014/main" id="{0F516793-BA85-464B-937E-CAE1EE67AA62}"/>
                </a:ext>
              </a:extLst>
            </p:cNvPr>
            <p:cNvGrpSpPr/>
            <p:nvPr/>
          </p:nvGrpSpPr>
          <p:grpSpPr>
            <a:xfrm>
              <a:off x="1253392" y="1329746"/>
              <a:ext cx="2098950" cy="637390"/>
              <a:chOff x="519544" y="1175161"/>
              <a:chExt cx="1253347" cy="380605"/>
            </a:xfrm>
          </p:grpSpPr>
          <p:sp>
            <p:nvSpPr>
              <p:cNvPr id="48" name="任意多边形: 形状 47">
                <a:extLst>
                  <a:ext uri="{FF2B5EF4-FFF2-40B4-BE49-F238E27FC236}">
                    <a16:creationId xmlns:a16="http://schemas.microsoft.com/office/drawing/2014/main" id="{FF9198F8-06AD-4DE8-9E52-87683479DA03}"/>
                  </a:ext>
                </a:extLst>
              </p:cNvPr>
              <p:cNvSpPr/>
              <p:nvPr/>
            </p:nvSpPr>
            <p:spPr>
              <a:xfrm rot="10800000">
                <a:off x="519544" y="1175161"/>
                <a:ext cx="1253347" cy="380605"/>
              </a:xfrm>
              <a:custGeom>
                <a:avLst/>
                <a:gdLst>
                  <a:gd name="connsiteX0" fmla="*/ 689608 w 2408930"/>
                  <a:gd name="connsiteY0" fmla="*/ 731521 h 731521"/>
                  <a:gd name="connsiteX1" fmla="*/ 121922 w 2408930"/>
                  <a:gd name="connsiteY1" fmla="*/ 731521 h 731521"/>
                  <a:gd name="connsiteX2" fmla="*/ 0 w 2408930"/>
                  <a:gd name="connsiteY2" fmla="*/ 609599 h 731521"/>
                  <a:gd name="connsiteX3" fmla="*/ 0 w 2408930"/>
                  <a:gd name="connsiteY3" fmla="*/ 121923 h 731521"/>
                  <a:gd name="connsiteX4" fmla="*/ 121922 w 2408930"/>
                  <a:gd name="connsiteY4" fmla="*/ 1 h 731521"/>
                  <a:gd name="connsiteX5" fmla="*/ 689608 w 2408930"/>
                  <a:gd name="connsiteY5" fmla="*/ 1 h 731521"/>
                  <a:gd name="connsiteX6" fmla="*/ 698451 w 2408930"/>
                  <a:gd name="connsiteY6" fmla="*/ 1786 h 731521"/>
                  <a:gd name="connsiteX7" fmla="*/ 698451 w 2408930"/>
                  <a:gd name="connsiteY7" fmla="*/ 1 h 731521"/>
                  <a:gd name="connsiteX8" fmla="*/ 1035468 w 2408930"/>
                  <a:gd name="connsiteY8" fmla="*/ 223391 h 731521"/>
                  <a:gd name="connsiteX9" fmla="*/ 1045634 w 2408930"/>
                  <a:gd name="connsiteY9" fmla="*/ 273746 h 731521"/>
                  <a:gd name="connsiteX10" fmla="*/ 1360958 w 2408930"/>
                  <a:gd name="connsiteY10" fmla="*/ 273746 h 731521"/>
                  <a:gd name="connsiteX11" fmla="*/ 1366913 w 2408930"/>
                  <a:gd name="connsiteY11" fmla="*/ 240000 h 731521"/>
                  <a:gd name="connsiteX12" fmla="*/ 1636766 w 2408930"/>
                  <a:gd name="connsiteY12" fmla="*/ 7431 h 731521"/>
                  <a:gd name="connsiteX13" fmla="*/ 1710469 w 2408930"/>
                  <a:gd name="connsiteY13" fmla="*/ 1 h 731521"/>
                  <a:gd name="connsiteX14" fmla="*/ 1710479 w 2408930"/>
                  <a:gd name="connsiteY14" fmla="*/ 1 h 731521"/>
                  <a:gd name="connsiteX15" fmla="*/ 1710479 w 2408930"/>
                  <a:gd name="connsiteY15" fmla="*/ 1785 h 731521"/>
                  <a:gd name="connsiteX16" fmla="*/ 1719322 w 2408930"/>
                  <a:gd name="connsiteY16" fmla="*/ 0 h 731521"/>
                  <a:gd name="connsiteX17" fmla="*/ 2287008 w 2408930"/>
                  <a:gd name="connsiteY17" fmla="*/ 0 h 731521"/>
                  <a:gd name="connsiteX18" fmla="*/ 2408930 w 2408930"/>
                  <a:gd name="connsiteY18" fmla="*/ 121922 h 731521"/>
                  <a:gd name="connsiteX19" fmla="*/ 2408930 w 2408930"/>
                  <a:gd name="connsiteY19" fmla="*/ 609598 h 731521"/>
                  <a:gd name="connsiteX20" fmla="*/ 2287008 w 2408930"/>
                  <a:gd name="connsiteY20" fmla="*/ 731520 h 731521"/>
                  <a:gd name="connsiteX21" fmla="*/ 1719322 w 2408930"/>
                  <a:gd name="connsiteY21" fmla="*/ 731520 h 731521"/>
                  <a:gd name="connsiteX22" fmla="*/ 1710479 w 2408930"/>
                  <a:gd name="connsiteY22" fmla="*/ 729735 h 731521"/>
                  <a:gd name="connsiteX23" fmla="*/ 1710479 w 2408930"/>
                  <a:gd name="connsiteY23" fmla="*/ 731520 h 731521"/>
                  <a:gd name="connsiteX24" fmla="*/ 1373462 w 2408930"/>
                  <a:gd name="connsiteY24" fmla="*/ 508131 h 731521"/>
                  <a:gd name="connsiteX25" fmla="*/ 1363296 w 2408930"/>
                  <a:gd name="connsiteY25" fmla="*/ 457776 h 731521"/>
                  <a:gd name="connsiteX26" fmla="*/ 1047972 w 2408930"/>
                  <a:gd name="connsiteY26" fmla="*/ 457776 h 731521"/>
                  <a:gd name="connsiteX27" fmla="*/ 1042017 w 2408930"/>
                  <a:gd name="connsiteY27" fmla="*/ 491521 h 731521"/>
                  <a:gd name="connsiteX28" fmla="*/ 772164 w 2408930"/>
                  <a:gd name="connsiteY28" fmla="*/ 724090 h 731521"/>
                  <a:gd name="connsiteX29" fmla="*/ 698461 w 2408930"/>
                  <a:gd name="connsiteY29" fmla="*/ 731520 h 731521"/>
                  <a:gd name="connsiteX30" fmla="*/ 698451 w 2408930"/>
                  <a:gd name="connsiteY30" fmla="*/ 731520 h 731521"/>
                  <a:gd name="connsiteX31" fmla="*/ 698451 w 2408930"/>
                  <a:gd name="connsiteY31" fmla="*/ 729736 h 7315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2408930" h="731521">
                    <a:moveTo>
                      <a:pt x="689608" y="731521"/>
                    </a:moveTo>
                    <a:lnTo>
                      <a:pt x="121922" y="731521"/>
                    </a:lnTo>
                    <a:cubicBezTo>
                      <a:pt x="54586" y="731521"/>
                      <a:pt x="0" y="676935"/>
                      <a:pt x="0" y="609599"/>
                    </a:cubicBezTo>
                    <a:lnTo>
                      <a:pt x="0" y="121923"/>
                    </a:lnTo>
                    <a:cubicBezTo>
                      <a:pt x="0" y="54587"/>
                      <a:pt x="54586" y="1"/>
                      <a:pt x="121922" y="1"/>
                    </a:cubicBezTo>
                    <a:lnTo>
                      <a:pt x="689608" y="1"/>
                    </a:lnTo>
                    <a:lnTo>
                      <a:pt x="698451" y="1786"/>
                    </a:lnTo>
                    <a:lnTo>
                      <a:pt x="698451" y="1"/>
                    </a:lnTo>
                    <a:cubicBezTo>
                      <a:pt x="849954" y="1"/>
                      <a:pt x="979943" y="92114"/>
                      <a:pt x="1035468" y="223391"/>
                    </a:cubicBezTo>
                    <a:lnTo>
                      <a:pt x="1045634" y="273746"/>
                    </a:lnTo>
                    <a:lnTo>
                      <a:pt x="1360958" y="273746"/>
                    </a:lnTo>
                    <a:lnTo>
                      <a:pt x="1366913" y="240000"/>
                    </a:lnTo>
                    <a:cubicBezTo>
                      <a:pt x="1409988" y="122357"/>
                      <a:pt x="1511763" y="33011"/>
                      <a:pt x="1636766" y="7431"/>
                    </a:cubicBezTo>
                    <a:lnTo>
                      <a:pt x="1710469" y="1"/>
                    </a:lnTo>
                    <a:lnTo>
                      <a:pt x="1710479" y="1"/>
                    </a:lnTo>
                    <a:lnTo>
                      <a:pt x="1710479" y="1785"/>
                    </a:lnTo>
                    <a:lnTo>
                      <a:pt x="1719322" y="0"/>
                    </a:lnTo>
                    <a:lnTo>
                      <a:pt x="2287008" y="0"/>
                    </a:lnTo>
                    <a:cubicBezTo>
                      <a:pt x="2354344" y="0"/>
                      <a:pt x="2408930" y="54586"/>
                      <a:pt x="2408930" y="121922"/>
                    </a:cubicBezTo>
                    <a:lnTo>
                      <a:pt x="2408930" y="609598"/>
                    </a:lnTo>
                    <a:cubicBezTo>
                      <a:pt x="2408930" y="676934"/>
                      <a:pt x="2354344" y="731520"/>
                      <a:pt x="2287008" y="731520"/>
                    </a:cubicBezTo>
                    <a:lnTo>
                      <a:pt x="1719322" y="731520"/>
                    </a:lnTo>
                    <a:lnTo>
                      <a:pt x="1710479" y="729735"/>
                    </a:lnTo>
                    <a:lnTo>
                      <a:pt x="1710479" y="731520"/>
                    </a:lnTo>
                    <a:cubicBezTo>
                      <a:pt x="1558976" y="731520"/>
                      <a:pt x="1428987" y="639407"/>
                      <a:pt x="1373462" y="508131"/>
                    </a:cubicBezTo>
                    <a:lnTo>
                      <a:pt x="1363296" y="457776"/>
                    </a:lnTo>
                    <a:lnTo>
                      <a:pt x="1047972" y="457776"/>
                    </a:lnTo>
                    <a:lnTo>
                      <a:pt x="1042017" y="491521"/>
                    </a:lnTo>
                    <a:cubicBezTo>
                      <a:pt x="998942" y="609164"/>
                      <a:pt x="897167" y="698511"/>
                      <a:pt x="772164" y="724090"/>
                    </a:cubicBezTo>
                    <a:lnTo>
                      <a:pt x="698461" y="731520"/>
                    </a:lnTo>
                    <a:lnTo>
                      <a:pt x="698451" y="731520"/>
                    </a:lnTo>
                    <a:lnTo>
                      <a:pt x="698451" y="729736"/>
                    </a:ln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9" name="椭圆 48">
                <a:extLst>
                  <a:ext uri="{FF2B5EF4-FFF2-40B4-BE49-F238E27FC236}">
                    <a16:creationId xmlns:a16="http://schemas.microsoft.com/office/drawing/2014/main" id="{44BC97E5-A1DE-4E17-A120-D442EF71EA77}"/>
                  </a:ext>
                </a:extLst>
              </p:cNvPr>
              <p:cNvSpPr/>
              <p:nvPr/>
            </p:nvSpPr>
            <p:spPr>
              <a:xfrm>
                <a:off x="634767" y="1289272"/>
                <a:ext cx="143318" cy="150668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50" name="直接箭头连接符 49">
                <a:extLst>
                  <a:ext uri="{FF2B5EF4-FFF2-40B4-BE49-F238E27FC236}">
                    <a16:creationId xmlns:a16="http://schemas.microsoft.com/office/drawing/2014/main" id="{54A1E144-0C58-49BE-841D-EDDE0F9F894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36785" y="1367282"/>
                <a:ext cx="138519" cy="0"/>
              </a:xfrm>
              <a:prstGeom prst="straightConnector1">
                <a:avLst/>
              </a:prstGeom>
              <a:ln w="6350">
                <a:headEnd w="sm" len="sm"/>
                <a:tailEnd type="triangle" w="sm" len="sm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23" name="直接箭头连接符 22">
              <a:extLst>
                <a:ext uri="{FF2B5EF4-FFF2-40B4-BE49-F238E27FC236}">
                  <a16:creationId xmlns:a16="http://schemas.microsoft.com/office/drawing/2014/main" id="{A9ED3F7D-3DBE-4BEC-89A3-50A7F8FFE96B}"/>
                </a:ext>
              </a:extLst>
            </p:cNvPr>
            <p:cNvCxnSpPr>
              <a:cxnSpLocks/>
            </p:cNvCxnSpPr>
            <p:nvPr/>
          </p:nvCxnSpPr>
          <p:spPr>
            <a:xfrm>
              <a:off x="1776301" y="5003236"/>
              <a:ext cx="231974" cy="0"/>
            </a:xfrm>
            <a:prstGeom prst="straightConnector1">
              <a:avLst/>
            </a:prstGeom>
            <a:ln w="6350">
              <a:headEnd w="sm" len="sm"/>
              <a:tailEnd type="triangle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直接箭头连接符 23">
              <a:extLst>
                <a:ext uri="{FF2B5EF4-FFF2-40B4-BE49-F238E27FC236}">
                  <a16:creationId xmlns:a16="http://schemas.microsoft.com/office/drawing/2014/main" id="{E0B191D0-B7AA-452C-AD83-462A695A06F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400713" y="3688672"/>
              <a:ext cx="0" cy="179734"/>
            </a:xfrm>
            <a:prstGeom prst="straightConnector1">
              <a:avLst/>
            </a:prstGeom>
            <a:ln w="6350">
              <a:headEnd w="sm" len="sm"/>
              <a:tailEnd type="triangle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直接箭头连接符 24">
              <a:extLst>
                <a:ext uri="{FF2B5EF4-FFF2-40B4-BE49-F238E27FC236}">
                  <a16:creationId xmlns:a16="http://schemas.microsoft.com/office/drawing/2014/main" id="{D46E96F1-6C43-48F0-955F-F3D79370380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609168" y="3688672"/>
              <a:ext cx="0" cy="179734"/>
            </a:xfrm>
            <a:prstGeom prst="straightConnector1">
              <a:avLst/>
            </a:prstGeom>
            <a:ln w="6350">
              <a:headEnd w="sm" len="sm"/>
              <a:tailEnd type="triangle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直接箭头连接符 25">
              <a:extLst>
                <a:ext uri="{FF2B5EF4-FFF2-40B4-BE49-F238E27FC236}">
                  <a16:creationId xmlns:a16="http://schemas.microsoft.com/office/drawing/2014/main" id="{2A769662-1FE3-40D0-A25F-A90718FE6FD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793552" y="3697921"/>
              <a:ext cx="76811" cy="167181"/>
            </a:xfrm>
            <a:prstGeom prst="straightConnector1">
              <a:avLst/>
            </a:prstGeom>
            <a:ln w="6350">
              <a:headEnd w="sm" len="sm"/>
              <a:tailEnd type="triangle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直接箭头连接符 26">
              <a:extLst>
                <a:ext uri="{FF2B5EF4-FFF2-40B4-BE49-F238E27FC236}">
                  <a16:creationId xmlns:a16="http://schemas.microsoft.com/office/drawing/2014/main" id="{F6FD61FC-4966-4FCE-967F-B1119DB6B206}"/>
                </a:ext>
              </a:extLst>
            </p:cNvPr>
            <p:cNvCxnSpPr>
              <a:cxnSpLocks/>
            </p:cNvCxnSpPr>
            <p:nvPr/>
          </p:nvCxnSpPr>
          <p:spPr>
            <a:xfrm>
              <a:off x="1401335" y="4004479"/>
              <a:ext cx="0" cy="179734"/>
            </a:xfrm>
            <a:prstGeom prst="straightConnector1">
              <a:avLst/>
            </a:prstGeom>
            <a:ln w="6350">
              <a:headEnd w="sm" len="sm"/>
              <a:tailEnd type="triangle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直接箭头连接符 27">
              <a:extLst>
                <a:ext uri="{FF2B5EF4-FFF2-40B4-BE49-F238E27FC236}">
                  <a16:creationId xmlns:a16="http://schemas.microsoft.com/office/drawing/2014/main" id="{D2C171C9-B0B4-46F6-9C4D-2971A67979FD}"/>
                </a:ext>
              </a:extLst>
            </p:cNvPr>
            <p:cNvCxnSpPr>
              <a:cxnSpLocks/>
            </p:cNvCxnSpPr>
            <p:nvPr/>
          </p:nvCxnSpPr>
          <p:spPr>
            <a:xfrm>
              <a:off x="1606668" y="4004479"/>
              <a:ext cx="0" cy="179734"/>
            </a:xfrm>
            <a:prstGeom prst="straightConnector1">
              <a:avLst/>
            </a:prstGeom>
            <a:ln w="6350">
              <a:headEnd w="sm" len="sm"/>
              <a:tailEnd type="triangle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直接箭头连接符 28">
              <a:extLst>
                <a:ext uri="{FF2B5EF4-FFF2-40B4-BE49-F238E27FC236}">
                  <a16:creationId xmlns:a16="http://schemas.microsoft.com/office/drawing/2014/main" id="{AAA49A26-1CDE-432F-A9A8-5C980A14DEAC}"/>
                </a:ext>
              </a:extLst>
            </p:cNvPr>
            <p:cNvCxnSpPr>
              <a:cxnSpLocks/>
            </p:cNvCxnSpPr>
            <p:nvPr/>
          </p:nvCxnSpPr>
          <p:spPr>
            <a:xfrm>
              <a:off x="1789347" y="4011140"/>
              <a:ext cx="76811" cy="167181"/>
            </a:xfrm>
            <a:prstGeom prst="straightConnector1">
              <a:avLst/>
            </a:prstGeom>
            <a:ln w="6350">
              <a:headEnd w="sm" len="sm"/>
              <a:tailEnd type="triangle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pSp>
          <p:nvGrpSpPr>
            <p:cNvPr id="30" name="组合 29">
              <a:extLst>
                <a:ext uri="{FF2B5EF4-FFF2-40B4-BE49-F238E27FC236}">
                  <a16:creationId xmlns:a16="http://schemas.microsoft.com/office/drawing/2014/main" id="{47BEA8DE-8311-4AFB-A049-407E830F9F1E}"/>
                </a:ext>
              </a:extLst>
            </p:cNvPr>
            <p:cNvGrpSpPr/>
            <p:nvPr/>
          </p:nvGrpSpPr>
          <p:grpSpPr>
            <a:xfrm>
              <a:off x="1253392" y="2461580"/>
              <a:ext cx="2098947" cy="637389"/>
              <a:chOff x="3161050" y="857528"/>
              <a:chExt cx="3345517" cy="1015936"/>
            </a:xfrm>
          </p:grpSpPr>
          <p:sp>
            <p:nvSpPr>
              <p:cNvPr id="31" name="任意多边形: 形状 30">
                <a:extLst>
                  <a:ext uri="{FF2B5EF4-FFF2-40B4-BE49-F238E27FC236}">
                    <a16:creationId xmlns:a16="http://schemas.microsoft.com/office/drawing/2014/main" id="{93298BF0-0EBB-401D-8516-9AC30A7DE6A8}"/>
                  </a:ext>
                </a:extLst>
              </p:cNvPr>
              <p:cNvSpPr/>
              <p:nvPr/>
            </p:nvSpPr>
            <p:spPr>
              <a:xfrm rot="10800000">
                <a:off x="3161050" y="857528"/>
                <a:ext cx="3345517" cy="1015936"/>
              </a:xfrm>
              <a:custGeom>
                <a:avLst/>
                <a:gdLst>
                  <a:gd name="connsiteX0" fmla="*/ 689608 w 2408930"/>
                  <a:gd name="connsiteY0" fmla="*/ 731521 h 731521"/>
                  <a:gd name="connsiteX1" fmla="*/ 121922 w 2408930"/>
                  <a:gd name="connsiteY1" fmla="*/ 731521 h 731521"/>
                  <a:gd name="connsiteX2" fmla="*/ 0 w 2408930"/>
                  <a:gd name="connsiteY2" fmla="*/ 609599 h 731521"/>
                  <a:gd name="connsiteX3" fmla="*/ 0 w 2408930"/>
                  <a:gd name="connsiteY3" fmla="*/ 121923 h 731521"/>
                  <a:gd name="connsiteX4" fmla="*/ 121922 w 2408930"/>
                  <a:gd name="connsiteY4" fmla="*/ 1 h 731521"/>
                  <a:gd name="connsiteX5" fmla="*/ 689608 w 2408930"/>
                  <a:gd name="connsiteY5" fmla="*/ 1 h 731521"/>
                  <a:gd name="connsiteX6" fmla="*/ 698451 w 2408930"/>
                  <a:gd name="connsiteY6" fmla="*/ 1786 h 731521"/>
                  <a:gd name="connsiteX7" fmla="*/ 698451 w 2408930"/>
                  <a:gd name="connsiteY7" fmla="*/ 1 h 731521"/>
                  <a:gd name="connsiteX8" fmla="*/ 1035468 w 2408930"/>
                  <a:gd name="connsiteY8" fmla="*/ 223391 h 731521"/>
                  <a:gd name="connsiteX9" fmla="*/ 1045634 w 2408930"/>
                  <a:gd name="connsiteY9" fmla="*/ 273746 h 731521"/>
                  <a:gd name="connsiteX10" fmla="*/ 1360958 w 2408930"/>
                  <a:gd name="connsiteY10" fmla="*/ 273746 h 731521"/>
                  <a:gd name="connsiteX11" fmla="*/ 1366913 w 2408930"/>
                  <a:gd name="connsiteY11" fmla="*/ 240000 h 731521"/>
                  <a:gd name="connsiteX12" fmla="*/ 1636766 w 2408930"/>
                  <a:gd name="connsiteY12" fmla="*/ 7431 h 731521"/>
                  <a:gd name="connsiteX13" fmla="*/ 1710469 w 2408930"/>
                  <a:gd name="connsiteY13" fmla="*/ 1 h 731521"/>
                  <a:gd name="connsiteX14" fmla="*/ 1710479 w 2408930"/>
                  <a:gd name="connsiteY14" fmla="*/ 1 h 731521"/>
                  <a:gd name="connsiteX15" fmla="*/ 1710479 w 2408930"/>
                  <a:gd name="connsiteY15" fmla="*/ 1785 h 731521"/>
                  <a:gd name="connsiteX16" fmla="*/ 1719322 w 2408930"/>
                  <a:gd name="connsiteY16" fmla="*/ 0 h 731521"/>
                  <a:gd name="connsiteX17" fmla="*/ 2287008 w 2408930"/>
                  <a:gd name="connsiteY17" fmla="*/ 0 h 731521"/>
                  <a:gd name="connsiteX18" fmla="*/ 2408930 w 2408930"/>
                  <a:gd name="connsiteY18" fmla="*/ 121922 h 731521"/>
                  <a:gd name="connsiteX19" fmla="*/ 2408930 w 2408930"/>
                  <a:gd name="connsiteY19" fmla="*/ 609598 h 731521"/>
                  <a:gd name="connsiteX20" fmla="*/ 2287008 w 2408930"/>
                  <a:gd name="connsiteY20" fmla="*/ 731520 h 731521"/>
                  <a:gd name="connsiteX21" fmla="*/ 1719322 w 2408930"/>
                  <a:gd name="connsiteY21" fmla="*/ 731520 h 731521"/>
                  <a:gd name="connsiteX22" fmla="*/ 1710479 w 2408930"/>
                  <a:gd name="connsiteY22" fmla="*/ 729735 h 731521"/>
                  <a:gd name="connsiteX23" fmla="*/ 1710479 w 2408930"/>
                  <a:gd name="connsiteY23" fmla="*/ 731520 h 731521"/>
                  <a:gd name="connsiteX24" fmla="*/ 1373462 w 2408930"/>
                  <a:gd name="connsiteY24" fmla="*/ 508131 h 731521"/>
                  <a:gd name="connsiteX25" fmla="*/ 1363296 w 2408930"/>
                  <a:gd name="connsiteY25" fmla="*/ 457776 h 731521"/>
                  <a:gd name="connsiteX26" fmla="*/ 1047972 w 2408930"/>
                  <a:gd name="connsiteY26" fmla="*/ 457776 h 731521"/>
                  <a:gd name="connsiteX27" fmla="*/ 1042017 w 2408930"/>
                  <a:gd name="connsiteY27" fmla="*/ 491521 h 731521"/>
                  <a:gd name="connsiteX28" fmla="*/ 772164 w 2408930"/>
                  <a:gd name="connsiteY28" fmla="*/ 724090 h 731521"/>
                  <a:gd name="connsiteX29" fmla="*/ 698461 w 2408930"/>
                  <a:gd name="connsiteY29" fmla="*/ 731520 h 731521"/>
                  <a:gd name="connsiteX30" fmla="*/ 698451 w 2408930"/>
                  <a:gd name="connsiteY30" fmla="*/ 731520 h 731521"/>
                  <a:gd name="connsiteX31" fmla="*/ 698451 w 2408930"/>
                  <a:gd name="connsiteY31" fmla="*/ 729736 h 7315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2408930" h="731521">
                    <a:moveTo>
                      <a:pt x="689608" y="731521"/>
                    </a:moveTo>
                    <a:lnTo>
                      <a:pt x="121922" y="731521"/>
                    </a:lnTo>
                    <a:cubicBezTo>
                      <a:pt x="54586" y="731521"/>
                      <a:pt x="0" y="676935"/>
                      <a:pt x="0" y="609599"/>
                    </a:cubicBezTo>
                    <a:lnTo>
                      <a:pt x="0" y="121923"/>
                    </a:lnTo>
                    <a:cubicBezTo>
                      <a:pt x="0" y="54587"/>
                      <a:pt x="54586" y="1"/>
                      <a:pt x="121922" y="1"/>
                    </a:cubicBezTo>
                    <a:lnTo>
                      <a:pt x="689608" y="1"/>
                    </a:lnTo>
                    <a:lnTo>
                      <a:pt x="698451" y="1786"/>
                    </a:lnTo>
                    <a:lnTo>
                      <a:pt x="698451" y="1"/>
                    </a:lnTo>
                    <a:cubicBezTo>
                      <a:pt x="849954" y="1"/>
                      <a:pt x="979943" y="92114"/>
                      <a:pt x="1035468" y="223391"/>
                    </a:cubicBezTo>
                    <a:lnTo>
                      <a:pt x="1045634" y="273746"/>
                    </a:lnTo>
                    <a:lnTo>
                      <a:pt x="1360958" y="273746"/>
                    </a:lnTo>
                    <a:lnTo>
                      <a:pt x="1366913" y="240000"/>
                    </a:lnTo>
                    <a:cubicBezTo>
                      <a:pt x="1409988" y="122357"/>
                      <a:pt x="1511763" y="33011"/>
                      <a:pt x="1636766" y="7431"/>
                    </a:cubicBezTo>
                    <a:lnTo>
                      <a:pt x="1710469" y="1"/>
                    </a:lnTo>
                    <a:lnTo>
                      <a:pt x="1710479" y="1"/>
                    </a:lnTo>
                    <a:lnTo>
                      <a:pt x="1710479" y="1785"/>
                    </a:lnTo>
                    <a:lnTo>
                      <a:pt x="1719322" y="0"/>
                    </a:lnTo>
                    <a:lnTo>
                      <a:pt x="2287008" y="0"/>
                    </a:lnTo>
                    <a:cubicBezTo>
                      <a:pt x="2354344" y="0"/>
                      <a:pt x="2408930" y="54586"/>
                      <a:pt x="2408930" y="121922"/>
                    </a:cubicBezTo>
                    <a:lnTo>
                      <a:pt x="2408930" y="609598"/>
                    </a:lnTo>
                    <a:cubicBezTo>
                      <a:pt x="2408930" y="676934"/>
                      <a:pt x="2354344" y="731520"/>
                      <a:pt x="2287008" y="731520"/>
                    </a:cubicBezTo>
                    <a:lnTo>
                      <a:pt x="1719322" y="731520"/>
                    </a:lnTo>
                    <a:lnTo>
                      <a:pt x="1710479" y="729735"/>
                    </a:lnTo>
                    <a:lnTo>
                      <a:pt x="1710479" y="731520"/>
                    </a:lnTo>
                    <a:cubicBezTo>
                      <a:pt x="1558976" y="731520"/>
                      <a:pt x="1428987" y="639407"/>
                      <a:pt x="1373462" y="508131"/>
                    </a:cubicBezTo>
                    <a:lnTo>
                      <a:pt x="1363296" y="457776"/>
                    </a:lnTo>
                    <a:lnTo>
                      <a:pt x="1047972" y="457776"/>
                    </a:lnTo>
                    <a:lnTo>
                      <a:pt x="1042017" y="491521"/>
                    </a:lnTo>
                    <a:cubicBezTo>
                      <a:pt x="998942" y="609164"/>
                      <a:pt x="897167" y="698511"/>
                      <a:pt x="772164" y="724090"/>
                    </a:cubicBezTo>
                    <a:lnTo>
                      <a:pt x="698461" y="731520"/>
                    </a:lnTo>
                    <a:lnTo>
                      <a:pt x="698451" y="731520"/>
                    </a:lnTo>
                    <a:lnTo>
                      <a:pt x="698451" y="729736"/>
                    </a:ln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 dirty="0"/>
              </a:p>
            </p:txBody>
          </p:sp>
          <p:sp>
            <p:nvSpPr>
              <p:cNvPr id="32" name="椭圆 31">
                <a:extLst>
                  <a:ext uri="{FF2B5EF4-FFF2-40B4-BE49-F238E27FC236}">
                    <a16:creationId xmlns:a16="http://schemas.microsoft.com/office/drawing/2014/main" id="{28A01C2A-14BF-4D4C-835C-C8BAF4FE93E0}"/>
                  </a:ext>
                </a:extLst>
              </p:cNvPr>
              <p:cNvSpPr/>
              <p:nvPr/>
            </p:nvSpPr>
            <p:spPr>
              <a:xfrm>
                <a:off x="3370406" y="982231"/>
                <a:ext cx="48047" cy="48047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3" name="椭圆 32">
                <a:extLst>
                  <a:ext uri="{FF2B5EF4-FFF2-40B4-BE49-F238E27FC236}">
                    <a16:creationId xmlns:a16="http://schemas.microsoft.com/office/drawing/2014/main" id="{3A4981DE-3691-47F8-817E-D032EEF1A046}"/>
                  </a:ext>
                </a:extLst>
              </p:cNvPr>
              <p:cNvSpPr/>
              <p:nvPr/>
            </p:nvSpPr>
            <p:spPr>
              <a:xfrm>
                <a:off x="3371057" y="1326724"/>
                <a:ext cx="48047" cy="48047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5" name="椭圆 34">
                <a:extLst>
                  <a:ext uri="{FF2B5EF4-FFF2-40B4-BE49-F238E27FC236}">
                    <a16:creationId xmlns:a16="http://schemas.microsoft.com/office/drawing/2014/main" id="{9CE39BA3-C47B-4770-9120-012DE14D5EAE}"/>
                  </a:ext>
                </a:extLst>
              </p:cNvPr>
              <p:cNvSpPr/>
              <p:nvPr/>
            </p:nvSpPr>
            <p:spPr>
              <a:xfrm>
                <a:off x="3370406" y="1663339"/>
                <a:ext cx="48047" cy="48047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41" name="直接箭头连接符 40">
                <a:extLst>
                  <a:ext uri="{FF2B5EF4-FFF2-40B4-BE49-F238E27FC236}">
                    <a16:creationId xmlns:a16="http://schemas.microsoft.com/office/drawing/2014/main" id="{BC05ADE1-66C0-4AA0-93E6-6B8905249C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05432" y="1349228"/>
                <a:ext cx="431778" cy="7095"/>
              </a:xfrm>
              <a:prstGeom prst="straightConnector1">
                <a:avLst/>
              </a:prstGeom>
              <a:ln w="6350">
                <a:headEnd type="none" w="sm" len="sm"/>
                <a:tailEnd type="triangle" w="sm" len="sm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3" name="弧形 42">
                <a:extLst>
                  <a:ext uri="{FF2B5EF4-FFF2-40B4-BE49-F238E27FC236}">
                    <a16:creationId xmlns:a16="http://schemas.microsoft.com/office/drawing/2014/main" id="{2A5B10E1-2113-44F8-8253-B036BD94A545}"/>
                  </a:ext>
                </a:extLst>
              </p:cNvPr>
              <p:cNvSpPr/>
              <p:nvPr/>
            </p:nvSpPr>
            <p:spPr>
              <a:xfrm rot="9965359">
                <a:off x="3576983" y="1536192"/>
                <a:ext cx="972702" cy="108073"/>
              </a:xfrm>
              <a:prstGeom prst="arc">
                <a:avLst/>
              </a:prstGeom>
              <a:ln w="6350">
                <a:headEnd type="triangle" w="sm" len="sm"/>
                <a:tailEnd type="none" w="sm" len="sm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椭圆 43">
                <a:extLst>
                  <a:ext uri="{FF2B5EF4-FFF2-40B4-BE49-F238E27FC236}">
                    <a16:creationId xmlns:a16="http://schemas.microsoft.com/office/drawing/2014/main" id="{BC46B6BB-9B20-4B74-838D-B1B087538830}"/>
                  </a:ext>
                </a:extLst>
              </p:cNvPr>
              <p:cNvSpPr/>
              <p:nvPr/>
            </p:nvSpPr>
            <p:spPr>
              <a:xfrm>
                <a:off x="4571218" y="1243904"/>
                <a:ext cx="48047" cy="48047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sp>
            <p:nvSpPr>
              <p:cNvPr id="45" name="椭圆 44">
                <a:extLst>
                  <a:ext uri="{FF2B5EF4-FFF2-40B4-BE49-F238E27FC236}">
                    <a16:creationId xmlns:a16="http://schemas.microsoft.com/office/drawing/2014/main" id="{7A10CFBD-5485-4BFE-B0EA-DBD4262340B9}"/>
                  </a:ext>
                </a:extLst>
              </p:cNvPr>
              <p:cNvSpPr/>
              <p:nvPr/>
            </p:nvSpPr>
            <p:spPr>
              <a:xfrm>
                <a:off x="4571218" y="1346150"/>
                <a:ext cx="48047" cy="48047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6" name="椭圆 45">
                <a:extLst>
                  <a:ext uri="{FF2B5EF4-FFF2-40B4-BE49-F238E27FC236}">
                    <a16:creationId xmlns:a16="http://schemas.microsoft.com/office/drawing/2014/main" id="{57ADB12B-DF43-465F-8A20-1106AC9B4F12}"/>
                  </a:ext>
                </a:extLst>
              </p:cNvPr>
              <p:cNvSpPr/>
              <p:nvPr/>
            </p:nvSpPr>
            <p:spPr>
              <a:xfrm>
                <a:off x="4571218" y="1445319"/>
                <a:ext cx="48047" cy="48047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7" name="弧形 46">
                <a:extLst>
                  <a:ext uri="{FF2B5EF4-FFF2-40B4-BE49-F238E27FC236}">
                    <a16:creationId xmlns:a16="http://schemas.microsoft.com/office/drawing/2014/main" id="{BA2E2E9C-C2F4-46EF-8582-DA0F0A214B50}"/>
                  </a:ext>
                </a:extLst>
              </p:cNvPr>
              <p:cNvSpPr/>
              <p:nvPr/>
            </p:nvSpPr>
            <p:spPr>
              <a:xfrm rot="11634641" flipV="1">
                <a:off x="3622373" y="1062613"/>
                <a:ext cx="972702" cy="108073"/>
              </a:xfrm>
              <a:prstGeom prst="arc">
                <a:avLst/>
              </a:prstGeom>
              <a:ln w="6350">
                <a:headEnd type="triangle" w="sm" len="sm"/>
                <a:tailEnd type="none" w="sm" len="sm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sp>
        <p:nvSpPr>
          <p:cNvPr id="104" name="文本框 103">
            <a:extLst>
              <a:ext uri="{FF2B5EF4-FFF2-40B4-BE49-F238E27FC236}">
                <a16:creationId xmlns:a16="http://schemas.microsoft.com/office/drawing/2014/main" id="{A978034C-9FC8-4A2F-B629-5826CE804470}"/>
              </a:ext>
            </a:extLst>
          </p:cNvPr>
          <p:cNvSpPr txBox="1"/>
          <p:nvPr/>
        </p:nvSpPr>
        <p:spPr>
          <a:xfrm>
            <a:off x="8499545" y="1098360"/>
            <a:ext cx="28990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>
                <a:latin typeface="+mj-lt"/>
              </a:rPr>
              <a:t>Classical retention modes</a:t>
            </a:r>
          </a:p>
        </p:txBody>
      </p:sp>
      <p:pic>
        <p:nvPicPr>
          <p:cNvPr id="105" name="图片 104">
            <a:extLst>
              <a:ext uri="{FF2B5EF4-FFF2-40B4-BE49-F238E27FC236}">
                <a16:creationId xmlns:a16="http://schemas.microsoft.com/office/drawing/2014/main" id="{42E38F21-A9DC-4F22-A29F-773B15A8C9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913" y="4133368"/>
            <a:ext cx="2995344" cy="2159599"/>
          </a:xfrm>
          <a:prstGeom prst="rect">
            <a:avLst/>
          </a:prstGeom>
        </p:spPr>
      </p:pic>
      <p:sp>
        <p:nvSpPr>
          <p:cNvPr id="106" name="文本框 105">
            <a:extLst>
              <a:ext uri="{FF2B5EF4-FFF2-40B4-BE49-F238E27FC236}">
                <a16:creationId xmlns:a16="http://schemas.microsoft.com/office/drawing/2014/main" id="{D05813FB-BB94-48FC-906A-B3DFE2386215}"/>
              </a:ext>
            </a:extLst>
          </p:cNvPr>
          <p:cNvSpPr txBox="1"/>
          <p:nvPr/>
        </p:nvSpPr>
        <p:spPr>
          <a:xfrm>
            <a:off x="800033" y="6304002"/>
            <a:ext cx="222814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dirty="0">
                <a:latin typeface="+mj-lt"/>
                <a:ea typeface="+mj-ea"/>
              </a:rPr>
              <a:t>Microplastic release</a:t>
            </a:r>
          </a:p>
          <a:p>
            <a:pPr algn="ctr"/>
            <a:r>
              <a:rPr lang="en-US" altLang="zh-CN" sz="1400" dirty="0">
                <a:latin typeface="+mj-lt"/>
                <a:ea typeface="+mj-ea"/>
              </a:rPr>
              <a:t> </a:t>
            </a:r>
            <a:r>
              <a:rPr lang="en-US" altLang="zh-CN" sz="1200" dirty="0">
                <a:latin typeface="+mj-lt"/>
                <a:ea typeface="+mj-ea"/>
              </a:rPr>
              <a:t>(Wu et</a:t>
            </a:r>
            <a:r>
              <a:rPr lang="zh-CN" altLang="en-US" sz="1200" dirty="0">
                <a:latin typeface="+mj-lt"/>
                <a:ea typeface="+mj-ea"/>
              </a:rPr>
              <a:t> </a:t>
            </a:r>
            <a:r>
              <a:rPr lang="en-US" altLang="zh-CN" sz="1200" dirty="0">
                <a:latin typeface="+mj-lt"/>
                <a:ea typeface="+mj-ea"/>
              </a:rPr>
              <a:t>al.,</a:t>
            </a:r>
            <a:r>
              <a:rPr lang="zh-CN" altLang="en-US" sz="1200" dirty="0">
                <a:latin typeface="+mj-lt"/>
                <a:ea typeface="+mj-ea"/>
              </a:rPr>
              <a:t> </a:t>
            </a:r>
            <a:r>
              <a:rPr lang="en-US" altLang="zh-CN" sz="1200" i="1" dirty="0">
                <a:latin typeface="+mj-lt"/>
                <a:ea typeface="+mj-ea"/>
              </a:rPr>
              <a:t>Nat. Water</a:t>
            </a:r>
            <a:r>
              <a:rPr lang="en-US" altLang="zh-CN" sz="1200" dirty="0">
                <a:latin typeface="+mj-lt"/>
                <a:ea typeface="+mj-ea"/>
              </a:rPr>
              <a:t>, 2024)</a:t>
            </a:r>
            <a:endParaRPr lang="zh-CN" altLang="en-US" sz="1000" dirty="0">
              <a:latin typeface="+mj-lt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432346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标题 5">
            <a:extLst>
              <a:ext uri="{FF2B5EF4-FFF2-40B4-BE49-F238E27FC236}">
                <a16:creationId xmlns:a16="http://schemas.microsoft.com/office/drawing/2014/main" id="{8495A6B7-3985-468D-9032-E68588B4756D}"/>
              </a:ext>
            </a:extLst>
          </p:cNvPr>
          <p:cNvSpPr txBox="1">
            <a:spLocks/>
          </p:cNvSpPr>
          <p:nvPr/>
        </p:nvSpPr>
        <p:spPr>
          <a:xfrm>
            <a:off x="527384" y="343269"/>
            <a:ext cx="96970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38618" rtl="0" eaLnBrk="1" latinLnBrk="0" hangingPunct="1">
              <a:spcBef>
                <a:spcPct val="0"/>
              </a:spcBef>
              <a:buNone/>
              <a:defRPr sz="136" b="0" kern="1200">
                <a:solidFill>
                  <a:srgbClr val="7030A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2800" dirty="0"/>
              <a:t>Phenomenon: Anomalous particle retention</a:t>
            </a:r>
            <a:endParaRPr lang="zh-CN" altLang="en-US" sz="2800" dirty="0"/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66DCBD84-DBAB-49D2-8E88-10808DE49794}"/>
              </a:ext>
            </a:extLst>
          </p:cNvPr>
          <p:cNvSpPr txBox="1"/>
          <p:nvPr/>
        </p:nvSpPr>
        <p:spPr>
          <a:xfrm>
            <a:off x="1381055" y="1506789"/>
            <a:ext cx="96200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+mj-lt"/>
                <a:ea typeface="+mj-ea"/>
              </a:rPr>
              <a:t>Monodispersed polystyrene particles + deionized water environment + single-cylinder geometry + Stokes flow condition</a:t>
            </a:r>
            <a:endParaRPr lang="zh-CN" altLang="en-US" sz="1400" dirty="0">
              <a:latin typeface="+mj-lt"/>
              <a:ea typeface="+mj-ea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15E2FB84-369B-44A2-8FF2-4D53EDF8DF1C}"/>
              </a:ext>
            </a:extLst>
          </p:cNvPr>
          <p:cNvSpPr txBox="1"/>
          <p:nvPr/>
        </p:nvSpPr>
        <p:spPr>
          <a:xfrm>
            <a:off x="2588201" y="1100143"/>
            <a:ext cx="7205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zh-CN" dirty="0">
                <a:latin typeface="+mj-lt"/>
                <a:ea typeface="+mj-ea"/>
              </a:rPr>
              <a:t>Particle retention extending downstream of the obstacle: </a:t>
            </a:r>
            <a:r>
              <a:rPr lang="en-US" altLang="zh-CN" dirty="0">
                <a:solidFill>
                  <a:srgbClr val="0000FF"/>
                </a:solidFill>
                <a:latin typeface="+mj-lt"/>
                <a:ea typeface="+mj-ea"/>
              </a:rPr>
              <a:t>Streamers</a:t>
            </a:r>
          </a:p>
        </p:txBody>
      </p:sp>
      <p:pic>
        <p:nvPicPr>
          <p:cNvPr id="28" name="图片 27">
            <a:extLst>
              <a:ext uri="{FF2B5EF4-FFF2-40B4-BE49-F238E27FC236}">
                <a16:creationId xmlns:a16="http://schemas.microsoft.com/office/drawing/2014/main" id="{7677C2C2-614B-4F8D-8B14-54C3F4AF34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409" t="25051" r="25127" b="70906"/>
          <a:stretch/>
        </p:blipFill>
        <p:spPr>
          <a:xfrm>
            <a:off x="7239117" y="4909464"/>
            <a:ext cx="2089727" cy="525390"/>
          </a:xfrm>
          <a:prstGeom prst="rect">
            <a:avLst/>
          </a:prstGeom>
        </p:spPr>
      </p:pic>
      <p:pic>
        <p:nvPicPr>
          <p:cNvPr id="30" name="图片 29">
            <a:extLst>
              <a:ext uri="{FF2B5EF4-FFF2-40B4-BE49-F238E27FC236}">
                <a16:creationId xmlns:a16="http://schemas.microsoft.com/office/drawing/2014/main" id="{6FB471B4-785B-4A06-9283-9280694AE36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411" t="33696" r="25124" b="62161"/>
          <a:stretch/>
        </p:blipFill>
        <p:spPr>
          <a:xfrm>
            <a:off x="9588064" y="4910394"/>
            <a:ext cx="2032798" cy="523529"/>
          </a:xfrm>
          <a:prstGeom prst="rect">
            <a:avLst/>
          </a:prstGeom>
        </p:spPr>
      </p:pic>
      <p:sp>
        <p:nvSpPr>
          <p:cNvPr id="32" name="文本框 31">
            <a:extLst>
              <a:ext uri="{FF2B5EF4-FFF2-40B4-BE49-F238E27FC236}">
                <a16:creationId xmlns:a16="http://schemas.microsoft.com/office/drawing/2014/main" id="{99B15CAB-5A00-44E6-87CA-F1D6C355D831}"/>
              </a:ext>
            </a:extLst>
          </p:cNvPr>
          <p:cNvSpPr txBox="1"/>
          <p:nvPr/>
        </p:nvSpPr>
        <p:spPr>
          <a:xfrm>
            <a:off x="7857506" y="5457954"/>
            <a:ext cx="10954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+mj-lt"/>
                <a:ea typeface="+mj-ea"/>
              </a:rPr>
              <a:t>Experiment</a:t>
            </a:r>
            <a:endParaRPr lang="zh-CN" altLang="en-US" sz="1400" dirty="0">
              <a:latin typeface="+mj-lt"/>
              <a:ea typeface="+mj-ea"/>
            </a:endParaRPr>
          </a:p>
        </p:txBody>
      </p:sp>
      <p:pic>
        <p:nvPicPr>
          <p:cNvPr id="35" name="图片 34">
            <a:extLst>
              <a:ext uri="{FF2B5EF4-FFF2-40B4-BE49-F238E27FC236}">
                <a16:creationId xmlns:a16="http://schemas.microsoft.com/office/drawing/2014/main" id="{472AD2E4-7C8C-4025-98D3-9A428545814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83029" y="2206188"/>
            <a:ext cx="2015543" cy="2015543"/>
          </a:xfrm>
          <a:prstGeom prst="rect">
            <a:avLst/>
          </a:prstGeom>
        </p:spPr>
      </p:pic>
      <p:pic>
        <p:nvPicPr>
          <p:cNvPr id="36" name="图片 35">
            <a:extLst>
              <a:ext uri="{FF2B5EF4-FFF2-40B4-BE49-F238E27FC236}">
                <a16:creationId xmlns:a16="http://schemas.microsoft.com/office/drawing/2014/main" id="{879F2696-CD2A-41FD-9D3C-8DA91D4E24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87221" y="2212529"/>
            <a:ext cx="2001856" cy="2001856"/>
          </a:xfrm>
          <a:prstGeom prst="rect">
            <a:avLst/>
          </a:prstGeom>
        </p:spPr>
      </p:pic>
      <p:grpSp>
        <p:nvGrpSpPr>
          <p:cNvPr id="38" name="组合 37">
            <a:extLst>
              <a:ext uri="{FF2B5EF4-FFF2-40B4-BE49-F238E27FC236}">
                <a16:creationId xmlns:a16="http://schemas.microsoft.com/office/drawing/2014/main" id="{86AD2BBC-02A3-4500-AF36-B7FE3BCBA7C1}"/>
              </a:ext>
            </a:extLst>
          </p:cNvPr>
          <p:cNvGrpSpPr/>
          <p:nvPr/>
        </p:nvGrpSpPr>
        <p:grpSpPr>
          <a:xfrm>
            <a:off x="451153" y="2288164"/>
            <a:ext cx="2404566" cy="1484419"/>
            <a:chOff x="395538" y="4393324"/>
            <a:chExt cx="3199209" cy="1974979"/>
          </a:xfrm>
        </p:grpSpPr>
        <p:pic>
          <p:nvPicPr>
            <p:cNvPr id="39" name="图片 38">
              <a:extLst>
                <a:ext uri="{FF2B5EF4-FFF2-40B4-BE49-F238E27FC236}">
                  <a16:creationId xmlns:a16="http://schemas.microsoft.com/office/drawing/2014/main" id="{2F610A03-A07D-4EA5-9C34-9F634F1E911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95538" y="4393324"/>
              <a:ext cx="3199209" cy="1974979"/>
            </a:xfrm>
            <a:prstGeom prst="rect">
              <a:avLst/>
            </a:prstGeom>
          </p:spPr>
        </p:pic>
        <p:sp>
          <p:nvSpPr>
            <p:cNvPr id="40" name="椭圆 39">
              <a:extLst>
                <a:ext uri="{FF2B5EF4-FFF2-40B4-BE49-F238E27FC236}">
                  <a16:creationId xmlns:a16="http://schemas.microsoft.com/office/drawing/2014/main" id="{6D5DF61F-715E-4E4A-96BC-7CB748D8785E}"/>
                </a:ext>
              </a:extLst>
            </p:cNvPr>
            <p:cNvSpPr/>
            <p:nvPr/>
          </p:nvSpPr>
          <p:spPr>
            <a:xfrm>
              <a:off x="853355" y="5005159"/>
              <a:ext cx="865111" cy="870039"/>
            </a:xfrm>
            <a:prstGeom prst="ellipse">
              <a:avLst/>
            </a:prstGeom>
            <a:solidFill>
              <a:srgbClr val="A6A6A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1" name="文本框 40">
            <a:extLst>
              <a:ext uri="{FF2B5EF4-FFF2-40B4-BE49-F238E27FC236}">
                <a16:creationId xmlns:a16="http://schemas.microsoft.com/office/drawing/2014/main" id="{15A61C59-C124-43B2-9E83-FB7F234E2AD2}"/>
              </a:ext>
            </a:extLst>
          </p:cNvPr>
          <p:cNvSpPr txBox="1"/>
          <p:nvPr/>
        </p:nvSpPr>
        <p:spPr>
          <a:xfrm>
            <a:off x="703806" y="3788618"/>
            <a:ext cx="20015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Formation process</a:t>
            </a:r>
            <a:endParaRPr lang="zh-CN" altLang="en-US" sz="1600" dirty="0">
              <a:latin typeface="+mj-lt"/>
              <a:ea typeface="+mj-ea"/>
            </a:endParaRPr>
          </a:p>
        </p:txBody>
      </p:sp>
      <p:grpSp>
        <p:nvGrpSpPr>
          <p:cNvPr id="42" name="组合 41">
            <a:extLst>
              <a:ext uri="{FF2B5EF4-FFF2-40B4-BE49-F238E27FC236}">
                <a16:creationId xmlns:a16="http://schemas.microsoft.com/office/drawing/2014/main" id="{EF67EF3C-7387-4212-92C9-BC4EEB0E82DE}"/>
              </a:ext>
            </a:extLst>
          </p:cNvPr>
          <p:cNvGrpSpPr/>
          <p:nvPr/>
        </p:nvGrpSpPr>
        <p:grpSpPr>
          <a:xfrm>
            <a:off x="451147" y="4256860"/>
            <a:ext cx="2404572" cy="1484423"/>
            <a:chOff x="3855805" y="4560257"/>
            <a:chExt cx="3201015" cy="1976093"/>
          </a:xfrm>
        </p:grpSpPr>
        <p:pic>
          <p:nvPicPr>
            <p:cNvPr id="43" name="图片 42">
              <a:extLst>
                <a:ext uri="{FF2B5EF4-FFF2-40B4-BE49-F238E27FC236}">
                  <a16:creationId xmlns:a16="http://schemas.microsoft.com/office/drawing/2014/main" id="{67D69300-13CC-4549-BFE4-F571288034F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855805" y="4560257"/>
              <a:ext cx="3201015" cy="1976093"/>
            </a:xfrm>
            <a:prstGeom prst="rect">
              <a:avLst/>
            </a:prstGeom>
          </p:spPr>
        </p:pic>
        <p:sp>
          <p:nvSpPr>
            <p:cNvPr id="44" name="椭圆 43">
              <a:extLst>
                <a:ext uri="{FF2B5EF4-FFF2-40B4-BE49-F238E27FC236}">
                  <a16:creationId xmlns:a16="http://schemas.microsoft.com/office/drawing/2014/main" id="{49E0C4E6-6B76-48D9-935D-AE1EB6B0BF2D}"/>
                </a:ext>
              </a:extLst>
            </p:cNvPr>
            <p:cNvSpPr/>
            <p:nvPr/>
          </p:nvSpPr>
          <p:spPr>
            <a:xfrm>
              <a:off x="4322067" y="5128003"/>
              <a:ext cx="841084" cy="845875"/>
            </a:xfrm>
            <a:prstGeom prst="ellipse">
              <a:avLst/>
            </a:prstGeom>
            <a:solidFill>
              <a:srgbClr val="A6A6A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5" name="文本框 44">
            <a:extLst>
              <a:ext uri="{FF2B5EF4-FFF2-40B4-BE49-F238E27FC236}">
                <a16:creationId xmlns:a16="http://schemas.microsoft.com/office/drawing/2014/main" id="{B99736EA-5251-41DA-AFEF-53C8FD8CC85F}"/>
              </a:ext>
            </a:extLst>
          </p:cNvPr>
          <p:cNvSpPr txBox="1"/>
          <p:nvPr/>
        </p:nvSpPr>
        <p:spPr>
          <a:xfrm>
            <a:off x="795255" y="5783267"/>
            <a:ext cx="18186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Elastic response</a:t>
            </a:r>
            <a:endParaRPr lang="zh-CN" altLang="en-US" sz="1600" dirty="0">
              <a:latin typeface="+mj-lt"/>
              <a:ea typeface="+mj-ea"/>
            </a:endParaRPr>
          </a:p>
        </p:txBody>
      </p:sp>
      <p:cxnSp>
        <p:nvCxnSpPr>
          <p:cNvPr id="46" name="直接箭头连接符 45">
            <a:extLst>
              <a:ext uri="{FF2B5EF4-FFF2-40B4-BE49-F238E27FC236}">
                <a16:creationId xmlns:a16="http://schemas.microsoft.com/office/drawing/2014/main" id="{59568CE8-9872-4324-B8BF-649817C6835B}"/>
              </a:ext>
            </a:extLst>
          </p:cNvPr>
          <p:cNvCxnSpPr>
            <a:cxnSpLocks/>
          </p:cNvCxnSpPr>
          <p:nvPr/>
        </p:nvCxnSpPr>
        <p:spPr>
          <a:xfrm>
            <a:off x="857013" y="2063225"/>
            <a:ext cx="476979" cy="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" name="文本框 46">
            <a:extLst>
              <a:ext uri="{FF2B5EF4-FFF2-40B4-BE49-F238E27FC236}">
                <a16:creationId xmlns:a16="http://schemas.microsoft.com/office/drawing/2014/main" id="{F409E3E1-A410-47C4-BA77-2C14B333BA34}"/>
              </a:ext>
            </a:extLst>
          </p:cNvPr>
          <p:cNvSpPr txBox="1"/>
          <p:nvPr/>
        </p:nvSpPr>
        <p:spPr>
          <a:xfrm>
            <a:off x="1310525" y="1929189"/>
            <a:ext cx="11347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latin typeface="+mj-lt"/>
                <a:ea typeface="+mj-ea"/>
              </a:rPr>
              <a:t>Flow direction</a:t>
            </a:r>
            <a:endParaRPr lang="zh-CN" altLang="en-US" sz="1200" dirty="0">
              <a:latin typeface="+mj-lt"/>
              <a:ea typeface="+mj-ea"/>
            </a:endParaRPr>
          </a:p>
        </p:txBody>
      </p:sp>
      <p:sp>
        <p:nvSpPr>
          <p:cNvPr id="50" name="文本框 49">
            <a:extLst>
              <a:ext uri="{FF2B5EF4-FFF2-40B4-BE49-F238E27FC236}">
                <a16:creationId xmlns:a16="http://schemas.microsoft.com/office/drawing/2014/main" id="{30123E77-6885-45F3-B7C5-132441F2C16B}"/>
              </a:ext>
            </a:extLst>
          </p:cNvPr>
          <p:cNvSpPr txBox="1"/>
          <p:nvPr/>
        </p:nvSpPr>
        <p:spPr>
          <a:xfrm>
            <a:off x="7435340" y="4290088"/>
            <a:ext cx="4298943" cy="360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1600" dirty="0">
                <a:latin typeface="+mj-lt"/>
                <a:ea typeface="+mj-ea"/>
              </a:rPr>
              <a:t>Confocal reconstruction: Ordered distribution</a:t>
            </a:r>
          </a:p>
        </p:txBody>
      </p:sp>
      <p:sp>
        <p:nvSpPr>
          <p:cNvPr id="54" name="文本框 53">
            <a:extLst>
              <a:ext uri="{FF2B5EF4-FFF2-40B4-BE49-F238E27FC236}">
                <a16:creationId xmlns:a16="http://schemas.microsoft.com/office/drawing/2014/main" id="{8F5AF0A0-48CB-4330-9674-7F834A79B576}"/>
              </a:ext>
            </a:extLst>
          </p:cNvPr>
          <p:cNvSpPr txBox="1"/>
          <p:nvPr/>
        </p:nvSpPr>
        <p:spPr>
          <a:xfrm>
            <a:off x="7509365" y="5783267"/>
            <a:ext cx="4111497" cy="360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1600" dirty="0">
                <a:latin typeface="+mj-lt"/>
                <a:ea typeface="+mj-ea"/>
              </a:rPr>
              <a:t>Not reproduced by CFD–DEM simulations</a:t>
            </a:r>
          </a:p>
        </p:txBody>
      </p:sp>
      <p:sp>
        <p:nvSpPr>
          <p:cNvPr id="147" name="灯片编号占位符 3">
            <a:extLst>
              <a:ext uri="{FF2B5EF4-FFF2-40B4-BE49-F238E27FC236}">
                <a16:creationId xmlns:a16="http://schemas.microsoft.com/office/drawing/2014/main" id="{28E07409-05A4-4CB3-8BC2-048736F9D9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635" y="6504690"/>
            <a:ext cx="790675" cy="365125"/>
          </a:xfrm>
        </p:spPr>
        <p:txBody>
          <a:bodyPr/>
          <a:lstStyle/>
          <a:p>
            <a:r>
              <a:rPr lang="en-US" altLang="zh-CN" sz="1400" dirty="0">
                <a:latin typeface="+mj-lt"/>
              </a:rPr>
              <a:t>page</a:t>
            </a:r>
            <a:fld id="{EFB0B238-E874-40A5-BF39-F1F8BB75E800}" type="slidenum">
              <a:rPr lang="zh-CN" altLang="en-US" sz="1400">
                <a:latin typeface="+mj-lt"/>
              </a:rPr>
              <a:pPr/>
              <a:t>3</a:t>
            </a:fld>
            <a:endParaRPr lang="zh-CN" altLang="en-US" sz="1400" dirty="0">
              <a:latin typeface="+mj-lt"/>
            </a:endParaRPr>
          </a:p>
        </p:txBody>
      </p:sp>
      <p:sp>
        <p:nvSpPr>
          <p:cNvPr id="148" name="文本框 147">
            <a:extLst>
              <a:ext uri="{FF2B5EF4-FFF2-40B4-BE49-F238E27FC236}">
                <a16:creationId xmlns:a16="http://schemas.microsoft.com/office/drawing/2014/main" id="{A34DDB37-C6C5-4CBA-B601-6409065B593E}"/>
              </a:ext>
            </a:extLst>
          </p:cNvPr>
          <p:cNvSpPr txBox="1"/>
          <p:nvPr/>
        </p:nvSpPr>
        <p:spPr>
          <a:xfrm>
            <a:off x="10133580" y="5457954"/>
            <a:ext cx="10926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+mj-lt"/>
                <a:ea typeface="+mj-ea"/>
              </a:rPr>
              <a:t>Simulation</a:t>
            </a:r>
            <a:endParaRPr lang="zh-CN" altLang="en-US" sz="1400" dirty="0">
              <a:latin typeface="+mj-lt"/>
              <a:ea typeface="+mj-ea"/>
            </a:endParaRPr>
          </a:p>
        </p:txBody>
      </p:sp>
      <p:cxnSp>
        <p:nvCxnSpPr>
          <p:cNvPr id="149" name="直接箭头连接符 148">
            <a:extLst>
              <a:ext uri="{FF2B5EF4-FFF2-40B4-BE49-F238E27FC236}">
                <a16:creationId xmlns:a16="http://schemas.microsoft.com/office/drawing/2014/main" id="{35564793-DFAD-4B1C-AE8D-E5DE5EC0DF51}"/>
              </a:ext>
            </a:extLst>
          </p:cNvPr>
          <p:cNvCxnSpPr/>
          <p:nvPr/>
        </p:nvCxnSpPr>
        <p:spPr>
          <a:xfrm>
            <a:off x="4636660" y="5457954"/>
            <a:ext cx="34462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1" name="组合 220">
            <a:extLst>
              <a:ext uri="{FF2B5EF4-FFF2-40B4-BE49-F238E27FC236}">
                <a16:creationId xmlns:a16="http://schemas.microsoft.com/office/drawing/2014/main" id="{B9611018-79CA-458A-A7C0-2300A86FF8FB}"/>
              </a:ext>
            </a:extLst>
          </p:cNvPr>
          <p:cNvGrpSpPr/>
          <p:nvPr/>
        </p:nvGrpSpPr>
        <p:grpSpPr>
          <a:xfrm>
            <a:off x="3629133" y="5044706"/>
            <a:ext cx="687228" cy="738432"/>
            <a:chOff x="3650406" y="4392759"/>
            <a:chExt cx="687228" cy="738432"/>
          </a:xfrm>
        </p:grpSpPr>
        <p:sp>
          <p:nvSpPr>
            <p:cNvPr id="166" name="椭圆 165">
              <a:extLst>
                <a:ext uri="{FF2B5EF4-FFF2-40B4-BE49-F238E27FC236}">
                  <a16:creationId xmlns:a16="http://schemas.microsoft.com/office/drawing/2014/main" id="{6500BA94-F77B-4AFF-B20C-C4F7F6369452}"/>
                </a:ext>
              </a:extLst>
            </p:cNvPr>
            <p:cNvSpPr/>
            <p:nvPr/>
          </p:nvSpPr>
          <p:spPr>
            <a:xfrm>
              <a:off x="3650406" y="4480823"/>
              <a:ext cx="650368" cy="650368"/>
            </a:xfrm>
            <a:prstGeom prst="ellipse">
              <a:avLst/>
            </a:prstGeom>
            <a:solidFill>
              <a:srgbClr val="A6A6A6"/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67" name="椭圆 166">
              <a:extLst>
                <a:ext uri="{FF2B5EF4-FFF2-40B4-BE49-F238E27FC236}">
                  <a16:creationId xmlns:a16="http://schemas.microsoft.com/office/drawing/2014/main" id="{B60B026A-5A85-4F56-8B7C-6FD868B1BF5D}"/>
                </a:ext>
              </a:extLst>
            </p:cNvPr>
            <p:cNvSpPr/>
            <p:nvPr/>
          </p:nvSpPr>
          <p:spPr>
            <a:xfrm rot="1457753" flipV="1">
              <a:off x="3994658" y="4392759"/>
              <a:ext cx="90853" cy="90853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68" name="椭圆 167">
              <a:extLst>
                <a:ext uri="{FF2B5EF4-FFF2-40B4-BE49-F238E27FC236}">
                  <a16:creationId xmlns:a16="http://schemas.microsoft.com/office/drawing/2014/main" id="{74D69C09-DD8A-4C23-8F11-4267932840EC}"/>
                </a:ext>
              </a:extLst>
            </p:cNvPr>
            <p:cNvSpPr/>
            <p:nvPr/>
          </p:nvSpPr>
          <p:spPr>
            <a:xfrm rot="6428581" flipV="1">
              <a:off x="4084055" y="4408557"/>
              <a:ext cx="90853" cy="90853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69" name="椭圆 168">
              <a:extLst>
                <a:ext uri="{FF2B5EF4-FFF2-40B4-BE49-F238E27FC236}">
                  <a16:creationId xmlns:a16="http://schemas.microsoft.com/office/drawing/2014/main" id="{D71E959E-BCC0-4B55-8F5E-09ECF5D7468E}"/>
                </a:ext>
              </a:extLst>
            </p:cNvPr>
            <p:cNvSpPr/>
            <p:nvPr/>
          </p:nvSpPr>
          <p:spPr>
            <a:xfrm rot="6428581" flipV="1">
              <a:off x="4164225" y="4433695"/>
              <a:ext cx="90853" cy="90853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0" name="椭圆 169">
              <a:extLst>
                <a:ext uri="{FF2B5EF4-FFF2-40B4-BE49-F238E27FC236}">
                  <a16:creationId xmlns:a16="http://schemas.microsoft.com/office/drawing/2014/main" id="{5E260738-6A26-4CC2-B527-FEF606B0E36C}"/>
                </a:ext>
              </a:extLst>
            </p:cNvPr>
            <p:cNvSpPr/>
            <p:nvPr/>
          </p:nvSpPr>
          <p:spPr>
            <a:xfrm rot="6428581" flipV="1">
              <a:off x="4246781" y="4470370"/>
              <a:ext cx="90853" cy="90853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20" name="组合 219">
            <a:extLst>
              <a:ext uri="{FF2B5EF4-FFF2-40B4-BE49-F238E27FC236}">
                <a16:creationId xmlns:a16="http://schemas.microsoft.com/office/drawing/2014/main" id="{39547A5C-03F0-4517-8058-1220F146B138}"/>
              </a:ext>
            </a:extLst>
          </p:cNvPr>
          <p:cNvGrpSpPr/>
          <p:nvPr/>
        </p:nvGrpSpPr>
        <p:grpSpPr>
          <a:xfrm>
            <a:off x="5174347" y="5058612"/>
            <a:ext cx="1453906" cy="745271"/>
            <a:chOff x="5195620" y="4406665"/>
            <a:chExt cx="1453906" cy="745271"/>
          </a:xfrm>
        </p:grpSpPr>
        <p:grpSp>
          <p:nvGrpSpPr>
            <p:cNvPr id="150" name="组合 149">
              <a:extLst>
                <a:ext uri="{FF2B5EF4-FFF2-40B4-BE49-F238E27FC236}">
                  <a16:creationId xmlns:a16="http://schemas.microsoft.com/office/drawing/2014/main" id="{EF18BDC0-9BDE-45C9-9A05-23FC75ACCD7A}"/>
                </a:ext>
              </a:extLst>
            </p:cNvPr>
            <p:cNvGrpSpPr/>
            <p:nvPr/>
          </p:nvGrpSpPr>
          <p:grpSpPr>
            <a:xfrm>
              <a:off x="5475938" y="4406665"/>
              <a:ext cx="1173588" cy="439234"/>
              <a:chOff x="7114701" y="1539523"/>
              <a:chExt cx="693411" cy="259520"/>
            </a:xfrm>
          </p:grpSpPr>
          <p:sp>
            <p:nvSpPr>
              <p:cNvPr id="151" name="椭圆 150">
                <a:extLst>
                  <a:ext uri="{FF2B5EF4-FFF2-40B4-BE49-F238E27FC236}">
                    <a16:creationId xmlns:a16="http://schemas.microsoft.com/office/drawing/2014/main" id="{E4B90A9B-2E7B-4471-B207-570A8CC75B18}"/>
                  </a:ext>
                </a:extLst>
              </p:cNvPr>
              <p:cNvSpPr/>
              <p:nvPr/>
            </p:nvSpPr>
            <p:spPr>
              <a:xfrm rot="1457753" flipV="1">
                <a:off x="7114701" y="1539523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52" name="椭圆 151">
                <a:extLst>
                  <a:ext uri="{FF2B5EF4-FFF2-40B4-BE49-F238E27FC236}">
                    <a16:creationId xmlns:a16="http://schemas.microsoft.com/office/drawing/2014/main" id="{D94F097F-30B8-4080-84DD-9080D847AB3D}"/>
                  </a:ext>
                </a:extLst>
              </p:cNvPr>
              <p:cNvSpPr/>
              <p:nvPr/>
            </p:nvSpPr>
            <p:spPr>
              <a:xfrm rot="18465518" flipV="1">
                <a:off x="7754432" y="1743952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53" name="椭圆 152">
                <a:extLst>
                  <a:ext uri="{FF2B5EF4-FFF2-40B4-BE49-F238E27FC236}">
                    <a16:creationId xmlns:a16="http://schemas.microsoft.com/office/drawing/2014/main" id="{F9F29B26-7C0A-44D1-B8CC-E196725F2FA2}"/>
                  </a:ext>
                </a:extLst>
              </p:cNvPr>
              <p:cNvSpPr/>
              <p:nvPr/>
            </p:nvSpPr>
            <p:spPr>
              <a:xfrm rot="6428581" flipV="1">
                <a:off x="7167521" y="1548857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54" name="椭圆 153">
                <a:extLst>
                  <a:ext uri="{FF2B5EF4-FFF2-40B4-BE49-F238E27FC236}">
                    <a16:creationId xmlns:a16="http://schemas.microsoft.com/office/drawing/2014/main" id="{63BB72B6-CD98-42F0-A4F3-57FE3227FF90}"/>
                  </a:ext>
                </a:extLst>
              </p:cNvPr>
              <p:cNvSpPr/>
              <p:nvPr/>
            </p:nvSpPr>
            <p:spPr>
              <a:xfrm rot="6428581" flipV="1">
                <a:off x="7214889" y="1563710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55" name="椭圆 154">
                <a:extLst>
                  <a:ext uri="{FF2B5EF4-FFF2-40B4-BE49-F238E27FC236}">
                    <a16:creationId xmlns:a16="http://schemas.microsoft.com/office/drawing/2014/main" id="{63F9B0F1-7EA5-43D2-9CFF-F6BA6C97223B}"/>
                  </a:ext>
                </a:extLst>
              </p:cNvPr>
              <p:cNvSpPr/>
              <p:nvPr/>
            </p:nvSpPr>
            <p:spPr>
              <a:xfrm rot="6428581" flipV="1">
                <a:off x="7263667" y="1585379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56" name="椭圆 155">
                <a:extLst>
                  <a:ext uri="{FF2B5EF4-FFF2-40B4-BE49-F238E27FC236}">
                    <a16:creationId xmlns:a16="http://schemas.microsoft.com/office/drawing/2014/main" id="{41A0DC23-38A9-40FC-9352-8DC2DE284F9E}"/>
                  </a:ext>
                </a:extLst>
              </p:cNvPr>
              <p:cNvSpPr/>
              <p:nvPr/>
            </p:nvSpPr>
            <p:spPr>
              <a:xfrm rot="6428581" flipV="1">
                <a:off x="7307574" y="1611935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57" name="椭圆 156">
                <a:extLst>
                  <a:ext uri="{FF2B5EF4-FFF2-40B4-BE49-F238E27FC236}">
                    <a16:creationId xmlns:a16="http://schemas.microsoft.com/office/drawing/2014/main" id="{6334E29A-AD06-496D-90CA-3337F5EA1668}"/>
                  </a:ext>
                </a:extLst>
              </p:cNvPr>
              <p:cNvSpPr/>
              <p:nvPr/>
            </p:nvSpPr>
            <p:spPr>
              <a:xfrm rot="6428581" flipV="1">
                <a:off x="7346342" y="1645495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58" name="椭圆 157">
                <a:extLst>
                  <a:ext uri="{FF2B5EF4-FFF2-40B4-BE49-F238E27FC236}">
                    <a16:creationId xmlns:a16="http://schemas.microsoft.com/office/drawing/2014/main" id="{5C30572E-276E-4333-A2B8-0A2E049BE88B}"/>
                  </a:ext>
                </a:extLst>
              </p:cNvPr>
              <p:cNvSpPr/>
              <p:nvPr/>
            </p:nvSpPr>
            <p:spPr>
              <a:xfrm rot="6428581" flipV="1">
                <a:off x="7390249" y="1674678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59" name="椭圆 158">
                <a:extLst>
                  <a:ext uri="{FF2B5EF4-FFF2-40B4-BE49-F238E27FC236}">
                    <a16:creationId xmlns:a16="http://schemas.microsoft.com/office/drawing/2014/main" id="{ADAA1CDB-DC0D-48EA-93C2-0311FFE34A15}"/>
                  </a:ext>
                </a:extLst>
              </p:cNvPr>
              <p:cNvSpPr/>
              <p:nvPr/>
            </p:nvSpPr>
            <p:spPr>
              <a:xfrm rot="6428581" flipV="1">
                <a:off x="7429118" y="1703358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60" name="椭圆 159">
                <a:extLst>
                  <a:ext uri="{FF2B5EF4-FFF2-40B4-BE49-F238E27FC236}">
                    <a16:creationId xmlns:a16="http://schemas.microsoft.com/office/drawing/2014/main" id="{BF549992-5BFB-4EED-B465-38AA3A3086D7}"/>
                  </a:ext>
                </a:extLst>
              </p:cNvPr>
              <p:cNvSpPr/>
              <p:nvPr/>
            </p:nvSpPr>
            <p:spPr>
              <a:xfrm rot="6428581" flipV="1">
                <a:off x="7473613" y="1722225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61" name="椭圆 160">
                <a:extLst>
                  <a:ext uri="{FF2B5EF4-FFF2-40B4-BE49-F238E27FC236}">
                    <a16:creationId xmlns:a16="http://schemas.microsoft.com/office/drawing/2014/main" id="{44820460-489A-489A-8F3B-8E5AD784B539}"/>
                  </a:ext>
                </a:extLst>
              </p:cNvPr>
              <p:cNvSpPr/>
              <p:nvPr/>
            </p:nvSpPr>
            <p:spPr>
              <a:xfrm rot="6428581" flipV="1">
                <a:off x="7523417" y="1736917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62" name="椭圆 161">
                <a:extLst>
                  <a:ext uri="{FF2B5EF4-FFF2-40B4-BE49-F238E27FC236}">
                    <a16:creationId xmlns:a16="http://schemas.microsoft.com/office/drawing/2014/main" id="{9769B6EC-2F67-4A96-949A-21F4A7CECF62}"/>
                  </a:ext>
                </a:extLst>
              </p:cNvPr>
              <p:cNvSpPr/>
              <p:nvPr/>
            </p:nvSpPr>
            <p:spPr>
              <a:xfrm rot="18465518" flipV="1">
                <a:off x="7704628" y="1745363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63" name="椭圆 162">
                <a:extLst>
                  <a:ext uri="{FF2B5EF4-FFF2-40B4-BE49-F238E27FC236}">
                    <a16:creationId xmlns:a16="http://schemas.microsoft.com/office/drawing/2014/main" id="{EA2D8B22-C784-4C0C-9EA0-652E302079E0}"/>
                  </a:ext>
                </a:extLst>
              </p:cNvPr>
              <p:cNvSpPr/>
              <p:nvPr/>
            </p:nvSpPr>
            <p:spPr>
              <a:xfrm rot="18465518" flipV="1">
                <a:off x="7653696" y="1745362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64" name="椭圆 163">
                <a:extLst>
                  <a:ext uri="{FF2B5EF4-FFF2-40B4-BE49-F238E27FC236}">
                    <a16:creationId xmlns:a16="http://schemas.microsoft.com/office/drawing/2014/main" id="{1329BBDC-E001-4C68-A7A6-45381044CEAE}"/>
                  </a:ext>
                </a:extLst>
              </p:cNvPr>
              <p:cNvSpPr/>
              <p:nvPr/>
            </p:nvSpPr>
            <p:spPr>
              <a:xfrm rot="18465518" flipV="1">
                <a:off x="7613823" y="1742810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65" name="椭圆 164">
                <a:extLst>
                  <a:ext uri="{FF2B5EF4-FFF2-40B4-BE49-F238E27FC236}">
                    <a16:creationId xmlns:a16="http://schemas.microsoft.com/office/drawing/2014/main" id="{5A472F8D-74E5-4E56-9489-3880D1A40EE3}"/>
                  </a:ext>
                </a:extLst>
              </p:cNvPr>
              <p:cNvSpPr/>
              <p:nvPr/>
            </p:nvSpPr>
            <p:spPr>
              <a:xfrm rot="18465518" flipV="1">
                <a:off x="7566323" y="1742810"/>
                <a:ext cx="53680" cy="53680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171" name="椭圆 170">
              <a:extLst>
                <a:ext uri="{FF2B5EF4-FFF2-40B4-BE49-F238E27FC236}">
                  <a16:creationId xmlns:a16="http://schemas.microsoft.com/office/drawing/2014/main" id="{3EDA25D5-67CD-4875-B627-E761AF1C5321}"/>
                </a:ext>
              </a:extLst>
            </p:cNvPr>
            <p:cNvSpPr/>
            <p:nvPr/>
          </p:nvSpPr>
          <p:spPr>
            <a:xfrm>
              <a:off x="5195620" y="4501568"/>
              <a:ext cx="650368" cy="650368"/>
            </a:xfrm>
            <a:prstGeom prst="ellipse">
              <a:avLst/>
            </a:prstGeom>
            <a:solidFill>
              <a:srgbClr val="A6A6A6"/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72" name="组合 171">
            <a:extLst>
              <a:ext uri="{FF2B5EF4-FFF2-40B4-BE49-F238E27FC236}">
                <a16:creationId xmlns:a16="http://schemas.microsoft.com/office/drawing/2014/main" id="{234D8065-D7D0-4D83-B171-24EEB7EB1A7C}"/>
              </a:ext>
            </a:extLst>
          </p:cNvPr>
          <p:cNvGrpSpPr/>
          <p:nvPr/>
        </p:nvGrpSpPr>
        <p:grpSpPr>
          <a:xfrm>
            <a:off x="5135532" y="3748015"/>
            <a:ext cx="1349454" cy="931226"/>
            <a:chOff x="2480218" y="3016378"/>
            <a:chExt cx="1349454" cy="931226"/>
          </a:xfrm>
        </p:grpSpPr>
        <p:cxnSp>
          <p:nvCxnSpPr>
            <p:cNvPr id="173" name="直接连接符 172">
              <a:extLst>
                <a:ext uri="{FF2B5EF4-FFF2-40B4-BE49-F238E27FC236}">
                  <a16:creationId xmlns:a16="http://schemas.microsoft.com/office/drawing/2014/main" id="{D106F67E-58DD-473B-87B1-4E57145E4139}"/>
                </a:ext>
              </a:extLst>
            </p:cNvPr>
            <p:cNvCxnSpPr>
              <a:cxnSpLocks/>
            </p:cNvCxnSpPr>
            <p:nvPr/>
          </p:nvCxnSpPr>
          <p:spPr>
            <a:xfrm>
              <a:off x="2480218" y="3106263"/>
              <a:ext cx="768763" cy="0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4" name="直接连接符 173">
              <a:extLst>
                <a:ext uri="{FF2B5EF4-FFF2-40B4-BE49-F238E27FC236}">
                  <a16:creationId xmlns:a16="http://schemas.microsoft.com/office/drawing/2014/main" id="{3E2A4CE3-4C59-4440-B85E-5CF66024148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537033" y="3021657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75" name="椭圆 174">
              <a:extLst>
                <a:ext uri="{FF2B5EF4-FFF2-40B4-BE49-F238E27FC236}">
                  <a16:creationId xmlns:a16="http://schemas.microsoft.com/office/drawing/2014/main" id="{16CC2AF9-2F14-46C9-8286-54B9C211BA70}"/>
                </a:ext>
              </a:extLst>
            </p:cNvPr>
            <p:cNvSpPr/>
            <p:nvPr/>
          </p:nvSpPr>
          <p:spPr>
            <a:xfrm rot="1457753" flipV="1">
              <a:off x="2695710" y="3107559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6" name="椭圆 175">
              <a:extLst>
                <a:ext uri="{FF2B5EF4-FFF2-40B4-BE49-F238E27FC236}">
                  <a16:creationId xmlns:a16="http://schemas.microsoft.com/office/drawing/2014/main" id="{5E9A57BA-F30A-43D2-9927-758C9ECDF93C}"/>
                </a:ext>
              </a:extLst>
            </p:cNvPr>
            <p:cNvSpPr/>
            <p:nvPr/>
          </p:nvSpPr>
          <p:spPr>
            <a:xfrm rot="1457753" flipV="1">
              <a:off x="2795141" y="3107561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7" name="椭圆 176">
              <a:extLst>
                <a:ext uri="{FF2B5EF4-FFF2-40B4-BE49-F238E27FC236}">
                  <a16:creationId xmlns:a16="http://schemas.microsoft.com/office/drawing/2014/main" id="{CEBDF99D-E367-400D-B5E5-A5264DE5DE85}"/>
                </a:ext>
              </a:extLst>
            </p:cNvPr>
            <p:cNvSpPr/>
            <p:nvPr/>
          </p:nvSpPr>
          <p:spPr>
            <a:xfrm rot="1457753" flipV="1">
              <a:off x="2743767" y="3202168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8" name="椭圆 177">
              <a:extLst>
                <a:ext uri="{FF2B5EF4-FFF2-40B4-BE49-F238E27FC236}">
                  <a16:creationId xmlns:a16="http://schemas.microsoft.com/office/drawing/2014/main" id="{26591EEB-27F0-4A29-9CCF-6B14FF296935}"/>
                </a:ext>
              </a:extLst>
            </p:cNvPr>
            <p:cNvSpPr/>
            <p:nvPr/>
          </p:nvSpPr>
          <p:spPr>
            <a:xfrm rot="1457753" flipV="1">
              <a:off x="2725260" y="3294819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9" name="椭圆 178">
              <a:extLst>
                <a:ext uri="{FF2B5EF4-FFF2-40B4-BE49-F238E27FC236}">
                  <a16:creationId xmlns:a16="http://schemas.microsoft.com/office/drawing/2014/main" id="{95B01381-9E84-4415-916D-8A3073757122}"/>
                </a:ext>
              </a:extLst>
            </p:cNvPr>
            <p:cNvSpPr/>
            <p:nvPr/>
          </p:nvSpPr>
          <p:spPr>
            <a:xfrm rot="1457753" flipV="1">
              <a:off x="2788136" y="3333865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0" name="椭圆 179">
              <a:extLst>
                <a:ext uri="{FF2B5EF4-FFF2-40B4-BE49-F238E27FC236}">
                  <a16:creationId xmlns:a16="http://schemas.microsoft.com/office/drawing/2014/main" id="{AD04954E-8013-4B31-8C2B-34DA02E59BA3}"/>
                </a:ext>
              </a:extLst>
            </p:cNvPr>
            <p:cNvSpPr/>
            <p:nvPr/>
          </p:nvSpPr>
          <p:spPr>
            <a:xfrm rot="1457753" flipV="1">
              <a:off x="2813646" y="3502693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1" name="椭圆 180">
              <a:extLst>
                <a:ext uri="{FF2B5EF4-FFF2-40B4-BE49-F238E27FC236}">
                  <a16:creationId xmlns:a16="http://schemas.microsoft.com/office/drawing/2014/main" id="{084715CC-3007-44F2-9084-69A4E4EFE6C6}"/>
                </a:ext>
              </a:extLst>
            </p:cNvPr>
            <p:cNvSpPr/>
            <p:nvPr/>
          </p:nvSpPr>
          <p:spPr>
            <a:xfrm rot="1457753" flipV="1">
              <a:off x="2788134" y="3432222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2" name="椭圆 181">
              <a:extLst>
                <a:ext uri="{FF2B5EF4-FFF2-40B4-BE49-F238E27FC236}">
                  <a16:creationId xmlns:a16="http://schemas.microsoft.com/office/drawing/2014/main" id="{4D7DADA9-023D-45DD-A11F-EA2B5BBB879F}"/>
                </a:ext>
              </a:extLst>
            </p:cNvPr>
            <p:cNvSpPr/>
            <p:nvPr/>
          </p:nvSpPr>
          <p:spPr>
            <a:xfrm rot="1457753" flipV="1">
              <a:off x="2868164" y="3577790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3" name="椭圆 182">
              <a:extLst>
                <a:ext uri="{FF2B5EF4-FFF2-40B4-BE49-F238E27FC236}">
                  <a16:creationId xmlns:a16="http://schemas.microsoft.com/office/drawing/2014/main" id="{ACC04067-F94C-49DA-8736-436B4CA64C53}"/>
                </a:ext>
              </a:extLst>
            </p:cNvPr>
            <p:cNvSpPr/>
            <p:nvPr/>
          </p:nvSpPr>
          <p:spPr>
            <a:xfrm rot="1457753" flipV="1">
              <a:off x="2916644" y="3652888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4" name="椭圆 183">
              <a:extLst>
                <a:ext uri="{FF2B5EF4-FFF2-40B4-BE49-F238E27FC236}">
                  <a16:creationId xmlns:a16="http://schemas.microsoft.com/office/drawing/2014/main" id="{FBB34475-D1E5-41AA-B832-CAAC4FC0B500}"/>
                </a:ext>
              </a:extLst>
            </p:cNvPr>
            <p:cNvSpPr/>
            <p:nvPr/>
          </p:nvSpPr>
          <p:spPr>
            <a:xfrm rot="1457753" flipV="1">
              <a:off x="2986523" y="3723356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5" name="椭圆 184">
              <a:extLst>
                <a:ext uri="{FF2B5EF4-FFF2-40B4-BE49-F238E27FC236}">
                  <a16:creationId xmlns:a16="http://schemas.microsoft.com/office/drawing/2014/main" id="{67149B4E-F5CE-455C-8E52-20BB269D9DB0}"/>
                </a:ext>
              </a:extLst>
            </p:cNvPr>
            <p:cNvSpPr/>
            <p:nvPr/>
          </p:nvSpPr>
          <p:spPr>
            <a:xfrm rot="1457753" flipV="1">
              <a:off x="3056403" y="3782217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6" name="椭圆 185">
              <a:extLst>
                <a:ext uri="{FF2B5EF4-FFF2-40B4-BE49-F238E27FC236}">
                  <a16:creationId xmlns:a16="http://schemas.microsoft.com/office/drawing/2014/main" id="{3F2001BE-B724-401D-934D-8D8148DC6A1F}"/>
                </a:ext>
              </a:extLst>
            </p:cNvPr>
            <p:cNvSpPr/>
            <p:nvPr/>
          </p:nvSpPr>
          <p:spPr>
            <a:xfrm rot="1457753" flipV="1">
              <a:off x="3153796" y="3804021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7" name="椭圆 186">
              <a:extLst>
                <a:ext uri="{FF2B5EF4-FFF2-40B4-BE49-F238E27FC236}">
                  <a16:creationId xmlns:a16="http://schemas.microsoft.com/office/drawing/2014/main" id="{40315AFD-6A34-442F-BE26-98A242CF9317}"/>
                </a:ext>
              </a:extLst>
            </p:cNvPr>
            <p:cNvSpPr/>
            <p:nvPr/>
          </p:nvSpPr>
          <p:spPr>
            <a:xfrm rot="1457753" flipV="1">
              <a:off x="3250240" y="3815633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8" name="椭圆 187">
              <a:extLst>
                <a:ext uri="{FF2B5EF4-FFF2-40B4-BE49-F238E27FC236}">
                  <a16:creationId xmlns:a16="http://schemas.microsoft.com/office/drawing/2014/main" id="{98F23615-93E3-4283-9879-7BCE7820600F}"/>
                </a:ext>
              </a:extLst>
            </p:cNvPr>
            <p:cNvSpPr/>
            <p:nvPr/>
          </p:nvSpPr>
          <p:spPr>
            <a:xfrm rot="1457753" flipV="1">
              <a:off x="3339886" y="3827246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89" name="直接连接符 188">
              <a:extLst>
                <a:ext uri="{FF2B5EF4-FFF2-40B4-BE49-F238E27FC236}">
                  <a16:creationId xmlns:a16="http://schemas.microsoft.com/office/drawing/2014/main" id="{55C984C9-E5FC-4915-BE2D-411D3733721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07843" y="3021657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0" name="直接连接符 189">
              <a:extLst>
                <a:ext uri="{FF2B5EF4-FFF2-40B4-BE49-F238E27FC236}">
                  <a16:creationId xmlns:a16="http://schemas.microsoft.com/office/drawing/2014/main" id="{0178E15B-258E-4452-A831-CAD6DFA44B5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77197" y="3021656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1" name="直接连接符 190">
              <a:extLst>
                <a:ext uri="{FF2B5EF4-FFF2-40B4-BE49-F238E27FC236}">
                  <a16:creationId xmlns:a16="http://schemas.microsoft.com/office/drawing/2014/main" id="{ECA511AD-3762-432E-9957-4E0BD0F4746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748008" y="3018486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2" name="直接连接符 191">
              <a:extLst>
                <a:ext uri="{FF2B5EF4-FFF2-40B4-BE49-F238E27FC236}">
                  <a16:creationId xmlns:a16="http://schemas.microsoft.com/office/drawing/2014/main" id="{AEE13879-4B78-45FC-9EFD-69C063D2E20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817693" y="3017328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3" name="直接连接符 192">
              <a:extLst>
                <a:ext uri="{FF2B5EF4-FFF2-40B4-BE49-F238E27FC236}">
                  <a16:creationId xmlns:a16="http://schemas.microsoft.com/office/drawing/2014/main" id="{93648C29-C50B-42FE-A1DD-E438FBAEBAD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889508" y="3016378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4" name="直接连接符 193">
              <a:extLst>
                <a:ext uri="{FF2B5EF4-FFF2-40B4-BE49-F238E27FC236}">
                  <a16:creationId xmlns:a16="http://schemas.microsoft.com/office/drawing/2014/main" id="{1791F99B-ECAE-45D3-999C-EB0D2BADFE3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959388" y="3025586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5" name="直接连接符 194">
              <a:extLst>
                <a:ext uri="{FF2B5EF4-FFF2-40B4-BE49-F238E27FC236}">
                  <a16:creationId xmlns:a16="http://schemas.microsoft.com/office/drawing/2014/main" id="{A88E8079-EBF7-4FFD-877A-AD4F2F31D76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027543" y="3025586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6" name="直接连接符 195">
              <a:extLst>
                <a:ext uri="{FF2B5EF4-FFF2-40B4-BE49-F238E27FC236}">
                  <a16:creationId xmlns:a16="http://schemas.microsoft.com/office/drawing/2014/main" id="{81B43519-87C2-41B5-8B33-147CF5989DA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098353" y="3025586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7" name="直接连接符 196">
              <a:extLst>
                <a:ext uri="{FF2B5EF4-FFF2-40B4-BE49-F238E27FC236}">
                  <a16:creationId xmlns:a16="http://schemas.microsoft.com/office/drawing/2014/main" id="{99EA6E3B-D263-43BC-B60D-52445E5809D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167707" y="3025585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98" name="椭圆 197">
              <a:extLst>
                <a:ext uri="{FF2B5EF4-FFF2-40B4-BE49-F238E27FC236}">
                  <a16:creationId xmlns:a16="http://schemas.microsoft.com/office/drawing/2014/main" id="{41ECB87B-DA11-4B89-993C-27C05C6FCF9F}"/>
                </a:ext>
              </a:extLst>
            </p:cNvPr>
            <p:cNvSpPr/>
            <p:nvPr/>
          </p:nvSpPr>
          <p:spPr>
            <a:xfrm rot="1457753" flipV="1">
              <a:off x="3436330" y="3838861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9" name="椭圆 198">
              <a:extLst>
                <a:ext uri="{FF2B5EF4-FFF2-40B4-BE49-F238E27FC236}">
                  <a16:creationId xmlns:a16="http://schemas.microsoft.com/office/drawing/2014/main" id="{2889649F-3270-41A3-82D5-0AE755F24E7F}"/>
                </a:ext>
              </a:extLst>
            </p:cNvPr>
            <p:cNvSpPr/>
            <p:nvPr/>
          </p:nvSpPr>
          <p:spPr>
            <a:xfrm rot="1457753" flipV="1">
              <a:off x="3531958" y="3841063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0" name="椭圆 199">
              <a:extLst>
                <a:ext uri="{FF2B5EF4-FFF2-40B4-BE49-F238E27FC236}">
                  <a16:creationId xmlns:a16="http://schemas.microsoft.com/office/drawing/2014/main" id="{032A5EB9-4B6C-4A9E-A4B4-0FF43BD98322}"/>
                </a:ext>
              </a:extLst>
            </p:cNvPr>
            <p:cNvSpPr/>
            <p:nvPr/>
          </p:nvSpPr>
          <p:spPr>
            <a:xfrm rot="1457753" flipV="1">
              <a:off x="3628400" y="3838861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1" name="椭圆 200">
              <a:extLst>
                <a:ext uri="{FF2B5EF4-FFF2-40B4-BE49-F238E27FC236}">
                  <a16:creationId xmlns:a16="http://schemas.microsoft.com/office/drawing/2014/main" id="{83DB0A9E-E2B9-4867-A8AB-4CC12AB062B7}"/>
                </a:ext>
              </a:extLst>
            </p:cNvPr>
            <p:cNvSpPr/>
            <p:nvPr/>
          </p:nvSpPr>
          <p:spPr>
            <a:xfrm rot="1457753" flipV="1">
              <a:off x="3724027" y="3836660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202" name="直接箭头连接符 201">
            <a:extLst>
              <a:ext uri="{FF2B5EF4-FFF2-40B4-BE49-F238E27FC236}">
                <a16:creationId xmlns:a16="http://schemas.microsoft.com/office/drawing/2014/main" id="{C28151E1-C6BC-469A-8C2D-B62D6E400E26}"/>
              </a:ext>
            </a:extLst>
          </p:cNvPr>
          <p:cNvCxnSpPr/>
          <p:nvPr/>
        </p:nvCxnSpPr>
        <p:spPr>
          <a:xfrm>
            <a:off x="4645584" y="4187445"/>
            <a:ext cx="34462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03" name="组合 202">
            <a:extLst>
              <a:ext uri="{FF2B5EF4-FFF2-40B4-BE49-F238E27FC236}">
                <a16:creationId xmlns:a16="http://schemas.microsoft.com/office/drawing/2014/main" id="{B4B9C9FF-C208-4D9B-92CB-7C1AB7245C5B}"/>
              </a:ext>
            </a:extLst>
          </p:cNvPr>
          <p:cNvGrpSpPr/>
          <p:nvPr/>
        </p:nvGrpSpPr>
        <p:grpSpPr>
          <a:xfrm>
            <a:off x="3684601" y="3926020"/>
            <a:ext cx="768763" cy="405529"/>
            <a:chOff x="377644" y="3233496"/>
            <a:chExt cx="768763" cy="405529"/>
          </a:xfrm>
        </p:grpSpPr>
        <p:cxnSp>
          <p:nvCxnSpPr>
            <p:cNvPr id="204" name="直接连接符 203">
              <a:extLst>
                <a:ext uri="{FF2B5EF4-FFF2-40B4-BE49-F238E27FC236}">
                  <a16:creationId xmlns:a16="http://schemas.microsoft.com/office/drawing/2014/main" id="{8D271F4C-1466-49FC-98E9-10FB353BC7C0}"/>
                </a:ext>
              </a:extLst>
            </p:cNvPr>
            <p:cNvCxnSpPr>
              <a:cxnSpLocks/>
            </p:cNvCxnSpPr>
            <p:nvPr/>
          </p:nvCxnSpPr>
          <p:spPr>
            <a:xfrm>
              <a:off x="377644" y="3323381"/>
              <a:ext cx="768763" cy="0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5" name="直接连接符 204">
              <a:extLst>
                <a:ext uri="{FF2B5EF4-FFF2-40B4-BE49-F238E27FC236}">
                  <a16:creationId xmlns:a16="http://schemas.microsoft.com/office/drawing/2014/main" id="{6245B169-642D-4967-AE20-69D03BDD9F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34459" y="3238775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06" name="椭圆 205">
              <a:extLst>
                <a:ext uri="{FF2B5EF4-FFF2-40B4-BE49-F238E27FC236}">
                  <a16:creationId xmlns:a16="http://schemas.microsoft.com/office/drawing/2014/main" id="{B18BB1AB-7651-4052-8C2F-0D88B1C6E59B}"/>
                </a:ext>
              </a:extLst>
            </p:cNvPr>
            <p:cNvSpPr/>
            <p:nvPr/>
          </p:nvSpPr>
          <p:spPr>
            <a:xfrm rot="1457753" flipV="1">
              <a:off x="593136" y="3324677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7" name="椭圆 206">
              <a:extLst>
                <a:ext uri="{FF2B5EF4-FFF2-40B4-BE49-F238E27FC236}">
                  <a16:creationId xmlns:a16="http://schemas.microsoft.com/office/drawing/2014/main" id="{668C204C-A960-45BC-9E4C-3FB3D510EA90}"/>
                </a:ext>
              </a:extLst>
            </p:cNvPr>
            <p:cNvSpPr/>
            <p:nvPr/>
          </p:nvSpPr>
          <p:spPr>
            <a:xfrm rot="1457753" flipV="1">
              <a:off x="692567" y="3324679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8" name="椭圆 207">
              <a:extLst>
                <a:ext uri="{FF2B5EF4-FFF2-40B4-BE49-F238E27FC236}">
                  <a16:creationId xmlns:a16="http://schemas.microsoft.com/office/drawing/2014/main" id="{CD1BA717-4492-4377-B6A5-47B0724F4AA1}"/>
                </a:ext>
              </a:extLst>
            </p:cNvPr>
            <p:cNvSpPr/>
            <p:nvPr/>
          </p:nvSpPr>
          <p:spPr>
            <a:xfrm rot="1457753" flipV="1">
              <a:off x="641193" y="3419286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9" name="椭圆 208">
              <a:extLst>
                <a:ext uri="{FF2B5EF4-FFF2-40B4-BE49-F238E27FC236}">
                  <a16:creationId xmlns:a16="http://schemas.microsoft.com/office/drawing/2014/main" id="{D1590B81-B491-4F81-84E4-043689BB1491}"/>
                </a:ext>
              </a:extLst>
            </p:cNvPr>
            <p:cNvSpPr/>
            <p:nvPr/>
          </p:nvSpPr>
          <p:spPr>
            <a:xfrm rot="1457753" flipV="1">
              <a:off x="622686" y="3511937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210" name="直接连接符 209">
              <a:extLst>
                <a:ext uri="{FF2B5EF4-FFF2-40B4-BE49-F238E27FC236}">
                  <a16:creationId xmlns:a16="http://schemas.microsoft.com/office/drawing/2014/main" id="{A2F8D9D5-0058-4E3A-9191-5BD0B9CC03D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5269" y="3238775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1" name="直接连接符 210">
              <a:extLst>
                <a:ext uri="{FF2B5EF4-FFF2-40B4-BE49-F238E27FC236}">
                  <a16:creationId xmlns:a16="http://schemas.microsoft.com/office/drawing/2014/main" id="{D92CF135-BBF8-4059-A78A-AC09EE02737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4623" y="3238774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2" name="直接连接符 211">
              <a:extLst>
                <a:ext uri="{FF2B5EF4-FFF2-40B4-BE49-F238E27FC236}">
                  <a16:creationId xmlns:a16="http://schemas.microsoft.com/office/drawing/2014/main" id="{1E1BC817-6FB8-4183-A330-F8E06EF1F9B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45434" y="3235604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3" name="直接连接符 212">
              <a:extLst>
                <a:ext uri="{FF2B5EF4-FFF2-40B4-BE49-F238E27FC236}">
                  <a16:creationId xmlns:a16="http://schemas.microsoft.com/office/drawing/2014/main" id="{909CCEC1-B4B5-4BD8-9885-5DD4DE0DCF7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15119" y="3234446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4" name="直接连接符 213">
              <a:extLst>
                <a:ext uri="{FF2B5EF4-FFF2-40B4-BE49-F238E27FC236}">
                  <a16:creationId xmlns:a16="http://schemas.microsoft.com/office/drawing/2014/main" id="{7133E5EC-B973-4BFD-A51D-C550AD0170E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6934" y="3233496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5" name="直接连接符 214">
              <a:extLst>
                <a:ext uri="{FF2B5EF4-FFF2-40B4-BE49-F238E27FC236}">
                  <a16:creationId xmlns:a16="http://schemas.microsoft.com/office/drawing/2014/main" id="{CBEC6A61-CC02-4BC8-BBB5-DA8DB811255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56814" y="3242704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6" name="直接连接符 215">
              <a:extLst>
                <a:ext uri="{FF2B5EF4-FFF2-40B4-BE49-F238E27FC236}">
                  <a16:creationId xmlns:a16="http://schemas.microsoft.com/office/drawing/2014/main" id="{9BB4957A-0E5E-4C37-96AE-A7B2B66C379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24969" y="3242704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7" name="直接连接符 216">
              <a:extLst>
                <a:ext uri="{FF2B5EF4-FFF2-40B4-BE49-F238E27FC236}">
                  <a16:creationId xmlns:a16="http://schemas.microsoft.com/office/drawing/2014/main" id="{CB5EE642-7044-4644-823C-F584487979B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95779" y="3242704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8" name="直接连接符 217">
              <a:extLst>
                <a:ext uri="{FF2B5EF4-FFF2-40B4-BE49-F238E27FC236}">
                  <a16:creationId xmlns:a16="http://schemas.microsoft.com/office/drawing/2014/main" id="{FDFD2A07-8426-47A3-991A-2FC9F9E1B15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65133" y="3242703"/>
              <a:ext cx="62956" cy="7968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19" name="椭圆 218">
              <a:extLst>
                <a:ext uri="{FF2B5EF4-FFF2-40B4-BE49-F238E27FC236}">
                  <a16:creationId xmlns:a16="http://schemas.microsoft.com/office/drawing/2014/main" id="{C61CB7B5-B21F-4E5A-B183-4F93B7FD95CE}"/>
                </a:ext>
              </a:extLst>
            </p:cNvPr>
            <p:cNvSpPr/>
            <p:nvPr/>
          </p:nvSpPr>
          <p:spPr>
            <a:xfrm rot="1457753" flipV="1">
              <a:off x="711360" y="3532484"/>
              <a:ext cx="105645" cy="106541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22" name="文本框 221">
            <a:extLst>
              <a:ext uri="{FF2B5EF4-FFF2-40B4-BE49-F238E27FC236}">
                <a16:creationId xmlns:a16="http://schemas.microsoft.com/office/drawing/2014/main" id="{5C557CBF-3F7C-4D91-AE9B-D3EB3B0609B4}"/>
              </a:ext>
            </a:extLst>
          </p:cNvPr>
          <p:cNvSpPr txBox="1"/>
          <p:nvPr/>
        </p:nvSpPr>
        <p:spPr>
          <a:xfrm>
            <a:off x="4558410" y="3867232"/>
            <a:ext cx="5228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rgbClr val="FF0000"/>
                </a:solidFill>
                <a:latin typeface="+mj-lt"/>
              </a:rPr>
              <a:t>X</a:t>
            </a:r>
            <a:endParaRPr lang="zh-CN" altLang="en-US" sz="36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23" name="文本框 222">
            <a:extLst>
              <a:ext uri="{FF2B5EF4-FFF2-40B4-BE49-F238E27FC236}">
                <a16:creationId xmlns:a16="http://schemas.microsoft.com/office/drawing/2014/main" id="{69A9C955-13E7-4F36-846A-FA7A85A3C461}"/>
              </a:ext>
            </a:extLst>
          </p:cNvPr>
          <p:cNvSpPr txBox="1"/>
          <p:nvPr/>
        </p:nvSpPr>
        <p:spPr>
          <a:xfrm>
            <a:off x="3252806" y="2213285"/>
            <a:ext cx="1144156" cy="360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1600" dirty="0">
                <a:latin typeface="+mj-lt"/>
                <a:ea typeface="+mj-ea"/>
              </a:rPr>
              <a:t>Fluid drag: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4" name="文本框 223">
                <a:extLst>
                  <a:ext uri="{FF2B5EF4-FFF2-40B4-BE49-F238E27FC236}">
                    <a16:creationId xmlns:a16="http://schemas.microsoft.com/office/drawing/2014/main" id="{4FDD6B0B-AA51-4DA3-A32D-310A08ED1C39}"/>
                  </a:ext>
                </a:extLst>
              </p:cNvPr>
              <p:cNvSpPr txBox="1"/>
              <p:nvPr/>
            </p:nvSpPr>
            <p:spPr>
              <a:xfrm>
                <a:off x="4289470" y="2228884"/>
                <a:ext cx="2614050" cy="3654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altLang="zh-CN" sz="1600" i="1" smtClean="0">
                        <a:latin typeface="Cambria Math" panose="02040503050406030204" pitchFamily="18" charset="0"/>
                      </a:rPr>
                      <m:t>3</m:t>
                    </m:r>
                    <m:r>
                      <a:rPr lang="en-US" altLang="zh-CN" sz="1600" i="1" smtClean="0">
                        <a:latin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n-US" altLang="zh-CN" sz="1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CN" sz="1600" i="1">
                            <a:latin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altLang="zh-CN" sz="1600">
                            <a:latin typeface="Cambria Math" panose="02040503050406030204" pitchFamily="18" charset="0"/>
                          </a:rPr>
                          <m:t>f</m:t>
                        </m:r>
                      </m:sub>
                    </m:sSub>
                    <m:sSub>
                      <m:sSubPr>
                        <m:ctrlPr>
                          <a:rPr lang="en-US" altLang="zh-CN" sz="1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CN" sz="1600" i="1">
                            <a:latin typeface="Cambria Math" panose="02040503050406030204" pitchFamily="18" charset="0"/>
                          </a:rPr>
                          <m:t>𝑑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altLang="zh-CN" sz="1600" i="0">
                            <a:latin typeface="Cambria Math" panose="02040503050406030204" pitchFamily="18" charset="0"/>
                          </a:rPr>
                          <m:t>p</m:t>
                        </m:r>
                      </m:sub>
                    </m:sSub>
                    <m:sSub>
                      <m:sSubPr>
                        <m:ctrlPr>
                          <a:rPr lang="en-US" altLang="zh-CN" sz="1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CN" sz="1600" b="0" i="1" smtClean="0">
                            <a:latin typeface="Cambria Math" panose="02040503050406030204" pitchFamily="18" charset="0"/>
                          </a:rPr>
                          <m:t>𝑈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altLang="zh-CN" sz="1600" b="0" i="0" smtClean="0">
                            <a:latin typeface="Cambria Math" panose="02040503050406030204" pitchFamily="18" charset="0"/>
                          </a:rPr>
                          <m:t>f</m:t>
                        </m:r>
                      </m:sub>
                    </m:sSub>
                    <m:r>
                      <a:rPr lang="en-US" altLang="zh-CN" sz="16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altLang="zh-CN" sz="1600">
                        <a:latin typeface="Cambria Math" panose="02040503050406030204" pitchFamily="18" charset="0"/>
                      </a:rPr>
                      <m:t>~</m:t>
                    </m:r>
                    <m:r>
                      <a:rPr lang="en-US" altLang="zh-CN" sz="1600" i="1">
                        <a:latin typeface="Cambria Math" panose="02040503050406030204" pitchFamily="18" charset="0"/>
                      </a:rPr>
                      <m:t> </m:t>
                    </m:r>
                    <m:sSup>
                      <m:sSupPr>
                        <m:ctrlPr>
                          <a:rPr lang="en-US" altLang="zh-CN" sz="16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1600" i="1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altLang="zh-CN" sz="1600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altLang="zh-CN" sz="1600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sup>
                    </m:sSup>
                  </m:oMath>
                </a14:m>
                <a:r>
                  <a:rPr lang="en-US" altLang="zh-CN" sz="1600" dirty="0">
                    <a:latin typeface="+mj-lt"/>
                  </a:rPr>
                  <a:t>–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CN" sz="16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CN" sz="1600" i="1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altLang="zh-CN" sz="1600" i="1">
                            <a:latin typeface="Cambria Math" panose="02040503050406030204" pitchFamily="18" charset="0"/>
                          </a:rPr>
                          <m:t>−10</m:t>
                        </m:r>
                      </m:sup>
                    </m:sSup>
                    <m:r>
                      <a:rPr lang="en-US" altLang="zh-CN" sz="1600" i="1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US" altLang="zh-CN" sz="1600">
                        <a:latin typeface="Cambria Math" panose="02040503050406030204" pitchFamily="18" charset="0"/>
                      </a:rPr>
                      <m:t>N</m:t>
                    </m:r>
                  </m:oMath>
                </a14:m>
                <a:endParaRPr lang="zh-CN" altLang="en-US" sz="1600" dirty="0"/>
              </a:p>
            </p:txBody>
          </p:sp>
        </mc:Choice>
        <mc:Fallback xmlns="">
          <p:sp>
            <p:nvSpPr>
              <p:cNvPr id="224" name="文本框 223">
                <a:extLst>
                  <a:ext uri="{FF2B5EF4-FFF2-40B4-BE49-F238E27FC236}">
                    <a16:creationId xmlns:a16="http://schemas.microsoft.com/office/drawing/2014/main" id="{4FDD6B0B-AA51-4DA3-A32D-310A08ED1C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9470" y="2228884"/>
                <a:ext cx="2614050" cy="365421"/>
              </a:xfrm>
              <a:prstGeom prst="rect">
                <a:avLst/>
              </a:prstGeom>
              <a:blipFill>
                <a:blip r:embed="rId9"/>
                <a:stretch>
                  <a:fillRect t="-5000" b="-1333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5" name="文本框 224">
            <a:extLst>
              <a:ext uri="{FF2B5EF4-FFF2-40B4-BE49-F238E27FC236}">
                <a16:creationId xmlns:a16="http://schemas.microsoft.com/office/drawing/2014/main" id="{094849CB-5CF0-459C-8127-883842A24FA9}"/>
              </a:ext>
            </a:extLst>
          </p:cNvPr>
          <p:cNvSpPr txBox="1"/>
          <p:nvPr/>
        </p:nvSpPr>
        <p:spPr>
          <a:xfrm>
            <a:off x="3236145" y="2694914"/>
            <a:ext cx="3764045" cy="360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1600" dirty="0">
                <a:latin typeface="+mj-lt"/>
                <a:ea typeface="+mj-ea"/>
              </a:rPr>
              <a:t>Particle–wall and interparticle adhesion: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6" name="矩形 225">
                <a:extLst>
                  <a:ext uri="{FF2B5EF4-FFF2-40B4-BE49-F238E27FC236}">
                    <a16:creationId xmlns:a16="http://schemas.microsoft.com/office/drawing/2014/main" id="{7BC287C2-822A-4831-BFA8-ED4B7A1B7482}"/>
                  </a:ext>
                </a:extLst>
              </p:cNvPr>
              <p:cNvSpPr/>
              <p:nvPr/>
            </p:nvSpPr>
            <p:spPr>
              <a:xfrm>
                <a:off x="3223282" y="2994036"/>
                <a:ext cx="1915845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CN" sz="1600" b="0" i="1" smtClean="0">
                              <a:latin typeface="Cambria Math" panose="02040503050406030204" pitchFamily="18" charset="0"/>
                            </a:rPr>
                            <m:t>𝐹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1600" i="1">
                              <a:latin typeface="Cambria Math" panose="02040503050406030204" pitchFamily="18" charset="0"/>
                            </a:rPr>
                            <m:t>a</m:t>
                          </m:r>
                          <m:r>
                            <m:rPr>
                              <m:sty m:val="p"/>
                            </m:rPr>
                            <a:rPr lang="en-US" altLang="zh-CN" sz="1600" b="0" i="0" smtClean="0">
                              <a:latin typeface="Cambria Math" panose="02040503050406030204" pitchFamily="18" charset="0"/>
                            </a:rPr>
                            <m:t>dh</m:t>
                          </m:r>
                        </m:sub>
                      </m:sSub>
                      <m:r>
                        <a:rPr lang="zh-CN" altLang="en-US" sz="1600" i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CN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CN" sz="1600" i="1">
                              <a:latin typeface="Cambria Math" panose="02040503050406030204" pitchFamily="18" charset="0"/>
                            </a:rPr>
                            <m:t>𝐹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1600" b="0" i="0" smtClean="0">
                              <a:latin typeface="Cambria Math" panose="02040503050406030204" pitchFamily="18" charset="0"/>
                            </a:rPr>
                            <m:t>vdW</m:t>
                          </m:r>
                        </m:sub>
                      </m:sSub>
                      <m:r>
                        <a:rPr lang="en-US" altLang="zh-CN" sz="16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altLang="zh-CN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CN" sz="1600" i="1">
                              <a:latin typeface="Cambria Math" panose="02040503050406030204" pitchFamily="18" charset="0"/>
                            </a:rPr>
                            <m:t>𝐹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1600" b="0" i="0" smtClean="0">
                              <a:latin typeface="Cambria Math" panose="02040503050406030204" pitchFamily="18" charset="0"/>
                            </a:rPr>
                            <m:t>edl</m:t>
                          </m:r>
                        </m:sub>
                      </m:sSub>
                    </m:oMath>
                  </m:oMathPara>
                </a14:m>
                <a:endParaRPr lang="zh-CN" altLang="en-US" sz="1600" i="1" dirty="0">
                  <a:latin typeface="+mj-lt"/>
                </a:endParaRPr>
              </a:p>
            </p:txBody>
          </p:sp>
        </mc:Choice>
        <mc:Fallback xmlns="">
          <p:sp>
            <p:nvSpPr>
              <p:cNvPr id="226" name="矩形 225">
                <a:extLst>
                  <a:ext uri="{FF2B5EF4-FFF2-40B4-BE49-F238E27FC236}">
                    <a16:creationId xmlns:a16="http://schemas.microsoft.com/office/drawing/2014/main" id="{7BC287C2-822A-4831-BFA8-ED4B7A1B748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3282" y="2994036"/>
                <a:ext cx="1915845" cy="338554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7" name="矩形 226">
                <a:extLst>
                  <a:ext uri="{FF2B5EF4-FFF2-40B4-BE49-F238E27FC236}">
                    <a16:creationId xmlns:a16="http://schemas.microsoft.com/office/drawing/2014/main" id="{4621F4A6-322D-4010-8AEA-587CD2B5BA4E}"/>
                  </a:ext>
                </a:extLst>
              </p:cNvPr>
              <p:cNvSpPr/>
              <p:nvPr/>
            </p:nvSpPr>
            <p:spPr>
              <a:xfrm>
                <a:off x="5097767" y="3000111"/>
                <a:ext cx="1809534" cy="35426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CN" sz="1600" b="0" i="1" smtClean="0">
                              <a:latin typeface="Cambria Math" panose="02040503050406030204" pitchFamily="18" charset="0"/>
                            </a:rPr>
                            <m:t>𝐹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1600" i="1">
                              <a:latin typeface="Cambria Math" panose="02040503050406030204" pitchFamily="18" charset="0"/>
                            </a:rPr>
                            <m:t>a</m:t>
                          </m:r>
                          <m:r>
                            <m:rPr>
                              <m:sty m:val="p"/>
                            </m:rPr>
                            <a:rPr lang="en-US" altLang="zh-CN" sz="1600" b="0" i="0" smtClean="0">
                              <a:latin typeface="Cambria Math" panose="02040503050406030204" pitchFamily="18" charset="0"/>
                            </a:rPr>
                            <m:t>dh</m:t>
                          </m:r>
                          <m:r>
                            <a:rPr lang="en-US" altLang="zh-CN" sz="16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m:rPr>
                              <m:sty m:val="p"/>
                            </m:rPr>
                            <a:rPr lang="en-US" altLang="zh-CN" sz="1600" b="0" i="0" smtClean="0">
                              <a:latin typeface="Cambria Math" panose="02040503050406030204" pitchFamily="18" charset="0"/>
                            </a:rPr>
                            <m:t>max</m:t>
                          </m:r>
                        </m:sub>
                      </m:sSub>
                      <m:r>
                        <a:rPr lang="en-US" altLang="zh-CN" sz="1600" b="0" i="0" smtClean="0">
                          <a:latin typeface="Cambria Math" panose="02040503050406030204" pitchFamily="18" charset="0"/>
                        </a:rPr>
                        <m:t> ~</m:t>
                      </m:r>
                      <m:r>
                        <a:rPr lang="en-US" altLang="zh-CN" sz="1600" i="1" smtClean="0">
                          <a:latin typeface="Cambria Math" panose="02040503050406030204" pitchFamily="18" charset="0"/>
                        </a:rPr>
                        <m:t> </m:t>
                      </m:r>
                      <m:sSup>
                        <m:sSupPr>
                          <m:ctrlPr>
                            <a:rPr lang="en-US" altLang="zh-CN" sz="16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CN" sz="1600" b="0" i="1" smtClean="0">
                              <a:latin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en-US" altLang="zh-CN" sz="1600" b="0" i="1" smtClean="0">
                              <a:latin typeface="Cambria Math" panose="02040503050406030204" pitchFamily="18" charset="0"/>
                            </a:rPr>
                            <m:t>−8</m:t>
                          </m:r>
                        </m:sup>
                      </m:sSup>
                      <m:r>
                        <a:rPr lang="en-US" altLang="zh-CN" sz="16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altLang="zh-CN" sz="1600" b="0" i="0" smtClean="0">
                          <a:latin typeface="Cambria Math" panose="02040503050406030204" pitchFamily="18" charset="0"/>
                        </a:rPr>
                        <m:t>N</m:t>
                      </m:r>
                    </m:oMath>
                  </m:oMathPara>
                </a14:m>
                <a:endParaRPr lang="zh-CN" altLang="en-US" sz="1600" i="1" dirty="0">
                  <a:latin typeface="+mj-lt"/>
                </a:endParaRPr>
              </a:p>
            </p:txBody>
          </p:sp>
        </mc:Choice>
        <mc:Fallback xmlns="">
          <p:sp>
            <p:nvSpPr>
              <p:cNvPr id="227" name="矩形 226">
                <a:extLst>
                  <a:ext uri="{FF2B5EF4-FFF2-40B4-BE49-F238E27FC236}">
                    <a16:creationId xmlns:a16="http://schemas.microsoft.com/office/drawing/2014/main" id="{4621F4A6-322D-4010-8AEA-587CD2B5BA4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7767" y="3000111"/>
                <a:ext cx="1809534" cy="354264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8" name="文本框 227">
            <a:extLst>
              <a:ext uri="{FF2B5EF4-FFF2-40B4-BE49-F238E27FC236}">
                <a16:creationId xmlns:a16="http://schemas.microsoft.com/office/drawing/2014/main" id="{7A86B558-4ABF-45E7-A166-4A08BD9E3B93}"/>
              </a:ext>
            </a:extLst>
          </p:cNvPr>
          <p:cNvSpPr txBox="1"/>
          <p:nvPr/>
        </p:nvSpPr>
        <p:spPr>
          <a:xfrm>
            <a:off x="4565425" y="5117493"/>
            <a:ext cx="5228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rgbClr val="FF0000"/>
                </a:solidFill>
                <a:latin typeface="+mj-lt"/>
              </a:rPr>
              <a:t>X</a:t>
            </a:r>
            <a:endParaRPr lang="zh-CN" altLang="en-US" sz="36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30" name="文本框 229">
            <a:extLst>
              <a:ext uri="{FF2B5EF4-FFF2-40B4-BE49-F238E27FC236}">
                <a16:creationId xmlns:a16="http://schemas.microsoft.com/office/drawing/2014/main" id="{A534947E-7360-495B-AF3E-5129C62C62A7}"/>
              </a:ext>
            </a:extLst>
          </p:cNvPr>
          <p:cNvSpPr txBox="1"/>
          <p:nvPr/>
        </p:nvSpPr>
        <p:spPr>
          <a:xfrm>
            <a:off x="1906783" y="6275134"/>
            <a:ext cx="8979435" cy="394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dirty="0">
                <a:latin typeface="+mj-lt"/>
                <a:ea typeface="+mj-ea"/>
              </a:rPr>
              <a:t>The observed </a:t>
            </a:r>
            <a:r>
              <a:rPr lang="en-US" altLang="zh-CN">
                <a:latin typeface="+mj-lt"/>
                <a:ea typeface="+mj-ea"/>
              </a:rPr>
              <a:t>retention phenomenon is </a:t>
            </a:r>
            <a:r>
              <a:rPr lang="en-US" altLang="zh-CN" dirty="0">
                <a:solidFill>
                  <a:srgbClr val="0000FF"/>
                </a:solidFill>
                <a:latin typeface="+mj-lt"/>
                <a:ea typeface="+mj-ea"/>
              </a:rPr>
              <a:t>distinct from classical colloidal dynamics.</a:t>
            </a:r>
          </a:p>
        </p:txBody>
      </p:sp>
    </p:spTree>
    <p:extLst>
      <p:ext uri="{BB962C8B-B14F-4D97-AF65-F5344CB8AC3E}">
        <p14:creationId xmlns:p14="http://schemas.microsoft.com/office/powerpoint/2010/main" val="2252632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50" grpId="0"/>
      <p:bldP spid="54" grpId="0"/>
      <p:bldP spid="148" grpId="0"/>
      <p:bldP spid="222" grpId="0"/>
      <p:bldP spid="223" grpId="0"/>
      <p:bldP spid="224" grpId="0"/>
      <p:bldP spid="225" grpId="0"/>
      <p:bldP spid="226" grpId="0"/>
      <p:bldP spid="227" grpId="0"/>
      <p:bldP spid="228" grpId="0"/>
      <p:bldP spid="2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标题 5">
            <a:extLst>
              <a:ext uri="{FF2B5EF4-FFF2-40B4-BE49-F238E27FC236}">
                <a16:creationId xmlns:a16="http://schemas.microsoft.com/office/drawing/2014/main" id="{F2B5EE72-8C63-4B53-8D2F-C3CD31E46265}"/>
              </a:ext>
            </a:extLst>
          </p:cNvPr>
          <p:cNvSpPr txBox="1">
            <a:spLocks/>
          </p:cNvSpPr>
          <p:nvPr/>
        </p:nvSpPr>
        <p:spPr>
          <a:xfrm>
            <a:off x="527384" y="343269"/>
            <a:ext cx="96970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38618" rtl="0" eaLnBrk="1" latinLnBrk="0" hangingPunct="1">
              <a:spcBef>
                <a:spcPct val="0"/>
              </a:spcBef>
              <a:buNone/>
              <a:defRPr sz="136" b="0" kern="1200">
                <a:solidFill>
                  <a:srgbClr val="7030A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2800" dirty="0"/>
              <a:t>Phenomenon: Anomalous particle retention</a:t>
            </a:r>
            <a:endParaRPr lang="zh-CN" altLang="en-US" sz="2800" dirty="0"/>
          </a:p>
        </p:txBody>
      </p:sp>
      <p:sp>
        <p:nvSpPr>
          <p:cNvPr id="86" name="灯片编号占位符 3">
            <a:extLst>
              <a:ext uri="{FF2B5EF4-FFF2-40B4-BE49-F238E27FC236}">
                <a16:creationId xmlns:a16="http://schemas.microsoft.com/office/drawing/2014/main" id="{AC4572F6-6840-4B67-9D59-395915785D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635" y="6504690"/>
            <a:ext cx="790675" cy="365125"/>
          </a:xfrm>
        </p:spPr>
        <p:txBody>
          <a:bodyPr/>
          <a:lstStyle/>
          <a:p>
            <a:r>
              <a:rPr lang="en-US" altLang="zh-CN" sz="1400" dirty="0">
                <a:latin typeface="+mj-lt"/>
              </a:rPr>
              <a:t>page</a:t>
            </a:r>
            <a:fld id="{EFB0B238-E874-40A5-BF39-F1F8BB75E800}" type="slidenum">
              <a:rPr lang="zh-CN" altLang="en-US" sz="1400">
                <a:latin typeface="+mj-lt"/>
              </a:rPr>
              <a:pPr/>
              <a:t>4</a:t>
            </a:fld>
            <a:endParaRPr lang="zh-CN" altLang="en-US" sz="1400" dirty="0">
              <a:latin typeface="+mj-lt"/>
            </a:endParaRPr>
          </a:p>
        </p:txBody>
      </p:sp>
      <p:sp>
        <p:nvSpPr>
          <p:cNvPr id="87" name="文本框 86">
            <a:extLst>
              <a:ext uri="{FF2B5EF4-FFF2-40B4-BE49-F238E27FC236}">
                <a16:creationId xmlns:a16="http://schemas.microsoft.com/office/drawing/2014/main" id="{57721A73-9535-496A-99E6-88A96FD67214}"/>
              </a:ext>
            </a:extLst>
          </p:cNvPr>
          <p:cNvSpPr txBox="1"/>
          <p:nvPr/>
        </p:nvSpPr>
        <p:spPr>
          <a:xfrm>
            <a:off x="459858" y="1332671"/>
            <a:ext cx="46297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zh-CN" dirty="0">
                <a:latin typeface="+mj-lt"/>
                <a:ea typeface="+mj-ea"/>
              </a:rPr>
              <a:t>Low-concentration slug injection experiment</a:t>
            </a:r>
            <a:endParaRPr lang="en-US" altLang="zh-CN" dirty="0">
              <a:solidFill>
                <a:srgbClr val="0000FF"/>
              </a:solidFill>
              <a:latin typeface="+mj-lt"/>
              <a:ea typeface="+mj-ea"/>
            </a:endParaRPr>
          </a:p>
        </p:txBody>
      </p:sp>
      <p:pic>
        <p:nvPicPr>
          <p:cNvPr id="88" name="图片 87">
            <a:extLst>
              <a:ext uri="{FF2B5EF4-FFF2-40B4-BE49-F238E27FC236}">
                <a16:creationId xmlns:a16="http://schemas.microsoft.com/office/drawing/2014/main" id="{67678881-AC3C-41F0-B774-35AFD93A66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469" t="57187" r="2217" b="23080"/>
          <a:stretch/>
        </p:blipFill>
        <p:spPr>
          <a:xfrm>
            <a:off x="459859" y="1940992"/>
            <a:ext cx="4629756" cy="1868871"/>
          </a:xfrm>
          <a:prstGeom prst="rect">
            <a:avLst/>
          </a:prstGeom>
        </p:spPr>
      </p:pic>
      <p:grpSp>
        <p:nvGrpSpPr>
          <p:cNvPr id="89" name="组合 88">
            <a:extLst>
              <a:ext uri="{FF2B5EF4-FFF2-40B4-BE49-F238E27FC236}">
                <a16:creationId xmlns:a16="http://schemas.microsoft.com/office/drawing/2014/main" id="{12EDE686-02EE-4885-AAE0-F483D18023DB}"/>
              </a:ext>
            </a:extLst>
          </p:cNvPr>
          <p:cNvGrpSpPr/>
          <p:nvPr/>
        </p:nvGrpSpPr>
        <p:grpSpPr>
          <a:xfrm>
            <a:off x="575009" y="4011808"/>
            <a:ext cx="1955661" cy="761297"/>
            <a:chOff x="5427617" y="2649615"/>
            <a:chExt cx="3371162" cy="1312321"/>
          </a:xfrm>
        </p:grpSpPr>
        <p:pic>
          <p:nvPicPr>
            <p:cNvPr id="90" name="图片 89">
              <a:extLst>
                <a:ext uri="{FF2B5EF4-FFF2-40B4-BE49-F238E27FC236}">
                  <a16:creationId xmlns:a16="http://schemas.microsoft.com/office/drawing/2014/main" id="{6651203E-3F8F-4D2D-9ACD-F73E113A286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32724" t="49965" b="6386"/>
            <a:stretch/>
          </p:blipFill>
          <p:spPr>
            <a:xfrm>
              <a:off x="5427617" y="2649617"/>
              <a:ext cx="3371162" cy="1312319"/>
            </a:xfrm>
            <a:prstGeom prst="rect">
              <a:avLst/>
            </a:prstGeom>
          </p:spPr>
        </p:pic>
        <p:sp>
          <p:nvSpPr>
            <p:cNvPr id="91" name="任意多边形: 形状 90">
              <a:extLst>
                <a:ext uri="{FF2B5EF4-FFF2-40B4-BE49-F238E27FC236}">
                  <a16:creationId xmlns:a16="http://schemas.microsoft.com/office/drawing/2014/main" id="{8A6E27AF-522E-48DB-A506-51B4C0B18D99}"/>
                </a:ext>
              </a:extLst>
            </p:cNvPr>
            <p:cNvSpPr/>
            <p:nvPr/>
          </p:nvSpPr>
          <p:spPr>
            <a:xfrm>
              <a:off x="5427619" y="2649615"/>
              <a:ext cx="1150589" cy="1197735"/>
            </a:xfrm>
            <a:custGeom>
              <a:avLst/>
              <a:gdLst>
                <a:gd name="connsiteX0" fmla="*/ 0 w 1150589"/>
                <a:gd name="connsiteY0" fmla="*/ 0 h 1201870"/>
                <a:gd name="connsiteX1" fmla="*/ 1148150 w 1150589"/>
                <a:gd name="connsiteY1" fmla="*/ 0 h 1201870"/>
                <a:gd name="connsiteX2" fmla="*/ 1150589 w 1150589"/>
                <a:gd name="connsiteY2" fmla="*/ 24196 h 1201870"/>
                <a:gd name="connsiteX3" fmla="*/ 92033 w 1150589"/>
                <a:gd name="connsiteY3" fmla="*/ 1197222 h 1201870"/>
                <a:gd name="connsiteX4" fmla="*/ 0 w 1150589"/>
                <a:gd name="connsiteY4" fmla="*/ 1201870 h 1201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0589" h="1201870">
                  <a:moveTo>
                    <a:pt x="0" y="0"/>
                  </a:moveTo>
                  <a:lnTo>
                    <a:pt x="1148150" y="0"/>
                  </a:lnTo>
                  <a:lnTo>
                    <a:pt x="1150589" y="24196"/>
                  </a:lnTo>
                  <a:cubicBezTo>
                    <a:pt x="1150589" y="634703"/>
                    <a:pt x="686608" y="1136840"/>
                    <a:pt x="92033" y="1197222"/>
                  </a:cubicBezTo>
                  <a:lnTo>
                    <a:pt x="0" y="1201870"/>
                  </a:lnTo>
                  <a:close/>
                </a:path>
              </a:pathLst>
            </a:custGeom>
            <a:solidFill>
              <a:srgbClr val="A6A6A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 dirty="0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BCF207E5-A575-4B8C-B3A4-B6EF1DF9C86E}"/>
              </a:ext>
            </a:extLst>
          </p:cNvPr>
          <p:cNvGrpSpPr/>
          <p:nvPr/>
        </p:nvGrpSpPr>
        <p:grpSpPr>
          <a:xfrm>
            <a:off x="591001" y="4811354"/>
            <a:ext cx="1943802" cy="276999"/>
            <a:chOff x="7200198" y="2743907"/>
            <a:chExt cx="1943802" cy="276999"/>
          </a:xfrm>
        </p:grpSpPr>
        <p:sp>
          <p:nvSpPr>
            <p:cNvPr id="93" name="文本框 92">
              <a:extLst>
                <a:ext uri="{FF2B5EF4-FFF2-40B4-BE49-F238E27FC236}">
                  <a16:creationId xmlns:a16="http://schemas.microsoft.com/office/drawing/2014/main" id="{0F2B08FC-D954-4052-A028-71D08489FA3B}"/>
                </a:ext>
              </a:extLst>
            </p:cNvPr>
            <p:cNvSpPr txBox="1"/>
            <p:nvPr/>
          </p:nvSpPr>
          <p:spPr>
            <a:xfrm>
              <a:off x="7200198" y="2743907"/>
              <a:ext cx="194380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200" dirty="0">
                  <a:latin typeface="+mj-lt"/>
                </a:rPr>
                <a:t>5 </a:t>
              </a:r>
              <a:r>
                <a:rPr lang="en-US" altLang="zh-CN" sz="1200" dirty="0" err="1">
                  <a:latin typeface="+mj-lt"/>
                </a:rPr>
                <a:t>μL</a:t>
              </a:r>
              <a:r>
                <a:rPr lang="en-US" altLang="zh-CN" sz="1200" dirty="0">
                  <a:latin typeface="+mj-lt"/>
                </a:rPr>
                <a:t>/min       100 </a:t>
              </a:r>
              <a:r>
                <a:rPr lang="en-US" altLang="zh-CN" sz="1200" dirty="0" err="1">
                  <a:latin typeface="+mj-lt"/>
                </a:rPr>
                <a:t>μL</a:t>
              </a:r>
              <a:r>
                <a:rPr lang="en-US" altLang="zh-CN" sz="1200" dirty="0">
                  <a:latin typeface="+mj-lt"/>
                </a:rPr>
                <a:t>/min</a:t>
              </a:r>
              <a:endParaRPr lang="zh-CN" altLang="en-US" sz="1200" dirty="0">
                <a:latin typeface="+mj-lt"/>
              </a:endParaRPr>
            </a:p>
          </p:txBody>
        </p:sp>
        <p:cxnSp>
          <p:nvCxnSpPr>
            <p:cNvPr id="94" name="直接箭头连接符 93">
              <a:extLst>
                <a:ext uri="{FF2B5EF4-FFF2-40B4-BE49-F238E27FC236}">
                  <a16:creationId xmlns:a16="http://schemas.microsoft.com/office/drawing/2014/main" id="{F255EF75-7925-4E82-AE7E-CF67F6FAB49B}"/>
                </a:ext>
              </a:extLst>
            </p:cNvPr>
            <p:cNvCxnSpPr>
              <a:cxnSpLocks/>
            </p:cNvCxnSpPr>
            <p:nvPr/>
          </p:nvCxnSpPr>
          <p:spPr>
            <a:xfrm>
              <a:off x="7929416" y="2885067"/>
              <a:ext cx="21669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95" name="组合 94">
            <a:extLst>
              <a:ext uri="{FF2B5EF4-FFF2-40B4-BE49-F238E27FC236}">
                <a16:creationId xmlns:a16="http://schemas.microsoft.com/office/drawing/2014/main" id="{ED6E5284-7A9E-4170-9EDF-F0CAED93D138}"/>
              </a:ext>
            </a:extLst>
          </p:cNvPr>
          <p:cNvGrpSpPr/>
          <p:nvPr/>
        </p:nvGrpSpPr>
        <p:grpSpPr>
          <a:xfrm>
            <a:off x="2874221" y="4016580"/>
            <a:ext cx="1960403" cy="761292"/>
            <a:chOff x="6179459" y="4703511"/>
            <a:chExt cx="3371163" cy="1309139"/>
          </a:xfrm>
        </p:grpSpPr>
        <p:pic>
          <p:nvPicPr>
            <p:cNvPr id="96" name="图片 95">
              <a:extLst>
                <a:ext uri="{FF2B5EF4-FFF2-40B4-BE49-F238E27FC236}">
                  <a16:creationId xmlns:a16="http://schemas.microsoft.com/office/drawing/2014/main" id="{A28350AB-56BE-408D-9DC1-92336545997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32313" t="53130" b="3061"/>
            <a:stretch/>
          </p:blipFill>
          <p:spPr>
            <a:xfrm>
              <a:off x="6179459" y="4703512"/>
              <a:ext cx="3371163" cy="1309138"/>
            </a:xfrm>
            <a:prstGeom prst="rect">
              <a:avLst/>
            </a:prstGeom>
          </p:spPr>
        </p:pic>
        <p:sp>
          <p:nvSpPr>
            <p:cNvPr id="97" name="任意多边形: 形状 96">
              <a:extLst>
                <a:ext uri="{FF2B5EF4-FFF2-40B4-BE49-F238E27FC236}">
                  <a16:creationId xmlns:a16="http://schemas.microsoft.com/office/drawing/2014/main" id="{54DB6061-13FD-454F-BFDE-3F085A42C6D8}"/>
                </a:ext>
              </a:extLst>
            </p:cNvPr>
            <p:cNvSpPr/>
            <p:nvPr/>
          </p:nvSpPr>
          <p:spPr>
            <a:xfrm>
              <a:off x="6179459" y="4703511"/>
              <a:ext cx="1189831" cy="1134609"/>
            </a:xfrm>
            <a:custGeom>
              <a:avLst/>
              <a:gdLst>
                <a:gd name="connsiteX0" fmla="*/ 0 w 1189830"/>
                <a:gd name="connsiteY0" fmla="*/ 0 h 1134608"/>
                <a:gd name="connsiteX1" fmla="*/ 1189830 w 1189830"/>
                <a:gd name="connsiteY1" fmla="*/ 0 h 1134608"/>
                <a:gd name="connsiteX2" fmla="*/ 1173223 w 1189830"/>
                <a:gd name="connsiteY2" fmla="*/ 164741 h 1134608"/>
                <a:gd name="connsiteX3" fmla="*/ 106437 w 1189830"/>
                <a:gd name="connsiteY3" fmla="*/ 1129233 h 1134608"/>
                <a:gd name="connsiteX4" fmla="*/ 0 w 1189830"/>
                <a:gd name="connsiteY4" fmla="*/ 1134608 h 1134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89830" h="1134608">
                  <a:moveTo>
                    <a:pt x="0" y="0"/>
                  </a:moveTo>
                  <a:lnTo>
                    <a:pt x="1189830" y="0"/>
                  </a:lnTo>
                  <a:lnTo>
                    <a:pt x="1173223" y="164741"/>
                  </a:lnTo>
                  <a:cubicBezTo>
                    <a:pt x="1067952" y="679185"/>
                    <a:pt x="637765" y="1075274"/>
                    <a:pt x="106437" y="1129233"/>
                  </a:cubicBezTo>
                  <a:lnTo>
                    <a:pt x="0" y="1134608"/>
                  </a:lnTo>
                  <a:close/>
                </a:path>
              </a:pathLst>
            </a:custGeom>
            <a:solidFill>
              <a:srgbClr val="A6A6A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 dirty="0"/>
            </a:p>
          </p:txBody>
        </p:sp>
      </p:grpSp>
      <p:grpSp>
        <p:nvGrpSpPr>
          <p:cNvPr id="98" name="组合 97">
            <a:extLst>
              <a:ext uri="{FF2B5EF4-FFF2-40B4-BE49-F238E27FC236}">
                <a16:creationId xmlns:a16="http://schemas.microsoft.com/office/drawing/2014/main" id="{E8090BBE-CC1F-450E-A9C5-A972AB3CB668}"/>
              </a:ext>
            </a:extLst>
          </p:cNvPr>
          <p:cNvGrpSpPr/>
          <p:nvPr/>
        </p:nvGrpSpPr>
        <p:grpSpPr>
          <a:xfrm>
            <a:off x="2922082" y="4817059"/>
            <a:ext cx="1943802" cy="276999"/>
            <a:chOff x="7140657" y="3812240"/>
            <a:chExt cx="1943802" cy="276999"/>
          </a:xfrm>
        </p:grpSpPr>
        <p:sp>
          <p:nvSpPr>
            <p:cNvPr id="99" name="文本框 98">
              <a:extLst>
                <a:ext uri="{FF2B5EF4-FFF2-40B4-BE49-F238E27FC236}">
                  <a16:creationId xmlns:a16="http://schemas.microsoft.com/office/drawing/2014/main" id="{265EAAF6-1FAD-438D-9B4D-BD560F1F2DC8}"/>
                </a:ext>
              </a:extLst>
            </p:cNvPr>
            <p:cNvSpPr txBox="1"/>
            <p:nvPr/>
          </p:nvSpPr>
          <p:spPr>
            <a:xfrm>
              <a:off x="7140657" y="3812240"/>
              <a:ext cx="194380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200" dirty="0">
                  <a:latin typeface="+mj-lt"/>
                </a:rPr>
                <a:t>100 </a:t>
              </a:r>
              <a:r>
                <a:rPr lang="en-US" altLang="zh-CN" sz="1200" dirty="0" err="1">
                  <a:latin typeface="+mj-lt"/>
                </a:rPr>
                <a:t>μL</a:t>
              </a:r>
              <a:r>
                <a:rPr lang="en-US" altLang="zh-CN" sz="1200" dirty="0">
                  <a:latin typeface="+mj-lt"/>
                </a:rPr>
                <a:t>/min        0 </a:t>
              </a:r>
              <a:r>
                <a:rPr lang="en-US" altLang="zh-CN" sz="1200" dirty="0" err="1">
                  <a:latin typeface="+mj-lt"/>
                </a:rPr>
                <a:t>μL</a:t>
              </a:r>
              <a:r>
                <a:rPr lang="en-US" altLang="zh-CN" sz="1200" dirty="0">
                  <a:latin typeface="+mj-lt"/>
                </a:rPr>
                <a:t>/min   </a:t>
              </a:r>
              <a:endParaRPr lang="zh-CN" altLang="en-US" sz="1200" dirty="0">
                <a:latin typeface="+mj-lt"/>
              </a:endParaRPr>
            </a:p>
          </p:txBody>
        </p:sp>
        <p:cxnSp>
          <p:nvCxnSpPr>
            <p:cNvPr id="100" name="直接箭头连接符 99">
              <a:extLst>
                <a:ext uri="{FF2B5EF4-FFF2-40B4-BE49-F238E27FC236}">
                  <a16:creationId xmlns:a16="http://schemas.microsoft.com/office/drawing/2014/main" id="{32D15305-D2B2-4115-B7C9-0A18EAF1BEF8}"/>
                </a:ext>
              </a:extLst>
            </p:cNvPr>
            <p:cNvCxnSpPr>
              <a:cxnSpLocks/>
            </p:cNvCxnSpPr>
            <p:nvPr/>
          </p:nvCxnSpPr>
          <p:spPr>
            <a:xfrm>
              <a:off x="8045749" y="3960338"/>
              <a:ext cx="21669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01" name="组合 100">
            <a:extLst>
              <a:ext uri="{FF2B5EF4-FFF2-40B4-BE49-F238E27FC236}">
                <a16:creationId xmlns:a16="http://schemas.microsoft.com/office/drawing/2014/main" id="{6442DDAF-B70C-421F-8A8D-25EA4AE0AAC1}"/>
              </a:ext>
            </a:extLst>
          </p:cNvPr>
          <p:cNvGrpSpPr/>
          <p:nvPr/>
        </p:nvGrpSpPr>
        <p:grpSpPr>
          <a:xfrm>
            <a:off x="7004104" y="3309577"/>
            <a:ext cx="4629756" cy="1842280"/>
            <a:chOff x="4669279" y="3493289"/>
            <a:chExt cx="3950232" cy="1571883"/>
          </a:xfrm>
        </p:grpSpPr>
        <p:pic>
          <p:nvPicPr>
            <p:cNvPr id="102" name="图片 101">
              <a:extLst>
                <a:ext uri="{FF2B5EF4-FFF2-40B4-BE49-F238E27FC236}">
                  <a16:creationId xmlns:a16="http://schemas.microsoft.com/office/drawing/2014/main" id="{094A255D-5547-4199-BA67-93FADAB9168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42722" t="58591"/>
            <a:stretch/>
          </p:blipFill>
          <p:spPr>
            <a:xfrm>
              <a:off x="4669279" y="3544691"/>
              <a:ext cx="3950232" cy="1520481"/>
            </a:xfrm>
            <a:prstGeom prst="rect">
              <a:avLst/>
            </a:prstGeom>
          </p:spPr>
        </p:pic>
        <p:sp>
          <p:nvSpPr>
            <p:cNvPr id="103" name="矩形 102">
              <a:extLst>
                <a:ext uri="{FF2B5EF4-FFF2-40B4-BE49-F238E27FC236}">
                  <a16:creationId xmlns:a16="http://schemas.microsoft.com/office/drawing/2014/main" id="{69E8E7A8-00E9-4500-8EFE-53D094B47776}"/>
                </a:ext>
              </a:extLst>
            </p:cNvPr>
            <p:cNvSpPr/>
            <p:nvPr/>
          </p:nvSpPr>
          <p:spPr>
            <a:xfrm>
              <a:off x="6724650" y="3493289"/>
              <a:ext cx="95250" cy="964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4" name="文本框 103">
            <a:extLst>
              <a:ext uri="{FF2B5EF4-FFF2-40B4-BE49-F238E27FC236}">
                <a16:creationId xmlns:a16="http://schemas.microsoft.com/office/drawing/2014/main" id="{B92C01B9-039C-4ED9-9E4D-21816B66B666}"/>
              </a:ext>
            </a:extLst>
          </p:cNvPr>
          <p:cNvSpPr txBox="1"/>
          <p:nvPr/>
        </p:nvSpPr>
        <p:spPr>
          <a:xfrm>
            <a:off x="7425767" y="1332671"/>
            <a:ext cx="4160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zh-CN" dirty="0">
                <a:latin typeface="+mj-lt"/>
                <a:ea typeface="+mj-ea"/>
              </a:rPr>
              <a:t>High-speed imaging &amp; particle tracking</a:t>
            </a:r>
            <a:endParaRPr lang="en-US" altLang="zh-CN" dirty="0">
              <a:solidFill>
                <a:srgbClr val="0000FF"/>
              </a:solidFill>
              <a:latin typeface="+mj-lt"/>
              <a:ea typeface="+mj-ea"/>
            </a:endParaRPr>
          </a:p>
        </p:txBody>
      </p:sp>
      <p:sp>
        <p:nvSpPr>
          <p:cNvPr id="105" name="文本框 104">
            <a:extLst>
              <a:ext uri="{FF2B5EF4-FFF2-40B4-BE49-F238E27FC236}">
                <a16:creationId xmlns:a16="http://schemas.microsoft.com/office/drawing/2014/main" id="{1D3707FE-5192-4974-B995-1FF3F04254F9}"/>
              </a:ext>
            </a:extLst>
          </p:cNvPr>
          <p:cNvSpPr txBox="1"/>
          <p:nvPr/>
        </p:nvSpPr>
        <p:spPr>
          <a:xfrm>
            <a:off x="289103" y="5286407"/>
            <a:ext cx="53729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latin typeface="+mj-lt"/>
                <a:ea typeface="+mj-ea"/>
              </a:rPr>
              <a:t>“</a:t>
            </a:r>
            <a:r>
              <a:rPr lang="en-US" altLang="zh-CN" sz="1600" dirty="0">
                <a:latin typeface="+mj-lt"/>
                <a:ea typeface="+mj-ea"/>
              </a:rPr>
              <a:t>Floating” of initial particles with micron-scale spacing</a:t>
            </a:r>
            <a:endParaRPr lang="zh-CN" altLang="en-US" sz="1600" dirty="0">
              <a:solidFill>
                <a:srgbClr val="0000FF"/>
              </a:solidFill>
              <a:latin typeface="+mj-lt"/>
              <a:ea typeface="+mj-ea"/>
            </a:endParaRPr>
          </a:p>
        </p:txBody>
      </p:sp>
      <p:sp>
        <p:nvSpPr>
          <p:cNvPr id="108" name="文本框 107">
            <a:extLst>
              <a:ext uri="{FF2B5EF4-FFF2-40B4-BE49-F238E27FC236}">
                <a16:creationId xmlns:a16="http://schemas.microsoft.com/office/drawing/2014/main" id="{FCD04344-4E38-46BC-AA0A-59E55DF59855}"/>
              </a:ext>
            </a:extLst>
          </p:cNvPr>
          <p:cNvSpPr txBox="1"/>
          <p:nvPr/>
        </p:nvSpPr>
        <p:spPr>
          <a:xfrm>
            <a:off x="6663118" y="5286407"/>
            <a:ext cx="52835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“Slow-down” region corresponding to streamer formation</a:t>
            </a:r>
            <a:endParaRPr lang="zh-CN" altLang="en-US" sz="1600" dirty="0">
              <a:solidFill>
                <a:srgbClr val="0000FF"/>
              </a:solidFill>
              <a:latin typeface="+mj-lt"/>
              <a:ea typeface="+mj-ea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8115747D-5656-40FD-B4BA-DA31AA4A2EB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128" t="65264" r="76113"/>
          <a:stretch/>
        </p:blipFill>
        <p:spPr>
          <a:xfrm>
            <a:off x="10579013" y="1935852"/>
            <a:ext cx="1423427" cy="986379"/>
          </a:xfrm>
          <a:prstGeom prst="rect">
            <a:avLst/>
          </a:prstGeom>
        </p:spPr>
      </p:pic>
      <p:grpSp>
        <p:nvGrpSpPr>
          <p:cNvPr id="135" name="组合 134">
            <a:extLst>
              <a:ext uri="{FF2B5EF4-FFF2-40B4-BE49-F238E27FC236}">
                <a16:creationId xmlns:a16="http://schemas.microsoft.com/office/drawing/2014/main" id="{5EC632C8-2590-4ABE-8F9B-14C6DFCAFAC4}"/>
              </a:ext>
            </a:extLst>
          </p:cNvPr>
          <p:cNvGrpSpPr/>
          <p:nvPr/>
        </p:nvGrpSpPr>
        <p:grpSpPr>
          <a:xfrm flipV="1">
            <a:off x="6758473" y="1992889"/>
            <a:ext cx="1334587" cy="1112714"/>
            <a:chOff x="1091749" y="1991467"/>
            <a:chExt cx="2340834" cy="1951675"/>
          </a:xfrm>
        </p:grpSpPr>
        <p:pic>
          <p:nvPicPr>
            <p:cNvPr id="136" name="图片 135">
              <a:extLst>
                <a:ext uri="{FF2B5EF4-FFF2-40B4-BE49-F238E27FC236}">
                  <a16:creationId xmlns:a16="http://schemas.microsoft.com/office/drawing/2014/main" id="{9C233583-812B-4A3B-BB0D-4E80F4548E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1564" t="12366" r="13647" b="4357"/>
            <a:stretch/>
          </p:blipFill>
          <p:spPr>
            <a:xfrm>
              <a:off x="1091749" y="1991467"/>
              <a:ext cx="2340834" cy="1951675"/>
            </a:xfrm>
            <a:prstGeom prst="rect">
              <a:avLst/>
            </a:prstGeom>
          </p:spPr>
        </p:pic>
        <p:sp>
          <p:nvSpPr>
            <p:cNvPr id="137" name="椭圆 136">
              <a:extLst>
                <a:ext uri="{FF2B5EF4-FFF2-40B4-BE49-F238E27FC236}">
                  <a16:creationId xmlns:a16="http://schemas.microsoft.com/office/drawing/2014/main" id="{81CEFDB8-79F8-4750-8107-950DFDC199B8}"/>
                </a:ext>
              </a:extLst>
            </p:cNvPr>
            <p:cNvSpPr/>
            <p:nvPr/>
          </p:nvSpPr>
          <p:spPr>
            <a:xfrm rot="18270109">
              <a:off x="2698885" y="3006615"/>
              <a:ext cx="467670" cy="241725"/>
            </a:xfrm>
            <a:prstGeom prst="ellipse">
              <a:avLst/>
            </a:prstGeom>
            <a:noFill/>
            <a:ln>
              <a:solidFill>
                <a:srgbClr val="FF000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38" name="箭头: 右 137">
            <a:extLst>
              <a:ext uri="{FF2B5EF4-FFF2-40B4-BE49-F238E27FC236}">
                <a16:creationId xmlns:a16="http://schemas.microsoft.com/office/drawing/2014/main" id="{8B35CDD1-D789-427E-A0D6-C3019247DAA9}"/>
              </a:ext>
            </a:extLst>
          </p:cNvPr>
          <p:cNvSpPr/>
          <p:nvPr/>
        </p:nvSpPr>
        <p:spPr>
          <a:xfrm>
            <a:off x="8276072" y="2489743"/>
            <a:ext cx="359293" cy="165210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Arial" panose="020B0604020202020204" pitchFamily="34" charset="0"/>
              <a:ea typeface="黑体" panose="02010609060101010101" pitchFamily="49" charset="-122"/>
              <a:cs typeface="Arial" panose="020B0604020202020204" pitchFamily="34" charset="0"/>
            </a:endParaRPr>
          </a:p>
        </p:txBody>
      </p:sp>
      <p:pic>
        <p:nvPicPr>
          <p:cNvPr id="140" name="图片 139">
            <a:extLst>
              <a:ext uri="{FF2B5EF4-FFF2-40B4-BE49-F238E27FC236}">
                <a16:creationId xmlns:a16="http://schemas.microsoft.com/office/drawing/2014/main" id="{E24BF72D-88F7-4968-A9ED-90F918E5E3E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7009" t="65264" r="38403"/>
          <a:stretch/>
        </p:blipFill>
        <p:spPr>
          <a:xfrm>
            <a:off x="8756139" y="1935852"/>
            <a:ext cx="1762672" cy="981562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723D5C82-E3D6-4B63-9220-E20A240A9695}"/>
              </a:ext>
            </a:extLst>
          </p:cNvPr>
          <p:cNvSpPr txBox="1"/>
          <p:nvPr/>
        </p:nvSpPr>
        <p:spPr>
          <a:xfrm>
            <a:off x="8918244" y="2960357"/>
            <a:ext cx="16005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latin typeface="+mj-lt"/>
              </a:rPr>
              <a:t>Particle deceleration</a:t>
            </a:r>
            <a:endParaRPr lang="zh-CN" altLang="en-US" sz="1200" dirty="0">
              <a:latin typeface="+mj-lt"/>
            </a:endParaRPr>
          </a:p>
        </p:txBody>
      </p:sp>
      <p:sp>
        <p:nvSpPr>
          <p:cNvPr id="141" name="文本框 140">
            <a:extLst>
              <a:ext uri="{FF2B5EF4-FFF2-40B4-BE49-F238E27FC236}">
                <a16:creationId xmlns:a16="http://schemas.microsoft.com/office/drawing/2014/main" id="{695939E3-02B4-4891-9EF2-2E011107F82C}"/>
              </a:ext>
            </a:extLst>
          </p:cNvPr>
          <p:cNvSpPr txBox="1"/>
          <p:nvPr/>
        </p:nvSpPr>
        <p:spPr>
          <a:xfrm>
            <a:off x="10768812" y="2960357"/>
            <a:ext cx="13393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latin typeface="+mj-lt"/>
              </a:rPr>
              <a:t>Particle trapping</a:t>
            </a:r>
            <a:endParaRPr lang="zh-CN" altLang="en-US" sz="1200" dirty="0">
              <a:latin typeface="+mj-lt"/>
            </a:endParaRPr>
          </a:p>
        </p:txBody>
      </p:sp>
      <p:sp>
        <p:nvSpPr>
          <p:cNvPr id="142" name="文本框 141">
            <a:extLst>
              <a:ext uri="{FF2B5EF4-FFF2-40B4-BE49-F238E27FC236}">
                <a16:creationId xmlns:a16="http://schemas.microsoft.com/office/drawing/2014/main" id="{BD6E78E8-AE9F-43C2-95D6-E28914E2450B}"/>
              </a:ext>
            </a:extLst>
          </p:cNvPr>
          <p:cNvSpPr txBox="1"/>
          <p:nvPr/>
        </p:nvSpPr>
        <p:spPr>
          <a:xfrm>
            <a:off x="2157240" y="5915847"/>
            <a:ext cx="8067221" cy="394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dirty="0">
                <a:latin typeface="+mj-lt"/>
                <a:ea typeface="+mj-ea"/>
              </a:rPr>
              <a:t>Particles are </a:t>
            </a:r>
            <a:r>
              <a:rPr lang="en-US" altLang="zh-CN" dirty="0">
                <a:solidFill>
                  <a:srgbClr val="0000FF"/>
                </a:solidFill>
                <a:latin typeface="+mj-lt"/>
                <a:ea typeface="+mj-ea"/>
              </a:rPr>
              <a:t>trapped by optically invisible substances </a:t>
            </a:r>
            <a:r>
              <a:rPr lang="en-US" altLang="zh-CN" dirty="0">
                <a:latin typeface="+mj-lt"/>
                <a:ea typeface="+mj-ea"/>
              </a:rPr>
              <a:t>adhered to the cylinder.</a:t>
            </a:r>
            <a:endParaRPr lang="zh-CN" altLang="en-US" dirty="0">
              <a:latin typeface="+mj-lt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2909233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" grpId="0"/>
      <p:bldP spid="108" grpId="0"/>
      <p:bldP spid="138" grpId="0" animBg="1"/>
      <p:bldP spid="6" grpId="0"/>
      <p:bldP spid="141" grpId="0"/>
      <p:bldP spid="1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标题 5">
            <a:extLst>
              <a:ext uri="{FF2B5EF4-FFF2-40B4-BE49-F238E27FC236}">
                <a16:creationId xmlns:a16="http://schemas.microsoft.com/office/drawing/2014/main" id="{8495A6B7-3985-468D-9032-E68588B4756D}"/>
              </a:ext>
            </a:extLst>
          </p:cNvPr>
          <p:cNvSpPr txBox="1">
            <a:spLocks/>
          </p:cNvSpPr>
          <p:nvPr/>
        </p:nvSpPr>
        <p:spPr>
          <a:xfrm>
            <a:off x="527384" y="343269"/>
            <a:ext cx="96970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38618" rtl="0" eaLnBrk="1" latinLnBrk="0" hangingPunct="1">
              <a:spcBef>
                <a:spcPct val="0"/>
              </a:spcBef>
              <a:buNone/>
              <a:defRPr sz="136" b="0" kern="1200">
                <a:solidFill>
                  <a:srgbClr val="7030A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2800" dirty="0"/>
              <a:t>Mechanism: Source identification</a:t>
            </a:r>
            <a:endParaRPr lang="zh-CN" altLang="en-US" sz="2800" dirty="0"/>
          </a:p>
        </p:txBody>
      </p:sp>
      <p:sp>
        <p:nvSpPr>
          <p:cNvPr id="36" name="灯片编号占位符 3">
            <a:extLst>
              <a:ext uri="{FF2B5EF4-FFF2-40B4-BE49-F238E27FC236}">
                <a16:creationId xmlns:a16="http://schemas.microsoft.com/office/drawing/2014/main" id="{E01892C7-01DA-4829-91AB-A57F01191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635" y="6504690"/>
            <a:ext cx="790675" cy="365125"/>
          </a:xfrm>
        </p:spPr>
        <p:txBody>
          <a:bodyPr/>
          <a:lstStyle/>
          <a:p>
            <a:r>
              <a:rPr lang="en-US" altLang="zh-CN" sz="1400" dirty="0">
                <a:latin typeface="+mj-lt"/>
              </a:rPr>
              <a:t>page</a:t>
            </a:r>
            <a:fld id="{EFB0B238-E874-40A5-BF39-F1F8BB75E800}" type="slidenum">
              <a:rPr lang="zh-CN" altLang="en-US" sz="1400">
                <a:latin typeface="+mj-lt"/>
              </a:rPr>
              <a:pPr/>
              <a:t>5</a:t>
            </a:fld>
            <a:endParaRPr lang="zh-CN" altLang="en-US" sz="1400" dirty="0">
              <a:latin typeface="+mj-lt"/>
            </a:endParaRPr>
          </a:p>
        </p:txBody>
      </p:sp>
      <p:graphicFrame>
        <p:nvGraphicFramePr>
          <p:cNvPr id="40" name="表格 39">
            <a:extLst>
              <a:ext uri="{FF2B5EF4-FFF2-40B4-BE49-F238E27FC236}">
                <a16:creationId xmlns:a16="http://schemas.microsoft.com/office/drawing/2014/main" id="{A3230607-2767-46AE-AC2D-F842234B00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6680917"/>
              </p:ext>
            </p:extLst>
          </p:nvPr>
        </p:nvGraphicFramePr>
        <p:xfrm>
          <a:off x="5857389" y="1601766"/>
          <a:ext cx="6022583" cy="18069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61618">
                  <a:extLst>
                    <a:ext uri="{9D8B030D-6E8A-4147-A177-3AD203B41FA5}">
                      <a16:colId xmlns:a16="http://schemas.microsoft.com/office/drawing/2014/main" val="255037058"/>
                    </a:ext>
                  </a:extLst>
                </a:gridCol>
                <a:gridCol w="1042186">
                  <a:extLst>
                    <a:ext uri="{9D8B030D-6E8A-4147-A177-3AD203B41FA5}">
                      <a16:colId xmlns:a16="http://schemas.microsoft.com/office/drawing/2014/main" val="952111135"/>
                    </a:ext>
                  </a:extLst>
                </a:gridCol>
                <a:gridCol w="1156399">
                  <a:extLst>
                    <a:ext uri="{9D8B030D-6E8A-4147-A177-3AD203B41FA5}">
                      <a16:colId xmlns:a16="http://schemas.microsoft.com/office/drawing/2014/main" val="3428273071"/>
                    </a:ext>
                  </a:extLst>
                </a:gridCol>
                <a:gridCol w="785209">
                  <a:extLst>
                    <a:ext uri="{9D8B030D-6E8A-4147-A177-3AD203B41FA5}">
                      <a16:colId xmlns:a16="http://schemas.microsoft.com/office/drawing/2014/main" val="265188543"/>
                    </a:ext>
                  </a:extLst>
                </a:gridCol>
                <a:gridCol w="1149259">
                  <a:extLst>
                    <a:ext uri="{9D8B030D-6E8A-4147-A177-3AD203B41FA5}">
                      <a16:colId xmlns:a16="http://schemas.microsoft.com/office/drawing/2014/main" val="3054036514"/>
                    </a:ext>
                  </a:extLst>
                </a:gridCol>
                <a:gridCol w="1027912">
                  <a:extLst>
                    <a:ext uri="{9D8B030D-6E8A-4147-A177-3AD203B41FA5}">
                      <a16:colId xmlns:a16="http://schemas.microsoft.com/office/drawing/2014/main" val="902838349"/>
                    </a:ext>
                  </a:extLst>
                </a:gridCol>
              </a:tblGrid>
              <a:tr h="421534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200" dirty="0">
                          <a:effectLst/>
                          <a:latin typeface="+mj-lt"/>
                          <a:ea typeface="+mj-ea"/>
                        </a:rPr>
                        <a:t>Sample type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200" dirty="0">
                          <a:effectLst/>
                          <a:latin typeface="+mj-lt"/>
                          <a:ea typeface="+mj-ea"/>
                        </a:rPr>
                        <a:t>Source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Conductivity (mS/m)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200" i="1" dirty="0">
                          <a:effectLst/>
                          <a:latin typeface="+mj-lt"/>
                          <a:ea typeface="+mj-ea"/>
                        </a:rPr>
                        <a:t>A</a:t>
                      </a:r>
                      <a:r>
                        <a:rPr lang="en-US" altLang="zh-CN" sz="1200" i="0" baseline="-25000" dirty="0">
                          <a:effectLst/>
                          <a:latin typeface="+mj-lt"/>
                          <a:ea typeface="+mj-ea"/>
                        </a:rPr>
                        <a:t>254</a:t>
                      </a:r>
                      <a:endParaRPr lang="zh-CN" sz="1200" i="0" baseline="-250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200" dirty="0">
                          <a:effectLst/>
                          <a:latin typeface="+mj-lt"/>
                          <a:ea typeface="+mj-ea"/>
                        </a:rPr>
                        <a:t>Silica content </a:t>
                      </a: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(mg/L)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200" dirty="0">
                          <a:effectLst/>
                          <a:latin typeface="+mj-lt"/>
                          <a:ea typeface="+mj-ea"/>
                        </a:rPr>
                        <a:t>Streamer formation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07395835"/>
                  </a:ext>
                </a:extLst>
              </a:tr>
              <a:tr h="27709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200" dirty="0">
                          <a:effectLst/>
                          <a:latin typeface="+mj-lt"/>
                          <a:ea typeface="+mj-ea"/>
                        </a:rPr>
                        <a:t>Ultrapure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Milli-Q, Lab 1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>
                          <a:effectLst/>
                          <a:latin typeface="+mj-lt"/>
                          <a:ea typeface="+mj-ea"/>
                        </a:rPr>
                        <a:t>0.0051</a:t>
                      </a:r>
                      <a:endParaRPr lang="zh-CN" sz="120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>
                          <a:effectLst/>
                          <a:latin typeface="+mj-lt"/>
                          <a:ea typeface="+mj-ea"/>
                        </a:rPr>
                        <a:t>&lt; 0.0005</a:t>
                      </a:r>
                      <a:endParaRPr lang="zh-CN" sz="120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>
                          <a:effectLst/>
                          <a:latin typeface="+mj-lt"/>
                          <a:ea typeface="+mj-ea"/>
                        </a:rPr>
                        <a:t>&lt; 0.02</a:t>
                      </a:r>
                      <a:endParaRPr lang="zh-CN" sz="120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200" dirty="0">
                          <a:effectLst/>
                          <a:latin typeface="+mj-lt"/>
                          <a:ea typeface="+mj-ea"/>
                        </a:rPr>
                        <a:t>No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3599461"/>
                  </a:ext>
                </a:extLst>
              </a:tr>
              <a:tr h="27709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200" b="1" kern="1200" dirty="0">
                          <a:solidFill>
                            <a:schemeClr val="lt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Ultrapure</a:t>
                      </a:r>
                      <a:endParaRPr lang="zh-CN" altLang="zh-CN" sz="1200" b="1" kern="1200" dirty="0">
                        <a:solidFill>
                          <a:schemeClr val="lt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Milli-Q, Lab 2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0.0113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&lt; 0.0005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&lt; 0.02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200" dirty="0">
                          <a:solidFill>
                            <a:srgbClr val="0000FF"/>
                          </a:solidFill>
                          <a:effectLst/>
                          <a:latin typeface="+mj-lt"/>
                          <a:ea typeface="+mj-ea"/>
                        </a:rPr>
                        <a:t>Yes</a:t>
                      </a:r>
                      <a:endParaRPr lang="zh-CN" sz="1200" dirty="0">
                        <a:solidFill>
                          <a:srgbClr val="0000FF"/>
                        </a:solidFill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24861119"/>
                  </a:ext>
                </a:extLst>
              </a:tr>
              <a:tr h="27709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200" dirty="0">
                          <a:effectLst/>
                          <a:latin typeface="+mj-lt"/>
                          <a:ea typeface="+mj-ea"/>
                        </a:rPr>
                        <a:t>Deionized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 err="1">
                          <a:effectLst/>
                          <a:latin typeface="+mj-lt"/>
                          <a:ea typeface="+mj-ea"/>
                        </a:rPr>
                        <a:t>Bioroyee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0.0851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&lt; 0.0005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&lt; 0.02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200" dirty="0">
                          <a:solidFill>
                            <a:srgbClr val="0000FF"/>
                          </a:solidFill>
                          <a:effectLst/>
                          <a:latin typeface="+mj-lt"/>
                          <a:ea typeface="+mj-ea"/>
                        </a:rPr>
                        <a:t>Yes</a:t>
                      </a:r>
                      <a:endParaRPr lang="zh-CN" sz="1200" dirty="0">
                        <a:solidFill>
                          <a:srgbClr val="0000FF"/>
                        </a:solidFill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74092922"/>
                  </a:ext>
                </a:extLst>
              </a:tr>
              <a:tr h="277093">
                <a:tc>
                  <a:txBody>
                    <a:bodyPr/>
                    <a:lstStyle/>
                    <a:p>
                      <a:pPr marL="0" marR="0" lvl="0" indent="0" algn="ctr" defTabSz="51492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200" b="1" kern="1200" dirty="0">
                          <a:solidFill>
                            <a:schemeClr val="lt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Deionized</a:t>
                      </a:r>
                      <a:endParaRPr lang="zh-CN" altLang="zh-CN" sz="1200" b="1" kern="1200" dirty="0">
                        <a:solidFill>
                          <a:schemeClr val="lt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Titan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0.0605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&lt; 0.0005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&lt; 0.02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200" dirty="0">
                          <a:effectLst/>
                          <a:latin typeface="+mj-lt"/>
                          <a:ea typeface="+mj-ea"/>
                        </a:rPr>
                        <a:t>No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19611686"/>
                  </a:ext>
                </a:extLst>
              </a:tr>
              <a:tr h="27709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200" dirty="0">
                          <a:effectLst/>
                          <a:latin typeface="+mj-lt"/>
                          <a:ea typeface="+mj-ea"/>
                        </a:rPr>
                        <a:t>Distilled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Watsons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0.0881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&lt; 0.0005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effectLst/>
                          <a:latin typeface="+mj-lt"/>
                          <a:ea typeface="+mj-ea"/>
                        </a:rPr>
                        <a:t>&lt; 0.02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200" dirty="0">
                          <a:effectLst/>
                          <a:latin typeface="+mj-lt"/>
                          <a:ea typeface="+mj-ea"/>
                        </a:rPr>
                        <a:t>No</a:t>
                      </a:r>
                      <a:endParaRPr lang="zh-CN" sz="1200" dirty="0">
                        <a:effectLst/>
                        <a:latin typeface="+mj-lt"/>
                        <a:ea typeface="+mj-ea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80466471"/>
                  </a:ext>
                </a:extLst>
              </a:tr>
            </a:tbl>
          </a:graphicData>
        </a:graphic>
      </p:graphicFrame>
      <p:pic>
        <p:nvPicPr>
          <p:cNvPr id="5" name="图片 4">
            <a:extLst>
              <a:ext uri="{FF2B5EF4-FFF2-40B4-BE49-F238E27FC236}">
                <a16:creationId xmlns:a16="http://schemas.microsoft.com/office/drawing/2014/main" id="{71C630ED-5858-4A58-B3C1-50C8E2C065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370" t="2986" b="57834"/>
          <a:stretch/>
        </p:blipFill>
        <p:spPr>
          <a:xfrm>
            <a:off x="6671253" y="4144464"/>
            <a:ext cx="2526381" cy="1783696"/>
          </a:xfrm>
          <a:prstGeom prst="rect">
            <a:avLst/>
          </a:prstGeom>
        </p:spPr>
      </p:pic>
      <p:pic>
        <p:nvPicPr>
          <p:cNvPr id="45" name="图片 44">
            <a:extLst>
              <a:ext uri="{FF2B5EF4-FFF2-40B4-BE49-F238E27FC236}">
                <a16:creationId xmlns:a16="http://schemas.microsoft.com/office/drawing/2014/main" id="{3B5703BC-F64A-4087-BC64-C6A71EB915D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32" t="24951" r="70599" b="59494"/>
          <a:stretch/>
        </p:blipFill>
        <p:spPr>
          <a:xfrm>
            <a:off x="9826180" y="5051007"/>
            <a:ext cx="1401157" cy="699934"/>
          </a:xfrm>
          <a:prstGeom prst="rect">
            <a:avLst/>
          </a:prstGeom>
        </p:spPr>
      </p:pic>
      <p:sp>
        <p:nvSpPr>
          <p:cNvPr id="46" name="文本框 45">
            <a:extLst>
              <a:ext uri="{FF2B5EF4-FFF2-40B4-BE49-F238E27FC236}">
                <a16:creationId xmlns:a16="http://schemas.microsoft.com/office/drawing/2014/main" id="{EA91C853-B712-48F9-875F-BC6FF401176E}"/>
              </a:ext>
            </a:extLst>
          </p:cNvPr>
          <p:cNvSpPr txBox="1"/>
          <p:nvPr/>
        </p:nvSpPr>
        <p:spPr>
          <a:xfrm>
            <a:off x="9876639" y="4759821"/>
            <a:ext cx="18031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latin typeface="+mj-lt"/>
                <a:ea typeface="+mj-ea"/>
              </a:rPr>
              <a:t>“Nominally clean”</a:t>
            </a:r>
            <a:endParaRPr lang="zh-CN" altLang="en-US" sz="1200" dirty="0">
              <a:solidFill>
                <a:srgbClr val="0000FF"/>
              </a:solidFill>
              <a:latin typeface="+mj-lt"/>
              <a:ea typeface="+mj-ea"/>
            </a:endParaRPr>
          </a:p>
        </p:txBody>
      </p:sp>
      <p:sp>
        <p:nvSpPr>
          <p:cNvPr id="47" name="文本框 46">
            <a:extLst>
              <a:ext uri="{FF2B5EF4-FFF2-40B4-BE49-F238E27FC236}">
                <a16:creationId xmlns:a16="http://schemas.microsoft.com/office/drawing/2014/main" id="{B15BFCE9-A210-4B27-89FB-4D6EE02C3969}"/>
              </a:ext>
            </a:extLst>
          </p:cNvPr>
          <p:cNvSpPr txBox="1"/>
          <p:nvPr/>
        </p:nvSpPr>
        <p:spPr>
          <a:xfrm>
            <a:off x="9992790" y="5712637"/>
            <a:ext cx="11130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latin typeface="+mj-lt"/>
              </a:rPr>
              <a:t>“Strictly clean”</a:t>
            </a:r>
            <a:endParaRPr lang="zh-CN" altLang="en-US" sz="1200" dirty="0">
              <a:solidFill>
                <a:srgbClr val="0000FF"/>
              </a:solidFill>
              <a:latin typeface="+mj-lt"/>
            </a:endParaRPr>
          </a:p>
        </p:txBody>
      </p:sp>
      <p:grpSp>
        <p:nvGrpSpPr>
          <p:cNvPr id="48" name="组合 47">
            <a:extLst>
              <a:ext uri="{FF2B5EF4-FFF2-40B4-BE49-F238E27FC236}">
                <a16:creationId xmlns:a16="http://schemas.microsoft.com/office/drawing/2014/main" id="{AD427D2D-FC71-4B5E-864D-68C5A98DF4EB}"/>
              </a:ext>
            </a:extLst>
          </p:cNvPr>
          <p:cNvGrpSpPr/>
          <p:nvPr/>
        </p:nvGrpSpPr>
        <p:grpSpPr>
          <a:xfrm>
            <a:off x="9826182" y="4115246"/>
            <a:ext cx="1539225" cy="697381"/>
            <a:chOff x="7360832" y="1503330"/>
            <a:chExt cx="1682500" cy="762295"/>
          </a:xfrm>
        </p:grpSpPr>
        <p:pic>
          <p:nvPicPr>
            <p:cNvPr id="49" name="图片 48">
              <a:extLst>
                <a:ext uri="{FF2B5EF4-FFF2-40B4-BE49-F238E27FC236}">
                  <a16:creationId xmlns:a16="http://schemas.microsoft.com/office/drawing/2014/main" id="{2033D7C4-279A-482E-9C6C-7822DAC808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7023" t="4357" r="70266" b="80141"/>
            <a:stretch/>
          </p:blipFill>
          <p:spPr>
            <a:xfrm>
              <a:off x="7360832" y="1503330"/>
              <a:ext cx="1554718" cy="762295"/>
            </a:xfrm>
            <a:prstGeom prst="rect">
              <a:avLst/>
            </a:prstGeom>
          </p:spPr>
        </p:pic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D576A3AB-29DB-4FD4-B9DC-33C549D9DDB8}"/>
                </a:ext>
              </a:extLst>
            </p:cNvPr>
            <p:cNvSpPr txBox="1"/>
            <p:nvPr/>
          </p:nvSpPr>
          <p:spPr>
            <a:xfrm>
              <a:off x="8324390" y="1955585"/>
              <a:ext cx="718942" cy="2523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dirty="0">
                  <a:solidFill>
                    <a:schemeClr val="bg1"/>
                  </a:solidFill>
                  <a:latin typeface="+mj-lt"/>
                </a:rPr>
                <a:t>100 </a:t>
              </a:r>
              <a:r>
                <a:rPr lang="en-US" altLang="zh-CN" sz="900" dirty="0" err="1">
                  <a:solidFill>
                    <a:schemeClr val="bg1"/>
                  </a:solidFill>
                  <a:latin typeface="+mj-lt"/>
                </a:rPr>
                <a:t>μm</a:t>
              </a:r>
              <a:endParaRPr lang="zh-CN" alt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53" name="文本框 52">
            <a:extLst>
              <a:ext uri="{FF2B5EF4-FFF2-40B4-BE49-F238E27FC236}">
                <a16:creationId xmlns:a16="http://schemas.microsoft.com/office/drawing/2014/main" id="{3656639E-250D-49ED-9E60-C601FB55825A}"/>
              </a:ext>
            </a:extLst>
          </p:cNvPr>
          <p:cNvSpPr txBox="1"/>
          <p:nvPr/>
        </p:nvSpPr>
        <p:spPr>
          <a:xfrm>
            <a:off x="1209787" y="3309594"/>
            <a:ext cx="283813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</a:rPr>
              <a:t>Particle property/type/size</a:t>
            </a:r>
            <a:endParaRPr lang="zh-CN" altLang="en-US" sz="1600" dirty="0">
              <a:latin typeface="+mj-lt"/>
            </a:endParaRPr>
          </a:p>
        </p:txBody>
      </p:sp>
      <p:sp>
        <p:nvSpPr>
          <p:cNvPr id="54" name="乘号 53">
            <a:extLst>
              <a:ext uri="{FF2B5EF4-FFF2-40B4-BE49-F238E27FC236}">
                <a16:creationId xmlns:a16="http://schemas.microsoft.com/office/drawing/2014/main" id="{57106681-A6FF-4D34-BEEA-1BD58A7B7514}"/>
              </a:ext>
            </a:extLst>
          </p:cNvPr>
          <p:cNvSpPr/>
          <p:nvPr/>
        </p:nvSpPr>
        <p:spPr>
          <a:xfrm>
            <a:off x="3654829" y="3313211"/>
            <a:ext cx="457200" cy="334937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5" name="文本框 84">
            <a:extLst>
              <a:ext uri="{FF2B5EF4-FFF2-40B4-BE49-F238E27FC236}">
                <a16:creationId xmlns:a16="http://schemas.microsoft.com/office/drawing/2014/main" id="{A0294D1F-01CA-4745-B9ED-DCE4D071446C}"/>
              </a:ext>
            </a:extLst>
          </p:cNvPr>
          <p:cNvSpPr txBox="1"/>
          <p:nvPr/>
        </p:nvSpPr>
        <p:spPr>
          <a:xfrm>
            <a:off x="1130842" y="1518774"/>
            <a:ext cx="367654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</a:rPr>
              <a:t>Microchannel property/material</a:t>
            </a:r>
            <a:endParaRPr lang="zh-CN" altLang="en-US" sz="1600" dirty="0">
              <a:latin typeface="+mj-lt"/>
            </a:endParaRPr>
          </a:p>
        </p:txBody>
      </p:sp>
      <p:sp>
        <p:nvSpPr>
          <p:cNvPr id="86" name="乘号 85">
            <a:extLst>
              <a:ext uri="{FF2B5EF4-FFF2-40B4-BE49-F238E27FC236}">
                <a16:creationId xmlns:a16="http://schemas.microsoft.com/office/drawing/2014/main" id="{8992AFF4-68DC-44B2-BE9C-9F18CB4DD00D}"/>
              </a:ext>
            </a:extLst>
          </p:cNvPr>
          <p:cNvSpPr/>
          <p:nvPr/>
        </p:nvSpPr>
        <p:spPr>
          <a:xfrm>
            <a:off x="4031724" y="1520582"/>
            <a:ext cx="457200" cy="334937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7" name="文本框 86">
            <a:extLst>
              <a:ext uri="{FF2B5EF4-FFF2-40B4-BE49-F238E27FC236}">
                <a16:creationId xmlns:a16="http://schemas.microsoft.com/office/drawing/2014/main" id="{0B5B362E-B315-42CC-8493-49232CEBA2A6}"/>
              </a:ext>
            </a:extLst>
          </p:cNvPr>
          <p:cNvSpPr txBox="1"/>
          <p:nvPr/>
        </p:nvSpPr>
        <p:spPr>
          <a:xfrm>
            <a:off x="8131693" y="1048707"/>
            <a:ext cx="18815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i="1" dirty="0">
                <a:latin typeface="+mj-lt"/>
              </a:rPr>
              <a:t>It’s the water!</a:t>
            </a:r>
            <a:endParaRPr lang="zh-CN" altLang="en-US" i="1" dirty="0">
              <a:latin typeface="+mj-lt"/>
            </a:endParaRPr>
          </a:p>
        </p:txBody>
      </p:sp>
      <p:sp>
        <p:nvSpPr>
          <p:cNvPr id="88" name="文本框 87">
            <a:extLst>
              <a:ext uri="{FF2B5EF4-FFF2-40B4-BE49-F238E27FC236}">
                <a16:creationId xmlns:a16="http://schemas.microsoft.com/office/drawing/2014/main" id="{93487787-E14A-437C-A01A-620EC759E7CF}"/>
              </a:ext>
            </a:extLst>
          </p:cNvPr>
          <p:cNvSpPr txBox="1"/>
          <p:nvPr/>
        </p:nvSpPr>
        <p:spPr>
          <a:xfrm>
            <a:off x="6196634" y="3466262"/>
            <a:ext cx="5615049" cy="361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altLang="zh-CN" sz="1600" dirty="0">
                <a:solidFill>
                  <a:srgbClr val="0000FF"/>
                </a:solidFill>
                <a:latin typeface="+mj-lt"/>
                <a:ea typeface="+mj-ea"/>
              </a:rPr>
              <a:t>Indistinguishable </a:t>
            </a:r>
            <a:r>
              <a:rPr lang="en-US" altLang="zh-CN" sz="1600" dirty="0">
                <a:latin typeface="+mj-lt"/>
                <a:ea typeface="+mj-ea"/>
              </a:rPr>
              <a:t>by normal characterizations </a:t>
            </a:r>
            <a:r>
              <a:rPr lang="en-US" altLang="zh-CN" sz="1600" dirty="0">
                <a:latin typeface="+mj-lt"/>
              </a:rPr>
              <a:t>(ISO standard)</a:t>
            </a:r>
            <a:endParaRPr lang="en-US" altLang="zh-CN" sz="1600" dirty="0">
              <a:latin typeface="+mj-lt"/>
              <a:ea typeface="+mj-ea"/>
            </a:endParaRPr>
          </a:p>
        </p:txBody>
      </p:sp>
      <p:sp>
        <p:nvSpPr>
          <p:cNvPr id="89" name="文本框 88">
            <a:extLst>
              <a:ext uri="{FF2B5EF4-FFF2-40B4-BE49-F238E27FC236}">
                <a16:creationId xmlns:a16="http://schemas.microsoft.com/office/drawing/2014/main" id="{8FFE59B5-D8BC-454E-BE3F-6BBF9A4EDD97}"/>
              </a:ext>
            </a:extLst>
          </p:cNvPr>
          <p:cNvSpPr txBox="1"/>
          <p:nvPr/>
        </p:nvSpPr>
        <p:spPr>
          <a:xfrm>
            <a:off x="6264923" y="5995189"/>
            <a:ext cx="5615049" cy="656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altLang="zh-CN" sz="1600" dirty="0">
                <a:solidFill>
                  <a:srgbClr val="0000FF"/>
                </a:solidFill>
                <a:latin typeface="+mj-lt"/>
                <a:ea typeface="+mj-ea"/>
              </a:rPr>
              <a:t>Barely detectable “impurities” </a:t>
            </a:r>
            <a:r>
              <a:rPr lang="en-US" altLang="zh-CN" sz="1600" dirty="0">
                <a:latin typeface="+mj-lt"/>
                <a:ea typeface="+mj-ea"/>
              </a:rPr>
              <a:t>in the “nominally clean” water trigger pronounced particle retention.</a:t>
            </a:r>
          </a:p>
        </p:txBody>
      </p:sp>
      <p:sp>
        <p:nvSpPr>
          <p:cNvPr id="91" name="文本框 90">
            <a:extLst>
              <a:ext uri="{FF2B5EF4-FFF2-40B4-BE49-F238E27FC236}">
                <a16:creationId xmlns:a16="http://schemas.microsoft.com/office/drawing/2014/main" id="{FB64FA83-4FBC-48C8-836E-FD6F75FCF571}"/>
              </a:ext>
            </a:extLst>
          </p:cNvPr>
          <p:cNvSpPr txBox="1"/>
          <p:nvPr/>
        </p:nvSpPr>
        <p:spPr>
          <a:xfrm>
            <a:off x="1209787" y="2854779"/>
            <a:ext cx="1762014" cy="293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altLang="zh-CN" sz="1200" dirty="0">
                <a:latin typeface="+mj-lt"/>
                <a:ea typeface="+mj-ea"/>
              </a:rPr>
              <a:t>PDMS characterization</a:t>
            </a:r>
          </a:p>
        </p:txBody>
      </p:sp>
      <p:sp>
        <p:nvSpPr>
          <p:cNvPr id="92" name="文本框 91">
            <a:extLst>
              <a:ext uri="{FF2B5EF4-FFF2-40B4-BE49-F238E27FC236}">
                <a16:creationId xmlns:a16="http://schemas.microsoft.com/office/drawing/2014/main" id="{6B0AEE4B-F333-4391-9224-FB167017E53C}"/>
              </a:ext>
            </a:extLst>
          </p:cNvPr>
          <p:cNvSpPr txBox="1"/>
          <p:nvPr/>
        </p:nvSpPr>
        <p:spPr>
          <a:xfrm>
            <a:off x="4005463" y="2844587"/>
            <a:ext cx="966922" cy="293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altLang="zh-CN" sz="1200" dirty="0">
                <a:latin typeface="+mj-lt"/>
                <a:ea typeface="+mj-ea"/>
              </a:rPr>
              <a:t>Glass chip</a:t>
            </a:r>
          </a:p>
        </p:txBody>
      </p:sp>
      <p:sp>
        <p:nvSpPr>
          <p:cNvPr id="94" name="文本框 93">
            <a:extLst>
              <a:ext uri="{FF2B5EF4-FFF2-40B4-BE49-F238E27FC236}">
                <a16:creationId xmlns:a16="http://schemas.microsoft.com/office/drawing/2014/main" id="{C0799E9E-408B-4960-A76F-F2F0D2B308F9}"/>
              </a:ext>
            </a:extLst>
          </p:cNvPr>
          <p:cNvSpPr txBox="1"/>
          <p:nvPr/>
        </p:nvSpPr>
        <p:spPr>
          <a:xfrm>
            <a:off x="1825896" y="1048707"/>
            <a:ext cx="18815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i="1" dirty="0">
                <a:latin typeface="+mj-lt"/>
              </a:rPr>
              <a:t>Contamination?</a:t>
            </a:r>
            <a:endParaRPr lang="zh-CN" altLang="en-US" i="1" dirty="0">
              <a:latin typeface="+mj-lt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23225F21-4EC1-4D5B-8287-B05B0949423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-1" b="82186"/>
          <a:stretch/>
        </p:blipFill>
        <p:spPr>
          <a:xfrm>
            <a:off x="579421" y="1926757"/>
            <a:ext cx="4561265" cy="943548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E4E4CB6D-21F9-4B88-A9D9-1F761185FF6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1238" b="38192"/>
          <a:stretch/>
        </p:blipFill>
        <p:spPr>
          <a:xfrm>
            <a:off x="579421" y="3658340"/>
            <a:ext cx="4565985" cy="2150953"/>
          </a:xfrm>
          <a:prstGeom prst="rect">
            <a:avLst/>
          </a:prstGeom>
        </p:spPr>
      </p:pic>
      <p:pic>
        <p:nvPicPr>
          <p:cNvPr id="96" name="图片 95">
            <a:extLst>
              <a:ext uri="{FF2B5EF4-FFF2-40B4-BE49-F238E27FC236}">
                <a16:creationId xmlns:a16="http://schemas.microsoft.com/office/drawing/2014/main" id="{F327DD36-12E7-466E-84F6-7B8F2DBB940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5300" b="18630"/>
          <a:stretch/>
        </p:blipFill>
        <p:spPr>
          <a:xfrm>
            <a:off x="579421" y="5891191"/>
            <a:ext cx="4565985" cy="851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19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87" grpId="0"/>
      <p:bldP spid="88" grpId="0"/>
      <p:bldP spid="8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标题 5">
            <a:extLst>
              <a:ext uri="{FF2B5EF4-FFF2-40B4-BE49-F238E27FC236}">
                <a16:creationId xmlns:a16="http://schemas.microsoft.com/office/drawing/2014/main" id="{8495A6B7-3985-468D-9032-E68588B4756D}"/>
              </a:ext>
            </a:extLst>
          </p:cNvPr>
          <p:cNvSpPr txBox="1">
            <a:spLocks/>
          </p:cNvSpPr>
          <p:nvPr/>
        </p:nvSpPr>
        <p:spPr>
          <a:xfrm>
            <a:off x="527384" y="343269"/>
            <a:ext cx="96970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38618" rtl="0" eaLnBrk="1" latinLnBrk="0" hangingPunct="1">
              <a:spcBef>
                <a:spcPct val="0"/>
              </a:spcBef>
              <a:buNone/>
              <a:defRPr sz="136" b="0" kern="1200">
                <a:solidFill>
                  <a:srgbClr val="7030A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2800" dirty="0"/>
              <a:t>Mechanism: Source identification</a:t>
            </a:r>
            <a:endParaRPr lang="zh-CN" altLang="en-US" sz="2800" dirty="0"/>
          </a:p>
        </p:txBody>
      </p:sp>
      <p:sp>
        <p:nvSpPr>
          <p:cNvPr id="36" name="灯片编号占位符 3">
            <a:extLst>
              <a:ext uri="{FF2B5EF4-FFF2-40B4-BE49-F238E27FC236}">
                <a16:creationId xmlns:a16="http://schemas.microsoft.com/office/drawing/2014/main" id="{E01892C7-01DA-4829-91AB-A57F01191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635" y="6504690"/>
            <a:ext cx="790675" cy="365125"/>
          </a:xfrm>
        </p:spPr>
        <p:txBody>
          <a:bodyPr/>
          <a:lstStyle/>
          <a:p>
            <a:r>
              <a:rPr lang="en-US" altLang="zh-CN" sz="1400" dirty="0">
                <a:latin typeface="+mj-lt"/>
              </a:rPr>
              <a:t>page</a:t>
            </a:r>
            <a:fld id="{EFB0B238-E874-40A5-BF39-F1F8BB75E800}" type="slidenum">
              <a:rPr lang="zh-CN" altLang="en-US" sz="1400">
                <a:latin typeface="+mj-lt"/>
              </a:rPr>
              <a:pPr/>
              <a:t>6</a:t>
            </a:fld>
            <a:endParaRPr lang="zh-CN" altLang="en-US" sz="1400" dirty="0">
              <a:latin typeface="+mj-lt"/>
            </a:endParaRPr>
          </a:p>
        </p:txBody>
      </p:sp>
      <p:cxnSp>
        <p:nvCxnSpPr>
          <p:cNvPr id="4" name="直接箭头连接符 3">
            <a:extLst>
              <a:ext uri="{FF2B5EF4-FFF2-40B4-BE49-F238E27FC236}">
                <a16:creationId xmlns:a16="http://schemas.microsoft.com/office/drawing/2014/main" id="{F1F104D5-6383-47A0-8C1D-1CE1488C351E}"/>
              </a:ext>
            </a:extLst>
          </p:cNvPr>
          <p:cNvCxnSpPr>
            <a:cxnSpLocks/>
          </p:cNvCxnSpPr>
          <p:nvPr/>
        </p:nvCxnSpPr>
        <p:spPr>
          <a:xfrm>
            <a:off x="1103747" y="2794001"/>
            <a:ext cx="0" cy="295906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FEDC9712-E28A-472E-939D-D419CB6911E1}"/>
              </a:ext>
            </a:extLst>
          </p:cNvPr>
          <p:cNvSpPr txBox="1"/>
          <p:nvPr/>
        </p:nvSpPr>
        <p:spPr>
          <a:xfrm>
            <a:off x="161129" y="3161956"/>
            <a:ext cx="10607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+mj-lt"/>
                <a:ea typeface="+mj-ea"/>
              </a:rPr>
              <a:t>1000 ppm</a:t>
            </a:r>
            <a:endParaRPr lang="zh-CN" altLang="en-US" sz="1400" dirty="0">
              <a:latin typeface="+mj-lt"/>
              <a:ea typeface="+mj-ea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C0D6D68E-BC10-431F-8AD7-45FE18B9E549}"/>
              </a:ext>
            </a:extLst>
          </p:cNvPr>
          <p:cNvSpPr txBox="1"/>
          <p:nvPr/>
        </p:nvSpPr>
        <p:spPr>
          <a:xfrm>
            <a:off x="309244" y="4154885"/>
            <a:ext cx="6937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+mj-lt"/>
                <a:ea typeface="+mj-ea"/>
              </a:rPr>
              <a:t>1 ppm</a:t>
            </a:r>
            <a:endParaRPr lang="zh-CN" altLang="en-US" sz="1400" dirty="0">
              <a:latin typeface="+mj-lt"/>
              <a:ea typeface="+mj-ea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DC355A32-E4F5-42A3-8924-B08A69C70BA2}"/>
              </a:ext>
            </a:extLst>
          </p:cNvPr>
          <p:cNvSpPr txBox="1"/>
          <p:nvPr/>
        </p:nvSpPr>
        <p:spPr>
          <a:xfrm>
            <a:off x="309243" y="5147814"/>
            <a:ext cx="6937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solidFill>
                  <a:srgbClr val="0000FF"/>
                </a:solidFill>
                <a:latin typeface="+mj-lt"/>
                <a:ea typeface="+mj-ea"/>
              </a:rPr>
              <a:t>1 ppb</a:t>
            </a:r>
            <a:endParaRPr lang="zh-CN" altLang="en-US" sz="1400" dirty="0">
              <a:solidFill>
                <a:srgbClr val="0000FF"/>
              </a:solidFill>
              <a:latin typeface="+mj-lt"/>
              <a:ea typeface="+mj-ea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F19CD78-876B-4C29-A247-5A65889795DB}"/>
              </a:ext>
            </a:extLst>
          </p:cNvPr>
          <p:cNvSpPr txBox="1"/>
          <p:nvPr/>
        </p:nvSpPr>
        <p:spPr>
          <a:xfrm>
            <a:off x="1471554" y="2402330"/>
            <a:ext cx="20490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+mj-lt"/>
                <a:ea typeface="+mj-ea"/>
              </a:rPr>
              <a:t>Aged nonionic polymer</a:t>
            </a:r>
            <a:endParaRPr lang="zh-CN" altLang="en-US" sz="1400" dirty="0">
              <a:latin typeface="+mj-lt"/>
              <a:ea typeface="+mj-ea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7EF46F07-A998-4383-BDD0-715D9510F5CA}"/>
              </a:ext>
            </a:extLst>
          </p:cNvPr>
          <p:cNvSpPr txBox="1"/>
          <p:nvPr/>
        </p:nvSpPr>
        <p:spPr>
          <a:xfrm>
            <a:off x="4243320" y="2412358"/>
            <a:ext cx="22477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+mj-lt"/>
                <a:ea typeface="+mj-ea"/>
              </a:rPr>
              <a:t>Anionic/cationic mixtures</a:t>
            </a:r>
            <a:endParaRPr lang="zh-CN" altLang="en-US" sz="1400" dirty="0">
              <a:latin typeface="+mj-lt"/>
              <a:ea typeface="+mj-ea"/>
            </a:endParaRPr>
          </a:p>
        </p:txBody>
      </p:sp>
      <p:grpSp>
        <p:nvGrpSpPr>
          <p:cNvPr id="10" name="组合 9">
            <a:extLst>
              <a:ext uri="{FF2B5EF4-FFF2-40B4-BE49-F238E27FC236}">
                <a16:creationId xmlns:a16="http://schemas.microsoft.com/office/drawing/2014/main" id="{0A4F5130-17FE-43B0-954C-5CEA00D11407}"/>
              </a:ext>
            </a:extLst>
          </p:cNvPr>
          <p:cNvGrpSpPr/>
          <p:nvPr/>
        </p:nvGrpSpPr>
        <p:grpSpPr>
          <a:xfrm>
            <a:off x="1279758" y="2685025"/>
            <a:ext cx="8140636" cy="3072105"/>
            <a:chOff x="1119926" y="1769415"/>
            <a:chExt cx="6562370" cy="2476500"/>
          </a:xfrm>
        </p:grpSpPr>
        <p:pic>
          <p:nvPicPr>
            <p:cNvPr id="11" name="图片 10">
              <a:extLst>
                <a:ext uri="{FF2B5EF4-FFF2-40B4-BE49-F238E27FC236}">
                  <a16:creationId xmlns:a16="http://schemas.microsoft.com/office/drawing/2014/main" id="{64B84011-C1A7-4D62-94F0-B572ABF6330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0211" t="52831"/>
            <a:stretch/>
          </p:blipFill>
          <p:spPr>
            <a:xfrm>
              <a:off x="1119926" y="1769415"/>
              <a:ext cx="6562370" cy="2476500"/>
            </a:xfrm>
            <a:prstGeom prst="rect">
              <a:avLst/>
            </a:prstGeom>
          </p:spPr>
        </p:pic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8C9837F9-FF41-4805-9578-1AD947406D5B}"/>
                </a:ext>
              </a:extLst>
            </p:cNvPr>
            <p:cNvSpPr txBox="1"/>
            <p:nvPr/>
          </p:nvSpPr>
          <p:spPr>
            <a:xfrm>
              <a:off x="2593574" y="2375808"/>
              <a:ext cx="881650" cy="2046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50" dirty="0">
                  <a:solidFill>
                    <a:schemeClr val="bg1"/>
                  </a:solidFill>
                  <a:latin typeface="+mj-lt"/>
                </a:rPr>
                <a:t>100 </a:t>
              </a:r>
              <a:r>
                <a:rPr lang="en-US" altLang="zh-CN" sz="1050" dirty="0" err="1">
                  <a:solidFill>
                    <a:schemeClr val="bg1"/>
                  </a:solidFill>
                  <a:latin typeface="+mj-lt"/>
                </a:rPr>
                <a:t>μm</a:t>
              </a:r>
              <a:endParaRPr lang="zh-CN" altLang="en-US" sz="105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13" name="文本框 12">
            <a:extLst>
              <a:ext uri="{FF2B5EF4-FFF2-40B4-BE49-F238E27FC236}">
                <a16:creationId xmlns:a16="http://schemas.microsoft.com/office/drawing/2014/main" id="{14B8511A-CABF-4E7C-83FF-1CD058F28B37}"/>
              </a:ext>
            </a:extLst>
          </p:cNvPr>
          <p:cNvSpPr txBox="1"/>
          <p:nvPr/>
        </p:nvSpPr>
        <p:spPr>
          <a:xfrm>
            <a:off x="7044790" y="2409279"/>
            <a:ext cx="21629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+mj-lt"/>
                <a:ea typeface="+mj-ea"/>
              </a:rPr>
              <a:t>Particle-polymer binding</a:t>
            </a:r>
            <a:endParaRPr lang="zh-CN" altLang="en-US" sz="1400" dirty="0">
              <a:latin typeface="+mj-lt"/>
              <a:ea typeface="+mj-ea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04484B4C-83AB-444A-B2BF-A2126DF04978}"/>
              </a:ext>
            </a:extLst>
          </p:cNvPr>
          <p:cNvSpPr txBox="1"/>
          <p:nvPr/>
        </p:nvSpPr>
        <p:spPr>
          <a:xfrm>
            <a:off x="2238891" y="5988246"/>
            <a:ext cx="8835179" cy="726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dirty="0">
                <a:latin typeface="+mj-lt"/>
              </a:rPr>
              <a:t>Controllable streamer formation under varying concentrations and polymer types</a:t>
            </a:r>
            <a:endParaRPr lang="en-US" altLang="zh-CN" dirty="0">
              <a:solidFill>
                <a:srgbClr val="0000FF"/>
              </a:solidFill>
              <a:latin typeface="+mj-lt"/>
              <a:ea typeface="+mj-ea"/>
            </a:endParaRPr>
          </a:p>
          <a:p>
            <a:pPr marL="285750" indent="-2857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dirty="0">
                <a:solidFill>
                  <a:srgbClr val="0000FF"/>
                </a:solidFill>
                <a:latin typeface="+mj-lt"/>
                <a:ea typeface="+mj-ea"/>
              </a:rPr>
              <a:t>Trace-polymer-triggered</a:t>
            </a:r>
            <a:r>
              <a:rPr lang="en-US" altLang="zh-CN" dirty="0">
                <a:latin typeface="+mj-lt"/>
                <a:ea typeface="+mj-ea"/>
              </a:rPr>
              <a:t> particle trapping in streamer forms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E7F840B1-23B2-4457-BB15-F59E08BE3FB1}"/>
              </a:ext>
            </a:extLst>
          </p:cNvPr>
          <p:cNvSpPr txBox="1"/>
          <p:nvPr/>
        </p:nvSpPr>
        <p:spPr>
          <a:xfrm>
            <a:off x="9809538" y="4563039"/>
            <a:ext cx="2263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dirty="0">
                <a:solidFill>
                  <a:srgbClr val="0000FF"/>
                </a:solidFill>
                <a:latin typeface="+mj-lt"/>
              </a:rPr>
              <a:t>No detectable change in water property</a:t>
            </a:r>
            <a:endParaRPr lang="zh-CN" altLang="en-US" sz="1600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9" name="右中括号 18">
            <a:extLst>
              <a:ext uri="{FF2B5EF4-FFF2-40B4-BE49-F238E27FC236}">
                <a16:creationId xmlns:a16="http://schemas.microsoft.com/office/drawing/2014/main" id="{B0875A68-A9B1-42E8-938F-749D0125BDFF}"/>
              </a:ext>
            </a:extLst>
          </p:cNvPr>
          <p:cNvSpPr/>
          <p:nvPr/>
        </p:nvSpPr>
        <p:spPr>
          <a:xfrm>
            <a:off x="9596404" y="4266771"/>
            <a:ext cx="204971" cy="1329654"/>
          </a:xfrm>
          <a:prstGeom prst="rightBracket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BF2D0FC0-4DF6-48F0-AD08-3FA53878C588}"/>
              </a:ext>
            </a:extLst>
          </p:cNvPr>
          <p:cNvGrpSpPr/>
          <p:nvPr/>
        </p:nvGrpSpPr>
        <p:grpSpPr>
          <a:xfrm>
            <a:off x="10012694" y="2481172"/>
            <a:ext cx="1822407" cy="1150501"/>
            <a:chOff x="9949526" y="1741017"/>
            <a:chExt cx="1822407" cy="1150501"/>
          </a:xfrm>
        </p:grpSpPr>
        <p:pic>
          <p:nvPicPr>
            <p:cNvPr id="18" name="图片 17">
              <a:extLst>
                <a:ext uri="{FF2B5EF4-FFF2-40B4-BE49-F238E27FC236}">
                  <a16:creationId xmlns:a16="http://schemas.microsoft.com/office/drawing/2014/main" id="{5655FFA6-4358-47AA-B9DC-39E030859118}"/>
                </a:ext>
              </a:extLst>
            </p:cNvPr>
            <p:cNvPicPr/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514"/>
            <a:stretch/>
          </p:blipFill>
          <p:spPr bwMode="auto">
            <a:xfrm>
              <a:off x="9949526" y="1741017"/>
              <a:ext cx="1728977" cy="1150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文本框 19">
              <a:extLst>
                <a:ext uri="{FF2B5EF4-FFF2-40B4-BE49-F238E27FC236}">
                  <a16:creationId xmlns:a16="http://schemas.microsoft.com/office/drawing/2014/main" id="{CEDF992A-0F79-4A0C-A16B-0719C4417971}"/>
                </a:ext>
              </a:extLst>
            </p:cNvPr>
            <p:cNvSpPr txBox="1"/>
            <p:nvPr/>
          </p:nvSpPr>
          <p:spPr>
            <a:xfrm>
              <a:off x="11087741" y="2544058"/>
              <a:ext cx="684192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50" dirty="0">
                  <a:solidFill>
                    <a:schemeClr val="bg1"/>
                  </a:solidFill>
                  <a:latin typeface="+mj-lt"/>
                </a:rPr>
                <a:t>500 nm</a:t>
              </a:r>
              <a:endParaRPr lang="zh-CN" altLang="en-US" sz="105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23" name="文本框 22">
            <a:extLst>
              <a:ext uri="{FF2B5EF4-FFF2-40B4-BE49-F238E27FC236}">
                <a16:creationId xmlns:a16="http://schemas.microsoft.com/office/drawing/2014/main" id="{DFAED564-B451-40E0-98B8-8EE8891205B3}"/>
              </a:ext>
            </a:extLst>
          </p:cNvPr>
          <p:cNvSpPr txBox="1"/>
          <p:nvPr/>
        </p:nvSpPr>
        <p:spPr>
          <a:xfrm>
            <a:off x="395537" y="1104936"/>
            <a:ext cx="11265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l"/>
            </a:pPr>
            <a:r>
              <a:rPr lang="en-US" altLang="zh-CN" dirty="0">
                <a:latin typeface="+mj-lt"/>
                <a:ea typeface="+mj-ea"/>
              </a:rPr>
              <a:t>Extensive additive tests using the “strictly clean” sample</a:t>
            </a:r>
            <a:endParaRPr lang="zh-CN" altLang="en-US" dirty="0">
              <a:latin typeface="+mj-lt"/>
              <a:ea typeface="+mj-ea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EF9C8FB8-0E47-48DF-893B-8DE87808925F}"/>
              </a:ext>
            </a:extLst>
          </p:cNvPr>
          <p:cNvSpPr txBox="1"/>
          <p:nvPr/>
        </p:nvSpPr>
        <p:spPr>
          <a:xfrm>
            <a:off x="9855975" y="3674143"/>
            <a:ext cx="20430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400" dirty="0">
                <a:latin typeface="+mj-lt"/>
              </a:rPr>
              <a:t>Polymeric network</a:t>
            </a:r>
            <a:endParaRPr lang="zh-CN" altLang="en-US" sz="1400" dirty="0">
              <a:latin typeface="+mj-lt"/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5746E2B6-0EFA-46E9-8A16-D82040426C18}"/>
              </a:ext>
            </a:extLst>
          </p:cNvPr>
          <p:cNvSpPr txBox="1"/>
          <p:nvPr/>
        </p:nvSpPr>
        <p:spPr>
          <a:xfrm>
            <a:off x="210891" y="5442536"/>
            <a:ext cx="8846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+mj-lt"/>
              </a:rPr>
              <a:t>(~1 </a:t>
            </a:r>
            <a:r>
              <a:rPr lang="en-US" altLang="zh-CN" sz="1400" dirty="0" err="1">
                <a:latin typeface="+mj-lt"/>
              </a:rPr>
              <a:t>μg</a:t>
            </a:r>
            <a:r>
              <a:rPr lang="en-US" altLang="zh-CN" sz="1400" dirty="0">
                <a:latin typeface="+mj-lt"/>
              </a:rPr>
              <a:t>/L)</a:t>
            </a:r>
            <a:endParaRPr lang="zh-CN" altLang="en-US" sz="1400" dirty="0">
              <a:latin typeface="+mj-lt"/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FE50D11B-A5D2-476F-900C-9E1435A1807D}"/>
              </a:ext>
            </a:extLst>
          </p:cNvPr>
          <p:cNvSpPr txBox="1"/>
          <p:nvPr/>
        </p:nvSpPr>
        <p:spPr>
          <a:xfrm>
            <a:off x="687740" y="1472891"/>
            <a:ext cx="5590223" cy="785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+mj-lt"/>
                <a:ea typeface="+mj-ea"/>
              </a:rPr>
              <a:t>Surfactant/organic solvent/salt/…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+mj-lt"/>
                <a:ea typeface="+mj-ea"/>
              </a:rPr>
              <a:t>Elastic feature: </a:t>
            </a:r>
            <a:r>
              <a:rPr lang="en-US" altLang="zh-CN" sz="1600" dirty="0">
                <a:latin typeface="+mj-lt"/>
              </a:rPr>
              <a:t>Polymers in aggregated forms!</a:t>
            </a:r>
            <a:endParaRPr lang="zh-CN" altLang="en-US" sz="1600" dirty="0">
              <a:latin typeface="+mj-lt"/>
            </a:endParaRPr>
          </a:p>
        </p:txBody>
      </p:sp>
      <p:sp>
        <p:nvSpPr>
          <p:cNvPr id="26" name="乘号 25">
            <a:extLst>
              <a:ext uri="{FF2B5EF4-FFF2-40B4-BE49-F238E27FC236}">
                <a16:creationId xmlns:a16="http://schemas.microsoft.com/office/drawing/2014/main" id="{392BA5B2-7114-4C05-8598-296BAC85969D}"/>
              </a:ext>
            </a:extLst>
          </p:cNvPr>
          <p:cNvSpPr/>
          <p:nvPr/>
        </p:nvSpPr>
        <p:spPr>
          <a:xfrm>
            <a:off x="4011011" y="1562280"/>
            <a:ext cx="457200" cy="334937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584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3" grpId="0"/>
      <p:bldP spid="14" grpId="0"/>
      <p:bldP spid="16" grpId="0"/>
      <p:bldP spid="19" grpId="0" animBg="1"/>
      <p:bldP spid="24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6CB3FF7F-D966-4815-A61B-A178CFB5FA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0560" y="1347821"/>
            <a:ext cx="9800509" cy="854516"/>
          </a:xfrm>
          <a:prstGeom prst="rect">
            <a:avLst/>
          </a:prstGeom>
        </p:spPr>
      </p:pic>
      <p:sp>
        <p:nvSpPr>
          <p:cNvPr id="31" name="标题 5">
            <a:extLst>
              <a:ext uri="{FF2B5EF4-FFF2-40B4-BE49-F238E27FC236}">
                <a16:creationId xmlns:a16="http://schemas.microsoft.com/office/drawing/2014/main" id="{8495A6B7-3985-468D-9032-E68588B4756D}"/>
              </a:ext>
            </a:extLst>
          </p:cNvPr>
          <p:cNvSpPr txBox="1">
            <a:spLocks/>
          </p:cNvSpPr>
          <p:nvPr/>
        </p:nvSpPr>
        <p:spPr>
          <a:xfrm>
            <a:off x="527384" y="343269"/>
            <a:ext cx="96970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38618" rtl="0" eaLnBrk="1" latinLnBrk="0" hangingPunct="1">
              <a:spcBef>
                <a:spcPct val="0"/>
              </a:spcBef>
              <a:buNone/>
              <a:defRPr sz="136" b="0" kern="1200">
                <a:solidFill>
                  <a:srgbClr val="7030A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2800" dirty="0"/>
              <a:t>Mechanism: Triggering conditions and formation criteria</a:t>
            </a:r>
            <a:endParaRPr lang="zh-CN" altLang="en-US" sz="2800" dirty="0"/>
          </a:p>
        </p:txBody>
      </p:sp>
      <p:sp>
        <p:nvSpPr>
          <p:cNvPr id="36" name="灯片编号占位符 3">
            <a:extLst>
              <a:ext uri="{FF2B5EF4-FFF2-40B4-BE49-F238E27FC236}">
                <a16:creationId xmlns:a16="http://schemas.microsoft.com/office/drawing/2014/main" id="{0FC0549D-E036-4385-9D32-854ABA8683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635" y="6504690"/>
            <a:ext cx="790675" cy="365125"/>
          </a:xfrm>
        </p:spPr>
        <p:txBody>
          <a:bodyPr/>
          <a:lstStyle/>
          <a:p>
            <a:r>
              <a:rPr lang="en-US" altLang="zh-CN" sz="1400" dirty="0">
                <a:latin typeface="+mj-lt"/>
              </a:rPr>
              <a:t>page</a:t>
            </a:r>
            <a:fld id="{EFB0B238-E874-40A5-BF39-F1F8BB75E800}" type="slidenum">
              <a:rPr lang="zh-CN" altLang="en-US" sz="1400">
                <a:latin typeface="+mj-lt"/>
              </a:rPr>
              <a:pPr/>
              <a:t>7</a:t>
            </a:fld>
            <a:endParaRPr lang="zh-CN" altLang="en-US" sz="1400" dirty="0">
              <a:latin typeface="+mj-lt"/>
            </a:endParaRPr>
          </a:p>
        </p:txBody>
      </p:sp>
      <p:sp>
        <p:nvSpPr>
          <p:cNvPr id="41" name="文本框 40">
            <a:extLst>
              <a:ext uri="{FF2B5EF4-FFF2-40B4-BE49-F238E27FC236}">
                <a16:creationId xmlns:a16="http://schemas.microsoft.com/office/drawing/2014/main" id="{0577486C-D135-447E-8600-BFE9EF457B91}"/>
              </a:ext>
            </a:extLst>
          </p:cNvPr>
          <p:cNvSpPr txBox="1"/>
          <p:nvPr/>
        </p:nvSpPr>
        <p:spPr>
          <a:xfrm>
            <a:off x="2592154" y="1208425"/>
            <a:ext cx="13750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400" dirty="0">
                <a:latin typeface="+mj-lt"/>
                <a:ea typeface="+mj-ea"/>
              </a:rPr>
              <a:t>Polymer attachment</a:t>
            </a:r>
            <a:endParaRPr lang="zh-CN" altLang="en-US" sz="1400" dirty="0">
              <a:latin typeface="+mj-lt"/>
              <a:ea typeface="+mj-ea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C4327CFD-73E9-4BC8-B00B-CAFC2BAECD61}"/>
              </a:ext>
            </a:extLst>
          </p:cNvPr>
          <p:cNvSpPr txBox="1"/>
          <p:nvPr/>
        </p:nvSpPr>
        <p:spPr>
          <a:xfrm>
            <a:off x="5091066" y="1207421"/>
            <a:ext cx="14812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400" dirty="0">
                <a:latin typeface="+mj-lt"/>
                <a:ea typeface="+mj-ea"/>
              </a:rPr>
              <a:t>Shear-induced fluidization</a:t>
            </a:r>
            <a:endParaRPr lang="zh-CN" altLang="en-US" sz="1400" dirty="0">
              <a:latin typeface="+mj-lt"/>
              <a:ea typeface="+mj-ea"/>
            </a:endParaRP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357C1CFC-1783-427E-992A-F0C08933F12A}"/>
              </a:ext>
            </a:extLst>
          </p:cNvPr>
          <p:cNvSpPr txBox="1"/>
          <p:nvPr/>
        </p:nvSpPr>
        <p:spPr>
          <a:xfrm>
            <a:off x="8300358" y="1207345"/>
            <a:ext cx="10286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400" dirty="0">
                <a:latin typeface="+mj-lt"/>
                <a:ea typeface="+mj-ea"/>
              </a:rPr>
              <a:t>Particle trapping</a:t>
            </a:r>
            <a:endParaRPr lang="zh-CN" altLang="en-US" sz="1400" dirty="0">
              <a:latin typeface="+mj-lt"/>
              <a:ea typeface="+mj-ea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文本框 47">
                <a:extLst>
                  <a:ext uri="{FF2B5EF4-FFF2-40B4-BE49-F238E27FC236}">
                    <a16:creationId xmlns:a16="http://schemas.microsoft.com/office/drawing/2014/main" id="{1F8F1792-F605-49F2-A1FF-EEF7653A7B37}"/>
                  </a:ext>
                </a:extLst>
              </p:cNvPr>
              <p:cNvSpPr txBox="1"/>
              <p:nvPr/>
            </p:nvSpPr>
            <p:spPr>
              <a:xfrm>
                <a:off x="9418293" y="5490000"/>
                <a:ext cx="1831658" cy="7319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CN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CN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b="0" i="0" smtClean="0">
                                  <a:latin typeface="Cambria Math" panose="02040503050406030204" pitchFamily="18" charset="0"/>
                                </a:rPr>
                                <m:t>ini</m:t>
                              </m:r>
                            </m:sub>
                          </m:sSub>
                        </m:num>
                        <m:den>
                          <m: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  <m:sSubSup>
                            <m:sSubSupPr>
                              <m:ctrlPr>
                                <a:rPr lang="en-US" altLang="zh-CN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US" altLang="zh-CN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b="0" i="0" smtClean="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sub>
                            <m:sup>
                              <m:r>
                                <a:rPr lang="en-US" altLang="zh-CN" b="0" i="1" smtClean="0">
                                  <a:latin typeface="Cambria Math" panose="02040503050406030204" pitchFamily="18" charset="0"/>
                                </a:rPr>
                                <m:t>5/3</m:t>
                              </m:r>
                            </m:sup>
                          </m:sSubSup>
                        </m:den>
                      </m:f>
                      <m:r>
                        <a:rPr lang="en-US" altLang="zh-CN" b="0" i="1" smtClean="0">
                          <a:latin typeface="Cambria Math" panose="02040503050406030204" pitchFamily="18" charset="0"/>
                        </a:rPr>
                        <m:t>&gt;1</m:t>
                      </m:r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48" name="文本框 47">
                <a:extLst>
                  <a:ext uri="{FF2B5EF4-FFF2-40B4-BE49-F238E27FC236}">
                    <a16:creationId xmlns:a16="http://schemas.microsoft.com/office/drawing/2014/main" id="{1F8F1792-F605-49F2-A1FF-EEF7653A7B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18293" y="5490000"/>
                <a:ext cx="1831658" cy="7319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文本框 48">
            <a:extLst>
              <a:ext uri="{FF2B5EF4-FFF2-40B4-BE49-F238E27FC236}">
                <a16:creationId xmlns:a16="http://schemas.microsoft.com/office/drawing/2014/main" id="{FE44E9D0-0A27-421C-81AA-CDA5716C6E7C}"/>
              </a:ext>
            </a:extLst>
          </p:cNvPr>
          <p:cNvSpPr txBox="1"/>
          <p:nvPr/>
        </p:nvSpPr>
        <p:spPr>
          <a:xfrm>
            <a:off x="430340" y="2391704"/>
            <a:ext cx="499460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Criterion 1: </a:t>
            </a:r>
            <a:r>
              <a:rPr lang="en-US" altLang="zh-CN" sz="1600" dirty="0">
                <a:solidFill>
                  <a:srgbClr val="0000FF"/>
                </a:solidFill>
                <a:latin typeface="+mj-lt"/>
                <a:ea typeface="+mj-ea"/>
              </a:rPr>
              <a:t>Fluid shear limit </a:t>
            </a:r>
            <a:r>
              <a:rPr lang="en-US" altLang="zh-CN" sz="1600" dirty="0">
                <a:latin typeface="+mj-lt"/>
                <a:ea typeface="+mj-ea"/>
              </a:rPr>
              <a:t>for streamer extension</a:t>
            </a:r>
            <a:endParaRPr lang="zh-CN" altLang="en-US" sz="1600" dirty="0">
              <a:solidFill>
                <a:srgbClr val="0000FF"/>
              </a:solidFill>
              <a:latin typeface="+mj-lt"/>
              <a:ea typeface="+mj-ea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文本框 49">
                <a:extLst>
                  <a:ext uri="{FF2B5EF4-FFF2-40B4-BE49-F238E27FC236}">
                    <a16:creationId xmlns:a16="http://schemas.microsoft.com/office/drawing/2014/main" id="{306DD5E0-0462-48C0-9C1E-C8CC91EA7BFD}"/>
                  </a:ext>
                </a:extLst>
              </p:cNvPr>
              <p:cNvSpPr txBox="1"/>
              <p:nvPr/>
            </p:nvSpPr>
            <p:spPr>
              <a:xfrm>
                <a:off x="131270" y="2763577"/>
                <a:ext cx="6017505" cy="3270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05750">
                  <a:lnSpc>
                    <a:spcPct val="120000"/>
                  </a:lnSpc>
                </a:pPr>
                <a:r>
                  <a:rPr lang="en-US" altLang="zh-CN" sz="1400" dirty="0">
                    <a:latin typeface="+mj-lt"/>
                    <a:ea typeface="+mj-ea"/>
                  </a:rPr>
                  <a:t>Maximum shear stress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1400" b="0" i="1" dirty="0" smtClean="0">
                            <a:latin typeface="Cambria Math" panose="02040503050406030204" pitchFamily="18" charset="0"/>
                            <a:ea typeface="+mj-ea"/>
                          </a:rPr>
                        </m:ctrlPr>
                      </m:sSubPr>
                      <m:e>
                        <m:r>
                          <a:rPr lang="zh-CN" altLang="en-US" sz="1400" i="1" dirty="0" smtClean="0">
                            <a:latin typeface="Cambria Math" panose="02040503050406030204" pitchFamily="18" charset="0"/>
                            <a:ea typeface="+mj-ea"/>
                          </a:rPr>
                          <m:t>𝜏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altLang="zh-CN" sz="1400" b="0" i="0" dirty="0" smtClean="0">
                            <a:latin typeface="Cambria Math" panose="02040503050406030204" pitchFamily="18" charset="0"/>
                            <a:ea typeface="+mj-ea"/>
                          </a:rPr>
                          <m:t>max</m:t>
                        </m:r>
                      </m:sub>
                    </m:sSub>
                    <m:r>
                      <a:rPr lang="en-US" altLang="zh-CN" sz="1400" b="0" i="1" dirty="0" smtClean="0">
                        <a:latin typeface="Cambria Math" panose="02040503050406030204" pitchFamily="18" charset="0"/>
                        <a:ea typeface="+mj-ea"/>
                      </a:rPr>
                      <m:t>&gt;</m:t>
                    </m:r>
                  </m:oMath>
                </a14:m>
                <a:r>
                  <a:rPr lang="zh-CN" altLang="en-US" sz="1400" dirty="0">
                    <a:latin typeface="+mj-lt"/>
                    <a:ea typeface="+mj-ea"/>
                  </a:rPr>
                  <a:t> </a:t>
                </a:r>
                <a:r>
                  <a:rPr lang="en-US" altLang="zh-CN" sz="1400" dirty="0">
                    <a:latin typeface="+mj-lt"/>
                    <a:ea typeface="+mj-ea"/>
                  </a:rPr>
                  <a:t>Critical shear stress for fluidization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14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zh-CN" altLang="en-US" sz="1400" i="1" dirty="0">
                            <a:latin typeface="Cambria Math" panose="02040503050406030204" pitchFamily="18" charset="0"/>
                          </a:rPr>
                          <m:t>𝜏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altLang="zh-CN" sz="1400" b="0" i="0" dirty="0" smtClean="0">
                            <a:latin typeface="Cambria Math" panose="02040503050406030204" pitchFamily="18" charset="0"/>
                          </a:rPr>
                          <m:t>cr</m:t>
                        </m:r>
                      </m:sub>
                    </m:sSub>
                  </m:oMath>
                </a14:m>
                <a:endParaRPr lang="zh-CN" altLang="en-US" sz="1400" dirty="0">
                  <a:latin typeface="+mj-lt"/>
                  <a:ea typeface="+mj-ea"/>
                </a:endParaRPr>
              </a:p>
            </p:txBody>
          </p:sp>
        </mc:Choice>
        <mc:Fallback xmlns="">
          <p:sp>
            <p:nvSpPr>
              <p:cNvPr id="50" name="文本框 49">
                <a:extLst>
                  <a:ext uri="{FF2B5EF4-FFF2-40B4-BE49-F238E27FC236}">
                    <a16:creationId xmlns:a16="http://schemas.microsoft.com/office/drawing/2014/main" id="{306DD5E0-0462-48C0-9C1E-C8CC91EA7B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270" y="2763577"/>
                <a:ext cx="6017505" cy="327077"/>
              </a:xfrm>
              <a:prstGeom prst="rect">
                <a:avLst/>
              </a:prstGeom>
              <a:blipFill>
                <a:blip r:embed="rId5"/>
                <a:stretch>
                  <a:fillRect b="-2037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6674B728-1DBA-4686-BB9D-A30DAFB7ABEA}"/>
                  </a:ext>
                </a:extLst>
              </p:cNvPr>
              <p:cNvSpPr txBox="1"/>
              <p:nvPr/>
            </p:nvSpPr>
            <p:spPr>
              <a:xfrm>
                <a:off x="3787686" y="5532407"/>
                <a:ext cx="1134480" cy="65768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  <m:r>
                            <a:rPr lang="en-US" altLang="zh-CN" i="1">
                              <a:latin typeface="Cambria Math" panose="02040503050406030204" pitchFamily="18" charset="0"/>
                            </a:rPr>
                            <m:t>𝜇</m:t>
                          </m:r>
                          <m: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  <m:t>𝑈</m:t>
                          </m:r>
                        </m:num>
                        <m:den>
                          <m:sSub>
                            <m:sSubPr>
                              <m:ctrlPr>
                                <a:rPr lang="en-US" altLang="zh-CN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CN" b="0" i="1" smtClean="0">
                                  <a:latin typeface="Cambria Math" panose="02040503050406030204" pitchFamily="18" charset="0"/>
                                </a:rPr>
                                <m:t>𝜏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b="0" i="0" smtClean="0">
                                  <a:latin typeface="Cambria Math" panose="02040503050406030204" pitchFamily="18" charset="0"/>
                                </a:rPr>
                                <m:t>cr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altLang="zh-CN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CN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b="0" i="0" smtClean="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sub>
                          </m:sSub>
                        </m:den>
                      </m:f>
                      <m:r>
                        <a:rPr lang="en-US" altLang="zh-CN" b="0" i="1" smtClean="0">
                          <a:latin typeface="Cambria Math" panose="02040503050406030204" pitchFamily="18" charset="0"/>
                        </a:rPr>
                        <m:t>&gt;1</m:t>
                      </m:r>
                    </m:oMath>
                  </m:oMathPara>
                </a14:m>
                <a:endParaRPr lang="zh-CN" altLang="en-US" dirty="0"/>
              </a:p>
            </p:txBody>
          </p:sp>
        </mc:Choice>
        <mc:Fallback xmlns=""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6674B728-1DBA-4686-BB9D-A30DAFB7AB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7686" y="5532407"/>
                <a:ext cx="1134480" cy="657681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1631F4D-829D-4159-BFE5-902E2299D3B7}"/>
                  </a:ext>
                </a:extLst>
              </p:cNvPr>
              <p:cNvSpPr txBox="1"/>
              <p:nvPr/>
            </p:nvSpPr>
            <p:spPr>
              <a:xfrm>
                <a:off x="3427782" y="6257813"/>
                <a:ext cx="1822639" cy="2769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zh-CN" sz="1200" b="0" dirty="0">
                    <a:latin typeface="+mj-lt"/>
                    <a:ea typeface="+mj-ea"/>
                  </a:rPr>
                  <a:t>(</a:t>
                </a:r>
                <a14:m>
                  <m:oMath xmlns:m="http://schemas.openxmlformats.org/officeDocument/2006/math">
                    <m:r>
                      <a:rPr lang="en-US" altLang="zh-CN" sz="1200" b="0" i="1" smtClean="0">
                        <a:latin typeface="Cambria Math" panose="02040503050406030204" pitchFamily="18" charset="0"/>
                        <a:ea typeface="+mj-ea"/>
                      </a:rPr>
                      <m:t>𝑚</m:t>
                    </m:r>
                    <m:r>
                      <a:rPr lang="en-US" altLang="zh-CN" sz="1200" b="0" i="1" smtClean="0">
                        <a:latin typeface="Cambria Math" panose="02040503050406030204" pitchFamily="18" charset="0"/>
                        <a:ea typeface="+mj-ea"/>
                      </a:rPr>
                      <m:t> </m:t>
                    </m:r>
                  </m:oMath>
                </a14:m>
                <a:r>
                  <a:rPr lang="en-US" altLang="zh-CN" sz="1200" dirty="0">
                    <a:latin typeface="+mj-lt"/>
                    <a:ea typeface="+mj-ea"/>
                  </a:rPr>
                  <a:t>from CFD simulation)</a:t>
                </a:r>
                <a:endParaRPr lang="zh-CN" altLang="en-US" sz="1200" dirty="0">
                  <a:latin typeface="+mj-lt"/>
                  <a:ea typeface="+mj-ea"/>
                </a:endParaRPr>
              </a:p>
            </p:txBody>
          </p:sp>
        </mc:Choice>
        <mc:Fallback xmlns=""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1631F4D-829D-4159-BFE5-902E2299D3B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7782" y="6257813"/>
                <a:ext cx="1822639" cy="276999"/>
              </a:xfrm>
              <a:prstGeom prst="rect">
                <a:avLst/>
              </a:prstGeom>
              <a:blipFill>
                <a:blip r:embed="rId7"/>
                <a:stretch>
                  <a:fillRect t="-4444" r="-2676" b="-15556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3" name="文本框 92">
            <a:extLst>
              <a:ext uri="{FF2B5EF4-FFF2-40B4-BE49-F238E27FC236}">
                <a16:creationId xmlns:a16="http://schemas.microsoft.com/office/drawing/2014/main" id="{89415E15-72BE-40BC-9B87-5F4667A62766}"/>
              </a:ext>
            </a:extLst>
          </p:cNvPr>
          <p:cNvSpPr txBox="1"/>
          <p:nvPr/>
        </p:nvSpPr>
        <p:spPr>
          <a:xfrm>
            <a:off x="6475950" y="2391704"/>
            <a:ext cx="55598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Criterion 2: </a:t>
            </a:r>
            <a:r>
              <a:rPr lang="en-US" altLang="zh-CN" sz="1600" dirty="0">
                <a:solidFill>
                  <a:srgbClr val="0000FF"/>
                </a:solidFill>
                <a:latin typeface="+mj-lt"/>
                <a:ea typeface="+mj-ea"/>
              </a:rPr>
              <a:t>Injection volume limit </a:t>
            </a:r>
            <a:r>
              <a:rPr lang="en-US" altLang="zh-CN" sz="1600" dirty="0">
                <a:latin typeface="+mj-lt"/>
                <a:ea typeface="+mj-ea"/>
              </a:rPr>
              <a:t>for polymer accumulation</a:t>
            </a:r>
            <a:endParaRPr lang="zh-CN" altLang="en-US" sz="1600" dirty="0">
              <a:solidFill>
                <a:srgbClr val="0000FF"/>
              </a:solidFill>
              <a:latin typeface="+mj-lt"/>
              <a:ea typeface="+mj-ea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4" name="文本框 93">
                <a:extLst>
                  <a:ext uri="{FF2B5EF4-FFF2-40B4-BE49-F238E27FC236}">
                    <a16:creationId xmlns:a16="http://schemas.microsoft.com/office/drawing/2014/main" id="{AA161A31-45AC-4AE8-B59B-EB4A81F9BFE7}"/>
                  </a:ext>
                </a:extLst>
              </p:cNvPr>
              <p:cNvSpPr txBox="1"/>
              <p:nvPr/>
            </p:nvSpPr>
            <p:spPr>
              <a:xfrm>
                <a:off x="6475950" y="2763577"/>
                <a:ext cx="5354100" cy="3270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05750">
                  <a:lnSpc>
                    <a:spcPct val="120000"/>
                  </a:lnSpc>
                </a:pPr>
                <a:r>
                  <a:rPr lang="en-US" altLang="zh-CN" sz="1400" b="0" dirty="0">
                    <a:latin typeface="+mj-lt"/>
                    <a:ea typeface="+mj-ea"/>
                  </a:rPr>
                  <a:t>Injection volume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1400" b="0" i="1" dirty="0" smtClean="0">
                            <a:latin typeface="Cambria Math" panose="02040503050406030204" pitchFamily="18" charset="0"/>
                            <a:ea typeface="+mj-ea"/>
                          </a:rPr>
                        </m:ctrlPr>
                      </m:sSubPr>
                      <m:e>
                        <m:r>
                          <a:rPr lang="en-US" altLang="zh-CN" sz="1400" b="0" i="1" dirty="0" smtClean="0">
                            <a:latin typeface="Cambria Math" panose="02040503050406030204" pitchFamily="18" charset="0"/>
                            <a:ea typeface="+mj-ea"/>
                          </a:rPr>
                          <m:t>𝑉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altLang="zh-CN" sz="1400" b="0" i="0" dirty="0" smtClean="0">
                            <a:latin typeface="Cambria Math" panose="02040503050406030204" pitchFamily="18" charset="0"/>
                            <a:ea typeface="+mj-ea"/>
                          </a:rPr>
                          <m:t>ini</m:t>
                        </m:r>
                      </m:sub>
                    </m:sSub>
                    <m:r>
                      <a:rPr lang="en-US" altLang="zh-CN" sz="1400" b="0" i="0" dirty="0" smtClean="0">
                        <a:latin typeface="Cambria Math" panose="02040503050406030204" pitchFamily="18" charset="0"/>
                        <a:ea typeface="+mj-ea"/>
                      </a:rPr>
                      <m:t>&gt;</m:t>
                    </m:r>
                  </m:oMath>
                </a14:m>
                <a:r>
                  <a:rPr lang="zh-CN" altLang="en-US" sz="1400" dirty="0">
                    <a:latin typeface="+mj-lt"/>
                    <a:ea typeface="+mj-ea"/>
                  </a:rPr>
                  <a:t> </a:t>
                </a:r>
                <a:r>
                  <a:rPr lang="en-US" altLang="zh-CN" sz="1400" dirty="0">
                    <a:latin typeface="+mj-lt"/>
                    <a:ea typeface="+mj-ea"/>
                  </a:rPr>
                  <a:t>Critical volume triggering streamers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</m:ctrlPr>
                      </m:sSubPr>
                      <m:e>
                        <m: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  <m:t>𝑉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altLang="zh-CN" sz="1400" b="0" i="0" smtClean="0">
                            <a:latin typeface="Cambria Math" panose="02040503050406030204" pitchFamily="18" charset="0"/>
                            <a:ea typeface="+mj-ea"/>
                          </a:rPr>
                          <m:t>cr</m:t>
                        </m:r>
                      </m:sub>
                    </m:sSub>
                  </m:oMath>
                </a14:m>
                <a:endParaRPr lang="zh-CN" altLang="en-US" sz="1400" dirty="0">
                  <a:latin typeface="+mj-lt"/>
                  <a:ea typeface="+mj-ea"/>
                </a:endParaRPr>
              </a:p>
            </p:txBody>
          </p:sp>
        </mc:Choice>
        <mc:Fallback xmlns="">
          <p:sp>
            <p:nvSpPr>
              <p:cNvPr id="94" name="文本框 93">
                <a:extLst>
                  <a:ext uri="{FF2B5EF4-FFF2-40B4-BE49-F238E27FC236}">
                    <a16:creationId xmlns:a16="http://schemas.microsoft.com/office/drawing/2014/main" id="{AA161A31-45AC-4AE8-B59B-EB4A81F9BF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950" y="2763577"/>
                <a:ext cx="5354100" cy="327077"/>
              </a:xfrm>
              <a:prstGeom prst="rect">
                <a:avLst/>
              </a:prstGeom>
              <a:blipFill>
                <a:blip r:embed="rId8"/>
                <a:stretch>
                  <a:fillRect b="-2037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5" name="矩形 94">
            <a:extLst>
              <a:ext uri="{FF2B5EF4-FFF2-40B4-BE49-F238E27FC236}">
                <a16:creationId xmlns:a16="http://schemas.microsoft.com/office/drawing/2014/main" id="{D19ED159-9D8E-44FD-B77A-AE457F3F45BA}"/>
              </a:ext>
            </a:extLst>
          </p:cNvPr>
          <p:cNvSpPr/>
          <p:nvPr/>
        </p:nvSpPr>
        <p:spPr>
          <a:xfrm>
            <a:off x="3732929" y="5539574"/>
            <a:ext cx="1134480" cy="657680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6" name="文本框 95">
                <a:extLst>
                  <a:ext uri="{FF2B5EF4-FFF2-40B4-BE49-F238E27FC236}">
                    <a16:creationId xmlns:a16="http://schemas.microsoft.com/office/drawing/2014/main" id="{F5C453C9-EDB3-4917-8F66-E9CB5498A00E}"/>
                  </a:ext>
                </a:extLst>
              </p:cNvPr>
              <p:cNvSpPr txBox="1"/>
              <p:nvPr/>
            </p:nvSpPr>
            <p:spPr>
              <a:xfrm>
                <a:off x="9362534" y="6256429"/>
                <a:ext cx="2062604" cy="2769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zh-CN" sz="1200" b="0" dirty="0">
                    <a:latin typeface="+mj-lt"/>
                    <a:ea typeface="+mj-ea"/>
                  </a:rPr>
                  <a:t>(</a:t>
                </a:r>
                <a14:m>
                  <m:oMath xmlns:m="http://schemas.openxmlformats.org/officeDocument/2006/math">
                    <m:r>
                      <a:rPr lang="en-US" altLang="zh-CN" sz="1200" b="0" i="1" smtClean="0">
                        <a:latin typeface="Cambria Math" panose="02040503050406030204" pitchFamily="18" charset="0"/>
                        <a:ea typeface="+mj-ea"/>
                      </a:rPr>
                      <m:t>𝑛</m:t>
                    </m:r>
                    <m:r>
                      <a:rPr lang="en-US" altLang="zh-CN" sz="1200" b="0" i="1" smtClean="0">
                        <a:latin typeface="Cambria Math" panose="02040503050406030204" pitchFamily="18" charset="0"/>
                        <a:ea typeface="+mj-ea"/>
                      </a:rPr>
                      <m:t> </m:t>
                    </m:r>
                  </m:oMath>
                </a14:m>
                <a:r>
                  <a:rPr lang="en-US" altLang="zh-CN" sz="1200" dirty="0">
                    <a:latin typeface="+mj-lt"/>
                    <a:ea typeface="+mj-ea"/>
                  </a:rPr>
                  <a:t>from experimental fitting)</a:t>
                </a:r>
                <a:endParaRPr lang="zh-CN" altLang="en-US" sz="1200" dirty="0">
                  <a:latin typeface="+mj-lt"/>
                  <a:ea typeface="+mj-ea"/>
                </a:endParaRPr>
              </a:p>
            </p:txBody>
          </p:sp>
        </mc:Choice>
        <mc:Fallback xmlns="">
          <p:sp>
            <p:nvSpPr>
              <p:cNvPr id="96" name="文本框 95">
                <a:extLst>
                  <a:ext uri="{FF2B5EF4-FFF2-40B4-BE49-F238E27FC236}">
                    <a16:creationId xmlns:a16="http://schemas.microsoft.com/office/drawing/2014/main" id="{F5C453C9-EDB3-4917-8F66-E9CB5498A0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62534" y="6256429"/>
                <a:ext cx="2062604" cy="276999"/>
              </a:xfrm>
              <a:prstGeom prst="rect">
                <a:avLst/>
              </a:prstGeom>
              <a:blipFill>
                <a:blip r:embed="rId9"/>
                <a:stretch>
                  <a:fillRect l="-296" t="-2174" b="-1304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" name="图片 101">
            <a:extLst>
              <a:ext uri="{FF2B5EF4-FFF2-40B4-BE49-F238E27FC236}">
                <a16:creationId xmlns:a16="http://schemas.microsoft.com/office/drawing/2014/main" id="{5E7990D3-0561-4395-8602-0E9B493903A9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6" t="7001" r="69575" b="4261"/>
          <a:stretch/>
        </p:blipFill>
        <p:spPr>
          <a:xfrm>
            <a:off x="6759595" y="4718827"/>
            <a:ext cx="2274684" cy="185936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57E62FB-A4DF-436B-820F-72E08945642A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3559" t="3480" r="78407" b="50292"/>
          <a:stretch/>
        </p:blipFill>
        <p:spPr>
          <a:xfrm>
            <a:off x="10727534" y="3268034"/>
            <a:ext cx="1093712" cy="1197937"/>
          </a:xfrm>
          <a:prstGeom prst="rect">
            <a:avLst/>
          </a:prstGeom>
        </p:spPr>
      </p:pic>
      <p:pic>
        <p:nvPicPr>
          <p:cNvPr id="105" name="图片 104">
            <a:extLst>
              <a:ext uri="{FF2B5EF4-FFF2-40B4-BE49-F238E27FC236}">
                <a16:creationId xmlns:a16="http://schemas.microsoft.com/office/drawing/2014/main" id="{726DB5D3-5FE7-4084-8B2A-4706AED9FA50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28051" t="19195" r="64844" b="59707"/>
          <a:stretch/>
        </p:blipFill>
        <p:spPr>
          <a:xfrm>
            <a:off x="9936809" y="3596613"/>
            <a:ext cx="416197" cy="528028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1DA3A1DD-38A9-4B10-9976-7DD18987DDE3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44701" t="6279" r="31957" b="54871"/>
          <a:stretch/>
        </p:blipFill>
        <p:spPr>
          <a:xfrm>
            <a:off x="8115463" y="3363245"/>
            <a:ext cx="1401405" cy="993933"/>
          </a:xfrm>
          <a:prstGeom prst="rect">
            <a:avLst/>
          </a:prstGeom>
        </p:spPr>
      </p:pic>
      <p:grpSp>
        <p:nvGrpSpPr>
          <p:cNvPr id="16" name="组合 15">
            <a:extLst>
              <a:ext uri="{FF2B5EF4-FFF2-40B4-BE49-F238E27FC236}">
                <a16:creationId xmlns:a16="http://schemas.microsoft.com/office/drawing/2014/main" id="{FC4DA4FA-BEC9-4E62-9AC1-8434112410B5}"/>
              </a:ext>
            </a:extLst>
          </p:cNvPr>
          <p:cNvGrpSpPr/>
          <p:nvPr/>
        </p:nvGrpSpPr>
        <p:grpSpPr>
          <a:xfrm>
            <a:off x="6459051" y="3363660"/>
            <a:ext cx="1411111" cy="993933"/>
            <a:chOff x="6459051" y="3363660"/>
            <a:chExt cx="1411111" cy="993933"/>
          </a:xfrm>
        </p:grpSpPr>
        <p:pic>
          <p:nvPicPr>
            <p:cNvPr id="106" name="图片 105">
              <a:extLst>
                <a:ext uri="{FF2B5EF4-FFF2-40B4-BE49-F238E27FC236}">
                  <a16:creationId xmlns:a16="http://schemas.microsoft.com/office/drawing/2014/main" id="{45B6E655-BFD2-4C5B-900B-B8235B88F14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/>
            <a:srcRect l="77508" t="6279" r="-674" b="54871"/>
            <a:stretch/>
          </p:blipFill>
          <p:spPr>
            <a:xfrm>
              <a:off x="6459051" y="3363660"/>
              <a:ext cx="1390841" cy="993933"/>
            </a:xfrm>
            <a:prstGeom prst="rect">
              <a:avLst/>
            </a:prstGeom>
          </p:spPr>
        </p:pic>
        <p:sp>
          <p:nvSpPr>
            <p:cNvPr id="107" name="文本框 106">
              <a:extLst>
                <a:ext uri="{FF2B5EF4-FFF2-40B4-BE49-F238E27FC236}">
                  <a16:creationId xmlns:a16="http://schemas.microsoft.com/office/drawing/2014/main" id="{B98E5379-CA76-48C2-9C10-3A37E3C5F0AF}"/>
                </a:ext>
              </a:extLst>
            </p:cNvPr>
            <p:cNvSpPr txBox="1"/>
            <p:nvPr/>
          </p:nvSpPr>
          <p:spPr>
            <a:xfrm>
              <a:off x="7301897" y="4068157"/>
              <a:ext cx="56826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800" dirty="0">
                  <a:solidFill>
                    <a:schemeClr val="bg1"/>
                  </a:solidFill>
                  <a:latin typeface="+mj-lt"/>
                </a:rPr>
                <a:t>100 </a:t>
              </a:r>
              <a:r>
                <a:rPr lang="en-US" altLang="zh-CN" sz="800" dirty="0" err="1">
                  <a:solidFill>
                    <a:schemeClr val="bg1"/>
                  </a:solidFill>
                  <a:latin typeface="+mj-lt"/>
                </a:rPr>
                <a:t>μm</a:t>
              </a:r>
              <a:endParaRPr lang="zh-CN" altLang="en-US" sz="800" dirty="0">
                <a:solidFill>
                  <a:schemeClr val="bg1"/>
                </a:solidFill>
                <a:latin typeface="+mj-lt"/>
              </a:endParaRPr>
            </a:p>
          </p:txBody>
        </p:sp>
      </p:grpSp>
      <p:pic>
        <p:nvPicPr>
          <p:cNvPr id="10" name="图片 9">
            <a:extLst>
              <a:ext uri="{FF2B5EF4-FFF2-40B4-BE49-F238E27FC236}">
                <a16:creationId xmlns:a16="http://schemas.microsoft.com/office/drawing/2014/main" id="{22684FB1-30C0-40B3-A5BC-760B2892E539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6715" t="1405" r="66659" b="65517"/>
          <a:stretch/>
        </p:blipFill>
        <p:spPr>
          <a:xfrm>
            <a:off x="917610" y="3255042"/>
            <a:ext cx="2126651" cy="1275051"/>
          </a:xfrm>
          <a:prstGeom prst="rect">
            <a:avLst/>
          </a:prstGeom>
        </p:spPr>
      </p:pic>
      <p:pic>
        <p:nvPicPr>
          <p:cNvPr id="108" name="图片 107">
            <a:extLst>
              <a:ext uri="{FF2B5EF4-FFF2-40B4-BE49-F238E27FC236}">
                <a16:creationId xmlns:a16="http://schemas.microsoft.com/office/drawing/2014/main" id="{71F9F8CF-DA99-45E3-BDBD-7AD4F99500D6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48295" t="1405" r="28814" b="65517"/>
          <a:stretch/>
        </p:blipFill>
        <p:spPr>
          <a:xfrm>
            <a:off x="3340917" y="3309337"/>
            <a:ext cx="1671874" cy="1165883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8B083031-8CBB-48AB-BBE7-0F592BE0DE46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40042" t="43193" r="26490"/>
          <a:stretch/>
        </p:blipFill>
        <p:spPr>
          <a:xfrm>
            <a:off x="710072" y="4828587"/>
            <a:ext cx="2251480" cy="184428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9" name="文本框 108">
                <a:extLst>
                  <a:ext uri="{FF2B5EF4-FFF2-40B4-BE49-F238E27FC236}">
                    <a16:creationId xmlns:a16="http://schemas.microsoft.com/office/drawing/2014/main" id="{23475720-2E6F-4CAA-A1BD-DD12AC0F2996}"/>
                  </a:ext>
                </a:extLst>
              </p:cNvPr>
              <p:cNvSpPr txBox="1"/>
              <p:nvPr/>
            </p:nvSpPr>
            <p:spPr>
              <a:xfrm>
                <a:off x="3542911" y="4981804"/>
                <a:ext cx="1534727" cy="4247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05750">
                  <a:lnSpc>
                    <a:spcPct val="12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zh-CN" altLang="en-US" i="1" dirty="0" smtClean="0">
                          <a:latin typeface="Cambria Math" panose="02040503050406030204" pitchFamily="18" charset="0"/>
                        </a:rPr>
                        <m:t>𝜏</m:t>
                      </m:r>
                      <m:r>
                        <a:rPr lang="en-US" altLang="zh-CN" b="0" i="1" dirty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altLang="zh-CN" b="0" i="1" dirty="0" smtClean="0">
                          <a:latin typeface="Cambria Math" panose="02040503050406030204" pitchFamily="18" charset="0"/>
                          <a:ea typeface="+mj-ea"/>
                        </a:rPr>
                        <m:t>~ </m:t>
                      </m:r>
                      <m:sSub>
                        <m:sSubPr>
                          <m:ctrlPr>
                            <a:rPr lang="en-US" altLang="zh-C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CN" i="1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>
                              <a:latin typeface="Cambria Math" panose="02040503050406030204" pitchFamily="18" charset="0"/>
                            </a:rPr>
                            <m:t>f</m:t>
                          </m:r>
                        </m:sub>
                      </m:sSub>
                      <m:sSub>
                        <m:sSubPr>
                          <m:ctrlPr>
                            <a:rPr lang="en-US" altLang="zh-C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CN" i="1">
                              <a:latin typeface="Cambria Math" panose="02040503050406030204" pitchFamily="18" charset="0"/>
                            </a:rPr>
                            <m:t>𝑈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>
                              <a:latin typeface="Cambria Math" panose="02040503050406030204" pitchFamily="18" charset="0"/>
                            </a:rPr>
                            <m:t>f</m:t>
                          </m:r>
                        </m:sub>
                      </m:sSub>
                      <m:r>
                        <a:rPr lang="en-US" altLang="zh-CN" b="0" i="1" smtClean="0">
                          <a:latin typeface="Cambria Math" panose="02040503050406030204" pitchFamily="18" charset="0"/>
                        </a:rPr>
                        <m:t>/</m:t>
                      </m:r>
                      <m:sSub>
                        <m:sSubPr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b="0" i="0" smtClean="0">
                              <a:latin typeface="Cambria Math" panose="02040503050406030204" pitchFamily="18" charset="0"/>
                            </a:rPr>
                            <m:t>c</m:t>
                          </m:r>
                        </m:sub>
                      </m:sSub>
                    </m:oMath>
                  </m:oMathPara>
                </a14:m>
                <a:endParaRPr lang="zh-CN" altLang="en-US" dirty="0">
                  <a:latin typeface="+mj-ea"/>
                  <a:ea typeface="+mj-ea"/>
                </a:endParaRPr>
              </a:p>
            </p:txBody>
          </p:sp>
        </mc:Choice>
        <mc:Fallback xmlns="">
          <p:sp>
            <p:nvSpPr>
              <p:cNvPr id="109" name="文本框 108">
                <a:extLst>
                  <a:ext uri="{FF2B5EF4-FFF2-40B4-BE49-F238E27FC236}">
                    <a16:creationId xmlns:a16="http://schemas.microsoft.com/office/drawing/2014/main" id="{23475720-2E6F-4CAA-A1BD-DD12AC0F299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2911" y="4981804"/>
                <a:ext cx="1534727" cy="424732"/>
              </a:xfrm>
              <a:prstGeom prst="rect">
                <a:avLst/>
              </a:prstGeom>
              <a:blipFill>
                <a:blip r:embed="rId15"/>
                <a:stretch>
                  <a:fillRect b="-714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文本框 109">
                <a:extLst>
                  <a:ext uri="{FF2B5EF4-FFF2-40B4-BE49-F238E27FC236}">
                    <a16:creationId xmlns:a16="http://schemas.microsoft.com/office/drawing/2014/main" id="{8ADEF6B6-E80C-4217-ADEE-652C4D09A974}"/>
                  </a:ext>
                </a:extLst>
              </p:cNvPr>
              <p:cNvSpPr txBox="1"/>
              <p:nvPr/>
            </p:nvSpPr>
            <p:spPr>
              <a:xfrm>
                <a:off x="9585642" y="4925699"/>
                <a:ext cx="1534727" cy="4913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05750">
                  <a:lnSpc>
                    <a:spcPct val="12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CN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>
                              <a:latin typeface="Cambria Math" panose="02040503050406030204" pitchFamily="18" charset="0"/>
                            </a:rPr>
                            <m:t>cr</m:t>
                          </m:r>
                        </m:sub>
                      </m:sSub>
                      <m:r>
                        <a:rPr lang="en-US" altLang="zh-CN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altLang="zh-CN" b="0" i="1" dirty="0" smtClean="0">
                          <a:latin typeface="Cambria Math" panose="02040503050406030204" pitchFamily="18" charset="0"/>
                          <a:ea typeface="+mj-ea"/>
                        </a:rPr>
                        <m:t>~ </m:t>
                      </m:r>
                      <m:sSubSup>
                        <m:sSubSupPr>
                          <m:ctrlPr>
                            <a:rPr lang="en-US" altLang="zh-CN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CN" i="1">
                              <a:latin typeface="Cambria Math" panose="02040503050406030204" pitchFamily="18" charset="0"/>
                            </a:rPr>
                            <m:t>𝑑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>
                              <a:latin typeface="Cambria Math" panose="02040503050406030204" pitchFamily="18" charset="0"/>
                            </a:rPr>
                            <m:t>c</m:t>
                          </m:r>
                        </m:sub>
                        <m:sup>
                          <m:r>
                            <a:rPr lang="en-US" altLang="zh-CN" i="1">
                              <a:latin typeface="Cambria Math" panose="02040503050406030204" pitchFamily="18" charset="0"/>
                            </a:rPr>
                            <m:t>5/3</m:t>
                          </m:r>
                        </m:sup>
                      </m:sSubSup>
                    </m:oMath>
                  </m:oMathPara>
                </a14:m>
                <a:endParaRPr lang="zh-CN" altLang="en-US" dirty="0">
                  <a:latin typeface="+mj-ea"/>
                  <a:ea typeface="+mj-ea"/>
                </a:endParaRPr>
              </a:p>
            </p:txBody>
          </p:sp>
        </mc:Choice>
        <mc:Fallback xmlns="">
          <p:sp>
            <p:nvSpPr>
              <p:cNvPr id="110" name="文本框 109">
                <a:extLst>
                  <a:ext uri="{FF2B5EF4-FFF2-40B4-BE49-F238E27FC236}">
                    <a16:creationId xmlns:a16="http://schemas.microsoft.com/office/drawing/2014/main" id="{8ADEF6B6-E80C-4217-ADEE-652C4D09A97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85642" y="4925699"/>
                <a:ext cx="1534727" cy="491353"/>
              </a:xfrm>
              <a:prstGeom prst="rect">
                <a:avLst/>
              </a:prstGeom>
              <a:blipFill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1" name="矩形 110">
            <a:extLst>
              <a:ext uri="{FF2B5EF4-FFF2-40B4-BE49-F238E27FC236}">
                <a16:creationId xmlns:a16="http://schemas.microsoft.com/office/drawing/2014/main" id="{BFE55E72-6020-40B4-B65F-70D54373AB30}"/>
              </a:ext>
            </a:extLst>
          </p:cNvPr>
          <p:cNvSpPr/>
          <p:nvPr/>
        </p:nvSpPr>
        <p:spPr>
          <a:xfrm>
            <a:off x="9729185" y="5491542"/>
            <a:ext cx="1134480" cy="705711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0134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3" grpId="0"/>
      <p:bldP spid="54" grpId="0"/>
      <p:bldP spid="93" grpId="0"/>
      <p:bldP spid="94" grpId="0"/>
      <p:bldP spid="95" grpId="0" animBg="1"/>
      <p:bldP spid="96" grpId="0"/>
      <p:bldP spid="109" grpId="0"/>
      <p:bldP spid="110" grpId="0"/>
      <p:bldP spid="1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>
            <a:extLst>
              <a:ext uri="{FF2B5EF4-FFF2-40B4-BE49-F238E27FC236}">
                <a16:creationId xmlns:a16="http://schemas.microsoft.com/office/drawing/2014/main" id="{CD104B70-9C22-4D3C-B246-5751F6881C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0426" r="53196"/>
          <a:stretch/>
        </p:blipFill>
        <p:spPr>
          <a:xfrm>
            <a:off x="8712009" y="1097046"/>
            <a:ext cx="3440169" cy="2317577"/>
          </a:xfrm>
          <a:prstGeom prst="rect">
            <a:avLst/>
          </a:prstGeom>
        </p:spPr>
      </p:pic>
      <p:pic>
        <p:nvPicPr>
          <p:cNvPr id="37" name="图片 36">
            <a:extLst>
              <a:ext uri="{FF2B5EF4-FFF2-40B4-BE49-F238E27FC236}">
                <a16:creationId xmlns:a16="http://schemas.microsoft.com/office/drawing/2014/main" id="{2599058F-0EE1-476E-9545-C57DFFB8A4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3196" b="50426"/>
          <a:stretch/>
        </p:blipFill>
        <p:spPr>
          <a:xfrm>
            <a:off x="5083240" y="1083722"/>
            <a:ext cx="3522403" cy="2372976"/>
          </a:xfrm>
          <a:prstGeom prst="rect">
            <a:avLst/>
          </a:prstGeom>
        </p:spPr>
      </p:pic>
      <p:sp>
        <p:nvSpPr>
          <p:cNvPr id="31" name="标题 5">
            <a:extLst>
              <a:ext uri="{FF2B5EF4-FFF2-40B4-BE49-F238E27FC236}">
                <a16:creationId xmlns:a16="http://schemas.microsoft.com/office/drawing/2014/main" id="{8495A6B7-3985-468D-9032-E68588B4756D}"/>
              </a:ext>
            </a:extLst>
          </p:cNvPr>
          <p:cNvSpPr txBox="1">
            <a:spLocks/>
          </p:cNvSpPr>
          <p:nvPr/>
        </p:nvSpPr>
        <p:spPr>
          <a:xfrm>
            <a:off x="527384" y="343269"/>
            <a:ext cx="96970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38618" rtl="0" eaLnBrk="1" latinLnBrk="0" hangingPunct="1">
              <a:spcBef>
                <a:spcPct val="0"/>
              </a:spcBef>
              <a:buNone/>
              <a:defRPr sz="136" b="0" kern="1200">
                <a:solidFill>
                  <a:srgbClr val="7030A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2800" dirty="0"/>
              <a:t>Mechanism: Triggering conditions and formation criteria</a:t>
            </a:r>
            <a:endParaRPr lang="zh-CN" altLang="en-US" sz="2800" dirty="0"/>
          </a:p>
        </p:txBody>
      </p:sp>
      <p:sp>
        <p:nvSpPr>
          <p:cNvPr id="36" name="灯片编号占位符 3">
            <a:extLst>
              <a:ext uri="{FF2B5EF4-FFF2-40B4-BE49-F238E27FC236}">
                <a16:creationId xmlns:a16="http://schemas.microsoft.com/office/drawing/2014/main" id="{0FC0549D-E036-4385-9D32-854ABA8683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635" y="6504690"/>
            <a:ext cx="790675" cy="365125"/>
          </a:xfrm>
        </p:spPr>
        <p:txBody>
          <a:bodyPr/>
          <a:lstStyle/>
          <a:p>
            <a:r>
              <a:rPr lang="en-US" altLang="zh-CN" sz="1400" dirty="0">
                <a:latin typeface="+mj-lt"/>
              </a:rPr>
              <a:t>page</a:t>
            </a:r>
            <a:fld id="{EFB0B238-E874-40A5-BF39-F1F8BB75E800}" type="slidenum">
              <a:rPr lang="zh-CN" altLang="en-US" sz="1400">
                <a:latin typeface="+mj-lt"/>
              </a:rPr>
              <a:pPr/>
              <a:t>8</a:t>
            </a:fld>
            <a:endParaRPr lang="zh-CN" altLang="en-US" sz="1400" dirty="0">
              <a:latin typeface="+mj-lt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C12CBBEC-FD4C-43E8-B52B-8805C67F2FCB}"/>
              </a:ext>
            </a:extLst>
          </p:cNvPr>
          <p:cNvSpPr txBox="1"/>
          <p:nvPr/>
        </p:nvSpPr>
        <p:spPr>
          <a:xfrm>
            <a:off x="1921005" y="6474685"/>
            <a:ext cx="80779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solidFill>
                  <a:srgbClr val="0000FF"/>
                </a:solidFill>
                <a:latin typeface="+mj-lt"/>
                <a:ea typeface="+mj-ea"/>
              </a:rPr>
              <a:t>Dimensionless</a:t>
            </a:r>
            <a:r>
              <a:rPr lang="en-US" altLang="zh-CN" sz="1600" b="0" i="0" u="none" strike="noStrike" baseline="0" dirty="0">
                <a:solidFill>
                  <a:srgbClr val="0000FF"/>
                </a:solidFill>
                <a:latin typeface="+mj-lt"/>
                <a:ea typeface="+mj-ea"/>
              </a:rPr>
              <a:t> phase diagram </a:t>
            </a:r>
            <a:r>
              <a:rPr lang="en-US" altLang="zh-CN" sz="1600" b="0" i="0" u="none" strike="noStrike" baseline="0" dirty="0">
                <a:latin typeface="+mj-lt"/>
                <a:ea typeface="+mj-ea"/>
              </a:rPr>
              <a:t>for varying fluid shear and injection volume </a:t>
            </a:r>
            <a:r>
              <a:rPr lang="en-US" altLang="zh-CN" sz="1600" b="0" i="0" u="none" strike="noStrike" dirty="0">
                <a:latin typeface="+mj-lt"/>
                <a:ea typeface="+mj-ea"/>
              </a:rPr>
              <a:t>conditions</a:t>
            </a:r>
            <a:endParaRPr lang="zh-CN" altLang="en-US" sz="1400" dirty="0">
              <a:latin typeface="+mj-lt"/>
              <a:ea typeface="+mj-ea"/>
            </a:endParaRPr>
          </a:p>
        </p:txBody>
      </p: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0A9B486C-A399-494B-848D-371B8FCF291B}"/>
              </a:ext>
            </a:extLst>
          </p:cNvPr>
          <p:cNvGrpSpPr/>
          <p:nvPr/>
        </p:nvGrpSpPr>
        <p:grpSpPr>
          <a:xfrm>
            <a:off x="9202302" y="4789240"/>
            <a:ext cx="602606" cy="662130"/>
            <a:chOff x="8994616" y="4758799"/>
            <a:chExt cx="526870" cy="578913"/>
          </a:xfrm>
        </p:grpSpPr>
        <p:pic>
          <p:nvPicPr>
            <p:cNvPr id="13" name="图片 12">
              <a:extLst>
                <a:ext uri="{FF2B5EF4-FFF2-40B4-BE49-F238E27FC236}">
                  <a16:creationId xmlns:a16="http://schemas.microsoft.com/office/drawing/2014/main" id="{1817D58E-EAAF-4075-ACB7-CC0891CE17F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43458" t="44786" r="47318" b="52400"/>
            <a:stretch/>
          </p:blipFill>
          <p:spPr>
            <a:xfrm>
              <a:off x="9012606" y="4974120"/>
              <a:ext cx="508880" cy="145103"/>
            </a:xfrm>
            <a:prstGeom prst="rect">
              <a:avLst/>
            </a:prstGeom>
          </p:spPr>
        </p:pic>
        <p:pic>
          <p:nvPicPr>
            <p:cNvPr id="14" name="图片 13">
              <a:extLst>
                <a:ext uri="{FF2B5EF4-FFF2-40B4-BE49-F238E27FC236}">
                  <a16:creationId xmlns:a16="http://schemas.microsoft.com/office/drawing/2014/main" id="{24B1279E-243D-4131-940B-6CBB1BA3AF7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3181" t="44360" r="67595" b="52608"/>
            <a:stretch/>
          </p:blipFill>
          <p:spPr>
            <a:xfrm>
              <a:off x="8994616" y="4758799"/>
              <a:ext cx="508880" cy="156346"/>
            </a:xfrm>
            <a:prstGeom prst="rect">
              <a:avLst/>
            </a:prstGeom>
          </p:spPr>
        </p:pic>
        <p:pic>
          <p:nvPicPr>
            <p:cNvPr id="15" name="图片 14">
              <a:extLst>
                <a:ext uri="{FF2B5EF4-FFF2-40B4-BE49-F238E27FC236}">
                  <a16:creationId xmlns:a16="http://schemas.microsoft.com/office/drawing/2014/main" id="{06A9A753-C949-41E4-96B1-D3990F24FB7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63566" t="44687" r="27449" b="51874"/>
            <a:stretch/>
          </p:blipFill>
          <p:spPr>
            <a:xfrm>
              <a:off x="9012606" y="5162077"/>
              <a:ext cx="490890" cy="175635"/>
            </a:xfrm>
            <a:prstGeom prst="rect">
              <a:avLst/>
            </a:prstGeom>
          </p:spPr>
        </p:pic>
      </p:grpSp>
      <p:sp>
        <p:nvSpPr>
          <p:cNvPr id="16" name="文本框 15">
            <a:extLst>
              <a:ext uri="{FF2B5EF4-FFF2-40B4-BE49-F238E27FC236}">
                <a16:creationId xmlns:a16="http://schemas.microsoft.com/office/drawing/2014/main" id="{F2975563-415F-4DF6-B8C0-C4E6805C3648}"/>
              </a:ext>
            </a:extLst>
          </p:cNvPr>
          <p:cNvSpPr txBox="1"/>
          <p:nvPr/>
        </p:nvSpPr>
        <p:spPr>
          <a:xfrm>
            <a:off x="9202302" y="5402466"/>
            <a:ext cx="184822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50" dirty="0">
                <a:latin typeface="+mj-lt"/>
                <a:ea typeface="+mj-ea"/>
              </a:rPr>
              <a:t>Shape: Injection volume</a:t>
            </a:r>
            <a:endParaRPr lang="zh-CN" altLang="en-US" sz="1050" dirty="0">
              <a:latin typeface="+mj-lt"/>
              <a:ea typeface="+mj-ea"/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E4865ECD-1DC2-44A9-8C3E-4412AB4EB0D9}"/>
              </a:ext>
            </a:extLst>
          </p:cNvPr>
          <p:cNvSpPr/>
          <p:nvPr/>
        </p:nvSpPr>
        <p:spPr>
          <a:xfrm>
            <a:off x="10461491" y="4823561"/>
            <a:ext cx="638175" cy="5632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BA9955AD-FEEA-4F00-9151-7959EAC43F1C}"/>
              </a:ext>
            </a:extLst>
          </p:cNvPr>
          <p:cNvSpPr txBox="1"/>
          <p:nvPr/>
        </p:nvSpPr>
        <p:spPr>
          <a:xfrm>
            <a:off x="9755052" y="4771325"/>
            <a:ext cx="102552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50" dirty="0">
                <a:latin typeface="+mj-lt"/>
                <a:ea typeface="+mj-ea"/>
              </a:rPr>
              <a:t>No streamer</a:t>
            </a:r>
            <a:endParaRPr lang="zh-CN" altLang="en-US" sz="1050" dirty="0">
              <a:latin typeface="+mj-lt"/>
              <a:ea typeface="+mj-ea"/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18DF83C1-E3D5-45B2-8BB9-12495D5A272C}"/>
              </a:ext>
            </a:extLst>
          </p:cNvPr>
          <p:cNvSpPr txBox="1"/>
          <p:nvPr/>
        </p:nvSpPr>
        <p:spPr>
          <a:xfrm>
            <a:off x="9755052" y="4983721"/>
            <a:ext cx="145668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50" dirty="0">
                <a:latin typeface="+mj-lt"/>
                <a:ea typeface="+mj-ea"/>
              </a:rPr>
              <a:t>Streamer formed</a:t>
            </a:r>
            <a:endParaRPr lang="zh-CN" altLang="en-US" sz="1050" dirty="0">
              <a:latin typeface="+mj-lt"/>
              <a:ea typeface="+mj-ea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7651C9BB-DDEB-418A-8835-9E06D47AB3AE}"/>
              </a:ext>
            </a:extLst>
          </p:cNvPr>
          <p:cNvSpPr txBox="1"/>
          <p:nvPr/>
        </p:nvSpPr>
        <p:spPr>
          <a:xfrm>
            <a:off x="206966" y="3420000"/>
            <a:ext cx="54760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Transition from no streamer to streamer formation</a:t>
            </a:r>
            <a:endParaRPr lang="zh-CN" altLang="en-US" sz="1400" dirty="0">
              <a:solidFill>
                <a:srgbClr val="0000FF"/>
              </a:solidFill>
              <a:latin typeface="+mj-lt"/>
              <a:ea typeface="+mj-ea"/>
            </a:endParaRP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971246C8-5F5E-4BB6-9FE3-A32F8B90A635}"/>
              </a:ext>
            </a:extLst>
          </p:cNvPr>
          <p:cNvSpPr txBox="1"/>
          <p:nvPr/>
        </p:nvSpPr>
        <p:spPr>
          <a:xfrm>
            <a:off x="5426140" y="3420000"/>
            <a:ext cx="67658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Shear criterion: Dependence on flow, geometry, and polymer properties</a:t>
            </a:r>
            <a:endParaRPr lang="zh-CN" altLang="en-US" sz="1400" dirty="0">
              <a:solidFill>
                <a:srgbClr val="0000FF"/>
              </a:solidFill>
              <a:latin typeface="+mj-lt"/>
              <a:ea typeface="+mj-ea"/>
            </a:endParaRPr>
          </a:p>
        </p:txBody>
      </p:sp>
      <p:pic>
        <p:nvPicPr>
          <p:cNvPr id="38" name="图片 37">
            <a:extLst>
              <a:ext uri="{FF2B5EF4-FFF2-40B4-BE49-F238E27FC236}">
                <a16:creationId xmlns:a16="http://schemas.microsoft.com/office/drawing/2014/main" id="{702F88BC-EAEF-4F82-92DC-46CBE75AA02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5018" t="-567" b="51969"/>
          <a:stretch/>
        </p:blipFill>
        <p:spPr>
          <a:xfrm>
            <a:off x="1517512" y="3871344"/>
            <a:ext cx="2941115" cy="2529527"/>
          </a:xfrm>
          <a:prstGeom prst="rect">
            <a:avLst/>
          </a:prstGeom>
        </p:spPr>
      </p:pic>
      <p:sp>
        <p:nvSpPr>
          <p:cNvPr id="40" name="文本框 39">
            <a:extLst>
              <a:ext uri="{FF2B5EF4-FFF2-40B4-BE49-F238E27FC236}">
                <a16:creationId xmlns:a16="http://schemas.microsoft.com/office/drawing/2014/main" id="{03473D21-D1DC-4563-A2C2-378BD53B9BFA}"/>
              </a:ext>
            </a:extLst>
          </p:cNvPr>
          <p:cNvSpPr txBox="1"/>
          <p:nvPr/>
        </p:nvSpPr>
        <p:spPr>
          <a:xfrm>
            <a:off x="9755052" y="5197767"/>
            <a:ext cx="137083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50" dirty="0">
                <a:latin typeface="+mj-lt"/>
                <a:ea typeface="+mj-ea"/>
              </a:rPr>
              <a:t>Transition regime</a:t>
            </a:r>
            <a:endParaRPr lang="zh-CN" altLang="en-US" sz="1050" dirty="0">
              <a:latin typeface="+mj-lt"/>
              <a:ea typeface="+mj-ea"/>
            </a:endParaRPr>
          </a:p>
        </p:txBody>
      </p:sp>
      <p:pic>
        <p:nvPicPr>
          <p:cNvPr id="42" name="图片 41">
            <a:extLst>
              <a:ext uri="{FF2B5EF4-FFF2-40B4-BE49-F238E27FC236}">
                <a16:creationId xmlns:a16="http://schemas.microsoft.com/office/drawing/2014/main" id="{029EC90F-4560-4636-97B8-6190AA7D2AF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4979" t="48927" r="13590" b="7773"/>
          <a:stretch/>
        </p:blipFill>
        <p:spPr>
          <a:xfrm>
            <a:off x="4841533" y="4019382"/>
            <a:ext cx="4202958" cy="2381489"/>
          </a:xfrm>
          <a:prstGeom prst="rect">
            <a:avLst/>
          </a:prstGeom>
        </p:spPr>
      </p:pic>
      <p:grpSp>
        <p:nvGrpSpPr>
          <p:cNvPr id="44" name="组合 43">
            <a:extLst>
              <a:ext uri="{FF2B5EF4-FFF2-40B4-BE49-F238E27FC236}">
                <a16:creationId xmlns:a16="http://schemas.microsoft.com/office/drawing/2014/main" id="{2FDF1CBD-8D2A-41E0-B768-AB9735D687A9}"/>
              </a:ext>
            </a:extLst>
          </p:cNvPr>
          <p:cNvGrpSpPr/>
          <p:nvPr/>
        </p:nvGrpSpPr>
        <p:grpSpPr>
          <a:xfrm>
            <a:off x="527384" y="1199459"/>
            <a:ext cx="3385600" cy="2170139"/>
            <a:chOff x="527384" y="1199459"/>
            <a:chExt cx="3385600" cy="2170139"/>
          </a:xfrm>
        </p:grpSpPr>
        <p:pic>
          <p:nvPicPr>
            <p:cNvPr id="24" name="图片 23">
              <a:extLst>
                <a:ext uri="{FF2B5EF4-FFF2-40B4-BE49-F238E27FC236}">
                  <a16:creationId xmlns:a16="http://schemas.microsoft.com/office/drawing/2014/main" id="{809355A1-4521-43A3-B103-4EE24CCF28E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-1399" t="4948" r="51093" b="54545"/>
            <a:stretch/>
          </p:blipFill>
          <p:spPr>
            <a:xfrm>
              <a:off x="527384" y="1199459"/>
              <a:ext cx="3385600" cy="2170139"/>
            </a:xfrm>
            <a:prstGeom prst="rect">
              <a:avLst/>
            </a:prstGeom>
          </p:spPr>
        </p:pic>
        <p:sp>
          <p:nvSpPr>
            <p:cNvPr id="43" name="文本框 42">
              <a:extLst>
                <a:ext uri="{FF2B5EF4-FFF2-40B4-BE49-F238E27FC236}">
                  <a16:creationId xmlns:a16="http://schemas.microsoft.com/office/drawing/2014/main" id="{BBDDDCA8-1375-4F03-BACB-1175B601061F}"/>
                </a:ext>
              </a:extLst>
            </p:cNvPr>
            <p:cNvSpPr txBox="1"/>
            <p:nvPr/>
          </p:nvSpPr>
          <p:spPr>
            <a:xfrm>
              <a:off x="2027712" y="1849243"/>
              <a:ext cx="1093689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dirty="0">
                  <a:solidFill>
                    <a:schemeClr val="bg1"/>
                  </a:solidFill>
                  <a:latin typeface="+mj-lt"/>
                </a:rPr>
                <a:t>100 </a:t>
              </a:r>
              <a:r>
                <a:rPr lang="en-US" altLang="zh-CN" sz="900" dirty="0" err="1">
                  <a:solidFill>
                    <a:schemeClr val="bg1"/>
                  </a:solidFill>
                  <a:latin typeface="+mj-lt"/>
                </a:rPr>
                <a:t>μm</a:t>
              </a:r>
              <a:endParaRPr lang="zh-CN" alt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06834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7" grpId="0" animBg="1"/>
      <p:bldP spid="18" grpId="0"/>
      <p:bldP spid="19" grpId="0"/>
      <p:bldP spid="28" grpId="0"/>
      <p:bldP spid="4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标题 5">
            <a:extLst>
              <a:ext uri="{FF2B5EF4-FFF2-40B4-BE49-F238E27FC236}">
                <a16:creationId xmlns:a16="http://schemas.microsoft.com/office/drawing/2014/main" id="{8495A6B7-3985-468D-9032-E68588B4756D}"/>
              </a:ext>
            </a:extLst>
          </p:cNvPr>
          <p:cNvSpPr txBox="1">
            <a:spLocks/>
          </p:cNvSpPr>
          <p:nvPr/>
        </p:nvSpPr>
        <p:spPr>
          <a:xfrm>
            <a:off x="527384" y="343269"/>
            <a:ext cx="96970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38618" rtl="0" eaLnBrk="1" latinLnBrk="0" hangingPunct="1">
              <a:spcBef>
                <a:spcPct val="0"/>
              </a:spcBef>
              <a:buNone/>
              <a:defRPr sz="136" b="0" kern="1200">
                <a:solidFill>
                  <a:srgbClr val="7030A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2800" dirty="0"/>
              <a:t>Implications and applications</a:t>
            </a:r>
            <a:endParaRPr lang="zh-CN" altLang="en-US" sz="2800" dirty="0"/>
          </a:p>
        </p:txBody>
      </p:sp>
      <p:sp>
        <p:nvSpPr>
          <p:cNvPr id="36" name="灯片编号占位符 3">
            <a:extLst>
              <a:ext uri="{FF2B5EF4-FFF2-40B4-BE49-F238E27FC236}">
                <a16:creationId xmlns:a16="http://schemas.microsoft.com/office/drawing/2014/main" id="{631D6D50-B03F-40DC-8BDF-6672F3C98E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635" y="6504690"/>
            <a:ext cx="790675" cy="365125"/>
          </a:xfrm>
        </p:spPr>
        <p:txBody>
          <a:bodyPr/>
          <a:lstStyle/>
          <a:p>
            <a:r>
              <a:rPr lang="en-US" altLang="zh-CN" sz="1400" dirty="0">
                <a:latin typeface="+mj-lt"/>
              </a:rPr>
              <a:t>page</a:t>
            </a:r>
            <a:fld id="{EFB0B238-E874-40A5-BF39-F1F8BB75E800}" type="slidenum">
              <a:rPr lang="zh-CN" altLang="en-US" sz="1400">
                <a:latin typeface="+mj-lt"/>
              </a:rPr>
              <a:pPr/>
              <a:t>9</a:t>
            </a:fld>
            <a:endParaRPr lang="zh-CN" altLang="en-US" sz="1400" dirty="0">
              <a:latin typeface="+mj-lt"/>
            </a:endParaRPr>
          </a:p>
        </p:txBody>
      </p:sp>
      <p:sp>
        <p:nvSpPr>
          <p:cNvPr id="37" name="文本框 36">
            <a:extLst>
              <a:ext uri="{FF2B5EF4-FFF2-40B4-BE49-F238E27FC236}">
                <a16:creationId xmlns:a16="http://schemas.microsoft.com/office/drawing/2014/main" id="{A39C1466-21FE-4BC4-8C42-6305571B1B76}"/>
              </a:ext>
            </a:extLst>
          </p:cNvPr>
          <p:cNvSpPr txBox="1"/>
          <p:nvPr/>
        </p:nvSpPr>
        <p:spPr>
          <a:xfrm>
            <a:off x="395538" y="1047964"/>
            <a:ext cx="111868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l"/>
            </a:pPr>
            <a:r>
              <a:rPr lang="en-US" altLang="zh-CN" sz="2000" dirty="0">
                <a:latin typeface="+mj-lt"/>
                <a:ea typeface="+mj-ea"/>
              </a:rPr>
              <a:t>I – Catastrophic clogging consequences in complex geometry</a:t>
            </a:r>
            <a:endParaRPr lang="zh-CN" altLang="en-US" sz="2000" dirty="0">
              <a:latin typeface="+mj-lt"/>
              <a:ea typeface="+mj-ea"/>
            </a:endParaRPr>
          </a:p>
        </p:txBody>
      </p:sp>
      <p:grpSp>
        <p:nvGrpSpPr>
          <p:cNvPr id="38" name="组合 37">
            <a:extLst>
              <a:ext uri="{FF2B5EF4-FFF2-40B4-BE49-F238E27FC236}">
                <a16:creationId xmlns:a16="http://schemas.microsoft.com/office/drawing/2014/main" id="{45562BAD-87A4-4274-8A47-DA562B55A850}"/>
              </a:ext>
            </a:extLst>
          </p:cNvPr>
          <p:cNvGrpSpPr/>
          <p:nvPr/>
        </p:nvGrpSpPr>
        <p:grpSpPr>
          <a:xfrm>
            <a:off x="10023239" y="1643977"/>
            <a:ext cx="2168761" cy="1466034"/>
            <a:chOff x="7275331" y="1529384"/>
            <a:chExt cx="1980598" cy="1338840"/>
          </a:xfrm>
        </p:grpSpPr>
        <p:pic>
          <p:nvPicPr>
            <p:cNvPr id="39" name="图片 38">
              <a:extLst>
                <a:ext uri="{FF2B5EF4-FFF2-40B4-BE49-F238E27FC236}">
                  <a16:creationId xmlns:a16="http://schemas.microsoft.com/office/drawing/2014/main" id="{308FA1C1-A546-4D6E-8582-AE78D4B1D27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460606" y="1529384"/>
              <a:ext cx="1442715" cy="1338840"/>
            </a:xfrm>
            <a:prstGeom prst="rect">
              <a:avLst/>
            </a:prstGeom>
          </p:spPr>
        </p:pic>
        <p:cxnSp>
          <p:nvCxnSpPr>
            <p:cNvPr id="40" name="直接箭头连接符 39">
              <a:extLst>
                <a:ext uri="{FF2B5EF4-FFF2-40B4-BE49-F238E27FC236}">
                  <a16:creationId xmlns:a16="http://schemas.microsoft.com/office/drawing/2014/main" id="{C738E83C-6BBC-448F-98CD-C64FD8E3E92A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328314" y="1613319"/>
              <a:ext cx="121255" cy="199869"/>
            </a:xfrm>
            <a:prstGeom prst="straightConnector1">
              <a:avLst/>
            </a:prstGeom>
            <a:ln w="19050">
              <a:solidFill>
                <a:srgbClr val="C00000"/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1" name="直接箭头连接符 40">
              <a:extLst>
                <a:ext uri="{FF2B5EF4-FFF2-40B4-BE49-F238E27FC236}">
                  <a16:creationId xmlns:a16="http://schemas.microsoft.com/office/drawing/2014/main" id="{AB2BB079-C5CF-4F25-8931-890209CF5D4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350127" y="1951923"/>
              <a:ext cx="99441" cy="152070"/>
            </a:xfrm>
            <a:prstGeom prst="straightConnector1">
              <a:avLst/>
            </a:prstGeom>
            <a:ln w="19050">
              <a:solidFill>
                <a:srgbClr val="C00000"/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2" name="文本框 41">
              <a:extLst>
                <a:ext uri="{FF2B5EF4-FFF2-40B4-BE49-F238E27FC236}">
                  <a16:creationId xmlns:a16="http://schemas.microsoft.com/office/drawing/2014/main" id="{6F104CC6-5B9C-446F-AAF4-CA2D6ADFC385}"/>
                </a:ext>
              </a:extLst>
            </p:cNvPr>
            <p:cNvSpPr txBox="1"/>
            <p:nvPr/>
          </p:nvSpPr>
          <p:spPr>
            <a:xfrm>
              <a:off x="8370715" y="1716050"/>
              <a:ext cx="885214" cy="27427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altLang="zh-CN" sz="1200" dirty="0">
                  <a:solidFill>
                    <a:srgbClr val="C00000"/>
                  </a:solidFill>
                  <a:latin typeface="+mj-lt"/>
                  <a:ea typeface="+mj-ea"/>
                </a:rPr>
                <a:t>Bridging</a:t>
              </a:r>
              <a:endParaRPr lang="zh-CN" altLang="en-US" sz="1200" dirty="0">
                <a:solidFill>
                  <a:srgbClr val="C00000"/>
                </a:solidFill>
                <a:latin typeface="+mj-lt"/>
                <a:ea typeface="+mj-ea"/>
              </a:endParaRPr>
            </a:p>
          </p:txBody>
        </p:sp>
        <p:cxnSp>
          <p:nvCxnSpPr>
            <p:cNvPr id="43" name="直接箭头连接符 42">
              <a:extLst>
                <a:ext uri="{FF2B5EF4-FFF2-40B4-BE49-F238E27FC236}">
                  <a16:creationId xmlns:a16="http://schemas.microsoft.com/office/drawing/2014/main" id="{CF30DDB5-84A1-4F60-93B0-4051A9E63FEA}"/>
                </a:ext>
              </a:extLst>
            </p:cNvPr>
            <p:cNvCxnSpPr>
              <a:cxnSpLocks/>
            </p:cNvCxnSpPr>
            <p:nvPr/>
          </p:nvCxnSpPr>
          <p:spPr>
            <a:xfrm>
              <a:off x="7905457" y="2033222"/>
              <a:ext cx="168919" cy="270472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4" name="直接箭头连接符 43">
              <a:extLst>
                <a:ext uri="{FF2B5EF4-FFF2-40B4-BE49-F238E27FC236}">
                  <a16:creationId xmlns:a16="http://schemas.microsoft.com/office/drawing/2014/main" id="{8F2006CB-7B90-49DE-8768-15B33283A362}"/>
                </a:ext>
              </a:extLst>
            </p:cNvPr>
            <p:cNvCxnSpPr>
              <a:cxnSpLocks/>
            </p:cNvCxnSpPr>
            <p:nvPr/>
          </p:nvCxnSpPr>
          <p:spPr>
            <a:xfrm>
              <a:off x="7944581" y="1972385"/>
              <a:ext cx="150383" cy="68289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5" name="直接箭头连接符 44">
              <a:extLst>
                <a:ext uri="{FF2B5EF4-FFF2-40B4-BE49-F238E27FC236}">
                  <a16:creationId xmlns:a16="http://schemas.microsoft.com/office/drawing/2014/main" id="{59F540FD-88F0-47A4-9242-3264F242371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979186" y="1710813"/>
              <a:ext cx="95125" cy="102374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6" name="文本框 45">
              <a:extLst>
                <a:ext uri="{FF2B5EF4-FFF2-40B4-BE49-F238E27FC236}">
                  <a16:creationId xmlns:a16="http://schemas.microsoft.com/office/drawing/2014/main" id="{29D88810-8588-4EA1-807F-D360ACD10166}"/>
                </a:ext>
              </a:extLst>
            </p:cNvPr>
            <p:cNvSpPr txBox="1"/>
            <p:nvPr/>
          </p:nvSpPr>
          <p:spPr>
            <a:xfrm>
              <a:off x="7275331" y="1712976"/>
              <a:ext cx="960031" cy="2742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200" dirty="0">
                  <a:solidFill>
                    <a:schemeClr val="bg1"/>
                  </a:solidFill>
                  <a:latin typeface="+mj-lt"/>
                  <a:ea typeface="+mj-ea"/>
                </a:rPr>
                <a:t>Dangling</a:t>
              </a:r>
              <a:endParaRPr lang="zh-CN" altLang="en-US" sz="1200" dirty="0">
                <a:solidFill>
                  <a:schemeClr val="bg1"/>
                </a:solidFill>
                <a:latin typeface="+mj-lt"/>
                <a:ea typeface="+mj-ea"/>
              </a:endParaRPr>
            </a:p>
          </p:txBody>
        </p:sp>
      </p:grpSp>
      <p:cxnSp>
        <p:nvCxnSpPr>
          <p:cNvPr id="47" name="直接箭头连接符 46">
            <a:extLst>
              <a:ext uri="{FF2B5EF4-FFF2-40B4-BE49-F238E27FC236}">
                <a16:creationId xmlns:a16="http://schemas.microsoft.com/office/drawing/2014/main" id="{BB7A4AB8-5CE3-4AB5-8B4D-0FD55389B549}"/>
              </a:ext>
            </a:extLst>
          </p:cNvPr>
          <p:cNvCxnSpPr>
            <a:cxnSpLocks/>
          </p:cNvCxnSpPr>
          <p:nvPr/>
        </p:nvCxnSpPr>
        <p:spPr>
          <a:xfrm>
            <a:off x="705998" y="3079771"/>
            <a:ext cx="873605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文本框 48">
                <a:extLst>
                  <a:ext uri="{FF2B5EF4-FFF2-40B4-BE49-F238E27FC236}">
                    <a16:creationId xmlns:a16="http://schemas.microsoft.com/office/drawing/2014/main" id="{7F733F97-9DB0-4AE5-BDDC-F1D9A495A117}"/>
                  </a:ext>
                </a:extLst>
              </p:cNvPr>
              <p:cNvSpPr txBox="1"/>
              <p:nvPr/>
            </p:nvSpPr>
            <p:spPr>
              <a:xfrm>
                <a:off x="1051440" y="3097137"/>
                <a:ext cx="13411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1400" dirty="0">
                    <a:latin typeface="+mj-lt"/>
                    <a:ea typeface="+mj-ea"/>
                  </a:rPr>
                  <a:t>Dangling state</a:t>
                </a:r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</m:ctrlPr>
                      </m:sSubPr>
                      <m:e>
                        <m: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  <m:t>𝑑</m:t>
                        </m:r>
                      </m:e>
                      <m:sub>
                        <m:r>
                          <a:rPr lang="en-US" altLang="zh-CN" sz="1400" b="0" i="0" smtClean="0">
                            <a:latin typeface="Cambria Math" panose="02040503050406030204" pitchFamily="18" charset="0"/>
                            <a:ea typeface="+mj-ea"/>
                          </a:rPr>
                          <m:t>0</m:t>
                        </m:r>
                      </m:sub>
                    </m:sSub>
                    <m:r>
                      <a:rPr lang="en-US" altLang="zh-CN" sz="1400" b="0" i="1" smtClean="0">
                        <a:latin typeface="Cambria Math" panose="02040503050406030204" pitchFamily="18" charset="0"/>
                        <a:ea typeface="+mj-ea"/>
                      </a:rPr>
                      <m:t>/</m:t>
                    </m:r>
                    <m:sSub>
                      <m:sSubPr>
                        <m:ctrlP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</m:ctrlPr>
                      </m:sSubPr>
                      <m:e>
                        <m: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  <m:t>𝐿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altLang="zh-CN" sz="1400" b="0" i="0" smtClean="0">
                            <a:latin typeface="Cambria Math" panose="02040503050406030204" pitchFamily="18" charset="0"/>
                            <a:ea typeface="+mj-ea"/>
                          </a:rPr>
                          <m:t>m</m:t>
                        </m:r>
                      </m:sub>
                    </m:sSub>
                  </m:oMath>
                </a14:m>
                <a:r>
                  <a:rPr lang="zh-CN" altLang="en-US" sz="1400" dirty="0">
                    <a:latin typeface="+mj-lt"/>
                    <a:ea typeface="+mj-ea"/>
                  </a:rPr>
                  <a:t> </a:t>
                </a:r>
                <a:r>
                  <a:rPr lang="en-US" altLang="zh-CN" sz="1400" dirty="0">
                    <a:latin typeface="+mj-lt"/>
                    <a:ea typeface="+mj-ea"/>
                  </a:rPr>
                  <a:t>&gt; 1</a:t>
                </a:r>
                <a:endParaRPr lang="zh-CN" altLang="en-US" sz="1400" dirty="0">
                  <a:latin typeface="+mj-lt"/>
                  <a:ea typeface="+mj-ea"/>
                </a:endParaRPr>
              </a:p>
            </p:txBody>
          </p:sp>
        </mc:Choice>
        <mc:Fallback xmlns="">
          <p:sp>
            <p:nvSpPr>
              <p:cNvPr id="49" name="文本框 48">
                <a:extLst>
                  <a:ext uri="{FF2B5EF4-FFF2-40B4-BE49-F238E27FC236}">
                    <a16:creationId xmlns:a16="http://schemas.microsoft.com/office/drawing/2014/main" id="{7F733F97-9DB0-4AE5-BDDC-F1D9A495A11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1440" y="3097137"/>
                <a:ext cx="1341115" cy="523220"/>
              </a:xfrm>
              <a:prstGeom prst="rect">
                <a:avLst/>
              </a:prstGeom>
              <a:blipFill>
                <a:blip r:embed="rId4"/>
                <a:stretch>
                  <a:fillRect t="-2326" r="-909" b="-11628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文本框 49">
                <a:extLst>
                  <a:ext uri="{FF2B5EF4-FFF2-40B4-BE49-F238E27FC236}">
                    <a16:creationId xmlns:a16="http://schemas.microsoft.com/office/drawing/2014/main" id="{4BC06323-F4A4-47FD-BC34-794BBFE7D8B3}"/>
                  </a:ext>
                </a:extLst>
              </p:cNvPr>
              <p:cNvSpPr txBox="1"/>
              <p:nvPr/>
            </p:nvSpPr>
            <p:spPr>
              <a:xfrm>
                <a:off x="4297661" y="3106649"/>
                <a:ext cx="13411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1400" dirty="0">
                    <a:latin typeface="+mj-lt"/>
                    <a:ea typeface="+mj-ea"/>
                  </a:rPr>
                  <a:t>Bridging state</a:t>
                </a:r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</m:ctrlPr>
                      </m:sSubPr>
                      <m:e>
                        <m: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  <m:t>𝑑</m:t>
                        </m:r>
                      </m:e>
                      <m:sub>
                        <m:r>
                          <a:rPr lang="en-US" altLang="zh-CN" sz="1400" b="0" i="0" smtClean="0">
                            <a:latin typeface="Cambria Math" panose="02040503050406030204" pitchFamily="18" charset="0"/>
                            <a:ea typeface="+mj-ea"/>
                          </a:rPr>
                          <m:t>0</m:t>
                        </m:r>
                      </m:sub>
                    </m:sSub>
                    <m:r>
                      <a:rPr lang="en-US" altLang="zh-CN" sz="1400" b="0" i="1" smtClean="0">
                        <a:latin typeface="Cambria Math" panose="02040503050406030204" pitchFamily="18" charset="0"/>
                        <a:ea typeface="+mj-ea"/>
                      </a:rPr>
                      <m:t>/</m:t>
                    </m:r>
                    <m:sSub>
                      <m:sSubPr>
                        <m:ctrlP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</m:ctrlPr>
                      </m:sSubPr>
                      <m:e>
                        <m: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  <m:t>𝐿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altLang="zh-CN" sz="1400" b="0" i="0" smtClean="0">
                            <a:latin typeface="Cambria Math" panose="02040503050406030204" pitchFamily="18" charset="0"/>
                            <a:ea typeface="+mj-ea"/>
                          </a:rPr>
                          <m:t>m</m:t>
                        </m:r>
                      </m:sub>
                    </m:sSub>
                  </m:oMath>
                </a14:m>
                <a:r>
                  <a:rPr lang="zh-CN" altLang="en-US" sz="1400" dirty="0">
                    <a:latin typeface="+mj-lt"/>
                    <a:ea typeface="+mj-ea"/>
                  </a:rPr>
                  <a:t> </a:t>
                </a:r>
                <a:r>
                  <a:rPr lang="en-US" altLang="zh-CN" sz="1400" dirty="0">
                    <a:latin typeface="+mj-lt"/>
                    <a:ea typeface="+mj-ea"/>
                  </a:rPr>
                  <a:t>~ 1</a:t>
                </a:r>
                <a:endParaRPr lang="zh-CN" altLang="en-US" sz="1400" dirty="0">
                  <a:latin typeface="+mj-lt"/>
                  <a:ea typeface="+mj-ea"/>
                </a:endParaRPr>
              </a:p>
            </p:txBody>
          </p:sp>
        </mc:Choice>
        <mc:Fallback xmlns="">
          <p:sp>
            <p:nvSpPr>
              <p:cNvPr id="50" name="文本框 49">
                <a:extLst>
                  <a:ext uri="{FF2B5EF4-FFF2-40B4-BE49-F238E27FC236}">
                    <a16:creationId xmlns:a16="http://schemas.microsoft.com/office/drawing/2014/main" id="{4BC06323-F4A4-47FD-BC34-794BBFE7D8B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7661" y="3106649"/>
                <a:ext cx="1341116" cy="523220"/>
              </a:xfrm>
              <a:prstGeom prst="rect">
                <a:avLst/>
              </a:prstGeom>
              <a:blipFill>
                <a:blip r:embed="rId5"/>
                <a:stretch>
                  <a:fillRect t="-2353" b="-1176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ABD0EFC5-C2DA-4C35-9566-EB8DDEC01492}"/>
                  </a:ext>
                </a:extLst>
              </p:cNvPr>
              <p:cNvSpPr txBox="1"/>
              <p:nvPr/>
            </p:nvSpPr>
            <p:spPr>
              <a:xfrm>
                <a:off x="7727184" y="3108688"/>
                <a:ext cx="134111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1400" dirty="0">
                    <a:solidFill>
                      <a:srgbClr val="0000FF"/>
                    </a:solidFill>
                    <a:latin typeface="+mj-lt"/>
                    <a:ea typeface="+mj-ea"/>
                  </a:rPr>
                  <a:t>Clogging state</a:t>
                </a:r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</m:ctrlPr>
                      </m:sSubPr>
                      <m:e>
                        <m: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  <m:t>𝑑</m:t>
                        </m:r>
                      </m:e>
                      <m:sub>
                        <m:r>
                          <a:rPr lang="en-US" altLang="zh-CN" sz="1400" b="0" i="0" smtClean="0">
                            <a:latin typeface="Cambria Math" panose="02040503050406030204" pitchFamily="18" charset="0"/>
                            <a:ea typeface="+mj-ea"/>
                          </a:rPr>
                          <m:t>0</m:t>
                        </m:r>
                      </m:sub>
                    </m:sSub>
                    <m:r>
                      <a:rPr lang="en-US" altLang="zh-CN" sz="1400" b="0" i="1" smtClean="0">
                        <a:latin typeface="Cambria Math" panose="02040503050406030204" pitchFamily="18" charset="0"/>
                        <a:ea typeface="+mj-ea"/>
                      </a:rPr>
                      <m:t>/</m:t>
                    </m:r>
                    <m:sSub>
                      <m:sSubPr>
                        <m:ctrlP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</m:ctrlPr>
                      </m:sSubPr>
                      <m:e>
                        <m:r>
                          <a:rPr lang="en-US" altLang="zh-CN" sz="1400" b="0" i="1" smtClean="0">
                            <a:latin typeface="Cambria Math" panose="02040503050406030204" pitchFamily="18" charset="0"/>
                            <a:ea typeface="+mj-ea"/>
                          </a:rPr>
                          <m:t>𝐿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altLang="zh-CN" sz="1400" b="0" i="0" smtClean="0">
                            <a:latin typeface="Cambria Math" panose="02040503050406030204" pitchFamily="18" charset="0"/>
                            <a:ea typeface="+mj-ea"/>
                          </a:rPr>
                          <m:t>m</m:t>
                        </m:r>
                      </m:sub>
                    </m:sSub>
                  </m:oMath>
                </a14:m>
                <a:r>
                  <a:rPr lang="zh-CN" altLang="en-US" sz="1400" dirty="0">
                    <a:latin typeface="+mj-lt"/>
                    <a:ea typeface="+mj-ea"/>
                  </a:rPr>
                  <a:t> </a:t>
                </a:r>
                <a:r>
                  <a:rPr lang="en-US" altLang="zh-CN" sz="1400" dirty="0">
                    <a:latin typeface="+mj-lt"/>
                    <a:ea typeface="+mj-ea"/>
                  </a:rPr>
                  <a:t>&lt; 1</a:t>
                </a:r>
                <a:endParaRPr lang="zh-CN" altLang="en-US" sz="1400" dirty="0">
                  <a:latin typeface="+mj-lt"/>
                  <a:ea typeface="+mj-ea"/>
                </a:endParaRPr>
              </a:p>
            </p:txBody>
          </p:sp>
        </mc:Choice>
        <mc:Fallback xmlns=""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ABD0EFC5-C2DA-4C35-9566-EB8DDEC0149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27184" y="3108688"/>
                <a:ext cx="1341117" cy="523220"/>
              </a:xfrm>
              <a:prstGeom prst="rect">
                <a:avLst/>
              </a:prstGeom>
              <a:blipFill>
                <a:blip r:embed="rId6"/>
                <a:stretch>
                  <a:fillRect l="-455" t="-2326" r="-455" b="-1046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7" name="文本框 86">
            <a:extLst>
              <a:ext uri="{FF2B5EF4-FFF2-40B4-BE49-F238E27FC236}">
                <a16:creationId xmlns:a16="http://schemas.microsoft.com/office/drawing/2014/main" id="{23F90E40-286B-431E-8E67-4ECDB54BEF18}"/>
              </a:ext>
            </a:extLst>
          </p:cNvPr>
          <p:cNvSpPr txBox="1"/>
          <p:nvPr/>
        </p:nvSpPr>
        <p:spPr>
          <a:xfrm>
            <a:off x="2899276" y="3623932"/>
            <a:ext cx="69970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solidFill>
                  <a:srgbClr val="0000FF"/>
                </a:solidFill>
                <a:latin typeface="+mj-lt"/>
                <a:ea typeface="+mj-ea"/>
              </a:rPr>
              <a:t>Mode transition</a:t>
            </a:r>
            <a:r>
              <a:rPr lang="en-US" altLang="zh-CN" sz="1600" dirty="0">
                <a:latin typeface="+mj-lt"/>
                <a:ea typeface="+mj-ea"/>
              </a:rPr>
              <a:t>: Predictable from single-obstacle streamer length </a:t>
            </a:r>
            <a:endParaRPr lang="zh-CN" altLang="en-US" sz="1600" dirty="0">
              <a:latin typeface="+mj-lt"/>
              <a:ea typeface="+mj-ea"/>
            </a:endParaRPr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0082C07F-33AD-4FAE-9777-D40F5A89219E}"/>
              </a:ext>
            </a:extLst>
          </p:cNvPr>
          <p:cNvGrpSpPr/>
          <p:nvPr/>
        </p:nvGrpSpPr>
        <p:grpSpPr>
          <a:xfrm>
            <a:off x="640085" y="1604029"/>
            <a:ext cx="8801963" cy="1413315"/>
            <a:chOff x="822640" y="1443976"/>
            <a:chExt cx="8801963" cy="1413315"/>
          </a:xfrm>
        </p:grpSpPr>
        <p:pic>
          <p:nvPicPr>
            <p:cNvPr id="89" name="图片 88">
              <a:extLst>
                <a:ext uri="{FF2B5EF4-FFF2-40B4-BE49-F238E27FC236}">
                  <a16:creationId xmlns:a16="http://schemas.microsoft.com/office/drawing/2014/main" id="{806BC588-8131-426F-9504-452170A7F04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4257" b="63595"/>
            <a:stretch/>
          </p:blipFill>
          <p:spPr>
            <a:xfrm>
              <a:off x="822640" y="1443976"/>
              <a:ext cx="8801963" cy="1413315"/>
            </a:xfrm>
            <a:prstGeom prst="rect">
              <a:avLst/>
            </a:prstGeom>
          </p:spPr>
        </p:pic>
        <p:sp>
          <p:nvSpPr>
            <p:cNvPr id="90" name="文本框 89">
              <a:extLst>
                <a:ext uri="{FF2B5EF4-FFF2-40B4-BE49-F238E27FC236}">
                  <a16:creationId xmlns:a16="http://schemas.microsoft.com/office/drawing/2014/main" id="{60689056-590F-43CC-9B9F-05E8A29DF63D}"/>
                </a:ext>
              </a:extLst>
            </p:cNvPr>
            <p:cNvSpPr txBox="1"/>
            <p:nvPr/>
          </p:nvSpPr>
          <p:spPr>
            <a:xfrm>
              <a:off x="2203600" y="2460186"/>
              <a:ext cx="754855" cy="2861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50" dirty="0">
                  <a:solidFill>
                    <a:schemeClr val="bg1"/>
                  </a:solidFill>
                  <a:latin typeface="+mj-lt"/>
                </a:rPr>
                <a:t>100 </a:t>
              </a:r>
              <a:r>
                <a:rPr lang="en-US" altLang="zh-CN" sz="1050" dirty="0" err="1">
                  <a:solidFill>
                    <a:schemeClr val="bg1"/>
                  </a:solidFill>
                  <a:latin typeface="+mj-lt"/>
                </a:rPr>
                <a:t>μm</a:t>
              </a:r>
              <a:endParaRPr lang="zh-CN" altLang="en-US" sz="105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106" name="文本框 105">
            <a:extLst>
              <a:ext uri="{FF2B5EF4-FFF2-40B4-BE49-F238E27FC236}">
                <a16:creationId xmlns:a16="http://schemas.microsoft.com/office/drawing/2014/main" id="{294D57B3-2E1A-4A9A-A73B-7734AB207C5E}"/>
              </a:ext>
            </a:extLst>
          </p:cNvPr>
          <p:cNvSpPr txBox="1"/>
          <p:nvPr/>
        </p:nvSpPr>
        <p:spPr>
          <a:xfrm>
            <a:off x="10284587" y="3126441"/>
            <a:ext cx="15797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Stable bridging</a:t>
            </a:r>
            <a:endParaRPr lang="zh-CN" altLang="en-US" sz="1600" dirty="0">
              <a:latin typeface="+mj-lt"/>
              <a:ea typeface="+mj-ea"/>
            </a:endParaRPr>
          </a:p>
        </p:txBody>
      </p:sp>
      <p:pic>
        <p:nvPicPr>
          <p:cNvPr id="111" name="图片 110">
            <a:extLst>
              <a:ext uri="{FF2B5EF4-FFF2-40B4-BE49-F238E27FC236}">
                <a16:creationId xmlns:a16="http://schemas.microsoft.com/office/drawing/2014/main" id="{0498B47C-14FF-4851-B984-BEC84BD09CB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74" r="24897" b="14422"/>
          <a:stretch/>
        </p:blipFill>
        <p:spPr>
          <a:xfrm>
            <a:off x="8419420" y="4583574"/>
            <a:ext cx="1826717" cy="1361975"/>
          </a:xfrm>
          <a:prstGeom prst="rect">
            <a:avLst/>
          </a:prstGeom>
        </p:spPr>
      </p:pic>
      <p:pic>
        <p:nvPicPr>
          <p:cNvPr id="112" name="图片 111">
            <a:extLst>
              <a:ext uri="{FF2B5EF4-FFF2-40B4-BE49-F238E27FC236}">
                <a16:creationId xmlns:a16="http://schemas.microsoft.com/office/drawing/2014/main" id="{B882012B-F8E6-4518-8F8F-E01008DD40E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188" t="15047" r="26634" b="27845"/>
          <a:stretch/>
        </p:blipFill>
        <p:spPr>
          <a:xfrm>
            <a:off x="6397786" y="4607606"/>
            <a:ext cx="1662096" cy="1337943"/>
          </a:xfrm>
          <a:prstGeom prst="rect">
            <a:avLst/>
          </a:prstGeom>
        </p:spPr>
      </p:pic>
      <p:pic>
        <p:nvPicPr>
          <p:cNvPr id="113" name="图片 112">
            <a:extLst>
              <a:ext uri="{FF2B5EF4-FFF2-40B4-BE49-F238E27FC236}">
                <a16:creationId xmlns:a16="http://schemas.microsoft.com/office/drawing/2014/main" id="{82B0E5E9-0C98-4D99-8492-4D62CEB801A3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02" t="53047"/>
          <a:stretch/>
        </p:blipFill>
        <p:spPr>
          <a:xfrm>
            <a:off x="1179154" y="5487479"/>
            <a:ext cx="4485868" cy="1072399"/>
          </a:xfrm>
          <a:prstGeom prst="rect">
            <a:avLst/>
          </a:prstGeom>
        </p:spPr>
      </p:pic>
      <p:pic>
        <p:nvPicPr>
          <p:cNvPr id="114" name="图片 113">
            <a:extLst>
              <a:ext uri="{FF2B5EF4-FFF2-40B4-BE49-F238E27FC236}">
                <a16:creationId xmlns:a16="http://schemas.microsoft.com/office/drawing/2014/main" id="{020E2C8D-FF0E-4110-A11D-7CBAE683677A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02" t="6906" b="53555"/>
          <a:stretch/>
        </p:blipFill>
        <p:spPr>
          <a:xfrm>
            <a:off x="1179154" y="4295115"/>
            <a:ext cx="4485867" cy="903068"/>
          </a:xfrm>
          <a:prstGeom prst="rect">
            <a:avLst/>
          </a:prstGeom>
        </p:spPr>
      </p:pic>
      <p:sp>
        <p:nvSpPr>
          <p:cNvPr id="115" name="文本框 114">
            <a:extLst>
              <a:ext uri="{FF2B5EF4-FFF2-40B4-BE49-F238E27FC236}">
                <a16:creationId xmlns:a16="http://schemas.microsoft.com/office/drawing/2014/main" id="{C866FABE-7E8A-47D3-967D-CABA8783BB88}"/>
              </a:ext>
            </a:extLst>
          </p:cNvPr>
          <p:cNvSpPr txBox="1"/>
          <p:nvPr/>
        </p:nvSpPr>
        <p:spPr>
          <a:xfrm>
            <a:off x="2031501" y="3987338"/>
            <a:ext cx="32904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+mj-lt"/>
                <a:ea typeface="+mj-ea"/>
              </a:rPr>
              <a:t>Surfactant</a:t>
            </a:r>
            <a:r>
              <a:rPr lang="zh-CN" altLang="en-US" sz="1400" dirty="0">
                <a:latin typeface="+mj-lt"/>
                <a:ea typeface="+mj-ea"/>
              </a:rPr>
              <a:t> </a:t>
            </a:r>
            <a:r>
              <a:rPr lang="en-US" altLang="zh-CN" sz="1400" dirty="0">
                <a:latin typeface="+mj-lt"/>
                <a:ea typeface="+mj-ea"/>
              </a:rPr>
              <a:t>(SDS, 2.0 wt.%)</a:t>
            </a:r>
            <a:endParaRPr lang="zh-CN" altLang="en-US" sz="1400" dirty="0">
              <a:latin typeface="+mj-lt"/>
              <a:ea typeface="+mj-ea"/>
            </a:endParaRPr>
          </a:p>
        </p:txBody>
      </p:sp>
      <p:sp>
        <p:nvSpPr>
          <p:cNvPr id="116" name="文本框 115">
            <a:extLst>
              <a:ext uri="{FF2B5EF4-FFF2-40B4-BE49-F238E27FC236}">
                <a16:creationId xmlns:a16="http://schemas.microsoft.com/office/drawing/2014/main" id="{432695FB-223D-4CFE-AB35-E406CF39EAA5}"/>
              </a:ext>
            </a:extLst>
          </p:cNvPr>
          <p:cNvSpPr txBox="1"/>
          <p:nvPr/>
        </p:nvSpPr>
        <p:spPr>
          <a:xfrm>
            <a:off x="1486954" y="5208004"/>
            <a:ext cx="39106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+mj-lt"/>
                <a:ea typeface="+mj-ea"/>
              </a:rPr>
              <a:t>Viscoelastic solution (18 </a:t>
            </a:r>
            <a:r>
              <a:rPr lang="en-US" altLang="zh-CN" sz="1400" dirty="0" err="1">
                <a:latin typeface="+mj-lt"/>
                <a:ea typeface="+mj-ea"/>
              </a:rPr>
              <a:t>MDa</a:t>
            </a:r>
            <a:r>
              <a:rPr lang="en-US" altLang="zh-CN" sz="1400" dirty="0">
                <a:latin typeface="+mj-lt"/>
                <a:ea typeface="+mj-ea"/>
              </a:rPr>
              <a:t> PAM, 0.1 wt.%)</a:t>
            </a:r>
            <a:endParaRPr lang="zh-CN" altLang="en-US" sz="1400" dirty="0">
              <a:latin typeface="+mj-lt"/>
              <a:ea typeface="+mj-ea"/>
            </a:endParaRPr>
          </a:p>
        </p:txBody>
      </p:sp>
      <p:sp>
        <p:nvSpPr>
          <p:cNvPr id="117" name="文本框 116">
            <a:extLst>
              <a:ext uri="{FF2B5EF4-FFF2-40B4-BE49-F238E27FC236}">
                <a16:creationId xmlns:a16="http://schemas.microsoft.com/office/drawing/2014/main" id="{E60F2E42-442F-4C3E-8617-A39FBD610671}"/>
              </a:ext>
            </a:extLst>
          </p:cNvPr>
          <p:cNvSpPr txBox="1"/>
          <p:nvPr/>
        </p:nvSpPr>
        <p:spPr>
          <a:xfrm>
            <a:off x="6658063" y="5977566"/>
            <a:ext cx="14785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Surfactant</a:t>
            </a:r>
            <a:endParaRPr lang="zh-CN" altLang="en-US" sz="1600" dirty="0">
              <a:latin typeface="+mj-lt"/>
              <a:ea typeface="+mj-ea"/>
            </a:endParaRPr>
          </a:p>
        </p:txBody>
      </p:sp>
      <p:sp>
        <p:nvSpPr>
          <p:cNvPr id="118" name="文本框 117">
            <a:extLst>
              <a:ext uri="{FF2B5EF4-FFF2-40B4-BE49-F238E27FC236}">
                <a16:creationId xmlns:a16="http://schemas.microsoft.com/office/drawing/2014/main" id="{DD7E43D2-5A05-4588-A401-66DC9480C088}"/>
              </a:ext>
            </a:extLst>
          </p:cNvPr>
          <p:cNvSpPr txBox="1"/>
          <p:nvPr/>
        </p:nvSpPr>
        <p:spPr>
          <a:xfrm>
            <a:off x="8419420" y="5977566"/>
            <a:ext cx="208861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Viscoelastic solution</a:t>
            </a:r>
            <a:endParaRPr lang="zh-CN" altLang="en-US" sz="1600" dirty="0">
              <a:latin typeface="+mj-lt"/>
              <a:ea typeface="+mj-ea"/>
            </a:endParaRPr>
          </a:p>
        </p:txBody>
      </p:sp>
      <p:sp>
        <p:nvSpPr>
          <p:cNvPr id="119" name="文本框 118">
            <a:extLst>
              <a:ext uri="{FF2B5EF4-FFF2-40B4-BE49-F238E27FC236}">
                <a16:creationId xmlns:a16="http://schemas.microsoft.com/office/drawing/2014/main" id="{BB73293F-AFB7-41C9-8524-471511EA12FC}"/>
              </a:ext>
            </a:extLst>
          </p:cNvPr>
          <p:cNvSpPr txBox="1"/>
          <p:nvPr/>
        </p:nvSpPr>
        <p:spPr>
          <a:xfrm>
            <a:off x="2392555" y="6514731"/>
            <a:ext cx="69970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Mitigation: Destabilization of aggregates/generation of flow field fluctuations</a:t>
            </a:r>
            <a:endParaRPr lang="zh-CN" altLang="en-US" sz="1600" dirty="0">
              <a:latin typeface="+mj-lt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598986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/>
      <p:bldP spid="116" grpId="0"/>
      <p:bldP spid="117" grpId="0"/>
      <p:bldP spid="118" grpId="0"/>
      <p:bldP spid="1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标题 5">
            <a:extLst>
              <a:ext uri="{FF2B5EF4-FFF2-40B4-BE49-F238E27FC236}">
                <a16:creationId xmlns:a16="http://schemas.microsoft.com/office/drawing/2014/main" id="{8495A6B7-3985-468D-9032-E68588B4756D}"/>
              </a:ext>
            </a:extLst>
          </p:cNvPr>
          <p:cNvSpPr txBox="1">
            <a:spLocks/>
          </p:cNvSpPr>
          <p:nvPr/>
        </p:nvSpPr>
        <p:spPr>
          <a:xfrm>
            <a:off x="527384" y="343269"/>
            <a:ext cx="96970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38618" rtl="0" eaLnBrk="1" latinLnBrk="0" hangingPunct="1">
              <a:spcBef>
                <a:spcPct val="0"/>
              </a:spcBef>
              <a:buNone/>
              <a:defRPr sz="136" b="0" kern="1200">
                <a:solidFill>
                  <a:srgbClr val="7030A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2800" dirty="0"/>
              <a:t>Implications and applications</a:t>
            </a:r>
            <a:endParaRPr lang="zh-CN" altLang="en-US" sz="2800" dirty="0"/>
          </a:p>
        </p:txBody>
      </p:sp>
      <p:sp>
        <p:nvSpPr>
          <p:cNvPr id="36" name="灯片编号占位符 3">
            <a:extLst>
              <a:ext uri="{FF2B5EF4-FFF2-40B4-BE49-F238E27FC236}">
                <a16:creationId xmlns:a16="http://schemas.microsoft.com/office/drawing/2014/main" id="{631D6D50-B03F-40DC-8BDF-6672F3C98E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635" y="6504690"/>
            <a:ext cx="790675" cy="365125"/>
          </a:xfrm>
        </p:spPr>
        <p:txBody>
          <a:bodyPr/>
          <a:lstStyle/>
          <a:p>
            <a:r>
              <a:rPr lang="en-US" altLang="zh-CN" sz="1400" dirty="0">
                <a:latin typeface="+mj-lt"/>
              </a:rPr>
              <a:t>page</a:t>
            </a:r>
            <a:fld id="{EFB0B238-E874-40A5-BF39-F1F8BB75E800}" type="slidenum">
              <a:rPr lang="zh-CN" altLang="en-US" sz="1400">
                <a:latin typeface="+mj-lt"/>
              </a:rPr>
              <a:pPr/>
              <a:t>10</a:t>
            </a:fld>
            <a:endParaRPr lang="zh-CN" altLang="en-US" sz="1400" dirty="0">
              <a:latin typeface="+mj-lt"/>
            </a:endParaRPr>
          </a:p>
        </p:txBody>
      </p:sp>
      <p:sp>
        <p:nvSpPr>
          <p:cNvPr id="37" name="文本框 36">
            <a:extLst>
              <a:ext uri="{FF2B5EF4-FFF2-40B4-BE49-F238E27FC236}">
                <a16:creationId xmlns:a16="http://schemas.microsoft.com/office/drawing/2014/main" id="{A39C1466-21FE-4BC4-8C42-6305571B1B76}"/>
              </a:ext>
            </a:extLst>
          </p:cNvPr>
          <p:cNvSpPr txBox="1"/>
          <p:nvPr/>
        </p:nvSpPr>
        <p:spPr>
          <a:xfrm>
            <a:off x="395538" y="1047964"/>
            <a:ext cx="75463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l"/>
            </a:pPr>
            <a:r>
              <a:rPr lang="en-US" altLang="zh-CN" sz="2000" dirty="0">
                <a:latin typeface="+mj-lt"/>
                <a:ea typeface="+mj-ea"/>
              </a:rPr>
              <a:t>I – Catastrophic clogging consequences in complex geometry</a:t>
            </a:r>
            <a:endParaRPr lang="zh-CN" altLang="en-US" sz="2000" dirty="0">
              <a:latin typeface="+mj-lt"/>
              <a:ea typeface="+mj-ea"/>
            </a:endParaRPr>
          </a:p>
        </p:txBody>
      </p:sp>
      <p:grpSp>
        <p:nvGrpSpPr>
          <p:cNvPr id="62" name="组合 61">
            <a:extLst>
              <a:ext uri="{FF2B5EF4-FFF2-40B4-BE49-F238E27FC236}">
                <a16:creationId xmlns:a16="http://schemas.microsoft.com/office/drawing/2014/main" id="{D40196B6-B548-40ED-8ADC-ADA29A2B758F}"/>
              </a:ext>
            </a:extLst>
          </p:cNvPr>
          <p:cNvGrpSpPr/>
          <p:nvPr/>
        </p:nvGrpSpPr>
        <p:grpSpPr>
          <a:xfrm>
            <a:off x="5359057" y="1674775"/>
            <a:ext cx="2785534" cy="2034392"/>
            <a:chOff x="3369451" y="4162458"/>
            <a:chExt cx="2447096" cy="1787220"/>
          </a:xfrm>
        </p:grpSpPr>
        <p:pic>
          <p:nvPicPr>
            <p:cNvPr id="63" name="图片 62">
              <a:extLst>
                <a:ext uri="{FF2B5EF4-FFF2-40B4-BE49-F238E27FC236}">
                  <a16:creationId xmlns:a16="http://schemas.microsoft.com/office/drawing/2014/main" id="{BD63F7B6-EAEB-4E92-A6AF-EBC4CD43A63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56169" b="55662"/>
            <a:stretch/>
          </p:blipFill>
          <p:spPr>
            <a:xfrm>
              <a:off x="3369451" y="4162458"/>
              <a:ext cx="2447096" cy="1787220"/>
            </a:xfrm>
            <a:prstGeom prst="rect">
              <a:avLst/>
            </a:prstGeom>
          </p:spPr>
        </p:pic>
        <p:sp>
          <p:nvSpPr>
            <p:cNvPr id="64" name="文本框 63">
              <a:extLst>
                <a:ext uri="{FF2B5EF4-FFF2-40B4-BE49-F238E27FC236}">
                  <a16:creationId xmlns:a16="http://schemas.microsoft.com/office/drawing/2014/main" id="{11B9ECF1-5751-4CD9-A6B3-56E5B2B553AD}"/>
                </a:ext>
              </a:extLst>
            </p:cNvPr>
            <p:cNvSpPr txBox="1"/>
            <p:nvPr/>
          </p:nvSpPr>
          <p:spPr>
            <a:xfrm>
              <a:off x="4065627" y="4701310"/>
              <a:ext cx="718942" cy="2163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00" dirty="0">
                  <a:solidFill>
                    <a:schemeClr val="bg1"/>
                  </a:solidFill>
                  <a:latin typeface="+mj-lt"/>
                </a:rPr>
                <a:t>200 </a:t>
              </a:r>
              <a:r>
                <a:rPr lang="en-US" altLang="zh-CN" sz="1000" dirty="0" err="1">
                  <a:solidFill>
                    <a:schemeClr val="bg1"/>
                  </a:solidFill>
                  <a:latin typeface="+mj-lt"/>
                </a:rPr>
                <a:t>μm</a:t>
              </a:r>
              <a:endParaRPr lang="zh-CN" altLang="en-US" sz="1000" dirty="0">
                <a:solidFill>
                  <a:schemeClr val="bg1"/>
                </a:solidFill>
                <a:latin typeface="+mj-lt"/>
              </a:endParaRPr>
            </a:p>
          </p:txBody>
        </p:sp>
      </p:grpSp>
      <p:pic>
        <p:nvPicPr>
          <p:cNvPr id="65" name="图片 64">
            <a:extLst>
              <a:ext uri="{FF2B5EF4-FFF2-40B4-BE49-F238E27FC236}">
                <a16:creationId xmlns:a16="http://schemas.microsoft.com/office/drawing/2014/main" id="{37019254-3F23-43B8-948E-DF43D8B66C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1970" y="3273149"/>
            <a:ext cx="3405441" cy="2537054"/>
          </a:xfrm>
          <a:prstGeom prst="rect">
            <a:avLst/>
          </a:prstGeom>
        </p:spPr>
      </p:pic>
      <p:sp>
        <p:nvSpPr>
          <p:cNvPr id="66" name="文本框 65">
            <a:extLst>
              <a:ext uri="{FF2B5EF4-FFF2-40B4-BE49-F238E27FC236}">
                <a16:creationId xmlns:a16="http://schemas.microsoft.com/office/drawing/2014/main" id="{FD7804DD-C8CD-4DE8-B1D8-DAAD6305B18C}"/>
              </a:ext>
            </a:extLst>
          </p:cNvPr>
          <p:cNvSpPr txBox="1"/>
          <p:nvPr/>
        </p:nvSpPr>
        <p:spPr>
          <a:xfrm>
            <a:off x="3205291" y="6036966"/>
            <a:ext cx="14140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latin typeface="+mj-lt"/>
                <a:ea typeface="+mj-ea"/>
              </a:rPr>
              <a:t>Particle clogging</a:t>
            </a:r>
            <a:endParaRPr lang="zh-CN" altLang="en-US" sz="1200" dirty="0">
              <a:latin typeface="+mj-lt"/>
              <a:ea typeface="+mj-ea"/>
            </a:endParaRPr>
          </a:p>
        </p:txBody>
      </p:sp>
      <p:pic>
        <p:nvPicPr>
          <p:cNvPr id="67" name="图片 66">
            <a:extLst>
              <a:ext uri="{FF2B5EF4-FFF2-40B4-BE49-F238E27FC236}">
                <a16:creationId xmlns:a16="http://schemas.microsoft.com/office/drawing/2014/main" id="{F338EA2D-2D17-4A60-8CB4-D7A865C02A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2285808" y="4420883"/>
            <a:ext cx="117768" cy="3135294"/>
          </a:xfrm>
          <a:prstGeom prst="rect">
            <a:avLst/>
          </a:prstGeom>
        </p:spPr>
      </p:pic>
      <p:sp>
        <p:nvSpPr>
          <p:cNvPr id="68" name="文本框 67">
            <a:extLst>
              <a:ext uri="{FF2B5EF4-FFF2-40B4-BE49-F238E27FC236}">
                <a16:creationId xmlns:a16="http://schemas.microsoft.com/office/drawing/2014/main" id="{A07D6304-CA82-4864-9C60-D7C576CCDC3A}"/>
              </a:ext>
            </a:extLst>
          </p:cNvPr>
          <p:cNvSpPr txBox="1"/>
          <p:nvPr/>
        </p:nvSpPr>
        <p:spPr>
          <a:xfrm>
            <a:off x="527384" y="6047414"/>
            <a:ext cx="95941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latin typeface="+mj-lt"/>
                <a:ea typeface="+mj-ea"/>
              </a:rPr>
              <a:t>Solid/water</a:t>
            </a:r>
            <a:endParaRPr lang="zh-CN" altLang="en-US" sz="1200" dirty="0">
              <a:latin typeface="+mj-lt"/>
              <a:ea typeface="+mj-ea"/>
            </a:endParaRPr>
          </a:p>
        </p:txBody>
      </p:sp>
      <p:sp>
        <p:nvSpPr>
          <p:cNvPr id="70" name="文本框 69">
            <a:extLst>
              <a:ext uri="{FF2B5EF4-FFF2-40B4-BE49-F238E27FC236}">
                <a16:creationId xmlns:a16="http://schemas.microsoft.com/office/drawing/2014/main" id="{90CA9B26-B51B-4742-B3B4-4F2369EB9AED}"/>
              </a:ext>
            </a:extLst>
          </p:cNvPr>
          <p:cNvSpPr txBox="1"/>
          <p:nvPr/>
        </p:nvSpPr>
        <p:spPr>
          <a:xfrm>
            <a:off x="5394033" y="1431055"/>
            <a:ext cx="12647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latin typeface="+mj-lt"/>
                <a:ea typeface="+mj-ea"/>
              </a:rPr>
              <a:t>Nominally clean</a:t>
            </a:r>
            <a:endParaRPr lang="zh-CN" altLang="en-US" sz="1200" dirty="0">
              <a:latin typeface="+mj-lt"/>
              <a:ea typeface="+mj-ea"/>
            </a:endParaRPr>
          </a:p>
        </p:txBody>
      </p:sp>
      <p:sp>
        <p:nvSpPr>
          <p:cNvPr id="71" name="文本框 70">
            <a:extLst>
              <a:ext uri="{FF2B5EF4-FFF2-40B4-BE49-F238E27FC236}">
                <a16:creationId xmlns:a16="http://schemas.microsoft.com/office/drawing/2014/main" id="{22B6A4D5-0020-491F-B5CF-0AD41098F9C9}"/>
              </a:ext>
            </a:extLst>
          </p:cNvPr>
          <p:cNvSpPr txBox="1"/>
          <p:nvPr/>
        </p:nvSpPr>
        <p:spPr>
          <a:xfrm>
            <a:off x="6950555" y="1431055"/>
            <a:ext cx="11940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latin typeface="+mj-lt"/>
                <a:ea typeface="+mj-ea"/>
              </a:rPr>
              <a:t>Strictly clean</a:t>
            </a:r>
            <a:endParaRPr lang="zh-CN" altLang="en-US" sz="1200" dirty="0">
              <a:latin typeface="+mj-lt"/>
              <a:ea typeface="+mj-ea"/>
            </a:endParaRPr>
          </a:p>
        </p:txBody>
      </p:sp>
      <p:sp>
        <p:nvSpPr>
          <p:cNvPr id="72" name="文本框 71">
            <a:extLst>
              <a:ext uri="{FF2B5EF4-FFF2-40B4-BE49-F238E27FC236}">
                <a16:creationId xmlns:a16="http://schemas.microsoft.com/office/drawing/2014/main" id="{C807D610-9B19-43E3-8B18-7B2BF0D05CC2}"/>
              </a:ext>
            </a:extLst>
          </p:cNvPr>
          <p:cNvSpPr txBox="1"/>
          <p:nvPr/>
        </p:nvSpPr>
        <p:spPr>
          <a:xfrm rot="16200000">
            <a:off x="4736824" y="3034102"/>
            <a:ext cx="9267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latin typeface="+mj-lt"/>
                <a:ea typeface="+mj-ea"/>
              </a:rPr>
              <a:t>Location 2</a:t>
            </a:r>
            <a:endParaRPr lang="zh-CN" altLang="en-US" sz="1200" dirty="0">
              <a:latin typeface="+mj-lt"/>
              <a:ea typeface="+mj-ea"/>
            </a:endParaRPr>
          </a:p>
        </p:txBody>
      </p:sp>
      <p:cxnSp>
        <p:nvCxnSpPr>
          <p:cNvPr id="73" name="直接箭头连接符 72">
            <a:extLst>
              <a:ext uri="{FF2B5EF4-FFF2-40B4-BE49-F238E27FC236}">
                <a16:creationId xmlns:a16="http://schemas.microsoft.com/office/drawing/2014/main" id="{2268E37E-A172-45FA-94E3-0B6D26FF0D64}"/>
              </a:ext>
            </a:extLst>
          </p:cNvPr>
          <p:cNvCxnSpPr>
            <a:cxnSpLocks/>
          </p:cNvCxnSpPr>
          <p:nvPr/>
        </p:nvCxnSpPr>
        <p:spPr>
          <a:xfrm flipH="1" flipV="1">
            <a:off x="6011965" y="2106310"/>
            <a:ext cx="100931" cy="445328"/>
          </a:xfrm>
          <a:prstGeom prst="straightConnector1">
            <a:avLst/>
          </a:prstGeom>
          <a:ln w="19050">
            <a:solidFill>
              <a:srgbClr val="C0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4" name="直接箭头连接符 73">
            <a:extLst>
              <a:ext uri="{FF2B5EF4-FFF2-40B4-BE49-F238E27FC236}">
                <a16:creationId xmlns:a16="http://schemas.microsoft.com/office/drawing/2014/main" id="{B07058AD-4339-463E-9C9F-02160A27BE61}"/>
              </a:ext>
            </a:extLst>
          </p:cNvPr>
          <p:cNvCxnSpPr>
            <a:cxnSpLocks/>
          </p:cNvCxnSpPr>
          <p:nvPr/>
        </p:nvCxnSpPr>
        <p:spPr>
          <a:xfrm flipH="1">
            <a:off x="5801093" y="2716364"/>
            <a:ext cx="210872" cy="241340"/>
          </a:xfrm>
          <a:prstGeom prst="straightConnector1">
            <a:avLst/>
          </a:prstGeom>
          <a:ln w="19050">
            <a:solidFill>
              <a:srgbClr val="C0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5" name="文本框 74">
            <a:extLst>
              <a:ext uri="{FF2B5EF4-FFF2-40B4-BE49-F238E27FC236}">
                <a16:creationId xmlns:a16="http://schemas.microsoft.com/office/drawing/2014/main" id="{1DDD1C57-7F8A-4576-9B7F-7B4F6B8F8F71}"/>
              </a:ext>
            </a:extLst>
          </p:cNvPr>
          <p:cNvSpPr txBox="1"/>
          <p:nvPr/>
        </p:nvSpPr>
        <p:spPr>
          <a:xfrm>
            <a:off x="5944312" y="2522059"/>
            <a:ext cx="1584855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solidFill>
                  <a:srgbClr val="C00000"/>
                </a:solidFill>
                <a:latin typeface="+mj-lt"/>
                <a:ea typeface="+mj-ea"/>
              </a:rPr>
              <a:t>Retained particles</a:t>
            </a:r>
            <a:endParaRPr lang="zh-CN" altLang="en-US" sz="1200" dirty="0">
              <a:solidFill>
                <a:srgbClr val="C00000"/>
              </a:solidFill>
              <a:latin typeface="+mj-lt"/>
              <a:ea typeface="+mj-ea"/>
            </a:endParaRPr>
          </a:p>
        </p:txBody>
      </p:sp>
      <p:sp>
        <p:nvSpPr>
          <p:cNvPr id="76" name="文本框 75">
            <a:extLst>
              <a:ext uri="{FF2B5EF4-FFF2-40B4-BE49-F238E27FC236}">
                <a16:creationId xmlns:a16="http://schemas.microsoft.com/office/drawing/2014/main" id="{25014EAF-91EE-4998-A50B-E0FB055C5C73}"/>
              </a:ext>
            </a:extLst>
          </p:cNvPr>
          <p:cNvSpPr txBox="1"/>
          <p:nvPr/>
        </p:nvSpPr>
        <p:spPr>
          <a:xfrm rot="16200000">
            <a:off x="4736825" y="1976548"/>
            <a:ext cx="9267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latin typeface="+mj-lt"/>
                <a:ea typeface="+mj-ea"/>
              </a:rPr>
              <a:t>Location 1</a:t>
            </a:r>
            <a:endParaRPr lang="zh-CN" altLang="en-US" sz="1200" dirty="0">
              <a:latin typeface="+mj-lt"/>
              <a:ea typeface="+mj-ea"/>
            </a:endParaRPr>
          </a:p>
        </p:txBody>
      </p:sp>
      <p:sp>
        <p:nvSpPr>
          <p:cNvPr id="80" name="文本框 79">
            <a:extLst>
              <a:ext uri="{FF2B5EF4-FFF2-40B4-BE49-F238E27FC236}">
                <a16:creationId xmlns:a16="http://schemas.microsoft.com/office/drawing/2014/main" id="{5CFD0279-34B5-46AA-92A9-6344D2B6E966}"/>
              </a:ext>
            </a:extLst>
          </p:cNvPr>
          <p:cNvSpPr txBox="1"/>
          <p:nvPr/>
        </p:nvSpPr>
        <p:spPr>
          <a:xfrm>
            <a:off x="2221053" y="6454942"/>
            <a:ext cx="8577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0000FF"/>
                </a:solidFill>
                <a:latin typeface="+mj-lt"/>
                <a:ea typeface="+mj-ea"/>
              </a:rPr>
              <a:t>Significant retention &amp; clogging </a:t>
            </a:r>
            <a:r>
              <a:rPr lang="en-US" altLang="zh-CN" dirty="0">
                <a:latin typeface="+mj-lt"/>
                <a:ea typeface="+mj-ea"/>
              </a:rPr>
              <a:t>in disordered media induced by trace-level effects</a:t>
            </a:r>
            <a:endParaRPr lang="zh-CN" altLang="en-US" dirty="0">
              <a:latin typeface="+mj-lt"/>
              <a:ea typeface="+mj-ea"/>
            </a:endParaRPr>
          </a:p>
        </p:txBody>
      </p:sp>
      <p:pic>
        <p:nvPicPr>
          <p:cNvPr id="81" name="图片 80">
            <a:extLst>
              <a:ext uri="{FF2B5EF4-FFF2-40B4-BE49-F238E27FC236}">
                <a16:creationId xmlns:a16="http://schemas.microsoft.com/office/drawing/2014/main" id="{5B95119F-864C-4066-83C2-DDBCCE57A22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904" t="4679" r="53789" b="71755"/>
          <a:stretch/>
        </p:blipFill>
        <p:spPr>
          <a:xfrm>
            <a:off x="1118439" y="1633035"/>
            <a:ext cx="2205229" cy="140708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3DD864A4-CDEC-44ED-AA3C-050ECBE5CE7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6159" r="33633"/>
          <a:stretch/>
        </p:blipFill>
        <p:spPr>
          <a:xfrm>
            <a:off x="8549792" y="1448074"/>
            <a:ext cx="2523769" cy="2172315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F4533CE7-DBFF-406A-BAB0-BFEE465FCB2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9810"/>
          <a:stretch/>
        </p:blipFill>
        <p:spPr>
          <a:xfrm>
            <a:off x="5375922" y="3965485"/>
            <a:ext cx="2523769" cy="2173636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B010935D-A54E-47BB-A3F8-CF58A1A2AC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55490" y="4028625"/>
            <a:ext cx="2618071" cy="2101818"/>
          </a:xfrm>
          <a:prstGeom prst="rect">
            <a:avLst/>
          </a:prstGeom>
        </p:spPr>
      </p:pic>
      <p:sp>
        <p:nvSpPr>
          <p:cNvPr id="24" name="文本框 23">
            <a:extLst>
              <a:ext uri="{FF2B5EF4-FFF2-40B4-BE49-F238E27FC236}">
                <a16:creationId xmlns:a16="http://schemas.microsoft.com/office/drawing/2014/main" id="{36714BEC-28E0-4BA9-9AE4-4D7063C78A8C}"/>
              </a:ext>
            </a:extLst>
          </p:cNvPr>
          <p:cNvSpPr txBox="1"/>
          <p:nvPr/>
        </p:nvSpPr>
        <p:spPr>
          <a:xfrm>
            <a:off x="8698816" y="3589197"/>
            <a:ext cx="30512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Pressure rise: </a:t>
            </a:r>
            <a:r>
              <a:rPr lang="en-US" altLang="zh-CN" sz="1600" dirty="0">
                <a:solidFill>
                  <a:srgbClr val="0000FF"/>
                </a:solidFill>
                <a:latin typeface="+mj-lt"/>
                <a:ea typeface="+mj-ea"/>
              </a:rPr>
              <a:t>Flow control</a:t>
            </a:r>
            <a:endParaRPr lang="zh-CN" altLang="en-US" sz="1600" dirty="0">
              <a:solidFill>
                <a:srgbClr val="0000FF"/>
              </a:solidFill>
              <a:latin typeface="+mj-lt"/>
              <a:ea typeface="+mj-ea"/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760FD00E-B1C0-4C95-BF50-B5BB0113640C}"/>
              </a:ext>
            </a:extLst>
          </p:cNvPr>
          <p:cNvSpPr txBox="1"/>
          <p:nvPr/>
        </p:nvSpPr>
        <p:spPr>
          <a:xfrm>
            <a:off x="5226179" y="6126807"/>
            <a:ext cx="30512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Particle accumulation: </a:t>
            </a:r>
            <a:r>
              <a:rPr lang="en-US" altLang="zh-CN" sz="1600" dirty="0">
                <a:solidFill>
                  <a:srgbClr val="0000FF"/>
                </a:solidFill>
                <a:latin typeface="+mj-lt"/>
                <a:ea typeface="+mj-ea"/>
              </a:rPr>
              <a:t>Filtration</a:t>
            </a:r>
            <a:endParaRPr lang="zh-CN" altLang="en-US" sz="1600" dirty="0">
              <a:solidFill>
                <a:srgbClr val="0000FF"/>
              </a:solidFill>
              <a:latin typeface="+mj-lt"/>
              <a:ea typeface="+mj-ea"/>
            </a:endParaRP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3AE8725C-CD07-4061-B7FE-62C4C544458F}"/>
              </a:ext>
            </a:extLst>
          </p:cNvPr>
          <p:cNvSpPr txBox="1"/>
          <p:nvPr/>
        </p:nvSpPr>
        <p:spPr>
          <a:xfrm>
            <a:off x="8839049" y="6126807"/>
            <a:ext cx="23375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j-lt"/>
                <a:ea typeface="+mj-ea"/>
              </a:rPr>
              <a:t>Mitigation performance</a:t>
            </a:r>
            <a:endParaRPr lang="zh-CN" altLang="en-US" sz="1600" dirty="0">
              <a:latin typeface="+mj-lt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521591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图片 82">
            <a:extLst>
              <a:ext uri="{FF2B5EF4-FFF2-40B4-BE49-F238E27FC236}">
                <a16:creationId xmlns:a16="http://schemas.microsoft.com/office/drawing/2014/main" id="{C2D0F766-B1F3-4E3E-99CE-52FD95E805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006" t="61515" r="53725"/>
          <a:stretch/>
        </p:blipFill>
        <p:spPr>
          <a:xfrm>
            <a:off x="5308033" y="3728580"/>
            <a:ext cx="4051682" cy="2105958"/>
          </a:xfrm>
          <a:prstGeom prst="rect">
            <a:avLst/>
          </a:prstGeom>
        </p:spPr>
      </p:pic>
      <p:pic>
        <p:nvPicPr>
          <p:cNvPr id="111" name="图片 110">
            <a:extLst>
              <a:ext uri="{FF2B5EF4-FFF2-40B4-BE49-F238E27FC236}">
                <a16:creationId xmlns:a16="http://schemas.microsoft.com/office/drawing/2014/main" id="{FE56FC1A-4AF2-4278-ACE6-2F27C8A92E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3714" t="64241" b="-1"/>
          <a:stretch/>
        </p:blipFill>
        <p:spPr>
          <a:xfrm>
            <a:off x="9566352" y="3857625"/>
            <a:ext cx="2339897" cy="2032652"/>
          </a:xfrm>
          <a:prstGeom prst="rect">
            <a:avLst/>
          </a:prstGeom>
        </p:spPr>
      </p:pic>
      <p:sp>
        <p:nvSpPr>
          <p:cNvPr id="31" name="标题 5">
            <a:extLst>
              <a:ext uri="{FF2B5EF4-FFF2-40B4-BE49-F238E27FC236}">
                <a16:creationId xmlns:a16="http://schemas.microsoft.com/office/drawing/2014/main" id="{8495A6B7-3985-468D-9032-E68588B4756D}"/>
              </a:ext>
            </a:extLst>
          </p:cNvPr>
          <p:cNvSpPr txBox="1">
            <a:spLocks/>
          </p:cNvSpPr>
          <p:nvPr/>
        </p:nvSpPr>
        <p:spPr>
          <a:xfrm>
            <a:off x="527384" y="343269"/>
            <a:ext cx="96970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38618" rtl="0" eaLnBrk="1" latinLnBrk="0" hangingPunct="1">
              <a:spcBef>
                <a:spcPct val="0"/>
              </a:spcBef>
              <a:buNone/>
              <a:defRPr sz="136" b="0" kern="1200">
                <a:solidFill>
                  <a:srgbClr val="7030A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2800" dirty="0"/>
              <a:t>Implications and applications</a:t>
            </a:r>
            <a:endParaRPr lang="zh-CN" altLang="en-US" sz="2800" dirty="0"/>
          </a:p>
        </p:txBody>
      </p:sp>
      <p:sp>
        <p:nvSpPr>
          <p:cNvPr id="36" name="灯片编号占位符 3">
            <a:extLst>
              <a:ext uri="{FF2B5EF4-FFF2-40B4-BE49-F238E27FC236}">
                <a16:creationId xmlns:a16="http://schemas.microsoft.com/office/drawing/2014/main" id="{631D6D50-B03F-40DC-8BDF-6672F3C98E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635" y="6504690"/>
            <a:ext cx="790675" cy="365125"/>
          </a:xfrm>
        </p:spPr>
        <p:txBody>
          <a:bodyPr/>
          <a:lstStyle/>
          <a:p>
            <a:r>
              <a:rPr lang="en-US" altLang="zh-CN" sz="1400" dirty="0">
                <a:latin typeface="+mj-lt"/>
              </a:rPr>
              <a:t>page</a:t>
            </a:r>
            <a:fld id="{EFB0B238-E874-40A5-BF39-F1F8BB75E800}" type="slidenum">
              <a:rPr lang="zh-CN" altLang="en-US" sz="1400">
                <a:latin typeface="+mj-lt"/>
              </a:rPr>
              <a:pPr/>
              <a:t>11</a:t>
            </a:fld>
            <a:endParaRPr lang="zh-CN" altLang="en-US" sz="1400" dirty="0">
              <a:latin typeface="+mj-lt"/>
            </a:endParaRPr>
          </a:p>
        </p:txBody>
      </p:sp>
      <p:sp>
        <p:nvSpPr>
          <p:cNvPr id="37" name="文本框 36">
            <a:extLst>
              <a:ext uri="{FF2B5EF4-FFF2-40B4-BE49-F238E27FC236}">
                <a16:creationId xmlns:a16="http://schemas.microsoft.com/office/drawing/2014/main" id="{A39C1466-21FE-4BC4-8C42-6305571B1B76}"/>
              </a:ext>
            </a:extLst>
          </p:cNvPr>
          <p:cNvSpPr txBox="1"/>
          <p:nvPr/>
        </p:nvSpPr>
        <p:spPr>
          <a:xfrm>
            <a:off x="395538" y="1047964"/>
            <a:ext cx="75463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l"/>
            </a:pPr>
            <a:r>
              <a:rPr lang="en-US" altLang="zh-CN" sz="2000" dirty="0">
                <a:latin typeface="+mj-lt"/>
                <a:ea typeface="+mj-ea"/>
              </a:rPr>
              <a:t>II – Detection platform for macromolecules in water</a:t>
            </a:r>
            <a:endParaRPr lang="zh-CN" altLang="en-US" sz="2000" dirty="0">
              <a:latin typeface="+mj-lt"/>
              <a:ea typeface="+mj-ea"/>
            </a:endParaRPr>
          </a:p>
        </p:txBody>
      </p:sp>
      <p:sp>
        <p:nvSpPr>
          <p:cNvPr id="68" name="文本框 67">
            <a:extLst>
              <a:ext uri="{FF2B5EF4-FFF2-40B4-BE49-F238E27FC236}">
                <a16:creationId xmlns:a16="http://schemas.microsoft.com/office/drawing/2014/main" id="{5D49B79D-FA9D-4AA7-9D67-968C4655FE5B}"/>
              </a:ext>
            </a:extLst>
          </p:cNvPr>
          <p:cNvSpPr txBox="1"/>
          <p:nvPr/>
        </p:nvSpPr>
        <p:spPr>
          <a:xfrm>
            <a:off x="5652985" y="3323311"/>
            <a:ext cx="3740460" cy="360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altLang="zh-CN" sz="1600" dirty="0">
                <a:latin typeface="+mj-lt"/>
              </a:rPr>
              <a:t>Quantitative calibration and modeling</a:t>
            </a:r>
            <a:endParaRPr lang="zh-CN" altLang="en-US" sz="1600" dirty="0">
              <a:latin typeface="+mj-lt"/>
            </a:endParaRPr>
          </a:p>
        </p:txBody>
      </p:sp>
      <p:sp>
        <p:nvSpPr>
          <p:cNvPr id="69" name="文本框 68">
            <a:extLst>
              <a:ext uri="{FF2B5EF4-FFF2-40B4-BE49-F238E27FC236}">
                <a16:creationId xmlns:a16="http://schemas.microsoft.com/office/drawing/2014/main" id="{B141A992-2BCF-4C94-845B-18B2B2861667}"/>
              </a:ext>
            </a:extLst>
          </p:cNvPr>
          <p:cNvSpPr txBox="1"/>
          <p:nvPr/>
        </p:nvSpPr>
        <p:spPr>
          <a:xfrm>
            <a:off x="5501773" y="5745658"/>
            <a:ext cx="4296359" cy="360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altLang="zh-CN" sz="1600" dirty="0">
                <a:latin typeface="+mj-lt"/>
              </a:rPr>
              <a:t>Identification of dispersion &amp; charge states</a:t>
            </a:r>
            <a:endParaRPr lang="zh-CN" altLang="en-US" sz="1600" dirty="0">
              <a:latin typeface="+mj-lt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1" name="文本框 70">
                <a:extLst>
                  <a:ext uri="{FF2B5EF4-FFF2-40B4-BE49-F238E27FC236}">
                    <a16:creationId xmlns:a16="http://schemas.microsoft.com/office/drawing/2014/main" id="{AC691688-3CE7-4B5A-A140-A59FA516A41A}"/>
                  </a:ext>
                </a:extLst>
              </p:cNvPr>
              <p:cNvSpPr txBox="1"/>
              <p:nvPr/>
            </p:nvSpPr>
            <p:spPr>
              <a:xfrm>
                <a:off x="384827" y="5384919"/>
                <a:ext cx="4991095" cy="7089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80000" indent="-180000">
                  <a:lnSpc>
                    <a:spcPct val="120000"/>
                  </a:lnSpc>
                  <a:buFont typeface="Arial" panose="020B0604020202020204" pitchFamily="34" charset="0"/>
                  <a:buChar char="•"/>
                </a:pPr>
                <a:r>
                  <a:rPr lang="en-US" altLang="zh-CN" sz="1600" dirty="0">
                    <a:latin typeface="+mj-lt"/>
                    <a:ea typeface="+mj-ea"/>
                  </a:rPr>
                  <a:t>Detection principle</a:t>
                </a:r>
                <a:r>
                  <a:rPr lang="zh-CN" altLang="en-US" sz="1600" dirty="0">
                    <a:latin typeface="+mj-lt"/>
                    <a:ea typeface="+mj-ea"/>
                  </a:rPr>
                  <a:t>：</a:t>
                </a:r>
                <a:r>
                  <a:rPr lang="en-US" altLang="zh-CN" sz="1600" dirty="0">
                    <a:latin typeface="+mj-lt"/>
                    <a:ea typeface="+mj-ea"/>
                  </a:rPr>
                  <a:t>Particle–polymer interactions</a:t>
                </a:r>
              </a:p>
              <a:p>
                <a:pPr marL="180000" indent="-180000">
                  <a:lnSpc>
                    <a:spcPct val="120000"/>
                  </a:lnSpc>
                  <a:buFont typeface="Arial" panose="020B0604020202020204" pitchFamily="34" charset="0"/>
                  <a:buChar char="•"/>
                </a:pPr>
                <a:r>
                  <a:rPr lang="en-US" altLang="zh-CN" sz="1600" dirty="0">
                    <a:latin typeface="+mj-lt"/>
                    <a:ea typeface="+mj-ea"/>
                  </a:rPr>
                  <a:t>Image processing</a:t>
                </a:r>
                <a:r>
                  <a:rPr lang="zh-CN" altLang="en-US" sz="1600" dirty="0">
                    <a:latin typeface="+mj-lt"/>
                    <a:ea typeface="+mj-ea"/>
                  </a:rPr>
                  <a:t>：</a:t>
                </a:r>
                <a14:m>
                  <m:oMath xmlns:m="http://schemas.openxmlformats.org/officeDocument/2006/math">
                    <m:r>
                      <a:rPr lang="en-US" altLang="zh-CN" sz="1600" i="1" dirty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US" altLang="zh-CN" sz="1600" i="1" dirty="0">
                        <a:latin typeface="Cambria Math" panose="02040503050406030204" pitchFamily="18" charset="0"/>
                      </a:rPr>
                      <m:t>=4</m:t>
                    </m:r>
                    <m:nary>
                      <m:naryPr>
                        <m:chr m:val="∑"/>
                        <m:limLoc m:val="subSup"/>
                        <m:supHide m:val="on"/>
                        <m:ctrlPr>
                          <a:rPr lang="en-US" altLang="zh-CN" sz="1600" i="1" dirty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brk m:alnAt="9"/>
                          </m:rPr>
                          <a:rPr lang="en-US" altLang="zh-CN" sz="1600" i="1" dirty="0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altLang="zh-CN" sz="1600" i="1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altLang="zh-CN" sz="1600" i="1" dirty="0"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  <m:sup/>
                      <m:e>
                        <m:sSub>
                          <m:sSubPr>
                            <m:ctrlPr>
                              <a:rPr lang="en-US" altLang="zh-CN" sz="1600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altLang="zh-CN" sz="1600" b="0" i="1" dirty="0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US" altLang="zh-CN" sz="1600" b="0" i="1" dirty="0" smtClean="0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d>
                          <m:dPr>
                            <m:ctrlPr>
                              <a:rPr lang="en-US" altLang="zh-CN" sz="1600" i="1" dirty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CN" sz="1600" i="1" dirty="0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US" altLang="zh-CN" sz="1600" i="1" dirty="0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US" altLang="zh-CN" sz="1600" i="1" dirty="0">
                                <a:latin typeface="Cambria Math" panose="02040503050406030204" pitchFamily="18" charset="0"/>
                              </a:rPr>
                              <m:t>𝑗</m:t>
                            </m:r>
                          </m:e>
                        </m:d>
                      </m:e>
                    </m:nary>
                    <m:r>
                      <a:rPr lang="en-US" altLang="zh-CN" sz="1600" i="1" dirty="0">
                        <a:latin typeface="Cambria Math" panose="02040503050406030204" pitchFamily="18" charset="0"/>
                      </a:rPr>
                      <m:t>/(</m:t>
                    </m:r>
                    <m:r>
                      <a:rPr lang="en-US" altLang="zh-CN" sz="1600" i="1" dirty="0">
                        <a:latin typeface="Cambria Math" panose="02040503050406030204" pitchFamily="18" charset="0"/>
                      </a:rPr>
                      <m:t>𝜋</m:t>
                    </m:r>
                    <m:sSubSup>
                      <m:sSubSupPr>
                        <m:ctrlPr>
                          <a:rPr lang="en-US" altLang="zh-CN" sz="1600" i="1" dirty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altLang="zh-CN" sz="1600" i="1" dirty="0">
                            <a:latin typeface="Cambria Math" panose="02040503050406030204" pitchFamily="18" charset="0"/>
                          </a:rPr>
                          <m:t>𝑑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altLang="zh-CN" sz="1600" i="0" dirty="0">
                            <a:latin typeface="Cambria Math" panose="02040503050406030204" pitchFamily="18" charset="0"/>
                          </a:rPr>
                          <m:t>c</m:t>
                        </m:r>
                      </m:sub>
                      <m:sup>
                        <m:r>
                          <a:rPr lang="en-US" altLang="zh-CN" sz="1600" i="1" dirty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altLang="zh-CN" sz="1600" i="1" dirty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US" altLang="zh-CN" sz="1600" dirty="0">
                  <a:latin typeface="+mj-lt"/>
                  <a:ea typeface="+mj-ea"/>
                </a:endParaRPr>
              </a:p>
            </p:txBody>
          </p:sp>
        </mc:Choice>
        <mc:Fallback>
          <p:sp>
            <p:nvSpPr>
              <p:cNvPr id="71" name="文本框 70">
                <a:extLst>
                  <a:ext uri="{FF2B5EF4-FFF2-40B4-BE49-F238E27FC236}">
                    <a16:creationId xmlns:a16="http://schemas.microsoft.com/office/drawing/2014/main" id="{AC691688-3CE7-4B5A-A140-A59FA516A41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827" y="5384919"/>
                <a:ext cx="4991095" cy="708977"/>
              </a:xfrm>
              <a:prstGeom prst="rect">
                <a:avLst/>
              </a:prstGeom>
              <a:blipFill>
                <a:blip r:embed="rId4"/>
                <a:stretch>
                  <a:fillRect l="-488" t="-3419" b="-7692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6" name="文本框 75">
            <a:extLst>
              <a:ext uri="{FF2B5EF4-FFF2-40B4-BE49-F238E27FC236}">
                <a16:creationId xmlns:a16="http://schemas.microsoft.com/office/drawing/2014/main" id="{D1DCF674-D83D-449F-9031-129D0F05998B}"/>
              </a:ext>
            </a:extLst>
          </p:cNvPr>
          <p:cNvSpPr txBox="1"/>
          <p:nvPr/>
        </p:nvSpPr>
        <p:spPr>
          <a:xfrm>
            <a:off x="3340881" y="6113935"/>
            <a:ext cx="5849076" cy="726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dirty="0">
                <a:solidFill>
                  <a:srgbClr val="0000FF"/>
                </a:solidFill>
                <a:latin typeface="+mj-lt"/>
              </a:rPr>
              <a:t>Parts-per-billion-level</a:t>
            </a:r>
            <a:r>
              <a:rPr lang="en-US" altLang="zh-CN" dirty="0">
                <a:latin typeface="+mj-lt"/>
              </a:rPr>
              <a:t> detection limit (state-of-the-art)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dirty="0">
                <a:latin typeface="+mj-lt"/>
              </a:rPr>
              <a:t>Advantages in </a:t>
            </a:r>
            <a:r>
              <a:rPr lang="en-US" altLang="zh-CN" dirty="0">
                <a:solidFill>
                  <a:srgbClr val="0000FF"/>
                </a:solidFill>
                <a:latin typeface="+mj-lt"/>
              </a:rPr>
              <a:t>selectivity, efficiency and cost</a:t>
            </a:r>
            <a:endParaRPr lang="zh-CN" altLang="en-US" dirty="0">
              <a:solidFill>
                <a:srgbClr val="0000FF"/>
              </a:solidFill>
              <a:latin typeface="+mj-lt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7E64010D-50D5-4643-84FE-9682F8D520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672" y="1580144"/>
            <a:ext cx="3642128" cy="2715010"/>
          </a:xfrm>
          <a:prstGeom prst="rect">
            <a:avLst/>
          </a:prstGeom>
        </p:spPr>
      </p:pic>
      <p:sp>
        <p:nvSpPr>
          <p:cNvPr id="80" name="文本框 79">
            <a:extLst>
              <a:ext uri="{FF2B5EF4-FFF2-40B4-BE49-F238E27FC236}">
                <a16:creationId xmlns:a16="http://schemas.microsoft.com/office/drawing/2014/main" id="{0A5DCF4A-9E4A-4770-8434-371CC04CE283}"/>
              </a:ext>
            </a:extLst>
          </p:cNvPr>
          <p:cNvSpPr txBox="1"/>
          <p:nvPr/>
        </p:nvSpPr>
        <p:spPr>
          <a:xfrm>
            <a:off x="9593344" y="5740949"/>
            <a:ext cx="2598656" cy="360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altLang="zh-CN" sz="1600" dirty="0">
                <a:latin typeface="+mj-lt"/>
              </a:rPr>
              <a:t>Effect of molecular weight</a:t>
            </a:r>
            <a:endParaRPr lang="zh-CN" altLang="en-US" sz="1600" dirty="0">
              <a:latin typeface="+mj-lt"/>
            </a:endParaRP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836E9FE5-0158-4238-A8A3-95A935271D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006" t="21170" r="53725" b="42236"/>
          <a:stretch/>
        </p:blipFill>
        <p:spPr>
          <a:xfrm>
            <a:off x="5309979" y="1371265"/>
            <a:ext cx="4083466" cy="2018139"/>
          </a:xfrm>
          <a:prstGeom prst="rect">
            <a:avLst/>
          </a:prstGeom>
        </p:spPr>
      </p:pic>
      <p:pic>
        <p:nvPicPr>
          <p:cNvPr id="84" name="图片 83">
            <a:extLst>
              <a:ext uri="{FF2B5EF4-FFF2-40B4-BE49-F238E27FC236}">
                <a16:creationId xmlns:a16="http://schemas.microsoft.com/office/drawing/2014/main" id="{DC67C7D6-46BD-4C0C-93E1-682ACEE692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3714" t="22153" b="43092"/>
          <a:stretch/>
        </p:blipFill>
        <p:spPr>
          <a:xfrm>
            <a:off x="9523094" y="1388763"/>
            <a:ext cx="2383156" cy="2012069"/>
          </a:xfrm>
          <a:prstGeom prst="rect">
            <a:avLst/>
          </a:prstGeom>
        </p:spPr>
      </p:pic>
      <p:sp>
        <p:nvSpPr>
          <p:cNvPr id="112" name="文本框 111">
            <a:extLst>
              <a:ext uri="{FF2B5EF4-FFF2-40B4-BE49-F238E27FC236}">
                <a16:creationId xmlns:a16="http://schemas.microsoft.com/office/drawing/2014/main" id="{729FC72C-7523-47B3-9EA5-DEF3C668AD7C}"/>
              </a:ext>
            </a:extLst>
          </p:cNvPr>
          <p:cNvSpPr txBox="1"/>
          <p:nvPr/>
        </p:nvSpPr>
        <p:spPr>
          <a:xfrm>
            <a:off x="9593344" y="3331275"/>
            <a:ext cx="2681966" cy="360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altLang="zh-CN" sz="1600" dirty="0">
                <a:latin typeface="+mj-lt"/>
              </a:rPr>
              <a:t>Rapid response (&lt; 1 min)</a:t>
            </a:r>
            <a:endParaRPr lang="zh-CN" altLang="en-US" sz="1600" dirty="0">
              <a:latin typeface="+mj-lt"/>
            </a:endParaRPr>
          </a:p>
        </p:txBody>
      </p:sp>
      <p:pic>
        <p:nvPicPr>
          <p:cNvPr id="113" name="图片 112">
            <a:extLst>
              <a:ext uri="{FF2B5EF4-FFF2-40B4-BE49-F238E27FC236}">
                <a16:creationId xmlns:a16="http://schemas.microsoft.com/office/drawing/2014/main" id="{BC4488F4-28A8-4B06-9D01-0A00AC8D3D1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0602" t="60514" r="30332" b="26837"/>
          <a:stretch/>
        </p:blipFill>
        <p:spPr>
          <a:xfrm>
            <a:off x="1015198" y="4366125"/>
            <a:ext cx="668009" cy="651522"/>
          </a:xfrm>
          <a:prstGeom prst="rect">
            <a:avLst/>
          </a:prstGeom>
        </p:spPr>
      </p:pic>
      <p:pic>
        <p:nvPicPr>
          <p:cNvPr id="114" name="图片 113">
            <a:extLst>
              <a:ext uri="{FF2B5EF4-FFF2-40B4-BE49-F238E27FC236}">
                <a16:creationId xmlns:a16="http://schemas.microsoft.com/office/drawing/2014/main" id="{7369777E-670D-4A06-AB75-771AAAB491B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2434" t="60514" r="5674" b="26650"/>
          <a:stretch/>
        </p:blipFill>
        <p:spPr>
          <a:xfrm>
            <a:off x="3098201" y="4355332"/>
            <a:ext cx="863512" cy="65152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5" name="文本框 114">
                <a:extLst>
                  <a:ext uri="{FF2B5EF4-FFF2-40B4-BE49-F238E27FC236}">
                    <a16:creationId xmlns:a16="http://schemas.microsoft.com/office/drawing/2014/main" id="{A38255AE-62B8-4553-B5D5-D330ECE00DB5}"/>
                  </a:ext>
                </a:extLst>
              </p:cNvPr>
              <p:cNvSpPr txBox="1"/>
              <p:nvPr/>
            </p:nvSpPr>
            <p:spPr>
              <a:xfrm>
                <a:off x="696573" y="4995054"/>
                <a:ext cx="1305260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1200" b="0" dirty="0">
                    <a:latin typeface="+mj-lt"/>
                    <a:ea typeface="+mj-ea"/>
                  </a:rPr>
                  <a:t>Particle signal </a:t>
                </a:r>
                <a14:m>
                  <m:oMath xmlns:m="http://schemas.openxmlformats.org/officeDocument/2006/math">
                    <m:r>
                      <a:rPr lang="en-US" altLang="zh-CN" sz="1200" b="0" i="1" smtClean="0">
                        <a:latin typeface="Cambria Math" panose="02040503050406030204" pitchFamily="18" charset="0"/>
                        <a:ea typeface="+mj-ea"/>
                      </a:rPr>
                      <m:t>𝐼</m:t>
                    </m:r>
                  </m:oMath>
                </a14:m>
                <a:endParaRPr lang="en-US" altLang="zh-CN" sz="1200" dirty="0">
                  <a:latin typeface="+mj-lt"/>
                  <a:ea typeface="+mj-ea"/>
                </a:endParaRPr>
              </a:p>
            </p:txBody>
          </p:sp>
        </mc:Choice>
        <mc:Fallback xmlns="">
          <p:sp>
            <p:nvSpPr>
              <p:cNvPr id="115" name="文本框 114">
                <a:extLst>
                  <a:ext uri="{FF2B5EF4-FFF2-40B4-BE49-F238E27FC236}">
                    <a16:creationId xmlns:a16="http://schemas.microsoft.com/office/drawing/2014/main" id="{A38255AE-62B8-4553-B5D5-D330ECE00DB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573" y="4995054"/>
                <a:ext cx="1305260" cy="276999"/>
              </a:xfrm>
              <a:prstGeom prst="rect">
                <a:avLst/>
              </a:prstGeom>
              <a:blipFill>
                <a:blip r:embed="rId7"/>
                <a:stretch>
                  <a:fillRect t="-2174" b="-1304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6" name="文本框 115">
                <a:extLst>
                  <a:ext uri="{FF2B5EF4-FFF2-40B4-BE49-F238E27FC236}">
                    <a16:creationId xmlns:a16="http://schemas.microsoft.com/office/drawing/2014/main" id="{D2AAC797-B9FE-4CE1-9EA3-D9DFE4580318}"/>
                  </a:ext>
                </a:extLst>
              </p:cNvPr>
              <p:cNvSpPr txBox="1"/>
              <p:nvPr/>
            </p:nvSpPr>
            <p:spPr>
              <a:xfrm>
                <a:off x="2356829" y="5000857"/>
                <a:ext cx="2514440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1200" dirty="0">
                    <a:latin typeface="+mj-lt"/>
                    <a:ea typeface="+mj-ea"/>
                  </a:rPr>
                  <a:t>Macromolecule concentration </a:t>
                </a:r>
                <a14:m>
                  <m:oMath xmlns:m="http://schemas.openxmlformats.org/officeDocument/2006/math">
                    <m:r>
                      <a:rPr lang="en-US" altLang="zh-CN" sz="1200" i="1" dirty="0">
                        <a:latin typeface="Cambria Math" panose="02040503050406030204" pitchFamily="18" charset="0"/>
                        <a:ea typeface="+mj-ea"/>
                      </a:rPr>
                      <m:t>𝐶</m:t>
                    </m:r>
                  </m:oMath>
                </a14:m>
                <a:endParaRPr lang="en-US" altLang="zh-CN" sz="1200" i="1" dirty="0">
                  <a:latin typeface="+mj-lt"/>
                  <a:ea typeface="+mj-ea"/>
                </a:endParaRPr>
              </a:p>
            </p:txBody>
          </p:sp>
        </mc:Choice>
        <mc:Fallback xmlns="">
          <p:sp>
            <p:nvSpPr>
              <p:cNvPr id="116" name="文本框 115">
                <a:extLst>
                  <a:ext uri="{FF2B5EF4-FFF2-40B4-BE49-F238E27FC236}">
                    <a16:creationId xmlns:a16="http://schemas.microsoft.com/office/drawing/2014/main" id="{D2AAC797-B9FE-4CE1-9EA3-D9DFE458031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6829" y="5000857"/>
                <a:ext cx="2514440" cy="276999"/>
              </a:xfrm>
              <a:prstGeom prst="rect">
                <a:avLst/>
              </a:prstGeom>
              <a:blipFill>
                <a:blip r:embed="rId8"/>
                <a:stretch>
                  <a:fillRect t="-2174" b="-1304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7" name="直接箭头连接符 116">
            <a:extLst>
              <a:ext uri="{FF2B5EF4-FFF2-40B4-BE49-F238E27FC236}">
                <a16:creationId xmlns:a16="http://schemas.microsoft.com/office/drawing/2014/main" id="{A6B2FAB5-F7AB-42DC-949E-0DC673942BE5}"/>
              </a:ext>
            </a:extLst>
          </p:cNvPr>
          <p:cNvCxnSpPr>
            <a:cxnSpLocks/>
          </p:cNvCxnSpPr>
          <p:nvPr/>
        </p:nvCxnSpPr>
        <p:spPr>
          <a:xfrm>
            <a:off x="2099654" y="4761473"/>
            <a:ext cx="429862" cy="0"/>
          </a:xfrm>
          <a:prstGeom prst="straightConnector1">
            <a:avLst/>
          </a:prstGeom>
          <a:ln w="1905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7702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内容占位符 2">
            <a:extLst>
              <a:ext uri="{FF2B5EF4-FFF2-40B4-BE49-F238E27FC236}">
                <a16:creationId xmlns:a16="http://schemas.microsoft.com/office/drawing/2014/main" id="{9F635EA4-221F-42DE-83B8-50920E4D5E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81" y="1174188"/>
            <a:ext cx="11222837" cy="3013638"/>
          </a:xfrm>
        </p:spPr>
        <p:txBody>
          <a:bodyPr>
            <a:noAutofit/>
          </a:bodyPr>
          <a:lstStyle/>
          <a:p>
            <a:pPr algn="just">
              <a:lnSpc>
                <a:spcPct val="120000"/>
              </a:lnSpc>
              <a:spcAft>
                <a:spcPts val="600"/>
              </a:spcAft>
            </a:pPr>
            <a:r>
              <a:rPr lang="en-US" altLang="zh-CN" sz="2000" dirty="0">
                <a:latin typeface="+mj-lt"/>
              </a:rPr>
              <a:t>  Pronounced particle retention can be triggered by trace amounts of polymers even in highly purified “clean” water.</a:t>
            </a:r>
          </a:p>
          <a:p>
            <a:pPr algn="just">
              <a:lnSpc>
                <a:spcPct val="120000"/>
              </a:lnSpc>
              <a:spcAft>
                <a:spcPts val="600"/>
              </a:spcAft>
            </a:pPr>
            <a:r>
              <a:rPr lang="en-US" altLang="zh-CN" sz="2000" dirty="0">
                <a:latin typeface="+mj-lt"/>
              </a:rPr>
              <a:t>  Fluid shear and adhesion kinetics jointly control streamer formation, leading to a</a:t>
            </a:r>
            <a:r>
              <a:rPr lang="zh-CN" altLang="en-US" sz="2000" dirty="0">
                <a:latin typeface="+mj-lt"/>
              </a:rPr>
              <a:t> </a:t>
            </a:r>
            <a:r>
              <a:rPr lang="en-US" altLang="zh-CN" sz="2000" dirty="0">
                <a:latin typeface="+mj-lt"/>
              </a:rPr>
              <a:t>strong dependence on geometric and flow conditions.</a:t>
            </a:r>
          </a:p>
          <a:p>
            <a:pPr algn="just">
              <a:lnSpc>
                <a:spcPct val="120000"/>
              </a:lnSpc>
              <a:spcAft>
                <a:spcPts val="600"/>
              </a:spcAft>
            </a:pPr>
            <a:r>
              <a:rPr lang="en-US" altLang="zh-CN" sz="2000" dirty="0">
                <a:latin typeface="+mj-lt"/>
              </a:rPr>
              <a:t>  Subtle differences in water quality can lead to catastrophic clogging in porous media, with implications for flow control and filtration.</a:t>
            </a:r>
          </a:p>
          <a:p>
            <a:pPr algn="just">
              <a:lnSpc>
                <a:spcPct val="120000"/>
              </a:lnSpc>
              <a:spcAft>
                <a:spcPts val="600"/>
              </a:spcAft>
            </a:pPr>
            <a:r>
              <a:rPr lang="en-US" altLang="zh-CN" sz="2000" dirty="0">
                <a:latin typeface="+mj-lt"/>
              </a:rPr>
              <a:t>  Particle–polymer interactions under flow enable ultrasensitive macromolecule detection in water.</a:t>
            </a:r>
          </a:p>
        </p:txBody>
      </p:sp>
      <p:sp>
        <p:nvSpPr>
          <p:cNvPr id="8" name="标题 5">
            <a:extLst>
              <a:ext uri="{FF2B5EF4-FFF2-40B4-BE49-F238E27FC236}">
                <a16:creationId xmlns:a16="http://schemas.microsoft.com/office/drawing/2014/main" id="{D34363DC-DB18-411A-BB7D-BF7864A485C1}"/>
              </a:ext>
            </a:extLst>
          </p:cNvPr>
          <p:cNvSpPr txBox="1">
            <a:spLocks/>
          </p:cNvSpPr>
          <p:nvPr/>
        </p:nvSpPr>
        <p:spPr>
          <a:xfrm>
            <a:off x="527384" y="343269"/>
            <a:ext cx="96970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38618" rtl="0" eaLnBrk="1" latinLnBrk="0" hangingPunct="1">
              <a:spcBef>
                <a:spcPct val="0"/>
              </a:spcBef>
              <a:buNone/>
              <a:defRPr sz="136" b="0" kern="1200">
                <a:solidFill>
                  <a:srgbClr val="7030A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2800" dirty="0"/>
              <a:t>Take-home messages</a:t>
            </a:r>
            <a:endParaRPr lang="zh-CN" altLang="en-US" sz="2800" dirty="0"/>
          </a:p>
        </p:txBody>
      </p:sp>
      <p:sp>
        <p:nvSpPr>
          <p:cNvPr id="7" name="灯片编号占位符 3">
            <a:extLst>
              <a:ext uri="{FF2B5EF4-FFF2-40B4-BE49-F238E27FC236}">
                <a16:creationId xmlns:a16="http://schemas.microsoft.com/office/drawing/2014/main" id="{C2AAD9CE-D7A5-42BE-8776-F75406ACD3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635" y="6504690"/>
            <a:ext cx="790675" cy="365125"/>
          </a:xfrm>
        </p:spPr>
        <p:txBody>
          <a:bodyPr/>
          <a:lstStyle/>
          <a:p>
            <a:r>
              <a:rPr lang="en-US" altLang="zh-CN" sz="1400" dirty="0">
                <a:latin typeface="+mj-lt"/>
              </a:rPr>
              <a:t>page</a:t>
            </a:r>
            <a:fld id="{EFB0B238-E874-40A5-BF39-F1F8BB75E800}" type="slidenum">
              <a:rPr lang="zh-CN" altLang="en-US" sz="1400">
                <a:latin typeface="+mj-lt"/>
              </a:rPr>
              <a:pPr/>
              <a:t>12</a:t>
            </a:fld>
            <a:endParaRPr lang="zh-CN" altLang="en-US" sz="1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88241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12EAE53-6469-461C-9ECD-DD758D18B831}"/>
              </a:ext>
            </a:extLst>
          </p:cNvPr>
          <p:cNvSpPr txBox="1"/>
          <p:nvPr/>
        </p:nvSpPr>
        <p:spPr>
          <a:xfrm>
            <a:off x="4959644" y="2897284"/>
            <a:ext cx="2272713" cy="1063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4800" dirty="0">
                <a:latin typeface="+mj-lt"/>
              </a:rPr>
              <a:t>Thanks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C9A9ADD-261F-4897-B25E-63B97D87BC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19801" y="6292967"/>
            <a:ext cx="790675" cy="365125"/>
          </a:xfrm>
        </p:spPr>
        <p:txBody>
          <a:bodyPr/>
          <a:lstStyle/>
          <a:p>
            <a:r>
              <a:rPr lang="en-US" altLang="zh-CN" sz="1400" dirty="0">
                <a:latin typeface="+mj-lt"/>
              </a:rPr>
              <a:t>page</a:t>
            </a:r>
            <a:fld id="{EFB0B238-E874-40A5-BF39-F1F8BB75E800}" type="slidenum">
              <a:rPr lang="zh-CN" altLang="en-US" sz="1400">
                <a:latin typeface="+mj-lt"/>
              </a:rPr>
              <a:pPr/>
              <a:t>13</a:t>
            </a:fld>
            <a:endParaRPr lang="zh-CN" altLang="en-US" sz="1400" dirty="0">
              <a:latin typeface="+mj-lt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413029B5-D4F7-430E-947A-E9DDDE2FBC44}"/>
              </a:ext>
            </a:extLst>
          </p:cNvPr>
          <p:cNvSpPr txBox="1"/>
          <p:nvPr/>
        </p:nvSpPr>
        <p:spPr>
          <a:xfrm>
            <a:off x="2105025" y="5748920"/>
            <a:ext cx="7981950" cy="7266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dirty="0">
                <a:latin typeface="+mj-lt"/>
              </a:rPr>
              <a:t>Contact: xukanglu8@gmail.com</a:t>
            </a:r>
          </a:p>
          <a:p>
            <a:pPr>
              <a:lnSpc>
                <a:spcPct val="120000"/>
              </a:lnSpc>
            </a:pPr>
            <a:r>
              <a:rPr lang="en-US" altLang="zh-CN" dirty="0">
                <a:latin typeface="+mj-lt"/>
              </a:rPr>
              <a:t>Corresponding authors: hastone@princeton.edu; mrwang@tsinghua.edu.cn</a:t>
            </a:r>
          </a:p>
        </p:txBody>
      </p:sp>
    </p:spTree>
    <p:extLst>
      <p:ext uri="{BB962C8B-B14F-4D97-AF65-F5344CB8AC3E}">
        <p14:creationId xmlns:p14="http://schemas.microsoft.com/office/powerpoint/2010/main" val="1184250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清华大学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经典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9801</TotalTime>
  <Words>981</Words>
  <Application>Microsoft Office PowerPoint</Application>
  <PresentationFormat>宽屏</PresentationFormat>
  <Paragraphs>215</Paragraphs>
  <Slides>13</Slides>
  <Notes>13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13</vt:i4>
      </vt:variant>
    </vt:vector>
  </HeadingPairs>
  <TitlesOfParts>
    <vt:vector size="23" baseType="lpstr">
      <vt:lpstr>等线</vt:lpstr>
      <vt:lpstr>等线 Light</vt:lpstr>
      <vt:lpstr>黑体</vt:lpstr>
      <vt:lpstr>Arial</vt:lpstr>
      <vt:lpstr>Calibri</vt:lpstr>
      <vt:lpstr>Cambria Math</vt:lpstr>
      <vt:lpstr>Times New Roman</vt:lpstr>
      <vt:lpstr>Wingdings</vt:lpstr>
      <vt:lpstr>Office 主题​​</vt:lpstr>
      <vt:lpstr>清华大学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Lu Xukang</dc:creator>
  <cp:lastModifiedBy>Xukang Lu</cp:lastModifiedBy>
  <cp:revision>326</cp:revision>
  <dcterms:created xsi:type="dcterms:W3CDTF">2023-05-12T08:49:01Z</dcterms:created>
  <dcterms:modified xsi:type="dcterms:W3CDTF">2026-05-15T07:06:55Z</dcterms:modified>
</cp:coreProperties>
</file>